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E1E1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4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430F-C82B-4E8F-AA2F-D817D4AF983E}" type="datetimeFigureOut">
              <a:rPr lang="el-GR" smtClean="0"/>
              <a:pPr/>
              <a:t>20/7/2015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C43A6-6B7B-40CF-862F-AC5648E118B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335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785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06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581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9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468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956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271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67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8382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418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2C336-9AFA-455C-B128-846ECF27760E}" type="datetimeFigureOut">
              <a:rPr lang="en-US" smtClean="0"/>
              <a:pPr/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0BB04-2797-449F-8AD9-FAF26EDF2A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6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8893"/>
            <a:ext cx="9144000" cy="202608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+mn-lt"/>
                <a:cs typeface="Times New Roman" pitchFamily="18" charset="0"/>
              </a:rPr>
              <a:t>Journey planning</a:t>
            </a:r>
            <a:endParaRPr lang="en-US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2800" b="1" dirty="0" smtClean="0"/>
              <a:t>Ενότητα 7:</a:t>
            </a:r>
            <a:r>
              <a:rPr lang="en-US" sz="2800" dirty="0" smtClean="0"/>
              <a:t> </a:t>
            </a:r>
            <a:r>
              <a:rPr lang="el-GR" sz="2800" smtClean="0"/>
              <a:t>Παρουσίαση </a:t>
            </a:r>
            <a:r>
              <a:rPr lang="el-GR" sz="2800" smtClean="0"/>
              <a:t>5</a:t>
            </a:r>
            <a:endParaRPr lang="en-US" sz="2800" dirty="0" smtClean="0"/>
          </a:p>
          <a:p>
            <a:endParaRPr lang="en-US" sz="2000" dirty="0" smtClean="0"/>
          </a:p>
          <a:p>
            <a:r>
              <a:rPr lang="el-GR" sz="2600" dirty="0" smtClean="0"/>
              <a:t>Γεώργιος Κ.Δ. </a:t>
            </a:r>
            <a:r>
              <a:rPr lang="el-GR" sz="2600" dirty="0" err="1" smtClean="0"/>
              <a:t>Σαχαρίδης</a:t>
            </a:r>
            <a:endParaRPr lang="el-GR" sz="2600" dirty="0" smtClean="0"/>
          </a:p>
          <a:p>
            <a:r>
              <a:rPr lang="el-GR" sz="2600" dirty="0" smtClean="0"/>
              <a:t>Λάμπρος </a:t>
            </a:r>
            <a:r>
              <a:rPr lang="el-GR" sz="2600" dirty="0" err="1" smtClean="0"/>
              <a:t>Μπίζας</a:t>
            </a:r>
            <a:r>
              <a:rPr lang="el-GR" sz="2600" dirty="0" smtClean="0"/>
              <a:t>, Δημήτρης </a:t>
            </a:r>
            <a:r>
              <a:rPr lang="el-GR" sz="2600" dirty="0" err="1" smtClean="0"/>
              <a:t>Ριζόπουλος</a:t>
            </a:r>
            <a:endParaRPr lang="el-GR" sz="2600" dirty="0" smtClean="0"/>
          </a:p>
          <a:p>
            <a:endParaRPr lang="el-GR" sz="2600" dirty="0" smtClean="0"/>
          </a:p>
          <a:p>
            <a:r>
              <a:rPr lang="el-GR" sz="2600" dirty="0" smtClean="0"/>
              <a:t>Τμήμα Μηχανολόγων Μηχανικών</a:t>
            </a:r>
          </a:p>
          <a:p>
            <a:endParaRPr lang="en-US" dirty="0"/>
          </a:p>
        </p:txBody>
      </p:sp>
      <p:grpSp>
        <p:nvGrpSpPr>
          <p:cNvPr id="4" name="Group 3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1524000" y="177333"/>
            <a:ext cx="7990656" cy="1303321"/>
            <a:chOff x="467544" y="468279"/>
            <a:chExt cx="7990656" cy="1303321"/>
          </a:xfrm>
        </p:grpSpPr>
        <p:grpSp>
          <p:nvGrpSpPr>
            <p:cNvPr id="5" name="Group 4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8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" name="Picture 5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pic>
        <p:nvPicPr>
          <p:cNvPr id="9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7609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711" y="5591692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2869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Μαθηματικό Μοντέλο</a:t>
            </a:r>
            <a:endParaRPr lang="el-GR" b="1" dirty="0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700808"/>
          <a:ext cx="10972799" cy="40992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4085"/>
                <a:gridCol w="7048549"/>
                <a:gridCol w="1690165"/>
              </a:tblGrid>
              <a:tr h="1513878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Περιορισμοί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εξ.11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Ο</a:t>
                      </a:r>
                      <a:r>
                        <a:rPr lang="el-GR" baseline="0" dirty="0" smtClean="0"/>
                        <a:t> χρόνος αναχώρησης από τον πρώτο κόμβο είναι ο μικρότερος</a:t>
                      </a:r>
                      <a:endParaRPr lang="el-GR" dirty="0" smtClean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55785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12)</a:t>
                      </a:r>
                      <a:endParaRPr lang="el-GR" dirty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Αν</a:t>
                      </a:r>
                      <a:r>
                        <a:rPr lang="el-GR" baseline="0" dirty="0" smtClean="0"/>
                        <a:t> δεν έχω μετάβαση ο χρόνος αναχώρησης είναι μηδέν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91504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13)</a:t>
                      </a:r>
                      <a:endParaRPr lang="el-GR" dirty="0" smtClean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Ο</a:t>
                      </a:r>
                      <a:r>
                        <a:rPr lang="el-GR" baseline="0" dirty="0" smtClean="0"/>
                        <a:t> χρόνος αναχώρησης από τον προτελευταίο κόμβο είναι ο μεγαλύτερος από όλους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10</a:t>
            </a:fld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809984" y="1714489"/>
          <a:ext cx="5234517" cy="1512887"/>
        </p:xfrm>
        <a:graphic>
          <a:graphicData uri="http://schemas.openxmlformats.org/presentationml/2006/ole">
            <p:oleObj spid="_x0000_s4098" name="Equation" r:id="rId3" imgW="2158920" imgH="914400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4375152" y="3571875"/>
          <a:ext cx="4398433" cy="509588"/>
        </p:xfrm>
        <a:graphic>
          <a:graphicData uri="http://schemas.openxmlformats.org/presentationml/2006/ole">
            <p:oleObj spid="_x0000_s4099" name="Equation" r:id="rId4" imgW="1866600" imgH="279360" progId="Equation.3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143229" y="4572009"/>
          <a:ext cx="6652683" cy="714375"/>
        </p:xfrm>
        <a:graphic>
          <a:graphicData uri="http://schemas.openxmlformats.org/presentationml/2006/ole">
            <p:oleObj spid="_x0000_s4100" name="Equation" r:id="rId5" imgW="2743200" imgH="431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Μαθηματικό Μοντέλο</a:t>
            </a:r>
            <a:endParaRPr lang="el-GR" b="1" dirty="0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700808"/>
          <a:ext cx="10972799" cy="27534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4085"/>
                <a:gridCol w="7048549"/>
                <a:gridCol w="1690165"/>
              </a:tblGrid>
              <a:tr h="728060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Περιορισμοί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εξ.14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Ο</a:t>
                      </a:r>
                      <a:r>
                        <a:rPr lang="el-GR" baseline="0" dirty="0" smtClean="0"/>
                        <a:t> χρόνος αναχώρησης από τον πρώτο κόμβο είναι μεγαλύτερος από το χρόνο εκκίνησης του χρήστη συν το χρόνο μετάβασης από το αρχικό σημείο στον πρώτο κόμβο.</a:t>
                      </a:r>
                      <a:endParaRPr lang="el-GR" dirty="0" smtClean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014426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15)</a:t>
                      </a:r>
                      <a:endParaRPr lang="el-GR" dirty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Ο</a:t>
                      </a:r>
                      <a:r>
                        <a:rPr lang="el-GR" baseline="0" dirty="0" smtClean="0"/>
                        <a:t> χρόνος άφιξης στο τελικό σημείο είναι μικρότερος από το μέγιστο όριο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11</a:t>
            </a:fld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402667" y="1704976"/>
          <a:ext cx="4341284" cy="735013"/>
        </p:xfrm>
        <a:graphic>
          <a:graphicData uri="http://schemas.openxmlformats.org/presentationml/2006/ole">
            <p:oleObj spid="_x0000_s5122" name="Equation" r:id="rId3" imgW="1790640" imgH="444240" progId="Equation.3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238481" y="3096304"/>
          <a:ext cx="6271684" cy="946150"/>
        </p:xfrm>
        <a:graphic>
          <a:graphicData uri="http://schemas.openxmlformats.org/presentationml/2006/ole">
            <p:oleObj spid="_x0000_s5123" name="Equation" r:id="rId4" imgW="2806560" imgH="63468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609600" y="3933056"/>
            <a:ext cx="10972800" cy="21629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l-GR" dirty="0" smtClean="0"/>
              <a:t>ερωτήσεις;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</p:spPr>
        <p:txBody>
          <a:bodyPr/>
          <a:lstStyle/>
          <a:p>
            <a:fld id="{8D17A383-90AC-429A-B66D-8E71B5D04C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3392" y="1988840"/>
            <a:ext cx="10972800" cy="1219200"/>
          </a:xfrm>
        </p:spPr>
        <p:txBody>
          <a:bodyPr>
            <a:noAutofit/>
          </a:bodyPr>
          <a:lstStyle/>
          <a:p>
            <a:pPr algn="ctr"/>
            <a:r>
              <a:rPr lang="el-GR" sz="5400" dirty="0" smtClean="0">
                <a:latin typeface="+mn-lt"/>
              </a:rPr>
              <a:t>Ευχαριστούμε για την προσοχή σας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8203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Βιβλιογραφία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J.E. McCormack’, S.A. Roberts2 (1995). Exploiting object oriented methods for multi-modal trip planning systems. Information and software technology, 38, 409-417.</a:t>
            </a:r>
          </a:p>
          <a:p>
            <a:r>
              <a:rPr lang="en-US" sz="2000" dirty="0" smtClean="0"/>
              <a:t>Mark E.T. Horn (2001). An extended model and procedural framework for planning multi-modal passenger journeys. Transportation research part B, 37, 641- 660.</a:t>
            </a:r>
          </a:p>
          <a:p>
            <a:pPr>
              <a:buNone/>
            </a:pP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Βήματα επίλυσης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Εντοπισμός των κοντινότερων κόμβων σε σχέση με τα σημεία εκκίνησης και τερματισμού του χρήστη (</a:t>
            </a:r>
            <a:r>
              <a:rPr lang="en-US" dirty="0" smtClean="0"/>
              <a:t>Manhattan distance)</a:t>
            </a:r>
            <a:endParaRPr lang="el-GR" dirty="0" smtClean="0"/>
          </a:p>
          <a:p>
            <a:r>
              <a:rPr lang="el-GR" dirty="0" smtClean="0"/>
              <a:t>Αλγόριθμος </a:t>
            </a:r>
            <a:r>
              <a:rPr lang="en-US" dirty="0" err="1" smtClean="0"/>
              <a:t>Dijkstra</a:t>
            </a:r>
            <a:endParaRPr lang="el-GR" dirty="0" smtClean="0"/>
          </a:p>
          <a:p>
            <a:pPr lvl="1"/>
            <a:r>
              <a:rPr lang="el-GR" dirty="0" smtClean="0"/>
              <a:t>Υπολογισμός μονοπατιού</a:t>
            </a:r>
          </a:p>
          <a:p>
            <a:pPr lvl="1"/>
            <a:r>
              <a:rPr lang="el-GR" dirty="0" smtClean="0"/>
              <a:t>Χρόνος περπατήματος</a:t>
            </a:r>
            <a:endParaRPr lang="en-US" dirty="0" smtClean="0"/>
          </a:p>
          <a:p>
            <a:r>
              <a:rPr lang="el-GR" dirty="0" smtClean="0"/>
              <a:t>Μαθηματικό μοντέλο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Μαθηματικό Μοντέλο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Μέσα μεταφοράς</a:t>
            </a:r>
            <a:r>
              <a:rPr lang="en-US" dirty="0" smtClean="0"/>
              <a:t>:</a:t>
            </a:r>
            <a:endParaRPr lang="el-GR" dirty="0" smtClean="0"/>
          </a:p>
          <a:p>
            <a:pPr lvl="1"/>
            <a:r>
              <a:rPr lang="el-GR" dirty="0" smtClean="0"/>
              <a:t>Μέσα μαζικής Μεταφοράς</a:t>
            </a:r>
          </a:p>
          <a:p>
            <a:pPr lvl="2"/>
            <a:r>
              <a:rPr lang="el-GR" dirty="0" smtClean="0"/>
              <a:t>Αστικά λεωφορεία</a:t>
            </a:r>
          </a:p>
          <a:p>
            <a:pPr lvl="2"/>
            <a:r>
              <a:rPr lang="el-GR" dirty="0" smtClean="0"/>
              <a:t>Υπεραστικά λεωφορεία</a:t>
            </a:r>
          </a:p>
          <a:p>
            <a:pPr lvl="2"/>
            <a:r>
              <a:rPr lang="el-GR" dirty="0" smtClean="0"/>
              <a:t>τρένο</a:t>
            </a:r>
          </a:p>
          <a:p>
            <a:pPr lvl="1"/>
            <a:r>
              <a:rPr lang="el-GR" dirty="0" smtClean="0"/>
              <a:t>Περπάτημα</a:t>
            </a:r>
          </a:p>
          <a:p>
            <a:r>
              <a:rPr lang="el-GR" dirty="0" smtClean="0"/>
              <a:t>Το πρώτο δρομολόγιο κάθε γραμμής μπορεί να ξεκινά από τη χρονική στιγμή 1 και μετά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Μαθηματικό Μοντέλο</a:t>
            </a:r>
            <a:endParaRPr lang="el-GR" b="1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761963" y="1643050"/>
          <a:ext cx="10972800" cy="242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0123"/>
                <a:gridCol w="798267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ysClr val="windowText" lastClr="000000"/>
                          </a:solidFill>
                        </a:rPr>
                        <a:t>Ονοματολογία</a:t>
                      </a:r>
                      <a:r>
                        <a:rPr lang="el-GR" b="0" baseline="0" dirty="0" smtClean="0">
                          <a:solidFill>
                            <a:sysClr val="windowText" lastClr="000000"/>
                          </a:solidFill>
                        </a:rPr>
                        <a:t> δεικτών</a:t>
                      </a:r>
                      <a:endParaRPr lang="el-GR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1610" algn="ctr"/>
                        </a:tabLst>
                      </a:pPr>
                      <a:r>
                        <a:rPr lang="en-GB" sz="1800" i="1" dirty="0" err="1" smtClean="0">
                          <a:latin typeface="Times New Roman" pitchFamily="18" charset="0"/>
                          <a:ea typeface="Cambria Math" pitchFamily="18" charset="0"/>
                          <a:cs typeface="Times New Roman" pitchFamily="18" charset="0"/>
                        </a:rPr>
                        <a:t>i</a:t>
                      </a:r>
                      <a:endParaRPr lang="en-GB" sz="1800" i="1" dirty="0">
                        <a:latin typeface="Times New Roman" pitchFamily="18" charset="0"/>
                        <a:ea typeface="Cambria Math" pitchFamily="18" charset="0"/>
                        <a:cs typeface="Times New Roman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latin typeface="Times New Roman"/>
                          <a:ea typeface="Calibri"/>
                          <a:cs typeface="Times New Roman"/>
                        </a:rPr>
                        <a:t>Κόμβοι</a:t>
                      </a:r>
                      <a:r>
                        <a:rPr lang="el-GR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δικτύου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endParaRPr lang="en-GB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latin typeface="Times New Roman"/>
                          <a:ea typeface="Calibri"/>
                          <a:cs typeface="Times New Roman"/>
                        </a:rPr>
                        <a:t>Κόμβοι</a:t>
                      </a:r>
                      <a:r>
                        <a:rPr lang="el-GR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δικτύου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endParaRPr lang="en-GB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latin typeface="Times New Roman"/>
                          <a:ea typeface="Calibri"/>
                          <a:cs typeface="Times New Roman"/>
                        </a:rPr>
                        <a:t>Κόμβοι</a:t>
                      </a:r>
                      <a:r>
                        <a:rPr lang="el-GR" sz="18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δικτύου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n-GB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Μέσο </a:t>
                      </a:r>
                      <a:r>
                        <a:rPr lang="el-GR" sz="1800" dirty="0" smtClean="0">
                          <a:latin typeface="Times New Roman"/>
                          <a:ea typeface="Calibri"/>
                          <a:cs typeface="Times New Roman"/>
                        </a:rPr>
                        <a:t>μεταφοράς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i="1" dirty="0" smtClean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n-GB" sz="18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latin typeface="Times New Roman"/>
                          <a:ea typeface="Calibri"/>
                          <a:cs typeface="Times New Roman"/>
                        </a:rPr>
                        <a:t>Δρομολόγιο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</a:tr>
            </a:tbl>
          </a:graphicData>
        </a:graphic>
      </p:graphicFrame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4</a:t>
            </a:fld>
            <a:endParaRPr lang="el-GR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761963" y="4143380"/>
          <a:ext cx="10972800" cy="1798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9883"/>
                <a:gridCol w="796291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Ονοματολογία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δεδομένων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i,j,k</a:t>
                      </a:r>
                      <a:endParaRPr lang="el-GR" sz="1100" dirty="0" smtClean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Κόστος μεταφοράς από το </a:t>
                      </a:r>
                      <a:r>
                        <a:rPr lang="en-GB" sz="1400" i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 στο  </a:t>
                      </a:r>
                      <a:r>
                        <a:rPr lang="en-GB" sz="1400" i="1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 με το μέσο </a:t>
                      </a:r>
                      <a:r>
                        <a:rPr lang="en-GB" sz="1400" i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ΤΤ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i,j,k</a:t>
                      </a:r>
                      <a:endParaRPr lang="el-GR" sz="1100" dirty="0" smtClean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Χρόνος μεταφοράς από το </a:t>
                      </a:r>
                      <a:r>
                        <a:rPr lang="en-GB" sz="1400" i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 στο  </a:t>
                      </a:r>
                      <a:r>
                        <a:rPr lang="en-GB" sz="1400" i="1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 με το μέσο </a:t>
                      </a:r>
                      <a:r>
                        <a:rPr lang="en-GB" sz="1400" i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i="1" dirty="0" smtClean="0">
                          <a:latin typeface="Times New Roman" pitchFamily="18" charset="0"/>
                          <a:cs typeface="Times New Roman" pitchFamily="18" charset="0"/>
                        </a:rPr>
                        <a:t>Τ</a:t>
                      </a:r>
                      <a:r>
                        <a:rPr lang="en-US" sz="16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oD</a:t>
                      </a:r>
                      <a:r>
                        <a:rPr lang="en-US" sz="11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i,j,k</a:t>
                      </a:r>
                      <a:r>
                        <a:rPr lang="el-GR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l-GR" sz="1100" dirty="0" smtClean="0"/>
                    </a:p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Calibri"/>
                          <a:cs typeface="Times New Roman"/>
                        </a:rPr>
                        <a:t>Χρόνος αναχώρησης του δρομολογίου </a:t>
                      </a:r>
                      <a:r>
                        <a:rPr lang="en-US" sz="1400" i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400" dirty="0">
                          <a:latin typeface="Times New Roman"/>
                          <a:ea typeface="Calibri"/>
                          <a:cs typeface="Times New Roman"/>
                        </a:rPr>
                        <a:t>με το μέσο </a:t>
                      </a:r>
                      <a:r>
                        <a:rPr lang="en-GB" sz="1400" i="1" dirty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l-GR" sz="1400" dirty="0">
                          <a:latin typeface="Times New Roman"/>
                          <a:ea typeface="Calibri"/>
                          <a:cs typeface="Times New Roman"/>
                        </a:rPr>
                        <a:t> που μπορεί να γίνει μετάβαση από το </a:t>
                      </a:r>
                      <a:r>
                        <a:rPr lang="en-GB" sz="1400" i="1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l-GR" sz="1400" dirty="0">
                          <a:latin typeface="Times New Roman"/>
                          <a:ea typeface="Calibri"/>
                          <a:cs typeface="Times New Roman"/>
                        </a:rPr>
                        <a:t> στο  </a:t>
                      </a:r>
                      <a:r>
                        <a:rPr lang="en-GB" sz="1400" i="1" dirty="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l-GR" sz="1400" dirty="0">
                          <a:latin typeface="Times New Roman"/>
                          <a:ea typeface="Calibri"/>
                          <a:cs typeface="Times New Roman"/>
                        </a:rPr>
                        <a:t> (αν δεν υπάρχει η δυνατότητα με το συγκεκριμένο δρομολόγιο η τιμή είναι μηδενική)</a:t>
                      </a:r>
                    </a:p>
                  </a:txBody>
                  <a:tcPr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Μαθηματικό Μοντέλο</a:t>
            </a:r>
            <a:endParaRPr lang="el-GR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45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09883"/>
                <a:gridCol w="7962917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Ονοματολογία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δεδομένων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el-G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Αριθμός διαφορετικών κόμβων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Αριθμός διαφορετικών μέσων μεταφοράς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L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Calibri"/>
                          <a:cs typeface="Times New Roman"/>
                        </a:rPr>
                        <a:t>Μέγιστος αριθμός δρομολογίων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S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Times New Roman"/>
                          <a:ea typeface="Calibri"/>
                          <a:cs typeface="Times New Roman"/>
                        </a:rPr>
                        <a:t>Κοντινότερος</a:t>
                      </a:r>
                      <a:r>
                        <a:rPr lang="el-GR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κόμβος στο σημείο </a:t>
                      </a:r>
                      <a:r>
                        <a:rPr lang="el-GR" sz="1400" dirty="0" smtClean="0">
                          <a:latin typeface="Times New Roman"/>
                          <a:ea typeface="Calibri"/>
                          <a:cs typeface="Times New Roman"/>
                        </a:rPr>
                        <a:t>εκκίνησης</a:t>
                      </a:r>
                      <a:endParaRPr lang="el-G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T</a:t>
                      </a:r>
                      <a:endParaRPr lang="el-G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Times New Roman"/>
                          <a:ea typeface="Calibri"/>
                          <a:cs typeface="Times New Roman"/>
                        </a:rPr>
                        <a:t>Κοντινότερος</a:t>
                      </a:r>
                      <a:r>
                        <a:rPr lang="el-GR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κόμβος στο σημείο </a:t>
                      </a:r>
                      <a:r>
                        <a:rPr lang="el-GR" sz="1400" dirty="0" smtClean="0">
                          <a:latin typeface="Times New Roman"/>
                          <a:ea typeface="Calibri"/>
                          <a:cs typeface="Times New Roman"/>
                        </a:rPr>
                        <a:t>τερματισμού</a:t>
                      </a:r>
                      <a:endParaRPr lang="el-G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l-GR" sz="1400" i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>
                          <a:latin typeface="Times New Roman"/>
                          <a:ea typeface="Calibri"/>
                          <a:cs typeface="Times New Roman"/>
                        </a:rPr>
                        <a:t>Συντελεστής βάρους κόστους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l-GR" sz="1400" i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>
                          <a:latin typeface="Times New Roman"/>
                          <a:ea typeface="Calibri"/>
                          <a:cs typeface="Times New Roman"/>
                        </a:rPr>
                        <a:t>Συντελεστής βάρους χρόνου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DT</a:t>
                      </a:r>
                      <a:endParaRPr lang="el-G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Times New Roman"/>
                          <a:ea typeface="Calibri"/>
                          <a:cs typeface="Times New Roman"/>
                        </a:rPr>
                        <a:t>Νωρίτερος</a:t>
                      </a:r>
                      <a:r>
                        <a:rPr lang="el-GR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χ</a:t>
                      </a:r>
                      <a:r>
                        <a:rPr lang="el-GR" sz="1400" dirty="0" smtClean="0">
                          <a:latin typeface="Times New Roman"/>
                          <a:ea typeface="Calibri"/>
                          <a:cs typeface="Times New Roman"/>
                        </a:rPr>
                        <a:t>ρόνος αναχώρησης</a:t>
                      </a:r>
                      <a:r>
                        <a:rPr lang="el-GR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του χρήστη από το αρχικό σημείο</a:t>
                      </a:r>
                      <a:endParaRPr lang="el-G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latin typeface="Times New Roman"/>
                          <a:ea typeface="Calibri"/>
                          <a:cs typeface="Times New Roman"/>
                        </a:rPr>
                        <a:t>AT</a:t>
                      </a:r>
                      <a:endParaRPr lang="el-GR" sz="1400" i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Times New Roman"/>
                          <a:ea typeface="Calibri"/>
                          <a:cs typeface="Times New Roman"/>
                        </a:rPr>
                        <a:t>Αργότερος χρόνος άφηξης του χρήστη στο τελικό σημείο</a:t>
                      </a:r>
                      <a:endParaRPr lang="el-G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latin typeface="Times New Roman"/>
                          <a:ea typeface="Calibri"/>
                          <a:cs typeface="Times New Roman"/>
                        </a:rPr>
                        <a:t>WT1</a:t>
                      </a:r>
                      <a:endParaRPr lang="el-GR" sz="1400" i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Times New Roman"/>
                          <a:ea typeface="Calibri"/>
                          <a:cs typeface="Times New Roman"/>
                        </a:rPr>
                        <a:t>Χρόνος περπατήμαατος</a:t>
                      </a:r>
                      <a:r>
                        <a:rPr lang="el-GR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μέχρι τον πρώτο κόμβο από το σημείο εκκήνησης</a:t>
                      </a:r>
                      <a:endParaRPr lang="el-G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i="0" dirty="0" smtClean="0">
                          <a:latin typeface="Times New Roman"/>
                          <a:ea typeface="Calibri"/>
                          <a:cs typeface="Times New Roman"/>
                        </a:rPr>
                        <a:t>WT2</a:t>
                      </a:r>
                      <a:endParaRPr lang="el-GR" sz="1400" i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400" dirty="0" smtClean="0">
                          <a:latin typeface="Times New Roman"/>
                          <a:ea typeface="Calibri"/>
                          <a:cs typeface="Times New Roman"/>
                        </a:rPr>
                        <a:t>Χρόνος περπατήματος από τον τελευταίο κόμβο</a:t>
                      </a:r>
                      <a:r>
                        <a:rPr lang="el-GR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μέχρι το τελικό σημείο</a:t>
                      </a:r>
                      <a:endParaRPr lang="el-G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Μαθηματικό Μοντέλο</a:t>
            </a:r>
            <a:endParaRPr lang="el-GR" b="1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916832"/>
          <a:ext cx="10972800" cy="2016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90123"/>
                <a:gridCol w="7982677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Ονοματολογία</a:t>
                      </a:r>
                      <a:r>
                        <a:rPr lang="el-GR" b="0" baseline="0" dirty="0" smtClean="0">
                          <a:solidFill>
                            <a:schemeClr val="tx1"/>
                          </a:solidFill>
                        </a:rPr>
                        <a:t> μεταβλητών απόφασης</a:t>
                      </a:r>
                      <a:endParaRPr lang="el-GR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X</a:t>
                      </a:r>
                      <a:r>
                        <a:rPr lang="en-US" sz="13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i,j,k</a:t>
                      </a:r>
                      <a:r>
                        <a:rPr lang="el-GR" sz="1300" i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300" i="1" dirty="0" smtClean="0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l-GR" sz="1300" i="1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δυαδική μεταβλητή (0-1) η οποία είναι ίση με 1, αν γίνεται μετάβαση από τον κόμβο </a:t>
                      </a: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στο </a:t>
                      </a:r>
                      <a:r>
                        <a:rPr lang="el-GR" sz="1800" i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 με το δρομολόγιο </a:t>
                      </a:r>
                      <a:r>
                        <a:rPr lang="en-US" sz="1800" i="1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του μέσου </a:t>
                      </a:r>
                      <a:r>
                        <a:rPr lang="en-GB" sz="1800" i="1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l-GR" sz="1800">
                          <a:latin typeface="Times New Roman"/>
                          <a:ea typeface="Calibri"/>
                          <a:cs typeface="Times New Roman"/>
                        </a:rPr>
                        <a:t>, 0 αν όχι,</a:t>
                      </a:r>
                    </a:p>
                  </a:txBody>
                  <a:tcPr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</a:t>
                      </a:r>
                      <a:r>
                        <a:rPr lang="en-US" sz="1300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i,j,k,n</a:t>
                      </a:r>
                      <a:endParaRPr lang="el-GR" sz="1300" i="1" dirty="0" smtClean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Θετική ακέραια μεταβλητή η οποία εκφράζει τη χρονική στιγμή αναχώρησης από τον κόμβο </a:t>
                      </a:r>
                      <a:r>
                        <a:rPr lang="en-US" sz="1800" i="1" dirty="0" err="1"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στο </a:t>
                      </a:r>
                      <a:r>
                        <a:rPr lang="el-GR" sz="18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>
                          <a:latin typeface="Times New Roman"/>
                          <a:ea typeface="Calibri"/>
                          <a:cs typeface="Times New Roman"/>
                        </a:rPr>
                        <a:t>j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 με το δρομολόγιο </a:t>
                      </a:r>
                      <a:r>
                        <a:rPr lang="en-US" sz="1800" i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l-GR" sz="1800" dirty="0">
                          <a:latin typeface="Times New Roman"/>
                          <a:ea typeface="Calibri"/>
                          <a:cs typeface="Times New Roman"/>
                        </a:rPr>
                        <a:t>του μέσου </a:t>
                      </a:r>
                      <a:r>
                        <a:rPr lang="en-GB" sz="1800" i="1" dirty="0">
                          <a:latin typeface="Times New Roman"/>
                          <a:ea typeface="Calibri"/>
                          <a:cs typeface="Times New Roman"/>
                        </a:rPr>
                        <a:t>k</a:t>
                      </a:r>
                      <a:r>
                        <a:rPr lang="el-GR" sz="1800" i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l-GR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Μαθηματικό Μοντέλο</a:t>
            </a:r>
            <a:endParaRPr lang="el-GR" b="1" dirty="0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700808"/>
          <a:ext cx="10972800" cy="38346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29336"/>
                <a:gridCol w="7429552"/>
                <a:gridCol w="1213912"/>
              </a:tblGrid>
              <a:tr h="79949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minimize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el-GR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Ελαχιστοποίηση</a:t>
                      </a:r>
                      <a:r>
                        <a:rPr lang="el-GR" baseline="0" dirty="0" smtClean="0"/>
                        <a:t> συνάρτησης κόστους</a:t>
                      </a:r>
                      <a:endParaRPr lang="el-GR" dirty="0" smtClean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just"/>
                      <a:endParaRPr lang="el-GR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70488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Περιορισμοί</a:t>
                      </a:r>
                      <a:r>
                        <a:rPr lang="en-US" dirty="0" smtClean="0"/>
                        <a:t>:</a:t>
                      </a:r>
                      <a:endParaRPr lang="el-GR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endParaRPr lang="el-GR" dirty="0"/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Αναχωρεί υποχρεωτικά από </a:t>
                      </a:r>
                      <a:r>
                        <a:rPr lang="el-GR" baseline="0" dirty="0" smtClean="0"/>
                        <a:t>το </a:t>
                      </a:r>
                      <a:r>
                        <a:rPr lang="en-US" baseline="0" dirty="0" smtClean="0"/>
                        <a:t>S</a:t>
                      </a:r>
                      <a:endParaRPr lang="el-GR" dirty="0" smtClean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8128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l-G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/>
                    </a:p>
                  </a:txBody>
                  <a:tcPr marL="121920" marR="121920"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Δεν</a:t>
                      </a:r>
                      <a:r>
                        <a:rPr lang="el-GR" baseline="0" dirty="0" smtClean="0"/>
                        <a:t> επιστρέφει στο </a:t>
                      </a:r>
                      <a:r>
                        <a:rPr lang="en-US" baseline="0" dirty="0" smtClean="0"/>
                        <a:t>S</a:t>
                      </a:r>
                      <a:endParaRPr lang="el-GR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7</a:t>
            </a:fld>
            <a:endParaRPr lang="el-GR"/>
          </a:p>
        </p:txBody>
      </p:sp>
      <p:graphicFrame>
        <p:nvGraphicFramePr>
          <p:cNvPr id="1027" name="3 - Θέση περιεχομένου"/>
          <p:cNvGraphicFramePr>
            <a:graphicFrameLocks noChangeAspect="1"/>
          </p:cNvGraphicFramePr>
          <p:nvPr/>
        </p:nvGraphicFramePr>
        <p:xfrm>
          <a:off x="3047979" y="1785926"/>
          <a:ext cx="7076016" cy="666750"/>
        </p:xfrm>
        <a:graphic>
          <a:graphicData uri="http://schemas.openxmlformats.org/presentationml/2006/ole">
            <p:oleObj spid="_x0000_s1026" name="Equation" r:id="rId3" imgW="2730240" imgH="4442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333995" y="3286124"/>
          <a:ext cx="2470151" cy="718940"/>
        </p:xfrm>
        <a:graphic>
          <a:graphicData uri="http://schemas.openxmlformats.org/presentationml/2006/ole">
            <p:oleObj spid="_x0000_s1027" name="Equation" r:id="rId4" imgW="1269720" imgH="4442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952992" y="4429132"/>
          <a:ext cx="3048021" cy="728060"/>
        </p:xfrm>
        <a:graphic>
          <a:graphicData uri="http://schemas.openxmlformats.org/presentationml/2006/ole">
            <p:oleObj spid="_x0000_s1028" name="Equation" r:id="rId5" imgW="1282680" imgH="4316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Μαθηματικό Μοντέλο</a:t>
            </a:r>
            <a:endParaRPr lang="el-GR" b="1" dirty="0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700808"/>
          <a:ext cx="10972799" cy="43136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4085"/>
                <a:gridCol w="7048549"/>
                <a:gridCol w="1690165"/>
              </a:tblGrid>
              <a:tr h="728060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Περιορισμοί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εξ.4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Πηγαίνει</a:t>
                      </a:r>
                      <a:r>
                        <a:rPr lang="el-GR" baseline="0" dirty="0" smtClean="0"/>
                        <a:t> στον κόμβο </a:t>
                      </a:r>
                      <a:r>
                        <a:rPr lang="en-US" baseline="0" dirty="0" smtClean="0"/>
                        <a:t>T</a:t>
                      </a:r>
                      <a:endParaRPr lang="el-GR" dirty="0" smtClean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0073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l-G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Δεν αναχωρεί από τον κόμβο </a:t>
                      </a:r>
                      <a:r>
                        <a:rPr lang="en-US" dirty="0" smtClean="0"/>
                        <a:t>T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0928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l-G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 smtClean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Επισκέπτεται κάθε κόμβο το πολύ μία φορά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9218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l-G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 smtClean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Συνέχεια</a:t>
                      </a:r>
                      <a:r>
                        <a:rPr lang="el-GR" baseline="0" dirty="0" smtClean="0"/>
                        <a:t> διαδρομής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8</a:t>
            </a:fld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048243" y="1714488"/>
          <a:ext cx="3048021" cy="714380"/>
        </p:xfrm>
        <a:graphic>
          <a:graphicData uri="http://schemas.openxmlformats.org/presentationml/2006/ole">
            <p:oleObj spid="_x0000_s2050" name="Equation" r:id="rId3" imgW="1257120" imgH="431640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4952992" y="2786058"/>
          <a:ext cx="3048021" cy="714380"/>
        </p:xfrm>
        <a:graphic>
          <a:graphicData uri="http://schemas.openxmlformats.org/presentationml/2006/ole">
            <p:oleObj spid="_x0000_s2051" name="Equation" r:id="rId4" imgW="1295280" imgH="444240" progId="Equation.3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4762491" y="3929066"/>
          <a:ext cx="4000527" cy="642942"/>
        </p:xfrm>
        <a:graphic>
          <a:graphicData uri="http://schemas.openxmlformats.org/presentationml/2006/ole">
            <p:oleObj spid="_x0000_s2052" name="Equation" r:id="rId5" imgW="1790640" imgH="431640" progId="Equation.3">
              <p:embed/>
            </p:oleObj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2905226" y="5000636"/>
          <a:ext cx="6798760" cy="661988"/>
        </p:xfrm>
        <a:graphic>
          <a:graphicData uri="http://schemas.openxmlformats.org/presentationml/2006/ole">
            <p:oleObj spid="_x0000_s2053" name="Equation" r:id="rId6" imgW="3187440" imgH="4442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Μαθηματικό Μοντέλο</a:t>
            </a:r>
            <a:endParaRPr lang="el-GR" b="1" dirty="0"/>
          </a:p>
        </p:txBody>
      </p:sp>
      <p:graphicFrame>
        <p:nvGraphicFramePr>
          <p:cNvPr id="9" name="8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23392" y="1700808"/>
          <a:ext cx="10972799" cy="40443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34085"/>
                <a:gridCol w="7048549"/>
                <a:gridCol w="1690165"/>
              </a:tblGrid>
              <a:tr h="870936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>
                          <a:solidFill>
                            <a:schemeClr val="tx1"/>
                          </a:solidFill>
                        </a:rPr>
                        <a:t>Περιορισμοί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εξ.8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b="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Αναχώρηση</a:t>
                      </a:r>
                      <a:r>
                        <a:rPr lang="el-GR" baseline="0" dirty="0" smtClean="0"/>
                        <a:t> από ένα κόμβο γίνεται μόνο τις χρονικές στιγμές που υπάρχει δρομολόγιο</a:t>
                      </a:r>
                      <a:endParaRPr lang="el-GR" dirty="0" smtClean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70073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l-GR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dirty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Αν</a:t>
                      </a:r>
                      <a:r>
                        <a:rPr lang="el-GR" baseline="0" dirty="0" smtClean="0"/>
                        <a:t> δεν υπάρχει δρομολόγιο δεν μπορεί να γίνει μετάβαση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360184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εξ.</a:t>
                      </a:r>
                      <a:r>
                        <a:rPr lang="el-GR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10)</a:t>
                      </a:r>
                      <a:endParaRPr lang="el-GR" dirty="0" smtClean="0"/>
                    </a:p>
                  </a:txBody>
                  <a:tcPr marL="121920" marR="121920" anchor="ctr">
                    <a:solidFill>
                      <a:srgbClr val="E1E1E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l-GR" dirty="0" smtClean="0"/>
                        <a:t>Χρονική</a:t>
                      </a:r>
                      <a:r>
                        <a:rPr lang="el-GR" baseline="0" dirty="0" smtClean="0"/>
                        <a:t> συνέχεια</a:t>
                      </a:r>
                      <a:endParaRPr lang="el-GR" dirty="0"/>
                    </a:p>
                  </a:txBody>
                  <a:tcPr marL="121920" marR="121920"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3308-9AF6-4A7A-A891-19759DB42265}" type="slidenum">
              <a:rPr lang="el-GR" smtClean="0"/>
              <a:pPr/>
              <a:t>9</a:t>
            </a:fld>
            <a:endParaRPr lang="el-GR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24232" y="1714488"/>
          <a:ext cx="6004984" cy="903288"/>
        </p:xfrm>
        <a:graphic>
          <a:graphicData uri="http://schemas.openxmlformats.org/presentationml/2006/ole">
            <p:oleObj spid="_x0000_s3074" name="Equation" r:id="rId3" imgW="2476440" imgH="545760" progId="Equation.3">
              <p:embed/>
            </p:oleObj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4186767" y="3085194"/>
          <a:ext cx="4392084" cy="449263"/>
        </p:xfrm>
        <a:graphic>
          <a:graphicData uri="http://schemas.openxmlformats.org/presentationml/2006/ole">
            <p:oleObj spid="_x0000_s3075" name="Equation" r:id="rId4" imgW="1866600" imgH="279360" progId="Equation.3">
              <p:embed/>
            </p:oleObj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/>
        </p:nvGraphicFramePr>
        <p:xfrm>
          <a:off x="3238480" y="4037061"/>
          <a:ext cx="6212416" cy="1323975"/>
        </p:xfrm>
        <a:graphic>
          <a:graphicData uri="http://schemas.openxmlformats.org/presentationml/2006/ole">
            <p:oleObj spid="_x0000_s3076" name="Equation" r:id="rId5" imgW="2781000" imgH="88884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768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571</Words>
  <Application>Microsoft Office PowerPoint</Application>
  <PresentationFormat>Προσαρμογή</PresentationFormat>
  <Paragraphs>126</Paragraphs>
  <Slides>13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Journey planning</vt:lpstr>
      <vt:lpstr>Βήματα επίλυσης</vt:lpstr>
      <vt:lpstr>Μαθηματικό Μοντέλο</vt:lpstr>
      <vt:lpstr>Μαθηματικό Μοντέλο</vt:lpstr>
      <vt:lpstr>Μαθηματικό Μοντέλο</vt:lpstr>
      <vt:lpstr>Μαθηματικό Μοντέλο</vt:lpstr>
      <vt:lpstr>Μαθηματικό Μοντέλο</vt:lpstr>
      <vt:lpstr>Μαθηματικό Μοντέλο</vt:lpstr>
      <vt:lpstr>Μαθηματικό Μοντέλο</vt:lpstr>
      <vt:lpstr>Μαθηματικό Μοντέλο</vt:lpstr>
      <vt:lpstr>Μαθηματικό Μοντέλο</vt:lpstr>
      <vt:lpstr>Ευχαριστούμε για την προσοχή σας</vt:lpstr>
      <vt:lpstr>Βιβλιογραφία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ΑΚΕΡΑΙΟΣ ΠΡΟΓΡΑΜΜΑΤΙΣΜΟΣ  &amp;  ΣΥΝΔΥΑΣΤΙΚΗ ΒΕΛΤΙΣΤΟΠΟΙΗΣΗ</dc:title>
  <dc:creator>OR</dc:creator>
  <cp:lastModifiedBy>ΛΑΜΠΡΟΣ ΜΠΙΖΑΣ</cp:lastModifiedBy>
  <cp:revision>13</cp:revision>
  <dcterms:created xsi:type="dcterms:W3CDTF">2015-03-17T10:57:52Z</dcterms:created>
  <dcterms:modified xsi:type="dcterms:W3CDTF">2015-07-20T12:22:28Z</dcterms:modified>
</cp:coreProperties>
</file>