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88" r:id="rId6"/>
    <p:sldId id="303" r:id="rId7"/>
    <p:sldId id="304" r:id="rId8"/>
    <p:sldId id="305" r:id="rId9"/>
    <p:sldId id="306" r:id="rId10"/>
    <p:sldId id="302" r:id="rId11"/>
    <p:sldId id="307" r:id="rId12"/>
    <p:sldId id="308" r:id="rId13"/>
    <p:sldId id="309" r:id="rId14"/>
    <p:sldId id="310" r:id="rId15"/>
    <p:sldId id="311" r:id="rId16"/>
    <p:sldId id="312" r:id="rId17"/>
    <p:sldId id="301" r:id="rId18"/>
    <p:sldId id="292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16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/>
              <a:t>Ενότητα </a:t>
            </a:r>
            <a:r>
              <a:rPr lang="el-GR" sz="2800" b="1" dirty="0"/>
              <a:t>7</a:t>
            </a:r>
            <a:r>
              <a:rPr lang="el-GR" sz="2800" b="1" smtClean="0"/>
              <a:t>η</a:t>
            </a:r>
            <a:r>
              <a:rPr lang="el-GR" sz="2800" b="1" dirty="0" smtClean="0"/>
              <a:t>:</a:t>
            </a:r>
            <a:r>
              <a:rPr lang="en-US" sz="2800" dirty="0" smtClean="0"/>
              <a:t> T</a:t>
            </a:r>
            <a:r>
              <a:rPr lang="el-GR" sz="2800" dirty="0" smtClean="0"/>
              <a:t>α συστήματα που χρησιμοποιούνται στον αγώνα Βόλεϊ</a:t>
            </a:r>
            <a:r>
              <a:rPr lang="en-US" sz="2800" dirty="0" smtClean="0"/>
              <a:t> </a:t>
            </a:r>
            <a:r>
              <a:rPr lang="el-GR" sz="2800" dirty="0" smtClean="0"/>
              <a:t>και οι ειδικεύσεις των παικτών</a:t>
            </a:r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ακραίος επιθετικός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 ακραίος επιθετικός </a:t>
            </a:r>
            <a:r>
              <a:rPr lang="el-GR" dirty="0" smtClean="0"/>
              <a:t>συνήθως παίζει </a:t>
            </a:r>
            <a:r>
              <a:rPr lang="el-GR" dirty="0"/>
              <a:t>στο </a:t>
            </a:r>
            <a:r>
              <a:rPr lang="el-GR" dirty="0" smtClean="0"/>
              <a:t>αριστερό άκρο </a:t>
            </a:r>
            <a:r>
              <a:rPr lang="el-GR" dirty="0"/>
              <a:t>του φιλέ έχει πολύ καλό άλμα, </a:t>
            </a:r>
            <a:r>
              <a:rPr lang="el-GR" dirty="0" smtClean="0"/>
              <a:t>ποικιλία στα </a:t>
            </a:r>
            <a:r>
              <a:rPr lang="el-GR" dirty="0"/>
              <a:t>επιθετικά χτυπήματα και </a:t>
            </a:r>
            <a:r>
              <a:rPr lang="el-GR" dirty="0" smtClean="0"/>
              <a:t>χαρακτηρίζεται από μεγάλη αποτελεσματικότητα </a:t>
            </a:r>
            <a:r>
              <a:rPr lang="el-GR" dirty="0"/>
              <a:t>στην </a:t>
            </a:r>
            <a:r>
              <a:rPr lang="el-GR" dirty="0" smtClean="0"/>
              <a:t>επίθεση.</a:t>
            </a:r>
          </a:p>
          <a:p>
            <a:r>
              <a:rPr lang="el-GR" dirty="0" smtClean="0"/>
              <a:t>Ο </a:t>
            </a:r>
            <a:r>
              <a:rPr lang="el-GR" dirty="0"/>
              <a:t>ακραίος επιθετικός αντιμετωπίζει </a:t>
            </a:r>
            <a:r>
              <a:rPr lang="el-GR" dirty="0" smtClean="0"/>
              <a:t>συνήθως το </a:t>
            </a:r>
            <a:r>
              <a:rPr lang="el-GR" dirty="0"/>
              <a:t>διπλό μπλοκ του αντιπάλου και </a:t>
            </a:r>
            <a:r>
              <a:rPr lang="el-GR" dirty="0" smtClean="0"/>
              <a:t>για αυτόν το λόγο πρέπει να έχει </a:t>
            </a:r>
            <a:r>
              <a:rPr lang="el-GR" dirty="0"/>
              <a:t>καλό </a:t>
            </a:r>
            <a:r>
              <a:rPr lang="el-GR" dirty="0" smtClean="0"/>
              <a:t>προσανατολισμό, αντίληψη του χώρου και καλή τεχνική κατάρτιση.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46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διαγώνιος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Στο σύστημα σύνθεσης και παιχνιδιού 4:2 </a:t>
            </a:r>
            <a:r>
              <a:rPr lang="el-GR" dirty="0" smtClean="0"/>
              <a:t>ο διαγώνιος </a:t>
            </a:r>
            <a:r>
              <a:rPr lang="el-GR" dirty="0"/>
              <a:t>παίκτης είναι ο δευτερεύων </a:t>
            </a:r>
            <a:r>
              <a:rPr lang="el-GR" dirty="0" err="1" smtClean="0"/>
              <a:t>πασαδόρος</a:t>
            </a:r>
            <a:r>
              <a:rPr lang="el-GR" dirty="0" smtClean="0"/>
              <a:t>-επιθετικός που μπορεί </a:t>
            </a:r>
            <a:r>
              <a:rPr lang="el-GR" dirty="0"/>
              <a:t>να βοηθήσει τον </a:t>
            </a:r>
            <a:r>
              <a:rPr lang="el-GR" dirty="0" err="1"/>
              <a:t>πασαδόρο</a:t>
            </a:r>
            <a:r>
              <a:rPr lang="el-GR" dirty="0"/>
              <a:t> στην πάσα ή </a:t>
            </a:r>
            <a:r>
              <a:rPr lang="el-GR" dirty="0" smtClean="0"/>
              <a:t>που μπορεί να καρφώσει τις </a:t>
            </a:r>
            <a:r>
              <a:rPr lang="el-GR" dirty="0"/>
              <a:t>μπάλες που δεν μπορούν να </a:t>
            </a:r>
            <a:r>
              <a:rPr lang="el-GR" dirty="0" smtClean="0"/>
              <a:t>κατευθυνθούν προς τον </a:t>
            </a:r>
            <a:r>
              <a:rPr lang="el-GR" dirty="0"/>
              <a:t>ακραίο </a:t>
            </a:r>
            <a:r>
              <a:rPr lang="el-GR" dirty="0" smtClean="0"/>
              <a:t>επιθετικό.</a:t>
            </a:r>
            <a:endParaRPr lang="el-GR" dirty="0"/>
          </a:p>
          <a:p>
            <a:r>
              <a:rPr lang="el-GR" dirty="0" smtClean="0"/>
              <a:t>Στο </a:t>
            </a:r>
            <a:r>
              <a:rPr lang="el-GR" dirty="0"/>
              <a:t>σύστημα σύνθεσης και παιχνιδιού 5:1 </a:t>
            </a:r>
            <a:r>
              <a:rPr lang="el-GR" dirty="0" smtClean="0"/>
              <a:t>ο διαγώνιος </a:t>
            </a:r>
            <a:r>
              <a:rPr lang="el-GR" dirty="0"/>
              <a:t>του </a:t>
            </a:r>
            <a:r>
              <a:rPr lang="el-GR" dirty="0" err="1"/>
              <a:t>πασαδόρου</a:t>
            </a:r>
            <a:r>
              <a:rPr lang="el-GR" dirty="0"/>
              <a:t> είναι ο </a:t>
            </a:r>
            <a:r>
              <a:rPr lang="el-GR" dirty="0" smtClean="0"/>
              <a:t>καλύτερος επιθετικός </a:t>
            </a:r>
            <a:r>
              <a:rPr lang="el-GR" dirty="0"/>
              <a:t>της ομάδας </a:t>
            </a:r>
            <a:r>
              <a:rPr lang="el-GR" dirty="0" smtClean="0"/>
              <a:t>και η ικανότητά του είναι να επιτίθεται αποτελεσματικά </a:t>
            </a:r>
            <a:r>
              <a:rPr lang="el-GR" dirty="0"/>
              <a:t>τόσο από την επιθετική, όσο και </a:t>
            </a:r>
            <a:r>
              <a:rPr lang="el-GR" dirty="0" smtClean="0"/>
              <a:t>από την </a:t>
            </a:r>
            <a:r>
              <a:rPr lang="el-GR" dirty="0"/>
              <a:t>αμυντική </a:t>
            </a:r>
            <a:r>
              <a:rPr lang="el-GR" dirty="0" smtClean="0"/>
              <a:t>ζώνη.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91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λίμπερο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 λίμπερο είναι </a:t>
            </a:r>
            <a:r>
              <a:rPr lang="el-GR" dirty="0" smtClean="0"/>
              <a:t>μια σχετικά καινούργια ειδίκευση παίκτη που προβλέπεται από τον κανονισμό επακριβώς.</a:t>
            </a:r>
          </a:p>
          <a:p>
            <a:r>
              <a:rPr lang="el-GR" dirty="0" smtClean="0"/>
              <a:t>Ο λίμπερο ως παίκτης έχει άριστες ικανότητες </a:t>
            </a:r>
            <a:r>
              <a:rPr lang="el-GR" dirty="0"/>
              <a:t>στην υποδοχή και στην άμυνα </a:t>
            </a:r>
            <a:r>
              <a:rPr lang="el-GR" dirty="0" smtClean="0"/>
              <a:t>της μπάλας.</a:t>
            </a:r>
            <a:endParaRPr lang="el-GR" dirty="0"/>
          </a:p>
          <a:p>
            <a:r>
              <a:rPr lang="el-GR" dirty="0" smtClean="0"/>
              <a:t>Ο λίμπερο μπαίνει </a:t>
            </a:r>
            <a:r>
              <a:rPr lang="el-GR" dirty="0"/>
              <a:t>στο παιχνίδι αντικαθιστώντας </a:t>
            </a:r>
            <a:r>
              <a:rPr lang="el-GR" dirty="0" smtClean="0"/>
              <a:t>στην αμυντική </a:t>
            </a:r>
            <a:r>
              <a:rPr lang="el-GR" dirty="0"/>
              <a:t>ζώνη κυρίως τους </a:t>
            </a:r>
            <a:r>
              <a:rPr lang="el-GR" dirty="0" smtClean="0"/>
              <a:t>κεντρικούς μπλοκέρ.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λίμπερο είναι ο κύριος υπεύθυνος για </a:t>
            </a:r>
            <a:r>
              <a:rPr lang="el-GR" dirty="0" smtClean="0"/>
              <a:t>την αμυντική </a:t>
            </a:r>
            <a:r>
              <a:rPr lang="el-GR" dirty="0"/>
              <a:t>διάταξη της </a:t>
            </a:r>
            <a:r>
              <a:rPr lang="el-GR" dirty="0" smtClean="0"/>
              <a:t>ομάδας και μεταφέρει </a:t>
            </a:r>
            <a:r>
              <a:rPr lang="el-GR" dirty="0"/>
              <a:t>συνήθως τις οδηγίες </a:t>
            </a:r>
            <a:r>
              <a:rPr lang="el-GR" dirty="0" smtClean="0"/>
              <a:t>του προπονητή </a:t>
            </a:r>
            <a:r>
              <a:rPr lang="el-GR" dirty="0"/>
              <a:t>στους παίκτες της ομάδας </a:t>
            </a:r>
            <a:r>
              <a:rPr lang="el-GR" dirty="0" smtClean="0"/>
              <a:t>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03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σύστημα σύνθεσης και παιχνιδιού 6:0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Είναι το σύστημα σύνθεσης και παιχνιδιού </a:t>
            </a:r>
            <a:r>
              <a:rPr lang="el-GR" dirty="0" smtClean="0"/>
              <a:t>που χρησιμοποιείται </a:t>
            </a:r>
            <a:r>
              <a:rPr lang="el-GR" dirty="0"/>
              <a:t>κατά την εκμάθηση του </a:t>
            </a:r>
            <a:r>
              <a:rPr lang="el-GR" dirty="0" smtClean="0"/>
              <a:t>παιχνιδιού σε αρχαρίους.</a:t>
            </a:r>
            <a:endParaRPr lang="el-GR" dirty="0"/>
          </a:p>
          <a:p>
            <a:r>
              <a:rPr lang="el-GR" dirty="0" smtClean="0"/>
              <a:t>Σε </a:t>
            </a:r>
            <a:r>
              <a:rPr lang="el-GR" dirty="0"/>
              <a:t>αυτό το σύστημα δεν υπάρχει εξειδίκευση των </a:t>
            </a:r>
            <a:r>
              <a:rPr lang="el-GR" dirty="0" smtClean="0"/>
              <a:t>παικτών. Όλοι </a:t>
            </a:r>
            <a:r>
              <a:rPr lang="el-GR" dirty="0"/>
              <a:t>οι παίκτες είναι επιθετικοί. </a:t>
            </a:r>
            <a:r>
              <a:rPr lang="el-GR" dirty="0" smtClean="0"/>
              <a:t>Χρέη </a:t>
            </a:r>
            <a:r>
              <a:rPr lang="el-GR" dirty="0" err="1" smtClean="0"/>
              <a:t>πασαδόρου</a:t>
            </a:r>
            <a:r>
              <a:rPr lang="el-GR" dirty="0" smtClean="0"/>
              <a:t> εκτελεί </a:t>
            </a:r>
            <a:r>
              <a:rPr lang="el-GR" dirty="0"/>
              <a:t>ο παίκτης </a:t>
            </a:r>
            <a:r>
              <a:rPr lang="el-GR" dirty="0" smtClean="0"/>
              <a:t>που βρίσκεται κάθε φορά στη </a:t>
            </a:r>
            <a:r>
              <a:rPr lang="el-GR" dirty="0"/>
              <a:t>θέση 2 ή 3 του </a:t>
            </a:r>
            <a:r>
              <a:rPr lang="el-GR" dirty="0" smtClean="0"/>
              <a:t>γηπέδου.</a:t>
            </a:r>
            <a:endParaRPr lang="el-GR" dirty="0"/>
          </a:p>
          <a:p>
            <a:r>
              <a:rPr lang="el-GR" dirty="0" smtClean="0"/>
              <a:t>Στο σύστημα αυτό δεν </a:t>
            </a:r>
            <a:r>
              <a:rPr lang="el-GR" dirty="0"/>
              <a:t>υπάρχει επιθετική κάλυψη ή μπλοκ αφού οι </a:t>
            </a:r>
            <a:r>
              <a:rPr lang="el-GR" dirty="0" smtClean="0"/>
              <a:t>δυνατότητες των </a:t>
            </a:r>
            <a:r>
              <a:rPr lang="el-GR" dirty="0"/>
              <a:t>παικτών που χρησιμοποιούν αυτό το σύστημα (αρχάριοι</a:t>
            </a:r>
            <a:r>
              <a:rPr lang="el-GR" dirty="0" smtClean="0"/>
              <a:t>) δεν </a:t>
            </a:r>
            <a:r>
              <a:rPr lang="el-GR" dirty="0"/>
              <a:t>επιτρέπουν τέτοιες </a:t>
            </a:r>
            <a:r>
              <a:rPr lang="el-GR" dirty="0" smtClean="0"/>
              <a:t>ενέργειες.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υποδοχή της </a:t>
            </a:r>
            <a:r>
              <a:rPr lang="el-GR" dirty="0" smtClean="0"/>
              <a:t>μπάλας στο </a:t>
            </a:r>
            <a:r>
              <a:rPr lang="el-GR" dirty="0" err="1" smtClean="0"/>
              <a:t>σερβίς</a:t>
            </a:r>
            <a:r>
              <a:rPr lang="el-GR" dirty="0" smtClean="0"/>
              <a:t> </a:t>
            </a:r>
            <a:r>
              <a:rPr lang="el-GR" dirty="0"/>
              <a:t>γίνεται σε σχηματισμό W και </a:t>
            </a:r>
            <a:r>
              <a:rPr lang="el-GR" dirty="0" smtClean="0"/>
              <a:t>είναι πενταμελής.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42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σύστημα σύνθεσης και παιχνιδιού 4:2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σύστημα σύνθεσης και παιχνιδιού </a:t>
            </a:r>
            <a:r>
              <a:rPr lang="el-GR" dirty="0" smtClean="0"/>
              <a:t>4:2 χρησιμοποιείται κυρίως από </a:t>
            </a:r>
            <a:r>
              <a:rPr lang="el-GR" dirty="0"/>
              <a:t>προχωρημένους </a:t>
            </a:r>
            <a:r>
              <a:rPr lang="el-GR" dirty="0" smtClean="0"/>
              <a:t>αρχαρίους.</a:t>
            </a:r>
            <a:endParaRPr lang="el-GR" dirty="0"/>
          </a:p>
          <a:p>
            <a:r>
              <a:rPr lang="el-GR" dirty="0" smtClean="0"/>
              <a:t>Το σύστημα αυτό χαρακτηρίζεται </a:t>
            </a:r>
            <a:r>
              <a:rPr lang="el-GR" dirty="0"/>
              <a:t>από την </a:t>
            </a:r>
            <a:r>
              <a:rPr lang="el-GR" dirty="0" smtClean="0"/>
              <a:t>ύπαρξη 2 </a:t>
            </a:r>
            <a:r>
              <a:rPr lang="el-GR" dirty="0" err="1" smtClean="0"/>
              <a:t>πασαδόρων</a:t>
            </a:r>
            <a:r>
              <a:rPr lang="el-GR" dirty="0" smtClean="0"/>
              <a:t> </a:t>
            </a:r>
            <a:r>
              <a:rPr lang="el-GR" dirty="0"/>
              <a:t>που βρίσκονται διαγώνια μεταξύ </a:t>
            </a:r>
            <a:r>
              <a:rPr lang="el-GR" dirty="0" smtClean="0"/>
              <a:t>τους στο </a:t>
            </a:r>
            <a:r>
              <a:rPr lang="el-GR" dirty="0"/>
              <a:t>γήπεδο. Οι υπόλοιποι </a:t>
            </a:r>
            <a:r>
              <a:rPr lang="el-GR" dirty="0" smtClean="0"/>
              <a:t>4 παίκτες </a:t>
            </a:r>
            <a:r>
              <a:rPr lang="el-GR" dirty="0"/>
              <a:t>είναι </a:t>
            </a:r>
            <a:r>
              <a:rPr lang="el-GR" dirty="0" smtClean="0"/>
              <a:t>επιθετικοί χωρίς να έχουν συγκεκριμένη ειδίκευση.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 err="1"/>
              <a:t>πασαδόρος</a:t>
            </a:r>
            <a:r>
              <a:rPr lang="el-GR" dirty="0"/>
              <a:t> παίζει στην θέση 3 του </a:t>
            </a:r>
            <a:r>
              <a:rPr lang="el-GR" dirty="0" smtClean="0"/>
              <a:t>γηπέδου, ενώ η υποδοχή </a:t>
            </a:r>
            <a:r>
              <a:rPr lang="el-GR" dirty="0"/>
              <a:t>του </a:t>
            </a:r>
            <a:r>
              <a:rPr lang="el-GR" dirty="0" err="1"/>
              <a:t>σερβίς</a:t>
            </a:r>
            <a:r>
              <a:rPr lang="el-GR" dirty="0"/>
              <a:t> γίνεται </a:t>
            </a:r>
            <a:r>
              <a:rPr lang="el-GR" dirty="0" smtClean="0"/>
              <a:t>είτε σε </a:t>
            </a:r>
            <a:r>
              <a:rPr lang="el-GR" dirty="0"/>
              <a:t>σχηματισμό W </a:t>
            </a:r>
            <a:r>
              <a:rPr lang="el-GR" dirty="0" smtClean="0"/>
              <a:t>είτε  U και είναι πενταμελής ή τετραμελής στην περίπτωση του </a:t>
            </a:r>
            <a:r>
              <a:rPr lang="en-US" dirty="0" smtClean="0"/>
              <a:t>U.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σύστημα σύνθεσης και παιχνιδιού 2:2:2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Το σύστημα σύνθεσης και παιχνιδιού 2:2:2 είναι η </a:t>
            </a:r>
            <a:r>
              <a:rPr lang="el-GR" dirty="0" smtClean="0"/>
              <a:t>πιο εξελιγμένη μορφή </a:t>
            </a:r>
            <a:r>
              <a:rPr lang="el-GR" dirty="0"/>
              <a:t>του συστήματος </a:t>
            </a:r>
            <a:r>
              <a:rPr lang="el-GR" dirty="0" smtClean="0"/>
              <a:t>4:2.</a:t>
            </a:r>
            <a:endParaRPr lang="el-GR" dirty="0"/>
          </a:p>
          <a:p>
            <a:r>
              <a:rPr lang="el-GR" dirty="0" smtClean="0"/>
              <a:t>Αυτό το σύστημα περιλαμβάνει </a:t>
            </a:r>
            <a:r>
              <a:rPr lang="el-GR" dirty="0"/>
              <a:t>2 </a:t>
            </a:r>
            <a:r>
              <a:rPr lang="el-GR" dirty="0" err="1"/>
              <a:t>πασαδόρους</a:t>
            </a:r>
            <a:r>
              <a:rPr lang="el-GR" dirty="0"/>
              <a:t>, 2 ακραίους επιθετικούς και </a:t>
            </a:r>
            <a:r>
              <a:rPr lang="el-GR" dirty="0" smtClean="0"/>
              <a:t>2 κεντρικούς μπλοκέρ.</a:t>
            </a:r>
            <a:endParaRPr lang="el-GR" dirty="0"/>
          </a:p>
          <a:p>
            <a:r>
              <a:rPr lang="el-GR" dirty="0" smtClean="0"/>
              <a:t>Στην </a:t>
            </a:r>
            <a:r>
              <a:rPr lang="el-GR" dirty="0"/>
              <a:t>άμυνα χρησιμοποιείται το αμυντικό σύστημα με το </a:t>
            </a:r>
            <a:r>
              <a:rPr lang="el-GR" dirty="0" smtClean="0"/>
              <a:t>6 πίσω</a:t>
            </a:r>
            <a:r>
              <a:rPr lang="el-GR" dirty="0"/>
              <a:t>, ενώ υπάρχει και επιθετική κάλυψη </a:t>
            </a:r>
            <a:r>
              <a:rPr lang="el-GR" dirty="0" smtClean="0"/>
              <a:t>(</a:t>
            </a:r>
            <a:r>
              <a:rPr lang="el-GR" dirty="0" err="1" smtClean="0"/>
              <a:t>ντουμπλάζ</a:t>
            </a:r>
            <a:r>
              <a:rPr lang="el-GR" dirty="0"/>
              <a:t>) </a:t>
            </a:r>
            <a:r>
              <a:rPr lang="el-GR" dirty="0" smtClean="0"/>
              <a:t>του παίκτη </a:t>
            </a:r>
            <a:r>
              <a:rPr lang="el-GR" dirty="0"/>
              <a:t>που </a:t>
            </a:r>
            <a:r>
              <a:rPr lang="el-GR" dirty="0" smtClean="0"/>
              <a:t>καρφώνει στην επίθεση.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υποδοχή του </a:t>
            </a:r>
            <a:r>
              <a:rPr lang="el-GR" dirty="0" err="1"/>
              <a:t>σερβίς</a:t>
            </a:r>
            <a:r>
              <a:rPr lang="el-GR" dirty="0"/>
              <a:t> </a:t>
            </a:r>
            <a:r>
              <a:rPr lang="el-GR" dirty="0" smtClean="0"/>
              <a:t>γίνεται είτε </a:t>
            </a:r>
            <a:r>
              <a:rPr lang="el-GR" dirty="0"/>
              <a:t>σε σχηματισμό W </a:t>
            </a:r>
            <a:r>
              <a:rPr lang="el-GR" dirty="0" smtClean="0"/>
              <a:t>είτε σε U </a:t>
            </a:r>
            <a:r>
              <a:rPr lang="el-GR" dirty="0"/>
              <a:t>και </a:t>
            </a:r>
            <a:r>
              <a:rPr lang="el-GR" dirty="0" smtClean="0"/>
              <a:t>είναι πενταμελής </a:t>
            </a:r>
            <a:r>
              <a:rPr lang="el-GR" dirty="0"/>
              <a:t>ή </a:t>
            </a:r>
            <a:r>
              <a:rPr lang="el-GR" dirty="0" smtClean="0"/>
              <a:t>τετραμελής (στην περίπτωση του </a:t>
            </a:r>
            <a:r>
              <a:rPr lang="en-US" dirty="0" smtClean="0"/>
              <a:t>U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76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σύστημα σύνθεσης και παιχνιδιού 5:1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σύστημα σύνθεσης και παιχνιδιού 5:1 </a:t>
            </a:r>
            <a:r>
              <a:rPr lang="el-GR" dirty="0" smtClean="0"/>
              <a:t>χρησιμοποιείται παγκοσμίως </a:t>
            </a:r>
            <a:r>
              <a:rPr lang="el-GR" dirty="0"/>
              <a:t>από όλες τις ομάδες υψηλής </a:t>
            </a:r>
            <a:r>
              <a:rPr lang="el-GR" dirty="0" smtClean="0"/>
              <a:t>κατηγορίας  και από ομάδες προχωρημένων.</a:t>
            </a:r>
            <a:endParaRPr lang="el-GR" dirty="0"/>
          </a:p>
          <a:p>
            <a:r>
              <a:rPr lang="el-GR" dirty="0" smtClean="0"/>
              <a:t>Σε αυτό το σύστημα υπάρχει </a:t>
            </a:r>
            <a:r>
              <a:rPr lang="el-GR" dirty="0"/>
              <a:t>ένας </a:t>
            </a:r>
            <a:r>
              <a:rPr lang="el-GR" dirty="0" err="1"/>
              <a:t>πασαδόρος</a:t>
            </a:r>
            <a:r>
              <a:rPr lang="el-GR" dirty="0"/>
              <a:t>, 2 ακραίοι επιθετικοί, 2 </a:t>
            </a:r>
            <a:r>
              <a:rPr lang="el-GR" dirty="0" smtClean="0"/>
              <a:t>κεντρικοί μπλοκέρ </a:t>
            </a:r>
            <a:r>
              <a:rPr lang="el-GR" dirty="0"/>
              <a:t>και 1 διαγώνιος </a:t>
            </a:r>
            <a:r>
              <a:rPr lang="el-GR" dirty="0" smtClean="0"/>
              <a:t>(που η </a:t>
            </a:r>
            <a:r>
              <a:rPr lang="el-GR" dirty="0"/>
              <a:t>βασική </a:t>
            </a:r>
            <a:r>
              <a:rPr lang="el-GR" dirty="0" smtClean="0"/>
              <a:t>του λειτουργία είναι η εκτέλεση </a:t>
            </a:r>
            <a:r>
              <a:rPr lang="el-GR" dirty="0"/>
              <a:t>επίθεσης από όλες τις ζώνες του </a:t>
            </a:r>
            <a:r>
              <a:rPr lang="el-GR" dirty="0" smtClean="0"/>
              <a:t>γηπέδου κυρίως από την θέση 1).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 err="1"/>
              <a:t>πασαδόρος</a:t>
            </a:r>
            <a:r>
              <a:rPr lang="el-GR" dirty="0"/>
              <a:t> όταν βρίσκεται στην αμυντική ζώνη </a:t>
            </a:r>
            <a:r>
              <a:rPr lang="el-GR" dirty="0" smtClean="0"/>
              <a:t>κάνει διείσδυση </a:t>
            </a:r>
            <a:r>
              <a:rPr lang="el-GR" dirty="0"/>
              <a:t>στην επιθετική ζώνη για να κάνει πάσα και </a:t>
            </a:r>
            <a:r>
              <a:rPr lang="el-GR" dirty="0" smtClean="0"/>
              <a:t>μετά επιστρέφει </a:t>
            </a:r>
            <a:r>
              <a:rPr lang="el-GR" dirty="0"/>
              <a:t>στην θέση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ομάδα χρησιμοποιεί την επιθετική κάλυψη (</a:t>
            </a:r>
            <a:r>
              <a:rPr lang="el-GR" dirty="0" err="1"/>
              <a:t>ντουμπλάζ</a:t>
            </a:r>
            <a:r>
              <a:rPr lang="el-GR" dirty="0"/>
              <a:t>) </a:t>
            </a:r>
            <a:r>
              <a:rPr lang="el-GR" dirty="0" smtClean="0"/>
              <a:t>και η </a:t>
            </a:r>
            <a:r>
              <a:rPr lang="el-GR" dirty="0"/>
              <a:t>υποδοχή του </a:t>
            </a:r>
            <a:r>
              <a:rPr lang="el-GR" dirty="0" err="1"/>
              <a:t>σερβίς</a:t>
            </a:r>
            <a:r>
              <a:rPr lang="el-GR" dirty="0"/>
              <a:t> γίνεται σε σχηματισμό W ή </a:t>
            </a:r>
            <a:r>
              <a:rPr lang="el-GR" dirty="0" smtClean="0"/>
              <a:t>U πενταμελής</a:t>
            </a:r>
            <a:r>
              <a:rPr lang="el-GR" dirty="0"/>
              <a:t>, τετραμελής ή σε μια ευθεία με 3 </a:t>
            </a:r>
            <a:r>
              <a:rPr lang="el-GR" dirty="0" smtClean="0"/>
              <a:t>παίκτες.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53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σύστημα σύνθεσης και παιχνιδιού 5:1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Σε αυτό το σύστημα γίνετε μεγάλη χρησιμοποίηση του </a:t>
            </a:r>
            <a:r>
              <a:rPr lang="el-GR" dirty="0" smtClean="0"/>
              <a:t>λίμπερο </a:t>
            </a:r>
            <a:r>
              <a:rPr lang="el-GR" dirty="0" smtClean="0"/>
              <a:t>όπως και του 2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err="1" smtClean="0"/>
              <a:t>λίμπερου</a:t>
            </a:r>
            <a:r>
              <a:rPr lang="el-GR" dirty="0" smtClean="0"/>
              <a:t>, αφού οι κανονισμοί του βόλεϊ επιτρέπουν την ύπαρξη 2 λίμπερο στην ομάδα.</a:t>
            </a:r>
          </a:p>
          <a:p>
            <a:r>
              <a:rPr lang="el-GR" dirty="0" smtClean="0"/>
              <a:t>Οι παίκτες σε μια ομάδα μπορούν  να είναι:</a:t>
            </a:r>
          </a:p>
          <a:p>
            <a:r>
              <a:rPr lang="el-GR" dirty="0" smtClean="0"/>
              <a:t>1.  12 παίκτες χωρίς λίμπερο</a:t>
            </a:r>
          </a:p>
          <a:p>
            <a:r>
              <a:rPr lang="el-GR" dirty="0" smtClean="0"/>
              <a:t>2. 11 παίκτες 1 λίμπερο</a:t>
            </a:r>
          </a:p>
          <a:p>
            <a:r>
              <a:rPr lang="el-GR" dirty="0" smtClean="0"/>
              <a:t>3. 10 παίκτες 2 λίμπερο</a:t>
            </a:r>
          </a:p>
          <a:p>
            <a:r>
              <a:rPr lang="el-GR" dirty="0" smtClean="0"/>
              <a:t>4. 10 παίκτες 1 λίμπερο</a:t>
            </a:r>
          </a:p>
          <a:p>
            <a:r>
              <a:rPr lang="el-GR" dirty="0" smtClean="0"/>
              <a:t>5. 9&lt; παίκτες και 1 λίμπερο.</a:t>
            </a:r>
          </a:p>
          <a:p>
            <a:r>
              <a:rPr lang="el-GR" dirty="0" smtClean="0"/>
              <a:t>Δεν πραγματοποιείται αγώνες με λιγότερους από 6 παίκτες σε μια ομάδα.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298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(2001).Η διδασκαλία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(2002).Η διδασκαλία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n-US" dirty="0" smtClean="0"/>
              <a:t> 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τεχνική</a:t>
            </a:r>
            <a:r>
              <a:rPr lang="el-GR" dirty="0"/>
              <a:t>, μεθοδολογία, ειδική διδακτική &amp; </a:t>
            </a:r>
            <a:r>
              <a:rPr lang="el-GR" dirty="0" smtClean="0"/>
              <a:t>κανονισμοί.</a:t>
            </a:r>
            <a:r>
              <a:rPr lang="en-US" dirty="0" smtClean="0"/>
              <a:t> </a:t>
            </a:r>
            <a:r>
              <a:rPr lang="el-GR" dirty="0" smtClean="0"/>
              <a:t>ΑΣΕΠ</a:t>
            </a:r>
            <a:r>
              <a:rPr lang="el-GR" dirty="0"/>
              <a:t>, κλάδος Φυσικής Αγωγής. Εκδόσεις ΣΑΛΤΟ</a:t>
            </a:r>
            <a:r>
              <a:rPr lang="el-GR" dirty="0" smtClean="0"/>
              <a:t>,</a:t>
            </a:r>
            <a:r>
              <a:rPr lang="en-US" smtClean="0"/>
              <a:t> </a:t>
            </a:r>
            <a:r>
              <a:rPr lang="el-GR" smtClean="0"/>
              <a:t>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00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ειδικεύσεις των παικτών μέσα στα συστήματα που χρησιμοποιούνται  σε έναν αγώνα βόλεϊ από μια ομάδα.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συστήματα παιχνιδιού αρχαρίων 6:0, 4:2 και προχωρημένων 2:2:2, 5:0:1 και οι ειδικεύσεις των παικτών ανάλογα με το χρησιμοποιούμενο σύστημα.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Γενικά οι παίκτες στο βόλεϊ </a:t>
            </a:r>
            <a:r>
              <a:rPr lang="el-GR" dirty="0" smtClean="0"/>
              <a:t>χωρίζονται </a:t>
            </a:r>
            <a:r>
              <a:rPr lang="el-GR" dirty="0" smtClean="0"/>
              <a:t>ανάλογα με την ειδίκευσή τους σε δύο μεγάλες </a:t>
            </a:r>
            <a:r>
              <a:rPr lang="el-GR" dirty="0"/>
              <a:t>κατηγορίες :</a:t>
            </a:r>
          </a:p>
          <a:p>
            <a:r>
              <a:rPr lang="el-GR" dirty="0"/>
              <a:t>1. Σε επιθετικούς και</a:t>
            </a:r>
          </a:p>
          <a:p>
            <a:r>
              <a:rPr lang="el-GR" dirty="0"/>
              <a:t>2. σε </a:t>
            </a:r>
            <a:r>
              <a:rPr lang="el-GR" dirty="0" err="1" smtClean="0"/>
              <a:t>πασαδόρους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επιθετικοί παίκτες χωρίζονται:</a:t>
            </a:r>
          </a:p>
          <a:p>
            <a:r>
              <a:rPr lang="el-GR" dirty="0"/>
              <a:t>α) στους αριστερούς επιθετικούς (άσσοι παίκτες),</a:t>
            </a:r>
          </a:p>
          <a:p>
            <a:r>
              <a:rPr lang="el-GR" dirty="0"/>
              <a:t>β) στους κεντρικούς επιθετικούς (γρήγοροι παίκτες) και</a:t>
            </a:r>
          </a:p>
          <a:p>
            <a:r>
              <a:rPr lang="el-GR" dirty="0"/>
              <a:t>γ) στους δεξιούς επιθετικούς (διαγώνιοι του </a:t>
            </a:r>
            <a:r>
              <a:rPr lang="el-GR" dirty="0" err="1"/>
              <a:t>πασαδόρου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262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πασαδόρος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πασαδόρος</a:t>
            </a:r>
            <a:r>
              <a:rPr lang="el-GR" dirty="0"/>
              <a:t> είναι ο παίκτης που οργανώνει </a:t>
            </a:r>
            <a:r>
              <a:rPr lang="el-GR" dirty="0" smtClean="0"/>
              <a:t>το </a:t>
            </a:r>
            <a:r>
              <a:rPr lang="el-GR" dirty="0" smtClean="0"/>
              <a:t>παιχνίδι </a:t>
            </a:r>
            <a:r>
              <a:rPr lang="el-GR" dirty="0" smtClean="0"/>
              <a:t>για </a:t>
            </a:r>
            <a:r>
              <a:rPr lang="el-GR" dirty="0"/>
              <a:t>μια ομάδα και </a:t>
            </a:r>
            <a:r>
              <a:rPr lang="el-GR" dirty="0" smtClean="0"/>
              <a:t>πρέπει παίρνει </a:t>
            </a:r>
            <a:r>
              <a:rPr lang="el-GR" dirty="0"/>
              <a:t>πάντα τη </a:t>
            </a:r>
            <a:r>
              <a:rPr lang="el-GR" dirty="0" smtClean="0"/>
              <a:t>δεύτερη μπάλα </a:t>
            </a:r>
            <a:r>
              <a:rPr lang="el-GR" dirty="0"/>
              <a:t>(επαφή της ομάδας) στη διάρκεια </a:t>
            </a:r>
            <a:r>
              <a:rPr lang="el-GR" dirty="0" smtClean="0"/>
              <a:t>του παιχνιδιού.</a:t>
            </a:r>
            <a:endParaRPr lang="el-GR" dirty="0"/>
          </a:p>
          <a:p>
            <a:r>
              <a:rPr lang="el-GR" dirty="0" smtClean="0"/>
              <a:t>Θεωρείτε από τους πιο σπουδαίους παίκτες </a:t>
            </a:r>
            <a:r>
              <a:rPr lang="el-GR" dirty="0"/>
              <a:t>σε μια ομάδα </a:t>
            </a:r>
            <a:r>
              <a:rPr lang="el-GR" dirty="0" smtClean="0"/>
              <a:t>διότι αποτελεί </a:t>
            </a:r>
            <a:r>
              <a:rPr lang="el-GR" dirty="0"/>
              <a:t>το συνδετικό κρίκο ανάμεσα στην </a:t>
            </a:r>
            <a:r>
              <a:rPr lang="el-GR" dirty="0" smtClean="0"/>
              <a:t>υποδοχή ή </a:t>
            </a:r>
            <a:r>
              <a:rPr lang="el-GR" dirty="0"/>
              <a:t>την άμυνα της μπάλας και την </a:t>
            </a:r>
            <a:r>
              <a:rPr lang="el-GR" dirty="0" smtClean="0"/>
              <a:t>επίθεση.</a:t>
            </a:r>
            <a:endParaRPr lang="el-GR" dirty="0"/>
          </a:p>
          <a:p>
            <a:r>
              <a:rPr lang="el-GR" dirty="0" smtClean="0"/>
              <a:t>Χωρίς </a:t>
            </a:r>
            <a:r>
              <a:rPr lang="el-GR" dirty="0"/>
              <a:t>τη </a:t>
            </a:r>
            <a:r>
              <a:rPr lang="el-GR" dirty="0" smtClean="0"/>
              <a:t>συμμετοχή του </a:t>
            </a:r>
            <a:r>
              <a:rPr lang="el-GR" dirty="0" err="1"/>
              <a:t>πασαδόρου</a:t>
            </a:r>
            <a:r>
              <a:rPr lang="el-GR" dirty="0"/>
              <a:t> δεν μπορεί </a:t>
            </a:r>
            <a:r>
              <a:rPr lang="el-GR" dirty="0" smtClean="0"/>
              <a:t>να ολοκληρωθεί σωστά σχεδόν </a:t>
            </a:r>
            <a:r>
              <a:rPr lang="el-GR" dirty="0"/>
              <a:t>καμία επιθετική ενέργεια </a:t>
            </a:r>
            <a:r>
              <a:rPr lang="el-GR" dirty="0" smtClean="0"/>
              <a:t>μιας ομάδας.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78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πασαδόρος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</a:t>
            </a:r>
            <a:r>
              <a:rPr lang="el-GR" dirty="0" err="1"/>
              <a:t>πασαδόρος</a:t>
            </a:r>
            <a:r>
              <a:rPr lang="el-GR" dirty="0"/>
              <a:t> πρέπει εκτός από τις </a:t>
            </a:r>
            <a:r>
              <a:rPr lang="el-GR" dirty="0" smtClean="0"/>
              <a:t>φυσικές ικανότητες</a:t>
            </a:r>
            <a:r>
              <a:rPr lang="el-GR" dirty="0"/>
              <a:t>, ταχύτητα αντίδρασης στο ερέθισμα, </a:t>
            </a:r>
            <a:r>
              <a:rPr lang="el-GR" dirty="0" smtClean="0"/>
              <a:t>να είναι </a:t>
            </a:r>
            <a:r>
              <a:rPr lang="el-GR" dirty="0"/>
              <a:t>αποδεκτός από όλη την ομάδα, να αντέχει </a:t>
            </a:r>
            <a:r>
              <a:rPr lang="el-GR" dirty="0" smtClean="0"/>
              <a:t>στην πίεση</a:t>
            </a:r>
            <a:r>
              <a:rPr lang="el-GR" dirty="0"/>
              <a:t>, να είναι οργανωτικός και να </a:t>
            </a:r>
            <a:r>
              <a:rPr lang="el-GR" dirty="0" smtClean="0"/>
              <a:t>είναι συνεργάσιμος.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προπονητής πρέπει να συνεργάζεται με </a:t>
            </a:r>
            <a:r>
              <a:rPr lang="el-GR" dirty="0" smtClean="0"/>
              <a:t>τον </a:t>
            </a:r>
            <a:r>
              <a:rPr lang="el-GR" dirty="0" err="1" smtClean="0"/>
              <a:t>πασαδόρο</a:t>
            </a:r>
            <a:r>
              <a:rPr lang="el-GR" dirty="0" smtClean="0"/>
              <a:t> </a:t>
            </a:r>
            <a:r>
              <a:rPr lang="el-GR" dirty="0"/>
              <a:t>του κατά τη διάρκεια του αγώνα, διότι </a:t>
            </a:r>
            <a:r>
              <a:rPr lang="el-GR" dirty="0" smtClean="0"/>
              <a:t>ο προπονητής </a:t>
            </a:r>
            <a:r>
              <a:rPr lang="el-GR" dirty="0"/>
              <a:t>κατευθύνει τον αγώνα από τον </a:t>
            </a:r>
            <a:r>
              <a:rPr lang="el-GR" dirty="0" smtClean="0"/>
              <a:t>πάγκο, </a:t>
            </a:r>
            <a:r>
              <a:rPr lang="el-GR" dirty="0"/>
              <a:t>ενώ ο </a:t>
            </a:r>
            <a:r>
              <a:rPr lang="el-GR" dirty="0" err="1"/>
              <a:t>πασαδόρος</a:t>
            </a:r>
            <a:r>
              <a:rPr lang="el-GR" dirty="0"/>
              <a:t> κατευθύνει </a:t>
            </a:r>
            <a:r>
              <a:rPr lang="el-GR" dirty="0" smtClean="0"/>
              <a:t>την  ομάδα μέσα στον αγώνα.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67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κεντρικός μπλοκέρ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κεντρικός μπλοκέρ είναι ο </a:t>
            </a:r>
            <a:r>
              <a:rPr lang="el-GR" dirty="0" smtClean="0"/>
              <a:t>γρήγορος επιθετικός </a:t>
            </a:r>
            <a:r>
              <a:rPr lang="el-GR" dirty="0"/>
              <a:t>που χαρακτηρίζεται από την </a:t>
            </a:r>
            <a:r>
              <a:rPr lang="el-GR" dirty="0" smtClean="0"/>
              <a:t>αντοχή του </a:t>
            </a:r>
            <a:r>
              <a:rPr lang="el-GR" dirty="0"/>
              <a:t>στα άλματα και από το ύψος του </a:t>
            </a:r>
            <a:r>
              <a:rPr lang="el-GR" dirty="0" smtClean="0"/>
              <a:t>αφού συνήθως είναι από τους ψηλότερους παίκτες της ομάδας.</a:t>
            </a:r>
            <a:endParaRPr lang="el-GR" dirty="0"/>
          </a:p>
          <a:p>
            <a:r>
              <a:rPr lang="el-GR" dirty="0" smtClean="0"/>
              <a:t>Κύρια </a:t>
            </a:r>
            <a:r>
              <a:rPr lang="el-GR" dirty="0"/>
              <a:t>ευθύνη του κεντρικού μπλοκέρ </a:t>
            </a:r>
            <a:r>
              <a:rPr lang="el-GR" dirty="0" smtClean="0"/>
              <a:t>είναι η </a:t>
            </a:r>
            <a:r>
              <a:rPr lang="el-GR" dirty="0"/>
              <a:t>άμυνα </a:t>
            </a:r>
            <a:r>
              <a:rPr lang="el-GR" dirty="0" smtClean="0"/>
              <a:t>με  το μπλοκ (1</a:t>
            </a:r>
            <a:r>
              <a:rPr lang="el-GR" baseline="30000" dirty="0" smtClean="0"/>
              <a:t>η</a:t>
            </a:r>
            <a:r>
              <a:rPr lang="el-GR" dirty="0" smtClean="0"/>
              <a:t> ζώνη άμυνας), </a:t>
            </a:r>
            <a:r>
              <a:rPr lang="el-GR" dirty="0"/>
              <a:t>ενώ στην επίθεση </a:t>
            </a:r>
            <a:r>
              <a:rPr lang="el-GR" dirty="0" smtClean="0"/>
              <a:t>οι επιθέσεις </a:t>
            </a:r>
            <a:r>
              <a:rPr lang="el-GR" dirty="0"/>
              <a:t>1ου χρόνου από το κέντρο του </a:t>
            </a:r>
            <a:r>
              <a:rPr lang="el-GR" dirty="0" smtClean="0"/>
              <a:t>φιλέ.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7056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1237</Words>
  <Application>Microsoft Office PowerPoint</Application>
  <PresentationFormat>Προβολή στην οθόνη (4:3)</PresentationFormat>
  <Paragraphs>106</Paragraphs>
  <Slides>19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Ειδικεύσεις παικτών</vt:lpstr>
      <vt:lpstr>Ο πασαδόρος</vt:lpstr>
      <vt:lpstr>Ο πασαδόρος</vt:lpstr>
      <vt:lpstr>Ο κεντρικός μπλοκέρ</vt:lpstr>
      <vt:lpstr>Ο ακραίος επιθετικός</vt:lpstr>
      <vt:lpstr>Ο διαγώνιος</vt:lpstr>
      <vt:lpstr>Ο λίμπερο</vt:lpstr>
      <vt:lpstr>Το σύστημα σύνθεσης και παιχνιδιού 6:0</vt:lpstr>
      <vt:lpstr>Το σύστημα σύνθεσης και παιχνιδιού 4:2</vt:lpstr>
      <vt:lpstr>Το σύστημα σύνθεσης και παιχνιδιού 2:2:2</vt:lpstr>
      <vt:lpstr>Το σύστημα σύνθεσης και παιχνιδιού 5:1</vt:lpstr>
      <vt:lpstr>Το σύστημα σύνθεσης και παιχνιδιού 5:1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255</cp:revision>
  <dcterms:created xsi:type="dcterms:W3CDTF">2012-09-06T09:03:05Z</dcterms:created>
  <dcterms:modified xsi:type="dcterms:W3CDTF">2014-12-16T14:18:19Z</dcterms:modified>
</cp:coreProperties>
</file>