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7" r:id="rId3"/>
    <p:sldId id="318" r:id="rId4"/>
    <p:sldId id="319" r:id="rId5"/>
    <p:sldId id="320" r:id="rId6"/>
    <p:sldId id="321" r:id="rId7"/>
    <p:sldId id="322" r:id="rId8"/>
    <p:sldId id="323" r:id="rId9"/>
    <p:sldId id="324" r:id="rId10"/>
    <p:sldId id="326" r:id="rId11"/>
    <p:sldId id="327" r:id="rId12"/>
    <p:sldId id="328" r:id="rId13"/>
    <p:sldId id="329" r:id="rId14"/>
    <p:sldId id="330" r:id="rId15"/>
    <p:sldId id="331" r:id="rId16"/>
    <p:sldId id="332" r:id="rId17"/>
    <p:sldId id="280" r:id="rId18"/>
    <p:sldId id="290" r:id="rId19"/>
    <p:sldId id="291" r:id="rId20"/>
    <p:sldId id="306"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17"/>
            <p14:sldId id="318"/>
            <p14:sldId id="319"/>
            <p14:sldId id="320"/>
            <p14:sldId id="321"/>
            <p14:sldId id="322"/>
            <p14:sldId id="323"/>
            <p14:sldId id="324"/>
            <p14:sldId id="326"/>
            <p14:sldId id="327"/>
            <p14:sldId id="328"/>
            <p14:sldId id="329"/>
            <p14:sldId id="330"/>
            <p14:sldId id="331"/>
            <p14:sldId id="332"/>
            <p14:sldId id="280"/>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35" autoAdjust="0"/>
    <p:restoredTop sz="98901" autoAdjust="0"/>
  </p:normalViewPr>
  <p:slideViewPr>
    <p:cSldViewPr>
      <p:cViewPr varScale="1">
        <p:scale>
          <a:sx n="116" d="100"/>
          <a:sy n="116" d="100"/>
        </p:scale>
        <p:origin x="1650"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1309347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311869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102713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8956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a:t>
            </a:r>
            <a:r>
              <a:rPr lang="en-US" sz="1200" kern="1200" dirty="0" smtClean="0">
                <a:solidFill>
                  <a:schemeClr val="tx1"/>
                </a:solidFill>
                <a:latin typeface="+mn-lt"/>
                <a:ea typeface="+mn-ea"/>
                <a:cs typeface="+mn-cs"/>
              </a:rPr>
              <a:t>2</a:t>
            </a:r>
            <a:r>
              <a:rPr lang="el-GR" sz="1200" kern="1200" dirty="0" smtClean="0">
                <a:solidFill>
                  <a:schemeClr val="tx1"/>
                </a:solidFill>
                <a:latin typeface="+mn-lt"/>
                <a:ea typeface="+mn-ea"/>
                <a:cs typeface="+mn-cs"/>
              </a:rPr>
              <a:t>: </a:t>
            </a:r>
            <a:r>
              <a:rPr lang="el-GR" sz="1200" dirty="0" smtClean="0"/>
              <a:t>Εγκεφαλική</a:t>
            </a:r>
            <a:r>
              <a:rPr lang="el-GR" sz="1200" baseline="0" dirty="0" smtClean="0"/>
              <a:t> πλευρίωση και προτίμηση χεριού</a:t>
            </a:r>
            <a:endParaRPr lang="en-US" sz="1200" dirty="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a:t>
            </a:r>
            <a:r>
              <a:rPr lang="en-US" sz="2800" dirty="0" smtClean="0">
                <a:latin typeface="+mj-lt"/>
                <a:ea typeface="+mj-ea"/>
                <a:cs typeface="+mj-cs"/>
              </a:rPr>
              <a:t>2</a:t>
            </a:r>
            <a:r>
              <a:rPr lang="el-GR" sz="2800" dirty="0" smtClean="0">
                <a:latin typeface="+mj-lt"/>
                <a:ea typeface="+mj-ea"/>
                <a:cs typeface="+mj-cs"/>
              </a:rPr>
              <a:t>:</a:t>
            </a:r>
            <a:r>
              <a:rPr lang="en-US" sz="2800" dirty="0" smtClean="0">
                <a:latin typeface="+mj-lt"/>
                <a:ea typeface="+mj-ea"/>
                <a:cs typeface="+mj-cs"/>
              </a:rPr>
              <a:t> </a:t>
            </a:r>
            <a:endParaRPr lang="el-GR" sz="2800" dirty="0" smtClean="0">
              <a:latin typeface="+mj-lt"/>
              <a:ea typeface="+mj-ea"/>
              <a:cs typeface="+mj-cs"/>
            </a:endParaRPr>
          </a:p>
          <a:p>
            <a:r>
              <a:rPr lang="el-GR" sz="2800" b="1" dirty="0"/>
              <a:t>ΕΓΚΕΦΑΛΙΚΗ ΠΛΕΥΡΙΩΣΗ ΚΑΙ ΠΡΟΤΙΜΗΣΗ  ΧΕΡΙΟΥ </a:t>
            </a:r>
            <a:endParaRPr lang="en-US" sz="2800" b="1" dirty="0"/>
          </a:p>
          <a:p>
            <a:endParaRPr lang="el-GR" sz="2800" dirty="0" smtClean="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Οι περισσότερες ανώτερες γνωστικές λειτουργίες είναι </a:t>
            </a:r>
            <a:r>
              <a:rPr lang="el-GR" b="1" dirty="0" err="1" smtClean="0"/>
              <a:t>πλευριωμένες</a:t>
            </a:r>
            <a:r>
              <a:rPr lang="el-GR" b="1" dirty="0" smtClean="0"/>
              <a:t> 1/2</a:t>
            </a:r>
            <a:endParaRPr lang="el-GR" b="1" dirty="0"/>
          </a:p>
        </p:txBody>
      </p:sp>
      <p:sp>
        <p:nvSpPr>
          <p:cNvPr id="3" name="Θέση περιεχομένου 2"/>
          <p:cNvSpPr>
            <a:spLocks noGrp="1"/>
          </p:cNvSpPr>
          <p:nvPr>
            <p:ph idx="1"/>
          </p:nvPr>
        </p:nvSpPr>
        <p:spPr>
          <a:xfrm>
            <a:off x="179512" y="1700808"/>
            <a:ext cx="8784976" cy="4525963"/>
          </a:xfrm>
        </p:spPr>
        <p:txBody>
          <a:bodyPr>
            <a:normAutofit fontScale="77500" lnSpcReduction="20000"/>
          </a:bodyPr>
          <a:lstStyle/>
          <a:p>
            <a:r>
              <a:rPr lang="el-GR" dirty="0" smtClean="0"/>
              <a:t>Αυτό </a:t>
            </a:r>
            <a:r>
              <a:rPr lang="el-GR" dirty="0"/>
              <a:t>σημαίνει ότι αντιπροσωπεύονται διαφοροποιημένα στα δύο ημισφαίρια, με το ένα ημισφαίριο να εμπλέκεται περισσότερο σε κάθε συγκεκριμένο εγχείρημα.  </a:t>
            </a:r>
            <a:endParaRPr lang="el-GR" dirty="0" smtClean="0"/>
          </a:p>
          <a:p>
            <a:r>
              <a:rPr lang="el-GR" dirty="0" smtClean="0"/>
              <a:t>Η </a:t>
            </a:r>
            <a:r>
              <a:rPr lang="el-GR" dirty="0"/>
              <a:t>έκταση στην οποία κυριαρχεί το ένα ημισφαίριο, εξαρτάται από τη σύνθετη αλληλεπίδραση του ερεθίσματος, της δοκιμασίας, της αντίδρασης και διάφορων άλλων μεταβλητών που έχουν σχέση με το υποκείμενο όπως π.χ. το φύλο, η προτίμηση χεριού κ.α..  </a:t>
            </a:r>
          </a:p>
          <a:p>
            <a:r>
              <a:rPr lang="el-GR" sz="3400" dirty="0" smtClean="0"/>
              <a:t>Η </a:t>
            </a:r>
            <a:r>
              <a:rPr lang="el-GR" sz="3400" b="1" dirty="0"/>
              <a:t>πλευρίωση των λειτουργιών είναι σχετική και όχι απόλυτη</a:t>
            </a:r>
            <a:r>
              <a:rPr lang="el-GR" sz="3400" dirty="0"/>
              <a:t>. </a:t>
            </a:r>
            <a:r>
              <a:rPr lang="el-GR" sz="3400" dirty="0" smtClean="0"/>
              <a:t>    </a:t>
            </a:r>
            <a:r>
              <a:rPr lang="el-GR" dirty="0"/>
              <a:t>Για παράδειγμα, αν και το αριστερό ημισφαίριο είναι εξειδικευμένο για την παραγωγή του λόγου, το δεξί ημισφαίριο έχει επίσης γλωσσικές ικανότητες. </a:t>
            </a:r>
          </a:p>
        </p:txBody>
      </p:sp>
    </p:spTree>
    <p:extLst>
      <p:ext uri="{BB962C8B-B14F-4D97-AF65-F5344CB8AC3E}">
        <p14:creationId xmlns:p14="http://schemas.microsoft.com/office/powerpoint/2010/main" val="1276371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normAutofit fontScale="90000"/>
          </a:bodyPr>
          <a:lstStyle/>
          <a:p>
            <a:r>
              <a:rPr lang="el-GR" b="1" dirty="0"/>
              <a:t>Οι περισσότερες ανώτερες γνωστικές λειτουργίες είναι </a:t>
            </a:r>
            <a:r>
              <a:rPr lang="el-GR" b="1" dirty="0" err="1"/>
              <a:t>πλευριωμένες</a:t>
            </a:r>
            <a:r>
              <a:rPr lang="el-GR" b="1" dirty="0"/>
              <a:t> </a:t>
            </a:r>
            <a:r>
              <a:rPr lang="el-GR" b="1" dirty="0" smtClean="0"/>
              <a:t>2/2</a:t>
            </a:r>
            <a:endParaRPr lang="el-GR" dirty="0"/>
          </a:p>
        </p:txBody>
      </p:sp>
      <p:pic>
        <p:nvPicPr>
          <p:cNvPr id="3074" name="Picture 2" descr="Σχήμα 3&#10;Εγκέφαλος και γνωστικές λειτουργίες"/>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4572000" y="1556792"/>
            <a:ext cx="3596075" cy="4525962"/>
          </a:xfrm>
        </p:spPr>
      </p:pic>
      <p:sp>
        <p:nvSpPr>
          <p:cNvPr id="3" name="TextBox 2"/>
          <p:cNvSpPr txBox="1"/>
          <p:nvPr/>
        </p:nvSpPr>
        <p:spPr>
          <a:xfrm>
            <a:off x="1043608" y="2564904"/>
            <a:ext cx="2530624" cy="2304256"/>
          </a:xfrm>
          <a:prstGeom prst="rect">
            <a:avLst/>
          </a:prstGeom>
        </p:spPr>
        <p:txBody>
          <a:bodyPr vert="horz" wrap="square" lIns="91440" tIns="45720" rIns="91440" bIns="45720" rtlCol="0" anchor="ctr">
            <a:normAutofit/>
          </a:bodyPr>
          <a:lstStyle/>
          <a:p>
            <a:r>
              <a:rPr lang="el-GR" sz="2400" b="1" dirty="0"/>
              <a:t>Σχήμα 3.</a:t>
            </a:r>
            <a:r>
              <a:rPr lang="el-GR" sz="2400" dirty="0"/>
              <a:t/>
            </a:r>
            <a:br>
              <a:rPr lang="el-GR" sz="2400" dirty="0"/>
            </a:br>
            <a:r>
              <a:rPr lang="el-GR" sz="2400" dirty="0"/>
              <a:t>Έλεγχος των λειτουργιών από τα ημισφαίρια του </a:t>
            </a:r>
            <a:r>
              <a:rPr lang="el-GR" sz="2400" dirty="0" smtClean="0"/>
              <a:t>εγκεφάλου</a:t>
            </a:r>
          </a:p>
        </p:txBody>
      </p:sp>
    </p:spTree>
    <p:extLst>
      <p:ext uri="{BB962C8B-B14F-4D97-AF65-F5344CB8AC3E}">
        <p14:creationId xmlns:p14="http://schemas.microsoft.com/office/powerpoint/2010/main" val="912356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a:t>
            </a:r>
            <a:r>
              <a:rPr lang="el-GR" b="1" dirty="0" err="1"/>
              <a:t>πλευρίωση</a:t>
            </a:r>
            <a:r>
              <a:rPr lang="el-GR" b="1" dirty="0"/>
              <a:t> των λειτουργιών είναι σχετική και όχι απόλυτη. </a:t>
            </a:r>
          </a:p>
        </p:txBody>
      </p:sp>
      <p:sp>
        <p:nvSpPr>
          <p:cNvPr id="3" name="Θέση περιεχομένου 2"/>
          <p:cNvSpPr>
            <a:spLocks noGrp="1"/>
          </p:cNvSpPr>
          <p:nvPr>
            <p:ph idx="1"/>
          </p:nvPr>
        </p:nvSpPr>
        <p:spPr>
          <a:xfrm>
            <a:off x="457200" y="1628800"/>
            <a:ext cx="8229600" cy="4525963"/>
          </a:xfrm>
        </p:spPr>
        <p:txBody>
          <a:bodyPr>
            <a:normAutofit fontScale="85000" lnSpcReduction="20000"/>
          </a:bodyPr>
          <a:lstStyle/>
          <a:p>
            <a:r>
              <a:rPr lang="el-GR" dirty="0" smtClean="0"/>
              <a:t>Για </a:t>
            </a:r>
            <a:r>
              <a:rPr lang="el-GR" dirty="0"/>
              <a:t>παράδειγμα, αν και το αριστερό ημισφαίριο είναι εξειδικευμένο για την παραγωγή του λόγου, το δεξί ημισφαίριο έχει επίσης γλωσσικές ικανότητες.  </a:t>
            </a:r>
          </a:p>
          <a:p>
            <a:r>
              <a:rPr lang="el-GR" b="1" dirty="0" smtClean="0"/>
              <a:t>Η </a:t>
            </a:r>
            <a:r>
              <a:rPr lang="el-GR" b="1" dirty="0" err="1"/>
              <a:t>διημισφαιρική</a:t>
            </a:r>
            <a:r>
              <a:rPr lang="el-GR" b="1" dirty="0"/>
              <a:t> συνεργασία αποτελεί αναπόσπαστο μέρος της γνωστικής </a:t>
            </a:r>
            <a:r>
              <a:rPr lang="el-GR" b="1" dirty="0" smtClean="0"/>
              <a:t>διεργασίας. </a:t>
            </a:r>
            <a:r>
              <a:rPr lang="el-GR" dirty="0" smtClean="0"/>
              <a:t>Για </a:t>
            </a:r>
            <a:r>
              <a:rPr lang="el-GR" dirty="0"/>
              <a:t>παράδειγμα, η ανικανότητα ενός ασθενή να ονομάσει μια εικόνα που παριστάνει ένα σχήμα το οποίο ψηλαφεί με το αριστερό του χέρι, θα μπορούσε να αντικατοπτρίζει ένα έλλειμμα στην αναγνώριση του σχήματος στο δεξί ημισφαίριο ή θα μπορούσε να υποδηλώνει ένα πρόβλημα στη </a:t>
            </a:r>
            <a:r>
              <a:rPr lang="el-GR" dirty="0" err="1"/>
              <a:t>μεσολοβιακή</a:t>
            </a:r>
            <a:r>
              <a:rPr lang="el-GR" dirty="0"/>
              <a:t> μεταφορά στο αριστερό ημισφαίριο για έξοδο και αντίδραση στην εισερχόμενη πληροφορία.</a:t>
            </a:r>
          </a:p>
          <a:p>
            <a:endParaRPr lang="el-GR" dirty="0"/>
          </a:p>
          <a:p>
            <a:endParaRPr lang="el-GR" dirty="0"/>
          </a:p>
        </p:txBody>
      </p:sp>
    </p:spTree>
    <p:extLst>
      <p:ext uri="{BB962C8B-B14F-4D97-AF65-F5344CB8AC3E}">
        <p14:creationId xmlns:p14="http://schemas.microsoft.com/office/powerpoint/2010/main" val="2474171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156" y="188640"/>
            <a:ext cx="8229600" cy="1143000"/>
          </a:xfrm>
        </p:spPr>
        <p:txBody>
          <a:bodyPr>
            <a:normAutofit fontScale="90000"/>
          </a:bodyPr>
          <a:lstStyle/>
          <a:p>
            <a:r>
              <a:rPr lang="el-GR" b="1" dirty="0"/>
              <a:t>Το φυσιολογικό υπόβαθρο της κυριαρχίας του </a:t>
            </a:r>
            <a:r>
              <a:rPr lang="el-GR" b="1" dirty="0" smtClean="0"/>
              <a:t>χεριού  1/3</a:t>
            </a:r>
            <a:endParaRPr lang="el-GR" b="1" dirty="0"/>
          </a:p>
        </p:txBody>
      </p:sp>
      <p:sp>
        <p:nvSpPr>
          <p:cNvPr id="3" name="Θέση περιεχομένου 2"/>
          <p:cNvSpPr>
            <a:spLocks noGrp="1"/>
          </p:cNvSpPr>
          <p:nvPr>
            <p:ph idx="1"/>
          </p:nvPr>
        </p:nvSpPr>
        <p:spPr>
          <a:xfrm>
            <a:off x="443037" y="1700808"/>
            <a:ext cx="8229600" cy="4320480"/>
          </a:xfrm>
        </p:spPr>
        <p:txBody>
          <a:bodyPr>
            <a:normAutofit fontScale="70000" lnSpcReduction="20000"/>
          </a:bodyPr>
          <a:lstStyle/>
          <a:p>
            <a:r>
              <a:rPr lang="el-GR" dirty="0" smtClean="0"/>
              <a:t>Η </a:t>
            </a:r>
            <a:r>
              <a:rPr lang="el-GR" dirty="0"/>
              <a:t>πρώτη συσχέτιση της προτίμησης χεριού με την εγκεφαλική οργάνωση έγινε από τον </a:t>
            </a:r>
            <a:r>
              <a:rPr lang="el-GR" dirty="0" err="1"/>
              <a:t>Broca</a:t>
            </a:r>
            <a:r>
              <a:rPr lang="el-GR" dirty="0"/>
              <a:t> (</a:t>
            </a:r>
            <a:r>
              <a:rPr lang="el-GR" dirty="0" smtClean="0"/>
              <a:t>1865), </a:t>
            </a:r>
            <a:r>
              <a:rPr lang="el-GR" dirty="0"/>
              <a:t>ο οποίος υπέδειξε ότι τόσο η γλωσσική λειτουργία όσο και η </a:t>
            </a:r>
            <a:r>
              <a:rPr lang="el-GR" dirty="0" err="1"/>
              <a:t>δεξιοχειρία</a:t>
            </a:r>
            <a:r>
              <a:rPr lang="el-GR" dirty="0"/>
              <a:t> αποδίδονται στην έμφυτη ανωτερότητα του αριστερού ημισφαιρίου στους δεξιόχειρες.  Υπέθεσε επίσης, ότι μπορεί να υπάρχουν άτομα στα οποία το φαινόμενο αυτό αντιστρέφεται   (αριστερόχειρες).  </a:t>
            </a:r>
            <a:r>
              <a:rPr lang="el-GR" dirty="0" smtClean="0"/>
              <a:t>  </a:t>
            </a:r>
            <a:endParaRPr lang="el-GR" dirty="0"/>
          </a:p>
          <a:p>
            <a:r>
              <a:rPr lang="el-GR" dirty="0" smtClean="0"/>
              <a:t>Όσον </a:t>
            </a:r>
            <a:r>
              <a:rPr lang="el-GR" dirty="0"/>
              <a:t>αφορά την κυριαρχία του χεριού, σήμερα γνωρίζουμε ότι ο </a:t>
            </a:r>
            <a:r>
              <a:rPr lang="el-GR" b="1" dirty="0"/>
              <a:t>έλεγχος της κινητικής λειτουργίας</a:t>
            </a:r>
            <a:r>
              <a:rPr lang="el-GR" dirty="0"/>
              <a:t>, ο έλεγχος δηλαδή της κίνησης των άνω και κάτω άκρων, αλλά και όλων των άλλων μυϊκών συστημάτων του σώματος, </a:t>
            </a:r>
            <a:r>
              <a:rPr lang="el-GR" b="1" dirty="0"/>
              <a:t>γίνεται από την κινητική περιοχή του εγκεφάλου.  </a:t>
            </a:r>
            <a:endParaRPr lang="el-GR" b="1" dirty="0" smtClean="0"/>
          </a:p>
          <a:p>
            <a:r>
              <a:rPr lang="el-GR" dirty="0" smtClean="0"/>
              <a:t>Η </a:t>
            </a:r>
            <a:r>
              <a:rPr lang="el-GR" dirty="0"/>
              <a:t>περιοχή αυτή βρίσκεται στο βρεγματικό λοβό του εγκεφάλου πίσω ακριβώς από την αύλακα του </a:t>
            </a:r>
            <a:r>
              <a:rPr lang="el-GR" dirty="0" err="1"/>
              <a:t>Rolando</a:t>
            </a:r>
            <a:r>
              <a:rPr lang="el-GR" dirty="0"/>
              <a:t> στην α’ βρεγματική έλικα</a:t>
            </a:r>
            <a:r>
              <a:rPr lang="el-GR" dirty="0" smtClean="0"/>
              <a:t>.</a:t>
            </a:r>
            <a:endParaRPr lang="el-GR" dirty="0"/>
          </a:p>
        </p:txBody>
      </p:sp>
    </p:spTree>
    <p:extLst>
      <p:ext uri="{BB962C8B-B14F-4D97-AF65-F5344CB8AC3E}">
        <p14:creationId xmlns:p14="http://schemas.microsoft.com/office/powerpoint/2010/main" val="483154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normAutofit fontScale="90000"/>
          </a:bodyPr>
          <a:lstStyle/>
          <a:p>
            <a:r>
              <a:rPr lang="el-GR" b="1" dirty="0"/>
              <a:t>Το φυσιολογικό υπόβαθρο της κυριαρχίας του χεριού  </a:t>
            </a:r>
            <a:r>
              <a:rPr lang="el-GR" b="1" dirty="0" smtClean="0"/>
              <a:t>2/3</a:t>
            </a:r>
            <a:endParaRPr lang="el-GR" dirty="0"/>
          </a:p>
        </p:txBody>
      </p:sp>
      <p:pic>
        <p:nvPicPr>
          <p:cNvPr id="4098" name="Picture 2" descr="Σχήμα 4&#10;Εγκέφαλος και περιοχές"/>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660591" y="1700808"/>
            <a:ext cx="5016646" cy="4248472"/>
          </a:xfrm>
        </p:spPr>
      </p:pic>
      <p:sp>
        <p:nvSpPr>
          <p:cNvPr id="3" name="TextBox 2"/>
          <p:cNvSpPr txBox="1"/>
          <p:nvPr/>
        </p:nvSpPr>
        <p:spPr>
          <a:xfrm>
            <a:off x="899592" y="2492896"/>
            <a:ext cx="2808312" cy="2664296"/>
          </a:xfrm>
          <a:prstGeom prst="rect">
            <a:avLst/>
          </a:prstGeom>
        </p:spPr>
        <p:txBody>
          <a:bodyPr vert="horz" wrap="square" lIns="91440" tIns="45720" rIns="91440" bIns="45720" rtlCol="0" anchor="ctr">
            <a:normAutofit/>
          </a:bodyPr>
          <a:lstStyle/>
          <a:p>
            <a:r>
              <a:rPr lang="el-GR" sz="2400" b="1" dirty="0"/>
              <a:t>Σχήμα 4.</a:t>
            </a:r>
            <a:r>
              <a:rPr lang="el-GR" sz="2400" dirty="0"/>
              <a:t/>
            </a:r>
            <a:br>
              <a:rPr lang="el-GR" sz="2400" dirty="0"/>
            </a:br>
            <a:r>
              <a:rPr lang="el-GR" sz="2400" dirty="0"/>
              <a:t>Η κύρια κινητική και η κύρια </a:t>
            </a:r>
            <a:r>
              <a:rPr lang="el-GR" sz="2400" dirty="0" err="1"/>
              <a:t>σωματαισθητική</a:t>
            </a:r>
            <a:r>
              <a:rPr lang="el-GR" sz="2400" dirty="0"/>
              <a:t> περιοχή του </a:t>
            </a:r>
            <a:r>
              <a:rPr lang="el-GR" sz="2400" dirty="0" smtClean="0"/>
              <a:t>εγκεφάλου</a:t>
            </a:r>
          </a:p>
        </p:txBody>
      </p:sp>
    </p:spTree>
    <p:extLst>
      <p:ext uri="{BB962C8B-B14F-4D97-AF65-F5344CB8AC3E}">
        <p14:creationId xmlns:p14="http://schemas.microsoft.com/office/powerpoint/2010/main" val="360515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60648"/>
            <a:ext cx="8229600" cy="1224136"/>
          </a:xfrm>
        </p:spPr>
        <p:txBody>
          <a:bodyPr>
            <a:normAutofit fontScale="90000"/>
          </a:bodyPr>
          <a:lstStyle/>
          <a:p>
            <a:r>
              <a:rPr lang="el-GR" b="1" dirty="0"/>
              <a:t>Το φυσιολογικό υπόβαθρο της κυριαρχίας του </a:t>
            </a:r>
            <a:r>
              <a:rPr lang="el-GR" b="1" dirty="0" smtClean="0"/>
              <a:t>χεριού 3/3</a:t>
            </a:r>
            <a:endParaRPr lang="el-GR" b="1" dirty="0"/>
          </a:p>
        </p:txBody>
      </p:sp>
      <p:sp>
        <p:nvSpPr>
          <p:cNvPr id="3" name="Θέση περιεχομένου 2"/>
          <p:cNvSpPr>
            <a:spLocks noGrp="1"/>
          </p:cNvSpPr>
          <p:nvPr>
            <p:ph idx="1"/>
          </p:nvPr>
        </p:nvSpPr>
        <p:spPr>
          <a:xfrm>
            <a:off x="467544" y="1700808"/>
            <a:ext cx="8229600" cy="4525963"/>
          </a:xfrm>
        </p:spPr>
        <p:txBody>
          <a:bodyPr>
            <a:normAutofit fontScale="85000" lnSpcReduction="10000"/>
          </a:bodyPr>
          <a:lstStyle/>
          <a:p>
            <a:r>
              <a:rPr lang="el-GR" dirty="0"/>
              <a:t>Αν και το νευρικό υπόστρωμα για την επικράτηση του ενός ή του άλλου χεριού είναι ήδη παρόν από τη γέννηση (</a:t>
            </a:r>
            <a:r>
              <a:rPr lang="el-GR" dirty="0" err="1"/>
              <a:t>Witelson</a:t>
            </a:r>
            <a:r>
              <a:rPr lang="el-GR" dirty="0"/>
              <a:t>, 1987), η δίχειρη δραστηριότητα είναι χαρακτηριστική στα βρέφη, με μια προοδευτική αύξηση της μονόχειρης δραστηριότητας και τα πρώτα χρόνια της παιδικής ηλικίας.</a:t>
            </a:r>
          </a:p>
          <a:p>
            <a:r>
              <a:rPr lang="el-GR" dirty="0" smtClean="0"/>
              <a:t>Όμοια</a:t>
            </a:r>
            <a:r>
              <a:rPr lang="el-GR" dirty="0"/>
              <a:t>, η πλευρίωση των γνωστικών λειτουργιών γίνεται πιο διαφοροποιημένη με την αύξηση της ηλικίας, καθώς οι γνωστικές διαδικασίες που απαιτούνται γίνονται περισσότερο συμβολικές και σύνθετες.</a:t>
            </a:r>
          </a:p>
          <a:p>
            <a:endParaRPr lang="el-GR" dirty="0"/>
          </a:p>
        </p:txBody>
      </p:sp>
    </p:spTree>
    <p:extLst>
      <p:ext uri="{BB962C8B-B14F-4D97-AF65-F5344CB8AC3E}">
        <p14:creationId xmlns:p14="http://schemas.microsoft.com/office/powerpoint/2010/main" val="225493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b="1" dirty="0"/>
              <a:t>Η σχέση μεταξύ της προτίμησης χεριού και της αντιπροσώπευσης των λειτουργιών, </a:t>
            </a:r>
            <a:r>
              <a:rPr lang="el-GR" sz="2400" b="1" dirty="0" smtClean="0"/>
              <a:t/>
            </a:r>
            <a:br>
              <a:rPr lang="el-GR" sz="2400" b="1" dirty="0" smtClean="0"/>
            </a:br>
            <a:r>
              <a:rPr lang="el-GR" sz="2400" b="1" dirty="0" smtClean="0"/>
              <a:t>δεν </a:t>
            </a:r>
            <a:r>
              <a:rPr lang="el-GR" sz="2400" b="1" dirty="0"/>
              <a:t>είναι ούτε ξεκάθαρη ούτε απόλυτη. </a:t>
            </a:r>
          </a:p>
        </p:txBody>
      </p:sp>
      <p:sp>
        <p:nvSpPr>
          <p:cNvPr id="3" name="Θέση περιεχομένου 2"/>
          <p:cNvSpPr>
            <a:spLocks noGrp="1"/>
          </p:cNvSpPr>
          <p:nvPr>
            <p:ph idx="1"/>
          </p:nvPr>
        </p:nvSpPr>
        <p:spPr>
          <a:xfrm>
            <a:off x="464156" y="1700808"/>
            <a:ext cx="8356316" cy="4381947"/>
          </a:xfrm>
        </p:spPr>
        <p:txBody>
          <a:bodyPr>
            <a:normAutofit fontScale="62500" lnSpcReduction="20000"/>
          </a:bodyPr>
          <a:lstStyle/>
          <a:p>
            <a:r>
              <a:rPr lang="el-GR" dirty="0" smtClean="0"/>
              <a:t>Αν </a:t>
            </a:r>
            <a:r>
              <a:rPr lang="el-GR" dirty="0"/>
              <a:t>και η </a:t>
            </a:r>
            <a:r>
              <a:rPr lang="el-GR" dirty="0" err="1"/>
              <a:t>δεξιοχειρία</a:t>
            </a:r>
            <a:r>
              <a:rPr lang="el-GR" dirty="0"/>
              <a:t> είναι ο καλύτερος δείκτης πρόβλεψης της αντιπροσώπευσης της γλωσσικής λειτουργίας από το αριστερό ημισφαίριο, η αριστεροχειρία, δεν υποδεικνύει αντίστροφη αντιπροσώπευση της γλώσσας κατά ένα απλό τρόπο</a:t>
            </a:r>
            <a:r>
              <a:rPr lang="el-GR" dirty="0" smtClean="0"/>
              <a:t>.  </a:t>
            </a:r>
          </a:p>
          <a:p>
            <a:r>
              <a:rPr lang="el-GR" dirty="0" smtClean="0"/>
              <a:t>Ένας </a:t>
            </a:r>
            <a:r>
              <a:rPr lang="el-GR" dirty="0"/>
              <a:t>από τους βασικότερους λόγους που κάνει δύσκολη την προσπάθεια να προβλέψουμε την εγκεφαλική οργάνωση των αριστερόχειρων ατόμων, είναι το ότι υπάρχουν διαφορετικοί τύποι αριστερόχειρων.  Υπάρχουν εκείνοι οι οποίοι είναι φυσικά (</a:t>
            </a:r>
            <a:r>
              <a:rPr lang="el-GR" dirty="0" err="1"/>
              <a:t>γενοτυπικά</a:t>
            </a:r>
            <a:r>
              <a:rPr lang="el-GR" dirty="0"/>
              <a:t>) αριστερόχειρες και εκείνοι που είναι συγκαλυμμένοι δεξιόχειρες.</a:t>
            </a:r>
          </a:p>
          <a:p>
            <a:r>
              <a:rPr lang="el-GR" dirty="0" smtClean="0"/>
              <a:t>Τα </a:t>
            </a:r>
            <a:r>
              <a:rPr lang="el-GR" dirty="0"/>
              <a:t>αριστερόχειρα άτομα συνήθως </a:t>
            </a:r>
            <a:r>
              <a:rPr lang="el-GR" dirty="0" err="1"/>
              <a:t>υπεραντιπροσωπεύονται</a:t>
            </a:r>
            <a:r>
              <a:rPr lang="el-GR" dirty="0"/>
              <a:t> σε περιοχές δραστηριοτήτων που εξαρτώνται από ικανότητες οι οποίες πιθανώς εξυπηρετούνται από το δεξί ημισφαίριο, όπως η αρχιτεκτονική, η εφαρμοσμένη μηχανική, η μουσική και οι πλαστικές τέχνες.  Ακόμα, οι αριστερόχειρες και οι </a:t>
            </a:r>
            <a:r>
              <a:rPr lang="el-GR" dirty="0" err="1"/>
              <a:t>αμφίχειρες</a:t>
            </a:r>
            <a:r>
              <a:rPr lang="el-GR" dirty="0"/>
              <a:t> αντιπροσωπεύονται δυσανάλογα μεταξύ πολλών κλινικών πληθυσμών όπως τα άτομα που </a:t>
            </a:r>
            <a:r>
              <a:rPr lang="el-GR" dirty="0" smtClean="0"/>
              <a:t>παρουσιάζουν </a:t>
            </a:r>
            <a:r>
              <a:rPr lang="el-GR" dirty="0"/>
              <a:t>μαθησιακές δυσκολίες</a:t>
            </a:r>
          </a:p>
          <a:p>
            <a:endParaRPr lang="el-GR" dirty="0"/>
          </a:p>
          <a:p>
            <a:endParaRPr lang="el-GR" dirty="0"/>
          </a:p>
        </p:txBody>
      </p:sp>
    </p:spTree>
    <p:extLst>
      <p:ext uri="{BB962C8B-B14F-4D97-AF65-F5344CB8AC3E}">
        <p14:creationId xmlns:p14="http://schemas.microsoft.com/office/powerpoint/2010/main" val="2625633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1115616" y="1988840"/>
            <a:ext cx="7344816" cy="2653900"/>
          </a:xfrm>
        </p:spPr>
        <p:txBody>
          <a:bodyPr>
            <a:normAutofit/>
          </a:bodyPr>
          <a:lstStyle/>
          <a:p>
            <a:r>
              <a:rPr lang="el-GR" dirty="0" smtClean="0"/>
              <a:t>Ο προσδιορισμός της έννοιας </a:t>
            </a:r>
            <a:r>
              <a:rPr lang="el-GR" dirty="0" err="1" smtClean="0"/>
              <a:t>πλευρίωση</a:t>
            </a:r>
            <a:endParaRPr lang="el-GR" dirty="0" smtClean="0"/>
          </a:p>
          <a:p>
            <a:r>
              <a:rPr lang="el-GR" dirty="0" smtClean="0"/>
              <a:t>Το </a:t>
            </a:r>
            <a:r>
              <a:rPr lang="el-GR" dirty="0"/>
              <a:t>φυσιολογικό υπόβαθρο της κυριαρχίας του </a:t>
            </a:r>
            <a:r>
              <a:rPr lang="el-GR" dirty="0" smtClean="0"/>
              <a:t>χεριού</a:t>
            </a:r>
            <a:endParaRPr lang="el-GR" dirty="0"/>
          </a:p>
        </p:txBody>
      </p:sp>
    </p:spTree>
    <p:extLst>
      <p:ext uri="{BB962C8B-B14F-4D97-AF65-F5344CB8AC3E}">
        <p14:creationId xmlns:p14="http://schemas.microsoft.com/office/powerpoint/2010/main" val="27520636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dirty="0" smtClean="0"/>
              <a:t>Σχήματα 1,2,3,4 από το Βιβλίο «Αριστεροχειρία», Φίλιππος Βλάχος, Εκδόσεις Χριστοδουλίδη.</a:t>
            </a:r>
            <a:endParaRPr lang="en-US" sz="2000" dirty="0" smtClean="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a:xfrm>
            <a:off x="464156" y="1556793"/>
            <a:ext cx="8229600" cy="2448272"/>
          </a:xfrm>
        </p:spPr>
        <p:txBody>
          <a:bodyPr>
            <a:normAutofit/>
          </a:bodyPr>
          <a:lstStyle/>
          <a:p>
            <a:r>
              <a:rPr lang="el-GR" dirty="0" err="1" smtClean="0"/>
              <a:t>Πλευρίωση</a:t>
            </a:r>
            <a:r>
              <a:rPr lang="en-US" dirty="0" smtClean="0"/>
              <a:t>, </a:t>
            </a:r>
            <a:r>
              <a:rPr lang="el-GR" dirty="0" smtClean="0"/>
              <a:t>ημισφαιρική εξειδίκευση, ασυμμετρία</a:t>
            </a:r>
          </a:p>
          <a:p>
            <a:r>
              <a:rPr lang="el-GR" dirty="0" smtClean="0"/>
              <a:t>Το φυσιολογικό υπόβαθρο της κυριαρχίας του χεριού</a:t>
            </a:r>
          </a:p>
          <a:p>
            <a:pPr marL="0" indent="0" algn="ctr">
              <a:buNone/>
            </a:pPr>
            <a:endParaRPr lang="el-GR" dirty="0"/>
          </a:p>
        </p:txBody>
      </p:sp>
    </p:spTree>
    <p:extLst>
      <p:ext uri="{BB962C8B-B14F-4D97-AF65-F5344CB8AC3E}">
        <p14:creationId xmlns:p14="http://schemas.microsoft.com/office/powerpoint/2010/main" val="1258606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323528" y="116632"/>
            <a:ext cx="8621096" cy="1296144"/>
          </a:xfrm>
        </p:spPr>
        <p:txBody>
          <a:bodyPr>
            <a:noAutofit/>
          </a:bodyPr>
          <a:lstStyle/>
          <a:p>
            <a:r>
              <a:rPr lang="el-GR" sz="4000" b="1" dirty="0"/>
              <a:t>Πλευρίωση, ημισφαιρική εξειδίκευση, </a:t>
            </a:r>
            <a:r>
              <a:rPr lang="el-GR" sz="4000" b="1" dirty="0" smtClean="0"/>
              <a:t>ασυμμετρία 1/4</a:t>
            </a:r>
            <a:endParaRPr lang="el-GR" sz="4000" dirty="0"/>
          </a:p>
        </p:txBody>
      </p:sp>
      <p:sp>
        <p:nvSpPr>
          <p:cNvPr id="5" name="Θέση περιεχομένου 4"/>
          <p:cNvSpPr>
            <a:spLocks noGrp="1"/>
          </p:cNvSpPr>
          <p:nvPr>
            <p:ph idx="1"/>
          </p:nvPr>
        </p:nvSpPr>
        <p:spPr>
          <a:xfrm>
            <a:off x="251520" y="1556792"/>
            <a:ext cx="8712968" cy="3960440"/>
          </a:xfrm>
        </p:spPr>
        <p:txBody>
          <a:bodyPr>
            <a:noAutofit/>
          </a:bodyPr>
          <a:lstStyle/>
          <a:p>
            <a:pPr lvl="0"/>
            <a:r>
              <a:rPr lang="el-GR" sz="2800" dirty="0"/>
              <a:t>Ο όρος </a:t>
            </a:r>
            <a:r>
              <a:rPr lang="el-GR" sz="2800" b="1" dirty="0" err="1"/>
              <a:t>πλευρίωση</a:t>
            </a:r>
            <a:r>
              <a:rPr lang="el-GR" sz="2800" dirty="0"/>
              <a:t> αναφέρεται στην εξειδίκευση μιας λειτουργίας ή δραστηριότητας στην μια πλευρά ενός οργανισμού.  Η πλευρίωση παρατηρείται σε ασυμμετρίες των κινητικών, των αισθητικών και των γνωστικών λειτουργιών.  </a:t>
            </a:r>
          </a:p>
          <a:p>
            <a:pPr lvl="0"/>
            <a:r>
              <a:rPr lang="el-GR" sz="2800" dirty="0" smtClean="0"/>
              <a:t>Ο </a:t>
            </a:r>
            <a:r>
              <a:rPr lang="el-GR" sz="2800" dirty="0"/>
              <a:t>όρος </a:t>
            </a:r>
            <a:r>
              <a:rPr lang="el-GR" sz="2800" b="1" dirty="0"/>
              <a:t>ημισφαιρική εξειδίκευση </a:t>
            </a:r>
            <a:r>
              <a:rPr lang="el-GR" sz="2800" dirty="0"/>
              <a:t>αναφέρεται στο γεγονός ότι κάθε εγκεφαλικό ημισφαίριο είναι εξειδικευμένο για συγκεκριμένους τύπους διεργασιών</a:t>
            </a:r>
            <a:r>
              <a:rPr lang="el-GR" sz="2800" dirty="0" smtClean="0"/>
              <a:t>.</a:t>
            </a:r>
            <a:endParaRPr lang="el-GR" sz="2800" dirty="0"/>
          </a:p>
        </p:txBody>
      </p:sp>
    </p:spTree>
    <p:extLst>
      <p:ext uri="{BB962C8B-B14F-4D97-AF65-F5344CB8AC3E}">
        <p14:creationId xmlns:p14="http://schemas.microsoft.com/office/powerpoint/2010/main" val="3057138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8"/>
          <p:cNvSpPr>
            <a:spLocks noGrp="1"/>
          </p:cNvSpPr>
          <p:nvPr>
            <p:ph type="title"/>
          </p:nvPr>
        </p:nvSpPr>
        <p:spPr>
          <a:xfrm>
            <a:off x="323528" y="274638"/>
            <a:ext cx="8363272" cy="1143000"/>
          </a:xfrm>
        </p:spPr>
        <p:txBody>
          <a:bodyPr>
            <a:normAutofit fontScale="90000"/>
          </a:bodyPr>
          <a:lstStyle/>
          <a:p>
            <a:r>
              <a:rPr lang="el-GR" b="1" dirty="0"/>
              <a:t>Πλευρίωση, ημισφαιρική εξειδίκευση, ασυμμετρία </a:t>
            </a:r>
            <a:r>
              <a:rPr lang="el-GR" b="1" dirty="0" smtClean="0"/>
              <a:t>2/4</a:t>
            </a:r>
            <a:endParaRPr lang="el-GR" dirty="0"/>
          </a:p>
        </p:txBody>
      </p:sp>
      <p:pic>
        <p:nvPicPr>
          <p:cNvPr id="1026" name="Picture 2" descr="Σχήμα 1&#10;Δεξί και αριστερό ημισφαίριο"/>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5436096" y="1556792"/>
            <a:ext cx="3201381" cy="4525962"/>
          </a:xfrm>
        </p:spPr>
      </p:pic>
      <p:sp>
        <p:nvSpPr>
          <p:cNvPr id="7" name="TextBox 6"/>
          <p:cNvSpPr txBox="1"/>
          <p:nvPr/>
        </p:nvSpPr>
        <p:spPr>
          <a:xfrm>
            <a:off x="395536" y="1700808"/>
            <a:ext cx="4536504" cy="3600400"/>
          </a:xfrm>
          <a:prstGeom prst="rect">
            <a:avLst/>
          </a:prstGeom>
        </p:spPr>
        <p:txBody>
          <a:bodyPr vert="horz" wrap="square" lIns="91440" tIns="45720" rIns="91440" bIns="45720" rtlCol="0" anchor="ctr">
            <a:noAutofit/>
          </a:bodyPr>
          <a:lstStyle/>
          <a:p>
            <a:r>
              <a:rPr lang="el-GR" sz="2400" b="1" dirty="0"/>
              <a:t>Σχήμα 1.	</a:t>
            </a:r>
            <a:r>
              <a:rPr lang="el-GR" sz="2400" dirty="0"/>
              <a:t/>
            </a:r>
            <a:br>
              <a:rPr lang="el-GR" sz="2400" dirty="0"/>
            </a:br>
            <a:r>
              <a:rPr lang="el-GR" sz="2400" dirty="0"/>
              <a:t>Ο  κινητικός  έλεγχος και   οι   αισθητικοί   δρόμοι   μεταξύ  </a:t>
            </a:r>
            <a:br>
              <a:rPr lang="el-GR" sz="2400" dirty="0"/>
            </a:br>
            <a:r>
              <a:rPr lang="el-GR" sz="2400" dirty="0"/>
              <a:t>του εγκεφάλου  και  του υπολοίπου σώματος είναι σχεδόν </a:t>
            </a:r>
            <a:br>
              <a:rPr lang="el-GR" sz="2400" dirty="0"/>
            </a:br>
            <a:r>
              <a:rPr lang="el-GR" sz="2400" dirty="0"/>
              <a:t>απόλυτα χιασμένοι. Κάθε χέρι εξυπηρετείται πρωτίστως    </a:t>
            </a:r>
            <a:br>
              <a:rPr lang="el-GR" sz="2400" dirty="0"/>
            </a:br>
            <a:r>
              <a:rPr lang="el-GR" sz="2400" dirty="0"/>
              <a:t>από το εγκεφαλικό ημισφαίριο της αντίθετης πλευράς.</a:t>
            </a:r>
            <a:endParaRPr lang="el-GR" sz="2400" dirty="0" smtClean="0"/>
          </a:p>
        </p:txBody>
      </p:sp>
    </p:spTree>
    <p:extLst>
      <p:ext uri="{BB962C8B-B14F-4D97-AF65-F5344CB8AC3E}">
        <p14:creationId xmlns:p14="http://schemas.microsoft.com/office/powerpoint/2010/main" val="4182976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16632"/>
            <a:ext cx="8693756" cy="1228998"/>
          </a:xfrm>
        </p:spPr>
        <p:txBody>
          <a:bodyPr>
            <a:normAutofit/>
          </a:bodyPr>
          <a:lstStyle/>
          <a:p>
            <a:r>
              <a:rPr lang="el-GR" sz="3600" b="1" dirty="0"/>
              <a:t>Πλευρίωση, ημισφαιρική εξειδίκευση, </a:t>
            </a:r>
            <a:r>
              <a:rPr lang="el-GR" sz="3600" b="1" dirty="0" smtClean="0"/>
              <a:t>ασυμμετρία 3/4</a:t>
            </a:r>
            <a:endParaRPr lang="el-GR" dirty="0"/>
          </a:p>
        </p:txBody>
      </p:sp>
      <p:sp>
        <p:nvSpPr>
          <p:cNvPr id="3" name="Θέση περιεχομένου 2"/>
          <p:cNvSpPr>
            <a:spLocks noGrp="1"/>
          </p:cNvSpPr>
          <p:nvPr>
            <p:ph idx="1"/>
          </p:nvPr>
        </p:nvSpPr>
        <p:spPr>
          <a:xfrm>
            <a:off x="464156" y="1417638"/>
            <a:ext cx="8229600" cy="4886003"/>
          </a:xfrm>
        </p:spPr>
        <p:txBody>
          <a:bodyPr>
            <a:normAutofit fontScale="85000" lnSpcReduction="20000"/>
          </a:bodyPr>
          <a:lstStyle/>
          <a:p>
            <a:pPr lvl="0"/>
            <a:r>
              <a:rPr lang="el-GR" dirty="0"/>
              <a:t>Η </a:t>
            </a:r>
            <a:r>
              <a:rPr lang="el-GR" b="1" dirty="0"/>
              <a:t>εγκεφαλική κυριαρχία</a:t>
            </a:r>
            <a:r>
              <a:rPr lang="el-GR" dirty="0"/>
              <a:t>, ένας παλαιότερος όρος που αρχικά υποδήλωνε κυριαρχία του αριστερού ημισφαιρίου, αναφέρεται τόσο στη διαφοροποιημένη  ικανότητα των δύο ημισφαιρίων να πραγματοποιήσουν τους ιδιαίτερους τύπους διεργασιών τους, όσο και στην ιδέα ότι το ένα ημισφαίριο κυριαρχεί και κατευθύνει τη συμπεριφορά.  </a:t>
            </a:r>
          </a:p>
          <a:p>
            <a:pPr lvl="0"/>
            <a:r>
              <a:rPr lang="el-GR" b="1" dirty="0" err="1" smtClean="0"/>
              <a:t>Ημισφαιρικότητα</a:t>
            </a:r>
            <a:r>
              <a:rPr lang="el-GR" dirty="0" smtClean="0"/>
              <a:t> </a:t>
            </a:r>
            <a:r>
              <a:rPr lang="el-GR" dirty="0"/>
              <a:t>είναι η αντίληψη ότι ένα συγκεκριμένο άτομο στηρίζεται περισσότερο σε μία μέθοδο διεργασιών και επομένως περισσότερο στο ένα ημισφαίριο απ' ότι στο άλλο, για τις περισσότερες δραστηριότητες και ανεξάρτητα από την αναλυτική ή συνθετική φύση τους.  </a:t>
            </a:r>
          </a:p>
          <a:p>
            <a:pPr lvl="0"/>
            <a:endParaRPr lang="el-GR" b="1" dirty="0"/>
          </a:p>
          <a:p>
            <a:endParaRPr lang="el-GR" dirty="0"/>
          </a:p>
        </p:txBody>
      </p:sp>
    </p:spTree>
    <p:extLst>
      <p:ext uri="{BB962C8B-B14F-4D97-AF65-F5344CB8AC3E}">
        <p14:creationId xmlns:p14="http://schemas.microsoft.com/office/powerpoint/2010/main" val="4250559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fontScale="90000"/>
          </a:bodyPr>
          <a:lstStyle/>
          <a:p>
            <a:r>
              <a:rPr lang="el-GR" b="1" dirty="0"/>
              <a:t>Πλευρίωση, ημισφαιρική εξειδίκευση, ασυμμετρία </a:t>
            </a:r>
            <a:r>
              <a:rPr lang="el-GR" b="1" dirty="0" smtClean="0"/>
              <a:t>4/4</a:t>
            </a:r>
            <a:endParaRPr lang="el-GR" dirty="0"/>
          </a:p>
        </p:txBody>
      </p:sp>
      <p:pic>
        <p:nvPicPr>
          <p:cNvPr id="2050" name="Picture 2" descr="Σχήμα 2&#10;Εγκέφαλος και περιοχές"/>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508267" y="1772816"/>
            <a:ext cx="5422001" cy="4248472"/>
          </a:xfrm>
        </p:spPr>
      </p:pic>
      <p:sp>
        <p:nvSpPr>
          <p:cNvPr id="5" name="TextBox 4"/>
          <p:cNvSpPr txBox="1"/>
          <p:nvPr/>
        </p:nvSpPr>
        <p:spPr>
          <a:xfrm>
            <a:off x="423177" y="2492896"/>
            <a:ext cx="2739314" cy="2376264"/>
          </a:xfrm>
          <a:prstGeom prst="rect">
            <a:avLst/>
          </a:prstGeom>
        </p:spPr>
        <p:txBody>
          <a:bodyPr vert="horz" wrap="square" lIns="91440" tIns="45720" rIns="91440" bIns="45720" rtlCol="0" anchor="ctr">
            <a:normAutofit/>
          </a:bodyPr>
          <a:lstStyle/>
          <a:p>
            <a:r>
              <a:rPr lang="el-GR" sz="2400" b="1" dirty="0"/>
              <a:t>Σχήμα 2. </a:t>
            </a:r>
            <a:r>
              <a:rPr lang="el-GR" sz="2400" dirty="0"/>
              <a:t/>
            </a:r>
            <a:br>
              <a:rPr lang="el-GR" sz="2400" dirty="0"/>
            </a:br>
            <a:r>
              <a:rPr lang="el-GR" sz="2400" dirty="0"/>
              <a:t>Η θέση της περιοχής του </a:t>
            </a:r>
            <a:r>
              <a:rPr lang="el-GR" sz="2400" dirty="0" err="1"/>
              <a:t>Broca</a:t>
            </a:r>
            <a:r>
              <a:rPr lang="el-GR" sz="2400" dirty="0"/>
              <a:t> στο αριστερό  εγκεφαλικό  ημισφαίριο</a:t>
            </a:r>
            <a:endParaRPr lang="el-GR" sz="2400" dirty="0" smtClean="0"/>
          </a:p>
        </p:txBody>
      </p:sp>
    </p:spTree>
    <p:extLst>
      <p:ext uri="{BB962C8B-B14F-4D97-AF65-F5344CB8AC3E}">
        <p14:creationId xmlns:p14="http://schemas.microsoft.com/office/powerpoint/2010/main" val="298921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496" y="160338"/>
            <a:ext cx="9025301" cy="1396454"/>
          </a:xfrm>
        </p:spPr>
        <p:txBody>
          <a:bodyPr>
            <a:noAutofit/>
          </a:bodyPr>
          <a:lstStyle/>
          <a:p>
            <a:r>
              <a:rPr lang="el-GR" sz="3200" b="1" dirty="0"/>
              <a:t>Η εγκεφαλική ασυμμετρία υπάρχει από την αρχή ή δημιουργείται κατά τη διαδικασία της </a:t>
            </a:r>
            <a:r>
              <a:rPr lang="el-GR" sz="3200" b="1" dirty="0" smtClean="0"/>
              <a:t>ωρίμανσης; 1/2</a:t>
            </a:r>
            <a:endParaRPr lang="el-GR" sz="3200" dirty="0"/>
          </a:p>
        </p:txBody>
      </p:sp>
      <p:sp>
        <p:nvSpPr>
          <p:cNvPr id="3" name="Θέση περιεχομένου 2"/>
          <p:cNvSpPr>
            <a:spLocks noGrp="1"/>
          </p:cNvSpPr>
          <p:nvPr>
            <p:ph idx="1"/>
          </p:nvPr>
        </p:nvSpPr>
        <p:spPr>
          <a:xfrm>
            <a:off x="407686" y="1772816"/>
            <a:ext cx="8280919" cy="4454850"/>
          </a:xfrm>
        </p:spPr>
        <p:txBody>
          <a:bodyPr>
            <a:noAutofit/>
          </a:bodyPr>
          <a:lstStyle/>
          <a:p>
            <a:pPr marL="0" indent="0">
              <a:buNone/>
            </a:pPr>
            <a:r>
              <a:rPr lang="el-GR" sz="2800" dirty="0"/>
              <a:t>Μελέτες σε παιδιά με επίκτητη αφασία, ενισχύουν την άποψη ότι υπάρχει ισοδύναμη δυνατότητα χρησιμοποίησης του ενός ή του άλλου ημισφαιρίου, για τις λειτουργίες του λόγου τουλάχιστον, κατά την περίοδο της εγκεφαλικής ωρίμανσης.  </a:t>
            </a:r>
          </a:p>
          <a:p>
            <a:pPr marL="0" indent="0">
              <a:buNone/>
            </a:pPr>
            <a:r>
              <a:rPr lang="el-GR" sz="2800" dirty="0" smtClean="0"/>
              <a:t>Άλλες </a:t>
            </a:r>
            <a:r>
              <a:rPr lang="el-GR" sz="2800" dirty="0"/>
              <a:t>μελέτες θεωρούν ότι η ημισφαιρική εξειδίκευση υπάρχει σε πολύ μικρότερη ηλικία και ίσως είναι συγγενής</a:t>
            </a:r>
          </a:p>
          <a:p>
            <a:pPr marL="0" indent="0" algn="ctr">
              <a:buNone/>
            </a:pPr>
            <a:endParaRPr lang="el-GR" sz="2800" dirty="0"/>
          </a:p>
        </p:txBody>
      </p:sp>
    </p:spTree>
    <p:extLst>
      <p:ext uri="{BB962C8B-B14F-4D97-AF65-F5344CB8AC3E}">
        <p14:creationId xmlns:p14="http://schemas.microsoft.com/office/powerpoint/2010/main" val="2483264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0" y="188640"/>
            <a:ext cx="8964488" cy="1512168"/>
          </a:xfrm>
        </p:spPr>
        <p:txBody>
          <a:bodyPr>
            <a:noAutofit/>
          </a:bodyPr>
          <a:lstStyle/>
          <a:p>
            <a:r>
              <a:rPr lang="el-GR" sz="3200" b="1" dirty="0"/>
              <a:t>Η εγκεφαλική ασυμμετρία υπάρχει από την αρχή ή δημιουργείται κατά τη διαδικασία της </a:t>
            </a:r>
            <a:r>
              <a:rPr lang="el-GR" sz="3200" b="1" dirty="0" smtClean="0"/>
              <a:t>ωρίμανσης; 2/2</a:t>
            </a:r>
            <a:endParaRPr lang="el-GR" sz="3200" dirty="0"/>
          </a:p>
        </p:txBody>
      </p:sp>
      <p:sp>
        <p:nvSpPr>
          <p:cNvPr id="3" name="Θέση περιεχομένου 2"/>
          <p:cNvSpPr>
            <a:spLocks noGrp="1"/>
          </p:cNvSpPr>
          <p:nvPr>
            <p:ph idx="1"/>
          </p:nvPr>
        </p:nvSpPr>
        <p:spPr>
          <a:xfrm>
            <a:off x="457200" y="2060848"/>
            <a:ext cx="8229600" cy="3888432"/>
          </a:xfrm>
        </p:spPr>
        <p:txBody>
          <a:bodyPr>
            <a:normAutofit fontScale="85000" lnSpcReduction="10000"/>
          </a:bodyPr>
          <a:lstStyle/>
          <a:p>
            <a:r>
              <a:rPr lang="el-GR" dirty="0"/>
              <a:t>Μελέτες σε φυσιολογικά άτομα με τη χρήση αντιληπτικών τεχνικών έχουν επιφέρει σημαντική ανάπτυξη στη γνώση των </a:t>
            </a:r>
            <a:r>
              <a:rPr lang="el-GR" dirty="0" err="1"/>
              <a:t>πλευριωμένων</a:t>
            </a:r>
            <a:r>
              <a:rPr lang="el-GR" dirty="0"/>
              <a:t> διεργασιών στον άθικτο εγκέφαλο.  </a:t>
            </a:r>
          </a:p>
          <a:p>
            <a:r>
              <a:rPr lang="el-GR" dirty="0" smtClean="0"/>
              <a:t>Οι </a:t>
            </a:r>
            <a:r>
              <a:rPr lang="el-GR" dirty="0"/>
              <a:t>δύο τεχνικές που χρησιμοποιούνται συχνότερα είναι η δοκιμασία της </a:t>
            </a:r>
            <a:r>
              <a:rPr lang="el-GR" b="1" dirty="0" err="1"/>
              <a:t>διχωτικής</a:t>
            </a:r>
            <a:r>
              <a:rPr lang="el-GR" b="1" dirty="0"/>
              <a:t> ακοής</a:t>
            </a:r>
            <a:r>
              <a:rPr lang="el-GR" dirty="0"/>
              <a:t>, για τον έλεγχο των </a:t>
            </a:r>
            <a:r>
              <a:rPr lang="el-GR" dirty="0" err="1"/>
              <a:t>πλευριωμένων</a:t>
            </a:r>
            <a:r>
              <a:rPr lang="el-GR" dirty="0"/>
              <a:t> ακουστικών διεργασιών και η </a:t>
            </a:r>
            <a:r>
              <a:rPr lang="el-GR" b="1" dirty="0" err="1"/>
              <a:t>ταχυστοσκοπική</a:t>
            </a:r>
            <a:r>
              <a:rPr lang="el-GR" b="1" dirty="0"/>
              <a:t> παρουσίαση</a:t>
            </a:r>
            <a:r>
              <a:rPr lang="el-GR" dirty="0"/>
              <a:t>, για έλεγχο των οπτικών διεργασιών</a:t>
            </a:r>
            <a:r>
              <a:rPr lang="el-GR" dirty="0" smtClean="0"/>
              <a:t>.</a:t>
            </a:r>
            <a:endParaRPr lang="el-GR" dirty="0"/>
          </a:p>
        </p:txBody>
      </p:sp>
    </p:spTree>
    <p:extLst>
      <p:ext uri="{BB962C8B-B14F-4D97-AF65-F5344CB8AC3E}">
        <p14:creationId xmlns:p14="http://schemas.microsoft.com/office/powerpoint/2010/main" val="6164841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1963</TotalTime>
  <Words>1155</Words>
  <Application>Microsoft Office PowerPoint</Application>
  <PresentationFormat>Προβολή στην οθόνη (4:3)</PresentationFormat>
  <Paragraphs>91</Paragraphs>
  <Slides>20</Slides>
  <Notes>8</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ＭＳ Ｐゴシック</vt:lpstr>
      <vt:lpstr>Arial</vt:lpstr>
      <vt:lpstr>Calibri</vt:lpstr>
      <vt:lpstr>Θέμα του Office</vt:lpstr>
      <vt:lpstr>Ψυχοφυσιολογία</vt:lpstr>
      <vt:lpstr>Σκοποί  ενότητας</vt:lpstr>
      <vt:lpstr>Περιεχόμενα ενότητας</vt:lpstr>
      <vt:lpstr>Πλευρίωση, ημισφαιρική εξειδίκευση, ασυμμετρία 1/4</vt:lpstr>
      <vt:lpstr>Πλευρίωση, ημισφαιρική εξειδίκευση, ασυμμετρία 2/4</vt:lpstr>
      <vt:lpstr>Πλευρίωση, ημισφαιρική εξειδίκευση, ασυμμετρία 3/4</vt:lpstr>
      <vt:lpstr>Πλευρίωση, ημισφαιρική εξειδίκευση, ασυμμετρία 4/4</vt:lpstr>
      <vt:lpstr>Η εγκεφαλική ασυμμετρία υπάρχει από την αρχή ή δημιουργείται κατά τη διαδικασία της ωρίμανσης; 1/2</vt:lpstr>
      <vt:lpstr>Η εγκεφαλική ασυμμετρία υπάρχει από την αρχή ή δημιουργείται κατά τη διαδικασία της ωρίμανσης; 2/2</vt:lpstr>
      <vt:lpstr>Οι περισσότερες ανώτερες γνωστικές λειτουργίες είναι πλευριωμένες 1/2</vt:lpstr>
      <vt:lpstr>Οι περισσότερες ανώτερες γνωστικές λειτουργίες είναι πλευριωμένες 2/2</vt:lpstr>
      <vt:lpstr>Η πλευρίωση των λειτουργιών είναι σχετική και όχι απόλυτη. </vt:lpstr>
      <vt:lpstr>Το φυσιολογικό υπόβαθρο της κυριαρχίας του χεριού  1/3</vt:lpstr>
      <vt:lpstr>Το φυσιολογικό υπόβαθρο της κυριαρχίας του χεριού  2/3</vt:lpstr>
      <vt:lpstr>Το φυσιολογικό υπόβαθρο της κυριαρχίας του χεριού 3/3</vt:lpstr>
      <vt:lpstr>Η σχέση μεταξύ της προτίμησης χεριού και της αντιπροσώπευσης των λειτουργιών,  δεν είναι ούτε ξεκάθαρη ούτε απόλυτη. </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254</cp:revision>
  <dcterms:created xsi:type="dcterms:W3CDTF">2012-09-06T09:03:05Z</dcterms:created>
  <dcterms:modified xsi:type="dcterms:W3CDTF">2015-05-25T06:41:21Z</dcterms:modified>
</cp:coreProperties>
</file>