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8"/>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custDataLst>
    <p:tags r:id="rId19"/>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4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BF4004-95FD-4E8E-9207-196C5499661D}" type="datetimeFigureOut">
              <a:rPr lang="el-GR" smtClean="0"/>
              <a:t>6/11/2013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20B22C-9220-4A9F-9447-7D8DF08B05CB}" type="slidenum">
              <a:rPr lang="el-GR" smtClean="0"/>
              <a:t>‹#›</a:t>
            </a:fld>
            <a:endParaRPr lang="el-GR"/>
          </a:p>
        </p:txBody>
      </p:sp>
    </p:spTree>
    <p:extLst>
      <p:ext uri="{BB962C8B-B14F-4D97-AF65-F5344CB8AC3E}">
        <p14:creationId xmlns:p14="http://schemas.microsoft.com/office/powerpoint/2010/main" val="386837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254D8BBA-E385-44AB-875E-30FB8133A108}" type="slidenum">
              <a:rPr lang="el-GR" smtClean="0">
                <a:solidFill>
                  <a:prstClr val="black"/>
                </a:solidFill>
              </a:rPr>
              <a:pPr/>
              <a:t>4</a:t>
            </a:fld>
            <a:endParaRPr lang="el-GR">
              <a:solidFill>
                <a:prstClr val="black"/>
              </a:solidFill>
            </a:endParaRPr>
          </a:p>
        </p:txBody>
      </p:sp>
    </p:spTree>
    <p:extLst>
      <p:ext uri="{BB962C8B-B14F-4D97-AF65-F5344CB8AC3E}">
        <p14:creationId xmlns:p14="http://schemas.microsoft.com/office/powerpoint/2010/main" val="3854563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62098A2F-980E-4B19-915A-986C392F1A89}"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Εισαγωγή στη </a:t>
            </a:r>
            <a:r>
              <a:rPr lang="en-US" smtClean="0"/>
              <a:t>Java</a:t>
            </a:r>
            <a:endParaRPr lang="el-GR"/>
          </a:p>
        </p:txBody>
      </p:sp>
      <p:sp>
        <p:nvSpPr>
          <p:cNvPr id="6" name="Θέση αριθμού διαφάνειας 5"/>
          <p:cNvSpPr>
            <a:spLocks noGrp="1"/>
          </p:cNvSpPr>
          <p:nvPr>
            <p:ph type="sldNum" sz="quarter" idx="12"/>
          </p:nvPr>
        </p:nvSpPr>
        <p:spPr/>
        <p:txBody>
          <a:bodyPr/>
          <a:lstStyle/>
          <a:p>
            <a:fld id="{F9E18168-1506-418A-8F62-F3246A535084}" type="slidenum">
              <a:rPr lang="el-GR" smtClean="0"/>
              <a:t>‹#›</a:t>
            </a:fld>
            <a:endParaRPr lang="el-GR"/>
          </a:p>
        </p:txBody>
      </p:sp>
    </p:spTree>
    <p:extLst>
      <p:ext uri="{BB962C8B-B14F-4D97-AF65-F5344CB8AC3E}">
        <p14:creationId xmlns:p14="http://schemas.microsoft.com/office/powerpoint/2010/main" val="3799094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B50DC2B-C10C-4EB1-BB3C-F0F0A9BBE352}"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Εισαγωγή στη </a:t>
            </a:r>
            <a:r>
              <a:rPr lang="en-US" smtClean="0"/>
              <a:t>Java</a:t>
            </a:r>
            <a:endParaRPr lang="el-GR"/>
          </a:p>
        </p:txBody>
      </p:sp>
      <p:sp>
        <p:nvSpPr>
          <p:cNvPr id="6" name="Θέση αριθμού διαφάνειας 5"/>
          <p:cNvSpPr>
            <a:spLocks noGrp="1"/>
          </p:cNvSpPr>
          <p:nvPr>
            <p:ph type="sldNum" sz="quarter" idx="12"/>
          </p:nvPr>
        </p:nvSpPr>
        <p:spPr/>
        <p:txBody>
          <a:bodyPr/>
          <a:lstStyle/>
          <a:p>
            <a:fld id="{F9E18168-1506-418A-8F62-F3246A535084}" type="slidenum">
              <a:rPr lang="el-GR" smtClean="0"/>
              <a:t>‹#›</a:t>
            </a:fld>
            <a:endParaRPr lang="el-GR"/>
          </a:p>
        </p:txBody>
      </p:sp>
    </p:spTree>
    <p:extLst>
      <p:ext uri="{BB962C8B-B14F-4D97-AF65-F5344CB8AC3E}">
        <p14:creationId xmlns:p14="http://schemas.microsoft.com/office/powerpoint/2010/main" val="1162597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BC6C9DE9-138D-4041-8C57-81F46E8CF440}"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Εισαγωγή στη </a:t>
            </a:r>
            <a:r>
              <a:rPr lang="en-US" smtClean="0"/>
              <a:t>Java</a:t>
            </a:r>
            <a:endParaRPr lang="el-GR"/>
          </a:p>
        </p:txBody>
      </p:sp>
      <p:sp>
        <p:nvSpPr>
          <p:cNvPr id="6" name="Θέση αριθμού διαφάνειας 5"/>
          <p:cNvSpPr>
            <a:spLocks noGrp="1"/>
          </p:cNvSpPr>
          <p:nvPr>
            <p:ph type="sldNum" sz="quarter" idx="12"/>
          </p:nvPr>
        </p:nvSpPr>
        <p:spPr/>
        <p:txBody>
          <a:bodyPr/>
          <a:lstStyle/>
          <a:p>
            <a:fld id="{F9E18168-1506-418A-8F62-F3246A535084}" type="slidenum">
              <a:rPr lang="el-GR" smtClean="0"/>
              <a:t>‹#›</a:t>
            </a:fld>
            <a:endParaRPr lang="el-GR"/>
          </a:p>
        </p:txBody>
      </p:sp>
    </p:spTree>
    <p:extLst>
      <p:ext uri="{BB962C8B-B14F-4D97-AF65-F5344CB8AC3E}">
        <p14:creationId xmlns:p14="http://schemas.microsoft.com/office/powerpoint/2010/main" val="4070669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F4324F4-60B8-412A-B5A6-82C5D49D6BD8}"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Εισαγωγή στη </a:t>
            </a:r>
            <a:r>
              <a:rPr lang="en-US" smtClean="0"/>
              <a:t>Java</a:t>
            </a:r>
            <a:endParaRPr lang="el-GR"/>
          </a:p>
        </p:txBody>
      </p:sp>
      <p:sp>
        <p:nvSpPr>
          <p:cNvPr id="6" name="Θέση αριθμού διαφάνειας 5"/>
          <p:cNvSpPr>
            <a:spLocks noGrp="1"/>
          </p:cNvSpPr>
          <p:nvPr>
            <p:ph type="sldNum" sz="quarter" idx="12"/>
          </p:nvPr>
        </p:nvSpPr>
        <p:spPr/>
        <p:txBody>
          <a:bodyPr/>
          <a:lstStyle/>
          <a:p>
            <a:fld id="{F9E18168-1506-418A-8F62-F3246A535084}" type="slidenum">
              <a:rPr lang="el-GR" smtClean="0"/>
              <a:t>‹#›</a:t>
            </a:fld>
            <a:endParaRPr lang="el-GR"/>
          </a:p>
        </p:txBody>
      </p:sp>
    </p:spTree>
    <p:extLst>
      <p:ext uri="{BB962C8B-B14F-4D97-AF65-F5344CB8AC3E}">
        <p14:creationId xmlns:p14="http://schemas.microsoft.com/office/powerpoint/2010/main" val="2778545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62783A2E-80E4-4874-BDA8-42CBEB07BE93}"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Εισαγωγή στη </a:t>
            </a:r>
            <a:r>
              <a:rPr lang="en-US" smtClean="0"/>
              <a:t>Java</a:t>
            </a:r>
            <a:endParaRPr lang="el-GR"/>
          </a:p>
        </p:txBody>
      </p:sp>
      <p:sp>
        <p:nvSpPr>
          <p:cNvPr id="6" name="Θέση αριθμού διαφάνειας 5"/>
          <p:cNvSpPr>
            <a:spLocks noGrp="1"/>
          </p:cNvSpPr>
          <p:nvPr>
            <p:ph type="sldNum" sz="quarter" idx="12"/>
          </p:nvPr>
        </p:nvSpPr>
        <p:spPr/>
        <p:txBody>
          <a:bodyPr/>
          <a:lstStyle/>
          <a:p>
            <a:fld id="{F9E18168-1506-418A-8F62-F3246A535084}" type="slidenum">
              <a:rPr lang="el-GR" smtClean="0"/>
              <a:t>‹#›</a:t>
            </a:fld>
            <a:endParaRPr lang="el-GR"/>
          </a:p>
        </p:txBody>
      </p:sp>
    </p:spTree>
    <p:extLst>
      <p:ext uri="{BB962C8B-B14F-4D97-AF65-F5344CB8AC3E}">
        <p14:creationId xmlns:p14="http://schemas.microsoft.com/office/powerpoint/2010/main" val="3519060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A980314F-4608-4797-9805-D1A21797D9D8}"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Εισαγωγή στη </a:t>
            </a:r>
            <a:r>
              <a:rPr lang="en-US" smtClean="0"/>
              <a:t>Java</a:t>
            </a:r>
            <a:endParaRPr lang="el-GR"/>
          </a:p>
        </p:txBody>
      </p:sp>
      <p:sp>
        <p:nvSpPr>
          <p:cNvPr id="7" name="Θέση αριθμού διαφάνειας 6"/>
          <p:cNvSpPr>
            <a:spLocks noGrp="1"/>
          </p:cNvSpPr>
          <p:nvPr>
            <p:ph type="sldNum" sz="quarter" idx="12"/>
          </p:nvPr>
        </p:nvSpPr>
        <p:spPr/>
        <p:txBody>
          <a:bodyPr/>
          <a:lstStyle/>
          <a:p>
            <a:fld id="{F9E18168-1506-418A-8F62-F3246A535084}" type="slidenum">
              <a:rPr lang="el-GR" smtClean="0"/>
              <a:t>‹#›</a:t>
            </a:fld>
            <a:endParaRPr lang="el-GR"/>
          </a:p>
        </p:txBody>
      </p:sp>
    </p:spTree>
    <p:extLst>
      <p:ext uri="{BB962C8B-B14F-4D97-AF65-F5344CB8AC3E}">
        <p14:creationId xmlns:p14="http://schemas.microsoft.com/office/powerpoint/2010/main" val="3531200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5BC776FA-FCC0-45D4-A64F-0C095ADDA034}" type="datetime1">
              <a:rPr lang="el-GR" smtClean="0"/>
              <a:t>6/11/2013</a:t>
            </a:fld>
            <a:endParaRPr lang="el-GR"/>
          </a:p>
        </p:txBody>
      </p:sp>
      <p:sp>
        <p:nvSpPr>
          <p:cNvPr id="8" name="Θέση υποσέλιδου 7"/>
          <p:cNvSpPr>
            <a:spLocks noGrp="1"/>
          </p:cNvSpPr>
          <p:nvPr>
            <p:ph type="ftr" sz="quarter" idx="11"/>
          </p:nvPr>
        </p:nvSpPr>
        <p:spPr/>
        <p:txBody>
          <a:bodyPr/>
          <a:lstStyle/>
          <a:p>
            <a:r>
              <a:rPr lang="el-GR" smtClean="0"/>
              <a:t>Εισαγωγή στη </a:t>
            </a:r>
            <a:r>
              <a:rPr lang="en-US" smtClean="0"/>
              <a:t>Java</a:t>
            </a:r>
            <a:endParaRPr lang="el-GR"/>
          </a:p>
        </p:txBody>
      </p:sp>
      <p:sp>
        <p:nvSpPr>
          <p:cNvPr id="9" name="Θέση αριθμού διαφάνειας 8"/>
          <p:cNvSpPr>
            <a:spLocks noGrp="1"/>
          </p:cNvSpPr>
          <p:nvPr>
            <p:ph type="sldNum" sz="quarter" idx="12"/>
          </p:nvPr>
        </p:nvSpPr>
        <p:spPr/>
        <p:txBody>
          <a:bodyPr/>
          <a:lstStyle/>
          <a:p>
            <a:fld id="{F9E18168-1506-418A-8F62-F3246A535084}" type="slidenum">
              <a:rPr lang="el-GR" smtClean="0"/>
              <a:t>‹#›</a:t>
            </a:fld>
            <a:endParaRPr lang="el-GR"/>
          </a:p>
        </p:txBody>
      </p:sp>
    </p:spTree>
    <p:extLst>
      <p:ext uri="{BB962C8B-B14F-4D97-AF65-F5344CB8AC3E}">
        <p14:creationId xmlns:p14="http://schemas.microsoft.com/office/powerpoint/2010/main" val="3838205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C6C858DD-C94C-4A17-92EE-1AD152E5D14D}" type="datetime1">
              <a:rPr lang="el-GR" smtClean="0"/>
              <a:t>6/11/2013</a:t>
            </a:fld>
            <a:endParaRPr lang="el-GR"/>
          </a:p>
        </p:txBody>
      </p:sp>
      <p:sp>
        <p:nvSpPr>
          <p:cNvPr id="4" name="Θέση υποσέλιδου 3"/>
          <p:cNvSpPr>
            <a:spLocks noGrp="1"/>
          </p:cNvSpPr>
          <p:nvPr>
            <p:ph type="ftr" sz="quarter" idx="11"/>
          </p:nvPr>
        </p:nvSpPr>
        <p:spPr/>
        <p:txBody>
          <a:bodyPr/>
          <a:lstStyle/>
          <a:p>
            <a:r>
              <a:rPr lang="el-GR" smtClean="0"/>
              <a:t>Εισαγωγή στη </a:t>
            </a:r>
            <a:r>
              <a:rPr lang="en-US" smtClean="0"/>
              <a:t>Java</a:t>
            </a:r>
            <a:endParaRPr lang="el-GR"/>
          </a:p>
        </p:txBody>
      </p:sp>
      <p:sp>
        <p:nvSpPr>
          <p:cNvPr id="5" name="Θέση αριθμού διαφάνειας 4"/>
          <p:cNvSpPr>
            <a:spLocks noGrp="1"/>
          </p:cNvSpPr>
          <p:nvPr>
            <p:ph type="sldNum" sz="quarter" idx="12"/>
          </p:nvPr>
        </p:nvSpPr>
        <p:spPr/>
        <p:txBody>
          <a:bodyPr/>
          <a:lstStyle/>
          <a:p>
            <a:fld id="{F9E18168-1506-418A-8F62-F3246A535084}" type="slidenum">
              <a:rPr lang="el-GR" smtClean="0"/>
              <a:t>‹#›</a:t>
            </a:fld>
            <a:endParaRPr lang="el-GR"/>
          </a:p>
        </p:txBody>
      </p:sp>
    </p:spTree>
    <p:extLst>
      <p:ext uri="{BB962C8B-B14F-4D97-AF65-F5344CB8AC3E}">
        <p14:creationId xmlns:p14="http://schemas.microsoft.com/office/powerpoint/2010/main" val="489697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67EA0A9E-8A5E-4513-9A09-3843EDF7C1FC}" type="datetime1">
              <a:rPr lang="el-GR" smtClean="0"/>
              <a:t>6/11/2013</a:t>
            </a:fld>
            <a:endParaRPr lang="el-GR"/>
          </a:p>
        </p:txBody>
      </p:sp>
      <p:sp>
        <p:nvSpPr>
          <p:cNvPr id="3" name="Θέση υποσέλιδου 2"/>
          <p:cNvSpPr>
            <a:spLocks noGrp="1"/>
          </p:cNvSpPr>
          <p:nvPr>
            <p:ph type="ftr" sz="quarter" idx="11"/>
          </p:nvPr>
        </p:nvSpPr>
        <p:spPr/>
        <p:txBody>
          <a:bodyPr/>
          <a:lstStyle/>
          <a:p>
            <a:r>
              <a:rPr lang="el-GR" smtClean="0"/>
              <a:t>Εισαγωγή στη </a:t>
            </a:r>
            <a:r>
              <a:rPr lang="en-US" smtClean="0"/>
              <a:t>Java</a:t>
            </a:r>
            <a:endParaRPr lang="el-GR"/>
          </a:p>
        </p:txBody>
      </p:sp>
      <p:sp>
        <p:nvSpPr>
          <p:cNvPr id="4" name="Θέση αριθμού διαφάνειας 3"/>
          <p:cNvSpPr>
            <a:spLocks noGrp="1"/>
          </p:cNvSpPr>
          <p:nvPr>
            <p:ph type="sldNum" sz="quarter" idx="12"/>
          </p:nvPr>
        </p:nvSpPr>
        <p:spPr/>
        <p:txBody>
          <a:bodyPr/>
          <a:lstStyle/>
          <a:p>
            <a:fld id="{F9E18168-1506-418A-8F62-F3246A535084}" type="slidenum">
              <a:rPr lang="el-GR" smtClean="0"/>
              <a:t>‹#›</a:t>
            </a:fld>
            <a:endParaRPr lang="el-GR"/>
          </a:p>
        </p:txBody>
      </p:sp>
    </p:spTree>
    <p:extLst>
      <p:ext uri="{BB962C8B-B14F-4D97-AF65-F5344CB8AC3E}">
        <p14:creationId xmlns:p14="http://schemas.microsoft.com/office/powerpoint/2010/main" val="2656009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99F3D2BC-77AF-4897-B398-8BDD5F1D5B7D}"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Εισαγωγή στη </a:t>
            </a:r>
            <a:r>
              <a:rPr lang="en-US" smtClean="0"/>
              <a:t>Java</a:t>
            </a:r>
            <a:endParaRPr lang="el-GR"/>
          </a:p>
        </p:txBody>
      </p:sp>
      <p:sp>
        <p:nvSpPr>
          <p:cNvPr id="7" name="Θέση αριθμού διαφάνειας 6"/>
          <p:cNvSpPr>
            <a:spLocks noGrp="1"/>
          </p:cNvSpPr>
          <p:nvPr>
            <p:ph type="sldNum" sz="quarter" idx="12"/>
          </p:nvPr>
        </p:nvSpPr>
        <p:spPr/>
        <p:txBody>
          <a:bodyPr/>
          <a:lstStyle/>
          <a:p>
            <a:fld id="{F9E18168-1506-418A-8F62-F3246A535084}" type="slidenum">
              <a:rPr lang="el-GR" smtClean="0"/>
              <a:t>‹#›</a:t>
            </a:fld>
            <a:endParaRPr lang="el-GR"/>
          </a:p>
        </p:txBody>
      </p:sp>
    </p:spTree>
    <p:extLst>
      <p:ext uri="{BB962C8B-B14F-4D97-AF65-F5344CB8AC3E}">
        <p14:creationId xmlns:p14="http://schemas.microsoft.com/office/powerpoint/2010/main" val="4245475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F5D21A3-D50B-49F7-8B75-A95B03CAA79B}"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Εισαγωγή στη </a:t>
            </a:r>
            <a:r>
              <a:rPr lang="en-US" smtClean="0"/>
              <a:t>Java</a:t>
            </a:r>
            <a:endParaRPr lang="el-GR"/>
          </a:p>
        </p:txBody>
      </p:sp>
      <p:sp>
        <p:nvSpPr>
          <p:cNvPr id="7" name="Θέση αριθμού διαφάνειας 6"/>
          <p:cNvSpPr>
            <a:spLocks noGrp="1"/>
          </p:cNvSpPr>
          <p:nvPr>
            <p:ph type="sldNum" sz="quarter" idx="12"/>
          </p:nvPr>
        </p:nvSpPr>
        <p:spPr/>
        <p:txBody>
          <a:bodyPr/>
          <a:lstStyle/>
          <a:p>
            <a:fld id="{F9E18168-1506-418A-8F62-F3246A535084}" type="slidenum">
              <a:rPr lang="el-GR" smtClean="0"/>
              <a:t>‹#›</a:t>
            </a:fld>
            <a:endParaRPr lang="el-GR"/>
          </a:p>
        </p:txBody>
      </p:sp>
    </p:spTree>
    <p:extLst>
      <p:ext uri="{BB962C8B-B14F-4D97-AF65-F5344CB8AC3E}">
        <p14:creationId xmlns:p14="http://schemas.microsoft.com/office/powerpoint/2010/main" val="192033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E28D6A-7046-4B6B-B017-9945EA5F58E6}" type="datetime1">
              <a:rPr lang="el-GR" smtClean="0"/>
              <a:t>6/11/2013</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Εισαγωγή στη </a:t>
            </a:r>
            <a:r>
              <a:rPr lang="en-US" smtClean="0"/>
              <a:t>Java</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E18168-1506-418A-8F62-F3246A535084}" type="slidenum">
              <a:rPr lang="el-GR" smtClean="0"/>
              <a:t>‹#›</a:t>
            </a:fld>
            <a:endParaRPr lang="el-GR"/>
          </a:p>
        </p:txBody>
      </p:sp>
    </p:spTree>
    <p:extLst>
      <p:ext uri="{BB962C8B-B14F-4D97-AF65-F5344CB8AC3E}">
        <p14:creationId xmlns:p14="http://schemas.microsoft.com/office/powerpoint/2010/main" val="15247760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11.xml"/><Relationship Id="rId5" Type="http://schemas.microsoft.com/office/2007/relationships/hdphoto" Target="../media/hdphoto1.wdp"/><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slideLayout" Target="../slideLayouts/slideLayout2.xml"/><Relationship Id="rId1" Type="http://schemas.openxmlformats.org/officeDocument/2006/relationships/tags" Target="../tags/tag12.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15.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6.xml"/><Relationship Id="rId1" Type="http://schemas.openxmlformats.org/officeDocument/2006/relationships/tags" Target="../tags/tag13.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tags" Target="../tags/tag7.xml"/><Relationship Id="rId7" Type="http://schemas.openxmlformats.org/officeDocument/2006/relationships/slide" Target="slide10.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java.sun.com/" TargetMode="External"/><Relationship Id="rId2" Type="http://schemas.openxmlformats.org/officeDocument/2006/relationships/slideLayout" Target="../slideLayouts/slideLayout2.xml"/><Relationship Id="rId1" Type="http://schemas.openxmlformats.org/officeDocument/2006/relationships/tags" Target="../tags/tag8.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7.xml.rels><?xml version="1.0" encoding="UTF-8" standalone="yes"?>
<Relationships xmlns="http://schemas.openxmlformats.org/package/2006/relationships"><Relationship Id="rId2" Type="http://schemas.openxmlformats.org/officeDocument/2006/relationships/hyperlink" Target="http://java.sun.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microsoft.com/office/2007/relationships/hdphoto" Target="../media/hdphoto1.wdp"/><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5.jpeg"/><Relationship Id="rId5" Type="http://schemas.openxmlformats.org/officeDocument/2006/relationships/slide" Target="slide5.xml"/><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Ομάδα 1" descr="Λογότυπο.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5" name="Εικόνα 1" descr="Λογότυπο του Τεϊ Θεσσαλίας." title="Λογότυπο του Ιδρύματος.">
              <a:hlinkClick r:id="rId3" tooltip="Μετάβαση στην ιστοσελίδα του Ιδρύματος"/>
            </p:cNvPr>
            <p:cNvPicPr>
              <a:picLocks noChangeAspect="1" noChangeArrowheads="1"/>
            </p:cNvPicPr>
            <p:nvPr/>
          </p:nvPicPr>
          <p:blipFill>
            <a:blip r:embed="rId4"/>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solidFill>
                    <a:prstClr val="black"/>
                  </a:solidFill>
                </a:rPr>
                <a:t>Τεχνολογικό Εκπαιδευτικό </a:t>
              </a:r>
            </a:p>
            <a:p>
              <a:pPr eaLnBrk="1" hangingPunct="1"/>
              <a:r>
                <a:rPr lang="el-GR" sz="2000" dirty="0">
                  <a:solidFill>
                    <a:prstClr val="black"/>
                  </a:solidFill>
                </a:rPr>
                <a:t>Ίδρυμα Θεσσαλίας</a:t>
              </a:r>
            </a:p>
          </p:txBody>
        </p:sp>
      </p:grpSp>
      <p:sp>
        <p:nvSpPr>
          <p:cNvPr id="2" name="Τίτλος 1"/>
          <p:cNvSpPr>
            <a:spLocks noGrp="1"/>
          </p:cNvSpPr>
          <p:nvPr>
            <p:ph type="ctrTitle"/>
          </p:nvPr>
        </p:nvSpPr>
        <p:spPr>
          <a:xfrm>
            <a:off x="755576" y="1628800"/>
            <a:ext cx="7628012" cy="1326009"/>
          </a:xfrm>
        </p:spPr>
        <p:txBody>
          <a:bodyPr>
            <a:noAutofit/>
          </a:bodyPr>
          <a:lstStyle/>
          <a:p>
            <a:r>
              <a:rPr lang="el-GR" b="1" dirty="0" smtClean="0">
                <a:solidFill>
                  <a:prstClr val="black"/>
                </a:solidFill>
              </a:rPr>
              <a:t>Αντικειμενοστραφής Προγραμματισμός Ι</a:t>
            </a:r>
            <a:endParaRPr lang="el-GR" dirty="0"/>
          </a:p>
        </p:txBody>
      </p:sp>
      <p:sp>
        <p:nvSpPr>
          <p:cNvPr id="3" name="Θέση περιεχομένου 2"/>
          <p:cNvSpPr>
            <a:spLocks noGrp="1"/>
          </p:cNvSpPr>
          <p:nvPr>
            <p:ph type="subTitle" idx="1"/>
          </p:nvPr>
        </p:nvSpPr>
        <p:spPr>
          <a:xfrm>
            <a:off x="1043608" y="3284984"/>
            <a:ext cx="7128791" cy="2232248"/>
          </a:xfrm>
        </p:spPr>
        <p:txBody>
          <a:bodyPr>
            <a:normAutofit/>
          </a:bodyPr>
          <a:lstStyle/>
          <a:p>
            <a:pPr lvl="0">
              <a:spcBef>
                <a:spcPts val="0"/>
              </a:spcBef>
              <a:defRPr/>
            </a:pPr>
            <a:r>
              <a:rPr lang="el-GR" sz="2800" b="1" dirty="0">
                <a:solidFill>
                  <a:prstClr val="black"/>
                </a:solidFill>
                <a:cs typeface="Arial" charset="0"/>
              </a:rPr>
              <a:t>Ενότητα </a:t>
            </a:r>
            <a:r>
              <a:rPr lang="en-US" sz="2800" b="1" dirty="0">
                <a:solidFill>
                  <a:prstClr val="black"/>
                </a:solidFill>
                <a:cs typeface="Arial" charset="0"/>
              </a:rPr>
              <a:t>1</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smtClean="0">
                <a:solidFill>
                  <a:prstClr val="black"/>
                </a:solidFill>
                <a:cs typeface="Arial" charset="0"/>
              </a:rPr>
              <a:t>Εισαγωγή στη </a:t>
            </a:r>
            <a:r>
              <a:rPr lang="en-US" sz="2800" dirty="0" smtClean="0">
                <a:solidFill>
                  <a:prstClr val="black"/>
                </a:solidFill>
                <a:cs typeface="Arial" charset="0"/>
              </a:rPr>
              <a:t>Java.</a:t>
            </a:r>
            <a:endParaRPr lang="el-GR" sz="2800" dirty="0">
              <a:solidFill>
                <a:prstClr val="black"/>
              </a:solidFill>
              <a:cs typeface="Arial" charset="0"/>
            </a:endParaRPr>
          </a:p>
          <a:p>
            <a:pPr lvl="0">
              <a:spcBef>
                <a:spcPts val="0"/>
              </a:spcBef>
              <a:defRPr/>
            </a:pPr>
            <a:r>
              <a:rPr lang="el-GR" sz="2800" dirty="0">
                <a:solidFill>
                  <a:prstClr val="black"/>
                </a:solidFill>
                <a:cs typeface="Arial" charset="0"/>
              </a:rPr>
              <a:t> </a:t>
            </a:r>
            <a:r>
              <a:rPr lang="el-GR" sz="4400" b="1" dirty="0">
                <a:solidFill>
                  <a:prstClr val="black"/>
                </a:solidFill>
                <a:cs typeface="Arial" charset="0"/>
              </a:rPr>
              <a:t>   </a:t>
            </a:r>
            <a:r>
              <a:rPr lang="el-GR" sz="2800" dirty="0">
                <a:solidFill>
                  <a:prstClr val="black"/>
                </a:solidFill>
                <a:cs typeface="Arial" charset="0"/>
              </a:rPr>
              <a:t>Διδάσκων: </a:t>
            </a:r>
            <a:r>
              <a:rPr lang="el-GR" sz="2800" dirty="0" smtClean="0">
                <a:solidFill>
                  <a:prstClr val="black"/>
                </a:solidFill>
                <a:cs typeface="Arial" charset="0"/>
              </a:rPr>
              <a:t>Νικόλαος</a:t>
            </a:r>
            <a:r>
              <a:rPr lang="en-US" sz="2800" dirty="0" smtClean="0">
                <a:solidFill>
                  <a:prstClr val="black"/>
                </a:solidFill>
                <a:cs typeface="Arial" charset="0"/>
              </a:rPr>
              <a:t> </a:t>
            </a:r>
            <a:r>
              <a:rPr lang="el-GR" sz="2800" dirty="0" smtClean="0">
                <a:solidFill>
                  <a:prstClr val="black"/>
                </a:solidFill>
                <a:cs typeface="Arial" charset="0"/>
              </a:rPr>
              <a:t>Θ </a:t>
            </a:r>
            <a:r>
              <a:rPr lang="el-GR" sz="2800" dirty="0" err="1" smtClean="0">
                <a:solidFill>
                  <a:prstClr val="black"/>
                </a:solidFill>
                <a:cs typeface="Arial" charset="0"/>
              </a:rPr>
              <a:t>Λιόλιος</a:t>
            </a:r>
            <a:r>
              <a:rPr lang="el-GR" sz="2800" dirty="0" smtClean="0">
                <a:solidFill>
                  <a:prstClr val="black"/>
                </a:solidFill>
                <a:cs typeface="Arial" charset="0"/>
              </a:rPr>
              <a:t>, </a:t>
            </a:r>
            <a:r>
              <a:rPr lang="el-GR" sz="2800" dirty="0" smtClean="0">
                <a:solidFill>
                  <a:prstClr val="black"/>
                </a:solidFill>
                <a:cs typeface="Arial" charset="0"/>
              </a:rPr>
              <a:t>Καθηγητής</a:t>
            </a:r>
            <a:r>
              <a:rPr lang="el-GR" sz="2800" dirty="0">
                <a:solidFill>
                  <a:prstClr val="black"/>
                </a:solidFill>
                <a:cs typeface="Arial" charset="0"/>
              </a:rPr>
              <a:t>.</a:t>
            </a:r>
          </a:p>
          <a:p>
            <a:pPr lvl="0">
              <a:spcBef>
                <a:spcPts val="0"/>
              </a:spcBef>
              <a:defRPr/>
            </a:pPr>
            <a:r>
              <a:rPr lang="el-GR" sz="2800" dirty="0">
                <a:solidFill>
                  <a:prstClr val="black"/>
                </a:solidFill>
                <a:cs typeface="Arial" charset="0"/>
              </a:rPr>
              <a:t>Τμήμα Μηχανικών Πληροφορικής, Τεχνολογικής Εκπαίδευσης. </a:t>
            </a:r>
            <a:endParaRPr lang="en-US" sz="4400" b="1" dirty="0">
              <a:solidFill>
                <a:prstClr val="black"/>
              </a:solidFill>
              <a:cs typeface="Arial" charset="0"/>
            </a:endParaRPr>
          </a:p>
          <a:p>
            <a:endParaRPr lang="el-GR" dirty="0"/>
          </a:p>
        </p:txBody>
      </p:sp>
      <p:pic>
        <p:nvPicPr>
          <p:cNvPr id="7" name="Εικόνα 2"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0116920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Γιατί λοιπόν </a:t>
            </a:r>
            <a:r>
              <a:rPr lang="en-US" altLang="el-GR" b="1" dirty="0" smtClean="0"/>
              <a:t>Java</a:t>
            </a:r>
            <a:r>
              <a:rPr lang="el-GR" altLang="el-GR" b="1" dirty="0" smtClean="0"/>
              <a:t>;</a:t>
            </a:r>
            <a:endParaRPr lang="el-GR" b="1" dirty="0"/>
          </a:p>
        </p:txBody>
      </p:sp>
      <p:sp>
        <p:nvSpPr>
          <p:cNvPr id="3" name="Θέση περιεχομένου 1"/>
          <p:cNvSpPr>
            <a:spLocks noGrp="1"/>
          </p:cNvSpPr>
          <p:nvPr>
            <p:ph idx="1"/>
          </p:nvPr>
        </p:nvSpPr>
        <p:spPr bwMode="gray">
          <a:xfrm>
            <a:off x="539552" y="1628800"/>
            <a:ext cx="8075240" cy="4277072"/>
          </a:xfrm>
        </p:spPr>
        <p:txBody>
          <a:bodyPr>
            <a:normAutofit fontScale="92500" lnSpcReduction="10000"/>
          </a:bodyPr>
          <a:lstStyle/>
          <a:p>
            <a:pPr lvl="0" fontAlgn="base">
              <a:spcBef>
                <a:spcPts val="0"/>
              </a:spcBef>
              <a:spcAft>
                <a:spcPts val="600"/>
              </a:spcAft>
              <a:buClr>
                <a:srgbClr val="3333CC"/>
              </a:buClr>
              <a:buSzPct val="120000"/>
              <a:buFont typeface="Wingdings" pitchFamily="2" charset="2"/>
              <a:buChar char="§"/>
            </a:pPr>
            <a:r>
              <a:rPr lang="el-GR" altLang="el-GR" sz="2600" kern="0" dirty="0">
                <a:solidFill>
                  <a:srgbClr val="000000"/>
                </a:solidFill>
              </a:rPr>
              <a:t>Με την </a:t>
            </a:r>
            <a:r>
              <a:rPr lang="en-US" altLang="el-GR" sz="2600" kern="0" dirty="0" smtClean="0">
                <a:solidFill>
                  <a:srgbClr val="000000"/>
                </a:solidFill>
              </a:rPr>
              <a:t>Java</a:t>
            </a:r>
            <a:r>
              <a:rPr lang="el-GR" altLang="el-GR" sz="2600" kern="0" dirty="0" smtClean="0">
                <a:solidFill>
                  <a:srgbClr val="000000"/>
                </a:solidFill>
              </a:rPr>
              <a:t>, </a:t>
            </a:r>
            <a:r>
              <a:rPr lang="el-GR" altLang="el-GR" sz="2600" kern="0" dirty="0">
                <a:solidFill>
                  <a:srgbClr val="000000"/>
                </a:solidFill>
              </a:rPr>
              <a:t>ένα πρόγραμμα πλοήγησης του </a:t>
            </a:r>
            <a:r>
              <a:rPr lang="el-GR" altLang="el-GR" sz="2600" kern="0" dirty="0" smtClean="0">
                <a:solidFill>
                  <a:srgbClr val="000000"/>
                </a:solidFill>
              </a:rPr>
              <a:t>Web</a:t>
            </a:r>
            <a:r>
              <a:rPr lang="en-US" altLang="el-GR" sz="2600" kern="0" dirty="0" smtClean="0">
                <a:solidFill>
                  <a:srgbClr val="000000"/>
                </a:solidFill>
              </a:rPr>
              <a:t>,</a:t>
            </a:r>
            <a:r>
              <a:rPr lang="el-GR" altLang="el-GR" sz="2600" kern="0" dirty="0" smtClean="0">
                <a:solidFill>
                  <a:srgbClr val="000000"/>
                </a:solidFill>
              </a:rPr>
              <a:t> </a:t>
            </a:r>
            <a:r>
              <a:rPr lang="el-GR" altLang="el-GR" sz="2600" kern="0" dirty="0">
                <a:solidFill>
                  <a:srgbClr val="000000"/>
                </a:solidFill>
              </a:rPr>
              <a:t>θα μπορούσε να έχει πάρα πολλές δυνατότητες. Οι προγραμματιστές θα μπορούσαν </a:t>
            </a:r>
            <a:r>
              <a:rPr lang="el-GR" altLang="el-GR" sz="2600" b="1" kern="0" dirty="0"/>
              <a:t>να γράψουν τις εφαρμογές τους </a:t>
            </a:r>
            <a:r>
              <a:rPr lang="el-GR" altLang="el-GR" sz="2600" b="1" kern="0" dirty="0" smtClean="0"/>
              <a:t>(</a:t>
            </a:r>
            <a:r>
              <a:rPr lang="en-US" altLang="el-GR" sz="2600" b="1" kern="0" dirty="0" smtClean="0"/>
              <a:t>applets</a:t>
            </a:r>
            <a:r>
              <a:rPr lang="el-GR" altLang="el-GR" sz="2600" b="1" kern="0" dirty="0" smtClean="0"/>
              <a:t>)</a:t>
            </a:r>
            <a:r>
              <a:rPr lang="en-US" altLang="el-GR" sz="2600" b="1" kern="0" dirty="0"/>
              <a:t> </a:t>
            </a:r>
            <a:r>
              <a:rPr lang="el-GR" altLang="el-GR" sz="2600" b="1" kern="0" dirty="0" smtClean="0"/>
              <a:t>μία φορά</a:t>
            </a:r>
            <a:r>
              <a:rPr lang="en-US" altLang="el-GR" sz="2600" b="1" kern="0" dirty="0" smtClean="0"/>
              <a:t>,</a:t>
            </a:r>
            <a:r>
              <a:rPr lang="el-GR" altLang="el-GR" sz="2600" b="1" kern="0" dirty="0" smtClean="0"/>
              <a:t> </a:t>
            </a:r>
            <a:r>
              <a:rPr lang="el-GR" altLang="el-GR" sz="2600" b="1" kern="0" dirty="0"/>
              <a:t>και αυτές μετά θα έτρεχαν σε οποιαδήποτε μηχανή, οπουδήποτε. </a:t>
            </a:r>
            <a:endParaRPr lang="el-GR" altLang="el-GR" sz="2400" kern="0" dirty="0">
              <a:solidFill>
                <a:srgbClr val="000000"/>
              </a:solidFill>
            </a:endParaRPr>
          </a:p>
          <a:p>
            <a:pPr lvl="0" fontAlgn="base">
              <a:spcBef>
                <a:spcPts val="0"/>
              </a:spcBef>
              <a:spcAft>
                <a:spcPts val="600"/>
              </a:spcAft>
              <a:buClr>
                <a:srgbClr val="3333CC"/>
              </a:buClr>
              <a:buSzPct val="120000"/>
              <a:buFont typeface="Wingdings" pitchFamily="2" charset="2"/>
              <a:buChar char="§"/>
            </a:pPr>
            <a:r>
              <a:rPr lang="el-GR" altLang="el-GR" sz="2600" kern="0" dirty="0">
                <a:solidFill>
                  <a:srgbClr val="000000"/>
                </a:solidFill>
              </a:rPr>
              <a:t>Οι </a:t>
            </a:r>
            <a:r>
              <a:rPr lang="el-GR" altLang="el-GR" sz="2600" b="1" kern="0" dirty="0"/>
              <a:t>επισκέπτες</a:t>
            </a:r>
            <a:r>
              <a:rPr lang="el-GR" altLang="el-GR" sz="2600" kern="0" dirty="0">
                <a:solidFill>
                  <a:srgbClr val="000000"/>
                </a:solidFill>
              </a:rPr>
              <a:t> σε σελίδες με δυνατότητες </a:t>
            </a:r>
            <a:r>
              <a:rPr lang="en-US" altLang="el-GR" sz="2600" kern="0" dirty="0">
                <a:solidFill>
                  <a:srgbClr val="000000"/>
                </a:solidFill>
              </a:rPr>
              <a:t>Java</a:t>
            </a:r>
            <a:r>
              <a:rPr lang="el-GR" altLang="el-GR" sz="2600" kern="0" dirty="0">
                <a:solidFill>
                  <a:srgbClr val="000000"/>
                </a:solidFill>
              </a:rPr>
              <a:t>, θα μπορούσαν να χρησιμοποιήσουν το περιεχόμενο αυτών των </a:t>
            </a:r>
            <a:r>
              <a:rPr lang="el-GR" altLang="el-GR" sz="2600" kern="0" dirty="0" smtClean="0">
                <a:solidFill>
                  <a:srgbClr val="000000"/>
                </a:solidFill>
              </a:rPr>
              <a:t>σελίδων</a:t>
            </a:r>
            <a:r>
              <a:rPr lang="en-US" altLang="el-GR" sz="2600" kern="0" dirty="0" smtClean="0">
                <a:solidFill>
                  <a:srgbClr val="000000"/>
                </a:solidFill>
              </a:rPr>
              <a:t>,</a:t>
            </a:r>
            <a:r>
              <a:rPr lang="el-GR" altLang="el-GR" sz="2600" kern="0" dirty="0" smtClean="0">
                <a:solidFill>
                  <a:srgbClr val="000000"/>
                </a:solidFill>
              </a:rPr>
              <a:t> </a:t>
            </a:r>
            <a:r>
              <a:rPr lang="el-GR" altLang="el-GR" sz="2600" b="1" kern="0" dirty="0"/>
              <a:t>ανεξάρτητα του τύπου υπολογιστή </a:t>
            </a:r>
            <a:r>
              <a:rPr lang="el-GR" altLang="el-GR" sz="2600" kern="0" dirty="0">
                <a:solidFill>
                  <a:srgbClr val="000000"/>
                </a:solidFill>
              </a:rPr>
              <a:t>ή του προγράμματος πλοήγησης</a:t>
            </a:r>
            <a:r>
              <a:rPr lang="el-GR" altLang="el-GR" sz="2600" kern="0" dirty="0" smtClean="0">
                <a:solidFill>
                  <a:srgbClr val="000000"/>
                </a:solidFill>
              </a:rPr>
              <a:t>.</a:t>
            </a:r>
            <a:endParaRPr lang="el-GR" altLang="el-GR" sz="2400" kern="0" dirty="0">
              <a:solidFill>
                <a:srgbClr val="000000"/>
              </a:solidFill>
            </a:endParaRPr>
          </a:p>
          <a:p>
            <a:pPr lvl="0" fontAlgn="base">
              <a:spcBef>
                <a:spcPts val="0"/>
              </a:spcBef>
              <a:spcAft>
                <a:spcPct val="0"/>
              </a:spcAft>
              <a:buClr>
                <a:srgbClr val="3333CC"/>
              </a:buClr>
              <a:buSzPct val="120000"/>
              <a:buFont typeface="Wingdings" pitchFamily="2" charset="2"/>
              <a:buChar char="§"/>
            </a:pPr>
            <a:r>
              <a:rPr lang="el-GR" altLang="el-GR" sz="2600" kern="0" dirty="0">
                <a:solidFill>
                  <a:srgbClr val="000000"/>
                </a:solidFill>
              </a:rPr>
              <a:t>Με τα </a:t>
            </a:r>
            <a:r>
              <a:rPr lang="en-US" altLang="el-GR" sz="2600" kern="0" dirty="0" smtClean="0">
                <a:solidFill>
                  <a:srgbClr val="000000"/>
                </a:solidFill>
              </a:rPr>
              <a:t>applets</a:t>
            </a:r>
            <a:r>
              <a:rPr lang="el-GR" altLang="el-GR" sz="2600" kern="0" dirty="0" smtClean="0">
                <a:solidFill>
                  <a:srgbClr val="000000"/>
                </a:solidFill>
              </a:rPr>
              <a:t> </a:t>
            </a:r>
            <a:r>
              <a:rPr lang="el-GR" altLang="el-GR" sz="2600" kern="0" dirty="0">
                <a:solidFill>
                  <a:srgbClr val="000000"/>
                </a:solidFill>
              </a:rPr>
              <a:t>σαν αρχικό σημείο εστίασης, η </a:t>
            </a:r>
            <a:r>
              <a:rPr lang="en-US" altLang="el-GR" sz="2600" kern="0" dirty="0" smtClean="0">
                <a:solidFill>
                  <a:srgbClr val="000000"/>
                </a:solidFill>
              </a:rPr>
              <a:t>Java</a:t>
            </a:r>
            <a:r>
              <a:rPr lang="el-GR" altLang="el-GR" sz="2600" kern="0" dirty="0" smtClean="0">
                <a:solidFill>
                  <a:srgbClr val="000000"/>
                </a:solidFill>
              </a:rPr>
              <a:t> </a:t>
            </a:r>
            <a:r>
              <a:rPr lang="el-GR" altLang="el-GR" sz="2600" kern="0" dirty="0">
                <a:solidFill>
                  <a:srgbClr val="000000"/>
                </a:solidFill>
              </a:rPr>
              <a:t>επέδειξε ένα νέο τρόπο για την </a:t>
            </a:r>
            <a:r>
              <a:rPr lang="el-GR" altLang="el-GR" sz="2600" b="1" kern="0" dirty="0"/>
              <a:t>διάθεση λογισμικού μέσω του Internet. </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Εισαγωγή στη </a:t>
            </a:r>
            <a:r>
              <a:rPr lang="en-US" sz="1400" smtClean="0">
                <a:solidFill>
                  <a:schemeClr val="tx1"/>
                </a:solidFill>
              </a:rPr>
              <a:t>Java</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10</a:t>
            </a:fld>
            <a:endParaRPr lang="el-GR" sz="1400" dirty="0">
              <a:solidFill>
                <a:schemeClr val="tx1"/>
              </a:solidFill>
            </a:endParaRPr>
          </a:p>
        </p:txBody>
      </p:sp>
    </p:spTree>
    <p:extLst>
      <p:ext uri="{BB962C8B-B14F-4D97-AF65-F5344CB8AC3E}">
        <p14:creationId xmlns:p14="http://schemas.microsoft.com/office/powerpoint/2010/main" val="38066585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Λόγοι για να χρησιμοποιήσουμε τη </a:t>
            </a:r>
            <a:r>
              <a:rPr lang="en-US" altLang="el-GR" b="1" dirty="0" smtClean="0"/>
              <a:t>Java</a:t>
            </a:r>
            <a:r>
              <a:rPr lang="el-GR" altLang="el-GR" b="1" dirty="0" smtClean="0"/>
              <a:t> </a:t>
            </a:r>
            <a:endParaRPr lang="el-GR" b="1" dirty="0"/>
          </a:p>
        </p:txBody>
      </p:sp>
      <p:sp>
        <p:nvSpPr>
          <p:cNvPr id="3" name="Θέση περιεχομένου 1"/>
          <p:cNvSpPr>
            <a:spLocks noGrp="1"/>
          </p:cNvSpPr>
          <p:nvPr>
            <p:ph idx="1"/>
          </p:nvPr>
        </p:nvSpPr>
        <p:spPr/>
        <p:txBody>
          <a:bodyPr/>
          <a:lstStyle/>
          <a:p>
            <a:pPr lvl="0" fontAlgn="base">
              <a:lnSpc>
                <a:spcPct val="90000"/>
              </a:lnSpc>
              <a:spcBef>
                <a:spcPts val="3600"/>
              </a:spcBef>
              <a:spcAft>
                <a:spcPts val="600"/>
              </a:spcAft>
              <a:buClr>
                <a:srgbClr val="3366CC"/>
              </a:buClr>
              <a:buSzPct val="120000"/>
              <a:buFont typeface="Wingdings" panose="05000000000000000000" pitchFamily="2" charset="2"/>
              <a:buChar char="§"/>
            </a:pPr>
            <a:endParaRPr lang="el-GR" altLang="el-GR" kern="0" dirty="0" smtClean="0">
              <a:solidFill>
                <a:srgbClr val="000000"/>
              </a:solidFill>
            </a:endParaRPr>
          </a:p>
          <a:p>
            <a:pPr lvl="0" fontAlgn="base">
              <a:lnSpc>
                <a:spcPct val="90000"/>
              </a:lnSpc>
              <a:spcBef>
                <a:spcPts val="2400"/>
              </a:spcBef>
              <a:spcAft>
                <a:spcPts val="600"/>
              </a:spcAft>
              <a:buClr>
                <a:srgbClr val="3333CC"/>
              </a:buClr>
              <a:buSzPct val="120000"/>
              <a:buFont typeface="Wingdings" panose="05000000000000000000" pitchFamily="2" charset="2"/>
              <a:buChar char="§"/>
            </a:pPr>
            <a:r>
              <a:rPr lang="el-GR" altLang="el-GR" kern="0" dirty="0" smtClean="0">
                <a:solidFill>
                  <a:srgbClr val="000000"/>
                </a:solidFill>
              </a:rPr>
              <a:t>Είναι </a:t>
            </a:r>
            <a:r>
              <a:rPr lang="el-GR" altLang="el-GR" kern="0" dirty="0">
                <a:solidFill>
                  <a:srgbClr val="000000"/>
                </a:solidFill>
              </a:rPr>
              <a:t>σχεδιασμένη για το Internet. </a:t>
            </a:r>
          </a:p>
          <a:p>
            <a:pPr lvl="0" fontAlgn="base">
              <a:lnSpc>
                <a:spcPct val="90000"/>
              </a:lnSpc>
              <a:spcBef>
                <a:spcPts val="0"/>
              </a:spcBef>
              <a:spcAft>
                <a:spcPts val="600"/>
              </a:spcAft>
              <a:buClr>
                <a:srgbClr val="3333CC"/>
              </a:buClr>
              <a:buSzPct val="120000"/>
              <a:buFont typeface="Wingdings" panose="05000000000000000000" pitchFamily="2" charset="2"/>
              <a:buChar char="§"/>
            </a:pPr>
            <a:r>
              <a:rPr lang="el-GR" altLang="el-GR" kern="0" dirty="0">
                <a:solidFill>
                  <a:srgbClr val="000000"/>
                </a:solidFill>
              </a:rPr>
              <a:t>Μπορεί να εκτελείται σε όλους τους τύπους υπολογιστών.  </a:t>
            </a:r>
          </a:p>
          <a:p>
            <a:pPr lvl="0" fontAlgn="base">
              <a:lnSpc>
                <a:spcPct val="90000"/>
              </a:lnSpc>
              <a:spcBef>
                <a:spcPts val="0"/>
              </a:spcBef>
              <a:spcAft>
                <a:spcPts val="600"/>
              </a:spcAft>
              <a:buClr>
                <a:srgbClr val="3333CC"/>
              </a:buClr>
              <a:buSzPct val="120000"/>
              <a:buFont typeface="Wingdings" panose="05000000000000000000" pitchFamily="2" charset="2"/>
              <a:buChar char="§"/>
            </a:pPr>
            <a:r>
              <a:rPr lang="el-GR" altLang="el-GR" kern="0" dirty="0">
                <a:solidFill>
                  <a:srgbClr val="000000"/>
                </a:solidFill>
              </a:rPr>
              <a:t>Είναι </a:t>
            </a:r>
            <a:r>
              <a:rPr lang="el-GR" altLang="el-GR" kern="0" dirty="0" smtClean="0">
                <a:solidFill>
                  <a:srgbClr val="000000"/>
                </a:solidFill>
              </a:rPr>
              <a:t>μία </a:t>
            </a:r>
            <a:r>
              <a:rPr lang="el-GR" altLang="el-GR" kern="0" dirty="0">
                <a:solidFill>
                  <a:srgbClr val="000000"/>
                </a:solidFill>
              </a:rPr>
              <a:t>πλούσια γλώσσα προγραμματισμού. </a:t>
            </a:r>
          </a:p>
          <a:p>
            <a:pPr lvl="0" fontAlgn="base">
              <a:lnSpc>
                <a:spcPct val="90000"/>
              </a:lnSpc>
              <a:spcBef>
                <a:spcPts val="0"/>
              </a:spcBef>
              <a:spcAft>
                <a:spcPts val="600"/>
              </a:spcAft>
              <a:buClr>
                <a:srgbClr val="3333CC"/>
              </a:buClr>
              <a:buSzPct val="120000"/>
              <a:buFont typeface="Wingdings" panose="05000000000000000000" pitchFamily="2" charset="2"/>
              <a:buChar char="§"/>
            </a:pPr>
            <a:r>
              <a:rPr lang="el-GR" altLang="el-GR" kern="0" dirty="0">
                <a:solidFill>
                  <a:srgbClr val="000000"/>
                </a:solidFill>
              </a:rPr>
              <a:t>Προσφέρει την ευελιξία της δυναμικής </a:t>
            </a:r>
            <a:r>
              <a:rPr lang="el-GR" altLang="el-GR" kern="0" dirty="0" smtClean="0">
                <a:solidFill>
                  <a:srgbClr val="000000"/>
                </a:solidFill>
              </a:rPr>
              <a:t>σύνδεσης!</a:t>
            </a:r>
            <a:endParaRPr lang="el-GR" altLang="el-GR"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Εισαγωγή στη </a:t>
            </a:r>
            <a:r>
              <a:rPr lang="en-US" sz="1400" smtClean="0">
                <a:solidFill>
                  <a:schemeClr val="tx1"/>
                </a:solidFill>
              </a:rPr>
              <a:t>Java</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11</a:t>
            </a:fld>
            <a:endParaRPr lang="el-GR" sz="1400" dirty="0">
              <a:solidFill>
                <a:schemeClr val="tx1"/>
              </a:solidFill>
            </a:endParaRPr>
          </a:p>
        </p:txBody>
      </p:sp>
    </p:spTree>
    <p:extLst>
      <p:ext uri="{BB962C8B-B14F-4D97-AF65-F5344CB8AC3E}">
        <p14:creationId xmlns:p14="http://schemas.microsoft.com/office/powerpoint/2010/main" val="32499657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Μειονεκτήματα της </a:t>
            </a:r>
            <a:r>
              <a:rPr lang="en-US" altLang="el-GR" b="1" dirty="0" smtClean="0"/>
              <a:t>Java</a:t>
            </a:r>
            <a:endParaRPr lang="en-US" b="1" dirty="0"/>
          </a:p>
        </p:txBody>
      </p:sp>
      <p:sp>
        <p:nvSpPr>
          <p:cNvPr id="3" name="Θέση περιεχομένου 1"/>
          <p:cNvSpPr>
            <a:spLocks noGrp="1"/>
          </p:cNvSpPr>
          <p:nvPr>
            <p:ph idx="1"/>
          </p:nvPr>
        </p:nvSpPr>
        <p:spPr>
          <a:xfrm>
            <a:off x="467544" y="1412776"/>
            <a:ext cx="8280920" cy="4968552"/>
          </a:xfrm>
        </p:spPr>
        <p:txBody>
          <a:bodyPr>
            <a:normAutofit fontScale="47500" lnSpcReduction="20000"/>
          </a:bodyPr>
          <a:lstStyle/>
          <a:p>
            <a:pPr lvl="0" fontAlgn="base">
              <a:lnSpc>
                <a:spcPct val="110000"/>
              </a:lnSpc>
              <a:spcBef>
                <a:spcPts val="0"/>
              </a:spcBef>
              <a:spcAft>
                <a:spcPts val="1200"/>
              </a:spcAft>
              <a:buClr>
                <a:srgbClr val="3333CC"/>
              </a:buClr>
              <a:buSzPct val="120000"/>
              <a:buFont typeface="Wingdings" pitchFamily="2" charset="2"/>
              <a:buChar char="§"/>
            </a:pPr>
            <a:r>
              <a:rPr lang="el-GR" altLang="el-GR" sz="5100" b="1" kern="0" dirty="0">
                <a:solidFill>
                  <a:srgbClr val="000000"/>
                </a:solidFill>
              </a:rPr>
              <a:t>Τα προγράμματα πλοήγησης ενδέχεται να μην μπορούν να εκτελέσουν το </a:t>
            </a:r>
            <a:r>
              <a:rPr lang="en-US" altLang="el-GR" sz="5100" b="1" kern="0" dirty="0" smtClean="0">
                <a:solidFill>
                  <a:srgbClr val="000000"/>
                </a:solidFill>
              </a:rPr>
              <a:t>Applet </a:t>
            </a:r>
            <a:r>
              <a:rPr lang="el-GR" altLang="el-GR" sz="5100" b="1" kern="0" dirty="0" smtClean="0">
                <a:solidFill>
                  <a:srgbClr val="000000"/>
                </a:solidFill>
              </a:rPr>
              <a:t>μας</a:t>
            </a:r>
            <a:r>
              <a:rPr lang="el-GR" altLang="el-GR" sz="5100" kern="0" dirty="0">
                <a:solidFill>
                  <a:srgbClr val="000000"/>
                </a:solidFill>
              </a:rPr>
              <a:t>. Αυτό διότι τα προγράμματα </a:t>
            </a:r>
            <a:r>
              <a:rPr lang="el-GR" altLang="el-GR" sz="5100" kern="0" dirty="0" smtClean="0">
                <a:solidFill>
                  <a:srgbClr val="000000"/>
                </a:solidFill>
              </a:rPr>
              <a:t>πλοήγησης, </a:t>
            </a:r>
            <a:r>
              <a:rPr lang="el-GR" altLang="el-GR" sz="5100" kern="0" dirty="0">
                <a:solidFill>
                  <a:srgbClr val="000000"/>
                </a:solidFill>
              </a:rPr>
              <a:t>ενδέχεται να μην είναι εφοδιασμένα με την τρέχουσα έκδοση της </a:t>
            </a:r>
            <a:r>
              <a:rPr lang="en-US" altLang="el-GR" sz="5100" kern="0" dirty="0" smtClean="0">
                <a:solidFill>
                  <a:srgbClr val="000000"/>
                </a:solidFill>
              </a:rPr>
              <a:t>Java</a:t>
            </a:r>
            <a:r>
              <a:rPr lang="el-GR" altLang="el-GR" sz="5100" kern="0" dirty="0" smtClean="0">
                <a:solidFill>
                  <a:srgbClr val="000000"/>
                </a:solidFill>
              </a:rPr>
              <a:t>.</a:t>
            </a:r>
            <a:endParaRPr lang="en-US" altLang="el-GR" sz="5100" kern="0" dirty="0">
              <a:solidFill>
                <a:srgbClr val="000000"/>
              </a:solidFill>
            </a:endParaRPr>
          </a:p>
          <a:p>
            <a:pPr lvl="0" fontAlgn="base">
              <a:lnSpc>
                <a:spcPct val="110000"/>
              </a:lnSpc>
              <a:spcBef>
                <a:spcPts val="0"/>
              </a:spcBef>
              <a:spcAft>
                <a:spcPts val="1200"/>
              </a:spcAft>
              <a:buClr>
                <a:srgbClr val="3333CC"/>
              </a:buClr>
              <a:buSzPct val="120000"/>
              <a:buFont typeface="Wingdings" pitchFamily="2" charset="2"/>
              <a:buChar char="§"/>
            </a:pPr>
            <a:r>
              <a:rPr lang="el-GR" altLang="el-GR" sz="5100" b="1" kern="0" dirty="0">
                <a:solidFill>
                  <a:srgbClr val="000000"/>
                </a:solidFill>
              </a:rPr>
              <a:t>Ο κώδικας που είναι μεταγλωττισμένος για </a:t>
            </a:r>
            <a:r>
              <a:rPr lang="el-GR" altLang="el-GR" sz="5100" b="1" kern="0" dirty="0" smtClean="0">
                <a:solidFill>
                  <a:srgbClr val="000000"/>
                </a:solidFill>
              </a:rPr>
              <a:t>μία </a:t>
            </a:r>
            <a:r>
              <a:rPr lang="el-GR" altLang="el-GR" sz="5100" b="1" kern="0" dirty="0">
                <a:solidFill>
                  <a:srgbClr val="000000"/>
                </a:solidFill>
              </a:rPr>
              <a:t>συγκεκριμένη </a:t>
            </a:r>
            <a:r>
              <a:rPr lang="el-GR" altLang="el-GR" sz="5100" b="1" kern="0" dirty="0" smtClean="0">
                <a:solidFill>
                  <a:srgbClr val="000000"/>
                </a:solidFill>
              </a:rPr>
              <a:t>μηχανή, </a:t>
            </a:r>
            <a:r>
              <a:rPr lang="el-GR" altLang="el-GR" sz="5100" b="1" kern="0" dirty="0">
                <a:solidFill>
                  <a:srgbClr val="000000"/>
                </a:solidFill>
              </a:rPr>
              <a:t>είναι ταχύτερος από τον κώδικα που εκτελείται από ένα μεταφραστή </a:t>
            </a:r>
            <a:r>
              <a:rPr lang="el-GR" altLang="el-GR" sz="5100" b="1" kern="0" dirty="0" smtClean="0">
                <a:solidFill>
                  <a:srgbClr val="000000"/>
                </a:solidFill>
              </a:rPr>
              <a:t>(</a:t>
            </a:r>
            <a:r>
              <a:rPr lang="en-US" altLang="el-GR" sz="5100" b="1" kern="0" dirty="0" smtClean="0">
                <a:solidFill>
                  <a:srgbClr val="000000"/>
                </a:solidFill>
              </a:rPr>
              <a:t>interpreter</a:t>
            </a:r>
            <a:r>
              <a:rPr lang="el-GR" altLang="el-GR" sz="5100" kern="0" dirty="0" smtClean="0">
                <a:solidFill>
                  <a:srgbClr val="000000"/>
                </a:solidFill>
              </a:rPr>
              <a:t>). </a:t>
            </a:r>
            <a:r>
              <a:rPr lang="el-GR" altLang="el-GR" sz="5100" kern="0" dirty="0">
                <a:solidFill>
                  <a:srgbClr val="000000"/>
                </a:solidFill>
              </a:rPr>
              <a:t>Πάντως αξίζει να σημειωθεί ότι μία τεχνική που ονομάζεται </a:t>
            </a:r>
            <a:r>
              <a:rPr lang="en-US" altLang="el-GR" sz="5100" kern="0" dirty="0" smtClean="0">
                <a:solidFill>
                  <a:srgbClr val="000000"/>
                </a:solidFill>
              </a:rPr>
              <a:t>Just-In-Time </a:t>
            </a:r>
            <a:r>
              <a:rPr lang="el-GR" altLang="el-GR" sz="5100" kern="0" dirty="0" smtClean="0">
                <a:solidFill>
                  <a:srgbClr val="000000"/>
                </a:solidFill>
              </a:rPr>
              <a:t>μεταγλώττιση (</a:t>
            </a:r>
            <a:r>
              <a:rPr lang="en-US" altLang="el-GR" sz="5100" kern="0" dirty="0" smtClean="0">
                <a:solidFill>
                  <a:srgbClr val="000000"/>
                </a:solidFill>
              </a:rPr>
              <a:t>JIT compilation</a:t>
            </a:r>
            <a:r>
              <a:rPr lang="el-GR" altLang="el-GR" sz="5100" kern="0" dirty="0" smtClean="0">
                <a:solidFill>
                  <a:srgbClr val="000000"/>
                </a:solidFill>
              </a:rPr>
              <a:t>), </a:t>
            </a:r>
            <a:r>
              <a:rPr lang="el-GR" altLang="el-GR" sz="5100" kern="0" dirty="0">
                <a:solidFill>
                  <a:srgbClr val="000000"/>
                </a:solidFill>
              </a:rPr>
              <a:t>έχει βελτιώσει σημαντικά τους χρόνους εκτέλεσης των </a:t>
            </a:r>
            <a:r>
              <a:rPr lang="en-US" altLang="el-GR" sz="5100" kern="0" dirty="0" smtClean="0">
                <a:solidFill>
                  <a:srgbClr val="000000"/>
                </a:solidFill>
              </a:rPr>
              <a:t>Java </a:t>
            </a:r>
            <a:r>
              <a:rPr lang="el-GR" altLang="el-GR" sz="5100" kern="0" dirty="0" smtClean="0">
                <a:solidFill>
                  <a:srgbClr val="000000"/>
                </a:solidFill>
              </a:rPr>
              <a:t>προγραμμάτων.</a:t>
            </a:r>
            <a:endParaRPr lang="en-US" altLang="el-GR" sz="5100" kern="0" dirty="0">
              <a:solidFill>
                <a:srgbClr val="000000"/>
              </a:solidFill>
            </a:endParaRPr>
          </a:p>
          <a:p>
            <a:pPr lvl="0" fontAlgn="base">
              <a:lnSpc>
                <a:spcPct val="110000"/>
              </a:lnSpc>
              <a:spcBef>
                <a:spcPts val="0"/>
              </a:spcBef>
              <a:spcAft>
                <a:spcPts val="600"/>
              </a:spcAft>
              <a:buClr>
                <a:srgbClr val="3333CC"/>
              </a:buClr>
              <a:buSzPct val="120000"/>
              <a:buFont typeface="Wingdings" pitchFamily="2" charset="2"/>
              <a:buChar char="§"/>
            </a:pPr>
            <a:r>
              <a:rPr lang="el-GR" altLang="el-GR" sz="5100" kern="0" dirty="0" smtClean="0">
                <a:solidFill>
                  <a:srgbClr val="000000"/>
                </a:solidFill>
              </a:rPr>
              <a:t>Τα </a:t>
            </a:r>
            <a:r>
              <a:rPr lang="el-GR" altLang="el-GR" sz="5100" kern="0" dirty="0">
                <a:solidFill>
                  <a:srgbClr val="000000"/>
                </a:solidFill>
              </a:rPr>
              <a:t>προγράμματα της </a:t>
            </a:r>
            <a:r>
              <a:rPr lang="en-US" altLang="el-GR" sz="5100" kern="0" dirty="0" smtClean="0">
                <a:solidFill>
                  <a:srgbClr val="000000"/>
                </a:solidFill>
              </a:rPr>
              <a:t>Java</a:t>
            </a:r>
            <a:r>
              <a:rPr lang="el-GR" altLang="el-GR" sz="5100" kern="0" dirty="0" smtClean="0">
                <a:solidFill>
                  <a:srgbClr val="000000"/>
                </a:solidFill>
              </a:rPr>
              <a:t>, </a:t>
            </a:r>
            <a:r>
              <a:rPr lang="el-GR" altLang="el-GR" sz="5100" b="1" kern="0" dirty="0">
                <a:solidFill>
                  <a:srgbClr val="000000"/>
                </a:solidFill>
              </a:rPr>
              <a:t>δεν έχουν ικανοποιητική ταχύτητα </a:t>
            </a:r>
            <a:r>
              <a:rPr lang="el-GR" altLang="el-GR" sz="5100" b="1" kern="0" dirty="0" smtClean="0">
                <a:solidFill>
                  <a:srgbClr val="000000"/>
                </a:solidFill>
              </a:rPr>
              <a:t>εκτέλεσης</a:t>
            </a:r>
            <a:r>
              <a:rPr lang="el-GR" altLang="el-GR" sz="5100" kern="0" dirty="0" smtClean="0">
                <a:solidFill>
                  <a:srgbClr val="000000"/>
                </a:solidFill>
              </a:rPr>
              <a:t>, </a:t>
            </a:r>
            <a:r>
              <a:rPr lang="el-GR" altLang="el-GR" sz="5100" kern="0" dirty="0">
                <a:solidFill>
                  <a:srgbClr val="000000"/>
                </a:solidFill>
              </a:rPr>
              <a:t>σε σύγκριση με τον μεταγλωττισμένο κώδικα της C</a:t>
            </a:r>
            <a:r>
              <a:rPr lang="en-US" altLang="el-GR" sz="5100" kern="0" dirty="0">
                <a:solidFill>
                  <a:srgbClr val="000000"/>
                </a:solidFill>
              </a:rPr>
              <a:t> </a:t>
            </a:r>
            <a:r>
              <a:rPr lang="el-GR" altLang="el-GR" sz="5100" kern="0" dirty="0">
                <a:solidFill>
                  <a:srgbClr val="000000"/>
                </a:solidFill>
              </a:rPr>
              <a:t>ή της </a:t>
            </a:r>
            <a:r>
              <a:rPr lang="en-US" altLang="el-GR" sz="5100" kern="0" dirty="0">
                <a:solidFill>
                  <a:srgbClr val="000000"/>
                </a:solidFill>
              </a:rPr>
              <a:t>C</a:t>
            </a:r>
            <a:r>
              <a:rPr lang="en-US" altLang="el-GR" sz="5100" kern="0" dirty="0" smtClean="0">
                <a:solidFill>
                  <a:srgbClr val="000000"/>
                </a:solidFill>
              </a:rPr>
              <a:t>++.</a:t>
            </a:r>
            <a:endParaRPr lang="el-GR" altLang="el-GR" sz="5100"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Εισαγωγή στη </a:t>
            </a:r>
            <a:r>
              <a:rPr lang="en-US" sz="1400" smtClean="0">
                <a:solidFill>
                  <a:schemeClr val="tx1"/>
                </a:solidFill>
              </a:rPr>
              <a:t>Java</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12</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4045371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74638"/>
            <a:ext cx="8280920" cy="1143000"/>
          </a:xfrm>
        </p:spPr>
        <p:txBody>
          <a:bodyPr>
            <a:noAutofit/>
          </a:bodyPr>
          <a:lstStyle/>
          <a:p>
            <a:r>
              <a:rPr lang="el-GR" altLang="el-GR" b="1" dirty="0"/>
              <a:t>Το πρώτο απλό πρόγραμμα σε </a:t>
            </a:r>
            <a:r>
              <a:rPr lang="en-US" altLang="el-GR" b="1" dirty="0" smtClean="0"/>
              <a:t>Java</a:t>
            </a:r>
            <a:endParaRPr lang="el-GR" b="1" dirty="0"/>
          </a:p>
        </p:txBody>
      </p:sp>
      <p:pic>
        <p:nvPicPr>
          <p:cNvPr id="10" name="Θέση περιεχομένου 1" descr="Εικόνα με το πρόγραμμα σε java. Το πρόγραμμα είναι το εξής: &#10;class hello world. Enter, άγκιστρο. Enter, public static, void main, παρένθεση, string, άνοιγμα κλείσιμο αγκύλης, arguments, κλείσιμο παρένθεσης. Enter, άγκιστρο. Enter, system τελεία out, τελεία print ln, παρένθεση διπλά εισαγωγικά, hellow world, διπλά εισαγωγικά, κλείσιμο παρένθεσης, ερωτηματικό. Enter, κλείσιμο αγκίστρου. Enter, κλείσιμο αγκίστρου."/>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99592" y="1700808"/>
            <a:ext cx="7295582" cy="4525963"/>
          </a:xfrm>
        </p:spPr>
      </p:pic>
      <p:sp>
        <p:nvSpPr>
          <p:cNvPr id="4" name="Θέση υποσέλιδου 1" descr="."/>
          <p:cNvSpPr>
            <a:spLocks noGrp="1"/>
          </p:cNvSpPr>
          <p:nvPr>
            <p:ph type="ftr" sz="quarter" idx="11"/>
          </p:nvPr>
        </p:nvSpPr>
        <p:spPr/>
        <p:txBody>
          <a:bodyPr/>
          <a:lstStyle/>
          <a:p>
            <a:r>
              <a:rPr lang="el-GR" sz="1400" smtClean="0">
                <a:solidFill>
                  <a:schemeClr val="tx1"/>
                </a:solidFill>
              </a:rPr>
              <a:t>Εισαγωγή στη </a:t>
            </a:r>
            <a:r>
              <a:rPr lang="en-US" sz="1400" smtClean="0">
                <a:solidFill>
                  <a:schemeClr val="tx1"/>
                </a:solidFill>
              </a:rPr>
              <a:t>Java</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13</a:t>
            </a:fld>
            <a:endParaRPr lang="el-GR" sz="1400" dirty="0">
              <a:solidFill>
                <a:schemeClr val="tx1"/>
              </a:solidFill>
            </a:endParaRPr>
          </a:p>
        </p:txBody>
      </p:sp>
    </p:spTree>
    <p:extLst>
      <p:ext uri="{BB962C8B-B14F-4D97-AF65-F5344CB8AC3E}">
        <p14:creationId xmlns:p14="http://schemas.microsoft.com/office/powerpoint/2010/main" val="40713167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Εκτέλεση του προγράμματος</a:t>
            </a:r>
            <a:endParaRPr lang="el-GR" b="1" dirty="0"/>
          </a:p>
        </p:txBody>
      </p:sp>
      <p:pic>
        <p:nvPicPr>
          <p:cNvPr id="8" name="Θέση περιεχομένου 1" descr="Εικόνα της επιφάνειας της command line, στην οποία φαίνεται το αποτέλεσμα της εκτέλεσης του προγράμματος, δηλαδή η φράση hello world."/>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23925" y="1881981"/>
            <a:ext cx="7296150" cy="3962400"/>
          </a:xfrm>
        </p:spPr>
      </p:pic>
      <p:sp>
        <p:nvSpPr>
          <p:cNvPr id="4" name="Θέση υποσέλιδου 1" descr="."/>
          <p:cNvSpPr>
            <a:spLocks noGrp="1"/>
          </p:cNvSpPr>
          <p:nvPr>
            <p:ph type="ftr" sz="quarter" idx="11"/>
          </p:nvPr>
        </p:nvSpPr>
        <p:spPr/>
        <p:txBody>
          <a:bodyPr/>
          <a:lstStyle/>
          <a:p>
            <a:r>
              <a:rPr lang="el-GR" sz="1400" smtClean="0">
                <a:solidFill>
                  <a:schemeClr val="tx1"/>
                </a:solidFill>
              </a:rPr>
              <a:t>Εισαγωγή στη </a:t>
            </a:r>
            <a:r>
              <a:rPr lang="en-US" sz="1400" smtClean="0">
                <a:solidFill>
                  <a:schemeClr val="tx1"/>
                </a:solidFill>
              </a:rPr>
              <a:t>Java</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14</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899182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844824"/>
            <a:ext cx="8229600" cy="1143000"/>
          </a:xfrm>
        </p:spPr>
        <p:txBody>
          <a:bodyPr/>
          <a:lstStyle/>
          <a:p>
            <a:r>
              <a:rPr lang="el-GR" b="1" dirty="0" smtClean="0"/>
              <a:t>Τέλος πρώτης ενότητας </a:t>
            </a:r>
            <a:endParaRPr lang="el-GR" b="1" dirty="0"/>
          </a:p>
        </p:txBody>
      </p:sp>
      <p:pic>
        <p:nvPicPr>
          <p:cNvPr id="3"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5949280"/>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92028" y="5639073"/>
            <a:ext cx="4310063" cy="1030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5360637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spcBef>
                <a:spcPts val="0"/>
              </a:spcBef>
              <a:spcAft>
                <a:spcPts val="1200"/>
              </a:spcAft>
            </a:pPr>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6563"/>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1672365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spcBef>
                <a:spcPts val="0"/>
              </a:spcBef>
              <a:spcAft>
                <a:spcPts val="1200"/>
              </a:spcAft>
            </a:pPr>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4" tooltip="Μετάβαση σε www.edulll.gr"/>
          </p:cNvPr>
          <p:cNvPicPr>
            <a:picLocks noChangeAspect="1" noChangeArrowheads="1"/>
          </p:cNvPicPr>
          <p:nvPr/>
        </p:nvPicPr>
        <p:blipFill>
          <a:blip r:embed="rId5"/>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8509719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lstStyle/>
          <a:p>
            <a:pPr marL="0" indent="0" eaLnBrk="1" hangingPunct="1">
              <a:spcBef>
                <a:spcPts val="0"/>
              </a:spcBef>
              <a:spcAft>
                <a:spcPts val="1800"/>
              </a:spcAft>
              <a:buNone/>
            </a:pPr>
            <a:r>
              <a:rPr lang="el-GR" dirty="0" smtClean="0"/>
              <a:t>Ο αναγνώστης να μπορεί να:</a:t>
            </a:r>
          </a:p>
          <a:p>
            <a:pPr marL="400050" lvl="1" indent="0">
              <a:buNone/>
            </a:pPr>
            <a:r>
              <a:rPr lang="el-GR" dirty="0" smtClean="0"/>
              <a:t>1) Αντιληφθεί την ανάγκη του </a:t>
            </a:r>
          </a:p>
          <a:p>
            <a:pPr marL="800100" lvl="2" indent="0">
              <a:spcBef>
                <a:spcPts val="0"/>
              </a:spcBef>
              <a:spcAft>
                <a:spcPts val="600"/>
              </a:spcAft>
              <a:buNone/>
            </a:pPr>
            <a:r>
              <a:rPr lang="el-GR" sz="2800" dirty="0" smtClean="0"/>
              <a:t>αντικειμενοστραφούς προγραμματισμού.</a:t>
            </a:r>
          </a:p>
          <a:p>
            <a:pPr marL="400050" lvl="1" indent="0">
              <a:buNone/>
            </a:pPr>
            <a:r>
              <a:rPr lang="en-US" dirty="0" smtClean="0"/>
              <a:t>2) </a:t>
            </a:r>
            <a:r>
              <a:rPr lang="el-GR" dirty="0"/>
              <a:t>Γ</a:t>
            </a:r>
            <a:r>
              <a:rPr lang="el-GR" dirty="0" smtClean="0"/>
              <a:t>ράψει ένα απλό πρόγραμμα στη </a:t>
            </a:r>
            <a:r>
              <a:rPr lang="en-US" dirty="0" smtClean="0"/>
              <a:t>java. </a:t>
            </a:r>
            <a:endParaRPr lang="el-GR" dirty="0" smtClean="0"/>
          </a:p>
          <a:p>
            <a:pPr marL="0" indent="0" eaLnBrk="1" hangingPunct="1">
              <a:buNone/>
            </a:pPr>
            <a:endParaRPr lang="el-GR" dirty="0" smtClean="0"/>
          </a:p>
        </p:txBody>
      </p:sp>
      <p:sp>
        <p:nvSpPr>
          <p:cNvPr id="4" name="Θέση υποσέλιδου 1" descr="."/>
          <p:cNvSpPr>
            <a:spLocks noGrp="1"/>
          </p:cNvSpPr>
          <p:nvPr>
            <p:ph type="ftr" sz="quarter" idx="11"/>
          </p:nvPr>
        </p:nvSpPr>
        <p:spPr/>
        <p:txBody>
          <a:bodyPr/>
          <a:lstStyle/>
          <a:p>
            <a:r>
              <a:rPr lang="el-GR" sz="1400" smtClean="0">
                <a:solidFill>
                  <a:prstClr val="black"/>
                </a:solidFill>
              </a:rPr>
              <a:t>Εισαγωγή στη </a:t>
            </a:r>
            <a:r>
              <a:rPr lang="en-US" sz="1400" smtClean="0">
                <a:solidFill>
                  <a:prstClr val="black"/>
                </a:solidFill>
              </a:rPr>
              <a:t>Java</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25047528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4" name="Θέση περιεχομένου 1">
            <a:hlinkClick r:id="rId5" action="ppaction://hlinksldjump" tooltip="Μετάβαση στη Διαφάνεια 6"/>
          </p:cNvPr>
          <p:cNvSpPr/>
          <p:nvPr/>
        </p:nvSpPr>
        <p:spPr>
          <a:xfrm>
            <a:off x="809255" y="1906645"/>
            <a:ext cx="743515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1)  </a:t>
            </a:r>
            <a:r>
              <a:rPr lang="el-GR" sz="2800" i="1" dirty="0" smtClean="0">
                <a:solidFill>
                  <a:srgbClr val="0070C0"/>
                </a:solidFill>
              </a:rPr>
              <a:t>Σύντομο ιστορικό</a:t>
            </a:r>
            <a:endParaRPr lang="el-GR" i="1" dirty="0">
              <a:solidFill>
                <a:srgbClr val="0070C0"/>
              </a:solidFill>
            </a:endParaRPr>
          </a:p>
        </p:txBody>
      </p:sp>
      <p:sp>
        <p:nvSpPr>
          <p:cNvPr id="14" name="Θέση περιεχομένου 2">
            <a:hlinkClick r:id="rId6" action="ppaction://hlinksldjump" tooltip="Μετάβαση στη Διαφάνεια 7"/>
          </p:cNvPr>
          <p:cNvSpPr/>
          <p:nvPr>
            <p:custDataLst>
              <p:tags r:id="rId2"/>
            </p:custDataLst>
          </p:nvPr>
        </p:nvSpPr>
        <p:spPr>
          <a:xfrm>
            <a:off x="809258" y="2685952"/>
            <a:ext cx="74351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2</a:t>
            </a:r>
            <a:r>
              <a:rPr lang="el-GR" sz="2800" i="1" dirty="0" smtClean="0">
                <a:solidFill>
                  <a:srgbClr val="0070C0"/>
                </a:solidFill>
              </a:rPr>
              <a:t>)  Εγκατάσταση της </a:t>
            </a:r>
            <a:r>
              <a:rPr lang="en-US" sz="2800" i="1" dirty="0">
                <a:solidFill>
                  <a:srgbClr val="0070C0"/>
                </a:solidFill>
              </a:rPr>
              <a:t>J</a:t>
            </a:r>
            <a:r>
              <a:rPr lang="en-US" sz="2800" i="1" dirty="0" smtClean="0">
                <a:solidFill>
                  <a:srgbClr val="0070C0"/>
                </a:solidFill>
              </a:rPr>
              <a:t>ava</a:t>
            </a:r>
            <a:endParaRPr lang="el-GR" i="1" dirty="0">
              <a:solidFill>
                <a:srgbClr val="0070C0"/>
              </a:solidFill>
            </a:endParaRPr>
          </a:p>
        </p:txBody>
      </p:sp>
      <p:sp>
        <p:nvSpPr>
          <p:cNvPr id="16" name="Θέση περιεχομένου 3">
            <a:hlinkClick r:id="rId7" action="ppaction://hlinksldjump" tooltip="Μετάβαση στη Διαφάνεια 10"/>
          </p:cNvPr>
          <p:cNvSpPr/>
          <p:nvPr>
            <p:custDataLst>
              <p:tags r:id="rId3"/>
            </p:custDataLst>
          </p:nvPr>
        </p:nvSpPr>
        <p:spPr>
          <a:xfrm>
            <a:off x="809254" y="3501008"/>
            <a:ext cx="743515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3</a:t>
            </a:r>
            <a:r>
              <a:rPr lang="el-GR" sz="2800" i="1" dirty="0" smtClean="0">
                <a:solidFill>
                  <a:srgbClr val="0070C0"/>
                </a:solidFill>
              </a:rPr>
              <a:t>)  Γιατί </a:t>
            </a:r>
            <a:r>
              <a:rPr lang="en-US" sz="2800" i="1" dirty="0" smtClean="0">
                <a:solidFill>
                  <a:srgbClr val="0070C0"/>
                </a:solidFill>
              </a:rPr>
              <a:t>Java?</a:t>
            </a:r>
            <a:endParaRPr lang="el-GR" i="1" dirty="0">
              <a:solidFill>
                <a:srgbClr val="0070C0"/>
              </a:solidFill>
            </a:endParaRPr>
          </a:p>
        </p:txBody>
      </p:sp>
      <p:sp>
        <p:nvSpPr>
          <p:cNvPr id="5" name="Θέση περιεχομένου 4">
            <a:hlinkClick r:id="rId8" action="ppaction://hlinksldjump" tooltip="Μετάβαση στη Διαφάνεια 13"/>
          </p:cNvPr>
          <p:cNvSpPr/>
          <p:nvPr/>
        </p:nvSpPr>
        <p:spPr>
          <a:xfrm>
            <a:off x="809262" y="4293096"/>
            <a:ext cx="7435152" cy="465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4</a:t>
            </a:r>
            <a:r>
              <a:rPr lang="el-GR" sz="2800" i="1" dirty="0" smtClean="0">
                <a:solidFill>
                  <a:srgbClr val="0070C0"/>
                </a:solidFill>
              </a:rPr>
              <a:t>) Το πρώτο πρόγραμμα σε </a:t>
            </a:r>
            <a:r>
              <a:rPr lang="en-US" sz="2800" i="1" dirty="0" smtClean="0">
                <a:solidFill>
                  <a:srgbClr val="0070C0"/>
                </a:solidFill>
              </a:rPr>
              <a:t>Java </a:t>
            </a:r>
            <a:endParaRPr lang="en-US" sz="2800" i="1" dirty="0">
              <a:solidFill>
                <a:srgbClr val="0070C0"/>
              </a:solidFill>
            </a:endParaRPr>
          </a:p>
        </p:txBody>
      </p:sp>
      <p:sp>
        <p:nvSpPr>
          <p:cNvPr id="13" name="Θέση υποσέλιδου 1" descr="."/>
          <p:cNvSpPr>
            <a:spLocks noGrp="1"/>
          </p:cNvSpPr>
          <p:nvPr>
            <p:ph type="ftr" sz="quarter" idx="11"/>
          </p:nvPr>
        </p:nvSpPr>
        <p:spPr/>
        <p:txBody>
          <a:bodyPr/>
          <a:lstStyle/>
          <a:p>
            <a:r>
              <a:rPr lang="el-GR" sz="1400" smtClean="0">
                <a:solidFill>
                  <a:prstClr val="black"/>
                </a:solidFill>
              </a:rPr>
              <a:t>Εισαγωγή στη </a:t>
            </a:r>
            <a:r>
              <a:rPr lang="en-US" sz="1400" smtClean="0">
                <a:solidFill>
                  <a:prstClr val="black"/>
                </a:solidFill>
              </a:rPr>
              <a:t>Java</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7556706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b="1" dirty="0"/>
              <a:t>Σύντομο ι</a:t>
            </a:r>
            <a:r>
              <a:rPr lang="el-GR" altLang="el-GR" b="1" dirty="0" smtClean="0"/>
              <a:t>στορικό </a:t>
            </a:r>
            <a:endParaRPr lang="el-GR" b="1" dirty="0"/>
          </a:p>
        </p:txBody>
      </p:sp>
      <p:sp>
        <p:nvSpPr>
          <p:cNvPr id="3" name="Θέση περιεχομένου 1"/>
          <p:cNvSpPr>
            <a:spLocks noGrp="1"/>
          </p:cNvSpPr>
          <p:nvPr>
            <p:ph idx="1"/>
          </p:nvPr>
        </p:nvSpPr>
        <p:spPr bwMode="gray">
          <a:xfrm>
            <a:off x="457200" y="1600201"/>
            <a:ext cx="8229600" cy="4277071"/>
          </a:xfrm>
        </p:spPr>
        <p:txBody>
          <a:bodyPr>
            <a:normAutofit lnSpcReduction="10000"/>
          </a:bodyPr>
          <a:lstStyle/>
          <a:p>
            <a:pPr lvl="0" fontAlgn="base">
              <a:spcBef>
                <a:spcPts val="0"/>
              </a:spcBef>
              <a:spcAft>
                <a:spcPts val="600"/>
              </a:spcAft>
              <a:buClr>
                <a:srgbClr val="3333CC"/>
              </a:buClr>
              <a:buSzPct val="120000"/>
              <a:buFont typeface="Wingdings" panose="05000000000000000000" pitchFamily="2" charset="2"/>
              <a:buChar char="§"/>
            </a:pPr>
            <a:r>
              <a:rPr lang="el-GR" altLang="el-GR" kern="0" dirty="0">
                <a:solidFill>
                  <a:srgbClr val="000000"/>
                </a:solidFill>
              </a:rPr>
              <a:t>Η </a:t>
            </a:r>
            <a:r>
              <a:rPr lang="en-US" altLang="el-GR" kern="0" dirty="0" smtClean="0">
                <a:solidFill>
                  <a:srgbClr val="000000"/>
                </a:solidFill>
              </a:rPr>
              <a:t>Java</a:t>
            </a:r>
            <a:r>
              <a:rPr lang="el-GR" altLang="el-GR" kern="0" dirty="0" smtClean="0">
                <a:solidFill>
                  <a:srgbClr val="000000"/>
                </a:solidFill>
              </a:rPr>
              <a:t> </a:t>
            </a:r>
            <a:r>
              <a:rPr lang="el-GR" altLang="el-GR" kern="0" dirty="0">
                <a:solidFill>
                  <a:srgbClr val="000000"/>
                </a:solidFill>
              </a:rPr>
              <a:t>είναι </a:t>
            </a:r>
            <a:r>
              <a:rPr lang="el-GR" altLang="el-GR" kern="0" dirty="0" smtClean="0">
                <a:solidFill>
                  <a:srgbClr val="000000"/>
                </a:solidFill>
              </a:rPr>
              <a:t>δημιούργημα </a:t>
            </a:r>
            <a:r>
              <a:rPr lang="el-GR" altLang="el-GR" kern="0" dirty="0">
                <a:solidFill>
                  <a:srgbClr val="000000"/>
                </a:solidFill>
              </a:rPr>
              <a:t>της </a:t>
            </a:r>
            <a:r>
              <a:rPr lang="el-GR" altLang="el-GR" kern="0" dirty="0">
                <a:solidFill>
                  <a:srgbClr val="0033CC"/>
                </a:solidFill>
                <a:hlinkClick r:id="rId3" tooltip="Μετάβαση στο http//java.sun.com"/>
              </a:rPr>
              <a:t>SUN </a:t>
            </a:r>
            <a:r>
              <a:rPr lang="el-GR" altLang="el-GR" kern="0" dirty="0" smtClean="0">
                <a:solidFill>
                  <a:srgbClr val="0033CC"/>
                </a:solidFill>
                <a:hlinkClick r:id="rId3" tooltip="Μετάβαση στο http//java.sun.com"/>
              </a:rPr>
              <a:t>MICROSYSTEMS</a:t>
            </a:r>
            <a:r>
              <a:rPr lang="el-GR" altLang="el-GR" kern="0" dirty="0"/>
              <a:t>.</a:t>
            </a:r>
            <a:r>
              <a:rPr lang="en-US" altLang="el-GR" kern="0" dirty="0">
                <a:solidFill>
                  <a:srgbClr val="000000"/>
                </a:solidFill>
              </a:rPr>
              <a:t> </a:t>
            </a:r>
            <a:endParaRPr lang="en-US" altLang="el-GR" kern="0" dirty="0" smtClean="0">
              <a:solidFill>
                <a:srgbClr val="000000"/>
              </a:solidFill>
            </a:endParaRPr>
          </a:p>
          <a:p>
            <a:pPr lvl="0" fontAlgn="base">
              <a:spcBef>
                <a:spcPts val="0"/>
              </a:spcBef>
              <a:spcAft>
                <a:spcPts val="600"/>
              </a:spcAft>
              <a:buClr>
                <a:srgbClr val="3333CC"/>
              </a:buClr>
              <a:buSzPct val="120000"/>
              <a:buFont typeface="Wingdings" panose="05000000000000000000" pitchFamily="2" charset="2"/>
              <a:buChar char="§"/>
            </a:pPr>
            <a:r>
              <a:rPr lang="el-GR" altLang="el-GR" kern="0" dirty="0" smtClean="0">
                <a:solidFill>
                  <a:srgbClr val="000000"/>
                </a:solidFill>
              </a:rPr>
              <a:t>Πρώτο</a:t>
            </a:r>
            <a:r>
              <a:rPr lang="en-US" altLang="el-GR" kern="0" dirty="0" smtClean="0">
                <a:solidFill>
                  <a:srgbClr val="000000"/>
                </a:solidFill>
              </a:rPr>
              <a:t>-</a:t>
            </a:r>
            <a:r>
              <a:rPr lang="el-GR" altLang="el-GR" kern="0" dirty="0" smtClean="0">
                <a:solidFill>
                  <a:srgbClr val="000000"/>
                </a:solidFill>
              </a:rPr>
              <a:t>αναπτύχθηκε </a:t>
            </a:r>
            <a:r>
              <a:rPr lang="el-GR" altLang="el-GR" kern="0" dirty="0">
                <a:solidFill>
                  <a:srgbClr val="000000"/>
                </a:solidFill>
              </a:rPr>
              <a:t>από τον </a:t>
            </a:r>
            <a:r>
              <a:rPr lang="en-US" altLang="el-GR" kern="0" dirty="0" smtClean="0">
                <a:solidFill>
                  <a:srgbClr val="000000"/>
                </a:solidFill>
              </a:rPr>
              <a:t>James Gosling </a:t>
            </a:r>
            <a:r>
              <a:rPr lang="el-GR" altLang="el-GR" kern="0" dirty="0" smtClean="0">
                <a:solidFill>
                  <a:srgbClr val="000000"/>
                </a:solidFill>
              </a:rPr>
              <a:t>το </a:t>
            </a:r>
            <a:r>
              <a:rPr lang="el-GR" altLang="el-GR" kern="0" dirty="0">
                <a:solidFill>
                  <a:srgbClr val="000000"/>
                </a:solidFill>
              </a:rPr>
              <a:t>1990, για να </a:t>
            </a:r>
            <a:r>
              <a:rPr lang="el-GR" altLang="el-GR" kern="0" dirty="0" smtClean="0">
                <a:solidFill>
                  <a:srgbClr val="000000"/>
                </a:solidFill>
              </a:rPr>
              <a:t>χρησιμοποιηθεί </a:t>
            </a:r>
            <a:r>
              <a:rPr lang="el-GR" altLang="el-GR" kern="0" dirty="0">
                <a:solidFill>
                  <a:srgbClr val="000000"/>
                </a:solidFill>
              </a:rPr>
              <a:t>σε “έξυπνες” συσκευές.</a:t>
            </a:r>
            <a:endParaRPr lang="el-GR" altLang="el-GR" kern="0" dirty="0">
              <a:solidFill>
                <a:srgbClr val="000000"/>
              </a:solidFill>
              <a:sym typeface="Wingdings" pitchFamily="2" charset="2"/>
            </a:endParaRPr>
          </a:p>
          <a:p>
            <a:pPr lvl="0" fontAlgn="base">
              <a:spcBef>
                <a:spcPts val="0"/>
              </a:spcBef>
              <a:spcAft>
                <a:spcPts val="600"/>
              </a:spcAft>
              <a:buClr>
                <a:srgbClr val="3333CC"/>
              </a:buClr>
              <a:buSzPct val="120000"/>
              <a:buFont typeface="Wingdings" panose="05000000000000000000" pitchFamily="2" charset="2"/>
              <a:buChar char="§"/>
            </a:pPr>
            <a:r>
              <a:rPr lang="el-GR" altLang="el-GR" kern="0" dirty="0">
                <a:solidFill>
                  <a:srgbClr val="000000"/>
                </a:solidFill>
              </a:rPr>
              <a:t>Το αρχικό της </a:t>
            </a:r>
            <a:r>
              <a:rPr lang="el-GR" altLang="el-GR" kern="0" dirty="0" smtClean="0">
                <a:solidFill>
                  <a:srgbClr val="000000"/>
                </a:solidFill>
              </a:rPr>
              <a:t>όνομα </a:t>
            </a:r>
            <a:r>
              <a:rPr lang="el-GR" altLang="el-GR" kern="0" dirty="0">
                <a:solidFill>
                  <a:srgbClr val="000000"/>
                </a:solidFill>
              </a:rPr>
              <a:t>ήταν </a:t>
            </a:r>
            <a:r>
              <a:rPr lang="en-US" altLang="el-GR" kern="0" dirty="0" smtClean="0">
                <a:solidFill>
                  <a:srgbClr val="000000"/>
                </a:solidFill>
              </a:rPr>
              <a:t>Oak</a:t>
            </a:r>
            <a:r>
              <a:rPr lang="el-GR" altLang="el-GR" kern="0" dirty="0" smtClean="0">
                <a:solidFill>
                  <a:srgbClr val="000000"/>
                </a:solidFill>
              </a:rPr>
              <a:t> </a:t>
            </a:r>
            <a:r>
              <a:rPr lang="el-GR" altLang="el-GR" kern="0" dirty="0">
                <a:solidFill>
                  <a:srgbClr val="000000"/>
                </a:solidFill>
              </a:rPr>
              <a:t>(βελανιδιά).</a:t>
            </a:r>
            <a:endParaRPr lang="el-GR" altLang="el-GR" kern="0" dirty="0">
              <a:solidFill>
                <a:srgbClr val="000000"/>
              </a:solidFill>
              <a:sym typeface="Wingdings" pitchFamily="2" charset="2"/>
            </a:endParaRPr>
          </a:p>
          <a:p>
            <a:pPr lvl="0" fontAlgn="base">
              <a:spcBef>
                <a:spcPts val="0"/>
              </a:spcBef>
              <a:spcAft>
                <a:spcPct val="0"/>
              </a:spcAft>
              <a:buClr>
                <a:srgbClr val="3333CC"/>
              </a:buClr>
              <a:buSzPct val="120000"/>
              <a:buFont typeface="Wingdings" panose="05000000000000000000" pitchFamily="2" charset="2"/>
              <a:buChar char="§"/>
            </a:pPr>
            <a:r>
              <a:rPr lang="el-GR" altLang="el-GR" kern="0" dirty="0">
                <a:solidFill>
                  <a:srgbClr val="000000"/>
                </a:solidFill>
              </a:rPr>
              <a:t>Οι ιδιότητες της γλώσσας </a:t>
            </a:r>
            <a:r>
              <a:rPr lang="el-GR" altLang="el-GR" kern="0" dirty="0" smtClean="0">
                <a:solidFill>
                  <a:srgbClr val="000000"/>
                </a:solidFill>
              </a:rPr>
              <a:t>σύντομα </a:t>
            </a:r>
            <a:r>
              <a:rPr lang="el-GR" altLang="el-GR" kern="0" dirty="0">
                <a:solidFill>
                  <a:srgbClr val="000000"/>
                </a:solidFill>
              </a:rPr>
              <a:t>την έκαναν κατάλληλη για χρήση στο </a:t>
            </a:r>
            <a:r>
              <a:rPr lang="en-US" altLang="el-GR" kern="0" dirty="0" smtClean="0">
                <a:solidFill>
                  <a:srgbClr val="000000"/>
                </a:solidFill>
              </a:rPr>
              <a:t>World Wide Web</a:t>
            </a:r>
            <a:r>
              <a:rPr lang="el-GR" altLang="el-GR" kern="0" dirty="0" smtClean="0">
                <a:solidFill>
                  <a:srgbClr val="000000"/>
                </a:solidFill>
              </a:rPr>
              <a:t>, </a:t>
            </a:r>
            <a:r>
              <a:rPr lang="el-GR" altLang="el-GR" kern="0" dirty="0">
                <a:solidFill>
                  <a:srgbClr val="000000"/>
                </a:solidFill>
              </a:rPr>
              <a:t>ενώ το </a:t>
            </a:r>
            <a:r>
              <a:rPr lang="el-GR" altLang="el-GR" kern="0" dirty="0" smtClean="0">
                <a:solidFill>
                  <a:srgbClr val="000000"/>
                </a:solidFill>
              </a:rPr>
              <a:t>όνομά </a:t>
            </a:r>
            <a:r>
              <a:rPr lang="el-GR" altLang="el-GR" kern="0" dirty="0">
                <a:solidFill>
                  <a:srgbClr val="000000"/>
                </a:solidFill>
              </a:rPr>
              <a:t>της έγινε </a:t>
            </a:r>
            <a:r>
              <a:rPr lang="en-US" altLang="el-GR" kern="0" dirty="0" smtClean="0">
                <a:solidFill>
                  <a:srgbClr val="000000"/>
                </a:solidFill>
              </a:rPr>
              <a:t>Java</a:t>
            </a:r>
            <a:r>
              <a:rPr lang="el-GR" altLang="el-GR" kern="0" dirty="0" smtClean="0">
                <a:solidFill>
                  <a:srgbClr val="000000"/>
                </a:solidFill>
              </a:rPr>
              <a:t>.</a:t>
            </a:r>
            <a:endParaRPr lang="el-GR" altLang="el-GR" kern="0" dirty="0">
              <a:solidFill>
                <a:srgbClr val="000000"/>
              </a:solidFill>
              <a:sym typeface="Wingdings" pitchFamily="2" charset="2"/>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Εισαγωγή στη </a:t>
            </a:r>
            <a:r>
              <a:rPr lang="en-US" sz="1400" smtClean="0">
                <a:solidFill>
                  <a:schemeClr val="tx1"/>
                </a:solidFill>
              </a:rPr>
              <a:t>Java</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6</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441870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b="1" dirty="0"/>
              <a:t>Εξοικείωση με το περιβάλλον </a:t>
            </a:r>
            <a:endParaRPr lang="el-GR" b="1" dirty="0"/>
          </a:p>
        </p:txBody>
      </p:sp>
      <p:sp>
        <p:nvSpPr>
          <p:cNvPr id="3" name="Θέση περιεχομένου 1"/>
          <p:cNvSpPr>
            <a:spLocks noGrp="1"/>
          </p:cNvSpPr>
          <p:nvPr>
            <p:ph idx="1"/>
          </p:nvPr>
        </p:nvSpPr>
        <p:spPr bwMode="gray">
          <a:xfrm>
            <a:off x="395536" y="1600200"/>
            <a:ext cx="8352928" cy="4525963"/>
          </a:xfrm>
        </p:spPr>
        <p:txBody>
          <a:bodyPr/>
          <a:lstStyle/>
          <a:p>
            <a:pPr>
              <a:spcBef>
                <a:spcPts val="0"/>
              </a:spcBef>
              <a:buClr>
                <a:srgbClr val="3333CC"/>
              </a:buClr>
              <a:buSzPct val="120000"/>
              <a:buFont typeface="Wingdings" panose="05000000000000000000" pitchFamily="2" charset="2"/>
              <a:buChar char="§"/>
            </a:pPr>
            <a:endParaRPr lang="el-GR" altLang="el-GR" sz="4000" dirty="0" smtClean="0"/>
          </a:p>
          <a:p>
            <a:pPr>
              <a:spcBef>
                <a:spcPts val="0"/>
              </a:spcBef>
              <a:buClr>
                <a:srgbClr val="3333CC"/>
              </a:buClr>
              <a:buSzPct val="120000"/>
              <a:buFont typeface="Wingdings" panose="05000000000000000000" pitchFamily="2" charset="2"/>
              <a:buChar char="§"/>
            </a:pPr>
            <a:r>
              <a:rPr lang="el-GR" altLang="el-GR" dirty="0" smtClean="0"/>
              <a:t>Για </a:t>
            </a:r>
            <a:r>
              <a:rPr lang="el-GR" altLang="el-GR" dirty="0"/>
              <a:t>να την </a:t>
            </a:r>
            <a:r>
              <a:rPr lang="el-GR" altLang="el-GR" dirty="0" smtClean="0"/>
              <a:t>χρησιμοποιήσουμε, </a:t>
            </a:r>
            <a:r>
              <a:rPr lang="el-GR" altLang="el-GR" dirty="0"/>
              <a:t>θα πρέπει να έχουμε εγκαταστήσει στον υπολογιστή μας την τρέχουσα </a:t>
            </a:r>
            <a:r>
              <a:rPr lang="el-GR" altLang="el-GR" dirty="0" smtClean="0"/>
              <a:t>έκδοσή της, </a:t>
            </a:r>
            <a:r>
              <a:rPr lang="en-US" altLang="el-GR" b="1" dirty="0"/>
              <a:t>Java Virtual </a:t>
            </a:r>
            <a:r>
              <a:rPr lang="en-US" altLang="el-GR" b="1" dirty="0" smtClean="0"/>
              <a:t>Machine</a:t>
            </a:r>
            <a:r>
              <a:rPr lang="el-GR" altLang="el-GR" dirty="0"/>
              <a:t>,</a:t>
            </a:r>
            <a:r>
              <a:rPr lang="en-US" altLang="el-GR" dirty="0" smtClean="0"/>
              <a:t> </a:t>
            </a:r>
            <a:r>
              <a:rPr lang="el-GR" altLang="el-GR" dirty="0"/>
              <a:t>μαζί με το </a:t>
            </a:r>
            <a:r>
              <a:rPr lang="el-GR" altLang="el-GR" dirty="0" smtClean="0"/>
              <a:t>αντίστοιχο</a:t>
            </a:r>
            <a:r>
              <a:rPr lang="en-US" altLang="el-GR" dirty="0" smtClean="0"/>
              <a:t>,</a:t>
            </a:r>
            <a:r>
              <a:rPr lang="el-GR" altLang="el-GR" dirty="0" smtClean="0"/>
              <a:t> </a:t>
            </a:r>
            <a:r>
              <a:rPr lang="en-US" altLang="el-GR" b="1" dirty="0"/>
              <a:t>Java Development </a:t>
            </a:r>
            <a:r>
              <a:rPr lang="en-US" altLang="el-GR" b="1" dirty="0" smtClean="0"/>
              <a:t>kit</a:t>
            </a:r>
            <a:r>
              <a:rPr lang="el-GR" altLang="el-GR" dirty="0" smtClean="0"/>
              <a:t>,</a:t>
            </a:r>
            <a:r>
              <a:rPr lang="en-US" altLang="el-GR" dirty="0" smtClean="0"/>
              <a:t> </a:t>
            </a:r>
            <a:r>
              <a:rPr lang="el-GR" altLang="el-GR" dirty="0"/>
              <a:t>από το </a:t>
            </a:r>
            <a:r>
              <a:rPr lang="en-US" altLang="el-GR" dirty="0" smtClean="0"/>
              <a:t>site</a:t>
            </a:r>
            <a:r>
              <a:rPr lang="el-GR" altLang="el-GR" dirty="0" smtClean="0"/>
              <a:t> </a:t>
            </a:r>
            <a:r>
              <a:rPr lang="el-GR" altLang="el-GR" dirty="0"/>
              <a:t>της</a:t>
            </a:r>
            <a:r>
              <a:rPr lang="en-US" altLang="el-GR" dirty="0"/>
              <a:t> </a:t>
            </a:r>
            <a:r>
              <a:rPr lang="en-US" altLang="el-GR" dirty="0" smtClean="0"/>
              <a:t>Sun</a:t>
            </a:r>
            <a:r>
              <a:rPr lang="el-GR" altLang="el-GR" dirty="0" smtClean="0"/>
              <a:t>, </a:t>
            </a:r>
            <a:r>
              <a:rPr lang="el-GR" altLang="el-GR" dirty="0">
                <a:solidFill>
                  <a:srgbClr val="0033CC"/>
                </a:solidFill>
                <a:hlinkClick r:id="rId2" tooltip="Μετάβαση στην http://java.sun.com"/>
              </a:rPr>
              <a:t>http://</a:t>
            </a:r>
            <a:r>
              <a:rPr lang="el-GR" altLang="el-GR" dirty="0" smtClean="0">
                <a:solidFill>
                  <a:srgbClr val="0033CC"/>
                </a:solidFill>
                <a:hlinkClick r:id="rId2" tooltip="Μετάβαση στην http://java.sun.com"/>
              </a:rPr>
              <a:t>java.sun.com</a:t>
            </a:r>
            <a:r>
              <a:rPr lang="el-GR" altLang="el-GR" dirty="0" smtClean="0"/>
              <a:t>.</a:t>
            </a:r>
            <a:endParaRPr lang="el-GR" altLang="el-GR" dirty="0">
              <a:solidFill>
                <a:schemeClr val="folHlink"/>
              </a:solidFill>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Εισαγωγή στη </a:t>
            </a:r>
            <a:r>
              <a:rPr lang="en-US" sz="1400" smtClean="0">
                <a:solidFill>
                  <a:schemeClr val="tx1"/>
                </a:solidFill>
              </a:rPr>
              <a:t>Java</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7</a:t>
            </a:fld>
            <a:endParaRPr lang="el-GR" sz="1400" dirty="0">
              <a:solidFill>
                <a:schemeClr val="tx1"/>
              </a:solidFill>
            </a:endParaRPr>
          </a:p>
        </p:txBody>
      </p:sp>
    </p:spTree>
    <p:extLst>
      <p:ext uri="{BB962C8B-B14F-4D97-AF65-F5344CB8AC3E}">
        <p14:creationId xmlns:p14="http://schemas.microsoft.com/office/powerpoint/2010/main" val="38520579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Ανεξαρτησία από μηχανή </a:t>
            </a:r>
            <a:endParaRPr lang="el-GR" b="1" dirty="0"/>
          </a:p>
        </p:txBody>
      </p:sp>
      <p:sp>
        <p:nvSpPr>
          <p:cNvPr id="3" name="Θέση περιεχομένου 1"/>
          <p:cNvSpPr>
            <a:spLocks noGrp="1"/>
          </p:cNvSpPr>
          <p:nvPr>
            <p:ph idx="1"/>
          </p:nvPr>
        </p:nvSpPr>
        <p:spPr>
          <a:xfrm>
            <a:off x="395536" y="1484784"/>
            <a:ext cx="8352928" cy="4680520"/>
          </a:xfrm>
        </p:spPr>
        <p:txBody>
          <a:bodyPr>
            <a:noAutofit/>
          </a:bodyPr>
          <a:lstStyle/>
          <a:p>
            <a:pPr lvl="0" fontAlgn="base">
              <a:lnSpc>
                <a:spcPct val="90000"/>
              </a:lnSpc>
              <a:spcBef>
                <a:spcPts val="0"/>
              </a:spcBef>
              <a:spcAft>
                <a:spcPts val="1200"/>
              </a:spcAft>
              <a:buClr>
                <a:srgbClr val="3333CC"/>
              </a:buClr>
              <a:buSzPct val="120000"/>
              <a:buFont typeface="Wingdings" panose="05000000000000000000" pitchFamily="2" charset="2"/>
              <a:buChar char="§"/>
            </a:pPr>
            <a:r>
              <a:rPr lang="el-GR" altLang="el-GR" sz="2800" kern="0" dirty="0" smtClean="0">
                <a:solidFill>
                  <a:srgbClr val="000000"/>
                </a:solidFill>
              </a:rPr>
              <a:t>Όταν το </a:t>
            </a:r>
            <a:r>
              <a:rPr lang="en-US" altLang="el-GR" sz="2800" kern="0" dirty="0" smtClean="0">
                <a:solidFill>
                  <a:srgbClr val="000000"/>
                </a:solidFill>
              </a:rPr>
              <a:t>World Wide Web </a:t>
            </a:r>
            <a:r>
              <a:rPr lang="el-GR" altLang="el-GR" sz="2800" kern="0" dirty="0" smtClean="0">
                <a:solidFill>
                  <a:srgbClr val="000000"/>
                </a:solidFill>
              </a:rPr>
              <a:t>εμφανίστηκε στο διαδίκτυο το 1993, παρουσιάστηκε η ανάγκη μιας γλώσσας, η οποία να είναι </a:t>
            </a:r>
            <a:r>
              <a:rPr lang="en-US" altLang="el-GR" sz="2800" kern="0" dirty="0" smtClean="0">
                <a:solidFill>
                  <a:srgbClr val="000000"/>
                </a:solidFill>
              </a:rPr>
              <a:t>platform independent </a:t>
            </a:r>
            <a:r>
              <a:rPr lang="el-GR" altLang="el-GR" sz="2800" kern="0" dirty="0" smtClean="0">
                <a:solidFill>
                  <a:srgbClr val="000000"/>
                </a:solidFill>
              </a:rPr>
              <a:t>(ανεξάρτητη πλατφόρμας).</a:t>
            </a:r>
            <a:endParaRPr lang="el-GR" altLang="el-GR" sz="2800" kern="0" dirty="0" smtClean="0">
              <a:solidFill>
                <a:srgbClr val="000000"/>
              </a:solidFill>
              <a:sym typeface="Wingdings" pitchFamily="2" charset="2"/>
            </a:endParaRPr>
          </a:p>
          <a:p>
            <a:pPr lvl="0" fontAlgn="base">
              <a:lnSpc>
                <a:spcPct val="90000"/>
              </a:lnSpc>
              <a:spcBef>
                <a:spcPts val="0"/>
              </a:spcBef>
              <a:spcAft>
                <a:spcPts val="1200"/>
              </a:spcAft>
              <a:buClr>
                <a:srgbClr val="3333CC"/>
              </a:buClr>
              <a:buSzPct val="120000"/>
              <a:buFont typeface="Wingdings" panose="05000000000000000000" pitchFamily="2" charset="2"/>
              <a:buChar char="§"/>
            </a:pPr>
            <a:r>
              <a:rPr lang="el-GR" altLang="el-GR" sz="2800" kern="0" dirty="0" smtClean="0">
                <a:solidFill>
                  <a:srgbClr val="000000"/>
                </a:solidFill>
              </a:rPr>
              <a:t>Η </a:t>
            </a:r>
            <a:r>
              <a:rPr lang="en-US" altLang="el-GR" sz="2800" kern="0" dirty="0" smtClean="0">
                <a:solidFill>
                  <a:srgbClr val="000000"/>
                </a:solidFill>
              </a:rPr>
              <a:t>Java</a:t>
            </a:r>
            <a:r>
              <a:rPr lang="el-GR" altLang="el-GR" sz="2800" kern="0" dirty="0" smtClean="0">
                <a:solidFill>
                  <a:srgbClr val="000000"/>
                </a:solidFill>
              </a:rPr>
              <a:t> έχει δημιουργηθεί να λειτουργεί σε πολλαπλά συστήματα.</a:t>
            </a:r>
            <a:endParaRPr lang="en-US" altLang="el-GR" sz="2800" kern="0" dirty="0" smtClean="0">
              <a:solidFill>
                <a:srgbClr val="000000"/>
              </a:solidFill>
            </a:endParaRPr>
          </a:p>
          <a:p>
            <a:pPr lvl="0" fontAlgn="base">
              <a:lnSpc>
                <a:spcPct val="90000"/>
              </a:lnSpc>
              <a:spcBef>
                <a:spcPts val="0"/>
              </a:spcBef>
              <a:spcAft>
                <a:spcPct val="0"/>
              </a:spcAft>
              <a:buClr>
                <a:srgbClr val="3333CC"/>
              </a:buClr>
              <a:buSzPct val="120000"/>
              <a:buFont typeface="Wingdings" panose="05000000000000000000" pitchFamily="2" charset="2"/>
              <a:buChar char="§"/>
            </a:pPr>
            <a:r>
              <a:rPr lang="el-GR" altLang="el-GR" sz="2800" kern="0" dirty="0" smtClean="0">
                <a:solidFill>
                  <a:srgbClr val="000000"/>
                </a:solidFill>
              </a:rPr>
              <a:t>Ο </a:t>
            </a:r>
            <a:r>
              <a:rPr lang="el-GR" altLang="el-GR" sz="2800" kern="0" dirty="0">
                <a:solidFill>
                  <a:srgbClr val="000000"/>
                </a:solidFill>
              </a:rPr>
              <a:t>μεταγλωττιστής της </a:t>
            </a:r>
            <a:r>
              <a:rPr lang="en-US" altLang="el-GR" sz="2800" kern="0" dirty="0">
                <a:solidFill>
                  <a:srgbClr val="000000"/>
                </a:solidFill>
              </a:rPr>
              <a:t>Java</a:t>
            </a:r>
            <a:r>
              <a:rPr lang="el-GR" altLang="el-GR" sz="2800" kern="0" dirty="0">
                <a:solidFill>
                  <a:srgbClr val="000000"/>
                </a:solidFill>
              </a:rPr>
              <a:t> δεν παράγει εκτελέσιμο </a:t>
            </a:r>
            <a:r>
              <a:rPr lang="el-GR" altLang="el-GR" sz="2800" kern="0" dirty="0" smtClean="0">
                <a:solidFill>
                  <a:srgbClr val="000000"/>
                </a:solidFill>
              </a:rPr>
              <a:t>κώδικα, </a:t>
            </a:r>
            <a:r>
              <a:rPr lang="el-GR" altLang="el-GR" sz="2800" kern="0" dirty="0">
                <a:solidFill>
                  <a:srgbClr val="000000"/>
                </a:solidFill>
              </a:rPr>
              <a:t>αλλά παράγει μία μορφή αρχείων γνωστή ως </a:t>
            </a:r>
            <a:r>
              <a:rPr lang="en-US" altLang="el-GR" sz="2800" kern="0" dirty="0" smtClean="0">
                <a:solidFill>
                  <a:srgbClr val="000000"/>
                </a:solidFill>
              </a:rPr>
              <a:t>Java </a:t>
            </a:r>
            <a:r>
              <a:rPr lang="en-US" altLang="el-GR" sz="2800" kern="0" dirty="0" err="1" smtClean="0">
                <a:solidFill>
                  <a:srgbClr val="000000"/>
                </a:solidFill>
              </a:rPr>
              <a:t>Bytecodes</a:t>
            </a:r>
            <a:r>
              <a:rPr lang="el-GR" altLang="el-GR" sz="2800" kern="0" dirty="0" smtClean="0">
                <a:solidFill>
                  <a:srgbClr val="000000"/>
                </a:solidFill>
              </a:rPr>
              <a:t>,</a:t>
            </a:r>
            <a:r>
              <a:rPr lang="en-US" altLang="el-GR" sz="2800" kern="0" dirty="0" smtClean="0">
                <a:solidFill>
                  <a:srgbClr val="000000"/>
                </a:solidFill>
              </a:rPr>
              <a:t> </a:t>
            </a:r>
            <a:r>
              <a:rPr lang="el-GR" altLang="el-GR" sz="2800" kern="0" dirty="0" smtClean="0">
                <a:solidFill>
                  <a:srgbClr val="000000"/>
                </a:solidFill>
              </a:rPr>
              <a:t>που </a:t>
            </a:r>
            <a:r>
              <a:rPr lang="el-GR" altLang="el-GR" sz="2800" kern="0" dirty="0">
                <a:solidFill>
                  <a:srgbClr val="000000"/>
                </a:solidFill>
              </a:rPr>
              <a:t>δεν είναι εκτελέσιμη απευθείας από έναν υπολογιστή, αλλά εκτελείται από την εικονική μηχανή </a:t>
            </a:r>
            <a:r>
              <a:rPr lang="en-US" altLang="el-GR" sz="2800" kern="0" dirty="0" smtClean="0">
                <a:solidFill>
                  <a:srgbClr val="000000"/>
                </a:solidFill>
              </a:rPr>
              <a:t>Java (Java Virtual Machine – JVM).</a:t>
            </a:r>
            <a:endParaRPr lang="en-US" sz="28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Εισαγωγή στη </a:t>
            </a:r>
            <a:r>
              <a:rPr lang="en-US" sz="1400" smtClean="0">
                <a:solidFill>
                  <a:schemeClr val="tx1"/>
                </a:solidFill>
              </a:rPr>
              <a:t>Java</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8</a:t>
            </a:fld>
            <a:endParaRPr lang="el-GR" sz="1400" dirty="0">
              <a:solidFill>
                <a:schemeClr val="tx1"/>
              </a:solidFill>
            </a:endParaRPr>
          </a:p>
        </p:txBody>
      </p:sp>
    </p:spTree>
    <p:extLst>
      <p:ext uri="{BB962C8B-B14F-4D97-AF65-F5344CB8AC3E}">
        <p14:creationId xmlns:p14="http://schemas.microsoft.com/office/powerpoint/2010/main" val="23363517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2"/>
            </p:custDataLst>
          </p:nvPr>
        </p:nvSpPr>
        <p:spPr/>
        <p:txBody>
          <a:bodyPr>
            <a:noAutofit/>
          </a:bodyPr>
          <a:lstStyle/>
          <a:p>
            <a:r>
              <a:rPr lang="el-GR" altLang="el-GR" b="1" dirty="0"/>
              <a:t>Η</a:t>
            </a:r>
            <a:r>
              <a:rPr lang="en-US" altLang="el-GR" b="1" dirty="0" smtClean="0"/>
              <a:t> </a:t>
            </a:r>
            <a:r>
              <a:rPr lang="el-GR" altLang="el-GR" b="1" dirty="0"/>
              <a:t>Εικονική Μηχανή της </a:t>
            </a:r>
            <a:r>
              <a:rPr lang="en-US" altLang="el-GR" b="1" dirty="0" smtClean="0"/>
              <a:t>Java</a:t>
            </a:r>
            <a:r>
              <a:rPr lang="el-GR" altLang="el-GR" b="1" dirty="0" smtClean="0"/>
              <a:t>.</a:t>
            </a:r>
            <a:r>
              <a:rPr lang="en-US" altLang="el-GR" b="1" dirty="0" smtClean="0"/>
              <a:t> </a:t>
            </a:r>
            <a:br>
              <a:rPr lang="en-US" altLang="el-GR" b="1" dirty="0" smtClean="0"/>
            </a:br>
            <a:r>
              <a:rPr lang="en-US" altLang="el-GR" b="1" dirty="0" smtClean="0"/>
              <a:t>(The Java Virtual Machine</a:t>
            </a:r>
            <a:r>
              <a:rPr lang="el-GR" altLang="el-GR" b="1" dirty="0" smtClean="0"/>
              <a:t> – </a:t>
            </a:r>
            <a:r>
              <a:rPr lang="en-US" altLang="el-GR" b="1" dirty="0" smtClean="0"/>
              <a:t>JVM) </a:t>
            </a:r>
            <a:endParaRPr lang="en-US" b="1" dirty="0"/>
          </a:p>
        </p:txBody>
      </p:sp>
      <p:pic>
        <p:nvPicPr>
          <p:cNvPr id="6" name="Θέση περιεχομένου 1" descr="Εικόνα με το μπλοκ διάγραμμα, στο οποίο φαίνεται η λειτουργία της εικονικής μηχανής της java. Αρχικά γράφεται το πρόγραμμα  σε java, java program, και αποθηκεύεται με ένα όνομα, πχ Hello world App, και την κατάληξη τελεία java. Στη δεύτερη φάση, το πρόγραμμα αυτό οδηγείται σε έναν compiler, προκειμένου αυτός να δημιουργήσει το εκτελέσιμο αρχείο. Στην τρίτη φάση, το εκτελέσιμο αυτό  αρχείο, μπορεί να χρησιμοποιηθεί άπο win 32, solaris, και, mac o s, αφού πρώτα περάσει από τον αντίστοιχο interprete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971600" y="1844824"/>
            <a:ext cx="7294364" cy="4525963"/>
          </a:xfrm>
        </p:spPr>
      </p:pic>
      <p:sp>
        <p:nvSpPr>
          <p:cNvPr id="4" name="Θέση υποσέλιδου 1" descr="."/>
          <p:cNvSpPr>
            <a:spLocks noGrp="1"/>
          </p:cNvSpPr>
          <p:nvPr>
            <p:ph type="ftr" sz="quarter" idx="11"/>
          </p:nvPr>
        </p:nvSpPr>
        <p:spPr/>
        <p:txBody>
          <a:bodyPr/>
          <a:lstStyle/>
          <a:p>
            <a:r>
              <a:rPr lang="el-GR" sz="1400" smtClean="0">
                <a:solidFill>
                  <a:schemeClr val="tx1"/>
                </a:solidFill>
              </a:rPr>
              <a:t>Εισαγωγή στη </a:t>
            </a:r>
            <a:r>
              <a:rPr lang="en-US" sz="1400" smtClean="0">
                <a:solidFill>
                  <a:schemeClr val="tx1"/>
                </a:solidFill>
              </a:rPr>
              <a:t>Java</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9</a:t>
            </a:fld>
            <a:endParaRPr lang="el-GR" sz="1400" dirty="0">
              <a:solidFill>
                <a:schemeClr val="tx1"/>
              </a:solidFill>
            </a:endParaRPr>
          </a:p>
        </p:txBody>
      </p:sp>
      <p:pic>
        <p:nvPicPr>
          <p:cNvPr id="7"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62896100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8/10/2013 8:52:45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2.xml><?xml version="1.0" encoding="utf-8"?>
<p:tagLst xmlns:a="http://schemas.openxmlformats.org/drawingml/2006/main" xmlns:r="http://schemas.openxmlformats.org/officeDocument/2006/relationships" xmlns:p="http://schemas.openxmlformats.org/presentationml/2006/main">
  <p:tag name="ZHAW.ACCESSIBILITYADDIN.READINGORDER" val="2,8,4,5,6,"/>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2,3,4,6,"/>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4,2,3,7,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16,5,13,6,"/>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6,4,5,7,"/>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27E2DC4F-ACD0-4DE5-BCE6-37EE4BC83F62}">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32</TotalTime>
  <Words>665</Words>
  <Application>Microsoft Office PowerPoint</Application>
  <PresentationFormat>Προβολή στην οθόνη (4:3)</PresentationFormat>
  <Paragraphs>78</Paragraphs>
  <Slides>15</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15</vt:i4>
      </vt:variant>
    </vt:vector>
  </HeadingPairs>
  <TitlesOfParts>
    <vt:vector size="16" baseType="lpstr">
      <vt:lpstr>Θέμα του Office</vt:lpstr>
      <vt:lpstr>Αντικειμενοστραφής Προγραμματισμός Ι</vt:lpstr>
      <vt:lpstr>Άδειες χρήσης </vt:lpstr>
      <vt:lpstr>Χρηματοδότηση </vt:lpstr>
      <vt:lpstr>Σκοποί ενότητας </vt:lpstr>
      <vt:lpstr>Περιεχόμενα ενότητας</vt:lpstr>
      <vt:lpstr>Σύντομο ιστορικό </vt:lpstr>
      <vt:lpstr>Εξοικείωση με το περιβάλλον </vt:lpstr>
      <vt:lpstr>Ανεξαρτησία από μηχανή </vt:lpstr>
      <vt:lpstr>Η Εικονική Μηχανή της Java.  (The Java Virtual Machine – JVM) </vt:lpstr>
      <vt:lpstr>Γιατί λοιπόν Java;</vt:lpstr>
      <vt:lpstr>Λόγοι για να χρησιμοποιήσουμε τη Java </vt:lpstr>
      <vt:lpstr>Μειονεκτήματα της Java</vt:lpstr>
      <vt:lpstr>Το πρώτο απλό πρόγραμμα σε Java</vt:lpstr>
      <vt:lpstr>Εκτέλεση του προγράμματος</vt:lpstr>
      <vt:lpstr>Τέλος πρώτης ενότητας </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Αντικειμενοστραφής Προγραμματισμός Ι</dc:title>
  <dc:subject>Εισαγωγή στη java</dc:subject>
  <dc:creator>Λιόλιος Νικόλαος</dc:creator>
  <cp:keywords>Java, εισαγωγή στη java, αντικειμενοστραφής προγραμματισμός</cp:keywords>
  <dc:description>Εισαγωγή στον αντικειμενοστραφή προγραμματισμό και την java. Δημιουργία απλών προγραμμάτων με μηνύματα εξόδου.</dc:description>
  <cp:lastModifiedBy>Georgia</cp:lastModifiedBy>
  <cp:revision>14</cp:revision>
  <dcterms:created xsi:type="dcterms:W3CDTF">2013-10-08T11:24:17Z</dcterms:created>
  <dcterms:modified xsi:type="dcterms:W3CDTF">2013-11-06T10:12:43Z</dcterms:modified>
  <cp:category>Εκπαιδευτικό Υλικό</cp:category>
  <cp:contentStatus>Τελικό</cp:contentStatus>
</cp:coreProperties>
</file>