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13"/>
  </p:notesMasterIdLst>
  <p:sldIdLst>
    <p:sldId id="257" r:id="rId3"/>
    <p:sldId id="258"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2" r:id="rId19"/>
    <p:sldId id="283" r:id="rId20"/>
    <p:sldId id="281"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61" r:id="rId95"/>
    <p:sldId id="358" r:id="rId96"/>
    <p:sldId id="359" r:id="rId97"/>
    <p:sldId id="360" r:id="rId98"/>
    <p:sldId id="362" r:id="rId99"/>
    <p:sldId id="363" r:id="rId100"/>
    <p:sldId id="364" r:id="rId101"/>
    <p:sldId id="365" r:id="rId102"/>
    <p:sldId id="366" r:id="rId103"/>
    <p:sldId id="367" r:id="rId104"/>
    <p:sldId id="368" r:id="rId105"/>
    <p:sldId id="259" r:id="rId106"/>
    <p:sldId id="260" r:id="rId107"/>
    <p:sldId id="261" r:id="rId108"/>
    <p:sldId id="262" r:id="rId109"/>
    <p:sldId id="263" r:id="rId110"/>
    <p:sldId id="264" r:id="rId111"/>
    <p:sldId id="265" r:id="rId112"/>
  </p:sldIdLst>
  <p:sldSz cx="9144000" cy="6858000" type="screen4x3"/>
  <p:notesSz cx="6858000" cy="9144000"/>
  <p:custDataLst>
    <p:tags r:id="rId11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FF6600"/>
    <a:srgbClr val="FFFFCC"/>
    <a:srgbClr val="00CC99"/>
    <a:srgbClr val="800000"/>
    <a:srgbClr val="990000"/>
    <a:srgbClr val="CC3300"/>
    <a:srgbClr val="0033CC"/>
    <a:srgbClr val="FFCC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8603FDC-E32A-4AB5-989C-0864C3EAD2B8}" styleName="Στυλ με θέμα 2 - Έμφαση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heme" Target="theme/theme1.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4C715-5DFE-45C0-A5E5-DE71728EE722}" type="datetimeFigureOut">
              <a:rPr lang="el-GR" smtClean="0"/>
              <a:t>16/11/2015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239A21-6C6B-4C8C-BB26-7DEC957F2876}" type="slidenum">
              <a:rPr lang="el-GR" smtClean="0"/>
              <a:t>‹#›</a:t>
            </a:fld>
            <a:endParaRPr lang="el-GR"/>
          </a:p>
        </p:txBody>
      </p:sp>
    </p:spTree>
    <p:extLst>
      <p:ext uri="{BB962C8B-B14F-4D97-AF65-F5344CB8AC3E}">
        <p14:creationId xmlns:p14="http://schemas.microsoft.com/office/powerpoint/2010/main" val="263457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225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3D61881-B8B8-4D07-9007-E6099A58A147}" type="slidenum">
              <a:rPr lang="el-GR" altLang="el-GR">
                <a:solidFill>
                  <a:srgbClr val="000000"/>
                </a:solidFill>
              </a:rPr>
              <a:pPr fontAlgn="base">
                <a:spcBef>
                  <a:spcPct val="0"/>
                </a:spcBef>
                <a:spcAft>
                  <a:spcPct val="0"/>
                </a:spcAft>
              </a:pPr>
              <a:t>3</a:t>
            </a:fld>
            <a:endParaRPr lang="el-GR" altLang="el-G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106</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109</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877FF75E-05B4-498A-9D91-F4DE93E2FEA7}"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Λίπη - Έλαια</a:t>
            </a:r>
            <a:endParaRPr lang="el-GR"/>
          </a:p>
        </p:txBody>
      </p:sp>
      <p:sp>
        <p:nvSpPr>
          <p:cNvPr id="6" name="Θέση αριθμού διαφάνειας 5"/>
          <p:cNvSpPr>
            <a:spLocks noGrp="1"/>
          </p:cNvSpPr>
          <p:nvPr>
            <p:ph type="sldNum" sz="quarter" idx="12"/>
          </p:nvPr>
        </p:nvSpPr>
        <p:spPr/>
        <p:txBody>
          <a:bodyPr/>
          <a:lstStyle/>
          <a:p>
            <a:fld id="{DE7AE238-A6F3-44F2-9BAE-AFA4352D9A60}" type="slidenum">
              <a:rPr lang="el-GR" smtClean="0"/>
              <a:t>‹#›</a:t>
            </a:fld>
            <a:endParaRPr lang="el-GR"/>
          </a:p>
        </p:txBody>
      </p:sp>
    </p:spTree>
    <p:extLst>
      <p:ext uri="{BB962C8B-B14F-4D97-AF65-F5344CB8AC3E}">
        <p14:creationId xmlns:p14="http://schemas.microsoft.com/office/powerpoint/2010/main" val="241641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D104884-86FC-4C05-AF6D-654303F211AD}"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Λίπη - Έλαια</a:t>
            </a:r>
            <a:endParaRPr lang="el-GR"/>
          </a:p>
        </p:txBody>
      </p:sp>
      <p:sp>
        <p:nvSpPr>
          <p:cNvPr id="6" name="Θέση αριθμού διαφάνειας 5"/>
          <p:cNvSpPr>
            <a:spLocks noGrp="1"/>
          </p:cNvSpPr>
          <p:nvPr>
            <p:ph type="sldNum" sz="quarter" idx="12"/>
          </p:nvPr>
        </p:nvSpPr>
        <p:spPr/>
        <p:txBody>
          <a:bodyPr/>
          <a:lstStyle/>
          <a:p>
            <a:fld id="{DE7AE238-A6F3-44F2-9BAE-AFA4352D9A60}" type="slidenum">
              <a:rPr lang="el-GR" smtClean="0"/>
              <a:t>‹#›</a:t>
            </a:fld>
            <a:endParaRPr lang="el-GR"/>
          </a:p>
        </p:txBody>
      </p:sp>
    </p:spTree>
    <p:extLst>
      <p:ext uri="{BB962C8B-B14F-4D97-AF65-F5344CB8AC3E}">
        <p14:creationId xmlns:p14="http://schemas.microsoft.com/office/powerpoint/2010/main" val="241500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E1DD3B6-1D1A-4DC0-B9F8-27EACA4F6ECE}"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Λίπη - Έλαια</a:t>
            </a:r>
            <a:endParaRPr lang="el-GR"/>
          </a:p>
        </p:txBody>
      </p:sp>
      <p:sp>
        <p:nvSpPr>
          <p:cNvPr id="6" name="Θέση αριθμού διαφάνειας 5"/>
          <p:cNvSpPr>
            <a:spLocks noGrp="1"/>
          </p:cNvSpPr>
          <p:nvPr>
            <p:ph type="sldNum" sz="quarter" idx="12"/>
          </p:nvPr>
        </p:nvSpPr>
        <p:spPr/>
        <p:txBody>
          <a:bodyPr/>
          <a:lstStyle/>
          <a:p>
            <a:fld id="{DE7AE238-A6F3-44F2-9BAE-AFA4352D9A60}" type="slidenum">
              <a:rPr lang="el-GR" smtClean="0"/>
              <a:t>‹#›</a:t>
            </a:fld>
            <a:endParaRPr lang="el-GR"/>
          </a:p>
        </p:txBody>
      </p:sp>
    </p:spTree>
    <p:extLst>
      <p:ext uri="{BB962C8B-B14F-4D97-AF65-F5344CB8AC3E}">
        <p14:creationId xmlns:p14="http://schemas.microsoft.com/office/powerpoint/2010/main" val="983359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BDC164C-1874-4FA1-AE25-085E8E736CF0}"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Λίπη - Έλαια</a:t>
            </a:r>
            <a:endParaRPr lang="el-GR"/>
          </a:p>
        </p:txBody>
      </p:sp>
      <p:sp>
        <p:nvSpPr>
          <p:cNvPr id="6" name="Θέση αριθμού διαφάνειας 5"/>
          <p:cNvSpPr>
            <a:spLocks noGrp="1"/>
          </p:cNvSpPr>
          <p:nvPr>
            <p:ph type="sldNum" sz="quarter" idx="12"/>
          </p:nvPr>
        </p:nvSpPr>
        <p:spPr/>
        <p:txBody>
          <a:bodyPr/>
          <a:lstStyle/>
          <a:p>
            <a:fld id="{DE7AE238-A6F3-44F2-9BAE-AFA4352D9A60}" type="slidenum">
              <a:rPr lang="el-GR" smtClean="0"/>
              <a:t>‹#›</a:t>
            </a:fld>
            <a:endParaRPr lang="el-GR"/>
          </a:p>
        </p:txBody>
      </p:sp>
    </p:spTree>
    <p:extLst>
      <p:ext uri="{BB962C8B-B14F-4D97-AF65-F5344CB8AC3E}">
        <p14:creationId xmlns:p14="http://schemas.microsoft.com/office/powerpoint/2010/main" val="309942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1ED3F8E-8DEC-45E9-BB37-11FCF088580D}" type="datetime1">
              <a:rPr lang="el-GR" smtClean="0"/>
              <a:t>16/11/2015</a:t>
            </a:fld>
            <a:endParaRPr lang="el-GR"/>
          </a:p>
        </p:txBody>
      </p:sp>
      <p:sp>
        <p:nvSpPr>
          <p:cNvPr id="5" name="Θέση υποσέλιδου 4"/>
          <p:cNvSpPr>
            <a:spLocks noGrp="1"/>
          </p:cNvSpPr>
          <p:nvPr>
            <p:ph type="ftr" sz="quarter" idx="11"/>
          </p:nvPr>
        </p:nvSpPr>
        <p:spPr/>
        <p:txBody>
          <a:bodyPr/>
          <a:lstStyle/>
          <a:p>
            <a:r>
              <a:rPr lang="el-GR" smtClean="0"/>
              <a:t>Λίπη - Έλαια</a:t>
            </a:r>
            <a:endParaRPr lang="el-GR"/>
          </a:p>
        </p:txBody>
      </p:sp>
      <p:sp>
        <p:nvSpPr>
          <p:cNvPr id="6" name="Θέση αριθμού διαφάνειας 5"/>
          <p:cNvSpPr>
            <a:spLocks noGrp="1"/>
          </p:cNvSpPr>
          <p:nvPr>
            <p:ph type="sldNum" sz="quarter" idx="12"/>
          </p:nvPr>
        </p:nvSpPr>
        <p:spPr/>
        <p:txBody>
          <a:bodyPr/>
          <a:lstStyle/>
          <a:p>
            <a:fld id="{DE7AE238-A6F3-44F2-9BAE-AFA4352D9A60}" type="slidenum">
              <a:rPr lang="el-GR" smtClean="0"/>
              <a:t>‹#›</a:t>
            </a:fld>
            <a:endParaRPr lang="el-GR"/>
          </a:p>
        </p:txBody>
      </p:sp>
    </p:spTree>
    <p:extLst>
      <p:ext uri="{BB962C8B-B14F-4D97-AF65-F5344CB8AC3E}">
        <p14:creationId xmlns:p14="http://schemas.microsoft.com/office/powerpoint/2010/main" val="1833432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C997BED-3E3F-4ED5-BA00-D154C068BFA2}"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Λίπη - Έλαια</a:t>
            </a:r>
            <a:endParaRPr lang="el-GR"/>
          </a:p>
        </p:txBody>
      </p:sp>
      <p:sp>
        <p:nvSpPr>
          <p:cNvPr id="7" name="Θέση αριθμού διαφάνειας 6"/>
          <p:cNvSpPr>
            <a:spLocks noGrp="1"/>
          </p:cNvSpPr>
          <p:nvPr>
            <p:ph type="sldNum" sz="quarter" idx="12"/>
          </p:nvPr>
        </p:nvSpPr>
        <p:spPr/>
        <p:txBody>
          <a:bodyPr/>
          <a:lstStyle/>
          <a:p>
            <a:fld id="{DE7AE238-A6F3-44F2-9BAE-AFA4352D9A60}" type="slidenum">
              <a:rPr lang="el-GR" smtClean="0"/>
              <a:t>‹#›</a:t>
            </a:fld>
            <a:endParaRPr lang="el-GR"/>
          </a:p>
        </p:txBody>
      </p:sp>
    </p:spTree>
    <p:extLst>
      <p:ext uri="{BB962C8B-B14F-4D97-AF65-F5344CB8AC3E}">
        <p14:creationId xmlns:p14="http://schemas.microsoft.com/office/powerpoint/2010/main" val="50599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040FCAD-12A1-42CE-B88D-4B0178751357}" type="datetime1">
              <a:rPr lang="el-GR" smtClean="0"/>
              <a:t>16/11/2015</a:t>
            </a:fld>
            <a:endParaRPr lang="el-GR"/>
          </a:p>
        </p:txBody>
      </p:sp>
      <p:sp>
        <p:nvSpPr>
          <p:cNvPr id="8" name="Θέση υποσέλιδου 7"/>
          <p:cNvSpPr>
            <a:spLocks noGrp="1"/>
          </p:cNvSpPr>
          <p:nvPr>
            <p:ph type="ftr" sz="quarter" idx="11"/>
          </p:nvPr>
        </p:nvSpPr>
        <p:spPr/>
        <p:txBody>
          <a:bodyPr/>
          <a:lstStyle/>
          <a:p>
            <a:r>
              <a:rPr lang="el-GR" smtClean="0"/>
              <a:t>Λίπη - Έλαια</a:t>
            </a:r>
            <a:endParaRPr lang="el-GR"/>
          </a:p>
        </p:txBody>
      </p:sp>
      <p:sp>
        <p:nvSpPr>
          <p:cNvPr id="9" name="Θέση αριθμού διαφάνειας 8"/>
          <p:cNvSpPr>
            <a:spLocks noGrp="1"/>
          </p:cNvSpPr>
          <p:nvPr>
            <p:ph type="sldNum" sz="quarter" idx="12"/>
          </p:nvPr>
        </p:nvSpPr>
        <p:spPr/>
        <p:txBody>
          <a:bodyPr/>
          <a:lstStyle/>
          <a:p>
            <a:fld id="{DE7AE238-A6F3-44F2-9BAE-AFA4352D9A60}" type="slidenum">
              <a:rPr lang="el-GR" smtClean="0"/>
              <a:t>‹#›</a:t>
            </a:fld>
            <a:endParaRPr lang="el-GR"/>
          </a:p>
        </p:txBody>
      </p:sp>
    </p:spTree>
    <p:extLst>
      <p:ext uri="{BB962C8B-B14F-4D97-AF65-F5344CB8AC3E}">
        <p14:creationId xmlns:p14="http://schemas.microsoft.com/office/powerpoint/2010/main" val="124275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549DEF0-5615-4221-9F25-B7C51CBB6009}" type="datetime1">
              <a:rPr lang="el-GR" smtClean="0"/>
              <a:t>16/11/2015</a:t>
            </a:fld>
            <a:endParaRPr lang="el-GR"/>
          </a:p>
        </p:txBody>
      </p:sp>
      <p:sp>
        <p:nvSpPr>
          <p:cNvPr id="4" name="Θέση υποσέλιδου 3"/>
          <p:cNvSpPr>
            <a:spLocks noGrp="1"/>
          </p:cNvSpPr>
          <p:nvPr>
            <p:ph type="ftr" sz="quarter" idx="11"/>
          </p:nvPr>
        </p:nvSpPr>
        <p:spPr/>
        <p:txBody>
          <a:bodyPr/>
          <a:lstStyle/>
          <a:p>
            <a:r>
              <a:rPr lang="el-GR" smtClean="0"/>
              <a:t>Λίπη - Έλαια</a:t>
            </a:r>
            <a:endParaRPr lang="el-GR"/>
          </a:p>
        </p:txBody>
      </p:sp>
      <p:sp>
        <p:nvSpPr>
          <p:cNvPr id="5" name="Θέση αριθμού διαφάνειας 4"/>
          <p:cNvSpPr>
            <a:spLocks noGrp="1"/>
          </p:cNvSpPr>
          <p:nvPr>
            <p:ph type="sldNum" sz="quarter" idx="12"/>
          </p:nvPr>
        </p:nvSpPr>
        <p:spPr/>
        <p:txBody>
          <a:bodyPr/>
          <a:lstStyle/>
          <a:p>
            <a:fld id="{DE7AE238-A6F3-44F2-9BAE-AFA4352D9A60}" type="slidenum">
              <a:rPr lang="el-GR" smtClean="0"/>
              <a:t>‹#›</a:t>
            </a:fld>
            <a:endParaRPr lang="el-GR"/>
          </a:p>
        </p:txBody>
      </p:sp>
    </p:spTree>
    <p:extLst>
      <p:ext uri="{BB962C8B-B14F-4D97-AF65-F5344CB8AC3E}">
        <p14:creationId xmlns:p14="http://schemas.microsoft.com/office/powerpoint/2010/main" val="294992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D5A0C48-BA43-4127-BF06-91C194C10B75}" type="datetime1">
              <a:rPr lang="el-GR" smtClean="0"/>
              <a:t>16/11/2015</a:t>
            </a:fld>
            <a:endParaRPr lang="el-GR"/>
          </a:p>
        </p:txBody>
      </p:sp>
      <p:sp>
        <p:nvSpPr>
          <p:cNvPr id="3" name="Θέση υποσέλιδου 2"/>
          <p:cNvSpPr>
            <a:spLocks noGrp="1"/>
          </p:cNvSpPr>
          <p:nvPr>
            <p:ph type="ftr" sz="quarter" idx="11"/>
          </p:nvPr>
        </p:nvSpPr>
        <p:spPr/>
        <p:txBody>
          <a:bodyPr/>
          <a:lstStyle/>
          <a:p>
            <a:r>
              <a:rPr lang="el-GR" smtClean="0"/>
              <a:t>Λίπη - Έλαια</a:t>
            </a:r>
            <a:endParaRPr lang="el-GR"/>
          </a:p>
        </p:txBody>
      </p:sp>
      <p:sp>
        <p:nvSpPr>
          <p:cNvPr id="4" name="Θέση αριθμού διαφάνειας 3"/>
          <p:cNvSpPr>
            <a:spLocks noGrp="1"/>
          </p:cNvSpPr>
          <p:nvPr>
            <p:ph type="sldNum" sz="quarter" idx="12"/>
          </p:nvPr>
        </p:nvSpPr>
        <p:spPr/>
        <p:txBody>
          <a:bodyPr/>
          <a:lstStyle/>
          <a:p>
            <a:fld id="{DE7AE238-A6F3-44F2-9BAE-AFA4352D9A60}" type="slidenum">
              <a:rPr lang="el-GR" smtClean="0"/>
              <a:t>‹#›</a:t>
            </a:fld>
            <a:endParaRPr lang="el-GR"/>
          </a:p>
        </p:txBody>
      </p:sp>
    </p:spTree>
    <p:extLst>
      <p:ext uri="{BB962C8B-B14F-4D97-AF65-F5344CB8AC3E}">
        <p14:creationId xmlns:p14="http://schemas.microsoft.com/office/powerpoint/2010/main" val="343089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FFFD6ED-CDF9-4143-9118-AC8C0DF91472}"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Λίπη - Έλαια</a:t>
            </a:r>
            <a:endParaRPr lang="el-GR"/>
          </a:p>
        </p:txBody>
      </p:sp>
      <p:sp>
        <p:nvSpPr>
          <p:cNvPr id="7" name="Θέση αριθμού διαφάνειας 6"/>
          <p:cNvSpPr>
            <a:spLocks noGrp="1"/>
          </p:cNvSpPr>
          <p:nvPr>
            <p:ph type="sldNum" sz="quarter" idx="12"/>
          </p:nvPr>
        </p:nvSpPr>
        <p:spPr/>
        <p:txBody>
          <a:bodyPr/>
          <a:lstStyle/>
          <a:p>
            <a:fld id="{DE7AE238-A6F3-44F2-9BAE-AFA4352D9A60}" type="slidenum">
              <a:rPr lang="el-GR" smtClean="0"/>
              <a:t>‹#›</a:t>
            </a:fld>
            <a:endParaRPr lang="el-GR"/>
          </a:p>
        </p:txBody>
      </p:sp>
    </p:spTree>
    <p:extLst>
      <p:ext uri="{BB962C8B-B14F-4D97-AF65-F5344CB8AC3E}">
        <p14:creationId xmlns:p14="http://schemas.microsoft.com/office/powerpoint/2010/main" val="3536152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2D413A4-DB00-4B8F-8195-80499A8EABB7}" type="datetime1">
              <a:rPr lang="el-GR" smtClean="0"/>
              <a:t>16/11/2015</a:t>
            </a:fld>
            <a:endParaRPr lang="el-GR"/>
          </a:p>
        </p:txBody>
      </p:sp>
      <p:sp>
        <p:nvSpPr>
          <p:cNvPr id="6" name="Θέση υποσέλιδου 5"/>
          <p:cNvSpPr>
            <a:spLocks noGrp="1"/>
          </p:cNvSpPr>
          <p:nvPr>
            <p:ph type="ftr" sz="quarter" idx="11"/>
          </p:nvPr>
        </p:nvSpPr>
        <p:spPr/>
        <p:txBody>
          <a:bodyPr/>
          <a:lstStyle/>
          <a:p>
            <a:r>
              <a:rPr lang="el-GR" smtClean="0"/>
              <a:t>Λίπη - Έλαια</a:t>
            </a:r>
            <a:endParaRPr lang="el-GR"/>
          </a:p>
        </p:txBody>
      </p:sp>
      <p:sp>
        <p:nvSpPr>
          <p:cNvPr id="7" name="Θέση αριθμού διαφάνειας 6"/>
          <p:cNvSpPr>
            <a:spLocks noGrp="1"/>
          </p:cNvSpPr>
          <p:nvPr>
            <p:ph type="sldNum" sz="quarter" idx="12"/>
          </p:nvPr>
        </p:nvSpPr>
        <p:spPr/>
        <p:txBody>
          <a:bodyPr/>
          <a:lstStyle/>
          <a:p>
            <a:fld id="{DE7AE238-A6F3-44F2-9BAE-AFA4352D9A60}" type="slidenum">
              <a:rPr lang="el-GR" smtClean="0"/>
              <a:t>‹#›</a:t>
            </a:fld>
            <a:endParaRPr lang="el-GR"/>
          </a:p>
        </p:txBody>
      </p:sp>
    </p:spTree>
    <p:extLst>
      <p:ext uri="{BB962C8B-B14F-4D97-AF65-F5344CB8AC3E}">
        <p14:creationId xmlns:p14="http://schemas.microsoft.com/office/powerpoint/2010/main" val="142661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8E892-A2FF-4D2B-84D6-804F9E247941}" type="datetime1">
              <a:rPr lang="el-GR" smtClean="0"/>
              <a:t>16/11/2015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Λίπη - Έλαια</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AE238-A6F3-44F2-9BAE-AFA4352D9A60}" type="slidenum">
              <a:rPr lang="el-GR" smtClean="0"/>
              <a:t>‹#›</a:t>
            </a:fld>
            <a:endParaRPr lang="el-GR"/>
          </a:p>
        </p:txBody>
      </p:sp>
    </p:spTree>
    <p:extLst>
      <p:ext uri="{BB962C8B-B14F-4D97-AF65-F5344CB8AC3E}">
        <p14:creationId xmlns:p14="http://schemas.microsoft.com/office/powerpoint/2010/main" val="890178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15.xml"/><Relationship Id="rId5" Type="http://schemas.microsoft.com/office/2007/relationships/hdphoto" Target="../media/hdphoto1.wdp"/><Relationship Id="rId4" Type="http://schemas.openxmlformats.org/officeDocument/2006/relationships/image" Target="../media/image6.jpe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hyperlink" Target="http://www.edulll.gr/"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cdev.teilar.gr/courses/FDT10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hyperlink" Target="http://creativecommons.org/licenses/by-nc-sa/4.0/" TargetMode="External"/><Relationship Id="rId5" Type="http://schemas.openxmlformats.org/officeDocument/2006/relationships/image" Target="../media/image26.png"/><Relationship Id="rId4" Type="http://schemas.openxmlformats.org/officeDocument/2006/relationships/hyperlink" Target="%5b1%5d%20http:/creativecommons.org/licenses/by-nc-sa/4.0/" TargetMode="Externa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highered.mcgraw-hill.com/sites/0072495855/student_view0/chapter2/animation__how_enzymes_work.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10.xml"/><Relationship Id="rId5" Type="http://schemas.microsoft.com/office/2007/relationships/hdphoto" Target="../media/hdphoto1.wdp"/><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Layout" Target="../slideLayouts/slideLayout6.xml"/><Relationship Id="rId7" Type="http://schemas.openxmlformats.org/officeDocument/2006/relationships/slide" Target="slide3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 Target="slide25.xml"/><Relationship Id="rId5" Type="http://schemas.openxmlformats.org/officeDocument/2006/relationships/slide" Target="slide16.xml"/><Relationship Id="rId10" Type="http://schemas.openxmlformats.org/officeDocument/2006/relationships/slide" Target="slide86.xml"/><Relationship Id="rId4" Type="http://schemas.openxmlformats.org/officeDocument/2006/relationships/slide" Target="slide5.xml"/><Relationship Id="rId9" Type="http://schemas.openxmlformats.org/officeDocument/2006/relationships/slide" Target="slide5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11.xml"/><Relationship Id="rId5" Type="http://schemas.microsoft.com/office/2007/relationships/hdphoto" Target="../media/hdphoto1.wdp"/><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12.xml"/><Relationship Id="rId5" Type="http://schemas.microsoft.com/office/2007/relationships/hdphoto" Target="../media/hdphoto1.wdp"/><Relationship Id="rId4" Type="http://schemas.openxmlformats.org/officeDocument/2006/relationships/image" Target="../media/image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Layout" Target="../slideLayouts/slideLayout2.xml"/><Relationship Id="rId1" Type="http://schemas.openxmlformats.org/officeDocument/2006/relationships/tags" Target="../tags/tag14.xml"/><Relationship Id="rId5" Type="http://schemas.microsoft.com/office/2007/relationships/hdphoto" Target="../media/hdphoto1.wdp"/><Relationship Id="rId4" Type="http://schemas.openxmlformats.org/officeDocument/2006/relationships/image" Target="../media/image6.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Ομάδα 1" descr="Λογότυπο του Τεϊ Θεσσαλίας. Τεχνολογικό εκπαιδευτικό ίδρυμα Θεσσαλίας."/>
          <p:cNvGrpSpPr>
            <a:grpSpLocks/>
          </p:cNvGrpSpPr>
          <p:nvPr/>
        </p:nvGrpSpPr>
        <p:grpSpPr bwMode="auto">
          <a:xfrm>
            <a:off x="611188" y="461963"/>
            <a:ext cx="3455987" cy="1041400"/>
            <a:chOff x="611559" y="461813"/>
            <a:chExt cx="3456384" cy="1041770"/>
          </a:xfrm>
        </p:grpSpPr>
        <p:pic>
          <p:nvPicPr>
            <p:cNvPr id="3" name="Εικόνα 1" descr="Λογότυπο του Τεϊ Θεσσαλίας." title="Λογότυπο του Ιδρύματος."/>
            <p:cNvPicPr>
              <a:picLocks noChangeAspect="1" noChangeArrowheads="1"/>
            </p:cNvPicPr>
            <p:nvPr/>
          </p:nvPicPr>
          <p:blipFill>
            <a:blip r:embed="rId3"/>
            <a:srcRect/>
            <a:stretch>
              <a:fillRect/>
            </a:stretch>
          </p:blipFill>
          <p:spPr bwMode="gray">
            <a:xfrm>
              <a:off x="611559" y="461813"/>
              <a:ext cx="1079624" cy="104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Θέση περιεχομένου 1"/>
            <p:cNvSpPr txBox="1">
              <a:spLocks noChangeArrowheads="1"/>
            </p:cNvSpPr>
            <p:nvPr/>
          </p:nvSpPr>
          <p:spPr bwMode="auto">
            <a:xfrm>
              <a:off x="1810182" y="484376"/>
              <a:ext cx="22577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l-GR" sz="2000" dirty="0"/>
                <a:t>Τεχνολογικό Εκπαιδευτικό </a:t>
              </a:r>
            </a:p>
            <a:p>
              <a:pPr eaLnBrk="1" hangingPunct="1"/>
              <a:r>
                <a:rPr lang="el-GR" sz="2000" dirty="0"/>
                <a:t>Ίδρυμα Θεσσαλίας</a:t>
              </a:r>
            </a:p>
          </p:txBody>
        </p:sp>
      </p:grpSp>
      <p:sp>
        <p:nvSpPr>
          <p:cNvPr id="2" name="Τίτλος 1"/>
          <p:cNvSpPr>
            <a:spLocks noGrp="1"/>
          </p:cNvSpPr>
          <p:nvPr>
            <p:ph type="ctrTitle"/>
          </p:nvPr>
        </p:nvSpPr>
        <p:spPr>
          <a:xfrm>
            <a:off x="756864" y="1644551"/>
            <a:ext cx="7772400" cy="1280393"/>
          </a:xfrm>
        </p:spPr>
        <p:txBody>
          <a:bodyPr/>
          <a:lstStyle/>
          <a:p>
            <a:r>
              <a:rPr lang="el-GR" altLang="el-GR" b="1" dirty="0">
                <a:solidFill>
                  <a:srgbClr val="000000"/>
                </a:solidFill>
                <a:latin typeface="Calibri" panose="020F0502020204030204" pitchFamily="34" charset="0"/>
              </a:rPr>
              <a:t>Χημεία Τροφίμων</a:t>
            </a:r>
            <a:endParaRPr lang="el-GR" dirty="0"/>
          </a:p>
        </p:txBody>
      </p:sp>
      <p:sp>
        <p:nvSpPr>
          <p:cNvPr id="6" name="Θέση περιεχομένου 2"/>
          <p:cNvSpPr txBox="1">
            <a:spLocks/>
          </p:cNvSpPr>
          <p:nvPr/>
        </p:nvSpPr>
        <p:spPr>
          <a:xfrm>
            <a:off x="971600" y="2924944"/>
            <a:ext cx="7344816" cy="2592288"/>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spcAft>
                <a:spcPts val="1800"/>
              </a:spcAft>
              <a:buNone/>
              <a:defRPr/>
            </a:pPr>
            <a:r>
              <a:rPr lang="el-GR" sz="2800" b="1" dirty="0" smtClean="0">
                <a:solidFill>
                  <a:prstClr val="black"/>
                </a:solidFill>
                <a:ea typeface="+mj-ea"/>
                <a:cs typeface="+mj-cs"/>
              </a:rPr>
              <a:t>Ενότητα </a:t>
            </a:r>
            <a:r>
              <a:rPr lang="en-US" sz="2800" b="1" dirty="0" smtClean="0">
                <a:solidFill>
                  <a:prstClr val="black"/>
                </a:solidFill>
                <a:ea typeface="+mj-ea"/>
                <a:cs typeface="+mj-cs"/>
              </a:rPr>
              <a:t>#</a:t>
            </a:r>
            <a:r>
              <a:rPr lang="el-GR" sz="2800" b="1" dirty="0">
                <a:solidFill>
                  <a:prstClr val="black"/>
                </a:solidFill>
                <a:ea typeface="+mj-ea"/>
                <a:cs typeface="+mj-cs"/>
              </a:rPr>
              <a:t>4</a:t>
            </a:r>
            <a:r>
              <a:rPr lang="en-US" sz="2800" b="1" dirty="0" smtClean="0">
                <a:solidFill>
                  <a:prstClr val="black"/>
                </a:solidFill>
                <a:ea typeface="+mj-ea"/>
                <a:cs typeface="+mj-cs"/>
              </a:rPr>
              <a:t>:</a:t>
            </a:r>
            <a:r>
              <a:rPr lang="el-GR" sz="2800" b="1" dirty="0" smtClean="0">
                <a:solidFill>
                  <a:prstClr val="black"/>
                </a:solidFill>
                <a:ea typeface="+mj-ea"/>
                <a:cs typeface="+mj-cs"/>
              </a:rPr>
              <a:t> </a:t>
            </a:r>
            <a:r>
              <a:rPr lang="el-GR" sz="2800" dirty="0" smtClean="0">
                <a:latin typeface="Calibri" panose="020F0502020204030204" pitchFamily="34" charset="0"/>
              </a:rPr>
              <a:t>Λίπη - Έλαια</a:t>
            </a:r>
            <a:endParaRPr lang="el-GR" sz="2800" dirty="0">
              <a:solidFill>
                <a:prstClr val="black"/>
              </a:solidFill>
              <a:latin typeface="Calibri" panose="020F0502020204030204" pitchFamily="34" charset="0"/>
              <a:cs typeface="Arial" charset="0"/>
            </a:endParaRPr>
          </a:p>
          <a:p>
            <a:pPr marL="0" indent="0" algn="ctr">
              <a:spcBef>
                <a:spcPts val="0"/>
              </a:spcBef>
              <a:spcAft>
                <a:spcPts val="1000"/>
              </a:spcAft>
              <a:buNone/>
              <a:defRPr/>
            </a:pPr>
            <a:r>
              <a:rPr lang="el-GR" sz="2800" dirty="0" smtClean="0">
                <a:solidFill>
                  <a:prstClr val="black"/>
                </a:solidFill>
                <a:ea typeface="+mj-ea"/>
                <a:cs typeface="+mj-cs"/>
              </a:rPr>
              <a:t> </a:t>
            </a:r>
            <a:r>
              <a:rPr lang="el-GR" sz="2800" dirty="0">
                <a:solidFill>
                  <a:prstClr val="black"/>
                </a:solidFill>
                <a:latin typeface="Calibri" panose="020F0502020204030204" pitchFamily="34" charset="0"/>
                <a:cs typeface="Arial" charset="0"/>
              </a:rPr>
              <a:t>Αθανάσιος </a:t>
            </a:r>
            <a:r>
              <a:rPr lang="el-GR" sz="2800" dirty="0" err="1" smtClean="0">
                <a:solidFill>
                  <a:prstClr val="black"/>
                </a:solidFill>
                <a:latin typeface="Calibri" panose="020F0502020204030204" pitchFamily="34" charset="0"/>
                <a:cs typeface="Arial" charset="0"/>
              </a:rPr>
              <a:t>Μανούρας</a:t>
            </a:r>
            <a:endParaRPr lang="el-GR" sz="2800" dirty="0" smtClean="0">
              <a:solidFill>
                <a:prstClr val="black"/>
              </a:solidFill>
              <a:ea typeface="+mj-ea"/>
              <a:cs typeface="+mj-cs"/>
            </a:endParaRPr>
          </a:p>
          <a:p>
            <a:pPr marL="0" indent="0" algn="ctr" fontAlgn="auto">
              <a:spcBef>
                <a:spcPts val="0"/>
              </a:spcBef>
              <a:buFont typeface="Arial" pitchFamily="34" charset="0"/>
              <a:buNone/>
              <a:defRPr/>
            </a:pPr>
            <a:r>
              <a:rPr lang="el-GR" sz="2800" dirty="0" smtClean="0">
                <a:solidFill>
                  <a:prstClr val="black"/>
                </a:solidFill>
                <a:ea typeface="+mj-ea"/>
                <a:cs typeface="+mj-cs"/>
              </a:rPr>
              <a:t>Σχολή Τεχνολογίας Γεωπονίας και Τεχνολογίας Τροφίμων και Διατροφής.</a:t>
            </a:r>
          </a:p>
          <a:p>
            <a:pPr marL="0" indent="0" algn="ctr">
              <a:spcBef>
                <a:spcPts val="0"/>
              </a:spcBef>
              <a:buNone/>
              <a:defRPr/>
            </a:pPr>
            <a:r>
              <a:rPr lang="el-GR" sz="2800" dirty="0">
                <a:solidFill>
                  <a:prstClr val="black"/>
                </a:solidFill>
              </a:rPr>
              <a:t>Τμήμα </a:t>
            </a:r>
            <a:r>
              <a:rPr lang="el-GR" sz="2800" dirty="0">
                <a:solidFill>
                  <a:prstClr val="black"/>
                </a:solidFill>
                <a:latin typeface="Calibri" panose="020F0502020204030204" pitchFamily="34" charset="0"/>
                <a:cs typeface="Arial" charset="0"/>
              </a:rPr>
              <a:t>Τεχνολογίας Τροφίμων</a:t>
            </a:r>
            <a:r>
              <a:rPr lang="el-GR" sz="2800" dirty="0" smtClean="0">
                <a:solidFill>
                  <a:prstClr val="black"/>
                </a:solidFill>
              </a:rPr>
              <a:t>. </a:t>
            </a:r>
            <a:endParaRPr lang="el-GR" sz="2800" dirty="0">
              <a:solidFill>
                <a:prstClr val="black"/>
              </a:solidFill>
            </a:endParaRPr>
          </a:p>
        </p:txBody>
      </p:sp>
      <p:pic>
        <p:nvPicPr>
          <p:cNvPr id="9" name="Εικόνα 2" descr=" Λογότυπο για άδειες χρήσης creative commons, b y, n c, s a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8175" y="5971167"/>
            <a:ext cx="1583921" cy="554177"/>
          </a:xfrm>
          <a:prstGeom prst="rect">
            <a:avLst/>
          </a:prstGeom>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a:hlinkClick r:id="rId5" tooltip="Μετάβαση σε www.edulll.gr"/>
          </p:cNvPr>
          <p:cNvPicPr>
            <a:picLocks noChangeAspect="1" noChangeArrowheads="1"/>
          </p:cNvPicPr>
          <p:nvPr/>
        </p:nvPicPr>
        <p:blipFill>
          <a:blip r:embed="rId6"/>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57247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Ιστορική αναδρομή και μέλλον των λιποειδών (1/2)</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buClr>
                <a:srgbClr val="0033CC"/>
              </a:buClr>
              <a:buFont typeface="Calibri" panose="020F0502020204030204" pitchFamily="34" charset="0"/>
              <a:buChar char="●"/>
            </a:pPr>
            <a:endParaRPr lang="el-GR" sz="2800" dirty="0" smtClean="0"/>
          </a:p>
          <a:p>
            <a:pPr marL="457200" indent="-457200">
              <a:spcBef>
                <a:spcPts val="0"/>
              </a:spcBef>
              <a:spcAft>
                <a:spcPts val="1800"/>
              </a:spcAft>
              <a:buClr>
                <a:srgbClr val="0033CC"/>
              </a:buClr>
              <a:buFont typeface="Calibri" panose="020F0502020204030204" pitchFamily="34" charset="0"/>
              <a:buChar char="●"/>
            </a:pPr>
            <a:r>
              <a:rPr lang="el-GR" sz="2800" dirty="0" smtClean="0"/>
              <a:t>Πρώτα αναγνωρίστηκαν σα </a:t>
            </a:r>
            <a:r>
              <a:rPr lang="el-GR" sz="2800" b="1" dirty="0" smtClean="0">
                <a:solidFill>
                  <a:srgbClr val="0033CC"/>
                </a:solidFill>
              </a:rPr>
              <a:t>συστατικά των μεμβρανών</a:t>
            </a:r>
            <a:r>
              <a:rPr lang="el-GR" sz="2800" dirty="0" smtClean="0"/>
              <a:t>,</a:t>
            </a:r>
            <a:r>
              <a:rPr lang="el-GR" sz="2800" b="1" dirty="0" smtClean="0"/>
              <a:t> </a:t>
            </a:r>
            <a:r>
              <a:rPr lang="el-GR" sz="2800" dirty="0" smtClean="0"/>
              <a:t>που συμμετέχουν:</a:t>
            </a:r>
          </a:p>
          <a:p>
            <a:pPr marL="1143000" lvl="1" indent="-365760">
              <a:spcBef>
                <a:spcPts val="0"/>
              </a:spcBef>
              <a:spcAft>
                <a:spcPts val="1200"/>
              </a:spcAft>
              <a:buClr>
                <a:srgbClr val="FF6600"/>
              </a:buClr>
              <a:buFont typeface="Calibri" panose="020F0502020204030204" pitchFamily="34" charset="0"/>
              <a:buChar char="●"/>
            </a:pPr>
            <a:r>
              <a:rPr lang="el-GR" sz="2400" dirty="0" smtClean="0"/>
              <a:t>όχι μόνο στη </a:t>
            </a:r>
            <a:r>
              <a:rPr lang="el-GR" sz="2400" b="1" dirty="0" smtClean="0">
                <a:solidFill>
                  <a:srgbClr val="0033CC"/>
                </a:solidFill>
              </a:rPr>
              <a:t>δομή</a:t>
            </a:r>
            <a:r>
              <a:rPr lang="el-GR" sz="2400" dirty="0" smtClean="0">
                <a:solidFill>
                  <a:schemeClr val="hlink"/>
                </a:solidFill>
              </a:rPr>
              <a:t> </a:t>
            </a:r>
            <a:r>
              <a:rPr lang="el-GR" sz="2400" dirty="0" smtClean="0"/>
              <a:t>της,</a:t>
            </a:r>
          </a:p>
          <a:p>
            <a:pPr marL="1143000" lvl="1" indent="-365760">
              <a:spcBef>
                <a:spcPts val="0"/>
              </a:spcBef>
              <a:spcAft>
                <a:spcPts val="1200"/>
              </a:spcAft>
              <a:buClr>
                <a:srgbClr val="FF6600"/>
              </a:buClr>
              <a:buFont typeface="Calibri" panose="020F0502020204030204" pitchFamily="34" charset="0"/>
              <a:buChar char="●"/>
            </a:pPr>
            <a:r>
              <a:rPr lang="el-GR" sz="2400" dirty="0" smtClean="0"/>
              <a:t>αλλά και στις</a:t>
            </a:r>
            <a:r>
              <a:rPr lang="el-GR" sz="2400" b="1" dirty="0" smtClean="0">
                <a:solidFill>
                  <a:srgbClr val="0033CC"/>
                </a:solidFill>
              </a:rPr>
              <a:t> λειτουργίες </a:t>
            </a:r>
            <a:r>
              <a:rPr lang="el-GR" sz="2400" dirty="0" smtClean="0"/>
              <a:t>της:</a:t>
            </a:r>
          </a:p>
          <a:p>
            <a:pPr lvl="4" indent="-365760">
              <a:spcBef>
                <a:spcPts val="0"/>
              </a:spcBef>
              <a:spcAft>
                <a:spcPts val="600"/>
              </a:spcAft>
              <a:buClr>
                <a:srgbClr val="5F5F5F"/>
              </a:buClr>
              <a:buFont typeface="Calibri" panose="020F0502020204030204" pitchFamily="34" charset="0"/>
              <a:buChar char="●"/>
            </a:pPr>
            <a:r>
              <a:rPr lang="el-GR" sz="2200" b="1" dirty="0" smtClean="0"/>
              <a:t>διέλευση ενώσεων</a:t>
            </a:r>
            <a:r>
              <a:rPr lang="el-GR" sz="2200" dirty="0" smtClean="0"/>
              <a:t>,</a:t>
            </a:r>
          </a:p>
          <a:p>
            <a:pPr lvl="4" indent="-365760">
              <a:spcBef>
                <a:spcPts val="0"/>
              </a:spcBef>
              <a:spcAft>
                <a:spcPts val="600"/>
              </a:spcAft>
              <a:buClr>
                <a:srgbClr val="5F5F5F"/>
              </a:buClr>
              <a:buFont typeface="Calibri" panose="020F0502020204030204" pitchFamily="34" charset="0"/>
              <a:buChar char="●"/>
            </a:pPr>
            <a:r>
              <a:rPr lang="el-GR" sz="2200" b="1" dirty="0" smtClean="0"/>
              <a:t>μεταφορά ηλεκτρονίων</a:t>
            </a:r>
            <a:r>
              <a:rPr lang="el-GR" sz="2200" dirty="0" smtClean="0"/>
              <a:t>,</a:t>
            </a:r>
          </a:p>
          <a:p>
            <a:pPr lvl="4" indent="-365760">
              <a:spcBef>
                <a:spcPts val="0"/>
              </a:spcBef>
              <a:spcAft>
                <a:spcPts val="1200"/>
              </a:spcAft>
              <a:buClr>
                <a:srgbClr val="5F5F5F"/>
              </a:buClr>
              <a:buFont typeface="Calibri" panose="020F0502020204030204" pitchFamily="34" charset="0"/>
              <a:buChar char="●"/>
            </a:pPr>
            <a:r>
              <a:rPr lang="el-GR" sz="2200" b="1" dirty="0" err="1" smtClean="0"/>
              <a:t>βιοσυνθετικές</a:t>
            </a:r>
            <a:r>
              <a:rPr lang="el-GR" sz="2200" b="1" dirty="0" smtClean="0"/>
              <a:t> πορείες της και λοιπά</a:t>
            </a:r>
            <a:r>
              <a:rPr lang="el-GR" sz="2200" dirty="0" smtClean="0"/>
              <a:t>.</a:t>
            </a:r>
          </a:p>
        </p:txBody>
      </p:sp>
      <p:sp>
        <p:nvSpPr>
          <p:cNvPr id="4" name="Θέση υποσέλιδου 1" descr="."/>
          <p:cNvSpPr>
            <a:spLocks noGrp="1"/>
          </p:cNvSpPr>
          <p:nvPr>
            <p:ph type="ftr" sz="quarter" idx="11"/>
          </p:nvPr>
        </p:nvSpPr>
        <p:spPr/>
        <p:txBody>
          <a:bodyPr/>
          <a:lstStyle/>
          <a:p>
            <a:r>
              <a:rPr lang="el-GR" sz="1400" smtClean="0">
                <a:solidFill>
                  <a:schemeClr val="tx1"/>
                </a:solidFill>
              </a:rPr>
              <a:t>Λίπη - Έλαια</a:t>
            </a:r>
            <a:endParaRPr lang="el-GR" sz="140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10</a:t>
            </a:fld>
            <a:endParaRPr lang="el-GR" sz="1400" dirty="0">
              <a:solidFill>
                <a:schemeClr val="tx1"/>
              </a:solidFill>
            </a:endParaRPr>
          </a:p>
        </p:txBody>
      </p:sp>
    </p:spTree>
    <p:extLst>
      <p:ext uri="{BB962C8B-B14F-4D97-AF65-F5344CB8AC3E}">
        <p14:creationId xmlns:p14="http://schemas.microsoft.com/office/powerpoint/2010/main" val="2448361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err="1"/>
              <a:t>Λιπολυτικά</a:t>
            </a:r>
            <a:r>
              <a:rPr lang="el-GR" b="1" dirty="0"/>
              <a:t> ένζυμα</a:t>
            </a:r>
            <a:endParaRPr lang="el-GR" dirty="0"/>
          </a:p>
        </p:txBody>
      </p:sp>
      <p:sp>
        <p:nvSpPr>
          <p:cNvPr id="3" name="Θέση περιεχομένου 1"/>
          <p:cNvSpPr>
            <a:spLocks noGrp="1"/>
          </p:cNvSpPr>
          <p:nvPr>
            <p:ph idx="1"/>
          </p:nvPr>
        </p:nvSpPr>
        <p:spPr/>
        <p:txBody>
          <a:bodyPr>
            <a:noAutofit/>
          </a:bodyPr>
          <a:lstStyle/>
          <a:p>
            <a:pPr marL="457200" indent="-457200">
              <a:spcBef>
                <a:spcPts val="0"/>
              </a:spcBef>
              <a:spcAft>
                <a:spcPts val="1200"/>
              </a:spcAft>
              <a:buClr>
                <a:srgbClr val="0033CC"/>
              </a:buClr>
              <a:buFont typeface="Calibri" panose="020F0502020204030204" pitchFamily="34" charset="0"/>
              <a:buChar char="●"/>
            </a:pPr>
            <a:r>
              <a:rPr lang="el-GR" sz="2200" b="1" dirty="0"/>
              <a:t>Οι </a:t>
            </a:r>
            <a:r>
              <a:rPr lang="el-GR" sz="2200" b="1" dirty="0" err="1"/>
              <a:t>λιπάσες</a:t>
            </a:r>
            <a:r>
              <a:rPr lang="el-GR" sz="2200" dirty="0"/>
              <a:t> απαντούν ευρέως στα ζώα, τα </a:t>
            </a:r>
            <a:r>
              <a:rPr lang="el-GR" sz="2200" dirty="0" smtClean="0"/>
              <a:t>φυτά, </a:t>
            </a:r>
            <a:r>
              <a:rPr lang="el-GR" sz="2200" dirty="0"/>
              <a:t>και τους </a:t>
            </a:r>
            <a:r>
              <a:rPr lang="el-GR" sz="2200" dirty="0" smtClean="0"/>
              <a:t>μικροοργανισμούς, </a:t>
            </a:r>
            <a:r>
              <a:rPr lang="el-GR" sz="2200" dirty="0"/>
              <a:t>και είναι υπεύθυνες για την υδρόλυση λιπών και ελαίων (</a:t>
            </a:r>
            <a:r>
              <a:rPr lang="el-GR" sz="2200" dirty="0" err="1"/>
              <a:t>τριγλυκεριδίων</a:t>
            </a:r>
            <a:r>
              <a:rPr lang="el-GR" sz="2200" dirty="0"/>
              <a:t>, </a:t>
            </a:r>
            <a:r>
              <a:rPr lang="el-GR" sz="2200" dirty="0" err="1" smtClean="0"/>
              <a:t>διγλυκεριδίων</a:t>
            </a:r>
            <a:r>
              <a:rPr lang="el-GR" sz="2200" dirty="0" smtClean="0"/>
              <a:t>, </a:t>
            </a:r>
            <a:r>
              <a:rPr lang="el-GR" sz="2200" dirty="0"/>
              <a:t>και μερικές φορές </a:t>
            </a:r>
            <a:r>
              <a:rPr lang="el-GR" sz="2200" dirty="0" err="1"/>
              <a:t>μονογλυκεριδίων</a:t>
            </a:r>
            <a:r>
              <a:rPr lang="el-GR" sz="2200" dirty="0"/>
              <a:t>). Η αντίδραση είναι </a:t>
            </a:r>
            <a:r>
              <a:rPr lang="el-GR" sz="2200" dirty="0" smtClean="0"/>
              <a:t>πολύπλοκη, </a:t>
            </a:r>
            <a:r>
              <a:rPr lang="el-GR" sz="2200" dirty="0"/>
              <a:t>καθώς τα λίπη και τα </a:t>
            </a:r>
            <a:r>
              <a:rPr lang="el-GR" sz="2200" dirty="0" smtClean="0"/>
              <a:t>έλαια, </a:t>
            </a:r>
            <a:r>
              <a:rPr lang="el-GR" sz="2200" dirty="0"/>
              <a:t>είναι παρόντα ως μία ξεχωριστή μη υδάτινη φάση ενός γαλακτώματος, με τη </a:t>
            </a:r>
            <a:r>
              <a:rPr lang="el-GR" sz="2200" b="1" dirty="0"/>
              <a:t>δράση του ενζύμου να λαμβάνει χώρα στη </a:t>
            </a:r>
            <a:r>
              <a:rPr lang="el-GR" sz="2200" b="1" dirty="0" err="1"/>
              <a:t>διεπιφάνεια</a:t>
            </a:r>
            <a:r>
              <a:rPr lang="el-GR" sz="2200" b="1" dirty="0"/>
              <a:t> λίπους-νερού</a:t>
            </a:r>
            <a:r>
              <a:rPr lang="el-GR" sz="2200" dirty="0"/>
              <a:t>. Οι </a:t>
            </a:r>
            <a:r>
              <a:rPr lang="el-GR" sz="2200" dirty="0" err="1"/>
              <a:t>λιπάσες</a:t>
            </a:r>
            <a:r>
              <a:rPr lang="el-GR" sz="2200" dirty="0"/>
              <a:t> απαντούν σε δύο τύπους ανάλογα με την εξειδίκευσή </a:t>
            </a:r>
            <a:r>
              <a:rPr lang="el-GR" sz="2200" dirty="0" smtClean="0"/>
              <a:t>τους:</a:t>
            </a:r>
            <a:endParaRPr lang="el-GR" sz="2200" dirty="0"/>
          </a:p>
          <a:p>
            <a:pPr marL="1143000" indent="-365760">
              <a:spcBef>
                <a:spcPts val="0"/>
              </a:spcBef>
              <a:spcAft>
                <a:spcPts val="600"/>
              </a:spcAft>
              <a:buClr>
                <a:srgbClr val="FF6600"/>
              </a:buClr>
              <a:buFont typeface="Calibri" panose="020F0502020204030204" pitchFamily="34" charset="0"/>
              <a:buChar char="●"/>
            </a:pPr>
            <a:r>
              <a:rPr lang="el-GR" sz="2000" dirty="0" smtClean="0"/>
              <a:t>Οι </a:t>
            </a:r>
            <a:r>
              <a:rPr lang="el-GR" sz="2000" dirty="0" err="1"/>
              <a:t>λιπάσες</a:t>
            </a:r>
            <a:r>
              <a:rPr lang="el-GR" sz="2000" dirty="0"/>
              <a:t> του </a:t>
            </a:r>
            <a:r>
              <a:rPr lang="en-US" sz="2000" dirty="0" err="1"/>
              <a:t>Penicillium</a:t>
            </a:r>
            <a:r>
              <a:rPr lang="en-US" sz="2000" dirty="0"/>
              <a:t> </a:t>
            </a:r>
            <a:r>
              <a:rPr lang="en-US" sz="2000" dirty="0" err="1"/>
              <a:t>roqueforti</a:t>
            </a:r>
            <a:r>
              <a:rPr lang="el-GR" sz="2000" dirty="0"/>
              <a:t> είναι 1,3 </a:t>
            </a:r>
            <a:r>
              <a:rPr lang="el-GR" sz="2000" dirty="0" err="1"/>
              <a:t>λιπάσες</a:t>
            </a:r>
            <a:r>
              <a:rPr lang="el-GR" sz="2000" dirty="0"/>
              <a:t> (</a:t>
            </a:r>
            <a:r>
              <a:rPr lang="el-GR" sz="2000" dirty="0" err="1"/>
              <a:t>υδρολύουν</a:t>
            </a:r>
            <a:r>
              <a:rPr lang="el-GR" sz="2000" dirty="0"/>
              <a:t> επιλεκτικά </a:t>
            </a:r>
            <a:r>
              <a:rPr lang="el-GR" sz="2000" dirty="0" err="1"/>
              <a:t>εστερικούς</a:t>
            </a:r>
            <a:r>
              <a:rPr lang="el-GR" sz="2000" dirty="0"/>
              <a:t> δεσμούς στις 1 και 3 θέσεις του </a:t>
            </a:r>
            <a:r>
              <a:rPr lang="el-GR" sz="2000" dirty="0" err="1"/>
              <a:t>τριγλυκεριδίου</a:t>
            </a:r>
            <a:r>
              <a:rPr lang="el-GR" sz="2000" dirty="0" smtClean="0"/>
              <a:t>).</a:t>
            </a:r>
            <a:endParaRPr lang="el-GR" sz="2000" dirty="0"/>
          </a:p>
          <a:p>
            <a:pPr marL="1143000" indent="-365760">
              <a:spcBef>
                <a:spcPts val="0"/>
              </a:spcBef>
              <a:buClr>
                <a:srgbClr val="FF6600"/>
              </a:buClr>
              <a:buFont typeface="Calibri" panose="020F0502020204030204" pitchFamily="34" charset="0"/>
              <a:buChar char="●"/>
            </a:pPr>
            <a:r>
              <a:rPr lang="el-GR" sz="2000" dirty="0" smtClean="0"/>
              <a:t>Ενώ </a:t>
            </a:r>
            <a:r>
              <a:rPr lang="el-GR" sz="2000" dirty="0"/>
              <a:t>αυτές του </a:t>
            </a:r>
            <a:r>
              <a:rPr lang="en-US" sz="2000" dirty="0" err="1"/>
              <a:t>Aspergillus</a:t>
            </a:r>
            <a:r>
              <a:rPr lang="en-US" sz="2000" dirty="0"/>
              <a:t> </a:t>
            </a:r>
            <a:r>
              <a:rPr lang="en-US" sz="2000" dirty="0" err="1"/>
              <a:t>flavus</a:t>
            </a:r>
            <a:r>
              <a:rPr lang="en-US" sz="2000" dirty="0"/>
              <a:t> </a:t>
            </a:r>
            <a:r>
              <a:rPr lang="el-GR" sz="2000" dirty="0"/>
              <a:t>είναι 2-λιπάσες  (</a:t>
            </a:r>
            <a:r>
              <a:rPr lang="el-GR" sz="2000" dirty="0" err="1"/>
              <a:t>υδρολύουν</a:t>
            </a:r>
            <a:r>
              <a:rPr lang="el-GR" sz="2000" dirty="0"/>
              <a:t> </a:t>
            </a:r>
            <a:r>
              <a:rPr lang="el-GR" sz="2000" dirty="0" err="1"/>
              <a:t>εστερικούς</a:t>
            </a:r>
            <a:r>
              <a:rPr lang="el-GR" sz="2000" dirty="0"/>
              <a:t> δεσμούς στη </a:t>
            </a:r>
            <a:r>
              <a:rPr lang="el-GR" sz="2000" dirty="0" smtClean="0"/>
              <a:t>δεύτερη </a:t>
            </a:r>
            <a:r>
              <a:rPr lang="el-GR" sz="2000" dirty="0"/>
              <a:t>θέση του </a:t>
            </a:r>
            <a:r>
              <a:rPr lang="el-GR" sz="2000" dirty="0" err="1"/>
              <a:t>τριγλυκεριδίου</a:t>
            </a:r>
            <a:r>
              <a:rPr lang="el-GR" sz="2000" dirty="0" smtClean="0"/>
              <a:t>).</a:t>
            </a:r>
            <a:endParaRPr lang="el-GR" sz="20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100</a:t>
            </a:fld>
            <a:endParaRPr lang="el-GR" sz="1400" dirty="0">
              <a:solidFill>
                <a:schemeClr val="tx1"/>
              </a:solidFill>
            </a:endParaRPr>
          </a:p>
        </p:txBody>
      </p:sp>
    </p:spTree>
    <p:extLst>
      <p:ext uri="{BB962C8B-B14F-4D97-AF65-F5344CB8AC3E}">
        <p14:creationId xmlns:p14="http://schemas.microsoft.com/office/powerpoint/2010/main" val="20120826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Βιομηχανία </a:t>
            </a:r>
            <a:r>
              <a:rPr lang="el-GR" b="1" dirty="0" smtClean="0"/>
              <a:t>τυριού</a:t>
            </a:r>
            <a:endParaRPr lang="el-GR" dirty="0"/>
          </a:p>
        </p:txBody>
      </p:sp>
      <p:sp>
        <p:nvSpPr>
          <p:cNvPr id="3" name="Θέση περιεχομένου 1"/>
          <p:cNvSpPr>
            <a:spLocks noGrp="1"/>
          </p:cNvSpPr>
          <p:nvPr>
            <p:ph idx="1"/>
          </p:nvPr>
        </p:nvSpPr>
        <p:spPr/>
        <p:txBody>
          <a:bodyPr>
            <a:normAutofit/>
          </a:bodyPr>
          <a:lstStyle/>
          <a:p>
            <a:pPr marL="457200" indent="-457200">
              <a:spcBef>
                <a:spcPts val="0"/>
              </a:spcBef>
              <a:buClr>
                <a:srgbClr val="0033CC"/>
              </a:buClr>
              <a:buFont typeface="Calibri" panose="020F0502020204030204" pitchFamily="34" charset="0"/>
              <a:buChar char="●"/>
            </a:pPr>
            <a:r>
              <a:rPr lang="el-GR" sz="2400" dirty="0" smtClean="0"/>
              <a:t>Η </a:t>
            </a:r>
            <a:r>
              <a:rPr lang="el-GR" sz="2400" dirty="0"/>
              <a:t>κυριότερη εφαρμογή των </a:t>
            </a:r>
            <a:r>
              <a:rPr lang="el-GR" sz="2400" dirty="0" err="1"/>
              <a:t>λιπασών</a:t>
            </a:r>
            <a:r>
              <a:rPr lang="el-GR" sz="2400" dirty="0"/>
              <a:t> είναι στην τυροκομία. Κατά τα διάφορα στάδια ωρίμανσης των τυριών αναπτύσσονται διάφοροι </a:t>
            </a:r>
            <a:r>
              <a:rPr lang="el-GR" sz="2400" dirty="0" smtClean="0"/>
              <a:t>μικροοργανισμοί, </a:t>
            </a:r>
            <a:r>
              <a:rPr lang="el-GR" sz="2400" dirty="0"/>
              <a:t>ενώ στα αρχικά στάδια είναι κυρίως </a:t>
            </a:r>
            <a:r>
              <a:rPr lang="el-GR" sz="2400" dirty="0" err="1"/>
              <a:t>γαλακτοβάκιλοι</a:t>
            </a:r>
            <a:r>
              <a:rPr lang="el-GR" sz="2400" dirty="0"/>
              <a:t> και </a:t>
            </a:r>
            <a:r>
              <a:rPr lang="en-US" sz="2400" dirty="0"/>
              <a:t>Streptococcus </a:t>
            </a:r>
            <a:r>
              <a:rPr lang="en-US" sz="2400" dirty="0" err="1" smtClean="0"/>
              <a:t>cremolis</a:t>
            </a:r>
            <a:r>
              <a:rPr lang="el-GR" sz="2400" dirty="0" smtClean="0"/>
              <a:t>, </a:t>
            </a:r>
            <a:r>
              <a:rPr lang="el-GR" sz="2400" dirty="0"/>
              <a:t>και </a:t>
            </a:r>
            <a:r>
              <a:rPr lang="en-US" sz="2400" dirty="0"/>
              <a:t>Streptococcus </a:t>
            </a:r>
            <a:r>
              <a:rPr lang="en-US" sz="2400" dirty="0" err="1"/>
              <a:t>thermophilus</a:t>
            </a:r>
            <a:r>
              <a:rPr lang="el-GR" sz="2400" dirty="0"/>
              <a:t>. Αποτέλεσμα της δράσης </a:t>
            </a:r>
            <a:r>
              <a:rPr lang="el-GR" sz="2400" dirty="0" smtClean="0"/>
              <a:t>αυτής, </a:t>
            </a:r>
            <a:r>
              <a:rPr lang="el-GR" sz="2400" dirty="0"/>
              <a:t>είναι η παραγωγή ελεύθερων λιπαρών οξέων που συμβάλλουν στο άρωμα και τη γεύση του τελικού προϊόντος. Έτσι σε πολλά είδη τυριών όπως </a:t>
            </a:r>
            <a:r>
              <a:rPr lang="en-US" sz="2400" dirty="0"/>
              <a:t>Romano</a:t>
            </a:r>
            <a:r>
              <a:rPr lang="el-GR" sz="2400" dirty="0"/>
              <a:t>, </a:t>
            </a:r>
            <a:r>
              <a:rPr lang="en-US" sz="2400" dirty="0"/>
              <a:t>Provolone</a:t>
            </a:r>
            <a:r>
              <a:rPr lang="el-GR" sz="2400" dirty="0"/>
              <a:t>, </a:t>
            </a:r>
            <a:r>
              <a:rPr lang="en-US" sz="2400" dirty="0"/>
              <a:t>Parmesan</a:t>
            </a:r>
            <a:r>
              <a:rPr lang="el-GR" sz="2400" dirty="0"/>
              <a:t>, που επιδιώκεται η εμφάνιση έντονης γεύσης και οσμής, χρησιμοποιούνται </a:t>
            </a:r>
            <a:r>
              <a:rPr lang="el-GR" sz="2400" dirty="0" err="1"/>
              <a:t>ενζυμικά</a:t>
            </a:r>
            <a:r>
              <a:rPr lang="el-GR" sz="2400" dirty="0"/>
              <a:t> παρασκευάσματα </a:t>
            </a:r>
            <a:r>
              <a:rPr lang="el-GR" sz="2400" dirty="0" err="1"/>
              <a:t>λιπασών</a:t>
            </a:r>
            <a:r>
              <a:rPr lang="el-GR" sz="2400" dirty="0"/>
              <a:t> ζωικής προέλευσης, τα οποία προστίθενται στο προς </a:t>
            </a:r>
            <a:r>
              <a:rPr lang="el-GR" sz="2400" dirty="0" err="1"/>
              <a:t>τυροκόμηση</a:t>
            </a:r>
            <a:r>
              <a:rPr lang="el-GR" sz="2400" dirty="0"/>
              <a:t> </a:t>
            </a:r>
            <a:r>
              <a:rPr lang="el-GR" sz="2400" dirty="0" smtClean="0"/>
              <a:t>γάλα.</a:t>
            </a:r>
            <a:endParaRPr lang="en-US" sz="24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101</a:t>
            </a:fld>
            <a:endParaRPr lang="el-GR" sz="1400">
              <a:solidFill>
                <a:schemeClr val="tx1"/>
              </a:solidFill>
            </a:endParaRPr>
          </a:p>
        </p:txBody>
      </p:sp>
    </p:spTree>
    <p:extLst>
      <p:ext uri="{BB962C8B-B14F-4D97-AF65-F5344CB8AC3E}">
        <p14:creationId xmlns:p14="http://schemas.microsoft.com/office/powerpoint/2010/main" val="16365101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Επεξεργασία </a:t>
            </a:r>
            <a:r>
              <a:rPr lang="el-GR" b="1" dirty="0" smtClean="0"/>
              <a:t>λιπών</a:t>
            </a:r>
            <a:endParaRPr lang="el-GR" dirty="0"/>
          </a:p>
        </p:txBody>
      </p:sp>
      <p:sp>
        <p:nvSpPr>
          <p:cNvPr id="3" name="Θέση περιεχομένου 1"/>
          <p:cNvSpPr>
            <a:spLocks noGrp="1"/>
          </p:cNvSpPr>
          <p:nvPr>
            <p:ph idx="1"/>
          </p:nvPr>
        </p:nvSpPr>
        <p:spPr/>
        <p:txBody>
          <a:bodyPr/>
          <a:lstStyle/>
          <a:p>
            <a:pPr marL="457200" indent="-457200">
              <a:spcBef>
                <a:spcPts val="0"/>
              </a:spcBef>
              <a:spcAft>
                <a:spcPts val="2400"/>
              </a:spcAft>
              <a:buClr>
                <a:srgbClr val="0033CC"/>
              </a:buClr>
              <a:buFont typeface="Calibri" panose="020F0502020204030204" pitchFamily="34" charset="0"/>
              <a:buChar char="●"/>
            </a:pPr>
            <a:r>
              <a:rPr lang="el-GR" sz="2800" dirty="0"/>
              <a:t>Η χρησιμοποίηση </a:t>
            </a:r>
            <a:r>
              <a:rPr lang="el-GR" sz="2800" dirty="0" err="1"/>
              <a:t>λιπασών</a:t>
            </a:r>
            <a:r>
              <a:rPr lang="el-GR" sz="2800" dirty="0"/>
              <a:t> στην επεξεργασία λιπών έχει αναπτυχθεί πολύ τα τελευταία </a:t>
            </a:r>
            <a:r>
              <a:rPr lang="el-GR" sz="2800" dirty="0" smtClean="0"/>
              <a:t>χρόνια, </a:t>
            </a:r>
            <a:r>
              <a:rPr lang="el-GR" sz="2800" dirty="0"/>
              <a:t>και περιλαμβάνει </a:t>
            </a:r>
            <a:r>
              <a:rPr lang="el-GR" sz="2800" dirty="0" smtClean="0"/>
              <a:t>κυρίως </a:t>
            </a:r>
            <a:r>
              <a:rPr lang="el-GR" sz="2800" dirty="0"/>
              <a:t>τρεις τομείς:</a:t>
            </a:r>
          </a:p>
          <a:p>
            <a:pPr marL="1143000" lvl="1" indent="-365760">
              <a:spcBef>
                <a:spcPts val="0"/>
              </a:spcBef>
              <a:spcAft>
                <a:spcPts val="1200"/>
              </a:spcAft>
              <a:buClr>
                <a:srgbClr val="FF6600"/>
              </a:buClr>
              <a:buFont typeface="+mj-lt"/>
              <a:buAutoNum type="alphaLcParenR"/>
            </a:pPr>
            <a:r>
              <a:rPr lang="el-GR" sz="2400" dirty="0" smtClean="0"/>
              <a:t>την </a:t>
            </a:r>
            <a:r>
              <a:rPr lang="el-GR" sz="2400" dirty="0" err="1"/>
              <a:t>ενζυμική</a:t>
            </a:r>
            <a:r>
              <a:rPr lang="el-GR" sz="2400" dirty="0"/>
              <a:t> υδρόλυση την λιπών για παραγωγή λιπαρών </a:t>
            </a:r>
            <a:r>
              <a:rPr lang="el-GR" sz="2400" dirty="0" smtClean="0"/>
              <a:t>οξέων,</a:t>
            </a:r>
            <a:endParaRPr lang="el-GR" sz="2400" dirty="0"/>
          </a:p>
          <a:p>
            <a:pPr marL="1143000" lvl="1" indent="-365760">
              <a:spcBef>
                <a:spcPts val="0"/>
              </a:spcBef>
              <a:spcAft>
                <a:spcPts val="1200"/>
              </a:spcAft>
              <a:buClr>
                <a:srgbClr val="FF6600"/>
              </a:buClr>
              <a:buFont typeface="+mj-lt"/>
              <a:buAutoNum type="alphaLcParenR"/>
            </a:pPr>
            <a:r>
              <a:rPr lang="el-GR" sz="2400" dirty="0" smtClean="0"/>
              <a:t>τη </a:t>
            </a:r>
            <a:r>
              <a:rPr lang="el-GR" sz="2400" dirty="0"/>
              <a:t>σύνθεση λιπιδίων με αναστροφή της </a:t>
            </a:r>
            <a:r>
              <a:rPr lang="el-GR" sz="2400" dirty="0" err="1" smtClean="0"/>
              <a:t>υδρίλυσης</a:t>
            </a:r>
            <a:r>
              <a:rPr lang="el-GR" sz="2400" dirty="0" smtClean="0"/>
              <a:t>,</a:t>
            </a:r>
            <a:endParaRPr lang="el-GR" sz="2400" dirty="0"/>
          </a:p>
          <a:p>
            <a:pPr marL="1143000" lvl="1" indent="-365760">
              <a:spcBef>
                <a:spcPts val="0"/>
              </a:spcBef>
              <a:buClr>
                <a:srgbClr val="FF6600"/>
              </a:buClr>
              <a:buFont typeface="+mj-lt"/>
              <a:buAutoNum type="alphaLcParenR"/>
            </a:pPr>
            <a:r>
              <a:rPr lang="el-GR" sz="2400" dirty="0" smtClean="0"/>
              <a:t>την </a:t>
            </a:r>
            <a:r>
              <a:rPr lang="el-GR" sz="2400" dirty="0" err="1"/>
              <a:t>ενζυμική</a:t>
            </a:r>
            <a:r>
              <a:rPr lang="el-GR" sz="2400" dirty="0"/>
              <a:t> τροποποίηση των λιπιδίων με </a:t>
            </a:r>
            <a:r>
              <a:rPr lang="el-GR" sz="2400" dirty="0" err="1" smtClean="0"/>
              <a:t>διεστεροποίηση</a:t>
            </a:r>
            <a:r>
              <a:rPr lang="el-GR" sz="2400" dirty="0" smtClean="0"/>
              <a:t>.</a:t>
            </a:r>
            <a:endParaRPr lang="en-US" sz="2400"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102</a:t>
            </a:fld>
            <a:endParaRPr lang="el-GR" sz="1400" dirty="0">
              <a:solidFill>
                <a:schemeClr val="tx1"/>
              </a:solidFill>
            </a:endParaRPr>
          </a:p>
        </p:txBody>
      </p:sp>
    </p:spTree>
    <p:extLst>
      <p:ext uri="{BB962C8B-B14F-4D97-AF65-F5344CB8AC3E}">
        <p14:creationId xmlns:p14="http://schemas.microsoft.com/office/powerpoint/2010/main" val="25777318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err="1"/>
              <a:t>Οξειδοαναγωγάσες</a:t>
            </a:r>
            <a:endParaRPr lang="el-GR"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300"/>
              </a:spcAft>
              <a:buClr>
                <a:srgbClr val="0033CC"/>
              </a:buClr>
              <a:buFont typeface="+mj-lt"/>
              <a:buAutoNum type="arabicPeriod"/>
            </a:pPr>
            <a:r>
              <a:rPr lang="el-GR" sz="2200" b="1" dirty="0" err="1" smtClean="0"/>
              <a:t>Λιποξυγονάσες</a:t>
            </a:r>
            <a:r>
              <a:rPr lang="el-GR" sz="2200" b="1" dirty="0" smtClean="0"/>
              <a:t> </a:t>
            </a:r>
            <a:r>
              <a:rPr lang="el-GR" sz="2200" b="1" dirty="0"/>
              <a:t>στην </a:t>
            </a:r>
            <a:r>
              <a:rPr lang="el-GR" sz="2200" b="1" dirty="0" smtClean="0"/>
              <a:t>αρτοποιία</a:t>
            </a:r>
            <a:r>
              <a:rPr lang="el-GR" sz="2200" dirty="0" smtClean="0"/>
              <a:t>:</a:t>
            </a:r>
            <a:endParaRPr lang="el-GR" sz="2200" b="1" dirty="0"/>
          </a:p>
          <a:p>
            <a:pPr marL="457200" indent="-457200">
              <a:spcBef>
                <a:spcPts val="0"/>
              </a:spcBef>
              <a:spcAft>
                <a:spcPts val="2400"/>
              </a:spcAft>
              <a:buFontTx/>
              <a:buNone/>
            </a:pPr>
            <a:r>
              <a:rPr lang="el-GR" sz="2000" dirty="0"/>
              <a:t>	Η </a:t>
            </a:r>
            <a:r>
              <a:rPr lang="el-GR" sz="2000" dirty="0" err="1"/>
              <a:t>οξειδάση</a:t>
            </a:r>
            <a:r>
              <a:rPr lang="el-GR" sz="2000" dirty="0"/>
              <a:t> των λιποειδών χρησιμοποιείται ευρέως στην αρτοποιία. Το ένζυμο είναι υπεύθυνο για τον αποχρωματισμό φυσικών χρωστικών που υπάρχουν στο αλεύρι, παράγοντας έτσι αρκετά λευκό προϊόν. Η αντίδραση είναι </a:t>
            </a:r>
            <a:r>
              <a:rPr lang="el-GR" sz="2000" dirty="0" smtClean="0"/>
              <a:t>πολύπλοκη, </a:t>
            </a:r>
            <a:r>
              <a:rPr lang="el-GR" sz="2000" dirty="0"/>
              <a:t>και περιλαμβάνει την ταυτόχρονη οξείδωση </a:t>
            </a:r>
            <a:r>
              <a:rPr lang="el-GR" sz="2000" dirty="0" err="1"/>
              <a:t>καροτενίων</a:t>
            </a:r>
            <a:r>
              <a:rPr lang="el-GR" sz="2000" dirty="0"/>
              <a:t> και λιπαρών </a:t>
            </a:r>
            <a:r>
              <a:rPr lang="el-GR" sz="2000" dirty="0" smtClean="0"/>
              <a:t>οξέων, </a:t>
            </a:r>
            <a:r>
              <a:rPr lang="el-GR" sz="2000" dirty="0"/>
              <a:t>παρουσία ατμοσφαιρικού </a:t>
            </a:r>
            <a:r>
              <a:rPr lang="el-GR" sz="2000" dirty="0" smtClean="0"/>
              <a:t>οξυγόνου.</a:t>
            </a:r>
          </a:p>
          <a:p>
            <a:pPr marL="457200" indent="-457200">
              <a:spcBef>
                <a:spcPts val="0"/>
              </a:spcBef>
              <a:spcAft>
                <a:spcPts val="300"/>
              </a:spcAft>
              <a:buClr>
                <a:srgbClr val="0033CC"/>
              </a:buClr>
              <a:buFont typeface="+mj-lt"/>
              <a:buAutoNum type="arabicPeriod" startAt="2"/>
            </a:pPr>
            <a:r>
              <a:rPr lang="el-GR" sz="2200" b="1" dirty="0" err="1" smtClean="0"/>
              <a:t>Οξειδάση</a:t>
            </a:r>
            <a:r>
              <a:rPr lang="el-GR" sz="2200" b="1" dirty="0" smtClean="0"/>
              <a:t> </a:t>
            </a:r>
            <a:r>
              <a:rPr lang="el-GR" sz="2200" b="1" dirty="0"/>
              <a:t>της </a:t>
            </a:r>
            <a:r>
              <a:rPr lang="el-GR" sz="2200" b="1" dirty="0" smtClean="0"/>
              <a:t>γλυκόζης</a:t>
            </a:r>
            <a:r>
              <a:rPr lang="el-GR" sz="2200" dirty="0" smtClean="0"/>
              <a:t>:</a:t>
            </a:r>
            <a:endParaRPr lang="el-GR" sz="2200" b="1" dirty="0"/>
          </a:p>
          <a:p>
            <a:pPr marL="457200" indent="-457200">
              <a:spcBef>
                <a:spcPts val="0"/>
              </a:spcBef>
              <a:buFontTx/>
              <a:buNone/>
            </a:pPr>
            <a:r>
              <a:rPr lang="el-GR" sz="2000" dirty="0"/>
              <a:t>	Το ένζυμο χρησιμοποιείται για να απομακρύνει υπολείμματα γλυκόζης και οξυγόνου από ορισμένες τροφές. Π.χ. στην </a:t>
            </a:r>
            <a:r>
              <a:rPr lang="el-GR" sz="2000" dirty="0" err="1"/>
              <a:t>αλβουμίνη</a:t>
            </a:r>
            <a:r>
              <a:rPr lang="el-GR" sz="2000" dirty="0"/>
              <a:t> του αυγού και στη σκόνη </a:t>
            </a:r>
            <a:r>
              <a:rPr lang="el-GR" sz="2000" dirty="0" smtClean="0"/>
              <a:t>αυγού, </a:t>
            </a:r>
            <a:r>
              <a:rPr lang="el-GR" sz="2000" dirty="0"/>
              <a:t>υπάρχουν μικρές ποσότητες γλυκόζης που απομακρύνονται με τη χρήση της </a:t>
            </a:r>
            <a:r>
              <a:rPr lang="el-GR" sz="2000" dirty="0" err="1"/>
              <a:t>οξειδάσης</a:t>
            </a:r>
            <a:r>
              <a:rPr lang="el-GR" sz="2000" dirty="0"/>
              <a:t> της γλυκόζης, προφυλάσσοντας τα προϊόντα αυτά, κατά την αποθήκευσή τους, από την υποβάθμιση εξαιτίας της σχηματιζόμενης αντίδρασης </a:t>
            </a:r>
            <a:r>
              <a:rPr lang="en-US" sz="2000" dirty="0" err="1" smtClean="0"/>
              <a:t>Maillard</a:t>
            </a:r>
            <a:r>
              <a:rPr lang="el-GR" sz="2000" dirty="0" smtClean="0"/>
              <a:t>.</a:t>
            </a:r>
            <a:endParaRPr lang="el-GR" sz="2000" b="1"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103</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42629401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a:t>
            </a:r>
            <a:r>
              <a:rPr lang="el-GR" sz="2000" dirty="0" err="1" smtClean="0">
                <a:solidFill>
                  <a:schemeClr val="tx1">
                    <a:lumMod val="65000"/>
                    <a:lumOff val="35000"/>
                  </a:schemeClr>
                </a:solidFill>
              </a:rPr>
              <a:t>Σοφιανίδου</a:t>
            </a:r>
            <a:r>
              <a:rPr lang="el-GR" sz="2000" dirty="0" smtClean="0">
                <a:solidFill>
                  <a:schemeClr val="tx1">
                    <a:lumMod val="65000"/>
                    <a:lumOff val="35000"/>
                  </a:schemeClr>
                </a:solidFill>
              </a:rPr>
              <a:t> Γεωργία</a:t>
            </a:r>
            <a:endParaRPr lang="el-GR" sz="2000" dirty="0">
              <a:solidFill>
                <a:schemeClr val="tx1">
                  <a:lumMod val="65000"/>
                  <a:lumOff val="35000"/>
                </a:schemeClr>
              </a:solidFill>
            </a:endParaRPr>
          </a:p>
        </p:txBody>
      </p:sp>
      <p:pic>
        <p:nvPicPr>
          <p:cNvPr id="6" name="Εικόνα 1" descr=" Λογότυπο για άδειες χρήσης creative commons, b y, n c, s 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959" y="5949280"/>
            <a:ext cx="1583921" cy="554177"/>
          </a:xfrm>
          <a:prstGeom prst="rect">
            <a:avLst/>
          </a:prstGeom>
        </p:spPr>
      </p:pic>
      <p:pic>
        <p:nvPicPr>
          <p:cNvPr id="7" name="Εικόνα 2" descr="Λογότυπο επιχειρησιακού προγράμματος εκπαίδευση και δια βίου μάθηση ">
            <a:hlinkClick r:id="rId4" tooltip="Μετάβαση στο www.edulll.gr/"/>
          </p:cNvPr>
          <p:cNvPicPr>
            <a:picLocks noChangeAspect="1" noChangeArrowheads="1"/>
          </p:cNvPicPr>
          <p:nvPr/>
        </p:nvPicPr>
        <p:blipFill>
          <a:blip r:embed="rId5"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86851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none" dirty="0" smtClean="0"/>
              <a:t>Σημειώματα</a:t>
            </a:r>
            <a:endParaRPr lang="el-GR" cap="none" dirty="0"/>
          </a:p>
        </p:txBody>
      </p:sp>
      <p:sp>
        <p:nvSpPr>
          <p:cNvPr id="3" name="Θέση περιεχομένου 1"/>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48030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p:txBody>
          <a:bodyPr>
            <a:noAutofit/>
          </a:bodyPr>
          <a:lstStyle/>
          <a:p>
            <a:r>
              <a:rPr lang="el-GR" sz="4000" b="1" dirty="0"/>
              <a:t>Σημείωμα Ιστορικού </a:t>
            </a:r>
            <a:r>
              <a:rPr lang="el-GR" sz="4000" b="1" dirty="0" smtClean="0"/>
              <a:t/>
            </a:r>
            <a:br>
              <a:rPr lang="el-GR" sz="4000" b="1" dirty="0" smtClean="0"/>
            </a:br>
            <a:r>
              <a:rPr lang="el-GR" sz="4000" b="1" dirty="0" smtClean="0"/>
              <a:t>Εκδόσεων</a:t>
            </a:r>
            <a:r>
              <a:rPr lang="en-US" sz="4000" b="1" dirty="0" smtClean="0"/>
              <a:t> </a:t>
            </a:r>
            <a:r>
              <a:rPr lang="el-GR" sz="4000" b="1" dirty="0" smtClean="0"/>
              <a:t>Έργου</a:t>
            </a:r>
            <a:endParaRPr lang="el-GR" sz="4000" b="1" dirty="0"/>
          </a:p>
        </p:txBody>
      </p:sp>
      <p:sp>
        <p:nvSpPr>
          <p:cNvPr id="5" name="Θέση περιεχομένου 1"/>
          <p:cNvSpPr>
            <a:spLocks noGrp="1"/>
          </p:cNvSpPr>
          <p:nvPr>
            <p:ph idx="1"/>
          </p:nvPr>
        </p:nvSpPr>
        <p:spPr/>
        <p:txBody>
          <a:bodyPr>
            <a:normAutofit/>
          </a:bodyPr>
          <a:lstStyle/>
          <a:p>
            <a:pPr marL="0" indent="0">
              <a:spcBef>
                <a:spcPts val="0"/>
              </a:spcBef>
              <a:buNone/>
            </a:pPr>
            <a:endParaRPr lang="el-GR" sz="2000" dirty="0" smtClean="0"/>
          </a:p>
          <a:p>
            <a:pPr marL="0" indent="0">
              <a:spcBef>
                <a:spcPts val="0"/>
              </a:spcBef>
              <a:buNone/>
            </a:pPr>
            <a:endParaRPr lang="el-GR" sz="2800" dirty="0"/>
          </a:p>
          <a:p>
            <a:pPr marL="0" indent="0" algn="ctr">
              <a:spcBef>
                <a:spcPts val="0"/>
              </a:spcBef>
              <a:spcAft>
                <a:spcPts val="4200"/>
              </a:spcAft>
              <a:buNone/>
            </a:pPr>
            <a:r>
              <a:rPr lang="el-GR" sz="2800" dirty="0" smtClean="0"/>
              <a:t>Το </a:t>
            </a:r>
            <a:r>
              <a:rPr lang="el-GR" sz="2800" dirty="0"/>
              <a:t>παρόν έργο αποτελεί την έκδοση </a:t>
            </a:r>
            <a:r>
              <a:rPr lang="el-GR" sz="2800" b="1" dirty="0" smtClean="0"/>
              <a:t>1.01</a:t>
            </a:r>
            <a:r>
              <a:rPr lang="el-GR" sz="2800" dirty="0" smtClean="0"/>
              <a:t>.</a:t>
            </a:r>
            <a:endParaRPr lang="el-GR" sz="2800" dirty="0"/>
          </a:p>
          <a:p>
            <a:pPr marL="0" indent="0">
              <a:buNone/>
            </a:pPr>
            <a:endParaRPr lang="el-GR" sz="2000" dirty="0"/>
          </a:p>
        </p:txBody>
      </p:sp>
    </p:spTree>
    <p:extLst>
      <p:ext uri="{BB962C8B-B14F-4D97-AF65-F5344CB8AC3E}">
        <p14:creationId xmlns:p14="http://schemas.microsoft.com/office/powerpoint/2010/main" val="2750198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Αναφοράς</a:t>
            </a:r>
            <a:endParaRPr lang="el-GR" b="1" dirty="0"/>
          </a:p>
        </p:txBody>
      </p:sp>
      <p:sp>
        <p:nvSpPr>
          <p:cNvPr id="3" name="Θέση περιεχομένου 1"/>
          <p:cNvSpPr>
            <a:spLocks noGrp="1"/>
          </p:cNvSpPr>
          <p:nvPr>
            <p:ph idx="1"/>
          </p:nvPr>
        </p:nvSpPr>
        <p:spPr/>
        <p:txBody>
          <a:bodyPr>
            <a:normAutofit/>
          </a:bodyPr>
          <a:lstStyle/>
          <a:p>
            <a:pPr marL="0" indent="0">
              <a:buNone/>
            </a:pPr>
            <a:endParaRPr lang="el-GR" sz="2400" dirty="0"/>
          </a:p>
          <a:p>
            <a:pPr marL="0" indent="0">
              <a:buNone/>
            </a:pPr>
            <a:endParaRPr lang="el-GR" sz="2400" dirty="0"/>
          </a:p>
          <a:p>
            <a:pPr marL="0" indent="0">
              <a:buNone/>
            </a:pPr>
            <a:r>
              <a:rPr lang="en-US" sz="2400" dirty="0"/>
              <a:t>Copyright</a:t>
            </a:r>
            <a:r>
              <a:rPr lang="el-GR" sz="2400" dirty="0"/>
              <a:t> Τεχνολογικό Εκπαιδευτικό Ίδρυμα Θεσσαλίας</a:t>
            </a:r>
            <a:r>
              <a:rPr lang="en-US" sz="2400" dirty="0"/>
              <a:t>, </a:t>
            </a:r>
            <a:r>
              <a:rPr lang="el-GR" sz="2400" dirty="0"/>
              <a:t>Αθανάσιος </a:t>
            </a:r>
            <a:r>
              <a:rPr lang="el-GR" sz="2400" dirty="0" err="1"/>
              <a:t>Μανούρας</a:t>
            </a:r>
            <a:r>
              <a:rPr lang="el-GR" sz="2400" dirty="0"/>
              <a:t>, 201</a:t>
            </a:r>
            <a:r>
              <a:rPr lang="en-US" sz="2400" dirty="0"/>
              <a:t>5</a:t>
            </a:r>
            <a:r>
              <a:rPr lang="el-GR" sz="2400" dirty="0"/>
              <a:t>. Αθανάσιος </a:t>
            </a:r>
            <a:r>
              <a:rPr lang="el-GR" sz="2400" dirty="0" err="1"/>
              <a:t>Μανούρας</a:t>
            </a:r>
            <a:r>
              <a:rPr lang="el-GR" sz="2400" dirty="0"/>
              <a:t>. «Χημεία Τροφίμων». Έκδοση: 1.0. Λάρισα 201</a:t>
            </a:r>
            <a:r>
              <a:rPr lang="en-US" sz="2400" dirty="0"/>
              <a:t>5</a:t>
            </a:r>
            <a:r>
              <a:rPr lang="el-GR" sz="2400" dirty="0"/>
              <a:t> . Διαθέσιμο από τη δικτυακή διεύθυνση: </a:t>
            </a:r>
            <a:r>
              <a:rPr lang="en-US" sz="2400" dirty="0">
                <a:hlinkClick r:id="rId3"/>
              </a:rPr>
              <a:t>http://cdev.teilar.gr/courses/FDT102/</a:t>
            </a:r>
            <a:r>
              <a:rPr lang="el-GR" sz="2400" dirty="0"/>
              <a:t>, 20/1</a:t>
            </a:r>
            <a:r>
              <a:rPr lang="en-US" sz="2400" dirty="0"/>
              <a:t>1</a:t>
            </a:r>
            <a:r>
              <a:rPr lang="el-GR" sz="2400" dirty="0"/>
              <a:t>/2015.</a:t>
            </a:r>
          </a:p>
          <a:p>
            <a:endParaRPr lang="el-GR" sz="2000" dirty="0"/>
          </a:p>
        </p:txBody>
      </p:sp>
    </p:spTree>
    <p:extLst>
      <p:ext uri="{BB962C8B-B14F-4D97-AF65-F5344CB8AC3E}">
        <p14:creationId xmlns:p14="http://schemas.microsoft.com/office/powerpoint/2010/main" val="2479771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a:t>
            </a:r>
            <a:r>
              <a:rPr lang="el-GR" b="1" dirty="0" smtClean="0"/>
              <a:t>Αδειοδότησης</a:t>
            </a:r>
            <a:endParaRPr lang="el-GR" b="1" dirty="0"/>
          </a:p>
        </p:txBody>
      </p:sp>
      <p:sp>
        <p:nvSpPr>
          <p:cNvPr id="3" name="Θέση περιεχομένου 1"/>
          <p:cNvSpPr>
            <a:spLocks noGrp="1"/>
          </p:cNvSpPr>
          <p:nvPr>
            <p:ph idx="1"/>
          </p:nvPr>
        </p:nvSpPr>
        <p:spPr>
          <a:xfrm>
            <a:off x="457200" y="1524000"/>
            <a:ext cx="8229600" cy="1905000"/>
          </a:xfrm>
        </p:spPr>
        <p:txBody>
          <a:bodyPr>
            <a:noAutofit/>
          </a:bodyPr>
          <a:lstStyle/>
          <a:p>
            <a:pPr>
              <a:spcBef>
                <a:spcPts val="0"/>
              </a:spcBef>
            </a:pPr>
            <a:r>
              <a:rPr lang="el-GR" sz="2000" dirty="0" smtClean="0"/>
              <a:t>Το </a:t>
            </a:r>
            <a:r>
              <a:rPr lang="el-GR" sz="2000" dirty="0"/>
              <a:t>παρόν υλικό διατίθεται με τους όρους της άδειας χρήσης </a:t>
            </a:r>
            <a:r>
              <a:rPr lang="en-US" sz="2000" dirty="0" smtClean="0"/>
              <a:t>Creative Commons</a:t>
            </a:r>
            <a:r>
              <a:rPr lang="el-GR" sz="2000" dirty="0" smtClean="0"/>
              <a:t>: Αναφορά Δημιουργού - </a:t>
            </a:r>
            <a:r>
              <a:rPr lang="el-GR" sz="2000" dirty="0"/>
              <a:t>Μη Εμπορική </a:t>
            </a:r>
            <a:r>
              <a:rPr lang="el-GR" sz="2000" dirty="0" smtClean="0"/>
              <a:t>Χρήση - </a:t>
            </a:r>
            <a:r>
              <a:rPr lang="el-GR" sz="2000" dirty="0"/>
              <a:t>Παρόμοια </a:t>
            </a:r>
            <a:r>
              <a:rPr lang="el-GR" sz="2000" dirty="0" smtClean="0"/>
              <a:t>Διανομή, </a:t>
            </a:r>
            <a:r>
              <a:rPr lang="el-GR" sz="2000" dirty="0"/>
              <a:t>4.0 [1]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smtClean="0"/>
              <a:t>κ.λπ., 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Εικόνα 1" descr=" Λογότυπο για άδειες χρήσης creative commons, b y, n c, s a " title="Λογότυπο creative commons">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1422" y="358140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περιεχομένου 2"/>
          <p:cNvSpPr txBox="1"/>
          <p:nvPr/>
        </p:nvSpPr>
        <p:spPr>
          <a:xfrm>
            <a:off x="533400" y="4224704"/>
            <a:ext cx="8229600" cy="2252296"/>
          </a:xfrm>
          <a:prstGeom prst="rect">
            <a:avLst/>
          </a:prstGeom>
        </p:spPr>
        <p:txBody>
          <a:bodyPr vert="horz" wrap="square" lIns="91440" tIns="45720" rIns="91440" bIns="45720" rtlCol="0" anchor="ctr">
            <a:normAutofit/>
          </a:bodyPr>
          <a:lstStyle/>
          <a:p>
            <a:pPr>
              <a:spcAft>
                <a:spcPts val="600"/>
              </a:spcAft>
            </a:pPr>
            <a:r>
              <a:rPr lang="el-GR" sz="1400" dirty="0"/>
              <a:t>[1] </a:t>
            </a:r>
            <a:r>
              <a:rPr lang="el-GR" sz="1400" dirty="0">
                <a:hlinkClick r:id="rId6" tooltip="Μετάβαση στην Άδεια Χρήσης"/>
              </a:rPr>
              <a:t>http://creativecommons.org/licenses/by-nc-sa/4.0/ </a:t>
            </a:r>
            <a:endParaRPr lang="el-GR" sz="1400" dirty="0"/>
          </a:p>
          <a:p>
            <a:r>
              <a:rPr lang="el-GR" sz="1400" dirty="0"/>
              <a:t>Ως </a:t>
            </a:r>
            <a:r>
              <a:rPr lang="el-GR" sz="1400" b="1" dirty="0"/>
              <a:t>Μη Εμπορική</a:t>
            </a:r>
            <a:r>
              <a:rPr lang="el-GR" sz="1400" dirty="0"/>
              <a:t> ορίζεται η χρήση:</a:t>
            </a:r>
          </a:p>
          <a:p>
            <a:pPr marL="800100" lvl="1" indent="-342900">
              <a:buFont typeface="Arial" panose="020B0604020202020204" pitchFamily="34" charset="0"/>
              <a:buChar char="•"/>
            </a:pP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r>
              <a:rPr lang="el-GR" sz="1400" dirty="0"/>
              <a:t>,</a:t>
            </a:r>
          </a:p>
          <a:p>
            <a:pPr marL="800100" lvl="1" indent="-342900">
              <a:buFont typeface="Arial" panose="020B0604020202020204" pitchFamily="34" charset="0"/>
              <a:buChar char="•"/>
            </a:pPr>
            <a:r>
              <a:rPr lang="el-GR" sz="1400" dirty="0"/>
              <a:t>που</a:t>
            </a:r>
            <a:r>
              <a:rPr lang="en-GB" sz="1400" dirty="0"/>
              <a:t> </a:t>
            </a:r>
            <a:r>
              <a:rPr lang="el-GR" sz="1400" dirty="0"/>
              <a:t>δεν περιλαμβάνει οικονομική συναλλαγή ως προϋπόθεση για τη χρήση ή πρόσβαση στο </a:t>
            </a:r>
            <a:r>
              <a:rPr lang="el-GR" sz="1400" dirty="0" smtClean="0"/>
              <a:t>έργο,</a:t>
            </a:r>
            <a:endParaRPr lang="el-GR" sz="1400" dirty="0"/>
          </a:p>
          <a:p>
            <a:pPr marL="800100" lvl="1" indent="-342900">
              <a:spcAft>
                <a:spcPts val="600"/>
              </a:spcAft>
              <a:buFont typeface="Arial" panose="020B0604020202020204" pitchFamily="34" charset="0"/>
              <a:buChar char="•"/>
            </a:pPr>
            <a:r>
              <a:rPr lang="el-GR" sz="1400" dirty="0"/>
              <a:t>που</a:t>
            </a:r>
            <a:r>
              <a:rPr lang="en-GB" sz="1400" dirty="0"/>
              <a:t> </a:t>
            </a:r>
            <a:r>
              <a:rPr lang="el-GR" sz="1400" dirty="0"/>
              <a:t>δεν προσπορίζει στο διανομέα του έργου και</a:t>
            </a:r>
            <a:r>
              <a:rPr lang="en-GB" sz="1400" dirty="0"/>
              <a:t> </a:t>
            </a:r>
            <a:r>
              <a:rPr lang="el-GR" sz="1400" dirty="0" err="1"/>
              <a:t>αδειοδόχο</a:t>
            </a:r>
            <a:r>
              <a:rPr lang="en-GB" sz="1400" dirty="0"/>
              <a:t> </a:t>
            </a:r>
            <a:r>
              <a:rPr lang="el-GR" sz="1400" dirty="0"/>
              <a:t>έμμεσο οικονομικό όφελος (π.χ. διαφημίσεις) από την προβολή του έργου σε διαδικτυακό </a:t>
            </a:r>
            <a:r>
              <a:rPr lang="el-GR" sz="1400" dirty="0" smtClean="0"/>
              <a:t>τόπο.</a:t>
            </a:r>
            <a:endParaRPr lang="el-GR" sz="1400" dirty="0"/>
          </a:p>
          <a:p>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r>
              <a:rPr lang="el-GR" sz="1400" dirty="0" smtClean="0"/>
              <a:t>.</a:t>
            </a:r>
            <a:endParaRPr lang="el-GR" sz="1400" dirty="0"/>
          </a:p>
        </p:txBody>
      </p:sp>
    </p:spTree>
    <p:custDataLst>
      <p:tags r:id="rId1"/>
    </p:custDataLst>
    <p:extLst>
      <p:ext uri="{BB962C8B-B14F-4D97-AF65-F5344CB8AC3E}">
        <p14:creationId xmlns:p14="http://schemas.microsoft.com/office/powerpoint/2010/main" val="167967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Διατήρηση </a:t>
            </a:r>
            <a:r>
              <a:rPr lang="el-GR" b="1" dirty="0" smtClean="0"/>
              <a:t>Σημειωμάτων</a:t>
            </a:r>
            <a:endParaRPr lang="el-GR" b="1" dirty="0"/>
          </a:p>
        </p:txBody>
      </p:sp>
      <p:sp>
        <p:nvSpPr>
          <p:cNvPr id="3" name="Θέση περιεχομένου 1"/>
          <p:cNvSpPr>
            <a:spLocks noGrp="1"/>
          </p:cNvSpPr>
          <p:nvPr>
            <p:ph idx="1"/>
          </p:nvPr>
        </p:nvSpPr>
        <p:spPr/>
        <p:txBody>
          <a:bodyPr>
            <a:normAutofit/>
          </a:bodyPr>
          <a:lstStyle/>
          <a:p>
            <a:pPr marL="0" indent="0">
              <a:spcBef>
                <a:spcPts val="0"/>
              </a:spcBef>
              <a:buNone/>
            </a:pPr>
            <a:endParaRPr lang="el-GR" sz="2400" dirty="0" smtClean="0"/>
          </a:p>
          <a:p>
            <a:pPr marL="0" indent="0">
              <a:spcBef>
                <a:spcPts val="0"/>
              </a:spcBef>
              <a:spcAft>
                <a:spcPts val="1800"/>
              </a:spcAft>
              <a:buNone/>
            </a:pPr>
            <a:r>
              <a:rPr lang="el-GR" sz="2400" dirty="0" smtClean="0"/>
              <a:t>Οποιαδήποτε </a:t>
            </a:r>
            <a:r>
              <a:rPr lang="el-GR" sz="2400" dirty="0"/>
              <a:t>αναπαραγωγή ή διασκευή του υλικού θα πρέπει να συμπεριλαμβάνει:</a:t>
            </a:r>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Αναφοράς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το</a:t>
            </a:r>
            <a:r>
              <a:rPr lang="en-US" sz="2000" dirty="0" smtClean="0"/>
              <a:t> </a:t>
            </a:r>
            <a:r>
              <a:rPr lang="el-GR" sz="2000" dirty="0" smtClean="0"/>
              <a:t>Σημείωμα</a:t>
            </a:r>
            <a:r>
              <a:rPr lang="en-US" sz="2000" dirty="0" smtClean="0"/>
              <a:t> Αδειοδότησης</a:t>
            </a:r>
            <a:r>
              <a:rPr lang="el-GR" sz="2000" dirty="0" smtClean="0"/>
              <a:t>,</a:t>
            </a:r>
            <a:endParaRPr lang="el-GR" sz="2000" dirty="0"/>
          </a:p>
          <a:p>
            <a:pPr lvl="2" indent="-347472">
              <a:spcBef>
                <a:spcPts val="0"/>
              </a:spcBef>
              <a:spcAft>
                <a:spcPts val="600"/>
              </a:spcAft>
              <a:buFont typeface="Wingdings" panose="05000000000000000000" pitchFamily="2" charset="2"/>
              <a:buChar char="§"/>
            </a:pPr>
            <a:r>
              <a:rPr lang="el-GR" sz="2000" dirty="0" smtClean="0"/>
              <a:t>τη</a:t>
            </a:r>
            <a:r>
              <a:rPr lang="en-US" sz="2000" dirty="0" smtClean="0"/>
              <a:t> </a:t>
            </a:r>
            <a:r>
              <a:rPr lang="el-GR" sz="2000" dirty="0"/>
              <a:t>Δ</a:t>
            </a:r>
            <a:r>
              <a:rPr lang="el-GR" sz="2000" dirty="0" smtClean="0"/>
              <a:t>ήλωση</a:t>
            </a:r>
            <a:r>
              <a:rPr lang="en-US" sz="2000" dirty="0" smtClean="0"/>
              <a:t> </a:t>
            </a:r>
            <a:r>
              <a:rPr lang="el-GR" sz="2000" dirty="0" smtClean="0"/>
              <a:t>Διατήρησης Σημειωμάτων,</a:t>
            </a:r>
            <a:endParaRPr lang="el-GR" sz="2000" dirty="0"/>
          </a:p>
          <a:p>
            <a:pPr lvl="2" indent="-347472">
              <a:spcBef>
                <a:spcPts val="0"/>
              </a:spcBef>
              <a:spcAft>
                <a:spcPts val="1800"/>
              </a:spcAft>
              <a:buFont typeface="Wingdings" panose="05000000000000000000" pitchFamily="2" charset="2"/>
              <a:buChar char="§"/>
            </a:pPr>
            <a:r>
              <a:rPr lang="el-GR" sz="2000" dirty="0"/>
              <a:t>τ</a:t>
            </a:r>
            <a:r>
              <a:rPr lang="el-GR" sz="2000" dirty="0" smtClean="0"/>
              <a:t>ο Σημείωμα Χρήσης Έργων Τρίτων.</a:t>
            </a:r>
            <a:endParaRPr lang="el-GR" sz="2000" dirty="0"/>
          </a:p>
          <a:p>
            <a:pPr marL="0" indent="0">
              <a:spcBef>
                <a:spcPts val="0"/>
              </a:spcBef>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11208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Ιστορική αναδρομή και μέλλον των λιποειδών (2/2)</a:t>
            </a:r>
            <a:endParaRPr lang="el-GR" dirty="0"/>
          </a:p>
        </p:txBody>
      </p:sp>
      <p:sp>
        <p:nvSpPr>
          <p:cNvPr id="3" name="Θέση περιεχομένου 1"/>
          <p:cNvSpPr>
            <a:spLocks noGrp="1"/>
          </p:cNvSpPr>
          <p:nvPr>
            <p:ph idx="1"/>
          </p:nvPr>
        </p:nvSpPr>
        <p:spPr/>
        <p:txBody>
          <a:bodyPr/>
          <a:lstStyle/>
          <a:p>
            <a:pPr marL="457200" indent="-457200">
              <a:spcBef>
                <a:spcPts val="0"/>
              </a:spcBef>
              <a:buClr>
                <a:srgbClr val="0033CC"/>
              </a:buClr>
              <a:buFont typeface="Calibri" panose="020F0502020204030204" pitchFamily="34" charset="0"/>
              <a:buChar char="●"/>
            </a:pPr>
            <a:endParaRPr lang="el-GR" sz="2800" dirty="0" smtClean="0"/>
          </a:p>
          <a:p>
            <a:pPr marL="457200" indent="-457200">
              <a:spcBef>
                <a:spcPts val="0"/>
              </a:spcBef>
              <a:spcAft>
                <a:spcPts val="1800"/>
              </a:spcAft>
              <a:buClr>
                <a:srgbClr val="0033CC"/>
              </a:buClr>
              <a:buFont typeface="Calibri" panose="020F0502020204030204" pitchFamily="34" charset="0"/>
              <a:buChar char="●"/>
            </a:pPr>
            <a:r>
              <a:rPr lang="el-GR" sz="2800" dirty="0" smtClean="0"/>
              <a:t>Στη συνέχεια,</a:t>
            </a:r>
            <a:r>
              <a:rPr lang="el-GR" sz="2800" b="1" dirty="0" smtClean="0"/>
              <a:t> </a:t>
            </a:r>
            <a:r>
              <a:rPr lang="el-GR" sz="2800" dirty="0" smtClean="0"/>
              <a:t>απομονώθηκαν διάφορα </a:t>
            </a:r>
            <a:r>
              <a:rPr lang="el-GR" sz="2800" b="1" dirty="0" smtClean="0">
                <a:solidFill>
                  <a:srgbClr val="0033CC"/>
                </a:solidFill>
              </a:rPr>
              <a:t>λιποειδή με βιολογική δράση</a:t>
            </a:r>
            <a:r>
              <a:rPr lang="el-GR" sz="2800" dirty="0" smtClean="0"/>
              <a:t>,</a:t>
            </a:r>
            <a:r>
              <a:rPr lang="el-GR" sz="2800" b="1" dirty="0" smtClean="0"/>
              <a:t> </a:t>
            </a:r>
            <a:r>
              <a:rPr lang="el-GR" sz="2800" dirty="0" smtClean="0"/>
              <a:t>όπως:</a:t>
            </a:r>
          </a:p>
          <a:p>
            <a:pPr marL="1143000" lvl="1" indent="-365760">
              <a:spcBef>
                <a:spcPts val="0"/>
              </a:spcBef>
              <a:spcAft>
                <a:spcPts val="1200"/>
              </a:spcAft>
              <a:buClr>
                <a:srgbClr val="FF6600"/>
              </a:buClr>
              <a:buFont typeface="Calibri" panose="020F0502020204030204" pitchFamily="34" charset="0"/>
              <a:buChar char="●"/>
            </a:pPr>
            <a:r>
              <a:rPr lang="el-GR" sz="2200" dirty="0" smtClean="0"/>
              <a:t>η </a:t>
            </a:r>
            <a:r>
              <a:rPr lang="el-GR" sz="2200" dirty="0" err="1" smtClean="0"/>
              <a:t>ακετυλοχολίνη</a:t>
            </a:r>
            <a:r>
              <a:rPr lang="el-GR" sz="2200" dirty="0" smtClean="0"/>
              <a:t>,</a:t>
            </a:r>
          </a:p>
          <a:p>
            <a:pPr marL="1143000" lvl="1" indent="-365760">
              <a:spcBef>
                <a:spcPts val="0"/>
              </a:spcBef>
              <a:spcAft>
                <a:spcPts val="1200"/>
              </a:spcAft>
              <a:buClr>
                <a:srgbClr val="FF6600"/>
              </a:buClr>
              <a:buFont typeface="Calibri" panose="020F0502020204030204" pitchFamily="34" charset="0"/>
              <a:buChar char="●"/>
            </a:pPr>
            <a:r>
              <a:rPr lang="el-GR" sz="2200" dirty="0" smtClean="0"/>
              <a:t>οι </a:t>
            </a:r>
            <a:r>
              <a:rPr lang="el-GR" sz="2200" dirty="0" err="1" smtClean="0"/>
              <a:t>προσταγλανδίνες</a:t>
            </a:r>
            <a:r>
              <a:rPr lang="el-GR" sz="2200" dirty="0" smtClean="0"/>
              <a:t>,</a:t>
            </a:r>
          </a:p>
          <a:p>
            <a:pPr marL="1143000" lvl="1" indent="-365760">
              <a:spcBef>
                <a:spcPts val="0"/>
              </a:spcBef>
              <a:spcAft>
                <a:spcPts val="1200"/>
              </a:spcAft>
              <a:buClr>
                <a:srgbClr val="FF6600"/>
              </a:buClr>
              <a:buFont typeface="Calibri" panose="020F0502020204030204" pitchFamily="34" charset="0"/>
              <a:buChar char="●"/>
            </a:pPr>
            <a:r>
              <a:rPr lang="el-GR" sz="2200" b="1" dirty="0" smtClean="0">
                <a:solidFill>
                  <a:srgbClr val="0033CC"/>
                </a:solidFill>
              </a:rPr>
              <a:t>οι λιποδιαλυτές βιταμίνες</a:t>
            </a:r>
            <a:r>
              <a:rPr lang="el-GR" sz="2200" dirty="0" smtClean="0"/>
              <a:t>,</a:t>
            </a:r>
          </a:p>
          <a:p>
            <a:pPr marL="1143000" lvl="1" indent="-365760">
              <a:spcBef>
                <a:spcPts val="0"/>
              </a:spcBef>
              <a:buClr>
                <a:srgbClr val="FF6600"/>
              </a:buClr>
              <a:buFont typeface="Calibri" panose="020F0502020204030204" pitchFamily="34" charset="0"/>
              <a:buChar char="●"/>
            </a:pPr>
            <a:r>
              <a:rPr lang="el-GR" sz="2200" b="1" dirty="0" smtClean="0">
                <a:solidFill>
                  <a:srgbClr val="0033CC"/>
                </a:solidFill>
              </a:rPr>
              <a:t>τα απαραίτητα λιπαρά οξέα και λοιπά</a:t>
            </a:r>
            <a:r>
              <a:rPr lang="el-GR" sz="2200" dirty="0" smtClean="0"/>
              <a:t>.</a:t>
            </a: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11</a:t>
            </a:fld>
            <a:endParaRPr lang="el-GR" sz="1400" dirty="0">
              <a:solidFill>
                <a:schemeClr val="tx1"/>
              </a:solidFill>
            </a:endParaRPr>
          </a:p>
        </p:txBody>
      </p:sp>
    </p:spTree>
    <p:extLst>
      <p:ext uri="{BB962C8B-B14F-4D97-AF65-F5344CB8AC3E}">
        <p14:creationId xmlns:p14="http://schemas.microsoft.com/office/powerpoint/2010/main" val="306671663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Σημείωμα Χρήσης Έργων Τρίτων</a:t>
            </a:r>
            <a:r>
              <a:rPr lang="en-US" b="1" dirty="0"/>
              <a:t> </a:t>
            </a:r>
            <a:endParaRPr lang="el-GR" dirty="0"/>
          </a:p>
        </p:txBody>
      </p:sp>
      <p:sp>
        <p:nvSpPr>
          <p:cNvPr id="3" name="Θέση περιεχομένου 1"/>
          <p:cNvSpPr>
            <a:spLocks noGrp="1"/>
          </p:cNvSpPr>
          <p:nvPr>
            <p:ph idx="1"/>
          </p:nvPr>
        </p:nvSpPr>
        <p:spPr/>
        <p:txBody>
          <a:bodyPr>
            <a:normAutofit/>
          </a:bodyPr>
          <a:lstStyle/>
          <a:p>
            <a:pPr marL="0" lvl="0" indent="0">
              <a:spcBef>
                <a:spcPts val="0"/>
              </a:spcBef>
              <a:spcAft>
                <a:spcPts val="1200"/>
              </a:spcAft>
              <a:buNone/>
            </a:pPr>
            <a:r>
              <a:rPr lang="el-GR" sz="2400" dirty="0">
                <a:solidFill>
                  <a:prstClr val="black"/>
                </a:solidFill>
              </a:rPr>
              <a:t>Το Έργο αυτό κάνει χρήση των ακόλουθων έργων</a:t>
            </a:r>
            <a:r>
              <a:rPr lang="el-GR" sz="2400" dirty="0" smtClean="0">
                <a:solidFill>
                  <a:prstClr val="black"/>
                </a:solidFill>
              </a:rPr>
              <a:t>:</a:t>
            </a:r>
            <a:endParaRPr lang="el-GR" sz="2000" dirty="0" smtClean="0">
              <a:solidFill>
                <a:srgbClr val="FF0000"/>
              </a:solidFill>
            </a:endParaRPr>
          </a:p>
          <a:p>
            <a:pPr lvl="1">
              <a:spcBef>
                <a:spcPts val="0"/>
              </a:spcBef>
              <a:buFont typeface="Arial" panose="020B0604020202020204" pitchFamily="34" charset="0"/>
              <a:buChar char="•"/>
            </a:pPr>
            <a:r>
              <a:rPr lang="el-GR" sz="2000" dirty="0" smtClean="0">
                <a:solidFill>
                  <a:srgbClr val="FF0000"/>
                </a:solidFill>
              </a:rPr>
              <a:t>Εικόνα 13: </a:t>
            </a:r>
            <a:r>
              <a:rPr lang="en-US" sz="2000" dirty="0"/>
              <a:t>Human Anatomy, Michael McKinley, Glendale Community College Valerie Dean </a:t>
            </a:r>
            <a:r>
              <a:rPr lang="en-US" sz="2000" dirty="0" err="1"/>
              <a:t>O'Loughlin</a:t>
            </a:r>
            <a:r>
              <a:rPr lang="en-US" sz="2000" dirty="0"/>
              <a:t>, Indiana University, ISBN: 0072495855, 2006</a:t>
            </a:r>
            <a:r>
              <a:rPr lang="el-GR" sz="2000" dirty="0"/>
              <a:t>. </a:t>
            </a:r>
            <a:r>
              <a:rPr lang="en-US" sz="2000" dirty="0"/>
              <a:t>Copyright ©McGraw-Hill, Companies, </a:t>
            </a:r>
            <a:r>
              <a:rPr lang="en-US" sz="2000" dirty="0" err="1" smtClean="0"/>
              <a:t>Inc</a:t>
            </a:r>
            <a:r>
              <a:rPr lang="el-GR" sz="2000" dirty="0" smtClean="0"/>
              <a:t>. </a:t>
            </a:r>
            <a:endParaRPr lang="el-GR" sz="2000" dirty="0"/>
          </a:p>
          <a:p>
            <a:pPr marL="747522" lvl="1" indent="0">
              <a:spcBef>
                <a:spcPts val="0"/>
              </a:spcBef>
              <a:spcAft>
                <a:spcPts val="1800"/>
              </a:spcAft>
              <a:buNone/>
            </a:pPr>
            <a:r>
              <a:rPr lang="el-GR" sz="2000" dirty="0" smtClean="0"/>
              <a:t>Πηγή: </a:t>
            </a:r>
            <a:r>
              <a:rPr lang="el-GR" sz="2000" dirty="0">
                <a:hlinkClick r:id="rId2" tooltip="Μετάβαση στην ιστοσελίδα"/>
              </a:rPr>
              <a:t>http://highered.mcgraw-hill.com/sites/0072495855/student_view0/chapter2/animation__how_enzymes_work.html</a:t>
            </a:r>
            <a:r>
              <a:rPr lang="en-US" sz="2000" dirty="0"/>
              <a:t> </a:t>
            </a:r>
            <a:r>
              <a:rPr lang="en-US" sz="2000" dirty="0" smtClean="0"/>
              <a:t>.</a:t>
            </a:r>
            <a:r>
              <a:rPr lang="el-GR" sz="2000" dirty="0" smtClean="0"/>
              <a:t> </a:t>
            </a:r>
            <a:endParaRPr lang="el-GR" sz="2000" dirty="0" smtClean="0">
              <a:solidFill>
                <a:srgbClr val="FF0000"/>
              </a:solidFill>
            </a:endParaRPr>
          </a:p>
        </p:txBody>
      </p:sp>
    </p:spTree>
    <p:extLst>
      <p:ext uri="{BB962C8B-B14F-4D97-AF65-F5344CB8AC3E}">
        <p14:creationId xmlns:p14="http://schemas.microsoft.com/office/powerpoint/2010/main" val="2415138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p:txBody>
          <a:bodyPr>
            <a:normAutofit fontScale="90000"/>
          </a:bodyPr>
          <a:lstStyle/>
          <a:p>
            <a:r>
              <a:rPr lang="el-GR" b="1" dirty="0" smtClean="0"/>
              <a:t>Επίδραση των λιποειδών</a:t>
            </a:r>
            <a:br>
              <a:rPr lang="el-GR" b="1" dirty="0" smtClean="0"/>
            </a:br>
            <a:r>
              <a:rPr lang="el-GR" b="1" dirty="0" smtClean="0"/>
              <a:t>(1 από 3)</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1200"/>
              </a:spcAft>
              <a:buClr>
                <a:srgbClr val="0033CC"/>
              </a:buClr>
              <a:buFont typeface="Calibri" panose="020F0502020204030204" pitchFamily="34" charset="0"/>
              <a:buChar char="●"/>
            </a:pPr>
            <a:r>
              <a:rPr lang="el-GR" sz="2400" dirty="0" smtClean="0"/>
              <a:t>Ένας άλλος σημαντικός ρόλος τους ήταν η επίδρασή τους σε </a:t>
            </a:r>
            <a:r>
              <a:rPr lang="el-GR" sz="2400" b="1" dirty="0" err="1" smtClean="0">
                <a:solidFill>
                  <a:srgbClr val="0033CC"/>
                </a:solidFill>
              </a:rPr>
              <a:t>ενζυμικές</a:t>
            </a:r>
            <a:r>
              <a:rPr lang="el-GR" sz="2400" b="1" dirty="0" smtClean="0">
                <a:solidFill>
                  <a:srgbClr val="0033CC"/>
                </a:solidFill>
              </a:rPr>
              <a:t> αντιδράσεις</a:t>
            </a:r>
            <a:r>
              <a:rPr lang="el-GR" sz="2400" dirty="0" smtClean="0"/>
              <a:t>.</a:t>
            </a:r>
          </a:p>
          <a:p>
            <a:pPr lvl="2" indent="-365760">
              <a:spcBef>
                <a:spcPts val="0"/>
              </a:spcBef>
              <a:spcAft>
                <a:spcPts val="600"/>
              </a:spcAft>
              <a:buClr>
                <a:srgbClr val="FF6600"/>
              </a:buClr>
              <a:buFont typeface="Calibri" panose="020F0502020204030204" pitchFamily="34" charset="0"/>
              <a:buChar char="●"/>
            </a:pPr>
            <a:r>
              <a:rPr lang="el-GR" sz="2200" dirty="0" smtClean="0"/>
              <a:t>Αφού </a:t>
            </a:r>
            <a:r>
              <a:rPr lang="el-GR" sz="2200" b="1" dirty="0" smtClean="0">
                <a:solidFill>
                  <a:srgbClr val="0033CC"/>
                </a:solidFill>
              </a:rPr>
              <a:t>απομάκρυνση</a:t>
            </a:r>
            <a:r>
              <a:rPr lang="el-GR" sz="2200" dirty="0" smtClean="0">
                <a:solidFill>
                  <a:schemeClr val="hlink"/>
                </a:solidFill>
              </a:rPr>
              <a:t> </a:t>
            </a:r>
            <a:r>
              <a:rPr lang="el-GR" sz="2200" dirty="0" smtClean="0"/>
              <a:t>των λιποειδών οδηγεί σε μη δραστικό ένζυμο σε κάποιες αντιδράσεις.</a:t>
            </a:r>
          </a:p>
          <a:p>
            <a:pPr lvl="2" indent="-365760">
              <a:spcBef>
                <a:spcPts val="0"/>
              </a:spcBef>
              <a:spcAft>
                <a:spcPts val="600"/>
              </a:spcAft>
              <a:buClr>
                <a:srgbClr val="FF6600"/>
              </a:buClr>
              <a:buFont typeface="Calibri" panose="020F0502020204030204" pitchFamily="34" charset="0"/>
              <a:buChar char="●"/>
            </a:pPr>
            <a:r>
              <a:rPr lang="el-GR" sz="2200" dirty="0" smtClean="0"/>
              <a:t>Συμμετέχουν σα </a:t>
            </a:r>
            <a:r>
              <a:rPr lang="el-GR" sz="2200" b="1" dirty="0" smtClean="0">
                <a:solidFill>
                  <a:srgbClr val="0033CC"/>
                </a:solidFill>
              </a:rPr>
              <a:t>συνένζυμα και </a:t>
            </a:r>
            <a:r>
              <a:rPr lang="el-GR" sz="2200" b="1" dirty="0" err="1" smtClean="0">
                <a:solidFill>
                  <a:srgbClr val="0033CC"/>
                </a:solidFill>
              </a:rPr>
              <a:t>συμπαράγοντες</a:t>
            </a:r>
            <a:r>
              <a:rPr lang="el-GR" sz="2200" dirty="0" smtClean="0"/>
              <a:t>. Για παράδειγμα:</a:t>
            </a:r>
          </a:p>
          <a:p>
            <a:pPr marL="2000250" lvl="3" indent="-365760">
              <a:spcBef>
                <a:spcPts val="0"/>
              </a:spcBef>
              <a:spcAft>
                <a:spcPts val="300"/>
              </a:spcAft>
              <a:buClr>
                <a:srgbClr val="5F5F5F"/>
              </a:buClr>
              <a:buFont typeface="Calibri" panose="020F0502020204030204" pitchFamily="34" charset="0"/>
              <a:buChar char="●"/>
            </a:pPr>
            <a:r>
              <a:rPr lang="el-GR" dirty="0"/>
              <a:t>η </a:t>
            </a:r>
            <a:r>
              <a:rPr lang="en-US" dirty="0" smtClean="0"/>
              <a:t>Ca2+ - Mg2+ ΑΤΡ</a:t>
            </a:r>
            <a:r>
              <a:rPr lang="el-GR" dirty="0" err="1" smtClean="0"/>
              <a:t>άση</a:t>
            </a:r>
            <a:r>
              <a:rPr lang="el-GR" dirty="0" smtClean="0"/>
              <a:t> </a:t>
            </a:r>
            <a:r>
              <a:rPr lang="el-GR" dirty="0"/>
              <a:t>των </a:t>
            </a:r>
            <a:r>
              <a:rPr lang="el-GR" dirty="0" err="1"/>
              <a:t>ερυθροκυττάρων</a:t>
            </a:r>
            <a:r>
              <a:rPr lang="el-GR" dirty="0"/>
              <a:t> του ανθρώπου (που ρυθμίζει τα </a:t>
            </a:r>
            <a:r>
              <a:rPr lang="el-GR" dirty="0" smtClean="0"/>
              <a:t>επίπεδα του </a:t>
            </a:r>
            <a:r>
              <a:rPr lang="en-US" dirty="0" smtClean="0"/>
              <a:t>Ca2</a:t>
            </a:r>
            <a:r>
              <a:rPr lang="el-GR" dirty="0" smtClean="0"/>
              <a:t>+ σε </a:t>
            </a:r>
            <a:r>
              <a:rPr lang="el-GR" dirty="0"/>
              <a:t>αυτό), είναι δραστική μόνο παρουσία κάποιων </a:t>
            </a:r>
            <a:r>
              <a:rPr lang="el-GR" dirty="0" smtClean="0"/>
              <a:t>συγκεκριμένων </a:t>
            </a:r>
            <a:r>
              <a:rPr lang="el-GR" dirty="0" err="1" smtClean="0"/>
              <a:t>φωσφολιποειδών</a:t>
            </a:r>
            <a:r>
              <a:rPr lang="el-GR" dirty="0" smtClean="0"/>
              <a:t>, ή</a:t>
            </a:r>
            <a:endParaRPr lang="el-GR" dirty="0"/>
          </a:p>
          <a:p>
            <a:pPr marL="2000250" lvl="3" indent="-365760">
              <a:spcBef>
                <a:spcPts val="0"/>
              </a:spcBef>
              <a:buClr>
                <a:srgbClr val="5F5F5F"/>
              </a:buClr>
              <a:buFont typeface="Calibri" panose="020F0502020204030204" pitchFamily="34" charset="0"/>
              <a:buChar char="●"/>
            </a:pPr>
            <a:r>
              <a:rPr lang="el-GR" dirty="0"/>
              <a:t>ακόμα γνωστά συνένζυμα είναι το συνένζυμο </a:t>
            </a:r>
            <a:r>
              <a:rPr lang="en-US" dirty="0" smtClean="0"/>
              <a:t>Q</a:t>
            </a:r>
            <a:r>
              <a:rPr lang="el-GR" dirty="0" smtClean="0"/>
              <a:t>, </a:t>
            </a:r>
            <a:r>
              <a:rPr lang="el-GR" dirty="0"/>
              <a:t>το </a:t>
            </a:r>
            <a:r>
              <a:rPr lang="el-GR" dirty="0" err="1"/>
              <a:t>λιποϊκό</a:t>
            </a:r>
            <a:r>
              <a:rPr lang="el-GR" dirty="0"/>
              <a:t> οξύ </a:t>
            </a:r>
            <a:r>
              <a:rPr lang="el-GR" dirty="0" smtClean="0"/>
              <a:t>και λοιπά.</a:t>
            </a:r>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12</a:t>
            </a:fld>
            <a:endParaRPr lang="el-GR" sz="1400" dirty="0">
              <a:solidFill>
                <a:schemeClr val="tx1"/>
              </a:solidFill>
            </a:endParaRPr>
          </a:p>
        </p:txBody>
      </p:sp>
    </p:spTree>
    <p:extLst>
      <p:ext uri="{BB962C8B-B14F-4D97-AF65-F5344CB8AC3E}">
        <p14:creationId xmlns:p14="http://schemas.microsoft.com/office/powerpoint/2010/main" val="44557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Επίδραση των λιποειδών</a:t>
            </a:r>
            <a:br>
              <a:rPr lang="el-GR" b="1" dirty="0" smtClean="0"/>
            </a:br>
            <a:r>
              <a:rPr lang="el-GR" b="1" dirty="0" smtClean="0"/>
              <a:t>(2 από 3)</a:t>
            </a:r>
            <a:endParaRPr lang="el-GR" dirty="0"/>
          </a:p>
        </p:txBody>
      </p:sp>
      <p:sp>
        <p:nvSpPr>
          <p:cNvPr id="3" name="Θέση περιεχομένου 1"/>
          <p:cNvSpPr>
            <a:spLocks noGrp="1"/>
          </p:cNvSpPr>
          <p:nvPr>
            <p:ph idx="1"/>
          </p:nvPr>
        </p:nvSpPr>
        <p:spPr/>
        <p:txBody>
          <a:bodyPr>
            <a:normAutofit/>
          </a:bodyPr>
          <a:lstStyle/>
          <a:p>
            <a:pPr marL="1120140" lvl="3" indent="-342900">
              <a:spcBef>
                <a:spcPts val="0"/>
              </a:spcBef>
              <a:spcAft>
                <a:spcPts val="600"/>
              </a:spcAft>
              <a:buClr>
                <a:srgbClr val="FF6600"/>
              </a:buClr>
              <a:buFont typeface="Calibri" panose="020F0502020204030204" pitchFamily="34" charset="0"/>
              <a:buChar char="●"/>
            </a:pPr>
            <a:r>
              <a:rPr lang="el-GR" sz="2200" dirty="0" smtClean="0"/>
              <a:t>Τέλος </a:t>
            </a:r>
            <a:r>
              <a:rPr lang="el-GR" sz="2200" b="1" dirty="0" smtClean="0">
                <a:solidFill>
                  <a:srgbClr val="0033CC"/>
                </a:solidFill>
              </a:rPr>
              <a:t>μπορούν</a:t>
            </a:r>
            <a:r>
              <a:rPr lang="el-GR" sz="2200" dirty="0" smtClean="0">
                <a:solidFill>
                  <a:schemeClr val="hlink"/>
                </a:solidFill>
              </a:rPr>
              <a:t> </a:t>
            </a:r>
            <a:r>
              <a:rPr lang="el-GR" sz="2200" b="1" dirty="0" smtClean="0">
                <a:solidFill>
                  <a:srgbClr val="0033CC"/>
                </a:solidFill>
              </a:rPr>
              <a:t>να επιδρούν και</a:t>
            </a:r>
            <a:r>
              <a:rPr lang="el-GR" sz="2200" dirty="0" smtClean="0"/>
              <a:t>:</a:t>
            </a:r>
          </a:p>
          <a:p>
            <a:pPr marL="2057400" lvl="6" indent="-365760">
              <a:spcBef>
                <a:spcPts val="0"/>
              </a:spcBef>
              <a:spcAft>
                <a:spcPts val="300"/>
              </a:spcAft>
              <a:buClr>
                <a:srgbClr val="5F5F5F"/>
              </a:buClr>
              <a:buFont typeface="Calibri" panose="020F0502020204030204" pitchFamily="34" charset="0"/>
              <a:buChar char="●"/>
            </a:pPr>
            <a:r>
              <a:rPr lang="el-GR" dirty="0" smtClean="0"/>
              <a:t>στο υπόστρωμα,</a:t>
            </a:r>
          </a:p>
          <a:p>
            <a:pPr marL="2057400" lvl="6" indent="-365760">
              <a:spcBef>
                <a:spcPts val="0"/>
              </a:spcBef>
              <a:spcAft>
                <a:spcPts val="300"/>
              </a:spcAft>
              <a:buClr>
                <a:srgbClr val="5F5F5F"/>
              </a:buClr>
              <a:buFont typeface="Calibri" panose="020F0502020204030204" pitchFamily="34" charset="0"/>
              <a:buChar char="●"/>
            </a:pPr>
            <a:r>
              <a:rPr lang="el-GR" dirty="0" smtClean="0"/>
              <a:t>στους αναστολείς,</a:t>
            </a:r>
          </a:p>
          <a:p>
            <a:pPr marL="2057400" lvl="6" indent="-365760">
              <a:spcBef>
                <a:spcPts val="0"/>
              </a:spcBef>
              <a:spcAft>
                <a:spcPts val="300"/>
              </a:spcAft>
              <a:buClr>
                <a:srgbClr val="5F5F5F"/>
              </a:buClr>
              <a:buFont typeface="Calibri" panose="020F0502020204030204" pitchFamily="34" charset="0"/>
              <a:buChar char="●"/>
            </a:pPr>
            <a:r>
              <a:rPr lang="el-GR" dirty="0" smtClean="0"/>
              <a:t>στους </a:t>
            </a:r>
            <a:r>
              <a:rPr lang="el-GR" dirty="0" err="1" smtClean="0"/>
              <a:t>συμπαράγοντες</a:t>
            </a:r>
            <a:r>
              <a:rPr lang="el-GR" dirty="0" smtClean="0"/>
              <a:t>,</a:t>
            </a:r>
          </a:p>
          <a:p>
            <a:pPr marL="2057400" lvl="6" indent="-365760">
              <a:spcBef>
                <a:spcPts val="0"/>
              </a:spcBef>
              <a:spcAft>
                <a:spcPts val="300"/>
              </a:spcAft>
              <a:buClr>
                <a:srgbClr val="5F5F5F"/>
              </a:buClr>
              <a:buFont typeface="Calibri" panose="020F0502020204030204" pitchFamily="34" charset="0"/>
              <a:buChar char="●"/>
            </a:pPr>
            <a:r>
              <a:rPr lang="el-GR" dirty="0" smtClean="0"/>
              <a:t>στον </a:t>
            </a:r>
            <a:r>
              <a:rPr lang="el-GR" dirty="0" err="1" smtClean="0"/>
              <a:t>αλλοστερισμό</a:t>
            </a:r>
            <a:r>
              <a:rPr lang="el-GR" dirty="0" smtClean="0"/>
              <a:t>,</a:t>
            </a:r>
          </a:p>
          <a:p>
            <a:pPr marL="2057400" lvl="6" indent="-365760">
              <a:spcBef>
                <a:spcPts val="0"/>
              </a:spcBef>
              <a:spcAft>
                <a:spcPts val="2400"/>
              </a:spcAft>
              <a:buClr>
                <a:srgbClr val="5F5F5F"/>
              </a:buClr>
              <a:buFont typeface="Calibri" panose="020F0502020204030204" pitchFamily="34" charset="0"/>
              <a:buChar char="●"/>
            </a:pPr>
            <a:r>
              <a:rPr lang="el-GR" dirty="0" smtClean="0"/>
              <a:t>στην ενέργεια ενεργοποίησης και λοιπά.</a:t>
            </a:r>
          </a:p>
          <a:p>
            <a:pPr marL="457200" indent="-457200">
              <a:spcBef>
                <a:spcPts val="0"/>
              </a:spcBef>
              <a:spcAft>
                <a:spcPts val="2400"/>
              </a:spcAft>
              <a:buClr>
                <a:srgbClr val="0033CC"/>
              </a:buClr>
              <a:buFont typeface="Calibri" panose="020F0502020204030204" pitchFamily="34" charset="0"/>
              <a:buChar char="●"/>
            </a:pPr>
            <a:r>
              <a:rPr lang="el-GR" sz="2400" dirty="0" smtClean="0"/>
              <a:t>Σημαντικότατη είναι και η δράση τους σαν </a:t>
            </a:r>
            <a:r>
              <a:rPr lang="el-GR" sz="2400" b="1" dirty="0" smtClean="0">
                <a:solidFill>
                  <a:srgbClr val="0033CC"/>
                </a:solidFill>
              </a:rPr>
              <a:t>αντιοξειδωτικά </a:t>
            </a:r>
            <a:r>
              <a:rPr lang="el-GR" sz="2400" dirty="0" smtClean="0"/>
              <a:t>(βιταμίνη Ε).</a:t>
            </a:r>
          </a:p>
          <a:p>
            <a:pPr marL="457200" indent="-457200">
              <a:spcBef>
                <a:spcPts val="0"/>
              </a:spcBef>
              <a:buClr>
                <a:srgbClr val="0033CC"/>
              </a:buClr>
              <a:buFont typeface="Calibri" panose="020F0502020204030204" pitchFamily="34" charset="0"/>
              <a:buChar char="●"/>
            </a:pPr>
            <a:r>
              <a:rPr lang="el-GR" sz="2400" dirty="0" smtClean="0"/>
              <a:t>Συνεχώς αυξανόμενης σημασίας είναι η </a:t>
            </a:r>
            <a:r>
              <a:rPr lang="el-GR" sz="2400" b="1" dirty="0" smtClean="0">
                <a:solidFill>
                  <a:srgbClr val="0033CC"/>
                </a:solidFill>
              </a:rPr>
              <a:t>συμμετοχή τους στις </a:t>
            </a:r>
            <a:r>
              <a:rPr lang="el-GR" sz="2400" b="1" dirty="0" err="1" smtClean="0">
                <a:solidFill>
                  <a:srgbClr val="0033CC"/>
                </a:solidFill>
              </a:rPr>
              <a:t>λιποπρωτεΐνες</a:t>
            </a:r>
            <a:r>
              <a:rPr lang="el-GR" sz="2400" b="1" dirty="0" smtClean="0">
                <a:solidFill>
                  <a:srgbClr val="0033CC"/>
                </a:solidFill>
              </a:rPr>
              <a:t> </a:t>
            </a:r>
            <a:r>
              <a:rPr lang="el-GR" sz="2400" dirty="0" smtClean="0"/>
              <a:t>(</a:t>
            </a:r>
            <a:r>
              <a:rPr lang="el-GR" sz="2400" dirty="0" err="1" smtClean="0"/>
              <a:t>λιποπρωτεΐνες</a:t>
            </a:r>
            <a:r>
              <a:rPr lang="el-GR" sz="2400" dirty="0" smtClean="0"/>
              <a:t> του αίματος).</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13</a:t>
            </a:fld>
            <a:endParaRPr lang="el-GR" sz="1400" dirty="0">
              <a:solidFill>
                <a:schemeClr val="tx1"/>
              </a:solidFill>
            </a:endParaRPr>
          </a:p>
        </p:txBody>
      </p:sp>
    </p:spTree>
    <p:extLst>
      <p:ext uri="{BB962C8B-B14F-4D97-AF65-F5344CB8AC3E}">
        <p14:creationId xmlns:p14="http://schemas.microsoft.com/office/powerpoint/2010/main" val="2311497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Επίδραση των λιποειδών</a:t>
            </a:r>
            <a:br>
              <a:rPr lang="el-GR" b="1" dirty="0" smtClean="0"/>
            </a:br>
            <a:r>
              <a:rPr lang="el-GR" b="1" dirty="0" smtClean="0"/>
              <a:t>(3 από 3)</a:t>
            </a:r>
            <a:endParaRPr lang="el-GR" dirty="0"/>
          </a:p>
        </p:txBody>
      </p:sp>
      <p:sp>
        <p:nvSpPr>
          <p:cNvPr id="3" name="Θέση περιεχομένου 1"/>
          <p:cNvSpPr>
            <a:spLocks noGrp="1"/>
          </p:cNvSpPr>
          <p:nvPr>
            <p:ph idx="1"/>
          </p:nvPr>
        </p:nvSpPr>
        <p:spPr/>
        <p:txBody>
          <a:bodyPr/>
          <a:lstStyle/>
          <a:p>
            <a:pPr marL="457200" indent="-457200">
              <a:spcBef>
                <a:spcPts val="0"/>
              </a:spcBef>
              <a:buClr>
                <a:srgbClr val="0033CC"/>
              </a:buClr>
              <a:buFont typeface="Calibri" panose="020F0502020204030204" pitchFamily="34" charset="0"/>
              <a:buChar char="●"/>
            </a:pPr>
            <a:endParaRPr lang="el-GR" dirty="0" smtClean="0"/>
          </a:p>
          <a:p>
            <a:pPr marL="457200" indent="-457200">
              <a:spcBef>
                <a:spcPts val="0"/>
              </a:spcBef>
              <a:buClr>
                <a:srgbClr val="0033CC"/>
              </a:buClr>
              <a:buFont typeface="Calibri" panose="020F0502020204030204" pitchFamily="34" charset="0"/>
              <a:buChar char="●"/>
            </a:pPr>
            <a:r>
              <a:rPr lang="el-GR" sz="2400" dirty="0" smtClean="0"/>
              <a:t>Στην </a:t>
            </a:r>
            <a:r>
              <a:rPr lang="el-GR" sz="2400" b="1" dirty="0" smtClean="0">
                <a:solidFill>
                  <a:srgbClr val="0033CC"/>
                </a:solidFill>
              </a:rPr>
              <a:t>πήξη του αίματος </a:t>
            </a:r>
            <a:r>
              <a:rPr lang="el-GR" sz="2400" dirty="0" smtClean="0"/>
              <a:t>είναι καθοριστική με τη δράση του </a:t>
            </a:r>
            <a:r>
              <a:rPr lang="el-GR" sz="2400" b="1" dirty="0" smtClean="0">
                <a:solidFill>
                  <a:srgbClr val="0033CC"/>
                </a:solidFill>
              </a:rPr>
              <a:t>Παράγοντα Ενεργοποίησης των Αιμοπεταλίων </a:t>
            </a:r>
            <a:r>
              <a:rPr lang="el-GR" sz="2400" dirty="0" smtClean="0"/>
              <a:t>(</a:t>
            </a:r>
            <a:r>
              <a:rPr lang="en-US" sz="2400" b="1" dirty="0" smtClean="0">
                <a:solidFill>
                  <a:srgbClr val="0033CC"/>
                </a:solidFill>
              </a:rPr>
              <a:t>PAF</a:t>
            </a:r>
            <a:r>
              <a:rPr lang="el-GR" sz="2400" dirty="0" smtClean="0"/>
              <a:t>), της </a:t>
            </a:r>
            <a:r>
              <a:rPr lang="el-GR" sz="2400" b="1" dirty="0" smtClean="0">
                <a:solidFill>
                  <a:srgbClr val="0033CC"/>
                </a:solidFill>
              </a:rPr>
              <a:t>βιταμίνης Κ</a:t>
            </a:r>
            <a:r>
              <a:rPr lang="el-GR" sz="2400" dirty="0" smtClean="0"/>
              <a:t>,</a:t>
            </a:r>
            <a:r>
              <a:rPr lang="el-GR" sz="2400" b="1" dirty="0" smtClean="0">
                <a:solidFill>
                  <a:srgbClr val="0033CC"/>
                </a:solidFill>
              </a:rPr>
              <a:t> </a:t>
            </a:r>
            <a:r>
              <a:rPr lang="el-GR" sz="2400" dirty="0" smtClean="0"/>
              <a:t>και των</a:t>
            </a:r>
            <a:r>
              <a:rPr lang="el-GR" sz="2400" dirty="0" smtClean="0">
                <a:solidFill>
                  <a:schemeClr val="hlink"/>
                </a:solidFill>
              </a:rPr>
              <a:t> </a:t>
            </a:r>
            <a:r>
              <a:rPr lang="el-GR" sz="2400" b="1" dirty="0" err="1" smtClean="0">
                <a:solidFill>
                  <a:srgbClr val="0033CC"/>
                </a:solidFill>
              </a:rPr>
              <a:t>φωσφολιποειδών</a:t>
            </a:r>
            <a:r>
              <a:rPr lang="el-GR" sz="2400" dirty="0" smtClean="0"/>
              <a:t> (</a:t>
            </a:r>
            <a:r>
              <a:rPr lang="en-US" sz="2400" dirty="0" smtClean="0"/>
              <a:t>PL</a:t>
            </a:r>
            <a:r>
              <a:rPr lang="el-GR" sz="2400" dirty="0" smtClean="0"/>
              <a:t>, κυρίως της </a:t>
            </a:r>
            <a:r>
              <a:rPr lang="el-GR" sz="2400" dirty="0" err="1" smtClean="0"/>
              <a:t>φωσφατιδυλοσερίνη</a:t>
            </a:r>
            <a:r>
              <a:rPr lang="el-GR" sz="2400" dirty="0" smtClean="0"/>
              <a:t>), που είναι απαραίτητα για να μετατραπεί η προθρομβίνη σε θρομβίνη, και να συντελεσθεί ο καταρράκτης των αντιδράσεων της πήξης του αίματος.</a:t>
            </a: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14</a:t>
            </a:fld>
            <a:endParaRPr lang="el-GR" sz="1400" dirty="0">
              <a:solidFill>
                <a:schemeClr val="tx1"/>
              </a:solidFill>
            </a:endParaRPr>
          </a:p>
        </p:txBody>
      </p:sp>
    </p:spTree>
    <p:extLst>
      <p:ext uri="{BB962C8B-B14F-4D97-AF65-F5344CB8AC3E}">
        <p14:creationId xmlns:p14="http://schemas.microsoft.com/office/powerpoint/2010/main" val="2665150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smtClean="0"/>
              <a:t>Συμμετοχή των λιποειδών </a:t>
            </a:r>
            <a:br>
              <a:rPr lang="el-GR" sz="4000" b="1" dirty="0" smtClean="0"/>
            </a:br>
            <a:r>
              <a:rPr lang="el-GR" sz="4000" b="1" dirty="0" smtClean="0"/>
              <a:t>στην πήξη του αίματος</a:t>
            </a:r>
            <a:endParaRPr lang="el-GR" sz="4000" b="1" dirty="0"/>
          </a:p>
        </p:txBody>
      </p:sp>
      <p:pic>
        <p:nvPicPr>
          <p:cNvPr id="8" name="Θέση περιεχομένου 1" descr="Εικόνα διαγράμματος της συμμετοχής των λιποειδών στην πήξη."/>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6881" y="1600200"/>
            <a:ext cx="6026919" cy="4876800"/>
          </a:xfrm>
        </p:spPr>
      </p:pic>
      <p:sp>
        <p:nvSpPr>
          <p:cNvPr id="4" name="Θέση υποσέλιδου 1" descr="."/>
          <p:cNvSpPr>
            <a:spLocks noGrp="1"/>
          </p:cNvSpPr>
          <p:nvPr>
            <p:ph type="ftr" sz="quarter" idx="11"/>
          </p:nvPr>
        </p:nvSpPr>
        <p:spPr/>
        <p:txBody>
          <a:bodyPr/>
          <a:lstStyle/>
          <a:p>
            <a:r>
              <a:rPr lang="el-GR" sz="1400" smtClean="0">
                <a:solidFill>
                  <a:schemeClr val="tx1"/>
                </a:solidFill>
              </a:rPr>
              <a:t>Λίπη - Έλαια</a:t>
            </a:r>
            <a:endParaRPr lang="el-GR" sz="140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15</a:t>
            </a:fld>
            <a:endParaRPr lang="el-GR" sz="1400" dirty="0">
              <a:solidFill>
                <a:schemeClr val="tx1"/>
              </a:solidFill>
            </a:endParaRPr>
          </a:p>
        </p:txBody>
      </p:sp>
      <p:pic>
        <p:nvPicPr>
          <p:cNvPr id="6"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603281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Κατάταξη των λιποειδών</a:t>
            </a:r>
            <a:endParaRPr lang="el-GR" b="1" dirty="0"/>
          </a:p>
        </p:txBody>
      </p:sp>
      <p:sp>
        <p:nvSpPr>
          <p:cNvPr id="3" name="Θέση περιεχομένου 1"/>
          <p:cNvSpPr>
            <a:spLocks noGrp="1"/>
          </p:cNvSpPr>
          <p:nvPr>
            <p:ph idx="1"/>
          </p:nvPr>
        </p:nvSpPr>
        <p:spPr bwMode="gray">
          <a:xfrm>
            <a:off x="457200" y="1447800"/>
            <a:ext cx="8229600" cy="4876800"/>
          </a:xfrm>
        </p:spPr>
        <p:txBody>
          <a:bodyPr>
            <a:normAutofit/>
          </a:bodyPr>
          <a:lstStyle/>
          <a:p>
            <a:pPr marL="457200" indent="-457200">
              <a:spcBef>
                <a:spcPts val="0"/>
              </a:spcBef>
              <a:spcAft>
                <a:spcPts val="1000"/>
              </a:spcAft>
              <a:buClr>
                <a:srgbClr val="0033CC"/>
              </a:buClr>
              <a:buFont typeface="Calibri" panose="020F0502020204030204" pitchFamily="34" charset="0"/>
              <a:buChar char="●"/>
            </a:pPr>
            <a:r>
              <a:rPr lang="el-GR" sz="2200" dirty="0" smtClean="0"/>
              <a:t>Οι λόγοι που δημιουργούν τα προβλήματα στη διατύπωση ενός ορισμού για τα λιποειδή, δημιουργούν αντίστοιχα </a:t>
            </a:r>
            <a:r>
              <a:rPr lang="el-GR" sz="2200" b="1" dirty="0" smtClean="0">
                <a:solidFill>
                  <a:srgbClr val="990099"/>
                </a:solidFill>
              </a:rPr>
              <a:t>προβλήματα και στην κατάταξή τους</a:t>
            </a:r>
            <a:r>
              <a:rPr lang="el-GR" sz="2200" dirty="0" smtClean="0"/>
              <a:t>.</a:t>
            </a:r>
          </a:p>
          <a:p>
            <a:pPr marL="457200" indent="-457200">
              <a:spcBef>
                <a:spcPts val="0"/>
              </a:spcBef>
              <a:spcAft>
                <a:spcPts val="1000"/>
              </a:spcAft>
              <a:buClr>
                <a:srgbClr val="0033CC"/>
              </a:buClr>
              <a:buFont typeface="Calibri" panose="020F0502020204030204" pitchFamily="34" charset="0"/>
              <a:buChar char="●"/>
            </a:pPr>
            <a:r>
              <a:rPr lang="el-GR" sz="2200" dirty="0" smtClean="0"/>
              <a:t>Για αυτό υπάρχουν και </a:t>
            </a:r>
            <a:r>
              <a:rPr lang="el-GR" sz="2200" b="1" dirty="0" smtClean="0">
                <a:solidFill>
                  <a:srgbClr val="990099"/>
                </a:solidFill>
              </a:rPr>
              <a:t>διάφοροι τρόποι κατάταξης </a:t>
            </a:r>
            <a:r>
              <a:rPr lang="el-GR" sz="2200" dirty="0" smtClean="0"/>
              <a:t>των λιποειδών.</a:t>
            </a:r>
          </a:p>
          <a:p>
            <a:pPr marL="457200" indent="-457200">
              <a:spcBef>
                <a:spcPts val="0"/>
              </a:spcBef>
              <a:spcAft>
                <a:spcPts val="1000"/>
              </a:spcAft>
              <a:buClr>
                <a:srgbClr val="0033CC"/>
              </a:buClr>
              <a:buFont typeface="Calibri" panose="020F0502020204030204" pitchFamily="34" charset="0"/>
              <a:buChar char="●"/>
            </a:pPr>
            <a:r>
              <a:rPr lang="el-GR" sz="2200" dirty="0" smtClean="0"/>
              <a:t>Ο </a:t>
            </a:r>
            <a:r>
              <a:rPr lang="el-GR" sz="2200" b="1" dirty="0" smtClean="0">
                <a:solidFill>
                  <a:srgbClr val="0033CC"/>
                </a:solidFill>
              </a:rPr>
              <a:t>περισσότερο ικανοποιητικός και αποδεκτός σήμερα </a:t>
            </a:r>
            <a:r>
              <a:rPr lang="el-GR" sz="2200" dirty="0" smtClean="0"/>
              <a:t>είναι εκείνος που τα διαχωρίζει ανάλογα με τη δομή του σκελετού τους (</a:t>
            </a:r>
            <a:r>
              <a:rPr lang="en-US" sz="2200" dirty="0" smtClean="0"/>
              <a:t>backbone</a:t>
            </a:r>
            <a:r>
              <a:rPr lang="el-GR" sz="2200" dirty="0" smtClean="0"/>
              <a:t>).</a:t>
            </a:r>
          </a:p>
          <a:p>
            <a:pPr marL="457200" indent="-457200">
              <a:spcBef>
                <a:spcPts val="0"/>
              </a:spcBef>
              <a:spcAft>
                <a:spcPts val="600"/>
              </a:spcAft>
              <a:buClr>
                <a:srgbClr val="0033CC"/>
              </a:buClr>
              <a:buFont typeface="Calibri" panose="020F0502020204030204" pitchFamily="34" charset="0"/>
              <a:buChar char="●"/>
            </a:pPr>
            <a:r>
              <a:rPr lang="el-GR" sz="2200" dirty="0" smtClean="0"/>
              <a:t>Σύμφωνα με αυτόν, διακρίνονται σε:</a:t>
            </a:r>
          </a:p>
          <a:p>
            <a:pPr marL="1143000" lvl="1" indent="-365760">
              <a:spcBef>
                <a:spcPts val="0"/>
              </a:spcBef>
              <a:spcAft>
                <a:spcPts val="300"/>
              </a:spcAft>
              <a:buClr>
                <a:srgbClr val="FF6600"/>
              </a:buClr>
              <a:buFont typeface="Calibri" panose="020F0502020204030204" pitchFamily="34" charset="0"/>
              <a:buChar char="●"/>
            </a:pPr>
            <a:r>
              <a:rPr lang="el-GR" sz="2000" dirty="0"/>
              <a:t>α</a:t>
            </a:r>
            <a:r>
              <a:rPr lang="el-GR" sz="2000" dirty="0" smtClean="0"/>
              <a:t>πλά λιποειδή (</a:t>
            </a:r>
            <a:r>
              <a:rPr lang="en-US" sz="2000" dirty="0" smtClean="0"/>
              <a:t>simple lipids</a:t>
            </a:r>
            <a:r>
              <a:rPr lang="el-GR" sz="2000" dirty="0" smtClean="0"/>
              <a:t>) ή ουδέτερα (</a:t>
            </a:r>
            <a:r>
              <a:rPr lang="en-US" sz="2000" dirty="0" smtClean="0"/>
              <a:t>neutral lipids</a:t>
            </a:r>
            <a:r>
              <a:rPr lang="el-GR" sz="2000" dirty="0" smtClean="0"/>
              <a:t>) ή μη πολικά λιποειδή (</a:t>
            </a:r>
            <a:r>
              <a:rPr lang="en-US" sz="2000" dirty="0" smtClean="0"/>
              <a:t>non-polar lipids</a:t>
            </a:r>
            <a:r>
              <a:rPr lang="el-GR" sz="2000" dirty="0" smtClean="0"/>
              <a:t>), και</a:t>
            </a:r>
          </a:p>
          <a:p>
            <a:pPr marL="1143000" lvl="1" indent="-365760">
              <a:spcBef>
                <a:spcPts val="0"/>
              </a:spcBef>
              <a:buClr>
                <a:srgbClr val="FF6600"/>
              </a:buClr>
              <a:buFont typeface="Calibri" panose="020F0502020204030204" pitchFamily="34" charset="0"/>
              <a:buChar char="●"/>
            </a:pPr>
            <a:r>
              <a:rPr lang="el-GR" sz="2000" dirty="0"/>
              <a:t>σ</a:t>
            </a:r>
            <a:r>
              <a:rPr lang="el-GR" sz="2000" dirty="0" smtClean="0"/>
              <a:t>ύνθετα λιποειδή (</a:t>
            </a:r>
            <a:r>
              <a:rPr lang="en-US" sz="2000" dirty="0" smtClean="0"/>
              <a:t>complex lipids</a:t>
            </a:r>
            <a:r>
              <a:rPr lang="el-GR" sz="2000" dirty="0" smtClean="0"/>
              <a:t>) ή πολικά λιποειδή (</a:t>
            </a:r>
            <a:r>
              <a:rPr lang="en-US" sz="2000" dirty="0" smtClean="0"/>
              <a:t>polar lipids</a:t>
            </a:r>
            <a:r>
              <a:rPr lang="el-GR" sz="2000" dirty="0" smtClean="0"/>
              <a:t>).</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16</a:t>
            </a:fld>
            <a:endParaRPr lang="el-GR" sz="1400" dirty="0">
              <a:solidFill>
                <a:schemeClr val="tx1"/>
              </a:solidFill>
            </a:endParaRPr>
          </a:p>
        </p:txBody>
      </p:sp>
    </p:spTree>
    <p:extLst>
      <p:ext uri="{BB962C8B-B14F-4D97-AF65-F5344CB8AC3E}">
        <p14:creationId xmlns:p14="http://schemas.microsoft.com/office/powerpoint/2010/main" val="789911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Απλά λιποειδή</a:t>
            </a:r>
            <a:endParaRPr lang="el-GR" b="1" dirty="0"/>
          </a:p>
        </p:txBody>
      </p:sp>
      <p:sp>
        <p:nvSpPr>
          <p:cNvPr id="3" name="Θέση περιεχομένου 1"/>
          <p:cNvSpPr>
            <a:spLocks noGrp="1"/>
          </p:cNvSpPr>
          <p:nvPr>
            <p:ph idx="1"/>
          </p:nvPr>
        </p:nvSpPr>
        <p:spPr/>
        <p:txBody>
          <a:bodyPr>
            <a:noAutofit/>
          </a:bodyPr>
          <a:lstStyle/>
          <a:p>
            <a:pPr marL="457200" indent="-457200">
              <a:spcBef>
                <a:spcPts val="0"/>
              </a:spcBef>
              <a:buClr>
                <a:srgbClr val="0033CC"/>
              </a:buClr>
              <a:buFont typeface="Calibri" panose="020F0502020204030204" pitchFamily="34" charset="0"/>
              <a:buChar char="●"/>
            </a:pPr>
            <a:endParaRPr lang="el-GR" dirty="0" smtClean="0">
              <a:solidFill>
                <a:schemeClr val="folHlink"/>
              </a:solidFill>
            </a:endParaRPr>
          </a:p>
          <a:p>
            <a:pPr marL="457200" indent="-457200">
              <a:spcBef>
                <a:spcPts val="0"/>
              </a:spcBef>
              <a:spcAft>
                <a:spcPts val="1200"/>
              </a:spcAft>
              <a:buClr>
                <a:srgbClr val="0033CC"/>
              </a:buClr>
              <a:buFont typeface="Calibri" panose="020F0502020204030204" pitchFamily="34" charset="0"/>
              <a:buChar char="●"/>
            </a:pPr>
            <a:r>
              <a:rPr lang="el-GR" sz="2400" dirty="0" smtClean="0"/>
              <a:t>Απλά λιποειδή ή ουδέτερα ή μη πολικά λιποειδή αποτελούνται από:</a:t>
            </a:r>
          </a:p>
          <a:p>
            <a:pPr marL="1143000" indent="-365760">
              <a:spcBef>
                <a:spcPts val="0"/>
              </a:spcBef>
              <a:spcAft>
                <a:spcPts val="600"/>
              </a:spcAft>
              <a:buClr>
                <a:srgbClr val="FF6600"/>
              </a:buClr>
              <a:buFont typeface="Calibri" panose="020F0502020204030204" pitchFamily="34" charset="0"/>
              <a:buChar char="●"/>
            </a:pPr>
            <a:r>
              <a:rPr lang="el-GR" sz="2200" dirty="0" smtClean="0"/>
              <a:t>μη </a:t>
            </a:r>
            <a:r>
              <a:rPr lang="el-GR" sz="2200" dirty="0" err="1" smtClean="0"/>
              <a:t>σαπωνοποιήσιμες</a:t>
            </a:r>
            <a:r>
              <a:rPr lang="el-GR" sz="2200" dirty="0" smtClean="0"/>
              <a:t> ενώσεις </a:t>
            </a:r>
            <a:r>
              <a:rPr lang="el-GR" sz="2200" dirty="0"/>
              <a:t>(π.χ. </a:t>
            </a:r>
            <a:r>
              <a:rPr lang="el-GR" sz="2200" dirty="0" smtClean="0"/>
              <a:t>υδρογονάνθρακες, </a:t>
            </a:r>
            <a:r>
              <a:rPr lang="el-GR" sz="2200" dirty="0"/>
              <a:t>λιπαρά </a:t>
            </a:r>
            <a:r>
              <a:rPr lang="el-GR" sz="2200" dirty="0" smtClean="0"/>
              <a:t>οξέα, αλκοόλες και λοιπά), </a:t>
            </a:r>
            <a:r>
              <a:rPr lang="el-GR" sz="2200" dirty="0"/>
              <a:t>ή</a:t>
            </a:r>
          </a:p>
          <a:p>
            <a:pPr marL="1143000" indent="-365760">
              <a:spcBef>
                <a:spcPts val="0"/>
              </a:spcBef>
              <a:buClr>
                <a:srgbClr val="FF6600"/>
              </a:buClr>
              <a:buFont typeface="Calibri" panose="020F0502020204030204" pitchFamily="34" charset="0"/>
              <a:buChar char="●"/>
            </a:pPr>
            <a:r>
              <a:rPr lang="el-GR" sz="2200" dirty="0" smtClean="0"/>
              <a:t>απλούς </a:t>
            </a:r>
            <a:r>
              <a:rPr lang="el-GR" sz="2200" dirty="0"/>
              <a:t>εστέρες (π.χ. </a:t>
            </a:r>
            <a:r>
              <a:rPr lang="el-GR" sz="2200" dirty="0" err="1" smtClean="0"/>
              <a:t>τριγλυκερίδια</a:t>
            </a:r>
            <a:r>
              <a:rPr lang="el-GR" sz="2200" dirty="0" smtClean="0"/>
              <a:t>, κηρούς, </a:t>
            </a:r>
            <a:r>
              <a:rPr lang="el-GR" sz="2200" dirty="0"/>
              <a:t>εστέρες </a:t>
            </a:r>
            <a:r>
              <a:rPr lang="el-GR" sz="2200" dirty="0" smtClean="0"/>
              <a:t>χοληστερίνης, και λοιπά).</a:t>
            </a:r>
            <a:endParaRPr lang="el-GR" sz="22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17</a:t>
            </a:fld>
            <a:endParaRPr lang="el-GR" sz="1400" dirty="0">
              <a:solidFill>
                <a:schemeClr val="tx1"/>
              </a:solidFill>
            </a:endParaRPr>
          </a:p>
        </p:txBody>
      </p:sp>
    </p:spTree>
    <p:extLst>
      <p:ext uri="{BB962C8B-B14F-4D97-AF65-F5344CB8AC3E}">
        <p14:creationId xmlns:p14="http://schemas.microsoft.com/office/powerpoint/2010/main" val="1993932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Σύνθετα λιποειδή</a:t>
            </a:r>
            <a:endParaRPr lang="el-GR" b="1" dirty="0"/>
          </a:p>
        </p:txBody>
      </p:sp>
      <p:sp>
        <p:nvSpPr>
          <p:cNvPr id="3" name="Θέση περιεχομένου 1"/>
          <p:cNvSpPr>
            <a:spLocks noGrp="1"/>
          </p:cNvSpPr>
          <p:nvPr>
            <p:ph idx="1"/>
          </p:nvPr>
        </p:nvSpPr>
        <p:spPr/>
        <p:txBody>
          <a:bodyPr/>
          <a:lstStyle/>
          <a:p>
            <a:pPr marL="457200" indent="-457200">
              <a:spcBef>
                <a:spcPts val="0"/>
              </a:spcBef>
              <a:spcAft>
                <a:spcPts val="1200"/>
              </a:spcAft>
              <a:buClr>
                <a:srgbClr val="0033CC"/>
              </a:buClr>
              <a:buFont typeface="Calibri" panose="020F0502020204030204" pitchFamily="34" charset="0"/>
              <a:buChar char="●"/>
            </a:pPr>
            <a:r>
              <a:rPr lang="el-GR" sz="2400" dirty="0" smtClean="0"/>
              <a:t>Σύνθετα λιποειδή ή πολικά λιποειδή τα οποία με υδρόλυση, δίνουν περισσότερα από δύο προϊόντα υδρόλυσης, όπως πχ:</a:t>
            </a:r>
          </a:p>
          <a:p>
            <a:pPr marL="1143000" lvl="3" indent="-365760">
              <a:spcBef>
                <a:spcPts val="0"/>
              </a:spcBef>
              <a:spcAft>
                <a:spcPts val="2400"/>
              </a:spcAft>
              <a:buClr>
                <a:srgbClr val="FF6600"/>
              </a:buClr>
              <a:buFont typeface="Calibri" panose="020F0502020204030204" pitchFamily="34" charset="0"/>
              <a:buChar char="●"/>
            </a:pPr>
            <a:r>
              <a:rPr lang="el-GR" sz="2200" dirty="0" smtClean="0"/>
              <a:t>τα </a:t>
            </a:r>
            <a:r>
              <a:rPr lang="el-GR" sz="2200" dirty="0" err="1" smtClean="0"/>
              <a:t>φωσφολιποειδή</a:t>
            </a:r>
            <a:r>
              <a:rPr lang="el-GR" sz="2200" dirty="0" smtClean="0"/>
              <a:t>, με υδρόλυση δίνουν γλυκερίνη, λιπαρά οξέα, φωσφορικό οξύ και κάποια βάση (π.χ. </a:t>
            </a:r>
            <a:r>
              <a:rPr lang="el-GR" sz="2200" dirty="0" err="1" smtClean="0"/>
              <a:t>χολίνη</a:t>
            </a:r>
            <a:r>
              <a:rPr lang="el-GR" sz="2200" dirty="0" smtClean="0"/>
              <a:t>, </a:t>
            </a:r>
            <a:r>
              <a:rPr lang="el-GR" sz="2200" dirty="0" err="1" smtClean="0"/>
              <a:t>αιθανολαμίνη</a:t>
            </a:r>
            <a:r>
              <a:rPr lang="el-GR" sz="2200" dirty="0" smtClean="0"/>
              <a:t>, και λοιπά).</a:t>
            </a:r>
          </a:p>
          <a:p>
            <a:pPr marL="457200" lvl="2" indent="-457200">
              <a:spcBef>
                <a:spcPts val="0"/>
              </a:spcBef>
              <a:buClr>
                <a:srgbClr val="0033CC"/>
              </a:buClr>
              <a:buFont typeface="Calibri" panose="020F0502020204030204" pitchFamily="34" charset="0"/>
              <a:buChar char="●"/>
            </a:pPr>
            <a:r>
              <a:rPr lang="el-GR" dirty="0" smtClean="0"/>
              <a:t>Τέλος, θα πρέπει να αναφερθεί ότι τα λιποειδή δεν απαντώνται συνήθως μόνα τους, αλλά είναι συνδεδεμένα είτε με </a:t>
            </a:r>
            <a:r>
              <a:rPr lang="el-GR" dirty="0" err="1" smtClean="0"/>
              <a:t>ομοιπολικό</a:t>
            </a:r>
            <a:r>
              <a:rPr lang="el-GR" dirty="0" smtClean="0"/>
              <a:t> δεσμό, είτε με ασθενείς μη χημικούς δεσμούς με άλλες τάξεις ενώσεων, όπως τις πρωτεΐνες (</a:t>
            </a:r>
            <a:r>
              <a:rPr lang="el-GR" b="1" dirty="0" err="1" smtClean="0"/>
              <a:t>λιποπρωτεΐνες</a:t>
            </a:r>
            <a:r>
              <a:rPr lang="el-GR" dirty="0" smtClean="0"/>
              <a:t>) ή τους υδατάνθρακες (</a:t>
            </a:r>
            <a:r>
              <a:rPr lang="el-GR" b="1" dirty="0" err="1" smtClean="0"/>
              <a:t>γλυκολιποειδή</a:t>
            </a:r>
            <a:r>
              <a:rPr lang="el-GR" dirty="0" smtClean="0"/>
              <a:t>).</a:t>
            </a: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18</a:t>
            </a:fld>
            <a:endParaRPr lang="el-GR" sz="1400" dirty="0">
              <a:solidFill>
                <a:schemeClr val="tx1"/>
              </a:solidFill>
            </a:endParaRPr>
          </a:p>
        </p:txBody>
      </p:sp>
    </p:spTree>
    <p:extLst>
      <p:ext uri="{BB962C8B-B14F-4D97-AF65-F5344CB8AC3E}">
        <p14:creationId xmlns:p14="http://schemas.microsoft.com/office/powerpoint/2010/main" val="3837112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Διάγραμμα</a:t>
            </a:r>
            <a:endParaRPr lang="el-GR" b="1" dirty="0"/>
          </a:p>
        </p:txBody>
      </p:sp>
      <p:pic>
        <p:nvPicPr>
          <p:cNvPr id="12" name="Θέση περιεχομένου 1" descr="Εικόνα διαγράμματος με την κατάταξη των λιποειδών."/>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371600"/>
            <a:ext cx="6781800" cy="5034176"/>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19</a:t>
            </a:fld>
            <a:endParaRPr lang="el-GR" sz="1400" dirty="0">
              <a:solidFill>
                <a:schemeClr val="tx1"/>
              </a:solidFill>
            </a:endParaRPr>
          </a:p>
        </p:txBody>
      </p:sp>
    </p:spTree>
    <p:extLst>
      <p:ext uri="{BB962C8B-B14F-4D97-AF65-F5344CB8AC3E}">
        <p14:creationId xmlns:p14="http://schemas.microsoft.com/office/powerpoint/2010/main" val="2598051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a:t>
            </a:r>
            <a:r>
              <a:rPr lang="el-GR" sz="2000" smtClean="0">
                <a:latin typeface="Calibri" panose="020F0502020204030204" pitchFamily="34" charset="0"/>
              </a:rPr>
              <a:t>αναπτυχθεί στο πλαίσιο </a:t>
            </a:r>
            <a:r>
              <a:rPr lang="el-GR" sz="2000" dirty="0" smtClean="0">
                <a:latin typeface="Calibri" panose="020F0502020204030204" pitchFamily="34" charset="0"/>
              </a:rPr>
              <a:t>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a:t>
            </a:r>
            <a:r>
              <a:rPr lang="el-GR" sz="2000" b="1" dirty="0" smtClean="0">
                <a:solidFill>
                  <a:prstClr val="black"/>
                </a:solidFill>
                <a:latin typeface="Calibri" panose="020F0502020204030204" pitchFamily="34" charset="0"/>
              </a:rPr>
              <a:t>Τ.Ε.Ι. </a:t>
            </a:r>
            <a:r>
              <a:rPr lang="el-GR" sz="2000" b="1" dirty="0">
                <a:solidFill>
                  <a:prstClr val="black"/>
                </a:solidFill>
                <a:latin typeface="Calibri" panose="020F0502020204030204" pitchFamily="34" charset="0"/>
              </a:rPr>
              <a:t>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2</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3431162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Κατηγορίες λιπιδίων</a:t>
            </a:r>
            <a:endParaRPr lang="el-GR" b="1" dirty="0"/>
          </a:p>
        </p:txBody>
      </p:sp>
      <p:sp>
        <p:nvSpPr>
          <p:cNvPr id="3" name="Θέση περιεχομένου 1"/>
          <p:cNvSpPr>
            <a:spLocks noGrp="1"/>
          </p:cNvSpPr>
          <p:nvPr>
            <p:ph idx="1"/>
          </p:nvPr>
        </p:nvSpPr>
        <p:spPr/>
        <p:txBody>
          <a:bodyPr/>
          <a:lstStyle/>
          <a:p>
            <a:pPr marL="457200" indent="-457200">
              <a:spcBef>
                <a:spcPts val="0"/>
              </a:spcBef>
              <a:buClr>
                <a:srgbClr val="0033CC"/>
              </a:buClr>
              <a:buFont typeface="Calibri" panose="020F0502020204030204" pitchFamily="34" charset="0"/>
              <a:buChar char="●"/>
            </a:pPr>
            <a:endParaRPr lang="el-GR" sz="2000" dirty="0" smtClean="0"/>
          </a:p>
          <a:p>
            <a:pPr marL="457200" indent="-457200">
              <a:spcBef>
                <a:spcPts val="0"/>
              </a:spcBef>
              <a:spcAft>
                <a:spcPts val="2400"/>
              </a:spcAft>
              <a:buClr>
                <a:srgbClr val="0033CC"/>
              </a:buClr>
              <a:buFont typeface="Calibri" panose="020F0502020204030204" pitchFamily="34" charset="0"/>
              <a:buChar char="●"/>
            </a:pPr>
            <a:r>
              <a:rPr lang="el-GR" dirty="0" smtClean="0"/>
              <a:t>Τα λιπίδια ταξινομούνται σε δύο γενικές κατηγορίες:</a:t>
            </a:r>
          </a:p>
          <a:p>
            <a:pPr marL="1143000" indent="-365760">
              <a:spcBef>
                <a:spcPts val="0"/>
              </a:spcBef>
              <a:spcAft>
                <a:spcPts val="1800"/>
              </a:spcAft>
              <a:buClr>
                <a:srgbClr val="FF6600"/>
              </a:buClr>
              <a:buFont typeface="Calibri" panose="020F0502020204030204" pitchFamily="34" charset="0"/>
              <a:buChar char="●"/>
            </a:pPr>
            <a:r>
              <a:rPr lang="el-GR" sz="2800" dirty="0" smtClean="0"/>
              <a:t>σε αυτά που περιέχουν </a:t>
            </a:r>
            <a:r>
              <a:rPr lang="el-GR" sz="2800" dirty="0" err="1" smtClean="0"/>
              <a:t>εστερομάδες</a:t>
            </a:r>
            <a:r>
              <a:rPr lang="el-GR" sz="2800" dirty="0" smtClean="0"/>
              <a:t> και μπορούν να </a:t>
            </a:r>
            <a:r>
              <a:rPr lang="el-GR" sz="2800" dirty="0" err="1" smtClean="0"/>
              <a:t>υδρολυθούν</a:t>
            </a:r>
            <a:r>
              <a:rPr lang="el-GR" sz="2800" dirty="0"/>
              <a:t>,</a:t>
            </a:r>
            <a:endParaRPr lang="el-GR" sz="2800" dirty="0" smtClean="0"/>
          </a:p>
          <a:p>
            <a:pPr marL="1143000" indent="-365760">
              <a:spcBef>
                <a:spcPts val="0"/>
              </a:spcBef>
              <a:buClr>
                <a:srgbClr val="FF6600"/>
              </a:buClr>
              <a:buFont typeface="Calibri" panose="020F0502020204030204" pitchFamily="34" charset="0"/>
              <a:buChar char="●"/>
            </a:pPr>
            <a:r>
              <a:rPr lang="el-GR" sz="2800" dirty="0" smtClean="0"/>
              <a:t>και σε αυτά που δεν περιέχουν </a:t>
            </a:r>
            <a:r>
              <a:rPr lang="el-GR" sz="2800" dirty="0" err="1" smtClean="0"/>
              <a:t>εστερομάδες</a:t>
            </a:r>
            <a:r>
              <a:rPr lang="el-GR" sz="2800" dirty="0" smtClean="0"/>
              <a:t> και δεν </a:t>
            </a:r>
            <a:r>
              <a:rPr lang="el-GR" sz="2800" dirty="0" err="1" smtClean="0"/>
              <a:t>υδρολύονται</a:t>
            </a:r>
            <a:r>
              <a:rPr lang="el-GR" sz="2800" dirty="0" smtClean="0"/>
              <a:t>, όπως η χοληστερόλη και άλλα στεροειδή.</a:t>
            </a: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20</a:t>
            </a:fld>
            <a:endParaRPr lang="el-GR" sz="1400" dirty="0">
              <a:solidFill>
                <a:schemeClr val="tx1"/>
              </a:solidFill>
            </a:endParaRPr>
          </a:p>
        </p:txBody>
      </p:sp>
    </p:spTree>
    <p:extLst>
      <p:ext uri="{BB962C8B-B14F-4D97-AF65-F5344CB8AC3E}">
        <p14:creationId xmlns:p14="http://schemas.microsoft.com/office/powerpoint/2010/main" val="3291711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Παράγωγα χοληστερόλης</a:t>
            </a:r>
            <a:endParaRPr lang="el-GR" b="1" dirty="0"/>
          </a:p>
        </p:txBody>
      </p:sp>
      <p:pic>
        <p:nvPicPr>
          <p:cNvPr id="6" name="Θέση περιεχομένου 1" descr="Εικόνα με τους σχηματισμούς των παράγωγων."/>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2000"/>
                    </a14:imgEffect>
                  </a14:imgLayer>
                </a14:imgProps>
              </a:ext>
              <a:ext uri="{28A0092B-C50C-407E-A947-70E740481C1C}">
                <a14:useLocalDpi xmlns:a14="http://schemas.microsoft.com/office/drawing/2010/main" val="0"/>
              </a:ext>
            </a:extLst>
          </a:blip>
          <a:stretch>
            <a:fillRect/>
          </a:stretch>
        </p:blipFill>
        <p:spPr>
          <a:xfrm>
            <a:off x="1395984" y="1677765"/>
            <a:ext cx="6352032" cy="4370832"/>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21</a:t>
            </a:fld>
            <a:endParaRPr lang="el-GR" sz="1400" dirty="0">
              <a:solidFill>
                <a:schemeClr val="tx1"/>
              </a:solidFill>
            </a:endParaRPr>
          </a:p>
        </p:txBody>
      </p:sp>
    </p:spTree>
    <p:extLst>
      <p:ext uri="{BB962C8B-B14F-4D97-AF65-F5344CB8AC3E}">
        <p14:creationId xmlns:p14="http://schemas.microsoft.com/office/powerpoint/2010/main" val="1735781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err="1" smtClean="0"/>
              <a:t>Τριγλυκερίδια</a:t>
            </a:r>
            <a:endParaRPr lang="el-GR" b="1" dirty="0"/>
          </a:p>
        </p:txBody>
      </p:sp>
      <p:sp>
        <p:nvSpPr>
          <p:cNvPr id="6" name="Θέση περιεχομένου 1"/>
          <p:cNvSpPr>
            <a:spLocks noGrp="1"/>
          </p:cNvSpPr>
          <p:nvPr>
            <p:ph sz="half" idx="1"/>
          </p:nvPr>
        </p:nvSpPr>
        <p:spPr/>
        <p:txBody>
          <a:bodyPr>
            <a:normAutofit/>
          </a:bodyPr>
          <a:lstStyle/>
          <a:p>
            <a:pPr marL="457200" indent="-457200">
              <a:spcBef>
                <a:spcPts val="0"/>
              </a:spcBef>
              <a:spcAft>
                <a:spcPts val="2400"/>
              </a:spcAft>
              <a:buClr>
                <a:srgbClr val="0033CC"/>
              </a:buClr>
              <a:buFont typeface="Calibri" panose="020F0502020204030204" pitchFamily="34" charset="0"/>
              <a:buChar char="●"/>
            </a:pPr>
            <a:r>
              <a:rPr lang="el-GR" sz="2400" dirty="0" smtClean="0"/>
              <a:t>Τα λιπαρά οξέα, </a:t>
            </a:r>
            <a:r>
              <a:rPr lang="el-GR" sz="2400" b="1" dirty="0" smtClean="0"/>
              <a:t>σπάνια απαντούν ελεύθερα στη φύση</a:t>
            </a:r>
            <a:r>
              <a:rPr lang="el-GR" sz="2400" dirty="0" smtClean="0"/>
              <a:t>, αλλά είναι συνήθως ενωμένα με </a:t>
            </a:r>
            <a:r>
              <a:rPr lang="el-GR" sz="2400" dirty="0" err="1" smtClean="0"/>
              <a:t>εστερικoύς</a:t>
            </a:r>
            <a:r>
              <a:rPr lang="el-GR" sz="2400" dirty="0" smtClean="0"/>
              <a:t> ή </a:t>
            </a:r>
            <a:r>
              <a:rPr lang="el-GR" sz="2400" dirty="0" err="1" smtClean="0"/>
              <a:t>αμιδικoύς</a:t>
            </a:r>
            <a:r>
              <a:rPr lang="el-GR" sz="2400" dirty="0" smtClean="0"/>
              <a:t> δεσμούς με άλλα μόρια.</a:t>
            </a:r>
          </a:p>
          <a:p>
            <a:pPr marL="457200" indent="-457200">
              <a:spcBef>
                <a:spcPts val="0"/>
              </a:spcBef>
              <a:buClr>
                <a:srgbClr val="0033CC"/>
              </a:buClr>
              <a:buFont typeface="Calibri" panose="020F0502020204030204" pitchFamily="34" charset="0"/>
              <a:buChar char="●"/>
            </a:pPr>
            <a:r>
              <a:rPr lang="el-GR" sz="2400" dirty="0" smtClean="0"/>
              <a:t> Όταν είναι </a:t>
            </a:r>
            <a:r>
              <a:rPr lang="el-GR" sz="2400" b="1" dirty="0" err="1" smtClean="0"/>
              <a:t>εστερoπoιημέvα</a:t>
            </a:r>
            <a:r>
              <a:rPr lang="el-GR" sz="2400" b="1" dirty="0" smtClean="0"/>
              <a:t> με </a:t>
            </a:r>
            <a:r>
              <a:rPr lang="el-GR" sz="2400" b="1" dirty="0" err="1" smtClean="0"/>
              <a:t>γλυκερόλη</a:t>
            </a:r>
            <a:r>
              <a:rPr lang="el-GR" sz="2400" dirty="0" smtClean="0"/>
              <a:t>, προκύπτουν τα </a:t>
            </a:r>
            <a:r>
              <a:rPr lang="el-GR" sz="2400" dirty="0" err="1" smtClean="0"/>
              <a:t>μovo</a:t>
            </a:r>
            <a:r>
              <a:rPr lang="el-GR" sz="2400" dirty="0" smtClean="0"/>
              <a:t>-, </a:t>
            </a:r>
            <a:r>
              <a:rPr lang="el-GR" sz="2400" dirty="0" err="1" smtClean="0"/>
              <a:t>δι</a:t>
            </a:r>
            <a:r>
              <a:rPr lang="el-GR" sz="2400" dirty="0" smtClean="0"/>
              <a:t>- και </a:t>
            </a:r>
            <a:r>
              <a:rPr lang="el-GR" sz="2400" dirty="0" err="1" smtClean="0"/>
              <a:t>τρι</a:t>
            </a:r>
            <a:r>
              <a:rPr lang="el-GR" sz="2400" dirty="0" smtClean="0"/>
              <a:t>-γλυκερίδια.</a:t>
            </a:r>
          </a:p>
        </p:txBody>
      </p:sp>
      <p:pic>
        <p:nvPicPr>
          <p:cNvPr id="8" name="Θέση περιεχομένου 2" descr="Εικόνα σχηματισμού των λιπαρών οξέων."/>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91684" y="2211165"/>
            <a:ext cx="3151632" cy="3304032"/>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22</a:t>
            </a:fld>
            <a:endParaRPr lang="el-GR" sz="1400" dirty="0">
              <a:solidFill>
                <a:schemeClr val="tx1"/>
              </a:solidFill>
            </a:endParaRPr>
          </a:p>
        </p:txBody>
      </p:sp>
    </p:spTree>
    <p:extLst>
      <p:ext uri="{BB962C8B-B14F-4D97-AF65-F5344CB8AC3E}">
        <p14:creationId xmlns:p14="http://schemas.microsoft.com/office/powerpoint/2010/main" val="383196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Ονοματολογία λιπαρών οξέων</a:t>
            </a:r>
            <a:endParaRPr lang="el-GR" b="1" dirty="0"/>
          </a:p>
        </p:txBody>
      </p:sp>
      <p:pic>
        <p:nvPicPr>
          <p:cNvPr id="6" name="Θέση περιεχομένου 1" descr="Εικόνα με την δομή και την συντετμημένη ονοματολογία των λιπαρών οξέων.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6536" y="1600200"/>
            <a:ext cx="6530928" cy="452596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23</a:t>
            </a:fld>
            <a:endParaRPr lang="el-GR" sz="1400" dirty="0">
              <a:solidFill>
                <a:schemeClr val="tx1"/>
              </a:solidFill>
            </a:endParaRPr>
          </a:p>
        </p:txBody>
      </p:sp>
    </p:spTree>
    <p:extLst>
      <p:ext uri="{BB962C8B-B14F-4D97-AF65-F5344CB8AC3E}">
        <p14:creationId xmlns:p14="http://schemas.microsoft.com/office/powerpoint/2010/main" val="1569798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Λιπαρά οξέα:</a:t>
            </a:r>
            <a:br>
              <a:rPr lang="el-GR" b="1" dirty="0" smtClean="0"/>
            </a:br>
            <a:r>
              <a:rPr lang="el-GR" b="1" dirty="0" smtClean="0"/>
              <a:t>ω3, ω6 και ω9</a:t>
            </a:r>
            <a:endParaRPr lang="el-GR" b="1" dirty="0"/>
          </a:p>
        </p:txBody>
      </p:sp>
      <p:pic>
        <p:nvPicPr>
          <p:cNvPr id="6" name="Θέση περιεχομένου 1" descr="Εικόνα των οικογενειών των λιπαρών οξέων."/>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0631" y="1600200"/>
            <a:ext cx="6882737" cy="452596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24</a:t>
            </a:fld>
            <a:endParaRPr lang="el-GR" sz="1400"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4183246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Τα λίπη &amp; τα έλαια</a:t>
            </a:r>
            <a:endParaRPr lang="el-GR" dirty="0"/>
          </a:p>
        </p:txBody>
      </p:sp>
      <p:pic>
        <p:nvPicPr>
          <p:cNvPr id="6" name="Θέση περιεχομένου 1" descr="Εικόνα με διάφορες τροφές πλούσιες σε λιπαρά."/>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662698"/>
            <a:ext cx="4038600" cy="2400966"/>
          </a:xfrm>
        </p:spPr>
      </p:pic>
      <p:pic>
        <p:nvPicPr>
          <p:cNvPr id="8" name="Θέση περιεχομένου 2" descr="Εικόνα διαγράμματος κατηγοριοποίησης λίπη και έλαια."/>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33594"/>
            <a:ext cx="4038600" cy="4459175"/>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25</a:t>
            </a:fld>
            <a:endParaRPr lang="el-GR" sz="1400" dirty="0">
              <a:solidFill>
                <a:schemeClr val="tx1"/>
              </a:solidFill>
            </a:endParaRPr>
          </a:p>
        </p:txBody>
      </p:sp>
    </p:spTree>
    <p:extLst>
      <p:ext uri="{BB962C8B-B14F-4D97-AF65-F5344CB8AC3E}">
        <p14:creationId xmlns:p14="http://schemas.microsoft.com/office/powerpoint/2010/main" val="1779240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Ζωικά και φυτικά λίπη</a:t>
            </a:r>
            <a:endParaRPr lang="el-GR" b="1" dirty="0"/>
          </a:p>
        </p:txBody>
      </p:sp>
      <p:graphicFrame>
        <p:nvGraphicFramePr>
          <p:cNvPr id="6" name="Θέση περιεχομένου 1" descr="Πίνακας με διάφορα ζωικά και φυτικά λίπη."/>
          <p:cNvGraphicFramePr>
            <a:graphicFrameLocks noGrp="1"/>
          </p:cNvGraphicFramePr>
          <p:nvPr>
            <p:ph idx="1"/>
            <p:custDataLst>
              <p:tags r:id="rId1"/>
            </p:custDataLst>
            <p:extLst>
              <p:ext uri="{D42A27DB-BD31-4B8C-83A1-F6EECF244321}">
                <p14:modId xmlns:p14="http://schemas.microsoft.com/office/powerpoint/2010/main" val="2545261438"/>
              </p:ext>
            </p:extLst>
          </p:nvPr>
        </p:nvGraphicFramePr>
        <p:xfrm>
          <a:off x="990600" y="2255520"/>
          <a:ext cx="7162800" cy="3535680"/>
        </p:xfrm>
        <a:graphic>
          <a:graphicData uri="http://schemas.openxmlformats.org/drawingml/2006/table">
            <a:tbl>
              <a:tblPr firstRow="1" firstCol="1" bandRow="1">
                <a:tableStyleId>{284E427A-3D55-4303-BF80-6455036E1DE7}</a:tableStyleId>
              </a:tblPr>
              <a:tblGrid>
                <a:gridCol w="1232647"/>
                <a:gridCol w="2272553"/>
                <a:gridCol w="3657600"/>
              </a:tblGrid>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solidFill>
                            <a:schemeClr val="accent2">
                              <a:lumMod val="50000"/>
                            </a:schemeClr>
                          </a:solidFill>
                          <a:effectLst/>
                          <a:latin typeface="Impact" panose="020B0806030902050204" pitchFamily="34" charset="0"/>
                        </a:rPr>
                        <a:t>Ζωικά</a:t>
                      </a:r>
                      <a:endParaRPr kumimoji="0" lang="el-GR" sz="2400" b="1" i="0" u="none" strike="noStrike" cap="none" normalizeH="0" baseline="0" dirty="0" smtClean="0">
                        <a:ln>
                          <a:noFill/>
                        </a:ln>
                        <a:solidFill>
                          <a:schemeClr val="accent2">
                            <a:lumMod val="50000"/>
                          </a:schemeClr>
                        </a:solidFill>
                        <a:effectLst/>
                        <a:latin typeface="Impact" pitchFamily="34" charset="0"/>
                      </a:endParaRPr>
                    </a:p>
                  </a:txBody>
                  <a:tcPr anchor="ctr" horzOverflow="overflow">
                    <a:lnR w="12700" cap="flat" cmpd="sng" algn="ctr">
                      <a:solidFill>
                        <a:schemeClr val="accent2">
                          <a:lumMod val="50000"/>
                        </a:schemeClr>
                      </a:solidFill>
                      <a:prstDash val="solid"/>
                      <a:round/>
                      <a:headEnd type="none" w="med" len="med"/>
                      <a:tailEnd type="none" w="med" len="med"/>
                    </a:lnR>
                    <a:lnB w="12700" cap="flat" cmpd="sng" algn="ctr">
                      <a:solidFill>
                        <a:schemeClr val="accent2">
                          <a:lumMod val="50000"/>
                        </a:schemeClr>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accent2">
                              <a:lumMod val="75000"/>
                            </a:schemeClr>
                          </a:solidFill>
                          <a:effectLst/>
                        </a:rPr>
                        <a:t>βούτυρο</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accent2">
                              <a:lumMod val="75000"/>
                            </a:schemeClr>
                          </a:solidFill>
                          <a:effectLst/>
                        </a:rPr>
                        <a:t>βοδινό λίπος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accent2">
                              <a:lumMod val="75000"/>
                            </a:schemeClr>
                          </a:solidFill>
                          <a:effectLst/>
                        </a:rPr>
                        <a:t>χοιρινό λίπος</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accent2">
                              <a:lumMod val="75000"/>
                            </a:schemeClr>
                          </a:solidFill>
                          <a:effectLst/>
                        </a:rPr>
                        <a:t>και άλλα</a:t>
                      </a:r>
                      <a:endParaRPr kumimoji="0" lang="el-GR" sz="2000" b="1" i="0" u="none" strike="noStrike" cap="none" normalizeH="0" baseline="0" dirty="0" smtClean="0">
                        <a:ln>
                          <a:noFill/>
                        </a:ln>
                        <a:solidFill>
                          <a:schemeClr val="accent2">
                            <a:lumMod val="75000"/>
                          </a:schemeClr>
                        </a:solidFill>
                        <a:effectLst/>
                        <a:latin typeface="Arial" charset="0"/>
                      </a:endParaRPr>
                    </a:p>
                  </a:txBody>
                  <a:tcPr anchor="ctr" horzOverflow="overflow">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err="1" smtClean="0">
                          <a:ln>
                            <a:noFill/>
                          </a:ln>
                          <a:solidFill>
                            <a:schemeClr val="accent2">
                              <a:lumMod val="75000"/>
                            </a:schemeClr>
                          </a:solidFill>
                          <a:effectLst/>
                          <a:latin typeface="+mn-lt"/>
                          <a:cs typeface="Times New Roman" pitchFamily="18" charset="0"/>
                        </a:rPr>
                        <a:t>ηπατέλαιο</a:t>
                      </a:r>
                      <a:endParaRPr kumimoji="0" lang="el-GR" sz="2000" b="1" i="0" u="none" strike="noStrike" cap="none" normalizeH="0" baseline="0" dirty="0" smtClean="0">
                        <a:ln>
                          <a:noFill/>
                        </a:ln>
                        <a:solidFill>
                          <a:schemeClr val="accent2">
                            <a:lumMod val="75000"/>
                          </a:schemeClr>
                        </a:solidFill>
                        <a:effectLst/>
                        <a:latin typeface="+mn-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accent2">
                              <a:lumMod val="75000"/>
                            </a:schemeClr>
                          </a:solidFill>
                          <a:effectLst/>
                          <a:latin typeface="+mn-lt"/>
                          <a:cs typeface="Times New Roman" pitchFamily="18" charset="0"/>
                        </a:rPr>
                        <a:t>ιχθυέλαιο (πχ μουρουνέλαιο)</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accent2">
                              <a:lumMod val="75000"/>
                            </a:schemeClr>
                          </a:solidFill>
                          <a:effectLst/>
                          <a:latin typeface="+mn-lt"/>
                          <a:cs typeface="Times New Roman" pitchFamily="18" charset="0"/>
                        </a:rPr>
                        <a:t>και άλλα</a:t>
                      </a:r>
                      <a:endParaRPr kumimoji="0" lang="el-GR" sz="2000" b="1" i="0" u="none" strike="noStrike" cap="none" normalizeH="0" baseline="0" dirty="0" smtClean="0">
                        <a:ln>
                          <a:noFill/>
                        </a:ln>
                        <a:solidFill>
                          <a:schemeClr val="accent2">
                            <a:lumMod val="75000"/>
                          </a:schemeClr>
                        </a:solidFill>
                        <a:effectLst/>
                        <a:latin typeface="+mn-lt"/>
                      </a:endParaRPr>
                    </a:p>
                  </a:txBody>
                  <a:tcPr anchor="ctr" horzOverflow="overflow">
                    <a:lnL w="12700" cap="flat" cmpd="sng" algn="ctr">
                      <a:solidFill>
                        <a:schemeClr val="accent2">
                          <a:lumMod val="50000"/>
                        </a:schemeClr>
                      </a:solidFill>
                      <a:prstDash val="solid"/>
                      <a:round/>
                      <a:headEnd type="none" w="med" len="med"/>
                      <a:tailEnd type="none" w="med" len="med"/>
                    </a:lnL>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u="none" strike="noStrike" cap="none" normalizeH="0" baseline="0" dirty="0" smtClean="0">
                          <a:ln>
                            <a:noFill/>
                          </a:ln>
                          <a:solidFill>
                            <a:schemeClr val="accent2">
                              <a:lumMod val="50000"/>
                            </a:schemeClr>
                          </a:solidFill>
                          <a:effectLst/>
                          <a:latin typeface="Impact" panose="020B0806030902050204" pitchFamily="34" charset="0"/>
                        </a:rPr>
                        <a:t>Φυτικά</a:t>
                      </a:r>
                      <a:endParaRPr kumimoji="0" lang="el-GR" sz="2400" b="1" i="0" u="none" strike="noStrike" cap="none" normalizeH="0" baseline="0" dirty="0" smtClean="0">
                        <a:ln>
                          <a:noFill/>
                        </a:ln>
                        <a:solidFill>
                          <a:schemeClr val="accent2">
                            <a:lumMod val="50000"/>
                          </a:schemeClr>
                        </a:solidFill>
                        <a:effectLst/>
                        <a:latin typeface="Impact" pitchFamily="34" charset="0"/>
                      </a:endParaRPr>
                    </a:p>
                  </a:txBody>
                  <a:tcPr anchor="ctr" horzOverflow="overflow">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u="none" strike="noStrike" cap="none" normalizeH="0" baseline="0" dirty="0" smtClean="0">
                          <a:ln>
                            <a:noFill/>
                          </a:ln>
                          <a:solidFill>
                            <a:schemeClr val="accent2">
                              <a:lumMod val="75000"/>
                            </a:schemeClr>
                          </a:solidFill>
                          <a:effectLst/>
                        </a:rPr>
                        <a:t>βούτυρο του κακάο</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1" u="none" strike="noStrike" cap="none" normalizeH="0" baseline="0" dirty="0" smtClean="0">
                          <a:ln>
                            <a:noFill/>
                          </a:ln>
                          <a:solidFill>
                            <a:schemeClr val="accent2">
                              <a:lumMod val="75000"/>
                            </a:schemeClr>
                          </a:solidFill>
                          <a:effectLst/>
                        </a:rPr>
                        <a:t>βούτυρο του κοκκοφοίνικα</a:t>
                      </a:r>
                      <a:endParaRPr kumimoji="0" lang="el-GR" sz="2000" b="1" i="0" u="none" strike="noStrike" cap="none" normalizeH="0" baseline="0" dirty="0" smtClean="0">
                        <a:ln>
                          <a:noFill/>
                        </a:ln>
                        <a:solidFill>
                          <a:schemeClr val="accent2">
                            <a:lumMod val="75000"/>
                          </a:schemeClr>
                        </a:solidFill>
                        <a:effectLst/>
                        <a:latin typeface="Arial" charset="0"/>
                      </a:endParaRPr>
                    </a:p>
                  </a:txBody>
                  <a:tcPr anchor="ctr" horzOverflow="overflow">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accent2">
                              <a:lumMod val="75000"/>
                            </a:schemeClr>
                          </a:solidFill>
                          <a:effectLst/>
                          <a:latin typeface="+mn-lt"/>
                          <a:cs typeface="Times New Roman" pitchFamily="18" charset="0"/>
                        </a:rPr>
                        <a:t>ελαιόλαδο</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accent2">
                              <a:lumMod val="75000"/>
                            </a:schemeClr>
                          </a:solidFill>
                          <a:effectLst/>
                          <a:latin typeface="+mn-lt"/>
                          <a:cs typeface="Times New Roman" pitchFamily="18" charset="0"/>
                        </a:rPr>
                        <a:t>ηλιέλαιο</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accent2">
                              <a:lumMod val="75000"/>
                            </a:schemeClr>
                          </a:solidFill>
                          <a:effectLst/>
                          <a:latin typeface="+mn-lt"/>
                          <a:cs typeface="Times New Roman" pitchFamily="18" charset="0"/>
                        </a:rPr>
                        <a:t>καλαμποκέλαιο</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accent2">
                              <a:lumMod val="75000"/>
                            </a:schemeClr>
                          </a:solidFill>
                          <a:effectLst/>
                          <a:latin typeface="+mn-lt"/>
                          <a:cs typeface="Times New Roman" pitchFamily="18" charset="0"/>
                        </a:rPr>
                        <a:t>σογιέλαιο</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err="1" smtClean="0">
                          <a:ln>
                            <a:noFill/>
                          </a:ln>
                          <a:solidFill>
                            <a:schemeClr val="accent2">
                              <a:lumMod val="75000"/>
                            </a:schemeClr>
                          </a:solidFill>
                          <a:effectLst/>
                          <a:latin typeface="+mn-lt"/>
                          <a:cs typeface="Times New Roman" pitchFamily="18" charset="0"/>
                        </a:rPr>
                        <a:t>σουσαμέλαιο</a:t>
                      </a:r>
                      <a:endParaRPr kumimoji="0" lang="el-GR" sz="2000" b="1" i="0" u="none" strike="noStrike" cap="none" normalizeH="0" baseline="0" dirty="0" smtClean="0">
                        <a:ln>
                          <a:noFill/>
                        </a:ln>
                        <a:solidFill>
                          <a:schemeClr val="accent2">
                            <a:lumMod val="75000"/>
                          </a:schemeClr>
                        </a:solidFill>
                        <a:effectLst/>
                        <a:latin typeface="+mn-lt"/>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accent2">
                              <a:lumMod val="75000"/>
                            </a:schemeClr>
                          </a:solidFill>
                          <a:effectLst/>
                          <a:latin typeface="+mn-lt"/>
                          <a:cs typeface="Times New Roman" pitchFamily="18" charset="0"/>
                        </a:rPr>
                        <a:t>λινέλαιο</a:t>
                      </a: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accent2">
                              <a:lumMod val="75000"/>
                            </a:schemeClr>
                          </a:solidFill>
                          <a:effectLst/>
                          <a:latin typeface="+mn-lt"/>
                          <a:cs typeface="Times New Roman" pitchFamily="18" charset="0"/>
                        </a:rPr>
                        <a:t>και άλλα</a:t>
                      </a:r>
                      <a:endParaRPr kumimoji="0" lang="el-GR" sz="2000" b="1" i="0" u="none" strike="noStrike" cap="none" normalizeH="0" baseline="0" dirty="0" smtClean="0">
                        <a:ln>
                          <a:noFill/>
                        </a:ln>
                        <a:solidFill>
                          <a:schemeClr val="accent2">
                            <a:lumMod val="75000"/>
                          </a:schemeClr>
                        </a:solidFill>
                        <a:effectLst/>
                        <a:latin typeface="+mn-lt"/>
                      </a:endParaRPr>
                    </a:p>
                  </a:txBody>
                  <a:tcPr anchor="ctr" horzOverflow="overflow">
                    <a:lnL w="12700" cap="flat" cmpd="sng" algn="ctr">
                      <a:solidFill>
                        <a:schemeClr val="accent2">
                          <a:lumMod val="50000"/>
                        </a:schemeClr>
                      </a:solidFill>
                      <a:prstDash val="solid"/>
                      <a:round/>
                      <a:headEnd type="none" w="med" len="med"/>
                      <a:tailEnd type="none" w="med" len="med"/>
                    </a:lnL>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accent2">
                        <a:lumMod val="40000"/>
                        <a:lumOff val="60000"/>
                      </a:schemeClr>
                    </a:solid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26</a:t>
            </a:fld>
            <a:endParaRPr lang="el-GR" sz="1400" dirty="0">
              <a:solidFill>
                <a:schemeClr val="tx1"/>
              </a:solidFill>
            </a:endParaRPr>
          </a:p>
        </p:txBody>
      </p:sp>
    </p:spTree>
    <p:extLst>
      <p:ext uri="{BB962C8B-B14F-4D97-AF65-F5344CB8AC3E}">
        <p14:creationId xmlns:p14="http://schemas.microsoft.com/office/powerpoint/2010/main" val="631512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Τα υπέρ και τα κατά</a:t>
            </a:r>
            <a:endParaRPr lang="el-GR" b="1" dirty="0"/>
          </a:p>
        </p:txBody>
      </p:sp>
      <p:sp>
        <p:nvSpPr>
          <p:cNvPr id="7" name="Θέση κειμένου 1"/>
          <p:cNvSpPr>
            <a:spLocks noGrp="1"/>
          </p:cNvSpPr>
          <p:nvPr>
            <p:ph type="body" idx="1"/>
          </p:nvPr>
        </p:nvSpPr>
        <p:spPr/>
        <p:txBody>
          <a:bodyPr>
            <a:normAutofit/>
          </a:bodyPr>
          <a:lstStyle/>
          <a:p>
            <a:pPr algn="ctr"/>
            <a:r>
              <a:rPr lang="el-GR" sz="3200" dirty="0" smtClean="0"/>
              <a:t>Θρεπτικότητα</a:t>
            </a:r>
          </a:p>
        </p:txBody>
      </p:sp>
      <p:sp>
        <p:nvSpPr>
          <p:cNvPr id="3" name="Θέση περιεχομένου 1"/>
          <p:cNvSpPr>
            <a:spLocks noGrp="1"/>
          </p:cNvSpPr>
          <p:nvPr>
            <p:ph sz="half" idx="2"/>
          </p:nvPr>
        </p:nvSpPr>
        <p:spPr/>
        <p:txBody>
          <a:bodyPr>
            <a:normAutofit lnSpcReduction="10000"/>
          </a:bodyPr>
          <a:lstStyle/>
          <a:p>
            <a:pPr marL="457200" indent="-457200">
              <a:spcBef>
                <a:spcPts val="0"/>
              </a:spcBef>
              <a:spcAft>
                <a:spcPts val="1200"/>
              </a:spcAft>
              <a:buClr>
                <a:srgbClr val="0033CC"/>
              </a:buClr>
              <a:buFont typeface="Calibri" panose="020F0502020204030204" pitchFamily="34" charset="0"/>
              <a:buChar char="●"/>
            </a:pPr>
            <a:r>
              <a:rPr lang="el-GR" sz="2800" dirty="0" smtClean="0"/>
              <a:t>Προσθέτουν θρεπτικότητα στα τρόφιμα.</a:t>
            </a:r>
          </a:p>
          <a:p>
            <a:pPr marL="457200" indent="-457200">
              <a:spcBef>
                <a:spcPts val="0"/>
              </a:spcBef>
              <a:spcAft>
                <a:spcPts val="1200"/>
              </a:spcAft>
              <a:buClr>
                <a:srgbClr val="0033CC"/>
              </a:buClr>
              <a:buFont typeface="Calibri" panose="020F0502020204030204" pitchFamily="34" charset="0"/>
              <a:buChar char="●"/>
            </a:pPr>
            <a:r>
              <a:rPr lang="el-GR" sz="2800" dirty="0" smtClean="0"/>
              <a:t>Πλούσια πηγή ενέργειας.</a:t>
            </a:r>
          </a:p>
          <a:p>
            <a:pPr marL="457200" indent="-457200">
              <a:spcBef>
                <a:spcPts val="0"/>
              </a:spcBef>
              <a:spcAft>
                <a:spcPts val="1200"/>
              </a:spcAft>
              <a:buClr>
                <a:srgbClr val="0033CC"/>
              </a:buClr>
              <a:buFont typeface="Calibri" panose="020F0502020204030204" pitchFamily="34" charset="0"/>
              <a:buChar char="●"/>
            </a:pPr>
            <a:r>
              <a:rPr lang="el-GR" sz="2800" dirty="0" smtClean="0"/>
              <a:t>Περιέχουν βιταμίνες.</a:t>
            </a:r>
          </a:p>
          <a:p>
            <a:pPr marL="457200" indent="-457200">
              <a:spcBef>
                <a:spcPts val="0"/>
              </a:spcBef>
              <a:buClr>
                <a:srgbClr val="0033CC"/>
              </a:buClr>
              <a:buFont typeface="Calibri" panose="020F0502020204030204" pitchFamily="34" charset="0"/>
              <a:buChar char="●"/>
            </a:pPr>
            <a:r>
              <a:rPr lang="el-GR" sz="2800" dirty="0" smtClean="0"/>
              <a:t>Μονώνουν θερμικά τον οργανισμό.</a:t>
            </a:r>
            <a:endParaRPr lang="el-GR" sz="2800" dirty="0"/>
          </a:p>
        </p:txBody>
      </p:sp>
      <p:sp>
        <p:nvSpPr>
          <p:cNvPr id="8" name="Θέση κειμένου 2"/>
          <p:cNvSpPr>
            <a:spLocks noGrp="1"/>
          </p:cNvSpPr>
          <p:nvPr>
            <p:ph type="body" sz="quarter" idx="3"/>
          </p:nvPr>
        </p:nvSpPr>
        <p:spPr/>
        <p:txBody>
          <a:bodyPr>
            <a:normAutofit/>
          </a:bodyPr>
          <a:lstStyle/>
          <a:p>
            <a:pPr algn="ctr"/>
            <a:r>
              <a:rPr lang="el-GR" sz="3200" dirty="0" smtClean="0"/>
              <a:t>Προβλήματα</a:t>
            </a:r>
          </a:p>
        </p:txBody>
      </p:sp>
      <p:sp>
        <p:nvSpPr>
          <p:cNvPr id="4" name="Θέση περιεχομένου 2"/>
          <p:cNvSpPr>
            <a:spLocks noGrp="1"/>
          </p:cNvSpPr>
          <p:nvPr>
            <p:ph sz="quarter" idx="4"/>
          </p:nvPr>
        </p:nvSpPr>
        <p:spPr/>
        <p:txBody>
          <a:bodyPr/>
          <a:lstStyle/>
          <a:p>
            <a:pPr marL="457200" indent="-457200">
              <a:spcBef>
                <a:spcPts val="0"/>
              </a:spcBef>
              <a:spcAft>
                <a:spcPts val="1200"/>
              </a:spcAft>
              <a:buClr>
                <a:srgbClr val="0033CC"/>
              </a:buClr>
              <a:buFont typeface="Calibri" panose="020F0502020204030204" pitchFamily="34" charset="0"/>
              <a:buChar char="●"/>
            </a:pPr>
            <a:r>
              <a:rPr lang="el-GR" sz="2800" dirty="0" smtClean="0"/>
              <a:t>Οδηγεί στην παχυσαρκία.</a:t>
            </a:r>
          </a:p>
          <a:p>
            <a:pPr marL="457200" indent="-457200">
              <a:spcBef>
                <a:spcPts val="0"/>
              </a:spcBef>
              <a:spcAft>
                <a:spcPts val="1200"/>
              </a:spcAft>
              <a:buClr>
                <a:srgbClr val="0033CC"/>
              </a:buClr>
              <a:buFont typeface="Calibri" panose="020F0502020204030204" pitchFamily="34" charset="0"/>
              <a:buChar char="●"/>
            </a:pPr>
            <a:r>
              <a:rPr lang="el-GR" sz="2800" dirty="0" smtClean="0"/>
              <a:t>Προβλήματα υγείας.</a:t>
            </a:r>
          </a:p>
          <a:p>
            <a:pPr marL="457200" indent="-457200">
              <a:spcBef>
                <a:spcPts val="0"/>
              </a:spcBef>
              <a:spcAft>
                <a:spcPts val="1200"/>
              </a:spcAft>
              <a:buClr>
                <a:srgbClr val="0033CC"/>
              </a:buClr>
              <a:buFont typeface="Calibri" panose="020F0502020204030204" pitchFamily="34" charset="0"/>
              <a:buChar char="●"/>
            </a:pPr>
            <a:r>
              <a:rPr lang="el-GR" sz="2800" dirty="0" smtClean="0"/>
              <a:t>Αυξάνει την χοληστερίνη.</a:t>
            </a:r>
          </a:p>
          <a:p>
            <a:pPr marL="457200" indent="-457200">
              <a:spcBef>
                <a:spcPts val="0"/>
              </a:spcBef>
              <a:buClr>
                <a:srgbClr val="0033CC"/>
              </a:buClr>
              <a:buFont typeface="Calibri" panose="020F0502020204030204" pitchFamily="34" charset="0"/>
              <a:buChar char="●"/>
            </a:pPr>
            <a:r>
              <a:rPr lang="el-GR" sz="2800" dirty="0" smtClean="0"/>
              <a:t>Καρδιοπάθειες.</a:t>
            </a:r>
          </a:p>
          <a:p>
            <a:endParaRPr lang="el-GR" dirty="0"/>
          </a:p>
        </p:txBody>
      </p:sp>
      <p:sp>
        <p:nvSpPr>
          <p:cNvPr id="5"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27</a:t>
            </a:fld>
            <a:endParaRPr lang="el-GR" sz="1400" dirty="0">
              <a:solidFill>
                <a:schemeClr val="tx1"/>
              </a:solidFill>
            </a:endParaRPr>
          </a:p>
        </p:txBody>
      </p:sp>
    </p:spTree>
    <p:extLst>
      <p:ext uri="{BB962C8B-B14F-4D97-AF65-F5344CB8AC3E}">
        <p14:creationId xmlns:p14="http://schemas.microsoft.com/office/powerpoint/2010/main" val="16742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latin typeface="+mn-lt"/>
              </a:rPr>
              <a:t>Η βιολογική αξία των λιπών</a:t>
            </a:r>
            <a:endParaRPr lang="el-GR" dirty="0">
              <a:latin typeface="+mn-lt"/>
            </a:endParaRPr>
          </a:p>
        </p:txBody>
      </p:sp>
      <p:sp>
        <p:nvSpPr>
          <p:cNvPr id="3" name="Θέση περιεχομένου 1"/>
          <p:cNvSpPr>
            <a:spLocks noGrp="1"/>
          </p:cNvSpPr>
          <p:nvPr>
            <p:ph idx="1"/>
          </p:nvPr>
        </p:nvSpPr>
        <p:spPr/>
        <p:txBody>
          <a:bodyPr>
            <a:noAutofit/>
          </a:bodyPr>
          <a:lstStyle/>
          <a:p>
            <a:pPr marL="457200" indent="-457200">
              <a:spcBef>
                <a:spcPts val="0"/>
              </a:spcBef>
              <a:buFontTx/>
              <a:buNone/>
            </a:pPr>
            <a:endParaRPr lang="el-GR" sz="1600" dirty="0" smtClean="0"/>
          </a:p>
          <a:p>
            <a:pPr marL="457200" indent="-457200">
              <a:spcBef>
                <a:spcPts val="0"/>
              </a:spcBef>
              <a:spcAft>
                <a:spcPts val="1800"/>
              </a:spcAft>
              <a:buFontTx/>
              <a:buNone/>
            </a:pPr>
            <a:r>
              <a:rPr lang="el-GR" sz="2400" dirty="0" smtClean="0"/>
              <a:t>Τα λίπη και τα έλαια έχουν μεγάλη βιολογική αξία, γιατί:</a:t>
            </a:r>
            <a:endParaRPr lang="el-GR" sz="2400" b="1" dirty="0" smtClean="0"/>
          </a:p>
          <a:p>
            <a:pPr marL="457200" indent="-457200">
              <a:spcBef>
                <a:spcPts val="0"/>
              </a:spcBef>
              <a:spcAft>
                <a:spcPts val="1200"/>
              </a:spcAft>
              <a:buClr>
                <a:srgbClr val="0033CC"/>
              </a:buClr>
              <a:buFont typeface="+mj-lt"/>
              <a:buAutoNum type="alphaLcParenR"/>
            </a:pPr>
            <a:r>
              <a:rPr lang="el-GR" sz="2200" dirty="0" smtClean="0"/>
              <a:t>εξασφαλίζουν σημαντικό μέρος της απαιτούμενης ενέργειας. Κατά το μεταβολισμό, 1 </a:t>
            </a:r>
            <a:r>
              <a:rPr lang="en-US" sz="2200" dirty="0" smtClean="0"/>
              <a:t>g</a:t>
            </a:r>
            <a:r>
              <a:rPr lang="el-GR" sz="2200" dirty="0" smtClean="0"/>
              <a:t> λίπους αποδίδει 9,3 </a:t>
            </a:r>
            <a:r>
              <a:rPr lang="en-US" sz="2200" dirty="0" smtClean="0"/>
              <a:t>kcal</a:t>
            </a:r>
            <a:r>
              <a:rPr lang="el-GR" sz="2200" dirty="0" smtClean="0"/>
              <a:t>, ενώ 1 </a:t>
            </a:r>
            <a:r>
              <a:rPr lang="en-US" sz="2200" dirty="0" smtClean="0"/>
              <a:t>g</a:t>
            </a:r>
            <a:r>
              <a:rPr lang="el-GR" sz="2200" dirty="0" smtClean="0"/>
              <a:t> υδατάνθρακα ή πρωτεΐνης αποδίδει 4 </a:t>
            </a:r>
            <a:r>
              <a:rPr lang="en-US" sz="2200" dirty="0" smtClean="0"/>
              <a:t>kcal</a:t>
            </a:r>
            <a:r>
              <a:rPr lang="el-GR" sz="2200" dirty="0" smtClean="0"/>
              <a:t>,</a:t>
            </a:r>
            <a:endParaRPr lang="el-GR" sz="2200" b="1" dirty="0" smtClean="0"/>
          </a:p>
          <a:p>
            <a:pPr marL="457200" indent="-457200">
              <a:spcBef>
                <a:spcPts val="0"/>
              </a:spcBef>
              <a:spcAft>
                <a:spcPts val="1200"/>
              </a:spcAft>
              <a:buClr>
                <a:srgbClr val="0033CC"/>
              </a:buClr>
              <a:buFont typeface="+mj-lt"/>
              <a:buAutoNum type="alphaLcParenR"/>
            </a:pPr>
            <a:r>
              <a:rPr lang="el-GR" sz="2200" dirty="0" smtClean="0"/>
              <a:t>εξασφαλίζουν τα απαραίτητα λιπαρά οξέα, που δεν μπορεί να συνθέσει ο οργανισμός,</a:t>
            </a:r>
            <a:endParaRPr lang="el-GR" sz="2200" b="1" dirty="0" smtClean="0"/>
          </a:p>
          <a:p>
            <a:pPr marL="457200" indent="-457200">
              <a:spcBef>
                <a:spcPts val="0"/>
              </a:spcBef>
              <a:spcAft>
                <a:spcPts val="1200"/>
              </a:spcAft>
              <a:buClr>
                <a:srgbClr val="0033CC"/>
              </a:buClr>
              <a:buFont typeface="+mj-lt"/>
              <a:buAutoNum type="alphaLcParenR"/>
            </a:pPr>
            <a:r>
              <a:rPr lang="el-GR" sz="2200" dirty="0" smtClean="0"/>
              <a:t>μεταφέρουν τις απαραίτητες λιποδιαλυτές βιταμίνες </a:t>
            </a:r>
            <a:r>
              <a:rPr lang="en-US" sz="2200" dirty="0" smtClean="0"/>
              <a:t>A, D, E, K</a:t>
            </a:r>
            <a:r>
              <a:rPr lang="el-GR" sz="2200" dirty="0" smtClean="0"/>
              <a:t>,</a:t>
            </a:r>
            <a:endParaRPr lang="el-GR" sz="2200" b="1" dirty="0" smtClean="0"/>
          </a:p>
          <a:p>
            <a:pPr marL="457200" indent="-457200">
              <a:spcBef>
                <a:spcPts val="0"/>
              </a:spcBef>
              <a:buClr>
                <a:srgbClr val="0033CC"/>
              </a:buClr>
              <a:buFont typeface="+mj-lt"/>
              <a:buAutoNum type="alphaLcParenR"/>
            </a:pPr>
            <a:r>
              <a:rPr lang="el-GR" sz="2200" dirty="0" smtClean="0"/>
              <a:t>εμποδίζουν την απώλεια θερμότητας από το σώμα και έτσι συμβάλλουν στη διατήρηση της θερμοκρασίας του σε φυσιολογικά επίπεδα.</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28</a:t>
            </a:fld>
            <a:endParaRPr lang="el-GR" sz="1400" dirty="0">
              <a:solidFill>
                <a:schemeClr val="tx1"/>
              </a:solidFill>
            </a:endParaRPr>
          </a:p>
        </p:txBody>
      </p:sp>
    </p:spTree>
    <p:extLst>
      <p:ext uri="{BB962C8B-B14F-4D97-AF65-F5344CB8AC3E}">
        <p14:creationId xmlns:p14="http://schemas.microsoft.com/office/powerpoint/2010/main" val="2358754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Τροφές πλούσιες </a:t>
            </a:r>
            <a:r>
              <a:rPr lang="el-GR" b="1" dirty="0"/>
              <a:t>σ</a:t>
            </a:r>
            <a:r>
              <a:rPr lang="el-GR" b="1" dirty="0" smtClean="0"/>
              <a:t>ε λίπος</a:t>
            </a:r>
            <a:endParaRPr lang="el-GR" b="1" dirty="0"/>
          </a:p>
        </p:txBody>
      </p:sp>
      <p:pic>
        <p:nvPicPr>
          <p:cNvPr id="9" name="Θέση περιεχομένου 1" descr="Εικόνα κόκκινου κρέατος και τυριών."/>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447800"/>
            <a:ext cx="5483735" cy="479480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29</a:t>
            </a:fld>
            <a:endParaRPr lang="el-GR" sz="1400" dirty="0">
              <a:solidFill>
                <a:schemeClr val="tx1"/>
              </a:solidFill>
            </a:endParaRPr>
          </a:p>
        </p:txBody>
      </p:sp>
    </p:spTree>
    <p:extLst>
      <p:ext uri="{BB962C8B-B14F-4D97-AF65-F5344CB8AC3E}">
        <p14:creationId xmlns:p14="http://schemas.microsoft.com/office/powerpoint/2010/main" val="2355268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r>
              <a:rPr lang="el-GR" altLang="el-GR" b="1" dirty="0" smtClean="0">
                <a:solidFill>
                  <a:srgbClr val="333333"/>
                </a:solidFill>
              </a:rPr>
              <a:t>Σκοποί ενότητας </a:t>
            </a:r>
          </a:p>
        </p:txBody>
      </p:sp>
      <p:sp>
        <p:nvSpPr>
          <p:cNvPr id="2" name="Θέση περιεχομένου 1"/>
          <p:cNvSpPr>
            <a:spLocks noGrp="1"/>
          </p:cNvSpPr>
          <p:nvPr>
            <p:ph idx="1"/>
            <p:custDataLst>
              <p:tags r:id="rId1"/>
            </p:custDataLst>
          </p:nvPr>
        </p:nvSpPr>
        <p:spPr/>
        <p:txBody>
          <a:bodyPr rtlCol="0">
            <a:normAutofit/>
          </a:bodyPr>
          <a:lstStyle/>
          <a:p>
            <a:pPr fontAlgn="auto">
              <a:spcAft>
                <a:spcPts val="0"/>
              </a:spcAft>
              <a:buFont typeface="Arial" panose="020B0604020202020204" pitchFamily="34" charset="0"/>
              <a:buChar char="•"/>
              <a:defRPr/>
            </a:pPr>
            <a:endParaRPr lang="el-GR" dirty="0" smtClean="0"/>
          </a:p>
          <a:p>
            <a:pPr fontAlgn="auto">
              <a:spcAft>
                <a:spcPts val="0"/>
              </a:spcAft>
              <a:buFont typeface="Arial" panose="020B0604020202020204" pitchFamily="34" charset="0"/>
              <a:buChar char="•"/>
              <a:defRPr/>
            </a:pPr>
            <a:r>
              <a:rPr lang="el-GR" dirty="0" smtClean="0"/>
              <a:t>Να γνωρίζουν την εξέλιξη της πληροφορικής, σε σχέση με την εξέλιξη της εκπαίδευσης, και τις μεθοδολογίες της εκπαίδευσης. </a:t>
            </a:r>
          </a:p>
        </p:txBody>
      </p:sp>
      <p:sp>
        <p:nvSpPr>
          <p:cNvPr id="7" name="Θέση υποσέλιδου 1" descr="."/>
          <p:cNvSpPr>
            <a:spLocks noGrp="1"/>
          </p:cNvSpPr>
          <p:nvPr>
            <p:ph type="ftr" sz="quarter" idx="11"/>
          </p:nvPr>
        </p:nvSpPr>
        <p:spPr>
          <a:xfrm>
            <a:off x="3124200" y="6356350"/>
            <a:ext cx="2895600" cy="365125"/>
          </a:xfrm>
        </p:spPr>
        <p:txBody>
          <a:bodyPr/>
          <a:lstStyle/>
          <a:p>
            <a:r>
              <a:rPr lang="el-GR" sz="1400" smtClean="0">
                <a:solidFill>
                  <a:schemeClr val="tx1"/>
                </a:solidFill>
              </a:rPr>
              <a:t>Λίπη - Έλαια</a:t>
            </a:r>
            <a:endParaRPr lang="en-US" sz="1400" dirty="0">
              <a:solidFill>
                <a:schemeClr val="tx1"/>
              </a:solidFill>
            </a:endParaRPr>
          </a:p>
        </p:txBody>
      </p:sp>
      <p:sp>
        <p:nvSpPr>
          <p:cNvPr id="5125"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7AF2AC6-652D-4AD1-A671-8B499591D49C}" type="slidenum">
              <a:rPr lang="el-GR" altLang="el-GR" sz="1400">
                <a:solidFill>
                  <a:srgbClr val="000000"/>
                </a:solidFill>
                <a:latin typeface="+mn-lt"/>
              </a:rPr>
              <a:pPr fontAlgn="base">
                <a:spcBef>
                  <a:spcPct val="0"/>
                </a:spcBef>
                <a:spcAft>
                  <a:spcPct val="0"/>
                </a:spcAft>
              </a:pPr>
              <a:t>3</a:t>
            </a:fld>
            <a:endParaRPr lang="el-GR" altLang="el-GR" sz="1400" dirty="0">
              <a:solidFill>
                <a:srgbClr val="000000"/>
              </a:solidFill>
              <a:latin typeface="+mn-lt"/>
            </a:endParaRPr>
          </a:p>
        </p:txBody>
      </p:sp>
    </p:spTree>
    <p:extLst>
      <p:ext uri="{BB962C8B-B14F-4D97-AF65-F5344CB8AC3E}">
        <p14:creationId xmlns:p14="http://schemas.microsoft.com/office/powerpoint/2010/main" val="624655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Ιδιότητες (1 από 3)</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2400"/>
              </a:spcAft>
              <a:buClr>
                <a:srgbClr val="0033CC"/>
              </a:buClr>
              <a:buFont typeface="Calibri" panose="020F0502020204030204" pitchFamily="34" charset="0"/>
              <a:buChar char="●"/>
            </a:pPr>
            <a:r>
              <a:rPr lang="el-GR" sz="2800" dirty="0" smtClean="0"/>
              <a:t>Φυσικές και Χημικές ιδιότητες των λιπών και ελαίων που επηρεάζονται από την επεξεργασία των τροφίμων.</a:t>
            </a:r>
          </a:p>
          <a:p>
            <a:pPr marL="1143000" indent="-457200">
              <a:spcBef>
                <a:spcPts val="0"/>
              </a:spcBef>
              <a:spcAft>
                <a:spcPts val="1200"/>
              </a:spcAft>
              <a:buClr>
                <a:srgbClr val="FF6600"/>
              </a:buClr>
              <a:buFont typeface="+mj-lt"/>
              <a:buAutoNum type="arabicParenR"/>
            </a:pPr>
            <a:r>
              <a:rPr lang="el-GR" sz="2400" b="1" dirty="0" smtClean="0"/>
              <a:t>Σημείο τήξεως και </a:t>
            </a:r>
            <a:r>
              <a:rPr lang="el-GR" sz="2400" b="1" dirty="0" err="1" smtClean="0"/>
              <a:t>πολυστροφισμός</a:t>
            </a:r>
            <a:r>
              <a:rPr lang="el-GR" sz="2400" dirty="0"/>
              <a:t>:</a:t>
            </a:r>
            <a:endParaRPr lang="el-GR" sz="2400" dirty="0" smtClean="0"/>
          </a:p>
          <a:p>
            <a:pPr marL="1543050" lvl="2" indent="-365760">
              <a:spcBef>
                <a:spcPts val="0"/>
              </a:spcBef>
              <a:spcAft>
                <a:spcPts val="600"/>
              </a:spcAft>
              <a:buClr>
                <a:srgbClr val="5F5F5F"/>
              </a:buClr>
              <a:buFont typeface="+mj-lt"/>
              <a:buAutoNum type="alphaLcPeriod"/>
            </a:pPr>
            <a:r>
              <a:rPr lang="el-GR" sz="2200" dirty="0" smtClean="0"/>
              <a:t>μέγεθος της </a:t>
            </a:r>
            <a:r>
              <a:rPr lang="el-GR" sz="2200" dirty="0" err="1" smtClean="0"/>
              <a:t>υδρογονανθρακικής</a:t>
            </a:r>
            <a:r>
              <a:rPr lang="el-GR" sz="2200" dirty="0" smtClean="0"/>
              <a:t> αλυσίδας:</a:t>
            </a:r>
          </a:p>
          <a:p>
            <a:pPr marL="2400300" lvl="3" indent="-365760">
              <a:spcBef>
                <a:spcPts val="0"/>
              </a:spcBef>
              <a:spcAft>
                <a:spcPts val="300"/>
              </a:spcAft>
              <a:buClr>
                <a:srgbClr val="33CCCC"/>
              </a:buClr>
              <a:buFont typeface="Calibri" panose="020F0502020204030204" pitchFamily="34" charset="0"/>
              <a:buChar char="●"/>
            </a:pPr>
            <a:r>
              <a:rPr lang="el-GR" dirty="0" err="1" smtClean="0"/>
              <a:t>Λαουρικό</a:t>
            </a:r>
            <a:r>
              <a:rPr lang="el-GR" dirty="0" smtClean="0"/>
              <a:t> Οξύ (</a:t>
            </a:r>
            <a:r>
              <a:rPr lang="en-US" dirty="0" smtClean="0"/>
              <a:t>C</a:t>
            </a:r>
            <a:r>
              <a:rPr lang="el-GR" dirty="0" smtClean="0"/>
              <a:t>12): 44,3ο</a:t>
            </a:r>
            <a:r>
              <a:rPr lang="en-US" dirty="0" smtClean="0"/>
              <a:t>C</a:t>
            </a:r>
            <a:r>
              <a:rPr lang="el-GR" dirty="0" smtClean="0"/>
              <a:t>.</a:t>
            </a:r>
          </a:p>
          <a:p>
            <a:pPr marL="2400300" lvl="3" indent="-365760">
              <a:spcBef>
                <a:spcPts val="0"/>
              </a:spcBef>
              <a:spcAft>
                <a:spcPts val="300"/>
              </a:spcAft>
              <a:buClr>
                <a:srgbClr val="33CCCC"/>
              </a:buClr>
              <a:buFont typeface="Calibri" panose="020F0502020204030204" pitchFamily="34" charset="0"/>
              <a:buChar char="●"/>
            </a:pPr>
            <a:r>
              <a:rPr lang="el-GR" dirty="0" smtClean="0"/>
              <a:t>Μυριστικό Οξύ (</a:t>
            </a:r>
            <a:r>
              <a:rPr lang="en-US" dirty="0" smtClean="0"/>
              <a:t>C14): 53</a:t>
            </a:r>
            <a:r>
              <a:rPr lang="el-GR" dirty="0" smtClean="0"/>
              <a:t>,9 ο</a:t>
            </a:r>
            <a:r>
              <a:rPr lang="en-US" dirty="0" smtClean="0"/>
              <a:t>C</a:t>
            </a:r>
            <a:r>
              <a:rPr lang="el-GR" dirty="0" smtClean="0"/>
              <a:t>.</a:t>
            </a:r>
          </a:p>
          <a:p>
            <a:pPr marL="2400300" lvl="3" indent="-365760">
              <a:spcBef>
                <a:spcPts val="0"/>
              </a:spcBef>
              <a:buClr>
                <a:srgbClr val="33CCCC"/>
              </a:buClr>
              <a:buFont typeface="Calibri" panose="020F0502020204030204" pitchFamily="34" charset="0"/>
              <a:buChar char="●"/>
            </a:pPr>
            <a:r>
              <a:rPr lang="el-GR" dirty="0" err="1" smtClean="0"/>
              <a:t>Παλμιτικό</a:t>
            </a:r>
            <a:r>
              <a:rPr lang="el-GR" dirty="0" smtClean="0"/>
              <a:t> Οξύ (</a:t>
            </a:r>
            <a:r>
              <a:rPr lang="en-US" dirty="0" smtClean="0"/>
              <a:t>C16): </a:t>
            </a:r>
            <a:r>
              <a:rPr lang="el-GR" dirty="0" smtClean="0"/>
              <a:t>63,1 ο</a:t>
            </a:r>
            <a:r>
              <a:rPr lang="en-US" dirty="0" smtClean="0"/>
              <a:t>C</a:t>
            </a:r>
            <a:r>
              <a:rPr lang="el-GR" dirty="0" smtClean="0"/>
              <a:t>.</a:t>
            </a:r>
          </a:p>
          <a:p>
            <a:endParaRPr lang="el-GR" sz="1800" dirty="0" smtClean="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30</a:t>
            </a:fld>
            <a:endParaRPr lang="el-GR" sz="1400" dirty="0">
              <a:solidFill>
                <a:schemeClr val="tx1"/>
              </a:solidFill>
            </a:endParaRPr>
          </a:p>
        </p:txBody>
      </p:sp>
    </p:spTree>
    <p:extLst>
      <p:ext uri="{BB962C8B-B14F-4D97-AF65-F5344CB8AC3E}">
        <p14:creationId xmlns:p14="http://schemas.microsoft.com/office/powerpoint/2010/main" val="655358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Ιδιότητες (2 από 3)</a:t>
            </a:r>
            <a:endParaRPr lang="el-GR" dirty="0"/>
          </a:p>
        </p:txBody>
      </p:sp>
      <p:sp>
        <p:nvSpPr>
          <p:cNvPr id="3" name="Θέση περιεχομένου 1"/>
          <p:cNvSpPr>
            <a:spLocks noGrp="1"/>
          </p:cNvSpPr>
          <p:nvPr>
            <p:ph idx="1"/>
          </p:nvPr>
        </p:nvSpPr>
        <p:spPr/>
        <p:txBody>
          <a:bodyPr>
            <a:normAutofit/>
          </a:bodyPr>
          <a:lstStyle/>
          <a:p>
            <a:pPr marL="1545336" indent="-365760">
              <a:spcBef>
                <a:spcPts val="0"/>
              </a:spcBef>
              <a:spcAft>
                <a:spcPts val="600"/>
              </a:spcAft>
              <a:buClr>
                <a:srgbClr val="5F5F5F"/>
              </a:buClr>
              <a:buFont typeface="+mj-lt"/>
              <a:buAutoNum type="alphaLcPeriod" startAt="2"/>
            </a:pPr>
            <a:r>
              <a:rPr lang="el-GR" sz="2200" dirty="0" smtClean="0"/>
              <a:t>αριθμός των διπλών δεσμών:</a:t>
            </a:r>
          </a:p>
          <a:p>
            <a:pPr marL="2404872" indent="-365760">
              <a:spcBef>
                <a:spcPts val="0"/>
              </a:spcBef>
              <a:spcAft>
                <a:spcPts val="300"/>
              </a:spcAft>
              <a:buClr>
                <a:srgbClr val="33CCCC"/>
              </a:buClr>
              <a:buFont typeface="Calibri" panose="020F0502020204030204" pitchFamily="34" charset="0"/>
              <a:buChar char="●"/>
            </a:pPr>
            <a:r>
              <a:rPr lang="el-GR" sz="2000" dirty="0" smtClean="0"/>
              <a:t>Στεατικό Οξύ (</a:t>
            </a:r>
            <a:r>
              <a:rPr lang="en-US" sz="2000" dirty="0" smtClean="0"/>
              <a:t>C</a:t>
            </a:r>
            <a:r>
              <a:rPr lang="el-GR" sz="2000" dirty="0" smtClean="0"/>
              <a:t>18. 0): 69,6 ο</a:t>
            </a:r>
            <a:r>
              <a:rPr lang="en-US" sz="2000" dirty="0" smtClean="0"/>
              <a:t>C</a:t>
            </a:r>
            <a:r>
              <a:rPr lang="el-GR" sz="2000" dirty="0" smtClean="0"/>
              <a:t>.</a:t>
            </a:r>
          </a:p>
          <a:p>
            <a:pPr marL="2404872" indent="-365760">
              <a:spcBef>
                <a:spcPts val="0"/>
              </a:spcBef>
              <a:spcAft>
                <a:spcPts val="300"/>
              </a:spcAft>
              <a:buClr>
                <a:srgbClr val="33CCCC"/>
              </a:buClr>
              <a:buFont typeface="Calibri" panose="020F0502020204030204" pitchFamily="34" charset="0"/>
              <a:buChar char="●"/>
            </a:pPr>
            <a:r>
              <a:rPr lang="el-GR" sz="2000" dirty="0" err="1" smtClean="0"/>
              <a:t>Βαξενικό</a:t>
            </a:r>
            <a:r>
              <a:rPr lang="el-GR" sz="2000" dirty="0" smtClean="0"/>
              <a:t> Οξύ (</a:t>
            </a:r>
            <a:r>
              <a:rPr lang="en-US" sz="2000" dirty="0" smtClean="0"/>
              <a:t>C</a:t>
            </a:r>
            <a:r>
              <a:rPr lang="el-GR" sz="2000" dirty="0" smtClean="0"/>
              <a:t>18. 1 </a:t>
            </a:r>
            <a:r>
              <a:rPr lang="en-US" sz="2000" dirty="0" smtClean="0"/>
              <a:t>trans</a:t>
            </a:r>
            <a:r>
              <a:rPr lang="el-GR" sz="2000" dirty="0" smtClean="0"/>
              <a:t>): 44 ο</a:t>
            </a:r>
            <a:r>
              <a:rPr lang="en-US" sz="2000" dirty="0" smtClean="0"/>
              <a:t>C</a:t>
            </a:r>
            <a:r>
              <a:rPr lang="el-GR" sz="2000" dirty="0" smtClean="0"/>
              <a:t>.</a:t>
            </a:r>
          </a:p>
          <a:p>
            <a:pPr marL="2404872" indent="-365760">
              <a:spcBef>
                <a:spcPts val="0"/>
              </a:spcBef>
              <a:spcAft>
                <a:spcPts val="300"/>
              </a:spcAft>
              <a:buClr>
                <a:srgbClr val="33CCCC"/>
              </a:buClr>
              <a:buFont typeface="Calibri" panose="020F0502020204030204" pitchFamily="34" charset="0"/>
              <a:buChar char="●"/>
            </a:pPr>
            <a:r>
              <a:rPr lang="el-GR" sz="2000" dirty="0" err="1" smtClean="0"/>
              <a:t>Ελαϊκό</a:t>
            </a:r>
            <a:r>
              <a:rPr lang="el-GR" sz="2000" dirty="0" smtClean="0"/>
              <a:t> Οξύ (</a:t>
            </a:r>
            <a:r>
              <a:rPr lang="en-US" sz="2000" dirty="0" smtClean="0"/>
              <a:t>C</a:t>
            </a:r>
            <a:r>
              <a:rPr lang="el-GR" sz="2000" dirty="0" smtClean="0"/>
              <a:t>18. 1 </a:t>
            </a:r>
            <a:r>
              <a:rPr lang="en-US" sz="2000" dirty="0" smtClean="0"/>
              <a:t>cis</a:t>
            </a:r>
            <a:r>
              <a:rPr lang="el-GR" sz="2000" dirty="0" smtClean="0"/>
              <a:t>): 13,4 ο</a:t>
            </a:r>
            <a:r>
              <a:rPr lang="en-US" sz="2000" dirty="0" smtClean="0"/>
              <a:t>C</a:t>
            </a:r>
            <a:r>
              <a:rPr lang="el-GR" sz="2000" dirty="0" smtClean="0"/>
              <a:t>.</a:t>
            </a:r>
          </a:p>
          <a:p>
            <a:pPr marL="2404872" indent="-365760">
              <a:spcBef>
                <a:spcPts val="0"/>
              </a:spcBef>
              <a:spcAft>
                <a:spcPts val="300"/>
              </a:spcAft>
              <a:buClr>
                <a:srgbClr val="33CCCC"/>
              </a:buClr>
              <a:buFont typeface="Calibri" panose="020F0502020204030204" pitchFamily="34" charset="0"/>
              <a:buChar char="●"/>
            </a:pPr>
            <a:r>
              <a:rPr lang="el-GR" sz="2000" dirty="0" err="1" smtClean="0"/>
              <a:t>Λινολεϊκό</a:t>
            </a:r>
            <a:r>
              <a:rPr lang="el-GR" sz="2000" dirty="0" smtClean="0"/>
              <a:t> Οξύ (</a:t>
            </a:r>
            <a:r>
              <a:rPr lang="en-US" sz="2000" dirty="0" smtClean="0"/>
              <a:t>C</a:t>
            </a:r>
            <a:r>
              <a:rPr lang="el-GR" sz="2000" dirty="0" smtClean="0"/>
              <a:t>18. 2 </a:t>
            </a:r>
            <a:r>
              <a:rPr lang="en-US" sz="2000" dirty="0" smtClean="0"/>
              <a:t>cis</a:t>
            </a:r>
            <a:r>
              <a:rPr lang="el-GR" sz="2000" dirty="0" smtClean="0"/>
              <a:t>): -5 ο</a:t>
            </a:r>
            <a:r>
              <a:rPr lang="en-US" sz="2000" dirty="0" smtClean="0"/>
              <a:t>C</a:t>
            </a:r>
            <a:r>
              <a:rPr lang="el-GR" sz="2000" dirty="0" smtClean="0"/>
              <a:t>.</a:t>
            </a:r>
          </a:p>
          <a:p>
            <a:pPr marL="2404872" indent="-365760">
              <a:spcBef>
                <a:spcPts val="0"/>
              </a:spcBef>
              <a:spcAft>
                <a:spcPts val="1200"/>
              </a:spcAft>
              <a:buClr>
                <a:srgbClr val="33CCCC"/>
              </a:buClr>
              <a:buFont typeface="Calibri" panose="020F0502020204030204" pitchFamily="34" charset="0"/>
              <a:buChar char="●"/>
            </a:pPr>
            <a:r>
              <a:rPr lang="el-GR" sz="2000" dirty="0" err="1" smtClean="0"/>
              <a:t>Λινολεϊκό</a:t>
            </a:r>
            <a:r>
              <a:rPr lang="el-GR" sz="2000" dirty="0" smtClean="0"/>
              <a:t> Οξύ (</a:t>
            </a:r>
            <a:r>
              <a:rPr lang="en-US" sz="2000" dirty="0" smtClean="0"/>
              <a:t>C</a:t>
            </a:r>
            <a:r>
              <a:rPr lang="el-GR" sz="2000" dirty="0" smtClean="0"/>
              <a:t>18. 3 </a:t>
            </a:r>
            <a:r>
              <a:rPr lang="en-US" sz="2000" dirty="0" smtClean="0"/>
              <a:t>cis</a:t>
            </a:r>
            <a:r>
              <a:rPr lang="el-GR" sz="2000" dirty="0" smtClean="0"/>
              <a:t>): -11 ο</a:t>
            </a:r>
            <a:r>
              <a:rPr lang="en-US" sz="2000" dirty="0" smtClean="0"/>
              <a:t>C</a:t>
            </a:r>
            <a:r>
              <a:rPr lang="el-GR" sz="2000" dirty="0" smtClean="0"/>
              <a:t>.</a:t>
            </a:r>
          </a:p>
          <a:p>
            <a:pPr marL="1545336" indent="-365760">
              <a:spcBef>
                <a:spcPts val="0"/>
              </a:spcBef>
              <a:buClr>
                <a:srgbClr val="5F5F5F"/>
              </a:buClr>
              <a:buFont typeface="+mj-lt"/>
              <a:buAutoNum type="alphaLcPeriod" startAt="3"/>
            </a:pPr>
            <a:r>
              <a:rPr lang="el-GR" sz="2200" dirty="0" smtClean="0"/>
              <a:t>Τα </a:t>
            </a:r>
            <a:r>
              <a:rPr lang="el-GR" sz="2200" dirty="0" err="1" smtClean="0"/>
              <a:t>τριγλυκερίδια</a:t>
            </a:r>
            <a:r>
              <a:rPr lang="el-GR" sz="2200" dirty="0" smtClean="0"/>
              <a:t> απαντούν σε διάφορες κρυσταλλικές μορφές, που η καθεμία έχει διαφορετικό σημείο τήξεως (</a:t>
            </a:r>
            <a:r>
              <a:rPr lang="el-GR" sz="2200" b="1" dirty="0" smtClean="0"/>
              <a:t>πολυμορφισμός</a:t>
            </a:r>
            <a:r>
              <a:rPr lang="el-GR" sz="2200" dirty="0" smtClean="0"/>
              <a:t>). Η συμπεριφορά αυτή των λιπών δεν εξαρτάται μόνο από τη σύσταση σε λιπαρά οξέα, αλλά και από τη θέση αυτών στα </a:t>
            </a:r>
            <a:r>
              <a:rPr lang="el-GR" sz="2200" dirty="0" err="1" smtClean="0"/>
              <a:t>τριγλυκερίδια</a:t>
            </a:r>
            <a:r>
              <a:rPr lang="el-GR" sz="2200" dirty="0"/>
              <a:t>.</a:t>
            </a:r>
            <a:endParaRPr lang="el-GR" sz="2200" dirty="0" smtClean="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31</a:t>
            </a:fld>
            <a:endParaRPr lang="el-GR" sz="1400" dirty="0">
              <a:solidFill>
                <a:schemeClr val="tx1"/>
              </a:solidFill>
            </a:endParaRPr>
          </a:p>
        </p:txBody>
      </p:sp>
    </p:spTree>
    <p:extLst>
      <p:ext uri="{BB962C8B-B14F-4D97-AF65-F5344CB8AC3E}">
        <p14:creationId xmlns:p14="http://schemas.microsoft.com/office/powerpoint/2010/main" val="521582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Ιδιότητες (3 από 3)</a:t>
            </a:r>
            <a:endParaRPr lang="el-GR" dirty="0"/>
          </a:p>
        </p:txBody>
      </p:sp>
      <p:sp>
        <p:nvSpPr>
          <p:cNvPr id="3" name="Θέση περιεχομένου 1"/>
          <p:cNvSpPr>
            <a:spLocks noGrp="1"/>
          </p:cNvSpPr>
          <p:nvPr>
            <p:ph idx="1"/>
          </p:nvPr>
        </p:nvSpPr>
        <p:spPr/>
        <p:txBody>
          <a:bodyPr>
            <a:normAutofit/>
          </a:bodyPr>
          <a:lstStyle/>
          <a:p>
            <a:pPr marL="1143000" indent="-365760">
              <a:spcBef>
                <a:spcPts val="0"/>
              </a:spcBef>
              <a:spcAft>
                <a:spcPts val="1200"/>
              </a:spcAft>
              <a:buClr>
                <a:srgbClr val="FF6600"/>
              </a:buClr>
              <a:buFont typeface="+mj-lt"/>
              <a:buAutoNum type="arabicParenR" startAt="2"/>
            </a:pPr>
            <a:r>
              <a:rPr lang="el-GR" sz="2400" b="1" dirty="0" smtClean="0"/>
              <a:t>Πολυμερισμός</a:t>
            </a:r>
            <a:r>
              <a:rPr lang="el-GR" sz="2400" dirty="0" smtClean="0"/>
              <a:t>.</a:t>
            </a:r>
          </a:p>
          <a:p>
            <a:pPr marL="1143000" indent="-365760">
              <a:spcBef>
                <a:spcPts val="0"/>
              </a:spcBef>
              <a:spcAft>
                <a:spcPts val="1200"/>
              </a:spcAft>
              <a:buClr>
                <a:srgbClr val="FF6600"/>
              </a:buClr>
              <a:buFont typeface="+mj-lt"/>
              <a:buAutoNum type="arabicParenR" startAt="2"/>
            </a:pPr>
            <a:r>
              <a:rPr lang="el-GR" sz="2400" b="1" dirty="0" err="1" smtClean="0"/>
              <a:t>Λιπόλυση</a:t>
            </a:r>
            <a:r>
              <a:rPr lang="el-GR" sz="2400" dirty="0"/>
              <a:t>.</a:t>
            </a:r>
            <a:endParaRPr lang="el-GR" sz="2400" dirty="0" smtClean="0"/>
          </a:p>
          <a:p>
            <a:pPr marL="1143000" indent="-365760">
              <a:spcBef>
                <a:spcPts val="0"/>
              </a:spcBef>
              <a:spcAft>
                <a:spcPts val="600"/>
              </a:spcAft>
              <a:buClr>
                <a:srgbClr val="FF6600"/>
              </a:buClr>
              <a:buFont typeface="+mj-lt"/>
              <a:buAutoNum type="arabicParenR" startAt="2"/>
            </a:pPr>
            <a:r>
              <a:rPr lang="el-GR" sz="2400" b="1" dirty="0" smtClean="0"/>
              <a:t>Οξείδωση</a:t>
            </a:r>
            <a:r>
              <a:rPr lang="el-GR" sz="2400" dirty="0" smtClean="0"/>
              <a:t>. Παράγοντες που επηρεάζουν την οξείδωση των λιπιδίων στα τρόφιμα:</a:t>
            </a:r>
            <a:endParaRPr lang="el-GR" sz="1400" dirty="0" smtClean="0"/>
          </a:p>
          <a:p>
            <a:pPr marL="1943100" lvl="2" indent="-365760">
              <a:spcBef>
                <a:spcPts val="0"/>
              </a:spcBef>
              <a:spcAft>
                <a:spcPts val="300"/>
              </a:spcAft>
              <a:buClr>
                <a:srgbClr val="5F5F5F"/>
              </a:buClr>
              <a:buFont typeface="+mj-lt"/>
              <a:buAutoNum type="alphaLcPeriod"/>
            </a:pPr>
            <a:r>
              <a:rPr lang="el-GR" sz="2200" dirty="0" smtClean="0"/>
              <a:t>Σύσταση λιπαρών οξέων.</a:t>
            </a:r>
          </a:p>
          <a:p>
            <a:pPr marL="1943100" lvl="2" indent="-365760">
              <a:spcBef>
                <a:spcPts val="0"/>
              </a:spcBef>
              <a:spcAft>
                <a:spcPts val="300"/>
              </a:spcAft>
              <a:buClr>
                <a:srgbClr val="5F5F5F"/>
              </a:buClr>
              <a:buFont typeface="+mj-lt"/>
              <a:buAutoNum type="alphaLcPeriod"/>
            </a:pPr>
            <a:r>
              <a:rPr lang="el-GR" sz="2200" dirty="0" smtClean="0"/>
              <a:t>Θερμοκρασία.</a:t>
            </a:r>
          </a:p>
          <a:p>
            <a:pPr marL="1943100" lvl="2" indent="-365760">
              <a:spcBef>
                <a:spcPts val="0"/>
              </a:spcBef>
              <a:spcAft>
                <a:spcPts val="300"/>
              </a:spcAft>
              <a:buClr>
                <a:srgbClr val="5F5F5F"/>
              </a:buClr>
              <a:buFont typeface="+mj-lt"/>
              <a:buAutoNum type="alphaLcPeriod"/>
            </a:pPr>
            <a:r>
              <a:rPr lang="el-GR" sz="2200" dirty="0" smtClean="0"/>
              <a:t>Φως.</a:t>
            </a:r>
          </a:p>
          <a:p>
            <a:pPr marL="1943100" lvl="2" indent="-365760">
              <a:spcBef>
                <a:spcPts val="0"/>
              </a:spcBef>
              <a:spcAft>
                <a:spcPts val="300"/>
              </a:spcAft>
              <a:buClr>
                <a:srgbClr val="5F5F5F"/>
              </a:buClr>
              <a:buFont typeface="+mj-lt"/>
              <a:buAutoNum type="alphaLcPeriod"/>
            </a:pPr>
            <a:r>
              <a:rPr lang="el-GR" sz="2200" dirty="0" smtClean="0"/>
              <a:t>Οξυγόνο.</a:t>
            </a:r>
          </a:p>
          <a:p>
            <a:pPr marL="1943100" lvl="2" indent="-365760">
              <a:spcBef>
                <a:spcPts val="0"/>
              </a:spcBef>
              <a:spcAft>
                <a:spcPts val="300"/>
              </a:spcAft>
              <a:buClr>
                <a:srgbClr val="5F5F5F"/>
              </a:buClr>
              <a:buFont typeface="+mj-lt"/>
              <a:buAutoNum type="alphaLcPeriod"/>
            </a:pPr>
            <a:r>
              <a:rPr lang="el-GR" sz="2200" dirty="0" smtClean="0"/>
              <a:t>Υγρασία.</a:t>
            </a:r>
          </a:p>
          <a:p>
            <a:pPr marL="1943100" lvl="2" indent="-365760">
              <a:spcBef>
                <a:spcPts val="0"/>
              </a:spcBef>
              <a:spcAft>
                <a:spcPts val="300"/>
              </a:spcAft>
              <a:buClr>
                <a:srgbClr val="5F5F5F"/>
              </a:buClr>
              <a:buFont typeface="+mj-lt"/>
              <a:buAutoNum type="alphaLcPeriod"/>
            </a:pPr>
            <a:r>
              <a:rPr lang="el-GR" sz="2200" dirty="0" smtClean="0"/>
              <a:t>Καταλύτες.</a:t>
            </a:r>
          </a:p>
          <a:p>
            <a:pPr marL="1943100" lvl="2" indent="-365760">
              <a:spcBef>
                <a:spcPts val="0"/>
              </a:spcBef>
              <a:buClr>
                <a:srgbClr val="5F5F5F"/>
              </a:buClr>
              <a:buFont typeface="+mj-lt"/>
              <a:buAutoNum type="alphaLcPeriod"/>
            </a:pPr>
            <a:r>
              <a:rPr lang="el-GR" sz="2200" dirty="0" smtClean="0"/>
              <a:t>Αντιοξειδωτικά.</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32</a:t>
            </a:fld>
            <a:endParaRPr lang="el-GR" sz="1400" dirty="0">
              <a:solidFill>
                <a:schemeClr val="tx1"/>
              </a:solidFill>
            </a:endParaRPr>
          </a:p>
        </p:txBody>
      </p:sp>
    </p:spTree>
    <p:extLst>
      <p:ext uri="{BB962C8B-B14F-4D97-AF65-F5344CB8AC3E}">
        <p14:creationId xmlns:p14="http://schemas.microsoft.com/office/powerpoint/2010/main" val="4240889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Χημικές αντιδράσεις</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buClr>
                <a:srgbClr val="0033CC"/>
              </a:buClr>
              <a:buFont typeface="Calibri" panose="020F0502020204030204" pitchFamily="34" charset="0"/>
              <a:buChar char="●"/>
            </a:pPr>
            <a:endParaRPr lang="el-GR" sz="2000" dirty="0" smtClean="0">
              <a:solidFill>
                <a:srgbClr val="000000"/>
              </a:solidFill>
            </a:endParaRPr>
          </a:p>
          <a:p>
            <a:pPr marL="457200" indent="-457200">
              <a:spcBef>
                <a:spcPts val="0"/>
              </a:spcBef>
              <a:spcAft>
                <a:spcPts val="2400"/>
              </a:spcAft>
              <a:buClr>
                <a:srgbClr val="0033CC"/>
              </a:buClr>
              <a:buFont typeface="Calibri" panose="020F0502020204030204" pitchFamily="34" charset="0"/>
              <a:buChar char="●"/>
            </a:pPr>
            <a:r>
              <a:rPr lang="el-GR" sz="2400" dirty="0" smtClean="0">
                <a:solidFill>
                  <a:srgbClr val="000000"/>
                </a:solidFill>
              </a:rPr>
              <a:t>Κατά την επεξεργασία ή αποθήκευση πολλών τροφίμων παρατηρείται η ανάπτυξη σκοτεινού χρώματος, που οφείλεται σε χημικές αντιδράσεις μεταξύ ορισμένων συστατικών τους, π.χ. η χημική αντίδραση μεταξύ υδατανθράκων και αμινοξέων. Το φαινόμενο αυτό ονομάζεται μη </a:t>
            </a:r>
            <a:r>
              <a:rPr lang="el-GR" sz="2400" dirty="0" err="1" smtClean="0">
                <a:solidFill>
                  <a:srgbClr val="000000"/>
                </a:solidFill>
              </a:rPr>
              <a:t>ενζυματική</a:t>
            </a:r>
            <a:r>
              <a:rPr lang="el-GR" sz="2400" dirty="0" smtClean="0">
                <a:solidFill>
                  <a:srgbClr val="000000"/>
                </a:solidFill>
              </a:rPr>
              <a:t> </a:t>
            </a:r>
            <a:r>
              <a:rPr lang="el-GR" sz="2400" dirty="0" err="1" smtClean="0">
                <a:solidFill>
                  <a:srgbClr val="000000"/>
                </a:solidFill>
              </a:rPr>
              <a:t>καστάνωση</a:t>
            </a:r>
            <a:r>
              <a:rPr lang="el-GR" sz="2400" dirty="0" smtClean="0">
                <a:solidFill>
                  <a:srgbClr val="000000"/>
                </a:solidFill>
              </a:rPr>
              <a:t>.</a:t>
            </a:r>
          </a:p>
          <a:p>
            <a:pPr marL="457200" indent="-457200">
              <a:spcBef>
                <a:spcPts val="0"/>
              </a:spcBef>
              <a:buClr>
                <a:srgbClr val="0033CC"/>
              </a:buClr>
              <a:buFont typeface="Calibri" panose="020F0502020204030204" pitchFamily="34" charset="0"/>
              <a:buChar char="●"/>
            </a:pPr>
            <a:r>
              <a:rPr lang="el-GR" sz="2400" dirty="0" smtClean="0">
                <a:solidFill>
                  <a:srgbClr val="000000"/>
                </a:solidFill>
              </a:rPr>
              <a:t>Τέτοιες αντιδράσεις είναι ανεπιθύμητες και παρατηρούνται σε πολλά προϊόντα όπως: σε αφυδατωμένα τρόφιμα, σκόνες γάλακτος, αβγό, χυμό ή τα αποξηραμένα φρούτα, ψημένα δημητριακά.</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33</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743444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Οξείδωση των λιπαρών υλών</a:t>
            </a:r>
            <a:endParaRPr lang="el-GR" b="1" dirty="0"/>
          </a:p>
        </p:txBody>
      </p:sp>
      <p:sp>
        <p:nvSpPr>
          <p:cNvPr id="6" name="Θέση περιεχομένου 1"/>
          <p:cNvSpPr>
            <a:spLocks noGrp="1"/>
          </p:cNvSpPr>
          <p:nvPr>
            <p:ph sz="half" idx="1"/>
          </p:nvPr>
        </p:nvSpPr>
        <p:spPr/>
        <p:txBody>
          <a:bodyPr>
            <a:normAutofit/>
          </a:bodyPr>
          <a:lstStyle/>
          <a:p>
            <a:pPr marL="457200" indent="-457200">
              <a:spcBef>
                <a:spcPts val="0"/>
              </a:spcBef>
              <a:buClr>
                <a:srgbClr val="0033CC"/>
              </a:buClr>
              <a:buFont typeface="Calibri" panose="020F0502020204030204" pitchFamily="34" charset="0"/>
              <a:buChar char="●"/>
            </a:pPr>
            <a:endParaRPr lang="el-GR" sz="3200" dirty="0" smtClean="0"/>
          </a:p>
          <a:p>
            <a:pPr marL="457200" indent="-457200">
              <a:spcBef>
                <a:spcPts val="0"/>
              </a:spcBef>
              <a:buClr>
                <a:srgbClr val="0033CC"/>
              </a:buClr>
              <a:buFont typeface="Calibri" panose="020F0502020204030204" pitchFamily="34" charset="0"/>
              <a:buChar char="●"/>
            </a:pPr>
            <a:endParaRPr lang="el-GR" sz="3200" dirty="0" smtClean="0"/>
          </a:p>
          <a:p>
            <a:pPr marL="457200" indent="-457200">
              <a:spcBef>
                <a:spcPts val="0"/>
              </a:spcBef>
              <a:buClr>
                <a:srgbClr val="0033CC"/>
              </a:buClr>
              <a:buFont typeface="Calibri" panose="020F0502020204030204" pitchFamily="34" charset="0"/>
              <a:buChar char="●"/>
            </a:pPr>
            <a:r>
              <a:rPr lang="el-GR" dirty="0" smtClean="0"/>
              <a:t>Μία </a:t>
            </a:r>
            <a:r>
              <a:rPr lang="el-GR" dirty="0"/>
              <a:t>μικρή αναφορά στους παράγοντες που υποβοηθούν την οξείδωση των λιπαρών </a:t>
            </a:r>
            <a:r>
              <a:rPr lang="el-GR" dirty="0" smtClean="0"/>
              <a:t>υλών.</a:t>
            </a:r>
            <a:endParaRPr lang="el-GR" dirty="0"/>
          </a:p>
        </p:txBody>
      </p:sp>
      <p:pic>
        <p:nvPicPr>
          <p:cNvPr id="8" name="Θέση περιεχομένου 2" descr="Εικόνα προβολής της οξείδωσης."/>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438740"/>
            <a:ext cx="4038600" cy="284888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34</a:t>
            </a:fld>
            <a:endParaRPr lang="el-GR" sz="1400" dirty="0">
              <a:solidFill>
                <a:schemeClr val="tx1"/>
              </a:solidFill>
            </a:endParaRPr>
          </a:p>
        </p:txBody>
      </p:sp>
    </p:spTree>
    <p:extLst>
      <p:ext uri="{BB962C8B-B14F-4D97-AF65-F5344CB8AC3E}">
        <p14:creationId xmlns:p14="http://schemas.microsoft.com/office/powerpoint/2010/main" val="4632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Ο</a:t>
            </a:r>
            <a:r>
              <a:rPr lang="el-GR" b="1" dirty="0" smtClean="0"/>
              <a:t>ξείδωση</a:t>
            </a:r>
            <a:endParaRPr lang="el-GR" b="1" dirty="0"/>
          </a:p>
        </p:txBody>
      </p:sp>
      <p:sp>
        <p:nvSpPr>
          <p:cNvPr id="3" name="Θέση περιεχομένου 1"/>
          <p:cNvSpPr>
            <a:spLocks noGrp="1"/>
          </p:cNvSpPr>
          <p:nvPr>
            <p:ph idx="1"/>
          </p:nvPr>
        </p:nvSpPr>
        <p:spPr/>
        <p:txBody>
          <a:bodyPr>
            <a:noAutofit/>
          </a:bodyPr>
          <a:lstStyle/>
          <a:p>
            <a:pPr marL="457200" indent="-457200">
              <a:spcBef>
                <a:spcPts val="0"/>
              </a:spcBef>
              <a:buClr>
                <a:srgbClr val="0033CC"/>
              </a:buClr>
              <a:buFont typeface="Calibri" panose="020F0502020204030204" pitchFamily="34" charset="0"/>
              <a:buChar char="●"/>
            </a:pPr>
            <a:endParaRPr lang="el-GR" sz="2000" dirty="0" smtClean="0">
              <a:solidFill>
                <a:srgbClr val="000000"/>
              </a:solidFill>
            </a:endParaRPr>
          </a:p>
          <a:p>
            <a:pPr marL="457200" indent="-457200">
              <a:spcBef>
                <a:spcPts val="0"/>
              </a:spcBef>
              <a:spcAft>
                <a:spcPts val="2400"/>
              </a:spcAft>
              <a:buClr>
                <a:srgbClr val="0033CC"/>
              </a:buClr>
              <a:buFont typeface="Calibri" panose="020F0502020204030204" pitchFamily="34" charset="0"/>
              <a:buChar char="●"/>
            </a:pPr>
            <a:r>
              <a:rPr lang="el-GR" sz="2400" dirty="0" smtClean="0">
                <a:solidFill>
                  <a:srgbClr val="000000"/>
                </a:solidFill>
              </a:rPr>
              <a:t>Η </a:t>
            </a:r>
            <a:r>
              <a:rPr lang="el-GR" sz="2400" dirty="0">
                <a:solidFill>
                  <a:srgbClr val="000000"/>
                </a:solidFill>
              </a:rPr>
              <a:t>οξείδωση, γνωστή ως </a:t>
            </a:r>
            <a:r>
              <a:rPr lang="el-GR" sz="2400" dirty="0" err="1">
                <a:solidFill>
                  <a:srgbClr val="000000"/>
                </a:solidFill>
              </a:rPr>
              <a:t>τάγγιση</a:t>
            </a:r>
            <a:r>
              <a:rPr lang="el-GR" sz="2400" dirty="0">
                <a:solidFill>
                  <a:srgbClr val="000000"/>
                </a:solidFill>
              </a:rPr>
              <a:t>, παρατηρείται συνήθως σε τροφές που περιέχουν ακόρεστα λιπαρά οξέα, τα οποία και οξειδώνονται (οξειδωτική </a:t>
            </a:r>
            <a:r>
              <a:rPr lang="el-GR" sz="2400" dirty="0" err="1">
                <a:solidFill>
                  <a:srgbClr val="000000"/>
                </a:solidFill>
              </a:rPr>
              <a:t>τάγγιση</a:t>
            </a:r>
            <a:r>
              <a:rPr lang="el-GR" sz="2400" dirty="0">
                <a:solidFill>
                  <a:srgbClr val="000000"/>
                </a:solidFill>
              </a:rPr>
              <a:t>). Η οξείδωση οφείλεται στην παρουσία οξυγόνου, αλλά και άλλων παραγόντων όπως η θερμοκρασία, το φως, τα μέταλλα, </a:t>
            </a:r>
            <a:r>
              <a:rPr lang="el-GR" sz="2400" dirty="0" smtClean="0">
                <a:solidFill>
                  <a:srgbClr val="000000"/>
                </a:solidFill>
              </a:rPr>
              <a:t>και άλλα.</a:t>
            </a:r>
            <a:endParaRPr lang="el-GR" sz="2400" dirty="0">
              <a:solidFill>
                <a:srgbClr val="000000"/>
              </a:solidFill>
            </a:endParaRPr>
          </a:p>
          <a:p>
            <a:pPr marL="457200" indent="-457200">
              <a:spcBef>
                <a:spcPts val="0"/>
              </a:spcBef>
              <a:buClr>
                <a:srgbClr val="0033CC"/>
              </a:buClr>
              <a:buFont typeface="Calibri" panose="020F0502020204030204" pitchFamily="34" charset="0"/>
              <a:buChar char="●"/>
            </a:pPr>
            <a:r>
              <a:rPr lang="el-GR" sz="2400" dirty="0">
                <a:solidFill>
                  <a:srgbClr val="000000"/>
                </a:solidFill>
              </a:rPr>
              <a:t>Η οξείδωση προκαλεί μείωση ή απώλεια απαραίτητων λιπαρών οξέων (</a:t>
            </a:r>
            <a:r>
              <a:rPr lang="el-GR" sz="2400" dirty="0" smtClean="0">
                <a:solidFill>
                  <a:srgbClr val="000000"/>
                </a:solidFill>
              </a:rPr>
              <a:t>πχ </a:t>
            </a:r>
            <a:r>
              <a:rPr lang="el-GR" sz="2400" dirty="0" err="1">
                <a:solidFill>
                  <a:srgbClr val="000000"/>
                </a:solidFill>
              </a:rPr>
              <a:t>λινελαϊκό</a:t>
            </a:r>
            <a:r>
              <a:rPr lang="el-GR" sz="2400" dirty="0">
                <a:solidFill>
                  <a:srgbClr val="000000"/>
                </a:solidFill>
              </a:rPr>
              <a:t> , </a:t>
            </a:r>
            <a:r>
              <a:rPr lang="el-GR" sz="2400" dirty="0" err="1">
                <a:solidFill>
                  <a:srgbClr val="000000"/>
                </a:solidFill>
              </a:rPr>
              <a:t>λινολενικό</a:t>
            </a:r>
            <a:r>
              <a:rPr lang="el-GR" sz="2400" dirty="0">
                <a:solidFill>
                  <a:srgbClr val="000000"/>
                </a:solidFill>
              </a:rPr>
              <a:t>), απώλεια των λιποδιαλυτών βιταμινών και γενικότερα μείωση της θρεπτικής αξίας των λιπαρών ουσιών</a:t>
            </a:r>
            <a:r>
              <a:rPr lang="el-GR" sz="2400" dirty="0" smtClean="0">
                <a:solidFill>
                  <a:srgbClr val="000000"/>
                </a:solidFill>
              </a:rPr>
              <a:t>.</a:t>
            </a:r>
            <a:endParaRPr lang="el-GR" sz="24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35</a:t>
            </a:fld>
            <a:endParaRPr lang="el-GR" sz="1400" dirty="0">
              <a:solidFill>
                <a:schemeClr val="tx1"/>
              </a:solidFill>
            </a:endParaRPr>
          </a:p>
        </p:txBody>
      </p:sp>
    </p:spTree>
    <p:extLst>
      <p:ext uri="{BB962C8B-B14F-4D97-AF65-F5344CB8AC3E}">
        <p14:creationId xmlns:p14="http://schemas.microsoft.com/office/powerpoint/2010/main" val="2667649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Που οφείλεται η οξείδωση;</a:t>
            </a:r>
            <a:endParaRPr lang="el-GR" b="1" dirty="0"/>
          </a:p>
        </p:txBody>
      </p:sp>
      <p:sp>
        <p:nvSpPr>
          <p:cNvPr id="3" name="Θέση περιεχομένου 1"/>
          <p:cNvSpPr>
            <a:spLocks noGrp="1"/>
          </p:cNvSpPr>
          <p:nvPr>
            <p:ph idx="1"/>
          </p:nvPr>
        </p:nvSpPr>
        <p:spPr/>
        <p:txBody>
          <a:bodyPr>
            <a:noAutofit/>
          </a:bodyPr>
          <a:lstStyle/>
          <a:p>
            <a:pPr marL="457200" indent="-457200">
              <a:spcBef>
                <a:spcPts val="0"/>
              </a:spcBef>
              <a:spcAft>
                <a:spcPts val="1800"/>
              </a:spcAft>
              <a:buClr>
                <a:srgbClr val="0033CC"/>
              </a:buClr>
              <a:buFont typeface="Calibri" panose="020F0502020204030204" pitchFamily="34" charset="0"/>
              <a:buChar char="●"/>
            </a:pPr>
            <a:r>
              <a:rPr lang="el-GR" sz="2800" dirty="0" smtClean="0">
                <a:solidFill>
                  <a:srgbClr val="000000"/>
                </a:solidFill>
              </a:rPr>
              <a:t>Η οξείδωση των λιπαρών υλών οφείλεται στη δράση πολλών παραγόντων, κυριότεροι από τους οποίους είναι: </a:t>
            </a:r>
          </a:p>
          <a:p>
            <a:pPr marL="1143000" indent="-365760">
              <a:spcBef>
                <a:spcPts val="0"/>
              </a:spcBef>
              <a:spcAft>
                <a:spcPts val="600"/>
              </a:spcAft>
              <a:buClr>
                <a:srgbClr val="FF6600"/>
              </a:buClr>
              <a:buFont typeface="Calibri" panose="020F0502020204030204" pitchFamily="34" charset="0"/>
              <a:buChar char="●"/>
            </a:pPr>
            <a:r>
              <a:rPr lang="el-GR" sz="2400" dirty="0" smtClean="0">
                <a:solidFill>
                  <a:srgbClr val="000000"/>
                </a:solidFill>
              </a:rPr>
              <a:t>το οξυγόνο, </a:t>
            </a:r>
          </a:p>
          <a:p>
            <a:pPr marL="1143000" indent="-365760">
              <a:spcBef>
                <a:spcPts val="0"/>
              </a:spcBef>
              <a:spcAft>
                <a:spcPts val="600"/>
              </a:spcAft>
              <a:buClr>
                <a:srgbClr val="FF6600"/>
              </a:buClr>
              <a:buFont typeface="Calibri" panose="020F0502020204030204" pitchFamily="34" charset="0"/>
              <a:buChar char="●"/>
            </a:pPr>
            <a:r>
              <a:rPr lang="el-GR" sz="2400" dirty="0" smtClean="0">
                <a:solidFill>
                  <a:srgbClr val="000000"/>
                </a:solidFill>
              </a:rPr>
              <a:t>η θερμοκρασία, </a:t>
            </a:r>
          </a:p>
          <a:p>
            <a:pPr marL="1143000" indent="-365760">
              <a:spcBef>
                <a:spcPts val="0"/>
              </a:spcBef>
              <a:spcAft>
                <a:spcPts val="600"/>
              </a:spcAft>
              <a:buClr>
                <a:srgbClr val="FF6600"/>
              </a:buClr>
              <a:buFont typeface="Calibri" panose="020F0502020204030204" pitchFamily="34" charset="0"/>
              <a:buChar char="●"/>
            </a:pPr>
            <a:r>
              <a:rPr lang="el-GR" sz="2400" dirty="0" smtClean="0">
                <a:solidFill>
                  <a:srgbClr val="000000"/>
                </a:solidFill>
              </a:rPr>
              <a:t>το φως, </a:t>
            </a:r>
          </a:p>
          <a:p>
            <a:pPr marL="1143000" indent="-365760">
              <a:spcBef>
                <a:spcPts val="0"/>
              </a:spcBef>
              <a:spcAft>
                <a:spcPts val="600"/>
              </a:spcAft>
              <a:buClr>
                <a:srgbClr val="FF6600"/>
              </a:buClr>
              <a:buFont typeface="Calibri" panose="020F0502020204030204" pitchFamily="34" charset="0"/>
              <a:buChar char="●"/>
            </a:pPr>
            <a:r>
              <a:rPr lang="el-GR" sz="2400" dirty="0" smtClean="0">
                <a:solidFill>
                  <a:srgbClr val="000000"/>
                </a:solidFill>
              </a:rPr>
              <a:t>τα ελεύθερα λιπαρά οξέα, </a:t>
            </a:r>
          </a:p>
          <a:p>
            <a:pPr marL="1143000" indent="-365760">
              <a:spcBef>
                <a:spcPts val="0"/>
              </a:spcBef>
              <a:spcAft>
                <a:spcPts val="600"/>
              </a:spcAft>
              <a:buClr>
                <a:srgbClr val="FF6600"/>
              </a:buClr>
              <a:buFont typeface="Calibri" panose="020F0502020204030204" pitchFamily="34" charset="0"/>
              <a:buChar char="●"/>
            </a:pPr>
            <a:r>
              <a:rPr lang="el-GR" sz="2400" dirty="0" smtClean="0">
                <a:solidFill>
                  <a:srgbClr val="000000"/>
                </a:solidFill>
              </a:rPr>
              <a:t>οι χρωστικές,</a:t>
            </a:r>
          </a:p>
          <a:p>
            <a:pPr marL="1143000" indent="-365760">
              <a:spcBef>
                <a:spcPts val="0"/>
              </a:spcBef>
              <a:spcAft>
                <a:spcPts val="600"/>
              </a:spcAft>
              <a:buClr>
                <a:srgbClr val="FF6600"/>
              </a:buClr>
              <a:buFont typeface="Calibri" panose="020F0502020204030204" pitchFamily="34" charset="0"/>
              <a:buChar char="●"/>
            </a:pPr>
            <a:r>
              <a:rPr lang="el-GR" sz="2400" dirty="0" smtClean="0">
                <a:solidFill>
                  <a:srgbClr val="000000"/>
                </a:solidFill>
              </a:rPr>
              <a:t>τα μέταλλα. </a:t>
            </a:r>
            <a:endParaRPr lang="en-US" sz="2400" dirty="0" smtClean="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36</a:t>
            </a:fld>
            <a:endParaRPr lang="el-GR" sz="1400">
              <a:solidFill>
                <a:schemeClr val="tx1"/>
              </a:solidFill>
            </a:endParaRPr>
          </a:p>
        </p:txBody>
      </p:sp>
    </p:spTree>
    <p:extLst>
      <p:ext uri="{BB962C8B-B14F-4D97-AF65-F5344CB8AC3E}">
        <p14:creationId xmlns:p14="http://schemas.microsoft.com/office/powerpoint/2010/main" val="4077382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Οξυγόνο</a:t>
            </a:r>
            <a:endParaRPr lang="el-GR" b="1" dirty="0"/>
          </a:p>
        </p:txBody>
      </p:sp>
      <p:sp>
        <p:nvSpPr>
          <p:cNvPr id="3" name="Θέση περιεχομένου 1"/>
          <p:cNvSpPr>
            <a:spLocks noGrp="1"/>
          </p:cNvSpPr>
          <p:nvPr>
            <p:ph idx="1"/>
          </p:nvPr>
        </p:nvSpPr>
        <p:spPr/>
        <p:txBody>
          <a:bodyPr/>
          <a:lstStyle/>
          <a:p>
            <a:pPr marL="457200" indent="-457200">
              <a:spcBef>
                <a:spcPts val="0"/>
              </a:spcBef>
              <a:buClr>
                <a:srgbClr val="0033CC"/>
              </a:buClr>
              <a:buFont typeface="Calibri" panose="020F0502020204030204" pitchFamily="34" charset="0"/>
              <a:buChar char="●"/>
            </a:pPr>
            <a:endParaRPr lang="el-GR" sz="2000" dirty="0" smtClean="0">
              <a:solidFill>
                <a:srgbClr val="000000"/>
              </a:solidFill>
            </a:endParaRPr>
          </a:p>
          <a:p>
            <a:pPr marL="457200" indent="-457200">
              <a:spcBef>
                <a:spcPts val="0"/>
              </a:spcBef>
              <a:buClr>
                <a:srgbClr val="0033CC"/>
              </a:buClr>
              <a:buFont typeface="Calibri" panose="020F0502020204030204" pitchFamily="34" charset="0"/>
              <a:buChar char="●"/>
            </a:pPr>
            <a:r>
              <a:rPr lang="el-GR" sz="2800" dirty="0" smtClean="0">
                <a:solidFill>
                  <a:srgbClr val="000000"/>
                </a:solidFill>
              </a:rPr>
              <a:t>Για να λάβει χώρα η οξείδωση χρειάζεται οξυγόνο. Το οξυγόνο έρχεται σε επαφή με τις λιπαρές ύλες είτε στη διαχωριστική επιφάνεια αέρα - λιπαρών υλών, είτε στο εσωτερικό των λιπαρών υλών όπου είναι διαλυμένος. Όσο μεγαλύτερη είναι η </a:t>
            </a:r>
            <a:r>
              <a:rPr lang="el-GR" sz="2800" dirty="0" err="1" smtClean="0">
                <a:solidFill>
                  <a:srgbClr val="000000"/>
                </a:solidFill>
              </a:rPr>
              <a:t>δι</a:t>
            </a:r>
            <a:r>
              <a:rPr lang="el-GR" sz="2800" dirty="0" smtClean="0">
                <a:solidFill>
                  <a:srgbClr val="000000"/>
                </a:solidFill>
              </a:rPr>
              <a:t>-επαφή (σε χρόνο και επιφάνεια) του οξυγόνου με τις λιπαρές ύλες, τόσο πιο εύκολα οξειδώνεται αυτές.</a:t>
            </a:r>
            <a:endParaRPr lang="el-GR" sz="2800" dirty="0" smtClean="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37</a:t>
            </a:fld>
            <a:endParaRPr lang="el-GR" sz="1400" dirty="0">
              <a:solidFill>
                <a:schemeClr val="tx1"/>
              </a:solidFill>
            </a:endParaRPr>
          </a:p>
        </p:txBody>
      </p:sp>
    </p:spTree>
    <p:extLst>
      <p:ext uri="{BB962C8B-B14F-4D97-AF65-F5344CB8AC3E}">
        <p14:creationId xmlns:p14="http://schemas.microsoft.com/office/powerpoint/2010/main" val="11988285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Θερμοκρασία</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buClr>
                <a:srgbClr val="0033CC"/>
              </a:buClr>
              <a:buFont typeface="Calibri" panose="020F0502020204030204" pitchFamily="34" charset="0"/>
              <a:buChar char="●"/>
            </a:pPr>
            <a:r>
              <a:rPr lang="el-GR" sz="2400" dirty="0">
                <a:solidFill>
                  <a:srgbClr val="000000"/>
                </a:solidFill>
              </a:rPr>
              <a:t>Η</a:t>
            </a:r>
            <a:r>
              <a:rPr lang="el-GR" sz="2400" dirty="0" smtClean="0">
                <a:solidFill>
                  <a:srgbClr val="000000"/>
                </a:solidFill>
              </a:rPr>
              <a:t> θερμοκρασία επηρεάζει σημαντικά την ταχύτητα της οξείδωσης. Υψηλή θερμοκρασία στο χώρο αποθήκευσης των λιπαρών υλών επιταχύνει την οξείδωση. Πειράματα που έγιναν με καθαρούς </a:t>
            </a:r>
            <a:r>
              <a:rPr lang="el-GR" sz="2400" dirty="0" err="1" smtClean="0">
                <a:solidFill>
                  <a:srgbClr val="000000"/>
                </a:solidFill>
              </a:rPr>
              <a:t>μεθυλεστέρες</a:t>
            </a:r>
            <a:r>
              <a:rPr lang="el-GR" sz="2400" dirty="0" smtClean="0">
                <a:solidFill>
                  <a:srgbClr val="000000"/>
                </a:solidFill>
              </a:rPr>
              <a:t> λιπαρών οξέων διάφορων λιπαρών υλών, έδειξαν ότι για κάθε αύξηση της θερμοκρασίας κατά 12ο</a:t>
            </a:r>
            <a:r>
              <a:rPr lang="en-US" sz="2400" dirty="0" smtClean="0">
                <a:solidFill>
                  <a:srgbClr val="000000"/>
                </a:solidFill>
              </a:rPr>
              <a:t>C</a:t>
            </a:r>
            <a:r>
              <a:rPr lang="el-GR" sz="2400" dirty="0" smtClean="0">
                <a:solidFill>
                  <a:srgbClr val="000000"/>
                </a:solidFill>
              </a:rPr>
              <a:t> περίπου μεταξύ 15-75ο</a:t>
            </a:r>
            <a:r>
              <a:rPr lang="en-US" sz="2400" dirty="0" smtClean="0">
                <a:solidFill>
                  <a:srgbClr val="000000"/>
                </a:solidFill>
              </a:rPr>
              <a:t>C</a:t>
            </a:r>
            <a:r>
              <a:rPr lang="el-GR" sz="2400" dirty="0" smtClean="0">
                <a:solidFill>
                  <a:srgbClr val="000000"/>
                </a:solidFill>
              </a:rPr>
              <a:t>, ο ρυθμός οξείδωσης διπλασιάζονταν. Η αποθήκευση των λιπαρών υλών σε θερμοκρασία 10-15ο</a:t>
            </a:r>
            <a:r>
              <a:rPr lang="en-US" sz="2400" dirty="0" smtClean="0">
                <a:solidFill>
                  <a:srgbClr val="000000"/>
                </a:solidFill>
              </a:rPr>
              <a:t>C</a:t>
            </a:r>
            <a:r>
              <a:rPr lang="el-GR" sz="2400" dirty="0" smtClean="0">
                <a:solidFill>
                  <a:srgbClr val="000000"/>
                </a:solidFill>
              </a:rPr>
              <a:t> θεωρείται ιδανική, γιατί περιορίζει την οξείδωση χωρίς να οδηγεί σε θόλωμα. Το θόλωμα παρατηρείται, κατά την αποθήκευση, σε χαμηλές θερμοκρασίες και οφείλεται στην παρουσία κορεσμένων </a:t>
            </a:r>
            <a:r>
              <a:rPr lang="el-GR" sz="2400" dirty="0" err="1" smtClean="0">
                <a:solidFill>
                  <a:srgbClr val="000000"/>
                </a:solidFill>
              </a:rPr>
              <a:t>τριγλυκεριδίων</a:t>
            </a:r>
            <a:r>
              <a:rPr lang="el-GR" sz="2400" dirty="0" smtClean="0">
                <a:solidFill>
                  <a:srgbClr val="000000"/>
                </a:solidFill>
              </a:rPr>
              <a:t> στις λιπαρές ύλες.</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38</a:t>
            </a:fld>
            <a:endParaRPr lang="el-GR" sz="1400" dirty="0">
              <a:solidFill>
                <a:schemeClr val="tx1"/>
              </a:solidFill>
            </a:endParaRPr>
          </a:p>
        </p:txBody>
      </p:sp>
    </p:spTree>
    <p:extLst>
      <p:ext uri="{BB962C8B-B14F-4D97-AF65-F5344CB8AC3E}">
        <p14:creationId xmlns:p14="http://schemas.microsoft.com/office/powerpoint/2010/main" val="2885973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Μέταλλα</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buClr>
                <a:srgbClr val="0033CC"/>
              </a:buClr>
              <a:buFont typeface="Calibri" panose="020F0502020204030204" pitchFamily="34" charset="0"/>
              <a:buChar char="●"/>
            </a:pPr>
            <a:endParaRPr lang="el-GR" sz="2000" dirty="0" smtClean="0">
              <a:solidFill>
                <a:srgbClr val="000000"/>
              </a:solidFill>
            </a:endParaRPr>
          </a:p>
          <a:p>
            <a:pPr marL="457200" indent="-457200">
              <a:spcBef>
                <a:spcPts val="0"/>
              </a:spcBef>
              <a:buClr>
                <a:srgbClr val="0033CC"/>
              </a:buClr>
              <a:buFont typeface="Calibri" panose="020F0502020204030204" pitchFamily="34" charset="0"/>
              <a:buChar char="●"/>
            </a:pPr>
            <a:r>
              <a:rPr lang="el-GR" sz="2400" dirty="0" smtClean="0">
                <a:solidFill>
                  <a:srgbClr val="000000"/>
                </a:solidFill>
              </a:rPr>
              <a:t>Τα μέταλλα, κυρίως ο σίδηρος και ο χαλκός, ενεργούν σαν καταλύτες στην οξειδωτική αλλοίωση των λιπαρών υλών. Στις αντιδράσεις, στις οποίες παίρνουν μέρος, τα μέταλλα απλώς αλλάζουν σθένος (ανάγονται και οξειδώνονται) και συνεχίζουν την καταλυτική τους δράση. Ο χαλκός δημιουργεί το σοβαρότερο πρόβλημα, ενώ αντίθετα ο σίδηρος, στην ίδια αναλογία, δημιουργεί μικρότερο πρόβλημα γιατί είναι λιγότερο δραστικός και παρουσιάζει μικρότερη διαλυτότητα.</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39</a:t>
            </a:fld>
            <a:endParaRPr lang="el-GR" sz="1400" dirty="0">
              <a:solidFill>
                <a:schemeClr val="tx1"/>
              </a:solidFill>
            </a:endParaRPr>
          </a:p>
        </p:txBody>
      </p:sp>
    </p:spTree>
    <p:extLst>
      <p:ext uri="{BB962C8B-B14F-4D97-AF65-F5344CB8AC3E}">
        <p14:creationId xmlns:p14="http://schemas.microsoft.com/office/powerpoint/2010/main" val="2374269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r>
              <a:rPr lang="el-GR" altLang="el-GR" b="1" dirty="0" smtClean="0">
                <a:solidFill>
                  <a:srgbClr val="333333"/>
                </a:solidFill>
              </a:rPr>
              <a:t>Περιεχόμενα ενότητας</a:t>
            </a:r>
          </a:p>
        </p:txBody>
      </p:sp>
      <p:sp>
        <p:nvSpPr>
          <p:cNvPr id="4" name="Θέση περιεχομένου 1">
            <a:hlinkClick r:id="rId4" action="ppaction://hlinksldjump" tooltip="Μετάβαση στη Διαφάνεια"/>
          </p:cNvPr>
          <p:cNvSpPr/>
          <p:nvPr/>
        </p:nvSpPr>
        <p:spPr>
          <a:xfrm>
            <a:off x="827584" y="1524000"/>
            <a:ext cx="76306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fontAlgn="auto">
              <a:spcBef>
                <a:spcPts val="0"/>
              </a:spcBef>
              <a:spcAft>
                <a:spcPts val="0"/>
              </a:spcAft>
              <a:buAutoNum type="arabicParenR"/>
              <a:defRPr/>
            </a:pPr>
            <a:r>
              <a:rPr lang="el-GR" sz="2800" i="1" dirty="0" smtClean="0">
                <a:solidFill>
                  <a:srgbClr val="0070C0"/>
                </a:solidFill>
              </a:rPr>
              <a:t>Λιποειδή</a:t>
            </a:r>
            <a:endParaRPr lang="el-GR" sz="2800" i="1" dirty="0">
              <a:solidFill>
                <a:srgbClr val="0070C0"/>
              </a:solidFill>
            </a:endParaRPr>
          </a:p>
        </p:txBody>
      </p:sp>
      <p:sp>
        <p:nvSpPr>
          <p:cNvPr id="14" name="Θέση περιεχομένου 2">
            <a:hlinkClick r:id="rId5" action="ppaction://hlinksldjump" tooltip="Μετάβαση στη Διαφάνεια"/>
          </p:cNvPr>
          <p:cNvSpPr/>
          <p:nvPr>
            <p:custDataLst>
              <p:tags r:id="rId2"/>
            </p:custDataLst>
          </p:nvPr>
        </p:nvSpPr>
        <p:spPr>
          <a:xfrm>
            <a:off x="827584" y="2133600"/>
            <a:ext cx="76306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fontAlgn="auto">
              <a:spcBef>
                <a:spcPts val="0"/>
              </a:spcBef>
              <a:spcAft>
                <a:spcPts val="0"/>
              </a:spcAft>
              <a:buFont typeface="+mj-lt"/>
              <a:buAutoNum type="arabicParenR" startAt="2"/>
              <a:defRPr/>
            </a:pPr>
            <a:r>
              <a:rPr lang="el-GR" sz="2800" i="1" dirty="0" smtClean="0">
                <a:solidFill>
                  <a:srgbClr val="0070C0"/>
                </a:solidFill>
              </a:rPr>
              <a:t>Κατάταξη των λιποειδών</a:t>
            </a:r>
            <a:endParaRPr lang="el-GR" sz="2800" i="1" dirty="0">
              <a:solidFill>
                <a:srgbClr val="0070C0"/>
              </a:solidFill>
            </a:endParaRPr>
          </a:p>
        </p:txBody>
      </p:sp>
      <p:sp>
        <p:nvSpPr>
          <p:cNvPr id="7" name="Θέση περιεχομένου 3">
            <a:hlinkClick r:id="rId6" action="ppaction://hlinksldjump" tooltip="Μετάβαση στη Διαφάνεια"/>
          </p:cNvPr>
          <p:cNvSpPr/>
          <p:nvPr/>
        </p:nvSpPr>
        <p:spPr>
          <a:xfrm>
            <a:off x="827584" y="2819400"/>
            <a:ext cx="76306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fontAlgn="auto">
              <a:spcBef>
                <a:spcPts val="0"/>
              </a:spcBef>
              <a:spcAft>
                <a:spcPts val="0"/>
              </a:spcAft>
              <a:buFont typeface="+mj-lt"/>
              <a:buAutoNum type="arabicParenR" startAt="3"/>
              <a:defRPr/>
            </a:pPr>
            <a:r>
              <a:rPr lang="el-GR" sz="2800" i="1" dirty="0" smtClean="0">
                <a:solidFill>
                  <a:srgbClr val="0070C0"/>
                </a:solidFill>
              </a:rPr>
              <a:t>Τα λίπη &amp; τα έλαια</a:t>
            </a:r>
            <a:endParaRPr lang="el-GR" sz="2800" i="1" dirty="0">
              <a:solidFill>
                <a:srgbClr val="0070C0"/>
              </a:solidFill>
            </a:endParaRPr>
          </a:p>
        </p:txBody>
      </p:sp>
      <p:sp>
        <p:nvSpPr>
          <p:cNvPr id="9" name="Θέση περιεχομένου 4">
            <a:hlinkClick r:id="rId7" action="ppaction://hlinksldjump" tooltip="Μετάβαση στη Διαφάνεια"/>
          </p:cNvPr>
          <p:cNvSpPr/>
          <p:nvPr/>
        </p:nvSpPr>
        <p:spPr>
          <a:xfrm>
            <a:off x="827584" y="3505200"/>
            <a:ext cx="76306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fontAlgn="auto">
              <a:spcBef>
                <a:spcPts val="0"/>
              </a:spcBef>
              <a:spcAft>
                <a:spcPts val="0"/>
              </a:spcAft>
              <a:buFont typeface="+mj-lt"/>
              <a:buAutoNum type="arabicParenR" startAt="4"/>
              <a:defRPr/>
            </a:pPr>
            <a:r>
              <a:rPr lang="el-GR" sz="2800" i="1" dirty="0" smtClean="0">
                <a:solidFill>
                  <a:srgbClr val="0070C0"/>
                </a:solidFill>
              </a:rPr>
              <a:t>Οξείδωση</a:t>
            </a:r>
            <a:endParaRPr lang="el-GR" sz="2800" i="1" dirty="0">
              <a:solidFill>
                <a:srgbClr val="0070C0"/>
              </a:solidFill>
            </a:endParaRPr>
          </a:p>
        </p:txBody>
      </p:sp>
      <p:sp>
        <p:nvSpPr>
          <p:cNvPr id="10" name="Θέση περιεχομένου 5">
            <a:hlinkClick r:id="rId8" action="ppaction://hlinksldjump" tooltip="Μετάβαση στη Διαφάνεια"/>
          </p:cNvPr>
          <p:cNvSpPr/>
          <p:nvPr/>
        </p:nvSpPr>
        <p:spPr>
          <a:xfrm>
            <a:off x="827584" y="4191000"/>
            <a:ext cx="76306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fontAlgn="auto">
              <a:spcBef>
                <a:spcPts val="0"/>
              </a:spcBef>
              <a:spcAft>
                <a:spcPts val="0"/>
              </a:spcAft>
              <a:buFont typeface="+mj-lt"/>
              <a:buAutoNum type="arabicParenR" startAt="6"/>
              <a:defRPr/>
            </a:pPr>
            <a:r>
              <a:rPr lang="el-GR" sz="2800" i="1" dirty="0" smtClean="0">
                <a:solidFill>
                  <a:srgbClr val="0070C0"/>
                </a:solidFill>
              </a:rPr>
              <a:t>Επίδραση των κατεργασιών στα τρόφιμα</a:t>
            </a:r>
            <a:endParaRPr lang="el-GR" sz="2800" i="1" dirty="0">
              <a:solidFill>
                <a:srgbClr val="0070C0"/>
              </a:solidFill>
            </a:endParaRPr>
          </a:p>
        </p:txBody>
      </p:sp>
      <p:sp>
        <p:nvSpPr>
          <p:cNvPr id="11" name="Θέση περιεχομένου 6">
            <a:hlinkClick r:id="rId9" action="ppaction://hlinksldjump" tooltip="Μετάβαση στη Διαφάνεια"/>
          </p:cNvPr>
          <p:cNvSpPr/>
          <p:nvPr/>
        </p:nvSpPr>
        <p:spPr>
          <a:xfrm>
            <a:off x="827584" y="4876800"/>
            <a:ext cx="763061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fontAlgn="auto">
              <a:spcBef>
                <a:spcPts val="0"/>
              </a:spcBef>
              <a:spcAft>
                <a:spcPts val="0"/>
              </a:spcAft>
              <a:buFont typeface="+mj-lt"/>
              <a:buAutoNum type="arabicParenR" startAt="7"/>
              <a:defRPr/>
            </a:pPr>
            <a:r>
              <a:rPr lang="el-GR" sz="2800" i="1" dirty="0" smtClean="0">
                <a:solidFill>
                  <a:srgbClr val="0070C0"/>
                </a:solidFill>
              </a:rPr>
              <a:t>Ένζυμα</a:t>
            </a:r>
            <a:endParaRPr lang="el-GR" sz="2800" i="1" dirty="0">
              <a:solidFill>
                <a:srgbClr val="0070C0"/>
              </a:solidFill>
            </a:endParaRPr>
          </a:p>
        </p:txBody>
      </p:sp>
      <p:sp>
        <p:nvSpPr>
          <p:cNvPr id="12" name="Θέση περιεχομένου 7">
            <a:hlinkClick r:id="rId10" action="ppaction://hlinksldjump" tooltip="Μετάβαση στη Διαφάνεια"/>
          </p:cNvPr>
          <p:cNvSpPr/>
          <p:nvPr/>
        </p:nvSpPr>
        <p:spPr>
          <a:xfrm>
            <a:off x="836842" y="5562600"/>
            <a:ext cx="762135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14350" indent="-514350" fontAlgn="auto">
              <a:spcBef>
                <a:spcPts val="0"/>
              </a:spcBef>
              <a:spcAft>
                <a:spcPts val="0"/>
              </a:spcAft>
              <a:buFont typeface="+mj-lt"/>
              <a:buAutoNum type="arabicParenR" startAt="8"/>
              <a:defRPr/>
            </a:pPr>
            <a:r>
              <a:rPr lang="el-GR" sz="2800" i="1" dirty="0" smtClean="0">
                <a:solidFill>
                  <a:srgbClr val="0070C0"/>
                </a:solidFill>
              </a:rPr>
              <a:t>Εφαρμογή ενζύμων στην Βιομηχανία Τροφίμων</a:t>
            </a:r>
            <a:endParaRPr lang="el-GR" sz="2800" i="1" dirty="0">
              <a:solidFill>
                <a:srgbClr val="0070C0"/>
              </a:solidFill>
            </a:endParaRPr>
          </a:p>
        </p:txBody>
      </p:sp>
      <p:sp>
        <p:nvSpPr>
          <p:cNvPr id="8" name="Θέση υποσέλιδου 1" descr="."/>
          <p:cNvSpPr>
            <a:spLocks noGrp="1"/>
          </p:cNvSpPr>
          <p:nvPr>
            <p:ph type="ftr" sz="quarter" idx="11"/>
          </p:nvPr>
        </p:nvSpPr>
        <p:spPr>
          <a:xfrm>
            <a:off x="3124200" y="6356350"/>
            <a:ext cx="2895600" cy="365125"/>
          </a:xfrm>
        </p:spPr>
        <p:txBody>
          <a:bodyPr/>
          <a:lstStyle/>
          <a:p>
            <a:r>
              <a:rPr lang="el-GR" sz="1400" smtClean="0">
                <a:solidFill>
                  <a:schemeClr val="tx1"/>
                </a:solidFill>
              </a:rPr>
              <a:t>Λίπη - Έλαια</a:t>
            </a:r>
            <a:endParaRPr lang="en-US" sz="1400" dirty="0">
              <a:solidFill>
                <a:schemeClr val="tx1"/>
              </a:solidFill>
            </a:endParaRPr>
          </a:p>
        </p:txBody>
      </p:sp>
      <p:sp>
        <p:nvSpPr>
          <p:cNvPr id="6153"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C9E2987-2DF3-4883-B675-0E329C0F7C88}" type="slidenum">
              <a:rPr lang="el-GR" altLang="el-GR" sz="1400">
                <a:solidFill>
                  <a:srgbClr val="000000"/>
                </a:solidFill>
                <a:latin typeface="+mn-lt"/>
              </a:rPr>
              <a:pPr fontAlgn="base">
                <a:spcBef>
                  <a:spcPct val="0"/>
                </a:spcBef>
                <a:spcAft>
                  <a:spcPct val="0"/>
                </a:spcAft>
              </a:pPr>
              <a:t>4</a:t>
            </a:fld>
            <a:endParaRPr lang="el-GR" altLang="el-GR" sz="1400" dirty="0">
              <a:solidFill>
                <a:srgbClr val="000000"/>
              </a:solidFill>
              <a:latin typeface="+mn-lt"/>
            </a:endParaRPr>
          </a:p>
        </p:txBody>
      </p:sp>
    </p:spTree>
    <p:custDataLst>
      <p:tags r:id="rId1"/>
    </p:custDataLst>
    <p:extLst>
      <p:ext uri="{BB962C8B-B14F-4D97-AF65-F5344CB8AC3E}">
        <p14:creationId xmlns:p14="http://schemas.microsoft.com/office/powerpoint/2010/main" val="4218990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Ελεύθερα λιπαρά οξέα, </a:t>
            </a:r>
            <a:br>
              <a:rPr lang="el-GR" b="1" dirty="0" smtClean="0"/>
            </a:br>
            <a:r>
              <a:rPr lang="el-GR" b="1" dirty="0" smtClean="0"/>
              <a:t>φως και χρωστικές</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2400"/>
              </a:spcAft>
              <a:buClr>
                <a:srgbClr val="0033CC"/>
              </a:buClr>
              <a:buFont typeface="Calibri" panose="020F0502020204030204" pitchFamily="34" charset="0"/>
              <a:buChar char="●"/>
            </a:pPr>
            <a:r>
              <a:rPr lang="el-GR" sz="2400" b="1" dirty="0" smtClean="0"/>
              <a:t>Ελεύθερα λιπαρά οξέα</a:t>
            </a:r>
            <a:r>
              <a:rPr lang="el-GR" sz="2400" dirty="0" smtClean="0">
                <a:solidFill>
                  <a:srgbClr val="000000"/>
                </a:solidFill>
              </a:rPr>
              <a:t>: η οξειδωτική </a:t>
            </a:r>
            <a:r>
              <a:rPr lang="el-GR" sz="2400" dirty="0" err="1" smtClean="0">
                <a:solidFill>
                  <a:srgbClr val="000000"/>
                </a:solidFill>
              </a:rPr>
              <a:t>τάγγιση</a:t>
            </a:r>
            <a:r>
              <a:rPr lang="el-GR" sz="2400" dirty="0" smtClean="0">
                <a:solidFill>
                  <a:srgbClr val="000000"/>
                </a:solidFill>
              </a:rPr>
              <a:t> των λιπαρών υλών επιταχύνεται και από την παρουσία ελεύθερων λιπαρών οξέων ακόμη και σε συγκέντρωση 0.5%. Τα λιπαρά οξέα, σε ελεύθερη μορφή, υποβοηθούν την οξείδωση δια μέσου ενός καταλυτικού μηχανισμού, όπου η </a:t>
            </a:r>
            <a:r>
              <a:rPr lang="el-GR" sz="2400" dirty="0" err="1" smtClean="0">
                <a:solidFill>
                  <a:srgbClr val="000000"/>
                </a:solidFill>
              </a:rPr>
              <a:t>καρβοξυλική</a:t>
            </a:r>
            <a:r>
              <a:rPr lang="el-GR" sz="2400" dirty="0" smtClean="0">
                <a:solidFill>
                  <a:srgbClr val="000000"/>
                </a:solidFill>
              </a:rPr>
              <a:t> ομάδα των ελεύθερων λιπαρών οξέων καταλύει το σχηματισμό ελεύθερων ριζών, υποβοηθώντας στη διάσπαση των υπεροξειδίων.</a:t>
            </a:r>
          </a:p>
          <a:p>
            <a:pPr marL="457200" indent="-457200">
              <a:spcBef>
                <a:spcPts val="0"/>
              </a:spcBef>
              <a:buClr>
                <a:srgbClr val="0033CC"/>
              </a:buClr>
              <a:buFont typeface="Calibri" panose="020F0502020204030204" pitchFamily="34" charset="0"/>
              <a:buChar char="●"/>
            </a:pPr>
            <a:r>
              <a:rPr lang="el-GR" sz="2400" b="1" dirty="0" smtClean="0"/>
              <a:t>Φως</a:t>
            </a:r>
            <a:r>
              <a:rPr lang="el-GR" sz="2400" dirty="0" smtClean="0"/>
              <a:t>,</a:t>
            </a:r>
            <a:r>
              <a:rPr lang="el-GR" sz="2400" b="1" dirty="0" smtClean="0"/>
              <a:t> χρωστικές</a:t>
            </a:r>
            <a:r>
              <a:rPr lang="el-GR" sz="2400" dirty="0" smtClean="0">
                <a:solidFill>
                  <a:srgbClr val="000000"/>
                </a:solidFill>
              </a:rPr>
              <a:t>: επιταχύνουν την οξείδωση δια μέσου του μηχανισμού της </a:t>
            </a:r>
            <a:r>
              <a:rPr lang="el-GR" sz="2400" dirty="0" err="1" smtClean="0">
                <a:solidFill>
                  <a:srgbClr val="000000"/>
                </a:solidFill>
              </a:rPr>
              <a:t>φωτοοξείδωσης</a:t>
            </a:r>
            <a:r>
              <a:rPr lang="en-US" sz="2400" dirty="0" smtClean="0">
                <a:solidFill>
                  <a:srgbClr val="000000"/>
                </a:solidFill>
              </a:rPr>
              <a:t>. </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40</a:t>
            </a:fld>
            <a:endParaRPr lang="el-GR" sz="1400" dirty="0">
              <a:solidFill>
                <a:schemeClr val="tx1"/>
              </a:solidFill>
            </a:endParaRPr>
          </a:p>
        </p:txBody>
      </p:sp>
    </p:spTree>
    <p:extLst>
      <p:ext uri="{BB962C8B-B14F-4D97-AF65-F5344CB8AC3E}">
        <p14:creationId xmlns:p14="http://schemas.microsoft.com/office/powerpoint/2010/main" val="31845905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Αντιοξειδωτικά</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1200"/>
              </a:spcAft>
              <a:buClr>
                <a:srgbClr val="0033CC"/>
              </a:buClr>
              <a:buFont typeface="Calibri" panose="020F0502020204030204" pitchFamily="34" charset="0"/>
              <a:buChar char="●"/>
            </a:pPr>
            <a:r>
              <a:rPr lang="el-GR" sz="2400" dirty="0" smtClean="0"/>
              <a:t>Φυσικά (</a:t>
            </a:r>
            <a:r>
              <a:rPr lang="el-GR" sz="2400" b="1" dirty="0" smtClean="0"/>
              <a:t>τοκοφερόλη</a:t>
            </a:r>
            <a:r>
              <a:rPr lang="el-GR" sz="2400" dirty="0" smtClean="0"/>
              <a:t>) ή Συνθετικά (</a:t>
            </a:r>
            <a:r>
              <a:rPr lang="en-US" sz="2400" b="1" dirty="0" smtClean="0"/>
              <a:t>BHA</a:t>
            </a:r>
            <a:r>
              <a:rPr lang="en-US" sz="2400" dirty="0" smtClean="0"/>
              <a:t>,</a:t>
            </a:r>
            <a:r>
              <a:rPr lang="en-US" sz="2400" dirty="0" smtClean="0">
                <a:solidFill>
                  <a:schemeClr val="hlink"/>
                </a:solidFill>
              </a:rPr>
              <a:t> </a:t>
            </a:r>
            <a:r>
              <a:rPr lang="en-US" sz="2400" b="1" dirty="0" smtClean="0"/>
              <a:t>BHT</a:t>
            </a:r>
            <a:r>
              <a:rPr lang="en-US" sz="2400" dirty="0" smtClean="0"/>
              <a:t>, </a:t>
            </a:r>
            <a:r>
              <a:rPr lang="en-US" sz="2400" b="1" dirty="0" smtClean="0"/>
              <a:t>PG</a:t>
            </a:r>
            <a:r>
              <a:rPr lang="en-US" sz="2400" dirty="0" smtClean="0"/>
              <a:t>)</a:t>
            </a:r>
            <a:r>
              <a:rPr lang="el-GR" sz="2400" dirty="0" smtClean="0"/>
              <a:t>. Γενικά ένα αντιοξειδωτικό πρέπει να έχει τις παρακάτω ιδιότητες:</a:t>
            </a:r>
          </a:p>
          <a:p>
            <a:pPr marL="1143000" indent="-365760">
              <a:spcBef>
                <a:spcPts val="0"/>
              </a:spcBef>
              <a:spcAft>
                <a:spcPts val="600"/>
              </a:spcAft>
              <a:buClr>
                <a:srgbClr val="FF6600"/>
              </a:buClr>
              <a:buFontTx/>
              <a:buAutoNum type="arabicPeriod"/>
            </a:pPr>
            <a:r>
              <a:rPr lang="el-GR" sz="2200" dirty="0" smtClean="0"/>
              <a:t>Να μην είναι τοξικό.</a:t>
            </a:r>
          </a:p>
          <a:p>
            <a:pPr marL="1143000" indent="-365760">
              <a:spcBef>
                <a:spcPts val="0"/>
              </a:spcBef>
              <a:spcAft>
                <a:spcPts val="600"/>
              </a:spcAft>
              <a:buClr>
                <a:srgbClr val="FF6600"/>
              </a:buClr>
              <a:buFontTx/>
              <a:buAutoNum type="arabicPeriod"/>
            </a:pPr>
            <a:r>
              <a:rPr lang="el-GR" sz="2200" dirty="0" smtClean="0"/>
              <a:t>Να μη μεταβάλλει το φυσικό άρωμα και χρώμα των τροφίμων.</a:t>
            </a:r>
          </a:p>
          <a:p>
            <a:pPr marL="1143000" indent="-365760">
              <a:spcBef>
                <a:spcPts val="0"/>
              </a:spcBef>
              <a:spcAft>
                <a:spcPts val="600"/>
              </a:spcAft>
              <a:buClr>
                <a:srgbClr val="FF6600"/>
              </a:buClr>
              <a:buFontTx/>
              <a:buAutoNum type="arabicPeriod"/>
            </a:pPr>
            <a:r>
              <a:rPr lang="el-GR" sz="2200" dirty="0" smtClean="0"/>
              <a:t>Να είναι αποτελεσματικό σε μικρή συγκέντρωση.</a:t>
            </a:r>
          </a:p>
          <a:p>
            <a:pPr marL="1143000" indent="-365760">
              <a:spcBef>
                <a:spcPts val="0"/>
              </a:spcBef>
              <a:spcAft>
                <a:spcPts val="600"/>
              </a:spcAft>
              <a:buClr>
                <a:srgbClr val="FF6600"/>
              </a:buClr>
              <a:buFontTx/>
              <a:buAutoNum type="arabicPeriod"/>
            </a:pPr>
            <a:r>
              <a:rPr lang="el-GR" sz="2200" dirty="0" smtClean="0"/>
              <a:t>Να είναι λιποδιαλυτό.</a:t>
            </a:r>
          </a:p>
          <a:p>
            <a:pPr marL="1143000" indent="-365760">
              <a:spcBef>
                <a:spcPts val="0"/>
              </a:spcBef>
              <a:spcAft>
                <a:spcPts val="600"/>
              </a:spcAft>
              <a:buClr>
                <a:srgbClr val="FF6600"/>
              </a:buClr>
              <a:buFontTx/>
              <a:buAutoNum type="arabicPeriod"/>
            </a:pPr>
            <a:r>
              <a:rPr lang="el-GR" sz="2200" dirty="0" smtClean="0"/>
              <a:t>Να διατηρεί τη δραστικότητα καθ’ όλη τη διάρκεια της επεξεργασίας και διατήρησης των τροφίμων.</a:t>
            </a:r>
          </a:p>
          <a:p>
            <a:pPr marL="1143000" indent="-365760">
              <a:spcBef>
                <a:spcPts val="0"/>
              </a:spcBef>
              <a:spcAft>
                <a:spcPts val="600"/>
              </a:spcAft>
              <a:buClr>
                <a:srgbClr val="FF6600"/>
              </a:buClr>
              <a:buFontTx/>
              <a:buAutoNum type="arabicPeriod"/>
            </a:pPr>
            <a:r>
              <a:rPr lang="el-GR" sz="2200" dirty="0" smtClean="0"/>
              <a:t>Να είναι εύκολη η παρασκευή ή η προμήθειά του.</a:t>
            </a:r>
          </a:p>
          <a:p>
            <a:pPr marL="1143000" indent="-365760">
              <a:spcBef>
                <a:spcPts val="0"/>
              </a:spcBef>
              <a:buClr>
                <a:srgbClr val="FF6600"/>
              </a:buClr>
              <a:buFontTx/>
              <a:buAutoNum type="arabicPeriod"/>
            </a:pPr>
            <a:r>
              <a:rPr lang="el-GR" sz="2200" dirty="0" smtClean="0"/>
              <a:t>Να έχει μικρό κόστος.</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41</a:t>
            </a:fld>
            <a:endParaRPr lang="el-GR" sz="1400" dirty="0">
              <a:solidFill>
                <a:schemeClr val="tx1"/>
              </a:solidFill>
            </a:endParaRPr>
          </a:p>
        </p:txBody>
      </p:sp>
    </p:spTree>
    <p:extLst>
      <p:ext uri="{BB962C8B-B14F-4D97-AF65-F5344CB8AC3E}">
        <p14:creationId xmlns:p14="http://schemas.microsoft.com/office/powerpoint/2010/main" val="22295824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Η </a:t>
            </a:r>
            <a:r>
              <a:rPr lang="el-GR" b="1" dirty="0" err="1" smtClean="0"/>
              <a:t>αυτοοξείδωση</a:t>
            </a:r>
            <a:r>
              <a:rPr lang="el-GR" b="1" dirty="0" smtClean="0"/>
              <a:t> των </a:t>
            </a:r>
            <a:br>
              <a:rPr lang="el-GR" b="1" dirty="0" smtClean="0"/>
            </a:br>
            <a:r>
              <a:rPr lang="el-GR" b="1" dirty="0" smtClean="0"/>
              <a:t>λιπιδίων στα τρόφιμα</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300"/>
              </a:spcAft>
              <a:buClr>
                <a:srgbClr val="0033CC"/>
              </a:buClr>
              <a:buFont typeface="+mj-lt"/>
              <a:buAutoNum type="alphaLcParenR"/>
            </a:pPr>
            <a:r>
              <a:rPr lang="el-GR" sz="2400" b="1" dirty="0" smtClean="0"/>
              <a:t>Επίδραση στη γεύση και οσμή</a:t>
            </a:r>
            <a:r>
              <a:rPr lang="el-GR" sz="2400" dirty="0" smtClean="0"/>
              <a:t>:</a:t>
            </a:r>
          </a:p>
          <a:p>
            <a:pPr marL="457200" indent="0">
              <a:spcBef>
                <a:spcPts val="0"/>
              </a:spcBef>
              <a:spcAft>
                <a:spcPts val="1200"/>
              </a:spcAft>
              <a:buClr>
                <a:srgbClr val="0033CC"/>
              </a:buClr>
              <a:buNone/>
            </a:pPr>
            <a:r>
              <a:rPr lang="el-GR" sz="2200" dirty="0" smtClean="0"/>
              <a:t>ανάπτυξη ανεπιθύμητων γεύσεων και οσμών, που οφείλεται στην παραγωγή ενδιάμεσων και τελικών προϊόντων της οξείδωσης, κυρίως </a:t>
            </a:r>
            <a:r>
              <a:rPr lang="el-GR" sz="2200" dirty="0" err="1" smtClean="0"/>
              <a:t>καρβονυλικών</a:t>
            </a:r>
            <a:r>
              <a:rPr lang="el-GR" sz="2200" dirty="0"/>
              <a:t> </a:t>
            </a:r>
            <a:r>
              <a:rPr lang="el-GR" sz="2200" dirty="0" smtClean="0"/>
              <a:t>ενώσεων μικρού μοριακού βάρους. </a:t>
            </a:r>
          </a:p>
          <a:p>
            <a:pPr marL="457200" indent="-457200">
              <a:spcBef>
                <a:spcPts val="0"/>
              </a:spcBef>
              <a:spcAft>
                <a:spcPts val="300"/>
              </a:spcAft>
              <a:buClr>
                <a:srgbClr val="0033CC"/>
              </a:buClr>
              <a:buFont typeface="+mj-lt"/>
              <a:buAutoNum type="alphaLcParenR" startAt="2"/>
            </a:pPr>
            <a:r>
              <a:rPr lang="el-GR" sz="2400" b="1" dirty="0" smtClean="0"/>
              <a:t>Επίδραση στο χρώμα</a:t>
            </a:r>
            <a:r>
              <a:rPr lang="el-GR" sz="2400" dirty="0" smtClean="0"/>
              <a:t>:</a:t>
            </a:r>
          </a:p>
          <a:p>
            <a:pPr marL="457200" indent="0">
              <a:spcBef>
                <a:spcPts val="0"/>
              </a:spcBef>
              <a:spcAft>
                <a:spcPts val="1200"/>
              </a:spcAft>
              <a:buClr>
                <a:srgbClr val="0033CC"/>
              </a:buClr>
              <a:buNone/>
            </a:pPr>
            <a:r>
              <a:rPr lang="el-GR" sz="2200" dirty="0" smtClean="0"/>
              <a:t>επηρεάζουν έμμεσα το χρώμα των τροφίμων αν περιέχουν πχ </a:t>
            </a:r>
            <a:r>
              <a:rPr lang="el-GR" sz="2200" dirty="0" err="1" smtClean="0"/>
              <a:t>καροτενοειδή</a:t>
            </a:r>
            <a:r>
              <a:rPr lang="el-GR" sz="2200" dirty="0" smtClean="0"/>
              <a:t>, (αφυδατωμένα λαχανικά) ή μπορούν να συμβούν και αντιδράσεις τύπου </a:t>
            </a:r>
            <a:r>
              <a:rPr lang="en-US" sz="2200" dirty="0" err="1" smtClean="0"/>
              <a:t>Maillard</a:t>
            </a:r>
            <a:r>
              <a:rPr lang="el-GR" sz="2200" dirty="0" smtClean="0"/>
              <a:t>, και λοιπά.</a:t>
            </a:r>
          </a:p>
          <a:p>
            <a:pPr marL="457200" indent="-457200">
              <a:spcBef>
                <a:spcPts val="0"/>
              </a:spcBef>
              <a:spcAft>
                <a:spcPts val="300"/>
              </a:spcAft>
              <a:buClr>
                <a:srgbClr val="0033CC"/>
              </a:buClr>
              <a:buFont typeface="+mj-lt"/>
              <a:buAutoNum type="alphaLcParenR" startAt="3"/>
            </a:pPr>
            <a:r>
              <a:rPr lang="el-GR" sz="2400" b="1" dirty="0" smtClean="0"/>
              <a:t>Επίδραση στη δομή</a:t>
            </a:r>
            <a:r>
              <a:rPr lang="el-GR" sz="2400" dirty="0" smtClean="0"/>
              <a:t>:</a:t>
            </a:r>
          </a:p>
          <a:p>
            <a:pPr marL="457200" indent="0">
              <a:spcBef>
                <a:spcPts val="0"/>
              </a:spcBef>
              <a:buFontTx/>
              <a:buNone/>
            </a:pPr>
            <a:r>
              <a:rPr lang="el-GR" sz="2200" dirty="0" smtClean="0"/>
              <a:t>σύνδεση μεταξύ πρωτεϊνών και προϊόντων οξείδωσης των λιπιδίων μπορεί να προκαλέσει αλλαγές στη δομή.</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42</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4029096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smtClean="0"/>
              <a:t>Παράγοντες που επηρεάζουν</a:t>
            </a:r>
            <a:br>
              <a:rPr lang="el-GR" sz="4000" b="1" dirty="0" smtClean="0"/>
            </a:br>
            <a:r>
              <a:rPr lang="el-GR" sz="4000" b="1" dirty="0" smtClean="0"/>
              <a:t>τις ιδιότητες των λιπιδίων </a:t>
            </a:r>
            <a:endParaRPr lang="el-GR" sz="4000" b="1"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1200"/>
              </a:spcAft>
              <a:buClr>
                <a:srgbClr val="0033CC"/>
              </a:buClr>
              <a:buFont typeface="Calibri" panose="020F0502020204030204" pitchFamily="34" charset="0"/>
              <a:buChar char="●"/>
            </a:pPr>
            <a:r>
              <a:rPr lang="el-GR" sz="2400" dirty="0" smtClean="0"/>
              <a:t>Οι κατεργασίες των τροφίμων επιδρούν στις θρεπτικές και λειτουργικές ιδιότητες των λιπιδίων.</a:t>
            </a:r>
          </a:p>
          <a:p>
            <a:pPr marL="740664" indent="-365760">
              <a:spcBef>
                <a:spcPts val="0"/>
              </a:spcBef>
              <a:spcAft>
                <a:spcPts val="600"/>
              </a:spcAft>
              <a:buClr>
                <a:srgbClr val="FF6600"/>
              </a:buClr>
              <a:buFont typeface="+mj-lt"/>
              <a:buAutoNum type="alphaLcParenR"/>
            </a:pPr>
            <a:r>
              <a:rPr lang="el-GR" sz="2200" b="1" dirty="0" smtClean="0"/>
              <a:t>Θερμική κατεργασία</a:t>
            </a:r>
            <a:r>
              <a:rPr lang="el-GR" sz="2200" dirty="0" smtClean="0"/>
              <a:t>: Τα πιο σημαντικά χαρακτηριστικά των θερμασμένων ελαίων είναι τα εξής:</a:t>
            </a:r>
          </a:p>
          <a:p>
            <a:pPr marL="1543050" lvl="1" indent="-365760">
              <a:spcBef>
                <a:spcPts val="0"/>
              </a:spcBef>
              <a:spcAft>
                <a:spcPts val="100"/>
              </a:spcAft>
              <a:buClr>
                <a:srgbClr val="5F5F5F"/>
              </a:buClr>
              <a:buFont typeface="Calibri" panose="020F0502020204030204" pitchFamily="34" charset="0"/>
              <a:buChar char="●"/>
            </a:pPr>
            <a:r>
              <a:rPr lang="el-GR" sz="2000" dirty="0" smtClean="0"/>
              <a:t>Χαμηλές τιμές υπεροξειδίων.</a:t>
            </a:r>
          </a:p>
          <a:p>
            <a:pPr marL="1543050" lvl="1" indent="-365760">
              <a:spcBef>
                <a:spcPts val="0"/>
              </a:spcBef>
              <a:spcAft>
                <a:spcPts val="100"/>
              </a:spcAft>
              <a:buClr>
                <a:srgbClr val="5F5F5F"/>
              </a:buClr>
              <a:buFont typeface="Calibri" panose="020F0502020204030204" pitchFamily="34" charset="0"/>
              <a:buChar char="●"/>
            </a:pPr>
            <a:r>
              <a:rPr lang="el-GR" sz="2000" dirty="0" smtClean="0"/>
              <a:t>Η γεύση και η οσμή των θερμασμένων ελαίων δεν είναι απαράδεκτη ή ταγκή, αλλά αντίθετα είναι επιθυμητή.</a:t>
            </a:r>
          </a:p>
          <a:p>
            <a:pPr marL="1543050" lvl="1" indent="-365760">
              <a:spcBef>
                <a:spcPts val="0"/>
              </a:spcBef>
              <a:spcAft>
                <a:spcPts val="100"/>
              </a:spcAft>
              <a:buClr>
                <a:srgbClr val="5F5F5F"/>
              </a:buClr>
              <a:buFont typeface="Calibri" panose="020F0502020204030204" pitchFamily="34" charset="0"/>
              <a:buChar char="●"/>
            </a:pPr>
            <a:r>
              <a:rPr lang="el-GR" sz="2000" dirty="0" smtClean="0"/>
              <a:t>Το ιξώδες των </a:t>
            </a:r>
            <a:r>
              <a:rPr lang="el-GR" sz="2000" dirty="0" err="1" smtClean="0"/>
              <a:t>πολυμερισμένων</a:t>
            </a:r>
            <a:r>
              <a:rPr lang="el-GR" sz="2000" dirty="0" smtClean="0"/>
              <a:t> ελαίων αυξάνει κατά τη θέρμανση.</a:t>
            </a:r>
          </a:p>
          <a:p>
            <a:pPr marL="1543050" lvl="1" indent="-365760">
              <a:spcBef>
                <a:spcPts val="0"/>
              </a:spcBef>
              <a:spcAft>
                <a:spcPts val="100"/>
              </a:spcAft>
              <a:buClr>
                <a:srgbClr val="5F5F5F"/>
              </a:buClr>
              <a:buFont typeface="Calibri" panose="020F0502020204030204" pitchFamily="34" charset="0"/>
              <a:buChar char="●"/>
            </a:pPr>
            <a:r>
              <a:rPr lang="el-GR" sz="2000" dirty="0" smtClean="0"/>
              <a:t>Ο βαθμός </a:t>
            </a:r>
            <a:r>
              <a:rPr lang="el-GR" sz="2000" dirty="0" err="1" smtClean="0"/>
              <a:t>ακορεστότητας</a:t>
            </a:r>
            <a:r>
              <a:rPr lang="el-GR" sz="2000" dirty="0" smtClean="0"/>
              <a:t> ελαττώνεται σημαντικά λόγω κορεσμού των διπλών δεσμών.</a:t>
            </a:r>
          </a:p>
          <a:p>
            <a:pPr marL="1543050" lvl="1" indent="-365760">
              <a:spcBef>
                <a:spcPts val="0"/>
              </a:spcBef>
              <a:buClr>
                <a:srgbClr val="5F5F5F"/>
              </a:buClr>
              <a:buFont typeface="Calibri" panose="020F0502020204030204" pitchFamily="34" charset="0"/>
              <a:buChar char="●"/>
            </a:pPr>
            <a:r>
              <a:rPr lang="el-GR" sz="2000" dirty="0" smtClean="0"/>
              <a:t>Η υδρόλυση του λίπους προκαλεί απελευθέρωση των λιπαρών οξέων, κυρίως κατά το τηγάνισμα.</a:t>
            </a:r>
          </a:p>
          <a:p>
            <a:pPr>
              <a:spcBef>
                <a:spcPts val="0"/>
              </a:spcBef>
            </a:pPr>
            <a:endParaRPr lang="el-GR" sz="20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43</a:t>
            </a:fld>
            <a:endParaRPr lang="el-GR" sz="1400" dirty="0">
              <a:solidFill>
                <a:schemeClr val="tx1"/>
              </a:solidFill>
            </a:endParaRPr>
          </a:p>
        </p:txBody>
      </p:sp>
    </p:spTree>
    <p:extLst>
      <p:ext uri="{BB962C8B-B14F-4D97-AF65-F5344CB8AC3E}">
        <p14:creationId xmlns:p14="http://schemas.microsoft.com/office/powerpoint/2010/main" val="420596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b="1" dirty="0" smtClean="0"/>
              <a:t>Παράγοντες που επηρεάζουν </a:t>
            </a:r>
            <a:br>
              <a:rPr lang="el-GR" sz="4000" b="1" dirty="0" smtClean="0"/>
            </a:br>
            <a:r>
              <a:rPr lang="el-GR" sz="4000" b="1" dirty="0" smtClean="0"/>
              <a:t>τα χαρακτηριστικά των ελαίων</a:t>
            </a:r>
            <a:endParaRPr lang="el-GR" sz="4000" b="1"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2400"/>
              </a:spcAft>
              <a:buClr>
                <a:srgbClr val="0033CC"/>
              </a:buClr>
              <a:buFont typeface="Calibri" panose="020F0502020204030204" pitchFamily="34" charset="0"/>
              <a:buChar char="●"/>
            </a:pPr>
            <a:r>
              <a:rPr lang="el-GR" sz="2800" dirty="0" smtClean="0"/>
              <a:t>Παράγοντες που επηρεάζουν τα χαρακτηριστικά των ελαίων κατά το τηγάνισμα:</a:t>
            </a:r>
          </a:p>
          <a:p>
            <a:pPr marL="1143000" indent="-365760">
              <a:spcBef>
                <a:spcPts val="0"/>
              </a:spcBef>
              <a:spcAft>
                <a:spcPts val="1200"/>
              </a:spcAft>
              <a:buClr>
                <a:srgbClr val="FF6600"/>
              </a:buClr>
              <a:buFont typeface="Calibri" panose="020F0502020204030204" pitchFamily="34" charset="0"/>
              <a:buChar char="●"/>
            </a:pPr>
            <a:r>
              <a:rPr lang="el-GR" sz="2400" dirty="0" smtClean="0"/>
              <a:t>Υψηλή θερμοκρασία συνεχώς ή διακοπτόμενη.</a:t>
            </a:r>
          </a:p>
          <a:p>
            <a:pPr marL="1143000" indent="-365760">
              <a:spcBef>
                <a:spcPts val="0"/>
              </a:spcBef>
              <a:spcAft>
                <a:spcPts val="1200"/>
              </a:spcAft>
              <a:buClr>
                <a:srgbClr val="FF6600"/>
              </a:buClr>
              <a:buFont typeface="Calibri" panose="020F0502020204030204" pitchFamily="34" charset="0"/>
              <a:buChar char="●"/>
            </a:pPr>
            <a:r>
              <a:rPr lang="el-GR" sz="2400" dirty="0" smtClean="0"/>
              <a:t>Χρόνος τηγανίσματος.</a:t>
            </a:r>
          </a:p>
          <a:p>
            <a:pPr marL="1143000" indent="-365760">
              <a:spcBef>
                <a:spcPts val="0"/>
              </a:spcBef>
              <a:spcAft>
                <a:spcPts val="1200"/>
              </a:spcAft>
              <a:buClr>
                <a:srgbClr val="FF6600"/>
              </a:buClr>
              <a:buFont typeface="Calibri" panose="020F0502020204030204" pitchFamily="34" charset="0"/>
              <a:buChar char="●"/>
            </a:pPr>
            <a:r>
              <a:rPr lang="el-GR" sz="2400" dirty="0" smtClean="0"/>
              <a:t>Υπολείμματα μετάλλων στο έλαιο.</a:t>
            </a:r>
          </a:p>
          <a:p>
            <a:pPr marL="1143000" indent="-365760">
              <a:spcBef>
                <a:spcPts val="0"/>
              </a:spcBef>
              <a:spcAft>
                <a:spcPts val="1200"/>
              </a:spcAft>
              <a:buClr>
                <a:srgbClr val="FF6600"/>
              </a:buClr>
              <a:buFont typeface="Calibri" panose="020F0502020204030204" pitchFamily="34" charset="0"/>
              <a:buChar char="●"/>
            </a:pPr>
            <a:r>
              <a:rPr lang="el-GR" sz="2400" dirty="0" smtClean="0"/>
              <a:t>Τύπος τηγανίσματος (τηγάνι ή φριτέζα).</a:t>
            </a:r>
          </a:p>
          <a:p>
            <a:pPr marL="1143000" indent="-365760">
              <a:spcBef>
                <a:spcPts val="0"/>
              </a:spcBef>
              <a:spcAft>
                <a:spcPts val="1200"/>
              </a:spcAft>
              <a:buClr>
                <a:srgbClr val="FF6600"/>
              </a:buClr>
              <a:buFont typeface="Calibri" panose="020F0502020204030204" pitchFamily="34" charset="0"/>
              <a:buChar char="●"/>
            </a:pPr>
            <a:r>
              <a:rPr lang="el-GR" sz="2400" dirty="0" smtClean="0"/>
              <a:t>Λόγος επιφάνειας – όγκου ελαίου: όσο μεγαλύτερος ο λόγος, τόσο πιο γρήγορη η υποβάθμιση.</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44</a:t>
            </a:fld>
            <a:endParaRPr lang="el-GR" sz="1400" dirty="0">
              <a:solidFill>
                <a:schemeClr val="tx1"/>
              </a:solidFill>
            </a:endParaRPr>
          </a:p>
        </p:txBody>
      </p:sp>
    </p:spTree>
    <p:extLst>
      <p:ext uri="{BB962C8B-B14F-4D97-AF65-F5344CB8AC3E}">
        <p14:creationId xmlns:p14="http://schemas.microsoft.com/office/powerpoint/2010/main" val="16166790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Συμπεριφορά των τροφίμων </a:t>
            </a:r>
            <a:br>
              <a:rPr lang="el-GR" b="1" dirty="0" smtClean="0"/>
            </a:br>
            <a:r>
              <a:rPr lang="el-GR" b="1" dirty="0" smtClean="0"/>
              <a:t>κατά το τηγάνισμα</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1200"/>
              </a:spcAft>
              <a:buClr>
                <a:srgbClr val="0033CC"/>
              </a:buClr>
              <a:buFont typeface="Calibri" panose="020F0502020204030204" pitchFamily="34" charset="0"/>
              <a:buChar char="●"/>
            </a:pPr>
            <a:r>
              <a:rPr lang="el-GR" sz="2800" dirty="0" smtClean="0"/>
              <a:t>Απελευθέρωση νερού από το τρόφιμο στο θερμό έλαιο.</a:t>
            </a:r>
          </a:p>
          <a:p>
            <a:pPr marL="457200" indent="-457200">
              <a:spcBef>
                <a:spcPts val="0"/>
              </a:spcBef>
              <a:spcAft>
                <a:spcPts val="1200"/>
              </a:spcAft>
              <a:buClr>
                <a:srgbClr val="0033CC"/>
              </a:buClr>
              <a:buFont typeface="Calibri" panose="020F0502020204030204" pitchFamily="34" charset="0"/>
              <a:buChar char="●"/>
            </a:pPr>
            <a:r>
              <a:rPr lang="el-GR" sz="2800" dirty="0" smtClean="0"/>
              <a:t>Παραγωγή πτητικών συστατικών (πχ παράγωγο </a:t>
            </a:r>
            <a:r>
              <a:rPr lang="el-GR" sz="2800" dirty="0" err="1" smtClean="0"/>
              <a:t>πυραζίνης</a:t>
            </a:r>
            <a:r>
              <a:rPr lang="el-GR" sz="2800" dirty="0" smtClean="0"/>
              <a:t> στις πατάτες).</a:t>
            </a:r>
          </a:p>
          <a:p>
            <a:pPr marL="457200" indent="-457200">
              <a:spcBef>
                <a:spcPts val="0"/>
              </a:spcBef>
              <a:spcAft>
                <a:spcPts val="1200"/>
              </a:spcAft>
              <a:buClr>
                <a:srgbClr val="0033CC"/>
              </a:buClr>
              <a:buFont typeface="Calibri" panose="020F0502020204030204" pitchFamily="34" charset="0"/>
              <a:buChar char="●"/>
            </a:pPr>
            <a:r>
              <a:rPr lang="el-GR" sz="2800" dirty="0" smtClean="0"/>
              <a:t>Προσρόφηση ποσοτήτων ελαίου από το τρόφιμο πχ τα τσιπς πατάτας περιέχουν περίπου 35% λίπος μετά το τηγάνισμα.</a:t>
            </a:r>
          </a:p>
          <a:p>
            <a:pPr marL="457200" indent="-457200">
              <a:spcBef>
                <a:spcPts val="0"/>
              </a:spcBef>
              <a:buClr>
                <a:srgbClr val="0033CC"/>
              </a:buClr>
              <a:buFont typeface="Calibri" panose="020F0502020204030204" pitchFamily="34" charset="0"/>
              <a:buChar char="●"/>
            </a:pPr>
            <a:r>
              <a:rPr lang="el-GR" sz="2800" dirty="0" smtClean="0"/>
              <a:t>Απελευθέρωση ενδογενών λιπιδίων των τροφίμων στο έλαιο τηγανίσματος (πχ λίπος κοτόπουλου).</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45</a:t>
            </a:fld>
            <a:endParaRPr lang="el-GR" sz="1400" dirty="0">
              <a:solidFill>
                <a:schemeClr val="tx1"/>
              </a:solidFill>
            </a:endParaRPr>
          </a:p>
        </p:txBody>
      </p:sp>
    </p:spTree>
    <p:extLst>
      <p:ext uri="{BB962C8B-B14F-4D97-AF65-F5344CB8AC3E}">
        <p14:creationId xmlns:p14="http://schemas.microsoft.com/office/powerpoint/2010/main" val="14686004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Επίδραση των </a:t>
            </a:r>
            <a:r>
              <a:rPr lang="en-US" b="1" dirty="0" smtClean="0"/>
              <a:t/>
            </a:r>
            <a:br>
              <a:rPr lang="en-US" b="1" dirty="0" smtClean="0"/>
            </a:br>
            <a:r>
              <a:rPr lang="el-GR" b="1" smtClean="0"/>
              <a:t>κατεργασιών στα </a:t>
            </a:r>
            <a:r>
              <a:rPr lang="el-GR" b="1" dirty="0" smtClean="0"/>
              <a:t>τρόφιμα </a:t>
            </a:r>
            <a:endParaRPr lang="el-GR" b="1" dirty="0"/>
          </a:p>
        </p:txBody>
      </p:sp>
      <p:sp>
        <p:nvSpPr>
          <p:cNvPr id="3" name="Θέση περιεχομένου 1"/>
          <p:cNvSpPr>
            <a:spLocks noGrp="1"/>
          </p:cNvSpPr>
          <p:nvPr>
            <p:ph idx="1"/>
          </p:nvPr>
        </p:nvSpPr>
        <p:spPr/>
        <p:txBody>
          <a:bodyPr>
            <a:normAutofit/>
          </a:bodyPr>
          <a:lstStyle/>
          <a:p>
            <a:pPr lvl="2" indent="-457200">
              <a:spcBef>
                <a:spcPts val="0"/>
              </a:spcBef>
              <a:buClr>
                <a:srgbClr val="0033CC"/>
              </a:buClr>
              <a:buFont typeface="Calibri" panose="020F0502020204030204" pitchFamily="34" charset="0"/>
              <a:buChar char="●"/>
            </a:pPr>
            <a:endParaRPr lang="el-GR" sz="1600" dirty="0" smtClean="0"/>
          </a:p>
          <a:p>
            <a:pPr lvl="2" indent="-457200">
              <a:spcBef>
                <a:spcPts val="0"/>
              </a:spcBef>
              <a:spcAft>
                <a:spcPts val="1200"/>
              </a:spcAft>
              <a:buClr>
                <a:srgbClr val="0033CC"/>
              </a:buClr>
              <a:buFont typeface="Calibri" panose="020F0502020204030204" pitchFamily="34" charset="0"/>
              <a:buChar char="●"/>
            </a:pPr>
            <a:r>
              <a:rPr lang="el-GR" sz="3200" dirty="0" smtClean="0"/>
              <a:t>Θερμική κατεργασία.</a:t>
            </a:r>
          </a:p>
          <a:p>
            <a:pPr lvl="2" indent="-457200">
              <a:spcBef>
                <a:spcPts val="0"/>
              </a:spcBef>
              <a:spcAft>
                <a:spcPts val="1200"/>
              </a:spcAft>
              <a:buClr>
                <a:srgbClr val="0033CC"/>
              </a:buClr>
              <a:buFont typeface="Calibri" panose="020F0502020204030204" pitchFamily="34" charset="0"/>
              <a:buChar char="●"/>
            </a:pPr>
            <a:r>
              <a:rPr lang="el-GR" sz="3200" dirty="0" smtClean="0"/>
              <a:t>Ψύξη.</a:t>
            </a:r>
          </a:p>
          <a:p>
            <a:pPr lvl="2" indent="-457200">
              <a:spcBef>
                <a:spcPts val="0"/>
              </a:spcBef>
              <a:spcAft>
                <a:spcPts val="1200"/>
              </a:spcAft>
              <a:buClr>
                <a:srgbClr val="0033CC"/>
              </a:buClr>
              <a:buFont typeface="Calibri" panose="020F0502020204030204" pitchFamily="34" charset="0"/>
              <a:buChar char="●"/>
            </a:pPr>
            <a:r>
              <a:rPr lang="el-GR" sz="3200" dirty="0" smtClean="0"/>
              <a:t>Κατάψυξη.</a:t>
            </a:r>
          </a:p>
          <a:p>
            <a:pPr lvl="2" indent="-457200">
              <a:spcBef>
                <a:spcPts val="0"/>
              </a:spcBef>
              <a:spcAft>
                <a:spcPts val="1200"/>
              </a:spcAft>
              <a:buClr>
                <a:srgbClr val="0033CC"/>
              </a:buClr>
              <a:buFont typeface="Calibri" panose="020F0502020204030204" pitchFamily="34" charset="0"/>
              <a:buChar char="●"/>
            </a:pPr>
            <a:r>
              <a:rPr lang="el-GR" sz="3200" dirty="0" smtClean="0"/>
              <a:t>Αφυδάτωση.</a:t>
            </a:r>
          </a:p>
          <a:p>
            <a:pPr lvl="2" indent="-457200">
              <a:spcBef>
                <a:spcPts val="0"/>
              </a:spcBef>
              <a:spcAft>
                <a:spcPts val="1200"/>
              </a:spcAft>
              <a:buClr>
                <a:srgbClr val="0033CC"/>
              </a:buClr>
              <a:buFont typeface="Calibri" panose="020F0502020204030204" pitchFamily="34" charset="0"/>
              <a:buChar char="●"/>
            </a:pPr>
            <a:r>
              <a:rPr lang="el-GR" sz="3200" dirty="0" err="1" smtClean="0"/>
              <a:t>Ομογενοποίηση</a:t>
            </a:r>
            <a:r>
              <a:rPr lang="el-GR" sz="3200" dirty="0" smtClean="0"/>
              <a:t>.</a:t>
            </a:r>
          </a:p>
          <a:p>
            <a:pPr lvl="2" indent="-457200">
              <a:spcBef>
                <a:spcPts val="0"/>
              </a:spcBef>
              <a:buClr>
                <a:srgbClr val="0033CC"/>
              </a:buClr>
              <a:buFont typeface="Calibri" panose="020F0502020204030204" pitchFamily="34" charset="0"/>
              <a:buChar char="●"/>
            </a:pPr>
            <a:r>
              <a:rPr lang="el-GR" sz="3200" dirty="0" smtClean="0"/>
              <a:t>Αλλαγές στα λιπίδια λαχανικών κατά την αποθήκευσή τους.</a:t>
            </a: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46</a:t>
            </a:fld>
            <a:endParaRPr lang="el-GR" sz="1400" dirty="0">
              <a:solidFill>
                <a:schemeClr val="tx1"/>
              </a:solidFill>
            </a:endParaRPr>
          </a:p>
        </p:txBody>
      </p:sp>
    </p:spTree>
    <p:extLst>
      <p:ext uri="{BB962C8B-B14F-4D97-AF65-F5344CB8AC3E}">
        <p14:creationId xmlns:p14="http://schemas.microsoft.com/office/powerpoint/2010/main" val="3294680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Θερμική κατεργασία</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400"/>
              </a:spcAft>
              <a:buClr>
                <a:srgbClr val="0033CC"/>
              </a:buClr>
              <a:buFont typeface="Calibri" panose="020F0502020204030204" pitchFamily="34" charset="0"/>
              <a:buChar char="●"/>
            </a:pPr>
            <a:r>
              <a:rPr lang="el-GR" sz="2400" b="1" dirty="0" smtClean="0"/>
              <a:t>Κρέας</a:t>
            </a:r>
            <a:r>
              <a:rPr lang="el-GR" sz="2400" dirty="0" smtClean="0"/>
              <a:t>:</a:t>
            </a:r>
            <a:endParaRPr lang="el-GR" sz="2400" dirty="0"/>
          </a:p>
          <a:p>
            <a:pPr marL="457200" indent="0">
              <a:spcBef>
                <a:spcPts val="0"/>
              </a:spcBef>
              <a:spcAft>
                <a:spcPts val="1800"/>
              </a:spcAft>
              <a:buClr>
                <a:srgbClr val="0033CC"/>
              </a:buClr>
              <a:buNone/>
            </a:pPr>
            <a:r>
              <a:rPr lang="el-GR" sz="2200" dirty="0" smtClean="0"/>
              <a:t>Κατά τη διάρκεια της θέρμανσης το λίπος του κρέατος λιώνει, τα λιπώδη κύτταρα διαρρηγνύονται, και το λίπος κατανέμεται στη μάζα του κρέατος.</a:t>
            </a:r>
          </a:p>
          <a:p>
            <a:pPr marL="457200" indent="-457200">
              <a:spcBef>
                <a:spcPts val="0"/>
              </a:spcBef>
              <a:spcAft>
                <a:spcPts val="400"/>
              </a:spcAft>
              <a:buClr>
                <a:srgbClr val="0033CC"/>
              </a:buClr>
              <a:buFont typeface="Calibri" panose="020F0502020204030204" pitchFamily="34" charset="0"/>
              <a:buChar char="●"/>
            </a:pPr>
            <a:r>
              <a:rPr lang="el-GR" sz="2400" b="1" dirty="0" smtClean="0"/>
              <a:t>Γάλα</a:t>
            </a:r>
            <a:r>
              <a:rPr lang="el-GR" sz="2400" dirty="0" smtClean="0"/>
              <a:t>:</a:t>
            </a:r>
          </a:p>
          <a:p>
            <a:pPr marL="457200" indent="0">
              <a:spcBef>
                <a:spcPts val="0"/>
              </a:spcBef>
              <a:buClr>
                <a:srgbClr val="0033CC"/>
              </a:buClr>
              <a:buNone/>
            </a:pPr>
            <a:r>
              <a:rPr lang="el-GR" sz="2200" dirty="0" smtClean="0"/>
              <a:t>Κατά τη θερμική κατεργασία του γάλακτος, το λίπος υφίσταται πολλές μεταβολές. Όταν το γάλα θερμανθεί στους 85 – 90ο</a:t>
            </a:r>
            <a:r>
              <a:rPr lang="en-US" sz="2200" dirty="0" smtClean="0"/>
              <a:t>C</a:t>
            </a:r>
            <a:r>
              <a:rPr lang="el-GR" sz="2200" dirty="0" smtClean="0"/>
              <a:t> για 15-20 </a:t>
            </a:r>
            <a:r>
              <a:rPr lang="en-US" sz="2200" dirty="0" smtClean="0"/>
              <a:t>sec</a:t>
            </a:r>
            <a:r>
              <a:rPr lang="el-GR" sz="2200" dirty="0" smtClean="0"/>
              <a:t>, μερικά από τα συστατικά της μεμβράνης των </a:t>
            </a:r>
            <a:r>
              <a:rPr lang="el-GR" sz="2200" dirty="0" err="1" smtClean="0"/>
              <a:t>λιποσφαιρίων</a:t>
            </a:r>
            <a:r>
              <a:rPr lang="el-GR" sz="2200" dirty="0" smtClean="0"/>
              <a:t> απομακρύνονται, καθώς επίσης και ένα μέρος των </a:t>
            </a:r>
            <a:r>
              <a:rPr lang="el-GR" sz="2200" dirty="0" err="1" smtClean="0"/>
              <a:t>φωσφολιπιδίων</a:t>
            </a:r>
            <a:r>
              <a:rPr lang="el-GR" sz="2200" dirty="0" smtClean="0"/>
              <a:t> αποβάλλονται στην υδατική φάση. Σε θερμοκρασίες  υψηλότερες των 100ο</a:t>
            </a:r>
            <a:r>
              <a:rPr lang="en-US" sz="2200" dirty="0" smtClean="0"/>
              <a:t>C</a:t>
            </a:r>
            <a:r>
              <a:rPr lang="el-GR" sz="2200" dirty="0" smtClean="0"/>
              <a:t>, μπορούν να παραχθούν </a:t>
            </a:r>
            <a:r>
              <a:rPr lang="el-GR" sz="2200" dirty="0" err="1" smtClean="0"/>
              <a:t>λακτόνες</a:t>
            </a:r>
            <a:r>
              <a:rPr lang="el-GR" sz="2200" dirty="0" smtClean="0"/>
              <a:t> και </a:t>
            </a:r>
            <a:r>
              <a:rPr lang="el-GR" sz="2200" dirty="0" err="1" smtClean="0"/>
              <a:t>μέθυλοκετόνες</a:t>
            </a:r>
            <a:r>
              <a:rPr lang="el-GR" sz="2200" dirty="0" smtClean="0"/>
              <a:t>.</a:t>
            </a: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47</a:t>
            </a:fld>
            <a:endParaRPr lang="el-GR" sz="1400" dirty="0">
              <a:solidFill>
                <a:schemeClr val="tx1"/>
              </a:solidFill>
            </a:endParaRPr>
          </a:p>
        </p:txBody>
      </p:sp>
    </p:spTree>
    <p:extLst>
      <p:ext uri="{BB962C8B-B14F-4D97-AF65-F5344CB8AC3E}">
        <p14:creationId xmlns:p14="http://schemas.microsoft.com/office/powerpoint/2010/main" val="14486744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Ψύξη</a:t>
            </a:r>
            <a:endParaRPr lang="el-GR" b="1" dirty="0"/>
          </a:p>
        </p:txBody>
      </p:sp>
      <p:sp>
        <p:nvSpPr>
          <p:cNvPr id="3" name="Θέση περιεχομένου 1"/>
          <p:cNvSpPr>
            <a:spLocks noGrp="1"/>
          </p:cNvSpPr>
          <p:nvPr>
            <p:ph idx="1"/>
          </p:nvPr>
        </p:nvSpPr>
        <p:spPr/>
        <p:txBody>
          <a:bodyPr>
            <a:noAutofit/>
          </a:bodyPr>
          <a:lstStyle/>
          <a:p>
            <a:pPr marL="457200" indent="-457200">
              <a:spcBef>
                <a:spcPts val="0"/>
              </a:spcBef>
              <a:spcAft>
                <a:spcPts val="600"/>
              </a:spcAft>
              <a:buClr>
                <a:srgbClr val="0033CC"/>
              </a:buClr>
              <a:buFont typeface="Calibri" panose="020F0502020204030204" pitchFamily="34" charset="0"/>
              <a:buChar char="●"/>
            </a:pPr>
            <a:r>
              <a:rPr lang="el-GR" sz="2400" b="1" dirty="0" smtClean="0"/>
              <a:t>Κρέας</a:t>
            </a:r>
            <a:r>
              <a:rPr lang="el-GR" sz="2400" dirty="0" smtClean="0"/>
              <a:t>:</a:t>
            </a:r>
          </a:p>
          <a:p>
            <a:pPr marL="457200" indent="0">
              <a:spcBef>
                <a:spcPts val="0"/>
              </a:spcBef>
              <a:spcAft>
                <a:spcPts val="2400"/>
              </a:spcAft>
              <a:buClr>
                <a:srgbClr val="0033CC"/>
              </a:buClr>
              <a:buNone/>
            </a:pPr>
            <a:r>
              <a:rPr lang="el-GR" sz="2200" dirty="0" smtClean="0"/>
              <a:t>Η ψύξη του κρέατος γίνεται σε θερμοκρασίες υψηλότερες από τη σημείο πήξεώς του (από -1 έως +1</a:t>
            </a:r>
            <a:r>
              <a:rPr lang="en-US" sz="2200" dirty="0" err="1" smtClean="0"/>
              <a:t>oC</a:t>
            </a:r>
            <a:r>
              <a:rPr lang="el-GR" sz="2200" dirty="0" smtClean="0"/>
              <a:t>). Ψύξη του κρέατος με σύγχρονη έκθεση στο φως, επιταχύνει διάφορες μεταβολές στο λίπος, που προκαλούν εκτροπή της γεύσης και υποβάθμιση της ποιότητας του κρέατος.</a:t>
            </a:r>
          </a:p>
          <a:p>
            <a:pPr marL="457200" indent="-457200">
              <a:spcBef>
                <a:spcPts val="0"/>
              </a:spcBef>
              <a:spcAft>
                <a:spcPts val="600"/>
              </a:spcAft>
              <a:buClr>
                <a:srgbClr val="0033CC"/>
              </a:buClr>
              <a:buFont typeface="Calibri" panose="020F0502020204030204" pitchFamily="34" charset="0"/>
              <a:buChar char="●"/>
            </a:pPr>
            <a:r>
              <a:rPr lang="el-GR" sz="2400" b="1" dirty="0" smtClean="0"/>
              <a:t>Γάλα</a:t>
            </a:r>
            <a:r>
              <a:rPr lang="el-GR" sz="2400" dirty="0" smtClean="0"/>
              <a:t>:</a:t>
            </a:r>
          </a:p>
          <a:p>
            <a:pPr marL="457200" indent="0">
              <a:spcBef>
                <a:spcPts val="0"/>
              </a:spcBef>
              <a:buFontTx/>
              <a:buNone/>
            </a:pPr>
            <a:r>
              <a:rPr lang="el-GR" sz="2200" dirty="0" smtClean="0"/>
              <a:t>Η ψύξη του γάλακτος στους 3-4ο</a:t>
            </a:r>
            <a:r>
              <a:rPr lang="en-US" sz="2200" dirty="0" smtClean="0"/>
              <a:t>C</a:t>
            </a:r>
            <a:r>
              <a:rPr lang="el-GR" sz="2200" dirty="0" smtClean="0"/>
              <a:t> έχει επίδραση στις φυσικές ιδιότητες της λιπαρής φάσης. Με την πτώση της θερμοκρασίας παρατηρείται κρυστάλλωση των υγρών </a:t>
            </a:r>
            <a:r>
              <a:rPr lang="el-GR" sz="2200" dirty="0" err="1" smtClean="0"/>
              <a:t>τριγλυκεριδίων</a:t>
            </a:r>
            <a:r>
              <a:rPr lang="el-GR" sz="2200" dirty="0" smtClean="0"/>
              <a:t>, η οποία συνοδεύεται από ρήξη της μεμβράνης τους.</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48</a:t>
            </a:fld>
            <a:endParaRPr lang="el-GR" sz="1400" dirty="0">
              <a:solidFill>
                <a:schemeClr val="tx1"/>
              </a:solidFill>
            </a:endParaRPr>
          </a:p>
        </p:txBody>
      </p:sp>
    </p:spTree>
    <p:extLst>
      <p:ext uri="{BB962C8B-B14F-4D97-AF65-F5344CB8AC3E}">
        <p14:creationId xmlns:p14="http://schemas.microsoft.com/office/powerpoint/2010/main" val="699276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Κατάψυξη</a:t>
            </a:r>
            <a:endParaRPr lang="el-GR" b="1" dirty="0"/>
          </a:p>
        </p:txBody>
      </p:sp>
      <p:sp>
        <p:nvSpPr>
          <p:cNvPr id="3" name="Θέση περιεχομένου 1"/>
          <p:cNvSpPr>
            <a:spLocks noGrp="1"/>
          </p:cNvSpPr>
          <p:nvPr>
            <p:ph idx="1"/>
          </p:nvPr>
        </p:nvSpPr>
        <p:spPr/>
        <p:txBody>
          <a:bodyPr>
            <a:noAutofit/>
          </a:bodyPr>
          <a:lstStyle/>
          <a:p>
            <a:pPr marL="457200" indent="-457200">
              <a:spcBef>
                <a:spcPts val="0"/>
              </a:spcBef>
              <a:spcAft>
                <a:spcPts val="600"/>
              </a:spcAft>
              <a:buClr>
                <a:srgbClr val="0033CC"/>
              </a:buClr>
              <a:buFont typeface="Calibri" panose="020F0502020204030204" pitchFamily="34" charset="0"/>
              <a:buChar char="●"/>
            </a:pPr>
            <a:r>
              <a:rPr lang="el-GR" sz="2400" b="1" dirty="0" smtClean="0"/>
              <a:t>Κρέας</a:t>
            </a:r>
            <a:r>
              <a:rPr lang="el-GR" sz="2400" dirty="0" smtClean="0"/>
              <a:t>:</a:t>
            </a:r>
          </a:p>
          <a:p>
            <a:pPr marL="457200" indent="0">
              <a:spcBef>
                <a:spcPts val="0"/>
              </a:spcBef>
              <a:spcAft>
                <a:spcPts val="2400"/>
              </a:spcAft>
              <a:buClr>
                <a:srgbClr val="0033CC"/>
              </a:buClr>
              <a:buNone/>
            </a:pPr>
            <a:r>
              <a:rPr lang="el-GR" sz="2200" dirty="0" smtClean="0"/>
              <a:t>Η κατάψυξη του κρέατος γίνεται σε θερμοκρασίες χαμηλότερες τω -10</a:t>
            </a:r>
            <a:r>
              <a:rPr lang="en-US" sz="2200" dirty="0" err="1" smtClean="0"/>
              <a:t>oC</a:t>
            </a:r>
            <a:r>
              <a:rPr lang="el-GR" sz="2200" dirty="0" smtClean="0"/>
              <a:t>. Κατάψυξη για μεγάλο χρονικό διάστημα προκαλεί οξείδωση του λίπους, με αποτέλεσμα την εμφάνιση ταγκής, γεύσης, και οσμής του προϊόντος, η οποία οφείλεται στη δράση </a:t>
            </a:r>
            <a:r>
              <a:rPr lang="el-GR" sz="2200" dirty="0" err="1" smtClean="0"/>
              <a:t>λιπολυτικών</a:t>
            </a:r>
            <a:r>
              <a:rPr lang="el-GR" sz="2200" dirty="0" smtClean="0"/>
              <a:t> ενζύμων.</a:t>
            </a:r>
          </a:p>
          <a:p>
            <a:pPr marL="457200" indent="-457200">
              <a:spcBef>
                <a:spcPts val="0"/>
              </a:spcBef>
              <a:spcAft>
                <a:spcPts val="600"/>
              </a:spcAft>
              <a:buClr>
                <a:srgbClr val="0033CC"/>
              </a:buClr>
              <a:buFont typeface="Calibri" panose="020F0502020204030204" pitchFamily="34" charset="0"/>
              <a:buChar char="●"/>
            </a:pPr>
            <a:r>
              <a:rPr lang="el-GR" sz="2400" b="1" dirty="0" smtClean="0"/>
              <a:t>Γάλα</a:t>
            </a:r>
            <a:r>
              <a:rPr lang="el-GR" sz="2400" dirty="0" smtClean="0"/>
              <a:t>:</a:t>
            </a:r>
          </a:p>
          <a:p>
            <a:pPr marL="457200" indent="0">
              <a:spcBef>
                <a:spcPts val="0"/>
              </a:spcBef>
              <a:buFontTx/>
              <a:buNone/>
            </a:pPr>
            <a:r>
              <a:rPr lang="el-GR" sz="2200" dirty="0" smtClean="0"/>
              <a:t>Η σημαντικότερη μεταβολή που προκαλεί η κατάψυξη στο γάλα είναι η αποσταθεροποίηση του γαλακτώματος του λίπους.</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49</a:t>
            </a:fld>
            <a:endParaRPr lang="el-GR" sz="1400" dirty="0">
              <a:solidFill>
                <a:schemeClr val="tx1"/>
              </a:solidFill>
            </a:endParaRPr>
          </a:p>
        </p:txBody>
      </p:sp>
    </p:spTree>
    <p:extLst>
      <p:ext uri="{BB962C8B-B14F-4D97-AF65-F5344CB8AC3E}">
        <p14:creationId xmlns:p14="http://schemas.microsoft.com/office/powerpoint/2010/main" val="214830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Λιποειδή (1 από 5)</a:t>
            </a:r>
            <a:endParaRPr lang="el-GR" b="1" dirty="0"/>
          </a:p>
        </p:txBody>
      </p:sp>
      <p:sp>
        <p:nvSpPr>
          <p:cNvPr id="3" name="Θέση περιεχομένου 1"/>
          <p:cNvSpPr>
            <a:spLocks noGrp="1"/>
          </p:cNvSpPr>
          <p:nvPr>
            <p:ph idx="1"/>
          </p:nvPr>
        </p:nvSpPr>
        <p:spPr/>
        <p:txBody>
          <a:bodyPr>
            <a:normAutofit fontScale="62500" lnSpcReduction="20000"/>
          </a:bodyPr>
          <a:lstStyle/>
          <a:p>
            <a:pPr marL="457200" indent="-457200">
              <a:lnSpc>
                <a:spcPct val="120000"/>
              </a:lnSpc>
              <a:spcBef>
                <a:spcPts val="0"/>
              </a:spcBef>
              <a:spcAft>
                <a:spcPts val="600"/>
              </a:spcAft>
              <a:buClr>
                <a:srgbClr val="0033CC"/>
              </a:buClr>
              <a:buFont typeface="Calibri" panose="020F0502020204030204" pitchFamily="34" charset="0"/>
              <a:buChar char="●"/>
            </a:pPr>
            <a:r>
              <a:rPr lang="el-GR" dirty="0" smtClean="0"/>
              <a:t>Η διατύπωση ορισμού για τα λιποειδή (</a:t>
            </a:r>
            <a:r>
              <a:rPr lang="en-US" dirty="0" smtClean="0"/>
              <a:t>lipids</a:t>
            </a:r>
            <a:r>
              <a:rPr lang="el-GR" dirty="0" smtClean="0"/>
              <a:t>) είναι δύσκολη γιατί, σε αντίθεση με τις πρωτεΐνες ή τους υδατάνθρακες, πού αποτελούνται από παρόμοιες δομικές μονάδες (αμινοξέα και </a:t>
            </a:r>
            <a:r>
              <a:rPr lang="el-GR" dirty="0" err="1" smtClean="0"/>
              <a:t>μονοσάκχαρα</a:t>
            </a:r>
            <a:r>
              <a:rPr lang="el-GR" dirty="0" smtClean="0"/>
              <a:t> αντίστοιχα), τα λιποειδή δεν έχουν ομοιογενείς δομικές μονάδες (π.χ. έχουν λιπαρά οξέα, λιπαρές αλκοόλες, γλυκερίνη, </a:t>
            </a:r>
            <a:r>
              <a:rPr lang="el-GR" dirty="0" err="1" smtClean="0"/>
              <a:t>στερόλες</a:t>
            </a:r>
            <a:r>
              <a:rPr lang="el-GR" dirty="0" smtClean="0"/>
              <a:t>, σάκχαρα, υδρογονάνθρακες, και λοιπά).</a:t>
            </a:r>
          </a:p>
          <a:p>
            <a:pPr marL="457200" indent="-457200">
              <a:lnSpc>
                <a:spcPct val="120000"/>
              </a:lnSpc>
              <a:spcBef>
                <a:spcPts val="0"/>
              </a:spcBef>
              <a:spcAft>
                <a:spcPts val="600"/>
              </a:spcAft>
              <a:buClr>
                <a:srgbClr val="0033CC"/>
              </a:buClr>
              <a:buFont typeface="Calibri" panose="020F0502020204030204" pitchFamily="34" charset="0"/>
              <a:buChar char="●"/>
            </a:pPr>
            <a:r>
              <a:rPr lang="el-GR" dirty="0" smtClean="0"/>
              <a:t>Έτσι, σα </a:t>
            </a:r>
            <a:r>
              <a:rPr lang="el-GR" b="1" dirty="0" smtClean="0">
                <a:solidFill>
                  <a:srgbClr val="0033CC"/>
                </a:solidFill>
              </a:rPr>
              <a:t>λιποειδή χαρακτηρίζονται τα αδιάλυτα στο νερό οργανικά </a:t>
            </a:r>
            <a:r>
              <a:rPr lang="el-GR" b="1" dirty="0" err="1" smtClean="0">
                <a:solidFill>
                  <a:srgbClr val="0033CC"/>
                </a:solidFill>
              </a:rPr>
              <a:t>βιομόρια</a:t>
            </a:r>
            <a:r>
              <a:rPr lang="el-GR" dirty="0" smtClean="0"/>
              <a:t>,</a:t>
            </a:r>
            <a:r>
              <a:rPr lang="el-GR" b="1" dirty="0" smtClean="0">
                <a:solidFill>
                  <a:srgbClr val="0033CC"/>
                </a:solidFill>
              </a:rPr>
              <a:t> που διαλύονται όμως σε (μη πολικούς) οργανικούς διαλύτες</a:t>
            </a:r>
            <a:r>
              <a:rPr lang="el-GR" dirty="0" smtClean="0"/>
              <a:t>, όπως το χλωροφόρμιο, το βενζόλιο, ή και μίγματα μη πολικών και πολικών οργανικών διαλυτών, όπως μίγματα χλωροφορμίου-</a:t>
            </a:r>
            <a:r>
              <a:rPr lang="el-GR" dirty="0" err="1" smtClean="0"/>
              <a:t>μεθανόλης</a:t>
            </a:r>
            <a:r>
              <a:rPr lang="el-GR" dirty="0" smtClean="0"/>
              <a:t> (που αποτελεί και το γενικό διαλυτικό μέσο των λιποειδών).</a:t>
            </a:r>
          </a:p>
          <a:p>
            <a:pPr marL="457200" indent="-457200">
              <a:lnSpc>
                <a:spcPct val="120000"/>
              </a:lnSpc>
              <a:spcBef>
                <a:spcPts val="0"/>
              </a:spcBef>
              <a:buClr>
                <a:srgbClr val="0033CC"/>
              </a:buClr>
              <a:buFont typeface="Calibri" panose="020F0502020204030204" pitchFamily="34" charset="0"/>
              <a:buChar char="●"/>
            </a:pPr>
            <a:r>
              <a:rPr lang="el-GR" dirty="0" smtClean="0"/>
              <a:t>Αλλά και o τρόπος αυτός </a:t>
            </a:r>
            <a:r>
              <a:rPr lang="el-GR" b="1" dirty="0" smtClean="0">
                <a:solidFill>
                  <a:srgbClr val="0033CC"/>
                </a:solidFill>
              </a:rPr>
              <a:t>δε συμπεριλαμβάνει όλες τις περιπτώσεις</a:t>
            </a:r>
            <a:r>
              <a:rPr lang="el-GR" dirty="0" smtClean="0"/>
              <a:t>, αφού υπάρχουν και ενώσεις που θεωρούνται λιποειδή, αλλά είναι υδροδιαλυτές.</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5</a:t>
            </a:fld>
            <a:endParaRPr lang="el-GR" sz="1400" dirty="0">
              <a:solidFill>
                <a:schemeClr val="tx1"/>
              </a:solidFill>
            </a:endParaRPr>
          </a:p>
        </p:txBody>
      </p:sp>
    </p:spTree>
    <p:extLst>
      <p:ext uri="{BB962C8B-B14F-4D97-AF65-F5344CB8AC3E}">
        <p14:creationId xmlns:p14="http://schemas.microsoft.com/office/powerpoint/2010/main" val="7626368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Αφυδάτωση</a:t>
            </a:r>
            <a:endParaRPr lang="el-GR" b="1" dirty="0"/>
          </a:p>
        </p:txBody>
      </p:sp>
      <p:sp>
        <p:nvSpPr>
          <p:cNvPr id="3" name="Θέση περιεχομένου 1"/>
          <p:cNvSpPr>
            <a:spLocks noGrp="1"/>
          </p:cNvSpPr>
          <p:nvPr>
            <p:ph idx="1"/>
          </p:nvPr>
        </p:nvSpPr>
        <p:spPr>
          <a:xfrm>
            <a:off x="457200" y="1371600"/>
            <a:ext cx="8229600" cy="4953000"/>
          </a:xfrm>
        </p:spPr>
        <p:txBody>
          <a:bodyPr>
            <a:normAutofit lnSpcReduction="10000"/>
          </a:bodyPr>
          <a:lstStyle/>
          <a:p>
            <a:pPr marL="457200" indent="-457200">
              <a:lnSpc>
                <a:spcPct val="110000"/>
              </a:lnSpc>
              <a:spcBef>
                <a:spcPts val="0"/>
              </a:spcBef>
              <a:buClr>
                <a:srgbClr val="0033CC"/>
              </a:buClr>
              <a:buFont typeface="Calibri" panose="020F0502020204030204" pitchFamily="34" charset="0"/>
              <a:buChar char="●"/>
            </a:pPr>
            <a:r>
              <a:rPr lang="el-GR" sz="2400" b="1" dirty="0" smtClean="0"/>
              <a:t>Κρέας</a:t>
            </a:r>
            <a:r>
              <a:rPr lang="el-GR" sz="2400" dirty="0" smtClean="0"/>
              <a:t>:</a:t>
            </a:r>
          </a:p>
          <a:p>
            <a:pPr marL="457200" indent="0">
              <a:lnSpc>
                <a:spcPct val="110000"/>
              </a:lnSpc>
              <a:spcBef>
                <a:spcPts val="0"/>
              </a:spcBef>
              <a:spcAft>
                <a:spcPts val="600"/>
              </a:spcAft>
              <a:buClr>
                <a:srgbClr val="0033CC"/>
              </a:buClr>
              <a:buNone/>
            </a:pPr>
            <a:r>
              <a:rPr lang="el-GR" sz="2200" dirty="0" smtClean="0"/>
              <a:t>Η οξείδωση των λιπιδίων είναι ο πιο σημαντικός περιοριστικός παράγοντας στη διατήρηση των αφυδατωμένων μυϊκών ιστών. Ο υψηλός ακόρεστος χαρακτήρας των λιπιδίων του χοιρινού κρέατος και των λιπαρών ψαριών, εμποδίζει την αποθήκευση τέτοιων προϊόντων σε αφυδατωμένη μορφή και για μεγάλη χρονική περίοδο.</a:t>
            </a:r>
          </a:p>
          <a:p>
            <a:pPr marL="457200" indent="-457200">
              <a:lnSpc>
                <a:spcPct val="110000"/>
              </a:lnSpc>
              <a:spcBef>
                <a:spcPts val="0"/>
              </a:spcBef>
              <a:buClr>
                <a:srgbClr val="0033CC"/>
              </a:buClr>
              <a:buFont typeface="Calibri" panose="020F0502020204030204" pitchFamily="34" charset="0"/>
              <a:buChar char="●"/>
            </a:pPr>
            <a:r>
              <a:rPr lang="el-GR" sz="2400" b="1" dirty="0" smtClean="0"/>
              <a:t>Γάλα</a:t>
            </a:r>
            <a:r>
              <a:rPr lang="el-GR" sz="2400" dirty="0" smtClean="0"/>
              <a:t>:</a:t>
            </a:r>
          </a:p>
          <a:p>
            <a:pPr marL="457200" indent="0">
              <a:lnSpc>
                <a:spcPct val="110000"/>
              </a:lnSpc>
              <a:spcBef>
                <a:spcPts val="0"/>
              </a:spcBef>
              <a:spcAft>
                <a:spcPts val="200"/>
              </a:spcAft>
              <a:buFontTx/>
              <a:buNone/>
            </a:pPr>
            <a:r>
              <a:rPr lang="el-GR" sz="2200" dirty="0" smtClean="0"/>
              <a:t>Η οξείδωση των λιπιδίων στο αφυδατωμένο γάλα, προκαλεί ελαττώματα στη γεύση και οσμή του προϊόντος. Τα κυριότερα από αυτά είναι:</a:t>
            </a:r>
          </a:p>
          <a:p>
            <a:pPr marL="1143000" lvl="1" indent="-365760">
              <a:lnSpc>
                <a:spcPct val="110000"/>
              </a:lnSpc>
              <a:spcBef>
                <a:spcPts val="0"/>
              </a:spcBef>
              <a:spcAft>
                <a:spcPts val="200"/>
              </a:spcAft>
              <a:buClr>
                <a:srgbClr val="FF6600"/>
              </a:buClr>
              <a:buFontTx/>
              <a:buAutoNum type="arabicPeriod"/>
            </a:pPr>
            <a:r>
              <a:rPr lang="el-GR" sz="2000" dirty="0" smtClean="0"/>
              <a:t>Ταγκή γεύση.</a:t>
            </a:r>
          </a:p>
          <a:p>
            <a:pPr marL="1143000" lvl="1" indent="-365760">
              <a:lnSpc>
                <a:spcPct val="110000"/>
              </a:lnSpc>
              <a:spcBef>
                <a:spcPts val="0"/>
              </a:spcBef>
              <a:spcAft>
                <a:spcPts val="200"/>
              </a:spcAft>
              <a:buClr>
                <a:srgbClr val="FF6600"/>
              </a:buClr>
              <a:buFontTx/>
              <a:buAutoNum type="arabicPeriod"/>
            </a:pPr>
            <a:r>
              <a:rPr lang="el-GR" sz="2000" dirty="0" smtClean="0"/>
              <a:t>Γεύση ψαριού. </a:t>
            </a:r>
          </a:p>
          <a:p>
            <a:pPr marL="1143000" lvl="1" indent="-365760">
              <a:lnSpc>
                <a:spcPct val="110000"/>
              </a:lnSpc>
              <a:spcBef>
                <a:spcPts val="0"/>
              </a:spcBef>
              <a:buClr>
                <a:srgbClr val="FF6600"/>
              </a:buClr>
              <a:buFontTx/>
              <a:buAutoNum type="arabicPeriod"/>
            </a:pPr>
            <a:r>
              <a:rPr lang="el-GR" sz="2000" dirty="0" err="1" smtClean="0"/>
              <a:t>Στεατώσης</a:t>
            </a:r>
            <a:r>
              <a:rPr lang="el-GR" sz="2000" dirty="0" smtClean="0"/>
              <a:t> γεύση.</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50</a:t>
            </a:fld>
            <a:endParaRPr lang="el-GR" sz="1400" dirty="0">
              <a:solidFill>
                <a:schemeClr val="tx1"/>
              </a:solidFill>
            </a:endParaRPr>
          </a:p>
        </p:txBody>
      </p:sp>
    </p:spTree>
    <p:extLst>
      <p:ext uri="{BB962C8B-B14F-4D97-AF65-F5344CB8AC3E}">
        <p14:creationId xmlns:p14="http://schemas.microsoft.com/office/powerpoint/2010/main" val="2950258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err="1" smtClean="0"/>
              <a:t>Ομογενοποίηση</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1200"/>
              </a:spcAft>
              <a:buClr>
                <a:srgbClr val="0033CC"/>
              </a:buClr>
              <a:buFont typeface="Calibri" panose="020F0502020204030204" pitchFamily="34" charset="0"/>
              <a:buChar char="●"/>
            </a:pPr>
            <a:r>
              <a:rPr lang="el-GR" sz="2200" b="1" dirty="0" smtClean="0"/>
              <a:t>Γάλα</a:t>
            </a:r>
            <a:r>
              <a:rPr lang="el-GR" sz="2200" dirty="0" smtClean="0"/>
              <a:t>:</a:t>
            </a:r>
          </a:p>
          <a:p>
            <a:pPr marL="457200" indent="0">
              <a:spcBef>
                <a:spcPts val="0"/>
              </a:spcBef>
              <a:buFontTx/>
              <a:buNone/>
            </a:pPr>
            <a:r>
              <a:rPr lang="el-GR" sz="2000" dirty="0" smtClean="0"/>
              <a:t>Η </a:t>
            </a:r>
            <a:r>
              <a:rPr lang="el-GR" sz="2000" dirty="0" err="1" smtClean="0"/>
              <a:t>ομογενοποίηση</a:t>
            </a:r>
            <a:r>
              <a:rPr lang="el-GR" sz="2000" dirty="0" smtClean="0"/>
              <a:t> του γάλακτος έχει ως σκοπό τον τεμαχισμό των </a:t>
            </a:r>
            <a:r>
              <a:rPr lang="el-GR" sz="2000" dirty="0" err="1" smtClean="0"/>
              <a:t>λιποσφαιρίων</a:t>
            </a:r>
            <a:r>
              <a:rPr lang="el-GR" sz="2000" dirty="0" smtClean="0"/>
              <a:t>, ώστε να μειώνεται στο ελάχιστο η τάση να συναθροίζονται και ανέρχονται στην επιφάνεια. Ο τεμαχισμός αυτός, όμως, επηρεάζει τη σύσταση και τη συμπεριφορά των </a:t>
            </a:r>
            <a:r>
              <a:rPr lang="el-GR" sz="2000" dirty="0" err="1" smtClean="0"/>
              <a:t>λιποσφαιριδίων</a:t>
            </a:r>
            <a:r>
              <a:rPr lang="el-GR" sz="2000" dirty="0" smtClean="0"/>
              <a:t>. Με τον τεμαχισμό τα υλικά της κανονικής μεμβράνης δεν μπορούν να καλύψουν πλήρως την επιφάνεια των νέων </a:t>
            </a:r>
            <a:r>
              <a:rPr lang="el-GR" sz="2000" dirty="0" err="1" smtClean="0"/>
              <a:t>λιποσφαιρίων</a:t>
            </a:r>
            <a:r>
              <a:rPr lang="el-GR" sz="2000" dirty="0" smtClean="0"/>
              <a:t>, με αποτέλεσμα τα καινούρια </a:t>
            </a:r>
            <a:r>
              <a:rPr lang="el-GR" sz="2000" dirty="0" err="1" smtClean="0"/>
              <a:t>λιποσφαίρια</a:t>
            </a:r>
            <a:r>
              <a:rPr lang="el-GR" sz="2000" dirty="0" smtClean="0"/>
              <a:t> να καλύπτονται εν μέρει από υλικά της κανονικής μεμβράνης, καθώς και από πρωτεΐνες του πλάσματος (</a:t>
            </a:r>
            <a:r>
              <a:rPr lang="el-GR" sz="2000" dirty="0" err="1" smtClean="0"/>
              <a:t>καζεΐνες</a:t>
            </a:r>
            <a:r>
              <a:rPr lang="el-GR" sz="2000" dirty="0" smtClean="0"/>
              <a:t> και πρωτεΐνες ορού). Η παρουσία των </a:t>
            </a:r>
            <a:r>
              <a:rPr lang="el-GR" sz="2000" dirty="0" err="1" smtClean="0"/>
              <a:t>καζεϊνών</a:t>
            </a:r>
            <a:r>
              <a:rPr lang="el-GR" sz="2000" dirty="0" smtClean="0"/>
              <a:t> μεταβάλει τη συμπεριφορά των </a:t>
            </a:r>
            <a:r>
              <a:rPr lang="el-GR" sz="2000" dirty="0" err="1" smtClean="0"/>
              <a:t>λιποσφαιρίων</a:t>
            </a:r>
            <a:r>
              <a:rPr lang="el-GR" sz="2000" dirty="0" smtClean="0"/>
              <a:t>, με αποτέλεσμα να συμπεριφέρονται, κατά κάποιο τρόπο, ως μεγάλα </a:t>
            </a:r>
            <a:r>
              <a:rPr lang="el-GR" sz="2000" dirty="0" err="1" smtClean="0"/>
              <a:t>καζεϊνικά</a:t>
            </a:r>
            <a:r>
              <a:rPr lang="el-GR" sz="2000" dirty="0" smtClean="0"/>
              <a:t> μικκύλια.</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51</a:t>
            </a:fld>
            <a:endParaRPr lang="el-GR" sz="1400" dirty="0">
              <a:solidFill>
                <a:schemeClr val="tx1"/>
              </a:solidFill>
            </a:endParaRPr>
          </a:p>
        </p:txBody>
      </p:sp>
    </p:spTree>
    <p:extLst>
      <p:ext uri="{BB962C8B-B14F-4D97-AF65-F5344CB8AC3E}">
        <p14:creationId xmlns:p14="http://schemas.microsoft.com/office/powerpoint/2010/main" val="1979386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Αλλαγές στα λιπίδια λαχανικών </a:t>
            </a:r>
            <a:br>
              <a:rPr lang="el-GR" b="1" dirty="0" smtClean="0"/>
            </a:br>
            <a:r>
              <a:rPr lang="el-GR" b="1" dirty="0" smtClean="0"/>
              <a:t>κατά την αποθήκευσή τους</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buClr>
                <a:srgbClr val="0033CC"/>
              </a:buClr>
              <a:buFont typeface="Calibri" panose="020F0502020204030204" pitchFamily="34" charset="0"/>
              <a:buChar char="●"/>
            </a:pPr>
            <a:endParaRPr lang="el-GR" sz="2400" dirty="0" smtClean="0"/>
          </a:p>
          <a:p>
            <a:pPr marL="457200" indent="-457200">
              <a:spcBef>
                <a:spcPts val="0"/>
              </a:spcBef>
              <a:buClr>
                <a:srgbClr val="0033CC"/>
              </a:buClr>
              <a:buFont typeface="Calibri" panose="020F0502020204030204" pitchFamily="34" charset="0"/>
              <a:buChar char="●"/>
            </a:pPr>
            <a:r>
              <a:rPr lang="el-GR" sz="2400" dirty="0" smtClean="0"/>
              <a:t>Τα λαχανικά περιέχουν μικρές ποσότητες λιπιδίων, οι οποίες όμως επαρκούν για να επηρεάσουν την ποιότητα τους κατά την αποθήκευση, προκαλώντας ανεπιθύμητες γεύσεις και οσμές. Στις πατάτες πχ έχει παρατηρηθεί, κατά την αποθήκευση, αύξηση της συγκέντρωσης λιπαρών οξέων πάνω από 18 άτομα άνθρακα. Αποθήκευση γλυκοπατάτας στους 15,5ο</a:t>
            </a:r>
            <a:r>
              <a:rPr lang="en-US" sz="2400" dirty="0" smtClean="0"/>
              <a:t>C</a:t>
            </a:r>
            <a:r>
              <a:rPr lang="el-GR" sz="2400" dirty="0" smtClean="0"/>
              <a:t>, 10ο</a:t>
            </a:r>
            <a:r>
              <a:rPr lang="en-US" sz="2400" dirty="0" smtClean="0"/>
              <a:t>C</a:t>
            </a:r>
            <a:r>
              <a:rPr lang="el-GR" sz="2400" dirty="0" smtClean="0"/>
              <a:t> και 4,5ο</a:t>
            </a:r>
            <a:r>
              <a:rPr lang="en-US" sz="2400" dirty="0" smtClean="0"/>
              <a:t>C</a:t>
            </a:r>
            <a:r>
              <a:rPr lang="el-GR" sz="2400" dirty="0" smtClean="0"/>
              <a:t>, προκαλεί αλλαγές στη σύσταση των λιπαρών οξέων, και μάλιστα περισσότερο έντονες στις χαμηλές θερμοκρασίες.</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52</a:t>
            </a:fld>
            <a:endParaRPr lang="el-GR" sz="1400" dirty="0">
              <a:solidFill>
                <a:schemeClr val="tx1"/>
              </a:solidFill>
            </a:endParaRPr>
          </a:p>
        </p:txBody>
      </p:sp>
    </p:spTree>
    <p:extLst>
      <p:ext uri="{BB962C8B-B14F-4D97-AF65-F5344CB8AC3E}">
        <p14:creationId xmlns:p14="http://schemas.microsoft.com/office/powerpoint/2010/main" val="3020556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Αντιδράσεις των λιπών </a:t>
            </a:r>
            <a:br>
              <a:rPr lang="el-GR" b="1" dirty="0" smtClean="0"/>
            </a:br>
            <a:r>
              <a:rPr lang="el-GR" b="1" dirty="0" smtClean="0"/>
              <a:t>&amp; ΛΟ</a:t>
            </a:r>
            <a:endParaRPr lang="el-GR" b="1" dirty="0"/>
          </a:p>
        </p:txBody>
      </p:sp>
      <p:sp>
        <p:nvSpPr>
          <p:cNvPr id="3" name="Θέση περιεχομένου 1"/>
          <p:cNvSpPr>
            <a:spLocks noGrp="1"/>
          </p:cNvSpPr>
          <p:nvPr>
            <p:ph idx="1"/>
          </p:nvPr>
        </p:nvSpPr>
        <p:spPr/>
        <p:txBody>
          <a:bodyPr/>
          <a:lstStyle/>
          <a:p>
            <a:pPr marL="457200" indent="-457200">
              <a:spcBef>
                <a:spcPts val="0"/>
              </a:spcBef>
              <a:spcAft>
                <a:spcPts val="600"/>
              </a:spcAft>
              <a:buClr>
                <a:srgbClr val="0033CC"/>
              </a:buClr>
              <a:buFont typeface="Calibri" panose="020F0502020204030204" pitchFamily="34" charset="0"/>
              <a:buChar char="●"/>
            </a:pPr>
            <a:endParaRPr lang="el-GR" dirty="0" smtClean="0"/>
          </a:p>
          <a:p>
            <a:pPr marL="857250" lvl="1" indent="-457200">
              <a:spcBef>
                <a:spcPts val="0"/>
              </a:spcBef>
              <a:spcAft>
                <a:spcPts val="1800"/>
              </a:spcAft>
              <a:buClr>
                <a:srgbClr val="0033CC"/>
              </a:buClr>
              <a:buFont typeface="Calibri" panose="020F0502020204030204" pitchFamily="34" charset="0"/>
              <a:buChar char="●"/>
            </a:pPr>
            <a:r>
              <a:rPr lang="el-GR" sz="3200" dirty="0" smtClean="0"/>
              <a:t>Υδρόλυση, </a:t>
            </a:r>
            <a:r>
              <a:rPr lang="el-GR" sz="3200" dirty="0" err="1" smtClean="0"/>
              <a:t>εστεροποίηση</a:t>
            </a:r>
            <a:r>
              <a:rPr lang="el-GR" sz="3200" dirty="0" smtClean="0"/>
              <a:t> &amp; σχετικές αντιδράσεις.</a:t>
            </a:r>
          </a:p>
          <a:p>
            <a:pPr marL="857250" lvl="1" indent="-457200">
              <a:spcBef>
                <a:spcPts val="0"/>
              </a:spcBef>
              <a:spcAft>
                <a:spcPts val="1800"/>
              </a:spcAft>
              <a:buClr>
                <a:srgbClr val="0033CC"/>
              </a:buClr>
              <a:buFont typeface="Calibri" panose="020F0502020204030204" pitchFamily="34" charset="0"/>
              <a:buChar char="●"/>
            </a:pPr>
            <a:r>
              <a:rPr lang="el-GR" sz="3200" dirty="0" smtClean="0"/>
              <a:t>Αντιδράσεις της </a:t>
            </a:r>
            <a:r>
              <a:rPr lang="el-GR" sz="3200" dirty="0" err="1" smtClean="0"/>
              <a:t>καρβοξυλικής</a:t>
            </a:r>
            <a:r>
              <a:rPr lang="el-GR" sz="3200" dirty="0" smtClean="0"/>
              <a:t> ομάδας.</a:t>
            </a:r>
          </a:p>
          <a:p>
            <a:pPr marL="857250" lvl="1" indent="-457200">
              <a:spcBef>
                <a:spcPts val="0"/>
              </a:spcBef>
              <a:buClr>
                <a:srgbClr val="0033CC"/>
              </a:buClr>
              <a:buFont typeface="Calibri" panose="020F0502020204030204" pitchFamily="34" charset="0"/>
              <a:buChar char="●"/>
            </a:pPr>
            <a:r>
              <a:rPr lang="el-GR" sz="3200" dirty="0" smtClean="0"/>
              <a:t>Αντιδράσεις της αλυσίδας των ΛΟ.</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53</a:t>
            </a:fld>
            <a:endParaRPr lang="el-GR" sz="1400" dirty="0">
              <a:solidFill>
                <a:schemeClr val="tx1"/>
              </a:solidFill>
            </a:endParaRPr>
          </a:p>
        </p:txBody>
      </p:sp>
    </p:spTree>
    <p:extLst>
      <p:ext uri="{BB962C8B-B14F-4D97-AF65-F5344CB8AC3E}">
        <p14:creationId xmlns:p14="http://schemas.microsoft.com/office/powerpoint/2010/main" val="2189443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Υδρόλυση</a:t>
            </a:r>
            <a:endParaRPr lang="el-GR" b="1" dirty="0"/>
          </a:p>
        </p:txBody>
      </p:sp>
      <p:sp>
        <p:nvSpPr>
          <p:cNvPr id="3" name="Θέση περιεχομένου 1"/>
          <p:cNvSpPr>
            <a:spLocks noGrp="1"/>
          </p:cNvSpPr>
          <p:nvPr>
            <p:ph idx="1"/>
          </p:nvPr>
        </p:nvSpPr>
        <p:spPr/>
        <p:txBody>
          <a:bodyPr>
            <a:noAutofit/>
          </a:bodyPr>
          <a:lstStyle/>
          <a:p>
            <a:pPr marL="457200" indent="-457200">
              <a:spcBef>
                <a:spcPts val="0"/>
              </a:spcBef>
              <a:spcAft>
                <a:spcPts val="1800"/>
              </a:spcAft>
              <a:buClr>
                <a:srgbClr val="0033CC"/>
              </a:buClr>
              <a:buFont typeface="Calibri" panose="020F0502020204030204" pitchFamily="34" charset="0"/>
              <a:buChar char="●"/>
            </a:pPr>
            <a:r>
              <a:rPr lang="el-GR" sz="2800" dirty="0" err="1" smtClean="0"/>
              <a:t>Τριγλυκερίδια</a:t>
            </a:r>
            <a:r>
              <a:rPr lang="el-GR" sz="2800" dirty="0" smtClean="0"/>
              <a:t> και έλαια </a:t>
            </a:r>
            <a:r>
              <a:rPr lang="el-GR" sz="2800" dirty="0" err="1" smtClean="0"/>
              <a:t>υδρολύονται</a:t>
            </a:r>
            <a:r>
              <a:rPr lang="el-GR" sz="2800" dirty="0" smtClean="0"/>
              <a:t> σε ΛΟ και </a:t>
            </a:r>
            <a:r>
              <a:rPr lang="el-GR" sz="2800" dirty="0" err="1" smtClean="0"/>
              <a:t>γλυκερόλη</a:t>
            </a:r>
            <a:r>
              <a:rPr lang="el-GR" sz="2800" dirty="0" smtClean="0"/>
              <a:t>.</a:t>
            </a:r>
          </a:p>
          <a:p>
            <a:pPr marL="457200" indent="-457200">
              <a:spcBef>
                <a:spcPts val="0"/>
              </a:spcBef>
              <a:spcAft>
                <a:spcPts val="1800"/>
              </a:spcAft>
              <a:buClr>
                <a:srgbClr val="0033CC"/>
              </a:buClr>
              <a:buFont typeface="Calibri" panose="020F0502020204030204" pitchFamily="34" charset="0"/>
              <a:buChar char="●"/>
            </a:pPr>
            <a:r>
              <a:rPr lang="el-GR" sz="2800" dirty="0" smtClean="0"/>
              <a:t>Αντίδραση σε φάσεις, και </a:t>
            </a:r>
            <a:r>
              <a:rPr lang="el-GR" sz="2800" dirty="0" err="1" smtClean="0"/>
              <a:t>ισσοροπία</a:t>
            </a:r>
            <a:r>
              <a:rPr lang="el-GR" sz="2800" dirty="0" smtClean="0"/>
              <a:t> (εισαγωγή νερού-εξαγωγή νερού-</a:t>
            </a:r>
            <a:r>
              <a:rPr lang="el-GR" sz="2800" dirty="0" err="1" smtClean="0"/>
              <a:t>γλυκερόλης</a:t>
            </a:r>
            <a:r>
              <a:rPr lang="el-GR" sz="2800" dirty="0" smtClean="0"/>
              <a:t> για συνέχεια).</a:t>
            </a:r>
          </a:p>
          <a:p>
            <a:pPr marL="457200" indent="-457200">
              <a:spcBef>
                <a:spcPts val="0"/>
              </a:spcBef>
              <a:spcAft>
                <a:spcPts val="1800"/>
              </a:spcAft>
              <a:buClr>
                <a:srgbClr val="0033CC"/>
              </a:buClr>
              <a:buFont typeface="Calibri" panose="020F0502020204030204" pitchFamily="34" charset="0"/>
              <a:buChar char="●"/>
            </a:pPr>
            <a:r>
              <a:rPr lang="el-GR" sz="2800" dirty="0" smtClean="0"/>
              <a:t>⇑ Τ (</a:t>
            </a:r>
            <a:r>
              <a:rPr lang="el-GR" sz="2800" dirty="0" err="1" smtClean="0"/>
              <a:t>ακορεστότητα</a:t>
            </a:r>
            <a:r>
              <a:rPr lang="el-GR" sz="2800" dirty="0" smtClean="0"/>
              <a:t>-συζυγή =&gt; πολυμερισμός) και πίεση επιταχύνει.</a:t>
            </a:r>
          </a:p>
          <a:p>
            <a:pPr marL="457200" indent="-457200">
              <a:spcBef>
                <a:spcPts val="0"/>
              </a:spcBef>
              <a:buClr>
                <a:srgbClr val="0033CC"/>
              </a:buClr>
              <a:buFont typeface="Calibri" panose="020F0502020204030204" pitchFamily="34" charset="0"/>
              <a:buChar char="●"/>
            </a:pPr>
            <a:r>
              <a:rPr lang="el-GR" sz="2800" dirty="0" smtClean="0"/>
              <a:t>Καταλύεται από οξέα, </a:t>
            </a:r>
            <a:r>
              <a:rPr lang="el-GR" sz="2800" dirty="0" err="1" smtClean="0"/>
              <a:t>γαλακτοματοποιητές</a:t>
            </a:r>
            <a:r>
              <a:rPr lang="el-GR" sz="2800" dirty="0" smtClean="0"/>
              <a:t>, </a:t>
            </a:r>
            <a:r>
              <a:rPr lang="el-GR" sz="2800" dirty="0" err="1" smtClean="0"/>
              <a:t>λιπολυτικά</a:t>
            </a:r>
            <a:r>
              <a:rPr lang="el-GR" sz="2800" dirty="0" smtClean="0"/>
              <a:t> ένζυμα (ταχεία υδρόλυση σε συνήθη Τ).</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54</a:t>
            </a:fld>
            <a:endParaRPr lang="el-GR" sz="1400" dirty="0">
              <a:solidFill>
                <a:schemeClr val="tx1"/>
              </a:solidFill>
            </a:endParaRPr>
          </a:p>
        </p:txBody>
      </p:sp>
    </p:spTree>
    <p:extLst>
      <p:ext uri="{BB962C8B-B14F-4D97-AF65-F5344CB8AC3E}">
        <p14:creationId xmlns:p14="http://schemas.microsoft.com/office/powerpoint/2010/main" val="360775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err="1" smtClean="0"/>
              <a:t>Εστεροποίηση</a:t>
            </a:r>
            <a:endParaRPr lang="el-GR" b="1" dirty="0"/>
          </a:p>
        </p:txBody>
      </p:sp>
      <p:sp>
        <p:nvSpPr>
          <p:cNvPr id="3" name="Θέση περιεχομένου 1"/>
          <p:cNvSpPr>
            <a:spLocks noGrp="1"/>
          </p:cNvSpPr>
          <p:nvPr>
            <p:ph idx="1"/>
          </p:nvPr>
        </p:nvSpPr>
        <p:spPr/>
        <p:txBody>
          <a:bodyPr>
            <a:normAutofit lnSpcReduction="10000"/>
          </a:bodyPr>
          <a:lstStyle/>
          <a:p>
            <a:pPr marL="457200" indent="-457200">
              <a:spcBef>
                <a:spcPts val="0"/>
              </a:spcBef>
              <a:spcAft>
                <a:spcPts val="1200"/>
              </a:spcAft>
              <a:buClr>
                <a:srgbClr val="0033CC"/>
              </a:buClr>
              <a:buFont typeface="Calibri" panose="020F0502020204030204" pitchFamily="34" charset="0"/>
              <a:buChar char="●"/>
            </a:pPr>
            <a:r>
              <a:rPr lang="el-GR" sz="2400" dirty="0" smtClean="0"/>
              <a:t>Τα ΛΟ μελετώνται υπό μορφή εστέρων = </a:t>
            </a:r>
            <a:r>
              <a:rPr lang="el-GR" sz="2400" dirty="0" err="1" smtClean="0"/>
              <a:t>μεθυλεστέρων</a:t>
            </a:r>
            <a:r>
              <a:rPr lang="el-GR" sz="2400" dirty="0" smtClean="0"/>
              <a:t>.</a:t>
            </a:r>
          </a:p>
          <a:p>
            <a:pPr marL="457200" indent="-457200">
              <a:spcBef>
                <a:spcPts val="0"/>
              </a:spcBef>
              <a:spcAft>
                <a:spcPts val="1200"/>
              </a:spcAft>
              <a:buClr>
                <a:srgbClr val="0033CC"/>
              </a:buClr>
              <a:buFont typeface="Calibri" panose="020F0502020204030204" pitchFamily="34" charset="0"/>
              <a:buChar char="●"/>
            </a:pPr>
            <a:r>
              <a:rPr lang="el-GR" sz="2400" dirty="0" smtClean="0"/>
              <a:t>Αντίδραση </a:t>
            </a:r>
            <a:r>
              <a:rPr lang="el-GR" sz="2400" dirty="0" err="1" smtClean="0"/>
              <a:t>μεθανόλης</a:t>
            </a:r>
            <a:r>
              <a:rPr lang="el-GR" sz="2400" dirty="0" smtClean="0"/>
              <a:t> και θειικό (1-2%), η </a:t>
            </a:r>
            <a:r>
              <a:rPr lang="en-US" sz="2400" dirty="0" err="1" smtClean="0"/>
              <a:t>ΗCl</a:t>
            </a:r>
            <a:r>
              <a:rPr lang="el-GR" sz="2400" dirty="0" smtClean="0"/>
              <a:t> (5%) ή </a:t>
            </a:r>
            <a:r>
              <a:rPr lang="el-GR" sz="2400" dirty="0" err="1" smtClean="0"/>
              <a:t>τριφθοριούχο</a:t>
            </a:r>
            <a:r>
              <a:rPr lang="el-GR" sz="2400" dirty="0" smtClean="0"/>
              <a:t> βόριο(12-14%).</a:t>
            </a:r>
          </a:p>
          <a:p>
            <a:pPr marL="457200" indent="-457200">
              <a:spcBef>
                <a:spcPts val="0"/>
              </a:spcBef>
              <a:spcAft>
                <a:spcPts val="1200"/>
              </a:spcAft>
              <a:buClr>
                <a:srgbClr val="0033CC"/>
              </a:buClr>
              <a:buFont typeface="Calibri" panose="020F0502020204030204" pitchFamily="34" charset="0"/>
              <a:buChar char="●"/>
            </a:pPr>
            <a:r>
              <a:rPr lang="el-GR" sz="2400" dirty="0" smtClean="0"/>
              <a:t>Αντίστροφη υδρόλυση.</a:t>
            </a:r>
          </a:p>
          <a:p>
            <a:pPr marL="457200" indent="-457200">
              <a:spcBef>
                <a:spcPts val="0"/>
              </a:spcBef>
              <a:spcAft>
                <a:spcPts val="1200"/>
              </a:spcAft>
              <a:buClr>
                <a:srgbClr val="0033CC"/>
              </a:buClr>
              <a:buFont typeface="Calibri" panose="020F0502020204030204" pitchFamily="34" charset="0"/>
              <a:buChar char="●"/>
            </a:pPr>
            <a:r>
              <a:rPr lang="el-GR" sz="2400" dirty="0" smtClean="0"/>
              <a:t>ΛΟ με αλκοόλες, </a:t>
            </a:r>
            <a:r>
              <a:rPr lang="el-GR" sz="2400" dirty="0" err="1" smtClean="0"/>
              <a:t>γλυκόλες</a:t>
            </a:r>
            <a:r>
              <a:rPr lang="el-GR" sz="2400" dirty="0" smtClean="0"/>
              <a:t>, σάκχαρα…</a:t>
            </a:r>
          </a:p>
          <a:p>
            <a:pPr marL="457200" indent="-457200">
              <a:spcBef>
                <a:spcPts val="0"/>
              </a:spcBef>
              <a:spcAft>
                <a:spcPts val="1200"/>
              </a:spcAft>
              <a:buClr>
                <a:srgbClr val="0033CC"/>
              </a:buClr>
              <a:buFont typeface="Calibri" panose="020F0502020204030204" pitchFamily="34" charset="0"/>
              <a:buChar char="●"/>
            </a:pPr>
            <a:r>
              <a:rPr lang="el-GR" sz="2400" dirty="0" smtClean="0"/>
              <a:t>Προάγεται με οξέα και αλκαλικά υλικά.</a:t>
            </a:r>
          </a:p>
          <a:p>
            <a:pPr marL="457200" indent="-457200">
              <a:spcBef>
                <a:spcPts val="0"/>
              </a:spcBef>
              <a:spcAft>
                <a:spcPts val="1200"/>
              </a:spcAft>
              <a:buClr>
                <a:srgbClr val="0033CC"/>
              </a:buClr>
              <a:buFont typeface="Calibri" panose="020F0502020204030204" pitchFamily="34" charset="0"/>
              <a:buChar char="●"/>
            </a:pPr>
            <a:r>
              <a:rPr lang="el-GR" sz="2400" dirty="0" smtClean="0"/>
              <a:t>‘Κομμένα - ραμμένα’ </a:t>
            </a:r>
            <a:r>
              <a:rPr lang="el-GR" sz="2400" dirty="0" err="1" smtClean="0"/>
              <a:t>Τριγλυκερίδια</a:t>
            </a:r>
            <a:r>
              <a:rPr lang="el-GR" sz="2400" dirty="0" smtClean="0"/>
              <a:t> = υδρόλυση, κλασμάτωση, επανασύνθεση με επιθυμητά ΛΟ και αναλογίες + </a:t>
            </a:r>
            <a:r>
              <a:rPr lang="el-GR" sz="2400" dirty="0" err="1" smtClean="0"/>
              <a:t>γλυκερόλη</a:t>
            </a:r>
            <a:r>
              <a:rPr lang="el-GR" sz="2400" dirty="0" smtClean="0"/>
              <a:t>.</a:t>
            </a:r>
          </a:p>
          <a:p>
            <a:pPr marL="457200" indent="-457200">
              <a:spcBef>
                <a:spcPts val="0"/>
              </a:spcBef>
              <a:buClr>
                <a:srgbClr val="0033CC"/>
              </a:buClr>
              <a:buFont typeface="Calibri" panose="020F0502020204030204" pitchFamily="34" charset="0"/>
              <a:buChar char="●"/>
            </a:pPr>
            <a:r>
              <a:rPr lang="el-GR" sz="2400" dirty="0" smtClean="0"/>
              <a:t>(</a:t>
            </a:r>
            <a:r>
              <a:rPr lang="el-GR" sz="2400" dirty="0" err="1" smtClean="0"/>
              <a:t>μονο</a:t>
            </a:r>
            <a:r>
              <a:rPr lang="el-GR" sz="2400" dirty="0" smtClean="0"/>
              <a:t> &amp; </a:t>
            </a:r>
            <a:r>
              <a:rPr lang="el-GR" sz="2400" dirty="0" err="1" smtClean="0"/>
              <a:t>διγλυκερίδια</a:t>
            </a:r>
            <a:r>
              <a:rPr lang="el-GR" sz="2400" dirty="0" smtClean="0"/>
              <a:t> = </a:t>
            </a:r>
            <a:r>
              <a:rPr lang="el-GR" sz="2400" dirty="0" err="1" smtClean="0"/>
              <a:t>γαλακτοματοποιητές</a:t>
            </a:r>
            <a:r>
              <a:rPr lang="el-GR" sz="2400" dirty="0" smtClean="0"/>
              <a:t>).</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55</a:t>
            </a:fld>
            <a:endParaRPr lang="el-GR" sz="1400" dirty="0">
              <a:solidFill>
                <a:schemeClr val="tx1"/>
              </a:solidFill>
            </a:endParaRPr>
          </a:p>
        </p:txBody>
      </p:sp>
    </p:spTree>
    <p:extLst>
      <p:ext uri="{BB962C8B-B14F-4D97-AF65-F5344CB8AC3E}">
        <p14:creationId xmlns:p14="http://schemas.microsoft.com/office/powerpoint/2010/main" val="3123995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err="1" smtClean="0"/>
              <a:t>Διεστεροποίηση</a:t>
            </a:r>
            <a:endParaRPr lang="el-GR" b="1" dirty="0"/>
          </a:p>
        </p:txBody>
      </p:sp>
      <p:sp>
        <p:nvSpPr>
          <p:cNvPr id="3" name="Θέση περιεχομένου 1"/>
          <p:cNvSpPr>
            <a:spLocks noGrp="1"/>
          </p:cNvSpPr>
          <p:nvPr>
            <p:ph idx="1"/>
          </p:nvPr>
        </p:nvSpPr>
        <p:spPr/>
        <p:txBody>
          <a:bodyPr>
            <a:noAutofit/>
          </a:bodyPr>
          <a:lstStyle/>
          <a:p>
            <a:pPr marL="457200" indent="-457200">
              <a:spcBef>
                <a:spcPts val="0"/>
              </a:spcBef>
              <a:spcAft>
                <a:spcPts val="1800"/>
              </a:spcAft>
              <a:buClr>
                <a:srgbClr val="0033CC"/>
              </a:buClr>
              <a:buFont typeface="Calibri" panose="020F0502020204030204" pitchFamily="34" charset="0"/>
              <a:buChar char="●"/>
            </a:pPr>
            <a:r>
              <a:rPr lang="el-GR" sz="2400" dirty="0" err="1" smtClean="0"/>
              <a:t>Μεθυλεστέρες</a:t>
            </a:r>
            <a:r>
              <a:rPr lang="el-GR" sz="2400" dirty="0" smtClean="0"/>
              <a:t> ΛΟ παράγονται με την αντικατάσταση της </a:t>
            </a:r>
            <a:r>
              <a:rPr lang="el-GR" sz="2400" dirty="0" err="1" smtClean="0"/>
              <a:t>γλυκερόλης</a:t>
            </a:r>
            <a:r>
              <a:rPr lang="el-GR" sz="2400" dirty="0" smtClean="0"/>
              <a:t> των λιπών με αλκαλικό καταλύτη = </a:t>
            </a:r>
            <a:r>
              <a:rPr lang="el-GR" sz="2400" i="1" dirty="0" err="1" smtClean="0"/>
              <a:t>μεθανόλυση</a:t>
            </a:r>
            <a:r>
              <a:rPr lang="el-GR" sz="2400" dirty="0" smtClean="0"/>
              <a:t>:</a:t>
            </a:r>
          </a:p>
          <a:p>
            <a:pPr marL="457200" indent="-457200">
              <a:spcBef>
                <a:spcPts val="0"/>
              </a:spcBef>
              <a:spcAft>
                <a:spcPts val="600"/>
              </a:spcAft>
              <a:buClr>
                <a:srgbClr val="0033CC"/>
              </a:buClr>
              <a:buFont typeface="Calibri" panose="020F0502020204030204" pitchFamily="34" charset="0"/>
              <a:buChar char="●"/>
            </a:pPr>
            <a:r>
              <a:rPr lang="el-GR" sz="2400" dirty="0" smtClean="0"/>
              <a:t>ΛΟ με μικρό </a:t>
            </a:r>
            <a:r>
              <a:rPr lang="el-GR" sz="2400" dirty="0" err="1" smtClean="0"/>
              <a:t>μ.β.αλλάζουν</a:t>
            </a:r>
            <a:r>
              <a:rPr lang="el-GR" sz="2400" dirty="0" smtClean="0"/>
              <a:t> θέση με ΛΟ μεγάλου </a:t>
            </a:r>
            <a:r>
              <a:rPr lang="el-GR" sz="2400" dirty="0" err="1" smtClean="0"/>
              <a:t>μ.β</a:t>
            </a:r>
            <a:r>
              <a:rPr lang="el-GR" sz="2400" dirty="0" smtClean="0"/>
              <a:t>. από γλυκερίδια = </a:t>
            </a:r>
            <a:r>
              <a:rPr lang="el-GR" sz="2400" i="1" dirty="0" err="1" smtClean="0"/>
              <a:t>αλκο</a:t>
            </a:r>
            <a:r>
              <a:rPr lang="el-GR" sz="2400" i="1" dirty="0" smtClean="0"/>
              <a:t>-</a:t>
            </a:r>
            <a:r>
              <a:rPr lang="el-GR" sz="2400" i="1" dirty="0" err="1" smtClean="0"/>
              <a:t>όλυση</a:t>
            </a:r>
            <a:r>
              <a:rPr lang="el-GR" sz="2400" dirty="0" smtClean="0"/>
              <a:t>: η κατώτερη αλκοόλη σε ⇑ Τ απομακρύνεται ως πτητική, και η αντίδραση πηγαίνει αντίστροφα = παράγονται γλυκερίδια με εστέρες της πτητικής αλκοόλης.</a:t>
            </a:r>
          </a:p>
          <a:p>
            <a:pPr marL="457200" indent="-457200">
              <a:spcBef>
                <a:spcPts val="0"/>
              </a:spcBef>
              <a:spcAft>
                <a:spcPts val="600"/>
              </a:spcAft>
              <a:buClr>
                <a:srgbClr val="0033CC"/>
              </a:buClr>
              <a:buFont typeface="Calibri" panose="020F0502020204030204" pitchFamily="34" charset="0"/>
              <a:buChar char="●"/>
            </a:pPr>
            <a:r>
              <a:rPr lang="el-GR" sz="2400" dirty="0" smtClean="0"/>
              <a:t>Αντίδραση </a:t>
            </a:r>
            <a:r>
              <a:rPr lang="el-GR" sz="2400" dirty="0" err="1" smtClean="0"/>
              <a:t>Τριγλυκερίδια</a:t>
            </a:r>
            <a:r>
              <a:rPr lang="el-GR" sz="2400" dirty="0" smtClean="0"/>
              <a:t> με </a:t>
            </a:r>
            <a:r>
              <a:rPr lang="el-GR" sz="2400" dirty="0" err="1" smtClean="0"/>
              <a:t>γλυκερόλη</a:t>
            </a:r>
            <a:r>
              <a:rPr lang="el-GR" sz="2400" dirty="0" smtClean="0"/>
              <a:t> και καταλύτη παράγει μίγμα </a:t>
            </a:r>
            <a:r>
              <a:rPr lang="el-GR" sz="2400" dirty="0" err="1" smtClean="0"/>
              <a:t>μονο</a:t>
            </a:r>
            <a:r>
              <a:rPr lang="el-GR" sz="2400" dirty="0" smtClean="0"/>
              <a:t>- &amp; </a:t>
            </a:r>
            <a:r>
              <a:rPr lang="el-GR" sz="2400" dirty="0" err="1" smtClean="0"/>
              <a:t>δι</a:t>
            </a:r>
            <a:r>
              <a:rPr lang="el-GR" sz="2400" dirty="0" smtClean="0"/>
              <a:t>-γλυκεριδίων = </a:t>
            </a:r>
            <a:r>
              <a:rPr lang="el-GR" sz="2400" i="1" dirty="0" err="1" smtClean="0"/>
              <a:t>γλυκερόλυση</a:t>
            </a:r>
            <a:r>
              <a:rPr lang="el-GR" sz="2400" i="1" dirty="0" smtClean="0"/>
              <a:t>.</a:t>
            </a:r>
          </a:p>
          <a:p>
            <a:pPr marL="457200" indent="-457200">
              <a:spcBef>
                <a:spcPts val="0"/>
              </a:spcBef>
              <a:buClr>
                <a:srgbClr val="0033CC"/>
              </a:buClr>
              <a:buFont typeface="Calibri" panose="020F0502020204030204" pitchFamily="34" charset="0"/>
              <a:buChar char="●"/>
            </a:pPr>
            <a:r>
              <a:rPr lang="el-GR" sz="2400" dirty="0" smtClean="0"/>
              <a:t>Με αύξηση των αναλογιών της </a:t>
            </a:r>
            <a:r>
              <a:rPr lang="el-GR" sz="2400" dirty="0" err="1" smtClean="0"/>
              <a:t>γλυκερόλης</a:t>
            </a:r>
            <a:r>
              <a:rPr lang="el-GR" sz="2400" dirty="0" smtClean="0"/>
              <a:t> τα προϊόντα έχουν μεγαλύτερη αναλογία </a:t>
            </a:r>
            <a:r>
              <a:rPr lang="el-GR" sz="2400" dirty="0" err="1" smtClean="0"/>
              <a:t>μονογλυκεριδίου</a:t>
            </a:r>
            <a:r>
              <a:rPr lang="el-GR" sz="2400" dirty="0" smtClean="0"/>
              <a:t>.</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56</a:t>
            </a:fld>
            <a:endParaRPr lang="el-GR" sz="1400" dirty="0">
              <a:solidFill>
                <a:schemeClr val="tx1"/>
              </a:solidFill>
            </a:endParaRPr>
          </a:p>
        </p:txBody>
      </p:sp>
    </p:spTree>
    <p:extLst>
      <p:ext uri="{BB962C8B-B14F-4D97-AF65-F5344CB8AC3E}">
        <p14:creationId xmlns:p14="http://schemas.microsoft.com/office/powerpoint/2010/main" val="25098118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Σαπωνοποίηση με αλκάλι</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1800"/>
              </a:spcAft>
              <a:buClr>
                <a:srgbClr val="0033CC"/>
              </a:buClr>
              <a:buFont typeface="Calibri" panose="020F0502020204030204" pitchFamily="34" charset="0"/>
              <a:buChar char="●"/>
            </a:pPr>
            <a:r>
              <a:rPr lang="el-GR" sz="2200" dirty="0" smtClean="0"/>
              <a:t>Όταν το λίπος αντιδρά όχι με νερό αλλά με αλκάλι προς παραγωγή </a:t>
            </a:r>
            <a:r>
              <a:rPr lang="el-GR" sz="2200" dirty="0" err="1" smtClean="0"/>
              <a:t>γλυκερόλης</a:t>
            </a:r>
            <a:r>
              <a:rPr lang="el-GR" sz="2200" dirty="0" smtClean="0"/>
              <a:t> και άλατος.</a:t>
            </a:r>
          </a:p>
          <a:p>
            <a:pPr marL="457200" indent="-457200">
              <a:spcBef>
                <a:spcPts val="0"/>
              </a:spcBef>
              <a:spcAft>
                <a:spcPts val="1200"/>
              </a:spcAft>
              <a:buClr>
                <a:srgbClr val="0033CC"/>
              </a:buClr>
              <a:buFont typeface="Calibri" panose="020F0502020204030204" pitchFamily="34" charset="0"/>
              <a:buChar char="●"/>
            </a:pPr>
            <a:r>
              <a:rPr lang="el-GR" sz="2200" dirty="0" err="1" smtClean="0"/>
              <a:t>εΛΟ</a:t>
            </a:r>
            <a:r>
              <a:rPr lang="el-GR" sz="2200" dirty="0" smtClean="0"/>
              <a:t> και αλκάλι.</a:t>
            </a:r>
          </a:p>
          <a:p>
            <a:pPr marL="457200" indent="-457200">
              <a:spcBef>
                <a:spcPts val="0"/>
              </a:spcBef>
              <a:spcAft>
                <a:spcPts val="600"/>
              </a:spcAft>
              <a:buClr>
                <a:srgbClr val="0033CC"/>
              </a:buClr>
              <a:buFont typeface="Calibri" panose="020F0502020204030204" pitchFamily="34" charset="0"/>
              <a:buChar char="●"/>
            </a:pPr>
            <a:r>
              <a:rPr lang="el-GR" sz="2200" dirty="0" smtClean="0"/>
              <a:t>Αριθμός εξουδετέρωσης ή οξέως = </a:t>
            </a:r>
            <a:r>
              <a:rPr lang="en-US" sz="2200" dirty="0" smtClean="0"/>
              <a:t>mg ΚΟΗ </a:t>
            </a:r>
            <a:r>
              <a:rPr lang="el-GR" sz="2200" dirty="0" smtClean="0"/>
              <a:t>που σαπωνοποιεί </a:t>
            </a:r>
            <a:r>
              <a:rPr lang="el-GR" sz="2200" dirty="0" err="1" smtClean="0"/>
              <a:t>εΛΟ</a:t>
            </a:r>
            <a:r>
              <a:rPr lang="el-GR" sz="2200" dirty="0" smtClean="0"/>
              <a:t> σε 1 </a:t>
            </a:r>
            <a:r>
              <a:rPr lang="en-US" sz="2200" dirty="0" smtClean="0"/>
              <a:t>g</a:t>
            </a:r>
            <a:r>
              <a:rPr lang="el-GR" sz="2200" dirty="0" smtClean="0"/>
              <a:t> λίπος ή η εξουδετέρωση 1 </a:t>
            </a:r>
            <a:r>
              <a:rPr lang="en-US" sz="2200" dirty="0" smtClean="0"/>
              <a:t>g</a:t>
            </a:r>
            <a:r>
              <a:rPr lang="el-GR" sz="2200" dirty="0" smtClean="0"/>
              <a:t> ΛΟ.</a:t>
            </a:r>
          </a:p>
          <a:p>
            <a:pPr marL="457200" indent="-457200">
              <a:spcBef>
                <a:spcPts val="0"/>
              </a:spcBef>
              <a:spcAft>
                <a:spcPts val="600"/>
              </a:spcAft>
              <a:buClr>
                <a:srgbClr val="0033CC"/>
              </a:buClr>
              <a:buFont typeface="Calibri" panose="020F0502020204030204" pitchFamily="34" charset="0"/>
              <a:buChar char="●"/>
            </a:pPr>
            <a:r>
              <a:rPr lang="el-GR" sz="2200" dirty="0" smtClean="0"/>
              <a:t>Αποτελεί μέτρο υδρόλυσης του λίπους.</a:t>
            </a:r>
          </a:p>
          <a:p>
            <a:pPr marL="457200" indent="-457200">
              <a:spcBef>
                <a:spcPts val="0"/>
              </a:spcBef>
              <a:spcAft>
                <a:spcPts val="600"/>
              </a:spcAft>
              <a:buClr>
                <a:srgbClr val="0033CC"/>
              </a:buClr>
              <a:buFont typeface="Calibri" panose="020F0502020204030204" pitchFamily="34" charset="0"/>
              <a:buChar char="●"/>
            </a:pPr>
            <a:r>
              <a:rPr lang="el-GR" sz="2200" dirty="0" smtClean="0"/>
              <a:t>Αριθμός σαπωνοποίησης = </a:t>
            </a:r>
            <a:r>
              <a:rPr lang="en-US" sz="2200" dirty="0" smtClean="0"/>
              <a:t>mg ΚΟΗ </a:t>
            </a:r>
            <a:r>
              <a:rPr lang="el-GR" sz="2200" dirty="0" smtClean="0"/>
              <a:t>που σαπωνοποιεί 1 </a:t>
            </a:r>
            <a:r>
              <a:rPr lang="en-US" sz="2200" dirty="0" smtClean="0"/>
              <a:t>g</a:t>
            </a:r>
            <a:r>
              <a:rPr lang="el-GR" sz="2200" dirty="0" smtClean="0"/>
              <a:t> λίπος.</a:t>
            </a:r>
          </a:p>
          <a:p>
            <a:pPr marL="457200" indent="-457200">
              <a:spcBef>
                <a:spcPts val="0"/>
              </a:spcBef>
              <a:spcAft>
                <a:spcPts val="600"/>
              </a:spcAft>
              <a:buClr>
                <a:srgbClr val="0033CC"/>
              </a:buClr>
              <a:buFont typeface="Calibri" panose="020F0502020204030204" pitchFamily="34" charset="0"/>
              <a:buChar char="●"/>
            </a:pPr>
            <a:r>
              <a:rPr lang="el-GR" sz="2200" dirty="0" smtClean="0"/>
              <a:t>Αριθμός εστέρων = </a:t>
            </a:r>
            <a:r>
              <a:rPr lang="en-US" sz="2200" dirty="0" smtClean="0"/>
              <a:t>mg ΚΟΗ </a:t>
            </a:r>
            <a:r>
              <a:rPr lang="el-GR" sz="2200" dirty="0" smtClean="0"/>
              <a:t>που απαιτείται για σαπωνοποίηση 1 </a:t>
            </a:r>
            <a:r>
              <a:rPr lang="en-US" sz="2200" dirty="0" smtClean="0"/>
              <a:t>g</a:t>
            </a:r>
            <a:r>
              <a:rPr lang="el-GR" sz="2200" dirty="0" smtClean="0"/>
              <a:t> εξουδετερωμένου λίπους.</a:t>
            </a:r>
          </a:p>
          <a:p>
            <a:pPr marL="457200" indent="-457200">
              <a:spcBef>
                <a:spcPts val="0"/>
              </a:spcBef>
              <a:buClr>
                <a:srgbClr val="0033CC"/>
              </a:buClr>
              <a:buFont typeface="Calibri" panose="020F0502020204030204" pitchFamily="34" charset="0"/>
              <a:buChar char="●"/>
            </a:pPr>
            <a:r>
              <a:rPr lang="el-GR" sz="2200" dirty="0" smtClean="0"/>
              <a:t>Αριθμός εστέρων = αριθμός σαπωνοποίησης -αριθμός εξουδετέρωσης.</a:t>
            </a:r>
          </a:p>
        </p:txBody>
      </p:sp>
      <p:sp>
        <p:nvSpPr>
          <p:cNvPr id="4" name="Θέση υποσέλιδου 1" descr="."/>
          <p:cNvSpPr>
            <a:spLocks noGrp="1"/>
          </p:cNvSpPr>
          <p:nvPr>
            <p:ph type="ftr" sz="quarter" idx="11"/>
          </p:nvPr>
        </p:nvSpPr>
        <p:spPr/>
        <p:txBody>
          <a:bodyPr/>
          <a:lstStyle/>
          <a:p>
            <a:r>
              <a:rPr lang="el-GR" sz="1400" smtClean="0">
                <a:solidFill>
                  <a:schemeClr val="tx1"/>
                </a:solidFill>
              </a:rPr>
              <a:t>Λίπη - Έλαια</a:t>
            </a:r>
            <a:endParaRPr lang="el-GR" sz="140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57</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1603180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Ενζυμα - Ιστορική αναδρομή</a:t>
            </a:r>
            <a:endParaRPr lang="el-GR" b="1" dirty="0"/>
          </a:p>
        </p:txBody>
      </p:sp>
      <p:sp>
        <p:nvSpPr>
          <p:cNvPr id="3" name="Θέση περιεχομένου 1"/>
          <p:cNvSpPr>
            <a:spLocks noGrp="1"/>
          </p:cNvSpPr>
          <p:nvPr>
            <p:ph idx="1"/>
          </p:nvPr>
        </p:nvSpPr>
        <p:spPr/>
        <p:txBody>
          <a:bodyPr>
            <a:noAutofit/>
          </a:bodyPr>
          <a:lstStyle/>
          <a:p>
            <a:pPr marL="457200" indent="-457200">
              <a:spcBef>
                <a:spcPts val="0"/>
              </a:spcBef>
              <a:spcAft>
                <a:spcPts val="1200"/>
              </a:spcAft>
              <a:buClr>
                <a:srgbClr val="0033CC"/>
              </a:buClr>
              <a:buFont typeface="Calibri" panose="020F0502020204030204" pitchFamily="34" charset="0"/>
              <a:buChar char="●"/>
            </a:pPr>
            <a:r>
              <a:rPr lang="el-GR" sz="2200" dirty="0" smtClean="0"/>
              <a:t>Η μελέτη των ενζύμων, ιδιαίτερο ενδιαφέρον ο κλάδος</a:t>
            </a:r>
            <a:r>
              <a:rPr lang="en-US" sz="2200" dirty="0" smtClean="0"/>
              <a:t> </a:t>
            </a:r>
            <a:r>
              <a:rPr lang="el-GR" sz="2200" dirty="0" smtClean="0"/>
              <a:t>που ασχολείται με αυτήν, η</a:t>
            </a:r>
            <a:r>
              <a:rPr lang="el-GR" sz="2200" dirty="0" smtClean="0">
                <a:solidFill>
                  <a:srgbClr val="008000"/>
                </a:solidFill>
              </a:rPr>
              <a:t> </a:t>
            </a:r>
            <a:r>
              <a:rPr lang="el-GR" sz="2200" b="1" dirty="0" smtClean="0">
                <a:solidFill>
                  <a:srgbClr val="0033CC"/>
                </a:solidFill>
              </a:rPr>
              <a:t>Ενζυμολογία</a:t>
            </a:r>
            <a:r>
              <a:rPr lang="el-GR" sz="2200" dirty="0" smtClean="0"/>
              <a:t>, σχετίζεται με</a:t>
            </a:r>
            <a:r>
              <a:rPr lang="en-US" sz="2200" dirty="0" smtClean="0"/>
              <a:t> </a:t>
            </a:r>
            <a:r>
              <a:rPr lang="el-GR" sz="2200" dirty="0" smtClean="0"/>
              <a:t>πάρα πολλές επιστήμες, αλλά σε μεγαλύτερο βαθμό με τη</a:t>
            </a:r>
            <a:r>
              <a:rPr lang="en-US" sz="2200" dirty="0" smtClean="0"/>
              <a:t> </a:t>
            </a:r>
            <a:r>
              <a:rPr lang="el-GR" sz="2200" dirty="0" smtClean="0"/>
              <a:t>Βιοχημεία, τη Μοριακή Βιολογία, τη Φυσικοχημεία, τη</a:t>
            </a:r>
            <a:r>
              <a:rPr lang="en-US" sz="2200" dirty="0" smtClean="0"/>
              <a:t> </a:t>
            </a:r>
            <a:r>
              <a:rPr lang="el-GR" sz="2200" dirty="0" smtClean="0"/>
              <a:t>Μικροβιολογία, τη Γενετική, τη Φαρμακολογία, τη</a:t>
            </a:r>
            <a:r>
              <a:rPr lang="en-US" sz="2200" dirty="0" smtClean="0"/>
              <a:t> </a:t>
            </a:r>
            <a:r>
              <a:rPr lang="el-GR" sz="2200" dirty="0" smtClean="0"/>
              <a:t>Παθολογία, τη Φυσιολογία, την Ιατρική και άλλες.</a:t>
            </a:r>
          </a:p>
          <a:p>
            <a:pPr marL="457200" indent="-457200">
              <a:spcBef>
                <a:spcPts val="0"/>
              </a:spcBef>
              <a:spcAft>
                <a:spcPts val="1200"/>
              </a:spcAft>
              <a:buClr>
                <a:srgbClr val="0033CC"/>
              </a:buClr>
              <a:buFont typeface="Calibri" panose="020F0502020204030204" pitchFamily="34" charset="0"/>
              <a:buChar char="●"/>
            </a:pPr>
            <a:r>
              <a:rPr lang="el-GR" sz="2200" dirty="0" smtClean="0"/>
              <a:t>Αν και η Ενζυμολογία έχει κυρίως αναπτυχθεί τις</a:t>
            </a:r>
            <a:r>
              <a:rPr lang="en-US" sz="2200" dirty="0" smtClean="0"/>
              <a:t> </a:t>
            </a:r>
            <a:r>
              <a:rPr lang="el-GR" sz="2200" dirty="0" smtClean="0"/>
              <a:t>τελευταίες δεκαετίες, </a:t>
            </a:r>
            <a:r>
              <a:rPr lang="el-GR" sz="2200" b="1" dirty="0" smtClean="0">
                <a:solidFill>
                  <a:srgbClr val="0033CC"/>
                </a:solidFill>
              </a:rPr>
              <a:t>οι διεργασίες των ενζύμων ήταν</a:t>
            </a:r>
            <a:r>
              <a:rPr lang="en-US" sz="2200" b="1" dirty="0" smtClean="0">
                <a:solidFill>
                  <a:srgbClr val="0033CC"/>
                </a:solidFill>
              </a:rPr>
              <a:t> </a:t>
            </a:r>
            <a:r>
              <a:rPr lang="el-GR" sz="2200" b="1" dirty="0" smtClean="0">
                <a:solidFill>
                  <a:srgbClr val="0033CC"/>
                </a:solidFill>
              </a:rPr>
              <a:t>γνωστές από τους αρχαίους χρόνους</a:t>
            </a:r>
            <a:r>
              <a:rPr lang="el-GR" sz="2200" dirty="0" smtClean="0"/>
              <a:t>.</a:t>
            </a:r>
          </a:p>
          <a:p>
            <a:pPr marL="457200" indent="-457200">
              <a:spcBef>
                <a:spcPts val="0"/>
              </a:spcBef>
              <a:buClr>
                <a:srgbClr val="0033CC"/>
              </a:buClr>
              <a:buFont typeface="Calibri" panose="020F0502020204030204" pitchFamily="34" charset="0"/>
              <a:buChar char="●"/>
            </a:pPr>
            <a:r>
              <a:rPr lang="el-GR" sz="2200" dirty="0" smtClean="0"/>
              <a:t>Εφαρμογές των ενζύμων - χωρίς βέβαια να γνωρίζουν</a:t>
            </a:r>
            <a:r>
              <a:rPr lang="en-US" sz="2200" dirty="0" smtClean="0"/>
              <a:t> </a:t>
            </a:r>
            <a:r>
              <a:rPr lang="el-GR" sz="2200" dirty="0" smtClean="0"/>
              <a:t>την ύπαρξή τους - στις παρασκευές </a:t>
            </a:r>
            <a:r>
              <a:rPr lang="el-GR" sz="2200" b="1" dirty="0" smtClean="0">
                <a:solidFill>
                  <a:srgbClr val="0033CC"/>
                </a:solidFill>
              </a:rPr>
              <a:t>τυριού</a:t>
            </a:r>
            <a:r>
              <a:rPr lang="el-GR" sz="2200" dirty="0" smtClean="0"/>
              <a:t>,</a:t>
            </a:r>
            <a:r>
              <a:rPr lang="el-GR" sz="2200" b="1" dirty="0" smtClean="0">
                <a:solidFill>
                  <a:srgbClr val="0033CC"/>
                </a:solidFill>
              </a:rPr>
              <a:t> κρασιού</a:t>
            </a:r>
            <a:r>
              <a:rPr lang="el-GR" sz="2200" dirty="0" smtClean="0"/>
              <a:t>,</a:t>
            </a:r>
            <a:r>
              <a:rPr lang="en-US" sz="2200" b="1" dirty="0" smtClean="0">
                <a:solidFill>
                  <a:srgbClr val="0033CC"/>
                </a:solidFill>
              </a:rPr>
              <a:t> </a:t>
            </a:r>
            <a:r>
              <a:rPr lang="el-GR" sz="2200" b="1" dirty="0" smtClean="0">
                <a:solidFill>
                  <a:srgbClr val="0033CC"/>
                </a:solidFill>
              </a:rPr>
              <a:t>ξυδιού</a:t>
            </a:r>
            <a:r>
              <a:rPr lang="el-GR" sz="2200" dirty="0" smtClean="0"/>
              <a:t>,</a:t>
            </a:r>
            <a:r>
              <a:rPr lang="el-GR" sz="2200" b="1" dirty="0" smtClean="0">
                <a:solidFill>
                  <a:srgbClr val="0033CC"/>
                </a:solidFill>
              </a:rPr>
              <a:t> ψωμιού και άλλα</a:t>
            </a:r>
            <a:r>
              <a:rPr lang="el-GR" sz="2200" dirty="0" smtClean="0"/>
              <a:t>.</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58</a:t>
            </a:fld>
            <a:endParaRPr lang="el-GR" sz="1400" dirty="0">
              <a:solidFill>
                <a:schemeClr val="tx1"/>
              </a:solidFill>
            </a:endParaRPr>
          </a:p>
        </p:txBody>
      </p:sp>
    </p:spTree>
    <p:extLst>
      <p:ext uri="{BB962C8B-B14F-4D97-AF65-F5344CB8AC3E}">
        <p14:creationId xmlns:p14="http://schemas.microsoft.com/office/powerpoint/2010/main" val="519136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Ένζυμα</a:t>
            </a:r>
            <a:endParaRPr lang="el-GR" b="1" dirty="0"/>
          </a:p>
        </p:txBody>
      </p:sp>
      <p:pic>
        <p:nvPicPr>
          <p:cNvPr id="6" name="Θέση περιεχομένου 1" descr="Εικόνα με την ονοματολογία, την κατάταξη, και τις εφαρμογές τους στα τρόφιμα."/>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4216" y="1370098"/>
            <a:ext cx="7122984" cy="4756065"/>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59</a:t>
            </a:fld>
            <a:endParaRPr lang="el-GR" sz="1400" dirty="0">
              <a:solidFill>
                <a:schemeClr val="tx1"/>
              </a:solidFill>
            </a:endParaRPr>
          </a:p>
        </p:txBody>
      </p:sp>
    </p:spTree>
    <p:extLst>
      <p:ext uri="{BB962C8B-B14F-4D97-AF65-F5344CB8AC3E}">
        <p14:creationId xmlns:p14="http://schemas.microsoft.com/office/powerpoint/2010/main" val="387939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Λιποειδή (2 από 5)</a:t>
            </a:r>
            <a:endParaRPr lang="el-GR" dirty="0"/>
          </a:p>
        </p:txBody>
      </p:sp>
      <p:sp>
        <p:nvSpPr>
          <p:cNvPr id="3" name="Θέση περιεχομένου 1"/>
          <p:cNvSpPr>
            <a:spLocks noGrp="1"/>
          </p:cNvSpPr>
          <p:nvPr>
            <p:ph idx="1"/>
          </p:nvPr>
        </p:nvSpPr>
        <p:spPr/>
        <p:txBody>
          <a:bodyPr>
            <a:noAutofit/>
          </a:bodyPr>
          <a:lstStyle/>
          <a:p>
            <a:pPr marL="457200" indent="-457200">
              <a:spcBef>
                <a:spcPts val="0"/>
              </a:spcBef>
              <a:spcAft>
                <a:spcPts val="1800"/>
              </a:spcAft>
              <a:buClr>
                <a:srgbClr val="0033CC"/>
              </a:buClr>
              <a:buFont typeface="Calibri" panose="020F0502020204030204" pitchFamily="34" charset="0"/>
              <a:buChar char="●"/>
            </a:pPr>
            <a:r>
              <a:rPr lang="el-GR" sz="2200" dirty="0" smtClean="0"/>
              <a:t>Στην Ελληνική γλώσσα λέγεται «αντιδάνειο».</a:t>
            </a:r>
          </a:p>
          <a:p>
            <a:pPr marL="457200" indent="-457200">
              <a:spcBef>
                <a:spcPts val="0"/>
              </a:spcBef>
              <a:spcAft>
                <a:spcPts val="1200"/>
              </a:spcAft>
              <a:buClr>
                <a:srgbClr val="0033CC"/>
              </a:buClr>
              <a:buFont typeface="Calibri" panose="020F0502020204030204" pitchFamily="34" charset="0"/>
              <a:buChar char="●"/>
            </a:pPr>
            <a:r>
              <a:rPr lang="el-GR" sz="2200" dirty="0" smtClean="0"/>
              <a:t>Η αρχική αγγλική ονομασία των λιποειδών, </a:t>
            </a:r>
            <a:r>
              <a:rPr lang="en-US" sz="2200" dirty="0" err="1" smtClean="0"/>
              <a:t>lipoidis</a:t>
            </a:r>
            <a:r>
              <a:rPr lang="el-GR" sz="2200" dirty="0" smtClean="0"/>
              <a:t>, μετατράπηκε χάριν απλοποίησης σε </a:t>
            </a:r>
            <a:r>
              <a:rPr lang="en-US" sz="2200" dirty="0" smtClean="0"/>
              <a:t>lipids</a:t>
            </a:r>
            <a:r>
              <a:rPr lang="el-GR" sz="2200" dirty="0" smtClean="0"/>
              <a:t>, απ’ όπου και προήλθε στα ελληνικά η σημερινή ονομασία τους, λιπίδια, που χρησιμοποιείται κυρίως από τους ιατρούς.</a:t>
            </a:r>
          </a:p>
          <a:p>
            <a:pPr marL="457200" indent="-457200">
              <a:spcBef>
                <a:spcPts val="0"/>
              </a:spcBef>
              <a:spcAft>
                <a:spcPts val="600"/>
              </a:spcAft>
              <a:buClr>
                <a:srgbClr val="0033CC"/>
              </a:buClr>
              <a:buFont typeface="Calibri" panose="020F0502020204030204" pitchFamily="34" charset="0"/>
              <a:buChar char="●"/>
            </a:pPr>
            <a:r>
              <a:rPr lang="el-GR" sz="2200" dirty="0" smtClean="0"/>
              <a:t>Η ονομασία </a:t>
            </a:r>
            <a:r>
              <a:rPr lang="el-GR" sz="2200" b="1" dirty="0" smtClean="0">
                <a:solidFill>
                  <a:srgbClr val="0033CC"/>
                </a:solidFill>
              </a:rPr>
              <a:t>λιπίδιο</a:t>
            </a:r>
            <a:r>
              <a:rPr lang="el-GR" sz="2200" dirty="0" smtClean="0"/>
              <a:t>,</a:t>
            </a:r>
          </a:p>
          <a:p>
            <a:pPr lvl="2" indent="-365760">
              <a:spcBef>
                <a:spcPts val="0"/>
              </a:spcBef>
              <a:spcAft>
                <a:spcPts val="300"/>
              </a:spcAft>
              <a:buClr>
                <a:srgbClr val="FF6600"/>
              </a:buClr>
              <a:buFont typeface="Calibri" panose="020F0502020204030204" pitchFamily="34" charset="0"/>
              <a:buChar char="●"/>
            </a:pPr>
            <a:r>
              <a:rPr lang="el-GR" sz="2000" dirty="0" smtClean="0"/>
              <a:t>λόγω της κατάληξης –ίδιο (παρόμοιος, αλλά όχι ίδιος) αναφέρεται σε ενώσεις που είναι παρόμοιες με τις λιπαρές ύλες (αλλά όχι λιπαρή ύλη),</a:t>
            </a:r>
          </a:p>
          <a:p>
            <a:pPr lvl="2" indent="-365760">
              <a:spcBef>
                <a:spcPts val="0"/>
              </a:spcBef>
              <a:buClr>
                <a:srgbClr val="FF6600"/>
              </a:buClr>
              <a:buFont typeface="Calibri" panose="020F0502020204030204" pitchFamily="34" charset="0"/>
              <a:buChar char="●"/>
            </a:pPr>
            <a:r>
              <a:rPr lang="el-GR" sz="2000" dirty="0" smtClean="0"/>
              <a:t>ενώ ορθότερη είναι η χρησιμοποίηση του ονόματος λιποειδές που  λόγω της κατάληξης –</a:t>
            </a:r>
            <a:r>
              <a:rPr lang="el-GR" sz="2000" dirty="0" err="1" smtClean="0"/>
              <a:t>οειδές</a:t>
            </a:r>
            <a:r>
              <a:rPr lang="el-GR" sz="2000" dirty="0" smtClean="0"/>
              <a:t> (όμοιος – ίδιος) αναφέρεται σε ενώσεις που είναι όμοιες ίδιες με τις λιπαρές ύλες.</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6</a:t>
            </a:fld>
            <a:endParaRPr lang="el-GR" sz="1400" dirty="0">
              <a:solidFill>
                <a:schemeClr val="tx1"/>
              </a:solidFill>
            </a:endParaRPr>
          </a:p>
        </p:txBody>
      </p:sp>
    </p:spTree>
    <p:extLst>
      <p:ext uri="{BB962C8B-B14F-4D97-AF65-F5344CB8AC3E}">
        <p14:creationId xmlns:p14="http://schemas.microsoft.com/office/powerpoint/2010/main" val="23215213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Ο συμβολισμός μιας </a:t>
            </a:r>
            <a:br>
              <a:rPr lang="el-GR" b="1" dirty="0" smtClean="0"/>
            </a:br>
            <a:r>
              <a:rPr lang="el-GR" b="1" dirty="0" err="1" smtClean="0"/>
              <a:t>ενζυμικής</a:t>
            </a:r>
            <a:r>
              <a:rPr lang="el-GR" b="1" dirty="0" smtClean="0"/>
              <a:t> αντίδρασης</a:t>
            </a:r>
            <a:endParaRPr lang="el-GR" dirty="0"/>
          </a:p>
        </p:txBody>
      </p:sp>
      <p:sp>
        <p:nvSpPr>
          <p:cNvPr id="3" name="Θέση περιεχομένου 1"/>
          <p:cNvSpPr>
            <a:spLocks noGrp="1"/>
          </p:cNvSpPr>
          <p:nvPr>
            <p:ph idx="1"/>
          </p:nvPr>
        </p:nvSpPr>
        <p:spPr/>
        <p:txBody>
          <a:bodyPr/>
          <a:lstStyle/>
          <a:p>
            <a:pPr marL="0" indent="0" algn="ctr">
              <a:spcBef>
                <a:spcPts val="0"/>
              </a:spcBef>
              <a:buClr>
                <a:srgbClr val="0033CC"/>
              </a:buClr>
              <a:buNone/>
            </a:pPr>
            <a:endParaRPr lang="el-GR" sz="3600" b="1" dirty="0" smtClean="0"/>
          </a:p>
          <a:p>
            <a:pPr marL="0" indent="0" algn="ctr">
              <a:spcBef>
                <a:spcPts val="0"/>
              </a:spcBef>
              <a:spcAft>
                <a:spcPts val="5400"/>
              </a:spcAft>
              <a:buClr>
                <a:srgbClr val="0033CC"/>
              </a:buClr>
              <a:buNone/>
            </a:pPr>
            <a:r>
              <a:rPr lang="en-US" sz="4000" b="1" dirty="0" smtClean="0">
                <a:solidFill>
                  <a:srgbClr val="0033CC"/>
                </a:solidFill>
              </a:rPr>
              <a:t>Ε</a:t>
            </a:r>
            <a:r>
              <a:rPr lang="el-GR" sz="4000" b="1" dirty="0" smtClean="0">
                <a:solidFill>
                  <a:srgbClr val="0033CC"/>
                </a:solidFill>
              </a:rPr>
              <a:t> </a:t>
            </a:r>
            <a:r>
              <a:rPr lang="en-US" sz="4000" b="1" dirty="0" smtClean="0">
                <a:solidFill>
                  <a:srgbClr val="0033CC"/>
                </a:solidFill>
              </a:rPr>
              <a:t>+ S ⇄</a:t>
            </a:r>
            <a:r>
              <a:rPr lang="el-GR" sz="4000" b="1" dirty="0" smtClean="0">
                <a:solidFill>
                  <a:srgbClr val="0033CC"/>
                </a:solidFill>
              </a:rPr>
              <a:t> </a:t>
            </a:r>
            <a:r>
              <a:rPr lang="en-US" sz="4000" b="1" dirty="0" smtClean="0">
                <a:solidFill>
                  <a:srgbClr val="0033CC"/>
                </a:solidFill>
              </a:rPr>
              <a:t>ES ⇄</a:t>
            </a:r>
            <a:r>
              <a:rPr lang="el-GR" sz="4000" b="1" dirty="0" smtClean="0">
                <a:solidFill>
                  <a:srgbClr val="0033CC"/>
                </a:solidFill>
              </a:rPr>
              <a:t> </a:t>
            </a:r>
            <a:r>
              <a:rPr lang="en-US" sz="4000" b="1" dirty="0" smtClean="0">
                <a:solidFill>
                  <a:srgbClr val="0033CC"/>
                </a:solidFill>
              </a:rPr>
              <a:t>E + P</a:t>
            </a:r>
            <a:endParaRPr lang="el-GR" sz="4000" b="1" dirty="0">
              <a:solidFill>
                <a:srgbClr val="0033CC"/>
              </a:solidFill>
            </a:endParaRPr>
          </a:p>
          <a:p>
            <a:pPr marL="800100" lvl="2" indent="0">
              <a:spcBef>
                <a:spcPts val="0"/>
              </a:spcBef>
              <a:spcAft>
                <a:spcPts val="1200"/>
              </a:spcAft>
              <a:buClr>
                <a:srgbClr val="0033CC"/>
              </a:buClr>
              <a:buNone/>
            </a:pPr>
            <a:r>
              <a:rPr lang="el-GR" sz="2800" dirty="0" smtClean="0"/>
              <a:t>όπου:</a:t>
            </a:r>
            <a:endParaRPr lang="en-US" sz="2800" dirty="0" smtClean="0"/>
          </a:p>
          <a:p>
            <a:pPr marL="800100" lvl="2" indent="0">
              <a:spcBef>
                <a:spcPts val="0"/>
              </a:spcBef>
              <a:spcAft>
                <a:spcPts val="300"/>
              </a:spcAft>
              <a:buNone/>
            </a:pPr>
            <a:r>
              <a:rPr lang="en-US" sz="2800" dirty="0" smtClean="0"/>
              <a:t>Ε</a:t>
            </a:r>
            <a:r>
              <a:rPr lang="el-GR" sz="2800" dirty="0" smtClean="0"/>
              <a:t> = ένζυμο,</a:t>
            </a:r>
          </a:p>
          <a:p>
            <a:pPr marL="800100" lvl="2" indent="0">
              <a:spcBef>
                <a:spcPts val="0"/>
              </a:spcBef>
              <a:spcAft>
                <a:spcPts val="300"/>
              </a:spcAft>
              <a:buNone/>
            </a:pPr>
            <a:r>
              <a:rPr lang="en-US" sz="2800" dirty="0" smtClean="0"/>
              <a:t>S</a:t>
            </a:r>
            <a:r>
              <a:rPr lang="el-GR" sz="2800" dirty="0" smtClean="0"/>
              <a:t> = υπόστρωμα,</a:t>
            </a:r>
          </a:p>
          <a:p>
            <a:pPr marL="800100" lvl="2" indent="0">
              <a:spcBef>
                <a:spcPts val="0"/>
              </a:spcBef>
              <a:spcAft>
                <a:spcPts val="300"/>
              </a:spcAft>
              <a:buNone/>
            </a:pPr>
            <a:r>
              <a:rPr lang="en-US" sz="2800" dirty="0" smtClean="0"/>
              <a:t>ES</a:t>
            </a:r>
            <a:r>
              <a:rPr lang="el-GR" sz="2800" dirty="0" smtClean="0"/>
              <a:t> = σύμπλοκο</a:t>
            </a:r>
            <a:r>
              <a:rPr lang="en-US" sz="2800" dirty="0" smtClean="0"/>
              <a:t> </a:t>
            </a:r>
            <a:r>
              <a:rPr lang="el-GR" sz="2800" dirty="0" smtClean="0"/>
              <a:t>ενζύμου-υποστρώματος,</a:t>
            </a:r>
          </a:p>
          <a:p>
            <a:pPr marL="800100" lvl="2" indent="0">
              <a:spcBef>
                <a:spcPts val="0"/>
              </a:spcBef>
              <a:buNone/>
            </a:pPr>
            <a:r>
              <a:rPr lang="en-US" sz="2800" dirty="0" smtClean="0"/>
              <a:t>P</a:t>
            </a:r>
            <a:r>
              <a:rPr lang="el-GR" sz="2800" dirty="0" smtClean="0"/>
              <a:t> = προϊόν.</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60</a:t>
            </a:fld>
            <a:endParaRPr lang="el-GR" sz="1400" dirty="0">
              <a:solidFill>
                <a:schemeClr val="tx1"/>
              </a:solidFill>
            </a:endParaRPr>
          </a:p>
        </p:txBody>
      </p:sp>
    </p:spTree>
    <p:extLst>
      <p:ext uri="{BB962C8B-B14F-4D97-AF65-F5344CB8AC3E}">
        <p14:creationId xmlns:p14="http://schemas.microsoft.com/office/powerpoint/2010/main" val="15165130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err="1" smtClean="0"/>
              <a:t>Ενζυμική</a:t>
            </a:r>
            <a:r>
              <a:rPr lang="el-GR" b="1" dirty="0" smtClean="0"/>
              <a:t> αντίδραση</a:t>
            </a:r>
            <a:endParaRPr lang="el-GR" b="1" dirty="0"/>
          </a:p>
        </p:txBody>
      </p:sp>
      <p:pic>
        <p:nvPicPr>
          <p:cNvPr id="6" name="Θέση περιεχομένου 1" descr="Εικόνα γραφικής παράστασης της ενζυμικής αντίδρασ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3520" y="1632488"/>
            <a:ext cx="6156960" cy="4461387"/>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61</a:t>
            </a:fld>
            <a:endParaRPr lang="el-GR" sz="1400" dirty="0">
              <a:solidFill>
                <a:schemeClr val="tx1"/>
              </a:solidFill>
            </a:endParaRPr>
          </a:p>
        </p:txBody>
      </p:sp>
    </p:spTree>
    <p:extLst>
      <p:ext uri="{BB962C8B-B14F-4D97-AF65-F5344CB8AC3E}">
        <p14:creationId xmlns:p14="http://schemas.microsoft.com/office/powerpoint/2010/main" val="40176839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tx1"/>
                </a:solidFill>
              </a:rPr>
              <a:t>Μηχανισμός δράσης</a:t>
            </a:r>
            <a:endParaRPr lang="el-GR" b="1" dirty="0"/>
          </a:p>
        </p:txBody>
      </p:sp>
      <p:pic>
        <p:nvPicPr>
          <p:cNvPr id="6" name="Θέση περιεχομένου 1" descr="Εικόνα του μηχανισμού δράσ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0096" y="1821021"/>
            <a:ext cx="6083808" cy="408432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62</a:t>
            </a:fld>
            <a:endParaRPr lang="el-GR" sz="1400" dirty="0">
              <a:solidFill>
                <a:schemeClr val="tx1"/>
              </a:solidFill>
            </a:endParaRPr>
          </a:p>
        </p:txBody>
      </p:sp>
    </p:spTree>
    <p:extLst>
      <p:ext uri="{BB962C8B-B14F-4D97-AF65-F5344CB8AC3E}">
        <p14:creationId xmlns:p14="http://schemas.microsoft.com/office/powerpoint/2010/main" val="42335088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chemeClr val="tx1"/>
                </a:solidFill>
              </a:rPr>
              <a:t>Παράγοντες που επιδρούν </a:t>
            </a:r>
            <a:br>
              <a:rPr lang="el-GR" b="1" dirty="0" smtClean="0">
                <a:solidFill>
                  <a:schemeClr val="tx1"/>
                </a:solidFill>
              </a:rPr>
            </a:br>
            <a:r>
              <a:rPr lang="el-GR" b="1" dirty="0" smtClean="0">
                <a:solidFill>
                  <a:schemeClr val="tx1"/>
                </a:solidFill>
              </a:rPr>
              <a:t>στην </a:t>
            </a:r>
            <a:r>
              <a:rPr lang="el-GR" b="1" dirty="0" err="1" smtClean="0">
                <a:solidFill>
                  <a:schemeClr val="tx1"/>
                </a:solidFill>
              </a:rPr>
              <a:t>ενζυμική</a:t>
            </a:r>
            <a:r>
              <a:rPr lang="el-GR" b="1" dirty="0" smtClean="0">
                <a:solidFill>
                  <a:schemeClr val="tx1"/>
                </a:solidFill>
              </a:rPr>
              <a:t> δραστικότητα</a:t>
            </a:r>
            <a:endParaRPr lang="el-GR" b="1" dirty="0"/>
          </a:p>
        </p:txBody>
      </p:sp>
      <p:sp>
        <p:nvSpPr>
          <p:cNvPr id="6" name="Θέση περιεχομένου 1"/>
          <p:cNvSpPr>
            <a:spLocks noGrp="1"/>
          </p:cNvSpPr>
          <p:nvPr>
            <p:ph sz="half" idx="1"/>
          </p:nvPr>
        </p:nvSpPr>
        <p:spPr>
          <a:xfrm>
            <a:off x="457200" y="1600200"/>
            <a:ext cx="5562600" cy="4525963"/>
          </a:xfrm>
        </p:spPr>
        <p:txBody>
          <a:bodyPr/>
          <a:lstStyle/>
          <a:p>
            <a:pPr marL="457200" indent="-457200">
              <a:spcBef>
                <a:spcPts val="0"/>
              </a:spcBef>
              <a:spcAft>
                <a:spcPts val="1200"/>
              </a:spcAft>
              <a:buClr>
                <a:srgbClr val="0033CC"/>
              </a:buClr>
              <a:buFont typeface="Calibri" panose="020F0502020204030204" pitchFamily="34" charset="0"/>
              <a:buChar char="●"/>
            </a:pPr>
            <a:r>
              <a:rPr lang="el-GR" sz="2400" b="1" dirty="0" err="1" smtClean="0"/>
              <a:t>Ενζυμική</a:t>
            </a:r>
            <a:r>
              <a:rPr lang="el-GR" sz="2400" b="1" dirty="0" smtClean="0"/>
              <a:t> δράση</a:t>
            </a:r>
            <a:r>
              <a:rPr lang="el-GR" sz="2400" dirty="0"/>
              <a:t>:</a:t>
            </a:r>
            <a:endParaRPr lang="el-GR" sz="2400" dirty="0" smtClean="0"/>
          </a:p>
          <a:p>
            <a:pPr marL="740664" indent="-365760">
              <a:spcBef>
                <a:spcPts val="0"/>
              </a:spcBef>
              <a:spcAft>
                <a:spcPts val="600"/>
              </a:spcAft>
              <a:buClr>
                <a:srgbClr val="FF6600"/>
              </a:buClr>
              <a:buFont typeface="Calibri" panose="020F0502020204030204" pitchFamily="34" charset="0"/>
              <a:buChar char="●"/>
            </a:pPr>
            <a:r>
              <a:rPr lang="el-GR" sz="2200" dirty="0" smtClean="0"/>
              <a:t>Συγκεντρώσεις ενζύμου-υποστρώματος.</a:t>
            </a:r>
          </a:p>
          <a:p>
            <a:pPr marL="740664" indent="-365760">
              <a:spcBef>
                <a:spcPts val="0"/>
              </a:spcBef>
              <a:spcAft>
                <a:spcPts val="300"/>
              </a:spcAft>
              <a:buClr>
                <a:srgbClr val="FF6600"/>
              </a:buClr>
              <a:buFont typeface="Calibri" panose="020F0502020204030204" pitchFamily="34" charset="0"/>
              <a:buChar char="●"/>
            </a:pPr>
            <a:r>
              <a:rPr lang="el-GR" sz="2200" dirty="0" smtClean="0"/>
              <a:t>Θερμοκρασία:</a:t>
            </a:r>
          </a:p>
          <a:p>
            <a:pPr lvl="2" indent="-365760">
              <a:spcBef>
                <a:spcPts val="0"/>
              </a:spcBef>
              <a:spcAft>
                <a:spcPts val="600"/>
              </a:spcAft>
              <a:buClr>
                <a:srgbClr val="5F5F5F"/>
              </a:buClr>
              <a:buFont typeface="Calibri" panose="020F0502020204030204" pitchFamily="34" charset="0"/>
              <a:buChar char="●"/>
            </a:pPr>
            <a:r>
              <a:rPr lang="en-US" dirty="0" smtClean="0"/>
              <a:t>25-40</a:t>
            </a:r>
            <a:r>
              <a:rPr lang="en-US" baseline="30000" dirty="0" smtClean="0"/>
              <a:t>ο</a:t>
            </a:r>
            <a:r>
              <a:rPr lang="en-US" dirty="0" smtClean="0"/>
              <a:t>C</a:t>
            </a:r>
            <a:r>
              <a:rPr lang="el-GR" dirty="0" smtClean="0"/>
              <a:t>.</a:t>
            </a:r>
            <a:endParaRPr lang="en-US" dirty="0" smtClean="0"/>
          </a:p>
          <a:p>
            <a:pPr lvl="1" indent="-365760">
              <a:spcBef>
                <a:spcPts val="0"/>
              </a:spcBef>
              <a:spcAft>
                <a:spcPts val="300"/>
              </a:spcAft>
              <a:buClr>
                <a:srgbClr val="FF6600"/>
              </a:buClr>
              <a:buFont typeface="Calibri" panose="020F0502020204030204" pitchFamily="34" charset="0"/>
              <a:buChar char="●"/>
            </a:pPr>
            <a:r>
              <a:rPr lang="en-US" sz="2200" dirty="0" smtClean="0"/>
              <a:t>pH</a:t>
            </a:r>
            <a:r>
              <a:rPr lang="el-GR" sz="2000" dirty="0" smtClean="0"/>
              <a:t>:</a:t>
            </a:r>
            <a:endParaRPr lang="en-US" sz="2000" dirty="0" smtClean="0"/>
          </a:p>
          <a:p>
            <a:pPr marL="1140714" lvl="2" indent="-365760">
              <a:spcBef>
                <a:spcPts val="0"/>
              </a:spcBef>
              <a:spcAft>
                <a:spcPts val="600"/>
              </a:spcAft>
              <a:buClr>
                <a:srgbClr val="5F5F5F"/>
              </a:buClr>
              <a:buFont typeface="Calibri" panose="020F0502020204030204" pitchFamily="34" charset="0"/>
              <a:buChar char="●"/>
            </a:pPr>
            <a:r>
              <a:rPr lang="el-GR" dirty="0" smtClean="0"/>
              <a:t>συνήθως κοντά στο 7</a:t>
            </a:r>
            <a:r>
              <a:rPr lang="el-GR" sz="1800" dirty="0" smtClean="0"/>
              <a:t>.</a:t>
            </a:r>
          </a:p>
          <a:p>
            <a:pPr lvl="1" indent="-365760">
              <a:spcBef>
                <a:spcPts val="0"/>
              </a:spcBef>
              <a:spcAft>
                <a:spcPts val="300"/>
              </a:spcAft>
              <a:buClr>
                <a:srgbClr val="FF6600"/>
              </a:buClr>
              <a:buFont typeface="Calibri" panose="020F0502020204030204" pitchFamily="34" charset="0"/>
              <a:buChar char="●"/>
            </a:pPr>
            <a:r>
              <a:rPr lang="el-GR" sz="2200" dirty="0" err="1" smtClean="0"/>
              <a:t>Ενεργότητα</a:t>
            </a:r>
            <a:r>
              <a:rPr lang="el-GR" sz="2200" dirty="0" smtClean="0"/>
              <a:t> νερού </a:t>
            </a:r>
            <a:r>
              <a:rPr lang="en-US" sz="2200" dirty="0" smtClean="0"/>
              <a:t>a</a:t>
            </a:r>
            <a:r>
              <a:rPr lang="en-US" sz="2200" baseline="-25000" dirty="0" smtClean="0"/>
              <a:t>w</a:t>
            </a:r>
            <a:r>
              <a:rPr lang="el-GR" sz="2200" dirty="0" smtClean="0"/>
              <a:t>.</a:t>
            </a:r>
            <a:endParaRPr lang="en-US" sz="2200" baseline="-25000" dirty="0" smtClean="0"/>
          </a:p>
          <a:p>
            <a:pPr marL="1140714" lvl="2" indent="-365760">
              <a:spcBef>
                <a:spcPts val="0"/>
              </a:spcBef>
              <a:buClr>
                <a:srgbClr val="5F5F5F"/>
              </a:buClr>
              <a:buFont typeface="Calibri" panose="020F0502020204030204" pitchFamily="34" charset="0"/>
              <a:buChar char="●"/>
            </a:pPr>
            <a:r>
              <a:rPr lang="el-GR" dirty="0" smtClean="0"/>
              <a:t>Ελάττωση της ταχύτητας σε </a:t>
            </a:r>
            <a:r>
              <a:rPr lang="en-US" dirty="0" smtClean="0"/>
              <a:t>a</a:t>
            </a:r>
            <a:r>
              <a:rPr lang="en-US" baseline="-25000" dirty="0" smtClean="0"/>
              <a:t>w</a:t>
            </a:r>
            <a:r>
              <a:rPr lang="el-GR" dirty="0" smtClean="0"/>
              <a:t> &lt; 0.8.</a:t>
            </a:r>
          </a:p>
          <a:p>
            <a:pPr marL="1140714" lvl="2" indent="-365760">
              <a:spcBef>
                <a:spcPts val="0"/>
              </a:spcBef>
              <a:spcAft>
                <a:spcPts val="600"/>
              </a:spcAft>
              <a:buClr>
                <a:srgbClr val="5F5F5F"/>
              </a:buClr>
              <a:buFont typeface="Calibri" panose="020F0502020204030204" pitchFamily="34" charset="0"/>
              <a:buChar char="●"/>
            </a:pPr>
            <a:r>
              <a:rPr lang="el-GR" dirty="0" err="1" smtClean="0"/>
              <a:t>Λιπόλυση</a:t>
            </a:r>
            <a:r>
              <a:rPr lang="el-GR" dirty="0" smtClean="0"/>
              <a:t> σε χαμηλό </a:t>
            </a:r>
            <a:r>
              <a:rPr lang="en-US" dirty="0" smtClean="0"/>
              <a:t>a</a:t>
            </a:r>
            <a:r>
              <a:rPr lang="en-US" baseline="-25000" dirty="0" smtClean="0"/>
              <a:t>w</a:t>
            </a:r>
            <a:r>
              <a:rPr lang="el-GR" dirty="0" smtClean="0"/>
              <a:t>.</a:t>
            </a:r>
            <a:endParaRPr lang="en-US" baseline="-25000" dirty="0" smtClean="0"/>
          </a:p>
          <a:p>
            <a:pPr lvl="1" indent="-365760">
              <a:spcBef>
                <a:spcPts val="0"/>
              </a:spcBef>
              <a:spcAft>
                <a:spcPts val="600"/>
              </a:spcAft>
              <a:buClr>
                <a:srgbClr val="FF6600"/>
              </a:buClr>
              <a:buFont typeface="Calibri" panose="020F0502020204030204" pitchFamily="34" charset="0"/>
              <a:buChar char="●"/>
            </a:pPr>
            <a:r>
              <a:rPr lang="el-GR" sz="2200" dirty="0" smtClean="0"/>
              <a:t>Ιονική ισχύς (</a:t>
            </a:r>
            <a:r>
              <a:rPr lang="el-GR" sz="2200" dirty="0" err="1" smtClean="0"/>
              <a:t>ενεργοποιητές</a:t>
            </a:r>
            <a:r>
              <a:rPr lang="el-GR" sz="2200" dirty="0" smtClean="0"/>
              <a:t>).</a:t>
            </a:r>
          </a:p>
          <a:p>
            <a:pPr lvl="1" indent="-365760">
              <a:spcBef>
                <a:spcPts val="0"/>
              </a:spcBef>
              <a:buClr>
                <a:srgbClr val="FF6600"/>
              </a:buClr>
              <a:buFont typeface="Calibri" panose="020F0502020204030204" pitchFamily="34" charset="0"/>
              <a:buChar char="●"/>
            </a:pPr>
            <a:r>
              <a:rPr lang="el-GR" sz="2200" dirty="0" smtClean="0"/>
              <a:t>Ακτινοβολία.</a:t>
            </a:r>
            <a:endParaRPr lang="el-GR" sz="2200" dirty="0"/>
          </a:p>
        </p:txBody>
      </p:sp>
      <p:pic>
        <p:nvPicPr>
          <p:cNvPr id="8" name="Θέση περιεχομένου 2" descr="Εικόνα γραφικών παραστάσεων της ενζυμικής δράσης."/>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67400" y="1880427"/>
            <a:ext cx="2895600" cy="4139373"/>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63</a:t>
            </a:fld>
            <a:endParaRPr lang="el-GR" sz="1400" dirty="0">
              <a:solidFill>
                <a:schemeClr val="tx1"/>
              </a:solidFill>
            </a:endParaRPr>
          </a:p>
        </p:txBody>
      </p:sp>
    </p:spTree>
    <p:extLst>
      <p:ext uri="{BB962C8B-B14F-4D97-AF65-F5344CB8AC3E}">
        <p14:creationId xmlns:p14="http://schemas.microsoft.com/office/powerpoint/2010/main" val="17517022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p:txBody>
          <a:bodyPr>
            <a:normAutofit fontScale="90000"/>
          </a:bodyPr>
          <a:lstStyle/>
          <a:p>
            <a:r>
              <a:rPr lang="el-GR" b="1" dirty="0"/>
              <a:t>Στις </a:t>
            </a:r>
            <a:r>
              <a:rPr lang="el-GR" b="1" dirty="0" err="1"/>
              <a:t>ενζυμικές</a:t>
            </a:r>
            <a:r>
              <a:rPr lang="el-GR" b="1" dirty="0"/>
              <a:t> αντιδράσεις ακολουθείται κινητική </a:t>
            </a:r>
            <a:r>
              <a:rPr lang="el-GR" b="1" dirty="0" smtClean="0"/>
              <a:t>κορεσμού</a:t>
            </a:r>
            <a:endParaRPr lang="el-GR" b="1" dirty="0"/>
          </a:p>
        </p:txBody>
      </p:sp>
      <p:sp>
        <p:nvSpPr>
          <p:cNvPr id="7" name="Θέση περιεχομένου 1"/>
          <p:cNvSpPr>
            <a:spLocks noGrp="1"/>
          </p:cNvSpPr>
          <p:nvPr>
            <p:ph sz="half" idx="1"/>
          </p:nvPr>
        </p:nvSpPr>
        <p:spPr/>
        <p:txBody>
          <a:bodyPr>
            <a:noAutofit/>
          </a:bodyPr>
          <a:lstStyle/>
          <a:p>
            <a:pPr marL="457200" indent="-457200">
              <a:spcBef>
                <a:spcPts val="0"/>
              </a:spcBef>
              <a:spcAft>
                <a:spcPts val="1200"/>
              </a:spcAft>
              <a:buClr>
                <a:srgbClr val="0033CC"/>
              </a:buClr>
              <a:buFont typeface="Calibri" panose="020F0502020204030204" pitchFamily="34" charset="0"/>
              <a:buChar char="●"/>
            </a:pPr>
            <a:r>
              <a:rPr lang="el-GR" sz="2200" dirty="0"/>
              <a:t>Σε χαμηλές </a:t>
            </a:r>
            <a:r>
              <a:rPr lang="el-GR" sz="2200" b="1" dirty="0"/>
              <a:t>[S]</a:t>
            </a:r>
            <a:r>
              <a:rPr lang="el-GR" sz="2200" dirty="0"/>
              <a:t>,</a:t>
            </a:r>
            <a:r>
              <a:rPr lang="el-GR" sz="2200" b="1" dirty="0"/>
              <a:t> </a:t>
            </a:r>
            <a:r>
              <a:rPr lang="el-GR" sz="2200" dirty="0"/>
              <a:t>η </a:t>
            </a:r>
            <a:r>
              <a:rPr lang="el-GR" sz="2200" b="1" dirty="0"/>
              <a:t>v </a:t>
            </a:r>
            <a:r>
              <a:rPr lang="el-GR" sz="2200" dirty="0"/>
              <a:t>εξαρτάται τόσο</a:t>
            </a:r>
            <a:r>
              <a:rPr lang="en-US" sz="2200" dirty="0"/>
              <a:t> </a:t>
            </a:r>
            <a:r>
              <a:rPr lang="el-GR" sz="2200" dirty="0"/>
              <a:t>από </a:t>
            </a:r>
            <a:r>
              <a:rPr lang="el-GR" sz="2200" dirty="0" smtClean="0"/>
              <a:t>την </a:t>
            </a:r>
            <a:r>
              <a:rPr lang="el-GR" sz="2200" b="1" dirty="0"/>
              <a:t>[S] </a:t>
            </a:r>
            <a:r>
              <a:rPr lang="el-GR" sz="2200" dirty="0"/>
              <a:t>όσο και από</a:t>
            </a:r>
            <a:r>
              <a:rPr lang="en-US" sz="2200" dirty="0"/>
              <a:t> </a:t>
            </a:r>
            <a:r>
              <a:rPr lang="el-GR" sz="2200" dirty="0" smtClean="0"/>
              <a:t>την </a:t>
            </a:r>
            <a:r>
              <a:rPr lang="el-GR" sz="2200" b="1" dirty="0"/>
              <a:t>[E]</a:t>
            </a:r>
            <a:r>
              <a:rPr lang="el-GR" sz="2200" dirty="0"/>
              <a:t>.</a:t>
            </a:r>
          </a:p>
          <a:p>
            <a:pPr marL="457200" indent="-457200">
              <a:spcBef>
                <a:spcPts val="0"/>
              </a:spcBef>
              <a:spcAft>
                <a:spcPts val="1200"/>
              </a:spcAft>
              <a:buClr>
                <a:srgbClr val="0033CC"/>
              </a:buClr>
              <a:buFont typeface="Calibri" panose="020F0502020204030204" pitchFamily="34" charset="0"/>
              <a:buChar char="●"/>
            </a:pPr>
            <a:r>
              <a:rPr lang="el-GR" sz="2200" dirty="0" smtClean="0"/>
              <a:t>Από </a:t>
            </a:r>
            <a:r>
              <a:rPr lang="el-GR" sz="2200" dirty="0"/>
              <a:t>μία τιμή </a:t>
            </a:r>
            <a:r>
              <a:rPr lang="el-GR" sz="2200" b="1" dirty="0"/>
              <a:t>[S] </a:t>
            </a:r>
            <a:r>
              <a:rPr lang="el-GR" sz="2200" dirty="0"/>
              <a:t>και μετά (όταν το</a:t>
            </a:r>
            <a:r>
              <a:rPr lang="en-US" sz="2200" dirty="0"/>
              <a:t> </a:t>
            </a:r>
            <a:r>
              <a:rPr lang="el-GR" sz="2200" dirty="0"/>
              <a:t>Ε έχει </a:t>
            </a:r>
            <a:r>
              <a:rPr lang="el-GR" sz="2200" dirty="0" err="1"/>
              <a:t>κορεσθεί</a:t>
            </a:r>
            <a:r>
              <a:rPr lang="el-GR" sz="2200" dirty="0"/>
              <a:t> από το </a:t>
            </a:r>
            <a:r>
              <a:rPr lang="el-GR" sz="2200" b="1" dirty="0"/>
              <a:t>S</a:t>
            </a:r>
            <a:r>
              <a:rPr lang="el-GR" sz="2200" dirty="0" smtClean="0"/>
              <a:t>)</a:t>
            </a:r>
            <a:r>
              <a:rPr lang="en-US" sz="2200" dirty="0" smtClean="0"/>
              <a:t>,</a:t>
            </a:r>
            <a:r>
              <a:rPr lang="en-US" sz="2200" b="1" dirty="0" smtClean="0"/>
              <a:t> </a:t>
            </a:r>
            <a:r>
              <a:rPr lang="el-GR" sz="2200" dirty="0"/>
              <a:t>η </a:t>
            </a:r>
            <a:r>
              <a:rPr lang="el-GR" sz="2200" b="1" dirty="0"/>
              <a:t>v </a:t>
            </a:r>
            <a:r>
              <a:rPr lang="el-GR" sz="2200" dirty="0"/>
              <a:t>είναι ανεξάρτητη</a:t>
            </a:r>
            <a:r>
              <a:rPr lang="en-US" sz="2200" dirty="0"/>
              <a:t> </a:t>
            </a:r>
            <a:r>
              <a:rPr lang="el-GR" sz="2200" dirty="0"/>
              <a:t>από </a:t>
            </a:r>
            <a:r>
              <a:rPr lang="el-GR" sz="2200" dirty="0" smtClean="0"/>
              <a:t>την </a:t>
            </a:r>
            <a:r>
              <a:rPr lang="el-GR" sz="2200" b="1" dirty="0"/>
              <a:t>[S] </a:t>
            </a:r>
            <a:r>
              <a:rPr lang="el-GR" sz="2200" dirty="0"/>
              <a:t>και</a:t>
            </a:r>
            <a:r>
              <a:rPr lang="en-US" sz="2200" dirty="0"/>
              <a:t> </a:t>
            </a:r>
            <a:r>
              <a:rPr lang="el-GR" sz="2200" dirty="0"/>
              <a:t>εξαρτάται μόνο</a:t>
            </a:r>
            <a:r>
              <a:rPr lang="en-US" sz="2200" dirty="0"/>
              <a:t> </a:t>
            </a:r>
            <a:r>
              <a:rPr lang="el-GR" sz="2200" dirty="0"/>
              <a:t>από </a:t>
            </a:r>
            <a:r>
              <a:rPr lang="el-GR" sz="2200" dirty="0" smtClean="0"/>
              <a:t>την </a:t>
            </a:r>
            <a:r>
              <a:rPr lang="el-GR" sz="2200" b="1" dirty="0"/>
              <a:t>[E]</a:t>
            </a:r>
            <a:r>
              <a:rPr lang="el-GR" sz="2200" dirty="0"/>
              <a:t>.</a:t>
            </a:r>
          </a:p>
          <a:p>
            <a:pPr marL="457200" indent="-457200">
              <a:spcBef>
                <a:spcPts val="0"/>
              </a:spcBef>
              <a:buClr>
                <a:srgbClr val="0033CC"/>
              </a:buClr>
              <a:buFont typeface="Calibri" panose="020F0502020204030204" pitchFamily="34" charset="0"/>
              <a:buChar char="●"/>
            </a:pPr>
            <a:r>
              <a:rPr lang="el-GR" sz="2200" dirty="0"/>
              <a:t>Δηλαδή,</a:t>
            </a:r>
            <a:r>
              <a:rPr lang="el-GR" sz="2200" b="1" dirty="0"/>
              <a:t> </a:t>
            </a:r>
            <a:r>
              <a:rPr lang="el-GR" sz="2200" dirty="0"/>
              <a:t>σε υψηλές τιμές </a:t>
            </a:r>
            <a:r>
              <a:rPr lang="el-GR" sz="2200" b="1" dirty="0"/>
              <a:t>[S]</a:t>
            </a:r>
            <a:r>
              <a:rPr lang="el-GR" sz="2200" dirty="0"/>
              <a:t>,</a:t>
            </a:r>
            <a:r>
              <a:rPr lang="el-GR" sz="2200" b="1" dirty="0"/>
              <a:t> </a:t>
            </a:r>
            <a:r>
              <a:rPr lang="el-GR" sz="2200" dirty="0"/>
              <a:t>το </a:t>
            </a:r>
            <a:r>
              <a:rPr lang="el-GR" sz="2200" b="1" dirty="0"/>
              <a:t>E </a:t>
            </a:r>
            <a:r>
              <a:rPr lang="el-GR" sz="2200" dirty="0"/>
              <a:t>έχει </a:t>
            </a:r>
            <a:r>
              <a:rPr lang="el-GR" sz="2200" dirty="0" err="1"/>
              <a:t>κορεσθεί</a:t>
            </a:r>
            <a:r>
              <a:rPr lang="el-GR" sz="2200" dirty="0"/>
              <a:t> από το </a:t>
            </a:r>
            <a:r>
              <a:rPr lang="el-GR" sz="2200" b="1" dirty="0"/>
              <a:t>S </a:t>
            </a:r>
            <a:r>
              <a:rPr lang="el-GR" sz="2200" dirty="0"/>
              <a:t>και η </a:t>
            </a:r>
            <a:r>
              <a:rPr lang="el-GR" sz="2200" b="1" dirty="0"/>
              <a:t>v </a:t>
            </a:r>
            <a:r>
              <a:rPr lang="el-GR" sz="2200" dirty="0"/>
              <a:t>έχει αποκτήσει </a:t>
            </a:r>
            <a:r>
              <a:rPr lang="el-GR" sz="2200" dirty="0" smtClean="0"/>
              <a:t>τη μέγιστη </a:t>
            </a:r>
            <a:r>
              <a:rPr lang="el-GR" sz="2200" dirty="0"/>
              <a:t>τιμή </a:t>
            </a:r>
            <a:r>
              <a:rPr lang="el-GR" sz="2200" dirty="0" smtClean="0"/>
              <a:t>της, </a:t>
            </a:r>
            <a:r>
              <a:rPr lang="el-GR" sz="2200" dirty="0"/>
              <a:t>το </a:t>
            </a:r>
            <a:r>
              <a:rPr lang="el-GR" sz="2200" b="1" dirty="0" err="1"/>
              <a:t>Vmax</a:t>
            </a:r>
            <a:r>
              <a:rPr lang="el-GR" sz="2200" dirty="0" smtClean="0"/>
              <a:t>.</a:t>
            </a:r>
            <a:endParaRPr lang="el-GR" sz="2200" dirty="0"/>
          </a:p>
        </p:txBody>
      </p:sp>
      <p:pic>
        <p:nvPicPr>
          <p:cNvPr id="11" name="Θέση περιεχομένου 2" descr="Εικόνα γραφικής παράστασης s v."/>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82469" y="1877534"/>
            <a:ext cx="3728131" cy="3989866"/>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64</a:t>
            </a:fld>
            <a:endParaRPr lang="el-GR" sz="1400" dirty="0">
              <a:solidFill>
                <a:schemeClr val="tx1"/>
              </a:solidFill>
            </a:endParaRPr>
          </a:p>
        </p:txBody>
      </p:sp>
    </p:spTree>
    <p:extLst>
      <p:ext uri="{BB962C8B-B14F-4D97-AF65-F5344CB8AC3E}">
        <p14:creationId xmlns:p14="http://schemas.microsoft.com/office/powerpoint/2010/main" val="9038512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Θεωρία των </a:t>
            </a:r>
            <a:r>
              <a:rPr lang="el-GR" b="1" dirty="0" err="1" smtClean="0"/>
              <a:t>Μichaelis</a:t>
            </a:r>
            <a:r>
              <a:rPr lang="el-GR" b="1" dirty="0" smtClean="0"/>
              <a:t>-</a:t>
            </a:r>
            <a:r>
              <a:rPr lang="el-GR" b="1" dirty="0" err="1" smtClean="0"/>
              <a:t>Μenten</a:t>
            </a:r>
            <a:r>
              <a:rPr lang="el-GR" b="1" dirty="0"/>
              <a:t/>
            </a:r>
            <a:br>
              <a:rPr lang="el-GR" b="1" dirty="0"/>
            </a:br>
            <a:r>
              <a:rPr lang="el-GR" sz="4000" b="1" dirty="0"/>
              <a:t>(παραδοχή αποκατάστασης ισορροπίας)</a:t>
            </a:r>
            <a:endParaRPr lang="el-GR" b="1" dirty="0"/>
          </a:p>
        </p:txBody>
      </p:sp>
      <p:sp>
        <p:nvSpPr>
          <p:cNvPr id="3" name="Θέση περιεχομένου 1"/>
          <p:cNvSpPr>
            <a:spLocks noGrp="1"/>
          </p:cNvSpPr>
          <p:nvPr>
            <p:ph idx="1"/>
          </p:nvPr>
        </p:nvSpPr>
        <p:spPr>
          <a:xfrm>
            <a:off x="457200" y="1600200"/>
            <a:ext cx="8229600" cy="4800600"/>
          </a:xfrm>
        </p:spPr>
        <p:txBody>
          <a:bodyPr>
            <a:normAutofit/>
          </a:bodyPr>
          <a:lstStyle/>
          <a:p>
            <a:pPr marL="457200" indent="-457200">
              <a:spcBef>
                <a:spcPts val="0"/>
              </a:spcBef>
              <a:spcAft>
                <a:spcPts val="600"/>
              </a:spcAft>
              <a:buClr>
                <a:srgbClr val="0033CC"/>
              </a:buClr>
              <a:buFont typeface="Calibri" panose="020F0502020204030204" pitchFamily="34" charset="0"/>
              <a:buChar char="●"/>
            </a:pPr>
            <a:r>
              <a:rPr lang="el-GR" sz="2400" dirty="0"/>
              <a:t>Βασίζεται στη γενική παραδοχή ότι έχει αποκατασταθεί </a:t>
            </a:r>
            <a:r>
              <a:rPr lang="el-GR" sz="2400" dirty="0" smtClean="0"/>
              <a:t>μ</a:t>
            </a:r>
            <a:r>
              <a:rPr lang="el-GR" sz="2400" dirty="0"/>
              <a:t>ί</a:t>
            </a:r>
            <a:r>
              <a:rPr lang="el-GR" sz="2400" dirty="0" smtClean="0"/>
              <a:t>α </a:t>
            </a:r>
            <a:r>
              <a:rPr lang="el-GR" sz="2400" dirty="0"/>
              <a:t>ισορροπία στο σύστημα.</a:t>
            </a:r>
          </a:p>
          <a:p>
            <a:pPr marL="457200" indent="-457200">
              <a:spcBef>
                <a:spcPts val="0"/>
              </a:spcBef>
              <a:buClr>
                <a:srgbClr val="0033CC"/>
              </a:buClr>
              <a:buFont typeface="Calibri" panose="020F0502020204030204" pitchFamily="34" charset="0"/>
              <a:buChar char="●"/>
            </a:pPr>
            <a:r>
              <a:rPr lang="el-GR" sz="2400" dirty="0"/>
              <a:t>Οι σημαντικές παραδοχές είναι οι εξής:</a:t>
            </a:r>
          </a:p>
          <a:p>
            <a:pPr marL="1143000" lvl="1" indent="-365760">
              <a:spcBef>
                <a:spcPts val="0"/>
              </a:spcBef>
              <a:spcAft>
                <a:spcPts val="300"/>
              </a:spcAft>
              <a:buClr>
                <a:srgbClr val="FF6600"/>
              </a:buClr>
              <a:buFont typeface="Calibri" panose="020F0502020204030204" pitchFamily="34" charset="0"/>
              <a:buChar char="●"/>
            </a:pPr>
            <a:r>
              <a:rPr lang="el-GR" sz="2200" dirty="0" smtClean="0"/>
              <a:t>Η αντίδραση μεταξύ του</a:t>
            </a:r>
            <a:r>
              <a:rPr lang="el-GR" sz="2200" b="1" dirty="0" smtClean="0"/>
              <a:t> Ε </a:t>
            </a:r>
            <a:r>
              <a:rPr lang="el-GR" sz="2200" dirty="0" smtClean="0"/>
              <a:t>και του </a:t>
            </a:r>
            <a:r>
              <a:rPr lang="el-GR" sz="2200" b="1" dirty="0" smtClean="0"/>
              <a:t>S</a:t>
            </a:r>
            <a:r>
              <a:rPr lang="el-GR" sz="2200" dirty="0" smtClean="0"/>
              <a:t>,</a:t>
            </a:r>
            <a:r>
              <a:rPr lang="el-GR" sz="2200" b="1" dirty="0" smtClean="0"/>
              <a:t> </a:t>
            </a:r>
            <a:r>
              <a:rPr lang="en-US" sz="2200" b="1" dirty="0" smtClean="0"/>
              <a:t> </a:t>
            </a:r>
            <a:r>
              <a:rPr lang="el-GR" sz="2200" b="1" dirty="0" smtClean="0"/>
              <a:t>Ε + S </a:t>
            </a:r>
            <a:r>
              <a:rPr lang="el-GR" sz="2200" b="1" dirty="0" smtClean="0">
                <a:cs typeface="Arial" charset="0"/>
              </a:rPr>
              <a:t>↔</a:t>
            </a:r>
            <a:r>
              <a:rPr lang="en-US" sz="2200" b="1" dirty="0" smtClean="0">
                <a:cs typeface="Arial" charset="0"/>
              </a:rPr>
              <a:t> </a:t>
            </a:r>
            <a:r>
              <a:rPr lang="el-GR" sz="2200" b="1" dirty="0" smtClean="0"/>
              <a:t>ES (1) </a:t>
            </a:r>
            <a:r>
              <a:rPr lang="el-GR" sz="2200" dirty="0" smtClean="0"/>
              <a:t>παραμένει σε ισορροπία και</a:t>
            </a:r>
          </a:p>
          <a:p>
            <a:pPr marL="1143000" lvl="1" indent="-365760">
              <a:spcBef>
                <a:spcPts val="0"/>
              </a:spcBef>
              <a:spcAft>
                <a:spcPts val="300"/>
              </a:spcAft>
              <a:buClr>
                <a:srgbClr val="FF6600"/>
              </a:buClr>
              <a:buFont typeface="Calibri" panose="020F0502020204030204" pitchFamily="34" charset="0"/>
              <a:buChar char="●"/>
            </a:pPr>
            <a:r>
              <a:rPr lang="el-GR" sz="2200" dirty="0" smtClean="0"/>
              <a:t>οποιαδήποτε επίδραση της αντίδρασης </a:t>
            </a:r>
            <a:r>
              <a:rPr lang="el-GR" sz="2200" b="1" dirty="0" smtClean="0"/>
              <a:t>ES </a:t>
            </a:r>
            <a:r>
              <a:rPr lang="el-GR" sz="2200" dirty="0" smtClean="0"/>
              <a:t>→ </a:t>
            </a:r>
            <a:r>
              <a:rPr lang="el-GR" sz="2200" b="1" dirty="0" smtClean="0"/>
              <a:t>E + P </a:t>
            </a:r>
            <a:r>
              <a:rPr lang="en-US" sz="2200" b="1" dirty="0" smtClean="0"/>
              <a:t> </a:t>
            </a:r>
            <a:r>
              <a:rPr lang="el-GR" sz="2200" b="1" dirty="0" smtClean="0"/>
              <a:t>(2) </a:t>
            </a:r>
            <a:r>
              <a:rPr lang="el-GR" sz="2200" dirty="0" smtClean="0"/>
              <a:t>στην </a:t>
            </a:r>
            <a:r>
              <a:rPr lang="en-US" sz="2200" dirty="0" smtClean="0"/>
              <a:t> </a:t>
            </a:r>
            <a:r>
              <a:rPr lang="el-GR" sz="2200" b="1" dirty="0" smtClean="0"/>
              <a:t>(1)</a:t>
            </a:r>
            <a:r>
              <a:rPr lang="el-GR" sz="2200" dirty="0" smtClean="0"/>
              <a:t>,</a:t>
            </a:r>
            <a:r>
              <a:rPr lang="el-GR" sz="2200" b="1" dirty="0" smtClean="0"/>
              <a:t> </a:t>
            </a:r>
            <a:r>
              <a:rPr lang="el-GR" sz="2200" dirty="0" smtClean="0"/>
              <a:t>θεωρείται αμελητέα.</a:t>
            </a:r>
          </a:p>
          <a:p>
            <a:pPr lvl="3" indent="-365760">
              <a:spcBef>
                <a:spcPts val="0"/>
              </a:spcBef>
              <a:spcAft>
                <a:spcPts val="600"/>
              </a:spcAft>
              <a:buClr>
                <a:srgbClr val="5F5F5F"/>
              </a:buClr>
              <a:buFont typeface="Calibri" panose="020F0502020204030204" pitchFamily="34" charset="0"/>
              <a:buChar char="●"/>
            </a:pPr>
            <a:r>
              <a:rPr lang="el-GR" dirty="0" smtClean="0"/>
              <a:t>Οι συνθήκες αυτές επιτυγχάνονται όταν ο ρυθμός διάσπασης του </a:t>
            </a:r>
            <a:r>
              <a:rPr lang="el-GR" dirty="0" err="1" smtClean="0"/>
              <a:t>συμπλόκου</a:t>
            </a:r>
            <a:r>
              <a:rPr lang="el-GR" dirty="0" smtClean="0"/>
              <a:t> Ε</a:t>
            </a:r>
            <a:r>
              <a:rPr lang="el-GR" b="1" dirty="0" smtClean="0"/>
              <a:t>S </a:t>
            </a:r>
            <a:r>
              <a:rPr lang="el-GR" dirty="0" smtClean="0"/>
              <a:t>προς Ε και </a:t>
            </a:r>
            <a:r>
              <a:rPr lang="el-GR" b="1" dirty="0" smtClean="0"/>
              <a:t>S </a:t>
            </a:r>
            <a:r>
              <a:rPr lang="el-GR" dirty="0" smtClean="0"/>
              <a:t>είναι πολύ μεγαλύτερος από το ρυθμό διάσπασής του σε Ε και Ρ </a:t>
            </a:r>
            <a:r>
              <a:rPr lang="el-GR" b="1" dirty="0" smtClean="0"/>
              <a:t>(</a:t>
            </a:r>
            <a:r>
              <a:rPr lang="el-GR" dirty="0" smtClean="0"/>
              <a:t>δηλαδή κ</a:t>
            </a:r>
            <a:r>
              <a:rPr lang="el-GR" b="1" dirty="0" smtClean="0"/>
              <a:t>-1 &gt;&gt;</a:t>
            </a:r>
            <a:r>
              <a:rPr lang="el-GR" dirty="0" smtClean="0"/>
              <a:t>κ</a:t>
            </a:r>
            <a:r>
              <a:rPr lang="el-GR" b="1" dirty="0" smtClean="0"/>
              <a:t>2)</a:t>
            </a:r>
            <a:r>
              <a:rPr lang="el-GR" dirty="0" smtClean="0"/>
              <a:t>.</a:t>
            </a:r>
          </a:p>
          <a:p>
            <a:pPr marL="457200" indent="-457200">
              <a:spcBef>
                <a:spcPts val="0"/>
              </a:spcBef>
              <a:buClr>
                <a:srgbClr val="0033CC"/>
              </a:buClr>
              <a:buFont typeface="Calibri" panose="020F0502020204030204" pitchFamily="34" charset="0"/>
              <a:buChar char="●"/>
            </a:pPr>
            <a:r>
              <a:rPr lang="el-GR" sz="2400" dirty="0" smtClean="0"/>
              <a:t>Η </a:t>
            </a:r>
            <a:r>
              <a:rPr lang="el-GR" sz="2400" dirty="0"/>
              <a:t>συγκέντρωση του ελεύθερου </a:t>
            </a:r>
            <a:r>
              <a:rPr lang="el-GR" sz="2400" b="1" dirty="0"/>
              <a:t>S </a:t>
            </a:r>
            <a:r>
              <a:rPr lang="el-GR" sz="2400" dirty="0"/>
              <a:t>παραμένει σχεδόν αμετάβλητη κατά την αρχική περίοδο της αντίδρασης,</a:t>
            </a:r>
            <a:r>
              <a:rPr lang="el-GR" sz="2400" b="1" dirty="0"/>
              <a:t> </a:t>
            </a:r>
            <a:r>
              <a:rPr lang="el-GR" sz="2400" dirty="0"/>
              <a:t>και ισούται με τη συγκέντρωση του ολικού </a:t>
            </a:r>
            <a:r>
              <a:rPr lang="el-GR" sz="2400" b="1" dirty="0"/>
              <a:t>S</a:t>
            </a:r>
            <a:r>
              <a:rPr lang="el-GR" sz="2400" dirty="0"/>
              <a:t>,</a:t>
            </a:r>
            <a:r>
              <a:rPr lang="el-GR" sz="2400" b="1" dirty="0"/>
              <a:t> </a:t>
            </a:r>
            <a:r>
              <a:rPr lang="el-GR" sz="2400" dirty="0"/>
              <a:t>δηλαδή </a:t>
            </a:r>
            <a:r>
              <a:rPr lang="el-GR" sz="2400" b="1" dirty="0"/>
              <a:t>[S] = [</a:t>
            </a:r>
            <a:r>
              <a:rPr lang="el-GR" sz="2400" b="1" dirty="0" err="1"/>
              <a:t>St</a:t>
            </a:r>
            <a:r>
              <a:rPr lang="el-GR" sz="2400" b="1" dirty="0" smtClean="0"/>
              <a:t>]</a:t>
            </a:r>
            <a:r>
              <a:rPr lang="el-GR" sz="2400" dirty="0" smtClean="0"/>
              <a:t>.</a:t>
            </a:r>
            <a:endParaRPr lang="el-GR" sz="24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65</a:t>
            </a:fld>
            <a:endParaRPr lang="el-GR" sz="1400" dirty="0">
              <a:solidFill>
                <a:schemeClr val="tx1"/>
              </a:solidFill>
            </a:endParaRPr>
          </a:p>
        </p:txBody>
      </p:sp>
    </p:spTree>
    <p:extLst>
      <p:ext uri="{BB962C8B-B14F-4D97-AF65-F5344CB8AC3E}">
        <p14:creationId xmlns:p14="http://schemas.microsoft.com/office/powerpoint/2010/main" val="33253416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spcBef>
                <a:spcPts val="0"/>
              </a:spcBef>
            </a:pPr>
            <a:r>
              <a:rPr lang="el-GR" b="1" dirty="0"/>
              <a:t>Επιθυμητές </a:t>
            </a:r>
            <a:r>
              <a:rPr lang="el-GR" b="1" dirty="0" err="1" smtClean="0"/>
              <a:t>ενζυμικές</a:t>
            </a:r>
            <a:r>
              <a:rPr lang="el-GR" b="1" dirty="0" smtClean="0"/>
              <a:t> δράσεις</a:t>
            </a:r>
            <a:endParaRPr lang="el-GR" b="1" dirty="0"/>
          </a:p>
        </p:txBody>
      </p:sp>
      <p:sp>
        <p:nvSpPr>
          <p:cNvPr id="3" name="Θέση περιεχομένου 1"/>
          <p:cNvSpPr>
            <a:spLocks noGrp="1"/>
          </p:cNvSpPr>
          <p:nvPr>
            <p:ph idx="1"/>
          </p:nvPr>
        </p:nvSpPr>
        <p:spPr/>
        <p:txBody>
          <a:bodyPr>
            <a:noAutofit/>
          </a:bodyPr>
          <a:lstStyle/>
          <a:p>
            <a:pPr marL="457200" indent="-457200">
              <a:spcBef>
                <a:spcPts val="300"/>
              </a:spcBef>
              <a:buClr>
                <a:srgbClr val="0033CC"/>
              </a:buClr>
              <a:buFont typeface="Calibri" panose="020F0502020204030204" pitchFamily="34" charset="0"/>
              <a:buChar char="●"/>
            </a:pPr>
            <a:r>
              <a:rPr lang="el-GR" sz="2200" dirty="0" smtClean="0"/>
              <a:t>Δημιουργία ευνοϊκών συνθηκών:</a:t>
            </a:r>
          </a:p>
          <a:p>
            <a:pPr marL="1143000" lvl="1" indent="-365760">
              <a:spcBef>
                <a:spcPts val="0"/>
              </a:spcBef>
              <a:buClr>
                <a:srgbClr val="FF6600"/>
              </a:buClr>
              <a:buFont typeface="Calibri" panose="020F0502020204030204" pitchFamily="34" charset="0"/>
              <a:buChar char="●"/>
            </a:pPr>
            <a:r>
              <a:rPr lang="el-GR" sz="2000" dirty="0" smtClean="0"/>
              <a:t>Ωρίμανση φρούτων και λαχανικών.</a:t>
            </a:r>
          </a:p>
          <a:p>
            <a:pPr marL="1143000" lvl="1" indent="-365760">
              <a:spcBef>
                <a:spcPts val="0"/>
              </a:spcBef>
              <a:buClr>
                <a:srgbClr val="FF6600"/>
              </a:buClr>
              <a:buFont typeface="Calibri" panose="020F0502020204030204" pitchFamily="34" charset="0"/>
              <a:buChar char="●"/>
            </a:pPr>
            <a:r>
              <a:rPr lang="el-GR" sz="2000" dirty="0" smtClean="0"/>
              <a:t>Σίτεμα κρέατος.</a:t>
            </a:r>
          </a:p>
          <a:p>
            <a:pPr marL="1143000" lvl="1" indent="-365760">
              <a:spcBef>
                <a:spcPts val="0"/>
              </a:spcBef>
              <a:spcAft>
                <a:spcPts val="1200"/>
              </a:spcAft>
              <a:buClr>
                <a:srgbClr val="FF6600"/>
              </a:buClr>
              <a:buFont typeface="Calibri" panose="020F0502020204030204" pitchFamily="34" charset="0"/>
              <a:buChar char="●"/>
            </a:pPr>
            <a:r>
              <a:rPr lang="el-GR" sz="2000" dirty="0" smtClean="0"/>
              <a:t>Βλάστηση σπόρων (π.χ. ζυθοποιία).</a:t>
            </a:r>
          </a:p>
          <a:p>
            <a:pPr marL="457200" indent="-457200">
              <a:spcBef>
                <a:spcPts val="0"/>
              </a:spcBef>
              <a:spcAft>
                <a:spcPts val="300"/>
              </a:spcAft>
              <a:buClr>
                <a:srgbClr val="0033CC"/>
              </a:buClr>
              <a:buFont typeface="Calibri" panose="020F0502020204030204" pitchFamily="34" charset="0"/>
              <a:buChar char="●"/>
            </a:pPr>
            <a:r>
              <a:rPr lang="el-GR" sz="2200" dirty="0" smtClean="0"/>
              <a:t>Προσθήκη ενζύμων:</a:t>
            </a:r>
          </a:p>
          <a:p>
            <a:pPr marL="1143000" lvl="1" indent="-365760">
              <a:spcBef>
                <a:spcPts val="0"/>
              </a:spcBef>
              <a:buClr>
                <a:srgbClr val="FF6600"/>
              </a:buClr>
              <a:buFont typeface="Calibri" panose="020F0502020204030204" pitchFamily="34" charset="0"/>
              <a:buChar char="●"/>
            </a:pPr>
            <a:r>
              <a:rPr lang="el-GR" sz="2000" dirty="0" err="1" smtClean="0"/>
              <a:t>Πηκτινολυτικά</a:t>
            </a:r>
            <a:r>
              <a:rPr lang="el-GR" sz="2000" dirty="0" smtClean="0"/>
              <a:t> ένζυμα.</a:t>
            </a:r>
          </a:p>
          <a:p>
            <a:pPr marL="1143000" lvl="1" indent="-365760">
              <a:spcBef>
                <a:spcPts val="0"/>
              </a:spcBef>
              <a:buClr>
                <a:srgbClr val="FF6600"/>
              </a:buClr>
              <a:buFont typeface="Calibri" panose="020F0502020204030204" pitchFamily="34" charset="0"/>
              <a:buChar char="●"/>
            </a:pPr>
            <a:r>
              <a:rPr lang="el-GR" sz="2000" dirty="0" err="1" smtClean="0"/>
              <a:t>Ιμβερτάση</a:t>
            </a:r>
            <a:r>
              <a:rPr lang="el-GR" sz="2000" dirty="0" smtClean="0"/>
              <a:t>.</a:t>
            </a:r>
          </a:p>
          <a:p>
            <a:pPr marL="1143000" lvl="1" indent="-365760">
              <a:spcBef>
                <a:spcPts val="0"/>
              </a:spcBef>
              <a:buClr>
                <a:srgbClr val="FF6600"/>
              </a:buClr>
              <a:buFont typeface="Calibri" panose="020F0502020204030204" pitchFamily="34" charset="0"/>
              <a:buChar char="●"/>
            </a:pPr>
            <a:r>
              <a:rPr lang="el-GR" sz="2000" dirty="0" err="1" smtClean="0"/>
              <a:t>Λακτάση</a:t>
            </a:r>
            <a:r>
              <a:rPr lang="el-GR" sz="2000" dirty="0" smtClean="0"/>
              <a:t>.</a:t>
            </a:r>
          </a:p>
          <a:p>
            <a:pPr marL="1143000" lvl="1" indent="-365760">
              <a:spcBef>
                <a:spcPts val="0"/>
              </a:spcBef>
              <a:buClr>
                <a:srgbClr val="FF6600"/>
              </a:buClr>
              <a:buFont typeface="Calibri" panose="020F0502020204030204" pitchFamily="34" charset="0"/>
              <a:buChar char="●"/>
            </a:pPr>
            <a:r>
              <a:rPr lang="el-GR" sz="2000" dirty="0" err="1" smtClean="0"/>
              <a:t>Αμυλάσες</a:t>
            </a:r>
            <a:r>
              <a:rPr lang="el-GR" sz="2000" dirty="0" smtClean="0"/>
              <a:t>.</a:t>
            </a:r>
          </a:p>
          <a:p>
            <a:pPr marL="1143000" lvl="1" indent="-365760">
              <a:spcBef>
                <a:spcPts val="0"/>
              </a:spcBef>
              <a:spcAft>
                <a:spcPts val="1200"/>
              </a:spcAft>
              <a:buClr>
                <a:srgbClr val="FF6600"/>
              </a:buClr>
              <a:buFont typeface="Calibri" panose="020F0502020204030204" pitchFamily="34" charset="0"/>
              <a:buChar char="●"/>
            </a:pPr>
            <a:r>
              <a:rPr lang="el-GR" sz="2000" dirty="0" err="1" smtClean="0"/>
              <a:t>Πρωτεάσες</a:t>
            </a:r>
            <a:r>
              <a:rPr lang="el-GR" sz="2000" dirty="0" smtClean="0"/>
              <a:t> (</a:t>
            </a:r>
            <a:r>
              <a:rPr lang="el-GR" sz="2000" dirty="0" err="1" smtClean="0"/>
              <a:t>παπαϊνη</a:t>
            </a:r>
            <a:r>
              <a:rPr lang="el-GR" sz="2000" dirty="0" smtClean="0"/>
              <a:t> και </a:t>
            </a:r>
            <a:r>
              <a:rPr lang="el-GR" sz="2000" dirty="0" err="1" smtClean="0"/>
              <a:t>βρωμελίνη</a:t>
            </a:r>
            <a:r>
              <a:rPr lang="el-GR" sz="2000" dirty="0" smtClean="0"/>
              <a:t>).</a:t>
            </a:r>
          </a:p>
          <a:p>
            <a:pPr marL="457200" indent="-457200">
              <a:spcBef>
                <a:spcPts val="0"/>
              </a:spcBef>
              <a:spcAft>
                <a:spcPts val="300"/>
              </a:spcAft>
              <a:buClr>
                <a:srgbClr val="0033CC"/>
              </a:buClr>
              <a:buFont typeface="Calibri" panose="020F0502020204030204" pitchFamily="34" charset="0"/>
              <a:buChar char="●"/>
            </a:pPr>
            <a:r>
              <a:rPr lang="el-GR" sz="2200" dirty="0" smtClean="0"/>
              <a:t>Χρήση μικροοργανισμών:</a:t>
            </a:r>
          </a:p>
          <a:p>
            <a:pPr marL="1143000" lvl="1" indent="-365760">
              <a:spcBef>
                <a:spcPts val="0"/>
              </a:spcBef>
              <a:buClr>
                <a:srgbClr val="FF6600"/>
              </a:buClr>
              <a:buFont typeface="Calibri" panose="020F0502020204030204" pitchFamily="34" charset="0"/>
              <a:buChar char="●"/>
            </a:pPr>
            <a:r>
              <a:rPr lang="el-GR" sz="2000" dirty="0" smtClean="0"/>
              <a:t>Ζυμώσεις (παρασκευή ψωμιού, μπύρας, κρασιού, ξυδιού, τυριών, γιαουρτιού, ελιών).</a:t>
            </a:r>
            <a:endParaRPr lang="el-GR" sz="20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66</a:t>
            </a:fld>
            <a:endParaRPr lang="el-GR" sz="1400">
              <a:solidFill>
                <a:schemeClr val="tx1"/>
              </a:solidFill>
            </a:endParaRPr>
          </a:p>
        </p:txBody>
      </p:sp>
    </p:spTree>
    <p:extLst>
      <p:ext uri="{BB962C8B-B14F-4D97-AF65-F5344CB8AC3E}">
        <p14:creationId xmlns:p14="http://schemas.microsoft.com/office/powerpoint/2010/main" val="13701142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latin typeface="+mn-lt"/>
              </a:rPr>
              <a:t>Μη </a:t>
            </a:r>
            <a:r>
              <a:rPr lang="el-GR" b="1" dirty="0" smtClean="0">
                <a:latin typeface="+mn-lt"/>
              </a:rPr>
              <a:t>επιθυμητές </a:t>
            </a:r>
            <a:r>
              <a:rPr lang="el-GR" b="1" dirty="0" err="1" smtClean="0">
                <a:latin typeface="+mn-lt"/>
              </a:rPr>
              <a:t>ενζυμικές</a:t>
            </a:r>
            <a:r>
              <a:rPr lang="el-GR" b="1" dirty="0" smtClean="0">
                <a:latin typeface="+mn-lt"/>
              </a:rPr>
              <a:t> δράσεις</a:t>
            </a:r>
            <a:br>
              <a:rPr lang="el-GR" b="1" dirty="0" smtClean="0">
                <a:latin typeface="+mn-lt"/>
              </a:rPr>
            </a:br>
            <a:r>
              <a:rPr lang="el-GR" b="1" dirty="0" smtClean="0">
                <a:latin typeface="+mn-lt"/>
              </a:rPr>
              <a:t>(1 από 2)</a:t>
            </a:r>
            <a:endParaRPr lang="el-GR" b="1" dirty="0">
              <a:latin typeface="+mn-lt"/>
            </a:endParaRPr>
          </a:p>
        </p:txBody>
      </p:sp>
      <p:sp>
        <p:nvSpPr>
          <p:cNvPr id="3" name="Θέση περιεχομένου 1"/>
          <p:cNvSpPr>
            <a:spLocks noGrp="1"/>
          </p:cNvSpPr>
          <p:nvPr>
            <p:ph idx="1"/>
          </p:nvPr>
        </p:nvSpPr>
        <p:spPr/>
        <p:txBody>
          <a:bodyPr>
            <a:normAutofit/>
          </a:bodyPr>
          <a:lstStyle/>
          <a:p>
            <a:pPr marL="457200" indent="-457200">
              <a:spcBef>
                <a:spcPts val="0"/>
              </a:spcBef>
              <a:spcAft>
                <a:spcPts val="300"/>
              </a:spcAft>
              <a:buClr>
                <a:srgbClr val="0033CC"/>
              </a:buClr>
              <a:buFont typeface="Calibri" panose="020F0502020204030204" pitchFamily="34" charset="0"/>
              <a:buChar char="●"/>
            </a:pPr>
            <a:r>
              <a:rPr lang="el-GR" sz="2200" dirty="0"/>
              <a:t>Δημιουργία αντίξοων συνθηκών για </a:t>
            </a:r>
            <a:r>
              <a:rPr lang="el-GR" sz="2200" dirty="0" err="1"/>
              <a:t>ενζυμική</a:t>
            </a:r>
            <a:r>
              <a:rPr lang="el-GR" sz="2200" dirty="0"/>
              <a:t> </a:t>
            </a:r>
            <a:r>
              <a:rPr lang="el-GR" sz="2200" dirty="0" smtClean="0"/>
              <a:t>δράση:</a:t>
            </a:r>
            <a:endParaRPr lang="en-US" sz="2200" dirty="0"/>
          </a:p>
          <a:p>
            <a:pPr marL="1143000" lvl="1" indent="-365760">
              <a:spcBef>
                <a:spcPts val="0"/>
              </a:spcBef>
              <a:spcAft>
                <a:spcPts val="100"/>
              </a:spcAft>
              <a:buClr>
                <a:srgbClr val="FF6600"/>
              </a:buClr>
              <a:buFont typeface="Calibri" panose="020F0502020204030204" pitchFamily="34" charset="0"/>
              <a:buChar char="●"/>
            </a:pPr>
            <a:r>
              <a:rPr lang="el-GR" sz="2000" dirty="0"/>
              <a:t>Συνθήκες ψύξεως </a:t>
            </a:r>
            <a:r>
              <a:rPr lang="el-GR" sz="2000" dirty="0" smtClean="0"/>
              <a:t>– καταψύξεως.</a:t>
            </a:r>
            <a:endParaRPr lang="el-GR" sz="2000" dirty="0"/>
          </a:p>
          <a:p>
            <a:pPr marL="1143000" lvl="1" indent="-365760">
              <a:spcBef>
                <a:spcPts val="0"/>
              </a:spcBef>
              <a:spcAft>
                <a:spcPts val="100"/>
              </a:spcAft>
              <a:buClr>
                <a:srgbClr val="FF6600"/>
              </a:buClr>
              <a:buFont typeface="Calibri" panose="020F0502020204030204" pitchFamily="34" charset="0"/>
              <a:buChar char="●"/>
            </a:pPr>
            <a:r>
              <a:rPr lang="el-GR" sz="2000" dirty="0"/>
              <a:t>Αποφυγή μηχανικών </a:t>
            </a:r>
            <a:r>
              <a:rPr lang="el-GR" sz="2000" dirty="0" smtClean="0"/>
              <a:t>προσβολών.</a:t>
            </a:r>
            <a:endParaRPr lang="el-GR" sz="2000" dirty="0"/>
          </a:p>
          <a:p>
            <a:pPr marL="1143000" lvl="1" indent="-365760">
              <a:spcBef>
                <a:spcPts val="0"/>
              </a:spcBef>
              <a:spcAft>
                <a:spcPts val="600"/>
              </a:spcAft>
              <a:buClr>
                <a:srgbClr val="FF6600"/>
              </a:buClr>
              <a:buFont typeface="Calibri" panose="020F0502020204030204" pitchFamily="34" charset="0"/>
              <a:buChar char="●"/>
            </a:pPr>
            <a:r>
              <a:rPr lang="el-GR" sz="2000" dirty="0"/>
              <a:t>Αφαίρεση οξυγόνου στη </a:t>
            </a:r>
            <a:r>
              <a:rPr lang="el-GR" sz="2000" dirty="0" smtClean="0"/>
              <a:t>συσκευασία.</a:t>
            </a:r>
            <a:endParaRPr lang="en-US" sz="2000" dirty="0"/>
          </a:p>
          <a:p>
            <a:pPr marL="457200" indent="-457200">
              <a:spcBef>
                <a:spcPts val="0"/>
              </a:spcBef>
              <a:spcAft>
                <a:spcPts val="300"/>
              </a:spcAft>
              <a:buClr>
                <a:srgbClr val="0033CC"/>
              </a:buClr>
              <a:buFont typeface="Calibri" panose="020F0502020204030204" pitchFamily="34" charset="0"/>
              <a:buChar char="●"/>
            </a:pPr>
            <a:r>
              <a:rPr lang="el-GR" sz="2200" dirty="0"/>
              <a:t>Αδρανοποίηση ενζύμων με </a:t>
            </a:r>
            <a:r>
              <a:rPr lang="el-GR" sz="2200" dirty="0" smtClean="0"/>
              <a:t>θέρμανση:</a:t>
            </a:r>
            <a:endParaRPr lang="el-GR" sz="2200" dirty="0"/>
          </a:p>
          <a:p>
            <a:pPr marL="1143000" lvl="1" indent="-365760">
              <a:spcBef>
                <a:spcPts val="0"/>
              </a:spcBef>
              <a:buClr>
                <a:srgbClr val="FF6600"/>
              </a:buClr>
              <a:buFont typeface="Calibri" panose="020F0502020204030204" pitchFamily="34" charset="0"/>
              <a:buChar char="●"/>
            </a:pPr>
            <a:r>
              <a:rPr lang="el-GR" sz="2000" dirty="0" smtClean="0"/>
              <a:t>Ζεμάτισμα.</a:t>
            </a:r>
            <a:endParaRPr lang="el-GR" sz="2000" dirty="0"/>
          </a:p>
        </p:txBody>
      </p:sp>
      <p:pic>
        <p:nvPicPr>
          <p:cNvPr id="8" name="Θέση περιεχομένου 2" descr="Εικόνα της ενζυμικής δράσης."/>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981200" y="3962400"/>
            <a:ext cx="5030787" cy="2240139"/>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67</a:t>
            </a:fld>
            <a:endParaRPr lang="el-GR" sz="1400" dirty="0">
              <a:solidFill>
                <a:schemeClr val="tx1"/>
              </a:solidFill>
            </a:endParaRPr>
          </a:p>
        </p:txBody>
      </p:sp>
    </p:spTree>
    <p:extLst>
      <p:ext uri="{BB962C8B-B14F-4D97-AF65-F5344CB8AC3E}">
        <p14:creationId xmlns:p14="http://schemas.microsoft.com/office/powerpoint/2010/main" val="12367506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Μη επιθυμητές </a:t>
            </a:r>
            <a:r>
              <a:rPr lang="el-GR" b="1" dirty="0" err="1" smtClean="0"/>
              <a:t>ενζυμικές</a:t>
            </a:r>
            <a:r>
              <a:rPr lang="el-GR" b="1" dirty="0" smtClean="0"/>
              <a:t> δράσεις</a:t>
            </a:r>
            <a:br>
              <a:rPr lang="el-GR" b="1" dirty="0" smtClean="0"/>
            </a:br>
            <a:r>
              <a:rPr lang="el-GR" b="1" dirty="0" smtClean="0"/>
              <a:t>(2 από 2)</a:t>
            </a:r>
            <a:endParaRPr lang="el-GR" dirty="0"/>
          </a:p>
        </p:txBody>
      </p:sp>
      <p:sp>
        <p:nvSpPr>
          <p:cNvPr id="6" name="Θέση περιεχομένου 1"/>
          <p:cNvSpPr>
            <a:spLocks noGrp="1"/>
          </p:cNvSpPr>
          <p:nvPr>
            <p:ph idx="1"/>
          </p:nvPr>
        </p:nvSpPr>
        <p:spPr/>
        <p:txBody>
          <a:bodyPr/>
          <a:lstStyle/>
          <a:p>
            <a:pPr marL="457200" indent="-457200">
              <a:spcBef>
                <a:spcPts val="0"/>
              </a:spcBef>
              <a:spcAft>
                <a:spcPts val="600"/>
              </a:spcAft>
              <a:buClr>
                <a:srgbClr val="0033CC"/>
              </a:buClr>
              <a:buFont typeface="Calibri" panose="020F0502020204030204" pitchFamily="34" charset="0"/>
              <a:buChar char="●"/>
            </a:pPr>
            <a:endParaRPr lang="el-GR" sz="2200" dirty="0" smtClean="0"/>
          </a:p>
          <a:p>
            <a:pPr marL="457200" indent="-457200">
              <a:spcBef>
                <a:spcPts val="0"/>
              </a:spcBef>
              <a:spcAft>
                <a:spcPts val="600"/>
              </a:spcAft>
              <a:buClr>
                <a:srgbClr val="0033CC"/>
              </a:buClr>
              <a:buFont typeface="Calibri" panose="020F0502020204030204" pitchFamily="34" charset="0"/>
              <a:buChar char="●"/>
            </a:pPr>
            <a:r>
              <a:rPr lang="el-GR" sz="2400" dirty="0" smtClean="0"/>
              <a:t>Προσθήκη παρεμποδιστικών ουσιών:</a:t>
            </a:r>
          </a:p>
          <a:p>
            <a:pPr marL="1143000" lvl="1" indent="-365760">
              <a:spcBef>
                <a:spcPts val="0"/>
              </a:spcBef>
              <a:spcAft>
                <a:spcPts val="300"/>
              </a:spcAft>
              <a:buClr>
                <a:srgbClr val="FF6600"/>
              </a:buClr>
              <a:buFont typeface="Calibri" panose="020F0502020204030204" pitchFamily="34" charset="0"/>
              <a:buChar char="●"/>
            </a:pPr>
            <a:r>
              <a:rPr lang="en-US" sz="2200" dirty="0" smtClean="0"/>
              <a:t>SO</a:t>
            </a:r>
            <a:r>
              <a:rPr lang="en-US" sz="2200" baseline="-25000" dirty="0" smtClean="0"/>
              <a:t>2</a:t>
            </a:r>
            <a:r>
              <a:rPr lang="el-GR" sz="2200" dirty="0" smtClean="0"/>
              <a:t>.</a:t>
            </a:r>
            <a:endParaRPr lang="en-US" sz="2200" dirty="0" smtClean="0"/>
          </a:p>
          <a:p>
            <a:pPr marL="1143000" lvl="1" indent="-365760">
              <a:spcBef>
                <a:spcPts val="0"/>
              </a:spcBef>
              <a:buClr>
                <a:srgbClr val="FF6600"/>
              </a:buClr>
              <a:buFont typeface="Calibri" panose="020F0502020204030204" pitchFamily="34" charset="0"/>
              <a:buChar char="●"/>
            </a:pPr>
            <a:r>
              <a:rPr lang="el-GR" sz="2200" dirty="0" err="1" smtClean="0"/>
              <a:t>Ασκορβικό</a:t>
            </a:r>
            <a:r>
              <a:rPr lang="el-GR" sz="2200" dirty="0" smtClean="0"/>
              <a:t> οξύ.</a:t>
            </a:r>
            <a:endParaRPr lang="en-US" sz="2200" dirty="0" smtClean="0"/>
          </a:p>
          <a:p>
            <a:endParaRPr lang="el-GR" dirty="0"/>
          </a:p>
        </p:txBody>
      </p:sp>
      <p:pic>
        <p:nvPicPr>
          <p:cNvPr id="8" name="Θέση περιεχομένου 2" descr="Εικόνα της ενζυμικής δράσης."/>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752600" y="4017932"/>
            <a:ext cx="5602527" cy="1239868"/>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68</a:t>
            </a:fld>
            <a:endParaRPr lang="el-GR" sz="1400" dirty="0">
              <a:solidFill>
                <a:schemeClr val="tx1"/>
              </a:solidFill>
            </a:endParaRPr>
          </a:p>
        </p:txBody>
      </p:sp>
    </p:spTree>
    <p:extLst>
      <p:ext uri="{BB962C8B-B14F-4D97-AF65-F5344CB8AC3E}">
        <p14:creationId xmlns:p14="http://schemas.microsoft.com/office/powerpoint/2010/main" val="5040711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Πως λειτουργούν τα </a:t>
            </a:r>
            <a:r>
              <a:rPr lang="el-GR" b="1" dirty="0" smtClean="0"/>
              <a:t>ένζυμα;</a:t>
            </a:r>
            <a:br>
              <a:rPr lang="el-GR" b="1" dirty="0" smtClean="0"/>
            </a:br>
            <a:r>
              <a:rPr lang="el-GR" b="1" dirty="0" smtClean="0"/>
              <a:t>(1 από 2)</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buClr>
                <a:srgbClr val="0033CC"/>
              </a:buClr>
              <a:buFont typeface="Calibri" panose="020F0502020204030204" pitchFamily="34" charset="0"/>
              <a:buChar char="●"/>
            </a:pPr>
            <a:endParaRPr lang="el-GR" b="1" dirty="0" smtClean="0"/>
          </a:p>
          <a:p>
            <a:pPr marL="457200" indent="-457200">
              <a:spcBef>
                <a:spcPts val="0"/>
              </a:spcBef>
              <a:spcAft>
                <a:spcPts val="2400"/>
              </a:spcAft>
              <a:buClr>
                <a:srgbClr val="0033CC"/>
              </a:buClr>
              <a:buFont typeface="Calibri" panose="020F0502020204030204" pitchFamily="34" charset="0"/>
              <a:buChar char="●"/>
            </a:pPr>
            <a:r>
              <a:rPr lang="el-GR" b="1" dirty="0" smtClean="0"/>
              <a:t>Τα ένζυμα ως καταλύτες </a:t>
            </a:r>
            <a:r>
              <a:rPr lang="el-GR" dirty="0" smtClean="0"/>
              <a:t>αυξάνουν την αντίδραση αυθόρμητων αντιδράσεων:</a:t>
            </a:r>
          </a:p>
          <a:p>
            <a:pPr marL="1143000" indent="-365760">
              <a:spcBef>
                <a:spcPts val="0"/>
              </a:spcBef>
              <a:spcAft>
                <a:spcPts val="1200"/>
              </a:spcAft>
              <a:buClr>
                <a:srgbClr val="FF6600"/>
              </a:buClr>
              <a:buFont typeface="Calibri" panose="020F0502020204030204" pitchFamily="34" charset="0"/>
              <a:buChar char="●"/>
            </a:pPr>
            <a:r>
              <a:rPr lang="el-GR" sz="2800" dirty="0" smtClean="0"/>
              <a:t>μειώνουν την ενέργεια ενεργοποίησης, </a:t>
            </a:r>
          </a:p>
          <a:p>
            <a:pPr marL="1143000" indent="-365760">
              <a:spcBef>
                <a:spcPts val="0"/>
              </a:spcBef>
              <a:spcAft>
                <a:spcPts val="1200"/>
              </a:spcAft>
              <a:buClr>
                <a:srgbClr val="FF6600"/>
              </a:buClr>
              <a:buFont typeface="Calibri" panose="020F0502020204030204" pitchFamily="34" charset="0"/>
              <a:buChar char="●"/>
            </a:pPr>
            <a:r>
              <a:rPr lang="el-GR" sz="2800" dirty="0" smtClean="0"/>
              <a:t>δεν είναι χημικώς δραστικά σώματα, </a:t>
            </a:r>
          </a:p>
          <a:p>
            <a:pPr marL="1143000" indent="-365760">
              <a:spcBef>
                <a:spcPts val="0"/>
              </a:spcBef>
              <a:buClr>
                <a:srgbClr val="FF6600"/>
              </a:buClr>
              <a:buFont typeface="Calibri" panose="020F0502020204030204" pitchFamily="34" charset="0"/>
              <a:buChar char="●"/>
            </a:pPr>
            <a:r>
              <a:rPr lang="el-GR" sz="2800" dirty="0" smtClean="0"/>
              <a:t>έχουν μέγεθος πολύ μεγαλύτερο από εκείνο του υποστρώματος, δραστική περιοχή είναι το ενεργό κέντρο.</a:t>
            </a: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69</a:t>
            </a:fld>
            <a:endParaRPr lang="el-GR" sz="1400" dirty="0">
              <a:solidFill>
                <a:schemeClr val="tx1"/>
              </a:solidFill>
            </a:endParaRPr>
          </a:p>
        </p:txBody>
      </p:sp>
    </p:spTree>
    <p:extLst>
      <p:ext uri="{BB962C8B-B14F-4D97-AF65-F5344CB8AC3E}">
        <p14:creationId xmlns:p14="http://schemas.microsoft.com/office/powerpoint/2010/main" val="2795611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Λιποειδή (3 από 5)</a:t>
            </a:r>
            <a:endParaRPr lang="el-GR" dirty="0"/>
          </a:p>
        </p:txBody>
      </p:sp>
      <p:sp>
        <p:nvSpPr>
          <p:cNvPr id="3" name="Θέση περιεχομένου 1"/>
          <p:cNvSpPr>
            <a:spLocks noGrp="1"/>
          </p:cNvSpPr>
          <p:nvPr>
            <p:ph idx="1"/>
          </p:nvPr>
        </p:nvSpPr>
        <p:spPr/>
        <p:txBody>
          <a:bodyPr>
            <a:normAutofit/>
          </a:bodyPr>
          <a:lstStyle/>
          <a:p>
            <a:pPr marL="457200" indent="-457200">
              <a:spcBef>
                <a:spcPts val="0"/>
              </a:spcBef>
              <a:buClr>
                <a:srgbClr val="0033CC"/>
              </a:buClr>
              <a:buFont typeface="Calibri" panose="020F0502020204030204" pitchFamily="34" charset="0"/>
              <a:buChar char="●"/>
            </a:pPr>
            <a:endParaRPr lang="el-GR" sz="2000" dirty="0" smtClean="0"/>
          </a:p>
          <a:p>
            <a:pPr marL="457200" indent="-457200">
              <a:spcBef>
                <a:spcPts val="0"/>
              </a:spcBef>
              <a:spcAft>
                <a:spcPts val="2400"/>
              </a:spcAft>
              <a:buClr>
                <a:srgbClr val="0033CC"/>
              </a:buClr>
              <a:buFont typeface="Calibri" panose="020F0502020204030204" pitchFamily="34" charset="0"/>
              <a:buChar char="●"/>
            </a:pPr>
            <a:r>
              <a:rPr lang="el-GR" sz="2400" dirty="0" smtClean="0"/>
              <a:t>Είναι πολύ </a:t>
            </a:r>
            <a:r>
              <a:rPr lang="el-GR" sz="2400" b="1" dirty="0" smtClean="0">
                <a:solidFill>
                  <a:srgbClr val="0033CC"/>
                </a:solidFill>
              </a:rPr>
              <a:t>διαδεδομένα στη φύση</a:t>
            </a:r>
            <a:r>
              <a:rPr lang="el-GR" sz="2400" dirty="0" smtClean="0"/>
              <a:t>, τόσο στα ζωικά όσο και στα φυτικά κύτταρα και περιλαμβάνουν ένα πολύ μεγάλο αριθμό ενώσεων, που για τα </a:t>
            </a:r>
            <a:r>
              <a:rPr lang="el-GR" sz="2400" b="1" dirty="0" err="1" smtClean="0">
                <a:solidFill>
                  <a:srgbClr val="0033CC"/>
                </a:solidFill>
              </a:rPr>
              <a:t>φωσφολιποειδή</a:t>
            </a:r>
            <a:r>
              <a:rPr lang="el-GR" sz="2400" dirty="0" smtClean="0"/>
              <a:t> μόνο, για παράδειγμα, έχουν περιγραφεί περισσότερα από </a:t>
            </a:r>
            <a:r>
              <a:rPr lang="el-GR" sz="2400" b="1" dirty="0" smtClean="0">
                <a:solidFill>
                  <a:srgbClr val="0033CC"/>
                </a:solidFill>
              </a:rPr>
              <a:t>1000</a:t>
            </a:r>
            <a:r>
              <a:rPr lang="el-GR" sz="2400" dirty="0" smtClean="0">
                <a:solidFill>
                  <a:schemeClr val="hlink"/>
                </a:solidFill>
              </a:rPr>
              <a:t> </a:t>
            </a:r>
            <a:r>
              <a:rPr lang="el-GR" sz="2400" dirty="0" smtClean="0"/>
              <a:t>είδη.</a:t>
            </a:r>
          </a:p>
          <a:p>
            <a:pPr marL="457200" indent="-457200">
              <a:spcBef>
                <a:spcPts val="0"/>
              </a:spcBef>
              <a:buClr>
                <a:srgbClr val="0033CC"/>
              </a:buClr>
              <a:buFont typeface="Calibri" panose="020F0502020204030204" pitchFamily="34" charset="0"/>
              <a:buChar char="●"/>
            </a:pPr>
            <a:r>
              <a:rPr lang="el-GR" sz="2400" dirty="0" smtClean="0"/>
              <a:t>Η </a:t>
            </a:r>
            <a:r>
              <a:rPr lang="el-GR" sz="2400" b="1" dirty="0" smtClean="0">
                <a:solidFill>
                  <a:srgbClr val="0033CC"/>
                </a:solidFill>
              </a:rPr>
              <a:t>κατάταξη</a:t>
            </a:r>
            <a:r>
              <a:rPr lang="el-GR" sz="2400" dirty="0" smtClean="0">
                <a:solidFill>
                  <a:schemeClr val="hlink"/>
                </a:solidFill>
              </a:rPr>
              <a:t> </a:t>
            </a:r>
            <a:r>
              <a:rPr lang="el-GR" sz="2400" dirty="0" smtClean="0"/>
              <a:t>όλων αυτών των πολυπληθών και τόσο διαφορετικών ενώσεων, στην κατηγορία των λιποειδών (της μιας από τις τέσσερις κύριες τάξεις των </a:t>
            </a:r>
            <a:r>
              <a:rPr lang="el-GR" sz="2400" dirty="0" err="1" smtClean="0"/>
              <a:t>βιομορίων</a:t>
            </a:r>
            <a:r>
              <a:rPr lang="el-GR" sz="2400" dirty="0" smtClean="0"/>
              <a:t>), γίνεται λόγω </a:t>
            </a:r>
            <a:r>
              <a:rPr lang="el-GR" sz="2400" b="1" dirty="0" smtClean="0">
                <a:solidFill>
                  <a:srgbClr val="0033CC"/>
                </a:solidFill>
              </a:rPr>
              <a:t>κάποιων κοινών σημείων και βιολογικών δράσεων</a:t>
            </a:r>
            <a:r>
              <a:rPr lang="el-GR" sz="2400" dirty="0" smtClean="0"/>
              <a:t>, που έχουν όλες αυτές οι ενώσεις.</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7</a:t>
            </a:fld>
            <a:endParaRPr lang="el-GR" sz="1400" dirty="0">
              <a:solidFill>
                <a:schemeClr val="tx1"/>
              </a:solidFill>
            </a:endParaRPr>
          </a:p>
        </p:txBody>
      </p:sp>
    </p:spTree>
    <p:extLst>
      <p:ext uri="{BB962C8B-B14F-4D97-AF65-F5344CB8AC3E}">
        <p14:creationId xmlns:p14="http://schemas.microsoft.com/office/powerpoint/2010/main" val="8603596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Πως λειτουργούν τα ένζυμα;</a:t>
            </a:r>
            <a:br>
              <a:rPr lang="el-GR" b="1" dirty="0"/>
            </a:br>
            <a:r>
              <a:rPr lang="el-GR" b="1" dirty="0" smtClean="0"/>
              <a:t>(2 </a:t>
            </a:r>
            <a:r>
              <a:rPr lang="el-GR" b="1" dirty="0"/>
              <a:t>από 2)</a:t>
            </a:r>
            <a:endParaRPr lang="el-GR" dirty="0"/>
          </a:p>
        </p:txBody>
      </p:sp>
      <p:pic>
        <p:nvPicPr>
          <p:cNvPr id="6" name="Θέση περιεχομένου 1" descr="Εικόνα με την υπόθεση του κλειδιού  κλειδαριά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600200"/>
            <a:ext cx="5817832" cy="4753229"/>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70</a:t>
            </a:fld>
            <a:endParaRPr lang="el-GR" sz="1400" dirty="0">
              <a:solidFill>
                <a:schemeClr val="tx1"/>
              </a:solidFill>
            </a:endParaRPr>
          </a:p>
        </p:txBody>
      </p:sp>
    </p:spTree>
    <p:extLst>
      <p:ext uri="{BB962C8B-B14F-4D97-AF65-F5344CB8AC3E}">
        <p14:creationId xmlns:p14="http://schemas.microsoft.com/office/powerpoint/2010/main" val="33209216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Οι </a:t>
            </a:r>
            <a:r>
              <a:rPr lang="el-GR" b="1" dirty="0" err="1"/>
              <a:t>συμπαράγοντες</a:t>
            </a:r>
            <a:r>
              <a:rPr lang="el-GR" b="1" dirty="0"/>
              <a:t> των </a:t>
            </a:r>
            <a:r>
              <a:rPr lang="el-GR" b="1" dirty="0" smtClean="0"/>
              <a:t>ενζύμων</a:t>
            </a:r>
            <a:br>
              <a:rPr lang="el-GR" b="1" dirty="0" smtClean="0"/>
            </a:br>
            <a:r>
              <a:rPr lang="el-GR" b="1" dirty="0" smtClean="0"/>
              <a:t>(1 από 2)</a:t>
            </a:r>
            <a:endParaRPr lang="el-GR"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1200"/>
              </a:spcAft>
              <a:buClr>
                <a:srgbClr val="0033CC"/>
              </a:buClr>
              <a:buFont typeface="Calibri" panose="020F0502020204030204" pitchFamily="34" charset="0"/>
              <a:buChar char="●"/>
            </a:pPr>
            <a:r>
              <a:rPr lang="el-GR" sz="2400" dirty="0" smtClean="0"/>
              <a:t>Πολλά ένζυμα για να λειτουργήσουν είναι απαραίτητη η παρουσία και κάποιας άλλης χημικής ένωσης</a:t>
            </a:r>
            <a:r>
              <a:rPr lang="en-US" sz="2400" dirty="0" smtClean="0"/>
              <a:t>,</a:t>
            </a:r>
            <a:r>
              <a:rPr lang="el-GR" sz="2400" dirty="0" smtClean="0"/>
              <a:t> ή κάποιου στοιχείου που ονομάζονται </a:t>
            </a:r>
            <a:r>
              <a:rPr lang="el-GR" sz="2400" b="1" dirty="0" err="1" smtClean="0"/>
              <a:t>συμπαράγοντες</a:t>
            </a:r>
            <a:r>
              <a:rPr lang="el-GR" sz="2400" dirty="0" smtClean="0"/>
              <a:t>.</a:t>
            </a:r>
            <a:endParaRPr lang="el-GR" sz="2400" b="1" dirty="0" smtClean="0"/>
          </a:p>
          <a:p>
            <a:pPr marL="457200" indent="-457200">
              <a:spcBef>
                <a:spcPts val="0"/>
              </a:spcBef>
              <a:spcAft>
                <a:spcPts val="1200"/>
              </a:spcAft>
              <a:buClr>
                <a:srgbClr val="0033CC"/>
              </a:buClr>
              <a:buFont typeface="Calibri" panose="020F0502020204030204" pitchFamily="34" charset="0"/>
              <a:buChar char="●"/>
            </a:pPr>
            <a:r>
              <a:rPr lang="el-GR" sz="2400" dirty="0" smtClean="0"/>
              <a:t>Οι </a:t>
            </a:r>
            <a:r>
              <a:rPr lang="el-GR" sz="2400" dirty="0" err="1" smtClean="0"/>
              <a:t>συμπαράγοντες</a:t>
            </a:r>
            <a:r>
              <a:rPr lang="el-GR" sz="2400" dirty="0" smtClean="0"/>
              <a:t> είναι </a:t>
            </a:r>
            <a:r>
              <a:rPr lang="el-GR" sz="2400" b="1" dirty="0" smtClean="0"/>
              <a:t>μη πρωτεϊνικές ενώσεις </a:t>
            </a:r>
            <a:r>
              <a:rPr lang="el-GR" sz="2400" dirty="0" smtClean="0"/>
              <a:t>οργανικές ή ανόργανες ανόργανες, που είναι απαραίτητες για τη λειτουργία του ενζύμου.</a:t>
            </a:r>
          </a:p>
          <a:p>
            <a:pPr marL="457200" indent="-457200">
              <a:spcBef>
                <a:spcPts val="0"/>
              </a:spcBef>
              <a:spcAft>
                <a:spcPts val="1200"/>
              </a:spcAft>
              <a:buClr>
                <a:srgbClr val="0033CC"/>
              </a:buClr>
              <a:buFont typeface="Calibri" panose="020F0502020204030204" pitchFamily="34" charset="0"/>
              <a:buChar char="●"/>
            </a:pPr>
            <a:r>
              <a:rPr lang="el-GR" sz="2400" dirty="0" smtClean="0"/>
              <a:t>Το </a:t>
            </a:r>
            <a:r>
              <a:rPr lang="el-GR" sz="2400" dirty="0" err="1"/>
              <a:t>σύμπλοκο</a:t>
            </a:r>
            <a:r>
              <a:rPr lang="el-GR" sz="2400" dirty="0"/>
              <a:t> ένζυμο </a:t>
            </a:r>
            <a:r>
              <a:rPr lang="el-GR" sz="2400" dirty="0" err="1"/>
              <a:t>συμπαράγοντας</a:t>
            </a:r>
            <a:r>
              <a:rPr lang="el-GR" sz="2400" dirty="0"/>
              <a:t> ονομάζεται </a:t>
            </a:r>
            <a:r>
              <a:rPr lang="el-GR" sz="2400" b="1" dirty="0" err="1" smtClean="0"/>
              <a:t>ολοένζυμο</a:t>
            </a:r>
            <a:r>
              <a:rPr lang="el-GR" sz="2400" dirty="0" smtClean="0"/>
              <a:t>.</a:t>
            </a:r>
          </a:p>
          <a:p>
            <a:pPr marL="457200" indent="-457200">
              <a:spcBef>
                <a:spcPts val="0"/>
              </a:spcBef>
              <a:buClr>
                <a:srgbClr val="0033CC"/>
              </a:buClr>
              <a:buFont typeface="Calibri" panose="020F0502020204030204" pitchFamily="34" charset="0"/>
              <a:buChar char="●"/>
            </a:pPr>
            <a:r>
              <a:rPr lang="el-GR" sz="2400" dirty="0" smtClean="0"/>
              <a:t>Όταν </a:t>
            </a:r>
            <a:r>
              <a:rPr lang="el-GR" sz="2400" dirty="0"/>
              <a:t>από το </a:t>
            </a:r>
            <a:r>
              <a:rPr lang="el-GR" sz="2400" dirty="0" err="1"/>
              <a:t>ολοένζυμο</a:t>
            </a:r>
            <a:r>
              <a:rPr lang="el-GR" sz="2400" dirty="0"/>
              <a:t> αφαιρεθεί </a:t>
            </a:r>
            <a:r>
              <a:rPr lang="el-GR" sz="2400" dirty="0" err="1" smtClean="0"/>
              <a:t>συμπαράγοντας</a:t>
            </a:r>
            <a:r>
              <a:rPr lang="en-US" sz="2400" dirty="0" smtClean="0"/>
              <a:t>,</a:t>
            </a:r>
            <a:r>
              <a:rPr lang="el-GR" sz="2400" dirty="0" smtClean="0"/>
              <a:t> </a:t>
            </a:r>
            <a:r>
              <a:rPr lang="el-GR" sz="2400" dirty="0"/>
              <a:t>αυτό που μένει είναι το </a:t>
            </a:r>
            <a:r>
              <a:rPr lang="el-GR" sz="2400" b="1" dirty="0" err="1" smtClean="0"/>
              <a:t>αποένζυμο</a:t>
            </a:r>
            <a:r>
              <a:rPr lang="el-GR" sz="2400" dirty="0" smtClean="0"/>
              <a:t>.</a:t>
            </a:r>
            <a:endParaRPr lang="el-GR" sz="2400" dirty="0"/>
          </a:p>
          <a:p>
            <a:pPr marL="457200" indent="-457200">
              <a:spcBef>
                <a:spcPts val="0"/>
              </a:spcBef>
              <a:buClr>
                <a:srgbClr val="0033CC"/>
              </a:buClr>
              <a:buFont typeface="Calibri" panose="020F0502020204030204" pitchFamily="34" charset="0"/>
              <a:buChar char="●"/>
            </a:pPr>
            <a:endParaRPr lang="el-GR" sz="28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71</a:t>
            </a:fld>
            <a:endParaRPr lang="el-GR" sz="1400" dirty="0">
              <a:solidFill>
                <a:schemeClr val="tx1"/>
              </a:solidFill>
            </a:endParaRPr>
          </a:p>
        </p:txBody>
      </p:sp>
    </p:spTree>
    <p:extLst>
      <p:ext uri="{BB962C8B-B14F-4D97-AF65-F5344CB8AC3E}">
        <p14:creationId xmlns:p14="http://schemas.microsoft.com/office/powerpoint/2010/main" val="9580869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Οι </a:t>
            </a:r>
            <a:r>
              <a:rPr lang="el-GR" b="1" dirty="0" err="1"/>
              <a:t>συμπαράγοντες</a:t>
            </a:r>
            <a:r>
              <a:rPr lang="el-GR" b="1" dirty="0"/>
              <a:t> των ενζύμων</a:t>
            </a:r>
            <a:br>
              <a:rPr lang="el-GR" b="1" dirty="0"/>
            </a:br>
            <a:r>
              <a:rPr lang="el-GR" b="1" dirty="0" smtClean="0"/>
              <a:t>(2 </a:t>
            </a:r>
            <a:r>
              <a:rPr lang="el-GR" b="1" dirty="0"/>
              <a:t>από 2)</a:t>
            </a:r>
            <a:endParaRPr lang="el-GR"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600"/>
              </a:spcAft>
              <a:buClr>
                <a:srgbClr val="0033CC"/>
              </a:buClr>
              <a:buFont typeface="Calibri" panose="020F0502020204030204" pitchFamily="34" charset="0"/>
              <a:buChar char="●"/>
            </a:pPr>
            <a:r>
              <a:rPr lang="el-GR" sz="2400" dirty="0"/>
              <a:t>Ανόργανα ιόντα (</a:t>
            </a:r>
            <a:r>
              <a:rPr lang="el-GR" sz="2400" dirty="0" err="1"/>
              <a:t>ενεργοποιητές</a:t>
            </a:r>
            <a:r>
              <a:rPr lang="el-GR" sz="2400" dirty="0"/>
              <a:t>  ενζύμων</a:t>
            </a:r>
            <a:r>
              <a:rPr lang="el-GR" sz="2400" dirty="0" smtClean="0"/>
              <a:t>):</a:t>
            </a:r>
            <a:endParaRPr lang="en-US" sz="2400" dirty="0"/>
          </a:p>
          <a:p>
            <a:pPr marL="1143000" lvl="1" indent="-365760">
              <a:spcBef>
                <a:spcPts val="0"/>
              </a:spcBef>
              <a:spcAft>
                <a:spcPts val="1200"/>
              </a:spcAft>
              <a:buClr>
                <a:srgbClr val="FF6600"/>
              </a:buClr>
              <a:buFont typeface="Calibri" panose="020F0502020204030204" pitchFamily="34" charset="0"/>
              <a:buChar char="●"/>
            </a:pPr>
            <a:r>
              <a:rPr lang="el-GR" sz="2200" dirty="0"/>
              <a:t>Ενεργοποίηση </a:t>
            </a:r>
            <a:r>
              <a:rPr lang="el-GR" sz="2200" dirty="0" err="1"/>
              <a:t>αμυλάσης</a:t>
            </a:r>
            <a:r>
              <a:rPr lang="el-GR" sz="2200" dirty="0"/>
              <a:t> του σάλιου με ιόντα </a:t>
            </a:r>
            <a:r>
              <a:rPr lang="el-GR" sz="2200" dirty="0" smtClean="0"/>
              <a:t>χλωρίου.</a:t>
            </a:r>
            <a:endParaRPr lang="el-GR" sz="2200" dirty="0"/>
          </a:p>
          <a:p>
            <a:pPr marL="457200" indent="-457200">
              <a:spcBef>
                <a:spcPts val="0"/>
              </a:spcBef>
              <a:spcAft>
                <a:spcPts val="600"/>
              </a:spcAft>
              <a:buClr>
                <a:srgbClr val="0033CC"/>
              </a:buClr>
              <a:buFont typeface="Calibri" panose="020F0502020204030204" pitchFamily="34" charset="0"/>
              <a:buChar char="●"/>
            </a:pPr>
            <a:r>
              <a:rPr lang="el-GR" sz="2400" dirty="0"/>
              <a:t>Προσθετικές ομάδες. Είναι μη πρωτεϊνικά</a:t>
            </a:r>
            <a:r>
              <a:rPr lang="en-US" sz="2400" dirty="0"/>
              <a:t> </a:t>
            </a:r>
            <a:r>
              <a:rPr lang="el-GR" sz="2400" dirty="0"/>
              <a:t>οργανικά μόρια που αποτελούν τμήμα του </a:t>
            </a:r>
            <a:r>
              <a:rPr lang="el-GR" sz="2400" dirty="0" smtClean="0"/>
              <a:t>ενζύμου:</a:t>
            </a:r>
            <a:endParaRPr lang="en-US" sz="2400" dirty="0"/>
          </a:p>
          <a:p>
            <a:pPr marL="1143000" lvl="1" indent="-365760">
              <a:spcBef>
                <a:spcPts val="0"/>
              </a:spcBef>
              <a:spcAft>
                <a:spcPts val="1200"/>
              </a:spcAft>
              <a:buClr>
                <a:srgbClr val="FF6600"/>
              </a:buClr>
              <a:buFont typeface="Calibri" panose="020F0502020204030204" pitchFamily="34" charset="0"/>
              <a:buChar char="●"/>
            </a:pPr>
            <a:r>
              <a:rPr lang="el-GR" sz="2200" dirty="0"/>
              <a:t>π.χ. το </a:t>
            </a:r>
            <a:r>
              <a:rPr lang="en-US" sz="2200" dirty="0" smtClean="0"/>
              <a:t>FAD</a:t>
            </a:r>
            <a:r>
              <a:rPr lang="el-GR" sz="2200" dirty="0" smtClean="0"/>
              <a:t> </a:t>
            </a:r>
            <a:r>
              <a:rPr lang="el-GR" sz="2200" dirty="0"/>
              <a:t>( </a:t>
            </a:r>
            <a:r>
              <a:rPr lang="el-GR" sz="2200" dirty="0" err="1"/>
              <a:t>φλαβινο</a:t>
            </a:r>
            <a:r>
              <a:rPr lang="el-GR" sz="2200" dirty="0"/>
              <a:t>-</a:t>
            </a:r>
            <a:r>
              <a:rPr lang="el-GR" sz="2200" dirty="0" err="1"/>
              <a:t>αδενινο</a:t>
            </a:r>
            <a:r>
              <a:rPr lang="el-GR" sz="2200" dirty="0"/>
              <a:t> -</a:t>
            </a:r>
            <a:r>
              <a:rPr lang="el-GR" sz="2200" dirty="0" err="1"/>
              <a:t>δινουκλεοτίδιο</a:t>
            </a:r>
            <a:r>
              <a:rPr lang="el-GR" sz="2200" dirty="0"/>
              <a:t>)  που</a:t>
            </a:r>
            <a:r>
              <a:rPr lang="en-US" sz="2200" dirty="0"/>
              <a:t> </a:t>
            </a:r>
            <a:r>
              <a:rPr lang="el-GR" sz="2200" dirty="0"/>
              <a:t>περιέχει τη </a:t>
            </a:r>
            <a:r>
              <a:rPr lang="el-GR" sz="2200" dirty="0" err="1"/>
              <a:t>ριβοφλαβίνη</a:t>
            </a:r>
            <a:r>
              <a:rPr lang="el-GR" sz="2200" dirty="0"/>
              <a:t> (βιταμίνη Β2) που σχετίζεται με</a:t>
            </a:r>
            <a:r>
              <a:rPr lang="en-US" sz="2200" dirty="0"/>
              <a:t> </a:t>
            </a:r>
            <a:r>
              <a:rPr lang="el-GR" sz="2200" dirty="0"/>
              <a:t>τη </a:t>
            </a:r>
            <a:r>
              <a:rPr lang="el-GR" sz="2200" dirty="0" smtClean="0"/>
              <a:t>μεταφορά </a:t>
            </a:r>
            <a:r>
              <a:rPr lang="el-GR" sz="2200" dirty="0"/>
              <a:t>υδρογόνου κατά την κυτταρική αναπνοή.</a:t>
            </a:r>
          </a:p>
          <a:p>
            <a:pPr marL="457200" indent="-457200">
              <a:spcBef>
                <a:spcPts val="0"/>
              </a:spcBef>
              <a:spcAft>
                <a:spcPts val="600"/>
              </a:spcAft>
              <a:buClr>
                <a:srgbClr val="0033CC"/>
              </a:buClr>
              <a:buFont typeface="Calibri" panose="020F0502020204030204" pitchFamily="34" charset="0"/>
              <a:buChar char="●"/>
            </a:pPr>
            <a:r>
              <a:rPr lang="el-GR" sz="2400" dirty="0"/>
              <a:t>Συνένζυμα. Είναι οργανικοί </a:t>
            </a:r>
            <a:r>
              <a:rPr lang="el-GR" sz="2400" dirty="0" err="1"/>
              <a:t>συμπαράγοντες</a:t>
            </a:r>
            <a:r>
              <a:rPr lang="el-GR" sz="2400" dirty="0"/>
              <a:t> που</a:t>
            </a:r>
            <a:r>
              <a:rPr lang="en-US" sz="2400" dirty="0"/>
              <a:t> </a:t>
            </a:r>
            <a:r>
              <a:rPr lang="el-GR" sz="2400" dirty="0"/>
              <a:t>δεν</a:t>
            </a:r>
            <a:r>
              <a:rPr lang="en-US" sz="2400" dirty="0"/>
              <a:t> </a:t>
            </a:r>
            <a:r>
              <a:rPr lang="el-GR" sz="2400" dirty="0"/>
              <a:t>αποτελούν τμήμα του </a:t>
            </a:r>
            <a:r>
              <a:rPr lang="el-GR" sz="2400" dirty="0" smtClean="0"/>
              <a:t>ενζύμου:</a:t>
            </a:r>
            <a:endParaRPr lang="en-US" sz="2400" dirty="0"/>
          </a:p>
          <a:p>
            <a:pPr marL="1143000" lvl="1" indent="-365760">
              <a:spcBef>
                <a:spcPts val="0"/>
              </a:spcBef>
              <a:spcAft>
                <a:spcPts val="300"/>
              </a:spcAft>
              <a:buClr>
                <a:srgbClr val="FF6600"/>
              </a:buClr>
              <a:buFont typeface="Calibri" panose="020F0502020204030204" pitchFamily="34" charset="0"/>
              <a:buChar char="●"/>
            </a:pPr>
            <a:r>
              <a:rPr lang="el-GR" sz="2200" dirty="0"/>
              <a:t>π.χ. </a:t>
            </a:r>
            <a:r>
              <a:rPr lang="en-US" sz="2200" dirty="0" smtClean="0"/>
              <a:t>NAD, NADP, </a:t>
            </a:r>
            <a:r>
              <a:rPr lang="el-GR" sz="2200" dirty="0" smtClean="0"/>
              <a:t>συνένζυμο </a:t>
            </a:r>
            <a:r>
              <a:rPr lang="en-US" sz="2200" dirty="0" smtClean="0"/>
              <a:t>Α, ΑΤΡ</a:t>
            </a:r>
            <a:r>
              <a:rPr lang="el-GR" sz="2200" dirty="0" smtClean="0"/>
              <a:t>.</a:t>
            </a:r>
            <a:endParaRPr lang="en-US" sz="2200" dirty="0"/>
          </a:p>
          <a:p>
            <a:pPr marL="1143000" lvl="1" indent="-365760">
              <a:spcBef>
                <a:spcPts val="0"/>
              </a:spcBef>
              <a:buClr>
                <a:srgbClr val="FF6600"/>
              </a:buClr>
              <a:buFont typeface="Calibri" panose="020F0502020204030204" pitchFamily="34" charset="0"/>
              <a:buChar char="●"/>
            </a:pPr>
            <a:r>
              <a:rPr lang="el-GR" sz="2200" dirty="0"/>
              <a:t>Οι περισσότερες βιταμίνες είναι </a:t>
            </a:r>
            <a:r>
              <a:rPr lang="el-GR" sz="2200" dirty="0" smtClean="0"/>
              <a:t>συνένζυμα.</a:t>
            </a:r>
            <a:endParaRPr lang="el-GR" sz="22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72</a:t>
            </a:fld>
            <a:endParaRPr lang="el-GR" sz="1400" dirty="0">
              <a:solidFill>
                <a:schemeClr val="tx1"/>
              </a:solidFill>
            </a:endParaRPr>
          </a:p>
        </p:txBody>
      </p:sp>
    </p:spTree>
    <p:extLst>
      <p:ext uri="{BB962C8B-B14F-4D97-AF65-F5344CB8AC3E}">
        <p14:creationId xmlns:p14="http://schemas.microsoft.com/office/powerpoint/2010/main" val="28748007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Εξειδίκευση</a:t>
            </a:r>
            <a:endParaRPr lang="el-GR"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1800"/>
              </a:spcAft>
              <a:buClr>
                <a:srgbClr val="0033CC"/>
              </a:buClr>
              <a:buFont typeface="Calibri" panose="020F0502020204030204" pitchFamily="34" charset="0"/>
              <a:buChar char="●"/>
            </a:pPr>
            <a:r>
              <a:rPr lang="el-GR" sz="2800" dirty="0" smtClean="0"/>
              <a:t>Η εξειδίκευση έχει διάφορες διαβαθμίσεις:</a:t>
            </a:r>
          </a:p>
          <a:p>
            <a:pPr marL="1234440" lvl="2" indent="-457200">
              <a:spcBef>
                <a:spcPts val="0"/>
              </a:spcBef>
              <a:buClr>
                <a:srgbClr val="FF6600"/>
              </a:buClr>
              <a:buFont typeface="+mj-lt"/>
              <a:buAutoNum type="arabicParenR"/>
            </a:pPr>
            <a:r>
              <a:rPr lang="el-GR" b="1" dirty="0"/>
              <a:t>Ε</a:t>
            </a:r>
            <a:r>
              <a:rPr lang="el-GR" b="1" dirty="0" smtClean="0"/>
              <a:t>ξειδίκευση δεσμού</a:t>
            </a:r>
            <a:r>
              <a:rPr lang="el-GR" dirty="0" smtClean="0"/>
              <a:t>, </a:t>
            </a:r>
          </a:p>
          <a:p>
            <a:pPr marL="1234440" lvl="4" indent="0">
              <a:spcBef>
                <a:spcPts val="0"/>
              </a:spcBef>
              <a:spcAft>
                <a:spcPts val="1200"/>
              </a:spcAft>
              <a:buClr>
                <a:srgbClr val="0033CC"/>
              </a:buClr>
              <a:buNone/>
            </a:pPr>
            <a:r>
              <a:rPr lang="el-GR" sz="2400" dirty="0" smtClean="0"/>
              <a:t>αδιάκριτα από τις ομάδες που συμμετέχουν στο δεσμό.</a:t>
            </a:r>
          </a:p>
          <a:p>
            <a:pPr marL="1234440" lvl="2" indent="-457200">
              <a:spcBef>
                <a:spcPts val="0"/>
              </a:spcBef>
              <a:buClr>
                <a:srgbClr val="FF6600"/>
              </a:buClr>
              <a:buFont typeface="+mj-lt"/>
              <a:buAutoNum type="arabicParenR" startAt="2"/>
            </a:pPr>
            <a:r>
              <a:rPr lang="el-GR" b="1" dirty="0"/>
              <a:t>Ε</a:t>
            </a:r>
            <a:r>
              <a:rPr lang="el-GR" b="1" dirty="0" smtClean="0"/>
              <a:t>ξειδίκευση ομάδας</a:t>
            </a:r>
            <a:r>
              <a:rPr lang="el-GR" dirty="0" smtClean="0"/>
              <a:t>, </a:t>
            </a:r>
          </a:p>
          <a:p>
            <a:pPr marL="1234440" lvl="4" indent="0">
              <a:spcBef>
                <a:spcPts val="0"/>
              </a:spcBef>
              <a:spcAft>
                <a:spcPts val="1200"/>
              </a:spcAft>
              <a:buClr>
                <a:srgbClr val="0033CC"/>
              </a:buClr>
              <a:buNone/>
            </a:pPr>
            <a:r>
              <a:rPr lang="el-GR" sz="2400" dirty="0" smtClean="0"/>
              <a:t>η μία ομάδα του δεσμού είναι συγκεκριμένη.</a:t>
            </a:r>
          </a:p>
          <a:p>
            <a:pPr marL="1234440" lvl="2" indent="-457200">
              <a:spcBef>
                <a:spcPts val="0"/>
              </a:spcBef>
              <a:buClr>
                <a:srgbClr val="FF6600"/>
              </a:buClr>
              <a:buFont typeface="+mj-lt"/>
              <a:buAutoNum type="arabicParenR" startAt="3"/>
            </a:pPr>
            <a:r>
              <a:rPr lang="el-GR" b="1" dirty="0" err="1"/>
              <a:t>Σ</a:t>
            </a:r>
            <a:r>
              <a:rPr lang="el-GR" b="1" dirty="0" err="1" smtClean="0"/>
              <a:t>τερεοεξειδίκευση</a:t>
            </a:r>
            <a:r>
              <a:rPr lang="el-GR" dirty="0" smtClean="0"/>
              <a:t>, </a:t>
            </a:r>
          </a:p>
          <a:p>
            <a:pPr marL="1234440" lvl="4" indent="0">
              <a:spcBef>
                <a:spcPts val="0"/>
              </a:spcBef>
              <a:spcAft>
                <a:spcPts val="1200"/>
              </a:spcAft>
              <a:buClr>
                <a:srgbClr val="0033CC"/>
              </a:buClr>
              <a:buNone/>
            </a:pPr>
            <a:r>
              <a:rPr lang="el-GR" sz="2400" dirty="0" smtClean="0"/>
              <a:t>ένας από τους αντίποδες αποτελεί υπόστρωμα.</a:t>
            </a:r>
          </a:p>
          <a:p>
            <a:pPr marL="1234440" lvl="2" indent="-457200">
              <a:spcBef>
                <a:spcPts val="0"/>
              </a:spcBef>
              <a:buClr>
                <a:srgbClr val="FF6600"/>
              </a:buClr>
              <a:buFont typeface="+mj-lt"/>
              <a:buAutoNum type="arabicParenR" startAt="4"/>
            </a:pPr>
            <a:r>
              <a:rPr lang="el-GR" b="1" dirty="0"/>
              <a:t>Α</a:t>
            </a:r>
            <a:r>
              <a:rPr lang="el-GR" b="1" dirty="0" smtClean="0"/>
              <a:t>πόλυτη εξειδίκευση</a:t>
            </a:r>
            <a:r>
              <a:rPr lang="el-GR" dirty="0" smtClean="0"/>
              <a:t>, </a:t>
            </a:r>
          </a:p>
          <a:p>
            <a:pPr marL="1234440" lvl="4" indent="0">
              <a:spcBef>
                <a:spcPts val="0"/>
              </a:spcBef>
              <a:buClr>
                <a:srgbClr val="0033CC"/>
              </a:buClr>
              <a:buNone/>
            </a:pPr>
            <a:r>
              <a:rPr lang="el-GR" sz="2400" dirty="0" smtClean="0"/>
              <a:t>υπόστρωμα είναι μία και μόνο συγκεκριμένη ουσία. </a:t>
            </a:r>
            <a:endParaRPr lang="el-GR" sz="24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73</a:t>
            </a:fld>
            <a:endParaRPr lang="el-GR" sz="1400" dirty="0">
              <a:solidFill>
                <a:schemeClr val="tx1"/>
              </a:solidFill>
            </a:endParaRPr>
          </a:p>
        </p:txBody>
      </p:sp>
    </p:spTree>
    <p:extLst>
      <p:ext uri="{BB962C8B-B14F-4D97-AF65-F5344CB8AC3E}">
        <p14:creationId xmlns:p14="http://schemas.microsoft.com/office/powerpoint/2010/main" val="28549682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Μηχανισμός της </a:t>
            </a:r>
            <a:br>
              <a:rPr lang="el-GR" b="1" dirty="0" smtClean="0"/>
            </a:br>
            <a:r>
              <a:rPr lang="el-GR" b="1" dirty="0" smtClean="0"/>
              <a:t>δράσης των ενζύμων</a:t>
            </a:r>
            <a:endParaRPr lang="el-GR"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800"/>
              </a:spcAft>
              <a:buClr>
                <a:srgbClr val="0033CC"/>
              </a:buClr>
              <a:buFont typeface="Calibri" panose="020F0502020204030204" pitchFamily="34" charset="0"/>
              <a:buChar char="●"/>
            </a:pPr>
            <a:r>
              <a:rPr lang="el-GR" sz="2400" dirty="0" smtClean="0"/>
              <a:t>Ο μηχανισμός δράσης δεν είναι κοινός για όλα τα ένζυμα.</a:t>
            </a:r>
          </a:p>
          <a:p>
            <a:pPr marL="457200" indent="-457200">
              <a:spcBef>
                <a:spcPts val="0"/>
              </a:spcBef>
              <a:spcAft>
                <a:spcPts val="800"/>
              </a:spcAft>
              <a:buClr>
                <a:srgbClr val="0033CC"/>
              </a:buClr>
              <a:buFont typeface="Calibri" panose="020F0502020204030204" pitchFamily="34" charset="0"/>
              <a:buChar char="●"/>
            </a:pPr>
            <a:r>
              <a:rPr lang="el-GR" sz="2400" dirty="0" smtClean="0"/>
              <a:t>Η μελέτη του μηχανισμού με απομίμηση των προσθετικών ομάδων.</a:t>
            </a:r>
          </a:p>
          <a:p>
            <a:pPr marL="457200" indent="-457200">
              <a:spcBef>
                <a:spcPts val="0"/>
              </a:spcBef>
              <a:spcAft>
                <a:spcPts val="800"/>
              </a:spcAft>
              <a:buClr>
                <a:srgbClr val="0033CC"/>
              </a:buClr>
              <a:buFont typeface="Calibri" panose="020F0502020204030204" pitchFamily="34" charset="0"/>
              <a:buChar char="●"/>
            </a:pPr>
            <a:r>
              <a:rPr lang="el-GR" sz="2400" dirty="0" smtClean="0"/>
              <a:t>Δύσκολη η ερμηνεία της τεράστιας αύξησης της ταχύτητας.</a:t>
            </a:r>
          </a:p>
          <a:p>
            <a:pPr marL="457200" indent="-457200">
              <a:spcBef>
                <a:spcPts val="0"/>
              </a:spcBef>
              <a:spcAft>
                <a:spcPts val="300"/>
              </a:spcAft>
              <a:buClr>
                <a:srgbClr val="0033CC"/>
              </a:buClr>
              <a:buFont typeface="Calibri" panose="020F0502020204030204" pitchFamily="34" charset="0"/>
              <a:buChar char="●"/>
            </a:pPr>
            <a:r>
              <a:rPr lang="el-GR" sz="2400" dirty="0" smtClean="0"/>
              <a:t>Σημαντική η συμμετοχή του ενεργού κέντρου:</a:t>
            </a:r>
          </a:p>
          <a:p>
            <a:pPr marL="1143000" indent="-365760">
              <a:spcBef>
                <a:spcPts val="0"/>
              </a:spcBef>
              <a:spcAft>
                <a:spcPts val="800"/>
              </a:spcAft>
              <a:buClr>
                <a:srgbClr val="FF6600"/>
              </a:buClr>
              <a:buFont typeface="Calibri" panose="020F0502020204030204" pitchFamily="34" charset="0"/>
              <a:buChar char="●"/>
            </a:pPr>
            <a:r>
              <a:rPr lang="el-GR" sz="2200" dirty="0" smtClean="0"/>
              <a:t>ομάδες από απομακρυσμένα σημεία της </a:t>
            </a:r>
            <a:r>
              <a:rPr lang="el-GR" sz="2200" dirty="0" err="1" smtClean="0"/>
              <a:t>πρωτοταγούς</a:t>
            </a:r>
            <a:r>
              <a:rPr lang="el-GR" sz="2200" dirty="0" smtClean="0"/>
              <a:t> δομής,</a:t>
            </a:r>
          </a:p>
          <a:p>
            <a:pPr marL="457200" indent="-457200">
              <a:spcBef>
                <a:spcPts val="0"/>
              </a:spcBef>
              <a:spcAft>
                <a:spcPts val="300"/>
              </a:spcAft>
              <a:buClr>
                <a:srgbClr val="0033CC"/>
              </a:buClr>
              <a:buFont typeface="Calibri" panose="020F0502020204030204" pitchFamily="34" charset="0"/>
              <a:buChar char="●"/>
            </a:pPr>
            <a:r>
              <a:rPr lang="el-GR" sz="2400" dirty="0" smtClean="0"/>
              <a:t>τα γεωμετρικά χαρακτηριστικά καθορισμένα:</a:t>
            </a:r>
          </a:p>
          <a:p>
            <a:pPr marL="1143000" lvl="1" indent="-365760">
              <a:spcBef>
                <a:spcPts val="0"/>
              </a:spcBef>
              <a:spcAft>
                <a:spcPts val="100"/>
              </a:spcAft>
              <a:buClr>
                <a:srgbClr val="FF6600"/>
              </a:buClr>
              <a:buFont typeface="Calibri" panose="020F0502020204030204" pitchFamily="34" charset="0"/>
              <a:buChar char="●"/>
            </a:pPr>
            <a:r>
              <a:rPr lang="el-GR" sz="2200" dirty="0" smtClean="0"/>
              <a:t>υπόθεση "κλειδιού-κλειδαριάς", </a:t>
            </a:r>
          </a:p>
          <a:p>
            <a:pPr marL="1143000" lvl="1" indent="-365760">
              <a:spcBef>
                <a:spcPts val="0"/>
              </a:spcBef>
              <a:spcAft>
                <a:spcPts val="100"/>
              </a:spcAft>
              <a:buClr>
                <a:srgbClr val="FF6600"/>
              </a:buClr>
              <a:buFont typeface="Calibri" panose="020F0502020204030204" pitchFamily="34" charset="0"/>
              <a:buChar char="●"/>
            </a:pPr>
            <a:r>
              <a:rPr lang="el-GR" sz="2200" dirty="0" smtClean="0"/>
              <a:t>υπόθεση της "επαγωγικής παραμόρφωσης", </a:t>
            </a:r>
          </a:p>
          <a:p>
            <a:pPr marL="1143000" lvl="1" indent="-365760">
              <a:spcBef>
                <a:spcPts val="0"/>
              </a:spcBef>
              <a:buClr>
                <a:srgbClr val="FF6600"/>
              </a:buClr>
              <a:buFont typeface="Calibri" panose="020F0502020204030204" pitchFamily="34" charset="0"/>
              <a:buChar char="●"/>
            </a:pPr>
            <a:r>
              <a:rPr lang="el-GR" sz="2200" dirty="0" smtClean="0"/>
              <a:t>επιβεβαίωση με μετρήσεις περίθλασης </a:t>
            </a:r>
            <a:r>
              <a:rPr lang="el-GR" sz="2200" dirty="0" err="1" smtClean="0"/>
              <a:t>ακτίνων</a:t>
            </a:r>
            <a:r>
              <a:rPr lang="el-GR" sz="2200" dirty="0" smtClean="0"/>
              <a:t>-Χ. </a:t>
            </a:r>
            <a:endParaRPr lang="el-GR" sz="22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74</a:t>
            </a:fld>
            <a:endParaRPr lang="el-GR" sz="1400" dirty="0">
              <a:solidFill>
                <a:schemeClr val="tx1"/>
              </a:solidFill>
            </a:endParaRPr>
          </a:p>
        </p:txBody>
      </p:sp>
    </p:spTree>
    <p:extLst>
      <p:ext uri="{BB962C8B-B14F-4D97-AF65-F5344CB8AC3E}">
        <p14:creationId xmlns:p14="http://schemas.microsoft.com/office/powerpoint/2010/main" val="22258190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Συσχέτιση ενεργού κέντρου και εξειδίκευσης</a:t>
            </a:r>
            <a:endParaRPr lang="el-GR"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600"/>
              </a:spcAft>
              <a:buClr>
                <a:srgbClr val="0033CC"/>
              </a:buClr>
              <a:buFont typeface="Calibri" panose="020F0502020204030204" pitchFamily="34" charset="0"/>
              <a:buChar char="●"/>
            </a:pPr>
            <a:r>
              <a:rPr lang="el-GR" sz="2400" dirty="0" smtClean="0"/>
              <a:t>Χαρακτηριστικά του ενεργού κέντρου της χυμοτρυψίνης:</a:t>
            </a:r>
          </a:p>
          <a:p>
            <a:pPr marL="1143000" indent="-365760">
              <a:spcBef>
                <a:spcPts val="0"/>
              </a:spcBef>
              <a:spcAft>
                <a:spcPts val="300"/>
              </a:spcAft>
              <a:buClr>
                <a:srgbClr val="FF6600"/>
              </a:buClr>
              <a:buFont typeface="Calibri" panose="020F0502020204030204" pitchFamily="34" charset="0"/>
              <a:buChar char="●"/>
            </a:pPr>
            <a:r>
              <a:rPr lang="el-GR" sz="2200" dirty="0" smtClean="0"/>
              <a:t>έχει υδρόφοβο χαρακτήρα,</a:t>
            </a:r>
          </a:p>
          <a:p>
            <a:pPr marL="1143000" indent="-365760">
              <a:spcBef>
                <a:spcPts val="0"/>
              </a:spcBef>
              <a:spcAft>
                <a:spcPts val="2400"/>
              </a:spcAft>
              <a:buClr>
                <a:srgbClr val="FF6600"/>
              </a:buClr>
              <a:buFont typeface="Calibri" panose="020F0502020204030204" pitchFamily="34" charset="0"/>
              <a:buChar char="●"/>
            </a:pPr>
            <a:r>
              <a:rPr lang="el-GR" sz="2200" dirty="0" smtClean="0"/>
              <a:t>έχει ευρεία είσοδο (παρουσία της </a:t>
            </a:r>
            <a:r>
              <a:rPr lang="el-GR" sz="2200" dirty="0" err="1" smtClean="0"/>
              <a:t>γλυκίνης</a:t>
            </a:r>
            <a:r>
              <a:rPr lang="el-GR" sz="2200" dirty="0" smtClean="0"/>
              <a:t>).</a:t>
            </a:r>
          </a:p>
          <a:p>
            <a:pPr marL="457200" indent="-457200">
              <a:spcBef>
                <a:spcPts val="0"/>
              </a:spcBef>
              <a:spcAft>
                <a:spcPts val="600"/>
              </a:spcAft>
              <a:buClr>
                <a:srgbClr val="0033CC"/>
              </a:buClr>
              <a:buFont typeface="Calibri" panose="020F0502020204030204" pitchFamily="34" charset="0"/>
              <a:buChar char="●"/>
            </a:pPr>
            <a:r>
              <a:rPr lang="el-GR" sz="2400" dirty="0" smtClean="0"/>
              <a:t>Χαρακτηριστικά του ενεργού κέντρου της τρυψίνης:</a:t>
            </a:r>
          </a:p>
          <a:p>
            <a:pPr marL="1143000" indent="-365760">
              <a:spcBef>
                <a:spcPts val="0"/>
              </a:spcBef>
              <a:spcAft>
                <a:spcPts val="300"/>
              </a:spcAft>
              <a:buClr>
                <a:srgbClr val="FF6600"/>
              </a:buClr>
              <a:buFont typeface="Calibri" panose="020F0502020204030204" pitchFamily="34" charset="0"/>
              <a:buChar char="●"/>
            </a:pPr>
            <a:r>
              <a:rPr lang="el-GR" sz="2200" dirty="0" smtClean="0"/>
              <a:t>έχει ευρεία είσοδο,</a:t>
            </a:r>
          </a:p>
          <a:p>
            <a:pPr marL="1143000" indent="-365760">
              <a:spcBef>
                <a:spcPts val="0"/>
              </a:spcBef>
              <a:spcAft>
                <a:spcPts val="2400"/>
              </a:spcAft>
              <a:buClr>
                <a:srgbClr val="FF6600"/>
              </a:buClr>
              <a:buFont typeface="Calibri" panose="020F0502020204030204" pitchFamily="34" charset="0"/>
              <a:buChar char="●"/>
            </a:pPr>
            <a:r>
              <a:rPr lang="el-GR" sz="2200" dirty="0" smtClean="0"/>
              <a:t>έχει ένα αρνητικό φορτίο (παρουσία του </a:t>
            </a:r>
            <a:r>
              <a:rPr lang="el-GR" sz="2200" dirty="0" err="1" smtClean="0"/>
              <a:t>ασπαραγινικού</a:t>
            </a:r>
            <a:r>
              <a:rPr lang="el-GR" sz="2200" dirty="0" smtClean="0"/>
              <a:t>).</a:t>
            </a:r>
          </a:p>
          <a:p>
            <a:pPr marL="457200" indent="-457200">
              <a:spcBef>
                <a:spcPts val="0"/>
              </a:spcBef>
              <a:spcAft>
                <a:spcPts val="600"/>
              </a:spcAft>
              <a:buClr>
                <a:srgbClr val="0033CC"/>
              </a:buClr>
              <a:buFont typeface="Calibri" panose="020F0502020204030204" pitchFamily="34" charset="0"/>
              <a:buChar char="●"/>
            </a:pPr>
            <a:r>
              <a:rPr lang="el-GR" sz="2400" dirty="0" smtClean="0"/>
              <a:t>Χαρακτηριστικά του ενεργού κέντρου της ελαστάσης:</a:t>
            </a:r>
          </a:p>
          <a:p>
            <a:pPr marL="1143000" indent="-365760">
              <a:spcBef>
                <a:spcPts val="0"/>
              </a:spcBef>
              <a:spcAft>
                <a:spcPts val="300"/>
              </a:spcAft>
              <a:buClr>
                <a:srgbClr val="FF6600"/>
              </a:buClr>
              <a:buFont typeface="Calibri" panose="020F0502020204030204" pitchFamily="34" charset="0"/>
              <a:buChar char="●"/>
            </a:pPr>
            <a:r>
              <a:rPr lang="el-GR" sz="2200" dirty="0" smtClean="0"/>
              <a:t>έχει υδρόφοβο χαρακτήρα,</a:t>
            </a:r>
          </a:p>
          <a:p>
            <a:pPr marL="1143000" indent="-365760">
              <a:spcBef>
                <a:spcPts val="0"/>
              </a:spcBef>
              <a:buClr>
                <a:srgbClr val="FF6600"/>
              </a:buClr>
              <a:buFont typeface="Calibri" panose="020F0502020204030204" pitchFamily="34" charset="0"/>
              <a:buChar char="●"/>
            </a:pPr>
            <a:r>
              <a:rPr lang="el-GR" sz="2200" dirty="0" smtClean="0"/>
              <a:t>η είσοδος έχει στενό άνοιγμα (παρουσία </a:t>
            </a:r>
            <a:r>
              <a:rPr lang="el-GR" sz="2200" dirty="0" err="1" smtClean="0"/>
              <a:t>βαλίνης</a:t>
            </a:r>
            <a:r>
              <a:rPr lang="el-GR" sz="2200" dirty="0" smtClean="0"/>
              <a:t>-</a:t>
            </a:r>
            <a:r>
              <a:rPr lang="el-GR" sz="2200" dirty="0" err="1" smtClean="0"/>
              <a:t>θρεονίνης</a:t>
            </a:r>
            <a:r>
              <a:rPr lang="el-GR" sz="2200" dirty="0" smtClean="0"/>
              <a:t>).</a:t>
            </a:r>
            <a:endParaRPr lang="el-GR" sz="22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75</a:t>
            </a:fld>
            <a:endParaRPr lang="el-GR" sz="1400" dirty="0">
              <a:solidFill>
                <a:schemeClr val="tx1"/>
              </a:solidFill>
            </a:endParaRPr>
          </a:p>
        </p:txBody>
      </p:sp>
    </p:spTree>
    <p:extLst>
      <p:ext uri="{BB962C8B-B14F-4D97-AF65-F5344CB8AC3E}">
        <p14:creationId xmlns:p14="http://schemas.microsoft.com/office/powerpoint/2010/main" val="40863970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Κινητική των </a:t>
            </a:r>
            <a:r>
              <a:rPr lang="el-GR" b="1" dirty="0" err="1" smtClean="0"/>
              <a:t>ενζυμικών</a:t>
            </a:r>
            <a:r>
              <a:rPr lang="el-GR" b="1" dirty="0" smtClean="0"/>
              <a:t> αντιδράσεων</a:t>
            </a:r>
            <a:endParaRPr lang="el-GR"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2400"/>
              </a:spcAft>
              <a:buClr>
                <a:srgbClr val="0033CC"/>
              </a:buClr>
              <a:buFont typeface="Calibri" panose="020F0502020204030204" pitchFamily="34" charset="0"/>
              <a:buChar char="●"/>
            </a:pPr>
            <a:r>
              <a:rPr lang="el-GR" sz="2800" dirty="0" smtClean="0"/>
              <a:t>Η μελέτη της κινητικής γίνεται με βάση την αρχική ταχύτητα.</a:t>
            </a:r>
          </a:p>
          <a:p>
            <a:pPr marL="457200" indent="-457200">
              <a:spcBef>
                <a:spcPts val="0"/>
              </a:spcBef>
              <a:spcAft>
                <a:spcPts val="1200"/>
              </a:spcAft>
              <a:buClr>
                <a:srgbClr val="0033CC"/>
              </a:buClr>
              <a:buFont typeface="Calibri" panose="020F0502020204030204" pitchFamily="34" charset="0"/>
              <a:buChar char="●"/>
            </a:pPr>
            <a:r>
              <a:rPr lang="el-GR" sz="2800" dirty="0" smtClean="0"/>
              <a:t>Παράγοντες που μειώνουν την αρχική ταχύτητα με το χρόνο:</a:t>
            </a:r>
          </a:p>
          <a:p>
            <a:pPr marL="1143000" indent="-365760">
              <a:spcBef>
                <a:spcPts val="0"/>
              </a:spcBef>
              <a:spcAft>
                <a:spcPts val="600"/>
              </a:spcAft>
              <a:buClr>
                <a:srgbClr val="FF6600"/>
              </a:buClr>
              <a:buFont typeface="Calibri" panose="020F0502020204030204" pitchFamily="34" charset="0"/>
              <a:buChar char="●"/>
            </a:pPr>
            <a:r>
              <a:rPr lang="el-GR" sz="2400" dirty="0" smtClean="0"/>
              <a:t>μείωση της συγκέντρωσης, </a:t>
            </a:r>
          </a:p>
          <a:p>
            <a:pPr marL="1143000" indent="-365760">
              <a:spcBef>
                <a:spcPts val="0"/>
              </a:spcBef>
              <a:spcAft>
                <a:spcPts val="600"/>
              </a:spcAft>
              <a:buClr>
                <a:srgbClr val="FF6600"/>
              </a:buClr>
              <a:buFont typeface="Calibri" panose="020F0502020204030204" pitchFamily="34" charset="0"/>
              <a:buChar char="●"/>
            </a:pPr>
            <a:r>
              <a:rPr lang="el-GR" sz="2400" dirty="0" smtClean="0"/>
              <a:t>πιθανή αναστολή από παραγόμενα προϊόντα, </a:t>
            </a:r>
          </a:p>
          <a:p>
            <a:pPr marL="1143000" indent="-365760">
              <a:spcBef>
                <a:spcPts val="0"/>
              </a:spcBef>
              <a:spcAft>
                <a:spcPts val="600"/>
              </a:spcAft>
              <a:buClr>
                <a:srgbClr val="FF6600"/>
              </a:buClr>
              <a:buFont typeface="Calibri" panose="020F0502020204030204" pitchFamily="34" charset="0"/>
              <a:buChar char="●"/>
            </a:pPr>
            <a:r>
              <a:rPr lang="el-GR" sz="2400" dirty="0" smtClean="0"/>
              <a:t>μεταβολή του </a:t>
            </a:r>
            <a:r>
              <a:rPr lang="en-US" sz="2400" dirty="0" smtClean="0"/>
              <a:t>pH</a:t>
            </a:r>
            <a:r>
              <a:rPr lang="el-GR" sz="2400" dirty="0" smtClean="0"/>
              <a:t>, </a:t>
            </a:r>
          </a:p>
          <a:p>
            <a:pPr marL="1143000" indent="-365760">
              <a:spcBef>
                <a:spcPts val="0"/>
              </a:spcBef>
              <a:buClr>
                <a:srgbClr val="FF6600"/>
              </a:buClr>
              <a:buFont typeface="Calibri" panose="020F0502020204030204" pitchFamily="34" charset="0"/>
              <a:buChar char="●"/>
            </a:pPr>
            <a:r>
              <a:rPr lang="el-GR" sz="2400" dirty="0" smtClean="0"/>
              <a:t>μετουσίωση του ενζύμου. </a:t>
            </a:r>
            <a:endParaRPr lang="el-GR" sz="24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76</a:t>
            </a:fld>
            <a:endParaRPr lang="el-GR" sz="1400" dirty="0">
              <a:solidFill>
                <a:schemeClr val="tx1"/>
              </a:solidFill>
            </a:endParaRPr>
          </a:p>
        </p:txBody>
      </p:sp>
    </p:spTree>
    <p:extLst>
      <p:ext uri="{BB962C8B-B14F-4D97-AF65-F5344CB8AC3E}">
        <p14:creationId xmlns:p14="http://schemas.microsoft.com/office/powerpoint/2010/main" val="28339282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Παράγοντες που επηρεάζουν </a:t>
            </a:r>
            <a:br>
              <a:rPr lang="el-GR" b="1" dirty="0" smtClean="0"/>
            </a:br>
            <a:r>
              <a:rPr lang="el-GR" b="1" dirty="0" smtClean="0"/>
              <a:t>την ταχύτητα (1/2)</a:t>
            </a:r>
            <a:endParaRPr lang="el-GR" b="1" dirty="0"/>
          </a:p>
        </p:txBody>
      </p:sp>
      <mc:AlternateContent xmlns:mc="http://schemas.openxmlformats.org/markup-compatibility/2006" xmlns:a14="http://schemas.microsoft.com/office/drawing/2010/main">
        <mc:Choice Requires="a14">
          <p:sp>
            <p:nvSpPr>
              <p:cNvPr id="3" name="Θέση περιεχομένου 1"/>
              <p:cNvSpPr>
                <a:spLocks noGrp="1"/>
              </p:cNvSpPr>
              <p:nvPr>
                <p:ph idx="1"/>
              </p:nvPr>
            </p:nvSpPr>
            <p:spPr/>
            <p:txBody>
              <a:bodyPr>
                <a:normAutofit/>
              </a:bodyPr>
              <a:lstStyle/>
              <a:p>
                <a:pPr marL="457200" indent="-457200">
                  <a:spcBef>
                    <a:spcPts val="0"/>
                  </a:spcBef>
                  <a:spcAft>
                    <a:spcPts val="600"/>
                  </a:spcAft>
                  <a:buClr>
                    <a:srgbClr val="0033CC"/>
                  </a:buClr>
                  <a:buFont typeface="Calibri" panose="020F0502020204030204" pitchFamily="34" charset="0"/>
                  <a:buChar char="●"/>
                </a:pPr>
                <a:r>
                  <a:rPr lang="el-GR" sz="2800" dirty="0" smtClean="0"/>
                  <a:t>Συγκέντρωση του ενζύμου:</a:t>
                </a:r>
              </a:p>
              <a:p>
                <a:pPr marL="1143000" indent="-365760">
                  <a:spcBef>
                    <a:spcPts val="0"/>
                  </a:spcBef>
                  <a:spcAft>
                    <a:spcPts val="1800"/>
                  </a:spcAft>
                  <a:buClr>
                    <a:srgbClr val="FF6600"/>
                  </a:buClr>
                  <a:buFont typeface="Calibri" panose="020F0502020204030204" pitchFamily="34" charset="0"/>
                  <a:buChar char="●"/>
                </a:pPr>
                <a:r>
                  <a:rPr lang="el-GR" sz="2400" dirty="0" smtClean="0"/>
                  <a:t>Επηρεάζει αναλογικά</a:t>
                </a:r>
                <a:r>
                  <a:rPr lang="el-GR" sz="2400" dirty="0" smtClean="0">
                    <a:solidFill>
                      <a:schemeClr val="accent2"/>
                    </a:solidFill>
                  </a:rPr>
                  <a:t> </a:t>
                </a:r>
                <a:r>
                  <a:rPr lang="el-GR" sz="2400" dirty="0" smtClean="0"/>
                  <a:t>την ταχύτητα της αντίδρασης.</a:t>
                </a:r>
              </a:p>
              <a:p>
                <a:pPr marL="457200" indent="-457200">
                  <a:spcBef>
                    <a:spcPts val="0"/>
                  </a:spcBef>
                  <a:spcAft>
                    <a:spcPts val="600"/>
                  </a:spcAft>
                  <a:buClr>
                    <a:srgbClr val="0033CC"/>
                  </a:buClr>
                  <a:buFont typeface="Calibri" panose="020F0502020204030204" pitchFamily="34" charset="0"/>
                  <a:buChar char="●"/>
                </a:pPr>
                <a:r>
                  <a:rPr lang="el-GR" sz="2800" dirty="0" smtClean="0"/>
                  <a:t>Συγκέντρωση του υποστρώματος:</a:t>
                </a:r>
              </a:p>
              <a:p>
                <a:pPr marL="1143000" indent="-365760">
                  <a:spcBef>
                    <a:spcPts val="0"/>
                  </a:spcBef>
                  <a:spcAft>
                    <a:spcPts val="300"/>
                  </a:spcAft>
                  <a:buClr>
                    <a:srgbClr val="FF6600"/>
                  </a:buClr>
                  <a:buFont typeface="Calibri" panose="020F0502020204030204" pitchFamily="34" charset="0"/>
                  <a:buChar char="●"/>
                </a:pPr>
                <a:r>
                  <a:rPr lang="el-GR" sz="2400" dirty="0" smtClean="0"/>
                  <a:t>Η σχέση απεικονίζεται με ορθογώνια υπερβολή (όχι πάντα).</a:t>
                </a:r>
              </a:p>
              <a:p>
                <a:pPr marL="1143000" indent="-365760">
                  <a:spcBef>
                    <a:spcPts val="0"/>
                  </a:spcBef>
                  <a:spcAft>
                    <a:spcPts val="1800"/>
                  </a:spcAft>
                  <a:buClr>
                    <a:srgbClr val="FF6600"/>
                  </a:buClr>
                  <a:buFont typeface="Calibri" panose="020F0502020204030204" pitchFamily="34" charset="0"/>
                  <a:buChar char="●"/>
                </a:pPr>
                <a:r>
                  <a:rPr lang="el-GR" sz="2400" dirty="0" smtClean="0"/>
                  <a:t>Μαθηματική απεικόνιση με την εξίσωση </a:t>
                </a:r>
                <a:r>
                  <a:rPr lang="en-US" sz="2400" dirty="0" err="1" smtClean="0"/>
                  <a:t>Michaelis-Menten</a:t>
                </a:r>
                <a:r>
                  <a:rPr lang="en-US" sz="2400" dirty="0" smtClean="0"/>
                  <a:t>.</a:t>
                </a:r>
              </a:p>
              <a:p>
                <a:pPr marL="0" indent="0">
                  <a:spcBef>
                    <a:spcPts val="0"/>
                  </a:spcBef>
                  <a:buNone/>
                </a:pPr>
                <a14:m>
                  <m:oMathPara xmlns:m="http://schemas.openxmlformats.org/officeDocument/2006/math">
                    <m:oMathParaPr>
                      <m:jc m:val="center"/>
                    </m:oMathParaPr>
                    <m:oMath xmlns:m="http://schemas.openxmlformats.org/officeDocument/2006/math">
                      <m:r>
                        <a:rPr lang="en-US" sz="2400" i="1">
                          <a:latin typeface="Cambria Math"/>
                        </a:rPr>
                        <m:t>𝑉</m:t>
                      </m:r>
                      <m:r>
                        <a:rPr lang="en-US" sz="2400" i="1">
                          <a:latin typeface="Cambria Math"/>
                        </a:rPr>
                        <m:t>= </m:t>
                      </m:r>
                      <m:f>
                        <m:fPr>
                          <m:ctrlPr>
                            <a:rPr lang="en-US" sz="2400" i="1">
                              <a:latin typeface="Cambria Math"/>
                            </a:rPr>
                          </m:ctrlPr>
                        </m:fPr>
                        <m:num>
                          <m:r>
                            <a:rPr lang="en-US" sz="2400" i="1">
                              <a:latin typeface="Cambria Math"/>
                            </a:rPr>
                            <m:t>𝑉𝑚</m:t>
                          </m:r>
                          <m:r>
                            <a:rPr lang="en-US" sz="2400" i="1">
                              <a:latin typeface="Cambria Math"/>
                            </a:rPr>
                            <m:t> .  [</m:t>
                          </m:r>
                          <m:r>
                            <a:rPr lang="en-US" sz="2400" i="1">
                              <a:latin typeface="Cambria Math"/>
                            </a:rPr>
                            <m:t>𝑆</m:t>
                          </m:r>
                          <m:r>
                            <a:rPr lang="en-US" sz="2400" i="1">
                              <a:latin typeface="Cambria Math"/>
                            </a:rPr>
                            <m:t>]</m:t>
                          </m:r>
                        </m:num>
                        <m:den>
                          <m:r>
                            <a:rPr lang="en-US" sz="2400" i="1">
                              <a:latin typeface="Cambria Math"/>
                            </a:rPr>
                            <m:t>𝐾𝑚</m:t>
                          </m:r>
                          <m:r>
                            <a:rPr lang="en-US" sz="2400" i="1">
                              <a:latin typeface="Cambria Math"/>
                            </a:rPr>
                            <m:t>+[</m:t>
                          </m:r>
                          <m:r>
                            <a:rPr lang="en-US" sz="2400" i="1">
                              <a:latin typeface="Cambria Math"/>
                            </a:rPr>
                            <m:t>𝑆</m:t>
                          </m:r>
                          <m:r>
                            <a:rPr lang="en-US" sz="2400" i="1">
                              <a:latin typeface="Cambria Math"/>
                            </a:rPr>
                            <m:t>]</m:t>
                          </m:r>
                        </m:den>
                      </m:f>
                    </m:oMath>
                  </m:oMathPara>
                </a14:m>
                <a:endParaRPr lang="el-GR" sz="2400" dirty="0"/>
              </a:p>
              <a:p>
                <a:pPr>
                  <a:spcBef>
                    <a:spcPts val="0"/>
                  </a:spcBef>
                </a:pPr>
                <a:endParaRPr lang="en-US" sz="2400" dirty="0"/>
              </a:p>
            </p:txBody>
          </p:sp>
        </mc:Choice>
        <mc:Fallback xmlns="">
          <p:sp>
            <p:nvSpPr>
              <p:cNvPr id="3" name="Θέση περιεχομένου 1"/>
              <p:cNvSpPr>
                <a:spLocks noGrp="1" noRot="1" noChangeAspect="1" noMove="1" noResize="1" noEditPoints="1" noAdjustHandles="1" noChangeArrowheads="1" noChangeShapeType="1" noTextEdit="1"/>
              </p:cNvSpPr>
              <p:nvPr>
                <p:ph idx="1"/>
              </p:nvPr>
            </p:nvSpPr>
            <p:spPr>
              <a:blipFill rotWithShape="1">
                <a:blip r:embed="rId2"/>
                <a:stretch>
                  <a:fillRect l="-1481" t="-1348"/>
                </a:stretch>
              </a:blipFill>
            </p:spPr>
            <p:txBody>
              <a:bodyPr/>
              <a:lstStyle/>
              <a:p>
                <a:r>
                  <a:rPr lang="el-GR">
                    <a:noFill/>
                  </a:rPr>
                  <a:t> </a:t>
                </a:r>
              </a:p>
            </p:txBody>
          </p:sp>
        </mc:Fallback>
      </mc:AlternateContent>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77</a:t>
            </a:fld>
            <a:endParaRPr lang="el-GR" sz="1400" dirty="0">
              <a:solidFill>
                <a:schemeClr val="tx1"/>
              </a:solidFill>
            </a:endParaRPr>
          </a:p>
        </p:txBody>
      </p:sp>
    </p:spTree>
    <p:extLst>
      <p:ext uri="{BB962C8B-B14F-4D97-AF65-F5344CB8AC3E}">
        <p14:creationId xmlns:p14="http://schemas.microsoft.com/office/powerpoint/2010/main" val="1887294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Παράγοντες που επηρεάζουν </a:t>
            </a:r>
            <a:br>
              <a:rPr lang="el-GR" b="1" dirty="0"/>
            </a:br>
            <a:r>
              <a:rPr lang="el-GR" b="1" dirty="0"/>
              <a:t>την ταχύτητα </a:t>
            </a:r>
            <a:r>
              <a:rPr lang="el-GR" b="1" dirty="0" smtClean="0"/>
              <a:t>(2/2</a:t>
            </a:r>
            <a:r>
              <a:rPr lang="el-GR" b="1" dirty="0"/>
              <a:t>)</a:t>
            </a:r>
          </a:p>
        </p:txBody>
      </p:sp>
      <p:sp>
        <p:nvSpPr>
          <p:cNvPr id="3" name="Θέση περιεχομένου 1"/>
          <p:cNvSpPr>
            <a:spLocks noGrp="1"/>
          </p:cNvSpPr>
          <p:nvPr>
            <p:ph sz="half" idx="1"/>
          </p:nvPr>
        </p:nvSpPr>
        <p:spPr/>
        <p:txBody>
          <a:bodyPr>
            <a:normAutofit fontScale="70000" lnSpcReduction="20000"/>
          </a:bodyPr>
          <a:lstStyle/>
          <a:p>
            <a:pPr marL="0" indent="0">
              <a:lnSpc>
                <a:spcPct val="120000"/>
              </a:lnSpc>
              <a:spcBef>
                <a:spcPts val="0"/>
              </a:spcBef>
              <a:spcAft>
                <a:spcPts val="600"/>
              </a:spcAft>
              <a:buClr>
                <a:srgbClr val="0033CC"/>
              </a:buClr>
              <a:buNone/>
            </a:pPr>
            <a:r>
              <a:rPr lang="el-GR" sz="3100" b="1" dirty="0" smtClean="0"/>
              <a:t>Επίδραση της θερμοκρασίας</a:t>
            </a:r>
            <a:r>
              <a:rPr lang="el-GR" sz="3100" dirty="0" smtClean="0"/>
              <a:t>.</a:t>
            </a:r>
          </a:p>
          <a:p>
            <a:pPr marL="457200" indent="-457200">
              <a:lnSpc>
                <a:spcPct val="120000"/>
              </a:lnSpc>
              <a:spcBef>
                <a:spcPts val="0"/>
              </a:spcBef>
              <a:spcAft>
                <a:spcPts val="400"/>
              </a:spcAft>
              <a:buClr>
                <a:srgbClr val="FF6600"/>
              </a:buClr>
              <a:buFont typeface="Calibri" panose="020F0502020204030204" pitchFamily="34" charset="0"/>
              <a:buChar char="●"/>
            </a:pPr>
            <a:r>
              <a:rPr lang="el-GR" sz="3100" dirty="0" smtClean="0"/>
              <a:t>Με την αύξηση της θερμοκρασίας παρατηρείται:</a:t>
            </a:r>
          </a:p>
          <a:p>
            <a:pPr marL="740664" indent="-365760">
              <a:lnSpc>
                <a:spcPct val="120000"/>
              </a:lnSpc>
              <a:spcBef>
                <a:spcPts val="0"/>
              </a:spcBef>
              <a:spcAft>
                <a:spcPts val="200"/>
              </a:spcAft>
              <a:buClr>
                <a:srgbClr val="5F5F5F"/>
              </a:buClr>
              <a:buFont typeface="Calibri" panose="020F0502020204030204" pitchFamily="34" charset="0"/>
              <a:buChar char="●"/>
            </a:pPr>
            <a:r>
              <a:rPr lang="el-GR" sz="2800" dirty="0" smtClean="0"/>
              <a:t>εκθετική αύξηση της ταχύτητας (αύξηση της μοριακής κίνησης),</a:t>
            </a:r>
          </a:p>
          <a:p>
            <a:pPr marL="740664" indent="-365760">
              <a:lnSpc>
                <a:spcPct val="120000"/>
              </a:lnSpc>
              <a:spcBef>
                <a:spcPts val="0"/>
              </a:spcBef>
              <a:spcAft>
                <a:spcPts val="200"/>
              </a:spcAft>
              <a:buClr>
                <a:srgbClr val="5F5F5F"/>
              </a:buClr>
              <a:buFont typeface="Calibri" panose="020F0502020204030204" pitchFamily="34" charset="0"/>
              <a:buChar char="●"/>
            </a:pPr>
            <a:r>
              <a:rPr lang="el-GR" sz="2800" dirty="0" smtClean="0"/>
              <a:t>έναρξη της μετουσίωσης της πρωτεΐνης,</a:t>
            </a:r>
          </a:p>
          <a:p>
            <a:pPr marL="740664" indent="-365760">
              <a:lnSpc>
                <a:spcPct val="120000"/>
              </a:lnSpc>
              <a:spcBef>
                <a:spcPts val="0"/>
              </a:spcBef>
              <a:buClr>
                <a:srgbClr val="5F5F5F"/>
              </a:buClr>
              <a:buFont typeface="Calibri" panose="020F0502020204030204" pitchFamily="34" charset="0"/>
              <a:buChar char="●"/>
            </a:pPr>
            <a:r>
              <a:rPr lang="el-GR" sz="2800" dirty="0" smtClean="0"/>
              <a:t>πλήρης μετουσίωση της πρωτεΐνης.</a:t>
            </a:r>
          </a:p>
        </p:txBody>
      </p:sp>
      <p:sp>
        <p:nvSpPr>
          <p:cNvPr id="6" name="Θέση περιεχομένου 2"/>
          <p:cNvSpPr>
            <a:spLocks noGrp="1"/>
          </p:cNvSpPr>
          <p:nvPr>
            <p:ph sz="half" idx="2"/>
          </p:nvPr>
        </p:nvSpPr>
        <p:spPr/>
        <p:txBody>
          <a:bodyPr>
            <a:normAutofit fontScale="70000" lnSpcReduction="20000"/>
          </a:bodyPr>
          <a:lstStyle/>
          <a:p>
            <a:pPr marL="0" indent="0">
              <a:lnSpc>
                <a:spcPct val="120000"/>
              </a:lnSpc>
              <a:spcBef>
                <a:spcPts val="0"/>
              </a:spcBef>
              <a:spcAft>
                <a:spcPts val="600"/>
              </a:spcAft>
              <a:buClr>
                <a:srgbClr val="0033CC"/>
              </a:buClr>
              <a:buNone/>
            </a:pPr>
            <a:r>
              <a:rPr lang="el-GR" sz="3100" b="1" dirty="0"/>
              <a:t>Επίδραση του </a:t>
            </a:r>
            <a:r>
              <a:rPr lang="en-US" sz="3100" b="1" dirty="0"/>
              <a:t>pH</a:t>
            </a:r>
            <a:r>
              <a:rPr lang="el-GR" sz="3100" dirty="0"/>
              <a:t>.</a:t>
            </a:r>
          </a:p>
          <a:p>
            <a:pPr marL="457200" indent="-457200">
              <a:lnSpc>
                <a:spcPct val="120000"/>
              </a:lnSpc>
              <a:spcBef>
                <a:spcPts val="0"/>
              </a:spcBef>
              <a:spcAft>
                <a:spcPts val="400"/>
              </a:spcAft>
              <a:buClr>
                <a:srgbClr val="FF6600"/>
              </a:buClr>
              <a:buFont typeface="Calibri" panose="020F0502020204030204" pitchFamily="34" charset="0"/>
              <a:buChar char="●"/>
            </a:pPr>
            <a:r>
              <a:rPr lang="el-GR" sz="3200" dirty="0"/>
              <a:t>H επίδραση του </a:t>
            </a:r>
            <a:r>
              <a:rPr lang="en-US" sz="3200" dirty="0"/>
              <a:t>pH</a:t>
            </a:r>
            <a:r>
              <a:rPr lang="el-GR" sz="3200" dirty="0"/>
              <a:t> στην ταχύτητα είναι διαφορετική για κάθε:</a:t>
            </a:r>
          </a:p>
          <a:p>
            <a:pPr marL="1143000" indent="-365760">
              <a:lnSpc>
                <a:spcPct val="120000"/>
              </a:lnSpc>
              <a:spcBef>
                <a:spcPts val="0"/>
              </a:spcBef>
              <a:spcAft>
                <a:spcPts val="200"/>
              </a:spcAft>
              <a:buClr>
                <a:srgbClr val="5F5F5F"/>
              </a:buClr>
              <a:buFont typeface="Calibri" panose="020F0502020204030204" pitchFamily="34" charset="0"/>
              <a:buChar char="●"/>
            </a:pPr>
            <a:r>
              <a:rPr lang="el-GR" dirty="0"/>
              <a:t>ένζυμο</a:t>
            </a:r>
            <a:r>
              <a:rPr lang="el-GR" dirty="0" smtClean="0"/>
              <a:t>,</a:t>
            </a:r>
            <a:endParaRPr lang="el-GR" dirty="0"/>
          </a:p>
          <a:p>
            <a:pPr marL="1143000" indent="-365760">
              <a:lnSpc>
                <a:spcPct val="120000"/>
              </a:lnSpc>
              <a:spcBef>
                <a:spcPts val="0"/>
              </a:spcBef>
              <a:spcAft>
                <a:spcPts val="600"/>
              </a:spcAft>
              <a:buClr>
                <a:srgbClr val="5F5F5F"/>
              </a:buClr>
              <a:buFont typeface="Calibri" panose="020F0502020204030204" pitchFamily="34" charset="0"/>
              <a:buChar char="●"/>
            </a:pPr>
            <a:r>
              <a:rPr lang="el-GR" dirty="0"/>
              <a:t>υπόστρωμα του ίδιου ενζύμου</a:t>
            </a:r>
            <a:r>
              <a:rPr lang="el-GR" dirty="0" smtClean="0"/>
              <a:t>.</a:t>
            </a:r>
            <a:endParaRPr lang="el-GR" dirty="0"/>
          </a:p>
          <a:p>
            <a:pPr marL="457200" indent="-457200">
              <a:lnSpc>
                <a:spcPct val="120000"/>
              </a:lnSpc>
              <a:spcBef>
                <a:spcPts val="0"/>
              </a:spcBef>
              <a:spcAft>
                <a:spcPts val="400"/>
              </a:spcAft>
              <a:buClr>
                <a:srgbClr val="FF6600"/>
              </a:buClr>
              <a:buFont typeface="Calibri" panose="020F0502020204030204" pitchFamily="34" charset="0"/>
              <a:buChar char="●"/>
            </a:pPr>
            <a:r>
              <a:rPr lang="el-GR" sz="3200" dirty="0"/>
              <a:t>Η επίδραση σχετίζεται με:</a:t>
            </a:r>
          </a:p>
          <a:p>
            <a:pPr marL="1143000" indent="-365760">
              <a:lnSpc>
                <a:spcPct val="120000"/>
              </a:lnSpc>
              <a:spcBef>
                <a:spcPts val="0"/>
              </a:spcBef>
              <a:spcAft>
                <a:spcPts val="200"/>
              </a:spcAft>
              <a:buClr>
                <a:srgbClr val="5F5F5F"/>
              </a:buClr>
              <a:buFont typeface="Calibri" panose="020F0502020204030204" pitchFamily="34" charset="0"/>
              <a:buChar char="●"/>
            </a:pPr>
            <a:r>
              <a:rPr lang="el-GR" dirty="0"/>
              <a:t>τη μετουσίωση του πρωτεϊνικού μορίου</a:t>
            </a:r>
            <a:r>
              <a:rPr lang="el-GR" dirty="0" smtClean="0"/>
              <a:t>,</a:t>
            </a:r>
            <a:endParaRPr lang="el-GR" dirty="0"/>
          </a:p>
          <a:p>
            <a:pPr marL="1143000" indent="-365760">
              <a:lnSpc>
                <a:spcPct val="120000"/>
              </a:lnSpc>
              <a:spcBef>
                <a:spcPts val="0"/>
              </a:spcBef>
              <a:buClr>
                <a:srgbClr val="5F5F5F"/>
              </a:buClr>
              <a:buFont typeface="Calibri" panose="020F0502020204030204" pitchFamily="34" charset="0"/>
              <a:buChar char="●"/>
            </a:pPr>
            <a:r>
              <a:rPr lang="el-GR" dirty="0"/>
              <a:t>τον ιονισμό ομάδων του ενζύμου ή του υποστρώματος. </a:t>
            </a: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78</a:t>
            </a:fld>
            <a:endParaRPr lang="el-GR" sz="1400" dirty="0">
              <a:solidFill>
                <a:schemeClr val="tx1"/>
              </a:solidFill>
            </a:endParaRPr>
          </a:p>
        </p:txBody>
      </p:sp>
    </p:spTree>
    <p:extLst>
      <p:ext uri="{BB962C8B-B14F-4D97-AF65-F5344CB8AC3E}">
        <p14:creationId xmlns:p14="http://schemas.microsoft.com/office/powerpoint/2010/main" val="22354128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Επίδραση θερμοκρασίας </a:t>
            </a:r>
            <a:r>
              <a:rPr lang="el-GR" b="1" dirty="0" smtClean="0"/>
              <a:t/>
            </a:r>
            <a:br>
              <a:rPr lang="el-GR" b="1" dirty="0" smtClean="0"/>
            </a:br>
            <a:r>
              <a:rPr lang="el-GR" b="1" dirty="0" smtClean="0"/>
              <a:t>&amp; </a:t>
            </a:r>
            <a:r>
              <a:rPr lang="en-US" b="1" dirty="0"/>
              <a:t>pH </a:t>
            </a:r>
            <a:r>
              <a:rPr lang="el-GR" b="1" dirty="0"/>
              <a:t>στη </a:t>
            </a:r>
            <a:r>
              <a:rPr lang="el-GR" b="1" dirty="0" smtClean="0"/>
              <a:t>δραστικότητα</a:t>
            </a:r>
            <a:endParaRPr lang="el-GR" b="1" dirty="0"/>
          </a:p>
        </p:txBody>
      </p:sp>
      <p:pic>
        <p:nvPicPr>
          <p:cNvPr id="6" name="Θέση περιεχομένου 1" descr="Εικόνα γραφικών απεικονίσεων της επίδρασ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6927" y="2133600"/>
            <a:ext cx="5910146" cy="3757961"/>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79</a:t>
            </a:fld>
            <a:endParaRPr lang="el-GR" sz="1400" dirty="0">
              <a:solidFill>
                <a:schemeClr val="tx1"/>
              </a:solidFill>
            </a:endParaRPr>
          </a:p>
        </p:txBody>
      </p:sp>
    </p:spTree>
    <p:extLst>
      <p:ext uri="{BB962C8B-B14F-4D97-AF65-F5344CB8AC3E}">
        <p14:creationId xmlns:p14="http://schemas.microsoft.com/office/powerpoint/2010/main" val="321466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Λιποειδή (4 από 5)</a:t>
            </a:r>
            <a:endParaRPr lang="el-GR" dirty="0"/>
          </a:p>
        </p:txBody>
      </p:sp>
      <p:sp>
        <p:nvSpPr>
          <p:cNvPr id="3" name="Θέση περιεχομένου 1"/>
          <p:cNvSpPr>
            <a:spLocks noGrp="1"/>
          </p:cNvSpPr>
          <p:nvPr>
            <p:ph idx="1"/>
          </p:nvPr>
        </p:nvSpPr>
        <p:spPr/>
        <p:txBody>
          <a:bodyPr/>
          <a:lstStyle/>
          <a:p>
            <a:pPr marL="457200" indent="-457200">
              <a:spcBef>
                <a:spcPts val="0"/>
              </a:spcBef>
              <a:spcAft>
                <a:spcPts val="1800"/>
              </a:spcAft>
              <a:buClr>
                <a:srgbClr val="0033CC"/>
              </a:buClr>
              <a:buFont typeface="Calibri" panose="020F0502020204030204" pitchFamily="34" charset="0"/>
              <a:buChar char="●"/>
            </a:pPr>
            <a:r>
              <a:rPr lang="el-GR" sz="2200" b="1" dirty="0" smtClean="0">
                <a:solidFill>
                  <a:srgbClr val="0033CC"/>
                </a:solidFill>
              </a:rPr>
              <a:t>Τα κοινά αυτά σημεία είναι</a:t>
            </a:r>
            <a:r>
              <a:rPr lang="el-GR" sz="2200" dirty="0" smtClean="0"/>
              <a:t>:</a:t>
            </a:r>
          </a:p>
          <a:p>
            <a:pPr marL="1143000" lvl="1" indent="-365760">
              <a:spcBef>
                <a:spcPts val="0"/>
              </a:spcBef>
              <a:spcAft>
                <a:spcPts val="1200"/>
              </a:spcAft>
              <a:buClr>
                <a:srgbClr val="FF6600"/>
              </a:buClr>
              <a:buFont typeface="Calibri" panose="020F0502020204030204" pitchFamily="34" charset="0"/>
              <a:buChar char="●"/>
            </a:pPr>
            <a:r>
              <a:rPr lang="el-GR" sz="2000" dirty="0" smtClean="0"/>
              <a:t>Ο</a:t>
            </a:r>
            <a:r>
              <a:rPr lang="el-GR" sz="2000" dirty="0" smtClean="0">
                <a:solidFill>
                  <a:schemeClr val="hlink"/>
                </a:solidFill>
              </a:rPr>
              <a:t> </a:t>
            </a:r>
            <a:r>
              <a:rPr lang="el-GR" sz="2000" b="1" dirty="0" smtClean="0">
                <a:solidFill>
                  <a:srgbClr val="0033CC"/>
                </a:solidFill>
              </a:rPr>
              <a:t>μεταβολισμός</a:t>
            </a:r>
            <a:r>
              <a:rPr lang="el-GR" sz="2000" dirty="0" smtClean="0"/>
              <a:t> τους (ξεκινά με </a:t>
            </a:r>
            <a:r>
              <a:rPr lang="el-GR" sz="2000" dirty="0" err="1" smtClean="0"/>
              <a:t>ακέτυλο</a:t>
            </a:r>
            <a:r>
              <a:rPr lang="el-GR" sz="2000" dirty="0" smtClean="0"/>
              <a:t>-</a:t>
            </a:r>
            <a:r>
              <a:rPr lang="en-US" sz="2000" dirty="0" smtClean="0"/>
              <a:t>CoA</a:t>
            </a:r>
            <a:r>
              <a:rPr lang="el-GR" sz="2000" dirty="0" smtClean="0"/>
              <a:t>).</a:t>
            </a:r>
          </a:p>
          <a:p>
            <a:pPr marL="1143000" lvl="1" indent="-365760">
              <a:spcBef>
                <a:spcPts val="0"/>
              </a:spcBef>
              <a:spcAft>
                <a:spcPts val="1200"/>
              </a:spcAft>
              <a:buClr>
                <a:srgbClr val="FF6600"/>
              </a:buClr>
              <a:buFont typeface="Calibri" panose="020F0502020204030204" pitchFamily="34" charset="0"/>
              <a:buChar char="●"/>
            </a:pPr>
            <a:r>
              <a:rPr lang="el-GR" sz="2000" dirty="0" smtClean="0"/>
              <a:t>Το ότι αποτελούν δομικά </a:t>
            </a:r>
            <a:r>
              <a:rPr lang="el-GR" sz="2000" b="1" dirty="0" smtClean="0">
                <a:solidFill>
                  <a:srgbClr val="0033CC"/>
                </a:solidFill>
              </a:rPr>
              <a:t>συστατικά των μεμβρανών </a:t>
            </a:r>
            <a:r>
              <a:rPr lang="el-GR" sz="2000" dirty="0" smtClean="0"/>
              <a:t>και συμμετέχουν στις διάφορες διεργασίες (π.χ. διαπερατότητα) που γίνονται μέσω μεμβρανών.</a:t>
            </a:r>
          </a:p>
          <a:p>
            <a:pPr marL="1143000" lvl="1" indent="-365760">
              <a:spcBef>
                <a:spcPts val="0"/>
              </a:spcBef>
              <a:spcAft>
                <a:spcPts val="1200"/>
              </a:spcAft>
              <a:buClr>
                <a:srgbClr val="FF6600"/>
              </a:buClr>
              <a:buFont typeface="Calibri" panose="020F0502020204030204" pitchFamily="34" charset="0"/>
              <a:buChar char="●"/>
            </a:pPr>
            <a:r>
              <a:rPr lang="el-GR" sz="2000" dirty="0" smtClean="0"/>
              <a:t>Αποτελούν </a:t>
            </a:r>
            <a:r>
              <a:rPr lang="el-GR" sz="2000" b="1" dirty="0" smtClean="0">
                <a:solidFill>
                  <a:srgbClr val="0033CC"/>
                </a:solidFill>
              </a:rPr>
              <a:t>πηγές ενέργειας</a:t>
            </a:r>
            <a:r>
              <a:rPr lang="el-GR" sz="2000" dirty="0" smtClean="0"/>
              <a:t>,</a:t>
            </a:r>
            <a:r>
              <a:rPr lang="el-GR" sz="2000" b="1" dirty="0" smtClean="0">
                <a:solidFill>
                  <a:srgbClr val="0033CC"/>
                </a:solidFill>
              </a:rPr>
              <a:t> </a:t>
            </a:r>
            <a:r>
              <a:rPr lang="el-GR" sz="2000" dirty="0" smtClean="0"/>
              <a:t>αλλά και ενώσεις αποθήκευσης ενέργειας (καύσιμο για τον οργανισμό).</a:t>
            </a:r>
          </a:p>
          <a:p>
            <a:pPr marL="1143000" lvl="1" indent="-365760">
              <a:spcBef>
                <a:spcPts val="0"/>
              </a:spcBef>
              <a:buClr>
                <a:srgbClr val="FF6600"/>
              </a:buClr>
              <a:buFont typeface="Calibri" panose="020F0502020204030204" pitchFamily="34" charset="0"/>
              <a:buChar char="●"/>
            </a:pPr>
            <a:r>
              <a:rPr lang="el-GR" sz="2000" dirty="0" smtClean="0"/>
              <a:t>Δρουν σαν </a:t>
            </a:r>
            <a:r>
              <a:rPr lang="el-GR" sz="2000" b="1" dirty="0" smtClean="0">
                <a:solidFill>
                  <a:srgbClr val="0033CC"/>
                </a:solidFill>
              </a:rPr>
              <a:t>προστατευτικός μανδύας </a:t>
            </a:r>
            <a:r>
              <a:rPr lang="el-GR" sz="2000" dirty="0" smtClean="0"/>
              <a:t>στην επιφάνεια πολλών οργανισμών – </a:t>
            </a:r>
            <a:r>
              <a:rPr lang="el-GR" sz="2000" dirty="0" err="1" smtClean="0"/>
              <a:t>oργάvωv</a:t>
            </a:r>
            <a:r>
              <a:rPr lang="el-GR" sz="2000" dirty="0" smtClean="0"/>
              <a:t> για τη </a:t>
            </a:r>
            <a:r>
              <a:rPr lang="el-GR" sz="2000" b="1" dirty="0" smtClean="0">
                <a:solidFill>
                  <a:srgbClr val="0033CC"/>
                </a:solidFill>
              </a:rPr>
              <a:t>θερμική μόνωση </a:t>
            </a:r>
            <a:r>
              <a:rPr lang="el-GR" sz="2000" dirty="0" smtClean="0"/>
              <a:t>αυτών, αλλά και για την </a:t>
            </a:r>
            <a:r>
              <a:rPr lang="el-GR" sz="2000" b="1" dirty="0" smtClean="0">
                <a:solidFill>
                  <a:srgbClr val="0033CC"/>
                </a:solidFill>
              </a:rPr>
              <a:t>ηλεκτρική μόνωση </a:t>
            </a:r>
            <a:r>
              <a:rPr lang="el-GR" sz="2000" dirty="0" smtClean="0"/>
              <a:t>των κυττάρων (σα συστατικά των </a:t>
            </a:r>
            <a:r>
              <a:rPr lang="el-GR" sz="2000" dirty="0" err="1" smtClean="0"/>
              <a:t>περικυτταρικών</a:t>
            </a:r>
            <a:r>
              <a:rPr lang="el-GR" sz="2000" dirty="0" smtClean="0"/>
              <a:t> και άλλων μεμβρανών), για να αναπτύσσεται ηλεκτρικό δυναμικό ανάμεσα στις δύο επιφάνειες της μεμβράνης.</a:t>
            </a: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8</a:t>
            </a:fld>
            <a:endParaRPr lang="el-GR" sz="1400" dirty="0">
              <a:solidFill>
                <a:schemeClr val="tx1"/>
              </a:solidFill>
            </a:endParaRPr>
          </a:p>
        </p:txBody>
      </p:sp>
    </p:spTree>
    <p:extLst>
      <p:ext uri="{BB962C8B-B14F-4D97-AF65-F5344CB8AC3E}">
        <p14:creationId xmlns:p14="http://schemas.microsoft.com/office/powerpoint/2010/main" val="23439099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Ρύθμιση ταχύτητας</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2400"/>
              </a:spcAft>
              <a:buClr>
                <a:srgbClr val="0033CC"/>
              </a:buClr>
              <a:buFont typeface="Calibri" panose="020F0502020204030204" pitchFamily="34" charset="0"/>
              <a:buChar char="●"/>
            </a:pPr>
            <a:r>
              <a:rPr lang="el-GR" sz="2800" dirty="0" smtClean="0"/>
              <a:t>Η ρύθμιση της ταχύτητας </a:t>
            </a:r>
            <a:r>
              <a:rPr lang="el-GR" sz="2800" dirty="0"/>
              <a:t>μιας </a:t>
            </a:r>
            <a:r>
              <a:rPr lang="el-GR" sz="2800" dirty="0" err="1"/>
              <a:t>ενζυμικής</a:t>
            </a:r>
            <a:r>
              <a:rPr lang="en-US" sz="2800" dirty="0"/>
              <a:t> </a:t>
            </a:r>
            <a:r>
              <a:rPr lang="el-GR" sz="2800" dirty="0"/>
              <a:t>αντίδρασης και </a:t>
            </a:r>
            <a:r>
              <a:rPr lang="el-GR" sz="2800" dirty="0" smtClean="0"/>
              <a:t>κατ’ </a:t>
            </a:r>
            <a:r>
              <a:rPr lang="el-GR" sz="2800" dirty="0"/>
              <a:t>επέκταση του </a:t>
            </a:r>
            <a:r>
              <a:rPr lang="el-GR" sz="2800" dirty="0" smtClean="0"/>
              <a:t>μεταβολισμού:</a:t>
            </a:r>
          </a:p>
          <a:p>
            <a:pPr marL="1143000" indent="-365760">
              <a:spcBef>
                <a:spcPts val="0"/>
              </a:spcBef>
              <a:spcAft>
                <a:spcPts val="1200"/>
              </a:spcAft>
              <a:buClr>
                <a:srgbClr val="FF6600"/>
              </a:buClr>
              <a:buFont typeface="Calibri" panose="020F0502020204030204" pitchFamily="34" charset="0"/>
              <a:buChar char="●"/>
            </a:pPr>
            <a:r>
              <a:rPr lang="el-GR" sz="2400" dirty="0" smtClean="0"/>
              <a:t>Οι </a:t>
            </a:r>
            <a:r>
              <a:rPr lang="el-GR" sz="2400" dirty="0"/>
              <a:t>βιοχημικές αντιδράσεις υπακούουν και αυτές</a:t>
            </a:r>
            <a:r>
              <a:rPr lang="en-US" sz="2400" dirty="0"/>
              <a:t> </a:t>
            </a:r>
            <a:r>
              <a:rPr lang="el-GR" sz="2400" dirty="0"/>
              <a:t>στους νόμους της θερμοδυναμικής.</a:t>
            </a:r>
          </a:p>
          <a:p>
            <a:pPr marL="1143000" indent="-365760">
              <a:spcBef>
                <a:spcPts val="0"/>
              </a:spcBef>
              <a:spcAft>
                <a:spcPts val="1200"/>
              </a:spcAft>
              <a:buClr>
                <a:srgbClr val="FF6600"/>
              </a:buClr>
              <a:buFont typeface="Calibri" panose="020F0502020204030204" pitchFamily="34" charset="0"/>
              <a:buChar char="●"/>
            </a:pPr>
            <a:r>
              <a:rPr lang="el-GR" sz="2400" dirty="0"/>
              <a:t>Στις </a:t>
            </a:r>
            <a:r>
              <a:rPr lang="el-GR" sz="2400" dirty="0" err="1"/>
              <a:t>ενζυμικές</a:t>
            </a:r>
            <a:r>
              <a:rPr lang="el-GR" sz="2400" dirty="0"/>
              <a:t> αντιδράσεις η ρύθμιση της ταχύτητας</a:t>
            </a:r>
            <a:r>
              <a:rPr lang="en-US" sz="2400" dirty="0"/>
              <a:t> </a:t>
            </a:r>
            <a:r>
              <a:rPr lang="el-GR" sz="2400" dirty="0"/>
              <a:t>γίνεται και με την παρουσία ενώσεων γνωστών ως</a:t>
            </a:r>
            <a:r>
              <a:rPr lang="en-US" sz="2400" dirty="0"/>
              <a:t> </a:t>
            </a:r>
            <a:r>
              <a:rPr lang="el-GR" sz="2400" b="1" dirty="0" err="1"/>
              <a:t>παρεμποδιστών</a:t>
            </a:r>
            <a:r>
              <a:rPr lang="el-GR" sz="2400" b="1" dirty="0"/>
              <a:t> </a:t>
            </a:r>
            <a:r>
              <a:rPr lang="el-GR" sz="2400" b="1" dirty="0" smtClean="0"/>
              <a:t>(</a:t>
            </a:r>
            <a:r>
              <a:rPr lang="en-US" sz="2400" b="1" dirty="0" smtClean="0"/>
              <a:t>inhibitors</a:t>
            </a:r>
            <a:r>
              <a:rPr lang="el-GR" sz="2400" b="1" dirty="0" smtClean="0"/>
              <a:t>)</a:t>
            </a:r>
            <a:r>
              <a:rPr lang="el-GR" sz="2400" dirty="0" smtClean="0"/>
              <a:t>.</a:t>
            </a:r>
            <a:endParaRPr lang="el-GR" sz="2400" dirty="0"/>
          </a:p>
          <a:p>
            <a:pPr marL="1943100" lvl="2" indent="-365760">
              <a:spcBef>
                <a:spcPts val="0"/>
              </a:spcBef>
              <a:buClr>
                <a:srgbClr val="5F5F5F"/>
              </a:buClr>
              <a:buFont typeface="Calibri" panose="020F0502020204030204" pitchFamily="34" charset="0"/>
              <a:buChar char="●"/>
            </a:pPr>
            <a:r>
              <a:rPr lang="el-GR" sz="2200" dirty="0"/>
              <a:t>Η παρεμπόδιση είναι ένας τρόπος με τον οποίο τα</a:t>
            </a:r>
            <a:r>
              <a:rPr lang="en-US" sz="2200" dirty="0"/>
              <a:t> </a:t>
            </a:r>
            <a:r>
              <a:rPr lang="el-GR" sz="2200" dirty="0"/>
              <a:t>κύτταρα ρυθμίζουν τη δράση των ενζύμων</a:t>
            </a:r>
            <a:r>
              <a:rPr lang="el-GR" sz="2200" dirty="0" smtClean="0"/>
              <a:t>.</a:t>
            </a:r>
            <a:endParaRPr lang="el-GR" sz="22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80</a:t>
            </a:fld>
            <a:endParaRPr lang="el-GR" sz="1400" dirty="0">
              <a:solidFill>
                <a:schemeClr val="tx1"/>
              </a:solidFill>
            </a:endParaRPr>
          </a:p>
        </p:txBody>
      </p:sp>
    </p:spTree>
    <p:extLst>
      <p:ext uri="{BB962C8B-B14F-4D97-AF65-F5344CB8AC3E}">
        <p14:creationId xmlns:p14="http://schemas.microsoft.com/office/powerpoint/2010/main" val="18105845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Τύποι </a:t>
            </a:r>
            <a:r>
              <a:rPr lang="el-GR" b="1" dirty="0" err="1"/>
              <a:t>ενζυμικής</a:t>
            </a:r>
            <a:r>
              <a:rPr lang="el-GR" b="1" dirty="0"/>
              <a:t> </a:t>
            </a:r>
            <a:r>
              <a:rPr lang="el-GR" b="1" dirty="0" smtClean="0"/>
              <a:t>παρεμπόδισης</a:t>
            </a:r>
            <a:endParaRPr lang="el-GR" dirty="0"/>
          </a:p>
        </p:txBody>
      </p:sp>
      <p:sp>
        <p:nvSpPr>
          <p:cNvPr id="3" name="Θέση περιεχομένου 1"/>
          <p:cNvSpPr>
            <a:spLocks noGrp="1"/>
          </p:cNvSpPr>
          <p:nvPr>
            <p:ph idx="1"/>
          </p:nvPr>
        </p:nvSpPr>
        <p:spPr>
          <a:xfrm>
            <a:off x="457200" y="1600200"/>
            <a:ext cx="8229600" cy="4648200"/>
          </a:xfrm>
        </p:spPr>
        <p:txBody>
          <a:bodyPr>
            <a:noAutofit/>
          </a:bodyPr>
          <a:lstStyle/>
          <a:p>
            <a:pPr marL="457200" indent="-457200">
              <a:spcBef>
                <a:spcPts val="0"/>
              </a:spcBef>
              <a:spcAft>
                <a:spcPts val="600"/>
              </a:spcAft>
              <a:buClr>
                <a:srgbClr val="0033CC"/>
              </a:buClr>
              <a:buFont typeface="Calibri" panose="020F0502020204030204" pitchFamily="34" charset="0"/>
              <a:buChar char="●"/>
            </a:pPr>
            <a:r>
              <a:rPr lang="el-GR" sz="2200" b="1" dirty="0" smtClean="0"/>
              <a:t>Ανταγωνιστική </a:t>
            </a:r>
            <a:r>
              <a:rPr lang="el-GR" sz="2200" b="1" dirty="0" err="1"/>
              <a:t>παρεμπόδιαση</a:t>
            </a:r>
            <a:r>
              <a:rPr lang="el-GR" sz="2200" b="1" dirty="0"/>
              <a:t> </a:t>
            </a:r>
            <a:r>
              <a:rPr lang="el-GR" sz="2200" dirty="0" smtClean="0"/>
              <a:t>(</a:t>
            </a:r>
            <a:r>
              <a:rPr lang="en-US" sz="2200" b="1" dirty="0" smtClean="0"/>
              <a:t>competitive inhibition</a:t>
            </a:r>
            <a:r>
              <a:rPr lang="el-GR" sz="2200" dirty="0" smtClean="0"/>
              <a:t>),</a:t>
            </a:r>
            <a:r>
              <a:rPr lang="en-US" sz="2200" dirty="0" smtClean="0"/>
              <a:t> </a:t>
            </a:r>
            <a:r>
              <a:rPr lang="el-GR" sz="2200" dirty="0"/>
              <a:t>μόρια που μοιάζουν με εκείνα του </a:t>
            </a:r>
            <a:r>
              <a:rPr lang="el-GR" sz="2200" dirty="0" smtClean="0"/>
              <a:t>υποστρώματος,</a:t>
            </a:r>
            <a:r>
              <a:rPr lang="en-US" sz="2200" dirty="0" smtClean="0"/>
              <a:t> </a:t>
            </a:r>
            <a:r>
              <a:rPr lang="el-GR" sz="2200" dirty="0"/>
              <a:t>ανταγωνίζονται με αυτά για το ενεργό κέντρο του ενζύμου</a:t>
            </a:r>
            <a:r>
              <a:rPr lang="en-US" sz="2200" dirty="0"/>
              <a:t> </a:t>
            </a:r>
            <a:r>
              <a:rPr lang="el-GR" sz="2200" dirty="0"/>
              <a:t>με το οποίο δεν συνδέονται μόνιμα.</a:t>
            </a:r>
          </a:p>
          <a:p>
            <a:pPr marL="457200" indent="-457200">
              <a:spcBef>
                <a:spcPts val="0"/>
              </a:spcBef>
              <a:spcAft>
                <a:spcPts val="600"/>
              </a:spcAft>
              <a:buClr>
                <a:srgbClr val="0033CC"/>
              </a:buClr>
              <a:buFont typeface="Calibri" panose="020F0502020204030204" pitchFamily="34" charset="0"/>
              <a:buChar char="●"/>
            </a:pPr>
            <a:r>
              <a:rPr lang="el-GR" sz="2200" b="1" dirty="0" smtClean="0"/>
              <a:t>Μη </a:t>
            </a:r>
            <a:r>
              <a:rPr lang="el-GR" sz="2200" b="1" dirty="0"/>
              <a:t>ανταγωνιστική παρεμπόδιση </a:t>
            </a:r>
            <a:r>
              <a:rPr lang="el-GR" sz="2200" dirty="0"/>
              <a:t>ένα μόριο συνδέεται με</a:t>
            </a:r>
            <a:r>
              <a:rPr lang="en-US" sz="2200" dirty="0"/>
              <a:t> </a:t>
            </a:r>
            <a:r>
              <a:rPr lang="el-GR" sz="2200" dirty="0"/>
              <a:t>το ένζυμο αλλά σε άλλη θέση από εκείνη του ενεργού</a:t>
            </a:r>
            <a:r>
              <a:rPr lang="en-US" sz="2200" dirty="0"/>
              <a:t> </a:t>
            </a:r>
            <a:r>
              <a:rPr lang="el-GR" sz="2200" dirty="0" smtClean="0"/>
              <a:t>κέντρου, </a:t>
            </a:r>
            <a:r>
              <a:rPr lang="el-GR" sz="2200" dirty="0"/>
              <a:t>και με τον τρόπο αυτό επηρεάζει το σχήμα του</a:t>
            </a:r>
            <a:r>
              <a:rPr lang="en-US" sz="2200" dirty="0"/>
              <a:t> </a:t>
            </a:r>
            <a:r>
              <a:rPr lang="el-GR" sz="2200" dirty="0" smtClean="0"/>
              <a:t>ενζύμου, </a:t>
            </a:r>
            <a:r>
              <a:rPr lang="el-GR" sz="2200" dirty="0"/>
              <a:t>και κατά συνέπεια και το ενεργό του κέντρο</a:t>
            </a:r>
            <a:r>
              <a:rPr lang="en-US" sz="2200" dirty="0"/>
              <a:t>.</a:t>
            </a:r>
            <a:r>
              <a:rPr lang="el-GR" sz="2200" dirty="0"/>
              <a:t> Η</a:t>
            </a:r>
            <a:r>
              <a:rPr lang="en-US" sz="2200" dirty="0"/>
              <a:t> </a:t>
            </a:r>
            <a:r>
              <a:rPr lang="el-GR" sz="2200" dirty="0"/>
              <a:t>περιοχή αυτή εκτός</a:t>
            </a:r>
            <a:r>
              <a:rPr lang="en-US" sz="2200" dirty="0"/>
              <a:t> </a:t>
            </a:r>
            <a:r>
              <a:rPr lang="el-GR" sz="2200" dirty="0"/>
              <a:t>ενεργού κέντρου είναι γνωστή ως</a:t>
            </a:r>
            <a:r>
              <a:rPr lang="en-US" sz="2200" dirty="0"/>
              <a:t> </a:t>
            </a:r>
            <a:r>
              <a:rPr lang="el-GR" sz="2200" b="1" dirty="0" err="1"/>
              <a:t>αλλοστερική</a:t>
            </a:r>
            <a:r>
              <a:rPr lang="el-GR" sz="2200" b="1" dirty="0"/>
              <a:t> </a:t>
            </a:r>
            <a:r>
              <a:rPr lang="el-GR" sz="2200" dirty="0"/>
              <a:t>περιοχή του </a:t>
            </a:r>
            <a:r>
              <a:rPr lang="el-GR" sz="2200" dirty="0" smtClean="0"/>
              <a:t>ενζύμου, </a:t>
            </a:r>
            <a:r>
              <a:rPr lang="el-GR" sz="2200" dirty="0"/>
              <a:t>και το ένζυμο</a:t>
            </a:r>
            <a:r>
              <a:rPr lang="en-US" sz="2200" dirty="0"/>
              <a:t> </a:t>
            </a:r>
            <a:r>
              <a:rPr lang="el-GR" sz="2200" dirty="0"/>
              <a:t>αναφέρεται ως </a:t>
            </a:r>
            <a:r>
              <a:rPr lang="el-GR" sz="2200" dirty="0" err="1"/>
              <a:t>αλλοστερικό</a:t>
            </a:r>
            <a:r>
              <a:rPr lang="el-GR" sz="2200" dirty="0"/>
              <a:t>.</a:t>
            </a:r>
          </a:p>
          <a:p>
            <a:pPr marL="457200" indent="-457200">
              <a:spcBef>
                <a:spcPts val="0"/>
              </a:spcBef>
              <a:spcAft>
                <a:spcPts val="600"/>
              </a:spcAft>
              <a:buClr>
                <a:srgbClr val="0033CC"/>
              </a:buClr>
              <a:buFont typeface="Calibri" panose="020F0502020204030204" pitchFamily="34" charset="0"/>
              <a:buChar char="●"/>
            </a:pPr>
            <a:r>
              <a:rPr lang="el-GR" sz="2200" b="1" dirty="0" smtClean="0"/>
              <a:t>Μη </a:t>
            </a:r>
            <a:r>
              <a:rPr lang="el-GR" sz="2200" b="1" dirty="0"/>
              <a:t>αντιστρεπτή παρεμπόδιση </a:t>
            </a:r>
            <a:r>
              <a:rPr lang="el-GR" sz="2200" dirty="0"/>
              <a:t>είναι προφανώς </a:t>
            </a:r>
            <a:r>
              <a:rPr lang="el-GR" sz="2200" dirty="0" smtClean="0"/>
              <a:t>μία</a:t>
            </a:r>
            <a:r>
              <a:rPr lang="en-US" sz="2200" dirty="0" smtClean="0"/>
              <a:t> </a:t>
            </a:r>
            <a:r>
              <a:rPr lang="el-GR" sz="2200" dirty="0"/>
              <a:t>διαδικασία όπου το ένζυμο απενεργοποιείται μόνιμα,</a:t>
            </a:r>
            <a:r>
              <a:rPr lang="en-US" sz="2200" dirty="0"/>
              <a:t> </a:t>
            </a:r>
            <a:r>
              <a:rPr lang="el-GR" sz="2200" dirty="0"/>
              <a:t>δηλαδή</a:t>
            </a:r>
            <a:r>
              <a:rPr lang="en-US" sz="2200" dirty="0"/>
              <a:t> </a:t>
            </a:r>
            <a:r>
              <a:rPr lang="el-GR" sz="2200" dirty="0"/>
              <a:t>δηλητηριάζεται</a:t>
            </a:r>
            <a:r>
              <a:rPr lang="el-GR" sz="2200" dirty="0" smtClean="0"/>
              <a:t>.</a:t>
            </a:r>
            <a:endParaRPr lang="el-GR" sz="22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81</a:t>
            </a:fld>
            <a:endParaRPr lang="el-GR" sz="1400" dirty="0">
              <a:solidFill>
                <a:schemeClr val="tx1"/>
              </a:solidFill>
            </a:endParaRPr>
          </a:p>
        </p:txBody>
      </p:sp>
    </p:spTree>
    <p:extLst>
      <p:ext uri="{BB962C8B-B14F-4D97-AF65-F5344CB8AC3E}">
        <p14:creationId xmlns:p14="http://schemas.microsoft.com/office/powerpoint/2010/main" val="23213393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Ανάδρομη </a:t>
            </a:r>
            <a:r>
              <a:rPr lang="el-GR" b="1" dirty="0" err="1"/>
              <a:t>αλλοστερική</a:t>
            </a:r>
            <a:r>
              <a:rPr lang="el-GR" b="1" dirty="0"/>
              <a:t> παρεμπόδιση</a:t>
            </a:r>
            <a:r>
              <a:rPr lang="el-GR" dirty="0"/>
              <a:t> </a:t>
            </a:r>
          </a:p>
        </p:txBody>
      </p:sp>
      <p:pic>
        <p:nvPicPr>
          <p:cNvPr id="6" name="Θέση περιεχομένου 1" descr="Εικόνα με την μεταβιλική πορεία και την ανάδρομη παρεμπόδιση του ασπαρτικού."/>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600200"/>
            <a:ext cx="4906165" cy="4795166"/>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82</a:t>
            </a:fld>
            <a:endParaRPr lang="el-GR" sz="1400" dirty="0">
              <a:solidFill>
                <a:schemeClr val="tx1"/>
              </a:solidFill>
            </a:endParaRPr>
          </a:p>
        </p:txBody>
      </p:sp>
    </p:spTree>
    <p:extLst>
      <p:ext uri="{BB962C8B-B14F-4D97-AF65-F5344CB8AC3E}">
        <p14:creationId xmlns:p14="http://schemas.microsoft.com/office/powerpoint/2010/main" val="4117890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err="1"/>
              <a:t>Ενζυμική</a:t>
            </a:r>
            <a:r>
              <a:rPr lang="el-GR" b="1" dirty="0"/>
              <a:t> τεχνολογία </a:t>
            </a:r>
          </a:p>
        </p:txBody>
      </p:sp>
      <p:sp>
        <p:nvSpPr>
          <p:cNvPr id="3" name="Θέση περιεχομένου 1"/>
          <p:cNvSpPr>
            <a:spLocks noGrp="1"/>
          </p:cNvSpPr>
          <p:nvPr>
            <p:ph idx="1"/>
          </p:nvPr>
        </p:nvSpPr>
        <p:spPr/>
        <p:txBody>
          <a:bodyPr>
            <a:noAutofit/>
          </a:bodyPr>
          <a:lstStyle/>
          <a:p>
            <a:pPr marL="1714500" lvl="3" indent="-457200">
              <a:spcBef>
                <a:spcPts val="0"/>
              </a:spcBef>
              <a:spcAft>
                <a:spcPts val="600"/>
              </a:spcAft>
              <a:buClr>
                <a:srgbClr val="0033CC"/>
              </a:buClr>
              <a:buFont typeface="Calibri" panose="020F0502020204030204" pitchFamily="34" charset="0"/>
              <a:buChar char="●"/>
            </a:pPr>
            <a:r>
              <a:rPr lang="el-GR" sz="2400" dirty="0"/>
              <a:t>Βιολογικά </a:t>
            </a:r>
            <a:r>
              <a:rPr lang="el-GR" sz="2400" dirty="0" smtClean="0"/>
              <a:t>απορρυπαντικά.</a:t>
            </a:r>
            <a:endParaRPr lang="el-GR" sz="2400" dirty="0"/>
          </a:p>
          <a:p>
            <a:pPr marL="1714500" lvl="3" indent="-457200">
              <a:spcBef>
                <a:spcPts val="0"/>
              </a:spcBef>
              <a:spcAft>
                <a:spcPts val="600"/>
              </a:spcAft>
              <a:buClr>
                <a:srgbClr val="0033CC"/>
              </a:buClr>
              <a:buFont typeface="Calibri" panose="020F0502020204030204" pitchFamily="34" charset="0"/>
              <a:buChar char="●"/>
            </a:pPr>
            <a:r>
              <a:rPr lang="el-GR" sz="2400" dirty="0"/>
              <a:t>Αρτοποιεία – </a:t>
            </a:r>
            <a:r>
              <a:rPr lang="el-GR" sz="2400" dirty="0" smtClean="0"/>
              <a:t>ζαχαροπλαστική.</a:t>
            </a:r>
            <a:endParaRPr lang="el-GR" sz="2400" dirty="0"/>
          </a:p>
          <a:p>
            <a:pPr marL="1714500" lvl="3" indent="-457200">
              <a:spcBef>
                <a:spcPts val="0"/>
              </a:spcBef>
              <a:spcAft>
                <a:spcPts val="600"/>
              </a:spcAft>
              <a:buClr>
                <a:srgbClr val="0033CC"/>
              </a:buClr>
              <a:buFont typeface="Calibri" panose="020F0502020204030204" pitchFamily="34" charset="0"/>
              <a:buChar char="●"/>
            </a:pPr>
            <a:r>
              <a:rPr lang="el-GR" sz="2400" dirty="0"/>
              <a:t>Βρεφικές </a:t>
            </a:r>
            <a:r>
              <a:rPr lang="el-GR" sz="2400" dirty="0" smtClean="0"/>
              <a:t>τροφές.</a:t>
            </a:r>
            <a:endParaRPr lang="el-GR" sz="2400" dirty="0"/>
          </a:p>
          <a:p>
            <a:pPr marL="1714500" lvl="3" indent="-457200">
              <a:spcBef>
                <a:spcPts val="0"/>
              </a:spcBef>
              <a:spcAft>
                <a:spcPts val="600"/>
              </a:spcAft>
              <a:buClr>
                <a:srgbClr val="0033CC"/>
              </a:buClr>
              <a:buFont typeface="Calibri" panose="020F0502020204030204" pitchFamily="34" charset="0"/>
              <a:buChar char="●"/>
            </a:pPr>
            <a:r>
              <a:rPr lang="el-GR" sz="2400" dirty="0" smtClean="0"/>
              <a:t>Ζυθοποιεία.</a:t>
            </a:r>
            <a:endParaRPr lang="el-GR" sz="2400" dirty="0"/>
          </a:p>
          <a:p>
            <a:pPr marL="1714500" lvl="3" indent="-457200">
              <a:spcBef>
                <a:spcPts val="0"/>
              </a:spcBef>
              <a:spcAft>
                <a:spcPts val="600"/>
              </a:spcAft>
              <a:buClr>
                <a:srgbClr val="0033CC"/>
              </a:buClr>
              <a:buFont typeface="Calibri" panose="020F0502020204030204" pitchFamily="34" charset="0"/>
              <a:buChar char="●"/>
            </a:pPr>
            <a:r>
              <a:rPr lang="el-GR" sz="2400" dirty="0"/>
              <a:t>Χυμοί </a:t>
            </a:r>
            <a:r>
              <a:rPr lang="el-GR" sz="2400" dirty="0" smtClean="0"/>
              <a:t>φρούτων.</a:t>
            </a:r>
            <a:endParaRPr lang="el-GR" sz="2400" dirty="0"/>
          </a:p>
          <a:p>
            <a:pPr marL="1714500" lvl="3" indent="-457200">
              <a:spcBef>
                <a:spcPts val="0"/>
              </a:spcBef>
              <a:spcAft>
                <a:spcPts val="600"/>
              </a:spcAft>
              <a:buClr>
                <a:srgbClr val="0033CC"/>
              </a:buClr>
              <a:buFont typeface="Calibri" panose="020F0502020204030204" pitchFamily="34" charset="0"/>
              <a:buChar char="●"/>
            </a:pPr>
            <a:r>
              <a:rPr lang="el-GR" sz="2400" dirty="0" smtClean="0"/>
              <a:t>Γαλακτοκομεία.</a:t>
            </a:r>
            <a:endParaRPr lang="el-GR" sz="2400" dirty="0"/>
          </a:p>
          <a:p>
            <a:pPr marL="1714500" lvl="3" indent="-457200">
              <a:spcBef>
                <a:spcPts val="0"/>
              </a:spcBef>
              <a:spcAft>
                <a:spcPts val="600"/>
              </a:spcAft>
              <a:buClr>
                <a:srgbClr val="0033CC"/>
              </a:buClr>
              <a:buFont typeface="Calibri" panose="020F0502020204030204" pitchFamily="34" charset="0"/>
              <a:buChar char="●"/>
            </a:pPr>
            <a:r>
              <a:rPr lang="el-GR" sz="2400" dirty="0"/>
              <a:t>Επεξεργασία </a:t>
            </a:r>
            <a:r>
              <a:rPr lang="el-GR" sz="2400" dirty="0" smtClean="0"/>
              <a:t>αμύλου.</a:t>
            </a:r>
            <a:endParaRPr lang="el-GR" sz="2400" dirty="0"/>
          </a:p>
          <a:p>
            <a:pPr marL="1714500" lvl="3" indent="-457200">
              <a:spcBef>
                <a:spcPts val="0"/>
              </a:spcBef>
              <a:spcAft>
                <a:spcPts val="600"/>
              </a:spcAft>
              <a:buClr>
                <a:srgbClr val="0033CC"/>
              </a:buClr>
              <a:buFont typeface="Calibri" panose="020F0502020204030204" pitchFamily="34" charset="0"/>
              <a:buChar char="●"/>
            </a:pPr>
            <a:r>
              <a:rPr lang="el-GR" sz="2400" dirty="0"/>
              <a:t>Επεξεργασία </a:t>
            </a:r>
            <a:r>
              <a:rPr lang="el-GR" sz="2400" dirty="0" smtClean="0"/>
              <a:t>ελαστικού.</a:t>
            </a:r>
            <a:endParaRPr lang="el-GR" sz="2400" dirty="0"/>
          </a:p>
          <a:p>
            <a:pPr marL="1714500" lvl="3" indent="-457200">
              <a:spcBef>
                <a:spcPts val="0"/>
              </a:spcBef>
              <a:spcAft>
                <a:spcPts val="600"/>
              </a:spcAft>
              <a:buClr>
                <a:srgbClr val="0033CC"/>
              </a:buClr>
              <a:buFont typeface="Calibri" panose="020F0502020204030204" pitchFamily="34" charset="0"/>
              <a:buChar char="●"/>
            </a:pPr>
            <a:r>
              <a:rPr lang="el-GR" sz="2400" dirty="0" smtClean="0"/>
              <a:t>Χαρτοβιομηχανία.</a:t>
            </a:r>
            <a:endParaRPr lang="el-GR" sz="2400" dirty="0"/>
          </a:p>
          <a:p>
            <a:pPr marL="1714500" lvl="3" indent="-457200">
              <a:spcBef>
                <a:spcPts val="0"/>
              </a:spcBef>
              <a:buClr>
                <a:srgbClr val="0033CC"/>
              </a:buClr>
              <a:buFont typeface="Calibri" panose="020F0502020204030204" pitchFamily="34" charset="0"/>
              <a:buChar char="●"/>
            </a:pPr>
            <a:r>
              <a:rPr lang="el-GR" sz="2400" dirty="0"/>
              <a:t>Φωτογραφική </a:t>
            </a:r>
            <a:r>
              <a:rPr lang="el-GR" sz="2400" dirty="0" smtClean="0"/>
              <a:t>βιομηχανία.</a:t>
            </a:r>
            <a:endParaRPr lang="el-GR" sz="24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83</a:t>
            </a:fld>
            <a:endParaRPr lang="el-GR" sz="1400" dirty="0">
              <a:solidFill>
                <a:schemeClr val="tx1"/>
              </a:solidFill>
            </a:endParaRPr>
          </a:p>
        </p:txBody>
      </p:sp>
    </p:spTree>
    <p:extLst>
      <p:ext uri="{BB962C8B-B14F-4D97-AF65-F5344CB8AC3E}">
        <p14:creationId xmlns:p14="http://schemas.microsoft.com/office/powerpoint/2010/main" val="30404064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Πηγές ενζύμων με </a:t>
            </a:r>
            <a:br>
              <a:rPr lang="el-GR" b="1" dirty="0"/>
            </a:br>
            <a:r>
              <a:rPr lang="el-GR" b="1" dirty="0" smtClean="0"/>
              <a:t>βιομηχανικές </a:t>
            </a:r>
            <a:r>
              <a:rPr lang="el-GR" b="1" dirty="0"/>
              <a:t>εφαρμογές</a:t>
            </a:r>
            <a:endParaRPr lang="el-GR" dirty="0"/>
          </a:p>
        </p:txBody>
      </p:sp>
      <p:graphicFrame>
        <p:nvGraphicFramePr>
          <p:cNvPr id="6" name="Θέση περιεχομένου 1" descr="Πίνακας με διάφορα ένζυμα και κατηγοριες πηγών. "/>
          <p:cNvGraphicFramePr>
            <a:graphicFrameLocks noGrp="1"/>
          </p:cNvGraphicFramePr>
          <p:nvPr>
            <p:ph idx="1"/>
            <p:custDataLst>
              <p:tags r:id="rId1"/>
            </p:custDataLst>
            <p:extLst>
              <p:ext uri="{D42A27DB-BD31-4B8C-83A1-F6EECF244321}">
                <p14:modId xmlns:p14="http://schemas.microsoft.com/office/powerpoint/2010/main" val="4090023874"/>
              </p:ext>
            </p:extLst>
          </p:nvPr>
        </p:nvGraphicFramePr>
        <p:xfrm>
          <a:off x="533400" y="1600200"/>
          <a:ext cx="8001000" cy="4713732"/>
        </p:xfrm>
        <a:graphic>
          <a:graphicData uri="http://schemas.openxmlformats.org/drawingml/2006/table">
            <a:tbl>
              <a:tblPr firstRow="1" bandRow="1">
                <a:tableStyleId>{21E4AEA4-8DFA-4A89-87EB-49C32662AFE0}</a:tableStyleId>
              </a:tblPr>
              <a:tblGrid>
                <a:gridCol w="1252855"/>
                <a:gridCol w="3471545"/>
                <a:gridCol w="3276600"/>
              </a:tblGrid>
              <a:tr h="304800">
                <a:tc gridSpan="2">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l-GR" sz="2000" u="none" strike="noStrike" cap="none" normalizeH="0" baseline="0" dirty="0" smtClean="0">
                          <a:ln>
                            <a:noFill/>
                          </a:ln>
                          <a:effectLst/>
                        </a:rPr>
                        <a:t>Πηγή </a:t>
                      </a:r>
                      <a:endParaRPr kumimoji="0" lang="el-GR" sz="2000" b="0" i="0" u="none" strike="noStrike" cap="none" normalizeH="0" baseline="0" dirty="0" smtClean="0">
                        <a:ln>
                          <a:noFill/>
                        </a:ln>
                        <a:solidFill>
                          <a:srgbClr val="FFFF00"/>
                        </a:solidFill>
                        <a:effectLst/>
                        <a:latin typeface="+mn-lt"/>
                      </a:endParaRPr>
                    </a:p>
                  </a:txBody>
                  <a:tcPr horzOverflow="overflow"/>
                </a:tc>
                <a:tc hMerge="1">
                  <a:txBody>
                    <a:bodyPr/>
                    <a:lstStyle/>
                    <a:p>
                      <a:pPr marL="0" marR="0" lvl="0" indent="0" algn="ctr" defTabSz="914400" rtl="0" eaLnBrk="0" fontAlgn="base" latinLnBrk="0" hangingPunct="0">
                        <a:lnSpc>
                          <a:spcPct val="90000"/>
                        </a:lnSpc>
                        <a:spcBef>
                          <a:spcPts val="0"/>
                        </a:spcBef>
                        <a:spcAft>
                          <a:spcPct val="0"/>
                        </a:spcAft>
                        <a:buClrTx/>
                        <a:buSzTx/>
                        <a:buFontTx/>
                        <a:buNone/>
                        <a:tabLst/>
                      </a:pPr>
                      <a:endParaRPr kumimoji="0" lang="el-GR" sz="2400" b="0" i="0" u="none" strike="noStrike" cap="none" normalizeH="0" baseline="0" dirty="0" smtClean="0">
                        <a:ln>
                          <a:noFill/>
                        </a:ln>
                        <a:solidFill>
                          <a:srgbClr val="FFFF00"/>
                        </a:solidFill>
                        <a:effectLst/>
                        <a:latin typeface="+mn-lt"/>
                      </a:endParaRPr>
                    </a:p>
                  </a:txBody>
                  <a:tcPr horzOverflow="overflow"/>
                </a:tc>
                <a:tc>
                  <a:txBody>
                    <a:bodyPr/>
                    <a:lstStyle/>
                    <a:p>
                      <a:pPr marL="0" marR="0" lvl="0" indent="0" algn="ctr" defTabSz="914400" rtl="0" eaLnBrk="0" fontAlgn="base" latinLnBrk="0" hangingPunct="0">
                        <a:lnSpc>
                          <a:spcPct val="90000"/>
                        </a:lnSpc>
                        <a:spcBef>
                          <a:spcPts val="0"/>
                        </a:spcBef>
                        <a:spcAft>
                          <a:spcPct val="0"/>
                        </a:spcAft>
                        <a:buClrTx/>
                        <a:buSzTx/>
                        <a:buFontTx/>
                        <a:buNone/>
                        <a:tabLst/>
                      </a:pPr>
                      <a:r>
                        <a:rPr kumimoji="0" lang="el-GR" sz="2000" u="none" strike="noStrike" cap="none" normalizeH="0" baseline="0" dirty="0" smtClean="0">
                          <a:ln>
                            <a:noFill/>
                          </a:ln>
                          <a:effectLst/>
                        </a:rPr>
                        <a:t>Ένζυμα </a:t>
                      </a:r>
                      <a:endParaRPr kumimoji="0" lang="el-GR" sz="2000" b="0" i="0" u="none" strike="noStrike" cap="none" normalizeH="0" baseline="0" dirty="0" smtClean="0">
                        <a:ln>
                          <a:noFill/>
                        </a:ln>
                        <a:solidFill>
                          <a:srgbClr val="FFFF00"/>
                        </a:solidFill>
                        <a:effectLst/>
                        <a:latin typeface="+mn-lt"/>
                      </a:endParaRPr>
                    </a:p>
                  </a:txBody>
                  <a:tcPr horzOverflow="overflow"/>
                </a:tc>
              </a:tr>
              <a:tr h="370840">
                <a:tc>
                  <a:txBody>
                    <a:bodyPr/>
                    <a:lstStyle/>
                    <a:p>
                      <a:pPr marL="0" marR="0" lvl="0" indent="0" algn="l" defTabSz="914400" rtl="0" eaLnBrk="0" fontAlgn="base" latinLnBrk="0" hangingPunct="0">
                        <a:lnSpc>
                          <a:spcPct val="85000"/>
                        </a:lnSpc>
                        <a:spcBef>
                          <a:spcPts val="0"/>
                        </a:spcBef>
                        <a:spcAft>
                          <a:spcPct val="0"/>
                        </a:spcAft>
                        <a:buClrTx/>
                        <a:buSzTx/>
                        <a:buFontTx/>
                        <a:buNone/>
                        <a:tabLst/>
                      </a:pPr>
                      <a:r>
                        <a:rPr kumimoji="0" lang="el-GR" sz="2000" b="1" u="none" strike="noStrike" cap="none" normalizeH="0" baseline="0" dirty="0" smtClean="0">
                          <a:ln>
                            <a:noFill/>
                          </a:ln>
                          <a:solidFill>
                            <a:srgbClr val="C00000"/>
                          </a:solidFill>
                          <a:effectLst/>
                        </a:rPr>
                        <a:t>Ζωική</a:t>
                      </a:r>
                      <a:endParaRPr kumimoji="0" lang="el-GR" sz="2000" b="0" i="0" u="none" strike="noStrike" cap="none" normalizeH="0" baseline="0" dirty="0" smtClean="0">
                        <a:ln>
                          <a:noFill/>
                        </a:ln>
                        <a:solidFill>
                          <a:srgbClr val="C00000"/>
                        </a:solidFill>
                        <a:effectLst/>
                        <a:latin typeface="+mn-lt"/>
                      </a:endParaRPr>
                    </a:p>
                  </a:txBody>
                  <a:tcPr horzOverflow="overflow">
                    <a:lnR w="12700" cap="flat" cmpd="sng" algn="ctr">
                      <a:solidFill>
                        <a:srgbClr val="800000"/>
                      </a:solidFill>
                      <a:prstDash val="solid"/>
                      <a:round/>
                      <a:headEnd type="none" w="med" len="med"/>
                      <a:tailEnd type="none" w="med" len="med"/>
                    </a:lnR>
                    <a:lnB w="12700" cap="flat" cmpd="sng" algn="ctr">
                      <a:solidFill>
                        <a:srgbClr val="800000"/>
                      </a:solidFill>
                      <a:prstDash val="solid"/>
                      <a:round/>
                      <a:headEnd type="none" w="med" len="med"/>
                      <a:tailEnd type="none" w="med" len="med"/>
                    </a:lnB>
                  </a:tcPr>
                </a:tc>
                <a:tc>
                  <a:txBody>
                    <a:bodyPr/>
                    <a:lstStyle/>
                    <a:p>
                      <a:pPr marL="0" marR="0" lvl="0" indent="0" algn="l" defTabSz="914400" rtl="0" eaLnBrk="0" fontAlgn="base" latinLnBrk="0" hangingPunct="0">
                        <a:lnSpc>
                          <a:spcPct val="85000"/>
                        </a:lnSpc>
                        <a:spcBef>
                          <a:spcPts val="0"/>
                        </a:spcBef>
                        <a:spcAft>
                          <a:spcPct val="0"/>
                        </a:spcAft>
                        <a:buClrTx/>
                        <a:buSzTx/>
                        <a:buFontTx/>
                        <a:buNone/>
                        <a:tabLst/>
                      </a:pPr>
                      <a:r>
                        <a:rPr kumimoji="0" lang="el-GR" sz="2000" u="none" strike="noStrike" cap="none" normalizeH="0" baseline="0" dirty="0" smtClean="0">
                          <a:ln>
                            <a:noFill/>
                          </a:ln>
                          <a:solidFill>
                            <a:srgbClr val="C00000"/>
                          </a:solidFill>
                          <a:effectLst/>
                        </a:rPr>
                        <a:t>Βοδινό, χοιρινό πάγκρεας, </a:t>
                      </a:r>
                    </a:p>
                    <a:p>
                      <a:pPr marL="0" marR="0" lvl="0" indent="0" algn="l" defTabSz="914400" rtl="0" eaLnBrk="0" fontAlgn="base" latinLnBrk="0" hangingPunct="0">
                        <a:lnSpc>
                          <a:spcPct val="85000"/>
                        </a:lnSpc>
                        <a:spcBef>
                          <a:spcPts val="0"/>
                        </a:spcBef>
                        <a:spcAft>
                          <a:spcPct val="0"/>
                        </a:spcAft>
                        <a:buClrTx/>
                        <a:buSzTx/>
                        <a:buFontTx/>
                        <a:buNone/>
                        <a:tabLst/>
                      </a:pPr>
                      <a:r>
                        <a:rPr kumimoji="0" lang="el-GR" sz="2000" u="none" strike="noStrike" cap="none" normalizeH="0" baseline="0" dirty="0" smtClean="0">
                          <a:ln>
                            <a:noFill/>
                          </a:ln>
                          <a:solidFill>
                            <a:srgbClr val="C00000"/>
                          </a:solidFill>
                          <a:effectLst/>
                        </a:rPr>
                        <a:t>Βλεννογόνος στομάχου χοίρων, Ήνυστρο νεαρών μοσχαριών, </a:t>
                      </a:r>
                    </a:p>
                    <a:p>
                      <a:pPr marL="0" marR="0" lvl="0" indent="0" algn="l" defTabSz="914400" rtl="0" eaLnBrk="0" fontAlgn="base" latinLnBrk="0" hangingPunct="0">
                        <a:lnSpc>
                          <a:spcPct val="85000"/>
                        </a:lnSpc>
                        <a:spcBef>
                          <a:spcPts val="0"/>
                        </a:spcBef>
                        <a:spcAft>
                          <a:spcPct val="0"/>
                        </a:spcAft>
                        <a:buClrTx/>
                        <a:buSzTx/>
                        <a:buFontTx/>
                        <a:buNone/>
                        <a:tabLst/>
                      </a:pPr>
                      <a:r>
                        <a:rPr kumimoji="0" lang="el-GR" sz="2000" u="none" strike="noStrike" cap="none" normalizeH="0" baseline="0" dirty="0" smtClean="0">
                          <a:ln>
                            <a:noFill/>
                          </a:ln>
                          <a:solidFill>
                            <a:srgbClr val="C00000"/>
                          </a:solidFill>
                          <a:effectLst/>
                        </a:rPr>
                        <a:t>Βοδινό συκώτι</a:t>
                      </a:r>
                      <a:endParaRPr kumimoji="0" lang="el-GR" sz="2000" b="0" i="0" u="none" strike="noStrike" cap="none" normalizeH="0" baseline="0" dirty="0" smtClean="0">
                        <a:ln>
                          <a:noFill/>
                        </a:ln>
                        <a:solidFill>
                          <a:srgbClr val="C00000"/>
                        </a:solidFill>
                        <a:effectLst/>
                        <a:latin typeface="+mn-lt"/>
                      </a:endParaRPr>
                    </a:p>
                  </a:txBody>
                  <a:tcP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B w="12700" cap="flat" cmpd="sng" algn="ctr">
                      <a:solidFill>
                        <a:srgbClr val="800000"/>
                      </a:solidFill>
                      <a:prstDash val="solid"/>
                      <a:round/>
                      <a:headEnd type="none" w="med" len="med"/>
                      <a:tailEnd type="none" w="med" len="med"/>
                    </a:lnB>
                  </a:tcPr>
                </a:tc>
                <a:tc>
                  <a:txBody>
                    <a:bodyPr/>
                    <a:lstStyle/>
                    <a:p>
                      <a:pPr marL="0" marR="0" lvl="0" indent="0" algn="l" defTabSz="914400" rtl="0" eaLnBrk="0" fontAlgn="base" latinLnBrk="0" hangingPunct="0">
                        <a:lnSpc>
                          <a:spcPct val="85000"/>
                        </a:lnSpc>
                        <a:spcBef>
                          <a:spcPts val="0"/>
                        </a:spcBef>
                        <a:spcAft>
                          <a:spcPct val="0"/>
                        </a:spcAft>
                        <a:buClrTx/>
                        <a:buSzTx/>
                        <a:buFontTx/>
                        <a:buNone/>
                        <a:tabLst/>
                      </a:pPr>
                      <a:r>
                        <a:rPr kumimoji="0" lang="el-GR" sz="2000" u="none" strike="noStrike" cap="none" normalizeH="0" baseline="0" dirty="0" smtClean="0">
                          <a:ln>
                            <a:noFill/>
                          </a:ln>
                          <a:solidFill>
                            <a:srgbClr val="C00000"/>
                          </a:solidFill>
                          <a:effectLst/>
                        </a:rPr>
                        <a:t>Τρυψίνη, </a:t>
                      </a:r>
                      <a:r>
                        <a:rPr kumimoji="0" lang="el-GR" sz="2000" u="none" strike="noStrike" cap="none" normalizeH="0" baseline="0" dirty="0" err="1" smtClean="0">
                          <a:ln>
                            <a:noFill/>
                          </a:ln>
                          <a:solidFill>
                            <a:srgbClr val="C00000"/>
                          </a:solidFill>
                          <a:effectLst/>
                        </a:rPr>
                        <a:t>χυμοτρυψίνη</a:t>
                      </a:r>
                      <a:r>
                        <a:rPr kumimoji="0" lang="el-GR" sz="2000" u="none" strike="noStrike" cap="none" normalizeH="0" baseline="0" dirty="0" smtClean="0">
                          <a:ln>
                            <a:noFill/>
                          </a:ln>
                          <a:solidFill>
                            <a:srgbClr val="C00000"/>
                          </a:solidFill>
                          <a:effectLst/>
                        </a:rPr>
                        <a:t>, </a:t>
                      </a:r>
                      <a:r>
                        <a:rPr kumimoji="0" lang="el-GR" sz="2000" u="none" strike="noStrike" cap="none" normalizeH="0" baseline="0" dirty="0" err="1" smtClean="0">
                          <a:ln>
                            <a:noFill/>
                          </a:ln>
                          <a:solidFill>
                            <a:srgbClr val="C00000"/>
                          </a:solidFill>
                          <a:effectLst/>
                        </a:rPr>
                        <a:t>λιπάση</a:t>
                      </a:r>
                      <a:r>
                        <a:rPr kumimoji="0" lang="el-GR" sz="2000" u="none" strike="noStrike" cap="none" normalizeH="0" baseline="0" dirty="0" smtClean="0">
                          <a:ln>
                            <a:noFill/>
                          </a:ln>
                          <a:solidFill>
                            <a:srgbClr val="C00000"/>
                          </a:solidFill>
                          <a:effectLst/>
                        </a:rPr>
                        <a:t>, </a:t>
                      </a:r>
                      <a:r>
                        <a:rPr kumimoji="0" lang="el-GR" sz="2000" u="none" strike="noStrike" cap="none" normalizeH="0" baseline="0" dirty="0" err="1" smtClean="0">
                          <a:ln>
                            <a:noFill/>
                          </a:ln>
                          <a:solidFill>
                            <a:srgbClr val="C00000"/>
                          </a:solidFill>
                          <a:effectLst/>
                        </a:rPr>
                        <a:t>Πανγκρεατίνη</a:t>
                      </a:r>
                      <a:r>
                        <a:rPr kumimoji="0" lang="el-GR" sz="2000" u="none" strike="noStrike" cap="none" normalizeH="0" baseline="0" dirty="0" smtClean="0">
                          <a:ln>
                            <a:noFill/>
                          </a:ln>
                          <a:solidFill>
                            <a:srgbClr val="C00000"/>
                          </a:solidFill>
                          <a:effectLst/>
                        </a:rPr>
                        <a:t>, α-</a:t>
                      </a:r>
                      <a:r>
                        <a:rPr kumimoji="0" lang="el-GR" sz="2000" u="none" strike="noStrike" cap="none" normalizeH="0" baseline="0" dirty="0" err="1" smtClean="0">
                          <a:ln>
                            <a:noFill/>
                          </a:ln>
                          <a:solidFill>
                            <a:srgbClr val="C00000"/>
                          </a:solidFill>
                          <a:effectLst/>
                        </a:rPr>
                        <a:t>αμυλάση</a:t>
                      </a:r>
                      <a:r>
                        <a:rPr kumimoji="0" lang="el-GR" sz="2000" u="none" strike="noStrike" cap="none" normalizeH="0" baseline="0" dirty="0" smtClean="0">
                          <a:ln>
                            <a:noFill/>
                          </a:ln>
                          <a:solidFill>
                            <a:srgbClr val="C00000"/>
                          </a:solidFill>
                          <a:effectLst/>
                        </a:rPr>
                        <a:t>, Πεψίνη, </a:t>
                      </a:r>
                      <a:r>
                        <a:rPr kumimoji="0" lang="el-GR" sz="2000" u="none" strike="noStrike" cap="none" normalizeH="0" baseline="0" dirty="0" err="1" smtClean="0">
                          <a:ln>
                            <a:noFill/>
                          </a:ln>
                          <a:solidFill>
                            <a:srgbClr val="C00000"/>
                          </a:solidFill>
                          <a:effectLst/>
                        </a:rPr>
                        <a:t>Χυμοσίνη</a:t>
                      </a:r>
                      <a:r>
                        <a:rPr kumimoji="0" lang="el-GR" sz="2000" u="none" strike="noStrike" cap="none" normalizeH="0" baseline="0" dirty="0" smtClean="0">
                          <a:ln>
                            <a:noFill/>
                          </a:ln>
                          <a:solidFill>
                            <a:srgbClr val="C00000"/>
                          </a:solidFill>
                          <a:effectLst/>
                        </a:rPr>
                        <a:t>, </a:t>
                      </a:r>
                      <a:r>
                        <a:rPr kumimoji="0" lang="el-GR" sz="2000" u="none" strike="noStrike" cap="none" normalizeH="0" baseline="0" dirty="0" err="1" smtClean="0">
                          <a:ln>
                            <a:noFill/>
                          </a:ln>
                          <a:solidFill>
                            <a:srgbClr val="C00000"/>
                          </a:solidFill>
                          <a:effectLst/>
                        </a:rPr>
                        <a:t>Καταλάση</a:t>
                      </a:r>
                      <a:endParaRPr kumimoji="0" lang="el-GR" sz="2000" b="0" i="0" u="none" strike="noStrike" cap="none" normalizeH="0" baseline="0" dirty="0" smtClean="0">
                        <a:ln>
                          <a:noFill/>
                        </a:ln>
                        <a:solidFill>
                          <a:srgbClr val="C00000"/>
                        </a:solidFill>
                        <a:effectLst/>
                        <a:latin typeface="+mn-lt"/>
                      </a:endParaRPr>
                    </a:p>
                  </a:txBody>
                  <a:tcPr horzOverflow="overflow">
                    <a:lnL w="12700" cap="flat" cmpd="sng" algn="ctr">
                      <a:solidFill>
                        <a:srgbClr val="800000"/>
                      </a:solidFill>
                      <a:prstDash val="solid"/>
                      <a:round/>
                      <a:headEnd type="none" w="med" len="med"/>
                      <a:tailEnd type="none" w="med" len="med"/>
                    </a:lnL>
                    <a:lnB w="12700" cap="flat" cmpd="sng" algn="ctr">
                      <a:solidFill>
                        <a:srgbClr val="800000"/>
                      </a:solidFill>
                      <a:prstDash val="solid"/>
                      <a:round/>
                      <a:headEnd type="none" w="med" len="med"/>
                      <a:tailEnd type="none" w="med" len="med"/>
                    </a:lnB>
                  </a:tcPr>
                </a:tc>
              </a:tr>
              <a:tr h="370840">
                <a:tc>
                  <a:txBody>
                    <a:bodyPr/>
                    <a:lstStyle/>
                    <a:p>
                      <a:pPr marL="0" marR="0" lvl="0" indent="0" algn="l" defTabSz="914400" rtl="0" eaLnBrk="0" fontAlgn="base" latinLnBrk="0" hangingPunct="0">
                        <a:lnSpc>
                          <a:spcPct val="85000"/>
                        </a:lnSpc>
                        <a:spcBef>
                          <a:spcPts val="0"/>
                        </a:spcBef>
                        <a:spcAft>
                          <a:spcPct val="0"/>
                        </a:spcAft>
                        <a:buClrTx/>
                        <a:buSzTx/>
                        <a:buFontTx/>
                        <a:buNone/>
                        <a:tabLst/>
                      </a:pPr>
                      <a:r>
                        <a:rPr kumimoji="0" lang="el-GR" sz="2000" b="1" u="none" strike="noStrike" cap="none" normalizeH="0" baseline="0" dirty="0" smtClean="0">
                          <a:ln>
                            <a:noFill/>
                          </a:ln>
                          <a:solidFill>
                            <a:srgbClr val="C00000"/>
                          </a:solidFill>
                          <a:effectLst/>
                        </a:rPr>
                        <a:t>Φυτική</a:t>
                      </a:r>
                      <a:endParaRPr kumimoji="0" lang="el-GR" sz="2000" b="0" i="0" u="none" strike="noStrike" cap="none" normalizeH="0" baseline="0" dirty="0" smtClean="0">
                        <a:ln>
                          <a:noFill/>
                        </a:ln>
                        <a:solidFill>
                          <a:srgbClr val="C00000"/>
                        </a:solidFill>
                        <a:effectLst/>
                        <a:latin typeface="+mn-lt"/>
                      </a:endParaRPr>
                    </a:p>
                  </a:txBody>
                  <a:tcPr horzOverflow="overflow">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tc>
                  <a:txBody>
                    <a:bodyPr/>
                    <a:lstStyle/>
                    <a:p>
                      <a:pPr marL="0" marR="0" lvl="0" indent="0" algn="l" defTabSz="914400" rtl="0" eaLnBrk="0" fontAlgn="base" latinLnBrk="0" hangingPunct="0">
                        <a:lnSpc>
                          <a:spcPct val="85000"/>
                        </a:lnSpc>
                        <a:spcBef>
                          <a:spcPts val="0"/>
                        </a:spcBef>
                        <a:spcAft>
                          <a:spcPct val="0"/>
                        </a:spcAft>
                        <a:buClrTx/>
                        <a:buSzTx/>
                        <a:buFontTx/>
                        <a:buNone/>
                        <a:tabLst/>
                      </a:pPr>
                      <a:r>
                        <a:rPr kumimoji="0" lang="el-GR" sz="2000" u="none" strike="noStrike" cap="none" normalizeH="0" baseline="0" dirty="0" smtClean="0">
                          <a:ln>
                            <a:noFill/>
                          </a:ln>
                          <a:solidFill>
                            <a:srgbClr val="C00000"/>
                          </a:solidFill>
                          <a:effectLst/>
                        </a:rPr>
                        <a:t>Βύνη ζυθοποιίας, Γλυκοπατάτα, </a:t>
                      </a:r>
                      <a:r>
                        <a:rPr kumimoji="0" lang="el-GR" sz="2000" u="none" strike="noStrike" cap="none" normalizeH="0" baseline="0" dirty="0" err="1" smtClean="0">
                          <a:ln>
                            <a:noFill/>
                          </a:ln>
                          <a:solidFill>
                            <a:srgbClr val="C00000"/>
                          </a:solidFill>
                          <a:effectLst/>
                        </a:rPr>
                        <a:t>Παπάγια</a:t>
                      </a:r>
                      <a:r>
                        <a:rPr kumimoji="0" lang="el-GR" sz="2000" u="none" strike="noStrike" cap="none" normalizeH="0" baseline="0" dirty="0" smtClean="0">
                          <a:ln>
                            <a:noFill/>
                          </a:ln>
                          <a:solidFill>
                            <a:srgbClr val="C00000"/>
                          </a:solidFill>
                          <a:effectLst/>
                        </a:rPr>
                        <a:t>, Ανανάς, Γαλακτώδης χυμός συκιάς</a:t>
                      </a:r>
                      <a:endParaRPr kumimoji="0" lang="el-GR" sz="2000" b="0" i="0" u="none" strike="noStrike" cap="none" normalizeH="0" baseline="0" dirty="0" smtClean="0">
                        <a:ln>
                          <a:noFill/>
                        </a:ln>
                        <a:solidFill>
                          <a:srgbClr val="C00000"/>
                        </a:solidFill>
                        <a:effectLst/>
                        <a:latin typeface="+mn-lt"/>
                      </a:endParaRPr>
                    </a:p>
                  </a:txBody>
                  <a:tcP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tc>
                  <a:txBody>
                    <a:bodyPr/>
                    <a:lstStyle/>
                    <a:p>
                      <a:pPr marL="0" marR="0" lvl="0" indent="0" algn="l" defTabSz="914400" rtl="0" eaLnBrk="0" fontAlgn="base" latinLnBrk="0" hangingPunct="0">
                        <a:lnSpc>
                          <a:spcPct val="85000"/>
                        </a:lnSpc>
                        <a:spcBef>
                          <a:spcPts val="0"/>
                        </a:spcBef>
                        <a:spcAft>
                          <a:spcPct val="0"/>
                        </a:spcAft>
                        <a:buClrTx/>
                        <a:buSzTx/>
                        <a:buFontTx/>
                        <a:buNone/>
                        <a:tabLst/>
                      </a:pPr>
                      <a:r>
                        <a:rPr kumimoji="0" lang="el-GR" sz="2000" u="none" strike="noStrike" cap="none" normalizeH="0" baseline="0" dirty="0" smtClean="0">
                          <a:ln>
                            <a:noFill/>
                          </a:ln>
                          <a:solidFill>
                            <a:srgbClr val="C00000"/>
                          </a:solidFill>
                          <a:effectLst/>
                        </a:rPr>
                        <a:t>α-, β </a:t>
                      </a:r>
                      <a:r>
                        <a:rPr kumimoji="0" lang="el-GR" sz="2000" u="none" strike="noStrike" cap="none" normalizeH="0" baseline="0" dirty="0" err="1" smtClean="0">
                          <a:ln>
                            <a:noFill/>
                          </a:ln>
                          <a:solidFill>
                            <a:srgbClr val="C00000"/>
                          </a:solidFill>
                          <a:effectLst/>
                        </a:rPr>
                        <a:t>αμυλάση</a:t>
                      </a:r>
                      <a:r>
                        <a:rPr kumimoji="0" lang="el-GR" sz="2000" u="none" strike="noStrike" cap="none" normalizeH="0" baseline="0" dirty="0" smtClean="0">
                          <a:ln>
                            <a:noFill/>
                          </a:ln>
                          <a:solidFill>
                            <a:srgbClr val="C00000"/>
                          </a:solidFill>
                          <a:effectLst/>
                        </a:rPr>
                        <a:t>, </a:t>
                      </a:r>
                      <a:r>
                        <a:rPr kumimoji="0" lang="el-GR" sz="2000" u="none" strike="noStrike" cap="none" normalizeH="0" baseline="0" dirty="0" err="1" smtClean="0">
                          <a:ln>
                            <a:noFill/>
                          </a:ln>
                          <a:solidFill>
                            <a:srgbClr val="C00000"/>
                          </a:solidFill>
                          <a:effectLst/>
                        </a:rPr>
                        <a:t>Παπαΐνη</a:t>
                      </a:r>
                      <a:r>
                        <a:rPr kumimoji="0" lang="el-GR" sz="2000" u="none" strike="noStrike" cap="none" normalizeH="0" baseline="0" dirty="0" smtClean="0">
                          <a:ln>
                            <a:noFill/>
                          </a:ln>
                          <a:solidFill>
                            <a:srgbClr val="C00000"/>
                          </a:solidFill>
                          <a:effectLst/>
                        </a:rPr>
                        <a:t>, </a:t>
                      </a:r>
                      <a:r>
                        <a:rPr kumimoji="0" lang="el-GR" sz="2000" u="none" strike="noStrike" cap="none" normalizeH="0" baseline="0" dirty="0" err="1" smtClean="0">
                          <a:ln>
                            <a:noFill/>
                          </a:ln>
                          <a:solidFill>
                            <a:srgbClr val="C00000"/>
                          </a:solidFill>
                          <a:effectLst/>
                        </a:rPr>
                        <a:t>Βρωμολαΐνη</a:t>
                      </a:r>
                      <a:r>
                        <a:rPr kumimoji="0" lang="el-GR" sz="2000" u="none" strike="noStrike" cap="none" normalizeH="0" baseline="0" dirty="0" smtClean="0">
                          <a:ln>
                            <a:noFill/>
                          </a:ln>
                          <a:solidFill>
                            <a:srgbClr val="C00000"/>
                          </a:solidFill>
                          <a:effectLst/>
                        </a:rPr>
                        <a:t>, </a:t>
                      </a:r>
                      <a:r>
                        <a:rPr kumimoji="0" lang="el-GR" sz="2000" u="none" strike="noStrike" cap="none" normalizeH="0" baseline="0" dirty="0" err="1" smtClean="0">
                          <a:ln>
                            <a:noFill/>
                          </a:ln>
                          <a:solidFill>
                            <a:srgbClr val="C00000"/>
                          </a:solidFill>
                          <a:effectLst/>
                        </a:rPr>
                        <a:t>Φικίνη</a:t>
                      </a:r>
                      <a:endParaRPr kumimoji="0" lang="el-GR" sz="2000" b="0" i="0" u="none" strike="noStrike" cap="none" normalizeH="0" baseline="0" dirty="0" smtClean="0">
                        <a:ln>
                          <a:noFill/>
                        </a:ln>
                        <a:solidFill>
                          <a:srgbClr val="C00000"/>
                        </a:solidFill>
                        <a:effectLst/>
                        <a:latin typeface="+mn-lt"/>
                      </a:endParaRPr>
                    </a:p>
                  </a:txBody>
                  <a:tcPr horzOverflow="overflow">
                    <a:lnL w="12700" cap="flat" cmpd="sng" algn="ctr">
                      <a:solidFill>
                        <a:srgbClr val="800000"/>
                      </a:solidFill>
                      <a:prstDash val="solid"/>
                      <a:round/>
                      <a:headEnd type="none" w="med" len="med"/>
                      <a:tailEnd type="none" w="med" len="med"/>
                    </a:lnL>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tr>
              <a:tr h="370840">
                <a:tc>
                  <a:txBody>
                    <a:bodyPr/>
                    <a:lstStyle/>
                    <a:p>
                      <a:pPr marL="0" marR="0" lvl="0" indent="0" algn="l" defTabSz="914400" rtl="0" eaLnBrk="0" fontAlgn="base" latinLnBrk="0" hangingPunct="0">
                        <a:lnSpc>
                          <a:spcPct val="85000"/>
                        </a:lnSpc>
                        <a:spcBef>
                          <a:spcPts val="0"/>
                        </a:spcBef>
                        <a:spcAft>
                          <a:spcPct val="0"/>
                        </a:spcAft>
                        <a:buClrTx/>
                        <a:buSzTx/>
                        <a:buFontTx/>
                        <a:buNone/>
                        <a:tabLst/>
                      </a:pPr>
                      <a:r>
                        <a:rPr kumimoji="0" lang="el-GR" sz="2000" b="1" u="none" strike="noStrike" cap="none" normalizeH="0" baseline="0" dirty="0" smtClean="0">
                          <a:ln>
                            <a:noFill/>
                          </a:ln>
                          <a:solidFill>
                            <a:srgbClr val="C00000"/>
                          </a:solidFill>
                          <a:effectLst/>
                        </a:rPr>
                        <a:t>Μύκητες</a:t>
                      </a:r>
                      <a:endParaRPr kumimoji="0" lang="el-GR" sz="2000" b="0" i="0" u="none" strike="noStrike" cap="none" normalizeH="0" baseline="0" dirty="0" smtClean="0">
                        <a:ln>
                          <a:noFill/>
                        </a:ln>
                        <a:solidFill>
                          <a:srgbClr val="C00000"/>
                        </a:solidFill>
                        <a:effectLst/>
                        <a:latin typeface="+mn-lt"/>
                      </a:endParaRPr>
                    </a:p>
                  </a:txBody>
                  <a:tcPr horzOverflow="overflow">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tc>
                  <a:txBody>
                    <a:bodyPr/>
                    <a:lstStyle/>
                    <a:p>
                      <a:pPr marL="0" marR="0" lvl="0" indent="0" algn="l" defTabSz="914400" rtl="0" eaLnBrk="0" fontAlgn="base" latinLnBrk="0" hangingPunct="0">
                        <a:lnSpc>
                          <a:spcPct val="85000"/>
                        </a:lnSpc>
                        <a:spcBef>
                          <a:spcPts val="0"/>
                        </a:spcBef>
                        <a:spcAft>
                          <a:spcPct val="0"/>
                        </a:spcAft>
                        <a:buClrTx/>
                        <a:buSzTx/>
                        <a:buFontTx/>
                        <a:buNone/>
                        <a:tabLst/>
                      </a:pPr>
                      <a:r>
                        <a:rPr kumimoji="0" lang="en-US" sz="2000" u="none" strike="noStrike" cap="none" normalizeH="0" baseline="0" noProof="0" dirty="0" err="1" smtClean="0">
                          <a:ln>
                            <a:noFill/>
                          </a:ln>
                          <a:solidFill>
                            <a:srgbClr val="C00000"/>
                          </a:solidFill>
                          <a:effectLst/>
                        </a:rPr>
                        <a:t>Aspergillus</a:t>
                      </a:r>
                      <a:r>
                        <a:rPr kumimoji="0" lang="en-US" sz="2000" u="none" strike="noStrike" cap="none" normalizeH="0" baseline="0" noProof="0" dirty="0" smtClean="0">
                          <a:ln>
                            <a:noFill/>
                          </a:ln>
                          <a:solidFill>
                            <a:srgbClr val="C00000"/>
                          </a:solidFill>
                          <a:effectLst/>
                        </a:rPr>
                        <a:t> </a:t>
                      </a:r>
                      <a:r>
                        <a:rPr kumimoji="0" lang="en-US" sz="2000" u="none" strike="noStrike" cap="none" normalizeH="0" baseline="0" noProof="0" dirty="0" err="1" smtClean="0">
                          <a:ln>
                            <a:noFill/>
                          </a:ln>
                          <a:solidFill>
                            <a:srgbClr val="C00000"/>
                          </a:solidFill>
                          <a:effectLst/>
                        </a:rPr>
                        <a:t>oryzae</a:t>
                      </a:r>
                      <a:r>
                        <a:rPr kumimoji="0" lang="en-US" sz="2000" u="none" strike="noStrike" cap="none" normalizeH="0" baseline="0" noProof="0" dirty="0" smtClean="0">
                          <a:ln>
                            <a:noFill/>
                          </a:ln>
                          <a:solidFill>
                            <a:srgbClr val="C00000"/>
                          </a:solidFill>
                          <a:effectLst/>
                        </a:rPr>
                        <a:t>, </a:t>
                      </a:r>
                      <a:r>
                        <a:rPr kumimoji="0" lang="en-US" sz="2000" u="none" strike="noStrike" cap="none" normalizeH="0" baseline="0" noProof="0" dirty="0" err="1" smtClean="0">
                          <a:ln>
                            <a:noFill/>
                          </a:ln>
                          <a:solidFill>
                            <a:srgbClr val="C00000"/>
                          </a:solidFill>
                          <a:effectLst/>
                        </a:rPr>
                        <a:t>Aspergillus</a:t>
                      </a:r>
                      <a:r>
                        <a:rPr kumimoji="0" lang="en-US" sz="2000" u="none" strike="noStrike" cap="none" normalizeH="0" baseline="0" noProof="0" dirty="0" smtClean="0">
                          <a:ln>
                            <a:noFill/>
                          </a:ln>
                          <a:solidFill>
                            <a:srgbClr val="C00000"/>
                          </a:solidFill>
                          <a:effectLst/>
                        </a:rPr>
                        <a:t> </a:t>
                      </a:r>
                      <a:r>
                        <a:rPr kumimoji="0" lang="en-US" sz="2000" u="none" strike="noStrike" cap="none" normalizeH="0" baseline="0" noProof="0" dirty="0" err="1" smtClean="0">
                          <a:ln>
                            <a:noFill/>
                          </a:ln>
                          <a:solidFill>
                            <a:srgbClr val="C00000"/>
                          </a:solidFill>
                          <a:effectLst/>
                        </a:rPr>
                        <a:t>niger</a:t>
                      </a:r>
                      <a:r>
                        <a:rPr kumimoji="0" lang="en-US" sz="2000" u="none" strike="noStrike" cap="none" normalizeH="0" baseline="0" noProof="0" dirty="0" smtClean="0">
                          <a:ln>
                            <a:noFill/>
                          </a:ln>
                          <a:solidFill>
                            <a:srgbClr val="C00000"/>
                          </a:solidFill>
                          <a:effectLst/>
                        </a:rPr>
                        <a:t>, </a:t>
                      </a:r>
                      <a:r>
                        <a:rPr kumimoji="0" lang="en-US" sz="2000" u="none" strike="noStrike" cap="none" normalizeH="0" baseline="0" noProof="0" dirty="0" err="1" smtClean="0">
                          <a:ln>
                            <a:noFill/>
                          </a:ln>
                          <a:solidFill>
                            <a:srgbClr val="C00000"/>
                          </a:solidFill>
                          <a:effectLst/>
                        </a:rPr>
                        <a:t>Rhizopus</a:t>
                      </a:r>
                      <a:r>
                        <a:rPr kumimoji="0" lang="en-US" sz="2000" u="none" strike="noStrike" cap="none" normalizeH="0" baseline="0" noProof="0" dirty="0" smtClean="0">
                          <a:ln>
                            <a:noFill/>
                          </a:ln>
                          <a:solidFill>
                            <a:srgbClr val="C00000"/>
                          </a:solidFill>
                          <a:effectLst/>
                        </a:rPr>
                        <a:t> spp.</a:t>
                      </a:r>
                      <a:endParaRPr kumimoji="0" lang="en-US" sz="2000" b="0" i="0" u="none" strike="noStrike" cap="none" normalizeH="0" baseline="0" noProof="0" dirty="0" smtClean="0">
                        <a:ln>
                          <a:noFill/>
                        </a:ln>
                        <a:solidFill>
                          <a:srgbClr val="C00000"/>
                        </a:solidFill>
                        <a:effectLst/>
                        <a:latin typeface="+mn-lt"/>
                      </a:endParaRPr>
                    </a:p>
                  </a:txBody>
                  <a:tcP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tc>
                  <a:txBody>
                    <a:bodyPr/>
                    <a:lstStyle/>
                    <a:p>
                      <a:pPr marL="0" marR="0" lvl="0" indent="0" algn="l" defTabSz="914400" rtl="0" eaLnBrk="0" fontAlgn="base" latinLnBrk="0" hangingPunct="0">
                        <a:lnSpc>
                          <a:spcPct val="85000"/>
                        </a:lnSpc>
                        <a:spcBef>
                          <a:spcPts val="0"/>
                        </a:spcBef>
                        <a:spcAft>
                          <a:spcPct val="0"/>
                        </a:spcAft>
                        <a:buClrTx/>
                        <a:buSzTx/>
                        <a:buFontTx/>
                        <a:buNone/>
                        <a:tabLst/>
                      </a:pPr>
                      <a:r>
                        <a:rPr kumimoji="0" lang="el-GR" sz="2000" u="none" strike="noStrike" cap="none" normalizeH="0" baseline="0" dirty="0" smtClean="0">
                          <a:ln>
                            <a:noFill/>
                          </a:ln>
                          <a:solidFill>
                            <a:srgbClr val="C00000"/>
                          </a:solidFill>
                          <a:effectLst/>
                        </a:rPr>
                        <a:t>α- </a:t>
                      </a:r>
                      <a:r>
                        <a:rPr kumimoji="0" lang="el-GR" sz="2000" u="none" strike="noStrike" cap="none" normalizeH="0" baseline="0" dirty="0" err="1" smtClean="0">
                          <a:ln>
                            <a:noFill/>
                          </a:ln>
                          <a:solidFill>
                            <a:srgbClr val="C00000"/>
                          </a:solidFill>
                          <a:effectLst/>
                        </a:rPr>
                        <a:t>αμυλάση</a:t>
                      </a:r>
                      <a:r>
                        <a:rPr kumimoji="0" lang="el-GR" sz="2000" u="none" strike="noStrike" cap="none" normalizeH="0" baseline="0" dirty="0" smtClean="0">
                          <a:ln>
                            <a:noFill/>
                          </a:ln>
                          <a:solidFill>
                            <a:srgbClr val="C00000"/>
                          </a:solidFill>
                          <a:effectLst/>
                        </a:rPr>
                        <a:t>, </a:t>
                      </a:r>
                      <a:r>
                        <a:rPr kumimoji="0" lang="el-GR" sz="2000" u="none" strike="noStrike" cap="none" normalizeH="0" baseline="0" dirty="0" err="1" smtClean="0">
                          <a:ln>
                            <a:noFill/>
                          </a:ln>
                          <a:solidFill>
                            <a:srgbClr val="C00000"/>
                          </a:solidFill>
                          <a:effectLst/>
                        </a:rPr>
                        <a:t>πρωτεάση</a:t>
                      </a:r>
                      <a:r>
                        <a:rPr kumimoji="0" lang="el-GR" sz="2000" u="none" strike="noStrike" cap="none" normalizeH="0" baseline="0" dirty="0" smtClean="0">
                          <a:ln>
                            <a:noFill/>
                          </a:ln>
                          <a:solidFill>
                            <a:srgbClr val="C00000"/>
                          </a:solidFill>
                          <a:effectLst/>
                        </a:rPr>
                        <a:t>, </a:t>
                      </a:r>
                      <a:r>
                        <a:rPr kumimoji="0" lang="el-GR" sz="2000" u="none" strike="noStrike" cap="none" normalizeH="0" baseline="0" dirty="0" err="1" smtClean="0">
                          <a:ln>
                            <a:noFill/>
                          </a:ln>
                          <a:solidFill>
                            <a:srgbClr val="C00000"/>
                          </a:solidFill>
                          <a:effectLst/>
                        </a:rPr>
                        <a:t>γλυκοαμυλάση</a:t>
                      </a:r>
                      <a:r>
                        <a:rPr kumimoji="0" lang="el-GR" sz="2000" u="none" strike="noStrike" cap="none" normalizeH="0" baseline="0" dirty="0" smtClean="0">
                          <a:ln>
                            <a:noFill/>
                          </a:ln>
                          <a:solidFill>
                            <a:srgbClr val="C00000"/>
                          </a:solidFill>
                          <a:effectLst/>
                        </a:rPr>
                        <a:t>, </a:t>
                      </a:r>
                      <a:r>
                        <a:rPr kumimoji="0" lang="el-GR" sz="2000" u="none" strike="noStrike" cap="none" normalizeH="0" baseline="0" dirty="0" err="1" smtClean="0">
                          <a:ln>
                            <a:noFill/>
                          </a:ln>
                          <a:solidFill>
                            <a:srgbClr val="C00000"/>
                          </a:solidFill>
                          <a:effectLst/>
                        </a:rPr>
                        <a:t>κυτταρινάση</a:t>
                      </a:r>
                      <a:r>
                        <a:rPr kumimoji="0" lang="el-GR" sz="2000" u="none" strike="noStrike" cap="none" normalizeH="0" baseline="0" dirty="0" smtClean="0">
                          <a:ln>
                            <a:noFill/>
                          </a:ln>
                          <a:solidFill>
                            <a:srgbClr val="C00000"/>
                          </a:solidFill>
                          <a:effectLst/>
                        </a:rPr>
                        <a:t>, </a:t>
                      </a:r>
                      <a:r>
                        <a:rPr kumimoji="0" lang="el-GR" sz="2000" u="none" strike="noStrike" cap="none" normalizeH="0" baseline="0" dirty="0" err="1" smtClean="0">
                          <a:ln>
                            <a:noFill/>
                          </a:ln>
                          <a:solidFill>
                            <a:srgbClr val="C00000"/>
                          </a:solidFill>
                          <a:effectLst/>
                        </a:rPr>
                        <a:t>πηκτινάση</a:t>
                      </a:r>
                      <a:r>
                        <a:rPr kumimoji="0" lang="el-GR" sz="2000" u="none" strike="noStrike" cap="none" normalizeH="0" baseline="0" dirty="0" smtClean="0">
                          <a:ln>
                            <a:noFill/>
                          </a:ln>
                          <a:solidFill>
                            <a:srgbClr val="C00000"/>
                          </a:solidFill>
                          <a:effectLst/>
                        </a:rPr>
                        <a:t>, </a:t>
                      </a:r>
                      <a:r>
                        <a:rPr kumimoji="0" lang="el-GR" sz="2000" u="none" strike="noStrike" cap="none" normalizeH="0" baseline="0" dirty="0" err="1" smtClean="0">
                          <a:ln>
                            <a:noFill/>
                          </a:ln>
                          <a:solidFill>
                            <a:srgbClr val="C00000"/>
                          </a:solidFill>
                          <a:effectLst/>
                        </a:rPr>
                        <a:t>καταλάση</a:t>
                      </a:r>
                      <a:r>
                        <a:rPr kumimoji="0" lang="el-GR" sz="2000" u="none" strike="noStrike" cap="none" normalizeH="0" baseline="0" dirty="0" smtClean="0">
                          <a:ln>
                            <a:noFill/>
                          </a:ln>
                          <a:solidFill>
                            <a:srgbClr val="C00000"/>
                          </a:solidFill>
                          <a:effectLst/>
                        </a:rPr>
                        <a:t>, </a:t>
                      </a:r>
                      <a:r>
                        <a:rPr kumimoji="0" lang="el-GR" sz="2000" u="none" strike="noStrike" cap="none" normalizeH="0" baseline="0" dirty="0" err="1" smtClean="0">
                          <a:ln>
                            <a:noFill/>
                          </a:ln>
                          <a:solidFill>
                            <a:srgbClr val="C00000"/>
                          </a:solidFill>
                          <a:effectLst/>
                        </a:rPr>
                        <a:t>λιπάση</a:t>
                      </a:r>
                      <a:endParaRPr kumimoji="0" lang="el-GR" sz="2000" b="0" i="0" u="none" strike="noStrike" cap="none" normalizeH="0" baseline="0" dirty="0" smtClean="0">
                        <a:ln>
                          <a:noFill/>
                        </a:ln>
                        <a:solidFill>
                          <a:srgbClr val="C00000"/>
                        </a:solidFill>
                        <a:effectLst/>
                        <a:latin typeface="+mn-lt"/>
                      </a:endParaRPr>
                    </a:p>
                  </a:txBody>
                  <a:tcPr horzOverflow="overflow">
                    <a:lnL w="12700" cap="flat" cmpd="sng" algn="ctr">
                      <a:solidFill>
                        <a:srgbClr val="800000"/>
                      </a:solidFill>
                      <a:prstDash val="solid"/>
                      <a:round/>
                      <a:headEnd type="none" w="med" len="med"/>
                      <a:tailEnd type="none" w="med" len="med"/>
                    </a:lnL>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tr>
              <a:tr h="370840">
                <a:tc>
                  <a:txBody>
                    <a:bodyPr/>
                    <a:lstStyle/>
                    <a:p>
                      <a:pPr marL="0" marR="0" lvl="0" indent="0" algn="l" defTabSz="914400" rtl="0" eaLnBrk="0" fontAlgn="base" latinLnBrk="0" hangingPunct="0">
                        <a:lnSpc>
                          <a:spcPct val="85000"/>
                        </a:lnSpc>
                        <a:spcBef>
                          <a:spcPts val="0"/>
                        </a:spcBef>
                        <a:spcAft>
                          <a:spcPct val="0"/>
                        </a:spcAft>
                        <a:buClrTx/>
                        <a:buSzTx/>
                        <a:buFontTx/>
                        <a:buNone/>
                        <a:tabLst/>
                      </a:pPr>
                      <a:r>
                        <a:rPr kumimoji="0" lang="el-GR" sz="2000" b="1" u="none" strike="noStrike" cap="none" normalizeH="0" baseline="0" dirty="0" smtClean="0">
                          <a:ln>
                            <a:noFill/>
                          </a:ln>
                          <a:solidFill>
                            <a:srgbClr val="C00000"/>
                          </a:solidFill>
                          <a:effectLst/>
                        </a:rPr>
                        <a:t>Βακτήρια</a:t>
                      </a:r>
                      <a:endParaRPr kumimoji="0" lang="el-GR" sz="2000" b="0" i="0" u="none" strike="noStrike" cap="none" normalizeH="0" baseline="0" dirty="0" smtClean="0">
                        <a:ln>
                          <a:noFill/>
                        </a:ln>
                        <a:solidFill>
                          <a:srgbClr val="C00000"/>
                        </a:solidFill>
                        <a:effectLst/>
                        <a:latin typeface="+mn-lt"/>
                      </a:endParaRPr>
                    </a:p>
                  </a:txBody>
                  <a:tcPr horzOverflow="overflow">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tc>
                  <a:txBody>
                    <a:bodyPr/>
                    <a:lstStyle/>
                    <a:p>
                      <a:pPr marL="0" marR="0" lvl="0" indent="0" algn="l" defTabSz="914400" rtl="0" eaLnBrk="0" fontAlgn="base" latinLnBrk="0" hangingPunct="0">
                        <a:lnSpc>
                          <a:spcPct val="85000"/>
                        </a:lnSpc>
                        <a:spcBef>
                          <a:spcPts val="0"/>
                        </a:spcBef>
                        <a:spcAft>
                          <a:spcPct val="0"/>
                        </a:spcAft>
                        <a:buClrTx/>
                        <a:buSzTx/>
                        <a:buFontTx/>
                        <a:buNone/>
                        <a:tabLst/>
                      </a:pPr>
                      <a:r>
                        <a:rPr kumimoji="0" lang="en-US" sz="2000" u="none" strike="noStrike" cap="none" normalizeH="0" baseline="0" noProof="0" dirty="0" smtClean="0">
                          <a:ln>
                            <a:noFill/>
                          </a:ln>
                          <a:solidFill>
                            <a:srgbClr val="C00000"/>
                          </a:solidFill>
                          <a:effectLst/>
                        </a:rPr>
                        <a:t>Bacillus </a:t>
                      </a:r>
                      <a:r>
                        <a:rPr kumimoji="0" lang="en-US" sz="2000" u="none" strike="noStrike" cap="none" normalizeH="0" baseline="0" noProof="0" dirty="0" err="1" smtClean="0">
                          <a:ln>
                            <a:noFill/>
                          </a:ln>
                          <a:solidFill>
                            <a:srgbClr val="C00000"/>
                          </a:solidFill>
                          <a:effectLst/>
                        </a:rPr>
                        <a:t>subtilis</a:t>
                      </a:r>
                      <a:r>
                        <a:rPr kumimoji="0" lang="en-US" sz="2000" u="none" strike="noStrike" cap="none" normalizeH="0" baseline="0" noProof="0" dirty="0" smtClean="0">
                          <a:ln>
                            <a:noFill/>
                          </a:ln>
                          <a:solidFill>
                            <a:srgbClr val="C00000"/>
                          </a:solidFill>
                          <a:effectLst/>
                        </a:rPr>
                        <a:t>,</a:t>
                      </a:r>
                    </a:p>
                    <a:p>
                      <a:pPr marL="0" marR="0" lvl="0" indent="0" algn="l" defTabSz="914400" rtl="0" eaLnBrk="0" fontAlgn="base" latinLnBrk="0" hangingPunct="0">
                        <a:lnSpc>
                          <a:spcPct val="85000"/>
                        </a:lnSpc>
                        <a:spcBef>
                          <a:spcPts val="0"/>
                        </a:spcBef>
                        <a:spcAft>
                          <a:spcPct val="0"/>
                        </a:spcAft>
                        <a:buClrTx/>
                        <a:buSzTx/>
                        <a:buFontTx/>
                        <a:buNone/>
                        <a:tabLst/>
                      </a:pPr>
                      <a:r>
                        <a:rPr kumimoji="0" lang="en-US" sz="2000" u="none" strike="noStrike" cap="none" normalizeH="0" baseline="0" noProof="0" dirty="0" smtClean="0">
                          <a:ln>
                            <a:noFill/>
                          </a:ln>
                          <a:solidFill>
                            <a:srgbClr val="C00000"/>
                          </a:solidFill>
                          <a:effectLst/>
                        </a:rPr>
                        <a:t>Micrococcus </a:t>
                      </a:r>
                      <a:r>
                        <a:rPr kumimoji="0" lang="en-US" sz="2000" u="none" strike="noStrike" cap="none" normalizeH="0" baseline="0" noProof="0" dirty="0" err="1" smtClean="0">
                          <a:ln>
                            <a:noFill/>
                          </a:ln>
                          <a:solidFill>
                            <a:srgbClr val="C00000"/>
                          </a:solidFill>
                          <a:effectLst/>
                        </a:rPr>
                        <a:t>lysodeikticus</a:t>
                      </a:r>
                      <a:endParaRPr kumimoji="0" lang="en-US" sz="2000" b="0" i="0" u="none" strike="noStrike" cap="none" normalizeH="0" baseline="0" noProof="0" dirty="0" smtClean="0">
                        <a:ln>
                          <a:noFill/>
                        </a:ln>
                        <a:solidFill>
                          <a:srgbClr val="C00000"/>
                        </a:solidFill>
                        <a:effectLst/>
                        <a:latin typeface="+mn-lt"/>
                      </a:endParaRPr>
                    </a:p>
                  </a:txBody>
                  <a:tcP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tc>
                  <a:txBody>
                    <a:bodyPr/>
                    <a:lstStyle/>
                    <a:p>
                      <a:pPr marL="0" marR="0" lvl="0" indent="0" algn="l" defTabSz="914400" rtl="0" eaLnBrk="0" fontAlgn="base" latinLnBrk="0" hangingPunct="0">
                        <a:lnSpc>
                          <a:spcPct val="85000"/>
                        </a:lnSpc>
                        <a:spcBef>
                          <a:spcPts val="0"/>
                        </a:spcBef>
                        <a:spcAft>
                          <a:spcPct val="0"/>
                        </a:spcAft>
                        <a:buClrTx/>
                        <a:buSzTx/>
                        <a:buFontTx/>
                        <a:buNone/>
                        <a:tabLst/>
                      </a:pPr>
                      <a:r>
                        <a:rPr kumimoji="0" lang="el-GR" sz="2000" u="none" strike="noStrike" cap="none" normalizeH="0" baseline="0" dirty="0" smtClean="0">
                          <a:ln>
                            <a:noFill/>
                          </a:ln>
                          <a:solidFill>
                            <a:srgbClr val="C00000"/>
                          </a:solidFill>
                          <a:effectLst/>
                        </a:rPr>
                        <a:t>α- </a:t>
                      </a:r>
                      <a:r>
                        <a:rPr kumimoji="0" lang="el-GR" sz="2000" u="none" strike="noStrike" cap="none" normalizeH="0" baseline="0" dirty="0" err="1" smtClean="0">
                          <a:ln>
                            <a:noFill/>
                          </a:ln>
                          <a:solidFill>
                            <a:srgbClr val="C00000"/>
                          </a:solidFill>
                          <a:effectLst/>
                        </a:rPr>
                        <a:t>αμυλάση</a:t>
                      </a:r>
                      <a:r>
                        <a:rPr kumimoji="0" lang="el-GR" sz="2000" u="none" strike="noStrike" cap="none" normalizeH="0" baseline="0" dirty="0" smtClean="0">
                          <a:ln>
                            <a:noFill/>
                          </a:ln>
                          <a:solidFill>
                            <a:srgbClr val="C00000"/>
                          </a:solidFill>
                          <a:effectLst/>
                        </a:rPr>
                        <a:t>, </a:t>
                      </a:r>
                      <a:r>
                        <a:rPr kumimoji="0" lang="el-GR" sz="2000" u="none" strike="noStrike" cap="none" normalizeH="0" baseline="0" dirty="0" err="1" smtClean="0">
                          <a:ln>
                            <a:noFill/>
                          </a:ln>
                          <a:solidFill>
                            <a:srgbClr val="C00000"/>
                          </a:solidFill>
                          <a:effectLst/>
                        </a:rPr>
                        <a:t>πρωτεάση</a:t>
                      </a:r>
                      <a:r>
                        <a:rPr kumimoji="0" lang="el-GR" sz="2000" u="none" strike="noStrike" cap="none" normalizeH="0" baseline="0" dirty="0" smtClean="0">
                          <a:ln>
                            <a:noFill/>
                          </a:ln>
                          <a:solidFill>
                            <a:srgbClr val="C00000"/>
                          </a:solidFill>
                          <a:effectLst/>
                        </a:rPr>
                        <a:t> </a:t>
                      </a:r>
                      <a:r>
                        <a:rPr kumimoji="0" lang="el-GR" sz="2000" u="none" strike="noStrike" cap="none" normalizeH="0" baseline="0" dirty="0" err="1" smtClean="0">
                          <a:ln>
                            <a:noFill/>
                          </a:ln>
                          <a:solidFill>
                            <a:srgbClr val="C00000"/>
                          </a:solidFill>
                          <a:effectLst/>
                        </a:rPr>
                        <a:t>Καταλάση</a:t>
                      </a:r>
                      <a:endParaRPr kumimoji="0" lang="el-GR" sz="2000" b="0" i="0" u="none" strike="noStrike" cap="none" normalizeH="0" baseline="0" dirty="0" smtClean="0">
                        <a:ln>
                          <a:noFill/>
                        </a:ln>
                        <a:solidFill>
                          <a:srgbClr val="C00000"/>
                        </a:solidFill>
                        <a:effectLst/>
                        <a:latin typeface="+mn-lt"/>
                      </a:endParaRPr>
                    </a:p>
                  </a:txBody>
                  <a:tcPr horzOverflow="overflow">
                    <a:lnL w="12700" cap="flat" cmpd="sng" algn="ctr">
                      <a:solidFill>
                        <a:srgbClr val="800000"/>
                      </a:solidFill>
                      <a:prstDash val="solid"/>
                      <a:round/>
                      <a:headEnd type="none" w="med" len="med"/>
                      <a:tailEnd type="none" w="med" len="med"/>
                    </a:lnL>
                    <a:lnT w="12700" cap="flat" cmpd="sng" algn="ctr">
                      <a:solidFill>
                        <a:srgbClr val="800000"/>
                      </a:solidFill>
                      <a:prstDash val="solid"/>
                      <a:round/>
                      <a:headEnd type="none" w="med" len="med"/>
                      <a:tailEnd type="none" w="med" len="med"/>
                    </a:lnT>
                    <a:lnB w="12700" cap="flat" cmpd="sng" algn="ctr">
                      <a:solidFill>
                        <a:srgbClr val="800000"/>
                      </a:solidFill>
                      <a:prstDash val="solid"/>
                      <a:round/>
                      <a:headEnd type="none" w="med" len="med"/>
                      <a:tailEnd type="none" w="med" len="med"/>
                    </a:lnB>
                  </a:tcPr>
                </a:tc>
              </a:tr>
              <a:tr h="370840">
                <a:tc>
                  <a:txBody>
                    <a:bodyPr/>
                    <a:lstStyle/>
                    <a:p>
                      <a:pPr marL="0" marR="0" lvl="0" indent="0" algn="l" defTabSz="914400" rtl="0" eaLnBrk="0" fontAlgn="base" latinLnBrk="0" hangingPunct="0">
                        <a:lnSpc>
                          <a:spcPct val="85000"/>
                        </a:lnSpc>
                        <a:spcBef>
                          <a:spcPts val="0"/>
                        </a:spcBef>
                        <a:spcAft>
                          <a:spcPct val="0"/>
                        </a:spcAft>
                        <a:buClrTx/>
                        <a:buSzTx/>
                        <a:buFontTx/>
                        <a:buNone/>
                        <a:tabLst/>
                      </a:pPr>
                      <a:r>
                        <a:rPr kumimoji="0" lang="el-GR" sz="2000" b="1" u="none" strike="noStrike" cap="none" normalizeH="0" baseline="0" dirty="0" smtClean="0">
                          <a:ln>
                            <a:noFill/>
                          </a:ln>
                          <a:solidFill>
                            <a:srgbClr val="C00000"/>
                          </a:solidFill>
                          <a:effectLst/>
                        </a:rPr>
                        <a:t>Ζύμες</a:t>
                      </a:r>
                      <a:endParaRPr kumimoji="0" lang="el-GR" sz="2000" b="0" i="0" u="none" strike="noStrike" cap="none" normalizeH="0" baseline="0" dirty="0" smtClean="0">
                        <a:ln>
                          <a:noFill/>
                        </a:ln>
                        <a:solidFill>
                          <a:srgbClr val="C00000"/>
                        </a:solidFill>
                        <a:effectLst/>
                        <a:latin typeface="+mn-lt"/>
                      </a:endParaRPr>
                    </a:p>
                  </a:txBody>
                  <a:tcPr horzOverflow="overflow">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tcPr>
                </a:tc>
                <a:tc>
                  <a:txBody>
                    <a:bodyPr/>
                    <a:lstStyle/>
                    <a:p>
                      <a:pPr marL="0" marR="0" lvl="0" indent="0" algn="l" defTabSz="914400" rtl="0" eaLnBrk="0" fontAlgn="base" latinLnBrk="0" hangingPunct="0">
                        <a:lnSpc>
                          <a:spcPct val="85000"/>
                        </a:lnSpc>
                        <a:spcBef>
                          <a:spcPts val="0"/>
                        </a:spcBef>
                        <a:spcAft>
                          <a:spcPct val="0"/>
                        </a:spcAft>
                        <a:buClrTx/>
                        <a:buSzTx/>
                        <a:buFontTx/>
                        <a:buNone/>
                        <a:tabLst/>
                      </a:pPr>
                      <a:r>
                        <a:rPr kumimoji="0" lang="en-US" sz="2000" u="none" strike="noStrike" cap="none" normalizeH="0" baseline="0" noProof="0" dirty="0" smtClean="0">
                          <a:ln>
                            <a:noFill/>
                          </a:ln>
                          <a:solidFill>
                            <a:srgbClr val="C00000"/>
                          </a:solidFill>
                          <a:effectLst/>
                        </a:rPr>
                        <a:t>Saccharomyces </a:t>
                      </a:r>
                      <a:r>
                        <a:rPr kumimoji="0" lang="en-US" sz="2000" u="none" strike="noStrike" cap="none" normalizeH="0" baseline="0" noProof="0" dirty="0" err="1" smtClean="0">
                          <a:ln>
                            <a:noFill/>
                          </a:ln>
                          <a:solidFill>
                            <a:srgbClr val="C00000"/>
                          </a:solidFill>
                          <a:effectLst/>
                        </a:rPr>
                        <a:t>cerevisiae</a:t>
                      </a:r>
                      <a:r>
                        <a:rPr kumimoji="0" lang="en-US" sz="2000" u="none" strike="noStrike" cap="none" normalizeH="0" baseline="0" noProof="0" dirty="0" smtClean="0">
                          <a:ln>
                            <a:noFill/>
                          </a:ln>
                          <a:solidFill>
                            <a:srgbClr val="C00000"/>
                          </a:solidFill>
                          <a:effectLst/>
                        </a:rPr>
                        <a:t> ή </a:t>
                      </a:r>
                      <a:r>
                        <a:rPr kumimoji="0" lang="en-US" sz="2000" u="none" strike="noStrike" cap="none" normalizeH="0" baseline="0" noProof="0" dirty="0" err="1" smtClean="0">
                          <a:ln>
                            <a:noFill/>
                          </a:ln>
                          <a:solidFill>
                            <a:srgbClr val="C00000"/>
                          </a:solidFill>
                          <a:effectLst/>
                        </a:rPr>
                        <a:t>carlsbergensis</a:t>
                      </a:r>
                      <a:r>
                        <a:rPr kumimoji="0" lang="en-US" sz="2000" u="none" strike="noStrike" cap="none" normalizeH="0" baseline="0" noProof="0" dirty="0" smtClean="0">
                          <a:ln>
                            <a:noFill/>
                          </a:ln>
                          <a:solidFill>
                            <a:srgbClr val="C00000"/>
                          </a:solidFill>
                          <a:effectLst/>
                        </a:rPr>
                        <a:t>,</a:t>
                      </a:r>
                    </a:p>
                    <a:p>
                      <a:pPr marL="0" marR="0" lvl="0" indent="0" algn="l" defTabSz="914400" rtl="0" eaLnBrk="0" fontAlgn="base" latinLnBrk="0" hangingPunct="0">
                        <a:lnSpc>
                          <a:spcPct val="85000"/>
                        </a:lnSpc>
                        <a:spcBef>
                          <a:spcPts val="0"/>
                        </a:spcBef>
                        <a:spcAft>
                          <a:spcPct val="0"/>
                        </a:spcAft>
                        <a:buClrTx/>
                        <a:buSzTx/>
                        <a:buFontTx/>
                        <a:buNone/>
                        <a:tabLst/>
                      </a:pPr>
                      <a:r>
                        <a:rPr kumimoji="0" lang="en-US" sz="2000" u="none" strike="noStrike" cap="none" normalizeH="0" baseline="0" noProof="0" dirty="0" err="1" smtClean="0">
                          <a:ln>
                            <a:noFill/>
                          </a:ln>
                          <a:solidFill>
                            <a:srgbClr val="C00000"/>
                          </a:solidFill>
                          <a:effectLst/>
                        </a:rPr>
                        <a:t>Kluveromyces</a:t>
                      </a:r>
                      <a:r>
                        <a:rPr kumimoji="0" lang="en-US" sz="2000" u="none" strike="noStrike" cap="none" normalizeH="0" baseline="0" noProof="0" dirty="0" smtClean="0">
                          <a:ln>
                            <a:noFill/>
                          </a:ln>
                          <a:solidFill>
                            <a:srgbClr val="C00000"/>
                          </a:solidFill>
                          <a:effectLst/>
                        </a:rPr>
                        <a:t> </a:t>
                      </a:r>
                      <a:r>
                        <a:rPr kumimoji="0" lang="en-US" sz="2000" u="none" strike="noStrike" cap="none" normalizeH="0" baseline="0" noProof="0" dirty="0" err="1" smtClean="0">
                          <a:ln>
                            <a:noFill/>
                          </a:ln>
                          <a:solidFill>
                            <a:srgbClr val="C00000"/>
                          </a:solidFill>
                          <a:effectLst/>
                        </a:rPr>
                        <a:t>fragillis</a:t>
                      </a:r>
                      <a:endParaRPr kumimoji="0" lang="en-US" sz="2000" b="0" i="0" u="none" strike="noStrike" cap="none" normalizeH="0" baseline="0" noProof="0" dirty="0" smtClean="0">
                        <a:ln>
                          <a:noFill/>
                        </a:ln>
                        <a:solidFill>
                          <a:srgbClr val="C00000"/>
                        </a:solidFill>
                        <a:effectLst/>
                        <a:latin typeface="+mn-lt"/>
                      </a:endParaRPr>
                    </a:p>
                  </a:txBody>
                  <a:tcPr horzOverflow="overflow">
                    <a:lnL w="12700" cap="flat" cmpd="sng" algn="ctr">
                      <a:solidFill>
                        <a:srgbClr val="800000"/>
                      </a:solidFill>
                      <a:prstDash val="solid"/>
                      <a:round/>
                      <a:headEnd type="none" w="med" len="med"/>
                      <a:tailEnd type="none" w="med" len="med"/>
                    </a:lnL>
                    <a:lnR w="12700" cap="flat" cmpd="sng" algn="ctr">
                      <a:solidFill>
                        <a:srgbClr val="800000"/>
                      </a:solidFill>
                      <a:prstDash val="solid"/>
                      <a:round/>
                      <a:headEnd type="none" w="med" len="med"/>
                      <a:tailEnd type="none" w="med" len="med"/>
                    </a:lnR>
                    <a:lnT w="12700" cap="flat" cmpd="sng" algn="ctr">
                      <a:solidFill>
                        <a:srgbClr val="800000"/>
                      </a:solidFill>
                      <a:prstDash val="solid"/>
                      <a:round/>
                      <a:headEnd type="none" w="med" len="med"/>
                      <a:tailEnd type="none" w="med" len="med"/>
                    </a:lnT>
                  </a:tcPr>
                </a:tc>
                <a:tc>
                  <a:txBody>
                    <a:bodyPr/>
                    <a:lstStyle/>
                    <a:p>
                      <a:pPr marL="0" marR="0" lvl="0" indent="0" algn="l" defTabSz="914400" rtl="0" eaLnBrk="0" fontAlgn="base" latinLnBrk="0" hangingPunct="0">
                        <a:lnSpc>
                          <a:spcPct val="85000"/>
                        </a:lnSpc>
                        <a:spcBef>
                          <a:spcPts val="0"/>
                        </a:spcBef>
                        <a:spcAft>
                          <a:spcPct val="0"/>
                        </a:spcAft>
                        <a:buClrTx/>
                        <a:buSzTx/>
                        <a:buFontTx/>
                        <a:buNone/>
                        <a:tabLst/>
                      </a:pPr>
                      <a:r>
                        <a:rPr kumimoji="0" lang="el-GR" sz="2000" u="none" strike="noStrike" cap="none" normalizeH="0" baseline="0" dirty="0" err="1" smtClean="0">
                          <a:ln>
                            <a:noFill/>
                          </a:ln>
                          <a:solidFill>
                            <a:srgbClr val="C00000"/>
                          </a:solidFill>
                          <a:effectLst/>
                        </a:rPr>
                        <a:t>Ιμβερτάση</a:t>
                      </a:r>
                      <a:r>
                        <a:rPr kumimoji="0" lang="el-GR" sz="2000" u="none" strike="noStrike" cap="none" normalizeH="0" baseline="0" dirty="0" smtClean="0">
                          <a:ln>
                            <a:noFill/>
                          </a:ln>
                          <a:solidFill>
                            <a:srgbClr val="C00000"/>
                          </a:solidFill>
                          <a:effectLst/>
                        </a:rPr>
                        <a:t>, </a:t>
                      </a:r>
                      <a:r>
                        <a:rPr kumimoji="0" lang="el-GR" sz="2000" u="none" strike="noStrike" cap="none" normalizeH="0" baseline="0" dirty="0" err="1" smtClean="0">
                          <a:ln>
                            <a:noFill/>
                          </a:ln>
                          <a:solidFill>
                            <a:srgbClr val="C00000"/>
                          </a:solidFill>
                          <a:effectLst/>
                        </a:rPr>
                        <a:t>Λακτάση</a:t>
                      </a:r>
                      <a:endParaRPr kumimoji="0" lang="el-GR" sz="2000" b="0" i="0" u="none" strike="noStrike" cap="none" normalizeH="0" baseline="0" dirty="0" smtClean="0">
                        <a:ln>
                          <a:noFill/>
                        </a:ln>
                        <a:solidFill>
                          <a:srgbClr val="C00000"/>
                        </a:solidFill>
                        <a:effectLst/>
                        <a:latin typeface="+mn-lt"/>
                      </a:endParaRPr>
                    </a:p>
                  </a:txBody>
                  <a:tcPr horzOverflow="overflow">
                    <a:lnL w="12700" cap="flat" cmpd="sng" algn="ctr">
                      <a:solidFill>
                        <a:srgbClr val="800000"/>
                      </a:solidFill>
                      <a:prstDash val="solid"/>
                      <a:round/>
                      <a:headEnd type="none" w="med" len="med"/>
                      <a:tailEnd type="none" w="med" len="med"/>
                    </a:lnL>
                    <a:lnT w="12700" cap="flat" cmpd="sng" algn="ctr">
                      <a:solidFill>
                        <a:srgbClr val="800000"/>
                      </a:solidFill>
                      <a:prstDash val="solid"/>
                      <a:round/>
                      <a:headEnd type="none" w="med" len="med"/>
                      <a:tailEnd type="none" w="med" len="med"/>
                    </a:lnT>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84</a:t>
            </a:fld>
            <a:endParaRPr lang="el-GR" sz="1400" dirty="0">
              <a:solidFill>
                <a:schemeClr val="tx1"/>
              </a:solidFill>
            </a:endParaRPr>
          </a:p>
        </p:txBody>
      </p:sp>
    </p:spTree>
    <p:extLst>
      <p:ext uri="{BB962C8B-B14F-4D97-AF65-F5344CB8AC3E}">
        <p14:creationId xmlns:p14="http://schemas.microsoft.com/office/powerpoint/2010/main" val="40868877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Ακινητοποιημένα ένζυμα</a:t>
            </a:r>
          </a:p>
        </p:txBody>
      </p:sp>
      <p:sp>
        <p:nvSpPr>
          <p:cNvPr id="3" name="Θέση περιεχομένου 1"/>
          <p:cNvSpPr>
            <a:spLocks noGrp="1"/>
          </p:cNvSpPr>
          <p:nvPr>
            <p:ph idx="1"/>
          </p:nvPr>
        </p:nvSpPr>
        <p:spPr/>
        <p:txBody>
          <a:bodyPr>
            <a:normAutofit/>
          </a:bodyPr>
          <a:lstStyle/>
          <a:p>
            <a:pPr marL="457200" indent="-457200">
              <a:spcBef>
                <a:spcPts val="0"/>
              </a:spcBef>
              <a:spcAft>
                <a:spcPts val="3000"/>
              </a:spcAft>
              <a:buClr>
                <a:srgbClr val="0033CC"/>
              </a:buClr>
              <a:buFont typeface="Calibri" panose="020F0502020204030204" pitchFamily="34" charset="0"/>
              <a:buChar char="●"/>
            </a:pPr>
            <a:r>
              <a:rPr lang="el-GR" sz="2800" dirty="0"/>
              <a:t>Τα τελευταία </a:t>
            </a:r>
            <a:r>
              <a:rPr lang="el-GR" sz="2800" dirty="0" smtClean="0"/>
              <a:t>χρόνια, </a:t>
            </a:r>
            <a:r>
              <a:rPr lang="el-GR" sz="2800" dirty="0"/>
              <a:t>έχουν αναπτυχθεί μέθοδοι ομοιοπολικής πρόσδεσης ενζύμων σε στερεές </a:t>
            </a:r>
            <a:r>
              <a:rPr lang="el-GR" sz="2800" dirty="0" smtClean="0"/>
              <a:t>επιφάνειες, </a:t>
            </a:r>
            <a:r>
              <a:rPr lang="el-GR" sz="2800" dirty="0"/>
              <a:t>π.χ. σε ίνες κυτταρίνης, σε πηκτώματα </a:t>
            </a:r>
            <a:r>
              <a:rPr lang="el-GR" sz="2800" dirty="0" err="1"/>
              <a:t>πολυακρυλαμιδίου</a:t>
            </a:r>
            <a:r>
              <a:rPr lang="el-GR" sz="2800" dirty="0"/>
              <a:t>, </a:t>
            </a:r>
            <a:r>
              <a:rPr lang="el-GR" sz="2800" dirty="0" err="1"/>
              <a:t>δεξτρανίων</a:t>
            </a:r>
            <a:r>
              <a:rPr lang="el-GR" sz="2800" dirty="0"/>
              <a:t>, </a:t>
            </a:r>
            <a:r>
              <a:rPr lang="el-GR" sz="2800" dirty="0" err="1" smtClean="0"/>
              <a:t>αγαρόζης</a:t>
            </a:r>
            <a:r>
              <a:rPr lang="el-GR" sz="2800" dirty="0" smtClean="0"/>
              <a:t>, και άλλα.</a:t>
            </a:r>
            <a:endParaRPr lang="el-GR" sz="2800" dirty="0"/>
          </a:p>
          <a:p>
            <a:pPr marL="457200" indent="-457200">
              <a:spcBef>
                <a:spcPts val="0"/>
              </a:spcBef>
              <a:spcAft>
                <a:spcPts val="1200"/>
              </a:spcAft>
              <a:buClr>
                <a:srgbClr val="0033CC"/>
              </a:buClr>
              <a:buFont typeface="Calibri" panose="020F0502020204030204" pitchFamily="34" charset="0"/>
              <a:buChar char="●"/>
            </a:pPr>
            <a:r>
              <a:rPr lang="el-GR" sz="2800" dirty="0"/>
              <a:t>Τα ακινητοποιημένα ένζυμα έχουν το πλεονέκτημα </a:t>
            </a:r>
            <a:r>
              <a:rPr lang="el-GR" sz="2800" dirty="0" smtClean="0"/>
              <a:t>ότι:</a:t>
            </a:r>
            <a:endParaRPr lang="en-US" sz="2800" dirty="0"/>
          </a:p>
          <a:p>
            <a:pPr marL="1143000" indent="-365760">
              <a:spcBef>
                <a:spcPts val="0"/>
              </a:spcBef>
              <a:spcAft>
                <a:spcPts val="600"/>
              </a:spcAft>
              <a:buClr>
                <a:srgbClr val="FF6600"/>
              </a:buClr>
              <a:buFontTx/>
              <a:buAutoNum type="arabicPeriod"/>
            </a:pPr>
            <a:r>
              <a:rPr lang="el-GR" sz="2400" dirty="0"/>
              <a:t>είναι πιο σταθερά σε υψηλές </a:t>
            </a:r>
            <a:r>
              <a:rPr lang="el-GR" sz="2400" dirty="0" smtClean="0"/>
              <a:t>θερμοκρασίες,</a:t>
            </a:r>
            <a:endParaRPr lang="en-US" sz="2400" dirty="0"/>
          </a:p>
          <a:p>
            <a:pPr marL="1143000" indent="-365760">
              <a:spcBef>
                <a:spcPts val="0"/>
              </a:spcBef>
              <a:buClr>
                <a:srgbClr val="FF6600"/>
              </a:buClr>
              <a:buFontTx/>
              <a:buAutoNum type="arabicPeriod"/>
            </a:pPr>
            <a:r>
              <a:rPr lang="el-GR" sz="2400" dirty="0"/>
              <a:t>μπορούν να χρησιμοποιηθούν </a:t>
            </a:r>
            <a:r>
              <a:rPr lang="el-GR" sz="2400" dirty="0" smtClean="0"/>
              <a:t>συνεχώς.</a:t>
            </a:r>
            <a:endParaRPr lang="el-GR" sz="24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85</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41205809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Εφαρμογή ενζύμων </a:t>
            </a:r>
            <a:r>
              <a:rPr lang="el-GR" b="1" dirty="0" smtClean="0"/>
              <a:t/>
            </a:r>
            <a:br>
              <a:rPr lang="el-GR" b="1" dirty="0" smtClean="0"/>
            </a:br>
            <a:r>
              <a:rPr lang="el-GR" b="1" dirty="0" smtClean="0"/>
              <a:t>στη </a:t>
            </a:r>
            <a:r>
              <a:rPr lang="el-GR" b="1" dirty="0"/>
              <a:t>Βιομηχανία Τροφίμων</a:t>
            </a:r>
          </a:p>
        </p:txBody>
      </p:sp>
      <p:sp>
        <p:nvSpPr>
          <p:cNvPr id="3" name="Θέση περιεχομένου 1"/>
          <p:cNvSpPr>
            <a:spLocks noGrp="1"/>
          </p:cNvSpPr>
          <p:nvPr>
            <p:ph idx="1"/>
          </p:nvPr>
        </p:nvSpPr>
        <p:spPr/>
        <p:txBody>
          <a:bodyPr/>
          <a:lstStyle/>
          <a:p>
            <a:pPr marL="1325880" lvl="2" indent="-457200">
              <a:spcBef>
                <a:spcPts val="0"/>
              </a:spcBef>
              <a:buClr>
                <a:srgbClr val="0033CC"/>
              </a:buClr>
              <a:buFont typeface="+mj-lt"/>
              <a:buAutoNum type="arabicParenR"/>
            </a:pPr>
            <a:endParaRPr lang="el-GR" sz="2000" dirty="0" smtClean="0"/>
          </a:p>
          <a:p>
            <a:pPr marL="1325880" lvl="2" indent="-457200">
              <a:spcBef>
                <a:spcPts val="0"/>
              </a:spcBef>
              <a:buClr>
                <a:srgbClr val="0033CC"/>
              </a:buClr>
              <a:buFont typeface="+mj-lt"/>
              <a:buAutoNum type="arabicParenR"/>
            </a:pPr>
            <a:endParaRPr lang="el-GR" sz="2000" dirty="0" smtClean="0"/>
          </a:p>
          <a:p>
            <a:pPr marL="1325880" lvl="2" indent="-457200">
              <a:spcBef>
                <a:spcPts val="0"/>
              </a:spcBef>
              <a:spcAft>
                <a:spcPts val="2400"/>
              </a:spcAft>
              <a:buClr>
                <a:srgbClr val="0033CC"/>
              </a:buClr>
              <a:buFont typeface="+mj-lt"/>
              <a:buAutoNum type="arabicParenR"/>
            </a:pPr>
            <a:r>
              <a:rPr lang="el-GR" sz="3200" dirty="0" smtClean="0"/>
              <a:t>Ένζυμα </a:t>
            </a:r>
            <a:r>
              <a:rPr lang="el-GR" sz="3200" dirty="0"/>
              <a:t>που </a:t>
            </a:r>
            <a:r>
              <a:rPr lang="el-GR" sz="3200" dirty="0" err="1"/>
              <a:t>υδρολύουν</a:t>
            </a:r>
            <a:r>
              <a:rPr lang="el-GR" sz="3200" dirty="0"/>
              <a:t> </a:t>
            </a:r>
            <a:r>
              <a:rPr lang="el-GR" sz="3200" dirty="0" smtClean="0"/>
              <a:t>υδατάνθρακες.</a:t>
            </a:r>
          </a:p>
          <a:p>
            <a:pPr marL="1325880" lvl="2" indent="-457200">
              <a:spcBef>
                <a:spcPts val="0"/>
              </a:spcBef>
              <a:spcAft>
                <a:spcPts val="2400"/>
              </a:spcAft>
              <a:buClr>
                <a:srgbClr val="0033CC"/>
              </a:buClr>
              <a:buFont typeface="+mj-lt"/>
              <a:buAutoNum type="arabicParenR"/>
            </a:pPr>
            <a:r>
              <a:rPr lang="el-GR" sz="3200" dirty="0" smtClean="0"/>
              <a:t>Πρωτεολυτικά ένζυμα.</a:t>
            </a:r>
          </a:p>
          <a:p>
            <a:pPr marL="1325880" lvl="2" indent="-457200">
              <a:spcBef>
                <a:spcPts val="0"/>
              </a:spcBef>
              <a:spcAft>
                <a:spcPts val="2400"/>
              </a:spcAft>
              <a:buClr>
                <a:srgbClr val="0033CC"/>
              </a:buClr>
              <a:buFont typeface="+mj-lt"/>
              <a:buAutoNum type="arabicParenR"/>
            </a:pPr>
            <a:r>
              <a:rPr lang="el-GR" sz="3200" dirty="0" err="1"/>
              <a:t>Λιπολυτικά</a:t>
            </a:r>
            <a:r>
              <a:rPr lang="el-GR" sz="3200" dirty="0"/>
              <a:t> </a:t>
            </a:r>
            <a:r>
              <a:rPr lang="el-GR" sz="3200" dirty="0" smtClean="0"/>
              <a:t>ένζυμα.</a:t>
            </a:r>
            <a:endParaRPr lang="el-GR" sz="3200" dirty="0"/>
          </a:p>
          <a:p>
            <a:pPr marL="1325880" lvl="2" indent="-457200">
              <a:spcBef>
                <a:spcPts val="0"/>
              </a:spcBef>
              <a:buClr>
                <a:srgbClr val="0033CC"/>
              </a:buClr>
              <a:buFont typeface="+mj-lt"/>
              <a:buAutoNum type="arabicParenR"/>
            </a:pPr>
            <a:r>
              <a:rPr lang="el-GR" sz="3200" dirty="0" err="1" smtClean="0"/>
              <a:t>Οξειδοαναγωγάσες</a:t>
            </a:r>
            <a:r>
              <a:rPr lang="el-GR" sz="3200" dirty="0" smtClean="0"/>
              <a:t>.</a:t>
            </a:r>
            <a:endParaRPr lang="el-GR" sz="3200" dirty="0"/>
          </a:p>
          <a:p>
            <a:pPr marL="400050" lvl="1" indent="0">
              <a:buNone/>
            </a:pPr>
            <a:endParaRPr lang="el-GR" dirty="0"/>
          </a:p>
          <a:p>
            <a:pPr marL="914400" lvl="1" indent="-514350">
              <a:buFont typeface="+mj-lt"/>
              <a:buAutoNum type="alphaUcPeriod"/>
            </a:pPr>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86</a:t>
            </a:fld>
            <a:endParaRPr lang="el-GR" sz="1400" dirty="0">
              <a:solidFill>
                <a:schemeClr val="tx1"/>
              </a:solidFill>
            </a:endParaRPr>
          </a:p>
        </p:txBody>
      </p:sp>
    </p:spTree>
    <p:extLst>
      <p:ext uri="{BB962C8B-B14F-4D97-AF65-F5344CB8AC3E}">
        <p14:creationId xmlns:p14="http://schemas.microsoft.com/office/powerpoint/2010/main" val="15137823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Ένζυμα που </a:t>
            </a:r>
            <a:r>
              <a:rPr lang="el-GR" b="1" dirty="0" smtClean="0"/>
              <a:t/>
            </a:r>
            <a:br>
              <a:rPr lang="el-GR" b="1" dirty="0" smtClean="0"/>
            </a:br>
            <a:r>
              <a:rPr lang="el-GR" b="1" dirty="0" err="1" smtClean="0"/>
              <a:t>υδρολύουν</a:t>
            </a:r>
            <a:r>
              <a:rPr lang="el-GR" b="1" dirty="0" smtClean="0"/>
              <a:t> </a:t>
            </a:r>
            <a:r>
              <a:rPr lang="el-GR" b="1" dirty="0"/>
              <a:t>υδατάνθρακες</a:t>
            </a:r>
          </a:p>
        </p:txBody>
      </p:sp>
      <p:sp>
        <p:nvSpPr>
          <p:cNvPr id="3" name="Θέση περιεχομένου 1"/>
          <p:cNvSpPr>
            <a:spLocks noGrp="1"/>
          </p:cNvSpPr>
          <p:nvPr>
            <p:ph idx="1"/>
          </p:nvPr>
        </p:nvSpPr>
        <p:spPr/>
        <p:txBody>
          <a:bodyPr>
            <a:normAutofit/>
          </a:bodyPr>
          <a:lstStyle/>
          <a:p>
            <a:pPr marL="457200" indent="-457200">
              <a:spcBef>
                <a:spcPts val="0"/>
              </a:spcBef>
              <a:spcAft>
                <a:spcPts val="2400"/>
              </a:spcAft>
              <a:buClr>
                <a:srgbClr val="0033CC"/>
              </a:buClr>
              <a:buFont typeface="Calibri" panose="020F0502020204030204" pitchFamily="34" charset="0"/>
              <a:buChar char="●"/>
            </a:pPr>
            <a:r>
              <a:rPr lang="el-GR" sz="2800" dirty="0" smtClean="0"/>
              <a:t>Η ομάδα αυτή των ενζύμων προκαλεί υδρόλυση των πολυσακχαριτών ή </a:t>
            </a:r>
            <a:r>
              <a:rPr lang="el-GR" sz="2800" dirty="0" err="1" smtClean="0"/>
              <a:t>ολιγοσακχαριτών</a:t>
            </a:r>
            <a:r>
              <a:rPr lang="el-GR" sz="2800" dirty="0" smtClean="0"/>
              <a:t>.</a:t>
            </a:r>
          </a:p>
          <a:p>
            <a:pPr marL="1143000" indent="-365760">
              <a:spcBef>
                <a:spcPts val="0"/>
              </a:spcBef>
              <a:spcAft>
                <a:spcPts val="1200"/>
              </a:spcAft>
              <a:buClr>
                <a:srgbClr val="FF6600"/>
              </a:buClr>
              <a:buFont typeface="+mj-lt"/>
              <a:buAutoNum type="arabicPeriod"/>
            </a:pPr>
            <a:r>
              <a:rPr lang="el-GR" sz="2400" b="1" dirty="0" err="1" smtClean="0"/>
              <a:t>Αμυλάσες</a:t>
            </a:r>
            <a:r>
              <a:rPr lang="el-GR" sz="2400" dirty="0" smtClean="0"/>
              <a:t>, κατέχουν κυρίαρχη θέση στη βιομηχανία τροφίμων και ακολουθούν,</a:t>
            </a:r>
          </a:p>
          <a:p>
            <a:pPr marL="1143000" indent="-365760">
              <a:spcBef>
                <a:spcPts val="0"/>
              </a:spcBef>
              <a:spcAft>
                <a:spcPts val="1200"/>
              </a:spcAft>
              <a:buClr>
                <a:srgbClr val="FF6600"/>
              </a:buClr>
              <a:buFont typeface="+mj-lt"/>
              <a:buAutoNum type="arabicPeriod"/>
            </a:pPr>
            <a:r>
              <a:rPr lang="el-GR" sz="2400" b="1" dirty="0" err="1" smtClean="0"/>
              <a:t>Σουκράσες</a:t>
            </a:r>
            <a:r>
              <a:rPr lang="el-GR" sz="2400" dirty="0" smtClean="0"/>
              <a:t> </a:t>
            </a:r>
            <a:r>
              <a:rPr lang="el-GR" sz="2400" dirty="0"/>
              <a:t>ή οι </a:t>
            </a:r>
            <a:r>
              <a:rPr lang="el-GR" sz="2400" b="1" dirty="0" err="1"/>
              <a:t>ιμβερτάσες</a:t>
            </a:r>
            <a:r>
              <a:rPr lang="el-GR" sz="2400" dirty="0"/>
              <a:t> </a:t>
            </a:r>
            <a:r>
              <a:rPr lang="el-GR" sz="2400" dirty="0" smtClean="0"/>
              <a:t>στην ζαχαροπλαστική,</a:t>
            </a:r>
            <a:endParaRPr lang="el-GR" sz="2400" dirty="0"/>
          </a:p>
          <a:p>
            <a:pPr marL="1143000" indent="-365760">
              <a:spcBef>
                <a:spcPts val="0"/>
              </a:spcBef>
              <a:spcAft>
                <a:spcPts val="1200"/>
              </a:spcAft>
              <a:buClr>
                <a:srgbClr val="FF6600"/>
              </a:buClr>
              <a:buFont typeface="+mj-lt"/>
              <a:buAutoNum type="arabicPeriod"/>
            </a:pPr>
            <a:r>
              <a:rPr lang="el-GR" sz="2400" b="1" dirty="0" err="1" smtClean="0"/>
              <a:t>Πηκτινάσες</a:t>
            </a:r>
            <a:r>
              <a:rPr lang="el-GR" sz="2400" dirty="0" smtClean="0"/>
              <a:t>,</a:t>
            </a:r>
            <a:endParaRPr lang="el-GR" sz="2400" dirty="0"/>
          </a:p>
          <a:p>
            <a:pPr marL="1143000" indent="-365760">
              <a:spcBef>
                <a:spcPts val="0"/>
              </a:spcBef>
              <a:spcAft>
                <a:spcPts val="1200"/>
              </a:spcAft>
              <a:buClr>
                <a:srgbClr val="FF6600"/>
              </a:buClr>
              <a:buFont typeface="+mj-lt"/>
              <a:buAutoNum type="arabicPeriod"/>
            </a:pPr>
            <a:r>
              <a:rPr lang="el-GR" sz="2400" b="1" dirty="0" err="1" smtClean="0"/>
              <a:t>Κυτταρινάσες</a:t>
            </a:r>
            <a:r>
              <a:rPr lang="el-GR" sz="2400" dirty="0" smtClean="0"/>
              <a:t> και </a:t>
            </a:r>
            <a:r>
              <a:rPr lang="el-GR" sz="2400" b="1" dirty="0" err="1" smtClean="0"/>
              <a:t>ημικυτταρινάσες</a:t>
            </a:r>
            <a:r>
              <a:rPr lang="el-GR" sz="2400" dirty="0" smtClean="0"/>
              <a:t>, που </a:t>
            </a:r>
            <a:r>
              <a:rPr lang="el-GR" sz="2400" dirty="0"/>
              <a:t>επίσης παίζουν σπουδαίο ρόλο στη βιομηχανία τροφίμων.</a:t>
            </a:r>
          </a:p>
          <a:p>
            <a:pPr marL="400050" lvl="1" indent="0">
              <a:buNone/>
            </a:pPr>
            <a:endParaRPr lang="el-GR"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87</a:t>
            </a:fld>
            <a:endParaRPr lang="el-GR" sz="1400" dirty="0">
              <a:solidFill>
                <a:schemeClr val="tx1"/>
              </a:solidFill>
            </a:endParaRPr>
          </a:p>
        </p:txBody>
      </p:sp>
    </p:spTree>
    <p:extLst>
      <p:ext uri="{BB962C8B-B14F-4D97-AF65-F5344CB8AC3E}">
        <p14:creationId xmlns:p14="http://schemas.microsoft.com/office/powerpoint/2010/main" val="39357158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err="1" smtClean="0"/>
              <a:t>Αμυλάση</a:t>
            </a:r>
            <a:r>
              <a:rPr lang="el-GR" b="1" dirty="0" smtClean="0"/>
              <a:t> (1 από 2)</a:t>
            </a:r>
            <a:endParaRPr lang="el-GR" b="1" dirty="0"/>
          </a:p>
        </p:txBody>
      </p:sp>
      <p:sp>
        <p:nvSpPr>
          <p:cNvPr id="3" name="Θέση περιεχομένου 1"/>
          <p:cNvSpPr>
            <a:spLocks noGrp="1"/>
          </p:cNvSpPr>
          <p:nvPr>
            <p:ph idx="1"/>
          </p:nvPr>
        </p:nvSpPr>
        <p:spPr/>
        <p:txBody>
          <a:bodyPr>
            <a:normAutofit/>
          </a:bodyPr>
          <a:lstStyle/>
          <a:p>
            <a:pPr marL="457200" indent="-457200">
              <a:spcBef>
                <a:spcPts val="0"/>
              </a:spcBef>
              <a:buClr>
                <a:srgbClr val="0033CC"/>
              </a:buClr>
              <a:buFont typeface="+mj-lt"/>
              <a:buAutoNum type="alphaLcPeriod"/>
            </a:pPr>
            <a:endParaRPr lang="el-GR" b="1" dirty="0" smtClean="0"/>
          </a:p>
          <a:p>
            <a:pPr marL="457200" indent="-457200">
              <a:spcBef>
                <a:spcPts val="0"/>
              </a:spcBef>
              <a:spcAft>
                <a:spcPts val="2400"/>
              </a:spcAft>
              <a:buClr>
                <a:srgbClr val="0033CC"/>
              </a:buClr>
              <a:buFont typeface="+mj-lt"/>
              <a:buAutoNum type="alphaLcPeriod"/>
            </a:pPr>
            <a:r>
              <a:rPr lang="el-GR" sz="2800" b="1" dirty="0" smtClean="0"/>
              <a:t>Αρτοποιία</a:t>
            </a:r>
            <a:r>
              <a:rPr lang="en-US" sz="2800" dirty="0"/>
              <a:t>.</a:t>
            </a:r>
            <a:endParaRPr lang="el-GR" sz="2800" b="1" dirty="0"/>
          </a:p>
          <a:p>
            <a:pPr marL="1143000" indent="-365760">
              <a:spcBef>
                <a:spcPts val="0"/>
              </a:spcBef>
              <a:spcAft>
                <a:spcPts val="1200"/>
              </a:spcAft>
              <a:buClr>
                <a:srgbClr val="FF6600"/>
              </a:buClr>
              <a:buFont typeface="Calibri" panose="020F0502020204030204" pitchFamily="34" charset="0"/>
              <a:buChar char="●"/>
            </a:pPr>
            <a:r>
              <a:rPr lang="el-GR" sz="2400" dirty="0"/>
              <a:t>Το αλεύρι περιέχει α- και β-</a:t>
            </a:r>
            <a:r>
              <a:rPr lang="el-GR" sz="2400" dirty="0" err="1"/>
              <a:t>αμυλάσες</a:t>
            </a:r>
            <a:r>
              <a:rPr lang="el-GR" sz="2400" dirty="0"/>
              <a:t> γνωστές και οι δύο μαζί ως </a:t>
            </a:r>
            <a:r>
              <a:rPr lang="el-GR" sz="2400" dirty="0" smtClean="0"/>
              <a:t>διάσταση:</a:t>
            </a:r>
            <a:endParaRPr lang="en-US" sz="2400" dirty="0" smtClean="0"/>
          </a:p>
          <a:p>
            <a:pPr marL="1543050" lvl="1" indent="-365760">
              <a:spcBef>
                <a:spcPts val="0"/>
              </a:spcBef>
              <a:spcAft>
                <a:spcPts val="300"/>
              </a:spcAft>
              <a:buClr>
                <a:srgbClr val="5F5F5F"/>
              </a:buClr>
              <a:buFont typeface="Calibri" panose="020F0502020204030204" pitchFamily="34" charset="0"/>
              <a:buChar char="●"/>
            </a:pPr>
            <a:r>
              <a:rPr lang="el-GR" sz="2200" dirty="0" smtClean="0"/>
              <a:t>Η </a:t>
            </a:r>
            <a:r>
              <a:rPr lang="el-GR" sz="2200" dirty="0"/>
              <a:t>α-</a:t>
            </a:r>
            <a:r>
              <a:rPr lang="el-GR" sz="2200" dirty="0" err="1"/>
              <a:t>αμυλάση</a:t>
            </a:r>
            <a:r>
              <a:rPr lang="el-GR" sz="2200" dirty="0"/>
              <a:t> υπάρχει στο σπέρμα και </a:t>
            </a:r>
            <a:r>
              <a:rPr lang="el-GR" sz="2200" dirty="0" err="1"/>
              <a:t>αρχέφυτρο</a:t>
            </a:r>
            <a:r>
              <a:rPr lang="el-GR" sz="2200" dirty="0"/>
              <a:t> του σιταριού. Το υπόστρωμα των ενζύμων αυτών είναι το άμυλο το οποίο περιέχει δύο πολυσακχαρίτες , την </a:t>
            </a:r>
            <a:r>
              <a:rPr lang="el-GR" sz="2200" dirty="0" err="1"/>
              <a:t>αμυλόζη</a:t>
            </a:r>
            <a:r>
              <a:rPr lang="el-GR" sz="2200" dirty="0"/>
              <a:t> και την </a:t>
            </a:r>
            <a:r>
              <a:rPr lang="el-GR" sz="2200" dirty="0" err="1"/>
              <a:t>αμυλοπηκτίνη</a:t>
            </a:r>
            <a:r>
              <a:rPr lang="el-GR" sz="2200" dirty="0"/>
              <a:t>. </a:t>
            </a:r>
          </a:p>
          <a:p>
            <a:pPr marL="1943100" lvl="2" indent="-365760">
              <a:spcBef>
                <a:spcPts val="0"/>
              </a:spcBef>
              <a:spcAft>
                <a:spcPts val="300"/>
              </a:spcAft>
              <a:buClr>
                <a:srgbClr val="5F5F5F"/>
              </a:buClr>
              <a:buFont typeface="Calibri" panose="020F0502020204030204" pitchFamily="34" charset="0"/>
              <a:buChar char="●"/>
            </a:pPr>
            <a:endParaRPr lang="el-GR" sz="2200"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88</a:t>
            </a:fld>
            <a:endParaRPr lang="el-GR" sz="1400" dirty="0">
              <a:solidFill>
                <a:schemeClr val="tx1"/>
              </a:solidFill>
            </a:endParaRPr>
          </a:p>
        </p:txBody>
      </p:sp>
    </p:spTree>
    <p:extLst>
      <p:ext uri="{BB962C8B-B14F-4D97-AF65-F5344CB8AC3E}">
        <p14:creationId xmlns:p14="http://schemas.microsoft.com/office/powerpoint/2010/main" val="11345779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err="1"/>
              <a:t>Αμυλάση</a:t>
            </a:r>
            <a:r>
              <a:rPr lang="el-GR" b="1" dirty="0"/>
              <a:t> </a:t>
            </a:r>
            <a:r>
              <a:rPr lang="el-GR" b="1" dirty="0" smtClean="0"/>
              <a:t>(2 </a:t>
            </a:r>
            <a:r>
              <a:rPr lang="el-GR" b="1" dirty="0"/>
              <a:t>από 2)</a:t>
            </a:r>
            <a:endParaRPr lang="el-GR" dirty="0"/>
          </a:p>
        </p:txBody>
      </p:sp>
      <p:sp>
        <p:nvSpPr>
          <p:cNvPr id="3" name="Θέση περιεχομένου 1"/>
          <p:cNvSpPr>
            <a:spLocks noGrp="1"/>
          </p:cNvSpPr>
          <p:nvPr>
            <p:ph idx="1"/>
          </p:nvPr>
        </p:nvSpPr>
        <p:spPr>
          <a:xfrm>
            <a:off x="457200" y="1600200"/>
            <a:ext cx="8229600" cy="4648200"/>
          </a:xfrm>
        </p:spPr>
        <p:txBody>
          <a:bodyPr>
            <a:normAutofit/>
          </a:bodyPr>
          <a:lstStyle/>
          <a:p>
            <a:pPr marL="1545336" lvl="2" indent="-365760">
              <a:spcBef>
                <a:spcPts val="0"/>
              </a:spcBef>
              <a:spcAft>
                <a:spcPts val="1200"/>
              </a:spcAft>
              <a:buClr>
                <a:srgbClr val="5F5F5F"/>
              </a:buClr>
              <a:buFont typeface="Calibri" panose="020F0502020204030204" pitchFamily="34" charset="0"/>
              <a:buChar char="●"/>
            </a:pPr>
            <a:r>
              <a:rPr lang="el-GR" sz="2200" dirty="0"/>
              <a:t>Η </a:t>
            </a:r>
            <a:r>
              <a:rPr lang="el-GR" sz="2200" b="1" dirty="0"/>
              <a:t>α-</a:t>
            </a:r>
            <a:r>
              <a:rPr lang="el-GR" sz="2200" b="1" dirty="0" err="1"/>
              <a:t>αμυλάση</a:t>
            </a:r>
            <a:r>
              <a:rPr lang="el-GR" sz="2200" b="1" dirty="0"/>
              <a:t> ή</a:t>
            </a:r>
            <a:r>
              <a:rPr lang="el-GR" sz="2200" dirty="0"/>
              <a:t> </a:t>
            </a:r>
            <a:r>
              <a:rPr lang="el-GR" sz="2200" b="1" dirty="0" err="1"/>
              <a:t>δεξτρινογενετική</a:t>
            </a:r>
            <a:r>
              <a:rPr lang="el-GR" sz="2200" b="1" dirty="0"/>
              <a:t> </a:t>
            </a:r>
            <a:r>
              <a:rPr lang="el-GR" sz="2200" b="1" dirty="0" err="1"/>
              <a:t>αμυλάση</a:t>
            </a:r>
            <a:r>
              <a:rPr lang="el-GR" sz="2200" dirty="0"/>
              <a:t>, </a:t>
            </a:r>
            <a:r>
              <a:rPr lang="el-GR" sz="2200" dirty="0" err="1"/>
              <a:t>υδρολύει</a:t>
            </a:r>
            <a:r>
              <a:rPr lang="el-GR" sz="2200" dirty="0"/>
              <a:t> </a:t>
            </a:r>
            <a:r>
              <a:rPr lang="el-GR" sz="2200" b="1" dirty="0"/>
              <a:t>τυχαία  α-1</a:t>
            </a:r>
            <a:r>
              <a:rPr lang="en-US" sz="2200" b="1" dirty="0"/>
              <a:t> </a:t>
            </a:r>
            <a:r>
              <a:rPr lang="el-GR" sz="2200" b="1" dirty="0">
                <a:sym typeface="Wingdings" pitchFamily="2" charset="2"/>
              </a:rPr>
              <a:t></a:t>
            </a:r>
            <a:r>
              <a:rPr lang="en-US" sz="2200" b="1" dirty="0">
                <a:sym typeface="Wingdings" pitchFamily="2" charset="2"/>
              </a:rPr>
              <a:t> </a:t>
            </a:r>
            <a:r>
              <a:rPr lang="el-GR" sz="2200" b="1" dirty="0"/>
              <a:t>4</a:t>
            </a:r>
            <a:r>
              <a:rPr lang="el-GR" sz="2200" dirty="0"/>
              <a:t> δεσμούς</a:t>
            </a:r>
            <a:r>
              <a:rPr lang="en-US" sz="2200" dirty="0"/>
              <a:t>,</a:t>
            </a:r>
            <a:r>
              <a:rPr lang="el-GR" sz="2200" dirty="0"/>
              <a:t> παράγοντας έτσι </a:t>
            </a:r>
            <a:r>
              <a:rPr lang="el-GR" sz="2200" dirty="0" err="1"/>
              <a:t>ολιγοσακχαρίτες</a:t>
            </a:r>
            <a:r>
              <a:rPr lang="el-GR" sz="2200" dirty="0"/>
              <a:t> με το αναγωγικό άκρο ελεύθερο. Επειδή δεν </a:t>
            </a:r>
            <a:r>
              <a:rPr lang="el-GR" sz="2200" dirty="0" err="1"/>
              <a:t>υδρολύει</a:t>
            </a:r>
            <a:r>
              <a:rPr lang="el-GR" sz="2200" dirty="0"/>
              <a:t> α-1</a:t>
            </a:r>
            <a:r>
              <a:rPr lang="en-US" sz="2200" dirty="0"/>
              <a:t> </a:t>
            </a:r>
            <a:r>
              <a:rPr lang="el-GR" sz="2200" dirty="0">
                <a:sym typeface="Wingdings" pitchFamily="2" charset="2"/>
              </a:rPr>
              <a:t></a:t>
            </a:r>
            <a:r>
              <a:rPr lang="en-US" sz="2200" dirty="0">
                <a:sym typeface="Wingdings" pitchFamily="2" charset="2"/>
              </a:rPr>
              <a:t> </a:t>
            </a:r>
            <a:r>
              <a:rPr lang="el-GR" sz="2200" dirty="0"/>
              <a:t>6 δεσμούς της </a:t>
            </a:r>
            <a:r>
              <a:rPr lang="el-GR" sz="2200" dirty="0" err="1"/>
              <a:t>αμυλοπηκτίνης</a:t>
            </a:r>
            <a:r>
              <a:rPr lang="el-GR" sz="2200" dirty="0"/>
              <a:t>, παράγει </a:t>
            </a:r>
            <a:r>
              <a:rPr lang="el-GR" sz="2200" dirty="0" err="1"/>
              <a:t>δεξτρίνες</a:t>
            </a:r>
            <a:r>
              <a:rPr lang="el-GR" sz="2200" dirty="0"/>
              <a:t> μικρού μοριακού βάρους.</a:t>
            </a:r>
          </a:p>
          <a:p>
            <a:pPr marL="1545336" lvl="2" indent="-365760">
              <a:spcBef>
                <a:spcPts val="0"/>
              </a:spcBef>
              <a:buClr>
                <a:srgbClr val="5F5F5F"/>
              </a:buClr>
              <a:buFont typeface="Calibri" panose="020F0502020204030204" pitchFamily="34" charset="0"/>
              <a:buChar char="●"/>
            </a:pPr>
            <a:r>
              <a:rPr lang="el-GR" sz="2200" dirty="0"/>
              <a:t>Η </a:t>
            </a:r>
            <a:r>
              <a:rPr lang="el-GR" sz="2200" b="1" dirty="0"/>
              <a:t>β-</a:t>
            </a:r>
            <a:r>
              <a:rPr lang="el-GR" sz="2200" b="1" dirty="0" err="1"/>
              <a:t>αμυλάση</a:t>
            </a:r>
            <a:r>
              <a:rPr lang="el-GR" sz="2200" b="1" dirty="0"/>
              <a:t> ή </a:t>
            </a:r>
            <a:r>
              <a:rPr lang="el-GR" sz="2200" b="1" dirty="0" err="1"/>
              <a:t>γλυκοαμυλάση</a:t>
            </a:r>
            <a:r>
              <a:rPr lang="el-GR" sz="2200" dirty="0"/>
              <a:t>, (</a:t>
            </a:r>
            <a:r>
              <a:rPr lang="el-GR" sz="2200" dirty="0" err="1"/>
              <a:t>σακχαρογενετική</a:t>
            </a:r>
            <a:r>
              <a:rPr lang="el-GR" sz="2200" dirty="0"/>
              <a:t> </a:t>
            </a:r>
            <a:r>
              <a:rPr lang="el-GR" sz="2200" dirty="0" err="1"/>
              <a:t>αμυλάση</a:t>
            </a:r>
            <a:r>
              <a:rPr lang="el-GR" sz="2200" dirty="0"/>
              <a:t>), </a:t>
            </a:r>
            <a:r>
              <a:rPr lang="el-GR" sz="2200" b="1" dirty="0"/>
              <a:t>προσβάλει επίσης α-1</a:t>
            </a:r>
            <a:r>
              <a:rPr lang="en-US" sz="2200" b="1" dirty="0"/>
              <a:t> </a:t>
            </a:r>
            <a:r>
              <a:rPr lang="el-GR" sz="2200" b="1" dirty="0">
                <a:sym typeface="Wingdings" pitchFamily="2" charset="2"/>
              </a:rPr>
              <a:t></a:t>
            </a:r>
            <a:r>
              <a:rPr lang="en-US" sz="2200" b="1" dirty="0">
                <a:sym typeface="Wingdings" pitchFamily="2" charset="2"/>
              </a:rPr>
              <a:t> </a:t>
            </a:r>
            <a:r>
              <a:rPr lang="el-GR" sz="2200" b="1" dirty="0"/>
              <a:t>4 δεσμούς</a:t>
            </a:r>
            <a:r>
              <a:rPr lang="el-GR" sz="2200" dirty="0"/>
              <a:t>, αλλά απομακρύνει μόρια </a:t>
            </a:r>
            <a:r>
              <a:rPr lang="el-GR" sz="2200" dirty="0" err="1"/>
              <a:t>μαλτόζης</a:t>
            </a:r>
            <a:r>
              <a:rPr lang="el-GR" sz="2200" dirty="0"/>
              <a:t> από το άμυλο </a:t>
            </a:r>
            <a:r>
              <a:rPr lang="el-GR" sz="2200" b="1" dirty="0"/>
              <a:t>αρχίζοντας από το μη αναγωγικό του μορίου και διαδοχικά με τη σειρά</a:t>
            </a:r>
            <a:r>
              <a:rPr lang="el-GR" sz="2200" dirty="0"/>
              <a:t>. Η β-</a:t>
            </a:r>
            <a:r>
              <a:rPr lang="el-GR" sz="2200" dirty="0" err="1"/>
              <a:t>αμυλάση</a:t>
            </a:r>
            <a:r>
              <a:rPr lang="el-GR" sz="2200" dirty="0"/>
              <a:t> </a:t>
            </a:r>
            <a:r>
              <a:rPr lang="el-GR" sz="2200" dirty="0" err="1"/>
              <a:t>υδρολύει</a:t>
            </a:r>
            <a:r>
              <a:rPr lang="el-GR" sz="2200" dirty="0"/>
              <a:t> την </a:t>
            </a:r>
            <a:r>
              <a:rPr lang="el-GR" sz="2200" dirty="0" err="1"/>
              <a:t>αμυλόζη</a:t>
            </a:r>
            <a:r>
              <a:rPr lang="el-GR" sz="2200" dirty="0"/>
              <a:t> τελείως σε </a:t>
            </a:r>
            <a:r>
              <a:rPr lang="el-GR" sz="2200" dirty="0" err="1"/>
              <a:t>μαλτόζη</a:t>
            </a:r>
            <a:r>
              <a:rPr lang="en-US" sz="2200" dirty="0"/>
              <a:t>,</a:t>
            </a:r>
            <a:r>
              <a:rPr lang="el-GR" sz="2200" dirty="0"/>
              <a:t> ενώ την </a:t>
            </a:r>
            <a:r>
              <a:rPr lang="el-GR" sz="2200" dirty="0" err="1"/>
              <a:t>αμυλοπηκτίνη</a:t>
            </a:r>
            <a:r>
              <a:rPr lang="el-GR" sz="2200" dirty="0"/>
              <a:t> σε </a:t>
            </a:r>
            <a:r>
              <a:rPr lang="el-GR" sz="2200" dirty="0" err="1"/>
              <a:t>μαλτόζη</a:t>
            </a:r>
            <a:r>
              <a:rPr lang="el-GR" sz="2200" dirty="0"/>
              <a:t> και </a:t>
            </a:r>
            <a:r>
              <a:rPr lang="el-GR" sz="2200" dirty="0" err="1"/>
              <a:t>δεξτρίνες</a:t>
            </a:r>
            <a:r>
              <a:rPr lang="en-US" sz="2200" dirty="0"/>
              <a:t>.</a:t>
            </a:r>
            <a:endParaRPr lang="el-GR" sz="2200"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89</a:t>
            </a:fld>
            <a:endParaRPr lang="el-GR" sz="1400" dirty="0">
              <a:solidFill>
                <a:schemeClr val="tx1"/>
              </a:solidFill>
            </a:endParaRPr>
          </a:p>
        </p:txBody>
      </p:sp>
    </p:spTree>
    <p:extLst>
      <p:ext uri="{BB962C8B-B14F-4D97-AF65-F5344CB8AC3E}">
        <p14:creationId xmlns:p14="http://schemas.microsoft.com/office/powerpoint/2010/main" val="142390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Λιποειδή (5 από 5)</a:t>
            </a:r>
            <a:endParaRPr lang="el-GR"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600"/>
              </a:spcAft>
              <a:buClr>
                <a:srgbClr val="0033CC"/>
              </a:buClr>
              <a:buFont typeface="Calibri" panose="020F0502020204030204" pitchFamily="34" charset="0"/>
              <a:buChar char="●"/>
            </a:pPr>
            <a:r>
              <a:rPr lang="el-GR" sz="2200" b="1" dirty="0" smtClean="0">
                <a:solidFill>
                  <a:srgbClr val="0033CC"/>
                </a:solidFill>
              </a:rPr>
              <a:t>Έχουν κάποιες πολύ σημαντικές βιολογικές δράσεις </a:t>
            </a:r>
            <a:r>
              <a:rPr lang="el-GR" sz="2200" dirty="0" smtClean="0"/>
              <a:t>(ειδικές δράσεις), όπως είναι:</a:t>
            </a:r>
          </a:p>
          <a:p>
            <a:pPr marL="1143000" lvl="1" indent="-365760">
              <a:spcBef>
                <a:spcPts val="0"/>
              </a:spcBef>
              <a:spcAft>
                <a:spcPts val="300"/>
              </a:spcAft>
              <a:buClr>
                <a:srgbClr val="FF6600"/>
              </a:buClr>
              <a:buFont typeface="Calibri" panose="020F0502020204030204" pitchFamily="34" charset="0"/>
              <a:buChar char="●"/>
            </a:pPr>
            <a:r>
              <a:rPr lang="el-GR" sz="2000" dirty="0" smtClean="0"/>
              <a:t>η συμμετοχή τους στην κυτταρική αναγνώριση (</a:t>
            </a:r>
            <a:r>
              <a:rPr lang="en-US" sz="2000" dirty="0" smtClean="0"/>
              <a:t>cell recognition</a:t>
            </a:r>
            <a:r>
              <a:rPr lang="el-GR" sz="2000" dirty="0" smtClean="0"/>
              <a:t>), και</a:t>
            </a:r>
          </a:p>
          <a:p>
            <a:pPr marL="1143000" lvl="1" indent="-365760">
              <a:spcBef>
                <a:spcPts val="0"/>
              </a:spcBef>
              <a:spcAft>
                <a:spcPts val="300"/>
              </a:spcAft>
              <a:buClr>
                <a:srgbClr val="FF6600"/>
              </a:buClr>
              <a:buFont typeface="Calibri" panose="020F0502020204030204" pitchFamily="34" charset="0"/>
              <a:buChar char="●"/>
            </a:pPr>
            <a:r>
              <a:rPr lang="el-GR" sz="2000" dirty="0" smtClean="0"/>
              <a:t>στην </a:t>
            </a:r>
            <a:r>
              <a:rPr lang="el-GR" sz="2000" dirty="0" err="1" smtClean="0"/>
              <a:t>ιστική</a:t>
            </a:r>
            <a:r>
              <a:rPr lang="el-GR" sz="2000" dirty="0" smtClean="0"/>
              <a:t> ανοσία (</a:t>
            </a:r>
            <a:r>
              <a:rPr lang="en-US" sz="2000" dirty="0" smtClean="0"/>
              <a:t>tissue immunity</a:t>
            </a:r>
            <a:r>
              <a:rPr lang="el-GR" sz="2000" dirty="0" smtClean="0"/>
              <a:t>), και</a:t>
            </a:r>
          </a:p>
          <a:p>
            <a:pPr marL="1143000" lvl="1" indent="-365760">
              <a:spcBef>
                <a:spcPts val="0"/>
              </a:spcBef>
              <a:spcAft>
                <a:spcPts val="1800"/>
              </a:spcAft>
              <a:buClr>
                <a:srgbClr val="FF6600"/>
              </a:buClr>
              <a:buFont typeface="Calibri" panose="020F0502020204030204" pitchFamily="34" charset="0"/>
              <a:buChar char="●"/>
            </a:pPr>
            <a:r>
              <a:rPr lang="el-GR" sz="2000" dirty="0" smtClean="0"/>
              <a:t>η δράση τους σαν ορμόνες ή βιταμίνες και λοιπά.</a:t>
            </a:r>
          </a:p>
          <a:p>
            <a:pPr marL="457200" indent="-457200">
              <a:spcBef>
                <a:spcPts val="0"/>
              </a:spcBef>
              <a:buClr>
                <a:srgbClr val="0033CC"/>
              </a:buClr>
              <a:buFont typeface="Calibri" panose="020F0502020204030204" pitchFamily="34" charset="0"/>
              <a:buChar char="●"/>
            </a:pPr>
            <a:r>
              <a:rPr lang="el-GR" sz="2000" dirty="0" smtClean="0"/>
              <a:t>Αν και σήμερα, όπως αναφέρθηκε στο κεφάλαιο των πρωτεϊνών, θεωρείται ότι όλες οι τάξεις των </a:t>
            </a:r>
            <a:r>
              <a:rPr lang="el-GR" sz="2000" dirty="0" err="1" smtClean="0"/>
              <a:t>βιομορίων</a:t>
            </a:r>
            <a:r>
              <a:rPr lang="el-GR" sz="2000" dirty="0" smtClean="0"/>
              <a:t> είναι απαραίτητες στο κύτταρο (παρ’ ότι στις πρωτεΐνες το όνομά τους υποδηλώνει την πρωταρχική τους σημασία για τη ζωή), </a:t>
            </a:r>
            <a:r>
              <a:rPr lang="el-GR" sz="2000" b="1" dirty="0" smtClean="0">
                <a:solidFill>
                  <a:srgbClr val="0033CC"/>
                </a:solidFill>
              </a:rPr>
              <a:t>η τάξη των λιποειδών συμπεριλαμβάνει μόρια </a:t>
            </a:r>
            <a:r>
              <a:rPr lang="el-GR" sz="2000" dirty="0" smtClean="0"/>
              <a:t>που από μελέτες των τελευταίων 2-3 δεκαετιών, έχει αποδειχθεί ότι </a:t>
            </a:r>
            <a:r>
              <a:rPr lang="el-GR" sz="2000" b="1" dirty="0" smtClean="0">
                <a:solidFill>
                  <a:srgbClr val="0033CC"/>
                </a:solidFill>
              </a:rPr>
              <a:t>παίζουν σημαντικότατο και κεντρικό ρόλο στο μεταβολισμό και στο σύνολο των δράσεων του κυττάρου</a:t>
            </a:r>
            <a:r>
              <a:rPr lang="el-GR" sz="2000" dirty="0" smtClean="0"/>
              <a:t>.</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9</a:t>
            </a:fld>
            <a:endParaRPr lang="el-GR" sz="1400" dirty="0">
              <a:solidFill>
                <a:schemeClr val="tx1"/>
              </a:solidFill>
            </a:endParaRPr>
          </a:p>
        </p:txBody>
      </p:sp>
    </p:spTree>
    <p:extLst>
      <p:ext uri="{BB962C8B-B14F-4D97-AF65-F5344CB8AC3E}">
        <p14:creationId xmlns:p14="http://schemas.microsoft.com/office/powerpoint/2010/main" val="21576850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Ρευστοποίηση </a:t>
            </a:r>
            <a:r>
              <a:rPr lang="el-GR" b="1" dirty="0" smtClean="0"/>
              <a:t>αμύλου</a:t>
            </a:r>
            <a:endParaRPr lang="el-GR" dirty="0"/>
          </a:p>
        </p:txBody>
      </p:sp>
      <p:sp>
        <p:nvSpPr>
          <p:cNvPr id="3" name="Θέση περιεχομένου 1"/>
          <p:cNvSpPr>
            <a:spLocks noGrp="1"/>
          </p:cNvSpPr>
          <p:nvPr>
            <p:ph idx="1"/>
          </p:nvPr>
        </p:nvSpPr>
        <p:spPr/>
        <p:txBody>
          <a:bodyPr>
            <a:normAutofit/>
          </a:bodyPr>
          <a:lstStyle/>
          <a:p>
            <a:pPr marL="457200" indent="-457200">
              <a:spcBef>
                <a:spcPts val="0"/>
              </a:spcBef>
              <a:buClr>
                <a:srgbClr val="0033CC"/>
              </a:buClr>
              <a:buFont typeface="Calibri" panose="020F0502020204030204" pitchFamily="34" charset="0"/>
              <a:buChar char="●"/>
            </a:pPr>
            <a:endParaRPr lang="el-GR" sz="2000" dirty="0"/>
          </a:p>
          <a:p>
            <a:pPr marL="457200" indent="-457200">
              <a:spcBef>
                <a:spcPts val="0"/>
              </a:spcBef>
              <a:spcAft>
                <a:spcPts val="1200"/>
              </a:spcAft>
              <a:buClr>
                <a:srgbClr val="0033CC"/>
              </a:buClr>
              <a:buFont typeface="Calibri" panose="020F0502020204030204" pitchFamily="34" charset="0"/>
              <a:buChar char="●"/>
            </a:pPr>
            <a:r>
              <a:rPr lang="el-GR" sz="2200" dirty="0" smtClean="0"/>
              <a:t>Αν </a:t>
            </a:r>
            <a:r>
              <a:rPr lang="el-GR" sz="2200" dirty="0"/>
              <a:t>και τα </a:t>
            </a:r>
            <a:r>
              <a:rPr lang="el-GR" sz="2200" b="1" dirty="0" err="1"/>
              <a:t>θερμοανθεκτικά</a:t>
            </a:r>
            <a:r>
              <a:rPr lang="el-GR" sz="2200" b="1" dirty="0"/>
              <a:t> </a:t>
            </a:r>
            <a:r>
              <a:rPr lang="el-GR" sz="2200" b="1" dirty="0" err="1"/>
              <a:t>αμυλολυτικά</a:t>
            </a:r>
            <a:r>
              <a:rPr lang="el-GR" sz="2200" b="1" dirty="0"/>
              <a:t> ένζυμα </a:t>
            </a:r>
            <a:r>
              <a:rPr lang="el-GR" sz="2200" b="1" dirty="0" err="1"/>
              <a:t>βακτηριακής</a:t>
            </a:r>
            <a:r>
              <a:rPr lang="el-GR" sz="2200" b="1" dirty="0"/>
              <a:t> προέλευσης</a:t>
            </a:r>
            <a:r>
              <a:rPr lang="el-GR" sz="2200" dirty="0"/>
              <a:t> δεν είναι εύχρηστα στην αρτοποιία, είναι όμως ιδανικά για την </a:t>
            </a:r>
            <a:r>
              <a:rPr lang="el-GR" sz="2200" dirty="0" err="1"/>
              <a:t>υδατοποίηση</a:t>
            </a:r>
            <a:r>
              <a:rPr lang="el-GR" sz="2200" dirty="0"/>
              <a:t> του αμύλου</a:t>
            </a:r>
            <a:r>
              <a:rPr lang="el-GR" sz="2200" dirty="0" smtClean="0"/>
              <a:t>.</a:t>
            </a:r>
            <a:endParaRPr lang="el-GR" sz="2200" dirty="0"/>
          </a:p>
          <a:p>
            <a:pPr marL="457200" indent="-457200">
              <a:spcBef>
                <a:spcPts val="0"/>
              </a:spcBef>
              <a:spcAft>
                <a:spcPts val="1200"/>
              </a:spcAft>
              <a:buClr>
                <a:srgbClr val="0033CC"/>
              </a:buClr>
              <a:buFont typeface="Calibri" panose="020F0502020204030204" pitchFamily="34" charset="0"/>
              <a:buChar char="●"/>
            </a:pPr>
            <a:r>
              <a:rPr lang="el-GR" sz="2200" dirty="0"/>
              <a:t>Προσθήκη ιόντων νατρίου και ασβεστίου αυξάνει την </a:t>
            </a:r>
            <a:r>
              <a:rPr lang="el-GR" sz="2200" dirty="0" err="1"/>
              <a:t>θερμοανθεκτικότητα</a:t>
            </a:r>
            <a:r>
              <a:rPr lang="el-GR" sz="2200" dirty="0"/>
              <a:t> των ενζύμων και σε θερμοκρασίες ανώτερες αυτής της ζελατινοποίησης του αμύλου που είναι 80</a:t>
            </a:r>
            <a:r>
              <a:rPr lang="en-US" sz="2200" dirty="0"/>
              <a:t>oC</a:t>
            </a:r>
            <a:r>
              <a:rPr lang="el-GR" sz="2200" dirty="0" smtClean="0"/>
              <a:t>.</a:t>
            </a:r>
            <a:endParaRPr lang="el-GR" sz="2200" dirty="0"/>
          </a:p>
          <a:p>
            <a:pPr marL="457200" indent="-457200">
              <a:spcBef>
                <a:spcPts val="0"/>
              </a:spcBef>
              <a:buClr>
                <a:srgbClr val="0033CC"/>
              </a:buClr>
              <a:buFont typeface="Calibri" panose="020F0502020204030204" pitchFamily="34" charset="0"/>
              <a:buChar char="●"/>
            </a:pPr>
            <a:r>
              <a:rPr lang="el-GR" sz="2200" dirty="0"/>
              <a:t>Χρησιμοποιούνται στην παρασκευή ζύθου, και γενικά στην παρασκευή γλυκόζης και σιροπιών γλυκόζης από πηκτώματα αμύλου σε υψηλές θερμοκρασίες. Η τελευταία διεργασία συνδυάζεται και με υδρόλυση με οξύ</a:t>
            </a:r>
            <a:r>
              <a:rPr lang="el-GR" sz="2200" dirty="0" smtClean="0"/>
              <a:t>.</a:t>
            </a:r>
            <a:endParaRPr lang="el-GR" sz="22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90</a:t>
            </a:fld>
            <a:endParaRPr lang="el-GR" sz="1400" dirty="0">
              <a:solidFill>
                <a:schemeClr val="tx1"/>
              </a:solidFill>
            </a:endParaRPr>
          </a:p>
        </p:txBody>
      </p:sp>
    </p:spTree>
    <p:extLst>
      <p:ext uri="{BB962C8B-B14F-4D97-AF65-F5344CB8AC3E}">
        <p14:creationId xmlns:p14="http://schemas.microsoft.com/office/powerpoint/2010/main" val="30852627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err="1"/>
              <a:t>Σουκράση</a:t>
            </a:r>
            <a:r>
              <a:rPr lang="el-GR" b="1" dirty="0"/>
              <a:t> ή </a:t>
            </a:r>
            <a:r>
              <a:rPr lang="el-GR" b="1" dirty="0" err="1"/>
              <a:t>Ινβερτάση</a:t>
            </a:r>
            <a:r>
              <a:rPr lang="el-GR" b="1" dirty="0"/>
              <a:t> στην </a:t>
            </a:r>
            <a:r>
              <a:rPr lang="el-GR" b="1" dirty="0" smtClean="0"/>
              <a:t>ζαχαροπλαστική</a:t>
            </a:r>
            <a:endParaRPr lang="el-GR" dirty="0"/>
          </a:p>
        </p:txBody>
      </p:sp>
      <p:sp>
        <p:nvSpPr>
          <p:cNvPr id="3" name="Θέση περιεχομένου 1"/>
          <p:cNvSpPr>
            <a:spLocks noGrp="1"/>
          </p:cNvSpPr>
          <p:nvPr>
            <p:ph idx="1"/>
          </p:nvPr>
        </p:nvSpPr>
        <p:spPr/>
        <p:txBody>
          <a:bodyPr/>
          <a:lstStyle/>
          <a:p>
            <a:pPr marL="457200" indent="-457200">
              <a:buClr>
                <a:srgbClr val="0033CC"/>
              </a:buClr>
              <a:buFont typeface="Calibri" panose="020F0502020204030204" pitchFamily="34" charset="0"/>
              <a:buChar char="●"/>
            </a:pPr>
            <a:endParaRPr lang="el-GR" sz="2400" dirty="0" smtClean="0"/>
          </a:p>
          <a:p>
            <a:pPr marL="457200" indent="-457200">
              <a:buClr>
                <a:srgbClr val="0033CC"/>
              </a:buClr>
              <a:buFont typeface="Calibri" panose="020F0502020204030204" pitchFamily="34" charset="0"/>
              <a:buChar char="●"/>
            </a:pPr>
            <a:r>
              <a:rPr lang="el-GR" dirty="0" smtClean="0"/>
              <a:t>Το </a:t>
            </a:r>
            <a:r>
              <a:rPr lang="el-GR" dirty="0"/>
              <a:t>ένζυμο </a:t>
            </a:r>
            <a:r>
              <a:rPr lang="el-GR" b="1" dirty="0" err="1"/>
              <a:t>υδρολύει</a:t>
            </a:r>
            <a:r>
              <a:rPr lang="el-GR" b="1" dirty="0"/>
              <a:t> την </a:t>
            </a:r>
            <a:r>
              <a:rPr lang="el-GR" b="1" dirty="0" err="1"/>
              <a:t>σουκρόζη</a:t>
            </a:r>
            <a:r>
              <a:rPr lang="el-GR" b="1" dirty="0"/>
              <a:t> σε γλυκόζη και φρουκτόζη</a:t>
            </a:r>
            <a:r>
              <a:rPr lang="el-GR" dirty="0"/>
              <a:t>. Λέγεται </a:t>
            </a:r>
            <a:r>
              <a:rPr lang="el-GR" dirty="0" err="1"/>
              <a:t>ινβερτάση</a:t>
            </a:r>
            <a:r>
              <a:rPr lang="el-GR" dirty="0"/>
              <a:t> επειδή προκαλεί αλλαγή στην οπτική στροφή του διαλύματος της </a:t>
            </a:r>
            <a:r>
              <a:rPr lang="el-GR" dirty="0" err="1"/>
              <a:t>σουκρόζης</a:t>
            </a:r>
            <a:r>
              <a:rPr lang="el-GR" dirty="0"/>
              <a:t> από δεξιόστροφο σε </a:t>
            </a:r>
            <a:r>
              <a:rPr lang="el-GR" dirty="0" smtClean="0"/>
              <a:t>αριστερόστροφο.</a:t>
            </a:r>
            <a:endParaRPr lang="el-GR" dirty="0"/>
          </a:p>
        </p:txBody>
      </p:sp>
      <p:sp>
        <p:nvSpPr>
          <p:cNvPr id="4" name="Θέση υποσέλιδου 1" descr="."/>
          <p:cNvSpPr>
            <a:spLocks noGrp="1"/>
          </p:cNvSpPr>
          <p:nvPr>
            <p:ph type="ftr" sz="quarter" idx="11"/>
          </p:nvPr>
        </p:nvSpPr>
        <p:spPr/>
        <p:txBody>
          <a:bodyPr/>
          <a:lstStyle/>
          <a:p>
            <a:r>
              <a:rPr lang="el-GR" sz="1400" smtClean="0">
                <a:solidFill>
                  <a:schemeClr val="tx1"/>
                </a:solidFill>
              </a:rPr>
              <a:t>Λίπη - Έλαια</a:t>
            </a:r>
            <a:endParaRPr lang="el-GR" sz="140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91</a:t>
            </a:fld>
            <a:endParaRPr lang="el-GR" sz="1400" dirty="0">
              <a:solidFill>
                <a:schemeClr val="tx1"/>
              </a:solidFill>
            </a:endParaRPr>
          </a:p>
        </p:txBody>
      </p:sp>
    </p:spTree>
    <p:extLst>
      <p:ext uri="{BB962C8B-B14F-4D97-AF65-F5344CB8AC3E}">
        <p14:creationId xmlns:p14="http://schemas.microsoft.com/office/powerpoint/2010/main" val="36685030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err="1" smtClean="0"/>
              <a:t>Πηκτινάσες</a:t>
            </a:r>
            <a:endParaRPr lang="el-GR" dirty="0"/>
          </a:p>
        </p:txBody>
      </p:sp>
      <p:sp>
        <p:nvSpPr>
          <p:cNvPr id="3" name="Θέση περιεχομένου 1"/>
          <p:cNvSpPr>
            <a:spLocks noGrp="1"/>
          </p:cNvSpPr>
          <p:nvPr>
            <p:ph idx="1"/>
          </p:nvPr>
        </p:nvSpPr>
        <p:spPr/>
        <p:txBody>
          <a:bodyPr>
            <a:noAutofit/>
          </a:bodyPr>
          <a:lstStyle/>
          <a:p>
            <a:pPr marL="457200" indent="-457200">
              <a:spcBef>
                <a:spcPts val="0"/>
              </a:spcBef>
              <a:spcAft>
                <a:spcPts val="1200"/>
              </a:spcAft>
              <a:buClr>
                <a:srgbClr val="0033CC"/>
              </a:buClr>
              <a:buFont typeface="Calibri" panose="020F0502020204030204" pitchFamily="34" charset="0"/>
              <a:buChar char="●"/>
            </a:pPr>
            <a:r>
              <a:rPr lang="el-GR" sz="2400" dirty="0"/>
              <a:t>Ο σχηματισμός θολώματος στους χυμούς φρούτων και στους </a:t>
            </a:r>
            <a:r>
              <a:rPr lang="el-GR" sz="2400" dirty="0" smtClean="0"/>
              <a:t>οίνους, </a:t>
            </a:r>
            <a:r>
              <a:rPr lang="el-GR" sz="2400" dirty="0"/>
              <a:t>οφείλεται κατά κύριο λόγο στην παρουσία </a:t>
            </a:r>
            <a:r>
              <a:rPr lang="el-GR" sz="2400" dirty="0" smtClean="0"/>
              <a:t>πηκτινών.</a:t>
            </a:r>
            <a:endParaRPr lang="el-GR" sz="2400" dirty="0"/>
          </a:p>
          <a:p>
            <a:pPr marL="457200" indent="-457200">
              <a:spcBef>
                <a:spcPts val="0"/>
              </a:spcBef>
              <a:spcAft>
                <a:spcPts val="1200"/>
              </a:spcAft>
              <a:buClr>
                <a:srgbClr val="0033CC"/>
              </a:buClr>
              <a:buFont typeface="Calibri" panose="020F0502020204030204" pitchFamily="34" charset="0"/>
              <a:buChar char="●"/>
            </a:pPr>
            <a:r>
              <a:rPr lang="el-GR" sz="2400" dirty="0"/>
              <a:t>Οι </a:t>
            </a:r>
            <a:r>
              <a:rPr lang="el-GR" sz="2400" b="1" dirty="0"/>
              <a:t>πηκτίνες είναι </a:t>
            </a:r>
            <a:r>
              <a:rPr lang="el-GR" sz="2400" b="1" dirty="0" err="1"/>
              <a:t>μεγαλομόρια</a:t>
            </a:r>
            <a:r>
              <a:rPr lang="el-GR" sz="2400" b="1" dirty="0"/>
              <a:t> του </a:t>
            </a:r>
            <a:r>
              <a:rPr lang="el-GR" sz="2400" b="1" dirty="0" err="1"/>
              <a:t>γαλακτουρονικού</a:t>
            </a:r>
            <a:r>
              <a:rPr lang="el-GR" sz="2400" b="1" dirty="0"/>
              <a:t> </a:t>
            </a:r>
            <a:r>
              <a:rPr lang="el-GR" sz="2400" b="1" dirty="0" smtClean="0"/>
              <a:t>οξέος</a:t>
            </a:r>
            <a:r>
              <a:rPr lang="el-GR" sz="2400" dirty="0" smtClean="0"/>
              <a:t>, </a:t>
            </a:r>
            <a:r>
              <a:rPr lang="el-GR" sz="2400" dirty="0"/>
              <a:t>και οι κολλοειδείς ιδιότητες τους εμποδίζουν την καθίζηση αιωρούμενων σωματιδίων στους </a:t>
            </a:r>
            <a:r>
              <a:rPr lang="el-GR" sz="2400" dirty="0" smtClean="0"/>
              <a:t>χυμούς, </a:t>
            </a:r>
            <a:r>
              <a:rPr lang="el-GR" sz="2400" dirty="0"/>
              <a:t>με αποτέλεσμα να εμφανίζεται θόλωμα</a:t>
            </a:r>
            <a:r>
              <a:rPr lang="el-GR" sz="2400" dirty="0" smtClean="0"/>
              <a:t>.</a:t>
            </a:r>
            <a:endParaRPr lang="el-GR" sz="2400" dirty="0"/>
          </a:p>
          <a:p>
            <a:pPr marL="457200" indent="-457200">
              <a:spcBef>
                <a:spcPts val="0"/>
              </a:spcBef>
              <a:buClr>
                <a:srgbClr val="0033CC"/>
              </a:buClr>
              <a:buFont typeface="Calibri" panose="020F0502020204030204" pitchFamily="34" charset="0"/>
              <a:buChar char="●"/>
            </a:pPr>
            <a:r>
              <a:rPr lang="el-GR" sz="2400" dirty="0"/>
              <a:t>Η χρησιμοποίηση ειδικών ενζύμων, </a:t>
            </a:r>
            <a:r>
              <a:rPr lang="el-GR" sz="2400" dirty="0" err="1"/>
              <a:t>πηκτινασών</a:t>
            </a:r>
            <a:r>
              <a:rPr lang="el-GR" sz="2400" dirty="0"/>
              <a:t>, </a:t>
            </a:r>
            <a:r>
              <a:rPr lang="el-GR" sz="2400" dirty="0" err="1"/>
              <a:t>αποπολυμερίζει</a:t>
            </a:r>
            <a:r>
              <a:rPr lang="el-GR" sz="2400" dirty="0"/>
              <a:t> τις </a:t>
            </a:r>
            <a:r>
              <a:rPr lang="el-GR" sz="2400" dirty="0" smtClean="0"/>
              <a:t>πηκτίνες, </a:t>
            </a:r>
            <a:r>
              <a:rPr lang="el-GR" sz="2400" dirty="0"/>
              <a:t>και διευκολύνεται η γρήγορη καθίζηση των </a:t>
            </a:r>
            <a:r>
              <a:rPr lang="el-GR" sz="2400" dirty="0" smtClean="0"/>
              <a:t>σωματιδίων, </a:t>
            </a:r>
            <a:r>
              <a:rPr lang="el-GR" sz="2400" dirty="0"/>
              <a:t>τα οποία στη συνέχεια απομακρύνονται με </a:t>
            </a:r>
            <a:r>
              <a:rPr lang="el-GR" sz="2400" dirty="0" err="1"/>
              <a:t>φυγοκέντρηση</a:t>
            </a:r>
            <a:r>
              <a:rPr lang="el-GR" sz="2400" dirty="0"/>
              <a:t> ή με </a:t>
            </a:r>
            <a:r>
              <a:rPr lang="el-GR" sz="2400" dirty="0" err="1"/>
              <a:t>απόχυση</a:t>
            </a:r>
            <a:r>
              <a:rPr lang="el-GR" sz="2400" dirty="0" smtClean="0"/>
              <a:t>.</a:t>
            </a:r>
            <a:endParaRPr lang="el-GR" sz="24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92</a:t>
            </a:fld>
            <a:endParaRPr lang="el-GR" sz="1400" dirty="0">
              <a:solidFill>
                <a:schemeClr val="tx1"/>
              </a:solidFill>
            </a:endParaRPr>
          </a:p>
        </p:txBody>
      </p:sp>
    </p:spTree>
    <p:extLst>
      <p:ext uri="{BB962C8B-B14F-4D97-AF65-F5344CB8AC3E}">
        <p14:creationId xmlns:p14="http://schemas.microsoft.com/office/powerpoint/2010/main" val="31787313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err="1" smtClean="0"/>
              <a:t>Κυτταρινάσες</a:t>
            </a:r>
            <a:endParaRPr lang="el-GR" dirty="0"/>
          </a:p>
        </p:txBody>
      </p:sp>
      <p:sp>
        <p:nvSpPr>
          <p:cNvPr id="3" name="Θέση περιεχομένου 1"/>
          <p:cNvSpPr>
            <a:spLocks noGrp="1"/>
          </p:cNvSpPr>
          <p:nvPr>
            <p:ph idx="1"/>
          </p:nvPr>
        </p:nvSpPr>
        <p:spPr/>
        <p:txBody>
          <a:bodyPr>
            <a:normAutofit/>
          </a:bodyPr>
          <a:lstStyle/>
          <a:p>
            <a:pPr marL="457200" indent="-457200">
              <a:spcBef>
                <a:spcPts val="0"/>
              </a:spcBef>
              <a:spcAft>
                <a:spcPts val="1200"/>
              </a:spcAft>
              <a:buClr>
                <a:srgbClr val="0033CC"/>
              </a:buClr>
              <a:buFont typeface="Calibri" panose="020F0502020204030204" pitchFamily="34" charset="0"/>
              <a:buChar char="●"/>
            </a:pPr>
            <a:r>
              <a:rPr lang="el-GR" sz="2800" dirty="0"/>
              <a:t>Το ένζυμο καταλύει την αντίδραση:</a:t>
            </a:r>
          </a:p>
          <a:p>
            <a:pPr marL="457200" indent="0">
              <a:spcBef>
                <a:spcPts val="0"/>
              </a:spcBef>
              <a:spcAft>
                <a:spcPts val="2400"/>
              </a:spcAft>
              <a:buClr>
                <a:srgbClr val="0033CC"/>
              </a:buClr>
              <a:buNone/>
            </a:pPr>
            <a:r>
              <a:rPr lang="el-GR" sz="2400" b="1" dirty="0" smtClean="0"/>
              <a:t>Κυτταρίνη  </a:t>
            </a:r>
            <a:r>
              <a:rPr lang="el-GR" sz="2400" b="1" dirty="0" err="1" smtClean="0"/>
              <a:t>κυτταρινάση</a:t>
            </a:r>
            <a:r>
              <a:rPr lang="el-GR" sz="2400" b="1" u="sng" dirty="0" smtClean="0"/>
              <a:t> </a:t>
            </a:r>
            <a:r>
              <a:rPr lang="el-GR" sz="2400" b="1" dirty="0" smtClean="0"/>
              <a:t> </a:t>
            </a:r>
            <a:r>
              <a:rPr lang="el-GR" sz="2400" b="1" dirty="0">
                <a:sym typeface="Wingdings" pitchFamily="2" charset="2"/>
              </a:rPr>
              <a:t></a:t>
            </a:r>
            <a:r>
              <a:rPr lang="el-GR" sz="2400" b="1" dirty="0"/>
              <a:t> </a:t>
            </a:r>
            <a:r>
              <a:rPr lang="el-GR" sz="2400" b="1" dirty="0" err="1"/>
              <a:t>κυτταρινοδεξτρίνες</a:t>
            </a:r>
            <a:r>
              <a:rPr lang="el-GR" sz="2400" b="1" dirty="0"/>
              <a:t>  +  </a:t>
            </a:r>
            <a:r>
              <a:rPr lang="el-GR" sz="2400" b="1" dirty="0" smtClean="0"/>
              <a:t>γλυκόζη</a:t>
            </a:r>
            <a:r>
              <a:rPr lang="el-GR" sz="2400" dirty="0"/>
              <a:t>.</a:t>
            </a:r>
            <a:endParaRPr lang="el-GR" sz="2400" b="1" dirty="0"/>
          </a:p>
          <a:p>
            <a:pPr marL="457200" indent="-457200">
              <a:spcBef>
                <a:spcPts val="0"/>
              </a:spcBef>
              <a:buClr>
                <a:srgbClr val="0033CC"/>
              </a:buClr>
              <a:buFont typeface="Calibri" panose="020F0502020204030204" pitchFamily="34" charset="0"/>
              <a:buChar char="●"/>
            </a:pPr>
            <a:r>
              <a:rPr lang="el-GR" sz="2800" dirty="0"/>
              <a:t>Συνεχής σακχαροποίηση </a:t>
            </a:r>
            <a:r>
              <a:rPr lang="el-GR" sz="2800" dirty="0" err="1"/>
              <a:t>κυτταρινικού</a:t>
            </a:r>
            <a:r>
              <a:rPr lang="el-GR" sz="2800" dirty="0"/>
              <a:t> </a:t>
            </a:r>
            <a:r>
              <a:rPr lang="el-GR" sz="2800" dirty="0" smtClean="0"/>
              <a:t>πολτού, </a:t>
            </a:r>
            <a:r>
              <a:rPr lang="el-GR" sz="2800" dirty="0"/>
              <a:t>έχει αναφερθεί ότι επιτυγχάνεται με ανάδευση παρουσία διηθήματος από υγρό καλλιέργειας </a:t>
            </a:r>
            <a:r>
              <a:rPr lang="en-US" sz="2800" dirty="0" err="1"/>
              <a:t>Trichoderma</a:t>
            </a:r>
            <a:r>
              <a:rPr lang="en-US" sz="2800" dirty="0"/>
              <a:t> </a:t>
            </a:r>
            <a:r>
              <a:rPr lang="en-US" sz="2800" dirty="0" err="1"/>
              <a:t>viride</a:t>
            </a:r>
            <a:r>
              <a:rPr lang="el-GR" sz="2800" dirty="0"/>
              <a:t>. </a:t>
            </a:r>
            <a:r>
              <a:rPr lang="el-GR" sz="2800" dirty="0" err="1"/>
              <a:t>Κυτταρινάσες</a:t>
            </a:r>
            <a:r>
              <a:rPr lang="el-GR" sz="2800" dirty="0"/>
              <a:t> χρησιμοποιούνται για την </a:t>
            </a:r>
            <a:r>
              <a:rPr lang="el-GR" sz="2800" dirty="0" err="1"/>
              <a:t>διαύγαση</a:t>
            </a:r>
            <a:r>
              <a:rPr lang="el-GR" sz="2800" dirty="0"/>
              <a:t> χυμών </a:t>
            </a:r>
            <a:r>
              <a:rPr lang="el-GR" sz="2800" dirty="0" smtClean="0"/>
              <a:t>φρούτων, </a:t>
            </a:r>
            <a:r>
              <a:rPr lang="el-GR" sz="2800" dirty="0"/>
              <a:t>ως και την μερική αποικοδόμηση κυτταρίνης σε τροφές για να γίνονται πιο </a:t>
            </a:r>
            <a:r>
              <a:rPr lang="el-GR" sz="2800" dirty="0" smtClean="0"/>
              <a:t>εύπεπτες.</a:t>
            </a:r>
            <a:endParaRPr lang="el-GR" sz="28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93</a:t>
            </a:fld>
            <a:endParaRPr lang="el-GR" sz="1400">
              <a:solidFill>
                <a:schemeClr val="tx1"/>
              </a:solidFill>
            </a:endParaRPr>
          </a:p>
        </p:txBody>
      </p:sp>
    </p:spTree>
    <p:extLst>
      <p:ext uri="{BB962C8B-B14F-4D97-AF65-F5344CB8AC3E}">
        <p14:creationId xmlns:p14="http://schemas.microsoft.com/office/powerpoint/2010/main" val="20915548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Πρωτεολυτικά ένζυμα</a:t>
            </a:r>
            <a:r>
              <a:rPr lang="el-GR" dirty="0"/>
              <a:t> </a:t>
            </a:r>
          </a:p>
        </p:txBody>
      </p:sp>
      <p:sp>
        <p:nvSpPr>
          <p:cNvPr id="3" name="Θέση περιεχομένου 1"/>
          <p:cNvSpPr>
            <a:spLocks noGrp="1"/>
          </p:cNvSpPr>
          <p:nvPr>
            <p:ph idx="1"/>
          </p:nvPr>
        </p:nvSpPr>
        <p:spPr/>
        <p:txBody>
          <a:bodyPr/>
          <a:lstStyle/>
          <a:p>
            <a:pPr marL="457200" indent="-457200">
              <a:spcBef>
                <a:spcPts val="0"/>
              </a:spcBef>
              <a:spcAft>
                <a:spcPts val="1200"/>
              </a:spcAft>
              <a:buClr>
                <a:srgbClr val="0033CC"/>
              </a:buClr>
              <a:buFont typeface="Calibri" panose="020F0502020204030204" pitchFamily="34" charset="0"/>
              <a:buChar char="●"/>
            </a:pPr>
            <a:r>
              <a:rPr lang="el-GR" sz="2400" dirty="0"/>
              <a:t>Η ομάδα αυτή των ενζύμων </a:t>
            </a:r>
            <a:r>
              <a:rPr lang="el-GR" sz="2400" b="1" dirty="0" err="1"/>
              <a:t>υδρολύει</a:t>
            </a:r>
            <a:r>
              <a:rPr lang="el-GR" sz="2400" b="1" dirty="0"/>
              <a:t> </a:t>
            </a:r>
            <a:r>
              <a:rPr lang="el-GR" sz="2400" b="1" dirty="0" err="1"/>
              <a:t>πεπτιδικούς</a:t>
            </a:r>
            <a:r>
              <a:rPr lang="el-GR" sz="2400" b="1" dirty="0"/>
              <a:t> δεσμούς</a:t>
            </a:r>
            <a:r>
              <a:rPr lang="el-GR" sz="2400" dirty="0"/>
              <a:t>. Ανάλογα με </a:t>
            </a:r>
            <a:r>
              <a:rPr lang="el-GR" sz="2400" dirty="0" smtClean="0"/>
              <a:t>τη θέση </a:t>
            </a:r>
            <a:r>
              <a:rPr lang="el-GR" sz="2400" dirty="0"/>
              <a:t>των </a:t>
            </a:r>
            <a:r>
              <a:rPr lang="el-GR" sz="2400" dirty="0" err="1"/>
              <a:t>πεπτιδικών</a:t>
            </a:r>
            <a:r>
              <a:rPr lang="el-GR" sz="2400" dirty="0"/>
              <a:t> δεσμών που </a:t>
            </a:r>
            <a:r>
              <a:rPr lang="el-GR" sz="2400" dirty="0" err="1"/>
              <a:t>υδρολύουν</a:t>
            </a:r>
            <a:r>
              <a:rPr lang="el-GR" sz="2400" dirty="0"/>
              <a:t>, διακρίνονται </a:t>
            </a:r>
            <a:r>
              <a:rPr lang="el-GR" sz="2400" dirty="0" smtClean="0"/>
              <a:t>σε:</a:t>
            </a:r>
            <a:endParaRPr lang="el-GR" sz="2400" dirty="0"/>
          </a:p>
          <a:p>
            <a:pPr marL="1143000" indent="-365760">
              <a:spcBef>
                <a:spcPts val="0"/>
              </a:spcBef>
              <a:spcAft>
                <a:spcPts val="600"/>
              </a:spcAft>
              <a:buClr>
                <a:srgbClr val="FF6600"/>
              </a:buClr>
              <a:buFontTx/>
              <a:buAutoNum type="arabicPeriod"/>
            </a:pPr>
            <a:r>
              <a:rPr lang="el-GR" sz="2200" b="1" dirty="0" err="1" smtClean="0"/>
              <a:t>Ενδοπεπτιδάσες</a:t>
            </a:r>
            <a:r>
              <a:rPr lang="el-GR" sz="2200" dirty="0"/>
              <a:t>, που προσβάλουν </a:t>
            </a:r>
            <a:r>
              <a:rPr lang="el-GR" sz="2200" dirty="0" err="1"/>
              <a:t>πεπτιδικούς</a:t>
            </a:r>
            <a:r>
              <a:rPr lang="el-GR" sz="2200" dirty="0"/>
              <a:t> δεσμούς στο εσωτερικό των μορίων των </a:t>
            </a:r>
            <a:r>
              <a:rPr lang="el-GR" sz="2200" dirty="0" smtClean="0"/>
              <a:t>πρωτεϊνών, δημιουργώντας πεπτίδια.</a:t>
            </a:r>
            <a:endParaRPr lang="el-GR" sz="2200" dirty="0"/>
          </a:p>
          <a:p>
            <a:pPr marL="1143000" indent="-365760">
              <a:spcBef>
                <a:spcPts val="0"/>
              </a:spcBef>
              <a:spcAft>
                <a:spcPts val="300"/>
              </a:spcAft>
              <a:buClr>
                <a:srgbClr val="FF6600"/>
              </a:buClr>
              <a:buFontTx/>
              <a:buAutoNum type="arabicPeriod"/>
            </a:pPr>
            <a:r>
              <a:rPr lang="el-GR" sz="2200" b="1" dirty="0" err="1" smtClean="0"/>
              <a:t>Εξωπεπτιδάσες</a:t>
            </a:r>
            <a:r>
              <a:rPr lang="el-GR" sz="2200" dirty="0"/>
              <a:t>, που προσβάλουν ακραίους </a:t>
            </a:r>
            <a:r>
              <a:rPr lang="el-GR" sz="2200" dirty="0" err="1"/>
              <a:t>πεπτιδικούς</a:t>
            </a:r>
            <a:r>
              <a:rPr lang="el-GR" sz="2200" dirty="0"/>
              <a:t> δεσμούς και δημιουργούν </a:t>
            </a:r>
            <a:r>
              <a:rPr lang="el-GR" sz="2200" dirty="0" err="1"/>
              <a:t>διπεπτίδια</a:t>
            </a:r>
            <a:r>
              <a:rPr lang="el-GR" sz="2200" dirty="0"/>
              <a:t> και απλά αμινοξέα</a:t>
            </a:r>
            <a:r>
              <a:rPr lang="el-GR" sz="2200" dirty="0" smtClean="0"/>
              <a:t>.</a:t>
            </a:r>
            <a:endParaRPr lang="el-GR" sz="2200" dirty="0"/>
          </a:p>
          <a:p>
            <a:pPr marL="1143000" lvl="1" indent="0">
              <a:spcBef>
                <a:spcPts val="0"/>
              </a:spcBef>
              <a:spcAft>
                <a:spcPts val="300"/>
              </a:spcAft>
              <a:buNone/>
            </a:pPr>
            <a:r>
              <a:rPr lang="el-GR" sz="2200" dirty="0"/>
              <a:t>Οι </a:t>
            </a:r>
            <a:r>
              <a:rPr lang="el-GR" sz="2200" dirty="0" err="1"/>
              <a:t>εξωπεπτιδάσες</a:t>
            </a:r>
            <a:r>
              <a:rPr lang="el-GR" sz="2200" dirty="0"/>
              <a:t> διακρίνονται </a:t>
            </a:r>
            <a:r>
              <a:rPr lang="el-GR" sz="2200" dirty="0" smtClean="0"/>
              <a:t>σε:</a:t>
            </a:r>
            <a:endParaRPr lang="el-GR" sz="2200" dirty="0"/>
          </a:p>
          <a:p>
            <a:pPr marL="2000250" lvl="3" indent="-365760">
              <a:spcBef>
                <a:spcPts val="0"/>
              </a:spcBef>
              <a:spcAft>
                <a:spcPts val="300"/>
              </a:spcAft>
              <a:buClr>
                <a:srgbClr val="5F5F5F"/>
              </a:buClr>
              <a:buFont typeface="Calibri" panose="020F0502020204030204" pitchFamily="34" charset="0"/>
              <a:buChar char="●"/>
            </a:pPr>
            <a:r>
              <a:rPr lang="el-GR" dirty="0" err="1"/>
              <a:t>αμινοπεπτιδάσες</a:t>
            </a:r>
            <a:r>
              <a:rPr lang="el-GR" dirty="0"/>
              <a:t>, που απελευθερώνουν αμινοξέα από το </a:t>
            </a:r>
            <a:r>
              <a:rPr lang="el-GR" dirty="0" err="1"/>
              <a:t>αμινοτελικό</a:t>
            </a:r>
            <a:r>
              <a:rPr lang="el-GR" dirty="0"/>
              <a:t> </a:t>
            </a:r>
            <a:r>
              <a:rPr lang="el-GR" dirty="0" smtClean="0"/>
              <a:t>άκρο.</a:t>
            </a:r>
            <a:endParaRPr lang="el-GR" dirty="0"/>
          </a:p>
          <a:p>
            <a:pPr marL="2000250" lvl="3" indent="-365760">
              <a:spcBef>
                <a:spcPts val="0"/>
              </a:spcBef>
              <a:buClr>
                <a:srgbClr val="5F5F5F"/>
              </a:buClr>
              <a:buFont typeface="Calibri" panose="020F0502020204030204" pitchFamily="34" charset="0"/>
              <a:buChar char="●"/>
            </a:pPr>
            <a:r>
              <a:rPr lang="el-GR" dirty="0" err="1"/>
              <a:t>καρβοξυπεπτιδάσες</a:t>
            </a:r>
            <a:r>
              <a:rPr lang="el-GR" dirty="0"/>
              <a:t>, που δρουν στο </a:t>
            </a:r>
            <a:r>
              <a:rPr lang="el-GR" dirty="0" err="1"/>
              <a:t>καρβοξυλικό</a:t>
            </a:r>
            <a:r>
              <a:rPr lang="el-GR" dirty="0"/>
              <a:t> </a:t>
            </a:r>
            <a:r>
              <a:rPr lang="el-GR" dirty="0" smtClean="0"/>
              <a:t>άκρο.</a:t>
            </a:r>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94</a:t>
            </a:fld>
            <a:endParaRPr lang="el-GR" sz="1400" dirty="0">
              <a:solidFill>
                <a:schemeClr val="tx1"/>
              </a:solidFill>
            </a:endParaRPr>
          </a:p>
        </p:txBody>
      </p:sp>
    </p:spTree>
    <p:extLst>
      <p:ext uri="{BB962C8B-B14F-4D97-AF65-F5344CB8AC3E}">
        <p14:creationId xmlns:p14="http://schemas.microsoft.com/office/powerpoint/2010/main" val="12402227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err="1"/>
              <a:t>Πρωτεϊνάσες</a:t>
            </a:r>
            <a:r>
              <a:rPr lang="el-GR" b="1" dirty="0"/>
              <a:t> στην </a:t>
            </a:r>
            <a:r>
              <a:rPr lang="el-GR" b="1" dirty="0" smtClean="0"/>
              <a:t>αρτοποιία </a:t>
            </a:r>
            <a:br>
              <a:rPr lang="el-GR" b="1" dirty="0" smtClean="0"/>
            </a:br>
            <a:r>
              <a:rPr lang="el-GR" b="1" dirty="0" smtClean="0"/>
              <a:t>(1 από 2)</a:t>
            </a:r>
            <a:endParaRPr lang="el-GR" dirty="0"/>
          </a:p>
        </p:txBody>
      </p:sp>
      <p:sp>
        <p:nvSpPr>
          <p:cNvPr id="3" name="Θέση περιεχομένου 1"/>
          <p:cNvSpPr>
            <a:spLocks noGrp="1"/>
          </p:cNvSpPr>
          <p:nvPr>
            <p:ph idx="1"/>
          </p:nvPr>
        </p:nvSpPr>
        <p:spPr/>
        <p:txBody>
          <a:bodyPr>
            <a:noAutofit/>
          </a:bodyPr>
          <a:lstStyle/>
          <a:p>
            <a:pPr marL="457200" indent="-457200">
              <a:spcBef>
                <a:spcPts val="0"/>
              </a:spcBef>
              <a:spcAft>
                <a:spcPts val="1800"/>
              </a:spcAft>
              <a:buClr>
                <a:srgbClr val="0033CC"/>
              </a:buClr>
              <a:buFont typeface="Calibri" panose="020F0502020204030204" pitchFamily="34" charset="0"/>
              <a:buChar char="●"/>
            </a:pPr>
            <a:r>
              <a:rPr lang="el-GR" sz="2000" dirty="0"/>
              <a:t>Τα </a:t>
            </a:r>
            <a:r>
              <a:rPr lang="el-GR" sz="2000" b="1" dirty="0"/>
              <a:t>κύρια συστατικά του αλεύρου είναι το άμυλο και </a:t>
            </a:r>
            <a:r>
              <a:rPr lang="el-GR" sz="2000" b="1" dirty="0" smtClean="0"/>
              <a:t>οι πρωτεΐνες</a:t>
            </a:r>
            <a:r>
              <a:rPr lang="el-GR" sz="2000" b="1" dirty="0"/>
              <a:t>, κυρίως </a:t>
            </a:r>
            <a:r>
              <a:rPr lang="el-GR" sz="2000" b="1" dirty="0" err="1"/>
              <a:t>γλουτένη</a:t>
            </a:r>
            <a:r>
              <a:rPr lang="el-GR" sz="2000" dirty="0"/>
              <a:t>. Το ποσοστό και η ποιότητα της </a:t>
            </a:r>
            <a:r>
              <a:rPr lang="el-GR" sz="2000" dirty="0" err="1"/>
              <a:t>γλουτένης</a:t>
            </a:r>
            <a:r>
              <a:rPr lang="el-GR" sz="2000" dirty="0"/>
              <a:t> στο </a:t>
            </a:r>
            <a:r>
              <a:rPr lang="el-GR" sz="2000" dirty="0" smtClean="0"/>
              <a:t>αλεύρι, </a:t>
            </a:r>
            <a:r>
              <a:rPr lang="el-GR" sz="2000" dirty="0"/>
              <a:t>επηρεάζει τις </a:t>
            </a:r>
            <a:r>
              <a:rPr lang="el-GR" sz="2000" dirty="0" err="1"/>
              <a:t>ιξωδοελαστικές</a:t>
            </a:r>
            <a:r>
              <a:rPr lang="el-GR" sz="2000" dirty="0"/>
              <a:t> (</a:t>
            </a:r>
            <a:r>
              <a:rPr lang="el-GR" sz="2000" dirty="0" err="1"/>
              <a:t>ρεολογικές</a:t>
            </a:r>
            <a:r>
              <a:rPr lang="el-GR" sz="2000" dirty="0"/>
              <a:t>) ιδιότητες της </a:t>
            </a:r>
            <a:r>
              <a:rPr lang="el-GR" sz="2000" dirty="0" smtClean="0"/>
              <a:t>ζύμης.</a:t>
            </a:r>
            <a:endParaRPr lang="el-GR" sz="2000" dirty="0"/>
          </a:p>
          <a:p>
            <a:pPr marL="457200" indent="-457200">
              <a:spcBef>
                <a:spcPts val="0"/>
              </a:spcBef>
              <a:spcAft>
                <a:spcPts val="1800"/>
              </a:spcAft>
              <a:buClr>
                <a:srgbClr val="0033CC"/>
              </a:buClr>
              <a:buFont typeface="Calibri" panose="020F0502020204030204" pitchFamily="34" charset="0"/>
              <a:buChar char="●"/>
            </a:pPr>
            <a:r>
              <a:rPr lang="el-GR" sz="2000" b="1" dirty="0"/>
              <a:t>Υψηλές συγκεντρώσεις </a:t>
            </a:r>
            <a:r>
              <a:rPr lang="el-GR" sz="2000" b="1" dirty="0" err="1"/>
              <a:t>γλουτένης</a:t>
            </a:r>
            <a:r>
              <a:rPr lang="el-GR" sz="2000" b="1" dirty="0"/>
              <a:t> προσδίδουν στο αλεύρι ‘σκληρότητα</a:t>
            </a:r>
            <a:r>
              <a:rPr lang="el-GR" sz="2000" b="1" dirty="0" smtClean="0"/>
              <a:t>’</a:t>
            </a:r>
            <a:r>
              <a:rPr lang="el-GR" sz="2000" dirty="0" smtClean="0"/>
              <a:t>, </a:t>
            </a:r>
            <a:r>
              <a:rPr lang="el-GR" sz="2000" dirty="0"/>
              <a:t>και η ζύμη δεν πλάθεται επαρκώς, ενώ χαμηλές ποσότητες έχουν το αντίθετο </a:t>
            </a:r>
            <a:r>
              <a:rPr lang="el-GR" sz="2000" dirty="0" smtClean="0"/>
              <a:t>αποτέλεσμα.</a:t>
            </a:r>
            <a:endParaRPr lang="el-GR" sz="2000" dirty="0"/>
          </a:p>
          <a:p>
            <a:pPr marL="457200" indent="-457200">
              <a:spcBef>
                <a:spcPts val="0"/>
              </a:spcBef>
              <a:buClr>
                <a:srgbClr val="0033CC"/>
              </a:buClr>
              <a:buFont typeface="Calibri" panose="020F0502020204030204" pitchFamily="34" charset="0"/>
              <a:buChar char="●"/>
            </a:pPr>
            <a:r>
              <a:rPr lang="el-GR" sz="2000" dirty="0"/>
              <a:t>Το </a:t>
            </a:r>
            <a:r>
              <a:rPr lang="el-GR" sz="2000" b="1" dirty="0"/>
              <a:t>σιτάρι περιέχει μικρές ποσότητες πρωτεολυτικών </a:t>
            </a:r>
            <a:r>
              <a:rPr lang="el-GR" sz="2000" b="1" dirty="0" smtClean="0"/>
              <a:t>ενζύμων</a:t>
            </a:r>
            <a:r>
              <a:rPr lang="el-GR" sz="2000" dirty="0" smtClean="0"/>
              <a:t>, </a:t>
            </a:r>
            <a:r>
              <a:rPr lang="el-GR" sz="2000" dirty="0"/>
              <a:t>τα οποία κατά την παρασκευή ειδών αρτοποιίας </a:t>
            </a:r>
            <a:r>
              <a:rPr lang="el-GR" sz="2000" dirty="0" err="1"/>
              <a:t>αποικοδομούν</a:t>
            </a:r>
            <a:r>
              <a:rPr lang="el-GR" sz="2000" dirty="0"/>
              <a:t> μερικώς την </a:t>
            </a:r>
            <a:r>
              <a:rPr lang="el-GR" sz="2000" dirty="0" err="1" smtClean="0"/>
              <a:t>γλουτένη</a:t>
            </a:r>
            <a:r>
              <a:rPr lang="el-GR" sz="2000" dirty="0" smtClean="0"/>
              <a:t>, </a:t>
            </a:r>
            <a:r>
              <a:rPr lang="el-GR" sz="2000" dirty="0"/>
              <a:t>επηρεάζοντας έτσι την ποιότητα της ζύμης. Επειδή οι ποσότητες των ενδογενών </a:t>
            </a:r>
            <a:r>
              <a:rPr lang="el-GR" sz="2000" dirty="0" err="1"/>
              <a:t>πρωτεασών</a:t>
            </a:r>
            <a:r>
              <a:rPr lang="el-GR" sz="2000" dirty="0"/>
              <a:t> κυρίως σε αλεύρια με μεγάλη ‘σκληρότητα’ δεν επαρκούν για την βελτίωση της ζύμης, </a:t>
            </a:r>
            <a:r>
              <a:rPr lang="el-GR" sz="2000" b="1" dirty="0"/>
              <a:t>προστίθενται εξωγενή πρωτεολυτικά ένζυμα</a:t>
            </a:r>
            <a:r>
              <a:rPr lang="el-GR" sz="2000" dirty="0"/>
              <a:t> κυρίως από μύκητες </a:t>
            </a:r>
            <a:r>
              <a:rPr lang="en-US" sz="2000" dirty="0" err="1"/>
              <a:t>Aspergillus</a:t>
            </a:r>
            <a:r>
              <a:rPr lang="en-US" sz="2000" dirty="0"/>
              <a:t> </a:t>
            </a:r>
            <a:r>
              <a:rPr lang="en-US" sz="2000" dirty="0" err="1" smtClean="0"/>
              <a:t>oryzae</a:t>
            </a:r>
            <a:r>
              <a:rPr lang="el-GR" sz="2000" dirty="0" smtClean="0"/>
              <a:t>.</a:t>
            </a:r>
            <a:endParaRPr lang="el-GR" sz="20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95</a:t>
            </a:fld>
            <a:endParaRPr lang="el-GR" sz="1400" dirty="0">
              <a:solidFill>
                <a:schemeClr val="tx1"/>
              </a:solidFill>
            </a:endParaRPr>
          </a:p>
        </p:txBody>
      </p:sp>
    </p:spTree>
    <p:extLst>
      <p:ext uri="{BB962C8B-B14F-4D97-AF65-F5344CB8AC3E}">
        <p14:creationId xmlns:p14="http://schemas.microsoft.com/office/powerpoint/2010/main" val="17369346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err="1"/>
              <a:t>Πρωτεϊνάσες</a:t>
            </a:r>
            <a:r>
              <a:rPr lang="el-GR" b="1" dirty="0"/>
              <a:t> στην αρτοποιία </a:t>
            </a:r>
            <a:br>
              <a:rPr lang="el-GR" b="1" dirty="0"/>
            </a:br>
            <a:r>
              <a:rPr lang="el-GR" b="1" dirty="0" smtClean="0"/>
              <a:t>(2 </a:t>
            </a:r>
            <a:r>
              <a:rPr lang="el-GR" b="1" dirty="0"/>
              <a:t>από 2)</a:t>
            </a:r>
            <a:endParaRPr lang="el-GR" dirty="0"/>
          </a:p>
        </p:txBody>
      </p:sp>
      <p:sp>
        <p:nvSpPr>
          <p:cNvPr id="3" name="Θέση περιεχομένου 1"/>
          <p:cNvSpPr>
            <a:spLocks noGrp="1"/>
          </p:cNvSpPr>
          <p:nvPr>
            <p:ph idx="1"/>
          </p:nvPr>
        </p:nvSpPr>
        <p:spPr/>
        <p:txBody>
          <a:bodyPr>
            <a:normAutofit/>
          </a:bodyPr>
          <a:lstStyle/>
          <a:p>
            <a:pPr marL="457200" indent="-457200">
              <a:spcBef>
                <a:spcPts val="0"/>
              </a:spcBef>
              <a:buClr>
                <a:srgbClr val="0033CC"/>
              </a:buClr>
              <a:buFont typeface="Calibri" panose="020F0502020204030204" pitchFamily="34" charset="0"/>
              <a:buChar char="●"/>
            </a:pPr>
            <a:endParaRPr lang="el-GR" sz="2400" dirty="0" smtClean="0"/>
          </a:p>
          <a:p>
            <a:pPr marL="457200" indent="-457200">
              <a:spcBef>
                <a:spcPts val="0"/>
              </a:spcBef>
              <a:spcAft>
                <a:spcPts val="2400"/>
              </a:spcAft>
              <a:buClr>
                <a:srgbClr val="0033CC"/>
              </a:buClr>
              <a:buFont typeface="Calibri" panose="020F0502020204030204" pitchFamily="34" charset="0"/>
              <a:buChar char="●"/>
            </a:pPr>
            <a:r>
              <a:rPr lang="el-GR" sz="2400" dirty="0" smtClean="0"/>
              <a:t>Η </a:t>
            </a:r>
            <a:r>
              <a:rPr lang="el-GR" sz="2400" dirty="0"/>
              <a:t>‘σκληρότητα’ του αλευριού είναι δυνατό να </a:t>
            </a:r>
            <a:r>
              <a:rPr lang="el-GR" sz="2400" b="1" dirty="0"/>
              <a:t>τροποποιηθεί και με χημικούς τρόπους</a:t>
            </a:r>
            <a:r>
              <a:rPr lang="el-GR" sz="2400" dirty="0"/>
              <a:t>. Αναγωγικοί παράγοντες όπως π.χ. </a:t>
            </a:r>
            <a:r>
              <a:rPr lang="el-GR" sz="2400" dirty="0" err="1"/>
              <a:t>κυστεΐνη</a:t>
            </a:r>
            <a:r>
              <a:rPr lang="el-GR" sz="2400" dirty="0"/>
              <a:t> ή </a:t>
            </a:r>
            <a:r>
              <a:rPr lang="el-GR" sz="2400" dirty="0" err="1" smtClean="0"/>
              <a:t>γλουταθειόνη</a:t>
            </a:r>
            <a:r>
              <a:rPr lang="el-GR" sz="2400" dirty="0" smtClean="0"/>
              <a:t> </a:t>
            </a:r>
            <a:r>
              <a:rPr lang="el-GR" sz="2400" dirty="0"/>
              <a:t>μειώνουν την ‘σκληρότητα</a:t>
            </a:r>
            <a:r>
              <a:rPr lang="el-GR" sz="2400" dirty="0" smtClean="0"/>
              <a:t>’, </a:t>
            </a:r>
            <a:r>
              <a:rPr lang="el-GR" sz="2400" dirty="0"/>
              <a:t>ενώ οξειδωτικοί έχουν αντίθετο </a:t>
            </a:r>
            <a:r>
              <a:rPr lang="el-GR" sz="2400" dirty="0" smtClean="0"/>
              <a:t>αποτέλεσμα.</a:t>
            </a:r>
            <a:endParaRPr lang="el-GR" sz="2400" dirty="0"/>
          </a:p>
          <a:p>
            <a:pPr marL="457200" indent="-457200">
              <a:spcBef>
                <a:spcPts val="0"/>
              </a:spcBef>
              <a:buClr>
                <a:srgbClr val="0033CC"/>
              </a:buClr>
              <a:buFont typeface="Calibri" panose="020F0502020204030204" pitchFamily="34" charset="0"/>
              <a:buChar char="●"/>
            </a:pPr>
            <a:r>
              <a:rPr lang="el-GR" sz="2400" b="1" dirty="0"/>
              <a:t>Και οι δύο τρόποι</a:t>
            </a:r>
            <a:r>
              <a:rPr lang="el-GR" sz="2400" dirty="0"/>
              <a:t>,</a:t>
            </a:r>
            <a:r>
              <a:rPr lang="el-GR" sz="2400" b="1" dirty="0"/>
              <a:t> </a:t>
            </a:r>
            <a:r>
              <a:rPr lang="el-GR" sz="2400" b="1" dirty="0" err="1"/>
              <a:t>ενζυμικοί</a:t>
            </a:r>
            <a:r>
              <a:rPr lang="el-GR" sz="2400" b="1" dirty="0"/>
              <a:t> και χημικοί</a:t>
            </a:r>
            <a:r>
              <a:rPr lang="el-GR" sz="2400" dirty="0"/>
              <a:t>, προκαλούν μείωση στο ιξώδες της ζύμης, με αποτέλεσμα η ζύμη να είναι ελαστική και </a:t>
            </a:r>
            <a:r>
              <a:rPr lang="el-GR" sz="2400" dirty="0" smtClean="0"/>
              <a:t>εύκαμπτη, </a:t>
            </a:r>
            <a:r>
              <a:rPr lang="el-GR" sz="2400" dirty="0"/>
              <a:t>και να χρειάζεται μικρότερο χρόνο ανάμιξης. Αν η πρωτεόλυση είναι </a:t>
            </a:r>
            <a:r>
              <a:rPr lang="el-GR" sz="2400" dirty="0" smtClean="0"/>
              <a:t>παρατεταμένη, </a:t>
            </a:r>
            <a:r>
              <a:rPr lang="el-GR" sz="2400" dirty="0"/>
              <a:t>το προϊόν είναι αρκετά ρευστό και </a:t>
            </a:r>
            <a:r>
              <a:rPr lang="el-GR" sz="2400" dirty="0" smtClean="0"/>
              <a:t>κολλώδες.</a:t>
            </a:r>
            <a:endParaRPr lang="el-GR" sz="2400" dirty="0"/>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96</a:t>
            </a:fld>
            <a:endParaRPr lang="el-GR" sz="1400" dirty="0">
              <a:solidFill>
                <a:schemeClr val="tx1"/>
              </a:solidFill>
            </a:endParaRPr>
          </a:p>
        </p:txBody>
      </p:sp>
    </p:spTree>
    <p:extLst>
      <p:ext uri="{BB962C8B-B14F-4D97-AF65-F5344CB8AC3E}">
        <p14:creationId xmlns:p14="http://schemas.microsoft.com/office/powerpoint/2010/main" val="11785642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err="1"/>
              <a:t>Τρυφεροποίηση</a:t>
            </a:r>
            <a:r>
              <a:rPr lang="el-GR" b="1" dirty="0"/>
              <a:t> </a:t>
            </a:r>
            <a:r>
              <a:rPr lang="el-GR" b="1" dirty="0" smtClean="0"/>
              <a:t>κρέατος </a:t>
            </a:r>
            <a:br>
              <a:rPr lang="el-GR" b="1" dirty="0" smtClean="0"/>
            </a:br>
            <a:r>
              <a:rPr lang="el-GR" b="1" dirty="0" smtClean="0"/>
              <a:t>(1 από 2)</a:t>
            </a:r>
            <a:endParaRPr lang="el-GR" dirty="0"/>
          </a:p>
        </p:txBody>
      </p:sp>
      <p:sp>
        <p:nvSpPr>
          <p:cNvPr id="3" name="Θέση περιεχομένου 1"/>
          <p:cNvSpPr>
            <a:spLocks noGrp="1"/>
          </p:cNvSpPr>
          <p:nvPr>
            <p:ph idx="1"/>
          </p:nvPr>
        </p:nvSpPr>
        <p:spPr/>
        <p:txBody>
          <a:bodyPr>
            <a:noAutofit/>
          </a:bodyPr>
          <a:lstStyle/>
          <a:p>
            <a:pPr marL="457200" indent="-457200">
              <a:spcBef>
                <a:spcPts val="0"/>
              </a:spcBef>
              <a:spcAft>
                <a:spcPts val="2400"/>
              </a:spcAft>
              <a:buClr>
                <a:srgbClr val="0033CC"/>
              </a:buClr>
              <a:buFont typeface="Calibri" panose="020F0502020204030204" pitchFamily="34" charset="0"/>
              <a:buChar char="●"/>
            </a:pPr>
            <a:r>
              <a:rPr lang="el-GR" sz="2200" b="1" dirty="0"/>
              <a:t>Πρωτεολυτικά ένζυμα χρησιμοποιούνται για την </a:t>
            </a:r>
            <a:r>
              <a:rPr lang="el-GR" sz="2200" b="1" dirty="0" err="1"/>
              <a:t>τρυφεροποίηση</a:t>
            </a:r>
            <a:r>
              <a:rPr lang="el-GR" sz="2200" b="1" dirty="0"/>
              <a:t> του κρέατος</a:t>
            </a:r>
            <a:r>
              <a:rPr lang="el-GR" sz="2200" dirty="0"/>
              <a:t>. Φυσιολογικά, κατά την </a:t>
            </a:r>
            <a:r>
              <a:rPr lang="el-GR" sz="2200" dirty="0" err="1"/>
              <a:t>μετα</a:t>
            </a:r>
            <a:r>
              <a:rPr lang="el-GR" sz="2200" dirty="0"/>
              <a:t>-μεταθανάτιο ακαμψία δρουν οι διάφορες </a:t>
            </a:r>
            <a:r>
              <a:rPr lang="el-GR" sz="2200" dirty="0" err="1"/>
              <a:t>καθεψίνες</a:t>
            </a:r>
            <a:r>
              <a:rPr lang="el-GR" sz="2200" dirty="0"/>
              <a:t>. Το βασικό πρόβλημα στην χρησιμοποίηση εξωγενών </a:t>
            </a:r>
            <a:r>
              <a:rPr lang="el-GR" sz="2200" dirty="0" smtClean="0"/>
              <a:t>ενζύμων, </a:t>
            </a:r>
            <a:r>
              <a:rPr lang="el-GR" sz="2200" dirty="0"/>
              <a:t>είναι η ομοιογενής διασπορά του ενζύμου στο </a:t>
            </a:r>
            <a:r>
              <a:rPr lang="el-GR" sz="2200" dirty="0" smtClean="0"/>
              <a:t>κρέας, χωρίς </a:t>
            </a:r>
            <a:r>
              <a:rPr lang="el-GR" sz="2200" dirty="0"/>
              <a:t>να το </a:t>
            </a:r>
            <a:r>
              <a:rPr lang="el-GR" sz="2200" dirty="0" smtClean="0"/>
              <a:t>ρευστοποιεί.</a:t>
            </a:r>
            <a:endParaRPr lang="el-GR" sz="2200" dirty="0"/>
          </a:p>
          <a:p>
            <a:pPr marL="457200" indent="-457200">
              <a:spcBef>
                <a:spcPts val="0"/>
              </a:spcBef>
              <a:buClr>
                <a:srgbClr val="0033CC"/>
              </a:buClr>
              <a:buFont typeface="Calibri" panose="020F0502020204030204" pitchFamily="34" charset="0"/>
              <a:buChar char="●"/>
            </a:pPr>
            <a:r>
              <a:rPr lang="el-GR" sz="2200" b="1" dirty="0"/>
              <a:t>Τα ένζυμα</a:t>
            </a:r>
            <a:r>
              <a:rPr lang="el-GR" sz="2200" dirty="0"/>
              <a:t> τα οποία χρησιμοποιούνται </a:t>
            </a:r>
            <a:r>
              <a:rPr lang="el-GR" sz="2200" b="1" dirty="0"/>
              <a:t>είναι φυτικής, </a:t>
            </a:r>
            <a:r>
              <a:rPr lang="el-GR" sz="2200" b="1" dirty="0" smtClean="0"/>
              <a:t>ζωικής</a:t>
            </a:r>
            <a:r>
              <a:rPr lang="el-GR" sz="2200" dirty="0" smtClean="0"/>
              <a:t>,</a:t>
            </a:r>
            <a:r>
              <a:rPr lang="el-GR" sz="2200" b="1" dirty="0" smtClean="0"/>
              <a:t> </a:t>
            </a:r>
            <a:r>
              <a:rPr lang="el-GR" sz="2200" b="1" dirty="0"/>
              <a:t>και μικροβιακής προέλευσης</a:t>
            </a:r>
            <a:r>
              <a:rPr lang="el-GR" sz="2200" dirty="0"/>
              <a:t>. Τα πλέον συνηθισμένα είναι η </a:t>
            </a:r>
            <a:r>
              <a:rPr lang="el-GR" sz="2200" b="1" dirty="0" err="1"/>
              <a:t>παπαΐνη</a:t>
            </a:r>
            <a:r>
              <a:rPr lang="el-GR" sz="2200" b="1" dirty="0"/>
              <a:t> , η </a:t>
            </a:r>
            <a:r>
              <a:rPr lang="el-GR" sz="2200" b="1" dirty="0" err="1"/>
              <a:t>φισίνη</a:t>
            </a:r>
            <a:r>
              <a:rPr lang="el-GR" sz="2200" b="1" dirty="0"/>
              <a:t>, η </a:t>
            </a:r>
            <a:r>
              <a:rPr lang="el-GR" sz="2200" b="1" dirty="0" smtClean="0"/>
              <a:t>τρυψίνη</a:t>
            </a:r>
            <a:r>
              <a:rPr lang="el-GR" sz="2200" dirty="0" smtClean="0"/>
              <a:t>,</a:t>
            </a:r>
            <a:r>
              <a:rPr lang="el-GR" sz="2200" b="1" dirty="0" smtClean="0"/>
              <a:t> </a:t>
            </a:r>
            <a:r>
              <a:rPr lang="el-GR" sz="2200" b="1" dirty="0"/>
              <a:t>και η </a:t>
            </a:r>
            <a:r>
              <a:rPr lang="en-US" sz="2200" b="1" dirty="0" err="1"/>
              <a:t>Rhozyme</a:t>
            </a:r>
            <a:r>
              <a:rPr lang="en-US" sz="2200" b="1" dirty="0"/>
              <a:t> P</a:t>
            </a:r>
            <a:r>
              <a:rPr lang="el-GR" sz="2200" b="1" dirty="0"/>
              <a:t>-</a:t>
            </a:r>
            <a:r>
              <a:rPr lang="en-US" sz="2200" b="1" dirty="0"/>
              <a:t>II</a:t>
            </a:r>
            <a:r>
              <a:rPr lang="el-GR" sz="2200" dirty="0"/>
              <a:t>  από ειδικούς μύκητες. Η </a:t>
            </a:r>
            <a:r>
              <a:rPr lang="el-GR" sz="2200" dirty="0" err="1"/>
              <a:t>παπαΐνη</a:t>
            </a:r>
            <a:r>
              <a:rPr lang="el-GR" sz="2200" dirty="0"/>
              <a:t> δρα και σε αυξημένες θερμοκρασίες 55 – 65 </a:t>
            </a:r>
            <a:r>
              <a:rPr lang="en-US" sz="2200" dirty="0" smtClean="0"/>
              <a:t>oC</a:t>
            </a:r>
            <a:r>
              <a:rPr lang="el-GR" sz="2200" dirty="0" smtClean="0"/>
              <a:t>, </a:t>
            </a:r>
            <a:r>
              <a:rPr lang="el-GR" sz="2200" dirty="0"/>
              <a:t>και επομένως δρα και κατά το μαγείρεμα της </a:t>
            </a:r>
            <a:r>
              <a:rPr lang="el-GR" sz="2200" dirty="0" smtClean="0"/>
              <a:t>τροφής.</a:t>
            </a:r>
            <a:endParaRPr lang="el-GR" sz="22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97</a:t>
            </a:fld>
            <a:endParaRPr lang="el-GR" sz="1400">
              <a:solidFill>
                <a:schemeClr val="tx1"/>
              </a:solidFill>
            </a:endParaRPr>
          </a:p>
        </p:txBody>
      </p:sp>
    </p:spTree>
    <p:extLst>
      <p:ext uri="{BB962C8B-B14F-4D97-AF65-F5344CB8AC3E}">
        <p14:creationId xmlns:p14="http://schemas.microsoft.com/office/powerpoint/2010/main" val="13071711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err="1"/>
              <a:t>Τρυφεροποίηση</a:t>
            </a:r>
            <a:r>
              <a:rPr lang="el-GR" b="1" dirty="0"/>
              <a:t> κρέατος </a:t>
            </a:r>
            <a:br>
              <a:rPr lang="el-GR" b="1" dirty="0"/>
            </a:br>
            <a:r>
              <a:rPr lang="el-GR" b="1" dirty="0" smtClean="0"/>
              <a:t>(2 </a:t>
            </a:r>
            <a:r>
              <a:rPr lang="el-GR" b="1" dirty="0"/>
              <a:t>από 2)</a:t>
            </a:r>
            <a:endParaRPr lang="el-GR" dirty="0"/>
          </a:p>
        </p:txBody>
      </p:sp>
      <p:sp>
        <p:nvSpPr>
          <p:cNvPr id="3" name="Θέση περιεχομένου 1"/>
          <p:cNvSpPr>
            <a:spLocks noGrp="1"/>
          </p:cNvSpPr>
          <p:nvPr>
            <p:ph idx="1"/>
          </p:nvPr>
        </p:nvSpPr>
        <p:spPr/>
        <p:txBody>
          <a:bodyPr/>
          <a:lstStyle/>
          <a:p>
            <a:pPr marL="457200" indent="-457200">
              <a:spcBef>
                <a:spcPts val="0"/>
              </a:spcBef>
              <a:buClr>
                <a:srgbClr val="0033CC"/>
              </a:buClr>
              <a:buFont typeface="Calibri" panose="020F0502020204030204" pitchFamily="34" charset="0"/>
              <a:buChar char="●"/>
            </a:pPr>
            <a:endParaRPr lang="el-GR" sz="2000" b="1" dirty="0" smtClean="0"/>
          </a:p>
          <a:p>
            <a:pPr marL="457200" indent="-457200">
              <a:spcBef>
                <a:spcPts val="0"/>
              </a:spcBef>
              <a:buClr>
                <a:srgbClr val="0033CC"/>
              </a:buClr>
              <a:buFont typeface="Calibri" panose="020F0502020204030204" pitchFamily="34" charset="0"/>
              <a:buChar char="●"/>
            </a:pPr>
            <a:r>
              <a:rPr lang="el-GR" sz="2800" b="1" dirty="0" smtClean="0"/>
              <a:t>Υπάρχουν </a:t>
            </a:r>
            <a:r>
              <a:rPr lang="el-GR" sz="2800" b="1" dirty="0"/>
              <a:t>διάφοροι τρόποι εφαρμογής της </a:t>
            </a:r>
            <a:r>
              <a:rPr lang="el-GR" sz="2800" b="1" dirty="0" err="1"/>
              <a:t>παπαΐνης</a:t>
            </a:r>
            <a:r>
              <a:rPr lang="el-GR" sz="2800" dirty="0"/>
              <a:t>. Είτε στο ζώο αμέσως πριν τη </a:t>
            </a:r>
            <a:r>
              <a:rPr lang="el-GR" sz="2800" dirty="0" smtClean="0"/>
              <a:t>θανάτωση, είτε </a:t>
            </a:r>
            <a:r>
              <a:rPr lang="el-GR" sz="2800" dirty="0"/>
              <a:t>αμέσως μετά το </a:t>
            </a:r>
            <a:r>
              <a:rPr lang="el-GR" sz="2800" dirty="0" smtClean="0"/>
              <a:t>θάνατο, </a:t>
            </a:r>
            <a:r>
              <a:rPr lang="el-GR" sz="2800" dirty="0"/>
              <a:t>και διατήρηση στο ψυγείο. Η δράση του ενζύμου εμφανίζεται αργότερα κατά το μαγείρεμα. Άλλοι τρόποι είναι η εμβάπτιση του κρέατος σε διάλυμα ενζύμου για μικρό χρονικό </a:t>
            </a:r>
            <a:r>
              <a:rPr lang="el-GR" sz="2800" dirty="0" smtClean="0"/>
              <a:t>διάστημα, </a:t>
            </a:r>
            <a:r>
              <a:rPr lang="el-GR" sz="2800" dirty="0"/>
              <a:t>ή η προσθήκη επιφανειακά σκόνης ενζύμου.</a:t>
            </a: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98</a:t>
            </a:fld>
            <a:endParaRPr lang="el-GR" sz="1400" dirty="0">
              <a:solidFill>
                <a:schemeClr val="tx1"/>
              </a:solidFill>
            </a:endParaRPr>
          </a:p>
        </p:txBody>
      </p:sp>
    </p:spTree>
    <p:extLst>
      <p:ext uri="{BB962C8B-B14F-4D97-AF65-F5344CB8AC3E}">
        <p14:creationId xmlns:p14="http://schemas.microsoft.com/office/powerpoint/2010/main" val="15261293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err="1"/>
              <a:t>Διαύγαση</a:t>
            </a:r>
            <a:r>
              <a:rPr lang="el-GR" b="1"/>
              <a:t> </a:t>
            </a:r>
            <a:r>
              <a:rPr lang="el-GR" b="1" smtClean="0"/>
              <a:t>πύρας</a:t>
            </a:r>
            <a:endParaRPr lang="el-GR" dirty="0"/>
          </a:p>
        </p:txBody>
      </p:sp>
      <p:sp>
        <p:nvSpPr>
          <p:cNvPr id="3" name="Θέση περιεχομένου 1"/>
          <p:cNvSpPr>
            <a:spLocks noGrp="1"/>
          </p:cNvSpPr>
          <p:nvPr>
            <p:ph idx="1"/>
          </p:nvPr>
        </p:nvSpPr>
        <p:spPr/>
        <p:txBody>
          <a:bodyPr>
            <a:noAutofit/>
          </a:bodyPr>
          <a:lstStyle/>
          <a:p>
            <a:pPr marL="457200" indent="-457200">
              <a:spcBef>
                <a:spcPts val="0"/>
              </a:spcBef>
              <a:buClr>
                <a:srgbClr val="0033CC"/>
              </a:buClr>
              <a:buFont typeface="Calibri" panose="020F0502020204030204" pitchFamily="34" charset="0"/>
              <a:buChar char="●"/>
            </a:pPr>
            <a:endParaRPr lang="el-GR" sz="2000" dirty="0" smtClean="0"/>
          </a:p>
          <a:p>
            <a:pPr marL="457200" indent="-457200">
              <a:spcBef>
                <a:spcPts val="0"/>
              </a:spcBef>
              <a:spcAft>
                <a:spcPts val="2400"/>
              </a:spcAft>
              <a:buClr>
                <a:srgbClr val="0033CC"/>
              </a:buClr>
              <a:buFont typeface="Calibri" panose="020F0502020204030204" pitchFamily="34" charset="0"/>
              <a:buChar char="●"/>
            </a:pPr>
            <a:r>
              <a:rPr lang="el-GR" sz="2400" dirty="0" smtClean="0"/>
              <a:t>Το </a:t>
            </a:r>
            <a:r>
              <a:rPr lang="el-GR" sz="2400" dirty="0"/>
              <a:t>θόλωμα που παρατηρείται στην μπύρα οφείλεται είτε σε πολλαπλασιασμό μικροοργανισμών είτε σε δημιουργία </a:t>
            </a:r>
            <a:r>
              <a:rPr lang="el-GR" sz="2400" dirty="0" err="1"/>
              <a:t>μακρομοριακών</a:t>
            </a:r>
            <a:r>
              <a:rPr lang="el-GR" sz="2400" dirty="0"/>
              <a:t> </a:t>
            </a:r>
            <a:r>
              <a:rPr lang="el-GR" sz="2400" dirty="0" err="1"/>
              <a:t>συμπλόκων</a:t>
            </a:r>
            <a:r>
              <a:rPr lang="el-GR" sz="2400" dirty="0"/>
              <a:t> μεταξύ πρωτεϊνών και </a:t>
            </a:r>
            <a:r>
              <a:rPr lang="el-GR" sz="2400" dirty="0" err="1"/>
              <a:t>ταννινών</a:t>
            </a:r>
            <a:r>
              <a:rPr lang="el-GR" sz="2400" dirty="0"/>
              <a:t> και σε κάποιες περιπτώσεις πολυσακχαριτών και βαρέων μετάλλων. Τα πρωτεολυτικά ένζυμα </a:t>
            </a:r>
            <a:r>
              <a:rPr lang="el-GR" sz="2400" dirty="0" err="1"/>
              <a:t>αποικοδομούν</a:t>
            </a:r>
            <a:r>
              <a:rPr lang="el-GR" sz="2400" dirty="0"/>
              <a:t> τις πρωτεΐνες με αποτέλεσμα να μην δημιουργούνται τα </a:t>
            </a:r>
            <a:r>
              <a:rPr lang="el-GR" sz="2400" dirty="0" err="1"/>
              <a:t>σύμπλοκα</a:t>
            </a:r>
            <a:r>
              <a:rPr lang="el-GR" sz="2400" dirty="0"/>
              <a:t> με τις </a:t>
            </a:r>
            <a:r>
              <a:rPr lang="el-GR" sz="2400" dirty="0" err="1"/>
              <a:t>ταννίνες</a:t>
            </a:r>
            <a:r>
              <a:rPr lang="el-GR" sz="2400" dirty="0" smtClean="0"/>
              <a:t>.</a:t>
            </a:r>
            <a:endParaRPr lang="el-GR" sz="2400" dirty="0"/>
          </a:p>
          <a:p>
            <a:pPr marL="457200" indent="-457200">
              <a:spcBef>
                <a:spcPts val="0"/>
              </a:spcBef>
              <a:buClr>
                <a:srgbClr val="0033CC"/>
              </a:buClr>
              <a:buFont typeface="Calibri" panose="020F0502020204030204" pitchFamily="34" charset="0"/>
              <a:buChar char="●"/>
            </a:pPr>
            <a:r>
              <a:rPr lang="el-GR" sz="2400" dirty="0"/>
              <a:t>Το πλέον συνηθισμένο εμπορικό παρασκεύασμα είναι </a:t>
            </a:r>
            <a:r>
              <a:rPr lang="el-GR" sz="2400" dirty="0" err="1"/>
              <a:t>παπαΐνη</a:t>
            </a:r>
            <a:r>
              <a:rPr lang="el-GR" sz="2400" dirty="0"/>
              <a:t> με άλλες </a:t>
            </a:r>
            <a:r>
              <a:rPr lang="el-GR" sz="2400" dirty="0" err="1" smtClean="0"/>
              <a:t>πρωτεάσες</a:t>
            </a:r>
            <a:r>
              <a:rPr lang="el-GR" sz="2400" dirty="0" smtClean="0"/>
              <a:t>.</a:t>
            </a:r>
            <a:endParaRPr lang="el-GR" sz="24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Λίπη - Έλαια</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DE7AE238-A6F3-44F2-9BAE-AFA4352D9A60}" type="slidenum">
              <a:rPr lang="el-GR" sz="1400" smtClean="0">
                <a:solidFill>
                  <a:schemeClr val="tx1"/>
                </a:solidFill>
              </a:rPr>
              <a:t>99</a:t>
            </a:fld>
            <a:endParaRPr lang="el-GR" sz="1400" dirty="0">
              <a:solidFill>
                <a:schemeClr val="tx1"/>
              </a:solidFill>
            </a:endParaRPr>
          </a:p>
        </p:txBody>
      </p:sp>
    </p:spTree>
    <p:extLst>
      <p:ext uri="{BB962C8B-B14F-4D97-AF65-F5344CB8AC3E}">
        <p14:creationId xmlns:p14="http://schemas.microsoft.com/office/powerpoint/2010/main" val="1920532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2014 2:49:12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3,6,7,"/>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3,2056,6,"/>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6,9,8,"/>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6146,4,14,7,9,10,11,12,8,6153,"/>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8,4,5,6,"/>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9.xml><?xml version="1.0" encoding="utf-8"?>
<p:tagLst xmlns:a="http://schemas.openxmlformats.org/drawingml/2006/main" xmlns:r="http://schemas.openxmlformats.org/officeDocument/2006/relationships" xmlns:p="http://schemas.openxmlformats.org/presentationml/2006/main">
  <p:tag name="ZHAW.ACCESSIBILITYADDIN.TABLEHEADER" val="C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B9CB723-32DD-4835-BAF0-415AAE3B5777}">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1385</TotalTime>
  <Words>6754</Words>
  <Application>Microsoft Office PowerPoint</Application>
  <PresentationFormat>Προβολή στην οθόνη (4:3)</PresentationFormat>
  <Paragraphs>818</Paragraphs>
  <Slides>110</Slides>
  <Notes>6</Notes>
  <HiddenSlides>0</HiddenSlides>
  <MMClips>0</MMClips>
  <ScaleCrop>false</ScaleCrop>
  <HeadingPairs>
    <vt:vector size="4" baseType="variant">
      <vt:variant>
        <vt:lpstr>Θέμα</vt:lpstr>
      </vt:variant>
      <vt:variant>
        <vt:i4>1</vt:i4>
      </vt:variant>
      <vt:variant>
        <vt:lpstr>Τίτλοι διαφανειών</vt:lpstr>
      </vt:variant>
      <vt:variant>
        <vt:i4>110</vt:i4>
      </vt:variant>
    </vt:vector>
  </HeadingPairs>
  <TitlesOfParts>
    <vt:vector size="111" baseType="lpstr">
      <vt:lpstr>Θέμα του Office</vt:lpstr>
      <vt:lpstr>Χημεία Τροφίμων</vt:lpstr>
      <vt:lpstr>Χρηματοδότηση </vt:lpstr>
      <vt:lpstr>Σκοποί ενότητας </vt:lpstr>
      <vt:lpstr>Περιεχόμενα ενότητας</vt:lpstr>
      <vt:lpstr>Λιποειδή (1 από 5)</vt:lpstr>
      <vt:lpstr>Λιποειδή (2 από 5)</vt:lpstr>
      <vt:lpstr>Λιποειδή (3 από 5)</vt:lpstr>
      <vt:lpstr>Λιποειδή (4 από 5)</vt:lpstr>
      <vt:lpstr>Λιποειδή (5 από 5)</vt:lpstr>
      <vt:lpstr>Ιστορική αναδρομή και μέλλον των λιποειδών (1/2)</vt:lpstr>
      <vt:lpstr>Ιστορική αναδρομή και μέλλον των λιποειδών (2/2)</vt:lpstr>
      <vt:lpstr>Επίδραση των λιποειδών (1 από 3)</vt:lpstr>
      <vt:lpstr>Επίδραση των λιποειδών (2 από 3)</vt:lpstr>
      <vt:lpstr>Επίδραση των λιποειδών (3 από 3)</vt:lpstr>
      <vt:lpstr>Συμμετοχή των λιποειδών  στην πήξη του αίματος</vt:lpstr>
      <vt:lpstr>Κατάταξη των λιποειδών</vt:lpstr>
      <vt:lpstr>Απλά λιποειδή</vt:lpstr>
      <vt:lpstr>Σύνθετα λιποειδή</vt:lpstr>
      <vt:lpstr>Διάγραμμα</vt:lpstr>
      <vt:lpstr>Κατηγορίες λιπιδίων</vt:lpstr>
      <vt:lpstr>Παράγωγα χοληστερόλης</vt:lpstr>
      <vt:lpstr>Τριγλυκερίδια</vt:lpstr>
      <vt:lpstr>Ονοματολογία λιπαρών οξέων</vt:lpstr>
      <vt:lpstr>Λιπαρά οξέα: ω3, ω6 και ω9</vt:lpstr>
      <vt:lpstr>Τα λίπη &amp; τα έλαια</vt:lpstr>
      <vt:lpstr>Ζωικά και φυτικά λίπη</vt:lpstr>
      <vt:lpstr>Τα υπέρ και τα κατά</vt:lpstr>
      <vt:lpstr>Η βιολογική αξία των λιπών</vt:lpstr>
      <vt:lpstr>Τροφές πλούσιες σε λίπος</vt:lpstr>
      <vt:lpstr>Ιδιότητες (1 από 3)</vt:lpstr>
      <vt:lpstr>Ιδιότητες (2 από 3)</vt:lpstr>
      <vt:lpstr>Ιδιότητες (3 από 3)</vt:lpstr>
      <vt:lpstr>Χημικές αντιδράσεις</vt:lpstr>
      <vt:lpstr>Οξείδωση των λιπαρών υλών</vt:lpstr>
      <vt:lpstr>Οξείδωση</vt:lpstr>
      <vt:lpstr>Που οφείλεται η οξείδωση;</vt:lpstr>
      <vt:lpstr>Οξυγόνο</vt:lpstr>
      <vt:lpstr>Θερμοκρασία</vt:lpstr>
      <vt:lpstr>Μέταλλα</vt:lpstr>
      <vt:lpstr>Ελεύθερα λιπαρά οξέα,  φως και χρωστικές</vt:lpstr>
      <vt:lpstr>Αντιοξειδωτικά</vt:lpstr>
      <vt:lpstr>Η αυτοοξείδωση των  λιπιδίων στα τρόφιμα</vt:lpstr>
      <vt:lpstr>Παράγοντες που επηρεάζουν τις ιδιότητες των λιπιδίων </vt:lpstr>
      <vt:lpstr>Παράγοντες που επηρεάζουν  τα χαρακτηριστικά των ελαίων</vt:lpstr>
      <vt:lpstr>Συμπεριφορά των τροφίμων  κατά το τηγάνισμα</vt:lpstr>
      <vt:lpstr>Επίδραση των  κατεργασιών στα τρόφιμα </vt:lpstr>
      <vt:lpstr>Θερμική κατεργασία</vt:lpstr>
      <vt:lpstr>Ψύξη</vt:lpstr>
      <vt:lpstr>Κατάψυξη</vt:lpstr>
      <vt:lpstr>Αφυδάτωση</vt:lpstr>
      <vt:lpstr>Ομογενοποίηση</vt:lpstr>
      <vt:lpstr>Αλλαγές στα λιπίδια λαχανικών  κατά την αποθήκευσή τους</vt:lpstr>
      <vt:lpstr>Αντιδράσεις των λιπών  &amp; ΛΟ</vt:lpstr>
      <vt:lpstr>Υδρόλυση</vt:lpstr>
      <vt:lpstr>Εστεροποίηση</vt:lpstr>
      <vt:lpstr>Διεστεροποίηση</vt:lpstr>
      <vt:lpstr>Σαπωνοποίηση με αλκάλι</vt:lpstr>
      <vt:lpstr>Ενζυμα - Ιστορική αναδρομή</vt:lpstr>
      <vt:lpstr>Ένζυμα</vt:lpstr>
      <vt:lpstr>Ο συμβολισμός μιας  ενζυμικής αντίδρασης</vt:lpstr>
      <vt:lpstr>Ενζυμική αντίδραση</vt:lpstr>
      <vt:lpstr>Μηχανισμός δράσης</vt:lpstr>
      <vt:lpstr>Παράγοντες που επιδρούν  στην ενζυμική δραστικότητα</vt:lpstr>
      <vt:lpstr>Στις ενζυμικές αντιδράσεις ακολουθείται κινητική κορεσμού</vt:lpstr>
      <vt:lpstr>Θεωρία των Μichaelis-Μenten (παραδοχή αποκατάστασης ισορροπίας)</vt:lpstr>
      <vt:lpstr>Επιθυμητές ενζυμικές δράσεις</vt:lpstr>
      <vt:lpstr>Μη επιθυμητές ενζυμικές δράσεις (1 από 2)</vt:lpstr>
      <vt:lpstr>Μη επιθυμητές ενζυμικές δράσεις (2 από 2)</vt:lpstr>
      <vt:lpstr>Πως λειτουργούν τα ένζυμα; (1 από 2)</vt:lpstr>
      <vt:lpstr>Πως λειτουργούν τα ένζυμα; (2 από 2)</vt:lpstr>
      <vt:lpstr>Οι συμπαράγοντες των ενζύμων (1 από 2)</vt:lpstr>
      <vt:lpstr>Οι συμπαράγοντες των ενζύμων (2 από 2)</vt:lpstr>
      <vt:lpstr>Εξειδίκευση</vt:lpstr>
      <vt:lpstr>Μηχανισμός της  δράσης των ενζύμων</vt:lpstr>
      <vt:lpstr>Συσχέτιση ενεργού κέντρου και εξειδίκευσης</vt:lpstr>
      <vt:lpstr>Κινητική των ενζυμικών αντιδράσεων</vt:lpstr>
      <vt:lpstr>Παράγοντες που επηρεάζουν  την ταχύτητα (1/2)</vt:lpstr>
      <vt:lpstr>Παράγοντες που επηρεάζουν  την ταχύτητα (2/2)</vt:lpstr>
      <vt:lpstr>Επίδραση θερμοκρασίας  &amp; pH στη δραστικότητα</vt:lpstr>
      <vt:lpstr>Ρύθμιση ταχύτητας</vt:lpstr>
      <vt:lpstr>Τύποι ενζυμικής παρεμπόδισης</vt:lpstr>
      <vt:lpstr>Ανάδρομη αλλοστερική παρεμπόδιση </vt:lpstr>
      <vt:lpstr>Ενζυμική τεχνολογία </vt:lpstr>
      <vt:lpstr>Πηγές ενζύμων με  βιομηχανικές εφαρμογές</vt:lpstr>
      <vt:lpstr>Ακινητοποιημένα ένζυμα</vt:lpstr>
      <vt:lpstr>Εφαρμογή ενζύμων  στη Βιομηχανία Τροφίμων</vt:lpstr>
      <vt:lpstr>Ένζυμα που  υδρολύουν υδατάνθρακες</vt:lpstr>
      <vt:lpstr>Αμυλάση (1 από 2)</vt:lpstr>
      <vt:lpstr>Αμυλάση (2 από 2)</vt:lpstr>
      <vt:lpstr>Ρευστοποίηση αμύλου</vt:lpstr>
      <vt:lpstr>Σουκράση ή Ινβερτάση στην ζαχαροπλαστική</vt:lpstr>
      <vt:lpstr>Πηκτινάσες</vt:lpstr>
      <vt:lpstr>Κυτταρινάσες</vt:lpstr>
      <vt:lpstr>Πρωτεολυτικά ένζυμα </vt:lpstr>
      <vt:lpstr>Πρωτεϊνάσες στην αρτοποιία  (1 από 2)</vt:lpstr>
      <vt:lpstr>Πρωτεϊνάσες στην αρτοποιία  (2 από 2)</vt:lpstr>
      <vt:lpstr>Τρυφεροποίηση κρέατος  (1 από 2)</vt:lpstr>
      <vt:lpstr>Τρυφεροποίηση κρέατος  (2 από 2)</vt:lpstr>
      <vt:lpstr>Διαύγαση πύρας</vt:lpstr>
      <vt:lpstr>Λιπολυτικά ένζυμα</vt:lpstr>
      <vt:lpstr>Βιομηχανία τυριού</vt:lpstr>
      <vt:lpstr>Επεξεργασία λιπών</vt:lpstr>
      <vt:lpstr>Οξειδοαναγωγάσες</vt:lpstr>
      <vt:lpstr>Τέλος Ενότητας</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vt:lpstr>
    </vt:vector>
  </TitlesOfParts>
  <Company>Τ.Ε.Ι.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Χημεία Τροφίμων</dc:title>
  <dc:subject>Λίπη - Έλαια</dc:subject>
  <dc:creator>Μανούρας Αθανάσιος</dc:creator>
  <cp:lastModifiedBy>eLearning</cp:lastModifiedBy>
  <cp:revision>266</cp:revision>
  <dcterms:created xsi:type="dcterms:W3CDTF">2014-10-20T08:54:15Z</dcterms:created>
  <dcterms:modified xsi:type="dcterms:W3CDTF">2015-11-16T16:45:21Z</dcterms:modified>
  <cp:category>Εκπαιδευτικό υλικο</cp:category>
  <cp:contentStatus>Τελικό</cp:contentStatus>
</cp:coreProperties>
</file>