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3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3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5.xml" ContentType="application/vnd.openxmlformats-officedocument.presentationml.notesSlide+xml"/>
  <Override PartName="/ppt/tags/tag88.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11" r:id="rId33"/>
    <p:sldId id="307" r:id="rId34"/>
    <p:sldId id="308" r:id="rId35"/>
    <p:sldId id="309" r:id="rId36"/>
    <p:sldId id="312" r:id="rId37"/>
    <p:sldId id="310"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emf"/><Relationship Id="rId2" Type="http://schemas.openxmlformats.org/officeDocument/2006/relationships/tags" Target="../tags/tag45.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5.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a:t>2</a:t>
            </a:r>
            <a:r>
              <a:rPr lang="el-GR" sz="2800" b="1" dirty="0" smtClean="0"/>
              <a:t>:</a:t>
            </a:r>
            <a:r>
              <a:rPr lang="en-US" sz="2800" b="1" dirty="0" smtClean="0"/>
              <a:t> </a:t>
            </a:r>
            <a:r>
              <a:rPr lang="el-GR" altLang="el-GR" sz="2800" dirty="0"/>
              <a:t>Δομή Ενός Προγράμματος</a:t>
            </a:r>
            <a:r>
              <a:rPr lang="en-US" altLang="el-GR" sz="2800" dirty="0"/>
              <a:t> C# </a:t>
            </a:r>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116632"/>
            <a:ext cx="8352928"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u="sng" dirty="0" smtClean="0">
                <a:solidFill>
                  <a:schemeClr val="tx2"/>
                </a:solidFill>
                <a:latin typeface="+mn-lt"/>
              </a:rPr>
              <a:t>Μεταγλώττιση Προγράμματος</a:t>
            </a:r>
            <a:endParaRPr lang="el-GR" altLang="el-GR" u="sng" dirty="0">
              <a:solidFill>
                <a:schemeClr val="tx2"/>
              </a:solidFill>
              <a:latin typeface="+mn-lt"/>
            </a:endParaRPr>
          </a:p>
        </p:txBody>
      </p:sp>
      <p:sp>
        <p:nvSpPr>
          <p:cNvPr id="10" name="Ορθογώνιο 9" descr="Ένα πρόγραμμα που γράφτηκε σε μια γλώσσα υψηλού επιπέδου, πρέπει να μεταγλωττιστεί σε γλώσσα μηχανής πριν να μπορέσει να εκτελεστεί σε ένα συγκεκριμένο είδος επεξεργαστή (CPU).&#10;&#10;&#10;Ο μεταγλωττιστής  (compiler ) είναι ένα εργαλείο (πρόγραμμα) το οποίο μεταφράζει πηγαίο κώδικα από μία γλώσσα (source) σε κάποια άλλη (target)&#10;"/>
          <p:cNvSpPr/>
          <p:nvPr>
            <p:custDataLst>
              <p:tags r:id="rId2"/>
            </p:custDataLst>
          </p:nvPr>
        </p:nvSpPr>
        <p:spPr>
          <a:xfrm>
            <a:off x="457200" y="1674439"/>
            <a:ext cx="8219256" cy="3194721"/>
          </a:xfrm>
          <a:prstGeom prst="rect">
            <a:avLst/>
          </a:prstGeom>
        </p:spPr>
        <p:txBody>
          <a:bodyPr wrap="square">
            <a:spAutoFit/>
          </a:bodyPr>
          <a:lstStyle/>
          <a:p>
            <a:pPr>
              <a:spcBef>
                <a:spcPct val="20000"/>
              </a:spcBef>
              <a:buClr>
                <a:schemeClr val="tx1"/>
              </a:buClr>
              <a:buSzPct val="85000"/>
              <a:buFont typeface="ZapfDingbats" pitchFamily="82" charset="2"/>
              <a:buChar char="r"/>
            </a:pPr>
            <a:r>
              <a:rPr lang="el-GR" altLang="el-GR" sz="2400" dirty="0"/>
              <a:t>Ένα πρόγραμμα που γράφτηκε σε μια γλώσσα υψηλού επιπέδου, πρέπει να </a:t>
            </a:r>
            <a:r>
              <a:rPr lang="el-GR" altLang="el-GR" sz="2400" dirty="0" smtClean="0"/>
              <a:t>μεταγλωττιστεί </a:t>
            </a:r>
            <a:r>
              <a:rPr lang="el-GR" altLang="el-GR" sz="2400" dirty="0"/>
              <a:t>σε γλώσσα μηχανής </a:t>
            </a:r>
            <a:r>
              <a:rPr lang="el-GR" altLang="el-GR" sz="2400" dirty="0" smtClean="0"/>
              <a:t>πριν </a:t>
            </a:r>
            <a:r>
              <a:rPr lang="el-GR" altLang="el-GR" sz="2400" dirty="0"/>
              <a:t>να μπορέσει να εκτελεστεί σε ένα συγκεκριμένο είδος επεξεργαστή (</a:t>
            </a:r>
            <a:r>
              <a:rPr lang="en-US" altLang="el-GR" sz="2400" dirty="0"/>
              <a:t>CPU)</a:t>
            </a:r>
          </a:p>
          <a:p>
            <a:pPr>
              <a:spcBef>
                <a:spcPct val="20000"/>
              </a:spcBef>
              <a:buClr>
                <a:schemeClr val="tx1"/>
              </a:buClr>
              <a:buSzPct val="85000"/>
              <a:buFont typeface="ZapfDingbats" pitchFamily="82" charset="2"/>
              <a:buChar char="r"/>
            </a:pPr>
            <a:endParaRPr lang="en-US" altLang="el-GR" sz="2400" dirty="0"/>
          </a:p>
          <a:p>
            <a:pPr>
              <a:spcBef>
                <a:spcPct val="20000"/>
              </a:spcBef>
              <a:buClr>
                <a:schemeClr val="tx1"/>
              </a:buClr>
              <a:buSzPct val="85000"/>
              <a:buFont typeface="ZapfDingbats" pitchFamily="82" charset="2"/>
              <a:buChar char="r"/>
            </a:pPr>
            <a:r>
              <a:rPr lang="el-GR" altLang="el-GR" sz="2400" dirty="0"/>
              <a:t>Ο </a:t>
            </a:r>
            <a:r>
              <a:rPr lang="el-GR" altLang="el-GR" sz="2400" i="1" dirty="0" smtClean="0">
                <a:solidFill>
                  <a:schemeClr val="accent4"/>
                </a:solidFill>
              </a:rPr>
              <a:t>μεταγλωττιστής</a:t>
            </a:r>
            <a:r>
              <a:rPr lang="en-US" altLang="el-GR" sz="2400" dirty="0" smtClean="0"/>
              <a:t> </a:t>
            </a:r>
            <a:r>
              <a:rPr lang="el-GR" altLang="el-GR" sz="2400" dirty="0" smtClean="0"/>
              <a:t> </a:t>
            </a:r>
            <a:r>
              <a:rPr lang="el-GR" altLang="el-GR" sz="2400" dirty="0"/>
              <a:t>(</a:t>
            </a:r>
            <a:r>
              <a:rPr lang="en-US" altLang="el-GR" sz="2400" i="1" dirty="0">
                <a:solidFill>
                  <a:schemeClr val="accent4"/>
                </a:solidFill>
              </a:rPr>
              <a:t>compiler</a:t>
            </a:r>
            <a:r>
              <a:rPr lang="en-US" altLang="el-GR" sz="2400" dirty="0">
                <a:solidFill>
                  <a:schemeClr val="accent4"/>
                </a:solidFill>
              </a:rPr>
              <a:t> </a:t>
            </a:r>
            <a:r>
              <a:rPr lang="el-GR" altLang="el-GR" sz="2400" dirty="0"/>
              <a:t>) είναι ένα εργαλείο (πρόγραμμα) το οποίο μεταφράζει πηγαίο κώδικα από μία </a:t>
            </a:r>
            <a:r>
              <a:rPr lang="el-GR" altLang="el-GR" sz="2400" dirty="0" smtClean="0"/>
              <a:t>γλώσσα </a:t>
            </a:r>
            <a:r>
              <a:rPr lang="el-GR" altLang="el-GR" sz="2400" dirty="0"/>
              <a:t>(</a:t>
            </a:r>
            <a:r>
              <a:rPr lang="en-US" altLang="el-GR" sz="2400" dirty="0">
                <a:solidFill>
                  <a:schemeClr val="accent4"/>
                </a:solidFill>
              </a:rPr>
              <a:t>source</a:t>
            </a:r>
            <a:r>
              <a:rPr lang="en-US" altLang="el-GR" sz="2400" dirty="0"/>
              <a:t>) </a:t>
            </a:r>
            <a:r>
              <a:rPr lang="el-GR" altLang="el-GR" sz="2400" dirty="0"/>
              <a:t>σε κάποια άλλη </a:t>
            </a:r>
            <a:r>
              <a:rPr lang="en-US" altLang="el-GR" sz="2400" dirty="0"/>
              <a:t>(</a:t>
            </a:r>
            <a:r>
              <a:rPr lang="en-US" altLang="el-GR" sz="2400" dirty="0">
                <a:solidFill>
                  <a:schemeClr val="accent4"/>
                </a:solidFill>
              </a:rPr>
              <a:t>target</a:t>
            </a:r>
            <a:r>
              <a:rPr lang="en-US" alt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251520" y="-99392"/>
            <a:ext cx="8568952"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r>
              <a:rPr lang="en-US" altLang="el-GR" u="sng" dirty="0">
                <a:solidFill>
                  <a:schemeClr val="tx2"/>
                </a:solidFill>
                <a:latin typeface="+mn-lt"/>
              </a:rPr>
              <a:t>C# </a:t>
            </a:r>
            <a:r>
              <a:rPr lang="el-GR" altLang="el-GR" u="sng" dirty="0" smtClean="0">
                <a:solidFill>
                  <a:schemeClr val="tx2"/>
                </a:solidFill>
                <a:latin typeface="+mn-lt"/>
              </a:rPr>
              <a:t>- Μεταγλώττιση και Εκτέλεση</a:t>
            </a:r>
            <a:endParaRPr lang="el-GR" altLang="el-GR" u="sng" dirty="0">
              <a:solidFill>
                <a:schemeClr val="tx2"/>
              </a:solidFill>
              <a:latin typeface="+mn-lt"/>
            </a:endParaRPr>
          </a:p>
        </p:txBody>
      </p:sp>
      <p:sp>
        <p:nvSpPr>
          <p:cNvPr id="7" name="Ορθογώνιο 6" descr="Ο μεταγλωττιστής (compiler) της C# μεταγλωττίζει πηγαίο κώδικα από C# (αρχεία .cs) σε μια ειδική μορφή πού λέγεται Ενδιάμεση Γλώσσα της Microsoft  (Microsoft Intermediate Language  ή MSIL).&#10;Η MSIL δεν είναι γλώσσα μηχανής για κανένα γνωστό είδος επεξεργαστή. Είναι μια γλώσσα για ένα εικονικό υπολογιστή (virtual machine).&#10;Το περιβάλλον «Common Language Runtime (CLR)» κατόπιν μεταφράζει το αρχείο MSIL.&#10;Χρησιμοποιεί μια τεχνική που λέγεται just-in-time compiler (JIT) για να μεταφράσει το πρόγραμμα από μορφή MSIL σε γλώσσα μηχανής καθώς το πρόγραμμα εκτελείται.&#10;"/>
          <p:cNvSpPr/>
          <p:nvPr/>
        </p:nvSpPr>
        <p:spPr>
          <a:xfrm>
            <a:off x="529208" y="1203365"/>
            <a:ext cx="8219256" cy="4745915"/>
          </a:xfrm>
          <a:prstGeom prst="rect">
            <a:avLst/>
          </a:prstGeom>
        </p:spPr>
        <p:txBody>
          <a:bodyPr wrap="square">
            <a:spAutoFit/>
          </a:bodyPr>
          <a:lstStyle/>
          <a:p>
            <a:pPr>
              <a:spcBef>
                <a:spcPct val="20000"/>
              </a:spcBef>
              <a:buClr>
                <a:schemeClr val="tx1"/>
              </a:buClr>
              <a:buSzPct val="85000"/>
              <a:buFont typeface="ZapfDingbats" pitchFamily="82" charset="2"/>
              <a:buChar char="r"/>
            </a:pPr>
            <a:r>
              <a:rPr lang="el-GR" altLang="el-GR" sz="2400" dirty="0"/>
              <a:t>Ο </a:t>
            </a:r>
            <a:r>
              <a:rPr lang="el-GR" altLang="el-GR" sz="2400" dirty="0" smtClean="0"/>
              <a:t>μεταγλωττιστής </a:t>
            </a:r>
            <a:r>
              <a:rPr lang="el-GR" altLang="el-GR" sz="2400" dirty="0"/>
              <a:t>(</a:t>
            </a:r>
            <a:r>
              <a:rPr lang="en-US" altLang="el-GR" sz="2400" dirty="0">
                <a:solidFill>
                  <a:schemeClr val="accent4"/>
                </a:solidFill>
              </a:rPr>
              <a:t>compiler</a:t>
            </a:r>
            <a:r>
              <a:rPr lang="en-US" altLang="el-GR" sz="2400" dirty="0"/>
              <a:t>) </a:t>
            </a:r>
            <a:r>
              <a:rPr lang="el-GR" altLang="el-GR" sz="2400" dirty="0"/>
              <a:t>της </a:t>
            </a:r>
            <a:r>
              <a:rPr lang="en-US" altLang="el-GR" sz="2400" dirty="0"/>
              <a:t>C# </a:t>
            </a:r>
            <a:r>
              <a:rPr lang="el-GR" altLang="el-GR" sz="2400" dirty="0" smtClean="0"/>
              <a:t>μεταγλωττίζει </a:t>
            </a:r>
            <a:r>
              <a:rPr lang="el-GR" altLang="el-GR" sz="2400" dirty="0"/>
              <a:t>πηγαίο κώδικα από </a:t>
            </a:r>
            <a:r>
              <a:rPr lang="en-US" altLang="el-GR" sz="2400" dirty="0"/>
              <a:t>C# (</a:t>
            </a:r>
            <a:r>
              <a:rPr lang="el-GR" altLang="el-GR" sz="2400" dirty="0"/>
              <a:t>αρχεία </a:t>
            </a:r>
            <a:r>
              <a:rPr lang="en-US" altLang="el-GR" sz="2400" dirty="0"/>
              <a:t>.</a:t>
            </a:r>
            <a:r>
              <a:rPr lang="en-US" altLang="el-GR" sz="2400" dirty="0" err="1"/>
              <a:t>cs</a:t>
            </a:r>
            <a:r>
              <a:rPr lang="en-US" altLang="el-GR" sz="2400" dirty="0"/>
              <a:t>) </a:t>
            </a:r>
            <a:r>
              <a:rPr lang="el-GR" altLang="el-GR" sz="2400" dirty="0"/>
              <a:t>σε μια ειδική μορφή πού λέγεται Ενδιάμεση Γλώσσα της </a:t>
            </a:r>
            <a:r>
              <a:rPr lang="en-US" altLang="el-GR" sz="2400" i="1" dirty="0"/>
              <a:t>Microsoft </a:t>
            </a:r>
            <a:r>
              <a:rPr lang="el-GR" altLang="el-GR" sz="2400" i="1" dirty="0"/>
              <a:t> (</a:t>
            </a:r>
            <a:r>
              <a:rPr lang="en-US" altLang="el-GR" sz="2400" i="1" dirty="0"/>
              <a:t>Microsoft Intermediate Language</a:t>
            </a:r>
            <a:r>
              <a:rPr lang="en-US" altLang="el-GR" sz="2400" dirty="0"/>
              <a:t> </a:t>
            </a:r>
            <a:r>
              <a:rPr lang="el-GR" altLang="el-GR" sz="2400" dirty="0"/>
              <a:t> ή </a:t>
            </a:r>
            <a:r>
              <a:rPr lang="en-US" altLang="el-GR" sz="2400" dirty="0"/>
              <a:t>MSIL</a:t>
            </a:r>
            <a:r>
              <a:rPr lang="en-US" altLang="el-GR" sz="2400" dirty="0" smtClean="0"/>
              <a:t>)</a:t>
            </a:r>
            <a:endParaRPr lang="en-US" altLang="el-GR" sz="2400" dirty="0"/>
          </a:p>
          <a:p>
            <a:pPr>
              <a:spcBef>
                <a:spcPct val="20000"/>
              </a:spcBef>
              <a:buClr>
                <a:schemeClr val="tx1"/>
              </a:buClr>
              <a:buSzPct val="85000"/>
              <a:buFont typeface="ZapfDingbats" pitchFamily="82" charset="2"/>
              <a:buChar char="r"/>
            </a:pPr>
            <a:r>
              <a:rPr lang="el-GR" altLang="el-GR" sz="2400" dirty="0"/>
              <a:t>Η </a:t>
            </a:r>
            <a:r>
              <a:rPr lang="en-US" altLang="el-GR" sz="2400" dirty="0"/>
              <a:t>MSIL </a:t>
            </a:r>
            <a:r>
              <a:rPr lang="el-GR" altLang="el-GR" sz="2400" dirty="0"/>
              <a:t>δεν είναι γλώσσα μηχανής για κανένα γνωστό είδος επεξεργαστή. Είναι μια γλώσσα για ένα </a:t>
            </a:r>
            <a:r>
              <a:rPr lang="el-GR" altLang="el-GR" sz="2400" dirty="0">
                <a:solidFill>
                  <a:schemeClr val="accent4">
                    <a:lumMod val="75000"/>
                  </a:schemeClr>
                </a:solidFill>
              </a:rPr>
              <a:t>εικονικό υπολογιστή (</a:t>
            </a:r>
            <a:r>
              <a:rPr lang="en-US" altLang="el-GR" sz="2400" i="1" dirty="0">
                <a:solidFill>
                  <a:schemeClr val="accent4">
                    <a:lumMod val="75000"/>
                  </a:schemeClr>
                </a:solidFill>
              </a:rPr>
              <a:t>virtual machine</a:t>
            </a:r>
            <a:r>
              <a:rPr lang="el-GR" altLang="el-GR" sz="2400" i="1" dirty="0" smtClean="0">
                <a:solidFill>
                  <a:schemeClr val="accent4">
                    <a:lumMod val="75000"/>
                  </a:schemeClr>
                </a:solidFill>
              </a:rPr>
              <a:t>)</a:t>
            </a:r>
            <a:endParaRPr lang="en-US" altLang="el-GR" sz="2400" i="1" dirty="0">
              <a:solidFill>
                <a:schemeClr val="accent4">
                  <a:lumMod val="75000"/>
                </a:schemeClr>
              </a:solidFill>
            </a:endParaRPr>
          </a:p>
          <a:p>
            <a:pPr>
              <a:spcBef>
                <a:spcPct val="20000"/>
              </a:spcBef>
              <a:buClr>
                <a:schemeClr val="tx1"/>
              </a:buClr>
              <a:buSzPct val="85000"/>
              <a:buFont typeface="ZapfDingbats" pitchFamily="82" charset="2"/>
              <a:buChar char="r"/>
            </a:pPr>
            <a:r>
              <a:rPr lang="el-GR" altLang="el-GR" sz="2400" dirty="0"/>
              <a:t>Το περιβάλλον «</a:t>
            </a:r>
            <a:r>
              <a:rPr lang="en-US" altLang="el-GR" sz="2400" dirty="0"/>
              <a:t>Common Language Runtime (CLR)</a:t>
            </a:r>
            <a:r>
              <a:rPr lang="el-GR" altLang="el-GR" sz="2400" dirty="0"/>
              <a:t>» κατόπιν μεταφράζει το αρχείο</a:t>
            </a:r>
            <a:r>
              <a:rPr lang="en-US" altLang="el-GR" sz="2400" dirty="0"/>
              <a:t> MSIL</a:t>
            </a:r>
          </a:p>
          <a:p>
            <a:pPr lvl="1">
              <a:spcBef>
                <a:spcPct val="20000"/>
              </a:spcBef>
              <a:buClr>
                <a:schemeClr val="tx1"/>
              </a:buClr>
              <a:buSzPct val="75000"/>
              <a:buFont typeface="ZapfDingbats" pitchFamily="82" charset="2"/>
              <a:buChar char="m"/>
            </a:pPr>
            <a:r>
              <a:rPr lang="el-GR" altLang="el-GR" sz="2400" dirty="0"/>
              <a:t>Χρησιμοποιεί μια τεχνική που λέγεται </a:t>
            </a:r>
            <a:r>
              <a:rPr lang="en-US" altLang="el-GR" sz="2400" dirty="0"/>
              <a:t>just-in-time compiler</a:t>
            </a:r>
            <a:r>
              <a:rPr lang="el-GR" altLang="el-GR" sz="2400" dirty="0"/>
              <a:t> (</a:t>
            </a:r>
            <a:r>
              <a:rPr lang="en-US" altLang="el-GR" sz="2400" dirty="0"/>
              <a:t>JIT) </a:t>
            </a:r>
            <a:r>
              <a:rPr lang="el-GR" altLang="el-GR" sz="2400" dirty="0"/>
              <a:t>για να μεταφράσει το πρόγραμμα από μορφή </a:t>
            </a:r>
            <a:r>
              <a:rPr lang="en-US" altLang="el-GR" sz="2400" dirty="0"/>
              <a:t>MSIL </a:t>
            </a:r>
            <a:r>
              <a:rPr lang="el-GR" altLang="el-GR" sz="2400" dirty="0"/>
              <a:t>σε γλώσσα μηχανής καθώς το πρόγραμμα εκτελείται.</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n-US" altLang="el-GR" u="sng" dirty="0">
                <a:solidFill>
                  <a:schemeClr val="tx2"/>
                </a:solidFill>
                <a:latin typeface="+mn-lt"/>
              </a:rPr>
              <a:t>C# </a:t>
            </a:r>
            <a:r>
              <a:rPr lang="el-GR" altLang="el-GR" u="sng" dirty="0" smtClean="0">
                <a:solidFill>
                  <a:schemeClr val="tx2"/>
                </a:solidFill>
                <a:latin typeface="+mn-lt"/>
              </a:rPr>
              <a:t>Μεταγλώττιση και εκτέλεση</a:t>
            </a:r>
            <a:endParaRPr lang="el-GR" altLang="el-GR" u="sng" dirty="0">
              <a:solidFill>
                <a:schemeClr val="tx2"/>
              </a:solidFill>
              <a:latin typeface="+mn-lt"/>
            </a:endParaRPr>
          </a:p>
        </p:txBody>
      </p:sp>
      <p:grpSp>
        <p:nvGrpSpPr>
          <p:cNvPr id="23" name="Group 19" descr="Πίνακας Μεταγγλώτισης και εκτέλεσης της C#.&#10;&#10;C# source code to C# compiler to MSIL to Just in time compiler to Machine code."/>
          <p:cNvGrpSpPr>
            <a:grpSpLocks/>
          </p:cNvGrpSpPr>
          <p:nvPr/>
        </p:nvGrpSpPr>
        <p:grpSpPr bwMode="auto">
          <a:xfrm>
            <a:off x="1109847" y="1667470"/>
            <a:ext cx="6037922" cy="2599632"/>
            <a:chOff x="1298" y="1282"/>
            <a:chExt cx="2887" cy="1243"/>
          </a:xfrm>
        </p:grpSpPr>
        <p:sp>
          <p:nvSpPr>
            <p:cNvPr id="24" name="Oval 7" descr="Πίνακας Μεταγγλώτισης και εκτέλεσης της C#.&#10;&#10;C# source code to C# compiler to MSIL to Just in time compiler to Machine code."/>
            <p:cNvSpPr>
              <a:spLocks noChangeArrowheads="1"/>
            </p:cNvSpPr>
            <p:nvPr>
              <p:custDataLst>
                <p:tags r:id="rId6"/>
              </p:custDataLst>
            </p:nvPr>
          </p:nvSpPr>
          <p:spPr bwMode="auto">
            <a:xfrm>
              <a:off x="3048" y="1282"/>
              <a:ext cx="1137" cy="519"/>
            </a:xfrm>
            <a:prstGeom prst="ellipse">
              <a:avLst/>
            </a:prstGeom>
            <a:solidFill>
              <a:srgbClr val="FFFF99"/>
            </a:solidFill>
            <a:ln w="31750">
              <a:solidFill>
                <a:srgbClr val="FF3300"/>
              </a:solidFill>
              <a:round/>
              <a:headEnd/>
              <a:tailEnd/>
            </a:ln>
          </p:spPr>
          <p:txBody>
            <a:bodyPr wrap="none" lIns="92075" tIns="46038" rIns="92075" bIns="46038"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b="1" dirty="0">
                  <a:solidFill>
                    <a:schemeClr val="accent2"/>
                  </a:solidFill>
                </a:rPr>
                <a:t>MSIL</a:t>
              </a:r>
            </a:p>
          </p:txBody>
        </p:sp>
        <p:grpSp>
          <p:nvGrpSpPr>
            <p:cNvPr id="25" name="Group 18"/>
            <p:cNvGrpSpPr>
              <a:grpSpLocks/>
            </p:cNvGrpSpPr>
            <p:nvPr/>
          </p:nvGrpSpPr>
          <p:grpSpPr bwMode="auto">
            <a:xfrm>
              <a:off x="1298" y="1574"/>
              <a:ext cx="1718" cy="951"/>
              <a:chOff x="1298" y="1574"/>
              <a:chExt cx="1718" cy="951"/>
            </a:xfrm>
          </p:grpSpPr>
          <p:sp>
            <p:nvSpPr>
              <p:cNvPr id="26" name="Rectangle 10" descr="[DECORATIVE]"/>
              <p:cNvSpPr>
                <a:spLocks noChangeArrowheads="1"/>
              </p:cNvSpPr>
              <p:nvPr>
                <p:custDataLst>
                  <p:tags r:id="rId7"/>
                </p:custDataLst>
              </p:nvPr>
            </p:nvSpPr>
            <p:spPr bwMode="auto">
              <a:xfrm>
                <a:off x="1298" y="1939"/>
                <a:ext cx="774" cy="586"/>
              </a:xfrm>
              <a:prstGeom prst="rect">
                <a:avLst/>
              </a:prstGeom>
              <a:solidFill>
                <a:srgbClr val="FFFF99"/>
              </a:solidFill>
              <a:ln w="31750">
                <a:solidFill>
                  <a:srgbClr val="FF3300"/>
                </a:solidFill>
                <a:miter lim="800000"/>
                <a:headEnd/>
                <a:tailEnd/>
              </a:ln>
            </p:spPr>
            <p:txBody>
              <a:bodyPr wrap="none" lIns="92075" tIns="46038" rIns="92075" bIns="46038"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b="1" dirty="0">
                    <a:solidFill>
                      <a:schemeClr val="accent2"/>
                    </a:solidFill>
                  </a:rPr>
                  <a:t>C#</a:t>
                </a:r>
              </a:p>
              <a:p>
                <a:r>
                  <a:rPr lang="en-US" altLang="el-GR" sz="2000" b="1" dirty="0">
                    <a:solidFill>
                      <a:schemeClr val="accent2"/>
                    </a:solidFill>
                  </a:rPr>
                  <a:t>compiler</a:t>
                </a:r>
              </a:p>
            </p:txBody>
          </p:sp>
          <p:sp>
            <p:nvSpPr>
              <p:cNvPr id="27" name="Line 11" descr="[DECORATIVE]"/>
              <p:cNvSpPr>
                <a:spLocks noChangeShapeType="1"/>
              </p:cNvSpPr>
              <p:nvPr/>
            </p:nvSpPr>
            <p:spPr bwMode="auto">
              <a:xfrm>
                <a:off x="1639" y="1587"/>
                <a:ext cx="0" cy="328"/>
              </a:xfrm>
              <a:prstGeom prst="line">
                <a:avLst/>
              </a:prstGeom>
              <a:noFill/>
              <a:ln w="31750">
                <a:solidFill>
                  <a:srgbClr val="FF33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8" name="Line 12" descr="[DECORATIVE]"/>
              <p:cNvSpPr>
                <a:spLocks noChangeShapeType="1"/>
              </p:cNvSpPr>
              <p:nvPr/>
            </p:nvSpPr>
            <p:spPr bwMode="auto">
              <a:xfrm flipV="1">
                <a:off x="2075" y="1574"/>
                <a:ext cx="941" cy="641"/>
              </a:xfrm>
              <a:prstGeom prst="line">
                <a:avLst/>
              </a:prstGeom>
              <a:noFill/>
              <a:ln w="31750">
                <a:solidFill>
                  <a:srgbClr val="FF33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l-GR"/>
              </a:p>
            </p:txBody>
          </p:sp>
        </p:grpSp>
      </p:grpSp>
      <p:sp>
        <p:nvSpPr>
          <p:cNvPr id="22" name="Oval 5" descr="."/>
          <p:cNvSpPr>
            <a:spLocks noChangeArrowheads="1"/>
          </p:cNvSpPr>
          <p:nvPr>
            <p:custDataLst>
              <p:tags r:id="rId3"/>
            </p:custDataLst>
          </p:nvPr>
        </p:nvSpPr>
        <p:spPr bwMode="auto">
          <a:xfrm>
            <a:off x="1437773" y="1671439"/>
            <a:ext cx="2693745" cy="1087537"/>
          </a:xfrm>
          <a:prstGeom prst="ellipse">
            <a:avLst/>
          </a:prstGeom>
          <a:solidFill>
            <a:srgbClr val="FFFF99"/>
          </a:solidFill>
          <a:ln w="31750">
            <a:solidFill>
              <a:srgbClr val="FF3300"/>
            </a:solidFill>
            <a:round/>
            <a:headEnd/>
            <a:tailEnd/>
          </a:ln>
        </p:spPr>
        <p:txBody>
          <a:bodyPr wrap="none" lIns="92075" tIns="46038" rIns="92075" bIns="46038"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b="1" dirty="0">
                <a:solidFill>
                  <a:schemeClr val="accent2"/>
                </a:solidFill>
              </a:rPr>
              <a:t>C# source</a:t>
            </a:r>
          </a:p>
          <a:p>
            <a:r>
              <a:rPr lang="en-US" altLang="el-GR" sz="2000" b="1" dirty="0">
                <a:solidFill>
                  <a:schemeClr val="accent2"/>
                </a:solidFill>
              </a:rPr>
              <a:t>code</a:t>
            </a:r>
          </a:p>
        </p:txBody>
      </p:sp>
      <p:grpSp>
        <p:nvGrpSpPr>
          <p:cNvPr id="29" name="Group 16" descr="[DECORATIVE]"/>
          <p:cNvGrpSpPr>
            <a:grpSpLocks/>
          </p:cNvGrpSpPr>
          <p:nvPr/>
        </p:nvGrpSpPr>
        <p:grpSpPr bwMode="auto">
          <a:xfrm>
            <a:off x="5774127" y="2233732"/>
            <a:ext cx="2110241" cy="3787556"/>
            <a:chOff x="3640" y="1819"/>
            <a:chExt cx="1009" cy="1811"/>
          </a:xfrm>
        </p:grpSpPr>
        <p:sp>
          <p:nvSpPr>
            <p:cNvPr id="30" name="Oval 6" descr="[DECORATIVE]"/>
            <p:cNvSpPr>
              <a:spLocks noChangeArrowheads="1"/>
            </p:cNvSpPr>
            <p:nvPr>
              <p:custDataLst>
                <p:tags r:id="rId4"/>
              </p:custDataLst>
            </p:nvPr>
          </p:nvSpPr>
          <p:spPr bwMode="auto">
            <a:xfrm>
              <a:off x="3640" y="3110"/>
              <a:ext cx="1009" cy="520"/>
            </a:xfrm>
            <a:prstGeom prst="ellipse">
              <a:avLst/>
            </a:prstGeom>
            <a:solidFill>
              <a:srgbClr val="FFFF99"/>
            </a:solidFill>
            <a:ln w="31750">
              <a:solidFill>
                <a:srgbClr val="FF3300"/>
              </a:solidFill>
              <a:round/>
              <a:headEnd/>
              <a:tailEnd/>
            </a:ln>
          </p:spPr>
          <p:txBody>
            <a:bodyPr wrap="none" lIns="92075" tIns="46038" rIns="92075" bIns="46038"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b="1" dirty="0">
                  <a:solidFill>
                    <a:schemeClr val="accent2"/>
                  </a:solidFill>
                </a:rPr>
                <a:t>Machine</a:t>
              </a:r>
            </a:p>
            <a:p>
              <a:r>
                <a:rPr lang="en-US" altLang="el-GR" sz="2000" b="1" dirty="0">
                  <a:solidFill>
                    <a:schemeClr val="accent2"/>
                  </a:solidFill>
                </a:rPr>
                <a:t>code</a:t>
              </a:r>
            </a:p>
          </p:txBody>
        </p:sp>
        <p:sp>
          <p:nvSpPr>
            <p:cNvPr id="31" name="Rectangle 9" descr="[DECORATIVE]"/>
            <p:cNvSpPr>
              <a:spLocks noChangeArrowheads="1"/>
            </p:cNvSpPr>
            <p:nvPr>
              <p:custDataLst>
                <p:tags r:id="rId5"/>
              </p:custDataLst>
            </p:nvPr>
          </p:nvSpPr>
          <p:spPr bwMode="auto">
            <a:xfrm>
              <a:off x="3726" y="2225"/>
              <a:ext cx="774" cy="586"/>
            </a:xfrm>
            <a:prstGeom prst="rect">
              <a:avLst/>
            </a:prstGeom>
            <a:solidFill>
              <a:srgbClr val="FFFF99"/>
            </a:solidFill>
            <a:ln w="31750">
              <a:solidFill>
                <a:srgbClr val="FF3300"/>
              </a:solidFill>
              <a:miter lim="800000"/>
              <a:headEnd/>
              <a:tailEnd/>
            </a:ln>
          </p:spPr>
          <p:txBody>
            <a:bodyPr wrap="none" lIns="92075" tIns="46038" rIns="92075" bIns="46038"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b="1" dirty="0">
                  <a:solidFill>
                    <a:schemeClr val="accent2"/>
                  </a:solidFill>
                </a:rPr>
                <a:t>Just in time</a:t>
              </a:r>
            </a:p>
            <a:p>
              <a:r>
                <a:rPr lang="en-US" altLang="el-GR" sz="2000" b="1" dirty="0">
                  <a:solidFill>
                    <a:schemeClr val="accent2"/>
                  </a:solidFill>
                </a:rPr>
                <a:t>compiler</a:t>
              </a:r>
            </a:p>
          </p:txBody>
        </p:sp>
        <p:sp>
          <p:nvSpPr>
            <p:cNvPr id="32" name="Line 14" descr="[DECORATIVE]"/>
            <p:cNvSpPr>
              <a:spLocks noChangeShapeType="1"/>
            </p:cNvSpPr>
            <p:nvPr/>
          </p:nvSpPr>
          <p:spPr bwMode="auto">
            <a:xfrm>
              <a:off x="3657" y="1819"/>
              <a:ext cx="328" cy="382"/>
            </a:xfrm>
            <a:prstGeom prst="line">
              <a:avLst/>
            </a:prstGeom>
            <a:noFill/>
            <a:ln w="31750">
              <a:solidFill>
                <a:srgbClr val="FF33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3" name="Line 15" descr="[DECORATIVE]"/>
            <p:cNvSpPr>
              <a:spLocks noChangeShapeType="1"/>
            </p:cNvSpPr>
            <p:nvPr/>
          </p:nvSpPr>
          <p:spPr bwMode="auto">
            <a:xfrm>
              <a:off x="4121" y="2829"/>
              <a:ext cx="0" cy="259"/>
            </a:xfrm>
            <a:prstGeom prst="line">
              <a:avLst/>
            </a:prstGeom>
            <a:noFill/>
            <a:ln w="31750">
              <a:solidFill>
                <a:srgbClr val="FF33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l-GR"/>
            </a:p>
          </p:txBody>
        </p:sp>
      </p:gr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smtClean="0">
                <a:solidFill>
                  <a:schemeClr val="tx2"/>
                </a:solidFill>
              </a:rPr>
              <a:t>Ένα απλό </a:t>
            </a:r>
            <a:r>
              <a:rPr lang="en-US" altLang="el-GR" sz="4000" u="sng" dirty="0" smtClean="0">
                <a:solidFill>
                  <a:schemeClr val="tx2"/>
                </a:solidFill>
              </a:rPr>
              <a:t>C#</a:t>
            </a:r>
            <a:r>
              <a:rPr lang="el-GR" altLang="el-GR" sz="4000" u="sng" dirty="0" smtClean="0">
                <a:solidFill>
                  <a:schemeClr val="tx2"/>
                </a:solidFill>
              </a:rPr>
              <a:t> Πρόγραμμα (1 από 2)</a:t>
            </a:r>
            <a:endParaRPr lang="el-GR" sz="4000" u="sng" dirty="0">
              <a:solidFill>
                <a:schemeClr val="tx2"/>
              </a:solidFill>
              <a:latin typeface="+mn-lt"/>
            </a:endParaRPr>
          </a:p>
        </p:txBody>
      </p:sp>
      <p:sp>
        <p:nvSpPr>
          <p:cNvPr id="6" name="Rectangle 3" descr="//==========================================================,&#10;// ,&#10;// File άνω κάτω τελεία HelloWorld τελεία cs,  &#10;// Author άνω κάτω τελεία Author's Name,    Email άνω κάτω τελεία author@server τελεία gr,&#10;// ,&#10;// Classes άνω κάτω τελεία  HelloWorld, &#10;// -------------------- ,&#10;// This program prints a string called &quot;Hello, World!”,&#10;//,&#10;//,==========================================================,&#10;   &#10;"/>
          <p:cNvSpPr txBox="1">
            <a:spLocks noChangeArrowheads="1"/>
          </p:cNvSpPr>
          <p:nvPr>
            <p:custDataLst>
              <p:tags r:id="rId3"/>
            </p:custDataLst>
          </p:nvPr>
        </p:nvSpPr>
        <p:spPr>
          <a:xfrm>
            <a:off x="179512" y="1229072"/>
            <a:ext cx="7772400" cy="49362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nSpc>
                <a:spcPct val="80000"/>
              </a:lnSpc>
              <a:buFontTx/>
              <a:buNone/>
              <a:defRPr/>
            </a:pPr>
            <a:r>
              <a:rPr lang="en-US" b="1" dirty="0" smtClean="0">
                <a:solidFill>
                  <a:schemeClr val="accent5">
                    <a:lumMod val="50000"/>
                  </a:schemeClr>
                </a:solidFill>
              </a:rPr>
              <a:t>//==========================================================</a:t>
            </a:r>
          </a:p>
          <a:p>
            <a:pPr lvl="2">
              <a:lnSpc>
                <a:spcPct val="80000"/>
              </a:lnSpc>
              <a:buFontTx/>
              <a:buNone/>
              <a:defRPr/>
            </a:pPr>
            <a:r>
              <a:rPr lang="en-US" b="1" dirty="0" smtClean="0">
                <a:solidFill>
                  <a:schemeClr val="accent5">
                    <a:lumMod val="50000"/>
                  </a:schemeClr>
                </a:solidFill>
              </a:rPr>
              <a:t>// </a:t>
            </a:r>
          </a:p>
          <a:p>
            <a:pPr lvl="2">
              <a:lnSpc>
                <a:spcPct val="80000"/>
              </a:lnSpc>
              <a:buFontTx/>
              <a:buNone/>
              <a:defRPr/>
            </a:pPr>
            <a:r>
              <a:rPr lang="en-US" b="1" dirty="0" smtClean="0">
                <a:solidFill>
                  <a:schemeClr val="accent5">
                    <a:lumMod val="50000"/>
                  </a:schemeClr>
                </a:solidFill>
              </a:rPr>
              <a:t>// File: </a:t>
            </a:r>
            <a:r>
              <a:rPr lang="en-US" b="1" dirty="0" err="1" smtClean="0">
                <a:solidFill>
                  <a:schemeClr val="accent5">
                    <a:lumMod val="50000"/>
                  </a:schemeClr>
                </a:solidFill>
              </a:rPr>
              <a:t>HelloWorld.cs</a:t>
            </a:r>
            <a:r>
              <a:rPr lang="en-US" b="1" dirty="0" smtClean="0">
                <a:solidFill>
                  <a:schemeClr val="accent5">
                    <a:lumMod val="50000"/>
                  </a:schemeClr>
                </a:solidFill>
              </a:rPr>
              <a:t>  </a:t>
            </a:r>
          </a:p>
          <a:p>
            <a:pPr lvl="2">
              <a:lnSpc>
                <a:spcPct val="80000"/>
              </a:lnSpc>
              <a:buFontTx/>
              <a:buNone/>
              <a:defRPr/>
            </a:pPr>
            <a:r>
              <a:rPr lang="en-US" b="1" dirty="0" smtClean="0">
                <a:solidFill>
                  <a:schemeClr val="accent5">
                    <a:lumMod val="50000"/>
                  </a:schemeClr>
                </a:solidFill>
              </a:rPr>
              <a:t>// Author: </a:t>
            </a:r>
            <a:r>
              <a:rPr lang="en-US" dirty="0" smtClean="0">
                <a:solidFill>
                  <a:schemeClr val="accent5">
                    <a:lumMod val="50000"/>
                  </a:schemeClr>
                </a:solidFill>
              </a:rPr>
              <a:t>Author's Name    Email: author@server.gr</a:t>
            </a:r>
            <a:endParaRPr lang="en-US" b="1" dirty="0" smtClean="0">
              <a:solidFill>
                <a:schemeClr val="accent5">
                  <a:lumMod val="50000"/>
                </a:schemeClr>
              </a:solidFill>
            </a:endParaRPr>
          </a:p>
          <a:p>
            <a:pPr lvl="2">
              <a:lnSpc>
                <a:spcPct val="80000"/>
              </a:lnSpc>
              <a:buFontTx/>
              <a:buNone/>
              <a:defRPr/>
            </a:pPr>
            <a:r>
              <a:rPr lang="en-US" b="1" dirty="0" smtClean="0">
                <a:solidFill>
                  <a:schemeClr val="accent5">
                    <a:lumMod val="50000"/>
                  </a:schemeClr>
                </a:solidFill>
              </a:rPr>
              <a:t>// </a:t>
            </a:r>
          </a:p>
          <a:p>
            <a:pPr lvl="2">
              <a:lnSpc>
                <a:spcPct val="80000"/>
              </a:lnSpc>
              <a:buFontTx/>
              <a:buNone/>
              <a:defRPr/>
            </a:pPr>
            <a:r>
              <a:rPr lang="en-US" b="1" dirty="0" smtClean="0">
                <a:solidFill>
                  <a:schemeClr val="accent5">
                    <a:lumMod val="50000"/>
                  </a:schemeClr>
                </a:solidFill>
              </a:rPr>
              <a:t>// Classes: </a:t>
            </a:r>
            <a:r>
              <a:rPr lang="en-US" b="1" dirty="0" err="1" smtClean="0">
                <a:solidFill>
                  <a:schemeClr val="accent5">
                    <a:lumMod val="50000"/>
                  </a:schemeClr>
                </a:solidFill>
              </a:rPr>
              <a:t>HelloWorld</a:t>
            </a:r>
            <a:r>
              <a:rPr lang="en-US" b="1" dirty="0" smtClean="0">
                <a:solidFill>
                  <a:schemeClr val="accent5">
                    <a:lumMod val="50000"/>
                  </a:schemeClr>
                </a:solidFill>
              </a:rPr>
              <a:t> </a:t>
            </a:r>
          </a:p>
          <a:p>
            <a:pPr lvl="2">
              <a:lnSpc>
                <a:spcPct val="80000"/>
              </a:lnSpc>
              <a:buFontTx/>
              <a:buNone/>
              <a:defRPr/>
            </a:pPr>
            <a:r>
              <a:rPr lang="en-US" b="1" dirty="0" smtClean="0">
                <a:solidFill>
                  <a:schemeClr val="accent5">
                    <a:lumMod val="50000"/>
                  </a:schemeClr>
                </a:solidFill>
              </a:rPr>
              <a:t>// -------------------- </a:t>
            </a:r>
          </a:p>
          <a:p>
            <a:pPr lvl="2">
              <a:lnSpc>
                <a:spcPct val="80000"/>
              </a:lnSpc>
              <a:buFontTx/>
              <a:buNone/>
              <a:defRPr/>
            </a:pPr>
            <a:r>
              <a:rPr lang="en-US" b="1" dirty="0" smtClean="0">
                <a:solidFill>
                  <a:schemeClr val="accent5">
                    <a:lumMod val="50000"/>
                  </a:schemeClr>
                </a:solidFill>
              </a:rPr>
              <a:t>// This program prints a string called "Hello, World!”</a:t>
            </a:r>
          </a:p>
          <a:p>
            <a:pPr lvl="2">
              <a:lnSpc>
                <a:spcPct val="80000"/>
              </a:lnSpc>
              <a:buFontTx/>
              <a:buNone/>
              <a:defRPr/>
            </a:pPr>
            <a:r>
              <a:rPr lang="en-US" b="1" dirty="0" smtClean="0">
                <a:solidFill>
                  <a:schemeClr val="accent5">
                    <a:lumMod val="50000"/>
                  </a:schemeClr>
                </a:solidFill>
              </a:rPr>
              <a:t>//</a:t>
            </a:r>
          </a:p>
          <a:p>
            <a:pPr lvl="2">
              <a:lnSpc>
                <a:spcPct val="80000"/>
              </a:lnSpc>
              <a:buFontTx/>
              <a:buNone/>
              <a:defRPr/>
            </a:pPr>
            <a:r>
              <a:rPr lang="en-US" b="1" dirty="0" smtClean="0">
                <a:solidFill>
                  <a:schemeClr val="accent5">
                    <a:lumMod val="50000"/>
                  </a:schemeClr>
                </a:solidFill>
              </a:rPr>
              <a:t>//==========================================================</a:t>
            </a:r>
          </a:p>
          <a:p>
            <a:pPr lvl="4">
              <a:lnSpc>
                <a:spcPct val="80000"/>
              </a:lnSpc>
              <a:buFontTx/>
              <a:buNone/>
              <a:defRPr/>
            </a:pPr>
            <a:r>
              <a:rPr lang="en-US" sz="2400" dirty="0" smtClean="0"/>
              <a:t>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a:solidFill>
                  <a:schemeClr val="tx2"/>
                </a:solidFill>
              </a:rPr>
              <a:t>Ένα απλό </a:t>
            </a:r>
            <a:r>
              <a:rPr lang="en-US" altLang="el-GR" sz="4000" u="sng" dirty="0">
                <a:solidFill>
                  <a:schemeClr val="tx2"/>
                </a:solidFill>
              </a:rPr>
              <a:t>C# </a:t>
            </a:r>
            <a:r>
              <a:rPr lang="el-GR" altLang="el-GR" sz="4000" u="sng" dirty="0">
                <a:solidFill>
                  <a:schemeClr val="tx2"/>
                </a:solidFill>
              </a:rPr>
              <a:t>Πρόγραμμα</a:t>
            </a:r>
            <a:r>
              <a:rPr lang="en-US" altLang="el-GR" sz="4000" u="sng" dirty="0">
                <a:solidFill>
                  <a:schemeClr val="tx2"/>
                </a:solidFill>
              </a:rPr>
              <a:t> </a:t>
            </a:r>
            <a:r>
              <a:rPr lang="el-GR" altLang="el-GR" sz="4000" u="sng" dirty="0" smtClean="0">
                <a:solidFill>
                  <a:schemeClr val="tx2"/>
                </a:solidFill>
              </a:rPr>
              <a:t>(2 </a:t>
            </a:r>
            <a:r>
              <a:rPr lang="el-GR" altLang="el-GR" sz="4000" u="sng" dirty="0">
                <a:solidFill>
                  <a:schemeClr val="tx2"/>
                </a:solidFill>
              </a:rPr>
              <a:t>από 2)</a:t>
            </a:r>
            <a:endParaRPr lang="el-GR" sz="4000" u="sng" dirty="0">
              <a:solidFill>
                <a:schemeClr val="tx2"/>
              </a:solidFill>
              <a:latin typeface="+mn-lt"/>
            </a:endParaRPr>
          </a:p>
        </p:txBody>
      </p:sp>
      <p:sp>
        <p:nvSpPr>
          <p:cNvPr id="9" name="Rectangle 3" descr="  using System,&#10;class Hello World,&#10;άγκιστρο,&#10;    static void Main, string[] args, &#10;    άγκιστρο,&#10;        Console τελεία WriteLine,  Hello, World!,&#10;    άγκιστρο,&#10;άγκιστρο.&#10;&#10;"/>
          <p:cNvSpPr txBox="1">
            <a:spLocks noChangeArrowheads="1"/>
          </p:cNvSpPr>
          <p:nvPr/>
        </p:nvSpPr>
        <p:spPr>
          <a:xfrm>
            <a:off x="457200" y="1744216"/>
            <a:ext cx="7848600" cy="38450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80000"/>
              </a:lnSpc>
              <a:buFont typeface="ZapfDingbats" pitchFamily="82" charset="2"/>
              <a:buNone/>
              <a:defRPr/>
            </a:pPr>
            <a:r>
              <a:rPr lang="el-GR" altLang="el-GR" sz="2400" dirty="0" smtClean="0"/>
              <a:t> </a:t>
            </a:r>
            <a:r>
              <a:rPr lang="en-US" sz="2400" b="1" dirty="0"/>
              <a:t> </a:t>
            </a:r>
            <a:r>
              <a:rPr lang="en-US" sz="2400" b="1" dirty="0">
                <a:solidFill>
                  <a:schemeClr val="accent4">
                    <a:lumMod val="75000"/>
                  </a:schemeClr>
                </a:solidFill>
              </a:rPr>
              <a:t>using</a:t>
            </a:r>
            <a:r>
              <a:rPr lang="en-US" sz="2400" b="1" dirty="0"/>
              <a:t> System;</a:t>
            </a:r>
            <a:endParaRPr lang="en-US" sz="2400" dirty="0"/>
          </a:p>
          <a:p>
            <a:pPr lvl="2">
              <a:lnSpc>
                <a:spcPct val="80000"/>
              </a:lnSpc>
              <a:buFontTx/>
              <a:buNone/>
              <a:defRPr/>
            </a:pPr>
            <a:r>
              <a:rPr lang="en-US" b="1" dirty="0" smtClean="0">
                <a:solidFill>
                  <a:schemeClr val="accent4">
                    <a:lumMod val="75000"/>
                  </a:schemeClr>
                </a:solidFill>
              </a:rPr>
              <a:t>class</a:t>
            </a:r>
            <a:r>
              <a:rPr lang="en-US" b="1" dirty="0" smtClean="0"/>
              <a:t> </a:t>
            </a:r>
            <a:r>
              <a:rPr lang="en-US" b="1" dirty="0" err="1">
                <a:solidFill>
                  <a:srgbClr val="00B0F0"/>
                </a:solidFill>
              </a:rPr>
              <a:t>HelloWorld</a:t>
            </a:r>
            <a:endParaRPr lang="en-US" b="1" dirty="0">
              <a:solidFill>
                <a:srgbClr val="00B0F0"/>
              </a:solidFill>
            </a:endParaRPr>
          </a:p>
          <a:p>
            <a:pPr lvl="2">
              <a:lnSpc>
                <a:spcPct val="80000"/>
              </a:lnSpc>
              <a:buFontTx/>
              <a:buNone/>
              <a:defRPr/>
            </a:pPr>
            <a:r>
              <a:rPr lang="en-US" b="1" dirty="0"/>
              <a:t>{ </a:t>
            </a:r>
          </a:p>
          <a:p>
            <a:pPr lvl="2">
              <a:lnSpc>
                <a:spcPct val="80000"/>
              </a:lnSpc>
              <a:buFontTx/>
              <a:buNone/>
              <a:defRPr/>
            </a:pPr>
            <a:r>
              <a:rPr lang="en-US" b="1" dirty="0"/>
              <a:t>    </a:t>
            </a:r>
            <a:r>
              <a:rPr lang="en-US" b="1" dirty="0">
                <a:solidFill>
                  <a:schemeClr val="accent4">
                    <a:lumMod val="75000"/>
                  </a:schemeClr>
                </a:solidFill>
              </a:rPr>
              <a:t>static void </a:t>
            </a:r>
            <a:r>
              <a:rPr lang="en-US" b="1" dirty="0"/>
              <a:t>Main(</a:t>
            </a:r>
            <a:r>
              <a:rPr lang="en-US" b="1" dirty="0">
                <a:solidFill>
                  <a:schemeClr val="accent6"/>
                </a:solidFill>
              </a:rPr>
              <a:t>string</a:t>
            </a:r>
            <a:r>
              <a:rPr lang="en-US" b="1" dirty="0"/>
              <a:t>[] </a:t>
            </a:r>
            <a:r>
              <a:rPr lang="en-US" b="1" dirty="0" err="1"/>
              <a:t>args</a:t>
            </a:r>
            <a:r>
              <a:rPr lang="en-US" b="1" dirty="0"/>
              <a:t>) </a:t>
            </a:r>
          </a:p>
          <a:p>
            <a:pPr lvl="2">
              <a:lnSpc>
                <a:spcPct val="80000"/>
              </a:lnSpc>
              <a:buFontTx/>
              <a:buNone/>
              <a:defRPr/>
            </a:pPr>
            <a:r>
              <a:rPr lang="en-US" b="1" dirty="0"/>
              <a:t>    {</a:t>
            </a:r>
          </a:p>
          <a:p>
            <a:pPr lvl="2">
              <a:lnSpc>
                <a:spcPct val="80000"/>
              </a:lnSpc>
              <a:buFontTx/>
              <a:buNone/>
              <a:defRPr/>
            </a:pPr>
            <a:r>
              <a:rPr lang="en-US" b="1" dirty="0"/>
              <a:t>        </a:t>
            </a:r>
            <a:r>
              <a:rPr lang="en-US" b="1" dirty="0" err="1" smtClean="0">
                <a:solidFill>
                  <a:srgbClr val="00B0F0"/>
                </a:solidFill>
              </a:rPr>
              <a:t>Console</a:t>
            </a:r>
            <a:r>
              <a:rPr lang="en-US" b="1" dirty="0" err="1" smtClean="0"/>
              <a:t>.WriteLine</a:t>
            </a:r>
            <a:r>
              <a:rPr lang="el-GR" b="1" dirty="0" smtClean="0"/>
              <a:t> </a:t>
            </a:r>
            <a:r>
              <a:rPr lang="en-US" b="1" dirty="0" smtClean="0"/>
              <a:t>(</a:t>
            </a:r>
            <a:r>
              <a:rPr lang="en-US" b="1" dirty="0" smtClean="0">
                <a:solidFill>
                  <a:schemeClr val="accent4">
                    <a:lumMod val="75000"/>
                  </a:schemeClr>
                </a:solidFill>
              </a:rPr>
              <a:t>“</a:t>
            </a:r>
            <a:r>
              <a:rPr lang="en-US" b="1" dirty="0">
                <a:solidFill>
                  <a:schemeClr val="accent4">
                    <a:lumMod val="75000"/>
                  </a:schemeClr>
                </a:solidFill>
              </a:rPr>
              <a:t>Hello, World</a:t>
            </a:r>
            <a:r>
              <a:rPr lang="en-US" b="1" dirty="0" smtClean="0">
                <a:solidFill>
                  <a:schemeClr val="accent4">
                    <a:lumMod val="75000"/>
                  </a:schemeClr>
                </a:solidFill>
              </a:rPr>
              <a:t>!”</a:t>
            </a:r>
            <a:r>
              <a:rPr lang="en-US" b="1" dirty="0" smtClean="0"/>
              <a:t>);</a:t>
            </a:r>
            <a:endParaRPr lang="en-US" b="1" dirty="0"/>
          </a:p>
          <a:p>
            <a:pPr lvl="2">
              <a:lnSpc>
                <a:spcPct val="80000"/>
              </a:lnSpc>
              <a:buFontTx/>
              <a:buNone/>
              <a:defRPr/>
            </a:pPr>
            <a:r>
              <a:rPr lang="en-US" b="1" dirty="0"/>
              <a:t>    }</a:t>
            </a:r>
          </a:p>
          <a:p>
            <a:pPr lvl="2">
              <a:lnSpc>
                <a:spcPct val="80000"/>
              </a:lnSpc>
              <a:buFontTx/>
              <a:buNone/>
              <a:defRPr/>
            </a:pPr>
            <a:r>
              <a:rPr lang="en-US" b="1" dirty="0" smtClean="0"/>
              <a:t>}</a:t>
            </a:r>
          </a:p>
          <a:p>
            <a:pPr marL="457200" lvl="1" indent="0">
              <a:lnSpc>
                <a:spcPct val="90000"/>
              </a:lnSpc>
              <a:buNone/>
            </a:pPr>
            <a:endParaRPr lang="el-GR"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smtClean="0">
                <a:solidFill>
                  <a:schemeClr val="tx2"/>
                </a:solidFill>
              </a:rPr>
              <a:t>Δομή ενός Προγράμματος </a:t>
            </a:r>
            <a:r>
              <a:rPr lang="en-US" altLang="el-GR" sz="4000" u="sng" dirty="0" smtClean="0">
                <a:solidFill>
                  <a:schemeClr val="tx2"/>
                </a:solidFill>
              </a:rPr>
              <a:t>C#</a:t>
            </a:r>
            <a:r>
              <a:rPr lang="el-GR" altLang="el-GR" sz="4000" u="sng" dirty="0" smtClean="0">
                <a:solidFill>
                  <a:schemeClr val="tx2"/>
                </a:solidFill>
              </a:rPr>
              <a:t> (1 από 2)</a:t>
            </a:r>
            <a:endParaRPr lang="el-GR" sz="4000" u="sng" dirty="0">
              <a:solidFill>
                <a:schemeClr val="tx2"/>
              </a:solidFill>
              <a:latin typeface="+mn-lt"/>
            </a:endParaRPr>
          </a:p>
        </p:txBody>
      </p:sp>
      <p:sp>
        <p:nvSpPr>
          <p:cNvPr id="9" name="Rectangle 3" descr="Σχόλια (προεραιτικά)&#10;&#10;//==========================================================,&#10;// ,&#10;// File άνω κάτω τελεία  HelloWorld τελεία cs  &#10;// Author άνω κάτω τελεία Author's Name,    Email άνω κάτω τελεία author@server τελεία gr,&#10;// ,&#10;// Classes άνω κάτω τελεία  HelloWorld, &#10;// -------------------- ,&#10;// This program prints a string called &quot;Hello, World!”,&#10;//,&#10;//,==========================================================,&#10;&#10;"/>
          <p:cNvSpPr txBox="1">
            <a:spLocks noChangeArrowheads="1"/>
          </p:cNvSpPr>
          <p:nvPr/>
        </p:nvSpPr>
        <p:spPr>
          <a:xfrm>
            <a:off x="395536" y="1096144"/>
            <a:ext cx="7848600" cy="550120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chemeClr val="tx1"/>
              </a:buClr>
              <a:defRPr/>
            </a:pPr>
            <a:r>
              <a:rPr lang="el-GR" sz="2400" b="1" dirty="0">
                <a:solidFill>
                  <a:schemeClr val="accent4"/>
                </a:solidFill>
              </a:rPr>
              <a:t>Σχόλια</a:t>
            </a:r>
            <a:r>
              <a:rPr lang="en-US" sz="2400" b="1" dirty="0">
                <a:solidFill>
                  <a:schemeClr val="accent4"/>
                </a:solidFill>
              </a:rPr>
              <a:t> (</a:t>
            </a:r>
            <a:r>
              <a:rPr lang="el-GR" sz="2400" b="1" dirty="0" err="1">
                <a:solidFill>
                  <a:schemeClr val="accent4"/>
                </a:solidFill>
              </a:rPr>
              <a:t>προεραιτικά</a:t>
            </a:r>
            <a:r>
              <a:rPr lang="en-US" sz="2400" b="1" dirty="0">
                <a:solidFill>
                  <a:schemeClr val="accent4"/>
                </a:solidFill>
              </a:rPr>
              <a:t>)</a:t>
            </a:r>
          </a:p>
          <a:p>
            <a:pPr lvl="2">
              <a:lnSpc>
                <a:spcPct val="80000"/>
              </a:lnSpc>
              <a:buFontTx/>
              <a:buNone/>
              <a:defRPr/>
            </a:pPr>
            <a:r>
              <a:rPr lang="en-US" b="1" dirty="0" smtClean="0">
                <a:solidFill>
                  <a:schemeClr val="accent5">
                    <a:lumMod val="50000"/>
                  </a:schemeClr>
                </a:solidFill>
              </a:rPr>
              <a:t>//==========================================================</a:t>
            </a:r>
            <a:endParaRPr lang="en-US" b="1" dirty="0">
              <a:solidFill>
                <a:schemeClr val="accent5">
                  <a:lumMod val="50000"/>
                </a:schemeClr>
              </a:solidFill>
            </a:endParaRPr>
          </a:p>
          <a:p>
            <a:pPr lvl="2">
              <a:lnSpc>
                <a:spcPct val="80000"/>
              </a:lnSpc>
              <a:buFontTx/>
              <a:buNone/>
              <a:defRPr/>
            </a:pPr>
            <a:r>
              <a:rPr lang="en-US" b="1" dirty="0">
                <a:solidFill>
                  <a:schemeClr val="accent5">
                    <a:lumMod val="50000"/>
                  </a:schemeClr>
                </a:solidFill>
              </a:rPr>
              <a:t>// </a:t>
            </a:r>
          </a:p>
          <a:p>
            <a:pPr lvl="2">
              <a:lnSpc>
                <a:spcPct val="80000"/>
              </a:lnSpc>
              <a:buFontTx/>
              <a:buNone/>
              <a:defRPr/>
            </a:pPr>
            <a:r>
              <a:rPr lang="en-US" b="1" dirty="0">
                <a:solidFill>
                  <a:schemeClr val="accent5">
                    <a:lumMod val="50000"/>
                  </a:schemeClr>
                </a:solidFill>
              </a:rPr>
              <a:t>// File: </a:t>
            </a:r>
            <a:r>
              <a:rPr lang="en-US" b="1" dirty="0" err="1">
                <a:solidFill>
                  <a:schemeClr val="accent5">
                    <a:lumMod val="50000"/>
                  </a:schemeClr>
                </a:solidFill>
              </a:rPr>
              <a:t>HelloWorld.cs</a:t>
            </a:r>
            <a:r>
              <a:rPr lang="en-US" b="1" dirty="0">
                <a:solidFill>
                  <a:schemeClr val="accent5">
                    <a:lumMod val="50000"/>
                  </a:schemeClr>
                </a:solidFill>
              </a:rPr>
              <a:t>  </a:t>
            </a:r>
          </a:p>
          <a:p>
            <a:pPr lvl="2">
              <a:lnSpc>
                <a:spcPct val="80000"/>
              </a:lnSpc>
              <a:buFontTx/>
              <a:buNone/>
              <a:defRPr/>
            </a:pPr>
            <a:r>
              <a:rPr lang="en-US" b="1" dirty="0">
                <a:solidFill>
                  <a:schemeClr val="accent5">
                    <a:lumMod val="50000"/>
                  </a:schemeClr>
                </a:solidFill>
              </a:rPr>
              <a:t>// Author: </a:t>
            </a:r>
            <a:r>
              <a:rPr lang="en-US" dirty="0">
                <a:solidFill>
                  <a:schemeClr val="accent5">
                    <a:lumMod val="50000"/>
                  </a:schemeClr>
                </a:solidFill>
              </a:rPr>
              <a:t>Author's Name    Email: author@server.gr</a:t>
            </a:r>
            <a:endParaRPr lang="en-US" b="1" dirty="0">
              <a:solidFill>
                <a:schemeClr val="accent5">
                  <a:lumMod val="50000"/>
                </a:schemeClr>
              </a:solidFill>
            </a:endParaRPr>
          </a:p>
          <a:p>
            <a:pPr lvl="2">
              <a:lnSpc>
                <a:spcPct val="80000"/>
              </a:lnSpc>
              <a:buFontTx/>
              <a:buNone/>
              <a:defRPr/>
            </a:pPr>
            <a:r>
              <a:rPr lang="en-US" b="1" dirty="0">
                <a:solidFill>
                  <a:schemeClr val="accent5">
                    <a:lumMod val="50000"/>
                  </a:schemeClr>
                </a:solidFill>
              </a:rPr>
              <a:t>// </a:t>
            </a:r>
          </a:p>
          <a:p>
            <a:pPr lvl="2">
              <a:lnSpc>
                <a:spcPct val="80000"/>
              </a:lnSpc>
              <a:buFontTx/>
              <a:buNone/>
              <a:defRPr/>
            </a:pPr>
            <a:r>
              <a:rPr lang="en-US" b="1" dirty="0">
                <a:solidFill>
                  <a:schemeClr val="accent5">
                    <a:lumMod val="50000"/>
                  </a:schemeClr>
                </a:solidFill>
              </a:rPr>
              <a:t>// Classes: </a:t>
            </a:r>
            <a:r>
              <a:rPr lang="en-US" b="1" dirty="0" err="1">
                <a:solidFill>
                  <a:schemeClr val="accent5">
                    <a:lumMod val="50000"/>
                  </a:schemeClr>
                </a:solidFill>
              </a:rPr>
              <a:t>HelloWorld</a:t>
            </a:r>
            <a:r>
              <a:rPr lang="en-US" b="1" dirty="0">
                <a:solidFill>
                  <a:schemeClr val="accent5">
                    <a:lumMod val="50000"/>
                  </a:schemeClr>
                </a:solidFill>
              </a:rPr>
              <a:t> </a:t>
            </a:r>
          </a:p>
          <a:p>
            <a:pPr lvl="2">
              <a:lnSpc>
                <a:spcPct val="80000"/>
              </a:lnSpc>
              <a:buFontTx/>
              <a:buNone/>
              <a:defRPr/>
            </a:pPr>
            <a:r>
              <a:rPr lang="en-US" b="1" dirty="0">
                <a:solidFill>
                  <a:schemeClr val="accent5">
                    <a:lumMod val="50000"/>
                  </a:schemeClr>
                </a:solidFill>
              </a:rPr>
              <a:t>// -------------------- </a:t>
            </a:r>
          </a:p>
          <a:p>
            <a:pPr lvl="2">
              <a:lnSpc>
                <a:spcPct val="80000"/>
              </a:lnSpc>
              <a:buFontTx/>
              <a:buNone/>
              <a:defRPr/>
            </a:pPr>
            <a:r>
              <a:rPr lang="en-US" b="1" dirty="0">
                <a:solidFill>
                  <a:schemeClr val="accent5">
                    <a:lumMod val="50000"/>
                  </a:schemeClr>
                </a:solidFill>
              </a:rPr>
              <a:t>// This program prints a string called "Hello, World!”</a:t>
            </a:r>
          </a:p>
          <a:p>
            <a:pPr lvl="2">
              <a:lnSpc>
                <a:spcPct val="80000"/>
              </a:lnSpc>
              <a:buFontTx/>
              <a:buNone/>
              <a:defRPr/>
            </a:pPr>
            <a:r>
              <a:rPr lang="en-US" b="1" dirty="0">
                <a:solidFill>
                  <a:schemeClr val="accent5">
                    <a:lumMod val="50000"/>
                  </a:schemeClr>
                </a:solidFill>
              </a:rPr>
              <a:t>//</a:t>
            </a:r>
          </a:p>
          <a:p>
            <a:pPr lvl="2">
              <a:lnSpc>
                <a:spcPct val="80000"/>
              </a:lnSpc>
              <a:buFontTx/>
              <a:buNone/>
              <a:defRPr/>
            </a:pPr>
            <a:r>
              <a:rPr lang="en-US" b="1" dirty="0">
                <a:solidFill>
                  <a:schemeClr val="accent5">
                    <a:lumMod val="50000"/>
                  </a:schemeClr>
                </a:solidFill>
              </a:rPr>
              <a:t>//==========================================================</a:t>
            </a:r>
          </a:p>
          <a:p>
            <a:pPr lvl="2">
              <a:lnSpc>
                <a:spcPct val="80000"/>
              </a:lnSpc>
              <a:buFontTx/>
              <a:buNone/>
              <a:defRPr/>
            </a:pPr>
            <a:endParaRPr lang="en-US" b="1" dirty="0">
              <a:solidFill>
                <a:schemeClr val="accent2"/>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rPr>
              <a:t>Δομή ενός Προγράμματος </a:t>
            </a:r>
            <a:r>
              <a:rPr lang="en-US" altLang="el-GR" sz="4000" u="sng" dirty="0" smtClean="0">
                <a:solidFill>
                  <a:schemeClr val="tx2"/>
                </a:solidFill>
              </a:rPr>
              <a:t>C#</a:t>
            </a:r>
            <a:r>
              <a:rPr lang="el-GR" altLang="el-GR" sz="4000" u="sng" dirty="0" smtClean="0">
                <a:solidFill>
                  <a:schemeClr val="tx2"/>
                </a:solidFill>
              </a:rPr>
              <a:t> (2 από 2)</a:t>
            </a:r>
            <a:endParaRPr lang="el-GR" sz="4000" u="sng" dirty="0">
              <a:solidFill>
                <a:schemeClr val="tx2"/>
              </a:solidFill>
              <a:latin typeface="+mn-lt"/>
            </a:endParaRPr>
          </a:p>
        </p:txBody>
      </p:sp>
      <p:sp>
        <p:nvSpPr>
          <p:cNvPr id="9" name="Rectangle 3" descr="Εισαγωγή βιβλιοθηκών (προεραιτικά)  &#10;  using System.&#10;&#10;Ορισμός κλάσης και πεδίου ονομάτων (namespace )&#10;class HelloWorld,&#10;άγκιστρο, &#10;    static void Main, string[] args, &#10;    άγκιστρο,&#10;        Console τελεία Write Line, Hello, World!,&#10;    άγκιστρο,&#10;άγκιστρο.&#10;"/>
          <p:cNvSpPr txBox="1">
            <a:spLocks noChangeArrowheads="1"/>
          </p:cNvSpPr>
          <p:nvPr/>
        </p:nvSpPr>
        <p:spPr>
          <a:xfrm>
            <a:off x="539824" y="1744216"/>
            <a:ext cx="7848600" cy="4349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el-GR" sz="2400" b="1" dirty="0">
                <a:solidFill>
                  <a:schemeClr val="accent4"/>
                </a:solidFill>
              </a:rPr>
              <a:t>Εισαγωγή βιβλιοθηκών</a:t>
            </a:r>
            <a:r>
              <a:rPr lang="en-US" sz="2400" b="1" dirty="0">
                <a:solidFill>
                  <a:schemeClr val="accent4"/>
                </a:solidFill>
              </a:rPr>
              <a:t> (</a:t>
            </a:r>
            <a:r>
              <a:rPr lang="el-GR" sz="2400" b="1" dirty="0" err="1" smtClean="0">
                <a:solidFill>
                  <a:schemeClr val="accent4"/>
                </a:solidFill>
              </a:rPr>
              <a:t>προεραιτικά</a:t>
            </a:r>
            <a:r>
              <a:rPr lang="en-US" sz="2400" b="1" dirty="0" smtClean="0">
                <a:solidFill>
                  <a:schemeClr val="accent4"/>
                </a:solidFill>
              </a:rPr>
              <a:t>)</a:t>
            </a:r>
            <a:r>
              <a:rPr lang="en-US" sz="2400" dirty="0" smtClean="0">
                <a:solidFill>
                  <a:schemeClr val="accent4"/>
                </a:solidFill>
              </a:rPr>
              <a:t>  </a:t>
            </a:r>
          </a:p>
          <a:p>
            <a:pPr lvl="1">
              <a:lnSpc>
                <a:spcPct val="80000"/>
              </a:lnSpc>
              <a:buFont typeface="ZapfDingbats" pitchFamily="82" charset="2"/>
              <a:buNone/>
              <a:defRPr/>
            </a:pPr>
            <a:r>
              <a:rPr lang="en-US" sz="2400" b="1" dirty="0">
                <a:solidFill>
                  <a:schemeClr val="accent2"/>
                </a:solidFill>
              </a:rPr>
              <a:t>		</a:t>
            </a:r>
            <a:r>
              <a:rPr lang="en-US" sz="2400" b="1" dirty="0">
                <a:solidFill>
                  <a:schemeClr val="accent4">
                    <a:lumMod val="75000"/>
                  </a:schemeClr>
                </a:solidFill>
              </a:rPr>
              <a:t>using </a:t>
            </a:r>
            <a:r>
              <a:rPr lang="en-US" sz="2400" b="1" dirty="0"/>
              <a:t>System</a:t>
            </a:r>
            <a:r>
              <a:rPr lang="en-US" sz="2400" b="1" dirty="0" smtClean="0"/>
              <a:t>;</a:t>
            </a:r>
            <a:endParaRPr lang="en-US" sz="2400" dirty="0">
              <a:solidFill>
                <a:schemeClr val="hlink"/>
              </a:solidFill>
            </a:endParaRPr>
          </a:p>
          <a:p>
            <a:pPr>
              <a:lnSpc>
                <a:spcPct val="80000"/>
              </a:lnSpc>
              <a:defRPr/>
            </a:pPr>
            <a:r>
              <a:rPr lang="el-GR" sz="2400" b="1" dirty="0">
                <a:solidFill>
                  <a:schemeClr val="accent4"/>
                </a:solidFill>
              </a:rPr>
              <a:t>Ορισμός κλάσης και πεδίου ονομάτων (</a:t>
            </a:r>
            <a:r>
              <a:rPr lang="en-US" sz="2400" b="1" dirty="0">
                <a:solidFill>
                  <a:schemeClr val="accent4"/>
                </a:solidFill>
              </a:rPr>
              <a:t>namespace</a:t>
            </a:r>
            <a:r>
              <a:rPr lang="en-US" sz="2400" dirty="0">
                <a:solidFill>
                  <a:schemeClr val="accent4"/>
                </a:solidFill>
              </a:rPr>
              <a:t> </a:t>
            </a:r>
            <a:r>
              <a:rPr lang="el-GR" sz="2400" dirty="0">
                <a:solidFill>
                  <a:schemeClr val="accent4"/>
                </a:solidFill>
              </a:rPr>
              <a:t>)</a:t>
            </a:r>
            <a:endParaRPr lang="en-US" sz="2400" dirty="0">
              <a:solidFill>
                <a:schemeClr val="accent4"/>
              </a:solidFill>
            </a:endParaRPr>
          </a:p>
          <a:p>
            <a:pPr lvl="2">
              <a:lnSpc>
                <a:spcPct val="80000"/>
              </a:lnSpc>
              <a:buFontTx/>
              <a:buNone/>
              <a:defRPr/>
            </a:pPr>
            <a:r>
              <a:rPr lang="en-US" b="1" dirty="0" smtClean="0">
                <a:solidFill>
                  <a:schemeClr val="accent4">
                    <a:lumMod val="75000"/>
                  </a:schemeClr>
                </a:solidFill>
              </a:rPr>
              <a:t>class </a:t>
            </a:r>
            <a:r>
              <a:rPr lang="en-US" b="1" dirty="0" err="1">
                <a:solidFill>
                  <a:srgbClr val="00B0F0"/>
                </a:solidFill>
              </a:rPr>
              <a:t>HelloWorld</a:t>
            </a:r>
            <a:endParaRPr lang="en-US" b="1" dirty="0">
              <a:solidFill>
                <a:srgbClr val="00B0F0"/>
              </a:solidFill>
            </a:endParaRPr>
          </a:p>
          <a:p>
            <a:pPr lvl="2">
              <a:lnSpc>
                <a:spcPct val="80000"/>
              </a:lnSpc>
              <a:buFontTx/>
              <a:buNone/>
              <a:defRPr/>
            </a:pPr>
            <a:r>
              <a:rPr lang="en-US" b="1" dirty="0"/>
              <a:t>{ </a:t>
            </a:r>
          </a:p>
          <a:p>
            <a:pPr lvl="2">
              <a:lnSpc>
                <a:spcPct val="80000"/>
              </a:lnSpc>
              <a:buFontTx/>
              <a:buNone/>
              <a:defRPr/>
            </a:pPr>
            <a:r>
              <a:rPr lang="en-US" b="1" dirty="0"/>
              <a:t>    </a:t>
            </a:r>
            <a:r>
              <a:rPr lang="en-US" b="1" dirty="0">
                <a:solidFill>
                  <a:schemeClr val="accent4">
                    <a:lumMod val="75000"/>
                  </a:schemeClr>
                </a:solidFill>
              </a:rPr>
              <a:t>static void </a:t>
            </a:r>
            <a:r>
              <a:rPr lang="en-US" b="1" dirty="0"/>
              <a:t>Main(</a:t>
            </a:r>
            <a:r>
              <a:rPr lang="en-US" b="1" dirty="0">
                <a:solidFill>
                  <a:schemeClr val="accent6"/>
                </a:solidFill>
              </a:rPr>
              <a:t>string</a:t>
            </a:r>
            <a:r>
              <a:rPr lang="en-US" b="1" dirty="0"/>
              <a:t>[] </a:t>
            </a:r>
            <a:r>
              <a:rPr lang="en-US" b="1" dirty="0" err="1"/>
              <a:t>args</a:t>
            </a:r>
            <a:r>
              <a:rPr lang="en-US" b="1" dirty="0"/>
              <a:t>) </a:t>
            </a:r>
          </a:p>
          <a:p>
            <a:pPr lvl="2">
              <a:lnSpc>
                <a:spcPct val="80000"/>
              </a:lnSpc>
              <a:buFontTx/>
              <a:buNone/>
              <a:defRPr/>
            </a:pPr>
            <a:r>
              <a:rPr lang="en-US" b="1" dirty="0"/>
              <a:t>    {</a:t>
            </a:r>
          </a:p>
          <a:p>
            <a:pPr lvl="2">
              <a:lnSpc>
                <a:spcPct val="80000"/>
              </a:lnSpc>
              <a:buFontTx/>
              <a:buNone/>
              <a:defRPr/>
            </a:pPr>
            <a:r>
              <a:rPr lang="en-US" b="1" dirty="0"/>
              <a:t>        </a:t>
            </a:r>
            <a:r>
              <a:rPr lang="en-US" b="1" dirty="0" err="1" smtClean="0">
                <a:solidFill>
                  <a:srgbClr val="00B0F0"/>
                </a:solidFill>
              </a:rPr>
              <a:t>Console</a:t>
            </a:r>
            <a:r>
              <a:rPr lang="en-US" b="1" dirty="0" err="1" smtClean="0"/>
              <a:t>.WriteLine</a:t>
            </a:r>
            <a:r>
              <a:rPr lang="el-GR" b="1" dirty="0" smtClean="0"/>
              <a:t> </a:t>
            </a:r>
            <a:r>
              <a:rPr lang="en-US" b="1" dirty="0" smtClean="0"/>
              <a:t>(</a:t>
            </a:r>
            <a:r>
              <a:rPr lang="en-US" b="1" dirty="0" smtClean="0">
                <a:solidFill>
                  <a:schemeClr val="accent4"/>
                </a:solidFill>
              </a:rPr>
              <a:t>“</a:t>
            </a:r>
            <a:r>
              <a:rPr lang="en-US" b="1" dirty="0">
                <a:solidFill>
                  <a:schemeClr val="accent4"/>
                </a:solidFill>
              </a:rPr>
              <a:t>Hello, World</a:t>
            </a:r>
            <a:r>
              <a:rPr lang="en-US" b="1" dirty="0" smtClean="0">
                <a:solidFill>
                  <a:schemeClr val="accent4"/>
                </a:solidFill>
              </a:rPr>
              <a:t>!”</a:t>
            </a:r>
            <a:r>
              <a:rPr lang="en-US" b="1" dirty="0" smtClean="0"/>
              <a:t>);</a:t>
            </a:r>
            <a:endParaRPr lang="en-US" b="1" dirty="0"/>
          </a:p>
          <a:p>
            <a:pPr lvl="2">
              <a:lnSpc>
                <a:spcPct val="80000"/>
              </a:lnSpc>
              <a:buFontTx/>
              <a:buNone/>
              <a:defRPr/>
            </a:pPr>
            <a:r>
              <a:rPr lang="en-US" b="1" dirty="0"/>
              <a:t>    }</a:t>
            </a:r>
          </a:p>
          <a:p>
            <a:pPr lvl="2">
              <a:lnSpc>
                <a:spcPct val="80000"/>
              </a:lnSpc>
              <a:buFontTx/>
              <a:buNone/>
              <a:defRPr/>
            </a:pPr>
            <a:r>
              <a:rPr lang="en-US" b="1" dirty="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mn-lt"/>
              </a:rPr>
              <a:t>Λευκά κενά και Σχόλια (1 από 2)</a:t>
            </a:r>
            <a:endParaRPr lang="el-GR" altLang="el-GR" sz="4000" u="sng" dirty="0">
              <a:solidFill>
                <a:schemeClr val="tx2"/>
              </a:solidFill>
              <a:latin typeface="+mn-lt"/>
            </a:endParaRPr>
          </a:p>
        </p:txBody>
      </p:sp>
      <p:sp>
        <p:nvSpPr>
          <p:cNvPr id="9" name="Rectangle 3" descr="Λευκά Κενά (White Space)&#10;Συμπεριλαμβάνονται το κενό (space), νέα γραμμή, στηλοθέτες (tabs) και κενές γραμμές&#10;Προγράμματα σε C# θα πρέπει να είναι έτσι διαμορφωμένα, με σωστές εσοχές, έτσι ώστε να διευκολύνεται η αναγνωσιμότητα&#10;Οι εσοχές θα πρέπει να χρησιμοποιούνται ομοιόμορφα&#10;&#10;Σχόλια&#10;Τα σχόλια αγνοούνται από τον μεταγλωττιστή, χρησιμοποιούνται μόνο από τον άνθρωπο.&#10;&#10;"/>
          <p:cNvSpPr txBox="1">
            <a:spLocks noChangeArrowheads="1"/>
          </p:cNvSpPr>
          <p:nvPr/>
        </p:nvSpPr>
        <p:spPr>
          <a:xfrm>
            <a:off x="457200" y="1340768"/>
            <a:ext cx="7848600" cy="4349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20000"/>
              </a:spcBef>
              <a:buClr>
                <a:schemeClr val="tx1"/>
              </a:buClr>
              <a:buSzPct val="85000"/>
              <a:buFont typeface="ZapfDingbats" pitchFamily="82" charset="2"/>
              <a:buChar char="r"/>
            </a:pPr>
            <a:r>
              <a:rPr lang="el-GR" altLang="el-GR" sz="2400" dirty="0"/>
              <a:t>Λευκά Κενά (</a:t>
            </a:r>
            <a:r>
              <a:rPr lang="en-US" altLang="el-GR" sz="2400" dirty="0"/>
              <a:t>White Space</a:t>
            </a:r>
            <a:r>
              <a:rPr lang="el-GR" altLang="el-GR" sz="2400" dirty="0"/>
              <a:t>)</a:t>
            </a:r>
            <a:endParaRPr lang="en-US" altLang="el-GR" sz="2400" dirty="0"/>
          </a:p>
          <a:p>
            <a:pPr lvl="1">
              <a:lnSpc>
                <a:spcPct val="90000"/>
              </a:lnSpc>
              <a:spcBef>
                <a:spcPct val="20000"/>
              </a:spcBef>
              <a:buClr>
                <a:schemeClr val="tx1"/>
              </a:buClr>
              <a:buSzPct val="75000"/>
              <a:buFont typeface="ZapfDingbats" pitchFamily="82" charset="2"/>
              <a:buChar char="m"/>
            </a:pPr>
            <a:r>
              <a:rPr lang="el-GR" altLang="el-GR" sz="2400" dirty="0" smtClean="0"/>
              <a:t>Συμπεριλαμβάνονται </a:t>
            </a:r>
            <a:r>
              <a:rPr lang="el-GR" altLang="el-GR" sz="2400" dirty="0"/>
              <a:t>το κενό (</a:t>
            </a:r>
            <a:r>
              <a:rPr lang="en-US" altLang="el-GR" sz="2400" dirty="0"/>
              <a:t>space</a:t>
            </a:r>
            <a:r>
              <a:rPr lang="el-GR" altLang="el-GR" sz="2400" dirty="0"/>
              <a:t>)</a:t>
            </a:r>
            <a:r>
              <a:rPr lang="en-US" altLang="el-GR" sz="2400" dirty="0"/>
              <a:t>, </a:t>
            </a:r>
            <a:r>
              <a:rPr lang="el-GR" altLang="el-GR" sz="2400" dirty="0"/>
              <a:t>νέα γραμμή, στηλοθέτες (</a:t>
            </a:r>
            <a:r>
              <a:rPr lang="en-US" altLang="el-GR" sz="2400" dirty="0"/>
              <a:t>tabs</a:t>
            </a:r>
            <a:r>
              <a:rPr lang="el-GR" altLang="el-GR" sz="2400" dirty="0"/>
              <a:t>) και κενές γραμμές</a:t>
            </a:r>
            <a:endParaRPr lang="en-US" altLang="el-GR" sz="2400" dirty="0"/>
          </a:p>
          <a:p>
            <a:pPr lvl="1">
              <a:lnSpc>
                <a:spcPct val="90000"/>
              </a:lnSpc>
              <a:spcBef>
                <a:spcPct val="20000"/>
              </a:spcBef>
              <a:buClr>
                <a:schemeClr val="tx1"/>
              </a:buClr>
              <a:buSzPct val="75000"/>
              <a:buFont typeface="ZapfDingbats" pitchFamily="82" charset="2"/>
              <a:buChar char="m"/>
            </a:pPr>
            <a:r>
              <a:rPr lang="el-GR" altLang="el-GR" sz="2400" dirty="0"/>
              <a:t>Προγράμματα σε </a:t>
            </a:r>
            <a:r>
              <a:rPr lang="en-US" altLang="el-GR" sz="2400" dirty="0"/>
              <a:t>C# </a:t>
            </a:r>
            <a:r>
              <a:rPr lang="el-GR" altLang="el-GR" sz="2400" dirty="0"/>
              <a:t>θα πρέπει να είναι έτσι </a:t>
            </a:r>
            <a:r>
              <a:rPr lang="el-GR" altLang="el-GR" sz="2400" dirty="0" smtClean="0"/>
              <a:t>διαμορφωμένα, </a:t>
            </a:r>
            <a:r>
              <a:rPr lang="el-GR" altLang="el-GR" sz="2400" dirty="0"/>
              <a:t>με σωστές εσοχές, έτσι ώστε να διευκολύνεται η αναγνωσιμότητα</a:t>
            </a:r>
          </a:p>
          <a:p>
            <a:pPr lvl="1">
              <a:lnSpc>
                <a:spcPct val="90000"/>
              </a:lnSpc>
              <a:spcBef>
                <a:spcPct val="20000"/>
              </a:spcBef>
              <a:buClr>
                <a:schemeClr val="tx1"/>
              </a:buClr>
              <a:buSzPct val="75000"/>
              <a:buFont typeface="ZapfDingbats" pitchFamily="82" charset="2"/>
              <a:buChar char="m"/>
            </a:pPr>
            <a:r>
              <a:rPr lang="el-GR" altLang="el-GR" sz="2400" dirty="0"/>
              <a:t>Οι εσοχές θα πρέπει να χρησιμοποιούνται ομοιόμορφα</a:t>
            </a:r>
          </a:p>
          <a:p>
            <a:pPr lvl="1">
              <a:lnSpc>
                <a:spcPct val="90000"/>
              </a:lnSpc>
              <a:spcBef>
                <a:spcPct val="20000"/>
              </a:spcBef>
              <a:buClr>
                <a:schemeClr val="tx1"/>
              </a:buClr>
              <a:buSzPct val="75000"/>
              <a:buFont typeface="ZapfDingbats" pitchFamily="82" charset="2"/>
              <a:buChar char="m"/>
            </a:pPr>
            <a:endParaRPr lang="en-US" altLang="el-GR" sz="2400" dirty="0"/>
          </a:p>
          <a:p>
            <a:pPr>
              <a:lnSpc>
                <a:spcPct val="90000"/>
              </a:lnSpc>
              <a:spcBef>
                <a:spcPct val="20000"/>
              </a:spcBef>
              <a:buClr>
                <a:schemeClr val="tx1"/>
              </a:buClr>
              <a:buSzPct val="85000"/>
              <a:buFont typeface="ZapfDingbats" pitchFamily="82" charset="2"/>
              <a:buChar char="r"/>
            </a:pPr>
            <a:r>
              <a:rPr lang="el-GR" altLang="el-GR" sz="2400" dirty="0"/>
              <a:t>Σχόλια</a:t>
            </a:r>
            <a:endParaRPr lang="en-US" altLang="el-GR" sz="2400" dirty="0"/>
          </a:p>
          <a:p>
            <a:pPr lvl="1">
              <a:lnSpc>
                <a:spcPct val="90000"/>
              </a:lnSpc>
              <a:spcBef>
                <a:spcPct val="20000"/>
              </a:spcBef>
              <a:buClr>
                <a:schemeClr val="tx1"/>
              </a:buClr>
              <a:buSzPct val="75000"/>
              <a:buFont typeface="ZapfDingbats" pitchFamily="82" charset="2"/>
              <a:buChar char="m"/>
            </a:pPr>
            <a:r>
              <a:rPr lang="el-GR" altLang="el-GR" sz="2400" dirty="0"/>
              <a:t>Τα σχόλια αγνοούνται από τον </a:t>
            </a:r>
            <a:r>
              <a:rPr lang="el-GR" altLang="el-GR" sz="2400" dirty="0" smtClean="0"/>
              <a:t>μεταγλωττιστή, </a:t>
            </a:r>
            <a:r>
              <a:rPr lang="el-GR" altLang="el-GR" sz="2400" dirty="0"/>
              <a:t>χρησιμοποιούνται μόνο από τον άνθρωπο.</a:t>
            </a:r>
            <a:endParaRPr lang="en-US" altLang="el-GR" sz="2400" dirty="0"/>
          </a:p>
          <a:p>
            <a:pPr lvl="1">
              <a:lnSpc>
                <a:spcPct val="90000"/>
              </a:lnSpc>
              <a:spcBef>
                <a:spcPct val="20000"/>
              </a:spcBef>
              <a:buClr>
                <a:schemeClr val="tx1"/>
              </a:buClr>
              <a:buSzPct val="75000"/>
              <a:buFont typeface="ZapfDingbats" pitchFamily="82" charset="2"/>
              <a:buChar char="m"/>
            </a:pP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a:solidFill>
                  <a:schemeClr val="tx2"/>
                </a:solidFill>
              </a:rPr>
              <a:t>Λευκά κενά και Σχόλια </a:t>
            </a:r>
            <a:r>
              <a:rPr lang="el-GR" altLang="el-GR" sz="4000" u="sng" dirty="0" smtClean="0">
                <a:solidFill>
                  <a:schemeClr val="tx2"/>
                </a:solidFill>
              </a:rPr>
              <a:t>(2 </a:t>
            </a:r>
            <a:r>
              <a:rPr lang="el-GR" altLang="el-GR" sz="4000" u="sng" dirty="0">
                <a:solidFill>
                  <a:schemeClr val="tx2"/>
                </a:solidFill>
              </a:rPr>
              <a:t>από 2)</a:t>
            </a:r>
            <a:endParaRPr lang="el-GR" sz="4000" dirty="0">
              <a:solidFill>
                <a:schemeClr val="tx2"/>
              </a:solidFill>
              <a:latin typeface="+mn-lt"/>
            </a:endParaRPr>
          </a:p>
        </p:txBody>
      </p:sp>
      <p:sp>
        <p:nvSpPr>
          <p:cNvPr id="9" name="Rectangle 3" descr="Δύο είδη σχολίων&#10;Σχόλια μίας ολόκληρης γραμμής  //…&#10;  // αυτό το σχόλιο εκτείνεται έως το τέλος της γραμμής&#10;&#10;Σχόλια πολλαπλών γραμμών  /* … */&#10;&#10;         /* αυτό το σχόλιο εκτείνεται μέχρι να βρεθεί το       ειδικό σύμβολο τερματισμού. Μπορεί να εκτείνεται  σε περισσότερες από μία γραμμές. */&#10;&#10;"/>
          <p:cNvSpPr txBox="1">
            <a:spLocks noChangeArrowheads="1"/>
          </p:cNvSpPr>
          <p:nvPr/>
        </p:nvSpPr>
        <p:spPr>
          <a:xfrm>
            <a:off x="457200" y="1484784"/>
            <a:ext cx="7848600" cy="4349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spcBef>
                <a:spcPct val="20000"/>
              </a:spcBef>
              <a:buClr>
                <a:schemeClr val="tx1"/>
              </a:buClr>
              <a:buSzPct val="75000"/>
              <a:buFont typeface="ZapfDingbats" pitchFamily="82" charset="2"/>
              <a:buChar char="m"/>
            </a:pPr>
            <a:r>
              <a:rPr lang="el-GR" altLang="el-GR" sz="2400" dirty="0"/>
              <a:t>Δύο είδη σχολίων</a:t>
            </a:r>
            <a:endParaRPr lang="en-US" altLang="el-GR" sz="2400" dirty="0"/>
          </a:p>
          <a:p>
            <a:pPr lvl="2">
              <a:lnSpc>
                <a:spcPct val="90000"/>
              </a:lnSpc>
              <a:spcBef>
                <a:spcPct val="20000"/>
              </a:spcBef>
              <a:buClr>
                <a:schemeClr val="tx1"/>
              </a:buClr>
              <a:buFontTx/>
              <a:buChar char="•"/>
            </a:pPr>
            <a:r>
              <a:rPr lang="el-GR" altLang="el-GR" dirty="0"/>
              <a:t>Σχόλια μίας ολόκληρης γραμμής</a:t>
            </a:r>
            <a:r>
              <a:rPr lang="en-US" altLang="el-GR" dirty="0"/>
              <a:t>  </a:t>
            </a:r>
            <a:r>
              <a:rPr lang="en-US" altLang="el-GR" b="1" dirty="0">
                <a:solidFill>
                  <a:srgbClr val="FF3300"/>
                </a:solidFill>
              </a:rPr>
              <a:t>//…</a:t>
            </a:r>
          </a:p>
          <a:p>
            <a:pPr lvl="2">
              <a:lnSpc>
                <a:spcPct val="90000"/>
              </a:lnSpc>
              <a:spcBef>
                <a:spcPct val="20000"/>
              </a:spcBef>
              <a:buClr>
                <a:schemeClr val="tx1"/>
              </a:buClr>
            </a:pPr>
            <a:r>
              <a:rPr lang="en-US" altLang="el-GR" b="1" dirty="0">
                <a:solidFill>
                  <a:srgbClr val="FF9900"/>
                </a:solidFill>
              </a:rPr>
              <a:t>  </a:t>
            </a:r>
            <a:r>
              <a:rPr lang="en-US" altLang="el-GR" b="1" dirty="0">
                <a:solidFill>
                  <a:srgbClr val="CC3300"/>
                </a:solidFill>
              </a:rPr>
              <a:t>// </a:t>
            </a:r>
            <a:r>
              <a:rPr lang="el-GR" altLang="el-GR" b="1" dirty="0">
                <a:solidFill>
                  <a:srgbClr val="CC3300"/>
                </a:solidFill>
              </a:rPr>
              <a:t>αυτό το σχόλιο εκτείνεται έως το τέλος της γραμμής</a:t>
            </a:r>
            <a:endParaRPr lang="en-US" altLang="el-GR" b="1" dirty="0">
              <a:solidFill>
                <a:srgbClr val="CC3300"/>
              </a:solidFill>
            </a:endParaRPr>
          </a:p>
          <a:p>
            <a:pPr lvl="2">
              <a:lnSpc>
                <a:spcPct val="90000"/>
              </a:lnSpc>
              <a:spcBef>
                <a:spcPct val="20000"/>
              </a:spcBef>
              <a:buClr>
                <a:schemeClr val="tx1"/>
              </a:buClr>
            </a:pPr>
            <a:endParaRPr lang="en-US" altLang="el-GR" b="1" dirty="0">
              <a:solidFill>
                <a:srgbClr val="CC3300"/>
              </a:solidFill>
            </a:endParaRPr>
          </a:p>
          <a:p>
            <a:pPr lvl="2">
              <a:lnSpc>
                <a:spcPct val="90000"/>
              </a:lnSpc>
              <a:spcBef>
                <a:spcPct val="20000"/>
              </a:spcBef>
              <a:buClr>
                <a:schemeClr val="tx1"/>
              </a:buClr>
              <a:buFontTx/>
              <a:buChar char="•"/>
            </a:pPr>
            <a:r>
              <a:rPr lang="el-GR" altLang="el-GR" dirty="0"/>
              <a:t>Σχόλια πολλαπλών γραμμών </a:t>
            </a:r>
            <a:r>
              <a:rPr lang="en-US" altLang="el-GR" dirty="0"/>
              <a:t> </a:t>
            </a:r>
            <a:r>
              <a:rPr lang="en-US" altLang="el-GR" b="1" dirty="0">
                <a:solidFill>
                  <a:srgbClr val="FF3300"/>
                </a:solidFill>
              </a:rPr>
              <a:t>/* … */</a:t>
            </a:r>
          </a:p>
          <a:p>
            <a:pPr>
              <a:lnSpc>
                <a:spcPct val="90000"/>
              </a:lnSpc>
              <a:buClr>
                <a:schemeClr val="tx1"/>
              </a:buClr>
              <a:buSzPct val="85000"/>
              <a:buNone/>
            </a:pPr>
            <a:endParaRPr lang="en-US" altLang="el-GR" sz="2400" b="1" dirty="0">
              <a:solidFill>
                <a:srgbClr val="FF9900"/>
              </a:solidFill>
            </a:endParaRPr>
          </a:p>
          <a:p>
            <a:pPr>
              <a:lnSpc>
                <a:spcPct val="90000"/>
              </a:lnSpc>
              <a:buClr>
                <a:schemeClr val="tx1"/>
              </a:buClr>
              <a:buSzPct val="85000"/>
              <a:buNone/>
            </a:pPr>
            <a:r>
              <a:rPr lang="en-US" altLang="el-GR" sz="2400" b="1" dirty="0">
                <a:solidFill>
                  <a:srgbClr val="FF9900"/>
                </a:solidFill>
              </a:rPr>
              <a:t>         </a:t>
            </a:r>
            <a:r>
              <a:rPr lang="en-US" altLang="el-GR" sz="2400" b="1" dirty="0">
                <a:solidFill>
                  <a:srgbClr val="CC3300"/>
                </a:solidFill>
              </a:rPr>
              <a:t>/* </a:t>
            </a:r>
            <a:r>
              <a:rPr lang="el-GR" altLang="el-GR" sz="2400" b="1" dirty="0">
                <a:solidFill>
                  <a:srgbClr val="CC3300"/>
                </a:solidFill>
              </a:rPr>
              <a:t>αυτό το σχόλιο εκτείνεται μέχρι να βρεθεί το 		    ειδικό σύμβολο τερματισμού. Μπορεί να εκτείνεται </a:t>
            </a:r>
            <a:r>
              <a:rPr lang="el-GR" altLang="el-GR" sz="2400" b="1" dirty="0" smtClean="0">
                <a:solidFill>
                  <a:srgbClr val="CC3300"/>
                </a:solidFill>
              </a:rPr>
              <a:t> σε </a:t>
            </a:r>
            <a:r>
              <a:rPr lang="el-GR" altLang="el-GR" sz="2400" b="1" dirty="0">
                <a:solidFill>
                  <a:srgbClr val="CC3300"/>
                </a:solidFill>
              </a:rPr>
              <a:t>περισσότερες από μία γραμμές</a:t>
            </a:r>
            <a:r>
              <a:rPr lang="el-GR" altLang="el-GR" sz="2400" b="1" dirty="0" smtClean="0">
                <a:solidFill>
                  <a:srgbClr val="CC3300"/>
                </a:solidFill>
              </a:rPr>
              <a:t>. </a:t>
            </a:r>
            <a:r>
              <a:rPr lang="en-US" altLang="el-GR" sz="2400" b="1" dirty="0" smtClean="0">
                <a:solidFill>
                  <a:srgbClr val="CC3300"/>
                </a:solidFill>
              </a:rPr>
              <a:t>*/</a:t>
            </a:r>
            <a:endParaRPr lang="en-US" altLang="el-GR" sz="2400" b="1" dirty="0">
              <a:solidFill>
                <a:srgbClr val="CC3300"/>
              </a:solidFill>
            </a:endParaRPr>
          </a:p>
          <a:p>
            <a:pPr>
              <a:lnSpc>
                <a:spcPct val="90000"/>
              </a:lnSpc>
              <a:buClr>
                <a:schemeClr val="tx1"/>
              </a:buClr>
              <a:buSzPct val="85000"/>
              <a:buNone/>
            </a:pPr>
            <a:endParaRPr lang="en-US" altLang="el-GR" sz="2400" b="1" dirty="0">
              <a:solidFill>
                <a:srgbClr val="CC3300"/>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latin typeface="+mn-lt"/>
              </a:rPr>
              <a:t>Προσδιοριστές (</a:t>
            </a:r>
            <a:r>
              <a:rPr lang="en-US" altLang="el-GR" sz="4000" u="sng" dirty="0" smtClean="0">
                <a:solidFill>
                  <a:schemeClr val="tx2"/>
                </a:solidFill>
                <a:latin typeface="+mn-lt"/>
              </a:rPr>
              <a:t>Identifiers</a:t>
            </a:r>
            <a:r>
              <a:rPr lang="el-GR" altLang="el-GR" sz="4000" u="sng" dirty="0" smtClean="0">
                <a:solidFill>
                  <a:schemeClr val="tx2"/>
                </a:solidFill>
                <a:latin typeface="+mn-lt"/>
              </a:rPr>
              <a:t>) (1 από 2)</a:t>
            </a:r>
            <a:endParaRPr lang="el-GR" altLang="el-GR" sz="4000" u="sng" dirty="0">
              <a:solidFill>
                <a:schemeClr val="tx2"/>
              </a:solidFill>
              <a:latin typeface="+mn-lt"/>
            </a:endParaRPr>
          </a:p>
        </p:txBody>
      </p:sp>
      <p:sp>
        <p:nvSpPr>
          <p:cNvPr id="9" name="Rectangle 3" descr="Προσδιοριστές (identifiers) λέγονται τα ονόματα-λέξεις που γράφει ο προγραμματιστής μέσα σε ένα πρόγραμμα παραδείγματος χάρην όνομα μεταβλητής.&#10;Ένα τέτοιο όνομα μπορεί να αποτελείται μόνο από γράμματα, ψηφία, και τον χαρακτήρα υπογράμμισης (underscore).&#10;Δεν μπορεί να αρχίζει με ψηφίο.&#10;Η C# είναι case sensitive δηλ. διαφοροποιείται μεταξύ κεφαλαίων και μικρών (πεζών) χαρακήρων και συνεπώς οι λέξεις args και Args θεωρούνται δύο διαφορετικοί προσδιοριστές.&#10;"/>
          <p:cNvSpPr txBox="1">
            <a:spLocks noChangeArrowheads="1"/>
          </p:cNvSpPr>
          <p:nvPr/>
        </p:nvSpPr>
        <p:spPr>
          <a:xfrm>
            <a:off x="457200" y="1744216"/>
            <a:ext cx="7848600" cy="4349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0000"/>
              </a:spcBef>
              <a:buClr>
                <a:schemeClr val="tx1"/>
              </a:buClr>
              <a:buSzPct val="85000"/>
              <a:buFont typeface="ZapfDingbats" pitchFamily="82" charset="2"/>
              <a:buChar char="r"/>
            </a:pPr>
            <a:r>
              <a:rPr lang="el-GR" altLang="el-GR" sz="2400" i="1" dirty="0">
                <a:solidFill>
                  <a:schemeClr val="accent4"/>
                </a:solidFill>
              </a:rPr>
              <a:t>Προσδιοριστές</a:t>
            </a:r>
            <a:r>
              <a:rPr lang="en-US" altLang="el-GR" sz="2400" i="1" dirty="0">
                <a:solidFill>
                  <a:schemeClr val="accent4"/>
                </a:solidFill>
              </a:rPr>
              <a:t> (identifiers)</a:t>
            </a:r>
            <a:r>
              <a:rPr lang="el-GR" altLang="el-GR" sz="2400" i="1" dirty="0">
                <a:solidFill>
                  <a:schemeClr val="accent4"/>
                </a:solidFill>
              </a:rPr>
              <a:t> </a:t>
            </a:r>
            <a:r>
              <a:rPr lang="el-GR" altLang="el-GR" sz="2400" dirty="0"/>
              <a:t>λέγονται τα ονόματα-λέξεις που γράφει ο προγραμματιστής μέσα σε ένα πρόγραμμα π.χ. όνομα μεταβλητής</a:t>
            </a:r>
            <a:endParaRPr lang="en-US" altLang="el-GR" sz="2400" dirty="0"/>
          </a:p>
          <a:p>
            <a:pPr>
              <a:spcBef>
                <a:spcPct val="20000"/>
              </a:spcBef>
              <a:buClr>
                <a:schemeClr val="tx1"/>
              </a:buClr>
              <a:buSzPct val="85000"/>
              <a:buFont typeface="ZapfDingbats" pitchFamily="82" charset="2"/>
              <a:buChar char="r"/>
            </a:pPr>
            <a:r>
              <a:rPr lang="el-GR" altLang="el-GR" sz="2400" dirty="0"/>
              <a:t>Ένα τέτοιο όνομα μπορεί να αποτελείται μόνο από γράμματα</a:t>
            </a:r>
            <a:r>
              <a:rPr lang="en-US" altLang="el-GR" sz="2400" dirty="0"/>
              <a:t>, </a:t>
            </a:r>
            <a:r>
              <a:rPr lang="el-GR" altLang="el-GR" sz="2400" dirty="0"/>
              <a:t>ψηφία</a:t>
            </a:r>
            <a:r>
              <a:rPr lang="en-US" altLang="el-GR" sz="2400" dirty="0"/>
              <a:t>, </a:t>
            </a:r>
            <a:r>
              <a:rPr lang="el-GR" altLang="el-GR" sz="2400" dirty="0"/>
              <a:t>και τον χαρακτήρα υπογράμμισης (</a:t>
            </a:r>
            <a:r>
              <a:rPr lang="en-US" altLang="el-GR" sz="2400" dirty="0"/>
              <a:t>underscore)</a:t>
            </a:r>
          </a:p>
          <a:p>
            <a:pPr>
              <a:spcBef>
                <a:spcPct val="20000"/>
              </a:spcBef>
              <a:buClr>
                <a:schemeClr val="tx1"/>
              </a:buClr>
              <a:buSzPct val="85000"/>
              <a:buFont typeface="ZapfDingbats" pitchFamily="82" charset="2"/>
              <a:buChar char="r"/>
            </a:pPr>
            <a:r>
              <a:rPr lang="el-GR" altLang="el-GR" sz="2400" dirty="0"/>
              <a:t>Δεν μπορεί να αρχίζει με ψηφίο</a:t>
            </a:r>
            <a:endParaRPr lang="en-US" altLang="el-GR" sz="2400" dirty="0"/>
          </a:p>
          <a:p>
            <a:pPr>
              <a:spcBef>
                <a:spcPct val="20000"/>
              </a:spcBef>
              <a:buClr>
                <a:schemeClr val="tx1"/>
              </a:buClr>
              <a:buSzPct val="85000"/>
              <a:buFont typeface="ZapfDingbats" pitchFamily="82" charset="2"/>
              <a:buChar char="r"/>
            </a:pPr>
            <a:r>
              <a:rPr lang="el-GR" altLang="el-GR" sz="2400" dirty="0"/>
              <a:t>Η </a:t>
            </a:r>
            <a:r>
              <a:rPr lang="en-US" altLang="el-GR" sz="2400" dirty="0"/>
              <a:t>C# </a:t>
            </a:r>
            <a:r>
              <a:rPr lang="el-GR" altLang="el-GR" sz="2400" dirty="0"/>
              <a:t>είναι </a:t>
            </a:r>
            <a:r>
              <a:rPr lang="en-US" altLang="el-GR" sz="2400" i="1" dirty="0">
                <a:solidFill>
                  <a:srgbClr val="FF3300"/>
                </a:solidFill>
              </a:rPr>
              <a:t>case sensitive</a:t>
            </a:r>
            <a:r>
              <a:rPr lang="el-GR" altLang="el-GR" sz="2400" dirty="0"/>
              <a:t> δηλ.</a:t>
            </a:r>
            <a:r>
              <a:rPr lang="en-US" altLang="el-GR" sz="2400" dirty="0"/>
              <a:t> </a:t>
            </a:r>
            <a:r>
              <a:rPr lang="el-GR" altLang="el-GR" sz="2400" dirty="0"/>
              <a:t>διαφοροποιείται μεταξύ κεφαλαίων και μικρών (πεζών) </a:t>
            </a:r>
            <a:r>
              <a:rPr lang="el-GR" altLang="el-GR" sz="2400" dirty="0" smtClean="0"/>
              <a:t>χαρακτήρων </a:t>
            </a:r>
            <a:r>
              <a:rPr lang="el-GR" altLang="el-GR" sz="2400" dirty="0"/>
              <a:t>και συνεπώς οι λέξεις </a:t>
            </a:r>
            <a:r>
              <a:rPr lang="en-US" altLang="el-GR" sz="2400" dirty="0" err="1"/>
              <a:t>args</a:t>
            </a:r>
            <a:r>
              <a:rPr lang="en-US" altLang="el-GR" sz="2400" dirty="0"/>
              <a:t> </a:t>
            </a:r>
            <a:r>
              <a:rPr lang="el-GR" altLang="el-GR" sz="2400" dirty="0"/>
              <a:t>και</a:t>
            </a:r>
            <a:r>
              <a:rPr lang="en-US" altLang="el-GR" sz="2400" dirty="0"/>
              <a:t> </a:t>
            </a:r>
            <a:r>
              <a:rPr lang="en-US" altLang="el-GR" sz="2400" dirty="0" err="1"/>
              <a:t>Args</a:t>
            </a:r>
            <a:r>
              <a:rPr lang="en-US" altLang="el-GR" sz="2400" dirty="0"/>
              <a:t> </a:t>
            </a:r>
            <a:r>
              <a:rPr lang="el-GR" altLang="el-GR" sz="2400" dirty="0"/>
              <a:t>θεωρούνται δύο διαφορετικοί </a:t>
            </a:r>
            <a:r>
              <a:rPr lang="el-GR" altLang="el-GR" sz="2400" dirty="0" smtClean="0"/>
              <a:t>προσδιοριστές</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smtClean="0">
                <a:solidFill>
                  <a:schemeClr val="tx2"/>
                </a:solidFill>
                <a:latin typeface="+mn-lt"/>
              </a:rPr>
              <a:t>Προσδιοριστές (</a:t>
            </a:r>
            <a:r>
              <a:rPr lang="en-US" altLang="el-GR" sz="4000" u="sng" dirty="0" smtClean="0">
                <a:solidFill>
                  <a:schemeClr val="tx2"/>
                </a:solidFill>
                <a:latin typeface="+mn-lt"/>
              </a:rPr>
              <a:t>Identifiers</a:t>
            </a:r>
            <a:r>
              <a:rPr lang="el-GR" altLang="el-GR" sz="4000" u="sng" dirty="0" smtClean="0">
                <a:solidFill>
                  <a:schemeClr val="tx2"/>
                </a:solidFill>
                <a:latin typeface="+mn-lt"/>
              </a:rPr>
              <a:t>) (2 από 2)</a:t>
            </a:r>
            <a:endParaRPr lang="el-GR" sz="4000" dirty="0">
              <a:solidFill>
                <a:schemeClr val="tx2"/>
              </a:solidFill>
              <a:latin typeface="+mn-lt"/>
            </a:endParaRPr>
          </a:p>
        </p:txBody>
      </p:sp>
      <p:sp>
        <p:nvSpPr>
          <p:cNvPr id="9" name="Rectangle 3"/>
          <p:cNvSpPr txBox="1">
            <a:spLocks noChangeArrowheads="1"/>
          </p:cNvSpPr>
          <p:nvPr/>
        </p:nvSpPr>
        <p:spPr>
          <a:xfrm>
            <a:off x="457200" y="1744216"/>
            <a:ext cx="7848600" cy="190080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0000"/>
              </a:spcBef>
              <a:buClr>
                <a:schemeClr val="tx1"/>
              </a:buClr>
              <a:buSzPct val="85000"/>
              <a:buFont typeface="ZapfDingbats" pitchFamily="82" charset="2"/>
              <a:buChar char="r"/>
            </a:pPr>
            <a:r>
              <a:rPr lang="el-GR" altLang="el-GR" sz="2400" dirty="0" smtClean="0"/>
              <a:t>Στο διπλανό πρόγραμμα οι </a:t>
            </a:r>
          </a:p>
          <a:p>
            <a:pPr>
              <a:spcBef>
                <a:spcPct val="20000"/>
              </a:spcBef>
              <a:buClr>
                <a:schemeClr val="tx1"/>
              </a:buClr>
              <a:buSzPct val="85000"/>
            </a:pPr>
            <a:r>
              <a:rPr lang="el-GR" altLang="el-GR" sz="2400" dirty="0" smtClean="0"/>
              <a:t>     προσδιοριστές είναι οι λέξεις:</a:t>
            </a:r>
          </a:p>
          <a:p>
            <a:pPr>
              <a:spcBef>
                <a:spcPct val="20000"/>
              </a:spcBef>
              <a:buClr>
                <a:schemeClr val="tx1"/>
              </a:buClr>
              <a:buSzPct val="85000"/>
            </a:pPr>
            <a:r>
              <a:rPr lang="el-GR" altLang="el-GR" sz="2400" dirty="0" smtClean="0"/>
              <a:t>	</a:t>
            </a:r>
            <a:r>
              <a:rPr lang="en-US" altLang="el-GR" sz="2400" dirty="0" smtClean="0"/>
              <a:t>System</a:t>
            </a:r>
            <a:r>
              <a:rPr lang="el-GR" altLang="el-GR" sz="2400" dirty="0" smtClean="0"/>
              <a:t>,  </a:t>
            </a:r>
            <a:r>
              <a:rPr lang="en-US" altLang="el-GR" sz="2400" dirty="0" err="1" smtClean="0"/>
              <a:t>HelloWorld</a:t>
            </a:r>
            <a:r>
              <a:rPr lang="el-GR" altLang="el-GR" sz="2400" dirty="0" smtClean="0"/>
              <a:t>, </a:t>
            </a:r>
            <a:r>
              <a:rPr lang="en-US" altLang="el-GR" sz="2400" dirty="0" smtClean="0"/>
              <a:t>Main</a:t>
            </a:r>
            <a:r>
              <a:rPr lang="el-GR" altLang="el-GR" sz="2400" dirty="0" smtClean="0"/>
              <a:t>, </a:t>
            </a:r>
            <a:r>
              <a:rPr lang="en-US" altLang="el-GR" sz="2400" dirty="0" err="1" smtClean="0"/>
              <a:t>args</a:t>
            </a:r>
            <a:r>
              <a:rPr lang="el-GR" altLang="el-GR" sz="2400" dirty="0" smtClean="0"/>
              <a:t>,</a:t>
            </a:r>
          </a:p>
          <a:p>
            <a:pPr>
              <a:spcBef>
                <a:spcPct val="20000"/>
              </a:spcBef>
              <a:buClr>
                <a:schemeClr val="tx1"/>
              </a:buClr>
              <a:buSzPct val="85000"/>
            </a:pPr>
            <a:r>
              <a:rPr lang="el-GR" altLang="el-GR" sz="2400" dirty="0" smtClean="0"/>
              <a:t>	και </a:t>
            </a:r>
            <a:r>
              <a:rPr lang="en-US" altLang="el-GR" sz="2400" dirty="0" err="1" smtClean="0"/>
              <a:t>WriteLine</a:t>
            </a:r>
            <a:r>
              <a:rPr lang="el-GR" altLang="el-GR" sz="2400" dirty="0" smtClean="0"/>
              <a:t/>
            </a:r>
            <a:br>
              <a:rPr lang="el-GR" altLang="el-GR" sz="2400" dirty="0" smtClean="0"/>
            </a:br>
            <a:endParaRPr lang="el-GR" altLang="el-GR" sz="2400" dirty="0"/>
          </a:p>
        </p:txBody>
      </p:sp>
      <p:sp>
        <p:nvSpPr>
          <p:cNvPr id="6" name="Rectangle 8" descr="using System,&#10;class Hello World,&#10;άγκιστρο,&#10;   static void Main, string[] args,&#10;   άγιστρο,&#10;      Console τελεία Write Line, Hello, World!,&#10;   άγκιστρο,&#10;άγκιστρο.&#10;"/>
          <p:cNvSpPr>
            <a:spLocks noChangeArrowheads="1"/>
          </p:cNvSpPr>
          <p:nvPr>
            <p:custDataLst>
              <p:tags r:id="rId3"/>
            </p:custDataLst>
          </p:nvPr>
        </p:nvSpPr>
        <p:spPr bwMode="auto">
          <a:xfrm>
            <a:off x="3923928" y="3212976"/>
            <a:ext cx="4495800" cy="2308324"/>
          </a:xfrm>
          <a:prstGeom prst="rect">
            <a:avLst/>
          </a:prstGeom>
          <a:noFill/>
          <a:ln w="12700">
            <a:solidFill>
              <a:schemeClr val="tx1"/>
            </a:solidFill>
            <a:miter lim="800000"/>
            <a:headEnd/>
            <a:tailEnd/>
          </a:ln>
        </p:spPr>
        <p:txBody>
          <a:bodyPr>
            <a:spAutoFit/>
          </a:bodyPr>
          <a:lstStyle/>
          <a:p>
            <a:pPr lvl="1" algn="l">
              <a:lnSpc>
                <a:spcPct val="80000"/>
              </a:lnSpc>
              <a:buFont typeface="ZapfDingbats" pitchFamily="82" charset="2"/>
              <a:buNone/>
              <a:defRPr/>
            </a:pPr>
            <a:r>
              <a:rPr lang="en-US" sz="2000" b="1" dirty="0">
                <a:solidFill>
                  <a:srgbClr val="7030A0"/>
                </a:solidFill>
              </a:rPr>
              <a:t>using</a:t>
            </a:r>
            <a:r>
              <a:rPr lang="en-US" sz="2000" b="1" dirty="0"/>
              <a:t> System;</a:t>
            </a:r>
            <a:endParaRPr lang="el-GR" sz="2000" dirty="0"/>
          </a:p>
          <a:p>
            <a:pPr lvl="1" algn="l">
              <a:lnSpc>
                <a:spcPct val="80000"/>
              </a:lnSpc>
              <a:buFont typeface="ZapfDingbats" pitchFamily="82" charset="2"/>
              <a:buNone/>
              <a:defRPr/>
            </a:pPr>
            <a:r>
              <a:rPr lang="en-US" sz="2000" b="1" dirty="0">
                <a:solidFill>
                  <a:srgbClr val="7030A0"/>
                </a:solidFill>
              </a:rPr>
              <a:t>class</a:t>
            </a:r>
            <a:r>
              <a:rPr lang="en-US" sz="2000" b="1" dirty="0"/>
              <a:t> </a:t>
            </a:r>
            <a:r>
              <a:rPr lang="en-US" sz="2000" b="1" dirty="0" err="1">
                <a:solidFill>
                  <a:srgbClr val="00B0F0"/>
                </a:solidFill>
              </a:rPr>
              <a:t>HelloWorld</a:t>
            </a:r>
            <a:endParaRPr lang="el-GR" sz="2000" b="1" dirty="0">
              <a:solidFill>
                <a:srgbClr val="00B0F0"/>
              </a:solidFill>
            </a:endParaRPr>
          </a:p>
          <a:p>
            <a:pPr lvl="1" algn="l">
              <a:lnSpc>
                <a:spcPct val="80000"/>
              </a:lnSpc>
              <a:buFont typeface="ZapfDingbats" pitchFamily="82" charset="2"/>
              <a:buNone/>
              <a:defRPr/>
            </a:pPr>
            <a:r>
              <a:rPr lang="en-US" sz="2000" b="1" dirty="0"/>
              <a:t>{</a:t>
            </a:r>
            <a:endParaRPr lang="el-GR" sz="2000" b="1" dirty="0"/>
          </a:p>
          <a:p>
            <a:pPr lvl="1" algn="l">
              <a:lnSpc>
                <a:spcPct val="80000"/>
              </a:lnSpc>
              <a:buFont typeface="ZapfDingbats" pitchFamily="82" charset="2"/>
              <a:buNone/>
              <a:defRPr/>
            </a:pPr>
            <a:r>
              <a:rPr lang="el-GR" sz="2000" b="1" dirty="0">
                <a:solidFill>
                  <a:schemeClr val="accent2"/>
                </a:solidFill>
              </a:rPr>
              <a:t>   </a:t>
            </a:r>
            <a:r>
              <a:rPr lang="en-US" sz="2000" b="1" dirty="0">
                <a:solidFill>
                  <a:srgbClr val="7030A0"/>
                </a:solidFill>
              </a:rPr>
              <a:t>static void </a:t>
            </a:r>
            <a:r>
              <a:rPr lang="en-US" sz="2000" b="1" dirty="0"/>
              <a:t>Main(</a:t>
            </a:r>
            <a:r>
              <a:rPr lang="en-US" sz="2000" b="1" dirty="0">
                <a:solidFill>
                  <a:schemeClr val="accent6"/>
                </a:solidFill>
              </a:rPr>
              <a:t>string</a:t>
            </a:r>
            <a:r>
              <a:rPr lang="en-US" sz="2000" b="1" dirty="0"/>
              <a:t>[] </a:t>
            </a:r>
            <a:r>
              <a:rPr lang="en-US" sz="2000" b="1" dirty="0" err="1"/>
              <a:t>args</a:t>
            </a:r>
            <a:r>
              <a:rPr lang="en-US" sz="2000" b="1" dirty="0"/>
              <a:t>)</a:t>
            </a:r>
            <a:endParaRPr lang="el-GR" sz="2000" b="1" dirty="0"/>
          </a:p>
          <a:p>
            <a:pPr lvl="1" algn="l">
              <a:lnSpc>
                <a:spcPct val="80000"/>
              </a:lnSpc>
              <a:buFont typeface="ZapfDingbats" pitchFamily="82" charset="2"/>
              <a:buNone/>
              <a:defRPr/>
            </a:pPr>
            <a:r>
              <a:rPr lang="el-GR" sz="2000" b="1" dirty="0"/>
              <a:t>   </a:t>
            </a:r>
            <a:r>
              <a:rPr lang="en-US" sz="2000" b="1" dirty="0"/>
              <a:t>{</a:t>
            </a:r>
            <a:endParaRPr lang="el-GR" sz="2000" b="1" dirty="0"/>
          </a:p>
          <a:p>
            <a:pPr lvl="1" algn="l">
              <a:lnSpc>
                <a:spcPct val="80000"/>
              </a:lnSpc>
              <a:buFont typeface="ZapfDingbats" pitchFamily="82" charset="2"/>
              <a:buNone/>
              <a:defRPr/>
            </a:pPr>
            <a:r>
              <a:rPr lang="el-GR" sz="2000" b="1" dirty="0">
                <a:solidFill>
                  <a:srgbClr val="00B0F0"/>
                </a:solidFill>
              </a:rPr>
              <a:t>      </a:t>
            </a:r>
            <a:r>
              <a:rPr lang="en-US" sz="2000" b="1" dirty="0" err="1">
                <a:solidFill>
                  <a:srgbClr val="00B0F0"/>
                </a:solidFill>
              </a:rPr>
              <a:t>Console</a:t>
            </a:r>
            <a:r>
              <a:rPr lang="en-US" sz="2000" b="1" dirty="0" err="1"/>
              <a:t>.WriteLine</a:t>
            </a:r>
            <a:r>
              <a:rPr lang="en-US" sz="2000" b="1" dirty="0" smtClean="0"/>
              <a:t>(</a:t>
            </a:r>
            <a:r>
              <a:rPr lang="en-US" sz="2000" b="1" dirty="0" smtClean="0">
                <a:solidFill>
                  <a:schemeClr val="accent4"/>
                </a:solidFill>
              </a:rPr>
              <a:t>“</a:t>
            </a:r>
            <a:r>
              <a:rPr lang="en-US" sz="2000" b="1" dirty="0">
                <a:solidFill>
                  <a:schemeClr val="accent4"/>
                </a:solidFill>
              </a:rPr>
              <a:t>Hello, World</a:t>
            </a:r>
            <a:r>
              <a:rPr lang="en-US" sz="2000" b="1" dirty="0" smtClean="0">
                <a:solidFill>
                  <a:schemeClr val="accent4"/>
                </a:solidFill>
              </a:rPr>
              <a:t>!”</a:t>
            </a:r>
            <a:r>
              <a:rPr lang="en-US" sz="2000" b="1" dirty="0" smtClean="0"/>
              <a:t>);</a:t>
            </a:r>
            <a:endParaRPr lang="el-GR" sz="2000" b="1" dirty="0"/>
          </a:p>
          <a:p>
            <a:pPr lvl="1" algn="l">
              <a:lnSpc>
                <a:spcPct val="80000"/>
              </a:lnSpc>
              <a:buFont typeface="ZapfDingbats" pitchFamily="82" charset="2"/>
              <a:buNone/>
              <a:defRPr/>
            </a:pPr>
            <a:r>
              <a:rPr lang="el-GR" sz="2000" b="1" dirty="0"/>
              <a:t>   </a:t>
            </a:r>
            <a:r>
              <a:rPr lang="en-US" sz="2000" b="1" dirty="0"/>
              <a:t>}</a:t>
            </a:r>
            <a:endParaRPr lang="el-GR" sz="2000" b="1" dirty="0"/>
          </a:p>
          <a:p>
            <a:pPr lvl="1" algn="l">
              <a:lnSpc>
                <a:spcPct val="80000"/>
              </a:lnSpc>
              <a:buFont typeface="ZapfDingbats" pitchFamily="82" charset="2"/>
              <a:buNone/>
              <a:defRPr/>
            </a:pPr>
            <a:r>
              <a:rPr lang="en-US" sz="2000" b="1" dirty="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n-US" altLang="el-GR" sz="4000" u="sng" dirty="0" smtClean="0">
                <a:solidFill>
                  <a:schemeClr val="tx2"/>
                </a:solidFill>
                <a:latin typeface="+mn-lt"/>
              </a:rPr>
              <a:t>Identifiers: Keywords </a:t>
            </a:r>
            <a:r>
              <a:rPr lang="el-GR" altLang="el-GR" sz="4000" u="sng" dirty="0" smtClean="0">
                <a:solidFill>
                  <a:schemeClr val="tx2"/>
                </a:solidFill>
                <a:latin typeface="+mn-lt"/>
              </a:rPr>
              <a:t>(1 από 2)</a:t>
            </a:r>
            <a:endParaRPr lang="el-GR" altLang="el-GR" sz="4000" u="sng" dirty="0">
              <a:solidFill>
                <a:schemeClr val="tx2"/>
              </a:solidFill>
              <a:latin typeface="+mn-lt"/>
            </a:endParaRPr>
          </a:p>
        </p:txBody>
      </p:sp>
      <p:sp>
        <p:nvSpPr>
          <p:cNvPr id="9" name="Rectangle 3"/>
          <p:cNvSpPr txBox="1">
            <a:spLocks noChangeArrowheads="1"/>
          </p:cNvSpPr>
          <p:nvPr/>
        </p:nvSpPr>
        <p:spPr>
          <a:xfrm>
            <a:off x="457200" y="1772816"/>
            <a:ext cx="7848600" cy="25922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0000"/>
              </a:spcBef>
              <a:buClr>
                <a:schemeClr val="tx1"/>
              </a:buClr>
              <a:buSzPct val="85000"/>
              <a:buFont typeface="ZapfDingbats" pitchFamily="82" charset="2"/>
              <a:buChar char="r"/>
            </a:pPr>
            <a:r>
              <a:rPr lang="el-GR" altLang="el-GR" sz="2400" dirty="0" smtClean="0"/>
              <a:t>Συχνά χρησιμοποιούμε ειδικούς προσδιοριστές που λέγονται </a:t>
            </a:r>
            <a:r>
              <a:rPr lang="el-GR" altLang="el-GR" sz="2400" i="1" dirty="0" smtClean="0">
                <a:solidFill>
                  <a:schemeClr val="accent4"/>
                </a:solidFill>
              </a:rPr>
              <a:t>λέξεις κλειδιά </a:t>
            </a:r>
            <a:r>
              <a:rPr lang="el-GR" altLang="el-GR" sz="2400" dirty="0" smtClean="0"/>
              <a:t>(</a:t>
            </a:r>
            <a:r>
              <a:rPr lang="en-US" altLang="el-GR" sz="2400" i="1" dirty="0" smtClean="0">
                <a:solidFill>
                  <a:srgbClr val="7030A0"/>
                </a:solidFill>
              </a:rPr>
              <a:t>keywords</a:t>
            </a:r>
            <a:r>
              <a:rPr lang="el-GR" altLang="el-GR" sz="2400" dirty="0" smtClean="0"/>
              <a:t>). Οι λέξεις αυτές έχουν προκαθορισμένο νόημα για μια συγκεκριμένη γλώσσα. </a:t>
            </a:r>
          </a:p>
          <a:p>
            <a:pPr lvl="1">
              <a:spcBef>
                <a:spcPct val="20000"/>
              </a:spcBef>
              <a:buClr>
                <a:schemeClr val="tx1"/>
              </a:buClr>
              <a:buSzPct val="75000"/>
              <a:buFont typeface="ZapfDingbats" pitchFamily="82" charset="2"/>
              <a:buChar char="m"/>
            </a:pPr>
            <a:r>
              <a:rPr lang="el-GR" altLang="el-GR" sz="2400" dirty="0" smtClean="0"/>
              <a:t>παράδειγμα: </a:t>
            </a:r>
            <a:r>
              <a:rPr lang="en-US" altLang="el-GR" sz="2400" dirty="0" smtClean="0">
                <a:solidFill>
                  <a:schemeClr val="accent4"/>
                </a:solidFill>
              </a:rPr>
              <a:t>else</a:t>
            </a:r>
          </a:p>
          <a:p>
            <a:pPr>
              <a:spcBef>
                <a:spcPct val="20000"/>
              </a:spcBef>
              <a:buClr>
                <a:schemeClr val="tx1"/>
              </a:buClr>
              <a:buSzPct val="85000"/>
              <a:buFont typeface="ZapfDingbats" pitchFamily="82" charset="2"/>
              <a:buChar char="r"/>
            </a:pPr>
            <a:r>
              <a:rPr lang="el-GR" altLang="el-GR" sz="2400" dirty="0" smtClean="0"/>
              <a:t>Οι λέξεις κλειδιά είναι μέρος της γλώσσας και έχουν απόλυτα καθορισμένο τρόπο χρήσης</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457200" y="116632"/>
            <a:ext cx="8229600" cy="1296144"/>
          </a:xfrm>
        </p:spPr>
        <p:txBody>
          <a:bodyPr>
            <a:noAutofit/>
          </a:bodyPr>
          <a:lstStyle/>
          <a:p>
            <a:pPr marL="342900" indent="-342900">
              <a:spcBef>
                <a:spcPct val="20000"/>
              </a:spcBef>
              <a:defRPr/>
            </a:pPr>
            <a:r>
              <a:rPr lang="en-US" altLang="el-GR" sz="4000" u="sng" dirty="0" smtClean="0">
                <a:solidFill>
                  <a:schemeClr val="tx2"/>
                </a:solidFill>
                <a:latin typeface="+mn-lt"/>
              </a:rPr>
              <a:t>Identifiers: Keywords </a:t>
            </a:r>
            <a:r>
              <a:rPr lang="el-GR" altLang="el-GR" sz="4000" u="sng" dirty="0" smtClean="0">
                <a:solidFill>
                  <a:schemeClr val="tx2"/>
                </a:solidFill>
                <a:latin typeface="+mn-lt"/>
              </a:rPr>
              <a:t>(</a:t>
            </a:r>
            <a:r>
              <a:rPr lang="el-GR" altLang="el-GR" sz="4000" u="sng" dirty="0">
                <a:solidFill>
                  <a:schemeClr val="tx2"/>
                </a:solidFill>
                <a:latin typeface="+mn-lt"/>
              </a:rPr>
              <a:t>1 από 2)</a:t>
            </a:r>
            <a:endParaRPr lang="el-GR" sz="4000" dirty="0">
              <a:solidFill>
                <a:schemeClr val="tx2"/>
              </a:solidFill>
              <a:latin typeface="+mn-lt"/>
            </a:endParaRPr>
          </a:p>
        </p:txBody>
      </p:sp>
      <p:graphicFrame>
        <p:nvGraphicFramePr>
          <p:cNvPr id="2" name="Αντικείμενο 1" descr="Πίνακας Identifiers Keywords.&#10;&#10;Ορισμένα παραδείγματα:&#10;explicit, case, null και άλλα."/>
          <p:cNvGraphicFramePr>
            <a:graphicFrameLocks/>
          </p:cNvGraphicFramePr>
          <p:nvPr>
            <p:extLst>
              <p:ext uri="{D42A27DB-BD31-4B8C-83A1-F6EECF244321}">
                <p14:modId xmlns:p14="http://schemas.microsoft.com/office/powerpoint/2010/main" val="2639316968"/>
              </p:ext>
            </p:extLst>
          </p:nvPr>
        </p:nvGraphicFramePr>
        <p:xfrm>
          <a:off x="285750" y="1638300"/>
          <a:ext cx="8362950" cy="3638550"/>
        </p:xfrm>
        <a:graphic>
          <a:graphicData uri="http://schemas.openxmlformats.org/presentationml/2006/ole">
            <mc:AlternateContent xmlns:mc="http://schemas.openxmlformats.org/markup-compatibility/2006">
              <mc:Choice xmlns:v="urn:schemas-microsoft-com:vml" Requires="v">
                <p:oleObj spid="_x0000_s2078" name="Document" r:id="rId6" imgW="8206990" imgH="3573446" progId="Word.Document.8">
                  <p:embed/>
                </p:oleObj>
              </mc:Choice>
              <mc:Fallback>
                <p:oleObj name="Document" r:id="rId6" imgW="8206990" imgH="3573446" progId="Word.Document.8">
                  <p:embed/>
                  <p:pic>
                    <p:nvPicPr>
                      <p:cNvPr id="0" name="Object 6"/>
                      <p:cNvPicPr>
                        <a:picLocks noChangeArrowheads="1"/>
                      </p:cNvPicPr>
                      <p:nvPr/>
                    </p:nvPicPr>
                    <p:blipFill>
                      <a:blip r:embed="rId7"/>
                      <a:srcRect/>
                      <a:stretch>
                        <a:fillRect/>
                      </a:stretch>
                    </p:blipFill>
                    <p:spPr bwMode="auto">
                      <a:xfrm>
                        <a:off x="285750" y="1638300"/>
                        <a:ext cx="8362950" cy="3638550"/>
                      </a:xfrm>
                      <a:prstGeom prst="rect">
                        <a:avLst/>
                      </a:prstGeom>
                      <a:noFill/>
                      <a:ln>
                        <a:noFill/>
                      </a:ln>
                      <a:effectLst/>
                    </p:spPr>
                  </p:pic>
                </p:oleObj>
              </mc:Fallback>
            </mc:AlternateContent>
          </a:graphicData>
        </a:graphic>
      </p:graphicFrame>
      <p:sp>
        <p:nvSpPr>
          <p:cNvPr id="9" name="Rectangle 3"/>
          <p:cNvSpPr txBox="1">
            <a:spLocks noChangeArrowheads="1"/>
          </p:cNvSpPr>
          <p:nvPr/>
        </p:nvSpPr>
        <p:spPr>
          <a:xfrm>
            <a:off x="457200" y="5229200"/>
            <a:ext cx="7848600" cy="5326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dirty="0" smtClean="0">
                <a:solidFill>
                  <a:srgbClr val="000000"/>
                </a:solidFill>
              </a:rPr>
              <a:t>Όλες οι λέξεις κλειδιά της </a:t>
            </a:r>
            <a:r>
              <a:rPr lang="en-US" altLang="el-GR" sz="2400" dirty="0" smtClean="0">
                <a:solidFill>
                  <a:srgbClr val="000000"/>
                </a:solidFill>
              </a:rPr>
              <a:t>C#</a:t>
            </a:r>
            <a:r>
              <a:rPr lang="el-GR" altLang="el-GR" sz="2400" dirty="0" smtClean="0">
                <a:solidFill>
                  <a:srgbClr val="000000"/>
                </a:solidFill>
              </a:rPr>
              <a:t> είναι με πεζά </a:t>
            </a:r>
            <a:r>
              <a:rPr lang="el-GR" altLang="el-GR" sz="2400" dirty="0" smtClean="0">
                <a:solidFill>
                  <a:schemeClr val="accent4"/>
                </a:solidFill>
              </a:rPr>
              <a:t>γράμματα</a:t>
            </a:r>
            <a:r>
              <a:rPr lang="el-GR" altLang="el-GR" sz="2400" b="1" dirty="0" smtClean="0">
                <a:solidFill>
                  <a:schemeClr val="accent4"/>
                </a:solidFill>
              </a:rPr>
              <a:t>!</a:t>
            </a:r>
            <a:endParaRPr lang="el-GR" altLang="el-GR" sz="2400" b="1" dirty="0">
              <a:solidFill>
                <a:schemeClr val="accent4"/>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2"/>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latin typeface="+mn-lt"/>
              </a:rPr>
              <a:t>Χώροι Ονομάτων – </a:t>
            </a:r>
            <a:r>
              <a:rPr lang="en-US" altLang="el-GR" sz="4000" u="sng" dirty="0" smtClean="0">
                <a:solidFill>
                  <a:schemeClr val="tx2"/>
                </a:solidFill>
                <a:latin typeface="+mn-lt"/>
              </a:rPr>
              <a:t>Namespaces</a:t>
            </a:r>
            <a:r>
              <a:rPr lang="el-GR" altLang="el-GR" sz="4000" u="sng" dirty="0" smtClean="0">
                <a:solidFill>
                  <a:schemeClr val="tx2"/>
                </a:solidFill>
                <a:latin typeface="+mn-lt"/>
              </a:rPr>
              <a:t> (1 από 2)</a:t>
            </a:r>
            <a:endParaRPr lang="el-GR" altLang="el-GR" sz="4000" u="sng" dirty="0">
              <a:solidFill>
                <a:schemeClr val="tx2"/>
              </a:solidFill>
              <a:latin typeface="+mn-lt"/>
            </a:endParaRPr>
          </a:p>
        </p:txBody>
      </p:sp>
      <p:sp>
        <p:nvSpPr>
          <p:cNvPr id="9" name="Rectangle 3" descr="Διαχωρίζουμε τους χώρους ονομάτων για να αποφύγουμε συγκρούσεις ονομάτων!&#10;Όλος ο κώδικας της βιβλιοθήκης  τελεία NET είναι οργανωμένος σε χώρους ονομάτων!&#10;Αν δεν προσδιορίσουμε κάποιο χώρο ονομάτων για το πρόγραμμά μας, τότε όλος ο κώδικας που γράφουμε σε C# θα συμπεριλαμβάνεται σε ένα προυπάρχοντα χώρο που λέγεται global namespace.&#10;Για να αναφερθούμε στον κώδικα από ένα συγκεκριμένο χώρο χρησιμοποιούμε το όνομα του χώρου (παραδείγματος χάρην System τελεία Console) ή εισάγουμε το χώρο στο πρόγραμμά μας (παραδείγματος χ'αρην using System, ).&#10;"/>
          <p:cNvSpPr txBox="1">
            <a:spLocks noChangeArrowheads="1"/>
          </p:cNvSpPr>
          <p:nvPr/>
        </p:nvSpPr>
        <p:spPr>
          <a:xfrm>
            <a:off x="539824" y="1442616"/>
            <a:ext cx="7848600" cy="47946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0000"/>
              </a:spcBef>
              <a:buClr>
                <a:schemeClr val="tx1"/>
              </a:buClr>
              <a:buSzPct val="85000"/>
              <a:buFont typeface="ZapfDingbats" pitchFamily="82" charset="2"/>
              <a:buChar char="r"/>
              <a:defRPr/>
            </a:pPr>
            <a:r>
              <a:rPr lang="el-GR" sz="2400" dirty="0"/>
              <a:t>Διαχωρίζουμε τους χώρους ονομάτων για να αποφύγουμε συγκρούσεις ονομάτων</a:t>
            </a:r>
            <a:r>
              <a:rPr lang="en-US" sz="2400" dirty="0"/>
              <a:t>!</a:t>
            </a:r>
          </a:p>
          <a:p>
            <a:pPr>
              <a:spcBef>
                <a:spcPct val="20000"/>
              </a:spcBef>
              <a:buClr>
                <a:schemeClr val="tx1"/>
              </a:buClr>
              <a:buSzPct val="85000"/>
              <a:buFont typeface="ZapfDingbats" pitchFamily="82" charset="2"/>
              <a:buChar char="r"/>
              <a:defRPr/>
            </a:pPr>
            <a:r>
              <a:rPr lang="el-GR" sz="2400" dirty="0"/>
              <a:t>Όλος ο κώδικας της βιβλιοθήκης </a:t>
            </a:r>
            <a:r>
              <a:rPr lang="en-US" sz="2400" dirty="0"/>
              <a:t>.NET </a:t>
            </a:r>
            <a:r>
              <a:rPr lang="el-GR" sz="2400" dirty="0"/>
              <a:t>είναι οργανωμένος σε χώρους ονομάτων</a:t>
            </a:r>
            <a:r>
              <a:rPr lang="en-US" sz="2400" dirty="0"/>
              <a:t>!</a:t>
            </a:r>
          </a:p>
          <a:p>
            <a:pPr>
              <a:spcBef>
                <a:spcPct val="20000"/>
              </a:spcBef>
              <a:buClr>
                <a:schemeClr val="tx1"/>
              </a:buClr>
              <a:buSzPct val="85000"/>
              <a:buFont typeface="ZapfDingbats" pitchFamily="82" charset="2"/>
              <a:buChar char="r"/>
              <a:defRPr/>
            </a:pPr>
            <a:r>
              <a:rPr lang="el-GR" sz="2400" dirty="0"/>
              <a:t>Αν δεν προσδιορίσουμε κάποιο χώρο ονομάτων για το πρόγραμμά μας, τότε όλος ο κώδικας που γράφουμε σε</a:t>
            </a:r>
            <a:r>
              <a:rPr lang="en-US" sz="2400" dirty="0"/>
              <a:t> C# </a:t>
            </a:r>
            <a:r>
              <a:rPr lang="el-GR" sz="2400" dirty="0"/>
              <a:t>θα συμπεριλαμβάνεται σε ένα </a:t>
            </a:r>
            <a:r>
              <a:rPr lang="el-GR" sz="2400" dirty="0" smtClean="0"/>
              <a:t>προϋπάρχοντα </a:t>
            </a:r>
            <a:r>
              <a:rPr lang="el-GR" sz="2400" dirty="0"/>
              <a:t>χώρο που λέγεται </a:t>
            </a:r>
            <a:r>
              <a:rPr lang="en-US" sz="2400" b="1" dirty="0"/>
              <a:t>global namespace</a:t>
            </a:r>
          </a:p>
          <a:p>
            <a:pPr>
              <a:spcBef>
                <a:spcPct val="20000"/>
              </a:spcBef>
              <a:buClr>
                <a:schemeClr val="tx1"/>
              </a:buClr>
              <a:buSzPct val="85000"/>
              <a:buFont typeface="ZapfDingbats" pitchFamily="82" charset="2"/>
              <a:buChar char="r"/>
              <a:defRPr/>
            </a:pPr>
            <a:r>
              <a:rPr lang="el-GR" sz="2400" dirty="0"/>
              <a:t>Για να αναφερθούμε στον κώδικα από ένα συγκεκριμένο χώρο χρησιμοποιούμε το όνομα του χώρου </a:t>
            </a:r>
            <a:r>
              <a:rPr lang="en-US" sz="2400" dirty="0"/>
              <a:t>(</a:t>
            </a:r>
            <a:r>
              <a:rPr lang="el-GR" sz="2400" dirty="0" err="1"/>
              <a:t>π.χ</a:t>
            </a:r>
            <a:r>
              <a:rPr lang="en-US" sz="2400" dirty="0"/>
              <a:t> </a:t>
            </a:r>
            <a:r>
              <a:rPr lang="en-US" sz="2400" b="1" dirty="0" err="1">
                <a:solidFill>
                  <a:schemeClr val="accent4">
                    <a:lumMod val="75000"/>
                  </a:schemeClr>
                </a:solidFill>
              </a:rPr>
              <a:t>System.Console</a:t>
            </a:r>
            <a:r>
              <a:rPr lang="en-US" sz="2400" dirty="0"/>
              <a:t>) </a:t>
            </a:r>
            <a:r>
              <a:rPr lang="el-GR" sz="2400" dirty="0"/>
              <a:t>ή εισάγουμε το χώρο στο πρόγραμμά μας</a:t>
            </a:r>
            <a:r>
              <a:rPr lang="en-US" sz="2400" dirty="0"/>
              <a:t> (</a:t>
            </a:r>
            <a:r>
              <a:rPr lang="el-GR" sz="2400" dirty="0" err="1"/>
              <a:t>π.χ</a:t>
            </a:r>
            <a:r>
              <a:rPr lang="en-US" sz="2400" dirty="0"/>
              <a:t> </a:t>
            </a:r>
            <a:r>
              <a:rPr lang="en-US" sz="2400" b="1" dirty="0">
                <a:solidFill>
                  <a:schemeClr val="accent4">
                    <a:lumMod val="75000"/>
                  </a:schemeClr>
                </a:solidFill>
              </a:rPr>
              <a:t>using System;</a:t>
            </a:r>
            <a:r>
              <a:rPr lang="en-US" sz="2400" dirty="0">
                <a:solidFill>
                  <a:schemeClr val="accent4">
                    <a:lumMod val="75000"/>
                  </a:schemeClr>
                </a:solidFill>
              </a:rPr>
              <a:t> </a:t>
            </a:r>
            <a:r>
              <a:rPr lang="en-US" sz="2400" dirty="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latin typeface="+mn-lt"/>
              </a:rPr>
              <a:t>Χώροι Ονομάτων – </a:t>
            </a:r>
            <a:r>
              <a:rPr lang="en-US" altLang="el-GR" sz="4000" u="sng" dirty="0" smtClean="0">
                <a:solidFill>
                  <a:schemeClr val="tx2"/>
                </a:solidFill>
                <a:latin typeface="+mn-lt"/>
              </a:rPr>
              <a:t>Namespaces </a:t>
            </a:r>
            <a:r>
              <a:rPr lang="el-GR" altLang="el-GR" sz="4000" u="sng" dirty="0" smtClean="0">
                <a:solidFill>
                  <a:schemeClr val="tx2"/>
                </a:solidFill>
                <a:latin typeface="+mn-lt"/>
              </a:rPr>
              <a:t>(1 από 2)</a:t>
            </a:r>
            <a:endParaRPr lang="el-GR" sz="4000" dirty="0">
              <a:solidFill>
                <a:schemeClr val="tx2"/>
              </a:solidFill>
              <a:latin typeface="+mn-lt"/>
            </a:endParaRPr>
          </a:p>
        </p:txBody>
      </p:sp>
      <p:sp>
        <p:nvSpPr>
          <p:cNvPr id="6" name="Text Box 8" descr="using System,&#10;class Hello World,&#10;άγκιστρο,&#10;  static void Main, string[] args, &#10;  άγκιστρο,&#10;    Console τελεία Write Line, Hello World!,&#10;  άγκιστρο,&#10;αγκιστρο.&#10;"/>
          <p:cNvSpPr txBox="1">
            <a:spLocks noChangeArrowheads="1"/>
          </p:cNvSpPr>
          <p:nvPr>
            <p:custDataLst>
              <p:tags r:id="rId3"/>
            </p:custDataLst>
          </p:nvPr>
        </p:nvSpPr>
        <p:spPr bwMode="auto">
          <a:xfrm>
            <a:off x="552157" y="1340768"/>
            <a:ext cx="5532011" cy="269612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20000"/>
              </a:spcBef>
            </a:pPr>
            <a:r>
              <a:rPr lang="en-US" altLang="el-GR" sz="1800" b="1" dirty="0">
                <a:solidFill>
                  <a:schemeClr val="accent4"/>
                </a:solidFill>
                <a:latin typeface="+mn-lt"/>
              </a:rPr>
              <a:t>using System;</a:t>
            </a:r>
          </a:p>
          <a:p>
            <a:pPr algn="l" eaLnBrk="1" hangingPunct="1">
              <a:spcBef>
                <a:spcPct val="20000"/>
              </a:spcBef>
            </a:pPr>
            <a:r>
              <a:rPr lang="en-US" altLang="el-GR" sz="1800" b="1" dirty="0" smtClean="0">
                <a:latin typeface="+mn-lt"/>
              </a:rPr>
              <a:t>class </a:t>
            </a:r>
            <a:r>
              <a:rPr lang="en-US" altLang="el-GR" sz="1800" b="1" dirty="0" err="1">
                <a:latin typeface="+mn-lt"/>
              </a:rPr>
              <a:t>HelloWorld</a:t>
            </a:r>
            <a:endParaRPr lang="en-US" altLang="el-GR" sz="1800" b="1" dirty="0">
              <a:latin typeface="+mn-lt"/>
            </a:endParaRPr>
          </a:p>
          <a:p>
            <a:pPr algn="l" eaLnBrk="1" hangingPunct="1">
              <a:spcBef>
                <a:spcPct val="20000"/>
              </a:spcBef>
            </a:pPr>
            <a:r>
              <a:rPr lang="en-US" altLang="el-GR" sz="1800" b="1" dirty="0">
                <a:latin typeface="+mn-lt"/>
              </a:rPr>
              <a:t>{ </a:t>
            </a:r>
          </a:p>
          <a:p>
            <a:pPr algn="l" eaLnBrk="1" hangingPunct="1">
              <a:spcBef>
                <a:spcPct val="20000"/>
              </a:spcBef>
            </a:pPr>
            <a:r>
              <a:rPr lang="en-US" altLang="el-GR" sz="1800" b="1" dirty="0">
                <a:latin typeface="+mn-lt"/>
              </a:rPr>
              <a:t>  static void Main(string[] </a:t>
            </a:r>
            <a:r>
              <a:rPr lang="en-US" altLang="el-GR" sz="1800" b="1" dirty="0" err="1">
                <a:latin typeface="+mn-lt"/>
              </a:rPr>
              <a:t>args</a:t>
            </a:r>
            <a:r>
              <a:rPr lang="en-US" altLang="el-GR" sz="1800" b="1" dirty="0">
                <a:latin typeface="+mn-lt"/>
              </a:rPr>
              <a:t>) </a:t>
            </a:r>
          </a:p>
          <a:p>
            <a:pPr algn="l" eaLnBrk="1" hangingPunct="1">
              <a:spcBef>
                <a:spcPct val="20000"/>
              </a:spcBef>
            </a:pPr>
            <a:r>
              <a:rPr lang="en-US" altLang="el-GR" sz="1800" b="1" dirty="0">
                <a:latin typeface="+mn-lt"/>
              </a:rPr>
              <a:t>  {</a:t>
            </a:r>
          </a:p>
          <a:p>
            <a:pPr algn="l" eaLnBrk="1" hangingPunct="1">
              <a:spcBef>
                <a:spcPct val="20000"/>
              </a:spcBef>
            </a:pPr>
            <a:r>
              <a:rPr lang="en-US" altLang="el-GR" sz="1800" b="1" dirty="0">
                <a:latin typeface="+mn-lt"/>
              </a:rPr>
              <a:t>    </a:t>
            </a:r>
            <a:r>
              <a:rPr lang="en-US" altLang="el-GR" sz="1800" b="1" dirty="0" err="1">
                <a:solidFill>
                  <a:schemeClr val="accent4"/>
                </a:solidFill>
                <a:latin typeface="+mn-lt"/>
              </a:rPr>
              <a:t>Console.WriteLine</a:t>
            </a:r>
            <a:r>
              <a:rPr lang="en-US" altLang="el-GR" sz="1800" b="1" dirty="0">
                <a:latin typeface="+mn-lt"/>
              </a:rPr>
              <a:t>(“Hello World!”);</a:t>
            </a:r>
          </a:p>
          <a:p>
            <a:pPr algn="l" eaLnBrk="1" hangingPunct="1">
              <a:spcBef>
                <a:spcPct val="20000"/>
              </a:spcBef>
            </a:pPr>
            <a:r>
              <a:rPr lang="en-US" altLang="el-GR" sz="1800" b="1" dirty="0">
                <a:latin typeface="+mn-lt"/>
              </a:rPr>
              <a:t>  }</a:t>
            </a:r>
          </a:p>
          <a:p>
            <a:pPr algn="l" eaLnBrk="1" hangingPunct="1">
              <a:spcBef>
                <a:spcPct val="20000"/>
              </a:spcBef>
            </a:pPr>
            <a:r>
              <a:rPr lang="en-US" altLang="el-GR" sz="1800" b="1" dirty="0">
                <a:latin typeface="+mn-lt"/>
              </a:rPr>
              <a:t>}</a:t>
            </a:r>
            <a:endParaRPr lang="en-US" altLang="el-GR" sz="1800" dirty="0">
              <a:latin typeface="+mn-lt"/>
              <a:cs typeface="Times New Roman" pitchFamily="18" charset="0"/>
            </a:endParaRPr>
          </a:p>
        </p:txBody>
      </p:sp>
      <p:sp>
        <p:nvSpPr>
          <p:cNvPr id="7" name="Text Box 9" descr="class Hello World,&#10;άγκιστρο,&#10;  static void Main, string[] args, &#10;  άγκιστρο,&#10;    System τελεία Console τελεία Write Line, Hello World!,&#10;  άγκιστρο,&#10;άγκιστρο.&#10;"/>
          <p:cNvSpPr txBox="1">
            <a:spLocks noChangeArrowheads="1"/>
          </p:cNvSpPr>
          <p:nvPr>
            <p:custDataLst>
              <p:tags r:id="rId4"/>
            </p:custDataLst>
          </p:nvPr>
        </p:nvSpPr>
        <p:spPr bwMode="auto">
          <a:xfrm>
            <a:off x="4067944" y="3585556"/>
            <a:ext cx="4764012" cy="236372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eaLnBrk="1" hangingPunct="1">
              <a:spcBef>
                <a:spcPct val="20000"/>
              </a:spcBef>
            </a:pPr>
            <a:r>
              <a:rPr lang="en-US" altLang="el-GR" sz="1800" b="1" dirty="0" smtClean="0">
                <a:latin typeface="+mn-lt"/>
              </a:rPr>
              <a:t>class </a:t>
            </a:r>
            <a:r>
              <a:rPr lang="en-US" altLang="el-GR" sz="1800" b="1" dirty="0" err="1">
                <a:latin typeface="+mn-lt"/>
              </a:rPr>
              <a:t>HelloWorld</a:t>
            </a:r>
            <a:endParaRPr lang="en-US" altLang="el-GR" sz="1800" b="1" dirty="0">
              <a:latin typeface="+mn-lt"/>
            </a:endParaRPr>
          </a:p>
          <a:p>
            <a:pPr algn="l" eaLnBrk="1" hangingPunct="1">
              <a:spcBef>
                <a:spcPct val="20000"/>
              </a:spcBef>
            </a:pPr>
            <a:r>
              <a:rPr lang="en-US" altLang="el-GR" sz="1800" b="1" dirty="0">
                <a:latin typeface="+mn-lt"/>
              </a:rPr>
              <a:t>{ </a:t>
            </a:r>
          </a:p>
          <a:p>
            <a:pPr algn="l" eaLnBrk="1" hangingPunct="1">
              <a:spcBef>
                <a:spcPct val="20000"/>
              </a:spcBef>
            </a:pPr>
            <a:r>
              <a:rPr lang="en-US" altLang="el-GR" sz="1800" b="1" dirty="0">
                <a:latin typeface="+mn-lt"/>
              </a:rPr>
              <a:t>  static void Main(string[] </a:t>
            </a:r>
            <a:r>
              <a:rPr lang="en-US" altLang="el-GR" sz="1800" b="1" dirty="0" err="1">
                <a:latin typeface="+mn-lt"/>
              </a:rPr>
              <a:t>args</a:t>
            </a:r>
            <a:r>
              <a:rPr lang="en-US" altLang="el-GR" sz="1800" b="1" dirty="0">
                <a:latin typeface="+mn-lt"/>
              </a:rPr>
              <a:t>) </a:t>
            </a:r>
          </a:p>
          <a:p>
            <a:pPr algn="l" eaLnBrk="1" hangingPunct="1">
              <a:spcBef>
                <a:spcPct val="20000"/>
              </a:spcBef>
            </a:pPr>
            <a:r>
              <a:rPr lang="en-US" altLang="el-GR" sz="1800" b="1" dirty="0">
                <a:latin typeface="+mn-lt"/>
              </a:rPr>
              <a:t>  {</a:t>
            </a:r>
          </a:p>
          <a:p>
            <a:pPr algn="l" eaLnBrk="1" hangingPunct="1">
              <a:spcBef>
                <a:spcPct val="20000"/>
              </a:spcBef>
            </a:pPr>
            <a:r>
              <a:rPr lang="en-US" altLang="el-GR" sz="1800" b="1" dirty="0">
                <a:latin typeface="+mn-lt"/>
              </a:rPr>
              <a:t>    </a:t>
            </a:r>
            <a:r>
              <a:rPr lang="en-US" altLang="el-GR" sz="1800" b="1" dirty="0" err="1">
                <a:solidFill>
                  <a:schemeClr val="accent4"/>
                </a:solidFill>
                <a:latin typeface="+mn-lt"/>
              </a:rPr>
              <a:t>System.Console.WriteLine</a:t>
            </a:r>
            <a:r>
              <a:rPr lang="en-US" altLang="el-GR" sz="1800" b="1" dirty="0">
                <a:latin typeface="+mn-lt"/>
              </a:rPr>
              <a:t>(“Hello World!”);</a:t>
            </a:r>
          </a:p>
          <a:p>
            <a:pPr algn="l" eaLnBrk="1" hangingPunct="1">
              <a:spcBef>
                <a:spcPct val="20000"/>
              </a:spcBef>
            </a:pPr>
            <a:r>
              <a:rPr lang="en-US" altLang="el-GR" sz="1800" b="1" dirty="0">
                <a:latin typeface="+mn-lt"/>
              </a:rPr>
              <a:t>  }</a:t>
            </a:r>
          </a:p>
          <a:p>
            <a:pPr algn="l" eaLnBrk="1" hangingPunct="1">
              <a:spcBef>
                <a:spcPct val="20000"/>
              </a:spcBef>
            </a:pPr>
            <a:r>
              <a:rPr lang="en-US" altLang="el-GR" sz="1800" b="1" dirty="0">
                <a:latin typeface="+mn-lt"/>
              </a:rPr>
              <a:t>}</a:t>
            </a:r>
            <a:endParaRPr lang="en-US" altLang="el-GR" sz="1800" dirty="0">
              <a:latin typeface="+mn-lt"/>
              <a:cs typeface="Times New Roman" pitchFamily="18" charset="0"/>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sz="4000" u="sng" dirty="0">
                <a:solidFill>
                  <a:schemeClr val="tx2"/>
                </a:solidFill>
                <a:latin typeface="+mn-lt"/>
              </a:rPr>
              <a:t>Δομή ενός προγράμματος σε </a:t>
            </a:r>
            <a:r>
              <a:rPr lang="en-US" altLang="el-GR" sz="4000" u="sng" dirty="0">
                <a:solidFill>
                  <a:schemeClr val="tx2"/>
                </a:solidFill>
                <a:latin typeface="+mn-lt"/>
              </a:rPr>
              <a:t>C#</a:t>
            </a:r>
            <a:r>
              <a:rPr lang="el-GR" altLang="el-GR" sz="4000" u="sng" dirty="0">
                <a:solidFill>
                  <a:schemeClr val="tx2"/>
                </a:solidFill>
                <a:latin typeface="+mn-lt"/>
              </a:rPr>
              <a:t> - Συνέχεια</a:t>
            </a:r>
            <a:endParaRPr lang="en-US" altLang="el-GR" sz="4000" u="sng" dirty="0">
              <a:solidFill>
                <a:schemeClr val="tx2"/>
              </a:solidFill>
              <a:latin typeface="+mn-lt"/>
            </a:endParaRPr>
          </a:p>
        </p:txBody>
      </p:sp>
      <p:sp>
        <p:nvSpPr>
          <p:cNvPr id="9" name="Rectangle 3" descr="Στη C#, ένα πρόγραμμα αποτελείται από,&#10;Σχόλια (προαιρετικά),&#10;Βιβλιοθήκες (προαιρετικά),&#10;Μία (υποχρεωτικά) ή περισσότερες κλάσεις (classes),&#10;Μία κλάση περιέχει δηλώσεις μεταβλητών και μία ή περισσότερες μεθόδους (methods),&#10;Μία μέθοδος περιέχει εντολές προγράμματος,&#10;Έναν ή και περισσότερους χώρους ονομάτων (namespaces), (προαιρετικό).&#10;Όλα τα παραπάνω θα αναλυθούν σύντομα με λεπτομέρεια.&#10;"/>
          <p:cNvSpPr txBox="1">
            <a:spLocks noChangeArrowheads="1"/>
          </p:cNvSpPr>
          <p:nvPr/>
        </p:nvSpPr>
        <p:spPr>
          <a:xfrm>
            <a:off x="611832" y="1412776"/>
            <a:ext cx="7848600" cy="46371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0000"/>
              </a:spcBef>
              <a:buClr>
                <a:schemeClr val="tx1"/>
              </a:buClr>
              <a:buSzPct val="85000"/>
              <a:buFont typeface="ZapfDingbats" pitchFamily="82" charset="2"/>
              <a:buChar char="r"/>
            </a:pPr>
            <a:r>
              <a:rPr lang="el-GR" altLang="el-GR" sz="2400" dirty="0"/>
              <a:t>Στη </a:t>
            </a:r>
            <a:r>
              <a:rPr lang="en-US" altLang="el-GR" sz="2400" dirty="0"/>
              <a:t>C#, </a:t>
            </a:r>
            <a:r>
              <a:rPr lang="el-GR" altLang="el-GR" sz="2400" dirty="0"/>
              <a:t>ένα πρόγραμμα αποτελείται από</a:t>
            </a:r>
            <a:endParaRPr lang="en-US" altLang="el-GR" sz="2400" dirty="0"/>
          </a:p>
          <a:p>
            <a:pPr lvl="1">
              <a:spcBef>
                <a:spcPct val="20000"/>
              </a:spcBef>
              <a:buClr>
                <a:schemeClr val="tx1"/>
              </a:buClr>
              <a:buSzPct val="75000"/>
              <a:buFont typeface="ZapfDingbats" pitchFamily="82" charset="2"/>
              <a:buChar char="m"/>
            </a:pPr>
            <a:r>
              <a:rPr lang="el-GR" altLang="el-GR" sz="2400" dirty="0"/>
              <a:t>Σχόλια</a:t>
            </a:r>
            <a:r>
              <a:rPr lang="en-US" altLang="el-GR" sz="2400" dirty="0"/>
              <a:t> </a:t>
            </a:r>
            <a:r>
              <a:rPr lang="en-US" altLang="el-GR" sz="2400" i="1" dirty="0"/>
              <a:t>(</a:t>
            </a:r>
            <a:r>
              <a:rPr lang="el-GR" altLang="el-GR" sz="2400" i="1" dirty="0"/>
              <a:t>προαιρετικά</a:t>
            </a:r>
            <a:r>
              <a:rPr lang="en-US" altLang="el-GR" sz="2400" i="1" dirty="0" smtClean="0"/>
              <a:t>)</a:t>
            </a:r>
            <a:endParaRPr lang="en-US" altLang="el-GR" sz="2400" i="1" dirty="0"/>
          </a:p>
          <a:p>
            <a:pPr lvl="1">
              <a:spcBef>
                <a:spcPct val="20000"/>
              </a:spcBef>
              <a:buClr>
                <a:schemeClr val="tx1"/>
              </a:buClr>
              <a:buSzPct val="75000"/>
              <a:buFont typeface="ZapfDingbats" pitchFamily="82" charset="2"/>
              <a:buChar char="m"/>
            </a:pPr>
            <a:r>
              <a:rPr lang="el-GR" altLang="el-GR" sz="2400" dirty="0"/>
              <a:t>Βιβλιοθήκες</a:t>
            </a:r>
            <a:r>
              <a:rPr lang="en-US" altLang="el-GR" sz="2400" dirty="0"/>
              <a:t> </a:t>
            </a:r>
            <a:r>
              <a:rPr lang="en-US" altLang="el-GR" sz="2400" i="1" dirty="0"/>
              <a:t>(</a:t>
            </a:r>
            <a:r>
              <a:rPr lang="el-GR" altLang="el-GR" sz="2400" i="1" dirty="0"/>
              <a:t>προαιρετικά</a:t>
            </a:r>
            <a:r>
              <a:rPr lang="el-GR" altLang="el-GR" sz="2400" i="1" dirty="0" smtClean="0"/>
              <a:t>)</a:t>
            </a:r>
            <a:endParaRPr lang="el-GR" altLang="el-GR" sz="2400" i="1" dirty="0"/>
          </a:p>
          <a:p>
            <a:pPr lvl="1">
              <a:spcBef>
                <a:spcPct val="20000"/>
              </a:spcBef>
              <a:buClr>
                <a:schemeClr val="tx1"/>
              </a:buClr>
              <a:buSzPct val="75000"/>
              <a:buFont typeface="ZapfDingbats" pitchFamily="82" charset="2"/>
              <a:buChar char="m"/>
            </a:pPr>
            <a:r>
              <a:rPr lang="el-GR" altLang="el-GR" sz="2400" dirty="0"/>
              <a:t>Μία </a:t>
            </a:r>
            <a:r>
              <a:rPr lang="el-GR" altLang="el-GR" sz="2400" i="1" dirty="0"/>
              <a:t>(υποχρεωτικά) </a:t>
            </a:r>
            <a:r>
              <a:rPr lang="el-GR" altLang="el-GR" sz="2400" dirty="0"/>
              <a:t>ή περισσότερες </a:t>
            </a:r>
            <a:r>
              <a:rPr lang="el-GR" altLang="el-GR" sz="2400" dirty="0">
                <a:solidFill>
                  <a:schemeClr val="accent4"/>
                </a:solidFill>
              </a:rPr>
              <a:t>κλάσεις</a:t>
            </a:r>
            <a:r>
              <a:rPr lang="el-GR" altLang="el-GR" sz="2400" dirty="0"/>
              <a:t> (</a:t>
            </a:r>
            <a:r>
              <a:rPr lang="en-US" altLang="el-GR" sz="2400" i="1" dirty="0">
                <a:solidFill>
                  <a:schemeClr val="accent4"/>
                </a:solidFill>
              </a:rPr>
              <a:t>classes</a:t>
            </a:r>
            <a:r>
              <a:rPr lang="en-US" altLang="el-GR" sz="2400" i="1" dirty="0"/>
              <a:t>)</a:t>
            </a:r>
          </a:p>
          <a:p>
            <a:pPr lvl="2">
              <a:spcBef>
                <a:spcPct val="20000"/>
              </a:spcBef>
              <a:buClr>
                <a:schemeClr val="tx1"/>
              </a:buClr>
              <a:buFontTx/>
              <a:buChar char="•"/>
            </a:pPr>
            <a:r>
              <a:rPr lang="el-GR" altLang="el-GR" dirty="0"/>
              <a:t>Μία </a:t>
            </a:r>
            <a:r>
              <a:rPr lang="el-GR" altLang="el-GR" dirty="0" smtClean="0"/>
              <a:t>κλάση </a:t>
            </a:r>
            <a:r>
              <a:rPr lang="el-GR" altLang="el-GR" dirty="0"/>
              <a:t>περιέχει δηλώσεις μεταβλητών και μία ή περισσότερες μεθόδους (</a:t>
            </a:r>
            <a:r>
              <a:rPr lang="en-US" altLang="el-GR" i="1" dirty="0">
                <a:solidFill>
                  <a:schemeClr val="accent4"/>
                </a:solidFill>
              </a:rPr>
              <a:t>methods</a:t>
            </a:r>
            <a:r>
              <a:rPr lang="el-GR" altLang="el-GR" i="1" dirty="0"/>
              <a:t>)</a:t>
            </a:r>
            <a:endParaRPr lang="en-US" altLang="el-GR" i="1" dirty="0"/>
          </a:p>
          <a:p>
            <a:pPr lvl="2">
              <a:spcBef>
                <a:spcPct val="20000"/>
              </a:spcBef>
              <a:buClr>
                <a:schemeClr val="tx1"/>
              </a:buClr>
              <a:buFontTx/>
              <a:buChar char="•"/>
            </a:pPr>
            <a:r>
              <a:rPr lang="el-GR" altLang="el-GR" dirty="0"/>
              <a:t>Μία μέθοδος περιέχει εντολές </a:t>
            </a:r>
            <a:r>
              <a:rPr lang="el-GR" altLang="el-GR" dirty="0" smtClean="0"/>
              <a:t>προγράμματος</a:t>
            </a:r>
            <a:endParaRPr lang="en-US" altLang="el-GR" sz="2400" i="1" dirty="0"/>
          </a:p>
          <a:p>
            <a:pPr lvl="1">
              <a:spcBef>
                <a:spcPct val="20000"/>
              </a:spcBef>
              <a:buClr>
                <a:schemeClr val="tx1"/>
              </a:buClr>
              <a:buSzPct val="75000"/>
              <a:buFont typeface="ZapfDingbats" pitchFamily="82" charset="2"/>
              <a:buChar char="m"/>
            </a:pPr>
            <a:r>
              <a:rPr lang="el-GR" altLang="el-GR" sz="2400" dirty="0"/>
              <a:t>Έναν ή και περισσότερους χώρους ονομάτων (</a:t>
            </a:r>
            <a:r>
              <a:rPr lang="en-US" altLang="el-GR" sz="2400" i="1" dirty="0">
                <a:solidFill>
                  <a:schemeClr val="accent4"/>
                </a:solidFill>
              </a:rPr>
              <a:t>namespaces</a:t>
            </a:r>
            <a:r>
              <a:rPr lang="el-GR" altLang="el-GR" sz="2400" dirty="0"/>
              <a:t>) </a:t>
            </a:r>
            <a:r>
              <a:rPr lang="en-US" altLang="el-GR" sz="2400" i="1" dirty="0"/>
              <a:t>(</a:t>
            </a:r>
            <a:r>
              <a:rPr lang="el-GR" altLang="el-GR" sz="2400" i="1" dirty="0" smtClean="0"/>
              <a:t>προαιρετικό)</a:t>
            </a:r>
            <a:endParaRPr lang="en-US" altLang="el-GR" sz="2400" dirty="0" smtClean="0"/>
          </a:p>
          <a:p>
            <a:pPr>
              <a:spcBef>
                <a:spcPct val="20000"/>
              </a:spcBef>
              <a:buClr>
                <a:schemeClr val="tx1"/>
              </a:buClr>
              <a:buSzPct val="85000"/>
              <a:buFont typeface="ZapfDingbats" pitchFamily="82" charset="2"/>
              <a:buChar char="r"/>
            </a:pPr>
            <a:r>
              <a:rPr lang="el-GR" altLang="el-GR" sz="2400" dirty="0" smtClean="0"/>
              <a:t>Όλα </a:t>
            </a:r>
            <a:r>
              <a:rPr lang="el-GR" altLang="el-GR" sz="2400" dirty="0"/>
              <a:t>τα παραπάνω θα αναλυθούν σύντομα με λεπτομέρεια</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n-US" altLang="el-GR" sz="4000" u="sng" dirty="0" smtClean="0">
                <a:solidFill>
                  <a:schemeClr val="tx2"/>
                </a:solidFill>
                <a:latin typeface="+mn-lt"/>
              </a:rPr>
              <a:t>C#</a:t>
            </a:r>
            <a:r>
              <a:rPr lang="el-GR" altLang="el-GR" sz="4000" u="sng" dirty="0" smtClean="0">
                <a:solidFill>
                  <a:schemeClr val="tx2"/>
                </a:solidFill>
                <a:latin typeface="+mn-lt"/>
              </a:rPr>
              <a:t> Η κλάση (</a:t>
            </a:r>
            <a:r>
              <a:rPr lang="en-US" altLang="el-GR" sz="4000" u="sng" dirty="0" smtClean="0">
                <a:solidFill>
                  <a:schemeClr val="tx2"/>
                </a:solidFill>
                <a:latin typeface="+mn-lt"/>
              </a:rPr>
              <a:t>Class</a:t>
            </a:r>
            <a:r>
              <a:rPr lang="el-GR" altLang="el-GR" sz="4000" u="sng" dirty="0" smtClean="0">
                <a:solidFill>
                  <a:schemeClr val="tx2"/>
                </a:solidFill>
                <a:latin typeface="+mn-lt"/>
              </a:rPr>
              <a:t>)</a:t>
            </a:r>
            <a:endParaRPr lang="el-GR" altLang="el-GR" sz="4000" u="sng" dirty="0">
              <a:solidFill>
                <a:schemeClr val="tx2"/>
              </a:solidFill>
              <a:latin typeface="+mn-lt"/>
            </a:endParaRPr>
          </a:p>
        </p:txBody>
      </p:sp>
      <p:sp>
        <p:nvSpPr>
          <p:cNvPr id="7" name="Text Box 4" descr="// σχόλια για την κλάση,&#10;&#10;class Hello World, (αποτελεί το όνομα της κλάσης),&#10;άγκιστρο,&#10;μεταξύ των δύο άγκιστρων είναι ο ο κορμός της κλάσης,&#10;άγκιστρο.&#10;&#10;//Σχόλια φυσικά μπορούν να προστεθούν οπουδήποτε.&#10;&#10;"/>
          <p:cNvSpPr txBox="1">
            <a:spLocks noChangeArrowheads="1"/>
          </p:cNvSpPr>
          <p:nvPr>
            <p:custDataLst>
              <p:tags r:id="rId3"/>
            </p:custDataLst>
          </p:nvPr>
        </p:nvSpPr>
        <p:spPr bwMode="auto">
          <a:xfrm>
            <a:off x="1066800" y="2060848"/>
            <a:ext cx="3365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Courier New" pitchFamily="49" charset="0"/>
              </a:rPr>
              <a:t>{</a:t>
            </a: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r>
              <a:rPr lang="en-US" altLang="el-GR" sz="2000" b="1" dirty="0">
                <a:latin typeface="Courier New" pitchFamily="49" charset="0"/>
              </a:rPr>
              <a:t>}</a:t>
            </a:r>
            <a:endParaRPr lang="en-US" altLang="el-GR" sz="2400" dirty="0"/>
          </a:p>
        </p:txBody>
      </p:sp>
      <p:sp>
        <p:nvSpPr>
          <p:cNvPr id="6" name="Text Box 3" descr="."/>
          <p:cNvSpPr txBox="1">
            <a:spLocks noChangeArrowheads="1"/>
          </p:cNvSpPr>
          <p:nvPr>
            <p:custDataLst>
              <p:tags r:id="rId4"/>
            </p:custDataLst>
          </p:nvPr>
        </p:nvSpPr>
        <p:spPr bwMode="auto">
          <a:xfrm>
            <a:off x="1066800" y="1556792"/>
            <a:ext cx="230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solidFill>
                  <a:schemeClr val="accent4"/>
                </a:solidFill>
                <a:latin typeface="+mn-lt"/>
              </a:rPr>
              <a:t>class</a:t>
            </a:r>
            <a:r>
              <a:rPr lang="en-US" altLang="el-GR" sz="2400" b="1" dirty="0">
                <a:latin typeface="+mn-lt"/>
              </a:rPr>
              <a:t> </a:t>
            </a:r>
            <a:r>
              <a:rPr lang="en-US" altLang="el-GR" sz="2400" b="1" dirty="0" err="1">
                <a:latin typeface="+mn-lt"/>
              </a:rPr>
              <a:t>HelloWorld</a:t>
            </a:r>
            <a:endParaRPr lang="en-US" altLang="el-GR" sz="2400" dirty="0">
              <a:latin typeface="+mn-lt"/>
            </a:endParaRPr>
          </a:p>
        </p:txBody>
      </p:sp>
      <p:sp>
        <p:nvSpPr>
          <p:cNvPr id="8" name="Text Box 5" descr="."/>
          <p:cNvSpPr txBox="1">
            <a:spLocks noChangeArrowheads="1"/>
          </p:cNvSpPr>
          <p:nvPr/>
        </p:nvSpPr>
        <p:spPr bwMode="auto">
          <a:xfrm>
            <a:off x="611560" y="1052736"/>
            <a:ext cx="3329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l-GR" altLang="el-GR" sz="2400" b="1" dirty="0" smtClean="0">
                <a:solidFill>
                  <a:srgbClr val="CC3300"/>
                </a:solidFill>
                <a:latin typeface="+mn-lt"/>
              </a:rPr>
              <a:t>//  σχόλια για την κλάση</a:t>
            </a:r>
            <a:endParaRPr lang="el-GR" altLang="el-GR" sz="2400" b="1" dirty="0">
              <a:solidFill>
                <a:srgbClr val="CC3300"/>
              </a:solidFill>
              <a:latin typeface="+mn-lt"/>
            </a:endParaRPr>
          </a:p>
        </p:txBody>
      </p:sp>
      <p:sp>
        <p:nvSpPr>
          <p:cNvPr id="10" name="Text Box 6" descr="."/>
          <p:cNvSpPr txBox="1">
            <a:spLocks noChangeArrowheads="1"/>
          </p:cNvSpPr>
          <p:nvPr/>
        </p:nvSpPr>
        <p:spPr bwMode="auto">
          <a:xfrm>
            <a:off x="4283968" y="2060848"/>
            <a:ext cx="2014269" cy="461665"/>
          </a:xfrm>
          <a:prstGeom prst="rect">
            <a:avLst/>
          </a:prstGeom>
          <a:noFill/>
          <a:ln w="12700">
            <a:noFill/>
            <a:miter lim="800000"/>
            <a:headEnd type="none" w="sm" len="sm"/>
            <a:tailEnd type="none" w="sm" len="sm"/>
          </a:ln>
          <a:effectLst/>
        </p:spPr>
        <p:txBody>
          <a:bodyPr wrap="none">
            <a:spAutoFit/>
          </a:bodyPr>
          <a:lstStyle/>
          <a:p>
            <a:pPr algn="l">
              <a:defRPr/>
            </a:pPr>
            <a:r>
              <a:rPr lang="el-GR" sz="2400" b="1" dirty="0" smtClean="0">
                <a:solidFill>
                  <a:srgbClr val="006666"/>
                </a:solidFill>
                <a:effectLst>
                  <a:outerShdw blurRad="38100" dist="38100" dir="2700000" algn="tl">
                    <a:srgbClr val="C0C0C0"/>
                  </a:outerShdw>
                </a:effectLst>
              </a:rPr>
              <a:t>όνομα κλάσης</a:t>
            </a:r>
            <a:endParaRPr lang="el-GR" sz="2400" b="1" dirty="0">
              <a:solidFill>
                <a:srgbClr val="006666"/>
              </a:solidFill>
              <a:effectLst>
                <a:outerShdw blurRad="38100" dist="38100" dir="2700000" algn="tl">
                  <a:srgbClr val="C0C0C0"/>
                </a:outerShdw>
              </a:effectLst>
            </a:endParaRPr>
          </a:p>
        </p:txBody>
      </p:sp>
      <p:sp>
        <p:nvSpPr>
          <p:cNvPr id="11" name="Text Box 7" descr="."/>
          <p:cNvSpPr txBox="1">
            <a:spLocks noChangeArrowheads="1"/>
          </p:cNvSpPr>
          <p:nvPr/>
        </p:nvSpPr>
        <p:spPr bwMode="auto">
          <a:xfrm>
            <a:off x="2362200" y="3508648"/>
            <a:ext cx="2831416" cy="461665"/>
          </a:xfrm>
          <a:prstGeom prst="rect">
            <a:avLst/>
          </a:prstGeom>
          <a:noFill/>
          <a:ln w="12700">
            <a:noFill/>
            <a:miter lim="800000"/>
            <a:headEnd type="none" w="sm" len="sm"/>
            <a:tailEnd type="none" w="sm" len="sm"/>
          </a:ln>
          <a:effectLst/>
        </p:spPr>
        <p:txBody>
          <a:bodyPr wrap="none">
            <a:spAutoFit/>
          </a:bodyPr>
          <a:lstStyle/>
          <a:p>
            <a:pPr algn="l">
              <a:defRPr/>
            </a:pPr>
            <a:r>
              <a:rPr lang="el-GR" sz="2400" b="1" dirty="0" smtClean="0">
                <a:solidFill>
                  <a:srgbClr val="006666"/>
                </a:solidFill>
                <a:effectLst>
                  <a:outerShdw blurRad="38100" dist="38100" dir="2700000" algn="tl">
                    <a:srgbClr val="C0C0C0"/>
                  </a:outerShdw>
                </a:effectLst>
              </a:rPr>
              <a:t>ο κορμός της κλάσης</a:t>
            </a:r>
            <a:endParaRPr lang="el-GR" sz="2400" b="1" dirty="0">
              <a:solidFill>
                <a:srgbClr val="006666"/>
              </a:solidFill>
              <a:effectLst>
                <a:outerShdw blurRad="38100" dist="38100" dir="2700000" algn="tl">
                  <a:srgbClr val="C0C0C0"/>
                </a:outerShdw>
              </a:effectLst>
            </a:endParaRPr>
          </a:p>
        </p:txBody>
      </p:sp>
      <p:sp>
        <p:nvSpPr>
          <p:cNvPr id="12" name="Text Box 8" descr="."/>
          <p:cNvSpPr txBox="1">
            <a:spLocks noChangeArrowheads="1"/>
          </p:cNvSpPr>
          <p:nvPr/>
        </p:nvSpPr>
        <p:spPr bwMode="auto">
          <a:xfrm>
            <a:off x="1066800" y="5661248"/>
            <a:ext cx="7315200" cy="461963"/>
          </a:xfrm>
          <a:prstGeom prst="rect">
            <a:avLst/>
          </a:prstGeom>
          <a:noFill/>
          <a:ln w="12700">
            <a:noFill/>
            <a:miter lim="800000"/>
            <a:headEnd type="none" w="sm" len="sm"/>
            <a:tailEnd type="none" w="sm" len="sm"/>
          </a:ln>
          <a:effectLst/>
        </p:spPr>
        <p:txBody>
          <a:bodyPr>
            <a:spAutoFit/>
          </a:bodyPr>
          <a:lstStyle/>
          <a:p>
            <a:pPr algn="l">
              <a:defRPr/>
            </a:pPr>
            <a:r>
              <a:rPr lang="el-GR" sz="2400" b="1" dirty="0" smtClean="0">
                <a:solidFill>
                  <a:srgbClr val="006666"/>
                </a:solidFill>
                <a:effectLst>
                  <a:outerShdw blurRad="38100" dist="38100" dir="2700000" algn="tl">
                    <a:srgbClr val="C0C0C0"/>
                  </a:outerShdw>
                </a:effectLst>
              </a:rPr>
              <a:t>//Σχόλια φυσικά μπορούν να προστεθούν οπουδήποτε</a:t>
            </a:r>
            <a:endParaRPr lang="el-GR" sz="2400" b="1" dirty="0">
              <a:solidFill>
                <a:srgbClr val="006666"/>
              </a:solidFill>
              <a:effectLst>
                <a:outerShdw blurRad="38100" dist="38100" dir="2700000" algn="tl">
                  <a:srgbClr val="C0C0C0"/>
                </a:outerShdw>
              </a:effectLst>
            </a:endParaRPr>
          </a:p>
        </p:txBody>
      </p:sp>
      <p:sp>
        <p:nvSpPr>
          <p:cNvPr id="13" name="AutoShape 9" descr="[DECORATIVE]"/>
          <p:cNvSpPr>
            <a:spLocks/>
          </p:cNvSpPr>
          <p:nvPr/>
        </p:nvSpPr>
        <p:spPr bwMode="auto">
          <a:xfrm>
            <a:off x="1752600" y="2213248"/>
            <a:ext cx="457200" cy="3124200"/>
          </a:xfrm>
          <a:prstGeom prst="rightBrace">
            <a:avLst>
              <a:gd name="adj1" fmla="val 56944"/>
              <a:gd name="adj2" fmla="val 50000"/>
            </a:avLst>
          </a:prstGeom>
          <a:noFill/>
          <a:ln w="3175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sp>
        <p:nvSpPr>
          <p:cNvPr id="14" name="Line 10" descr="."/>
          <p:cNvSpPr>
            <a:spLocks noChangeShapeType="1"/>
          </p:cNvSpPr>
          <p:nvPr/>
        </p:nvSpPr>
        <p:spPr bwMode="auto">
          <a:xfrm flipH="1" flipV="1">
            <a:off x="3429000" y="1844824"/>
            <a:ext cx="838200" cy="457200"/>
          </a:xfrm>
          <a:prstGeom prst="line">
            <a:avLst/>
          </a:prstGeom>
          <a:noFill/>
          <a:ln w="31750">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pPr marL="342900" indent="-342900">
              <a:spcBef>
                <a:spcPct val="20000"/>
              </a:spcBef>
              <a:defRPr/>
            </a:pPr>
            <a:r>
              <a:rPr lang="en-US" altLang="el-GR" sz="4000" dirty="0" smtClean="0">
                <a:solidFill>
                  <a:schemeClr val="tx2"/>
                </a:solidFill>
              </a:rPr>
              <a:t>C# Classes</a:t>
            </a:r>
            <a:endParaRPr lang="en-US" sz="4000" dirty="0">
              <a:solidFill>
                <a:schemeClr val="tx2"/>
              </a:solidFill>
              <a:latin typeface="+mn-lt"/>
            </a:endParaRPr>
          </a:p>
        </p:txBody>
      </p:sp>
      <p:sp>
        <p:nvSpPr>
          <p:cNvPr id="9" name="Rectangle 3" descr="Το όνομα της κλάσης είναι ένας προσδιοριστής,&#10;Μπορεί να αποτελείται από:&#10;Γράμματα, ψηφία και υπογράμμιση ( κάτω παύλα),&#10;Δεν μπορεί να ξεκινάει με ψηφίο,&#10;Μπορεί όμως να ξεκινάει με το σύμβολο (@),&#10;Συνθήκη: Ονόματα κλάσεων ξεκινάνε με κεφαλαίο γράμμα. Αν το όνομα είναι αποτέλεσμα σύνθεσης λέξεων, τότε η κάθε λέξη θα έχει το πρώτο γράμμα κεφαλαίο (παραδείγματος χάρην, MyFirstClass),&#10;Το σώμα της κλάσης ξεκινάει με αριστερή αγγύλη ({),&#10;Το σώμα της κλάσης τελειώνει με δεξιά αγγύλη (}).&#10;"/>
          <p:cNvSpPr txBox="1">
            <a:spLocks noChangeArrowheads="1"/>
          </p:cNvSpPr>
          <p:nvPr/>
        </p:nvSpPr>
        <p:spPr>
          <a:xfrm>
            <a:off x="539552" y="1052736"/>
            <a:ext cx="7848600" cy="52851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a:t>Το όνομα της </a:t>
            </a:r>
            <a:r>
              <a:rPr lang="el-GR" altLang="el-GR" sz="2400" dirty="0" smtClean="0"/>
              <a:t>κλάσης </a:t>
            </a:r>
            <a:r>
              <a:rPr lang="el-GR" altLang="el-GR" sz="2400" dirty="0"/>
              <a:t>είναι ένας προσδιοριστής</a:t>
            </a:r>
            <a:endParaRPr lang="en-US" altLang="el-GR" sz="2400" dirty="0"/>
          </a:p>
          <a:p>
            <a:pPr lvl="2">
              <a:buFont typeface="Wingdings" panose="05000000000000000000" pitchFamily="2" charset="2"/>
              <a:buChar char="§"/>
            </a:pPr>
            <a:r>
              <a:rPr lang="el-GR" altLang="el-GR" dirty="0"/>
              <a:t>Μπορεί να αποτελείται από:</a:t>
            </a:r>
          </a:p>
          <a:p>
            <a:pPr lvl="3">
              <a:buFont typeface="Arial" panose="020B0604020202020204" pitchFamily="34" charset="0"/>
              <a:buChar char="•"/>
            </a:pPr>
            <a:r>
              <a:rPr lang="el-GR" altLang="el-GR" sz="2400" dirty="0"/>
              <a:t>Γράμματα, ψηφία και υπογράμμιση</a:t>
            </a:r>
            <a:r>
              <a:rPr lang="en-US" altLang="el-GR" sz="2400" dirty="0"/>
              <a:t> (_)</a:t>
            </a:r>
          </a:p>
          <a:p>
            <a:pPr lvl="3">
              <a:buFont typeface="Arial" panose="020B0604020202020204" pitchFamily="34" charset="0"/>
              <a:buChar char="•"/>
            </a:pPr>
            <a:r>
              <a:rPr lang="el-GR" altLang="el-GR" sz="2400" dirty="0"/>
              <a:t>Δεν μπορεί να ξεκινάει με ψηφίο</a:t>
            </a:r>
            <a:endParaRPr lang="en-US" altLang="el-GR" sz="2400" dirty="0"/>
          </a:p>
          <a:p>
            <a:pPr lvl="3">
              <a:buFont typeface="Arial" panose="020B0604020202020204" pitchFamily="34" charset="0"/>
              <a:buChar char="•"/>
            </a:pPr>
            <a:r>
              <a:rPr lang="el-GR" altLang="el-GR" sz="2400" dirty="0"/>
              <a:t>Μπορεί όμως να ξεκινάει με το σύμβολο </a:t>
            </a:r>
            <a:r>
              <a:rPr lang="en-US" altLang="el-GR" sz="2400" dirty="0" smtClean="0"/>
              <a:t>(@)</a:t>
            </a:r>
            <a:endParaRPr lang="en-US" altLang="el-GR" dirty="0" smtClean="0"/>
          </a:p>
          <a:p>
            <a:pPr>
              <a:buFont typeface="Wingdings" panose="05000000000000000000" pitchFamily="2" charset="2"/>
              <a:buChar char="q"/>
            </a:pPr>
            <a:r>
              <a:rPr lang="el-GR" altLang="el-GR" sz="2400" dirty="0" smtClean="0"/>
              <a:t>Συνθήκη</a:t>
            </a:r>
            <a:r>
              <a:rPr lang="en-US" altLang="el-GR" sz="2400" dirty="0"/>
              <a:t>: </a:t>
            </a:r>
            <a:r>
              <a:rPr lang="el-GR" altLang="el-GR" sz="2400" dirty="0"/>
              <a:t>Ονόματα κλάσεων ξεκινάνε με κεφαλαίο γράμμα. Αν το όνομα είναι αποτέλεσμα </a:t>
            </a:r>
            <a:r>
              <a:rPr lang="el-GR" altLang="el-GR" sz="2400" dirty="0" smtClean="0"/>
              <a:t>σύνθεσης </a:t>
            </a:r>
            <a:r>
              <a:rPr lang="el-GR" altLang="el-GR" sz="2400" dirty="0"/>
              <a:t>λέξεων, τότε η κάθε λέξη θα έχει το πρώτο γράμμα κεφαλαίο</a:t>
            </a:r>
            <a:r>
              <a:rPr lang="en-US" altLang="el-GR" sz="2400" dirty="0"/>
              <a:t> (</a:t>
            </a:r>
            <a:r>
              <a:rPr lang="el-GR" altLang="el-GR" sz="2400" dirty="0"/>
              <a:t>π.χ.</a:t>
            </a:r>
            <a:r>
              <a:rPr lang="en-US" altLang="el-GR" sz="2400" dirty="0"/>
              <a:t>, </a:t>
            </a:r>
            <a:r>
              <a:rPr lang="en-US" altLang="el-GR" sz="2400" dirty="0" err="1"/>
              <a:t>MyFirstClass</a:t>
            </a:r>
            <a:r>
              <a:rPr lang="en-US" altLang="el-GR" sz="2400" dirty="0" smtClean="0"/>
              <a:t>)</a:t>
            </a:r>
            <a:endParaRPr lang="en-US" altLang="el-GR" sz="2400" dirty="0"/>
          </a:p>
          <a:p>
            <a:pPr>
              <a:buFont typeface="Wingdings" panose="05000000000000000000" pitchFamily="2" charset="2"/>
              <a:buChar char="q"/>
            </a:pPr>
            <a:r>
              <a:rPr lang="el-GR" altLang="el-GR" sz="2400" dirty="0"/>
              <a:t>Το σώμα της </a:t>
            </a:r>
            <a:r>
              <a:rPr lang="el-GR" altLang="el-GR" sz="2400" dirty="0" smtClean="0"/>
              <a:t>κλάσης </a:t>
            </a:r>
            <a:r>
              <a:rPr lang="el-GR" altLang="el-GR" sz="2400" dirty="0"/>
              <a:t>ξεκινάει με αριστερή αγγύλη</a:t>
            </a:r>
            <a:r>
              <a:rPr lang="en-US" altLang="el-GR" sz="2400" dirty="0"/>
              <a:t> ({)</a:t>
            </a:r>
          </a:p>
          <a:p>
            <a:pPr>
              <a:buFont typeface="Wingdings" panose="05000000000000000000" pitchFamily="2" charset="2"/>
              <a:buChar char="q"/>
            </a:pPr>
            <a:r>
              <a:rPr lang="el-GR" altLang="el-GR" sz="2400" dirty="0"/>
              <a:t>Το σώμα της </a:t>
            </a:r>
            <a:r>
              <a:rPr lang="el-GR" altLang="el-GR" sz="2400" dirty="0" smtClean="0"/>
              <a:t>κλάσης </a:t>
            </a:r>
            <a:r>
              <a:rPr lang="el-GR" altLang="el-GR" sz="2400" dirty="0"/>
              <a:t>τελειώνει με δεξιά αγγύλη</a:t>
            </a:r>
            <a:r>
              <a:rPr lang="en-US" altLang="el-GR" sz="2400" dirty="0"/>
              <a:t> (</a:t>
            </a:r>
            <a:r>
              <a:rPr lang="el-GR" altLang="el-GR" sz="2400" dirty="0"/>
              <a:t>}</a:t>
            </a:r>
            <a:r>
              <a:rPr lang="en-US" altLang="el-GR" sz="2400" dirty="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n-US" altLang="el-GR" sz="4000" u="sng" dirty="0">
                <a:solidFill>
                  <a:schemeClr val="tx2"/>
                </a:solidFill>
                <a:latin typeface="+mn-lt"/>
              </a:rPr>
              <a:t>C# </a:t>
            </a:r>
            <a:r>
              <a:rPr lang="el-GR" altLang="el-GR" sz="4000" u="sng" dirty="0">
                <a:solidFill>
                  <a:schemeClr val="tx2"/>
                </a:solidFill>
                <a:latin typeface="+mn-lt"/>
              </a:rPr>
              <a:t>Μέθοδοι (</a:t>
            </a:r>
            <a:r>
              <a:rPr lang="en-US" altLang="el-GR" sz="4000" u="sng" dirty="0" smtClean="0">
                <a:solidFill>
                  <a:schemeClr val="tx2"/>
                </a:solidFill>
                <a:latin typeface="+mn-lt"/>
              </a:rPr>
              <a:t>Methods</a:t>
            </a:r>
            <a:r>
              <a:rPr lang="el-GR" altLang="el-GR" sz="4000" u="sng" dirty="0" smtClean="0">
                <a:solidFill>
                  <a:schemeClr val="tx2"/>
                </a:solidFill>
                <a:latin typeface="+mn-lt"/>
              </a:rPr>
              <a:t>)</a:t>
            </a:r>
            <a:endParaRPr lang="el-GR" altLang="el-GR" sz="4000" u="sng" dirty="0">
              <a:solidFill>
                <a:schemeClr val="tx2"/>
              </a:solidFill>
              <a:latin typeface="+mn-lt"/>
            </a:endParaRPr>
          </a:p>
        </p:txBody>
      </p:sp>
      <p:sp>
        <p:nvSpPr>
          <p:cNvPr id="6" name="Text Box 3" descr="using System,&#10;class Hello World, &#10;&#10;άγκιστρο,&#10;// σχόλια για τη μέθοδο,&#10;static void Main, string[] args,&#10;άγκιστρο,&#10;Console τελεία Write Line, Hello C# World!,&#10;Console τελεία Write Line, Προγραμματισμός δύο - C S 3 3 1,&#10;άγκιστρο,&#10;άγκιστρο.&#10;&#10;"/>
          <p:cNvSpPr txBox="1">
            <a:spLocks noChangeArrowheads="1"/>
          </p:cNvSpPr>
          <p:nvPr>
            <p:custDataLst>
              <p:tags r:id="rId3"/>
            </p:custDataLst>
          </p:nvPr>
        </p:nvSpPr>
        <p:spPr bwMode="auto">
          <a:xfrm>
            <a:off x="827584" y="1229851"/>
            <a:ext cx="2303003" cy="830997"/>
          </a:xfrm>
          <a:prstGeom prst="rect">
            <a:avLst/>
          </a:prstGeom>
          <a:noFill/>
          <a:ln w="12700">
            <a:noFill/>
            <a:miter lim="800000"/>
            <a:headEnd type="none" w="sm" len="sm"/>
            <a:tailEnd type="none" w="sm" len="sm"/>
          </a:ln>
        </p:spPr>
        <p:txBody>
          <a:bodyPr wrap="none">
            <a:spAutoFit/>
          </a:bodyPr>
          <a:lstStyle/>
          <a:p>
            <a:pPr algn="l">
              <a:defRPr/>
            </a:pPr>
            <a:r>
              <a:rPr lang="en-US" sz="2400" b="1" dirty="0">
                <a:solidFill>
                  <a:schemeClr val="accent4">
                    <a:lumMod val="75000"/>
                  </a:schemeClr>
                </a:solidFill>
              </a:rPr>
              <a:t>using System</a:t>
            </a:r>
          </a:p>
          <a:p>
            <a:pPr algn="l">
              <a:defRPr/>
            </a:pPr>
            <a:r>
              <a:rPr lang="en-US" sz="2400" b="1" dirty="0">
                <a:solidFill>
                  <a:schemeClr val="accent4">
                    <a:lumMod val="75000"/>
                  </a:schemeClr>
                </a:solidFill>
              </a:rPr>
              <a:t>class </a:t>
            </a:r>
            <a:r>
              <a:rPr lang="en-US" sz="2400" b="1" dirty="0" err="1">
                <a:solidFill>
                  <a:schemeClr val="tx1">
                    <a:lumMod val="95000"/>
                    <a:lumOff val="5000"/>
                  </a:schemeClr>
                </a:solidFill>
              </a:rPr>
              <a:t>HelloWorld</a:t>
            </a:r>
            <a:endParaRPr lang="en-US" sz="2400" dirty="0">
              <a:solidFill>
                <a:schemeClr val="tx1">
                  <a:lumMod val="95000"/>
                  <a:lumOff val="5000"/>
                </a:schemeClr>
              </a:solidFill>
            </a:endParaRPr>
          </a:p>
        </p:txBody>
      </p:sp>
      <p:sp>
        <p:nvSpPr>
          <p:cNvPr id="7" name="Text Box 4" descr="."/>
          <p:cNvSpPr txBox="1">
            <a:spLocks noChangeArrowheads="1"/>
          </p:cNvSpPr>
          <p:nvPr>
            <p:custDataLst>
              <p:tags r:id="rId4"/>
            </p:custDataLst>
          </p:nvPr>
        </p:nvSpPr>
        <p:spPr bwMode="auto">
          <a:xfrm>
            <a:off x="611560" y="2209800"/>
            <a:ext cx="3381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endParaRPr lang="en-US" altLang="el-GR" sz="2000" b="1" dirty="0">
              <a:latin typeface="Courier New" pitchFamily="49" charset="0"/>
            </a:endParaRPr>
          </a:p>
          <a:p>
            <a:pPr algn="l"/>
            <a:r>
              <a:rPr lang="en-US" altLang="el-GR" sz="2000" b="1" dirty="0">
                <a:latin typeface="Courier New" pitchFamily="49" charset="0"/>
              </a:rPr>
              <a:t>{</a:t>
            </a: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endParaRPr lang="en-US" altLang="el-GR" sz="2000" b="1" dirty="0">
              <a:latin typeface="Courier New" pitchFamily="49" charset="0"/>
            </a:endParaRPr>
          </a:p>
          <a:p>
            <a:pPr algn="l"/>
            <a:r>
              <a:rPr lang="en-US" altLang="el-GR" sz="2000" b="1" dirty="0">
                <a:latin typeface="Courier New" pitchFamily="49" charset="0"/>
              </a:rPr>
              <a:t>}</a:t>
            </a:r>
            <a:endParaRPr lang="en-US" altLang="el-GR" sz="2400" dirty="0"/>
          </a:p>
        </p:txBody>
      </p:sp>
      <p:grpSp>
        <p:nvGrpSpPr>
          <p:cNvPr id="8" name="Group 6" descr="[DECORATIVE]"/>
          <p:cNvGrpSpPr>
            <a:grpSpLocks/>
          </p:cNvGrpSpPr>
          <p:nvPr/>
        </p:nvGrpSpPr>
        <p:grpSpPr bwMode="auto">
          <a:xfrm>
            <a:off x="1145002" y="2605087"/>
            <a:ext cx="4041776" cy="2225675"/>
            <a:chOff x="960" y="1766"/>
            <a:chExt cx="2546" cy="1402"/>
          </a:xfrm>
        </p:grpSpPr>
        <p:grpSp>
          <p:nvGrpSpPr>
            <p:cNvPr id="10" name="Group 7"/>
            <p:cNvGrpSpPr>
              <a:grpSpLocks/>
            </p:cNvGrpSpPr>
            <p:nvPr/>
          </p:nvGrpSpPr>
          <p:grpSpPr bwMode="auto">
            <a:xfrm>
              <a:off x="960" y="2054"/>
              <a:ext cx="2546" cy="1114"/>
              <a:chOff x="960" y="2054"/>
              <a:chExt cx="2546" cy="1114"/>
            </a:xfrm>
          </p:grpSpPr>
          <p:sp>
            <p:nvSpPr>
              <p:cNvPr id="12" name="Text Box 8" descr="[DECORATIVE]."/>
              <p:cNvSpPr txBox="1">
                <a:spLocks noChangeArrowheads="1"/>
              </p:cNvSpPr>
              <p:nvPr>
                <p:custDataLst>
                  <p:tags r:id="rId6"/>
                </p:custDataLst>
              </p:nvPr>
            </p:nvSpPr>
            <p:spPr bwMode="auto">
              <a:xfrm>
                <a:off x="988" y="2054"/>
                <a:ext cx="2518" cy="291"/>
              </a:xfrm>
              <a:prstGeom prst="rect">
                <a:avLst/>
              </a:prstGeom>
              <a:noFill/>
              <a:ln w="12700">
                <a:noFill/>
                <a:miter lim="800000"/>
                <a:headEnd type="none" w="sm" len="sm"/>
                <a:tailEnd type="none" w="sm" len="sm"/>
              </a:ln>
            </p:spPr>
            <p:txBody>
              <a:bodyPr wrap="none">
                <a:spAutoFit/>
              </a:bodyPr>
              <a:lstStyle/>
              <a:p>
                <a:pPr algn="l">
                  <a:defRPr/>
                </a:pPr>
                <a:r>
                  <a:rPr lang="en-US" sz="2400" b="1" dirty="0">
                    <a:solidFill>
                      <a:schemeClr val="accent4">
                        <a:lumMod val="75000"/>
                      </a:schemeClr>
                    </a:solidFill>
                  </a:rPr>
                  <a:t>static void </a:t>
                </a:r>
                <a:r>
                  <a:rPr lang="en-US" sz="2400" b="1" dirty="0"/>
                  <a:t>Main (</a:t>
                </a:r>
                <a:r>
                  <a:rPr lang="en-US" sz="2400" b="1" dirty="0">
                    <a:solidFill>
                      <a:schemeClr val="accent6"/>
                    </a:solidFill>
                  </a:rPr>
                  <a:t>string</a:t>
                </a:r>
                <a:r>
                  <a:rPr lang="en-US" sz="2400" b="1" dirty="0"/>
                  <a:t>[] </a:t>
                </a:r>
                <a:r>
                  <a:rPr lang="en-US" sz="2400" b="1" dirty="0" err="1"/>
                  <a:t>args</a:t>
                </a:r>
                <a:r>
                  <a:rPr lang="en-US" sz="2400" b="1" dirty="0"/>
                  <a:t>)</a:t>
                </a:r>
                <a:endParaRPr lang="en-US" sz="2400" dirty="0"/>
              </a:p>
            </p:txBody>
          </p:sp>
          <p:sp>
            <p:nvSpPr>
              <p:cNvPr id="13" name="Text Box 9" descr="[DECORATIVE]."/>
              <p:cNvSpPr txBox="1">
                <a:spLocks noChangeArrowheads="1"/>
              </p:cNvSpPr>
              <p:nvPr>
                <p:custDataLst>
                  <p:tags r:id="rId7"/>
                </p:custDataLst>
              </p:nvPr>
            </p:nvSpPr>
            <p:spPr bwMode="auto">
              <a:xfrm>
                <a:off x="960" y="2342"/>
                <a:ext cx="21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000" b="1" dirty="0">
                    <a:latin typeface="Courier New" pitchFamily="49" charset="0"/>
                  </a:rPr>
                  <a:t>{</a:t>
                </a:r>
              </a:p>
              <a:p>
                <a:pPr algn="l"/>
                <a:endParaRPr lang="en-US" altLang="el-GR" sz="2000" b="1" dirty="0">
                  <a:latin typeface="Courier New" pitchFamily="49" charset="0"/>
                </a:endParaRPr>
              </a:p>
              <a:p>
                <a:pPr algn="l"/>
                <a:endParaRPr lang="en-US" altLang="el-GR" sz="2000" b="1" dirty="0">
                  <a:latin typeface="Courier New" pitchFamily="49" charset="0"/>
                </a:endParaRPr>
              </a:p>
              <a:p>
                <a:pPr algn="l"/>
                <a:r>
                  <a:rPr lang="en-US" altLang="el-GR" sz="2000" b="1" dirty="0">
                    <a:latin typeface="Courier New" pitchFamily="49" charset="0"/>
                  </a:rPr>
                  <a:t>}</a:t>
                </a:r>
                <a:endParaRPr lang="en-US" altLang="el-GR" sz="2400" dirty="0"/>
              </a:p>
            </p:txBody>
          </p:sp>
        </p:grpSp>
        <p:sp>
          <p:nvSpPr>
            <p:cNvPr id="11" name="Text Box 10" descr="[DECORATIVE]."/>
            <p:cNvSpPr txBox="1">
              <a:spLocks noChangeArrowheads="1"/>
            </p:cNvSpPr>
            <p:nvPr/>
          </p:nvSpPr>
          <p:spPr bwMode="auto">
            <a:xfrm>
              <a:off x="960" y="1766"/>
              <a:ext cx="2070" cy="291"/>
            </a:xfrm>
            <a:prstGeom prst="rect">
              <a:avLst/>
            </a:prstGeom>
            <a:noFill/>
            <a:ln w="12700">
              <a:noFill/>
              <a:miter lim="800000"/>
              <a:headEnd type="none" w="sm" len="sm"/>
              <a:tailEnd type="none" w="sm" len="sm"/>
            </a:ln>
          </p:spPr>
          <p:txBody>
            <a:bodyPr wrap="none">
              <a:spAutoFit/>
            </a:bodyPr>
            <a:lstStyle/>
            <a:p>
              <a:pPr algn="l">
                <a:defRPr/>
              </a:pPr>
              <a:r>
                <a:rPr lang="el-GR" sz="2400" b="1" dirty="0" smtClean="0">
                  <a:solidFill>
                    <a:schemeClr val="accent1">
                      <a:lumMod val="50000"/>
                    </a:schemeClr>
                  </a:solidFill>
                </a:rPr>
                <a:t>// σχόλια για τη μέθοδο</a:t>
              </a:r>
              <a:endParaRPr lang="el-GR" sz="2400" b="1" dirty="0">
                <a:solidFill>
                  <a:schemeClr val="accent1">
                    <a:lumMod val="50000"/>
                  </a:schemeClr>
                </a:solidFill>
              </a:endParaRPr>
            </a:p>
          </p:txBody>
        </p:sp>
      </p:grpSp>
      <p:sp>
        <p:nvSpPr>
          <p:cNvPr id="14" name="Text Box 11" descr="."/>
          <p:cNvSpPr txBox="1">
            <a:spLocks noChangeArrowheads="1"/>
          </p:cNvSpPr>
          <p:nvPr>
            <p:custDataLst>
              <p:tags r:id="rId5"/>
            </p:custDataLst>
          </p:nvPr>
        </p:nvSpPr>
        <p:spPr bwMode="auto">
          <a:xfrm>
            <a:off x="2048817" y="3927475"/>
            <a:ext cx="6748463" cy="830263"/>
          </a:xfrm>
          <a:prstGeom prst="rect">
            <a:avLst/>
          </a:prstGeom>
          <a:noFill/>
          <a:ln w="12700">
            <a:noFill/>
            <a:miter lim="800000"/>
            <a:headEnd type="none" w="sm" len="sm"/>
            <a:tailEnd type="none" w="sm" len="sm"/>
          </a:ln>
        </p:spPr>
        <p:txBody>
          <a:bodyPr wrap="none">
            <a:spAutoFit/>
          </a:bodyPr>
          <a:lstStyle/>
          <a:p>
            <a:pPr algn="l">
              <a:defRPr/>
            </a:pPr>
            <a:r>
              <a:rPr lang="en-US" sz="2400" dirty="0" err="1" smtClean="0">
                <a:solidFill>
                  <a:schemeClr val="accent4">
                    <a:lumMod val="75000"/>
                  </a:schemeClr>
                </a:solidFill>
              </a:rPr>
              <a:t>Console</a:t>
            </a:r>
            <a:r>
              <a:rPr lang="en-US" sz="2400" dirty="0" err="1" smtClean="0"/>
              <a:t>.WriteLine</a:t>
            </a:r>
            <a:r>
              <a:rPr lang="en-US" sz="2400" dirty="0" smtClean="0"/>
              <a:t>(</a:t>
            </a:r>
            <a:r>
              <a:rPr lang="en-US" sz="2400" dirty="0" smtClean="0">
                <a:solidFill>
                  <a:schemeClr val="accent4"/>
                </a:solidFill>
              </a:rPr>
              <a:t>“Hello C# World!”</a:t>
            </a:r>
            <a:r>
              <a:rPr lang="en-US" sz="2400" dirty="0" smtClean="0"/>
              <a:t>);</a:t>
            </a:r>
          </a:p>
          <a:p>
            <a:pPr algn="l">
              <a:defRPr/>
            </a:pPr>
            <a:r>
              <a:rPr lang="en-US" sz="2400" dirty="0" err="1" smtClean="0">
                <a:solidFill>
                  <a:schemeClr val="accent4">
                    <a:lumMod val="75000"/>
                  </a:schemeClr>
                </a:solidFill>
              </a:rPr>
              <a:t>Console</a:t>
            </a:r>
            <a:r>
              <a:rPr lang="en-US" sz="2400" dirty="0" err="1" smtClean="0"/>
              <a:t>.WriteLine</a:t>
            </a:r>
            <a:r>
              <a:rPr lang="el-GR" sz="2400" dirty="0" smtClean="0"/>
              <a:t>(</a:t>
            </a:r>
            <a:r>
              <a:rPr lang="el-GR" sz="2400" dirty="0" smtClean="0">
                <a:solidFill>
                  <a:schemeClr val="accent4"/>
                </a:solidFill>
              </a:rPr>
              <a:t>“Προγραμματισμός </a:t>
            </a:r>
            <a:r>
              <a:rPr lang="en-US" sz="2400" dirty="0" smtClean="0">
                <a:solidFill>
                  <a:schemeClr val="accent4"/>
                </a:solidFill>
              </a:rPr>
              <a:t>ΙΙ - CS331”</a:t>
            </a:r>
            <a:r>
              <a:rPr lang="en-US" sz="2400" dirty="0" smtClean="0"/>
              <a:t>);</a:t>
            </a:r>
            <a:endParaRPr lang="en-US"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71400"/>
            <a:ext cx="8229600" cy="1296144"/>
          </a:xfrm>
        </p:spPr>
        <p:txBody>
          <a:bodyPr>
            <a:noAutofit/>
          </a:bodyPr>
          <a:lstStyle/>
          <a:p>
            <a:pPr marL="342900" indent="-342900">
              <a:spcBef>
                <a:spcPct val="20000"/>
              </a:spcBef>
              <a:defRPr/>
            </a:pPr>
            <a:r>
              <a:rPr lang="en-US" altLang="el-GR" sz="4000" u="sng" dirty="0">
                <a:solidFill>
                  <a:schemeClr val="tx2"/>
                </a:solidFill>
              </a:rPr>
              <a:t>C# </a:t>
            </a:r>
            <a:r>
              <a:rPr lang="el-GR" altLang="el-GR" sz="4000" u="sng" dirty="0">
                <a:solidFill>
                  <a:schemeClr val="tx2"/>
                </a:solidFill>
              </a:rPr>
              <a:t>Μέθοδοι και Εντολές</a:t>
            </a:r>
            <a:endParaRPr lang="el-GR" sz="4000" u="sng" dirty="0">
              <a:solidFill>
                <a:schemeClr val="tx2"/>
              </a:solidFill>
              <a:latin typeface="+mn-lt"/>
            </a:endParaRPr>
          </a:p>
        </p:txBody>
      </p:sp>
      <p:sp>
        <p:nvSpPr>
          <p:cNvPr id="9" name="Rectangle 3" descr="Μέθοδοι:&#10;Είναι συστατικά στοιχεία ενός προγράμματος,&#10;Η μέθοδος Main,&#10;Κάθε εφαρμογή τύπου κονσόλας ή και παραθυρική, πρέπει να έχει οπωσδήποτε μία μέθοδο που λέγεται Main, &#10;Όλα τα προγράμματα ξεκινάνε την εκτέλεσή τους από τη μέθοδο  Main,&#10;Ένα ζεύγος από αγγύλες χρησιμοποιείται στη αρχή ({) και το τέλος (}) κάθε μεθόδου.&#10;Εντολές:&#10;Κάθε εντολή τελειώνει με ένα ερωτηματικό ;.&#10;"/>
          <p:cNvSpPr txBox="1">
            <a:spLocks noChangeArrowheads="1"/>
          </p:cNvSpPr>
          <p:nvPr/>
        </p:nvSpPr>
        <p:spPr>
          <a:xfrm>
            <a:off x="457200" y="836712"/>
            <a:ext cx="7848600" cy="56452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a:t>Μέθοδοι</a:t>
            </a:r>
            <a:endParaRPr lang="en-US" altLang="el-GR" sz="2400" dirty="0"/>
          </a:p>
          <a:p>
            <a:pPr lvl="1">
              <a:buFont typeface="Wingdings" panose="05000000000000000000" pitchFamily="2" charset="2"/>
              <a:buChar char="§"/>
            </a:pPr>
            <a:r>
              <a:rPr lang="el-GR" altLang="el-GR" sz="2400" dirty="0"/>
              <a:t>Είναι συστατικά στοιχεία </a:t>
            </a:r>
            <a:r>
              <a:rPr lang="el-GR" altLang="el-GR" sz="2400" dirty="0" smtClean="0"/>
              <a:t>ενός </a:t>
            </a:r>
            <a:r>
              <a:rPr lang="el-GR" altLang="el-GR" sz="2400" dirty="0"/>
              <a:t>προγράμματος</a:t>
            </a:r>
            <a:endParaRPr lang="en-US" altLang="el-GR" sz="2400" dirty="0"/>
          </a:p>
          <a:p>
            <a:pPr lvl="1">
              <a:buFont typeface="Wingdings" panose="05000000000000000000" pitchFamily="2" charset="2"/>
              <a:buChar char="§"/>
            </a:pPr>
            <a:r>
              <a:rPr lang="el-GR" altLang="el-GR" sz="2400" dirty="0"/>
              <a:t>Η μέθοδος </a:t>
            </a:r>
            <a:r>
              <a:rPr lang="en-US" altLang="el-GR" sz="2400" b="1" dirty="0">
                <a:solidFill>
                  <a:schemeClr val="accent4"/>
                </a:solidFill>
                <a:latin typeface="Courier New" pitchFamily="49" charset="0"/>
              </a:rPr>
              <a:t>Main</a:t>
            </a:r>
            <a:endParaRPr lang="en-US" altLang="el-GR" sz="2400" dirty="0">
              <a:solidFill>
                <a:schemeClr val="accent4"/>
              </a:solidFill>
            </a:endParaRPr>
          </a:p>
          <a:p>
            <a:pPr lvl="2"/>
            <a:r>
              <a:rPr lang="el-GR" altLang="el-GR" dirty="0"/>
              <a:t>Κάθε εφαρμογή τύπου κονσόλας ή και παραθυρική, πρέπει να έχει οπωσδήποτε μία μέθοδο που λέγεται </a:t>
            </a:r>
            <a:r>
              <a:rPr lang="en-US" altLang="el-GR" b="1" dirty="0">
                <a:latin typeface="Courier New" pitchFamily="49" charset="0"/>
              </a:rPr>
              <a:t>Main</a:t>
            </a:r>
            <a:r>
              <a:rPr lang="en-US" altLang="el-GR" dirty="0"/>
              <a:t> </a:t>
            </a:r>
            <a:endParaRPr lang="en-US" altLang="el-GR" dirty="0">
              <a:solidFill>
                <a:schemeClr val="accent2"/>
              </a:solidFill>
            </a:endParaRPr>
          </a:p>
          <a:p>
            <a:pPr lvl="2"/>
            <a:r>
              <a:rPr lang="el-GR" altLang="el-GR" dirty="0"/>
              <a:t>Όλα τα προγράμματα ξεκινάνε την εκτέλεσή τους από τη μέθοδο </a:t>
            </a:r>
            <a:r>
              <a:rPr lang="en-US" altLang="el-GR" dirty="0"/>
              <a:t> </a:t>
            </a:r>
            <a:r>
              <a:rPr lang="en-US" altLang="el-GR" b="1" dirty="0">
                <a:latin typeface="Courier New" pitchFamily="49" charset="0"/>
              </a:rPr>
              <a:t>Main</a:t>
            </a:r>
            <a:endParaRPr lang="en-US" altLang="el-GR" dirty="0"/>
          </a:p>
          <a:p>
            <a:pPr lvl="1">
              <a:buFont typeface="Wingdings" panose="05000000000000000000" pitchFamily="2" charset="2"/>
              <a:buChar char="§"/>
            </a:pPr>
            <a:r>
              <a:rPr lang="el-GR" altLang="el-GR" sz="2400" dirty="0"/>
              <a:t>Ένα ζεύγος από </a:t>
            </a:r>
            <a:r>
              <a:rPr lang="el-GR" altLang="el-GR" sz="2400" dirty="0" err="1"/>
              <a:t>αγγύλες</a:t>
            </a:r>
            <a:r>
              <a:rPr lang="el-GR" altLang="el-GR" sz="2400" dirty="0"/>
              <a:t> χρησιμοποιείται στη αρχή </a:t>
            </a:r>
            <a:r>
              <a:rPr lang="en-US" altLang="el-GR" sz="2400" dirty="0"/>
              <a:t>({)</a:t>
            </a:r>
            <a:r>
              <a:rPr lang="el-GR" altLang="el-GR" sz="2400" dirty="0"/>
              <a:t> και το τέλος </a:t>
            </a:r>
            <a:r>
              <a:rPr lang="en-US" altLang="el-GR" sz="2400" dirty="0"/>
              <a:t>(})</a:t>
            </a:r>
            <a:r>
              <a:rPr lang="el-GR" altLang="el-GR" sz="2400" dirty="0"/>
              <a:t> κάθε μεθόδου</a:t>
            </a:r>
            <a:endParaRPr lang="en-US" altLang="el-GR" sz="2400" dirty="0"/>
          </a:p>
          <a:p>
            <a:pPr>
              <a:buFont typeface="Wingdings" panose="05000000000000000000" pitchFamily="2" charset="2"/>
              <a:buChar char="q"/>
            </a:pPr>
            <a:r>
              <a:rPr lang="el-GR" altLang="el-GR" sz="2400" dirty="0"/>
              <a:t>Εντολές</a:t>
            </a:r>
            <a:endParaRPr lang="en-US" altLang="el-GR" sz="2400" dirty="0"/>
          </a:p>
          <a:p>
            <a:pPr lvl="1">
              <a:buFont typeface="Wingdings" panose="05000000000000000000" pitchFamily="2" charset="2"/>
              <a:buChar char="§"/>
            </a:pPr>
            <a:r>
              <a:rPr lang="el-GR" altLang="el-GR" sz="2400" dirty="0"/>
              <a:t>Κάθε εντολή τελειώνει με ένα ερωτηματικό</a:t>
            </a:r>
            <a:r>
              <a:rPr lang="en-US" altLang="el-GR" sz="2400" dirty="0"/>
              <a:t> </a:t>
            </a:r>
            <a:r>
              <a:rPr lang="en-US" altLang="el-GR" sz="2400" b="1" dirty="0">
                <a:solidFill>
                  <a:schemeClr val="accent4"/>
                </a:solidFill>
              </a:rPr>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mn-lt"/>
              </a:rPr>
              <a:t>………..(1 από 2)</a:t>
            </a:r>
            <a:endParaRPr lang="el-GR" altLang="el-GR" sz="4000" u="sng" dirty="0">
              <a:solidFill>
                <a:schemeClr val="tx2"/>
              </a:solidFill>
              <a:latin typeface="+mn-lt"/>
            </a:endParaRPr>
          </a:p>
        </p:txBody>
      </p:sp>
      <p:sp>
        <p:nvSpPr>
          <p:cNvPr id="4" name="Ορθογώνιο 3" descr="// Welcome1 τελεία cs, (σχόλιο: Δύο σχόλια μονής γραμμής. Αγνοούνται από το μεταγλωττιστή και χρησιμοποιούνται μόνο για να βοηθήσουν άλλους προγραμματιστές να καταλάβουν το πρόγραμμά μας).&#10;&#10;&#10;// Εφαρμογή τύπου κονσόλας σε C#,&#10;    &#10; using System, (σχόλιο: Η οδηγία (directive) using. Ενημερώνει το μεταγλωττιστή ώστε να συμπεριλάβει τη βιβλιοθήκη (χώρο ονομάτων)  System).&#10;   &#10;(σχόλιο: Μία κενή γραμμή. Αγνοείται από το μεταγλωττιστή. Χρησιμοποιείται μόνο για να κάνει το πρόγραμμα πιο ευανάγνωστο).&#10;&#10;"/>
          <p:cNvSpPr/>
          <p:nvPr>
            <p:custDataLst>
              <p:tags r:id="rId3"/>
            </p:custDataLst>
          </p:nvPr>
        </p:nvSpPr>
        <p:spPr>
          <a:xfrm>
            <a:off x="467544" y="1578272"/>
            <a:ext cx="4572000" cy="4154984"/>
          </a:xfrm>
          <a:prstGeom prst="rect">
            <a:avLst/>
          </a:prstGeom>
        </p:spPr>
        <p:txBody>
          <a:bodyPr>
            <a:spAutoFit/>
          </a:bodyPr>
          <a:lstStyle/>
          <a:p>
            <a:r>
              <a:rPr lang="en-US" altLang="el-GR" sz="2400" u="sng" dirty="0">
                <a:solidFill>
                  <a:srgbClr val="5F5F5F"/>
                </a:solidFill>
                <a:cs typeface="Times New Roman" pitchFamily="18" charset="0"/>
              </a:rPr>
              <a:t>1</a:t>
            </a:r>
            <a:r>
              <a:rPr lang="en-US" altLang="el-GR" sz="2400" dirty="0">
                <a:solidFill>
                  <a:srgbClr val="275AFF"/>
                </a:solidFill>
                <a:cs typeface="Times New Roman" pitchFamily="18" charset="0"/>
              </a:rPr>
              <a:t>    </a:t>
            </a:r>
            <a:r>
              <a:rPr lang="en-US" altLang="el-GR" sz="2400" dirty="0">
                <a:solidFill>
                  <a:schemeClr val="accent5">
                    <a:lumMod val="75000"/>
                  </a:schemeClr>
                </a:solidFill>
                <a:cs typeface="Times New Roman" pitchFamily="18" charset="0"/>
              </a:rPr>
              <a:t>// Welcome1.cs</a:t>
            </a:r>
          </a:p>
          <a:p>
            <a:endParaRPr lang="el-GR" altLang="el-GR" sz="2400" dirty="0" smtClean="0">
              <a:solidFill>
                <a:srgbClr val="5F5F5F"/>
              </a:solidFill>
              <a:cs typeface="Times New Roman" pitchFamily="18" charset="0"/>
            </a:endParaRPr>
          </a:p>
          <a:p>
            <a:r>
              <a:rPr lang="en-US" altLang="el-GR" sz="2400" dirty="0" smtClean="0">
                <a:solidFill>
                  <a:srgbClr val="5F5F5F"/>
                </a:solidFill>
                <a:cs typeface="Times New Roman" pitchFamily="18" charset="0"/>
              </a:rPr>
              <a:t>2</a:t>
            </a:r>
            <a:r>
              <a:rPr lang="en-US" altLang="el-GR" sz="2400" dirty="0" smtClean="0">
                <a:solidFill>
                  <a:srgbClr val="275AFF"/>
                </a:solidFill>
                <a:cs typeface="Times New Roman" pitchFamily="18" charset="0"/>
              </a:rPr>
              <a:t>    </a:t>
            </a:r>
            <a:r>
              <a:rPr lang="en-US" altLang="el-GR" sz="2400" dirty="0">
                <a:solidFill>
                  <a:schemeClr val="accent5">
                    <a:lumMod val="75000"/>
                  </a:schemeClr>
                </a:solidFill>
                <a:cs typeface="Times New Roman" pitchFamily="18" charset="0"/>
              </a:rPr>
              <a:t>// </a:t>
            </a:r>
            <a:r>
              <a:rPr lang="el-GR" altLang="el-GR" sz="2400" dirty="0">
                <a:solidFill>
                  <a:schemeClr val="accent5">
                    <a:lumMod val="75000"/>
                  </a:schemeClr>
                </a:solidFill>
                <a:cs typeface="Times New Roman" pitchFamily="18" charset="0"/>
              </a:rPr>
              <a:t>Εφαρμογή τύπου κονσόλας σε</a:t>
            </a:r>
            <a:r>
              <a:rPr lang="en-US" altLang="el-GR" sz="2400" dirty="0">
                <a:solidFill>
                  <a:schemeClr val="accent5">
                    <a:lumMod val="75000"/>
                  </a:schemeClr>
                </a:solidFill>
                <a:cs typeface="Times New Roman" pitchFamily="18" charset="0"/>
              </a:rPr>
              <a:t> C#.</a:t>
            </a:r>
          </a:p>
          <a:p>
            <a:endParaRPr lang="el-GR" altLang="el-GR" sz="2400" dirty="0" smtClean="0">
              <a:solidFill>
                <a:srgbClr val="5F5F5F"/>
              </a:solidFill>
              <a:cs typeface="Times New Roman" pitchFamily="18" charset="0"/>
            </a:endParaRPr>
          </a:p>
          <a:p>
            <a:r>
              <a:rPr lang="en-US" altLang="el-GR" sz="2400" dirty="0" smtClean="0">
                <a:solidFill>
                  <a:srgbClr val="5F5F5F"/>
                </a:solidFill>
                <a:cs typeface="Times New Roman" pitchFamily="18" charset="0"/>
              </a:rPr>
              <a:t>3</a:t>
            </a:r>
            <a:r>
              <a:rPr lang="en-US" altLang="el-GR" sz="2400" dirty="0" smtClean="0">
                <a:solidFill>
                  <a:srgbClr val="275AFF"/>
                </a:solidFill>
                <a:cs typeface="Times New Roman" pitchFamily="18" charset="0"/>
              </a:rPr>
              <a:t>    </a:t>
            </a:r>
            <a:endParaRPr lang="en-US" altLang="el-GR" sz="2400" dirty="0">
              <a:solidFill>
                <a:srgbClr val="000000"/>
              </a:solidFill>
              <a:cs typeface="Times New Roman" pitchFamily="18" charset="0"/>
            </a:endParaRPr>
          </a:p>
          <a:p>
            <a:endParaRPr lang="el-GR" altLang="el-GR" sz="2400" u="sng" dirty="0" smtClean="0">
              <a:solidFill>
                <a:srgbClr val="5F5F5F"/>
              </a:solidFill>
              <a:cs typeface="Times New Roman" pitchFamily="18" charset="0"/>
            </a:endParaRPr>
          </a:p>
          <a:p>
            <a:r>
              <a:rPr lang="en-US" altLang="el-GR" sz="2400" u="sng" dirty="0" smtClean="0">
                <a:solidFill>
                  <a:srgbClr val="5F5F5F"/>
                </a:solidFill>
                <a:cs typeface="Times New Roman" pitchFamily="18" charset="0"/>
              </a:rPr>
              <a:t>4</a:t>
            </a:r>
            <a:r>
              <a:rPr lang="en-US" altLang="el-GR" sz="2400" dirty="0" smtClean="0">
                <a:solidFill>
                  <a:srgbClr val="275AFF"/>
                </a:solidFill>
                <a:cs typeface="Times New Roman" pitchFamily="18" charset="0"/>
              </a:rPr>
              <a:t>    </a:t>
            </a:r>
            <a:r>
              <a:rPr lang="en-US" altLang="el-GR" sz="2400" dirty="0">
                <a:solidFill>
                  <a:srgbClr val="275AFF"/>
                </a:solidFill>
                <a:cs typeface="Times New Roman" pitchFamily="18" charset="0"/>
              </a:rPr>
              <a:t>using</a:t>
            </a:r>
            <a:r>
              <a:rPr lang="en-US" altLang="el-GR" sz="2400" dirty="0">
                <a:solidFill>
                  <a:srgbClr val="000000"/>
                </a:solidFill>
                <a:cs typeface="Times New Roman" pitchFamily="18" charset="0"/>
              </a:rPr>
              <a:t> System;</a:t>
            </a:r>
          </a:p>
          <a:p>
            <a:endParaRPr lang="el-GR" altLang="el-GR" sz="2400" u="sng" dirty="0" smtClean="0">
              <a:solidFill>
                <a:srgbClr val="5F5F5F"/>
              </a:solidFill>
              <a:cs typeface="Times New Roman" pitchFamily="18" charset="0"/>
            </a:endParaRPr>
          </a:p>
          <a:p>
            <a:r>
              <a:rPr lang="en-US" altLang="el-GR" sz="2400" u="sng" dirty="0" smtClean="0">
                <a:solidFill>
                  <a:srgbClr val="5F5F5F"/>
                </a:solidFill>
                <a:cs typeface="Times New Roman" pitchFamily="18" charset="0"/>
              </a:rPr>
              <a:t>5</a:t>
            </a:r>
            <a:r>
              <a:rPr lang="en-US" altLang="el-GR" sz="2400" dirty="0" smtClean="0">
                <a:solidFill>
                  <a:srgbClr val="275AFF"/>
                </a:solidFill>
                <a:cs typeface="Times New Roman" pitchFamily="18" charset="0"/>
              </a:rPr>
              <a:t>    </a:t>
            </a:r>
            <a:endParaRPr lang="en-US" altLang="el-GR" sz="2400" dirty="0">
              <a:solidFill>
                <a:srgbClr val="000000"/>
              </a:solidFill>
              <a:cs typeface="Times New Roman" pitchFamily="18" charset="0"/>
            </a:endParaRPr>
          </a:p>
          <a:p>
            <a:endParaRPr lang="el-GR" altLang="el-GR" sz="2400" u="sng" dirty="0" smtClean="0">
              <a:solidFill>
                <a:srgbClr val="5F5F5F"/>
              </a:solidFill>
              <a:cs typeface="Times New Roman" pitchFamily="18" charset="0"/>
            </a:endParaRPr>
          </a:p>
        </p:txBody>
      </p:sp>
      <p:sp>
        <p:nvSpPr>
          <p:cNvPr id="20" name="Text Box 12" descr="."/>
          <p:cNvSpPr txBox="1">
            <a:spLocks noChangeArrowheads="1"/>
          </p:cNvSpPr>
          <p:nvPr/>
        </p:nvSpPr>
        <p:spPr bwMode="auto">
          <a:xfrm>
            <a:off x="4211960" y="4841865"/>
            <a:ext cx="4151287"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Μία κενή γραμμή</a:t>
            </a:r>
            <a:r>
              <a:rPr lang="en-US" altLang="el-GR" sz="2000" dirty="0">
                <a:latin typeface="+mn-lt"/>
                <a:cs typeface="Times New Roman" pitchFamily="18" charset="0"/>
              </a:rPr>
              <a:t>. </a:t>
            </a:r>
            <a:r>
              <a:rPr lang="el-GR" altLang="el-GR" sz="2000" dirty="0">
                <a:latin typeface="+mn-lt"/>
                <a:cs typeface="Times New Roman" pitchFamily="18" charset="0"/>
              </a:rPr>
              <a:t>Αγνοείται από το </a:t>
            </a:r>
            <a:r>
              <a:rPr lang="el-GR" altLang="el-GR" sz="2000" dirty="0" smtClean="0">
                <a:latin typeface="+mn-lt"/>
                <a:cs typeface="Times New Roman" pitchFamily="18" charset="0"/>
              </a:rPr>
              <a:t>μεταγλωττιστή</a:t>
            </a:r>
            <a:r>
              <a:rPr lang="en-US" altLang="el-GR" sz="2000" dirty="0" smtClean="0">
                <a:latin typeface="+mn-lt"/>
                <a:cs typeface="Times New Roman" pitchFamily="18" charset="0"/>
              </a:rPr>
              <a:t>.</a:t>
            </a:r>
            <a:r>
              <a:rPr lang="el-GR" altLang="el-GR" sz="2000" dirty="0" smtClean="0">
                <a:latin typeface="+mn-lt"/>
                <a:cs typeface="Times New Roman" pitchFamily="18" charset="0"/>
              </a:rPr>
              <a:t> </a:t>
            </a:r>
            <a:r>
              <a:rPr lang="el-GR" altLang="el-GR" sz="2000" dirty="0">
                <a:latin typeface="+mn-lt"/>
                <a:cs typeface="Times New Roman" pitchFamily="18" charset="0"/>
              </a:rPr>
              <a:t>Χρησιμοποιείται μόνο για να κάνει το πρόγραμμα πιο ευανάγνωστο.</a:t>
            </a:r>
            <a:endParaRPr lang="en-US" altLang="el-GR" sz="2000" dirty="0">
              <a:latin typeface="+mn-lt"/>
              <a:cs typeface="Times New Roman" pitchFamily="18" charset="0"/>
            </a:endParaRPr>
          </a:p>
        </p:txBody>
      </p:sp>
      <p:sp>
        <p:nvSpPr>
          <p:cNvPr id="21" name="Line 13" descr="."/>
          <p:cNvSpPr>
            <a:spLocks noChangeShapeType="1"/>
          </p:cNvSpPr>
          <p:nvPr/>
        </p:nvSpPr>
        <p:spPr bwMode="auto">
          <a:xfrm rot="900000" flipH="1">
            <a:off x="1863902" y="5322304"/>
            <a:ext cx="238875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22" name="Text Box 9" descr="."/>
          <p:cNvSpPr txBox="1">
            <a:spLocks noChangeArrowheads="1"/>
          </p:cNvSpPr>
          <p:nvPr/>
        </p:nvSpPr>
        <p:spPr bwMode="auto">
          <a:xfrm>
            <a:off x="3595353" y="3068960"/>
            <a:ext cx="4426607"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οδηγία (</a:t>
            </a:r>
            <a:r>
              <a:rPr lang="en-US" altLang="el-GR" sz="2000" dirty="0">
                <a:latin typeface="+mn-lt"/>
                <a:cs typeface="Times New Roman" pitchFamily="18" charset="0"/>
              </a:rPr>
              <a:t>directive)</a:t>
            </a:r>
            <a:r>
              <a:rPr lang="el-GR" altLang="el-GR" sz="2000" dirty="0">
                <a:latin typeface="+mn-lt"/>
                <a:cs typeface="Times New Roman" pitchFamily="18" charset="0"/>
              </a:rPr>
              <a:t> </a:t>
            </a:r>
            <a:r>
              <a:rPr lang="en-US" altLang="el-GR" sz="2000" dirty="0">
                <a:latin typeface="+mn-lt"/>
                <a:cs typeface="Times New Roman" pitchFamily="18" charset="0"/>
              </a:rPr>
              <a:t>using. </a:t>
            </a:r>
            <a:r>
              <a:rPr lang="el-GR" altLang="el-GR" sz="2000" dirty="0">
                <a:latin typeface="+mn-lt"/>
                <a:cs typeface="Times New Roman" pitchFamily="18" charset="0"/>
              </a:rPr>
              <a:t>Ενημερώνει το </a:t>
            </a:r>
            <a:r>
              <a:rPr lang="el-GR" altLang="el-GR" sz="2000" dirty="0" smtClean="0">
                <a:latin typeface="+mn-lt"/>
                <a:cs typeface="Times New Roman" pitchFamily="18" charset="0"/>
              </a:rPr>
              <a:t>μεταγλωττιστή </a:t>
            </a:r>
            <a:r>
              <a:rPr lang="el-GR" altLang="el-GR" sz="2000" dirty="0">
                <a:latin typeface="+mn-lt"/>
                <a:cs typeface="Times New Roman" pitchFamily="18" charset="0"/>
              </a:rPr>
              <a:t>ώστε να συμπεριλάβει τη βιβλιοθήκη (χώρο ονομάτων) </a:t>
            </a:r>
            <a:r>
              <a:rPr lang="en-US" altLang="el-GR" sz="2000" dirty="0">
                <a:latin typeface="+mn-lt"/>
                <a:cs typeface="Times New Roman" pitchFamily="18" charset="0"/>
              </a:rPr>
              <a:t> System.</a:t>
            </a:r>
            <a:endParaRPr lang="en-US" altLang="el-GR" sz="2000" b="1" dirty="0">
              <a:latin typeface="+mn-lt"/>
              <a:cs typeface="Times New Roman" pitchFamily="18" charset="0"/>
            </a:endParaRPr>
          </a:p>
        </p:txBody>
      </p:sp>
      <p:sp>
        <p:nvSpPr>
          <p:cNvPr id="23" name="Line 10" descr="."/>
          <p:cNvSpPr>
            <a:spLocks noChangeShapeType="1"/>
          </p:cNvSpPr>
          <p:nvPr/>
        </p:nvSpPr>
        <p:spPr bwMode="auto">
          <a:xfrm rot="20700000" flipH="1" flipV="1">
            <a:off x="1603687" y="3907234"/>
            <a:ext cx="20574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25" name="Text Box 6" descr="."/>
          <p:cNvSpPr txBox="1">
            <a:spLocks noChangeArrowheads="1"/>
          </p:cNvSpPr>
          <p:nvPr/>
        </p:nvSpPr>
        <p:spPr bwMode="auto">
          <a:xfrm>
            <a:off x="3890392" y="1052736"/>
            <a:ext cx="5002088"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Δύο σχόλια μονής γραμμής</a:t>
            </a:r>
            <a:r>
              <a:rPr lang="en-US" altLang="el-GR" sz="2000" dirty="0">
                <a:latin typeface="+mn-lt"/>
                <a:cs typeface="Times New Roman" pitchFamily="18" charset="0"/>
              </a:rPr>
              <a:t>. </a:t>
            </a:r>
            <a:r>
              <a:rPr lang="el-GR" altLang="el-GR" sz="2000" dirty="0">
                <a:latin typeface="+mn-lt"/>
                <a:cs typeface="Times New Roman" pitchFamily="18" charset="0"/>
              </a:rPr>
              <a:t>Αγνοούνται από το </a:t>
            </a:r>
            <a:r>
              <a:rPr lang="el-GR" altLang="el-GR" sz="2000" dirty="0" smtClean="0">
                <a:latin typeface="+mn-lt"/>
                <a:cs typeface="Times New Roman" pitchFamily="18" charset="0"/>
              </a:rPr>
              <a:t>μεταγλωττιστή </a:t>
            </a:r>
            <a:r>
              <a:rPr lang="el-GR" altLang="el-GR" sz="2000" dirty="0">
                <a:latin typeface="+mn-lt"/>
                <a:cs typeface="Times New Roman" pitchFamily="18" charset="0"/>
              </a:rPr>
              <a:t>και χρησιμοποιούνται μόνο για να βοηθήσουν άλλους προγραμματιστές να καταλάβουν το πρόγραμμά μας</a:t>
            </a:r>
            <a:r>
              <a:rPr lang="en-US" altLang="el-GR" sz="2000" dirty="0">
                <a:latin typeface="+mn-lt"/>
                <a:cs typeface="Times New Roman" pitchFamily="18" charset="0"/>
              </a:rPr>
              <a:t>. </a:t>
            </a:r>
          </a:p>
        </p:txBody>
      </p:sp>
      <p:sp>
        <p:nvSpPr>
          <p:cNvPr id="26" name="Line 7" descr="."/>
          <p:cNvSpPr>
            <a:spLocks noChangeShapeType="1"/>
          </p:cNvSpPr>
          <p:nvPr/>
        </p:nvSpPr>
        <p:spPr bwMode="auto">
          <a:xfrm rot="19800000" flipH="1" flipV="1">
            <a:off x="3218474" y="1777616"/>
            <a:ext cx="655903" cy="2342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mn-lt"/>
              </a:rPr>
              <a:t>………..(2 από 2)</a:t>
            </a:r>
            <a:endParaRPr lang="el-GR" altLang="el-GR" sz="4000" u="sng" dirty="0">
              <a:solidFill>
                <a:schemeClr val="tx2"/>
              </a:solidFill>
              <a:latin typeface="+mn-lt"/>
            </a:endParaRPr>
          </a:p>
        </p:txBody>
      </p:sp>
      <p:sp>
        <p:nvSpPr>
          <p:cNvPr id="4" name="Ορθογώνιο 3" descr="class Welcome1, (σχόλιο: Η αρχή της κλάσης Welcome1. Ξεκινάει με τη λέξη κλειδί class ακολουθούμενη από το όνομα της κλάσης).&#10;&#10;άγκιστρο,&#10;static void Main,  string[] args, (σχόλιο: Η αρχή της μεθόδου Main. Από εδώ ξεκινάει η εκτέλεση του προγράμματος).&#10;&#10;Console τελεία Write Line, Welcome to C# Programming!, (σχόλιο: Η εντολή Console.WriteLine τυπώνει ένα αλφαριθμητικό).&#10;&#10;άγκιστρο,&#10;άγκιστρο.&#10;"/>
          <p:cNvSpPr/>
          <p:nvPr>
            <p:custDataLst>
              <p:tags r:id="rId3"/>
            </p:custDataLst>
          </p:nvPr>
        </p:nvSpPr>
        <p:spPr>
          <a:xfrm>
            <a:off x="539552" y="1046341"/>
            <a:ext cx="4572000" cy="5262979"/>
          </a:xfrm>
          <a:prstGeom prst="rect">
            <a:avLst/>
          </a:prstGeom>
        </p:spPr>
        <p:txBody>
          <a:bodyPr>
            <a:spAutoFit/>
          </a:bodyPr>
          <a:lstStyle/>
          <a:p>
            <a:r>
              <a:rPr lang="en-US" altLang="el-GR" sz="2400" u="sng" dirty="0">
                <a:solidFill>
                  <a:srgbClr val="5F5F5F"/>
                </a:solidFill>
                <a:cs typeface="Times New Roman" pitchFamily="18" charset="0"/>
              </a:rPr>
              <a:t>6</a:t>
            </a:r>
            <a:r>
              <a:rPr lang="en-US" altLang="el-GR" sz="2400" dirty="0">
                <a:solidFill>
                  <a:srgbClr val="275AFF"/>
                </a:solidFill>
                <a:cs typeface="Times New Roman" pitchFamily="18" charset="0"/>
              </a:rPr>
              <a:t>    class</a:t>
            </a:r>
            <a:r>
              <a:rPr lang="en-US" altLang="el-GR" sz="2400" dirty="0">
                <a:solidFill>
                  <a:srgbClr val="000000"/>
                </a:solidFill>
                <a:cs typeface="Times New Roman" pitchFamily="18" charset="0"/>
              </a:rPr>
              <a:t> Welcome1</a:t>
            </a:r>
          </a:p>
          <a:p>
            <a:endParaRPr lang="en-US" altLang="el-GR" sz="2400" dirty="0">
              <a:solidFill>
                <a:srgbClr val="000000"/>
              </a:solidFill>
              <a:cs typeface="Times New Roman" pitchFamily="18" charset="0"/>
            </a:endParaRPr>
          </a:p>
          <a:p>
            <a:pPr marL="457200" indent="-457200">
              <a:buAutoNum type="arabicPlain" startAt="7"/>
            </a:pPr>
            <a:r>
              <a:rPr lang="en-US" altLang="el-GR" sz="2400" dirty="0" smtClean="0">
                <a:solidFill>
                  <a:srgbClr val="000000"/>
                </a:solidFill>
                <a:cs typeface="Times New Roman" pitchFamily="18" charset="0"/>
              </a:rPr>
              <a:t>{</a:t>
            </a:r>
            <a:endParaRPr lang="el-GR" altLang="el-GR" sz="2400" dirty="0" smtClean="0">
              <a:solidFill>
                <a:srgbClr val="000000"/>
              </a:solidFill>
              <a:cs typeface="Times New Roman" pitchFamily="18" charset="0"/>
            </a:endParaRPr>
          </a:p>
          <a:p>
            <a:pPr marL="457200" indent="-457200">
              <a:buAutoNum type="arabicPlain" startAt="7"/>
            </a:pPr>
            <a:endParaRPr lang="en-US" altLang="el-GR" sz="2400" dirty="0">
              <a:solidFill>
                <a:srgbClr val="000000"/>
              </a:solidFill>
              <a:cs typeface="Times New Roman" pitchFamily="18" charset="0"/>
            </a:endParaRPr>
          </a:p>
          <a:p>
            <a:r>
              <a:rPr lang="en-US" altLang="el-GR" sz="2400" u="sng" dirty="0">
                <a:solidFill>
                  <a:srgbClr val="5F5F5F"/>
                </a:solidFill>
                <a:cs typeface="Times New Roman" pitchFamily="18" charset="0"/>
              </a:rPr>
              <a:t>8</a:t>
            </a:r>
            <a:r>
              <a:rPr lang="en-US" altLang="el-GR" sz="2400" dirty="0">
                <a:solidFill>
                  <a:srgbClr val="275AFF"/>
                </a:solidFill>
                <a:cs typeface="Times New Roman" pitchFamily="18" charset="0"/>
              </a:rPr>
              <a:t>    </a:t>
            </a:r>
            <a:r>
              <a:rPr lang="en-US" altLang="el-GR" sz="2400" dirty="0">
                <a:solidFill>
                  <a:srgbClr val="000000"/>
                </a:solidFill>
                <a:cs typeface="Times New Roman" pitchFamily="18" charset="0"/>
              </a:rPr>
              <a:t>   </a:t>
            </a:r>
            <a:r>
              <a:rPr lang="en-US" altLang="el-GR" sz="2400" dirty="0">
                <a:solidFill>
                  <a:srgbClr val="275AFF"/>
                </a:solidFill>
                <a:cs typeface="Times New Roman" pitchFamily="18" charset="0"/>
              </a:rPr>
              <a:t>static</a:t>
            </a:r>
            <a:r>
              <a:rPr lang="en-US" altLang="el-GR" sz="2400" dirty="0">
                <a:solidFill>
                  <a:srgbClr val="000000"/>
                </a:solidFill>
                <a:cs typeface="Times New Roman" pitchFamily="18" charset="0"/>
              </a:rPr>
              <a:t> </a:t>
            </a:r>
            <a:r>
              <a:rPr lang="en-US" altLang="el-GR" sz="2400" dirty="0">
                <a:solidFill>
                  <a:srgbClr val="275AFF"/>
                </a:solidFill>
                <a:cs typeface="Times New Roman" pitchFamily="18" charset="0"/>
              </a:rPr>
              <a:t>void</a:t>
            </a:r>
            <a:r>
              <a:rPr lang="en-US" altLang="el-GR" sz="2400" dirty="0">
                <a:solidFill>
                  <a:srgbClr val="000000"/>
                </a:solidFill>
                <a:cs typeface="Times New Roman" pitchFamily="18" charset="0"/>
              </a:rPr>
              <a:t> Main( </a:t>
            </a:r>
            <a:r>
              <a:rPr lang="en-US" altLang="el-GR" sz="2400" dirty="0">
                <a:solidFill>
                  <a:srgbClr val="275AFF"/>
                </a:solidFill>
                <a:cs typeface="Times New Roman" pitchFamily="18" charset="0"/>
              </a:rPr>
              <a:t>string</a:t>
            </a:r>
            <a:r>
              <a:rPr lang="en-US" altLang="el-GR" sz="2400" dirty="0">
                <a:solidFill>
                  <a:srgbClr val="000000"/>
                </a:solidFill>
                <a:cs typeface="Times New Roman" pitchFamily="18" charset="0"/>
              </a:rPr>
              <a:t>[] </a:t>
            </a:r>
            <a:r>
              <a:rPr lang="en-US" altLang="el-GR" sz="2400" dirty="0" err="1">
                <a:solidFill>
                  <a:srgbClr val="000000"/>
                </a:solidFill>
                <a:cs typeface="Times New Roman" pitchFamily="18" charset="0"/>
              </a:rPr>
              <a:t>args</a:t>
            </a:r>
            <a:r>
              <a:rPr lang="en-US" altLang="el-GR" sz="2400" dirty="0">
                <a:solidFill>
                  <a:srgbClr val="000000"/>
                </a:solidFill>
                <a:cs typeface="Times New Roman" pitchFamily="18" charset="0"/>
              </a:rPr>
              <a:t> )</a:t>
            </a:r>
          </a:p>
          <a:p>
            <a:endParaRPr lang="el-GR" altLang="el-GR" sz="2400" dirty="0" smtClean="0">
              <a:solidFill>
                <a:srgbClr val="5F5F5F"/>
              </a:solidFill>
              <a:cs typeface="Times New Roman" pitchFamily="18" charset="0"/>
            </a:endParaRPr>
          </a:p>
          <a:p>
            <a:r>
              <a:rPr lang="en-US" altLang="el-GR" sz="2400" dirty="0" smtClean="0">
                <a:solidFill>
                  <a:srgbClr val="5F5F5F"/>
                </a:solidFill>
                <a:cs typeface="Times New Roman" pitchFamily="18" charset="0"/>
              </a:rPr>
              <a:t>9</a:t>
            </a:r>
            <a:r>
              <a:rPr lang="en-US" altLang="el-GR" sz="2400" dirty="0" smtClean="0">
                <a:solidFill>
                  <a:srgbClr val="275AFF"/>
                </a:solidFill>
                <a:cs typeface="Times New Roman" pitchFamily="18" charset="0"/>
              </a:rPr>
              <a:t>    </a:t>
            </a:r>
            <a:r>
              <a:rPr lang="en-US" altLang="el-GR" sz="2400" dirty="0" smtClean="0">
                <a:solidFill>
                  <a:srgbClr val="000000"/>
                </a:solidFill>
                <a:cs typeface="Times New Roman" pitchFamily="18" charset="0"/>
              </a:rPr>
              <a:t>   </a:t>
            </a:r>
            <a:r>
              <a:rPr lang="en-US" altLang="el-GR" sz="2400" dirty="0">
                <a:solidFill>
                  <a:srgbClr val="000000"/>
                </a:solidFill>
                <a:cs typeface="Times New Roman" pitchFamily="18" charset="0"/>
              </a:rPr>
              <a:t>{</a:t>
            </a:r>
          </a:p>
          <a:p>
            <a:endParaRPr lang="el-GR" altLang="el-GR" sz="2400" u="sng" dirty="0" smtClean="0">
              <a:solidFill>
                <a:srgbClr val="5F5F5F"/>
              </a:solidFill>
              <a:cs typeface="Times New Roman" pitchFamily="18" charset="0"/>
            </a:endParaRPr>
          </a:p>
          <a:p>
            <a:r>
              <a:rPr lang="en-US" altLang="el-GR" sz="2400" u="sng" dirty="0" smtClean="0">
                <a:solidFill>
                  <a:srgbClr val="5F5F5F"/>
                </a:solidFill>
                <a:cs typeface="Times New Roman" pitchFamily="18" charset="0"/>
              </a:rPr>
              <a:t>10</a:t>
            </a:r>
            <a:r>
              <a:rPr lang="en-US" altLang="el-GR" sz="2400" dirty="0" smtClean="0">
                <a:solidFill>
                  <a:srgbClr val="275AFF"/>
                </a:solidFill>
                <a:cs typeface="Times New Roman" pitchFamily="18" charset="0"/>
              </a:rPr>
              <a:t>   </a:t>
            </a:r>
            <a:r>
              <a:rPr lang="en-US" altLang="el-GR" sz="2400" dirty="0" smtClean="0">
                <a:solidFill>
                  <a:srgbClr val="000000"/>
                </a:solidFill>
                <a:cs typeface="Times New Roman" pitchFamily="18" charset="0"/>
              </a:rPr>
              <a:t>      </a:t>
            </a:r>
            <a:r>
              <a:rPr lang="en-US" altLang="el-GR" sz="2400" dirty="0" err="1">
                <a:solidFill>
                  <a:srgbClr val="000000"/>
                </a:solidFill>
                <a:cs typeface="Times New Roman" pitchFamily="18" charset="0"/>
              </a:rPr>
              <a:t>Console.WriteLine</a:t>
            </a:r>
            <a:r>
              <a:rPr lang="en-US" altLang="el-GR" sz="2400" dirty="0">
                <a:solidFill>
                  <a:srgbClr val="000000"/>
                </a:solidFill>
                <a:cs typeface="Times New Roman" pitchFamily="18" charset="0"/>
              </a:rPr>
              <a:t>( </a:t>
            </a:r>
            <a:r>
              <a:rPr lang="en-US" altLang="el-GR" sz="2400" dirty="0">
                <a:solidFill>
                  <a:srgbClr val="40D9FF"/>
                </a:solidFill>
                <a:cs typeface="Times New Roman" pitchFamily="18" charset="0"/>
              </a:rPr>
              <a:t>"Welcome to C# Programming!" </a:t>
            </a:r>
            <a:r>
              <a:rPr lang="en-US" altLang="el-GR" sz="2400" dirty="0">
                <a:solidFill>
                  <a:srgbClr val="000000"/>
                </a:solidFill>
                <a:cs typeface="Times New Roman" pitchFamily="18" charset="0"/>
              </a:rPr>
              <a:t>);</a:t>
            </a:r>
          </a:p>
          <a:p>
            <a:endParaRPr lang="el-GR" altLang="el-GR" sz="2400" dirty="0" smtClean="0">
              <a:solidFill>
                <a:srgbClr val="5F5F5F"/>
              </a:solidFill>
              <a:cs typeface="Times New Roman" pitchFamily="18" charset="0"/>
            </a:endParaRPr>
          </a:p>
          <a:p>
            <a:r>
              <a:rPr lang="en-US" altLang="el-GR" sz="2400" dirty="0" smtClean="0">
                <a:solidFill>
                  <a:srgbClr val="5F5F5F"/>
                </a:solidFill>
                <a:cs typeface="Times New Roman" pitchFamily="18" charset="0"/>
              </a:rPr>
              <a:t>11</a:t>
            </a:r>
            <a:r>
              <a:rPr lang="en-US" altLang="el-GR" sz="2400" dirty="0" smtClean="0">
                <a:solidFill>
                  <a:srgbClr val="275AFF"/>
                </a:solidFill>
                <a:cs typeface="Times New Roman" pitchFamily="18" charset="0"/>
              </a:rPr>
              <a:t>   </a:t>
            </a:r>
            <a:r>
              <a:rPr lang="en-US" altLang="el-GR" sz="2400" dirty="0" smtClean="0">
                <a:solidFill>
                  <a:srgbClr val="000000"/>
                </a:solidFill>
                <a:cs typeface="Times New Roman" pitchFamily="18" charset="0"/>
              </a:rPr>
              <a:t>   </a:t>
            </a:r>
            <a:r>
              <a:rPr lang="en-US" altLang="el-GR" sz="2400" dirty="0">
                <a:solidFill>
                  <a:srgbClr val="000000"/>
                </a:solidFill>
                <a:cs typeface="Times New Roman" pitchFamily="18" charset="0"/>
              </a:rPr>
              <a:t>}</a:t>
            </a:r>
          </a:p>
          <a:p>
            <a:endParaRPr lang="el-GR" altLang="el-GR" sz="2400" dirty="0" smtClean="0">
              <a:solidFill>
                <a:srgbClr val="5F5F5F"/>
              </a:solidFill>
              <a:cs typeface="Times New Roman" pitchFamily="18" charset="0"/>
            </a:endParaRPr>
          </a:p>
          <a:p>
            <a:r>
              <a:rPr lang="en-US" altLang="el-GR" sz="2400" dirty="0" smtClean="0">
                <a:solidFill>
                  <a:srgbClr val="5F5F5F"/>
                </a:solidFill>
                <a:cs typeface="Times New Roman" pitchFamily="18" charset="0"/>
              </a:rPr>
              <a:t>12</a:t>
            </a:r>
            <a:r>
              <a:rPr lang="en-US" altLang="el-GR" sz="2400" dirty="0" smtClean="0">
                <a:solidFill>
                  <a:srgbClr val="275AFF"/>
                </a:solidFill>
                <a:cs typeface="Times New Roman" pitchFamily="18" charset="0"/>
              </a:rPr>
              <a:t>   </a:t>
            </a:r>
            <a:r>
              <a:rPr lang="en-US" altLang="el-GR" sz="2400" dirty="0">
                <a:solidFill>
                  <a:srgbClr val="000000"/>
                </a:solidFill>
                <a:cs typeface="Times New Roman" pitchFamily="18" charset="0"/>
              </a:rPr>
              <a:t>}</a:t>
            </a:r>
          </a:p>
        </p:txBody>
      </p:sp>
      <p:sp>
        <p:nvSpPr>
          <p:cNvPr id="6" name="Text Box 21" descr="."/>
          <p:cNvSpPr txBox="1">
            <a:spLocks noChangeArrowheads="1"/>
          </p:cNvSpPr>
          <p:nvPr/>
        </p:nvSpPr>
        <p:spPr bwMode="auto">
          <a:xfrm>
            <a:off x="4179714" y="4905602"/>
            <a:ext cx="31400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εντολή</a:t>
            </a:r>
            <a:r>
              <a:rPr lang="en-US" altLang="el-GR" sz="2000" dirty="0">
                <a:latin typeface="+mn-lt"/>
                <a:cs typeface="Times New Roman" pitchFamily="18" charset="0"/>
              </a:rPr>
              <a:t> </a:t>
            </a:r>
            <a:r>
              <a:rPr lang="en-US" altLang="el-GR" sz="2000" dirty="0" err="1">
                <a:latin typeface="+mn-lt"/>
                <a:cs typeface="Times New Roman" pitchFamily="18" charset="0"/>
              </a:rPr>
              <a:t>Console.WriteLine</a:t>
            </a:r>
            <a:r>
              <a:rPr lang="en-US" altLang="el-GR" sz="2000" dirty="0">
                <a:latin typeface="+mn-lt"/>
                <a:cs typeface="Times New Roman" pitchFamily="18" charset="0"/>
              </a:rPr>
              <a:t> </a:t>
            </a:r>
            <a:r>
              <a:rPr lang="el-GR" altLang="el-GR" sz="2000" dirty="0">
                <a:latin typeface="+mn-lt"/>
                <a:cs typeface="Times New Roman" pitchFamily="18" charset="0"/>
              </a:rPr>
              <a:t>τυπώνει ένα αλφαριθμητικό</a:t>
            </a:r>
            <a:r>
              <a:rPr lang="en-US" altLang="el-GR" sz="2000" dirty="0">
                <a:latin typeface="+mn-lt"/>
                <a:cs typeface="Times New Roman" pitchFamily="18" charset="0"/>
              </a:rPr>
              <a:t>.</a:t>
            </a:r>
          </a:p>
        </p:txBody>
      </p:sp>
      <p:sp>
        <p:nvSpPr>
          <p:cNvPr id="7" name="Line 22" descr="."/>
          <p:cNvSpPr>
            <a:spLocks noChangeShapeType="1"/>
          </p:cNvSpPr>
          <p:nvPr/>
        </p:nvSpPr>
        <p:spPr bwMode="auto">
          <a:xfrm rot="3600000" flipH="1">
            <a:off x="2912627" y="4719666"/>
            <a:ext cx="1244010" cy="710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0" name="Line 19" descr="."/>
          <p:cNvSpPr>
            <a:spLocks noChangeShapeType="1"/>
          </p:cNvSpPr>
          <p:nvPr/>
        </p:nvSpPr>
        <p:spPr bwMode="auto">
          <a:xfrm rot="900000" flipH="1">
            <a:off x="3269853" y="3017435"/>
            <a:ext cx="1951838" cy="2284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18" descr="."/>
          <p:cNvSpPr txBox="1">
            <a:spLocks noChangeArrowheads="1"/>
          </p:cNvSpPr>
          <p:nvPr/>
        </p:nvSpPr>
        <p:spPr bwMode="auto">
          <a:xfrm>
            <a:off x="5224264" y="2766982"/>
            <a:ext cx="3216275" cy="1015663"/>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αρχή της μεθόδου </a:t>
            </a:r>
            <a:r>
              <a:rPr lang="en-US" altLang="el-GR" sz="2000" dirty="0">
                <a:latin typeface="+mn-lt"/>
                <a:cs typeface="Times New Roman" pitchFamily="18" charset="0"/>
              </a:rPr>
              <a:t>Main. </a:t>
            </a:r>
            <a:r>
              <a:rPr lang="el-GR" altLang="el-GR" sz="2000" dirty="0">
                <a:latin typeface="+mn-lt"/>
                <a:cs typeface="Times New Roman" pitchFamily="18" charset="0"/>
              </a:rPr>
              <a:t>Από εδώ ξεκινάει η εκτέλεση του προγράμματος</a:t>
            </a:r>
            <a:r>
              <a:rPr lang="en-US" altLang="el-GR" sz="2000" dirty="0">
                <a:latin typeface="+mn-lt"/>
                <a:cs typeface="Times New Roman" pitchFamily="18" charset="0"/>
              </a:rPr>
              <a:t>.</a:t>
            </a:r>
          </a:p>
        </p:txBody>
      </p:sp>
      <p:sp>
        <p:nvSpPr>
          <p:cNvPr id="12" name="Text Box 15" descr="."/>
          <p:cNvSpPr txBox="1">
            <a:spLocks noChangeArrowheads="1"/>
          </p:cNvSpPr>
          <p:nvPr/>
        </p:nvSpPr>
        <p:spPr bwMode="auto">
          <a:xfrm>
            <a:off x="4434408" y="1190357"/>
            <a:ext cx="3810000" cy="1323439"/>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αρχή της κλάσης </a:t>
            </a:r>
            <a:r>
              <a:rPr lang="en-US" altLang="el-GR" sz="2000" dirty="0">
                <a:latin typeface="+mn-lt"/>
                <a:cs typeface="Times New Roman" pitchFamily="18" charset="0"/>
              </a:rPr>
              <a:t>Welcome</a:t>
            </a:r>
            <a:r>
              <a:rPr lang="el-GR" altLang="el-GR" sz="2000" dirty="0">
                <a:latin typeface="+mn-lt"/>
                <a:cs typeface="Times New Roman" pitchFamily="18" charset="0"/>
              </a:rPr>
              <a:t>1</a:t>
            </a:r>
            <a:r>
              <a:rPr lang="en-US" altLang="el-GR" sz="2000" dirty="0">
                <a:latin typeface="+mn-lt"/>
                <a:cs typeface="Times New Roman" pitchFamily="18" charset="0"/>
              </a:rPr>
              <a:t>. </a:t>
            </a:r>
            <a:r>
              <a:rPr lang="el-GR" altLang="el-GR" sz="2000" dirty="0">
                <a:latin typeface="+mn-lt"/>
                <a:cs typeface="Times New Roman" pitchFamily="18" charset="0"/>
              </a:rPr>
              <a:t>Ξεκινάει με τη λέξη κλειδί </a:t>
            </a:r>
            <a:r>
              <a:rPr lang="en-US" altLang="el-GR" sz="2000" b="1" dirty="0">
                <a:latin typeface="+mn-lt"/>
                <a:cs typeface="Times New Roman" pitchFamily="18" charset="0"/>
              </a:rPr>
              <a:t>class</a:t>
            </a:r>
            <a:r>
              <a:rPr lang="en-US" altLang="el-GR" sz="2000" dirty="0">
                <a:latin typeface="+mn-lt"/>
                <a:cs typeface="Times New Roman" pitchFamily="18" charset="0"/>
              </a:rPr>
              <a:t> </a:t>
            </a:r>
            <a:r>
              <a:rPr lang="el-GR" altLang="el-GR" sz="2000" dirty="0">
                <a:latin typeface="+mn-lt"/>
                <a:cs typeface="Times New Roman" pitchFamily="18" charset="0"/>
              </a:rPr>
              <a:t>ακολουθούμενη από το όνομα της κλάσης</a:t>
            </a:r>
            <a:r>
              <a:rPr lang="en-US" altLang="el-GR" sz="2000" dirty="0">
                <a:latin typeface="+mn-lt"/>
                <a:cs typeface="Times New Roman" pitchFamily="18" charset="0"/>
              </a:rPr>
              <a:t>.</a:t>
            </a:r>
          </a:p>
        </p:txBody>
      </p:sp>
      <p:sp>
        <p:nvSpPr>
          <p:cNvPr id="13" name="Line 16" descr="."/>
          <p:cNvSpPr>
            <a:spLocks noChangeShapeType="1"/>
          </p:cNvSpPr>
          <p:nvPr/>
        </p:nvSpPr>
        <p:spPr bwMode="auto">
          <a:xfrm rot="10800000">
            <a:off x="2555776" y="1550398"/>
            <a:ext cx="1871985" cy="2873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704976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r>
              <a:rPr lang="el-GR" altLang="el-GR" sz="4000" u="sng" dirty="0">
                <a:solidFill>
                  <a:schemeClr val="tx2"/>
                </a:solidFill>
                <a:latin typeface="+mn-lt"/>
              </a:rPr>
              <a:t>Εφαρμογή Κονσόλας και Εφαρμογή</a:t>
            </a:r>
            <a:r>
              <a:rPr lang="en-US" altLang="el-GR" sz="4000" u="sng" dirty="0">
                <a:solidFill>
                  <a:schemeClr val="tx2"/>
                </a:solidFill>
                <a:latin typeface="+mn-lt"/>
              </a:rPr>
              <a:t> </a:t>
            </a:r>
            <a:r>
              <a:rPr lang="en-US" altLang="el-GR" sz="4000" u="sng" dirty="0" smtClean="0">
                <a:solidFill>
                  <a:schemeClr val="tx2"/>
                </a:solidFill>
                <a:latin typeface="+mn-lt"/>
              </a:rPr>
              <a:t>Windows</a:t>
            </a:r>
            <a:r>
              <a:rPr lang="el-GR" altLang="el-GR" sz="4000" u="sng" dirty="0" smtClean="0">
                <a:solidFill>
                  <a:schemeClr val="tx2"/>
                </a:solidFill>
                <a:latin typeface="+mn-lt"/>
              </a:rPr>
              <a:t> (1 από 2)</a:t>
            </a:r>
            <a:endParaRPr lang="el-GR" altLang="el-GR" sz="4000" u="sng" dirty="0">
              <a:solidFill>
                <a:schemeClr val="tx2"/>
              </a:solidFill>
              <a:latin typeface="+mn-lt"/>
            </a:endParaRPr>
          </a:p>
        </p:txBody>
      </p:sp>
      <p:sp>
        <p:nvSpPr>
          <p:cNvPr id="9" name="Rectangle 3"/>
          <p:cNvSpPr txBox="1">
            <a:spLocks noChangeArrowheads="1"/>
          </p:cNvSpPr>
          <p:nvPr/>
        </p:nvSpPr>
        <p:spPr>
          <a:xfrm>
            <a:off x="457200" y="1744216"/>
            <a:ext cx="7848600" cy="4349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0000"/>
              </a:spcBef>
              <a:buClr>
                <a:schemeClr val="tx1"/>
              </a:buClr>
              <a:buSzPct val="85000"/>
              <a:buFont typeface="ZapfDingbats" pitchFamily="82" charset="2"/>
              <a:buChar char="r"/>
            </a:pPr>
            <a:r>
              <a:rPr lang="el-GR" altLang="el-GR" sz="2400" dirty="0" smtClean="0">
                <a:solidFill>
                  <a:srgbClr val="000000"/>
                </a:solidFill>
              </a:rPr>
              <a:t>Εφαρμογή τύπου Κονσόλας</a:t>
            </a:r>
          </a:p>
          <a:p>
            <a:pPr lvl="1">
              <a:spcBef>
                <a:spcPct val="20000"/>
              </a:spcBef>
              <a:buClr>
                <a:schemeClr val="tx1"/>
              </a:buClr>
              <a:buSzPct val="75000"/>
              <a:buFont typeface="Wingdings" panose="05000000000000000000" pitchFamily="2" charset="2"/>
              <a:buChar char="§"/>
            </a:pPr>
            <a:r>
              <a:rPr lang="el-GR" altLang="el-GR" sz="2400" dirty="0" smtClean="0">
                <a:solidFill>
                  <a:srgbClr val="000000"/>
                </a:solidFill>
              </a:rPr>
              <a:t>Χωρίς γραφικό περιεχόμενο (παράθυρα)</a:t>
            </a:r>
          </a:p>
          <a:p>
            <a:pPr lvl="1">
              <a:spcBef>
                <a:spcPct val="20000"/>
              </a:spcBef>
              <a:buClr>
                <a:schemeClr val="tx1"/>
              </a:buClr>
              <a:buSzPct val="75000"/>
              <a:buFont typeface="Wingdings" panose="05000000000000000000" pitchFamily="2" charset="2"/>
              <a:buChar char="§"/>
            </a:pPr>
            <a:r>
              <a:rPr lang="el-GR" altLang="el-GR" sz="2400" dirty="0" smtClean="0">
                <a:solidFill>
                  <a:srgbClr val="000000"/>
                </a:solidFill>
              </a:rPr>
              <a:t>Μόνο κείμενο μπορεί να εισαχθεί ή να τυπωθεί</a:t>
            </a:r>
          </a:p>
          <a:p>
            <a:pPr lvl="1">
              <a:spcBef>
                <a:spcPct val="20000"/>
              </a:spcBef>
              <a:buClr>
                <a:schemeClr val="tx1"/>
              </a:buClr>
              <a:buSzPct val="75000"/>
              <a:buFont typeface="Wingdings" panose="05000000000000000000" pitchFamily="2" charset="2"/>
              <a:buChar char="§"/>
            </a:pPr>
            <a:r>
              <a:rPr lang="el-GR" altLang="el-GR" sz="2400" dirty="0" smtClean="0">
                <a:solidFill>
                  <a:srgbClr val="000000"/>
                </a:solidFill>
              </a:rPr>
              <a:t>Εκτελούνται από τη γραμμή εντολών (</a:t>
            </a:r>
            <a:r>
              <a:rPr lang="en-US" altLang="el-GR" sz="2400" b="1" dirty="0" smtClean="0">
                <a:solidFill>
                  <a:schemeClr val="accent5">
                    <a:lumMod val="75000"/>
                  </a:schemeClr>
                </a:solidFill>
              </a:rPr>
              <a:t>Command Prompt</a:t>
            </a:r>
            <a:r>
              <a:rPr lang="el-GR" altLang="el-GR" sz="2400" dirty="0" smtClean="0">
                <a:solidFill>
                  <a:schemeClr val="accent5">
                    <a:lumMod val="75000"/>
                  </a:schemeClr>
                </a:solidFill>
              </a:rPr>
              <a:t> </a:t>
            </a:r>
            <a:r>
              <a:rPr lang="el-GR" altLang="el-GR" sz="2400" dirty="0" smtClean="0">
                <a:solidFill>
                  <a:srgbClr val="000000"/>
                </a:solidFill>
              </a:rPr>
              <a:t>ή </a:t>
            </a:r>
            <a:r>
              <a:rPr lang="en-US" altLang="el-GR" sz="2400" b="1" dirty="0" smtClean="0">
                <a:solidFill>
                  <a:schemeClr val="accent5">
                    <a:lumMod val="75000"/>
                  </a:schemeClr>
                </a:solidFill>
              </a:rPr>
              <a:t>DOS Prompt</a:t>
            </a:r>
            <a:r>
              <a:rPr lang="el-GR" altLang="el-GR" sz="2400" b="1" dirty="0" smtClean="0"/>
              <a:t>)</a:t>
            </a:r>
            <a:endParaRPr lang="el-GR" altLang="el-GR" sz="2400" dirty="0" smtClean="0">
              <a:solidFill>
                <a:srgbClr val="000000"/>
              </a:solidFill>
            </a:endParaRPr>
          </a:p>
          <a:p>
            <a:pPr>
              <a:spcBef>
                <a:spcPct val="20000"/>
              </a:spcBef>
              <a:buClr>
                <a:schemeClr val="tx1"/>
              </a:buClr>
              <a:buSzPct val="85000"/>
              <a:buFont typeface="ZapfDingbats" pitchFamily="82" charset="2"/>
              <a:buChar char="r"/>
            </a:pPr>
            <a:r>
              <a:rPr lang="el-GR" altLang="el-GR" sz="2400" dirty="0" smtClean="0">
                <a:solidFill>
                  <a:srgbClr val="000000"/>
                </a:solidFill>
              </a:rPr>
              <a:t>Εφαρμογή τύπου </a:t>
            </a:r>
            <a:r>
              <a:rPr lang="en-US" altLang="el-GR" sz="2400" dirty="0" smtClean="0">
                <a:solidFill>
                  <a:srgbClr val="000000"/>
                </a:solidFill>
              </a:rPr>
              <a:t>Windows</a:t>
            </a:r>
          </a:p>
          <a:p>
            <a:pPr lvl="1">
              <a:spcBef>
                <a:spcPct val="20000"/>
              </a:spcBef>
              <a:buClr>
                <a:schemeClr val="tx1"/>
              </a:buClr>
              <a:buSzPct val="75000"/>
              <a:buFont typeface="Wingdings" panose="05000000000000000000" pitchFamily="2" charset="2"/>
              <a:buChar char="§"/>
            </a:pPr>
            <a:r>
              <a:rPr lang="el-GR" altLang="el-GR" sz="2400" dirty="0" smtClean="0">
                <a:solidFill>
                  <a:srgbClr val="000000"/>
                </a:solidFill>
              </a:rPr>
              <a:t>Φόρμες με πολλούς και διάφορους τρόπους εισαγωγής ή εκτύπωσης δεδομένων</a:t>
            </a:r>
          </a:p>
          <a:p>
            <a:pPr lvl="1">
              <a:spcBef>
                <a:spcPct val="20000"/>
              </a:spcBef>
              <a:buClr>
                <a:schemeClr val="tx1"/>
              </a:buClr>
              <a:buSzPct val="75000"/>
              <a:buFont typeface="Wingdings" panose="05000000000000000000" pitchFamily="2" charset="2"/>
              <a:buChar char="§"/>
            </a:pPr>
            <a:r>
              <a:rPr lang="el-GR" altLang="el-GR" sz="2400" dirty="0" smtClean="0">
                <a:solidFill>
                  <a:srgbClr val="000000"/>
                </a:solidFill>
              </a:rPr>
              <a:t>Γραφικό περιβάλλον για διασύνδεση με το χρήστη (</a:t>
            </a:r>
            <a:r>
              <a:rPr lang="en-US" altLang="el-GR" sz="2400" b="1" i="1" dirty="0" smtClean="0">
                <a:solidFill>
                  <a:schemeClr val="accent5">
                    <a:lumMod val="75000"/>
                  </a:schemeClr>
                </a:solidFill>
              </a:rPr>
              <a:t>Graphical User Interfaces</a:t>
            </a:r>
            <a:r>
              <a:rPr lang="en-US" altLang="el-GR" sz="2400" dirty="0" smtClean="0">
                <a:solidFill>
                  <a:schemeClr val="accent5">
                    <a:lumMod val="75000"/>
                  </a:schemeClr>
                </a:solidFill>
              </a:rPr>
              <a:t>  </a:t>
            </a:r>
            <a:r>
              <a:rPr lang="en-US" altLang="el-GR" sz="2400" dirty="0" smtClean="0">
                <a:solidFill>
                  <a:srgbClr val="000000"/>
                </a:solidFill>
              </a:rPr>
              <a:t>- </a:t>
            </a:r>
            <a:r>
              <a:rPr lang="en-US" altLang="el-GR" sz="2400" dirty="0" smtClean="0">
                <a:solidFill>
                  <a:schemeClr val="accent5">
                    <a:lumMod val="75000"/>
                  </a:schemeClr>
                </a:solidFill>
              </a:rPr>
              <a:t>GUI</a:t>
            </a:r>
            <a:r>
              <a:rPr lang="el-GR" altLang="el-GR" sz="2400" dirty="0" smtClean="0">
                <a:solidFill>
                  <a:srgbClr val="000000"/>
                </a:solidFill>
              </a:rPr>
              <a:t>).</a:t>
            </a:r>
            <a:endParaRPr lang="el-GR" altLang="el-GR" sz="2400" dirty="0">
              <a:solidFill>
                <a:srgbClr val="000000"/>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latin typeface="+mn-lt"/>
              </a:rPr>
              <a:t>Εφαρμογή Κονσόλας και Εφαρμογή </a:t>
            </a:r>
            <a:r>
              <a:rPr lang="en-US" altLang="el-GR" sz="4000" u="sng" dirty="0" smtClean="0">
                <a:solidFill>
                  <a:schemeClr val="tx2"/>
                </a:solidFill>
                <a:latin typeface="+mn-lt"/>
              </a:rPr>
              <a:t>Windows</a:t>
            </a:r>
            <a:r>
              <a:rPr lang="el-GR" altLang="el-GR" sz="4000" u="sng" dirty="0" smtClean="0">
                <a:solidFill>
                  <a:schemeClr val="tx2"/>
                </a:solidFill>
                <a:latin typeface="+mn-lt"/>
              </a:rPr>
              <a:t> (2 από 2)</a:t>
            </a:r>
            <a:endParaRPr lang="el-GR" sz="4000" dirty="0">
              <a:solidFill>
                <a:schemeClr val="tx2"/>
              </a:solidFill>
              <a:latin typeface="+mn-lt"/>
            </a:endParaRPr>
          </a:p>
        </p:txBody>
      </p:sp>
      <p:sp>
        <p:nvSpPr>
          <p:cNvPr id="9" name="Rectangle 3"/>
          <p:cNvSpPr txBox="1">
            <a:spLocks noChangeArrowheads="1"/>
          </p:cNvSpPr>
          <p:nvPr/>
        </p:nvSpPr>
        <p:spPr>
          <a:xfrm>
            <a:off x="457200" y="1916832"/>
            <a:ext cx="7848600" cy="34563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20000"/>
              </a:spcBef>
              <a:buClr>
                <a:schemeClr val="tx1"/>
              </a:buClr>
              <a:buSzPct val="75000"/>
              <a:buFont typeface="Wingdings" panose="05000000000000000000" pitchFamily="2" charset="2"/>
              <a:buChar char="q"/>
            </a:pPr>
            <a:r>
              <a:rPr lang="el-GR" altLang="el-GR" sz="2400" dirty="0" smtClean="0">
                <a:solidFill>
                  <a:srgbClr val="000000"/>
                </a:solidFill>
              </a:rPr>
              <a:t>Το γραφικό περιβάλλον κάνει την εισαγωγή ή και την εκτύπωση δεδομένων πιο εύκολη και πιο φιλική για το χρήστη (</a:t>
            </a:r>
            <a:r>
              <a:rPr lang="en-US" altLang="el-GR" sz="2400" dirty="0" smtClean="0">
                <a:solidFill>
                  <a:srgbClr val="000000"/>
                </a:solidFill>
              </a:rPr>
              <a:t>user friendly</a:t>
            </a:r>
            <a:r>
              <a:rPr lang="el-GR" altLang="el-GR" sz="2400" dirty="0" smtClean="0">
                <a:solidFill>
                  <a:srgbClr val="000000"/>
                </a:solidFill>
              </a:rPr>
              <a:t>!)</a:t>
            </a:r>
          </a:p>
          <a:p>
            <a:pPr lvl="1">
              <a:spcBef>
                <a:spcPct val="20000"/>
              </a:spcBef>
              <a:buClr>
                <a:schemeClr val="tx1"/>
              </a:buClr>
              <a:buSzPct val="75000"/>
              <a:buFont typeface="Wingdings" panose="05000000000000000000" pitchFamily="2" charset="2"/>
              <a:buChar char="q"/>
            </a:pPr>
            <a:r>
              <a:rPr lang="en-US" altLang="el-GR" sz="2400" dirty="0" smtClean="0">
                <a:solidFill>
                  <a:srgbClr val="000000"/>
                </a:solidFill>
              </a:rPr>
              <a:t>Message boxes</a:t>
            </a:r>
          </a:p>
          <a:p>
            <a:pPr lvl="2">
              <a:spcBef>
                <a:spcPct val="20000"/>
              </a:spcBef>
              <a:buClr>
                <a:schemeClr val="tx1"/>
              </a:buClr>
              <a:buFont typeface="Wingdings" panose="05000000000000000000" pitchFamily="2" charset="2"/>
              <a:buChar char="§"/>
            </a:pPr>
            <a:r>
              <a:rPr lang="el-GR" altLang="el-GR" dirty="0" smtClean="0">
                <a:solidFill>
                  <a:srgbClr val="000000"/>
                </a:solidFill>
              </a:rPr>
              <a:t>Συμπεριλαμβάνεται στη βιβλιοθήκη (</a:t>
            </a:r>
            <a:r>
              <a:rPr lang="en-US" altLang="el-GR" dirty="0" smtClean="0">
                <a:solidFill>
                  <a:srgbClr val="000000"/>
                </a:solidFill>
              </a:rPr>
              <a:t>namespace</a:t>
            </a:r>
            <a:r>
              <a:rPr lang="el-GR" altLang="el-GR" dirty="0" smtClean="0">
                <a:solidFill>
                  <a:srgbClr val="000000"/>
                </a:solidFill>
              </a:rPr>
              <a:t>) </a:t>
            </a:r>
            <a:r>
              <a:rPr lang="en-US" altLang="el-GR" b="1" dirty="0" err="1" smtClean="0">
                <a:solidFill>
                  <a:srgbClr val="000000"/>
                </a:solidFill>
              </a:rPr>
              <a:t>System.Windows.Forms</a:t>
            </a:r>
            <a:endParaRPr lang="en-US" altLang="el-GR" dirty="0" smtClean="0">
              <a:solidFill>
                <a:srgbClr val="000000"/>
              </a:solidFill>
            </a:endParaRPr>
          </a:p>
          <a:p>
            <a:pPr lvl="2">
              <a:spcBef>
                <a:spcPct val="20000"/>
              </a:spcBef>
              <a:buClr>
                <a:schemeClr val="tx1"/>
              </a:buClr>
              <a:buFont typeface="Wingdings" panose="05000000000000000000" pitchFamily="2" charset="2"/>
              <a:buChar char="§"/>
            </a:pPr>
            <a:r>
              <a:rPr lang="el-GR" altLang="el-GR" dirty="0" smtClean="0">
                <a:solidFill>
                  <a:srgbClr val="000000"/>
                </a:solidFill>
              </a:rPr>
              <a:t>Χρησιμοποιείται για να απεικονίσει πληροφορίες στο χρήστη</a:t>
            </a:r>
            <a:endParaRPr lang="el-GR" altLang="el-GR" dirty="0">
              <a:solidFill>
                <a:srgbClr val="000000"/>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857123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mn-lt"/>
              </a:rPr>
              <a:t>………..(1 από 2)</a:t>
            </a:r>
            <a:endParaRPr lang="el-GR" altLang="el-GR" sz="4000" u="sng" dirty="0">
              <a:solidFill>
                <a:schemeClr val="tx2"/>
              </a:solidFill>
              <a:latin typeface="+mn-lt"/>
            </a:endParaRPr>
          </a:p>
        </p:txBody>
      </p:sp>
      <p:sp>
        <p:nvSpPr>
          <p:cNvPr id="2" name="Ορθογώνιο 1" descr="// Hello World Win τελεία cs,&#10;// Printing multiple lines in a dialog Box.&#10;    &#10;using System,&#10;using System τελεία Windows τελεία Forms, (σχόλιο: Η εντολή αυτή θα απεικονίσει το περιεχόμενο σε ένα παράθυρο μηνύματος και όχι σαν απλό κείμενο στην κονσόλα).&#10;&#10;&#10;class Welcome4,&#10;"/>
          <p:cNvSpPr/>
          <p:nvPr>
            <p:custDataLst>
              <p:tags r:id="rId3"/>
            </p:custDataLst>
          </p:nvPr>
        </p:nvSpPr>
        <p:spPr>
          <a:xfrm>
            <a:off x="504056" y="980728"/>
            <a:ext cx="4572000" cy="5262979"/>
          </a:xfrm>
          <a:prstGeom prst="rect">
            <a:avLst/>
          </a:prstGeom>
        </p:spPr>
        <p:txBody>
          <a:bodyPr>
            <a:spAutoFit/>
          </a:bodyPr>
          <a:lstStyle/>
          <a:p>
            <a:pPr marL="457200" indent="-457200">
              <a:buClr>
                <a:schemeClr val="tx1"/>
              </a:buClr>
              <a:buAutoNum type="arabicPlain"/>
            </a:pPr>
            <a:r>
              <a:rPr lang="en-US" altLang="el-GR" sz="2400" dirty="0" smtClean="0">
                <a:solidFill>
                  <a:schemeClr val="accent5">
                    <a:lumMod val="75000"/>
                  </a:schemeClr>
                </a:solidFill>
                <a:cs typeface="Courier New" pitchFamily="49" charset="0"/>
              </a:rPr>
              <a:t>// </a:t>
            </a:r>
            <a:r>
              <a:rPr lang="en-US" altLang="el-GR" sz="2400" dirty="0" err="1" smtClean="0">
                <a:solidFill>
                  <a:schemeClr val="accent5">
                    <a:lumMod val="75000"/>
                  </a:schemeClr>
                </a:solidFill>
                <a:cs typeface="Courier New" pitchFamily="49" charset="0"/>
              </a:rPr>
              <a:t>HelloWorldWin.cs</a:t>
            </a:r>
            <a:endParaRPr lang="el-GR" altLang="el-GR" sz="2400" dirty="0" smtClean="0">
              <a:solidFill>
                <a:schemeClr val="accent5">
                  <a:lumMod val="75000"/>
                </a:schemeClr>
              </a:solidFill>
              <a:cs typeface="Courier New" pitchFamily="49" charset="0"/>
            </a:endParaRPr>
          </a:p>
          <a:p>
            <a:pPr marL="457200" indent="-457200">
              <a:buClr>
                <a:schemeClr val="tx1"/>
              </a:buClr>
              <a:buAutoNum type="arabicPlain"/>
            </a:pPr>
            <a:endParaRPr lang="en-US" altLang="el-GR" sz="2400" dirty="0">
              <a:solidFill>
                <a:srgbClr val="000000"/>
              </a:solidFill>
              <a:cs typeface="Times New Roman" pitchFamily="18" charset="0"/>
            </a:endParaRPr>
          </a:p>
          <a:p>
            <a:pPr marL="457200" indent="-457200">
              <a:buClr>
                <a:schemeClr val="tx1"/>
              </a:buClr>
              <a:buAutoNum type="arabicPlain" startAt="2"/>
            </a:pPr>
            <a:r>
              <a:rPr lang="en-US" altLang="el-GR" sz="2400" dirty="0" smtClean="0">
                <a:solidFill>
                  <a:schemeClr val="accent5">
                    <a:lumMod val="75000"/>
                  </a:schemeClr>
                </a:solidFill>
                <a:cs typeface="Courier New" pitchFamily="49" charset="0"/>
              </a:rPr>
              <a:t>// </a:t>
            </a:r>
            <a:r>
              <a:rPr lang="en-US" altLang="el-GR" sz="2400" dirty="0">
                <a:solidFill>
                  <a:schemeClr val="accent5">
                    <a:lumMod val="75000"/>
                  </a:schemeClr>
                </a:solidFill>
                <a:cs typeface="Courier New" pitchFamily="49" charset="0"/>
              </a:rPr>
              <a:t>Printing multiple lines in a dialog Box</a:t>
            </a:r>
            <a:r>
              <a:rPr lang="en-US" altLang="el-GR" sz="2400" dirty="0" smtClean="0">
                <a:solidFill>
                  <a:schemeClr val="accent5">
                    <a:lumMod val="75000"/>
                  </a:schemeClr>
                </a:solidFill>
                <a:cs typeface="Courier New" pitchFamily="49" charset="0"/>
              </a:rPr>
              <a:t>.</a:t>
            </a:r>
            <a:endParaRPr lang="el-GR" altLang="el-GR" sz="2400" dirty="0" smtClean="0">
              <a:solidFill>
                <a:schemeClr val="accent5">
                  <a:lumMod val="75000"/>
                </a:schemeClr>
              </a:solidFill>
              <a:cs typeface="Courier New" pitchFamily="49" charset="0"/>
            </a:endParaRPr>
          </a:p>
          <a:p>
            <a:pPr marL="457200" indent="-457200">
              <a:buClr>
                <a:schemeClr val="tx1"/>
              </a:buClr>
              <a:buAutoNum type="arabicPlain" startAt="2"/>
            </a:pPr>
            <a:endParaRPr lang="en-US" altLang="el-GR" sz="2400" dirty="0">
              <a:solidFill>
                <a:srgbClr val="000000"/>
              </a:solidFill>
              <a:cs typeface="Times New Roman" pitchFamily="18" charset="0"/>
            </a:endParaRPr>
          </a:p>
          <a:p>
            <a:pPr>
              <a:buClr>
                <a:schemeClr val="tx1"/>
              </a:buClr>
            </a:pPr>
            <a:r>
              <a:rPr lang="en-US" altLang="el-GR" sz="2400" dirty="0">
                <a:solidFill>
                  <a:srgbClr val="5F5F5F"/>
                </a:solidFill>
                <a:cs typeface="Times New Roman" pitchFamily="18" charset="0"/>
              </a:rPr>
              <a:t>3    </a:t>
            </a:r>
            <a:endParaRPr lang="el-GR" altLang="el-GR" sz="2400" dirty="0" smtClean="0">
              <a:solidFill>
                <a:srgbClr val="5F5F5F"/>
              </a:solidFill>
              <a:cs typeface="Times New Roman" pitchFamily="18" charset="0"/>
            </a:endParaRPr>
          </a:p>
          <a:p>
            <a:pPr>
              <a:buClr>
                <a:schemeClr val="tx1"/>
              </a:buClr>
            </a:pPr>
            <a:endParaRPr lang="en-US" altLang="el-GR" sz="2400" dirty="0">
              <a:solidFill>
                <a:srgbClr val="000000"/>
              </a:solidFill>
              <a:cs typeface="Times New Roman" pitchFamily="18" charset="0"/>
            </a:endParaRPr>
          </a:p>
          <a:p>
            <a:pPr>
              <a:buClr>
                <a:schemeClr val="tx1"/>
              </a:buClr>
            </a:pPr>
            <a:r>
              <a:rPr lang="en-US" altLang="el-GR" sz="2400" dirty="0">
                <a:solidFill>
                  <a:srgbClr val="5F5F5F"/>
                </a:solidFill>
                <a:cs typeface="Times New Roman" pitchFamily="18" charset="0"/>
              </a:rPr>
              <a:t>4    </a:t>
            </a:r>
            <a:r>
              <a:rPr lang="en-US" altLang="el-GR" sz="2400" dirty="0">
                <a:solidFill>
                  <a:srgbClr val="275AFF"/>
                </a:solidFill>
                <a:cs typeface="Courier New" pitchFamily="49" charset="0"/>
              </a:rPr>
              <a:t>using</a:t>
            </a:r>
            <a:r>
              <a:rPr lang="en-US" altLang="el-GR" sz="2400" dirty="0">
                <a:solidFill>
                  <a:srgbClr val="000000"/>
                </a:solidFill>
                <a:cs typeface="Courier New" pitchFamily="49" charset="0"/>
              </a:rPr>
              <a:t> System;</a:t>
            </a:r>
            <a:endParaRPr lang="en-US" altLang="el-GR" sz="2400" dirty="0">
              <a:solidFill>
                <a:srgbClr val="000000"/>
              </a:solidFill>
              <a:cs typeface="Times New Roman" pitchFamily="18" charset="0"/>
            </a:endParaRPr>
          </a:p>
          <a:p>
            <a:pPr>
              <a:buClr>
                <a:schemeClr val="tx1"/>
              </a:buClr>
            </a:pPr>
            <a:endParaRPr lang="el-GR" altLang="el-GR" sz="2400" u="sng" dirty="0" smtClean="0">
              <a:solidFill>
                <a:srgbClr val="5F5F5F"/>
              </a:solidFill>
              <a:cs typeface="Times New Roman" pitchFamily="18" charset="0"/>
            </a:endParaRPr>
          </a:p>
          <a:p>
            <a:pPr>
              <a:buClr>
                <a:schemeClr val="tx1"/>
              </a:buClr>
            </a:pPr>
            <a:r>
              <a:rPr lang="en-US" altLang="el-GR" sz="2400" u="sng" dirty="0" smtClean="0">
                <a:solidFill>
                  <a:srgbClr val="5F5F5F"/>
                </a:solidFill>
                <a:cs typeface="Times New Roman" pitchFamily="18" charset="0"/>
              </a:rPr>
              <a:t>5</a:t>
            </a:r>
            <a:r>
              <a:rPr lang="en-US" altLang="el-GR" sz="2400" dirty="0" smtClean="0">
                <a:solidFill>
                  <a:srgbClr val="5F5F5F"/>
                </a:solidFill>
                <a:cs typeface="Times New Roman" pitchFamily="18" charset="0"/>
              </a:rPr>
              <a:t>    </a:t>
            </a:r>
            <a:r>
              <a:rPr lang="en-US" altLang="el-GR" sz="2400" dirty="0">
                <a:solidFill>
                  <a:srgbClr val="275AFF"/>
                </a:solidFill>
                <a:cs typeface="Courier New" pitchFamily="49" charset="0"/>
              </a:rPr>
              <a:t>using</a:t>
            </a:r>
            <a:r>
              <a:rPr lang="en-US" altLang="el-GR" sz="2400" dirty="0">
                <a:solidFill>
                  <a:srgbClr val="000000"/>
                </a:solidFill>
                <a:cs typeface="Courier New" pitchFamily="49" charset="0"/>
              </a:rPr>
              <a:t> </a:t>
            </a:r>
            <a:r>
              <a:rPr lang="en-US" altLang="el-GR" sz="2400" dirty="0" err="1">
                <a:solidFill>
                  <a:srgbClr val="000000"/>
                </a:solidFill>
                <a:cs typeface="Courier New" pitchFamily="49" charset="0"/>
              </a:rPr>
              <a:t>System.Windows.Forms</a:t>
            </a:r>
            <a:r>
              <a:rPr lang="en-US" altLang="el-GR" sz="2400" dirty="0">
                <a:solidFill>
                  <a:srgbClr val="000000"/>
                </a:solidFill>
                <a:cs typeface="Courier New" pitchFamily="49" charset="0"/>
              </a:rPr>
              <a:t>;</a:t>
            </a:r>
            <a:endParaRPr lang="en-US" altLang="el-GR" sz="2400" dirty="0">
              <a:solidFill>
                <a:srgbClr val="000000"/>
              </a:solidFill>
              <a:cs typeface="Times New Roman" pitchFamily="18" charset="0"/>
            </a:endParaRPr>
          </a:p>
          <a:p>
            <a:pPr>
              <a:buClr>
                <a:schemeClr val="tx1"/>
              </a:buClr>
            </a:pPr>
            <a:endParaRPr lang="el-GR" altLang="el-GR" sz="2400" dirty="0" smtClean="0">
              <a:solidFill>
                <a:srgbClr val="5F5F5F"/>
              </a:solidFill>
              <a:cs typeface="Times New Roman" pitchFamily="18" charset="0"/>
            </a:endParaRPr>
          </a:p>
          <a:p>
            <a:pPr>
              <a:buClr>
                <a:schemeClr val="tx1"/>
              </a:buClr>
            </a:pPr>
            <a:r>
              <a:rPr lang="en-US" altLang="el-GR" sz="2400" dirty="0" smtClean="0">
                <a:solidFill>
                  <a:srgbClr val="5F5F5F"/>
                </a:solidFill>
                <a:cs typeface="Times New Roman" pitchFamily="18" charset="0"/>
              </a:rPr>
              <a:t>6    </a:t>
            </a:r>
            <a:endParaRPr lang="en-US" altLang="el-GR" sz="2400" dirty="0">
              <a:solidFill>
                <a:srgbClr val="000000"/>
              </a:solidFill>
              <a:cs typeface="Times New Roman" pitchFamily="18" charset="0"/>
            </a:endParaRPr>
          </a:p>
          <a:p>
            <a:pPr>
              <a:buClr>
                <a:schemeClr val="tx1"/>
              </a:buClr>
            </a:pPr>
            <a:endParaRPr lang="el-GR" altLang="el-GR" sz="2400" dirty="0" smtClean="0">
              <a:solidFill>
                <a:srgbClr val="5F5F5F"/>
              </a:solidFill>
              <a:cs typeface="Times New Roman" pitchFamily="18" charset="0"/>
            </a:endParaRPr>
          </a:p>
          <a:p>
            <a:pPr>
              <a:buClr>
                <a:schemeClr val="tx1"/>
              </a:buClr>
            </a:pPr>
            <a:r>
              <a:rPr lang="en-US" altLang="el-GR" sz="2400" dirty="0" smtClean="0">
                <a:solidFill>
                  <a:srgbClr val="5F5F5F"/>
                </a:solidFill>
                <a:cs typeface="Times New Roman" pitchFamily="18" charset="0"/>
              </a:rPr>
              <a:t>7    </a:t>
            </a:r>
            <a:r>
              <a:rPr lang="en-US" altLang="el-GR" sz="2400" dirty="0">
                <a:solidFill>
                  <a:srgbClr val="275AFF"/>
                </a:solidFill>
                <a:cs typeface="Courier New" pitchFamily="49" charset="0"/>
              </a:rPr>
              <a:t>class</a:t>
            </a:r>
            <a:r>
              <a:rPr lang="en-US" altLang="el-GR" sz="2400" dirty="0">
                <a:solidFill>
                  <a:srgbClr val="000000"/>
                </a:solidFill>
                <a:cs typeface="Courier New" pitchFamily="49" charset="0"/>
              </a:rPr>
              <a:t> </a:t>
            </a:r>
            <a:r>
              <a:rPr lang="en-US" altLang="el-GR" sz="2400" dirty="0" smtClean="0">
                <a:solidFill>
                  <a:srgbClr val="000000"/>
                </a:solidFill>
                <a:cs typeface="Courier New" pitchFamily="49" charset="0"/>
              </a:rPr>
              <a:t>Welcome4</a:t>
            </a:r>
            <a:endParaRPr lang="en-US" altLang="el-GR" sz="2400" dirty="0">
              <a:solidFill>
                <a:srgbClr val="000000"/>
              </a:solidFill>
              <a:cs typeface="Times New Roman" pitchFamily="18" charset="0"/>
            </a:endParaRPr>
          </a:p>
        </p:txBody>
      </p:sp>
      <p:sp>
        <p:nvSpPr>
          <p:cNvPr id="6" name="Text Box 9" descr="."/>
          <p:cNvSpPr txBox="1">
            <a:spLocks noChangeArrowheads="1"/>
          </p:cNvSpPr>
          <p:nvPr/>
        </p:nvSpPr>
        <p:spPr bwMode="auto">
          <a:xfrm>
            <a:off x="4860032" y="3185681"/>
            <a:ext cx="3749675" cy="1323439"/>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εντολή αυτή θα απεικονίσει το περιεχόμενο σε ένα παράθυρο μηνύματος και όχι σαν απλό κείμενο στην κονσόλα</a:t>
            </a:r>
            <a:endParaRPr lang="en-US" altLang="el-GR" sz="2000" dirty="0">
              <a:latin typeface="+mn-lt"/>
              <a:cs typeface="Times New Roman" pitchFamily="18" charset="0"/>
            </a:endParaRPr>
          </a:p>
        </p:txBody>
      </p:sp>
      <p:sp>
        <p:nvSpPr>
          <p:cNvPr id="7" name="Line 10" descr="."/>
          <p:cNvSpPr>
            <a:spLocks noChangeShapeType="1"/>
          </p:cNvSpPr>
          <p:nvPr/>
        </p:nvSpPr>
        <p:spPr bwMode="auto">
          <a:xfrm rot="900000" flipH="1">
            <a:off x="3360051" y="3644815"/>
            <a:ext cx="142494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857123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smtClean="0">
                <a:solidFill>
                  <a:schemeClr val="tx2"/>
                </a:solidFill>
                <a:latin typeface="+mn-lt"/>
              </a:rPr>
              <a:t>………..(2 από 2)</a:t>
            </a:r>
            <a:endParaRPr lang="el-GR" altLang="el-GR" sz="4000" u="sng" dirty="0">
              <a:solidFill>
                <a:schemeClr val="tx2"/>
              </a:solidFill>
              <a:latin typeface="+mn-lt"/>
            </a:endParaRPr>
          </a:p>
        </p:txBody>
      </p:sp>
      <p:sp>
        <p:nvSpPr>
          <p:cNvPr id="2" name="Ορθογώνιο 1" descr="άγκιστρο,&#10;static void Main,  string[] args,&#10;άγκιστρο,&#10;Message Box τελεία Show, Welcome, \ n to \ n C# \ n programming!, (σχόλιο: Η εντολή αυτή θα απεικονίσει το περιεχόμενο σε ένα παράθυρο μηνύματος και όχι σαν απλό κείμενο στην κονσόλα).&#10;&#10;άγκιστρο,&#10;άγκιστρο.&#10;"/>
          <p:cNvSpPr/>
          <p:nvPr>
            <p:custDataLst>
              <p:tags r:id="rId3"/>
            </p:custDataLst>
          </p:nvPr>
        </p:nvSpPr>
        <p:spPr>
          <a:xfrm>
            <a:off x="576064" y="1268760"/>
            <a:ext cx="4572000" cy="3046988"/>
          </a:xfrm>
          <a:prstGeom prst="rect">
            <a:avLst/>
          </a:prstGeom>
        </p:spPr>
        <p:txBody>
          <a:bodyPr>
            <a:spAutoFit/>
          </a:bodyPr>
          <a:lstStyle/>
          <a:p>
            <a:r>
              <a:rPr lang="en-US" altLang="el-GR" sz="2400" dirty="0">
                <a:solidFill>
                  <a:srgbClr val="5F5F5F"/>
                </a:solidFill>
                <a:cs typeface="Times New Roman" pitchFamily="18" charset="0"/>
              </a:rPr>
              <a:t>8    </a:t>
            </a:r>
            <a:r>
              <a:rPr lang="en-US" altLang="el-GR" sz="2400" dirty="0">
                <a:solidFill>
                  <a:srgbClr val="000000"/>
                </a:solidFill>
                <a:cs typeface="Courier New" pitchFamily="49" charset="0"/>
              </a:rPr>
              <a:t>{</a:t>
            </a:r>
            <a:endParaRPr lang="en-US" altLang="el-GR" sz="2400" dirty="0">
              <a:solidFill>
                <a:srgbClr val="000000"/>
              </a:solidFill>
              <a:cs typeface="Times New Roman" pitchFamily="18" charset="0"/>
            </a:endParaRPr>
          </a:p>
          <a:p>
            <a:r>
              <a:rPr lang="en-US" altLang="el-GR" sz="2400" dirty="0">
                <a:solidFill>
                  <a:srgbClr val="5F5F5F"/>
                </a:solidFill>
                <a:cs typeface="Times New Roman" pitchFamily="18" charset="0"/>
              </a:rPr>
              <a:t>9    </a:t>
            </a:r>
            <a:r>
              <a:rPr lang="en-US" altLang="el-GR" sz="2400" dirty="0">
                <a:solidFill>
                  <a:srgbClr val="000000"/>
                </a:solidFill>
                <a:cs typeface="Courier New" pitchFamily="49" charset="0"/>
              </a:rPr>
              <a:t>   </a:t>
            </a:r>
            <a:r>
              <a:rPr lang="en-US" altLang="el-GR" sz="2400" dirty="0">
                <a:solidFill>
                  <a:srgbClr val="275AFF"/>
                </a:solidFill>
                <a:cs typeface="Courier New" pitchFamily="49" charset="0"/>
              </a:rPr>
              <a:t>static</a:t>
            </a:r>
            <a:r>
              <a:rPr lang="en-US" altLang="el-GR" sz="2400" dirty="0">
                <a:solidFill>
                  <a:srgbClr val="000000"/>
                </a:solidFill>
                <a:cs typeface="Courier New" pitchFamily="49" charset="0"/>
              </a:rPr>
              <a:t> </a:t>
            </a:r>
            <a:r>
              <a:rPr lang="en-US" altLang="el-GR" sz="2400" dirty="0">
                <a:solidFill>
                  <a:srgbClr val="275AFF"/>
                </a:solidFill>
                <a:cs typeface="Courier New" pitchFamily="49" charset="0"/>
              </a:rPr>
              <a:t>void</a:t>
            </a:r>
            <a:r>
              <a:rPr lang="en-US" altLang="el-GR" sz="2400" dirty="0">
                <a:solidFill>
                  <a:srgbClr val="000000"/>
                </a:solidFill>
                <a:cs typeface="Courier New" pitchFamily="49" charset="0"/>
              </a:rPr>
              <a:t> </a:t>
            </a:r>
            <a:r>
              <a:rPr lang="en-US" altLang="el-GR" sz="2400" dirty="0">
                <a:cs typeface="Courier New" pitchFamily="49" charset="0"/>
              </a:rPr>
              <a:t>Main</a:t>
            </a:r>
            <a:r>
              <a:rPr lang="en-US" altLang="el-GR" sz="2400" dirty="0">
                <a:solidFill>
                  <a:srgbClr val="000000"/>
                </a:solidFill>
                <a:cs typeface="Courier New" pitchFamily="49" charset="0"/>
              </a:rPr>
              <a:t>( </a:t>
            </a:r>
            <a:r>
              <a:rPr lang="en-US" altLang="el-GR" sz="2400" dirty="0">
                <a:solidFill>
                  <a:srgbClr val="275AFF"/>
                </a:solidFill>
                <a:cs typeface="Courier New" pitchFamily="49" charset="0"/>
              </a:rPr>
              <a:t>string</a:t>
            </a:r>
            <a:r>
              <a:rPr lang="en-US" altLang="el-GR" sz="2400" dirty="0">
                <a:solidFill>
                  <a:srgbClr val="000000"/>
                </a:solidFill>
                <a:cs typeface="Courier New" pitchFamily="49" charset="0"/>
              </a:rPr>
              <a:t>[] </a:t>
            </a:r>
            <a:r>
              <a:rPr lang="en-US" altLang="el-GR" sz="2400" dirty="0" err="1">
                <a:solidFill>
                  <a:srgbClr val="000000"/>
                </a:solidFill>
                <a:cs typeface="Courier New" pitchFamily="49" charset="0"/>
              </a:rPr>
              <a:t>args</a:t>
            </a:r>
            <a:r>
              <a:rPr lang="en-US" altLang="el-GR" sz="2400" dirty="0">
                <a:solidFill>
                  <a:srgbClr val="000000"/>
                </a:solidFill>
                <a:cs typeface="Courier New" pitchFamily="49" charset="0"/>
              </a:rPr>
              <a:t> )</a:t>
            </a:r>
            <a:endParaRPr lang="en-US" altLang="el-GR" sz="2400" dirty="0">
              <a:solidFill>
                <a:srgbClr val="000000"/>
              </a:solidFill>
              <a:cs typeface="Times New Roman" pitchFamily="18" charset="0"/>
            </a:endParaRPr>
          </a:p>
          <a:p>
            <a:r>
              <a:rPr lang="en-US" altLang="el-GR" sz="2400" dirty="0">
                <a:solidFill>
                  <a:srgbClr val="5F5F5F"/>
                </a:solidFill>
                <a:cs typeface="Times New Roman" pitchFamily="18" charset="0"/>
              </a:rPr>
              <a:t>10   </a:t>
            </a:r>
            <a:r>
              <a:rPr lang="en-US" altLang="el-GR" sz="2400" dirty="0">
                <a:solidFill>
                  <a:srgbClr val="000000"/>
                </a:solidFill>
                <a:cs typeface="Courier New" pitchFamily="49" charset="0"/>
              </a:rPr>
              <a:t>   {</a:t>
            </a:r>
            <a:endParaRPr lang="en-US" altLang="el-GR" sz="2400" dirty="0">
              <a:solidFill>
                <a:srgbClr val="000000"/>
              </a:solidFill>
              <a:cs typeface="Times New Roman" pitchFamily="18" charset="0"/>
            </a:endParaRPr>
          </a:p>
          <a:p>
            <a:r>
              <a:rPr lang="en-US" altLang="el-GR" sz="2400" u="sng" dirty="0">
                <a:solidFill>
                  <a:srgbClr val="5F5F5F"/>
                </a:solidFill>
                <a:cs typeface="Times New Roman" pitchFamily="18" charset="0"/>
              </a:rPr>
              <a:t>11</a:t>
            </a:r>
            <a:r>
              <a:rPr lang="en-US" altLang="el-GR" sz="2400" dirty="0">
                <a:solidFill>
                  <a:srgbClr val="5F5F5F"/>
                </a:solidFill>
                <a:cs typeface="Times New Roman" pitchFamily="18" charset="0"/>
              </a:rPr>
              <a:t>   </a:t>
            </a:r>
            <a:r>
              <a:rPr lang="en-US" altLang="el-GR" sz="2400" dirty="0">
                <a:solidFill>
                  <a:srgbClr val="000000"/>
                </a:solidFill>
                <a:cs typeface="Courier New" pitchFamily="49" charset="0"/>
              </a:rPr>
              <a:t>      </a:t>
            </a:r>
            <a:r>
              <a:rPr lang="en-US" altLang="el-GR" sz="2400" dirty="0" err="1">
                <a:solidFill>
                  <a:srgbClr val="000000"/>
                </a:solidFill>
                <a:cs typeface="Courier New" pitchFamily="49" charset="0"/>
              </a:rPr>
              <a:t>MessageBox.Show</a:t>
            </a:r>
            <a:r>
              <a:rPr lang="en-US" altLang="el-GR" sz="2400" dirty="0">
                <a:solidFill>
                  <a:srgbClr val="000000"/>
                </a:solidFill>
                <a:cs typeface="Courier New" pitchFamily="49" charset="0"/>
              </a:rPr>
              <a:t>( </a:t>
            </a:r>
            <a:r>
              <a:rPr lang="en-US" altLang="el-GR" sz="2400" dirty="0">
                <a:solidFill>
                  <a:srgbClr val="40D9FF"/>
                </a:solidFill>
                <a:cs typeface="Courier New" pitchFamily="49" charset="0"/>
              </a:rPr>
              <a:t>"Welcome\</a:t>
            </a:r>
            <a:r>
              <a:rPr lang="en-US" altLang="el-GR" sz="2400" dirty="0" err="1">
                <a:solidFill>
                  <a:srgbClr val="40D9FF"/>
                </a:solidFill>
                <a:cs typeface="Courier New" pitchFamily="49" charset="0"/>
              </a:rPr>
              <a:t>nto</a:t>
            </a:r>
            <a:r>
              <a:rPr lang="en-US" altLang="el-GR" sz="2400" dirty="0">
                <a:solidFill>
                  <a:srgbClr val="40D9FF"/>
                </a:solidFill>
                <a:cs typeface="Courier New" pitchFamily="49" charset="0"/>
              </a:rPr>
              <a:t>\</a:t>
            </a:r>
            <a:r>
              <a:rPr lang="en-US" altLang="el-GR" sz="2400" dirty="0" err="1">
                <a:solidFill>
                  <a:srgbClr val="40D9FF"/>
                </a:solidFill>
                <a:cs typeface="Courier New" pitchFamily="49" charset="0"/>
              </a:rPr>
              <a:t>nC</a:t>
            </a:r>
            <a:r>
              <a:rPr lang="en-US" altLang="el-GR" sz="2400" dirty="0">
                <a:solidFill>
                  <a:srgbClr val="40D9FF"/>
                </a:solidFill>
                <a:cs typeface="Courier New" pitchFamily="49" charset="0"/>
              </a:rPr>
              <a:t>#\</a:t>
            </a:r>
            <a:r>
              <a:rPr lang="en-US" altLang="el-GR" sz="2400" dirty="0" err="1">
                <a:solidFill>
                  <a:srgbClr val="40D9FF"/>
                </a:solidFill>
                <a:cs typeface="Courier New" pitchFamily="49" charset="0"/>
              </a:rPr>
              <a:t>nprogramming</a:t>
            </a:r>
            <a:r>
              <a:rPr lang="en-US" altLang="el-GR" sz="2400" dirty="0">
                <a:solidFill>
                  <a:srgbClr val="40D9FF"/>
                </a:solidFill>
                <a:cs typeface="Courier New" pitchFamily="49" charset="0"/>
              </a:rPr>
              <a:t>!"</a:t>
            </a:r>
            <a:r>
              <a:rPr lang="en-US" altLang="el-GR" sz="2400" dirty="0">
                <a:solidFill>
                  <a:srgbClr val="000000"/>
                </a:solidFill>
                <a:cs typeface="Courier New" pitchFamily="49" charset="0"/>
              </a:rPr>
              <a:t> );</a:t>
            </a:r>
            <a:endParaRPr lang="en-US" altLang="el-GR" sz="2400" dirty="0">
              <a:solidFill>
                <a:srgbClr val="000000"/>
              </a:solidFill>
              <a:cs typeface="Times New Roman" pitchFamily="18" charset="0"/>
            </a:endParaRPr>
          </a:p>
          <a:p>
            <a:r>
              <a:rPr lang="en-US" altLang="el-GR" sz="2400" dirty="0">
                <a:solidFill>
                  <a:srgbClr val="5F5F5F"/>
                </a:solidFill>
                <a:cs typeface="Times New Roman" pitchFamily="18" charset="0"/>
              </a:rPr>
              <a:t>12   </a:t>
            </a:r>
            <a:r>
              <a:rPr lang="en-US" altLang="el-GR" sz="2400" dirty="0">
                <a:solidFill>
                  <a:srgbClr val="000000"/>
                </a:solidFill>
                <a:cs typeface="Courier New" pitchFamily="49" charset="0"/>
              </a:rPr>
              <a:t>   }</a:t>
            </a:r>
            <a:endParaRPr lang="en-US" altLang="el-GR" sz="2400" dirty="0">
              <a:solidFill>
                <a:srgbClr val="000000"/>
              </a:solidFill>
              <a:cs typeface="Times New Roman" pitchFamily="18" charset="0"/>
            </a:endParaRPr>
          </a:p>
          <a:p>
            <a:r>
              <a:rPr lang="en-US" altLang="el-GR" sz="2400" dirty="0">
                <a:solidFill>
                  <a:srgbClr val="5F5F5F"/>
                </a:solidFill>
                <a:cs typeface="Times New Roman" pitchFamily="18" charset="0"/>
              </a:rPr>
              <a:t>13   </a:t>
            </a:r>
            <a:r>
              <a:rPr lang="en-US" altLang="el-GR" sz="2400" dirty="0">
                <a:solidFill>
                  <a:srgbClr val="000000"/>
                </a:solidFill>
                <a:cs typeface="Courier New" pitchFamily="49" charset="0"/>
              </a:rPr>
              <a:t>}</a:t>
            </a:r>
            <a:endParaRPr lang="en-US" altLang="el-GR" sz="2400" dirty="0"/>
          </a:p>
        </p:txBody>
      </p:sp>
      <p:pic>
        <p:nvPicPr>
          <p:cNvPr id="6" name="Picture 4" descr="program outp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472012"/>
            <a:ext cx="13208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descr="."/>
          <p:cNvSpPr txBox="1">
            <a:spLocks noChangeArrowheads="1"/>
          </p:cNvSpPr>
          <p:nvPr/>
        </p:nvSpPr>
        <p:spPr bwMode="auto">
          <a:xfrm>
            <a:off x="4062685" y="3401705"/>
            <a:ext cx="3749675" cy="1323439"/>
          </a:xfrm>
          <a:prstGeom prst="rect">
            <a:avLst/>
          </a:prstGeom>
          <a:solidFill>
            <a:schemeClr val="accent1"/>
          </a:solidFill>
          <a:ln w="9525">
            <a:solidFill>
              <a:schemeClr val="tx1"/>
            </a:solidFill>
            <a:miter lim="800000"/>
            <a:headEnd/>
            <a:tailEnd/>
          </a:ln>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εντολή αυτή θα απεικονίσει το περιεχόμενο σε ένα παράθυρο μηνύματος και όχι σαν απλό κείμενο στην κονσόλα</a:t>
            </a:r>
            <a:endParaRPr lang="en-US" altLang="el-GR" sz="2000" dirty="0">
              <a:latin typeface="+mn-lt"/>
              <a:cs typeface="Times New Roman" pitchFamily="18" charset="0"/>
            </a:endParaRPr>
          </a:p>
        </p:txBody>
      </p:sp>
      <p:sp>
        <p:nvSpPr>
          <p:cNvPr id="8" name="Line 10" descr="."/>
          <p:cNvSpPr>
            <a:spLocks noChangeShapeType="1"/>
          </p:cNvSpPr>
          <p:nvPr/>
        </p:nvSpPr>
        <p:spPr bwMode="auto">
          <a:xfrm rot="3600000" flipH="1">
            <a:off x="2666886" y="3276319"/>
            <a:ext cx="1295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483694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a:solidFill>
                  <a:schemeClr val="tx2"/>
                </a:solidFill>
                <a:latin typeface="+mn-lt"/>
              </a:rPr>
              <a:t>Λάθη Προγράμματος</a:t>
            </a:r>
            <a:endParaRPr lang="en-US" altLang="el-GR" sz="4000" u="sng" dirty="0">
              <a:solidFill>
                <a:schemeClr val="tx2"/>
              </a:solidFill>
              <a:latin typeface="+mn-lt"/>
            </a:endParaRPr>
          </a:p>
        </p:txBody>
      </p:sp>
      <p:sp>
        <p:nvSpPr>
          <p:cNvPr id="9" name="Rectangle 3"/>
          <p:cNvSpPr txBox="1">
            <a:spLocks noChangeArrowheads="1"/>
          </p:cNvSpPr>
          <p:nvPr/>
        </p:nvSpPr>
        <p:spPr>
          <a:xfrm>
            <a:off x="457200" y="1052736"/>
            <a:ext cx="784860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0000"/>
              </a:spcBef>
              <a:buClr>
                <a:schemeClr val="tx1"/>
              </a:buClr>
              <a:buSzPct val="85000"/>
              <a:buFont typeface="ZapfDingbats" pitchFamily="82" charset="2"/>
              <a:buChar char="r"/>
            </a:pPr>
            <a:r>
              <a:rPr lang="el-GR" altLang="el-GR" sz="2400" dirty="0" smtClean="0"/>
              <a:t>Ένα πρόγραμμα μπορεί να έχει τρείς τύπους λαθών,</a:t>
            </a:r>
          </a:p>
          <a:p>
            <a:pPr>
              <a:spcBef>
                <a:spcPct val="20000"/>
              </a:spcBef>
              <a:buClr>
                <a:schemeClr val="tx1"/>
              </a:buClr>
              <a:buSzPct val="85000"/>
              <a:buFont typeface="ZapfDingbats" pitchFamily="82" charset="2"/>
              <a:buChar char="r"/>
            </a:pPr>
            <a:r>
              <a:rPr lang="el-GR" altLang="el-GR" sz="2400" dirty="0" smtClean="0"/>
              <a:t>Ο μεταγλωττιστής θα βρει τα συντακτικά λάθη και άλλα βασικά λάθη (λάθη μεταγλώττισης - </a:t>
            </a:r>
            <a:r>
              <a:rPr lang="en-US" altLang="el-GR" sz="2400" i="1" dirty="0" smtClean="0"/>
              <a:t>compile-time errors</a:t>
            </a:r>
            <a:r>
              <a:rPr lang="el-GR" altLang="el-GR" sz="2400" dirty="0" smtClean="0"/>
              <a:t>),</a:t>
            </a:r>
          </a:p>
          <a:p>
            <a:pPr lvl="1">
              <a:spcBef>
                <a:spcPct val="20000"/>
              </a:spcBef>
              <a:buClr>
                <a:schemeClr val="tx1"/>
              </a:buClr>
              <a:buSzPct val="75000"/>
              <a:buFont typeface="Wingdings" panose="05000000000000000000" pitchFamily="2" charset="2"/>
              <a:buChar char="§"/>
            </a:pPr>
            <a:r>
              <a:rPr lang="el-GR" altLang="el-GR" sz="2400" dirty="0" smtClean="0"/>
              <a:t>Εάν υπάρχουν τέτοιου είδους λάθη τότε δεν δημιουργείται η εκτελέσιμη έκδοση του προγράμματος,</a:t>
            </a:r>
          </a:p>
          <a:p>
            <a:pPr>
              <a:spcBef>
                <a:spcPct val="20000"/>
              </a:spcBef>
              <a:buClr>
                <a:schemeClr val="tx1"/>
              </a:buClr>
              <a:buSzPct val="85000"/>
              <a:buFont typeface="ZapfDingbats" pitchFamily="82" charset="2"/>
              <a:buChar char="r"/>
            </a:pPr>
            <a:r>
              <a:rPr lang="el-GR" altLang="el-GR" sz="2400" dirty="0" smtClean="0"/>
              <a:t>Ένα άλλο είδος προβλήματος μπορεί να εμφανιστεί κατά την εκτέλεση του προγράμματος, π.χ. διαίρεση διά του μηδενός, το οποίο προκαλεί μη αναμενόμενη εξαίρεση με ενδεχόμενη πρόωρη έξοδο του προγράμματος (λάθη χρόνου εκτέλεσης - </a:t>
            </a:r>
            <a:r>
              <a:rPr lang="en-US" altLang="el-GR" sz="2400" i="1" dirty="0" smtClean="0"/>
              <a:t>run-time errors</a:t>
            </a:r>
            <a:r>
              <a:rPr lang="el-GR" altLang="el-GR" sz="2400" dirty="0" smtClean="0"/>
              <a:t>),</a:t>
            </a:r>
          </a:p>
          <a:p>
            <a:pPr>
              <a:spcBef>
                <a:spcPct val="20000"/>
              </a:spcBef>
              <a:buClr>
                <a:schemeClr val="tx1"/>
              </a:buClr>
              <a:buSzPct val="85000"/>
              <a:buFont typeface="ZapfDingbats" pitchFamily="82" charset="2"/>
              <a:buChar char="r"/>
            </a:pPr>
            <a:r>
              <a:rPr lang="el-GR" altLang="el-GR" sz="2400" dirty="0" smtClean="0"/>
              <a:t>Τέλος, ένα πρόγραμμα μπορεί να τρέχει αλλά να μη βγάζει τα σωστά αποτελέσματα (λογικά λάθη - </a:t>
            </a:r>
            <a:r>
              <a:rPr lang="en-US" altLang="el-GR" sz="2400" i="1" dirty="0" smtClean="0"/>
              <a:t>logical errors</a:t>
            </a:r>
            <a:r>
              <a:rPr lang="el-GR" altLang="el-GR" sz="2400" dirty="0" smtClean="0"/>
              <a:t>). </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1857123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2143397"/>
            <a:ext cx="8208912" cy="2005683"/>
          </a:xfrm>
        </p:spPr>
        <p:txBody>
          <a:bodyPr>
            <a:noAutofit/>
          </a:bodyPr>
          <a:lstStyle/>
          <a:p>
            <a:pPr>
              <a:spcBef>
                <a:spcPct val="20000"/>
              </a:spcBef>
              <a:buClr>
                <a:schemeClr val="tx1"/>
              </a:buClr>
              <a:buSzPct val="85000"/>
              <a:buFont typeface="Wingdings" pitchFamily="2" charset="2"/>
              <a:buChar char="q"/>
              <a:defRPr/>
            </a:pPr>
            <a:r>
              <a:rPr lang="el-GR" sz="2800" dirty="0" smtClean="0">
                <a:hlinkClick r:id="rId4" action="ppaction://hlinksldjump"/>
              </a:rPr>
              <a:t>Επίπεδα γλωσσών Προγραμματισμού</a:t>
            </a:r>
            <a:endParaRPr lang="el-GR" sz="2800" dirty="0" smtClean="0"/>
          </a:p>
          <a:p>
            <a:pPr>
              <a:spcBef>
                <a:spcPct val="20000"/>
              </a:spcBef>
              <a:buClr>
                <a:schemeClr val="tx1"/>
              </a:buClr>
              <a:buSzPct val="85000"/>
              <a:buFont typeface="Wingdings" pitchFamily="2" charset="2"/>
              <a:buChar char="q"/>
              <a:defRPr/>
            </a:pPr>
            <a:r>
              <a:rPr lang="el-GR" sz="2800" dirty="0">
                <a:hlinkClick r:id="rId5" action="ppaction://hlinksldjump"/>
              </a:rPr>
              <a:t>Μεταγλώττιση και εκτέλεση ενός προγράμματος </a:t>
            </a:r>
            <a:r>
              <a:rPr lang="en-US" sz="2800" dirty="0">
                <a:hlinkClick r:id="rId5" action="ppaction://hlinksldjump"/>
              </a:rPr>
              <a:t>C# </a:t>
            </a:r>
            <a:endParaRPr lang="en-US" sz="2800" dirty="0"/>
          </a:p>
          <a:p>
            <a:pPr>
              <a:spcBef>
                <a:spcPct val="20000"/>
              </a:spcBef>
              <a:buClr>
                <a:schemeClr val="tx1"/>
              </a:buClr>
              <a:buSzPct val="85000"/>
              <a:buFont typeface="Wingdings" pitchFamily="2" charset="2"/>
              <a:buChar char="q"/>
              <a:defRPr/>
            </a:pPr>
            <a:r>
              <a:rPr lang="el-GR" sz="2800" dirty="0" smtClean="0">
                <a:hlinkClick r:id="rId6" action="ppaction://hlinksldjump"/>
              </a:rPr>
              <a:t>Δομή ενός προγράμματος </a:t>
            </a:r>
            <a:r>
              <a:rPr lang="en-US" sz="2800" dirty="0" smtClean="0">
                <a:hlinkClick r:id="rId6" action="ppaction://hlinksldjump"/>
              </a:rPr>
              <a:t>C# </a:t>
            </a:r>
            <a:endParaRPr lang="en-US" sz="2800" dirty="0" smtClean="0"/>
          </a:p>
          <a:p>
            <a:pPr lvl="1">
              <a:buClr>
                <a:schemeClr val="tx1"/>
              </a:buClr>
              <a:buSzPct val="45000"/>
              <a:buFont typeface="Wingdings" pitchFamily="2" charset="2"/>
              <a:buChar char="§"/>
            </a:pPr>
            <a:endParaRPr lang="el-GR" dirty="0" smtClean="0"/>
          </a:p>
          <a:p>
            <a:pPr>
              <a:buClr>
                <a:schemeClr val="tx1"/>
              </a:buClr>
              <a:buFont typeface="Wingdings" pitchFamily="2" charset="2"/>
              <a:buChar char="§"/>
            </a:pP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sz="4000" u="sng" dirty="0" smtClean="0">
                <a:solidFill>
                  <a:schemeClr val="tx2"/>
                </a:solidFill>
                <a:latin typeface="+mn-lt"/>
              </a:rPr>
              <a:t>Επίπεδα γλωσσών Προγραμματισμού</a:t>
            </a:r>
            <a:endParaRPr lang="el-GR" sz="4000" u="sng" dirty="0">
              <a:solidFill>
                <a:schemeClr val="tx2"/>
              </a:solidFill>
              <a:latin typeface="+mn-lt"/>
            </a:endParaRPr>
          </a:p>
        </p:txBody>
      </p:sp>
      <p:sp>
        <p:nvSpPr>
          <p:cNvPr id="9" name="Rectangle 3" descr="Κάθε τύπος CPU έχει τη δική του γλώσσα μηχανής (machine language)&#10;&#10;Τα άλλα επίπεδα δημιουργήθηκαν για διάφορους λόγους, παραδείγματος χάρην, να διευκολύνουν τη δημιουργία και κατανόηση προγραμμάτων από ανθρώπους&#10;γλώσσα μηχανής (machine language) παραδείγματος χάρην 8051&#10;γλώσσα assembly&#10;ενδιάμεση γλώσσα (intermediate language) παραδείγματος χάρην MSIL&#10;Γλώσσες ανωτέρου επιπέδου (high-level) παραδείγματος χάρην C, C++, Java, C#&#10;"/>
          <p:cNvSpPr txBox="1">
            <a:spLocks noChangeArrowheads="1"/>
          </p:cNvSpPr>
          <p:nvPr/>
        </p:nvSpPr>
        <p:spPr>
          <a:xfrm>
            <a:off x="457200" y="1412776"/>
            <a:ext cx="7848600"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0000"/>
              </a:spcBef>
              <a:buClr>
                <a:schemeClr val="tx1"/>
              </a:buClr>
              <a:buSzPct val="85000"/>
              <a:buFont typeface="ZapfDingbats" pitchFamily="82" charset="2"/>
              <a:buChar char="r"/>
            </a:pPr>
            <a:r>
              <a:rPr lang="el-GR" altLang="el-GR" sz="2400" dirty="0"/>
              <a:t>Κάθε τύπος </a:t>
            </a:r>
            <a:r>
              <a:rPr lang="en-US" altLang="el-GR" sz="2400" dirty="0"/>
              <a:t>CPU </a:t>
            </a:r>
            <a:r>
              <a:rPr lang="el-GR" altLang="el-GR" sz="2400" dirty="0"/>
              <a:t>έχει τη δική του </a:t>
            </a:r>
            <a:r>
              <a:rPr lang="el-GR" altLang="el-GR" sz="2400" dirty="0">
                <a:solidFill>
                  <a:srgbClr val="7030A0"/>
                </a:solidFill>
              </a:rPr>
              <a:t>γλώσσα μηχανής</a:t>
            </a:r>
            <a:r>
              <a:rPr lang="el-GR" altLang="el-GR" sz="2400" dirty="0">
                <a:solidFill>
                  <a:srgbClr val="FF0000"/>
                </a:solidFill>
              </a:rPr>
              <a:t> </a:t>
            </a:r>
            <a:r>
              <a:rPr lang="el-GR" altLang="el-GR" sz="2400" dirty="0"/>
              <a:t>(</a:t>
            </a:r>
            <a:r>
              <a:rPr lang="en-US" altLang="el-GR" sz="2400" i="1" dirty="0"/>
              <a:t>machine language</a:t>
            </a:r>
            <a:r>
              <a:rPr lang="el-GR" altLang="el-GR" sz="2400" i="1" dirty="0"/>
              <a:t>)</a:t>
            </a:r>
            <a:endParaRPr lang="en-US" altLang="el-GR" sz="2400" i="1" dirty="0"/>
          </a:p>
          <a:p>
            <a:pPr>
              <a:spcBef>
                <a:spcPct val="20000"/>
              </a:spcBef>
              <a:buClr>
                <a:schemeClr val="tx1"/>
              </a:buClr>
              <a:buSzPct val="85000"/>
              <a:buFont typeface="ZapfDingbats" pitchFamily="82" charset="2"/>
              <a:buChar char="r"/>
            </a:pPr>
            <a:endParaRPr lang="en-US" altLang="el-GR" sz="2400" dirty="0">
              <a:solidFill>
                <a:srgbClr val="FF3300"/>
              </a:solidFill>
            </a:endParaRPr>
          </a:p>
          <a:p>
            <a:pPr>
              <a:spcBef>
                <a:spcPct val="20000"/>
              </a:spcBef>
              <a:buClr>
                <a:schemeClr val="tx1"/>
              </a:buClr>
              <a:buSzPct val="85000"/>
              <a:buFont typeface="ZapfDingbats" pitchFamily="82" charset="2"/>
              <a:buChar char="r"/>
            </a:pPr>
            <a:r>
              <a:rPr lang="el-GR" altLang="el-GR" sz="2400" dirty="0"/>
              <a:t>Τα άλλα επίπεδα δημιουργήθηκαν για διάφορους λόγους,</a:t>
            </a:r>
            <a:r>
              <a:rPr lang="en-US" altLang="el-GR" sz="2400" dirty="0"/>
              <a:t> </a:t>
            </a:r>
            <a:r>
              <a:rPr lang="el-GR" altLang="el-GR" sz="2400" dirty="0"/>
              <a:t>π</a:t>
            </a:r>
            <a:r>
              <a:rPr lang="en-US" altLang="el-GR" sz="2400" dirty="0"/>
              <a:t>.</a:t>
            </a:r>
            <a:r>
              <a:rPr lang="el-GR" altLang="el-GR" sz="2400" dirty="0"/>
              <a:t>χ</a:t>
            </a:r>
            <a:r>
              <a:rPr lang="en-US" altLang="el-GR" sz="2400" dirty="0"/>
              <a:t>., </a:t>
            </a:r>
            <a:r>
              <a:rPr lang="el-GR" altLang="el-GR" sz="2400" dirty="0"/>
              <a:t>να διευκολύνουν τη δημιουργία και κατανόηση προγραμμάτων από ανθρώπους</a:t>
            </a:r>
            <a:endParaRPr lang="en-US" altLang="el-GR" sz="2400" dirty="0"/>
          </a:p>
          <a:p>
            <a:pPr lvl="1">
              <a:spcBef>
                <a:spcPct val="20000"/>
              </a:spcBef>
              <a:buClr>
                <a:schemeClr val="tx1"/>
              </a:buClr>
              <a:buSzPct val="75000"/>
              <a:buFont typeface="Wingdings" panose="05000000000000000000" pitchFamily="2" charset="2"/>
              <a:buChar char="§"/>
            </a:pPr>
            <a:r>
              <a:rPr lang="el-GR" altLang="el-GR" sz="2400" dirty="0"/>
              <a:t>γλώσσα μηχανής (</a:t>
            </a:r>
            <a:r>
              <a:rPr lang="en-US" altLang="el-GR" sz="2400" dirty="0"/>
              <a:t>machine language</a:t>
            </a:r>
            <a:r>
              <a:rPr lang="el-GR" altLang="el-GR" sz="2400" dirty="0"/>
              <a:t>)</a:t>
            </a:r>
            <a:r>
              <a:rPr lang="en-US" altLang="el-GR" sz="2400" dirty="0"/>
              <a:t> </a:t>
            </a:r>
            <a:r>
              <a:rPr lang="el-GR" altLang="el-GR" sz="2400" dirty="0"/>
              <a:t>π.χ. 8051</a:t>
            </a:r>
            <a:endParaRPr lang="en-US" altLang="el-GR" sz="2400" dirty="0"/>
          </a:p>
          <a:p>
            <a:pPr lvl="1">
              <a:spcBef>
                <a:spcPct val="20000"/>
              </a:spcBef>
              <a:buClr>
                <a:schemeClr val="tx1"/>
              </a:buClr>
              <a:buSzPct val="75000"/>
              <a:buFont typeface="Wingdings" panose="05000000000000000000" pitchFamily="2" charset="2"/>
              <a:buChar char="§"/>
            </a:pPr>
            <a:r>
              <a:rPr lang="el-GR" altLang="el-GR" sz="2400" dirty="0"/>
              <a:t>γλώσσα </a:t>
            </a:r>
            <a:r>
              <a:rPr lang="en-US" altLang="el-GR" sz="2400" dirty="0"/>
              <a:t>assembly</a:t>
            </a:r>
          </a:p>
          <a:p>
            <a:pPr lvl="1">
              <a:spcBef>
                <a:spcPct val="20000"/>
              </a:spcBef>
              <a:buClr>
                <a:schemeClr val="tx1"/>
              </a:buClr>
              <a:buSzPct val="75000"/>
              <a:buFont typeface="Wingdings" panose="05000000000000000000" pitchFamily="2" charset="2"/>
              <a:buChar char="§"/>
            </a:pPr>
            <a:r>
              <a:rPr lang="el-GR" altLang="el-GR" sz="2400" dirty="0"/>
              <a:t>ενδιάμεση </a:t>
            </a:r>
            <a:r>
              <a:rPr lang="el-GR" altLang="el-GR" sz="2400" dirty="0" smtClean="0"/>
              <a:t>γλώσσα </a:t>
            </a:r>
            <a:r>
              <a:rPr lang="el-GR" altLang="el-GR" sz="2400" dirty="0"/>
              <a:t>(</a:t>
            </a:r>
            <a:r>
              <a:rPr lang="en-US" altLang="el-GR" sz="2400" dirty="0"/>
              <a:t>intermediate language</a:t>
            </a:r>
            <a:r>
              <a:rPr lang="el-GR" altLang="el-GR" sz="2400" dirty="0"/>
              <a:t>) π.χ. </a:t>
            </a:r>
            <a:r>
              <a:rPr lang="en-US" altLang="el-GR" sz="2400" dirty="0"/>
              <a:t>MSIL</a:t>
            </a:r>
          </a:p>
          <a:p>
            <a:pPr lvl="1">
              <a:spcBef>
                <a:spcPct val="20000"/>
              </a:spcBef>
              <a:buClr>
                <a:schemeClr val="tx1"/>
              </a:buClr>
              <a:buSzPct val="75000"/>
              <a:buFont typeface="Wingdings" panose="05000000000000000000" pitchFamily="2" charset="2"/>
              <a:buChar char="§"/>
            </a:pPr>
            <a:r>
              <a:rPr lang="el-GR" altLang="el-GR" sz="2400" dirty="0"/>
              <a:t>Γλώσσες ανωτέρου επιπέδου (</a:t>
            </a:r>
            <a:r>
              <a:rPr lang="en-US" altLang="el-GR" sz="2400" dirty="0"/>
              <a:t>high-level</a:t>
            </a:r>
            <a:r>
              <a:rPr lang="el-GR" altLang="el-GR" sz="2400" dirty="0"/>
              <a:t>)</a:t>
            </a:r>
            <a:r>
              <a:rPr lang="en-US" altLang="el-GR" sz="2400" dirty="0"/>
              <a:t> </a:t>
            </a:r>
            <a:r>
              <a:rPr lang="el-GR" altLang="el-GR" sz="2400" dirty="0"/>
              <a:t>π.χ. </a:t>
            </a:r>
            <a:r>
              <a:rPr lang="en-US" altLang="el-GR" sz="2400" dirty="0"/>
              <a:t>C, C++, Java, C#</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43408"/>
            <a:ext cx="8219256" cy="1628800"/>
          </a:xfrm>
        </p:spPr>
        <p:txBody>
          <a:bodyPr>
            <a:noAutofit/>
          </a:bodyPr>
          <a:lstStyle/>
          <a:p>
            <a:r>
              <a:rPr lang="el-GR" altLang="el-GR" u="sng" dirty="0">
                <a:solidFill>
                  <a:schemeClr val="tx2"/>
                </a:solidFill>
              </a:rPr>
              <a:t>Παράδειγμα Γλώσσας Μηχανής</a:t>
            </a:r>
            <a:endParaRPr lang="el-GR" u="sng" dirty="0">
              <a:solidFill>
                <a:schemeClr val="tx2"/>
              </a:solidFill>
            </a:endParaRPr>
          </a:p>
        </p:txBody>
      </p:sp>
      <p:sp>
        <p:nvSpPr>
          <p:cNvPr id="6" name="Rectangle 13" descr="Ενδεικτικά αριθμητικά παραδείγματα από τον πίνακα:&#10;&#10;053051,&#10;062556,&#10;060552,&#10;067523,&#10;040433,&#10;071160,&#10;046050. "/>
          <p:cNvSpPr txBox="1">
            <a:spLocks noChangeArrowheads="1"/>
          </p:cNvSpPr>
          <p:nvPr/>
        </p:nvSpPr>
        <p:spPr>
          <a:xfrm>
            <a:off x="539824" y="980728"/>
            <a:ext cx="7848600" cy="48245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buFont typeface="ZapfDingbats" pitchFamily="82" charset="2"/>
              <a:buNone/>
            </a:pPr>
            <a:r>
              <a:rPr lang="el-GR" altLang="el-GR" sz="1400" dirty="0" smtClean="0"/>
              <a:t>177312 137272 001400 026400 017400 000012 000007 004420</a:t>
            </a:r>
          </a:p>
          <a:p>
            <a:pPr algn="l">
              <a:lnSpc>
                <a:spcPct val="80000"/>
              </a:lnSpc>
              <a:buFont typeface="ZapfDingbats" pitchFamily="82" charset="2"/>
              <a:buNone/>
            </a:pPr>
            <a:r>
              <a:rPr lang="el-GR" altLang="el-GR" sz="1400" dirty="0" smtClean="0"/>
              <a:t>010400 011000 000010 005023 012000 012400 000010 003426</a:t>
            </a:r>
          </a:p>
          <a:p>
            <a:pPr algn="l">
              <a:lnSpc>
                <a:spcPct val="80000"/>
              </a:lnSpc>
              <a:buFont typeface="ZapfDingbats" pitchFamily="82" charset="2"/>
              <a:buNone/>
            </a:pPr>
            <a:r>
              <a:rPr lang="el-GR" altLang="el-GR" sz="1400" dirty="0" smtClean="0"/>
              <a:t>013400 000007 000430 003000 064474 064556 037164 000001</a:t>
            </a:r>
          </a:p>
          <a:p>
            <a:pPr algn="l">
              <a:lnSpc>
                <a:spcPct val="80000"/>
              </a:lnSpc>
              <a:buFont typeface="ZapfDingbats" pitchFamily="82" charset="2"/>
              <a:buNone/>
            </a:pPr>
            <a:r>
              <a:rPr lang="el-GR" altLang="el-GR" sz="1400" dirty="0" smtClean="0"/>
              <a:t>024003 053051 000001 041404 062157 000545 007400 064514</a:t>
            </a:r>
          </a:p>
          <a:p>
            <a:pPr algn="l">
              <a:lnSpc>
                <a:spcPct val="80000"/>
              </a:lnSpc>
              <a:buFont typeface="ZapfDingbats" pitchFamily="82" charset="2"/>
              <a:buNone/>
            </a:pPr>
            <a:r>
              <a:rPr lang="el-GR" altLang="el-GR" sz="1400" dirty="0" smtClean="0"/>
              <a:t>062556 072516 061155 071145 060524 066142 000545 002000</a:t>
            </a:r>
          </a:p>
          <a:p>
            <a:pPr algn="l">
              <a:lnSpc>
                <a:spcPct val="80000"/>
              </a:lnSpc>
              <a:buFont typeface="ZapfDingbats" pitchFamily="82" charset="2"/>
              <a:buNone/>
            </a:pPr>
            <a:r>
              <a:rPr lang="el-GR" altLang="el-GR" sz="1400" dirty="0" smtClean="0"/>
              <a:t>060555 067151 000001 024026 046133 060552 060566 066057</a:t>
            </a:r>
          </a:p>
          <a:p>
            <a:pPr algn="l">
              <a:lnSpc>
                <a:spcPct val="80000"/>
              </a:lnSpc>
              <a:buFont typeface="ZapfDingbats" pitchFamily="82" charset="2"/>
              <a:buNone/>
            </a:pPr>
            <a:r>
              <a:rPr lang="el-GR" altLang="el-GR" sz="1400" dirty="0" smtClean="0"/>
              <a:t>067141 027547 072123 064562 063556 024473 000526 005000</a:t>
            </a:r>
          </a:p>
          <a:p>
            <a:pPr algn="l">
              <a:lnSpc>
                <a:spcPct val="80000"/>
              </a:lnSpc>
              <a:buFont typeface="ZapfDingbats" pitchFamily="82" charset="2"/>
              <a:buNone/>
            </a:pPr>
            <a:r>
              <a:rPr lang="el-GR" altLang="el-GR" sz="1400" dirty="0" smtClean="0"/>
              <a:t>067523 071165 062543 064506 062554 000001 046014 067151</a:t>
            </a:r>
          </a:p>
          <a:p>
            <a:pPr algn="l">
              <a:lnSpc>
                <a:spcPct val="80000"/>
              </a:lnSpc>
              <a:buFont typeface="ZapfDingbats" pitchFamily="82" charset="2"/>
              <a:buNone/>
            </a:pPr>
            <a:r>
              <a:rPr lang="el-GR" altLang="el-GR" sz="1400" dirty="0" smtClean="0"/>
              <a:t>067543 067154 065056 073141 006141 004000 004400 000007</a:t>
            </a:r>
          </a:p>
          <a:p>
            <a:pPr algn="l">
              <a:lnSpc>
                <a:spcPct val="80000"/>
              </a:lnSpc>
              <a:buFont typeface="ZapfDingbats" pitchFamily="82" charset="2"/>
              <a:buNone/>
            </a:pPr>
            <a:r>
              <a:rPr lang="el-GR" altLang="el-GR" sz="1400" dirty="0" smtClean="0"/>
              <a:t>006031 015000 015400 000001 040433 070440 067565 062564</a:t>
            </a:r>
          </a:p>
          <a:p>
            <a:pPr algn="l">
              <a:lnSpc>
                <a:spcPct val="80000"/>
              </a:lnSpc>
              <a:buFont typeface="ZapfDingbats" pitchFamily="82" charset="2"/>
              <a:buNone/>
            </a:pPr>
            <a:r>
              <a:rPr lang="el-GR" altLang="el-GR" sz="1400" dirty="0" smtClean="0"/>
              <a:t>060552 060566 064457 027557 071120 067151 051564 071164</a:t>
            </a:r>
          </a:p>
          <a:p>
            <a:pPr algn="l">
              <a:lnSpc>
                <a:spcPct val="80000"/>
              </a:lnSpc>
              <a:buFont typeface="ZapfDingbats" pitchFamily="82" charset="2"/>
              <a:buNone/>
            </a:pPr>
            <a:r>
              <a:rPr lang="el-GR" altLang="el-GR" sz="1400" dirty="0" smtClean="0"/>
              <a:t>060545 000555 003400 071160 067151 066164 000556 012400</a:t>
            </a:r>
          </a:p>
          <a:p>
            <a:pPr algn="l">
              <a:lnSpc>
                <a:spcPct val="80000"/>
              </a:lnSpc>
              <a:buFont typeface="ZapfDingbats" pitchFamily="82" charset="2"/>
              <a:buNone/>
            </a:pPr>
            <a:r>
              <a:rPr lang="el-GR" altLang="el-GR" sz="1400" dirty="0" smtClean="0"/>
              <a:t>046050 060552 060566 066057 067141 027547 072123 064562</a:t>
            </a:r>
          </a:p>
          <a:p>
            <a:pPr algn="l">
              <a:lnSpc>
                <a:spcPct val="80000"/>
              </a:lnSpc>
              <a:buFont typeface="ZapfDingbats" pitchFamily="82" charset="2"/>
              <a:buNone/>
            </a:pPr>
            <a:r>
              <a:rPr lang="el-GR" altLang="el-GR" sz="1400" dirty="0" smtClean="0"/>
              <a:t>063556 024473 000126 000041 000006 000007 000000 </a:t>
            </a:r>
            <a:r>
              <a:rPr lang="el-GR" altLang="el-GR" sz="1400" dirty="0" err="1" smtClean="0"/>
              <a:t>000000</a:t>
            </a:r>
            <a:endParaRPr lang="el-GR" altLang="el-GR" sz="1400" dirty="0" smtClean="0"/>
          </a:p>
          <a:p>
            <a:pPr algn="l">
              <a:lnSpc>
                <a:spcPct val="80000"/>
              </a:lnSpc>
              <a:buFont typeface="ZapfDingbats" pitchFamily="82" charset="2"/>
              <a:buNone/>
            </a:pPr>
            <a:r>
              <a:rPr lang="el-GR" altLang="el-GR" sz="1400" dirty="0" smtClean="0"/>
              <a:t>000002 000001 000010 000011 000001 000012 000000 000035</a:t>
            </a:r>
          </a:p>
          <a:p>
            <a:pPr algn="l">
              <a:lnSpc>
                <a:spcPct val="80000"/>
              </a:lnSpc>
              <a:buFont typeface="ZapfDingbats" pitchFamily="82" charset="2"/>
              <a:buNone/>
            </a:pPr>
            <a:r>
              <a:rPr lang="el-GR" altLang="el-GR" sz="1400" dirty="0" smtClean="0"/>
              <a:t>000001 </a:t>
            </a:r>
            <a:r>
              <a:rPr lang="el-GR" altLang="el-GR" sz="1400" dirty="0" err="1" smtClean="0"/>
              <a:t>000001</a:t>
            </a:r>
            <a:r>
              <a:rPr lang="el-GR" altLang="el-GR" sz="1400" dirty="0" smtClean="0"/>
              <a:t> 000000 025005 000267 130401 000000 000400</a:t>
            </a:r>
          </a:p>
          <a:p>
            <a:pPr algn="l">
              <a:lnSpc>
                <a:spcPct val="80000"/>
              </a:lnSpc>
              <a:buFont typeface="ZapfDingbats" pitchFamily="82" charset="2"/>
              <a:buNone/>
            </a:pPr>
            <a:r>
              <a:rPr lang="el-GR" altLang="el-GR" sz="1400" dirty="0" smtClean="0"/>
              <a:t>005400 000000 003000 000400 000000 003400 004400 006000</a:t>
            </a:r>
          </a:p>
          <a:p>
            <a:pPr algn="l">
              <a:lnSpc>
                <a:spcPct val="80000"/>
              </a:lnSpc>
              <a:buFont typeface="ZapfDingbats" pitchFamily="82" charset="2"/>
              <a:buNone/>
            </a:pPr>
            <a:r>
              <a:rPr lang="el-GR" altLang="el-GR" sz="1400" dirty="0" smtClean="0"/>
              <a:t>006400 000400 005000 000000 030400 001000 000400 000000</a:t>
            </a:r>
          </a:p>
          <a:p>
            <a:pPr algn="l">
              <a:lnSpc>
                <a:spcPct val="80000"/>
              </a:lnSpc>
              <a:buFont typeface="ZapfDingbats" pitchFamily="82" charset="2"/>
              <a:buNone/>
            </a:pPr>
            <a:r>
              <a:rPr lang="el-GR" altLang="el-GR" sz="1400" dirty="0" smtClean="0"/>
              <a:t>010400 000262 011002 133003 002000 000262 011002 133005</a:t>
            </a:r>
          </a:p>
          <a:p>
            <a:pPr algn="l">
              <a:lnSpc>
                <a:spcPct val="80000"/>
              </a:lnSpc>
              <a:buFont typeface="ZapfDingbats" pitchFamily="82" charset="2"/>
              <a:buNone/>
            </a:pPr>
            <a:r>
              <a:rPr lang="el-GR" altLang="el-GR" sz="1400" dirty="0" smtClean="0"/>
              <a:t>002000 000261 000000 000001 000013 000000 000016 000003</a:t>
            </a:r>
          </a:p>
          <a:p>
            <a:pPr algn="l">
              <a:lnSpc>
                <a:spcPct val="80000"/>
              </a:lnSpc>
              <a:buFont typeface="ZapfDingbats" pitchFamily="82" charset="2"/>
              <a:buNone/>
            </a:pPr>
            <a:r>
              <a:rPr lang="el-GR" altLang="el-GR" sz="1400" dirty="0" smtClean="0"/>
              <a:t>000000 000016 000010 000020 </a:t>
            </a:r>
            <a:r>
              <a:rPr lang="el-GR" altLang="el-GR" sz="1400" dirty="0" err="1" smtClean="0"/>
              <a:t>000020</a:t>
            </a:r>
            <a:r>
              <a:rPr lang="el-GR" altLang="el-GR" sz="1400" dirty="0" smtClean="0"/>
              <a:t> 000021 000001 000016</a:t>
            </a:r>
          </a:p>
          <a:p>
            <a:pPr algn="l">
              <a:lnSpc>
                <a:spcPct val="80000"/>
              </a:lnSpc>
              <a:buFont typeface="ZapfDingbats" pitchFamily="82" charset="2"/>
              <a:buNone/>
            </a:pPr>
            <a:r>
              <a:rPr lang="el-GR" altLang="el-GR" sz="1400" dirty="0" smtClean="0"/>
              <a:t>000000 000002 000017</a:t>
            </a:r>
          </a:p>
          <a:p>
            <a:pPr algn="l">
              <a:lnSpc>
                <a:spcPct val="80000"/>
              </a:lnSpc>
            </a:pPr>
            <a:endParaRPr lang="el-GR" altLang="el-GR" sz="1400" dirty="0" smtClean="0"/>
          </a:p>
          <a:p>
            <a:pPr algn="l">
              <a:lnSpc>
                <a:spcPct val="80000"/>
              </a:lnSpc>
              <a:buFont typeface="ZapfDingbats" pitchFamily="82" charset="2"/>
              <a:buNone/>
            </a:pPr>
            <a:endParaRPr lang="el-GR" altLang="el-GR" sz="1400" dirty="0" smtClean="0"/>
          </a:p>
        </p:txBody>
      </p:sp>
      <p:sp>
        <p:nvSpPr>
          <p:cNvPr id="7" name="Text Box 16"/>
          <p:cNvSpPr txBox="1">
            <a:spLocks noChangeArrowheads="1"/>
          </p:cNvSpPr>
          <p:nvPr/>
        </p:nvSpPr>
        <p:spPr bwMode="auto">
          <a:xfrm>
            <a:off x="593725" y="5775647"/>
            <a:ext cx="7842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l-GR" altLang="el-GR" sz="2400" dirty="0" smtClean="0">
                <a:latin typeface="+mn-lt"/>
              </a:rPr>
              <a:t>Ένας αριθμός μπορεί να είναι μία εντολή ή απλώς δεδομένα.</a:t>
            </a:r>
            <a:endParaRPr lang="el-GR" altLang="el-GR" sz="2400" dirty="0">
              <a:latin typeface="+mn-lt"/>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95536" y="-46831"/>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u="sng" dirty="0" smtClean="0">
                <a:solidFill>
                  <a:schemeClr val="tx2"/>
                </a:solidFill>
              </a:rPr>
              <a:t>Παράδειγμα Γλώσσας </a:t>
            </a:r>
            <a:r>
              <a:rPr lang="en-US" altLang="el-GR" u="sng" dirty="0" smtClean="0">
                <a:solidFill>
                  <a:schemeClr val="tx2"/>
                </a:solidFill>
              </a:rPr>
              <a:t>Assembly</a:t>
            </a:r>
            <a:endParaRPr lang="en-US" u="sng" dirty="0">
              <a:solidFill>
                <a:schemeClr val="tx2"/>
              </a:solidFill>
            </a:endParaRPr>
          </a:p>
        </p:txBody>
      </p:sp>
      <p:sp>
        <p:nvSpPr>
          <p:cNvPr id="8" name="Rectangle 3" descr="        movl    (%edx,%eax), %ecx&#10;        movl    12(%ebp), %eax&#10;        leal    0(,%eax,4), %edx&#10;        movl    $nodes, %eax&#10;        movl    (%edx,%eax), %eax&#10;        fldl     (%ecx)&#10;        fsubl   (%eax)&#10;        movl    8(%ebp), %eax&#10;        leal    0(,%eax,4), %edx&#10;        movl    $nodes, %eax&#10;        movl    (%edx,%eax), %ecx&#10;        movl    12(%ebp), %eax&#10;        leal    0(,%eax,4), %edx&#10;        movl    $nodes, %eax&#10;"/>
          <p:cNvSpPr txBox="1">
            <a:spLocks noChangeArrowheads="1"/>
          </p:cNvSpPr>
          <p:nvPr>
            <p:custDataLst>
              <p:tags r:id="rId2"/>
            </p:custDataLst>
          </p:nvPr>
        </p:nvSpPr>
        <p:spPr>
          <a:xfrm>
            <a:off x="544016" y="980728"/>
            <a:ext cx="7772400" cy="4800601"/>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a:t>
            </a:r>
            <a:r>
              <a:rPr lang="en-US" altLang="el-GR" sz="1600" dirty="0" err="1" smtClean="0"/>
              <a:t>edx</a:t>
            </a:r>
            <a:r>
              <a:rPr lang="en-US" altLang="el-GR" sz="1600" dirty="0" smtClean="0"/>
              <a:t>,%</a:t>
            </a:r>
            <a:r>
              <a:rPr lang="en-US" altLang="el-GR" sz="1600" dirty="0" err="1" smtClean="0"/>
              <a:t>eax</a:t>
            </a:r>
            <a:r>
              <a:rPr lang="en-US" altLang="el-GR" sz="1600" dirty="0" smtClean="0"/>
              <a:t>), %</a:t>
            </a:r>
            <a:r>
              <a:rPr lang="en-US" altLang="el-GR" sz="1600" dirty="0" err="1" smtClean="0"/>
              <a:t>ecx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12(%</a:t>
            </a:r>
            <a:r>
              <a:rPr lang="en-US" altLang="el-GR" sz="1600" dirty="0" err="1" smtClean="0"/>
              <a:t>ebp</a:t>
            </a:r>
            <a:r>
              <a:rPr lang="en-US" altLang="el-GR" sz="1600" dirty="0" smtClean="0"/>
              <a:t>), %</a:t>
            </a:r>
            <a:r>
              <a:rPr lang="en-US" altLang="el-GR" sz="1600" dirty="0" err="1" smtClean="0"/>
              <a:t>eax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leal</a:t>
            </a:r>
            <a:r>
              <a:rPr lang="en-US" altLang="el-GR" sz="1600" dirty="0" smtClean="0"/>
              <a:t>    0(,%eax,4), %</a:t>
            </a:r>
            <a:r>
              <a:rPr lang="en-US" altLang="el-GR" sz="1600" dirty="0" err="1" smtClean="0"/>
              <a:t>edx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$nodes, %</a:t>
            </a:r>
            <a:r>
              <a:rPr lang="en-US" altLang="el-GR" sz="1600" dirty="0" err="1" smtClean="0"/>
              <a:t>eax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a:t>
            </a:r>
            <a:r>
              <a:rPr lang="en-US" altLang="el-GR" sz="1600" dirty="0" err="1" smtClean="0"/>
              <a:t>edx</a:t>
            </a:r>
            <a:r>
              <a:rPr lang="en-US" altLang="el-GR" sz="1600" dirty="0" smtClean="0"/>
              <a:t>,%</a:t>
            </a:r>
            <a:r>
              <a:rPr lang="en-US" altLang="el-GR" sz="1600" dirty="0" err="1" smtClean="0"/>
              <a:t>eax</a:t>
            </a:r>
            <a:r>
              <a:rPr lang="en-US" altLang="el-GR" sz="1600" dirty="0" smtClean="0"/>
              <a:t>), %</a:t>
            </a:r>
            <a:r>
              <a:rPr lang="en-US" altLang="el-GR" sz="1600" dirty="0" err="1" smtClean="0"/>
              <a:t>eax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fldl</a:t>
            </a:r>
            <a:r>
              <a:rPr lang="en-US" altLang="el-GR" sz="1600" dirty="0" smtClean="0"/>
              <a:t>     (%</a:t>
            </a:r>
            <a:r>
              <a:rPr lang="en-US" altLang="el-GR" sz="1600" dirty="0" err="1" smtClean="0"/>
              <a:t>ecx</a:t>
            </a:r>
            <a:r>
              <a:rPr lang="en-US" altLang="el-GR" sz="1600" dirty="0" smtClean="0"/>
              <a:t>)</a:t>
            </a:r>
          </a:p>
          <a:p>
            <a:pPr>
              <a:lnSpc>
                <a:spcPct val="80000"/>
              </a:lnSpc>
              <a:buFont typeface="ZapfDingbats" pitchFamily="82" charset="2"/>
              <a:buNone/>
            </a:pPr>
            <a:r>
              <a:rPr lang="en-US" altLang="el-GR" sz="1600" dirty="0" smtClean="0"/>
              <a:t>        </a:t>
            </a:r>
            <a:r>
              <a:rPr lang="en-US" altLang="el-GR" sz="1600" dirty="0" err="1" smtClean="0"/>
              <a:t>fsubl</a:t>
            </a:r>
            <a:r>
              <a:rPr lang="en-US" altLang="el-GR" sz="1600" dirty="0" smtClean="0"/>
              <a:t>   (%</a:t>
            </a:r>
            <a:r>
              <a:rPr lang="en-US" altLang="el-GR" sz="1600" dirty="0" err="1" smtClean="0"/>
              <a:t>eax</a:t>
            </a:r>
            <a:r>
              <a:rPr lang="en-US" altLang="el-GR" sz="1600" dirty="0" smtClean="0"/>
              <a:t>)</a:t>
            </a:r>
          </a:p>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8(%</a:t>
            </a:r>
            <a:r>
              <a:rPr lang="en-US" altLang="el-GR" sz="1600" dirty="0" err="1" smtClean="0"/>
              <a:t>ebp</a:t>
            </a:r>
            <a:r>
              <a:rPr lang="en-US" altLang="el-GR" sz="1600" dirty="0" smtClean="0"/>
              <a:t>), %</a:t>
            </a:r>
            <a:r>
              <a:rPr lang="en-US" altLang="el-GR" sz="1600" dirty="0" err="1" smtClean="0"/>
              <a:t>eax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leal</a:t>
            </a:r>
            <a:r>
              <a:rPr lang="en-US" altLang="el-GR" sz="1600" dirty="0" smtClean="0"/>
              <a:t>    0(,%eax,4), %</a:t>
            </a:r>
            <a:r>
              <a:rPr lang="en-US" altLang="el-GR" sz="1600" dirty="0" err="1" smtClean="0"/>
              <a:t>edx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$nodes, %</a:t>
            </a:r>
            <a:r>
              <a:rPr lang="en-US" altLang="el-GR" sz="1600" dirty="0" err="1" smtClean="0"/>
              <a:t>eax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a:t>
            </a:r>
            <a:r>
              <a:rPr lang="en-US" altLang="el-GR" sz="1600" dirty="0" err="1" smtClean="0"/>
              <a:t>edx</a:t>
            </a:r>
            <a:r>
              <a:rPr lang="en-US" altLang="el-GR" sz="1600" dirty="0" smtClean="0"/>
              <a:t>,%</a:t>
            </a:r>
            <a:r>
              <a:rPr lang="en-US" altLang="el-GR" sz="1600" dirty="0" err="1" smtClean="0"/>
              <a:t>eax</a:t>
            </a:r>
            <a:r>
              <a:rPr lang="en-US" altLang="el-GR" sz="1600" dirty="0" smtClean="0"/>
              <a:t>), %</a:t>
            </a:r>
            <a:r>
              <a:rPr lang="en-US" altLang="el-GR" sz="1600" dirty="0" err="1" smtClean="0"/>
              <a:t>ecx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12(%</a:t>
            </a:r>
            <a:r>
              <a:rPr lang="en-US" altLang="el-GR" sz="1600" dirty="0" err="1" smtClean="0"/>
              <a:t>ebp</a:t>
            </a:r>
            <a:r>
              <a:rPr lang="en-US" altLang="el-GR" sz="1600" dirty="0" smtClean="0"/>
              <a:t>), %</a:t>
            </a:r>
            <a:r>
              <a:rPr lang="en-US" altLang="el-GR" sz="1600" dirty="0" err="1" smtClean="0"/>
              <a:t>eax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leal</a:t>
            </a:r>
            <a:r>
              <a:rPr lang="en-US" altLang="el-GR" sz="1600" dirty="0" smtClean="0"/>
              <a:t>    0(,%eax,4), %</a:t>
            </a:r>
            <a:r>
              <a:rPr lang="en-US" altLang="el-GR" sz="1600" dirty="0" err="1" smtClean="0"/>
              <a:t>edx</a:t>
            </a:r>
            <a:endParaRPr lang="en-US" altLang="el-GR" sz="1600" dirty="0" smtClean="0"/>
          </a:p>
          <a:p>
            <a:pPr>
              <a:lnSpc>
                <a:spcPct val="80000"/>
              </a:lnSpc>
              <a:buFont typeface="ZapfDingbats" pitchFamily="82" charset="2"/>
              <a:buNone/>
            </a:pPr>
            <a:r>
              <a:rPr lang="en-US" altLang="el-GR" sz="1600" dirty="0" smtClean="0"/>
              <a:t>        </a:t>
            </a:r>
            <a:r>
              <a:rPr lang="en-US" altLang="el-GR" sz="1600" dirty="0" err="1" smtClean="0"/>
              <a:t>movl</a:t>
            </a:r>
            <a:r>
              <a:rPr lang="en-US" altLang="el-GR" sz="1600" dirty="0" smtClean="0"/>
              <a:t>    $nodes, %</a:t>
            </a:r>
            <a:r>
              <a:rPr lang="en-US" altLang="el-GR" sz="1600" dirty="0" err="1" smtClean="0"/>
              <a:t>eax</a:t>
            </a:r>
            <a:endParaRPr lang="en-US" altLang="el-GR" sz="1600" dirty="0" smtClean="0"/>
          </a:p>
        </p:txBody>
      </p:sp>
      <p:sp>
        <p:nvSpPr>
          <p:cNvPr id="10" name="Text Box 4"/>
          <p:cNvSpPr txBox="1">
            <a:spLocks noChangeArrowheads="1"/>
          </p:cNvSpPr>
          <p:nvPr/>
        </p:nvSpPr>
        <p:spPr bwMode="auto">
          <a:xfrm>
            <a:off x="467544" y="5847655"/>
            <a:ext cx="8281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l-GR" altLang="el-GR" sz="2400" dirty="0" smtClean="0">
                <a:latin typeface="+mn-lt"/>
              </a:rPr>
              <a:t>Όπως η γλώσσα μηχανής αλλά με σύμβολα αντί για αριθμούς.</a:t>
            </a:r>
            <a:endParaRPr lang="el-GR" altLang="el-GR" sz="2400" dirty="0">
              <a:latin typeface="+mn-lt"/>
            </a:endParaRP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95537" y="-243408"/>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u="sng" dirty="0" smtClean="0">
                <a:solidFill>
                  <a:schemeClr val="tx2"/>
                </a:solidFill>
              </a:rPr>
              <a:t>Παράδειγμα </a:t>
            </a:r>
            <a:r>
              <a:rPr lang="en-US" altLang="el-GR" u="sng" dirty="0" smtClean="0">
                <a:solidFill>
                  <a:schemeClr val="tx2"/>
                </a:solidFill>
              </a:rPr>
              <a:t>C++</a:t>
            </a:r>
            <a:r>
              <a:rPr lang="el-GR" altLang="el-GR" u="sng" dirty="0" smtClean="0">
                <a:solidFill>
                  <a:schemeClr val="tx2"/>
                </a:solidFill>
              </a:rPr>
              <a:t>/</a:t>
            </a:r>
            <a:r>
              <a:rPr lang="en-US" altLang="el-GR" u="sng" dirty="0" smtClean="0">
                <a:solidFill>
                  <a:schemeClr val="tx2"/>
                </a:solidFill>
              </a:rPr>
              <a:t>C#</a:t>
            </a:r>
            <a:r>
              <a:rPr lang="el-GR" altLang="el-GR" u="sng" dirty="0" smtClean="0">
                <a:solidFill>
                  <a:schemeClr val="tx2"/>
                </a:solidFill>
              </a:rPr>
              <a:t>/</a:t>
            </a:r>
            <a:r>
              <a:rPr lang="en-US" altLang="el-GR" u="sng" dirty="0" smtClean="0">
                <a:solidFill>
                  <a:schemeClr val="tx2"/>
                </a:solidFill>
              </a:rPr>
              <a:t>Java</a:t>
            </a:r>
            <a:endParaRPr lang="en-US" u="sng" dirty="0">
              <a:solidFill>
                <a:schemeClr val="tx2"/>
              </a:solidFill>
            </a:endParaRPr>
          </a:p>
        </p:txBody>
      </p:sp>
      <p:sp>
        <p:nvSpPr>
          <p:cNvPr id="6" name="Θέση περιεχομένου 2" descr="bool Determine Neighbor, int i, int j, &#10;άγκιστρο,&#10;    double distance X = nodes[i] τελεία x μείον nodes[j] τελεία x,&#10;    double distance Y = nodes[i] τελεία y μείον nodes[j] τελεία y,&#10;    double distance Square = dis x επί dis x σύν dis y επί dis y,&#10;    double distance = sqrt, distance Square,&#10;    if distance μικρότερο του radius, &#10;     return true,&#10;    else, &#10;    return false,&#10;άγκιστρο.&#10;&#10;"/>
          <p:cNvSpPr>
            <a:spLocks noGrp="1"/>
          </p:cNvSpPr>
          <p:nvPr>
            <p:ph idx="1"/>
            <p:custDataLst>
              <p:tags r:id="rId2"/>
            </p:custDataLst>
          </p:nvPr>
        </p:nvSpPr>
        <p:spPr>
          <a:xfrm>
            <a:off x="467544" y="836712"/>
            <a:ext cx="8219256" cy="4968552"/>
          </a:xfrm>
        </p:spPr>
        <p:txBody>
          <a:bodyPr>
            <a:noAutofit/>
          </a:bodyPr>
          <a:lstStyle/>
          <a:p>
            <a:pPr>
              <a:lnSpc>
                <a:spcPct val="90000"/>
              </a:lnSpc>
              <a:buFont typeface="ZapfDingbats" pitchFamily="82" charset="2"/>
              <a:buNone/>
            </a:pPr>
            <a:r>
              <a:rPr lang="en-US" altLang="el-GR" sz="2200" dirty="0" err="1"/>
              <a:t>bool</a:t>
            </a:r>
            <a:r>
              <a:rPr lang="en-US" altLang="el-GR" sz="2200" dirty="0"/>
              <a:t> </a:t>
            </a:r>
            <a:r>
              <a:rPr lang="en-US" altLang="el-GR" sz="2200" dirty="0" err="1"/>
              <a:t>DetermineNeighbor</a:t>
            </a:r>
            <a:r>
              <a:rPr lang="en-US" altLang="el-GR" sz="2200" dirty="0"/>
              <a:t>(</a:t>
            </a:r>
            <a:r>
              <a:rPr lang="en-US" altLang="el-GR" sz="2200" dirty="0" err="1"/>
              <a:t>int</a:t>
            </a:r>
            <a:r>
              <a:rPr lang="en-US" altLang="el-GR" sz="2200" dirty="0"/>
              <a:t> </a:t>
            </a:r>
            <a:r>
              <a:rPr lang="en-US" altLang="el-GR" sz="2200" dirty="0" err="1"/>
              <a:t>i</a:t>
            </a:r>
            <a:r>
              <a:rPr lang="en-US" altLang="el-GR" sz="2200" dirty="0"/>
              <a:t>, </a:t>
            </a:r>
            <a:r>
              <a:rPr lang="en-US" altLang="el-GR" sz="2200" dirty="0" err="1"/>
              <a:t>int</a:t>
            </a:r>
            <a:r>
              <a:rPr lang="en-US" altLang="el-GR" sz="2200" dirty="0"/>
              <a:t> j) </a:t>
            </a:r>
          </a:p>
          <a:p>
            <a:pPr>
              <a:lnSpc>
                <a:spcPct val="90000"/>
              </a:lnSpc>
              <a:buFont typeface="ZapfDingbats" pitchFamily="82" charset="2"/>
              <a:buNone/>
            </a:pPr>
            <a:r>
              <a:rPr lang="en-US" altLang="el-GR" sz="2200" dirty="0"/>
              <a:t>{</a:t>
            </a:r>
          </a:p>
          <a:p>
            <a:pPr>
              <a:lnSpc>
                <a:spcPct val="90000"/>
              </a:lnSpc>
              <a:buFont typeface="ZapfDingbats" pitchFamily="82" charset="2"/>
              <a:buNone/>
            </a:pPr>
            <a:r>
              <a:rPr lang="en-US" altLang="el-GR" sz="2200" dirty="0"/>
              <a:t>    double </a:t>
            </a:r>
            <a:r>
              <a:rPr lang="en-US" altLang="el-GR" sz="2200" dirty="0" err="1"/>
              <a:t>distanceX</a:t>
            </a:r>
            <a:r>
              <a:rPr lang="en-US" altLang="el-GR" sz="2200" dirty="0"/>
              <a:t> = (nodes[</a:t>
            </a:r>
            <a:r>
              <a:rPr lang="en-US" altLang="el-GR" sz="2200" dirty="0" err="1"/>
              <a:t>i</a:t>
            </a:r>
            <a:r>
              <a:rPr lang="en-US" altLang="el-GR" sz="2200" dirty="0"/>
              <a:t>].x - nodes[j].x);</a:t>
            </a:r>
          </a:p>
          <a:p>
            <a:pPr>
              <a:lnSpc>
                <a:spcPct val="90000"/>
              </a:lnSpc>
              <a:buFont typeface="ZapfDingbats" pitchFamily="82" charset="2"/>
              <a:buNone/>
            </a:pPr>
            <a:r>
              <a:rPr lang="en-US" altLang="el-GR" sz="2200" dirty="0"/>
              <a:t>    double </a:t>
            </a:r>
            <a:r>
              <a:rPr lang="en-US" altLang="el-GR" sz="2200" dirty="0" err="1"/>
              <a:t>distanceY</a:t>
            </a:r>
            <a:r>
              <a:rPr lang="en-US" altLang="el-GR" sz="2200" dirty="0"/>
              <a:t> = (nodes[</a:t>
            </a:r>
            <a:r>
              <a:rPr lang="en-US" altLang="el-GR" sz="2200" dirty="0" err="1"/>
              <a:t>i</a:t>
            </a:r>
            <a:r>
              <a:rPr lang="en-US" altLang="el-GR" sz="2200" dirty="0"/>
              <a:t>].y - nodes[j].y);</a:t>
            </a:r>
          </a:p>
          <a:p>
            <a:pPr>
              <a:lnSpc>
                <a:spcPct val="90000"/>
              </a:lnSpc>
              <a:buFont typeface="ZapfDingbats" pitchFamily="82" charset="2"/>
              <a:buNone/>
            </a:pPr>
            <a:r>
              <a:rPr lang="en-US" altLang="el-GR" sz="2200" dirty="0"/>
              <a:t>    double </a:t>
            </a:r>
            <a:r>
              <a:rPr lang="en-US" altLang="el-GR" sz="2200" dirty="0" err="1"/>
              <a:t>distanceSquare</a:t>
            </a:r>
            <a:r>
              <a:rPr lang="en-US" altLang="el-GR" sz="2200" dirty="0"/>
              <a:t> = </a:t>
            </a:r>
            <a:r>
              <a:rPr lang="en-US" altLang="el-GR" sz="2200" dirty="0" err="1"/>
              <a:t>disx</a:t>
            </a:r>
            <a:r>
              <a:rPr lang="en-US" altLang="el-GR" sz="2200" dirty="0"/>
              <a:t> * </a:t>
            </a:r>
            <a:r>
              <a:rPr lang="en-US" altLang="el-GR" sz="2200" dirty="0" err="1"/>
              <a:t>disx</a:t>
            </a:r>
            <a:r>
              <a:rPr lang="en-US" altLang="el-GR" sz="2200" dirty="0"/>
              <a:t> + </a:t>
            </a:r>
            <a:r>
              <a:rPr lang="en-US" altLang="el-GR" sz="2200" dirty="0" err="1"/>
              <a:t>disy</a:t>
            </a:r>
            <a:r>
              <a:rPr lang="en-US" altLang="el-GR" sz="2200" dirty="0"/>
              <a:t> * </a:t>
            </a:r>
            <a:r>
              <a:rPr lang="en-US" altLang="el-GR" sz="2200" dirty="0" err="1"/>
              <a:t>disy</a:t>
            </a:r>
            <a:r>
              <a:rPr lang="en-US" altLang="el-GR" sz="2200" dirty="0"/>
              <a:t>;</a:t>
            </a:r>
          </a:p>
          <a:p>
            <a:pPr>
              <a:lnSpc>
                <a:spcPct val="90000"/>
              </a:lnSpc>
              <a:buFont typeface="ZapfDingbats" pitchFamily="82" charset="2"/>
              <a:buNone/>
            </a:pPr>
            <a:r>
              <a:rPr lang="en-US" altLang="el-GR" sz="2200" dirty="0"/>
              <a:t>    double distance = </a:t>
            </a:r>
            <a:r>
              <a:rPr lang="en-US" altLang="el-GR" sz="2200" dirty="0" err="1"/>
              <a:t>sqrt</a:t>
            </a:r>
            <a:r>
              <a:rPr lang="en-US" altLang="el-GR" sz="2200" dirty="0"/>
              <a:t>(</a:t>
            </a:r>
            <a:r>
              <a:rPr lang="en-US" altLang="el-GR" sz="2200" dirty="0" err="1"/>
              <a:t>distanceSquare</a:t>
            </a:r>
            <a:r>
              <a:rPr lang="en-US" altLang="el-GR" sz="2200" dirty="0"/>
              <a:t>);</a:t>
            </a:r>
          </a:p>
          <a:p>
            <a:pPr>
              <a:lnSpc>
                <a:spcPct val="90000"/>
              </a:lnSpc>
              <a:buFont typeface="ZapfDingbats" pitchFamily="82" charset="2"/>
              <a:buNone/>
            </a:pPr>
            <a:r>
              <a:rPr lang="en-US" altLang="el-GR" sz="2200" dirty="0"/>
              <a:t>    if (distance &lt; radius) </a:t>
            </a:r>
          </a:p>
          <a:p>
            <a:pPr>
              <a:lnSpc>
                <a:spcPct val="90000"/>
              </a:lnSpc>
              <a:buFont typeface="ZapfDingbats" pitchFamily="82" charset="2"/>
              <a:buNone/>
            </a:pPr>
            <a:r>
              <a:rPr lang="en-US" altLang="el-GR" sz="2200" dirty="0"/>
              <a:t>	    return true;</a:t>
            </a:r>
          </a:p>
          <a:p>
            <a:pPr>
              <a:lnSpc>
                <a:spcPct val="90000"/>
              </a:lnSpc>
              <a:buFont typeface="ZapfDingbats" pitchFamily="82" charset="2"/>
              <a:buNone/>
            </a:pPr>
            <a:r>
              <a:rPr lang="en-US" altLang="el-GR" sz="2200" dirty="0"/>
              <a:t>    else </a:t>
            </a:r>
          </a:p>
          <a:p>
            <a:pPr>
              <a:lnSpc>
                <a:spcPct val="90000"/>
              </a:lnSpc>
              <a:buFont typeface="ZapfDingbats" pitchFamily="82" charset="2"/>
              <a:buNone/>
            </a:pPr>
            <a:r>
              <a:rPr lang="en-US" altLang="el-GR" sz="2200" dirty="0"/>
              <a:t>	   return false;</a:t>
            </a:r>
          </a:p>
          <a:p>
            <a:pPr>
              <a:lnSpc>
                <a:spcPct val="90000"/>
              </a:lnSpc>
              <a:buFont typeface="ZapfDingbats" pitchFamily="82" charset="2"/>
              <a:buNone/>
            </a:pPr>
            <a:r>
              <a:rPr lang="en-US" altLang="el-GR" sz="2200" dirty="0"/>
              <a:t>}</a:t>
            </a:r>
          </a:p>
          <a:p>
            <a:pPr marL="0" indent="0">
              <a:lnSpc>
                <a:spcPct val="90000"/>
              </a:lnSpc>
              <a:buNone/>
            </a:pPr>
            <a:endParaRPr lang="en-US" altLang="el-GR" sz="2200" dirty="0"/>
          </a:p>
        </p:txBody>
      </p:sp>
      <p:sp>
        <p:nvSpPr>
          <p:cNvPr id="8" name="Text Box 4"/>
          <p:cNvSpPr txBox="1">
            <a:spLocks noChangeArrowheads="1"/>
          </p:cNvSpPr>
          <p:nvPr/>
        </p:nvSpPr>
        <p:spPr bwMode="auto">
          <a:xfrm>
            <a:off x="609600" y="5805264"/>
            <a:ext cx="6357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l-GR" altLang="el-GR" sz="2400" dirty="0" smtClean="0">
                <a:latin typeface="+mn-lt"/>
              </a:rPr>
              <a:t>Οι τρείς γλώσσες έχουν πάρα πολλές ομοιότητες.</a:t>
            </a:r>
            <a:endParaRPr lang="el-GR" altLang="el-GR" sz="2400" dirty="0">
              <a:latin typeface="+mn-lt"/>
            </a:endParaRPr>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Δομή Ενός Προγράμματος</a:t>
            </a:r>
            <a:r>
              <a:rPr lang="en-US" altLang="el-GR" sz="1400" dirty="0"/>
              <a:t> C#</a:t>
            </a:r>
            <a:endParaRPr lang="en-US" sz="1400" dirty="0"/>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4/2013 12:04:04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8,10,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6,8,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3,23,22,29,5,1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2,9,6,5,2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2,2,9,5,2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2,6,7,5,2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2,7,6,8,10,11,12,13,14,5,2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2,6,7,8,14,5,2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17,4,20,21,22,23,25,26,5,2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17,4,6,7,10,11,12,13,5,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4,2,6,7,5,2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4,2,6,7,8,5,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6,7,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91437C6-C9DE-4015-A2A0-2FA9B34CE32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4383</TotalTime>
  <Words>2446</Words>
  <Application>Microsoft Office PowerPoint</Application>
  <PresentationFormat>Προβολή στην οθόνη (4:3)</PresentationFormat>
  <Paragraphs>461</Paragraphs>
  <Slides>37</Slides>
  <Notes>36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39" baseType="lpstr">
      <vt:lpstr>Θέμα του Office</vt:lpstr>
      <vt:lpstr>Document</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Επίπεδα γλωσσών Προγραμματισμού</vt:lpstr>
      <vt:lpstr>Παράδειγμα Γλώσσας Μηχανής</vt:lpstr>
      <vt:lpstr>Παράδειγμα Γλώσσας Assembly</vt:lpstr>
      <vt:lpstr>Παράδειγμα C++/C#/Java</vt:lpstr>
      <vt:lpstr>Μεταγλώττιση Προγράμματος</vt:lpstr>
      <vt:lpstr>C# - Μεταγλώττιση και Εκτέλεση</vt:lpstr>
      <vt:lpstr>C# Μεταγλώττιση και εκτέλεση</vt:lpstr>
      <vt:lpstr>Ένα απλό C# Πρόγραμμα (1 από 2)</vt:lpstr>
      <vt:lpstr>Ένα απλό C# Πρόγραμμα (2 από 2)</vt:lpstr>
      <vt:lpstr>Δομή ενός Προγράμματος C# (1 από 2)</vt:lpstr>
      <vt:lpstr>Δομή ενός Προγράμματος C# (2 από 2)</vt:lpstr>
      <vt:lpstr>Λευκά κενά και Σχόλια (1 από 2)</vt:lpstr>
      <vt:lpstr>Λευκά κενά και Σχόλια (2 από 2)</vt:lpstr>
      <vt:lpstr>Προσδιοριστές (Identifiers) (1 από 2)</vt:lpstr>
      <vt:lpstr>Προσδιοριστές (Identifiers) (2 από 2)</vt:lpstr>
      <vt:lpstr>Identifiers: Keywords (1 από 2)</vt:lpstr>
      <vt:lpstr>Identifiers: Keywords (1 από 2)</vt:lpstr>
      <vt:lpstr>Χώροι Ονομάτων – Namespaces (1 από 2)</vt:lpstr>
      <vt:lpstr>Χώροι Ονομάτων – Namespaces (1 από 2)</vt:lpstr>
      <vt:lpstr>Δομή ενός προγράμματος σε C# - Συνέχεια</vt:lpstr>
      <vt:lpstr>C# Η κλάση (Class)</vt:lpstr>
      <vt:lpstr>C# Classes</vt:lpstr>
      <vt:lpstr>C# Μέθοδοι (Methods)</vt:lpstr>
      <vt:lpstr>C# Μέθοδοι και Εντολές</vt:lpstr>
      <vt:lpstr>………..(1 από 2)</vt:lpstr>
      <vt:lpstr>………..(2 από 2)</vt:lpstr>
      <vt:lpstr>Εφαρμογή Κονσόλας και Εφαρμογή Windows (1 από 2)</vt:lpstr>
      <vt:lpstr>Εφαρμογή Κονσόλας και Εφαρμογή Windows (2 από 2)</vt:lpstr>
      <vt:lpstr>………..(1 από 2)</vt:lpstr>
      <vt:lpstr>………..(2 από 2)</vt:lpstr>
      <vt:lpstr>Λάθη Προγράμματος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Δομή Ενός Προγράμματος C#</dc:title>
  <dc:creator>Νικόλαος Θ. Λιόλιος</dc:creator>
  <cp:keywords>Αντικειμενοστραφής Προγραμματισμός ΙΙ, Δομή Ενός Προγράμματος C#, Επίπεδα γλωσσών Προγραμματισμού, Μεταγλώττιση και εκτέλεση ενός προγράμματος C# , Δομή ενός προγράμματος C# .</cp:keywords>
  <cp:lastModifiedBy>Windows User</cp:lastModifiedBy>
  <cp:revision>364</cp:revision>
  <dcterms:created xsi:type="dcterms:W3CDTF">2012-09-06T09:03:05Z</dcterms:created>
  <dcterms:modified xsi:type="dcterms:W3CDTF">2013-10-14T09:22:55Z</dcterms:modified>
</cp:coreProperties>
</file>