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256" r:id="rId3"/>
    <p:sldId id="257" r:id="rId4"/>
    <p:sldId id="259" r:id="rId5"/>
    <p:sldId id="261" r:id="rId6"/>
    <p:sldId id="262" r:id="rId7"/>
    <p:sldId id="37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344"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8" y="135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564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88217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99371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98078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59377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5398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07459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99642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9644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5627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4830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522148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00424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2765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921602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19016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30434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5933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30015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10" Type="http://schemas.microsoft.com/office/2007/relationships/hdphoto" Target="../media/hdphoto1.wdp"/><Relationship Id="rId4" Type="http://schemas.openxmlformats.org/officeDocument/2006/relationships/tags" Target="../tags/tag76.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10" Type="http://schemas.microsoft.com/office/2007/relationships/hdphoto" Target="../media/hdphoto1.wdp"/><Relationship Id="rId4" Type="http://schemas.openxmlformats.org/officeDocument/2006/relationships/tags" Target="../tags/tag96.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10" Type="http://schemas.openxmlformats.org/officeDocument/2006/relationships/slide" Target="slide21.xml"/><Relationship Id="rId4" Type="http://schemas.openxmlformats.org/officeDocument/2006/relationships/tags" Target="../tags/tag21.xml"/><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13</a:t>
            </a:r>
            <a:r>
              <a:rPr lang="el-GR" sz="2800" b="1" dirty="0" smtClean="0"/>
              <a:t>:</a:t>
            </a:r>
            <a:r>
              <a:rPr lang="en-US" sz="2800" dirty="0" smtClean="0"/>
              <a:t> </a:t>
            </a:r>
            <a:r>
              <a:rPr lang="el-GR" sz="2800" dirty="0" smtClean="0"/>
              <a:t> Ζωτικά Σημεία - Αναπνοή</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Παρακολούθηση της αναπνοής</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Η αναπνοή πρέπει να παρακολουθείται όταν ο ασθενής είναι χαλαρός γιατί η άσκηση επηρεάζει την αναπνοή, και αυξάνει την συχνότητα και το βάθος αυτής. </a:t>
            </a:r>
          </a:p>
          <a:p>
            <a:r>
              <a:rPr lang="el-GR" sz="2800" dirty="0"/>
              <a:t>Το άγχος πιθανόν να επηρεάζει την συχνότητα και το βάθος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154956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a:t>Πριν την παρακολούθηση της αναπνοής ενός ασθενή ο νοσηλευτής πρέπει να είναι ενήμερος για: </a:t>
            </a:r>
            <a:endParaRPr lang="en-US" sz="1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Την κανονική αναπνοή του </a:t>
            </a:r>
            <a:r>
              <a:rPr lang="el-GR" sz="2800" dirty="0" smtClean="0"/>
              <a:t>ασθενή.</a:t>
            </a:r>
            <a:endParaRPr lang="el-GR" sz="2800" dirty="0"/>
          </a:p>
          <a:p>
            <a:r>
              <a:rPr lang="el-GR" sz="2800" dirty="0"/>
              <a:t>Την επίδραση του αναπνευστικού προβλήματος του ασθενή πάνω στην </a:t>
            </a:r>
            <a:r>
              <a:rPr lang="el-GR" sz="2800" dirty="0" smtClean="0"/>
              <a:t>αναπνοή.</a:t>
            </a:r>
            <a:endParaRPr lang="el-GR" sz="2800" dirty="0"/>
          </a:p>
          <a:p>
            <a:r>
              <a:rPr lang="el-GR" sz="2800" dirty="0"/>
              <a:t>Κάθε φάρμακο ή θεραπεία που μπορεί να επηρεάσει την </a:t>
            </a:r>
            <a:r>
              <a:rPr lang="el-GR" sz="2800" dirty="0" smtClean="0"/>
              <a:t>αναπνοή.</a:t>
            </a:r>
            <a:endParaRPr lang="el-GR" sz="2800" dirty="0"/>
          </a:p>
          <a:p>
            <a:r>
              <a:rPr lang="el-GR" sz="2800" dirty="0"/>
              <a:t>Την σχέση της αναπνοής με την καρδιοαγγειακή λειτουργία.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96829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smtClean="0"/>
              <a:t>Στοιχεία καταγραφής: </a:t>
            </a:r>
            <a:endParaRPr lang="en-US" sz="1800" b="0" dirty="0"/>
          </a:p>
        </p:txBody>
      </p:sp>
      <p:sp>
        <p:nvSpPr>
          <p:cNvPr id="9" name="Θέση περιεχομένου 8"/>
          <p:cNvSpPr>
            <a:spLocks noGrp="1"/>
          </p:cNvSpPr>
          <p:nvPr>
            <p:ph idx="1"/>
            <p:custDataLst>
              <p:tags r:id="rId3"/>
            </p:custDataLst>
          </p:nvPr>
        </p:nvSpPr>
        <p:spPr>
          <a:xfrm>
            <a:off x="127638" y="1427842"/>
            <a:ext cx="8856984" cy="2351139"/>
          </a:xfrm>
        </p:spPr>
        <p:txBody>
          <a:bodyPr>
            <a:noAutofit/>
          </a:bodyPr>
          <a:lstStyle/>
          <a:p>
            <a:r>
              <a:rPr lang="el-GR" sz="2400" dirty="0"/>
              <a:t>Ο ρυθμός, το βάθος, η συχνότητα, η ποιότητα και η αποτελεσματικότητα της αναπνοής πρέπει να καταγράφονται.</a:t>
            </a:r>
          </a:p>
          <a:p>
            <a:r>
              <a:rPr lang="el-GR" sz="2400" dirty="0"/>
              <a:t>Η συχνότητα της αναπνοής κανονικά περιγράφεται σε αναπνοές / </a:t>
            </a:r>
            <a:r>
              <a:rPr lang="el-GR" sz="2400" dirty="0" err="1"/>
              <a:t>Min</a:t>
            </a:r>
            <a:r>
              <a:rPr lang="el-GR" sz="2400" dirty="0"/>
              <a:t>. </a:t>
            </a:r>
          </a:p>
          <a:p>
            <a:r>
              <a:rPr lang="el-GR" sz="2400" dirty="0"/>
              <a:t>Η αναπνοή που έχει κανονική συχνότητα και βάθος ονομάζεται φυσιολογική αναπνοή. </a:t>
            </a:r>
          </a:p>
          <a:p>
            <a:r>
              <a:rPr lang="el-GR" sz="2400" dirty="0"/>
              <a:t>Ανώμαλη, αργή αναπνοή αναφέρεται ως </a:t>
            </a:r>
            <a:r>
              <a:rPr lang="el-GR" sz="2400" dirty="0" err="1"/>
              <a:t>βραδύπνοια</a:t>
            </a:r>
            <a:r>
              <a:rPr lang="el-GR" sz="2400" dirty="0"/>
              <a:t> </a:t>
            </a:r>
            <a:r>
              <a:rPr lang="el-GR" sz="2400" dirty="0" smtClean="0"/>
              <a:t>.</a:t>
            </a:r>
            <a:endParaRPr lang="el-GR" sz="2400" dirty="0"/>
          </a:p>
          <a:p>
            <a:r>
              <a:rPr lang="el-GR" sz="2400" dirty="0"/>
              <a:t> Ανώμαλη, γρήγορη αναπνοή ονομάζεται ταχύπνοια </a:t>
            </a:r>
            <a:r>
              <a:rPr lang="el-GR" sz="2400" dirty="0" smtClean="0"/>
              <a:t>.</a:t>
            </a:r>
            <a:endParaRPr lang="el-GR" sz="2400" dirty="0"/>
          </a:p>
          <a:p>
            <a:r>
              <a:rPr lang="el-GR" sz="2400" dirty="0"/>
              <a:t> Άπνοια είναι η απουσία αναπνοής.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33976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a:t>Παράγοντες που επηρεάζουν την αναπνοή</a:t>
            </a:r>
            <a:endParaRPr lang="en-US" sz="1800" b="0" dirty="0"/>
          </a:p>
        </p:txBody>
      </p:sp>
      <p:sp>
        <p:nvSpPr>
          <p:cNvPr id="9" name="Θέση περιεχομένου 8"/>
          <p:cNvSpPr>
            <a:spLocks noGrp="1"/>
          </p:cNvSpPr>
          <p:nvPr>
            <p:ph idx="1"/>
            <p:custDataLst>
              <p:tags r:id="rId3"/>
            </p:custDataLst>
          </p:nvPr>
        </p:nvSpPr>
        <p:spPr>
          <a:xfrm>
            <a:off x="127638" y="1427842"/>
            <a:ext cx="8856984" cy="2351139"/>
          </a:xfrm>
        </p:spPr>
        <p:txBody>
          <a:bodyPr>
            <a:noAutofit/>
          </a:bodyPr>
          <a:lstStyle/>
          <a:p>
            <a:r>
              <a:rPr lang="el-GR" sz="2400" dirty="0"/>
              <a:t>Οι παράγοντες  που αυξάνουν την συχνότητα περιλαμβάνουν την άσκηση (αύξηση του μεταβολισμού), άγχος, αύξηση της θερμοκρασίας του περιβάλλοντος και μικρή συγκέντρωση Ο2 σε μεγάλα ύψη. </a:t>
            </a:r>
          </a:p>
          <a:p>
            <a:r>
              <a:rPr lang="el-GR" sz="2400" dirty="0"/>
              <a:t>Παράγοντες που μειώνουν την συχνότητα της αναπνοής περιλαμβάνουν μικρή θερμοκρασία του περιβάλλοντος, κάποια φάρμακα (π.χ. ναρκωτικά), την αύξηση της </a:t>
            </a:r>
            <a:r>
              <a:rPr lang="el-GR" sz="2400" dirty="0" err="1"/>
              <a:t>ενδοκρανιακής</a:t>
            </a:r>
            <a:r>
              <a:rPr lang="el-GR" sz="2400" dirty="0"/>
              <a:t> πίεσης.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69152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smtClean="0"/>
              <a:t>Χαρακτηριστικά αναπνοής</a:t>
            </a:r>
            <a:endParaRPr lang="en-US" sz="1800" b="0" dirty="0"/>
          </a:p>
        </p:txBody>
      </p:sp>
      <p:sp>
        <p:nvSpPr>
          <p:cNvPr id="9" name="Θέση περιεχομένου 8"/>
          <p:cNvSpPr>
            <a:spLocks noGrp="1"/>
          </p:cNvSpPr>
          <p:nvPr>
            <p:ph idx="1"/>
            <p:custDataLst>
              <p:tags r:id="rId3"/>
            </p:custDataLst>
          </p:nvPr>
        </p:nvSpPr>
        <p:spPr>
          <a:xfrm>
            <a:off x="89755" y="1052736"/>
            <a:ext cx="8856984" cy="2351139"/>
          </a:xfrm>
        </p:spPr>
        <p:txBody>
          <a:bodyPr>
            <a:noAutofit/>
          </a:bodyPr>
          <a:lstStyle/>
          <a:p>
            <a:r>
              <a:rPr lang="el-GR" sz="2400" dirty="0"/>
              <a:t>Κατά την διάρκεια μιας κανονικής εισπνοής και εκπνοής ένας ενήλικας λαμβάνει 500ml αέρα. </a:t>
            </a:r>
          </a:p>
          <a:p>
            <a:r>
              <a:rPr lang="el-GR" sz="2400" dirty="0"/>
              <a:t>Αυτή η ποσότητα ονομάζεται φυσιολογική ποσότητα</a:t>
            </a:r>
            <a:r>
              <a:rPr lang="el-GR" sz="2400" dirty="0" smtClean="0"/>
              <a:t>.</a:t>
            </a:r>
          </a:p>
          <a:p>
            <a:r>
              <a:rPr lang="el-GR" sz="2400" dirty="0"/>
              <a:t>Η θέση του σώματος επηρεάζει την ποσότητα του αέρα που μπορεί να εισπνεύσει ένα άτομο. </a:t>
            </a:r>
          </a:p>
          <a:p>
            <a:r>
              <a:rPr lang="el-GR" sz="2400" dirty="0"/>
              <a:t>Σε άτομα που βρίσκονται σε ύπτια θέση πραγματοποιούνται δύο φυσιολογικές διαδικασίες: αύξηση της ποσότητας του αίματος στην θωρακική κοιλότητα και πίεση του θώρακα. </a:t>
            </a:r>
          </a:p>
          <a:p>
            <a:r>
              <a:rPr lang="el-GR" sz="2400" dirty="0"/>
              <a:t>Αποτέλεσμα, ο ασθενής έχει φτωχή λειτουργία των πνευμόνων που προδιαθέτει για στάση υγρών και επακόλουθη φλεγμονή.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007252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smtClean="0"/>
              <a:t>Θέση του σώματος και αναπνοή</a:t>
            </a:r>
            <a:endParaRPr lang="en-US" sz="1800" b="0" dirty="0"/>
          </a:p>
        </p:txBody>
      </p:sp>
      <p:sp>
        <p:nvSpPr>
          <p:cNvPr id="9" name="Θέση περιεχομένου 8"/>
          <p:cNvSpPr>
            <a:spLocks noGrp="1"/>
          </p:cNvSpPr>
          <p:nvPr>
            <p:ph idx="1"/>
            <p:custDataLst>
              <p:tags r:id="rId3"/>
            </p:custDataLst>
          </p:nvPr>
        </p:nvSpPr>
        <p:spPr>
          <a:xfrm>
            <a:off x="89755" y="1052736"/>
            <a:ext cx="8856984" cy="2351139"/>
          </a:xfrm>
        </p:spPr>
        <p:txBody>
          <a:bodyPr>
            <a:noAutofit/>
          </a:bodyPr>
          <a:lstStyle/>
          <a:p>
            <a:r>
              <a:rPr lang="el-GR" sz="2400" dirty="0" smtClean="0"/>
              <a:t>Η </a:t>
            </a:r>
            <a:r>
              <a:rPr lang="el-GR" sz="2400" dirty="0"/>
              <a:t>θέση του σώματος επηρεάζει την ποσότητα του αέρα που μπορεί να εισπνεύσει ένα άτομο. </a:t>
            </a:r>
          </a:p>
          <a:p>
            <a:r>
              <a:rPr lang="el-GR" sz="2400" dirty="0"/>
              <a:t>Σε άτομα που βρίσκονται σε ύπτια θέση πραγματοποιούνται δύο φυσιολογικές διαδικασίες: αύξηση της ποσότητας του αίματος στην θωρακική κοιλότητα και πίεση του θώρακα. </a:t>
            </a:r>
          </a:p>
          <a:p>
            <a:r>
              <a:rPr lang="el-GR" sz="2400" dirty="0"/>
              <a:t>Αποτέλεσμα, ο ασθενής έχει φτωχή λειτουργία των πνευμόνων που προδιαθέτει για στάση υγρών και επακόλουθη φλεγμονή.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59661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smtClean="0"/>
              <a:t>Ήχοι αναπνοής</a:t>
            </a:r>
            <a:endParaRPr lang="en-US" sz="1800" b="0" dirty="0"/>
          </a:p>
        </p:txBody>
      </p:sp>
      <p:sp>
        <p:nvSpPr>
          <p:cNvPr id="9" name="Θέση περιεχομένου 8"/>
          <p:cNvSpPr>
            <a:spLocks noGrp="1"/>
          </p:cNvSpPr>
          <p:nvPr>
            <p:ph idx="1"/>
            <p:custDataLst>
              <p:tags r:id="rId3"/>
            </p:custDataLst>
          </p:nvPr>
        </p:nvSpPr>
        <p:spPr>
          <a:xfrm>
            <a:off x="17494" y="1407365"/>
            <a:ext cx="8856984" cy="2351139"/>
          </a:xfrm>
        </p:spPr>
        <p:txBody>
          <a:bodyPr>
            <a:noAutofit/>
          </a:bodyPr>
          <a:lstStyle/>
          <a:p>
            <a:r>
              <a:rPr lang="el-GR" sz="2400" dirty="0"/>
              <a:t>Οι ήχοι κατά την διάρκεια της αναπνοής έχουν μεγάλη σημασία. </a:t>
            </a:r>
          </a:p>
          <a:p>
            <a:r>
              <a:rPr lang="el-GR" sz="2400" dirty="0"/>
              <a:t>Κανονικά η αναπνοή είναι χωρίς θόρυβο. </a:t>
            </a:r>
          </a:p>
          <a:p>
            <a:r>
              <a:rPr lang="el-GR" sz="2400" dirty="0"/>
              <a:t>Πολλοί ήχοι εμφανίζονται ως  αποτέλεσμα της παρουσίας υγρών στους πνεύμονες και μπορούν να ακουστούν καλύτερα με το στηθοσκόπιο.</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66395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09899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3200" dirty="0"/>
              <a:t>Αλλαγές στην αναπνοή</a:t>
            </a:r>
            <a:endParaRPr lang="en-US" sz="1800" b="0" dirty="0"/>
          </a:p>
        </p:txBody>
      </p:sp>
      <p:sp>
        <p:nvSpPr>
          <p:cNvPr id="9" name="Θέση περιεχομένου 8"/>
          <p:cNvSpPr>
            <a:spLocks noGrp="1"/>
          </p:cNvSpPr>
          <p:nvPr>
            <p:ph idx="1"/>
            <p:custDataLst>
              <p:tags r:id="rId3"/>
            </p:custDataLst>
          </p:nvPr>
        </p:nvSpPr>
        <p:spPr>
          <a:xfrm>
            <a:off x="17494" y="1407365"/>
            <a:ext cx="8856984" cy="2351139"/>
          </a:xfrm>
        </p:spPr>
        <p:txBody>
          <a:bodyPr>
            <a:noAutofit/>
          </a:bodyPr>
          <a:lstStyle/>
          <a:p>
            <a:pPr marL="0" indent="0" algn="ctr">
              <a:buNone/>
            </a:pPr>
            <a:r>
              <a:rPr lang="el-GR" b="1" dirty="0" smtClean="0">
                <a:solidFill>
                  <a:srgbClr val="C00000"/>
                </a:solidFill>
              </a:rPr>
              <a:t>Συχνότητα.</a:t>
            </a:r>
            <a:endParaRPr lang="el-GR" b="1" dirty="0">
              <a:solidFill>
                <a:srgbClr val="C00000"/>
              </a:solidFill>
            </a:endParaRPr>
          </a:p>
          <a:p>
            <a:pPr marL="0" indent="0">
              <a:buNone/>
            </a:pPr>
            <a:endParaRPr lang="el-GR" sz="2400" dirty="0"/>
          </a:p>
          <a:p>
            <a:pPr>
              <a:buFont typeface="Wingdings" panose="05000000000000000000" pitchFamily="2" charset="2"/>
              <a:buChar char="Ø"/>
            </a:pPr>
            <a:r>
              <a:rPr lang="el-GR" sz="2400" b="1" dirty="0"/>
              <a:t>Ταχύπνοια: </a:t>
            </a:r>
            <a:r>
              <a:rPr lang="el-GR" sz="2400" b="1" dirty="0" smtClean="0"/>
              <a:t> </a:t>
            </a:r>
            <a:r>
              <a:rPr lang="el-GR" sz="2400" dirty="0" smtClean="0"/>
              <a:t>γρήγορη</a:t>
            </a:r>
            <a:r>
              <a:rPr lang="el-GR" sz="2400" dirty="0"/>
              <a:t>, ρηχή </a:t>
            </a:r>
            <a:r>
              <a:rPr lang="el-GR" sz="2400" dirty="0" smtClean="0"/>
              <a:t>αναπνοή.</a:t>
            </a:r>
            <a:endParaRPr lang="el-GR" sz="2400" dirty="0"/>
          </a:p>
          <a:p>
            <a:pPr>
              <a:buFont typeface="Wingdings" panose="05000000000000000000" pitchFamily="2" charset="2"/>
              <a:buChar char="Ø"/>
            </a:pPr>
            <a:r>
              <a:rPr lang="el-GR" sz="2400" b="1" dirty="0" err="1"/>
              <a:t>Βραδύπνοια</a:t>
            </a:r>
            <a:r>
              <a:rPr lang="el-GR" sz="2400" b="1" dirty="0" smtClean="0"/>
              <a:t>:  </a:t>
            </a:r>
            <a:r>
              <a:rPr lang="el-GR" sz="2400" dirty="0"/>
              <a:t>ανώμαλη, αργή </a:t>
            </a:r>
            <a:r>
              <a:rPr lang="el-GR" sz="2400" dirty="0" smtClean="0"/>
              <a:t>αναπνοή.</a:t>
            </a:r>
            <a:endParaRPr lang="el-GR" sz="2400" dirty="0"/>
          </a:p>
          <a:p>
            <a:pPr>
              <a:buFont typeface="Wingdings" panose="05000000000000000000" pitchFamily="2" charset="2"/>
              <a:buChar char="Ø"/>
            </a:pPr>
            <a:r>
              <a:rPr lang="el-GR" sz="2400" b="1" dirty="0"/>
              <a:t>Άπνοια: </a:t>
            </a:r>
            <a:r>
              <a:rPr lang="el-GR" sz="2400" b="1" dirty="0" smtClean="0"/>
              <a:t> </a:t>
            </a:r>
            <a:r>
              <a:rPr lang="el-GR" sz="2400" dirty="0" smtClean="0"/>
              <a:t>απουσία αναπνοής.</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00691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Ποσότητα</a:t>
            </a:r>
            <a:endParaRPr lang="en-US" sz="4000" b="0" dirty="0"/>
          </a:p>
        </p:txBody>
      </p:sp>
      <p:sp>
        <p:nvSpPr>
          <p:cNvPr id="9" name="Θέση περιεχομένου 8"/>
          <p:cNvSpPr>
            <a:spLocks noGrp="1"/>
          </p:cNvSpPr>
          <p:nvPr>
            <p:ph idx="1"/>
            <p:custDataLst>
              <p:tags r:id="rId3"/>
            </p:custDataLst>
          </p:nvPr>
        </p:nvSpPr>
        <p:spPr>
          <a:xfrm>
            <a:off x="17494" y="1407365"/>
            <a:ext cx="8856984" cy="2351139"/>
          </a:xfrm>
        </p:spPr>
        <p:txBody>
          <a:bodyPr>
            <a:noAutofit/>
          </a:bodyPr>
          <a:lstStyle/>
          <a:p>
            <a:pPr marL="0" indent="0" algn="ctr">
              <a:buNone/>
            </a:pPr>
            <a:endParaRPr lang="el-GR" dirty="0"/>
          </a:p>
          <a:p>
            <a:pPr marL="0" indent="0" algn="ctr">
              <a:buNone/>
            </a:pPr>
            <a:r>
              <a:rPr lang="el-GR" b="1" dirty="0">
                <a:solidFill>
                  <a:srgbClr val="C00000"/>
                </a:solidFill>
              </a:rPr>
              <a:t>Υπεραερισμός: </a:t>
            </a:r>
            <a:r>
              <a:rPr lang="el-GR" b="1" dirty="0" smtClean="0">
                <a:solidFill>
                  <a:srgbClr val="C00000"/>
                </a:solidFill>
              </a:rPr>
              <a:t> </a:t>
            </a:r>
            <a:r>
              <a:rPr lang="el-GR" dirty="0" smtClean="0"/>
              <a:t>ένα </a:t>
            </a:r>
            <a:r>
              <a:rPr lang="el-GR" dirty="0"/>
              <a:t>υπέρ διάταση των πνευμόνων από γρήγορες και βαθιές </a:t>
            </a:r>
            <a:r>
              <a:rPr lang="el-GR" dirty="0" smtClean="0"/>
              <a:t>αναπνοές.</a:t>
            </a:r>
            <a:endParaRPr lang="el-GR" dirty="0"/>
          </a:p>
          <a:p>
            <a:pPr marL="0" indent="0" algn="ctr">
              <a:buNone/>
            </a:pPr>
            <a:r>
              <a:rPr lang="el-GR" b="1" dirty="0" err="1">
                <a:solidFill>
                  <a:srgbClr val="C00000"/>
                </a:solidFill>
              </a:rPr>
              <a:t>Υποαερισμός</a:t>
            </a:r>
            <a:r>
              <a:rPr lang="el-GR" b="1" dirty="0">
                <a:solidFill>
                  <a:srgbClr val="C00000"/>
                </a:solidFill>
              </a:rPr>
              <a:t>: </a:t>
            </a:r>
            <a:r>
              <a:rPr lang="el-GR" b="1" dirty="0" smtClean="0">
                <a:solidFill>
                  <a:srgbClr val="C00000"/>
                </a:solidFill>
              </a:rPr>
              <a:t> </a:t>
            </a:r>
            <a:r>
              <a:rPr lang="el-GR" dirty="0" smtClean="0"/>
              <a:t>υπό </a:t>
            </a:r>
            <a:r>
              <a:rPr lang="el-GR" dirty="0"/>
              <a:t>- διάταση των πνευμόνων ο οποίος χαρακτηρίζεται από ρηχή </a:t>
            </a:r>
            <a:r>
              <a:rPr lang="el-GR" dirty="0" smtClean="0"/>
              <a:t>αναπνοή.</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751398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Ρυθμός</a:t>
            </a:r>
            <a:endParaRPr lang="en-US" sz="2400" b="0" dirty="0"/>
          </a:p>
        </p:txBody>
      </p:sp>
      <p:sp>
        <p:nvSpPr>
          <p:cNvPr id="9" name="Θέση περιεχομένου 8"/>
          <p:cNvSpPr>
            <a:spLocks noGrp="1"/>
          </p:cNvSpPr>
          <p:nvPr>
            <p:ph idx="1"/>
            <p:custDataLst>
              <p:tags r:id="rId3"/>
            </p:custDataLst>
          </p:nvPr>
        </p:nvSpPr>
        <p:spPr>
          <a:xfrm>
            <a:off x="17494" y="1407365"/>
            <a:ext cx="8856984" cy="2351139"/>
          </a:xfrm>
        </p:spPr>
        <p:txBody>
          <a:bodyPr>
            <a:noAutofit/>
          </a:bodyPr>
          <a:lstStyle/>
          <a:p>
            <a:pPr marL="0" indent="0" algn="ctr">
              <a:buNone/>
            </a:pPr>
            <a:endParaRPr lang="el-GR" dirty="0"/>
          </a:p>
          <a:p>
            <a:pPr marL="0" indent="0" algn="ctr">
              <a:buNone/>
            </a:pPr>
            <a:r>
              <a:rPr lang="el-GR" b="1" dirty="0" err="1">
                <a:solidFill>
                  <a:srgbClr val="C00000"/>
                </a:solidFill>
              </a:rPr>
              <a:t>Chegne</a:t>
            </a:r>
            <a:r>
              <a:rPr lang="el-GR" b="1" dirty="0">
                <a:solidFill>
                  <a:srgbClr val="C00000"/>
                </a:solidFill>
              </a:rPr>
              <a:t> – </a:t>
            </a:r>
            <a:r>
              <a:rPr lang="el-GR" b="1" dirty="0" err="1">
                <a:solidFill>
                  <a:srgbClr val="C00000"/>
                </a:solidFill>
              </a:rPr>
              <a:t>Stoke</a:t>
            </a:r>
            <a:r>
              <a:rPr lang="el-GR" b="1" dirty="0">
                <a:solidFill>
                  <a:srgbClr val="C00000"/>
                </a:solidFill>
              </a:rPr>
              <a:t> </a:t>
            </a:r>
            <a:r>
              <a:rPr lang="el-GR" dirty="0"/>
              <a:t>αναπνοή ή περιοδική αναπνοή: αναπνοή χαρακτηριζόμενη από ρυθμική αύξηση και μείωση του βάθους της αναπνοής και τακτικά επαναλαμβανόμενες σε τακτά διαστήματα </a:t>
            </a:r>
            <a:r>
              <a:rPr lang="el-GR" dirty="0" err="1"/>
              <a:t>απνοϊκές</a:t>
            </a:r>
            <a:r>
              <a:rPr lang="el-GR" dirty="0"/>
              <a:t> </a:t>
            </a:r>
            <a:r>
              <a:rPr lang="el-GR" dirty="0" smtClean="0"/>
              <a:t>περιόδους.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013329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Ευκολία ή προσπάθεια</a:t>
            </a:r>
            <a:br>
              <a:rPr lang="el-GR" altLang="el-GR" sz="4000" dirty="0"/>
            </a:br>
            <a:endParaRPr lang="en-US" sz="2400" b="0" dirty="0"/>
          </a:p>
        </p:txBody>
      </p:sp>
      <p:sp>
        <p:nvSpPr>
          <p:cNvPr id="9" name="Θέση περιεχομένου 8"/>
          <p:cNvSpPr>
            <a:spLocks noGrp="1"/>
          </p:cNvSpPr>
          <p:nvPr>
            <p:ph idx="1"/>
            <p:custDataLst>
              <p:tags r:id="rId3"/>
            </p:custDataLst>
          </p:nvPr>
        </p:nvSpPr>
        <p:spPr>
          <a:xfrm>
            <a:off x="17494" y="1407365"/>
            <a:ext cx="8856984" cy="2351139"/>
          </a:xfrm>
        </p:spPr>
        <p:txBody>
          <a:bodyPr>
            <a:noAutofit/>
          </a:bodyPr>
          <a:lstStyle/>
          <a:p>
            <a:pPr marL="0" indent="0" algn="ctr">
              <a:buNone/>
            </a:pPr>
            <a:r>
              <a:rPr lang="el-GR" b="1" dirty="0">
                <a:solidFill>
                  <a:srgbClr val="C00000"/>
                </a:solidFill>
              </a:rPr>
              <a:t>Δύσπνοια:  </a:t>
            </a:r>
            <a:r>
              <a:rPr lang="el-GR" dirty="0"/>
              <a:t>αίσθημα δυσχέρειας  της αναπνοής. </a:t>
            </a:r>
          </a:p>
          <a:p>
            <a:pPr marL="0" indent="0" algn="ctr">
              <a:buNone/>
            </a:pPr>
            <a:r>
              <a:rPr lang="el-GR" b="1" dirty="0" err="1">
                <a:solidFill>
                  <a:srgbClr val="C00000"/>
                </a:solidFill>
              </a:rPr>
              <a:t>Ορθόπνοια</a:t>
            </a:r>
            <a:r>
              <a:rPr lang="el-GR" b="1" dirty="0">
                <a:solidFill>
                  <a:srgbClr val="C00000"/>
                </a:solidFill>
              </a:rPr>
              <a:t>: </a:t>
            </a:r>
            <a:r>
              <a:rPr lang="el-GR" b="1" dirty="0" smtClean="0">
                <a:solidFill>
                  <a:srgbClr val="C00000"/>
                </a:solidFill>
              </a:rPr>
              <a:t> </a:t>
            </a:r>
            <a:r>
              <a:rPr lang="el-GR" dirty="0" smtClean="0"/>
              <a:t>αναπνευστική </a:t>
            </a:r>
            <a:r>
              <a:rPr lang="el-GR" dirty="0"/>
              <a:t>δυσχέρεια που ανακουφίζεται στην όρθια </a:t>
            </a:r>
            <a:r>
              <a:rPr lang="el-GR" dirty="0" smtClean="0"/>
              <a:t>στάση.</a:t>
            </a:r>
            <a:endParaRPr lang="el-GR"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66395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83149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Νοσηλευτικό Πλάνο</a:t>
            </a:r>
            <a:endParaRPr lang="en-US" sz="2400" b="0" dirty="0"/>
          </a:p>
        </p:txBody>
      </p:sp>
      <p:sp>
        <p:nvSpPr>
          <p:cNvPr id="9" name="Θέση περιεχομένου 8"/>
          <p:cNvSpPr>
            <a:spLocks noGrp="1"/>
          </p:cNvSpPr>
          <p:nvPr>
            <p:ph idx="1"/>
            <p:custDataLst>
              <p:tags r:id="rId3"/>
            </p:custDataLst>
          </p:nvPr>
        </p:nvSpPr>
        <p:spPr>
          <a:xfrm>
            <a:off x="17494" y="1407365"/>
            <a:ext cx="8856984" cy="2351139"/>
          </a:xfrm>
        </p:spPr>
        <p:txBody>
          <a:bodyPr>
            <a:noAutofit/>
          </a:bodyPr>
          <a:lstStyle/>
          <a:p>
            <a:pPr marL="0" indent="0" algn="ctr">
              <a:buNone/>
            </a:pPr>
            <a:r>
              <a:rPr lang="el-GR" u="sng" dirty="0"/>
              <a:t>Νοσηλευτική διάγνωση</a:t>
            </a:r>
          </a:p>
          <a:p>
            <a:pPr marL="0" indent="0" algn="ctr">
              <a:buNone/>
            </a:pPr>
            <a:endParaRPr lang="el-GR" dirty="0"/>
          </a:p>
          <a:p>
            <a:pPr marL="0" indent="0" algn="ctr">
              <a:buNone/>
            </a:pPr>
            <a:r>
              <a:rPr lang="el-GR" dirty="0"/>
              <a:t>Μη αποτελεσματική αναπνοή / εισπνοή και / ή η εκπνοή η οποία δεν επιφέρει  επαρκή </a:t>
            </a:r>
            <a:r>
              <a:rPr lang="el-GR" dirty="0" smtClean="0"/>
              <a:t>αερισμό. </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450240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smtClean="0"/>
              <a:t>Σκοπός</a:t>
            </a:r>
            <a:endParaRPr lang="en-US" sz="2400" b="0" dirty="0"/>
          </a:p>
        </p:txBody>
      </p:sp>
      <p:sp>
        <p:nvSpPr>
          <p:cNvPr id="9" name="Θέση περιεχομένου 8"/>
          <p:cNvSpPr>
            <a:spLocks noGrp="1"/>
          </p:cNvSpPr>
          <p:nvPr>
            <p:ph idx="1"/>
            <p:custDataLst>
              <p:tags r:id="rId3"/>
            </p:custDataLst>
          </p:nvPr>
        </p:nvSpPr>
        <p:spPr>
          <a:xfrm>
            <a:off x="17494" y="1407365"/>
            <a:ext cx="9126506" cy="2351139"/>
          </a:xfrm>
        </p:spPr>
        <p:txBody>
          <a:bodyPr>
            <a:noAutofit/>
          </a:bodyPr>
          <a:lstStyle/>
          <a:p>
            <a:pPr>
              <a:buFont typeface="Wingdings" panose="05000000000000000000" pitchFamily="2" charset="2"/>
              <a:buChar char="Ø"/>
            </a:pPr>
            <a:r>
              <a:rPr lang="el-GR" sz="2800" dirty="0" smtClean="0"/>
              <a:t>Αναπνευστική </a:t>
            </a:r>
            <a:r>
              <a:rPr lang="el-GR" sz="2800" dirty="0"/>
              <a:t>κατάσταση: Αερισμός</a:t>
            </a:r>
          </a:p>
          <a:p>
            <a:pPr>
              <a:buFont typeface="Wingdings" panose="05000000000000000000" pitchFamily="2" charset="2"/>
              <a:buChar char="Ø"/>
            </a:pPr>
            <a:r>
              <a:rPr lang="el-GR" sz="2800" dirty="0"/>
              <a:t>Κίνηση του αέρος μέσα και έξω από τους πνεύμονες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64491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Παρεμβάσεις</a:t>
            </a:r>
          </a:p>
        </p:txBody>
      </p:sp>
      <p:sp>
        <p:nvSpPr>
          <p:cNvPr id="9" name="Θέση περιεχομένου 8"/>
          <p:cNvSpPr>
            <a:spLocks noGrp="1"/>
          </p:cNvSpPr>
          <p:nvPr>
            <p:ph idx="1"/>
            <p:custDataLst>
              <p:tags r:id="rId3"/>
            </p:custDataLst>
          </p:nvPr>
        </p:nvSpPr>
        <p:spPr>
          <a:xfrm>
            <a:off x="17494" y="1407365"/>
            <a:ext cx="9126506" cy="2351139"/>
          </a:xfrm>
        </p:spPr>
        <p:txBody>
          <a:bodyPr>
            <a:noAutofit/>
          </a:bodyPr>
          <a:lstStyle/>
          <a:p>
            <a:pPr>
              <a:buFont typeface="Wingdings" panose="05000000000000000000" pitchFamily="2" charset="2"/>
              <a:buChar char="Ø"/>
            </a:pPr>
            <a:r>
              <a:rPr lang="el-GR" sz="2800" dirty="0"/>
              <a:t>Αναπνευστική </a:t>
            </a:r>
            <a:r>
              <a:rPr lang="el-GR" sz="2800" dirty="0" smtClean="0"/>
              <a:t>παρακολούθηση.</a:t>
            </a:r>
            <a:endParaRPr lang="el-GR" sz="2800" dirty="0"/>
          </a:p>
          <a:p>
            <a:pPr>
              <a:buFont typeface="Wingdings" panose="05000000000000000000" pitchFamily="2" charset="2"/>
              <a:buChar char="Ø"/>
            </a:pPr>
            <a:r>
              <a:rPr lang="el-GR" sz="2800" dirty="0"/>
              <a:t>Συλλογή και ανάλυση των στοιχείων για να εξασφαλιστεί η βατότητα των αναπνευστικών οδών και η επάρκεια αναλογικής </a:t>
            </a:r>
            <a:r>
              <a:rPr lang="el-GR" sz="2800" dirty="0" smtClean="0"/>
              <a:t>Ο2.</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943688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Απλές ενέργειες</a:t>
            </a:r>
          </a:p>
        </p:txBody>
      </p:sp>
      <p:sp>
        <p:nvSpPr>
          <p:cNvPr id="9" name="Θέση περιεχομένου 8"/>
          <p:cNvSpPr>
            <a:spLocks noGrp="1"/>
          </p:cNvSpPr>
          <p:nvPr>
            <p:ph idx="1"/>
            <p:custDataLst>
              <p:tags r:id="rId3"/>
            </p:custDataLst>
          </p:nvPr>
        </p:nvSpPr>
        <p:spPr>
          <a:xfrm>
            <a:off x="17494" y="1407365"/>
            <a:ext cx="9126506" cy="2351139"/>
          </a:xfrm>
        </p:spPr>
        <p:txBody>
          <a:bodyPr>
            <a:noAutofit/>
          </a:bodyPr>
          <a:lstStyle/>
          <a:p>
            <a:pPr>
              <a:buFont typeface="Wingdings" panose="05000000000000000000" pitchFamily="2" charset="2"/>
              <a:buChar char="Ø"/>
            </a:pPr>
            <a:r>
              <a:rPr lang="el-GR" sz="2800" dirty="0"/>
              <a:t>Καταγραφή της θορυβώδους αναπνοής, όπως </a:t>
            </a:r>
            <a:r>
              <a:rPr lang="el-GR" sz="2800" dirty="0" smtClean="0"/>
              <a:t>ροχαλητό.</a:t>
            </a:r>
            <a:endParaRPr lang="el-GR" sz="2800" dirty="0"/>
          </a:p>
          <a:p>
            <a:pPr>
              <a:buFont typeface="Wingdings" panose="05000000000000000000" pitchFamily="2" charset="2"/>
              <a:buChar char="Ø"/>
            </a:pPr>
            <a:r>
              <a:rPr lang="el-GR" sz="2800" dirty="0"/>
              <a:t>Καταγραφή της συχνότητας, ρυθμού, βάθους και προσπάθειας της αναπνοής </a:t>
            </a:r>
            <a:r>
              <a:rPr lang="el-GR"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460820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109012" cy="940966"/>
          </a:xfrm>
        </p:spPr>
        <p:txBody>
          <a:bodyPr>
            <a:noAutofit/>
          </a:bodyPr>
          <a:lstStyle/>
          <a:p>
            <a:r>
              <a:rPr lang="el-GR" altLang="el-GR" sz="4000" dirty="0"/>
              <a:t>Μέτρηση της Αναπνοής</a:t>
            </a:r>
          </a:p>
        </p:txBody>
      </p:sp>
      <p:sp>
        <p:nvSpPr>
          <p:cNvPr id="9" name="Θέση περιεχομένου 8"/>
          <p:cNvSpPr>
            <a:spLocks noGrp="1"/>
          </p:cNvSpPr>
          <p:nvPr>
            <p:ph idx="1"/>
            <p:custDataLst>
              <p:tags r:id="rId3"/>
            </p:custDataLst>
          </p:nvPr>
        </p:nvSpPr>
        <p:spPr>
          <a:xfrm>
            <a:off x="17494" y="1427842"/>
            <a:ext cx="9126506" cy="2351139"/>
          </a:xfrm>
        </p:spPr>
        <p:txBody>
          <a:bodyPr>
            <a:noAutofit/>
          </a:bodyPr>
          <a:lstStyle/>
          <a:p>
            <a:pPr>
              <a:buFont typeface="Wingdings" panose="05000000000000000000" pitchFamily="2" charset="2"/>
              <a:buChar char="Ø"/>
            </a:pPr>
            <a:r>
              <a:rPr lang="el-GR" sz="2800" b="1" dirty="0"/>
              <a:t>Εξοπλισμός: </a:t>
            </a:r>
            <a:r>
              <a:rPr lang="el-GR" sz="2800" b="1" dirty="0" smtClean="0"/>
              <a:t> </a:t>
            </a:r>
            <a:r>
              <a:rPr lang="el-GR" sz="2800" dirty="0" smtClean="0"/>
              <a:t>Ένα </a:t>
            </a:r>
            <a:r>
              <a:rPr lang="el-GR" sz="2800" dirty="0"/>
              <a:t>ρολόι με </a:t>
            </a:r>
            <a:r>
              <a:rPr lang="el-GR" sz="2800" dirty="0" smtClean="0"/>
              <a:t>δείκτες.</a:t>
            </a:r>
            <a:endParaRPr lang="el-GR" sz="2800" dirty="0"/>
          </a:p>
          <a:p>
            <a:pPr>
              <a:buFont typeface="Wingdings" panose="05000000000000000000" pitchFamily="2" charset="2"/>
              <a:buChar char="Ø"/>
            </a:pPr>
            <a:r>
              <a:rPr lang="el-GR" sz="2800" b="1" dirty="0"/>
              <a:t>Προετοιμασία: </a:t>
            </a:r>
            <a:r>
              <a:rPr lang="el-GR" sz="2800" b="1" dirty="0" smtClean="0"/>
              <a:t> </a:t>
            </a:r>
            <a:r>
              <a:rPr lang="el-GR" sz="2800" dirty="0" smtClean="0"/>
              <a:t>Κατάλληλη ώρα.</a:t>
            </a:r>
            <a:endParaRPr lang="el-GR" sz="2800" dirty="0"/>
          </a:p>
          <a:p>
            <a:pPr>
              <a:buFont typeface="Wingdings" panose="05000000000000000000" pitchFamily="2" charset="2"/>
              <a:buChar char="Ø"/>
            </a:pPr>
            <a:r>
              <a:rPr lang="el-GR" sz="2800" b="1" dirty="0"/>
              <a:t>Πραγματοποίηση</a:t>
            </a:r>
            <a:r>
              <a:rPr lang="el-GR" sz="2800" b="1" dirty="0" smtClean="0"/>
              <a:t>:  </a:t>
            </a:r>
            <a:r>
              <a:rPr lang="el-GR" sz="2800" dirty="0"/>
              <a:t>Ενημέρωση του ασθενή, εξασφάλιση ησυχίας, μέτρηση συχνότητας , βάθους, ρυθμού αναπνοής, καταγραφή των στοιχείων στο θερμομετρικό διάγραμμα με πράσινο </a:t>
            </a:r>
            <a:r>
              <a:rPr lang="el-GR" sz="2800" dirty="0" smtClean="0"/>
              <a:t>στυλό.</a:t>
            </a:r>
            <a:endParaRPr lang="el-GR" sz="2800" dirty="0"/>
          </a:p>
          <a:p>
            <a:pPr>
              <a:buFont typeface="Wingdings" panose="05000000000000000000" pitchFamily="2" charset="2"/>
              <a:buChar char="Ø"/>
            </a:pPr>
            <a:r>
              <a:rPr lang="el-GR" sz="2800" b="1" dirty="0"/>
              <a:t>Εκτίμηση</a:t>
            </a:r>
            <a:r>
              <a:rPr lang="el-GR" sz="2800" b="1" dirty="0" smtClean="0"/>
              <a:t>:  </a:t>
            </a:r>
            <a:r>
              <a:rPr lang="el-GR" sz="2800" dirty="0"/>
              <a:t>Ερμηνεία των </a:t>
            </a:r>
            <a:r>
              <a:rPr lang="el-GR" sz="2800" dirty="0" smtClean="0"/>
              <a:t>αποτελεσμάτων.</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815736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Ορισμός  </a:t>
            </a:r>
            <a:r>
              <a:rPr lang="el-GR" sz="2400" dirty="0" smtClean="0">
                <a:hlinkClick r:id="rId8" action="ppaction://hlinksldjump"/>
              </a:rPr>
              <a:t>Αναπνοής</a:t>
            </a:r>
            <a:r>
              <a:rPr lang="el-GR" sz="2400" dirty="0" smtClean="0">
                <a:hlinkClick r:id="rId8" action="ppaction://hlinksldjump"/>
              </a:rPr>
              <a:t>.</a:t>
            </a:r>
            <a:endParaRPr lang="el-GR" sz="2400" dirty="0" smtClean="0">
              <a:hlinkClick r:id="rId8" action="ppaction://hlinksldjump"/>
            </a:endParaRPr>
          </a:p>
          <a:p>
            <a:pPr lvl="1">
              <a:buFont typeface="Wingdings" pitchFamily="2" charset="2"/>
              <a:buChar char="§"/>
            </a:pPr>
            <a:r>
              <a:rPr lang="el-GR" sz="2400" dirty="0">
                <a:hlinkClick r:id="rId9" action="ppaction://hlinksldjump"/>
              </a:rPr>
              <a:t>Αλλαγές στην αναπνοή.</a:t>
            </a:r>
            <a:endParaRPr lang="el-GR" sz="2400" dirty="0" smtClean="0">
              <a:hlinkClick r:id="rId8" action="ppaction://hlinksldjump"/>
            </a:endParaRPr>
          </a:p>
          <a:p>
            <a:pPr lvl="1">
              <a:buFont typeface="Wingdings" pitchFamily="2" charset="2"/>
              <a:buChar char="§"/>
            </a:pPr>
            <a:r>
              <a:rPr lang="el-GR" sz="2400" dirty="0">
                <a:hlinkClick r:id="rId10" action="ppaction://hlinksldjump"/>
              </a:rPr>
              <a:t>Νοσηλευτικό Πλάνο</a:t>
            </a:r>
            <a:r>
              <a:rPr lang="el-GR" sz="2400" dirty="0" smtClean="0">
                <a:hlinkClick r:id="rId10" action="ppaction://hlinksldjump"/>
              </a:rPr>
              <a:t>.</a:t>
            </a:r>
            <a:endParaRPr lang="en-US"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ΖΩΤΙΚΑ ΣΗΜΕΙΑ </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pPr marL="0" indent="0" algn="ctr">
              <a:buNone/>
            </a:pPr>
            <a:r>
              <a:rPr lang="el-GR" sz="2800" dirty="0"/>
              <a:t>ΜΕΡΟΣ ΠΡΩΤΟ</a:t>
            </a:r>
          </a:p>
          <a:p>
            <a:pPr marL="0" indent="0" algn="ctr">
              <a:buNone/>
            </a:pPr>
            <a:endParaRPr lang="el-GR" sz="2800" dirty="0"/>
          </a:p>
          <a:p>
            <a:pPr marL="0" indent="0" algn="ctr">
              <a:buNone/>
            </a:pPr>
            <a:r>
              <a:rPr lang="el-GR" sz="2800" dirty="0"/>
              <a:t>ΑΝΑΠΝΟΗ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Αναπνοή</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Αναπνοή είναι η ενέργεια της εναλλασσόμενης εισπνοής και εκπνοής. </a:t>
            </a:r>
          </a:p>
          <a:p>
            <a:r>
              <a:rPr lang="el-GR" sz="2800" dirty="0"/>
              <a:t>Εξωτερική αναπνοή ονομάζεται η ανταλλαγή οξυγόνου και διοξειδίου του άνθρακα ανάμεσα στις πνευμονικές κυψελίδες και το πνευμονικό </a:t>
            </a:r>
            <a:r>
              <a:rPr lang="el-GR" sz="2800" dirty="0" smtClean="0"/>
              <a:t>αίμα.</a:t>
            </a:r>
            <a:endParaRPr lang="el-GR" sz="2800" dirty="0"/>
          </a:p>
          <a:p>
            <a:r>
              <a:rPr lang="el-GR" sz="2800" dirty="0"/>
              <a:t> </a:t>
            </a:r>
            <a:r>
              <a:rPr lang="el-GR" sz="2800" dirty="0" err="1"/>
              <a:t>Eσωτερική</a:t>
            </a:r>
            <a:r>
              <a:rPr lang="el-GR" sz="2800" dirty="0"/>
              <a:t> αναπνοή είναι η ανταλλαγή των ιδίων αερίων μεταξύ  του αίματος και των κυττάρων των ιστών του σώματος.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295602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Εισπνοή</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Εισπνοή ονομάζεται η είσοδος αέρα  στους </a:t>
            </a:r>
            <a:r>
              <a:rPr lang="el-GR" sz="2800" dirty="0" smtClean="0"/>
              <a:t>πνεύμονες.  </a:t>
            </a:r>
            <a:endParaRPr lang="el-GR" sz="2800" dirty="0"/>
          </a:p>
          <a:p>
            <a:r>
              <a:rPr lang="el-GR" sz="2800" dirty="0"/>
              <a:t>Εκπνοή ονομάζεται η απομάκρυνση του αέρα από τους πνεύμονες στην ατμόσφαιρα. </a:t>
            </a:r>
          </a:p>
          <a:p>
            <a:r>
              <a:rPr lang="el-GR" sz="2800" dirty="0"/>
              <a:t>Αερισμός ονομάζεται η μεταφορά αέρα μέσα και έξω από τους πνεύμονες.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04714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Τύποι αναπνοής</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Πλευρική (θωρακική) αναπνοή </a:t>
            </a:r>
          </a:p>
          <a:p>
            <a:r>
              <a:rPr lang="el-GR" sz="2800" dirty="0"/>
              <a:t>Διαφραγματική (κοιλιακή) αναπνοή.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517887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6:23:0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EF4BFCC-D892-43C5-8D26-CE9FA666BB9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3575</TotalTime>
  <Words>1008</Words>
  <Application>Microsoft Office PowerPoint</Application>
  <PresentationFormat>Προβολή στην οθόνη (4:3)</PresentationFormat>
  <Paragraphs>185</Paragraphs>
  <Slides>27</Slides>
  <Notes>27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ΖΩΤΙΚΑ ΣΗΜΕΙΑ </vt:lpstr>
      <vt:lpstr>Αναπνοή</vt:lpstr>
      <vt:lpstr>Εισπνοή</vt:lpstr>
      <vt:lpstr>Τύποι αναπνοής</vt:lpstr>
      <vt:lpstr>Παρακολούθηση της αναπνοής</vt:lpstr>
      <vt:lpstr>Πριν την παρακολούθηση της αναπνοής ενός ασθενή ο νοσηλευτής πρέπει να είναι ενήμερος για: </vt:lpstr>
      <vt:lpstr>Στοιχεία καταγραφής: </vt:lpstr>
      <vt:lpstr>Παράγοντες που επηρεάζουν την αναπνοή</vt:lpstr>
      <vt:lpstr>Χαρακτηριστικά αναπνοής</vt:lpstr>
      <vt:lpstr>Θέση του σώματος και αναπνοή</vt:lpstr>
      <vt:lpstr>Ήχοι αναπνοής</vt:lpstr>
      <vt:lpstr>Αλλαγές στην αναπνοή</vt:lpstr>
      <vt:lpstr>Ποσότητα</vt:lpstr>
      <vt:lpstr>Ρυθμός</vt:lpstr>
      <vt:lpstr>Ευκολία ή προσπάθεια </vt:lpstr>
      <vt:lpstr>Νοσηλευτικό Πλάνο</vt:lpstr>
      <vt:lpstr>Σκοπός</vt:lpstr>
      <vt:lpstr>Παρεμβάσεις</vt:lpstr>
      <vt:lpstr>Απλές ενέργειες</vt:lpstr>
      <vt:lpstr>Μέτρηση της Αναπνοής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3</cp:revision>
  <dcterms:created xsi:type="dcterms:W3CDTF">2014-04-07T11:24:35Z</dcterms:created>
  <dcterms:modified xsi:type="dcterms:W3CDTF">2015-04-22T15:23:05Z</dcterms:modified>
</cp:coreProperties>
</file>