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68"/>
  </p:notes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326" r:id="rId12"/>
    <p:sldId id="327" r:id="rId13"/>
    <p:sldId id="328" r:id="rId14"/>
    <p:sldId id="329" r:id="rId15"/>
    <p:sldId id="273" r:id="rId16"/>
    <p:sldId id="274" r:id="rId17"/>
    <p:sldId id="275" r:id="rId18"/>
    <p:sldId id="276" r:id="rId19"/>
    <p:sldId id="277" r:id="rId20"/>
    <p:sldId id="330" r:id="rId21"/>
    <p:sldId id="279" r:id="rId22"/>
    <p:sldId id="280" r:id="rId23"/>
    <p:sldId id="281" r:id="rId24"/>
    <p:sldId id="331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259" r:id="rId67"/>
  </p:sldIdLst>
  <p:sldSz cx="9144000" cy="6858000" type="screen4x3"/>
  <p:notesSz cx="6858000" cy="9144000"/>
  <p:custDataLst>
    <p:tags r:id="rId6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8" y="-7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C097-04B7-44E1-9968-25C5DB2563B3}" type="datetimeFigureOut">
              <a:rPr lang="el-GR" smtClean="0"/>
              <a:pPr/>
              <a:t>15/3/2016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BB63-910B-484B-BBB9-ECB9018BB6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6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789-406F-4DC4-BC10-9CF062962411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6BF-AAF6-4426-B4C8-F1BD8042796C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4798-E022-4994-B30E-D22CC1FBF7CA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1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4CE9-7708-494F-ADE1-7DECE2C712F4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8714-05BA-4EE9-A43E-30DFA97EC4F4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6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904E-CB0A-4CAC-B70D-918F719C25D8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2502-AD22-4BCC-9AF3-A5E76BE8EAD7}" type="datetime1">
              <a:rPr lang="el-GR" smtClean="0"/>
              <a:t>15/3/2016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6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8A3C-98A1-4CE9-A86C-DCBFE69C403F}" type="datetime1">
              <a:rPr lang="el-GR" smtClean="0"/>
              <a:t>15/3/2016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2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B097-0634-45E3-BA5E-885CE017914A}" type="datetime1">
              <a:rPr lang="el-GR" smtClean="0"/>
              <a:t>15/3/2016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6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58C-8822-4286-8AF4-6D2CAE7931FC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5EEA-61CD-4CA0-BFC4-30912C1529CA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CAC9-E55D-454F-9B4E-7462B1E299B3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hyperlink" Target="http://creativecommons.org/licenses/by-nc-nd/3.0/deed.el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hyperlink" Target="http://www.edulll.gr/" TargetMode="Externa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.xml"/><Relationship Id="rId9" Type="http://schemas.openxmlformats.org/officeDocument/2006/relationships/hyperlink" Target="http://www.teilar.g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http://creativecommons.org/licenses/by-nc-nd/3.0/deed.el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hyperlink" Target="http://www.edulll.gr/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image" Target="../media/image1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82.xml"/><Relationship Id="rId7" Type="http://schemas.openxmlformats.org/officeDocument/2006/relationships/hyperlink" Target="http://creativecommons.org/licenses/by-nc-nd/3.0/deed.el" TargetMode="Externa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1.png"/><Relationship Id="rId5" Type="http://schemas.openxmlformats.org/officeDocument/2006/relationships/hyperlink" Target="http://www.edulll.gr/" TargetMode="Externa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>
            <a:hlinkClick r:id="rId5" tooltip="Μετάβαση σε www.edulll.gr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2" descr="Λογότυπο για Άδειες χρήσης Creative Commons, B Y, NC, ND.">
            <a:hlinkClick r:id="rId7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95536" y="2564904"/>
            <a:ext cx="8352928" cy="3092946"/>
          </a:xfrm>
        </p:spPr>
        <p:txBody>
          <a:bodyPr>
            <a:norm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Ενότητα </a:t>
            </a: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4</a:t>
            </a:r>
            <a:r>
              <a:rPr lang="en-US" sz="3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Συντήρηση.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Διδάσκων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l-GR" sz="3000" dirty="0" err="1" smtClean="0">
                <a:solidFill>
                  <a:prstClr val="black"/>
                </a:solidFill>
                <a:cs typeface="Arial" charset="0"/>
              </a:rPr>
              <a:t>Παπαιωάννου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 Χρυσούλα,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Αναπληρώτρια Καθηγήτρια.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Τμήμα Τεχνολόγων Γεωπόνων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55576" y="1628801"/>
            <a:ext cx="7628012" cy="936103"/>
          </a:xfrm>
        </p:spPr>
        <p:txBody>
          <a:bodyPr>
            <a:noAutofit/>
          </a:bodyPr>
          <a:lstStyle/>
          <a:p>
            <a:r>
              <a:rPr lang="el-GR" sz="4100" b="1" dirty="0" err="1" smtClean="0">
                <a:solidFill>
                  <a:prstClr val="black"/>
                </a:solidFill>
              </a:rPr>
              <a:t>Μετασυλλεκτικοί</a:t>
            </a:r>
            <a:r>
              <a:rPr lang="el-GR" sz="4100" b="1" dirty="0" smtClean="0">
                <a:solidFill>
                  <a:prstClr val="black"/>
                </a:solidFill>
              </a:rPr>
              <a:t> Χειρισμοί Γεωργικών Προϊόντων</a:t>
            </a:r>
            <a:endParaRPr lang="el-GR" sz="4100" dirty="0"/>
          </a:p>
        </p:txBody>
      </p:sp>
      <p:pic>
        <p:nvPicPr>
          <p:cNvPr id="9" name="Εικόνα 1" descr="Λογότυπο Τεχνολογικό Εκπαιδευτικό Ίδρυμα Θεσσαλίας.">
            <a:hlinkClick r:id="rId9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49376"/>
            <a:ext cx="3456432" cy="1146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3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Ακατάλληλη </a:t>
            </a:r>
            <a:r>
              <a:rPr lang="el-GR" dirty="0" smtClean="0"/>
              <a:t>Συντήρηση (2/3)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l-GR" altLang="el-GR" dirty="0"/>
              <a:t>Επίσης, </a:t>
            </a:r>
            <a:endParaRPr lang="en-US" altLang="el-GR" dirty="0"/>
          </a:p>
          <a:p>
            <a:pPr algn="ctr">
              <a:spcBef>
                <a:spcPct val="0"/>
              </a:spcBef>
              <a:buNone/>
            </a:pPr>
            <a:r>
              <a:rPr lang="el-GR" altLang="el-GR" dirty="0"/>
              <a:t>κάτω από αυτές τις συνθήκες </a:t>
            </a:r>
            <a:endParaRPr lang="en-US" altLang="el-GR" dirty="0"/>
          </a:p>
          <a:p>
            <a:pPr algn="ctr">
              <a:spcBef>
                <a:spcPct val="0"/>
              </a:spcBef>
              <a:buNone/>
            </a:pPr>
            <a:r>
              <a:rPr lang="el-GR" altLang="el-GR" u="sng" dirty="0"/>
              <a:t>επιταχύνεται </a:t>
            </a:r>
            <a:endParaRPr lang="en-US" altLang="el-GR" u="sng" dirty="0"/>
          </a:p>
          <a:p>
            <a:pPr algn="ctr">
              <a:spcBef>
                <a:spcPct val="0"/>
              </a:spcBef>
              <a:buNone/>
            </a:pPr>
            <a:r>
              <a:rPr lang="el-GR" altLang="el-GR" u="sng" dirty="0"/>
              <a:t>ο ρυθμός της αναπνοής του προϊόντος </a:t>
            </a:r>
            <a:endParaRPr lang="en-US" altLang="el-GR" u="sng" dirty="0"/>
          </a:p>
          <a:p>
            <a:pPr algn="ctr">
              <a:spcBef>
                <a:spcPct val="0"/>
              </a:spcBef>
              <a:buNone/>
            </a:pPr>
            <a:r>
              <a:rPr lang="el-GR" altLang="el-GR" u="sng" dirty="0"/>
              <a:t>με</a:t>
            </a:r>
            <a:r>
              <a:rPr lang="el-GR" altLang="el-GR" dirty="0"/>
              <a:t> αποτέλεσμα</a:t>
            </a:r>
            <a:r>
              <a:rPr lang="en-US" altLang="el-GR" dirty="0" smtClean="0"/>
              <a:t>:</a:t>
            </a:r>
          </a:p>
          <a:p>
            <a:pPr algn="ctr">
              <a:spcBef>
                <a:spcPct val="0"/>
              </a:spcBef>
              <a:buNone/>
            </a:pPr>
            <a:endParaRPr lang="en-US" altLang="el-GR" dirty="0"/>
          </a:p>
          <a:p>
            <a:pPr algn="ctr">
              <a:spcBef>
                <a:spcPct val="0"/>
              </a:spcBef>
              <a:buNone/>
            </a:pPr>
            <a:endParaRPr lang="en-US" altLang="el-GR" dirty="0" smtClean="0"/>
          </a:p>
          <a:p>
            <a:pPr algn="ctr">
              <a:spcBef>
                <a:spcPct val="0"/>
              </a:spcBef>
              <a:buNone/>
            </a:pPr>
            <a:r>
              <a:rPr lang="el-GR" altLang="el-GR" dirty="0">
                <a:latin typeface="Comic Sans MS" pitchFamily="66" charset="0"/>
              </a:rPr>
              <a:t> </a:t>
            </a:r>
            <a:r>
              <a:rPr lang="el-GR" altLang="el-GR" u="sng" dirty="0">
                <a:latin typeface="Comic Sans MS" pitchFamily="66" charset="0"/>
              </a:rPr>
              <a:t>υποβάθμιση της ποιότητας,</a:t>
            </a:r>
          </a:p>
          <a:p>
            <a:pPr algn="ctr">
              <a:spcBef>
                <a:spcPct val="0"/>
              </a:spcBef>
              <a:buNone/>
            </a:pPr>
            <a:endParaRPr lang="el-GR" altLang="el-GR" dirty="0"/>
          </a:p>
          <a:p>
            <a:pPr algn="ctr">
              <a:spcBef>
                <a:spcPct val="0"/>
              </a:spcBef>
              <a:buNone/>
            </a:pPr>
            <a:endParaRPr lang="el-GR" alt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647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Ακατάλληλη </a:t>
            </a:r>
            <a:r>
              <a:rPr lang="el-GR" dirty="0" smtClean="0"/>
              <a:t>Συντήρηση (3/3)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l-GR" altLang="el-GR" dirty="0">
                <a:latin typeface="Comic Sans MS" pitchFamily="66" charset="0"/>
              </a:rPr>
              <a:t> είτε λόγω </a:t>
            </a:r>
            <a:r>
              <a:rPr lang="el-GR" altLang="el-GR" b="1" dirty="0">
                <a:latin typeface="Comic Sans MS" pitchFamily="66" charset="0"/>
              </a:rPr>
              <a:t>βλάβης των σπόρων</a:t>
            </a:r>
            <a:r>
              <a:rPr lang="el-GR" altLang="el-GR" dirty="0">
                <a:latin typeface="Comic Sans MS" pitchFamily="66" charset="0"/>
              </a:rPr>
              <a:t> 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l-GR" altLang="el-GR" dirty="0">
                <a:latin typeface="Comic Sans MS" pitchFamily="66" charset="0"/>
              </a:rPr>
              <a:t>(αλλαγή χρώματος, σπασίματα)</a:t>
            </a:r>
          </a:p>
          <a:p>
            <a:pPr marL="533400" indent="-533400">
              <a:lnSpc>
                <a:spcPct val="90000"/>
              </a:lnSpc>
              <a:buNone/>
            </a:pPr>
            <a:endParaRPr lang="el-GR" altLang="el-GR" dirty="0"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buNone/>
            </a:pPr>
            <a:r>
              <a:rPr lang="el-GR" altLang="el-GR" dirty="0">
                <a:latin typeface="Comic Sans MS" pitchFamily="66" charset="0"/>
              </a:rPr>
              <a:t>2. είτε λόγω </a:t>
            </a:r>
            <a:r>
              <a:rPr lang="el-GR" altLang="el-GR" b="1" dirty="0">
                <a:latin typeface="Comic Sans MS" pitchFamily="66" charset="0"/>
              </a:rPr>
              <a:t>μείωσης της ζωτικότητας</a:t>
            </a:r>
            <a:r>
              <a:rPr lang="el-GR" altLang="el-GR" dirty="0">
                <a:latin typeface="Comic Sans MS" pitchFamily="66" charset="0"/>
              </a:rPr>
              <a:t> (συρρίκνωση, αλλοίωση των θρεπτικών ουσιών, μείωση της </a:t>
            </a:r>
            <a:r>
              <a:rPr lang="el-GR" altLang="el-GR" dirty="0" err="1">
                <a:latin typeface="Comic Sans MS" pitchFamily="66" charset="0"/>
              </a:rPr>
              <a:t>φυτρωτικής</a:t>
            </a:r>
            <a:r>
              <a:rPr lang="el-GR" altLang="el-GR" dirty="0">
                <a:latin typeface="Comic Sans MS" pitchFamily="66" charset="0"/>
              </a:rPr>
              <a:t> ικανότητας).</a:t>
            </a:r>
            <a:r>
              <a:rPr lang="el-GR" altLang="el-GR" dirty="0"/>
              <a:t> </a:t>
            </a:r>
            <a:endParaRPr lang="en-US" altLang="el-GR" dirty="0"/>
          </a:p>
          <a:p>
            <a:pPr marL="533400" indent="-533400">
              <a:lnSpc>
                <a:spcPct val="90000"/>
              </a:lnSpc>
              <a:buNone/>
            </a:pPr>
            <a:endParaRPr lang="en-US" altLang="el-GR" dirty="0" smtClean="0"/>
          </a:p>
          <a:p>
            <a:pPr marL="533400" indent="-533400" algn="ctr">
              <a:lnSpc>
                <a:spcPct val="90000"/>
              </a:lnSpc>
              <a:buNone/>
            </a:pPr>
            <a:r>
              <a:rPr lang="en-US" altLang="el-GR" u="sng" dirty="0"/>
              <a:t>?</a:t>
            </a:r>
            <a:r>
              <a:rPr lang="el-GR" altLang="el-GR" u="sng" dirty="0"/>
              <a:t> </a:t>
            </a:r>
            <a:r>
              <a:rPr lang="el-GR" altLang="el-GR" u="sng" dirty="0" smtClean="0"/>
              <a:t>Ποιος άλλος </a:t>
            </a:r>
            <a:r>
              <a:rPr lang="el-GR" altLang="el-GR" u="sng" dirty="0"/>
              <a:t>παράγοντας μπορεί </a:t>
            </a:r>
            <a:r>
              <a:rPr lang="el-GR" altLang="el-GR" dirty="0" smtClean="0"/>
              <a:t>να </a:t>
            </a:r>
            <a:r>
              <a:rPr lang="el-GR" altLang="el-GR" dirty="0"/>
              <a:t>επιταχύνει την </a:t>
            </a:r>
            <a:r>
              <a:rPr lang="el-GR" altLang="el-GR" dirty="0" smtClean="0"/>
              <a:t>καταστροφή </a:t>
            </a:r>
            <a:r>
              <a:rPr lang="el-GR" altLang="el-GR" dirty="0"/>
              <a:t>ενός </a:t>
            </a:r>
            <a:r>
              <a:rPr lang="el-GR" altLang="el-GR" dirty="0" smtClean="0"/>
              <a:t>αποθηκευμένου </a:t>
            </a:r>
            <a:r>
              <a:rPr lang="el-GR" altLang="el-GR" dirty="0"/>
              <a:t>προϊόντος</a:t>
            </a:r>
            <a:br>
              <a:rPr lang="el-GR" altLang="el-GR" dirty="0"/>
            </a:br>
            <a:r>
              <a:rPr lang="en-US" altLang="el-GR" dirty="0" smtClean="0"/>
              <a:t>;;;;;;;;;;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490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/>
              <a:t>1. Η</a:t>
            </a:r>
            <a:r>
              <a:rPr lang="el-GR" sz="3600" dirty="0" smtClean="0"/>
              <a:t> Ανομοιομορφία κατανομής </a:t>
            </a:r>
            <a:r>
              <a:rPr lang="el-GR" sz="3600" dirty="0"/>
              <a:t>της </a:t>
            </a:r>
            <a:r>
              <a:rPr lang="el-GR" sz="3600" dirty="0" smtClean="0"/>
              <a:t>υγρασίας στη </a:t>
            </a:r>
            <a:r>
              <a:rPr lang="el-GR" sz="3600" dirty="0"/>
              <a:t>μάζα του </a:t>
            </a:r>
            <a:r>
              <a:rPr lang="el-GR" sz="3600" dirty="0" smtClean="0"/>
              <a:t>προϊόντος (1/6) </a:t>
            </a:r>
            <a:endParaRPr lang="el-G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3600" dirty="0" smtClean="0"/>
              <a:t>Αν </a:t>
            </a:r>
            <a:r>
              <a:rPr lang="el-GR" sz="3600" dirty="0"/>
              <a:t>η υγρασία του προϊόντος σε κάποιο σημείο είναι </a:t>
            </a:r>
            <a:r>
              <a:rPr lang="el-GR" sz="3600" b="1" dirty="0"/>
              <a:t>υψηλή</a:t>
            </a:r>
            <a:r>
              <a:rPr lang="el-GR" sz="3600" dirty="0"/>
              <a:t>, μπορεί να αρχίσει η ανάπτυξη των μικροοργανισμών από το σημείο αυτό και να εξαπλωθεί σε όλη τη μάζα </a:t>
            </a:r>
            <a:r>
              <a:rPr lang="el-GR" sz="3600" dirty="0" smtClean="0"/>
              <a:t>του έστω </a:t>
            </a:r>
            <a:r>
              <a:rPr lang="el-GR" sz="3600" dirty="0"/>
              <a:t>και αν στα άλλα σημεία η υγρασία του προϊόντος κατά την αποθήκευση είναι αρκετά χαμηλότερη από την ασφαλή υγρασία. </a:t>
            </a:r>
          </a:p>
          <a:p>
            <a:pPr marL="0" indent="0">
              <a:lnSpc>
                <a:spcPct val="90000"/>
              </a:lnSpc>
              <a:buNone/>
            </a:pPr>
            <a:endParaRPr lang="el-GR" sz="3600" dirty="0"/>
          </a:p>
          <a:p>
            <a:pPr marL="0" indent="0">
              <a:lnSpc>
                <a:spcPct val="90000"/>
              </a:lnSpc>
              <a:buNone/>
            </a:pPr>
            <a:endParaRPr lang="el-G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865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/>
              <a:t>1. Η Ανομοιομορφία κατανομής της υγρασίας στη μάζα του προϊόντος </a:t>
            </a:r>
            <a:r>
              <a:rPr lang="el-GR" sz="3600" dirty="0" smtClean="0"/>
              <a:t>(2/6) </a:t>
            </a:r>
            <a:endParaRPr lang="el-G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altLang="el-GR" sz="3600" b="1" dirty="0">
                <a:solidFill>
                  <a:srgbClr val="008000"/>
                </a:solidFill>
              </a:rPr>
              <a:t>Για τον λόγο αυτό </a:t>
            </a:r>
          </a:p>
          <a:p>
            <a:pPr algn="ctr">
              <a:buNone/>
            </a:pPr>
            <a:r>
              <a:rPr lang="el-GR" altLang="el-GR" sz="3600" b="1" dirty="0">
                <a:solidFill>
                  <a:srgbClr val="008000"/>
                </a:solidFill>
              </a:rPr>
              <a:t>οι υγρασίες του πίνακα ασφαλούς αποθήκευσης  </a:t>
            </a:r>
          </a:p>
          <a:p>
            <a:pPr algn="ctr">
              <a:buNone/>
            </a:pPr>
            <a:r>
              <a:rPr lang="el-GR" altLang="el-GR" sz="3600" b="1" dirty="0">
                <a:solidFill>
                  <a:srgbClr val="008000"/>
                </a:solidFill>
              </a:rPr>
              <a:t>αναφέρονται στη </a:t>
            </a:r>
            <a:r>
              <a:rPr lang="en-US" altLang="el-GR" sz="3600" b="1" u="sng" dirty="0">
                <a:solidFill>
                  <a:srgbClr val="008000"/>
                </a:solidFill>
              </a:rPr>
              <a:t>max</a:t>
            </a:r>
            <a:r>
              <a:rPr lang="el-GR" altLang="el-GR" sz="3600" b="1" u="sng" dirty="0">
                <a:solidFill>
                  <a:srgbClr val="008000"/>
                </a:solidFill>
              </a:rPr>
              <a:t> υγρασία</a:t>
            </a:r>
            <a:r>
              <a:rPr lang="el-GR" altLang="el-GR" sz="3600" b="1" dirty="0">
                <a:solidFill>
                  <a:srgbClr val="008000"/>
                </a:solidFill>
              </a:rPr>
              <a:t> </a:t>
            </a:r>
          </a:p>
          <a:p>
            <a:pPr algn="ctr">
              <a:buNone/>
            </a:pPr>
            <a:r>
              <a:rPr lang="el-GR" altLang="el-GR" sz="3600" b="1" dirty="0">
                <a:solidFill>
                  <a:srgbClr val="008000"/>
                </a:solidFill>
              </a:rPr>
              <a:t>και </a:t>
            </a:r>
          </a:p>
          <a:p>
            <a:pPr algn="ctr">
              <a:buNone/>
            </a:pPr>
            <a:r>
              <a:rPr lang="el-GR" altLang="el-GR" sz="3600" b="1" dirty="0">
                <a:solidFill>
                  <a:srgbClr val="008000"/>
                </a:solidFill>
              </a:rPr>
              <a:t>όχι στη μέση υγρασία του </a:t>
            </a:r>
            <a:r>
              <a:rPr lang="el-GR" altLang="el-GR" sz="3600" b="1" dirty="0" smtClean="0">
                <a:solidFill>
                  <a:srgbClr val="008000"/>
                </a:solidFill>
              </a:rPr>
              <a:t>αποθηκε</a:t>
            </a:r>
            <a:r>
              <a:rPr lang="el-GR" altLang="el-GR" sz="3600" b="1" dirty="0">
                <a:solidFill>
                  <a:srgbClr val="008000"/>
                </a:solidFill>
              </a:rPr>
              <a:t>υ</a:t>
            </a:r>
            <a:r>
              <a:rPr lang="el-GR" altLang="el-GR" sz="3600" b="1" dirty="0" smtClean="0">
                <a:solidFill>
                  <a:srgbClr val="008000"/>
                </a:solidFill>
              </a:rPr>
              <a:t>μένου </a:t>
            </a:r>
            <a:r>
              <a:rPr lang="el-GR" altLang="el-GR" sz="3600" b="1" dirty="0">
                <a:solidFill>
                  <a:srgbClr val="008000"/>
                </a:solidFill>
              </a:rPr>
              <a:t>προϊόντος. </a:t>
            </a:r>
            <a:endParaRPr lang="en-US" altLang="el-GR" sz="3600" b="1" dirty="0">
              <a:solidFill>
                <a:srgbClr val="008000"/>
              </a:solidFill>
            </a:endParaRPr>
          </a:p>
          <a:p>
            <a:pPr algn="ctr">
              <a:buNone/>
            </a:pPr>
            <a:endParaRPr lang="el-GR" altLang="el-GR" sz="3600" b="1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047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/>
              <a:t>1. Η Ανομοιομορφία κατανομής της </a:t>
            </a:r>
            <a:r>
              <a:rPr lang="el-GR" sz="2800" dirty="0" smtClean="0"/>
              <a:t>υγρασίας </a:t>
            </a:r>
            <a:r>
              <a:rPr lang="el-GR" sz="2800" dirty="0"/>
              <a:t>στη μάζα του προϊόντος </a:t>
            </a:r>
            <a:r>
              <a:rPr lang="el-GR" sz="2800" dirty="0" smtClean="0"/>
              <a:t>(3/6) </a:t>
            </a:r>
            <a:endParaRPr lang="el-GR" sz="2800" dirty="0"/>
          </a:p>
        </p:txBody>
      </p:sp>
      <p:pic>
        <p:nvPicPr>
          <p:cNvPr id="15362" name="Picture 4" descr="1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052736"/>
            <a:ext cx="8820472" cy="56683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1. Η Ανομοιομορφία κατανομής της υγρασίας στη μάζα του προϊόντος </a:t>
            </a:r>
            <a:r>
              <a:rPr lang="el-GR" sz="3600" dirty="0" smtClean="0"/>
              <a:t>(4/6) </a:t>
            </a:r>
            <a:endParaRPr lang="el-GR" sz="36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28800"/>
            <a:ext cx="8229600" cy="4497363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4400" b="1" dirty="0" smtClean="0">
                <a:solidFill>
                  <a:schemeClr val="bg1"/>
                </a:solidFill>
              </a:rPr>
              <a:t>Το επιθυμητό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4400" b="1" dirty="0" smtClean="0">
                <a:solidFill>
                  <a:schemeClr val="bg1"/>
                </a:solidFill>
              </a:rPr>
              <a:t>ποσοστό υγρασίας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sz="44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4400" b="1" dirty="0" smtClean="0">
                <a:solidFill>
                  <a:schemeClr val="bg1"/>
                </a:solidFill>
              </a:rPr>
              <a:t>είναι συνάρτηση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sz="44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4400" b="1" dirty="0" smtClean="0">
                <a:solidFill>
                  <a:schemeClr val="bg1"/>
                </a:solidFill>
              </a:rPr>
              <a:t>της χρονικής διάρκειας αποθήκευσης.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30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1. Η Ανομοιομορφία κατανομής της υγρασίας στη μάζα του προϊόντος </a:t>
            </a:r>
            <a:r>
              <a:rPr lang="el-GR" sz="3600" dirty="0" smtClean="0"/>
              <a:t>(5/6) </a:t>
            </a:r>
            <a:endParaRPr lang="el-GR" sz="3600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l-GR" altLang="el-GR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Εάν η αποθήκευση προγραμματίζεται για</a:t>
            </a:r>
            <a:r>
              <a:rPr lang="el-GR" altLang="el-GR" b="1" dirty="0" smtClean="0"/>
              <a:t> </a:t>
            </a:r>
            <a:r>
              <a:rPr lang="el-GR" altLang="el-GR" b="1" u="sng" dirty="0" smtClean="0"/>
              <a:t>πέντε έτη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θα πρέπει το ποσοστό υγρασίας (του προϊόντος) να είναι</a:t>
            </a:r>
            <a:r>
              <a:rPr lang="el-GR" altLang="el-GR" b="1" dirty="0" smtClean="0"/>
              <a:t> </a:t>
            </a:r>
            <a:r>
              <a:rPr lang="el-GR" altLang="el-GR" b="1" u="sng" dirty="0" smtClean="0"/>
              <a:t>μικρότερο</a:t>
            </a:r>
            <a:r>
              <a:rPr lang="el-GR" altLang="el-GR" b="1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από το ποσοστό υγρασίας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για αποθήκευση</a:t>
            </a:r>
            <a:r>
              <a:rPr lang="el-GR" altLang="el-GR" b="1" dirty="0" smtClean="0"/>
              <a:t> ενός έτους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(κατά 2% περίπου).</a:t>
            </a:r>
            <a:r>
              <a:rPr lang="el-GR" altLang="el-GR" b="1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2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1. Η Ανομοιομορφία κατανομής της υγρασίας στη μάζα του προϊόντος </a:t>
            </a:r>
            <a:r>
              <a:rPr lang="el-GR" sz="3600" dirty="0" smtClean="0"/>
              <a:t>(6/6) </a:t>
            </a:r>
            <a:endParaRPr lang="el-GR" sz="3600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3600" b="1" u="sng" dirty="0" smtClean="0"/>
              <a:t>Αν η αποθήκευση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sz="3600" b="1" u="sng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3600" b="1" u="sng" dirty="0" smtClean="0"/>
              <a:t>γίνει μόνο για τους χειμερινούς μήνες</a:t>
            </a:r>
            <a:r>
              <a:rPr lang="el-GR" altLang="el-GR" sz="3600" b="1" dirty="0" smtClean="0"/>
              <a:t>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sz="36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3600" b="1" dirty="0" smtClean="0"/>
              <a:t> η </a:t>
            </a:r>
            <a:r>
              <a:rPr lang="el-GR" altLang="el-GR" sz="3600" dirty="0" smtClean="0"/>
              <a:t>περιεχομένη υγρασία</a:t>
            </a:r>
            <a:r>
              <a:rPr lang="el-GR" altLang="el-GR" sz="3600" b="1" dirty="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3600" b="1" dirty="0" smtClean="0"/>
              <a:t>μπορεί να είναι κατά 1 % υψηλότερη </a:t>
            </a:r>
            <a:r>
              <a:rPr lang="el-GR" altLang="el-GR" sz="3600" dirty="0" smtClean="0"/>
              <a:t>από τις τιμές του πίνακα ασφαλούς </a:t>
            </a:r>
            <a:r>
              <a:rPr lang="el-GR" altLang="el-GR" sz="3600" dirty="0" smtClean="0"/>
              <a:t>αποθήκευσης.</a:t>
            </a:r>
            <a:endParaRPr lang="el-GR" altLang="el-GR" sz="3600" dirty="0" smtClean="0"/>
          </a:p>
          <a:p>
            <a:pPr eaLnBrk="1" hangingPunct="1">
              <a:lnSpc>
                <a:spcPct val="90000"/>
              </a:lnSpc>
            </a:pPr>
            <a:endParaRPr lang="el-GR" altLang="el-GR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40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l-GR" altLang="el-GR" sz="4000" dirty="0" smtClean="0"/>
              <a:t>Η </a:t>
            </a:r>
            <a:r>
              <a:rPr lang="el-GR" altLang="el-GR" sz="4000" dirty="0" smtClean="0"/>
              <a:t>καταστροφή του προϊόντος μπορεί να γίνει και με την είσοδο νερού από το περιβάλλον</a:t>
            </a:r>
            <a:r>
              <a:rPr lang="el-GR" altLang="el-GR" dirty="0" smtClean="0"/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l-GR" altLang="el-GR" dirty="0" smtClean="0"/>
              <a:t>(βροχή, χιόνι, απορρέοντα νερά). </a:t>
            </a:r>
            <a:endParaRPr lang="el-GR" altLang="el-GR" dirty="0" smtClean="0"/>
          </a:p>
          <a:p>
            <a:pPr eaLnBrk="1" hangingPunct="1">
              <a:buFontTx/>
              <a:buNone/>
              <a:defRPr/>
            </a:pPr>
            <a:r>
              <a:rPr lang="el-GR" altLang="el-GR" dirty="0" smtClean="0"/>
              <a:t>Για τον λόγο αυτό </a:t>
            </a:r>
          </a:p>
          <a:p>
            <a:pPr algn="ctr" eaLnBrk="1" hangingPunct="1">
              <a:buFontTx/>
              <a:buNone/>
              <a:defRPr/>
            </a:pPr>
            <a:r>
              <a:rPr lang="el-GR" altLang="el-GR" sz="4000" dirty="0" smtClean="0">
                <a:solidFill>
                  <a:srgbClr val="FF0000"/>
                </a:solidFill>
              </a:rPr>
              <a:t>η </a:t>
            </a:r>
            <a:r>
              <a:rPr lang="el-GR" altLang="el-GR" sz="4000" u="sng" dirty="0" smtClean="0">
                <a:solidFill>
                  <a:srgbClr val="FF0000"/>
                </a:solidFill>
              </a:rPr>
              <a:t>στεγανότητα της αποθήκης</a:t>
            </a:r>
            <a:r>
              <a:rPr lang="el-GR" altLang="el-GR" sz="4000" dirty="0" smtClean="0">
                <a:solidFill>
                  <a:srgbClr val="FF0000"/>
                </a:solidFill>
              </a:rPr>
              <a:t> είναι θεμελιώδης παράγων</a:t>
            </a:r>
            <a:r>
              <a:rPr lang="el-GR" altLang="el-GR" dirty="0" smtClean="0"/>
              <a:t> </a:t>
            </a:r>
            <a:endParaRPr lang="el-GR" altLang="el-GR" dirty="0" smtClean="0"/>
          </a:p>
          <a:p>
            <a:pPr eaLnBrk="1" hangingPunct="1">
              <a:buFontTx/>
              <a:buNone/>
              <a:defRPr/>
            </a:pPr>
            <a:r>
              <a:rPr lang="el-GR" altLang="el-GR" dirty="0" smtClean="0"/>
              <a:t>για </a:t>
            </a:r>
            <a:r>
              <a:rPr lang="el-GR" altLang="el-GR" dirty="0" smtClean="0"/>
              <a:t>την προστασία του προϊόντος. </a:t>
            </a:r>
          </a:p>
          <a:p>
            <a:pPr algn="ctr" eaLnBrk="1" hangingPunct="1">
              <a:defRPr/>
            </a:pPr>
            <a:endParaRPr lang="el-GR" alt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altLang="el-GR" dirty="0" smtClean="0"/>
              <a:t>2. Είσοδος </a:t>
            </a:r>
            <a:r>
              <a:rPr lang="el-GR" altLang="el-GR" dirty="0"/>
              <a:t>νερού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1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988840"/>
            <a:ext cx="8229600" cy="4137323"/>
          </a:xfrm>
          <a:gradFill rotWithShape="1">
            <a:gsLst>
              <a:gs pos="0">
                <a:srgbClr val="D5D9C5"/>
              </a:gs>
              <a:gs pos="100000">
                <a:srgbClr val="D5D9C5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buFontTx/>
              <a:buNone/>
            </a:pPr>
            <a:r>
              <a:rPr lang="el-GR" altLang="el-GR" dirty="0"/>
              <a:t>(ή  κοντά σ’ αυτό, </a:t>
            </a:r>
            <a:r>
              <a:rPr lang="el-GR" altLang="el-GR" dirty="0" smtClean="0"/>
              <a:t>όπου  </a:t>
            </a:r>
            <a:r>
              <a:rPr lang="el-GR" altLang="el-GR" dirty="0"/>
              <a:t>σημειωτέον  έχουμε  γρήγορες  συνθετικές  αλλαγές</a:t>
            </a:r>
            <a:r>
              <a:rPr lang="el-GR" altLang="el-GR" dirty="0" smtClean="0"/>
              <a:t>)</a:t>
            </a:r>
            <a:r>
              <a:rPr lang="en-US" altLang="el-GR" dirty="0" smtClean="0"/>
              <a:t> :</a:t>
            </a:r>
            <a:endParaRPr lang="en-US" altLang="el-GR" dirty="0"/>
          </a:p>
          <a:p>
            <a:pPr algn="ctr">
              <a:buFontTx/>
              <a:buNone/>
            </a:pPr>
            <a:endParaRPr lang="en-US" altLang="el-GR" u="sng" dirty="0" smtClean="0"/>
          </a:p>
          <a:p>
            <a:pPr algn="ctr">
              <a:buFontTx/>
              <a:buNone/>
            </a:pPr>
            <a:r>
              <a:rPr lang="el-GR" altLang="el-GR" u="sng" dirty="0" smtClean="0"/>
              <a:t>ένας</a:t>
            </a:r>
            <a:r>
              <a:rPr lang="el-GR" altLang="el-GR" dirty="0" smtClean="0"/>
              <a:t>  υψηλός  </a:t>
            </a:r>
            <a:r>
              <a:rPr lang="el-GR" altLang="el-GR" dirty="0"/>
              <a:t>ρυθμός  αναπνοής </a:t>
            </a:r>
          </a:p>
          <a:p>
            <a:pPr algn="ctr">
              <a:buFontTx/>
              <a:buNone/>
            </a:pPr>
            <a:r>
              <a:rPr lang="el-GR" altLang="el-GR" dirty="0"/>
              <a:t> γρήγορο  ρυθμό  καταστροφής  </a:t>
            </a:r>
            <a:endParaRPr lang="en-US" altLang="el-GR" dirty="0" smtClean="0"/>
          </a:p>
          <a:p>
            <a:pPr algn="ctr">
              <a:buFontTx/>
              <a:buNone/>
            </a:pPr>
            <a:r>
              <a:rPr lang="el-GR" altLang="el-GR" dirty="0" smtClean="0"/>
              <a:t>δηλ</a:t>
            </a:r>
            <a:r>
              <a:rPr lang="el-GR" altLang="el-GR" dirty="0"/>
              <a:t>. </a:t>
            </a:r>
            <a:r>
              <a:rPr lang="el-GR" altLang="el-GR" u="sng" dirty="0"/>
              <a:t>υψηλός  βαθμός  φθαρτότητας</a:t>
            </a:r>
            <a:r>
              <a:rPr lang="el-GR" altLang="el-GR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611560" y="3632815"/>
            <a:ext cx="972889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524328" y="3615650"/>
            <a:ext cx="972889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l-GR" dirty="0"/>
              <a:t>Αν  το  προϊόν  συγκομίζεται  στο  στάδιο  της  άριστης ποιότητας για  κατανάλωση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5" name="Εικόνα 1" descr="  Λογότυπο για Άδειες χρήσης Creative Commons, B Y, NC, ND. ">
            <a:hlinkClick r:id="rId6" tooltip="Μετάβαση στην Άδεια Χρήσης 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5516563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Θέση περιεχομένου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Το παρόν εκπαιδευτικό υλικό υπόκειται στην παρακάτω άδεια χρήσ</a:t>
            </a:r>
            <a:r>
              <a:rPr lang="el-GR" sz="2800" dirty="0"/>
              <a:t>η</a:t>
            </a:r>
            <a:r>
              <a:rPr lang="el-GR" sz="2800" dirty="0" smtClean="0"/>
              <a:t>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 C)</a:t>
            </a:r>
            <a:r>
              <a:rPr lang="el-GR" sz="2800" dirty="0" smtClean="0"/>
              <a:t>: </a:t>
            </a:r>
            <a:r>
              <a:rPr lang="el-GR" sz="2400" b="1" dirty="0" smtClean="0"/>
              <a:t>Αναφορά δημιουργού</a:t>
            </a:r>
            <a:r>
              <a:rPr lang="en-US" sz="2400" b="1" dirty="0" smtClean="0"/>
              <a:t> (B</a:t>
            </a:r>
            <a:r>
              <a:rPr lang="el-GR" sz="2400" b="1" dirty="0" smtClean="0"/>
              <a:t> </a:t>
            </a:r>
            <a:r>
              <a:rPr lang="en-US" sz="2400" b="1" dirty="0" smtClean="0"/>
              <a:t>Y)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εμπορική χρήση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C)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τροποποίηση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D)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l-GR" sz="2400" b="1" dirty="0" smtClean="0"/>
              <a:t>3.0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Μη εισαγόμενο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074" name="Τίτλος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Άδειες χρήσης 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6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l-GR" sz="2800" dirty="0" smtClean="0"/>
              <a:t>Ethylene is present in all fruit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l-GR" sz="2800" dirty="0" smtClean="0"/>
              <a:t>and is recognized as the central fruit ripening hormone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l-GR" sz="2800" dirty="0" smtClean="0"/>
              <a:t>which, in </a:t>
            </a:r>
            <a:r>
              <a:rPr lang="en-GB" altLang="el-GR" sz="2800" b="1" dirty="0" smtClean="0">
                <a:solidFill>
                  <a:srgbClr val="FF0000"/>
                </a:solidFill>
              </a:rPr>
              <a:t>climacteric fruits</a:t>
            </a:r>
            <a:r>
              <a:rPr lang="en-GB" altLang="el-GR" sz="2800" dirty="0" smtClean="0"/>
              <a:t>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l-GR" sz="2800" dirty="0" smtClean="0"/>
              <a:t>can actually initiate ripening when present at concentrations as low as 0.1 to 10 parts per million (ppm).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altLang="el-G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l-GR" sz="2800" b="1" dirty="0" smtClean="0">
                <a:solidFill>
                  <a:srgbClr val="FF0000"/>
                </a:solidFill>
              </a:rPr>
              <a:t>Non-climacteric</a:t>
            </a:r>
            <a:r>
              <a:rPr lang="en-GB" altLang="el-GR" sz="2800" dirty="0" smtClean="0"/>
              <a:t> fruits also respond to ethylene application by increasing their respiration rate but the actual </a:t>
            </a:r>
            <a:r>
              <a:rPr lang="en-GB" altLang="el-GR" sz="2800" u="sng" dirty="0" smtClean="0"/>
              <a:t>ripening process is only triggered by the fruit itself. </a:t>
            </a:r>
            <a:endParaRPr lang="el-GR" altLang="el-GR" sz="2800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dirty="0" smtClean="0"/>
              <a:t> Ethylene</a:t>
            </a:r>
            <a:r>
              <a:rPr lang="el-GR" altLang="el-GR" dirty="0" smtClean="0"/>
              <a:t> (1/3)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395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36712"/>
            <a:ext cx="8363272" cy="5616624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dirty="0" smtClean="0"/>
              <a:t>As </a:t>
            </a:r>
            <a:r>
              <a:rPr lang="en-GB" altLang="el-GR" sz="2800" dirty="0" smtClean="0"/>
              <a:t>well as being </a:t>
            </a:r>
            <a:r>
              <a:rPr lang="en-GB" altLang="el-GR" sz="2800" u="sng" dirty="0" smtClean="0"/>
              <a:t>involved in ripening</a:t>
            </a:r>
            <a:r>
              <a:rPr lang="en-GB" altLang="el-GR" sz="2800" dirty="0" smtClean="0"/>
              <a:t> and </a:t>
            </a:r>
            <a:r>
              <a:rPr lang="el-GR" altLang="el-GR" sz="2800" dirty="0" smtClean="0"/>
              <a:t> </a:t>
            </a:r>
            <a:r>
              <a:rPr lang="en-GB" altLang="el-GR" sz="2800" u="sng" dirty="0" smtClean="0"/>
              <a:t>increased</a:t>
            </a:r>
            <a:endParaRPr lang="el-GR" altLang="el-GR" sz="28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u="sng" dirty="0" smtClean="0"/>
              <a:t>respiration </a:t>
            </a:r>
            <a:r>
              <a:rPr lang="en-GB" altLang="el-GR" sz="2800" u="sng" dirty="0" smtClean="0"/>
              <a:t>in fruits</a:t>
            </a:r>
            <a:r>
              <a:rPr lang="en-GB" altLang="el-GR" sz="2800" dirty="0" smtClean="0"/>
              <a:t>, </a:t>
            </a:r>
            <a:r>
              <a:rPr lang="el-GR" altLang="el-GR" sz="2800" dirty="0" smtClean="0"/>
              <a:t> </a:t>
            </a:r>
            <a:r>
              <a:rPr lang="en-GB" altLang="el-GR" sz="2800" dirty="0" smtClean="0"/>
              <a:t>ethylene </a:t>
            </a:r>
            <a:r>
              <a:rPr lang="en-GB" altLang="el-GR" sz="2800" dirty="0" smtClean="0"/>
              <a:t>also plays an </a:t>
            </a:r>
            <a:r>
              <a:rPr lang="en-GB" altLang="el-GR" sz="2800" dirty="0" smtClean="0"/>
              <a:t>important</a:t>
            </a:r>
            <a:endParaRPr lang="el-GR" altLang="el-G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dirty="0" smtClean="0"/>
              <a:t>role </a:t>
            </a:r>
            <a:r>
              <a:rPr lang="en-GB" altLang="el-GR" sz="2800" dirty="0" smtClean="0"/>
              <a:t>in all plant materials and </a:t>
            </a:r>
            <a:r>
              <a:rPr lang="en-GB" altLang="el-GR" sz="2800" u="sng" dirty="0" smtClean="0"/>
              <a:t>is produced in response </a:t>
            </a:r>
            <a:r>
              <a:rPr lang="en-GB" altLang="el-GR" sz="2800" u="sng" dirty="0" smtClean="0"/>
              <a:t>to</a:t>
            </a:r>
            <a:endParaRPr lang="el-GR" altLang="el-GR" sz="28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u="sng" dirty="0" smtClean="0"/>
              <a:t>stress </a:t>
            </a:r>
            <a:r>
              <a:rPr lang="en-GB" altLang="el-GR" sz="2800" u="sng" dirty="0" smtClean="0"/>
              <a:t>from wounds and</a:t>
            </a:r>
            <a:r>
              <a:rPr lang="en-GB" altLang="el-GR" sz="2800" dirty="0" smtClean="0"/>
              <a:t> injuries.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dirty="0" smtClean="0"/>
              <a:t> </a:t>
            </a:r>
            <a:r>
              <a:rPr lang="en-GB" altLang="el-GR" sz="2800" dirty="0" smtClean="0">
                <a:solidFill>
                  <a:srgbClr val="FF0000"/>
                </a:solidFill>
              </a:rPr>
              <a:t>In other words, ethylene produced by wounding or </a:t>
            </a:r>
            <a:endParaRPr lang="el-GR" altLang="el-GR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dirty="0" err="1" smtClean="0">
                <a:solidFill>
                  <a:srgbClr val="FF0000"/>
                </a:solidFill>
              </a:rPr>
              <a:t>tressing</a:t>
            </a:r>
            <a:r>
              <a:rPr lang="en-GB" altLang="el-GR" sz="2800" dirty="0" smtClean="0">
                <a:solidFill>
                  <a:srgbClr val="FF0000"/>
                </a:solidFill>
              </a:rPr>
              <a:t> </a:t>
            </a:r>
            <a:r>
              <a:rPr lang="en-GB" altLang="el-GR" sz="2800" dirty="0" smtClean="0">
                <a:solidFill>
                  <a:srgbClr val="FF0000"/>
                </a:solidFill>
              </a:rPr>
              <a:t>may also trigger ripening</a:t>
            </a:r>
            <a:r>
              <a:rPr lang="en-GB" altLang="el-GR" sz="2800" dirty="0" smtClean="0"/>
              <a:t> in the damaged </a:t>
            </a:r>
            <a:r>
              <a:rPr lang="en-GB" altLang="el-GR" sz="2800" dirty="0" smtClean="0"/>
              <a:t>fruits</a:t>
            </a:r>
            <a:endParaRPr lang="el-GR" altLang="el-G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dirty="0" smtClean="0"/>
              <a:t>well </a:t>
            </a:r>
            <a:r>
              <a:rPr lang="en-GB" altLang="el-GR" sz="2800" dirty="0" smtClean="0"/>
              <a:t>as the undamaged fruits around it.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u="sng" dirty="0" smtClean="0">
                <a:solidFill>
                  <a:srgbClr val="33CC33"/>
                </a:solidFill>
              </a:rPr>
              <a:t>Damage one green fruit in a box</a:t>
            </a:r>
            <a:r>
              <a:rPr lang="en-GB" altLang="el-GR" sz="2800" u="sng" dirty="0" smtClean="0"/>
              <a:t> and the </a:t>
            </a:r>
            <a:r>
              <a:rPr lang="en-GB" altLang="el-GR" sz="2800" u="sng" dirty="0" err="1" smtClean="0"/>
              <a:t>the</a:t>
            </a:r>
            <a:r>
              <a:rPr lang="en-GB" altLang="el-GR" sz="2800" u="sng" dirty="0" smtClean="0"/>
              <a:t> whole box </a:t>
            </a:r>
            <a:endParaRPr lang="el-GR" altLang="el-GR" sz="28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u="sng" dirty="0" smtClean="0"/>
              <a:t>load </a:t>
            </a:r>
            <a:r>
              <a:rPr lang="en-GB" altLang="el-GR" sz="2800" u="sng" dirty="0" smtClean="0"/>
              <a:t>may ripen prematurely</a:t>
            </a:r>
            <a:r>
              <a:rPr lang="en-GB" altLang="el-GR" sz="2800" dirty="0" smtClean="0"/>
              <a:t>. </a:t>
            </a:r>
            <a:endParaRPr lang="el-GR" altLang="el-G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dirty="0" smtClean="0"/>
              <a:t>For </a:t>
            </a:r>
            <a:r>
              <a:rPr lang="en-GB" altLang="el-GR" sz="2800" dirty="0" smtClean="0"/>
              <a:t>this reason, </a:t>
            </a:r>
            <a:r>
              <a:rPr lang="en-GB" altLang="el-GR" sz="2800" dirty="0" smtClean="0">
                <a:solidFill>
                  <a:schemeClr val="accent2"/>
                </a:solidFill>
              </a:rPr>
              <a:t>good ventilation of fresh produce with </a:t>
            </a:r>
            <a:endParaRPr lang="el-GR" altLang="el-GR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dirty="0" smtClean="0">
                <a:solidFill>
                  <a:schemeClr val="accent2"/>
                </a:solidFill>
              </a:rPr>
              <a:t>fresh </a:t>
            </a:r>
            <a:r>
              <a:rPr lang="en-GB" altLang="el-GR" sz="2800" dirty="0" smtClean="0">
                <a:solidFill>
                  <a:schemeClr val="accent2"/>
                </a:solidFill>
              </a:rPr>
              <a:t>air, refrigerated if necessary, is vital to ensure </a:t>
            </a:r>
            <a:r>
              <a:rPr lang="en-GB" altLang="el-GR" sz="2800" dirty="0" smtClean="0">
                <a:solidFill>
                  <a:schemeClr val="accent2"/>
                </a:solidFill>
              </a:rPr>
              <a:t>that</a:t>
            </a:r>
            <a:endParaRPr lang="el-GR" altLang="el-GR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dirty="0" smtClean="0">
                <a:solidFill>
                  <a:schemeClr val="accent2"/>
                </a:solidFill>
              </a:rPr>
              <a:t>ethylene </a:t>
            </a:r>
            <a:r>
              <a:rPr lang="en-GB" altLang="el-GR" sz="2800" dirty="0" smtClean="0">
                <a:solidFill>
                  <a:schemeClr val="accent2"/>
                </a:solidFill>
              </a:rPr>
              <a:t>levels do not build up to significant levels</a:t>
            </a:r>
            <a:r>
              <a:rPr lang="en-GB" altLang="el-GR" sz="2800" dirty="0" smtClean="0"/>
              <a:t> </a:t>
            </a:r>
            <a:endParaRPr lang="el-GR" altLang="el-G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l-GR" sz="2800" dirty="0" smtClean="0"/>
              <a:t>during </a:t>
            </a:r>
            <a:r>
              <a:rPr lang="en-GB" altLang="el-GR" sz="2800" dirty="0" smtClean="0"/>
              <a:t>storage and transport. </a:t>
            </a:r>
            <a:endParaRPr lang="el-GR" altLang="el-GR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/>
          <a:lstStyle/>
          <a:p>
            <a:r>
              <a:rPr lang="en-GB" altLang="el-GR" dirty="0" smtClean="0"/>
              <a:t> Ethylene</a:t>
            </a:r>
            <a:r>
              <a:rPr lang="el-GR" altLang="el-GR" dirty="0" smtClean="0"/>
              <a:t> (2/3)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4251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22</a:t>
            </a:fld>
            <a:endParaRPr lang="el-GR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8769152" cy="5256584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l-GR" sz="2400" dirty="0" smtClean="0"/>
              <a:t>Ethylene can also adversely affect certain vegetables.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l-GR" sz="2400" dirty="0" smtClean="0">
                <a:solidFill>
                  <a:srgbClr val="FF9900"/>
                </a:solidFill>
              </a:rPr>
              <a:t>Carrots</a:t>
            </a:r>
            <a:r>
              <a:rPr lang="en-GB" altLang="el-GR" sz="2400" dirty="0" smtClean="0"/>
              <a:t> for example develop bitter flavours, </a:t>
            </a:r>
            <a:r>
              <a:rPr lang="en-GB" altLang="el-GR" sz="2400" dirty="0" smtClean="0"/>
              <a:t>and</a:t>
            </a:r>
            <a:r>
              <a:rPr lang="el-GR" altLang="el-GR" sz="2400" dirty="0" smtClean="0"/>
              <a:t> </a:t>
            </a:r>
            <a:r>
              <a:rPr lang="en-GB" altLang="el-GR" sz="2400" dirty="0" smtClean="0">
                <a:solidFill>
                  <a:srgbClr val="33CC33"/>
                </a:solidFill>
              </a:rPr>
              <a:t>parsley</a:t>
            </a:r>
            <a:r>
              <a:rPr lang="en-GB" altLang="el-GR" sz="2400" dirty="0" smtClean="0"/>
              <a:t> </a:t>
            </a:r>
            <a:r>
              <a:rPr lang="en-GB" altLang="el-GR" sz="2400" dirty="0" smtClean="0"/>
              <a:t>and other leafy herbs will rapidly wilt when exposed to ethylene in stores and during retail display.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l-GR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l-GR" sz="2400" dirty="0" smtClean="0"/>
              <a:t>It is important therefore </a:t>
            </a:r>
            <a:r>
              <a:rPr lang="en-GB" altLang="el-GR" sz="2400" u="sng" dirty="0" smtClean="0"/>
              <a:t>not to mix ripening</a:t>
            </a:r>
            <a:r>
              <a:rPr lang="en-GB" altLang="el-GR" sz="2400" dirty="0" smtClean="0"/>
              <a:t> fruits with such sensitive vegetables at any stage in the marketing process. 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l-GR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l-GR" sz="2400" dirty="0" smtClean="0"/>
              <a:t>Retailers in particular </a:t>
            </a:r>
            <a:r>
              <a:rPr lang="en-GB" altLang="el-GR" sz="2400" dirty="0" smtClean="0">
                <a:solidFill>
                  <a:srgbClr val="FF0000"/>
                </a:solidFill>
              </a:rPr>
              <a:t>should be careful about displaying fruits next to carrots and parsley or the vegetables</a:t>
            </a:r>
            <a:r>
              <a:rPr lang="en-GB" altLang="el-GR" sz="2400" dirty="0" smtClean="0"/>
              <a:t> will either spoil rapidly or develop bitterness. </a:t>
            </a:r>
            <a:endParaRPr lang="el-GR" altLang="el-GR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 Ethylene</a:t>
            </a:r>
            <a:r>
              <a:rPr lang="el-GR" dirty="0" smtClean="0"/>
              <a:t> (3/3)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25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74B3E41E-24DC-44E5-A242-12538B377EB6}" type="slidenum">
              <a:rPr lang="el-GR" smtClean="0"/>
              <a:pPr/>
              <a:t>23</a:t>
            </a:fld>
            <a:endParaRPr lang="el-GR" dirty="0"/>
          </a:p>
        </p:txBody>
      </p:sp>
      <p:graphicFrame>
        <p:nvGraphicFramePr>
          <p:cNvPr id="102558" name="Group 158"/>
          <p:cNvGraphicFramePr>
            <a:graphicFrameLocks noGrp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4908827"/>
              </p:ext>
            </p:extLst>
          </p:nvPr>
        </p:nvGraphicFramePr>
        <p:xfrm>
          <a:off x="395536" y="1063762"/>
          <a:ext cx="8280920" cy="5478671"/>
        </p:xfrm>
        <a:graphic>
          <a:graphicData uri="http://schemas.openxmlformats.org/drawingml/2006/table">
            <a:tbl>
              <a:tblPr firstRow="1"/>
              <a:tblGrid>
                <a:gridCol w="3105345"/>
                <a:gridCol w="5175575"/>
              </a:tblGrid>
              <a:tr h="50007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Φρούτα  &amp;  Λαχανικά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Ρυθμός  αναπνοής  στους  15 </a:t>
                      </a:r>
                      <a:r>
                        <a:rPr kumimoji="0" lang="el-GR" altLang="el-G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 </a:t>
                      </a:r>
                      <a:endParaRPr kumimoji="0" lang="el-GR" alt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ML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altLang="el-G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/ 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kg 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h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27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 ρ ο ύ τ 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Μπανάνα (πράσινη)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45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1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Μπανάνα (ώριμη  για  κατανάλωση)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Λεμόνι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20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Πορτοκάλι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20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27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 α χ α ν ι κ ό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Φασόλι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Λάχανο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32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Καρότο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45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Μαρούλι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Μπιζέλι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Πατάτα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8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1520" y="116632"/>
            <a:ext cx="8517632" cy="72008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Ρυθμός αναπνοής σε φρούτα και λαχανικά.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330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24</a:t>
            </a:fld>
            <a:endParaRPr lang="el-G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8313" y="1557338"/>
            <a:ext cx="8229600" cy="3887787"/>
          </a:xfrm>
          <a:noFill/>
        </p:spPr>
        <p:txBody>
          <a:bodyPr/>
          <a:lstStyle/>
          <a:p>
            <a:pPr algn="ctr" eaLnBrk="1" hangingPunct="1"/>
            <a:r>
              <a:rPr lang="el-GR" altLang="el-GR" dirty="0" smtClean="0"/>
              <a:t>θερμοκρασία </a:t>
            </a:r>
          </a:p>
          <a:p>
            <a:pPr algn="ctr" eaLnBrk="1" hangingPunct="1"/>
            <a:r>
              <a:rPr lang="el-GR" altLang="el-GR" dirty="0" smtClean="0"/>
              <a:t>σχετική υγρασία </a:t>
            </a:r>
          </a:p>
          <a:p>
            <a:pPr algn="ctr" eaLnBrk="1" hangingPunct="1"/>
            <a:r>
              <a:rPr lang="el-GR" altLang="el-GR" dirty="0" smtClean="0"/>
              <a:t>φως </a:t>
            </a:r>
          </a:p>
          <a:p>
            <a:pPr algn="ctr" eaLnBrk="1" hangingPunct="1"/>
            <a:r>
              <a:rPr lang="el-GR" altLang="el-GR" dirty="0" smtClean="0"/>
              <a:t>Ο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</a:t>
            </a:r>
          </a:p>
          <a:p>
            <a:pPr algn="ctr" eaLnBrk="1" hangingPunct="1"/>
            <a:r>
              <a:rPr lang="en-US" altLang="el-GR" dirty="0" smtClean="0"/>
              <a:t>CO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</a:t>
            </a:r>
          </a:p>
          <a:p>
            <a:pPr algn="ctr" eaLnBrk="1" hangingPunct="1"/>
            <a:r>
              <a:rPr lang="el-GR" altLang="el-GR" dirty="0" smtClean="0"/>
              <a:t>αιθυλένιο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altLang="el-GR" dirty="0"/>
              <a:t>Συνθήκες συντήρησης </a:t>
            </a:r>
            <a:r>
              <a:rPr lang="el-GR" altLang="el-GR" dirty="0" err="1"/>
              <a:t>γ.π</a:t>
            </a:r>
            <a:r>
              <a:rPr lang="el-GR" altLang="el-GR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36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806507" y="2492127"/>
            <a:ext cx="1062454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467544" y="1484784"/>
            <a:ext cx="8301608" cy="4824536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dirty="0" smtClean="0"/>
              <a:t>Οι </a:t>
            </a:r>
            <a:r>
              <a:rPr lang="el-GR" altLang="el-GR" u="sng" dirty="0" smtClean="0"/>
              <a:t>χαμηλές θερμοκρασίες</a:t>
            </a:r>
            <a:r>
              <a:rPr lang="el-GR" altLang="el-GR" dirty="0" smtClean="0"/>
              <a:t> συντήρησης επιβραδύνουν την αναπνοή και σε κάποια όρια,        </a:t>
            </a:r>
            <a:r>
              <a:rPr lang="el-GR" altLang="el-GR" dirty="0" smtClean="0"/>
              <a:t>    </a:t>
            </a:r>
            <a:r>
              <a:rPr lang="en-US" altLang="el-GR" dirty="0" smtClean="0"/>
              <a:t>          </a:t>
            </a:r>
            <a:r>
              <a:rPr lang="el-GR" altLang="el-GR" dirty="0" smtClean="0"/>
              <a:t>τη γήρανση, </a:t>
            </a:r>
          </a:p>
          <a:p>
            <a:pPr algn="ctr" eaLnBrk="1" hangingPunct="1">
              <a:buFontTx/>
              <a:buNone/>
            </a:pPr>
            <a:r>
              <a:rPr lang="el-GR" altLang="el-GR" u="sng" dirty="0" smtClean="0"/>
              <a:t>πολύ χαμηλές θερμοκρασίες</a:t>
            </a:r>
            <a:r>
              <a:rPr lang="el-GR" altLang="el-GR" dirty="0" smtClean="0"/>
              <a:t> μπορούν να προκαλέσουν ζημιές λόγω ψύχους.  </a:t>
            </a:r>
          </a:p>
          <a:p>
            <a:pPr algn="ctr" eaLnBrk="1" hangingPunct="1">
              <a:buFontTx/>
              <a:buNone/>
            </a:pPr>
            <a:r>
              <a:rPr lang="el-GR" altLang="el-GR" dirty="0" smtClean="0"/>
              <a:t>Οι βέλτιστες θερμοκρασίες συντήρησης των οπωροκηπευτικών κυμαίνονται ανάλογα με το είδος και δίνονται από πίνακες.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l-GR" altLang="el-GR" dirty="0"/>
              <a:t>Θερμοκρασία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3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914400" y="1268760"/>
            <a:ext cx="8229600" cy="5328890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– </a:t>
            </a:r>
            <a:r>
              <a:rPr lang="el-GR" altLang="el-GR" dirty="0" smtClean="0"/>
              <a:t>Ορισμένα </a:t>
            </a:r>
            <a:r>
              <a:rPr lang="el-GR" altLang="el-GR" dirty="0" err="1" smtClean="0"/>
              <a:t>προιόντα</a:t>
            </a:r>
            <a:r>
              <a:rPr lang="el-GR" altLang="el-GR" dirty="0" smtClean="0"/>
              <a:t>, κυρίως </a:t>
            </a:r>
            <a:r>
              <a:rPr lang="el-GR" altLang="el-GR" dirty="0" smtClean="0"/>
              <a:t>κρεμμύδια, πατάτες, γλυκοπατάτες, καπνός –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ωφελούνται στην εξής συντήρηση</a:t>
            </a:r>
            <a:r>
              <a:rPr lang="en-US" altLang="el-GR" dirty="0" smtClean="0"/>
              <a:t>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u="sng" dirty="0" smtClean="0"/>
              <a:t>αεριζόμενη αποθήκευση στη θερμοκρασία του περιβάλλοντος, </a:t>
            </a:r>
            <a:endParaRPr lang="en-US" altLang="el-GR" u="sng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u="sng" dirty="0" smtClean="0"/>
              <a:t>παρά σε συνθήκες ψύξης</a:t>
            </a:r>
            <a:r>
              <a:rPr lang="el-GR" altLang="el-GR" dirty="0" smtClean="0"/>
              <a:t>, </a:t>
            </a:r>
            <a:endParaRPr lang="en-US" altLang="el-GR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κυρίως σε εύκρατα κλίματα.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  </a:t>
            </a:r>
            <a:r>
              <a:rPr lang="el-GR" altLang="el-GR" dirty="0" smtClean="0">
                <a:solidFill>
                  <a:srgbClr val="FF0000"/>
                </a:solidFill>
              </a:rPr>
              <a:t>Ο τρόπος αυτός συντήρησης καταναλώνει λιγότερη ενέργεια και είναι οικονομικός</a:t>
            </a:r>
            <a:r>
              <a:rPr lang="el-GR" altLang="el-GR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dirty="0"/>
              <a:t>Αεριζόμενη </a:t>
            </a:r>
            <a:r>
              <a:rPr lang="el-GR" dirty="0" smtClean="0"/>
              <a:t>αποθήκευση (1/2)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64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Όταν η κατασκευή του χώρου συντήρησης είναι </a:t>
            </a:r>
            <a:r>
              <a:rPr lang="el-GR" altLang="el-GR" sz="2800" dirty="0" smtClean="0">
                <a:solidFill>
                  <a:srgbClr val="FF0000"/>
                </a:solidFill>
              </a:rPr>
              <a:t>απομονωμένη</a:t>
            </a:r>
            <a:r>
              <a:rPr lang="el-GR" altLang="el-GR" sz="2800" dirty="0" smtClean="0"/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μπορεί με ένα </a:t>
            </a:r>
            <a:r>
              <a:rPr lang="el-GR" altLang="el-GR" sz="2800" dirty="0" smtClean="0">
                <a:solidFill>
                  <a:srgbClr val="FF0000"/>
                </a:solidFill>
              </a:rPr>
              <a:t>απλό σύστημα σωληνώσεων</a:t>
            </a:r>
            <a:r>
              <a:rPr lang="el-GR" altLang="el-GR" sz="2800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να παροχετεύεται νωπός αέρας στον χώρο συντήρησης,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εξοπλισμένο με τους απαραίτητους απλούς </a:t>
            </a:r>
            <a:r>
              <a:rPr lang="el-GR" altLang="el-GR" sz="2800" dirty="0" smtClean="0">
                <a:solidFill>
                  <a:srgbClr val="FF0000"/>
                </a:solidFill>
              </a:rPr>
              <a:t>ανεμιστήρες</a:t>
            </a:r>
            <a:r>
              <a:rPr lang="el-GR" altLang="el-GR" sz="2800" dirty="0" smtClean="0"/>
              <a:t>, να παροχετεύεται </a:t>
            </a:r>
            <a:r>
              <a:rPr lang="el-GR" altLang="el-GR" sz="2800" dirty="0" smtClean="0">
                <a:solidFill>
                  <a:schemeClr val="accent2"/>
                </a:solidFill>
              </a:rPr>
              <a:t>κρύος νυχτερινός αέρας</a:t>
            </a:r>
            <a:r>
              <a:rPr lang="el-GR" altLang="el-GR" sz="2800" dirty="0" smtClean="0"/>
              <a:t> στο </a:t>
            </a:r>
            <a:r>
              <a:rPr lang="el-GR" altLang="el-GR" sz="2800" dirty="0" err="1" smtClean="0"/>
              <a:t>αποθηκεμένο</a:t>
            </a:r>
            <a:r>
              <a:rPr lang="el-GR" altLang="el-GR" sz="2800" dirty="0" smtClean="0"/>
              <a:t> προϊόν,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ενώ κατά τη διάρκεια των θερμών μεσημβρινών ωρών οι σωλήνες αυτοί θα είναι κλειστοί για την αποφυγή της αύξησης της θερμοκρασίας του. </a:t>
            </a:r>
          </a:p>
        </p:txBody>
      </p:sp>
      <p:sp>
        <p:nvSpPr>
          <p:cNvPr id="117764" name="AutoShape 4" descr="Δείκτης που τονίζει τον απομονωμένο χώρο συντήρησης."/>
          <p:cNvSpPr>
            <a:spLocks noChangeArrowheads="1"/>
          </p:cNvSpPr>
          <p:nvPr/>
        </p:nvSpPr>
        <p:spPr bwMode="auto">
          <a:xfrm>
            <a:off x="6516688" y="188913"/>
            <a:ext cx="863600" cy="1295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970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32588" y="6207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/>
              <a:t>1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5867400" y="1341438"/>
            <a:ext cx="9366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7767" name="AutoShape 7" descr="Δείκτης που τονίζει τους ανεμιστήρες στο χώρο συντήρησης."/>
          <p:cNvSpPr>
            <a:spLocks noChangeArrowheads="1"/>
          </p:cNvSpPr>
          <p:nvPr/>
        </p:nvSpPr>
        <p:spPr bwMode="auto">
          <a:xfrm>
            <a:off x="7451725" y="0"/>
            <a:ext cx="863600" cy="1295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5795963" y="1196975"/>
            <a:ext cx="208915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5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67625" y="4762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/>
              <a:t>2</a:t>
            </a:r>
          </a:p>
        </p:txBody>
      </p:sp>
      <p:sp>
        <p:nvSpPr>
          <p:cNvPr id="117770" name="AutoShape 10" descr="Δείκτης που τονίζει την ύπαρξη συστήματος σωληνώσεων παροχής αέρα."/>
          <p:cNvSpPr>
            <a:spLocks noChangeArrowheads="1"/>
          </p:cNvSpPr>
          <p:nvPr/>
        </p:nvSpPr>
        <p:spPr bwMode="auto">
          <a:xfrm>
            <a:off x="8280400" y="549275"/>
            <a:ext cx="863600" cy="1295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970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32813" y="10525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/>
              <a:t>3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2843213" y="1700213"/>
            <a:ext cx="568960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7200" y="274638"/>
            <a:ext cx="6059488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Αεριζόμενη αποθήκευση </a:t>
            </a:r>
            <a:r>
              <a:rPr lang="el-GR" dirty="0" smtClean="0"/>
              <a:t>(2/2</a:t>
            </a:r>
            <a:r>
              <a:rPr lang="el-GR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0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776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177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17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7" grpId="0" animBg="1"/>
      <p:bldP spid="1177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/>
            </a:r>
            <a:br>
              <a:rPr lang="el-GR" altLang="el-GR" sz="4000" dirty="0" smtClean="0"/>
            </a:br>
            <a:r>
              <a:rPr lang="el-GR" altLang="el-GR" sz="4000" dirty="0" smtClean="0"/>
              <a:t>Ο</a:t>
            </a:r>
            <a:r>
              <a:rPr lang="el-GR" altLang="el-GR" sz="4000" baseline="-25000" dirty="0" smtClean="0"/>
              <a:t>2</a:t>
            </a:r>
            <a:r>
              <a:rPr lang="el-GR" altLang="el-GR" sz="4000" dirty="0" smtClean="0"/>
              <a:t> </a:t>
            </a:r>
            <a:r>
              <a:rPr lang="el-GR" altLang="el-GR" sz="4000" dirty="0" smtClean="0"/>
              <a:t>και  </a:t>
            </a:r>
            <a:r>
              <a:rPr lang="en-US" altLang="el-GR" sz="4000" dirty="0" smtClean="0"/>
              <a:t>CO</a:t>
            </a:r>
            <a:r>
              <a:rPr lang="el-GR" altLang="el-GR" sz="4000" baseline="-25000" dirty="0" smtClean="0"/>
              <a:t>2</a:t>
            </a:r>
            <a:r>
              <a:rPr lang="el-GR" altLang="el-GR" sz="4000" dirty="0" smtClean="0"/>
              <a:t> </a:t>
            </a:r>
            <a:br>
              <a:rPr lang="el-GR" altLang="el-GR" sz="4000" dirty="0" smtClean="0"/>
            </a:br>
            <a:endParaRPr lang="el-GR" altLang="el-GR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96752"/>
            <a:ext cx="8229600" cy="4929411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Η ποσότητα του οξυγόνου που απαιτείται για την κανονική αναπνοή εξαρτάται από τη θερμοκρασία.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 </a:t>
            </a:r>
            <a:r>
              <a:rPr lang="el-GR" altLang="el-GR" sz="2800" dirty="0" smtClean="0"/>
              <a:t>Όπως σε όλες τις χημικές αντιδράσεις έτσι  και στην αναπνοή, η ταχύτητά  της είναι ανάλογη της θερμοκρασίας και διπλασιάζεται για κάθε 10</a:t>
            </a:r>
            <a:r>
              <a:rPr lang="el-GR" altLang="el-GR" sz="2800" baseline="30000" dirty="0" smtClean="0"/>
              <a:t>ο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C</a:t>
            </a:r>
            <a:r>
              <a:rPr lang="el-GR" altLang="el-GR" sz="2800" dirty="0" smtClean="0"/>
              <a:t> αύξηση  της θερμοκρασίας.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Η </a:t>
            </a:r>
            <a:r>
              <a:rPr lang="el-GR" altLang="el-GR" sz="2800" dirty="0" smtClean="0"/>
              <a:t>ταχύτητα αναπνοής εκφράζεται με την ποσότητα του CO</a:t>
            </a:r>
            <a:r>
              <a:rPr lang="el-GR" altLang="el-GR" sz="2800" baseline="-25000" dirty="0" smtClean="0"/>
              <a:t>2</a:t>
            </a:r>
            <a:r>
              <a:rPr lang="el-GR" altLang="el-GR" sz="2800" dirty="0" smtClean="0"/>
              <a:t> που παράγεται ανά μονάδα φρέσκου προϊόντος, σε ένα δοσμένο διάστημα χρόνου (μονάδες :=?)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96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96752"/>
            <a:ext cx="8229600" cy="5472336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dirty="0" smtClean="0"/>
              <a:t>Ορισμένα φρούτα -αβοκάντο</a:t>
            </a:r>
            <a:r>
              <a:rPr lang="el-GR" altLang="el-GR" dirty="0" smtClean="0"/>
              <a:t>, ροδάκινα, μπανάνες, μήλα, τομάτες- παρουσιάζουν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>
                <a:solidFill>
                  <a:srgbClr val="FF0000"/>
                </a:solidFill>
              </a:rPr>
              <a:t>μία χαρακτηριστική ύψιστη τιμή αναπνοής,</a:t>
            </a:r>
            <a:r>
              <a:rPr lang="el-GR" altLang="el-GR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l-GR" altLang="el-GR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κατά τη διάρκεια του σταδίου ωρίμανσης.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Η ύψιστη αναπνοή καλείται </a:t>
            </a:r>
            <a:r>
              <a:rPr lang="el-GR" altLang="el-GR" u="sng" dirty="0" smtClean="0"/>
              <a:t>κρίσιμη</a:t>
            </a:r>
            <a:r>
              <a:rPr lang="el-GR" altLang="el-GR" dirty="0" smtClean="0"/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l-GR" altLang="el-GR" dirty="0" smtClean="0"/>
          </a:p>
          <a:p>
            <a:pPr>
              <a:lnSpc>
                <a:spcPct val="80000"/>
              </a:lnSpc>
            </a:pPr>
            <a:r>
              <a:rPr lang="el-GR" altLang="el-GR" dirty="0" smtClean="0"/>
              <a:t> </a:t>
            </a:r>
            <a:r>
              <a:rPr lang="el-GR" altLang="el-GR" dirty="0" smtClean="0"/>
              <a:t>Άλλα </a:t>
            </a:r>
            <a:r>
              <a:rPr lang="el-GR" altLang="el-GR" dirty="0" smtClean="0"/>
              <a:t>φρούτα,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-αγγούρια, εσπεριδοειδή, πεπόνια και φράουλες- </a:t>
            </a:r>
            <a:r>
              <a:rPr lang="el-GR" altLang="el-GR" b="1" dirty="0" smtClean="0"/>
              <a:t>δεν παρουσιάζουν</a:t>
            </a:r>
            <a:r>
              <a:rPr lang="el-GR" altLang="el-GR" dirty="0" smtClean="0"/>
              <a:t> ένα κρίσιμο μέγιστο αναπνοής.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l-GR" altLang="el-GR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l-GR" altLang="el-GR" dirty="0"/>
              <a:t>Κρίσιμη αναπνοή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55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Θέση περιεχομένου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ΤΕΙ 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sp>
        <p:nvSpPr>
          <p:cNvPr id="4098" name="Τίτλος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2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30</a:t>
            </a:fld>
            <a:endParaRPr lang="el-GR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512" y="1556792"/>
            <a:ext cx="8712968" cy="4824536"/>
          </a:xfr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Η γνώση των προτύπων τιμών αναπνοής των ποικιλιών κάθε προϊόντος κατά την περίοδο αποθήκευσης.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>
                <a:solidFill>
                  <a:srgbClr val="FF0000"/>
                </a:solidFill>
              </a:rPr>
              <a:t>Όταν σχεδιάζονται τα συστήματα συσκευασίας, αποθήκευσης και διανομής για φρέσκα προϊόντα</a:t>
            </a:r>
            <a:r>
              <a:rPr lang="el-GR" altLang="el-GR" dirty="0" smtClean="0"/>
              <a:t> </a:t>
            </a:r>
            <a:r>
              <a:rPr lang="el-GR" altLang="el-GR" u="sng" dirty="0" smtClean="0"/>
              <a:t>δίνεται μεγάλη σημασία</a:t>
            </a:r>
            <a:r>
              <a:rPr lang="el-GR" altLang="el-GR" dirty="0" smtClean="0"/>
              <a:t> 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στην απομάκρυνση της θερμότητας που παράγεται κατά την αναπνοή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(με αερισμό, ψύξη, </a:t>
            </a:r>
            <a:r>
              <a:rPr lang="el-GR" altLang="el-GR" dirty="0" err="1" smtClean="0"/>
              <a:t>υδρόψυξη</a:t>
            </a:r>
            <a:r>
              <a:rPr lang="el-GR" altLang="el-GR" dirty="0" smtClean="0"/>
              <a:t> ή τεμαχισμένο πάγου)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9512" y="0"/>
            <a:ext cx="8784976" cy="1988840"/>
          </a:xfrm>
        </p:spPr>
        <p:txBody>
          <a:bodyPr>
            <a:normAutofit fontScale="90000"/>
          </a:bodyPr>
          <a:lstStyle/>
          <a:p>
            <a:r>
              <a:rPr lang="el-GR" altLang="el-GR" sz="4000" dirty="0"/>
              <a:t>Ποιο είναι το κλειδί για τον κατάλληλο σχεδιασμό των συστημάτων αερισμού και </a:t>
            </a:r>
            <a:r>
              <a:rPr lang="el-GR" altLang="el-GR" sz="4000" dirty="0" smtClean="0"/>
              <a:t>ψύξης</a:t>
            </a:r>
            <a:r>
              <a:rPr lang="en-US" altLang="el-GR" sz="4000" dirty="0" smtClean="0"/>
              <a:t>;</a:t>
            </a:r>
            <a:r>
              <a:rPr lang="el-GR" altLang="el-GR" sz="4800" dirty="0"/>
              <a:t/>
            </a:r>
            <a:br>
              <a:rPr lang="el-GR" altLang="el-GR" sz="4800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61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5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Διαπνοή, απώλεια νερού και περιεχόμενη υγρασία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23528" y="1484784"/>
            <a:ext cx="8424936" cy="4968552"/>
          </a:xfr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 Για κάθε γραμμάριο οργανικής ουσίας που παράγεται, περίπου 500</a:t>
            </a:r>
            <a:r>
              <a:rPr lang="en-US" altLang="el-GR" sz="2800" dirty="0" smtClean="0"/>
              <a:t>g</a:t>
            </a:r>
            <a:r>
              <a:rPr lang="el-GR" altLang="el-GR" sz="2800" dirty="0" smtClean="0"/>
              <a:t> νερού απορροφώνται  από τις ρίζες και περνώντας μέσα από τα αγγεία των φυτών, χάνονται στην ατμόσφαιρα.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Ακόμη και οι μικρές δυσαναλογίες σε αυτή τη ροή του νερού μπορούν να προκαλέσουν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έλλειμμα νερού και να προκαλέσουν δυσλειτουργίες σε αρκετές κυτταρικές διαδικασίες.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 Κατά συνέπεια το σύστημα της πρόσληψης  και των απωλειών του νερού πρέπει να ισορροπεί.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40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32</a:t>
            </a:fld>
            <a:endParaRPr lang="el-GR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</p:spPr>
        <p:txBody>
          <a:bodyPr>
            <a:normAutofit/>
          </a:bodyPr>
          <a:lstStyle/>
          <a:p>
            <a:pPr marL="533400" indent="-533400" algn="ctr">
              <a:lnSpc>
                <a:spcPct val="80000"/>
              </a:lnSpc>
              <a:buNone/>
            </a:pPr>
            <a:r>
              <a:rPr lang="el-GR" altLang="el-GR" sz="2800" dirty="0"/>
              <a:t>Αντίθετα από τα ζωικά κύτταρα</a:t>
            </a:r>
            <a:r>
              <a:rPr lang="el-GR" altLang="el-GR" sz="2800" dirty="0" smtClean="0"/>
              <a:t>,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τα </a:t>
            </a:r>
            <a:r>
              <a:rPr lang="el-GR" altLang="el-GR" sz="2800" dirty="0" smtClean="0"/>
              <a:t>κύτταρα των φυτών παρουσιάζουν μεγάλη ενδοκυτταρική πίεση, η οποία ονομάζεται </a:t>
            </a:r>
            <a:r>
              <a:rPr lang="el-GR" altLang="el-GR" sz="2800" dirty="0" err="1" smtClean="0"/>
              <a:t>σπαργή</a:t>
            </a:r>
            <a:r>
              <a:rPr lang="el-GR" altLang="el-GR" sz="2800" dirty="0" smtClean="0"/>
              <a:t> </a:t>
            </a:r>
            <a:r>
              <a:rPr lang="el-GR" altLang="el-GR" sz="2800" dirty="0" smtClean="0">
                <a:solidFill>
                  <a:srgbClr val="FF0000"/>
                </a:solidFill>
              </a:rPr>
              <a:t>(</a:t>
            </a:r>
            <a:r>
              <a:rPr lang="en-GB" altLang="el-GR" sz="2800" dirty="0" smtClean="0">
                <a:solidFill>
                  <a:srgbClr val="FF0000"/>
                </a:solidFill>
              </a:rPr>
              <a:t>turgor</a:t>
            </a:r>
            <a:r>
              <a:rPr lang="el-GR" altLang="el-GR" sz="2800" dirty="0" smtClean="0">
                <a:solidFill>
                  <a:srgbClr val="FF0000"/>
                </a:solidFill>
              </a:rPr>
              <a:t>).</a:t>
            </a:r>
            <a:r>
              <a:rPr lang="el-GR" altLang="el-GR" sz="2800" dirty="0" smtClean="0"/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 Η πίεση αυτή είναι σημαντική σε πολλές φυσιολογικές διαδικασίες, </a:t>
            </a:r>
          </a:p>
          <a:p>
            <a:pPr>
              <a:lnSpc>
                <a:spcPct val="80000"/>
              </a:lnSpc>
            </a:pPr>
            <a:r>
              <a:rPr lang="el-GR" altLang="el-GR" sz="2800" dirty="0" smtClean="0"/>
              <a:t>διαίρεση των κυττάρων,</a:t>
            </a:r>
          </a:p>
          <a:p>
            <a:pPr>
              <a:lnSpc>
                <a:spcPct val="80000"/>
              </a:lnSpc>
            </a:pPr>
            <a:r>
              <a:rPr lang="el-GR" altLang="el-GR" sz="2800" dirty="0" smtClean="0"/>
              <a:t>ανταλλαγή αερίων στα φύλλα,</a:t>
            </a:r>
          </a:p>
          <a:p>
            <a:pPr>
              <a:lnSpc>
                <a:spcPct val="80000"/>
              </a:lnSpc>
            </a:pPr>
            <a:r>
              <a:rPr lang="el-GR" altLang="el-GR" sz="2800" dirty="0" smtClean="0"/>
              <a:t>μεταφορά νερού στο φλοίωμα,</a:t>
            </a:r>
          </a:p>
          <a:p>
            <a:pPr>
              <a:lnSpc>
                <a:spcPct val="80000"/>
              </a:lnSpc>
            </a:pPr>
            <a:r>
              <a:rPr lang="el-GR" altLang="el-GR" sz="2800" dirty="0" smtClean="0"/>
              <a:t>μεταφορά μέσα από τις μεμβράνες. </a:t>
            </a:r>
          </a:p>
          <a:p>
            <a:pPr>
              <a:lnSpc>
                <a:spcPct val="80000"/>
              </a:lnSpc>
            </a:pPr>
            <a:r>
              <a:rPr lang="el-GR" altLang="el-GR" sz="2800" dirty="0" smtClean="0"/>
              <a:t>Επίσης </a:t>
            </a:r>
            <a:r>
              <a:rPr lang="el-GR" altLang="el-GR" sz="2800" dirty="0" smtClean="0"/>
              <a:t>η πίεση αυτή, συμβάλλει στην ακαμψία και στη μηχανική σταθερότητα των ιστών.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dirty="0" err="1"/>
              <a:t>Σπαργή</a:t>
            </a:r>
            <a:r>
              <a:rPr lang="el-GR" dirty="0"/>
              <a:t> (</a:t>
            </a:r>
            <a:r>
              <a:rPr lang="en-US" dirty="0"/>
              <a:t>turgor</a:t>
            </a:r>
            <a:r>
              <a:rPr lang="en-US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2897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altLang="el-GR" dirty="0" smtClean="0"/>
              <a:t>Το νερό (</a:t>
            </a:r>
            <a:r>
              <a:rPr lang="en-US" altLang="el-GR" dirty="0" smtClean="0"/>
              <a:t>H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O)</a:t>
            </a:r>
            <a:endParaRPr lang="el-GR" altLang="el-GR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7544" y="1268760"/>
            <a:ext cx="8229600" cy="5030019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αποτελεί το μεγαλύτερο μέρος της μάζας των κυττάρων των φυτών (</a:t>
            </a:r>
            <a:r>
              <a:rPr lang="el-GR" altLang="el-GR" dirty="0" smtClean="0">
                <a:solidFill>
                  <a:srgbClr val="FF0000"/>
                </a:solidFill>
              </a:rPr>
              <a:t>80 έως  95%).</a:t>
            </a:r>
            <a:r>
              <a:rPr lang="el-GR" altLang="el-GR" dirty="0" smtClean="0"/>
              <a:t> </a:t>
            </a:r>
            <a:endParaRPr lang="en-US" altLang="el-GR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Λαχανικά όπως τα καρότα και το μαρούλι μπορούν να περιέχουν νερό από </a:t>
            </a:r>
            <a:r>
              <a:rPr lang="el-GR" altLang="el-GR" dirty="0" smtClean="0">
                <a:solidFill>
                  <a:srgbClr val="FF0000"/>
                </a:solidFill>
              </a:rPr>
              <a:t>85 έως 95%.</a:t>
            </a:r>
            <a:r>
              <a:rPr lang="el-GR" altLang="el-GR" dirty="0" smtClean="0"/>
              <a:t>  </a:t>
            </a:r>
            <a:endParaRPr lang="en-US" altLang="el-GR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Το ξύλο, που αποτελείται συνήθως από νεκρά κύτταρα, έχει μικρότερη περιεκτικότητα σε νερό (</a:t>
            </a:r>
            <a:r>
              <a:rPr lang="el-GR" altLang="el-GR" dirty="0" smtClean="0">
                <a:solidFill>
                  <a:srgbClr val="FF0000"/>
                </a:solidFill>
              </a:rPr>
              <a:t>35 έως 75%).</a:t>
            </a:r>
            <a:r>
              <a:rPr lang="el-GR" altLang="el-GR" dirty="0" smtClean="0"/>
              <a:t> </a:t>
            </a:r>
            <a:endParaRPr lang="en-US" altLang="el-GR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Οι σπόροι, έχουν περιεκτικότητα </a:t>
            </a:r>
            <a:r>
              <a:rPr lang="el-GR" altLang="el-GR" dirty="0" smtClean="0">
                <a:solidFill>
                  <a:srgbClr val="FF0000"/>
                </a:solidFill>
              </a:rPr>
              <a:t>5 ως 15%</a:t>
            </a:r>
            <a:r>
              <a:rPr lang="el-GR" altLang="el-GR" dirty="0" smtClean="0"/>
              <a:t> και συγκαταλέγονται στους ξηρότερους ιστούς, όμως πριν βλαστήσουν πρέπει να απορροφήσουν αρκετή ποσότητα  νερού.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988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34</a:t>
            </a:fld>
            <a:endParaRPr lang="el-GR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052736"/>
            <a:ext cx="8229600" cy="547260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>
                <a:solidFill>
                  <a:srgbClr val="FF0000"/>
                </a:solidFill>
              </a:rPr>
              <a:t>Το νερό</a:t>
            </a:r>
            <a:r>
              <a:rPr lang="el-GR" altLang="el-GR" sz="2800" dirty="0" smtClean="0"/>
              <a:t> είναι το αφθονότερο στοιχείο στη φύση και αναμφισβήτητα ο καλύτερος και πιο γνωστός διαλύτης. </a:t>
            </a:r>
            <a:endParaRPr lang="en-US" altLang="el-G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Σαν διαλύτης, αποτελεί το μέσο για τη μετακίνηση των μορίων στα κύτταρα και επηρεάζει τη δομή των πρωτεϊνών, των </a:t>
            </a:r>
            <a:r>
              <a:rPr lang="el-GR" altLang="el-GR" sz="2800" dirty="0" err="1" smtClean="0"/>
              <a:t>νουκλεϊνικών</a:t>
            </a:r>
            <a:r>
              <a:rPr lang="el-GR" altLang="el-GR" sz="2800" dirty="0" smtClean="0"/>
              <a:t> οξέων, των πολυσακχαριτών και άλλων συστατικών των κυττάρων.  </a:t>
            </a:r>
            <a:endParaRPr lang="en-US" altLang="el-G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Το νερό διαμορφώνει το περιβάλλον στο οποίο οι περισσότερες από τις βιοχημικές αντιδράσεις του κυττάρου εμφανίζονται και συμμετέχει άμεσα σε πολλές βασικές χημικές αντιδράσεις, </a:t>
            </a:r>
            <a:r>
              <a:rPr lang="el-GR" altLang="el-GR" sz="2800" dirty="0" err="1" smtClean="0"/>
              <a:t>συμπεριλαμβάνομένων</a:t>
            </a:r>
            <a:r>
              <a:rPr lang="el-GR" altLang="el-GR" sz="2800" dirty="0" smtClean="0"/>
              <a:t> της υδρόλυσης και της αφυδάτωσης.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el-GR" altLang="el-GR" dirty="0"/>
              <a:t>Το νερό (</a:t>
            </a:r>
            <a:r>
              <a:rPr lang="en-US" altLang="el-GR" dirty="0"/>
              <a:t>H</a:t>
            </a:r>
            <a:r>
              <a:rPr lang="en-US" altLang="el-GR" baseline="-25000" dirty="0"/>
              <a:t>2</a:t>
            </a:r>
            <a:r>
              <a:rPr lang="en-US" altLang="el-GR" dirty="0"/>
              <a:t>O</a:t>
            </a:r>
            <a:r>
              <a:rPr lang="en-US" altLang="el-GR" dirty="0" smtClean="0"/>
              <a:t>)</a:t>
            </a:r>
            <a:r>
              <a:rPr lang="el-GR" altLang="el-GR" dirty="0" smtClean="0"/>
              <a:t> συνέχεια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6707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35</a:t>
            </a:fld>
            <a:endParaRPr lang="el-GR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39552" y="1124744"/>
            <a:ext cx="8229600" cy="53285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Το φυτό απορροφά συνεχώς και χάνει νερό. </a:t>
            </a:r>
            <a:endParaRPr lang="en-US" altLang="el-G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Μια </a:t>
            </a:r>
            <a:r>
              <a:rPr lang="el-GR" altLang="el-GR" sz="2800" dirty="0" smtClean="0"/>
              <a:t>θερμή, ξηρή, ηλιόλουστη ημέρα ένα φύλλο ανταλλάσσει μέχρι και </a:t>
            </a:r>
            <a:r>
              <a:rPr lang="el-GR" altLang="el-GR" sz="2800" dirty="0" smtClean="0">
                <a:solidFill>
                  <a:srgbClr val="FF0000"/>
                </a:solidFill>
              </a:rPr>
              <a:t>100% της ποσότητας του νερού που περιέχει σε μία ώρα</a:t>
            </a:r>
            <a:r>
              <a:rPr lang="el-GR" altLang="el-GR" sz="2800" dirty="0" smtClean="0"/>
              <a:t>. </a:t>
            </a:r>
            <a:endParaRPr lang="en-US" altLang="el-G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l-G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Σε όλη τη διάρκεια της ζωής του φυτού </a:t>
            </a:r>
            <a:endParaRPr lang="en-US" altLang="el-G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μπορεί να χαθεί μέσω της </a:t>
            </a:r>
            <a:r>
              <a:rPr lang="el-GR" altLang="el-GR" sz="2800" dirty="0" err="1" smtClean="0"/>
              <a:t>φυλλικής</a:t>
            </a:r>
            <a:r>
              <a:rPr lang="el-GR" altLang="el-GR" sz="2800" dirty="0" smtClean="0"/>
              <a:t> επιφάνειας ποσότητα νερού ισοδύναμη με </a:t>
            </a:r>
            <a:r>
              <a:rPr lang="el-GR" altLang="el-GR" sz="2800" dirty="0" smtClean="0">
                <a:solidFill>
                  <a:srgbClr val="FF0000"/>
                </a:solidFill>
              </a:rPr>
              <a:t>100 φορές το φρέσκο βάρος </a:t>
            </a:r>
            <a:r>
              <a:rPr lang="el-GR" altLang="el-GR" sz="2800" dirty="0" smtClean="0">
                <a:solidFill>
                  <a:srgbClr val="FF0000"/>
                </a:solidFill>
              </a:rPr>
              <a:t>του,</a:t>
            </a:r>
            <a:endParaRPr lang="en-US" altLang="el-GR" sz="28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διαμέσου της </a:t>
            </a:r>
            <a:r>
              <a:rPr lang="el-GR" altLang="el-GR" sz="2800" dirty="0" smtClean="0">
                <a:solidFill>
                  <a:srgbClr val="FF0000"/>
                </a:solidFill>
              </a:rPr>
              <a:t>εφίδρωσης</a:t>
            </a:r>
            <a:r>
              <a:rPr lang="el-GR" altLang="el-GR" sz="2800" dirty="0" smtClean="0"/>
              <a:t> με την οποία το φυτό μπορεί να αντιμετωπίσει το ποσό θερμότητας που προσλαμβάνει από την ηλιακή ακτινοβολία.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dirty="0" smtClean="0"/>
              <a:t>Απορρόφηση νερού από φυτά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2629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36</a:t>
            </a:fld>
            <a:endParaRPr lang="el-GR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68760"/>
            <a:ext cx="8229600" cy="5256584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Μετά την </a:t>
            </a:r>
            <a:r>
              <a:rPr lang="el-GR" altLang="el-GR" sz="2800" dirty="0" smtClean="0">
                <a:solidFill>
                  <a:srgbClr val="FF0000"/>
                </a:solidFill>
              </a:rPr>
              <a:t>αναπνοή</a:t>
            </a:r>
            <a:r>
              <a:rPr lang="el-GR" altLang="el-GR" sz="2800" dirty="0" smtClean="0"/>
              <a:t>, η </a:t>
            </a:r>
            <a:r>
              <a:rPr lang="el-GR" altLang="el-GR" sz="2800" dirty="0" smtClean="0"/>
              <a:t>άλλη πιο σημαντική λειτουργία κατά τη συγκομιδή και συντήρηση των </a:t>
            </a:r>
            <a:r>
              <a:rPr lang="el-GR" altLang="el-GR" sz="2800" dirty="0" smtClean="0"/>
              <a:t>οπωροκηπευτικών</a:t>
            </a:r>
            <a:r>
              <a:rPr lang="el-GR" altLang="el-GR" sz="2800" dirty="0" smtClean="0"/>
              <a:t>, η οποία έχει άμεση επίδραση στην </a:t>
            </a:r>
            <a:r>
              <a:rPr lang="el-GR" altLang="el-GR" sz="2800" dirty="0" smtClean="0"/>
              <a:t>εμπορική </a:t>
            </a:r>
            <a:r>
              <a:rPr lang="el-GR" altLang="el-GR" sz="2800" dirty="0" smtClean="0"/>
              <a:t>αξία του προϊόντος, </a:t>
            </a:r>
            <a:endParaRPr lang="el-GR" altLang="el-GR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είναι </a:t>
            </a:r>
            <a:r>
              <a:rPr lang="el-GR" altLang="el-GR" sz="2800" dirty="0" smtClean="0"/>
              <a:t>η απώλεια ύδατος ως ατμού δηλαδή η </a:t>
            </a:r>
            <a:r>
              <a:rPr lang="el-GR" altLang="el-GR" sz="2800" dirty="0" smtClean="0">
                <a:solidFill>
                  <a:srgbClr val="FF0000"/>
                </a:solidFill>
              </a:rPr>
              <a:t>διαπνοή</a:t>
            </a:r>
            <a:r>
              <a:rPr lang="el-GR" altLang="el-GR" sz="2800" dirty="0" smtClean="0"/>
              <a:t>.  </a:t>
            </a:r>
            <a:endParaRPr lang="en-US" altLang="el-GR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Πολλά φρούτα και λαχανικά έχουν περιεχόμενο ποσοστό νερού </a:t>
            </a:r>
            <a:r>
              <a:rPr lang="el-GR" altLang="el-GR" sz="2800" b="1" dirty="0" smtClean="0"/>
              <a:t>75-90%</a:t>
            </a:r>
            <a:r>
              <a:rPr lang="el-GR" altLang="el-GR" sz="2800" dirty="0" smtClean="0"/>
              <a:t>.  </a:t>
            </a:r>
            <a:endParaRPr lang="en-US" altLang="el-GR" sz="2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Κάθε ποσοστό απώλειας νερού μέσω της </a:t>
            </a:r>
            <a:r>
              <a:rPr lang="el-GR" altLang="el-GR" sz="2800" dirty="0" smtClean="0"/>
              <a:t>διαπνοής εκφρασμένο </a:t>
            </a:r>
            <a:r>
              <a:rPr lang="el-GR" altLang="el-GR" sz="2800" dirty="0" smtClean="0"/>
              <a:t>σε αναλογία επί τοις εκατό, μετατρέπεται σε απώλεια βάρους του αποθηκευμένου προϊόντος και μπορεί να στοιχίσει αρκετά.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altLang="el-GR" dirty="0"/>
              <a:t>Διαπνοή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6954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37</a:t>
            </a:fld>
            <a:endParaRPr lang="el-GR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7504" y="1340768"/>
            <a:ext cx="8784976" cy="5112568"/>
          </a:xfr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Όλα τα φρούτα και τα λαχανικά,</a:t>
            </a:r>
            <a:endParaRPr lang="en-US" altLang="el-G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 συνεχίζουν να χάνουν περισσότερο ή λιγότερο ατμούς νερού προς το περιβάλλον, μετά τη συγκομιδή τους. </a:t>
            </a:r>
            <a:endParaRPr lang="en-US" altLang="el-G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l-G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Πριν τη συγκομιδή δηλαδή όταν τα οπωροκηπευτικά είναι ακόμη στο φυτό ή στο δέντρο η απώλεια νερού μέσα από τη μάζα τους φυσιολογικά αποκαθίσταται. </a:t>
            </a:r>
            <a:endParaRPr lang="en-US" altLang="el-G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l-G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/>
              <a:t>  Μετά τη συγκομιδή, δεν υπάρχει τρόπος να αναπληρωθεί αυτή η απώλεια παρά μόνο να περιοριστεί με διάφορες τεχνικές και μεθοδολογίες που έχουν αναπτυχθεί κατά καιρούς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dirty="0" smtClean="0"/>
              <a:t>Αναπλήρωση απώλειας νερού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9152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38</a:t>
            </a:fld>
            <a:endParaRPr lang="el-GR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81128"/>
          </a:xfrm>
          <a:noFill/>
        </p:spPr>
        <p:txBody>
          <a:bodyPr>
            <a:noAutofit/>
          </a:bodyPr>
          <a:lstStyle/>
          <a:p>
            <a:pPr marL="352425" indent="-352425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dirty="0" smtClean="0"/>
              <a:t> άμεση επίπτωση στην μείωση της εμπορικής αξίας λόγω της καθαρής απώλειας νερού δηλαδή βάρους,</a:t>
            </a:r>
          </a:p>
          <a:p>
            <a:pPr marL="352425" indent="-352425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dirty="0" smtClean="0"/>
              <a:t> επιπτώσεις στην ποιότητα του προϊόντος. 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l-GR" altLang="el-GR" sz="28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l-GR" altLang="el-GR" sz="2800" b="1" dirty="0" smtClean="0"/>
              <a:t>Απώλεια μεγαλύτερη από 5-10% του βάρους,</a:t>
            </a:r>
            <a:r>
              <a:rPr lang="el-GR" altLang="el-GR" sz="2800" dirty="0" smtClean="0"/>
              <a:t> συνήθως </a:t>
            </a:r>
            <a:r>
              <a:rPr lang="el-GR" altLang="el-GR" sz="2800" dirty="0" smtClean="0"/>
              <a:t>προκαλεί:</a:t>
            </a:r>
            <a:endParaRPr lang="el-GR" altLang="el-GR" sz="2800" dirty="0" smtClean="0"/>
          </a:p>
          <a:p>
            <a:pPr marL="352425" indent="-352425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dirty="0" smtClean="0"/>
              <a:t>σημαντικό μαρασμό, </a:t>
            </a:r>
          </a:p>
          <a:p>
            <a:pPr marL="352425" indent="-352425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dirty="0" smtClean="0"/>
              <a:t>ελάττωση της σκληρότητας της σάρκας, </a:t>
            </a:r>
          </a:p>
          <a:p>
            <a:pPr marL="352425" indent="-352425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dirty="0" smtClean="0"/>
              <a:t>ανεπιθύμητη αύξηση της ποσότητας των διαλυτών στερεών συστατικών (ζαχάρωμα) και </a:t>
            </a:r>
          </a:p>
          <a:p>
            <a:pPr marL="352425" indent="-352425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dirty="0" smtClean="0"/>
              <a:t>κακή γεύση.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</a:t>
            </a:r>
            <a:r>
              <a:rPr lang="el-GR" altLang="el-GR" dirty="0" smtClean="0"/>
              <a:t>πιπτώσεις </a:t>
            </a:r>
            <a:r>
              <a:rPr lang="el-GR" altLang="el-GR" dirty="0"/>
              <a:t>της υπερβολικής διαπνοής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8732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39</a:t>
            </a:fld>
            <a:endParaRPr lang="el-GR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1124744"/>
            <a:ext cx="9144000" cy="5472608"/>
          </a:xfrm>
          <a:noFill/>
        </p:spPr>
        <p:txBody>
          <a:bodyPr>
            <a:noAutofit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l-GR" altLang="el-GR" sz="2200" dirty="0" smtClean="0">
                <a:solidFill>
                  <a:srgbClr val="FF0000"/>
                </a:solidFill>
              </a:rPr>
              <a:t>Α. Ίδιοι παράγοντες</a:t>
            </a:r>
            <a:endParaRPr lang="en-US" altLang="el-GR" sz="2200" dirty="0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el-GR" altLang="el-GR" sz="2200" dirty="0" smtClean="0"/>
              <a:t>το είδος του φρούτου ή του λαχανικού, </a:t>
            </a:r>
            <a:endParaRPr lang="en-US" altLang="el-GR" sz="2200" dirty="0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el-GR" altLang="el-GR" sz="2200" dirty="0" smtClean="0"/>
              <a:t>το μέγεθος, </a:t>
            </a:r>
            <a:endParaRPr lang="en-US" altLang="el-GR" sz="2200" dirty="0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el-GR" altLang="el-GR" sz="2200" dirty="0" smtClean="0"/>
              <a:t>το σχήμα, </a:t>
            </a:r>
            <a:endParaRPr lang="en-US" altLang="el-GR" sz="2200" dirty="0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el-GR" altLang="el-GR" sz="2200" dirty="0" smtClean="0"/>
              <a:t>τις ραβδώσεις ή τις κηλίδες στο φλοιό και </a:t>
            </a:r>
            <a:endParaRPr lang="en-US" altLang="el-GR" sz="2200" dirty="0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el-GR" altLang="el-GR" sz="2200" dirty="0" smtClean="0"/>
              <a:t>την ύπαρξη κηρώδους επικαλύμματος. 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l-GR" altLang="el-GR" sz="2200" dirty="0" smtClean="0"/>
              <a:t> </a:t>
            </a:r>
            <a:r>
              <a:rPr lang="el-GR" altLang="el-GR" sz="2200" dirty="0" smtClean="0">
                <a:solidFill>
                  <a:srgbClr val="FF0000"/>
                </a:solidFill>
              </a:rPr>
              <a:t>Β</a:t>
            </a:r>
            <a:r>
              <a:rPr lang="el-GR" altLang="el-GR" sz="2200" dirty="0" smtClean="0">
                <a:solidFill>
                  <a:srgbClr val="FF0000"/>
                </a:solidFill>
              </a:rPr>
              <a:t>. Περιβαλλοντικοί παράγοντες (</a:t>
            </a:r>
            <a:r>
              <a:rPr lang="el-GR" altLang="el-GR" sz="2200" dirty="0" smtClean="0"/>
              <a:t> που επηρεάζουν τις τιμές της διαπνοής), είναι</a:t>
            </a:r>
            <a:endParaRPr lang="en-US" altLang="el-GR" sz="2200" dirty="0" smtClean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2200" dirty="0" smtClean="0"/>
              <a:t>η θερμοκρασία, </a:t>
            </a:r>
            <a:endParaRPr lang="en-US" altLang="el-GR" sz="2200" dirty="0" smtClean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2200" dirty="0" smtClean="0"/>
              <a:t>η σχετική υγρασία,</a:t>
            </a:r>
            <a:endParaRPr lang="en-US" altLang="el-GR" sz="2200" dirty="0" smtClean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2200" dirty="0" smtClean="0"/>
              <a:t>η ταχύτητα του αέρα και </a:t>
            </a:r>
            <a:endParaRPr lang="en-US" altLang="el-GR" sz="2200" dirty="0" smtClean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2200" dirty="0" smtClean="0"/>
              <a:t>η βαρομετρική πίεση στους χώρους αποθήκευσης ή στα οχήματα μεταφοράς. </a:t>
            </a:r>
            <a:endParaRPr lang="en-US" altLang="el-GR" sz="2200" dirty="0" smtClean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l-GR" altLang="el-GR" sz="2200" dirty="0" smtClean="0"/>
              <a:t> Όσο μεγαλύτερη είναι η επιφάνεια του φρούτου ή του λαχανικού τόσο μεγαλύτερη είναι η τιμή της διαπνοής, όταν οι άλλοι παράγοντες παραμένουν σταθεροί.</a:t>
            </a:r>
            <a:endParaRPr lang="en-US" altLang="el-GR" sz="2200" dirty="0" smtClean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l-GR" altLang="el-GR" sz="2200" dirty="0" smtClean="0"/>
              <a:t> Έτσι τα φυλλωτά λαχανικά, όπως τα μαρούλια θα μαραθούν πιο γρήγορα από το λάχανο ή από τα  κρεμμύδια.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7544" y="20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Το ποσό της απώλειας βάρους εξαρτάται από</a:t>
            </a:r>
            <a:r>
              <a:rPr lang="en-US" altLang="el-GR" dirty="0"/>
              <a:t>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546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altLang="el-GR" dirty="0" smtClean="0"/>
              <a:t>Συνθήκες </a:t>
            </a:r>
            <a:r>
              <a:rPr lang="el-GR" altLang="el-GR" dirty="0" smtClean="0"/>
              <a:t>Συντήρησης</a:t>
            </a:r>
            <a:endParaRPr lang="el-GR" altLang="el-GR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el-GR" altLang="el-GR" sz="4000" dirty="0" smtClean="0"/>
              <a:t>Οι σημαντικότεροι </a:t>
            </a:r>
            <a:r>
              <a:rPr lang="el-GR" altLang="el-GR" sz="4000" b="1" dirty="0" smtClean="0"/>
              <a:t>παράγοντες</a:t>
            </a:r>
            <a:r>
              <a:rPr lang="el-GR" altLang="el-GR" sz="4000" dirty="0" smtClean="0"/>
              <a:t> που επηρεάζουν τη χρονική διάρκεια </a:t>
            </a:r>
            <a:r>
              <a:rPr lang="el-GR" altLang="el-GR" sz="4000" u="sng" dirty="0" smtClean="0"/>
              <a:t>ασφαλούς αποθήκευσης</a:t>
            </a:r>
            <a:r>
              <a:rPr lang="el-GR" altLang="el-GR" sz="4000" dirty="0" smtClean="0"/>
              <a:t> </a:t>
            </a:r>
            <a:endParaRPr lang="en-US" altLang="el-GR" sz="4000" dirty="0" smtClean="0"/>
          </a:p>
          <a:p>
            <a:pPr marL="609600" indent="-609600" eaLnBrk="1" hangingPunct="1">
              <a:buFontTx/>
              <a:buNone/>
            </a:pPr>
            <a:r>
              <a:rPr lang="el-GR" altLang="el-GR" sz="4000" dirty="0" smtClean="0"/>
              <a:t>είναι οι</a:t>
            </a:r>
            <a:r>
              <a:rPr lang="en-US" altLang="el-GR" sz="4000" dirty="0" smtClean="0"/>
              <a:t>:</a:t>
            </a:r>
            <a:endParaRPr lang="el-GR" altLang="el-GR" sz="4000" dirty="0" smtClean="0"/>
          </a:p>
          <a:p>
            <a:pPr marL="609600" indent="-609600">
              <a:buFontTx/>
              <a:buAutoNum type="arabicPeriod"/>
            </a:pPr>
            <a:r>
              <a:rPr lang="el-GR" altLang="el-GR" sz="4000" dirty="0"/>
              <a:t>περιεχομένη </a:t>
            </a:r>
            <a:r>
              <a:rPr lang="el-GR" altLang="el-GR" sz="4000" b="1" u="sng" dirty="0"/>
              <a:t>υγρασία</a:t>
            </a:r>
            <a:r>
              <a:rPr lang="el-GR" altLang="el-GR" sz="4000" dirty="0"/>
              <a:t> του αποθηκευμένου προϊόντος </a:t>
            </a:r>
            <a:r>
              <a:rPr lang="el-GR" altLang="el-GR" sz="4000" dirty="0" smtClean="0"/>
              <a:t>και </a:t>
            </a:r>
            <a:endParaRPr lang="en-US" altLang="el-GR" sz="4000" dirty="0"/>
          </a:p>
          <a:p>
            <a:pPr marL="609600" indent="-609600">
              <a:buNone/>
            </a:pPr>
            <a:r>
              <a:rPr lang="en-US" altLang="el-GR" sz="4000" dirty="0"/>
              <a:t>2. </a:t>
            </a:r>
            <a:r>
              <a:rPr lang="el-GR" altLang="el-GR" sz="4000" dirty="0"/>
              <a:t>η </a:t>
            </a:r>
            <a:r>
              <a:rPr lang="el-GR" altLang="el-GR" sz="4000" b="1" u="sng" dirty="0"/>
              <a:t>θερμοκρασία</a:t>
            </a:r>
            <a:r>
              <a:rPr lang="el-GR" altLang="el-GR" sz="4000" dirty="0"/>
              <a:t> του περιβάλλοντος</a:t>
            </a:r>
          </a:p>
          <a:p>
            <a:pPr marL="609600" indent="-609600" eaLnBrk="1" hangingPunct="1">
              <a:buFontTx/>
              <a:buNone/>
            </a:pPr>
            <a:endParaRPr lang="el-GR" altLang="el-GR" sz="4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45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40</a:t>
            </a:fld>
            <a:endParaRPr lang="el-GR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7504" y="1124744"/>
            <a:ext cx="8856984" cy="5400600"/>
          </a:xfrm>
          <a:noFill/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δηλαδή ανάλογη της διαφοράς της μερικής πίεσης του ατμού </a:t>
            </a:r>
            <a:r>
              <a:rPr lang="el-GR" altLang="el-GR" sz="2400" dirty="0" smtClean="0"/>
              <a:t>του νερού </a:t>
            </a:r>
            <a:r>
              <a:rPr lang="el-GR" altLang="el-GR" sz="2400" dirty="0" smtClean="0"/>
              <a:t>στο </a:t>
            </a:r>
            <a:r>
              <a:rPr lang="el-GR" altLang="el-GR" sz="2400" dirty="0" err="1" smtClean="0"/>
              <a:t>οπωροκηπευτικό</a:t>
            </a:r>
            <a:r>
              <a:rPr lang="el-GR" altLang="el-GR" sz="2400" dirty="0" smtClean="0"/>
              <a:t> και της πίεσης του περιβάλλοντος.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 </a:t>
            </a:r>
            <a:r>
              <a:rPr lang="el-GR" altLang="el-GR" sz="2400" dirty="0" smtClean="0">
                <a:solidFill>
                  <a:srgbClr val="FF0000"/>
                </a:solidFill>
              </a:rPr>
              <a:t>Η απόλυτη τιμή της απώλειας της υγρασίας από το προϊόν είναι ωστόσο πολύ λιγότερη από ότι η εξάτμιση από την ισοδύναμη επιφάνεια του ελεύθερου νερού.</a:t>
            </a:r>
            <a:r>
              <a:rPr lang="el-GR" altLang="el-GR" sz="24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 Η μερική πίεση του ατμού του νερού μέσα στο </a:t>
            </a:r>
            <a:r>
              <a:rPr lang="el-GR" altLang="el-GR" sz="2400" dirty="0" err="1" smtClean="0"/>
              <a:t>οπωροκηπευτικό</a:t>
            </a:r>
            <a:r>
              <a:rPr lang="el-GR" altLang="el-GR" sz="2400" dirty="0" smtClean="0"/>
              <a:t> είναι περίπου 0,98 της πίεσης του καθαρού νερού σε ίδια θερμοκρασία και βαρομετρική πίεση.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 </a:t>
            </a:r>
            <a:r>
              <a:rPr lang="el-GR" altLang="el-GR" sz="2400" u="sng" dirty="0" smtClean="0"/>
              <a:t>Αυτό συμβαίνει επειδή υπάρχουν διαλυμένες ουσίες στα οπωροκηπευτικά.</a:t>
            </a:r>
            <a:r>
              <a:rPr lang="el-GR" altLang="el-GR" sz="24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Σε περιβάλλον με 100% σχετική υγρασία, δηλαδή </a:t>
            </a:r>
            <a:r>
              <a:rPr lang="el-GR" altLang="el-GR" sz="2400" dirty="0" smtClean="0">
                <a:solidFill>
                  <a:srgbClr val="FF0000"/>
                </a:solidFill>
              </a:rPr>
              <a:t>σε υγρή ατμόσφαιρα, η ατμοποίηση του νερού είναι πρακτικά μηδενική όταν το προϊόν έχει την ίδια θερμοκρασία με τον περιβάλλοντα αέρα.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 Σε αυτές τις συνθήκες πρακτικά δεν θα υπάρξει απώλεια υγρασίας από το προϊόν.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Για σχετικές υγρασίες κάτω από το 100% υπάρχει απώλεια υγρασίας </a:t>
            </a:r>
            <a:r>
              <a:rPr lang="el-GR" altLang="el-GR" sz="2400" dirty="0" err="1" smtClean="0"/>
              <a:t>εφ΄</a:t>
            </a:r>
            <a:r>
              <a:rPr lang="el-GR" altLang="el-GR" sz="2400" dirty="0" smtClean="0"/>
              <a:t> όσον υπάρχει διαφορά στην πίεση των υδρατμών.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3528" y="12177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Η απώλεια υγρασίας των φρούτων και λαχανικών είναι όμοια με την κανονική εξάτμιση,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70739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 smtClean="0"/>
              <a:t>Διαφορά </a:t>
            </a:r>
            <a:r>
              <a:rPr lang="el-GR" dirty="0"/>
              <a:t>στην πίεση υδρατμών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97152"/>
          </a:xfrm>
          <a:noFill/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Η </a:t>
            </a:r>
            <a:r>
              <a:rPr lang="el-GR" altLang="el-GR" sz="2400" dirty="0" smtClean="0">
                <a:solidFill>
                  <a:schemeClr val="accent2"/>
                </a:solidFill>
              </a:rPr>
              <a:t>διαφορά στην πίεση υδρατμών</a:t>
            </a:r>
            <a:r>
              <a:rPr lang="el-GR" altLang="el-GR" sz="2400" dirty="0" smtClean="0"/>
              <a:t> σε </a:t>
            </a:r>
            <a:r>
              <a:rPr lang="el-GR" altLang="el-GR" sz="2400" u="sng" dirty="0" smtClean="0"/>
              <a:t>συγκεκριμένη σχετική υγρασία</a:t>
            </a:r>
            <a:r>
              <a:rPr lang="el-GR" altLang="el-GR" sz="2400" dirty="0" smtClean="0"/>
              <a:t> εξαρτάται από τη </a:t>
            </a:r>
            <a:r>
              <a:rPr lang="el-GR" altLang="el-GR" sz="2400" dirty="0" smtClean="0">
                <a:solidFill>
                  <a:srgbClr val="FF0000"/>
                </a:solidFill>
              </a:rPr>
              <a:t>θερμοκρασία της ατμόσφαιρας και του </a:t>
            </a:r>
            <a:r>
              <a:rPr lang="el-GR" altLang="el-GR" sz="2400" dirty="0" err="1" smtClean="0">
                <a:solidFill>
                  <a:srgbClr val="FF0000"/>
                </a:solidFill>
              </a:rPr>
              <a:t>οπωροκηπευτικού</a:t>
            </a:r>
            <a:r>
              <a:rPr lang="el-GR" altLang="el-GR" sz="2400" dirty="0" smtClean="0"/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 Όταν η θερμοκρασία του </a:t>
            </a:r>
            <a:r>
              <a:rPr lang="el-GR" altLang="el-GR" sz="2400" dirty="0" err="1" smtClean="0"/>
              <a:t>οπωροκηπευτικού</a:t>
            </a:r>
            <a:r>
              <a:rPr lang="el-GR" altLang="el-GR" sz="2400" dirty="0" smtClean="0"/>
              <a:t> και του περιβάλλοντος είναι ίδιες, η </a:t>
            </a:r>
            <a:r>
              <a:rPr lang="el-GR" altLang="el-GR" sz="2400" dirty="0" smtClean="0">
                <a:solidFill>
                  <a:schemeClr val="accent2"/>
                </a:solidFill>
              </a:rPr>
              <a:t>διαφορά στην πίεση αυξάνεται με αύξηση της θερμοκρασίας,</a:t>
            </a:r>
            <a:r>
              <a:rPr lang="el-GR" altLang="el-GR" sz="2400" dirty="0" smtClean="0"/>
              <a:t> σε σταθερή σχετική υγρασία.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Δηλαδή </a:t>
            </a:r>
            <a:r>
              <a:rPr lang="el-GR" altLang="el-GR" sz="2400" dirty="0" smtClean="0">
                <a:solidFill>
                  <a:srgbClr val="33CC33"/>
                </a:solidFill>
              </a:rPr>
              <a:t>περισσότερη υγρασία</a:t>
            </a:r>
            <a:r>
              <a:rPr lang="el-GR" altLang="el-GR" sz="2400" dirty="0" smtClean="0"/>
              <a:t> μπορεί να χαθεί από το προϊόν σε </a:t>
            </a:r>
            <a:r>
              <a:rPr lang="el-GR" altLang="el-GR" sz="2400" u="sng" dirty="0" smtClean="0"/>
              <a:t>χαμηλότερη σχετική υγρασία και υψηλότερη θερμοκρασία περιβάλλοντος</a:t>
            </a:r>
            <a:r>
              <a:rPr lang="el-GR" altLang="el-GR" sz="2400" dirty="0" smtClean="0"/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Αν η θερμοκρασία του προϊόντος είναι υψηλότερη από τη θερμοκρασία του περιβάλλοντος αέρα, </a:t>
            </a:r>
            <a:r>
              <a:rPr lang="el-GR" altLang="el-GR" sz="2400" dirty="0" smtClean="0">
                <a:solidFill>
                  <a:schemeClr val="accent2"/>
                </a:solidFill>
              </a:rPr>
              <a:t>η διαφορά στην πίεση αυξάνεται περισσότερο με αποτέλεσμα την απώλεια της υγρασίας.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Τελικά είναι σημαντικό το να ελαττωθεί η θερμοκρασία του προϊόντος, κάτω από τη θερμοκρασία του χώρου αποθήκευσης </a:t>
            </a:r>
            <a:r>
              <a:rPr lang="el-GR" altLang="el-GR" sz="2400" u="sng" dirty="0" smtClean="0"/>
              <a:t>όσο πιο γρήγορα είναι δυνατό.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7610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altLang="el-GR" sz="3600" dirty="0" smtClean="0"/>
              <a:t>Η απώλεια του βάρους του προϊόντος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δεν οφείλεται εξολοκλήρου στη </a:t>
            </a:r>
            <a:r>
              <a:rPr lang="el-GR" altLang="el-GR" dirty="0" smtClean="0">
                <a:solidFill>
                  <a:srgbClr val="FF0000"/>
                </a:solidFill>
              </a:rPr>
              <a:t>διαπνοή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 γιατί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 υπάρχει και απώλεια βάρους λόγω της αναπνοής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η οποία όμως </a:t>
            </a:r>
            <a:r>
              <a:rPr lang="el-GR" altLang="el-GR" u="sng" dirty="0" smtClean="0"/>
              <a:t>είναι ασήμαντη σε σύγκριση με την απώλεια βάρους λόγω της </a:t>
            </a:r>
            <a:r>
              <a:rPr lang="el-GR" altLang="el-GR" u="sng" dirty="0" smtClean="0"/>
              <a:t>διαπνοής.</a:t>
            </a:r>
            <a:r>
              <a:rPr lang="el-GR" altLang="el-GR" dirty="0" smtClean="0"/>
              <a:t> 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1166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43</a:t>
            </a:fld>
            <a:endParaRPr lang="el-GR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68760"/>
            <a:ext cx="8229600" cy="5256584"/>
          </a:xfr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600" dirty="0" smtClean="0"/>
              <a:t>Σε </a:t>
            </a:r>
            <a:r>
              <a:rPr lang="el-GR" altLang="el-GR" sz="2600" dirty="0" smtClean="0">
                <a:solidFill>
                  <a:srgbClr val="FF0000"/>
                </a:solidFill>
              </a:rPr>
              <a:t>δεδομένη θερμοκρασία και σχετική υγρασία</a:t>
            </a:r>
            <a:r>
              <a:rPr lang="el-GR" altLang="el-GR" sz="2600" dirty="0" smtClean="0"/>
              <a:t>, </a:t>
            </a:r>
            <a:r>
              <a:rPr lang="el-GR" altLang="el-GR" sz="2600" u="sng" dirty="0" smtClean="0"/>
              <a:t>υψηλότερες ταχύτητες του ψυχρού αέρα του χώρου, προκαλούν</a:t>
            </a:r>
            <a:r>
              <a:rPr lang="el-GR" altLang="el-GR" sz="2600" dirty="0" smtClean="0"/>
              <a:t> συνήθως </a:t>
            </a:r>
            <a:r>
              <a:rPr lang="el-GR" altLang="el-GR" sz="2600" dirty="0" smtClean="0">
                <a:solidFill>
                  <a:schemeClr val="accent2"/>
                </a:solidFill>
              </a:rPr>
              <a:t>αύξηση της απώλειας της υγρασίας του προϊόντος.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600" dirty="0" smtClean="0"/>
              <a:t>Η εξωτερική  επιφάνεια των οπωροκηπευτικών, περιβάλλεται από λεπτό στρώμα της </a:t>
            </a:r>
            <a:r>
              <a:rPr lang="el-GR" altLang="el-GR" sz="2600" dirty="0" err="1" smtClean="0"/>
              <a:t>μικροατμόσφαιρας</a:t>
            </a:r>
            <a:r>
              <a:rPr lang="el-GR" altLang="el-GR" sz="2600" dirty="0" smtClean="0"/>
              <a:t> του υγρού αέρα.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600" dirty="0" smtClean="0"/>
              <a:t> Οι υψηλότερες ταχύτητες αέρα θα μετακινήσουν αυτό το λεπτό στρώμα του αέρα πιο γρήγορα, εκτός εάν ο κύριος αέρας είναι ακόμη υγρός.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600" dirty="0" smtClean="0"/>
              <a:t>  </a:t>
            </a:r>
            <a:r>
              <a:rPr lang="el-GR" altLang="el-GR" sz="2600" dirty="0" err="1" smtClean="0"/>
              <a:t>Εφ΄</a:t>
            </a:r>
            <a:r>
              <a:rPr lang="el-GR" altLang="el-GR" sz="2600" dirty="0" smtClean="0"/>
              <a:t> όσον το προϊόν έχει ψυχθεί στη θερμοκρασία του χώρου αποθήκευσης ή του οχήματος μεταφοράς, η ταχύτητα του αέρα θα πρέπει να είναι μόλις επαρκής να αφαιρέσει τη θερμότητα της αναπνοής από τη μάζα του προϊόντος.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dirty="0" smtClean="0"/>
              <a:t>Ταχύτητα αέρα του χώρου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5817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l-GR" altLang="el-GR" sz="4000" dirty="0"/>
              <a:t>Καλά σχεδιασμένα μέσα μεταφοράς</a:t>
            </a:r>
            <a:endParaRPr lang="el-GR" altLang="el-GR" sz="40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40768"/>
            <a:ext cx="8229600" cy="5184576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και η ύπαρξη οπών αερισμού της συσκευασίας μεταφοράς,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είναι σημαντική προϋπόθεση για την παροχέτευση επαρκούς όγκου αέρα, στις χαμηλές ταχύτητες.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altLang="el-GR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 </a:t>
            </a:r>
            <a:r>
              <a:rPr lang="el-GR" altLang="el-GR" dirty="0" smtClean="0"/>
              <a:t>Οι χαμηλές ταχύτητες αέρα δεν είναι μόνο υπεύθυνες για τη μείωση της απώλειας υγρασίας από το προϊόν, αλλά εξοικονομούν και ενέργεια.</a:t>
            </a:r>
          </a:p>
          <a:p>
            <a:pPr eaLnBrk="1" hangingPunct="1">
              <a:lnSpc>
                <a:spcPct val="90000"/>
              </a:lnSpc>
            </a:pPr>
            <a:endParaRPr lang="el-GR" altLang="el-GR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377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l-GR" dirty="0" smtClean="0"/>
              <a:t>Διατήρηση υγρασίας (1/2)</a:t>
            </a:r>
            <a:endParaRPr lang="el-GR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51520" y="836712"/>
            <a:ext cx="8712968" cy="568863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600" dirty="0" smtClean="0"/>
              <a:t>Η διατήρηση της σχετικής </a:t>
            </a:r>
            <a:r>
              <a:rPr lang="el-GR" altLang="el-GR" sz="2600" dirty="0" smtClean="0"/>
              <a:t>υγρασίας </a:t>
            </a:r>
            <a:r>
              <a:rPr lang="el-GR" altLang="el-GR" sz="2600" dirty="0" smtClean="0"/>
              <a:t>σε χαμηλές τιμές στους χώρους αποθήκευσης με ψύξη σε χαμηλές θερμοκρασίες (3</a:t>
            </a:r>
            <a:r>
              <a:rPr lang="el-GR" altLang="el-GR" sz="2600" baseline="30000" dirty="0" smtClean="0"/>
              <a:t>ο</a:t>
            </a:r>
            <a:r>
              <a:rPr lang="el-GR" altLang="el-GR" sz="2600" dirty="0" smtClean="0"/>
              <a:t> – 5</a:t>
            </a:r>
            <a:r>
              <a:rPr lang="el-GR" altLang="el-GR" sz="2600" baseline="30000" dirty="0" smtClean="0"/>
              <a:t>ο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C</a:t>
            </a:r>
            <a:r>
              <a:rPr lang="el-GR" altLang="el-GR" sz="2600" dirty="0" smtClean="0"/>
              <a:t>), δεν είναι εύκολη.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600" dirty="0" smtClean="0"/>
              <a:t>Υπάρχει </a:t>
            </a:r>
            <a:r>
              <a:rPr lang="el-GR" altLang="el-GR" sz="2600" dirty="0" smtClean="0"/>
              <a:t>πάντα η τάση στην υγρασία, να συμπυκνώνεται σε επαφή με ψυχρές επιφάνειες οι οποίες έχουν χαμηλότερη θερμοκρασία από τον κυκλοφορούντα αέρα.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600" dirty="0" smtClean="0"/>
              <a:t>Όσο </a:t>
            </a:r>
            <a:r>
              <a:rPr lang="el-GR" altLang="el-GR" sz="2600" dirty="0" smtClean="0"/>
              <a:t>μικρότερη είναι η διαφορά θερμοκρασίας των επιφανειών </a:t>
            </a:r>
            <a:r>
              <a:rPr lang="el-GR" altLang="el-GR" sz="2600" dirty="0" smtClean="0"/>
              <a:t>και του </a:t>
            </a:r>
            <a:r>
              <a:rPr lang="el-GR" altLang="el-GR" sz="2600" dirty="0" smtClean="0"/>
              <a:t>αέρα του περιβάλλοντος τόσο μειώνεται η </a:t>
            </a:r>
            <a:r>
              <a:rPr lang="el-GR" altLang="el-GR" sz="2600" dirty="0" smtClean="0"/>
              <a:t>συμπύκνωση, επομένως </a:t>
            </a:r>
            <a:r>
              <a:rPr lang="el-GR" altLang="el-GR" sz="2600" dirty="0" smtClean="0"/>
              <a:t>παρατηρείται λιγότερη απομάκρυνση υγρασίας. </a:t>
            </a:r>
            <a:endParaRPr lang="el-GR" altLang="el-GR" sz="2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600" dirty="0" smtClean="0"/>
              <a:t>Κατά </a:t>
            </a:r>
            <a:r>
              <a:rPr lang="el-GR" altLang="el-GR" sz="2600" dirty="0" smtClean="0"/>
              <a:t>συνέπεια ο αέρας του περιβάλλοντος απομακρύνει </a:t>
            </a:r>
            <a:r>
              <a:rPr lang="el-GR" altLang="el-GR" sz="2600" dirty="0" smtClean="0"/>
              <a:t>μικρότερη υγρασία </a:t>
            </a:r>
            <a:r>
              <a:rPr lang="el-GR" altLang="el-GR" sz="2600" dirty="0" smtClean="0"/>
              <a:t>από το προϊόν, άρα η υψηλότερη σχετική υγρασία </a:t>
            </a:r>
            <a:r>
              <a:rPr lang="el-GR" altLang="el-GR" sz="2600" dirty="0" smtClean="0"/>
              <a:t>που παρατηρείται </a:t>
            </a:r>
            <a:r>
              <a:rPr lang="el-GR" altLang="el-GR" sz="2600" dirty="0" smtClean="0"/>
              <a:t>συντελεί στο να μειώνει την απώλεια υγρασίας από το </a:t>
            </a:r>
            <a:r>
              <a:rPr lang="el-GR" altLang="el-GR" sz="2600" dirty="0" smtClean="0"/>
              <a:t>προϊόν</a:t>
            </a:r>
            <a:r>
              <a:rPr lang="el-GR" altLang="el-GR" sz="2600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509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el-GR" altLang="el-GR" sz="3600" dirty="0"/>
              <a:t>Διατήρηση υγρασίας </a:t>
            </a:r>
            <a:r>
              <a:rPr lang="el-GR" altLang="el-GR" sz="3600" dirty="0" smtClean="0"/>
              <a:t>(2/2</a:t>
            </a:r>
            <a:r>
              <a:rPr lang="el-GR" altLang="el-GR" sz="3600" dirty="0"/>
              <a:t>)</a:t>
            </a:r>
            <a:endParaRPr lang="el-GR" altLang="el-GR" sz="36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08720"/>
            <a:ext cx="8229600" cy="554461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l-GR" altLang="el-GR" sz="3000" dirty="0" err="1" smtClean="0"/>
              <a:t>Ωστόσο,η</a:t>
            </a:r>
            <a:r>
              <a:rPr lang="el-GR" altLang="el-GR" sz="3000" dirty="0" smtClean="0"/>
              <a:t> </a:t>
            </a:r>
            <a:r>
              <a:rPr lang="el-GR" altLang="el-GR" sz="3000" dirty="0" smtClean="0"/>
              <a:t>μικρότερη διαφορά θερμοκρασίας των επιφανειών και του αέρα του περιβάλλοντος, σημαίνει ότι μεγαλύτερος όγκος αέρα απαιτείται για την επαρκή απομάκρυνση της θερμότητας.  </a:t>
            </a:r>
          </a:p>
          <a:p>
            <a:pPr eaLnBrk="1" hangingPunct="1">
              <a:buFontTx/>
              <a:buNone/>
            </a:pPr>
            <a:endParaRPr lang="el-GR" altLang="el-GR" sz="3000" dirty="0" smtClean="0"/>
          </a:p>
          <a:p>
            <a:pPr eaLnBrk="1" hangingPunct="1">
              <a:buFontTx/>
              <a:buNone/>
            </a:pPr>
            <a:r>
              <a:rPr lang="el-GR" altLang="el-GR" sz="3000" dirty="0" smtClean="0"/>
              <a:t>Αν και η υψηλή σχετική υγρασία είναι επιθυμητή στη μείωση των τιμών της διαπνοής</a:t>
            </a:r>
            <a:r>
              <a:rPr lang="el-GR" altLang="el-GR" sz="3000" dirty="0" smtClean="0"/>
              <a:t>,</a:t>
            </a:r>
          </a:p>
          <a:p>
            <a:pPr eaLnBrk="1" hangingPunct="1">
              <a:buFontTx/>
              <a:buNone/>
            </a:pPr>
            <a:r>
              <a:rPr lang="el-GR" altLang="el-GR" sz="3000" dirty="0" smtClean="0"/>
              <a:t> </a:t>
            </a:r>
            <a:r>
              <a:rPr lang="el-GR" altLang="el-GR" sz="3000" dirty="0" smtClean="0"/>
              <a:t>δεν συνεισφέρει σε ορισμένες περιπτώσεις στη σωστή συντήρηση των οπωροκηπευτικών σε περιβάλλοντα με υψηλή σχετική υγρασία.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6134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el-GR" altLang="el-GR" dirty="0"/>
              <a:t>Ζημιές από ακατάλληλη ψύξη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05833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n-GB" smtClean="0"/>
              <a:pPr/>
              <a:t>48</a:t>
            </a:fld>
            <a:endParaRPr lang="en-GB" dirty="0"/>
          </a:p>
        </p:txBody>
      </p:sp>
      <p:pic>
        <p:nvPicPr>
          <p:cNvPr id="51203" name="Picture 4" descr="Figure 2 – Water-Soaking Of Asparagus Tips Due To Storage At 0°C. Shrivelling And Secondary Rot Is Also Occurr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1" y="2852936"/>
            <a:ext cx="7200799" cy="3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Water-Soaking Of Asparagus Tips Due To Storage At 0°C. </a:t>
            </a:r>
            <a:br>
              <a:rPr lang="en-GB" dirty="0" smtClean="0"/>
            </a:br>
            <a:r>
              <a:rPr lang="en-GB" dirty="0" smtClean="0"/>
              <a:t>Shrivelling And Secondary Rot Is Also Occurring.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624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Shrivelling</a:t>
            </a:r>
            <a:r>
              <a:rPr lang="en-US" dirty="0"/>
              <a:t> (</a:t>
            </a:r>
            <a:r>
              <a:rPr lang="en-US" dirty="0" err="1"/>
              <a:t>Ζάρωμ</a:t>
            </a:r>
            <a:r>
              <a:rPr lang="en-US" dirty="0"/>
              <a:t>α) and Pitting (Διάβρωση) Of Pepper With Chilling Injury. Note Lower Susceptibility Of The Red Variety.</a:t>
            </a:r>
            <a:endParaRPr lang="el-GR" dirty="0"/>
          </a:p>
        </p:txBody>
      </p:sp>
      <p:pic>
        <p:nvPicPr>
          <p:cNvPr id="52227" name="Picture 4" descr="Figure 3 – Shrivelling And Pitting Of Pepper With Chilling Injury. Note Lower Susceptibility Of The Red Variety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7056784" cy="38393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009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1556792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dirty="0"/>
              <a:t>Ποιες οι πηγές ΘΕΡΜΟΤΗΤΑΣ </a:t>
            </a:r>
            <a:br>
              <a:rPr lang="el-GR" dirty="0"/>
            </a:br>
            <a:r>
              <a:rPr lang="el-GR" dirty="0"/>
              <a:t>σε έναν </a:t>
            </a:r>
            <a:br>
              <a:rPr lang="el-GR" dirty="0"/>
            </a:br>
            <a:r>
              <a:rPr lang="el-GR" dirty="0"/>
              <a:t>ΑΠΟΘΗΚΕΥΤΙΚΟ ΧΩΡΟ</a:t>
            </a:r>
            <a:br>
              <a:rPr lang="el-GR" dirty="0"/>
            </a:br>
            <a:r>
              <a:rPr lang="el-GR" dirty="0"/>
              <a:t>;;;;;;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3818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GB" altLang="el-GR" dirty="0"/>
              <a:t>Low Temperature Induced Internal Browning Of "Newton" Apple Stored At 0°C.</a:t>
            </a:r>
            <a:r>
              <a:rPr lang="el-GR" altLang="el-GR" dirty="0"/>
              <a:t> </a:t>
            </a:r>
            <a:endParaRPr lang="el-GR" dirty="0"/>
          </a:p>
        </p:txBody>
      </p:sp>
      <p:pic>
        <p:nvPicPr>
          <p:cNvPr id="53251" name="Picture 4" descr="Figure 4 – Low Temperature Induced Internal Browning Of &quot;Newton&quot; Apple Stored At 0°C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5880"/>
            <a:ext cx="7056784" cy="39914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7510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l-GR" dirty="0"/>
              <a:t>Τραυματισμός από έκθεση σε θερμοκρασία &lt;13°C για λίγες ώρες έως λίγες ημέρες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51</a:t>
            </a:fld>
            <a:endParaRPr lang="el-GR" dirty="0"/>
          </a:p>
        </p:txBody>
      </p:sp>
      <p:pic>
        <p:nvPicPr>
          <p:cNvPr id="54275" name="Picture 14" descr="banana%20chilled%2024%20hr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92897"/>
            <a:ext cx="4788024" cy="4379392"/>
          </a:xfrm>
          <a:noFill/>
        </p:spPr>
      </p:pic>
      <p:pic>
        <p:nvPicPr>
          <p:cNvPr id="54276" name="Picture 6" descr="Chilling Injury in Bananas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492896"/>
            <a:ext cx="4427984" cy="43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02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Flesh Reddening And "Woolly" Texture Of Nectarines Stored At 2°C For 3 Weeks </a:t>
            </a:r>
            <a:endParaRPr lang="en-GB" dirty="0"/>
          </a:p>
        </p:txBody>
      </p:sp>
      <p:pic>
        <p:nvPicPr>
          <p:cNvPr id="55299" name="Picture 4" descr="Figure 5 – Flesh Reddening And &quot;Woolly&quot; Texture Of Nectarines Stored At 2°C For 3 Weeks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848872" cy="4104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6575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dirty="0"/>
              <a:t>Abnormal/Uneven Ripening Of Green Tomatoes Stored At 3°C And Subsequently Ripened At Room Temperature.</a:t>
            </a:r>
            <a:endParaRPr lang="el-GR" dirty="0"/>
          </a:p>
        </p:txBody>
      </p:sp>
      <p:pic>
        <p:nvPicPr>
          <p:cNvPr id="56323" name="Picture 4" descr="Figure 6 – Abnormal/Uneven Ripening Of Green Tomatoes Stored At 3°C And Subsequently Ripened At Room Temperature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48730"/>
            <a:ext cx="7704856" cy="38325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7783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altLang="el-GR" sz="2400" smtClean="0"/>
              <a:t>Breakdown And Subsequent Decay (Αποσύνθεση) Of Cantaloupes (Πεπόνια) Stored At 0°C For 4 Days.</a:t>
            </a:r>
            <a:r>
              <a:rPr lang="el-GR" altLang="el-GR" smtClean="0"/>
              <a:t> </a:t>
            </a:r>
          </a:p>
        </p:txBody>
      </p:sp>
      <p:pic>
        <p:nvPicPr>
          <p:cNvPr id="57347" name="Picture 4" descr="Figure 8 – Breakdown And Subsequent Decay Of Cantaloupes Stored At 0°C For 4 Day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133600"/>
            <a:ext cx="4048125" cy="3100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635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10E3FB37-4866-4BCC-BC8E-1E36E8221869}" type="slidenum">
              <a:rPr lang="el-GR" altLang="el-GR" smtClean="0"/>
              <a:pPr>
                <a:defRPr/>
              </a:pPr>
              <a:t>55</a:t>
            </a:fld>
            <a:endParaRPr lang="el-GR" altLang="el-GR" dirty="0"/>
          </a:p>
        </p:txBody>
      </p:sp>
      <p:graphicFrame>
        <p:nvGraphicFramePr>
          <p:cNvPr id="48716" name="Group 588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2878626"/>
              </p:ext>
            </p:extLst>
          </p:nvPr>
        </p:nvGraphicFramePr>
        <p:xfrm>
          <a:off x="467544" y="1268760"/>
          <a:ext cx="8229889" cy="5029146"/>
        </p:xfrm>
        <a:graphic>
          <a:graphicData uri="http://schemas.openxmlformats.org/drawingml/2006/table">
            <a:tbl>
              <a:tblPr firstRow="1" firstCol="1"/>
              <a:tblGrid>
                <a:gridCol w="2714720"/>
                <a:gridCol w="2716308"/>
                <a:gridCol w="2798861"/>
              </a:tblGrid>
              <a:tr h="36219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r>
                        <a:rPr kumimoji="0" lang="el-GR" alt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Commodity</a:t>
                      </a:r>
                      <a:endParaRPr kumimoji="0" lang="el-GR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Recommended Minimum Storage Temperature (°C)</a:t>
                      </a:r>
                      <a:r>
                        <a:rPr kumimoji="0" lang="en-GB" altLang="el-G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GB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Potential Chilling Injury Symptoms</a:t>
                      </a:r>
                      <a:r>
                        <a:rPr kumimoji="0" lang="en-GB" altLang="el-G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3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Anthurium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13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darkening and water-soaked appearance</a:t>
                      </a:r>
                      <a:endParaRPr kumimoji="0" lang="en-GB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95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Apple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0–7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core or flesh browning, fermented flavour, spongy texture, susceptibility and symptoms vary with cultivar</a:t>
                      </a:r>
                      <a:endParaRPr kumimoji="0" lang="en-GB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Asparagus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2–4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occurs primarily at the tips - darkened and water-soaked followed by bacterial soft rot</a:t>
                      </a:r>
                      <a:endParaRPr kumimoji="0" lang="en-GB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95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Avocado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7–13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darkening of vascular tissues, discolouration of flesh and skin, off-flavours and odours, abnormal ripening</a:t>
                      </a:r>
                      <a:endParaRPr kumimoji="0" lang="en-GB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95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Banana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13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green fruit: brown under peel discolouration. Ripe fruit: brown to black peel discolouration, off-flavours, abnormal ripening</a:t>
                      </a:r>
                      <a:endParaRPr kumimoji="0" lang="en-GB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19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Basil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7-10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wilting, water-soaked appearance, darkening</a:t>
                      </a:r>
                      <a:endParaRPr kumimoji="0" lang="en-GB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3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Bean (snap)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7–10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</a:t>
                      </a:r>
                      <a:r>
                        <a:rPr kumimoji="0" lang="en-GB" alt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russeting</a:t>
                      </a:r>
                      <a:r>
                        <a:rPr kumimoji="0" lang="en-GB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pitting 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3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Cantaloupe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2–5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pitting, surface decay</a:t>
                      </a:r>
                      <a:endParaRPr kumimoji="0" lang="en-GB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8566" marR="118566"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en-GB" altLang="el-GR" sz="3200" dirty="0" smtClean="0">
                <a:latin typeface="Times New Roman" pitchFamily="18" charset="0"/>
                <a:cs typeface="Times New Roman" pitchFamily="18" charset="0"/>
              </a:rPr>
              <a:t>Examples </a:t>
            </a:r>
            <a:r>
              <a:rPr lang="en-GB" altLang="el-GR" sz="3200" dirty="0">
                <a:latin typeface="Times New Roman" pitchFamily="18" charset="0"/>
                <a:cs typeface="Times New Roman" pitchFamily="18" charset="0"/>
              </a:rPr>
              <a:t>Of Fruits, Vegetables And Floriculture Products Susceptible To Chilling </a:t>
            </a:r>
            <a:r>
              <a:rPr lang="en-GB" altLang="el-GR" sz="3200" dirty="0" smtClean="0">
                <a:latin typeface="Times New Roman" pitchFamily="18" charset="0"/>
                <a:cs typeface="Times New Roman" pitchFamily="18" charset="0"/>
              </a:rPr>
              <a:t>Injury</a:t>
            </a:r>
            <a:r>
              <a:rPr lang="en-GB" altLang="el-GR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altLang="el-GR" sz="3200" dirty="0">
                <a:latin typeface="Arial" pitchFamily="34" charset="0"/>
                <a:cs typeface="Arial" pitchFamily="34" charset="0"/>
              </a:rPr>
            </a:b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1029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56</a:t>
            </a:fld>
            <a:endParaRPr lang="el-GR" dirty="0"/>
          </a:p>
        </p:txBody>
      </p:sp>
      <p:pic>
        <p:nvPicPr>
          <p:cNvPr id="60418" name="Picture 19" descr="Photo:  Kiwifruit Freezing Injur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848872" cy="5040560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Συμπτώματα από παρατεταμένη συντήρηση σε χαμηλές θερμοκρασίες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62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57</a:t>
            </a:fld>
            <a:endParaRPr lang="el-GR" dirty="0"/>
          </a:p>
        </p:txBody>
      </p:sp>
      <p:pic>
        <p:nvPicPr>
          <p:cNvPr id="61443" name="Picture 9" descr="Freezi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2298700"/>
            <a:ext cx="6929437" cy="4559300"/>
          </a:xfrm>
          <a:noFill/>
        </p:spPr>
      </p:pic>
      <p:pic>
        <p:nvPicPr>
          <p:cNvPr id="61442" name="Picture 5" descr="Chilling Injur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971800" cy="2311400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15816" y="274638"/>
            <a:ext cx="5770984" cy="1570186"/>
          </a:xfrm>
        </p:spPr>
        <p:txBody>
          <a:bodyPr>
            <a:noAutofit/>
          </a:bodyPr>
          <a:lstStyle/>
          <a:p>
            <a:r>
              <a:rPr lang="el-GR" sz="3600" dirty="0"/>
              <a:t>Συμπτώματα από παρατεταμένη συντήρηση σε χαμηλές θερμοκρασίες</a:t>
            </a:r>
            <a:br>
              <a:rPr lang="el-GR" sz="3600" dirty="0"/>
            </a:b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4254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58</a:t>
            </a:fld>
            <a:endParaRPr lang="el-GR" dirty="0"/>
          </a:p>
        </p:txBody>
      </p:sp>
      <p:pic>
        <p:nvPicPr>
          <p:cNvPr id="62466" name="Picture 5" descr="Temperature vs. Ripe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9144000" cy="534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Θερμοκρασία εναντίον Ωρίμανσης</a:t>
            </a:r>
            <a:br>
              <a:rPr lang="el-GR" dirty="0"/>
            </a:b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1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59</a:t>
            </a:fld>
            <a:endParaRPr lang="el-GR" dirty="0"/>
          </a:p>
        </p:txBody>
      </p:sp>
      <p:pic>
        <p:nvPicPr>
          <p:cNvPr id="63491" name="Picture 5" descr="Temperature Eff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28800"/>
            <a:ext cx="8532812" cy="5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Επίδραση της θερμοκρασίας στη συντήρηση της φράουλας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7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1. Εσωτερικές πηγές θερμότητας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</p:spPr>
        <p:txBody>
          <a:bodyPr>
            <a:normAutofit/>
          </a:bodyPr>
          <a:lstStyle/>
          <a:p>
            <a:pPr marL="609600" indent="-609600" algn="ctr" eaLnBrk="1" hangingPunct="1">
              <a:buFontTx/>
              <a:buNone/>
            </a:pPr>
            <a:r>
              <a:rPr lang="el-GR" altLang="el-GR" sz="3600" dirty="0" smtClean="0"/>
              <a:t>είναι </a:t>
            </a:r>
            <a:r>
              <a:rPr lang="el-GR" altLang="el-GR" sz="3600" dirty="0" smtClean="0"/>
              <a:t>η αναπνοή των σπόρων και </a:t>
            </a:r>
          </a:p>
          <a:p>
            <a:pPr marL="609600" indent="-609600" algn="ctr" eaLnBrk="1" hangingPunct="1">
              <a:buFontTx/>
              <a:buNone/>
            </a:pPr>
            <a:r>
              <a:rPr lang="el-GR" altLang="el-GR" sz="3600" dirty="0" smtClean="0"/>
              <a:t>των αναπτυσσόμενων μυκήτων, </a:t>
            </a:r>
          </a:p>
          <a:p>
            <a:pPr marL="609600" indent="-609600" algn="ctr" eaLnBrk="1" hangingPunct="1">
              <a:buFontTx/>
              <a:buNone/>
            </a:pPr>
            <a:r>
              <a:rPr lang="el-GR" altLang="el-GR" sz="3600" dirty="0" smtClean="0"/>
              <a:t>η δράση των </a:t>
            </a:r>
            <a:r>
              <a:rPr lang="el-GR" altLang="el-GR" sz="3600" u="sng" dirty="0" smtClean="0"/>
              <a:t>εντόμων</a:t>
            </a:r>
            <a:r>
              <a:rPr lang="el-GR" altLang="el-GR" sz="3600" dirty="0" smtClean="0"/>
              <a:t> και </a:t>
            </a:r>
          </a:p>
          <a:p>
            <a:pPr marL="609600" indent="-609600" algn="ctr" eaLnBrk="1" hangingPunct="1">
              <a:buFontTx/>
              <a:buNone/>
            </a:pPr>
            <a:r>
              <a:rPr lang="el-GR" altLang="el-GR" sz="3600" dirty="0" smtClean="0"/>
              <a:t>η ποσότητα </a:t>
            </a:r>
            <a:r>
              <a:rPr lang="el-GR" altLang="el-GR" sz="3600" dirty="0" smtClean="0">
                <a:solidFill>
                  <a:srgbClr val="FF0000"/>
                </a:solidFill>
              </a:rPr>
              <a:t>θερμότητας</a:t>
            </a:r>
            <a:r>
              <a:rPr lang="el-GR" altLang="el-GR" sz="3600" dirty="0" smtClean="0"/>
              <a:t> που περικλείει το προϊόν όταν τοποθετηθεί στην αποθήκη</a:t>
            </a:r>
            <a:r>
              <a:rPr lang="el-GR" altLang="el-GR" sz="3600" dirty="0" smtClean="0"/>
              <a:t>,</a:t>
            </a:r>
            <a:endParaRPr lang="el-GR" altLang="el-GR" sz="3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94357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60</a:t>
            </a:fld>
            <a:endParaRPr lang="el-GR" dirty="0"/>
          </a:p>
        </p:txBody>
      </p:sp>
      <p:pic>
        <p:nvPicPr>
          <p:cNvPr id="64514" name="Picture 5" descr="Tomato Chilling Injury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196752"/>
            <a:ext cx="7734300" cy="5095875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Συμπτώματα από παρατεταμένη συντήρηση σε χαμηλές θερμοκρασίες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2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61</a:t>
            </a:fld>
            <a:endParaRPr lang="el-GR" dirty="0"/>
          </a:p>
        </p:txBody>
      </p:sp>
      <p:pic>
        <p:nvPicPr>
          <p:cNvPr id="65538" name="Picture 5" descr="Internal Breakd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418654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Καφέτιασμα</a:t>
            </a:r>
            <a:r>
              <a:rPr lang="el-GR" dirty="0"/>
              <a:t> σε Ροδάκινο και Νεκταρίνι από παρατεταμένη συντήρηση σε χαμηλές θερμοκρασίες</a:t>
            </a:r>
            <a:br>
              <a:rPr lang="el-GR" dirty="0"/>
            </a:b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8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62</a:t>
            </a:fld>
            <a:endParaRPr lang="el-GR" dirty="0"/>
          </a:p>
        </p:txBody>
      </p:sp>
      <p:pic>
        <p:nvPicPr>
          <p:cNvPr id="66562" name="Picture 13" descr="Ethylene-induced Russet Spott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496294"/>
            <a:ext cx="8820150" cy="4885034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Ζημιά από τη δράση αιθυλενίου σε </a:t>
            </a:r>
            <a:r>
              <a:rPr lang="el-GR" dirty="0" smtClean="0"/>
              <a:t>μαρούλι «</a:t>
            </a:r>
            <a:r>
              <a:rPr lang="el-GR" dirty="0" err="1" smtClean="0"/>
              <a:t>Καφέτιασμα</a:t>
            </a:r>
            <a:r>
              <a:rPr lang="el-GR" dirty="0" smtClean="0"/>
              <a:t> </a:t>
            </a:r>
            <a:r>
              <a:rPr lang="el-GR" dirty="0"/>
              <a:t>στελεχών»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60016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63</a:t>
            </a:fld>
            <a:endParaRPr lang="el-GR" dirty="0"/>
          </a:p>
        </p:txBody>
      </p:sp>
      <p:sp>
        <p:nvSpPr>
          <p:cNvPr id="6758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6580" y="5901777"/>
            <a:ext cx="7777162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CC0099"/>
                </a:solidFill>
                <a:latin typeface="Comic Sans MS" pitchFamily="66" charset="0"/>
              </a:rPr>
              <a:t>Δεν πρέπει να αποθηκεύονται μαζί μπανάνα, πεπόνι και τομάτα με αγγούρι</a:t>
            </a:r>
            <a:endParaRPr lang="en-US" altLang="el-GR" sz="2800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pic>
        <p:nvPicPr>
          <p:cNvPr id="67586" name="Picture 5" descr="Ethylene Damage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916" y="1340768"/>
            <a:ext cx="7705725" cy="4416847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Ζημιά από τη δράση αιθυλενίου σε </a:t>
            </a:r>
            <a:r>
              <a:rPr lang="el-GR" sz="3600" dirty="0" smtClean="0"/>
              <a:t>αγγούρι «Κιτρίνισμα </a:t>
            </a:r>
            <a:r>
              <a:rPr lang="el-GR" sz="3600" dirty="0"/>
              <a:t>και παρακμή»</a:t>
            </a:r>
            <a:br>
              <a:rPr lang="el-GR" sz="3600" dirty="0"/>
            </a:br>
            <a:endParaRPr lang="el-GR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5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64</a:t>
            </a:fld>
            <a:endParaRPr lang="el-GR" dirty="0"/>
          </a:p>
        </p:txBody>
      </p:sp>
      <p:pic>
        <p:nvPicPr>
          <p:cNvPr id="68610" name="Picture 5" descr="Ethylene Induced Yellowing of Brocco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1" y="1124744"/>
            <a:ext cx="860425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Δράση αιθυλενίου σε μπρόκολο</a:t>
            </a:r>
            <a:br>
              <a:rPr lang="el-GR" dirty="0"/>
            </a:br>
            <a:r>
              <a:rPr lang="el-GR" dirty="0"/>
              <a:t>«Κιτρίνισμα»</a:t>
            </a:r>
            <a:br>
              <a:rPr lang="el-GR" dirty="0"/>
            </a:b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8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2" descr="Λογότυπο Επιχειρησιακού Προγράμματος Εκπαίδευση και Δια βίου Μάθηση.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1" descr="Λογότυπο για Άδειες χρήσης Creative Commons B Y, NC, ND.">
            <a:hlinkClick r:id="rId7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Υπότιτλος 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 bwMode="gray"/>
        <p:txBody>
          <a:bodyPr>
            <a:normAutofit/>
          </a:bodyPr>
          <a:lstStyle/>
          <a:p>
            <a:pPr algn="r"/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υλικού: </a:t>
            </a: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Τέλος </a:t>
            </a:r>
            <a:r>
              <a:rPr lang="el-GR" b="1" dirty="0" smtClean="0"/>
              <a:t>ενότητας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5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/>
              <a:t>2.  Εξωτερικές πηγές θερμότητας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endParaRPr lang="el-GR" altLang="el-GR" sz="4000" dirty="0" smtClean="0"/>
          </a:p>
          <a:p>
            <a:pPr marL="0" indent="0" algn="ctr" eaLnBrk="1" hangingPunct="1">
              <a:buNone/>
            </a:pPr>
            <a:r>
              <a:rPr lang="el-GR" altLang="el-GR" sz="4000" dirty="0" smtClean="0"/>
              <a:t>είναι η </a:t>
            </a:r>
            <a:r>
              <a:rPr lang="el-GR" altLang="el-GR" sz="4000" dirty="0" smtClean="0">
                <a:solidFill>
                  <a:srgbClr val="FF0000"/>
                </a:solidFill>
              </a:rPr>
              <a:t>θερμοκρασία</a:t>
            </a:r>
            <a:r>
              <a:rPr lang="el-GR" altLang="el-GR" sz="4000" dirty="0" smtClean="0"/>
              <a:t> του ατμοσφαιρικού αέρα και η </a:t>
            </a:r>
            <a:r>
              <a:rPr lang="el-GR" altLang="el-GR" sz="4000" b="1" dirty="0" smtClean="0"/>
              <a:t>ηλιακή ακτινοβολία</a:t>
            </a:r>
            <a:r>
              <a:rPr lang="el-GR" altLang="el-GR" sz="4000" dirty="0" smtClean="0"/>
              <a:t>.</a:t>
            </a:r>
            <a:endParaRPr lang="el-GR" altLang="el-GR" sz="4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036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6868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l-GR" altLang="el-GR" sz="4000" dirty="0"/>
              <a:t>Από τι εξαρτώνται οι τιμές της θερμοκρασίας που μπορεί να προκαλέσουν ζημιές </a:t>
            </a:r>
            <a:endParaRPr lang="el-GR" altLang="el-GR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l-GR" altLang="el-GR" dirty="0" smtClean="0"/>
              <a:t>από το </a:t>
            </a:r>
            <a:r>
              <a:rPr lang="el-GR" altLang="el-GR" dirty="0" smtClean="0"/>
              <a:t>αποθηκευμένο </a:t>
            </a:r>
            <a:r>
              <a:rPr lang="el-GR" altLang="el-GR" dirty="0" smtClean="0"/>
              <a:t>προϊόν,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dirty="0" smtClean="0"/>
              <a:t>την ποικιλία,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dirty="0" smtClean="0"/>
              <a:t>την περιεχομένη υγρασία </a:t>
            </a:r>
          </a:p>
          <a:p>
            <a:pPr marL="609600" indent="-609600" algn="ctr" eaLnBrk="1" hangingPunct="1">
              <a:buFontTx/>
              <a:buNone/>
            </a:pPr>
            <a:endParaRPr lang="el-GR" altLang="el-GR" sz="2400" i="1" dirty="0" smtClean="0"/>
          </a:p>
          <a:p>
            <a:pPr marL="609600" indent="-609600" algn="ctr" eaLnBrk="1" hangingPunct="1">
              <a:buFontTx/>
              <a:buNone/>
            </a:pPr>
            <a:r>
              <a:rPr lang="el-GR" altLang="el-GR" sz="2400" i="1" dirty="0" smtClean="0"/>
              <a:t>ενώ εξαρτώνται λιγότερο, </a:t>
            </a:r>
          </a:p>
          <a:p>
            <a:pPr marL="609600" indent="-609600" algn="ctr" eaLnBrk="1" hangingPunct="1">
              <a:buFontTx/>
              <a:buNone/>
            </a:pPr>
            <a:r>
              <a:rPr lang="el-GR" altLang="el-GR" sz="2400" i="1" dirty="0" smtClean="0"/>
              <a:t>από τη διάρκεια έκθεσης του προϊόντος στη συγκεκριμένη θερμοκρασία</a:t>
            </a:r>
          </a:p>
          <a:p>
            <a:pPr marL="609600" indent="-609600" eaLnBrk="1" hangingPunct="1"/>
            <a:endParaRPr lang="el-GR" altLang="el-GR" sz="24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7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Ακατάλληλη </a:t>
            </a:r>
            <a:r>
              <a:rPr lang="el-GR" dirty="0" smtClean="0"/>
              <a:t>Συντήρηση (1/3)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609600" indent="-609600" algn="ctr">
              <a:buNone/>
            </a:pPr>
            <a:r>
              <a:rPr lang="el-GR" altLang="el-GR" u="sng" dirty="0">
                <a:latin typeface="Comic Sans MS" pitchFamily="66" charset="0"/>
              </a:rPr>
              <a:t>Υψηλή υγρασία</a:t>
            </a:r>
            <a:r>
              <a:rPr lang="el-GR" altLang="el-GR" dirty="0">
                <a:latin typeface="Comic Sans MS" pitchFamily="66" charset="0"/>
              </a:rPr>
              <a:t> </a:t>
            </a:r>
            <a:endParaRPr lang="en-US" altLang="el-GR" dirty="0">
              <a:latin typeface="Comic Sans MS" pitchFamily="66" charset="0"/>
            </a:endParaRPr>
          </a:p>
          <a:p>
            <a:pPr marL="609600" indent="-609600" algn="ctr">
              <a:buNone/>
            </a:pPr>
            <a:r>
              <a:rPr lang="el-GR" altLang="el-GR" dirty="0">
                <a:latin typeface="Comic Sans MS" pitchFamily="66" charset="0"/>
              </a:rPr>
              <a:t>με σχετικά </a:t>
            </a:r>
            <a:endParaRPr lang="en-US" altLang="el-GR" dirty="0">
              <a:latin typeface="Comic Sans MS" pitchFamily="66" charset="0"/>
            </a:endParaRPr>
          </a:p>
          <a:p>
            <a:pPr marL="609600" indent="-609600" algn="ctr">
              <a:buNone/>
            </a:pPr>
            <a:r>
              <a:rPr lang="el-GR" altLang="el-GR" u="sng" dirty="0">
                <a:latin typeface="Comic Sans MS" pitchFamily="66" charset="0"/>
              </a:rPr>
              <a:t>υψηλή θερμοκρασία</a:t>
            </a:r>
            <a:r>
              <a:rPr lang="el-GR" altLang="el-GR" dirty="0">
                <a:latin typeface="Comic Sans MS" pitchFamily="66" charset="0"/>
              </a:rPr>
              <a:t> </a:t>
            </a:r>
            <a:endParaRPr lang="en-US" altLang="el-GR" dirty="0" smtClean="0">
              <a:latin typeface="Comic Sans MS" pitchFamily="66" charset="0"/>
            </a:endParaRPr>
          </a:p>
          <a:p>
            <a:pPr marL="609600" indent="-609600" algn="ctr">
              <a:buNone/>
            </a:pPr>
            <a:endParaRPr lang="en-US" altLang="el-GR" dirty="0">
              <a:latin typeface="Comic Sans MS" pitchFamily="66" charset="0"/>
            </a:endParaRPr>
          </a:p>
          <a:p>
            <a:pPr marL="92075" indent="-92075">
              <a:buNone/>
            </a:pPr>
            <a:r>
              <a:rPr lang="el-GR" altLang="el-GR" dirty="0">
                <a:latin typeface="Comic Sans MS" pitchFamily="66" charset="0"/>
              </a:rPr>
              <a:t>δημιουργούν ευνοϊκό περιβάλλον για </a:t>
            </a:r>
            <a:r>
              <a:rPr lang="el-GR" altLang="el-GR" dirty="0" smtClean="0">
                <a:latin typeface="Comic Sans MS" pitchFamily="66" charset="0"/>
              </a:rPr>
              <a:t>την ταχεία </a:t>
            </a:r>
            <a:r>
              <a:rPr lang="el-GR" altLang="el-GR" dirty="0">
                <a:latin typeface="Comic Sans MS" pitchFamily="66" charset="0"/>
              </a:rPr>
              <a:t>ανάπτυξη</a:t>
            </a:r>
            <a:r>
              <a:rPr lang="en-US" altLang="el-GR" dirty="0">
                <a:latin typeface="Comic Sans MS" pitchFamily="66" charset="0"/>
              </a:rPr>
              <a:t>:</a:t>
            </a:r>
            <a:r>
              <a:rPr lang="el-GR" altLang="el-GR" dirty="0">
                <a:latin typeface="Comic Sans MS" pitchFamily="66" charset="0"/>
              </a:rPr>
              <a:t> </a:t>
            </a:r>
            <a:endParaRPr lang="en-US" altLang="el-GR" dirty="0">
              <a:latin typeface="Comic Sans MS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 lang="el-GR" altLang="el-GR" dirty="0">
                <a:latin typeface="Comic Sans MS" pitchFamily="66" charset="0"/>
              </a:rPr>
              <a:t>των μυκήτων (</a:t>
            </a:r>
            <a:r>
              <a:rPr lang="el-GR" altLang="el-GR" dirty="0" err="1">
                <a:latin typeface="Comic Sans MS" pitchFamily="66" charset="0"/>
              </a:rPr>
              <a:t>Aspergillus</a:t>
            </a:r>
            <a:r>
              <a:rPr lang="el-GR" altLang="el-GR" dirty="0">
                <a:latin typeface="Comic Sans MS" pitchFamily="66" charset="0"/>
              </a:rPr>
              <a:t>, </a:t>
            </a:r>
            <a:r>
              <a:rPr lang="el-GR" altLang="el-GR" dirty="0" err="1">
                <a:latin typeface="Comic Sans MS" pitchFamily="66" charset="0"/>
              </a:rPr>
              <a:t>Penicillium</a:t>
            </a:r>
            <a:r>
              <a:rPr lang="el-GR" altLang="el-GR" dirty="0">
                <a:latin typeface="Comic Sans MS" pitchFamily="66" charset="0"/>
              </a:rPr>
              <a:t>, </a:t>
            </a:r>
            <a:r>
              <a:rPr lang="en-US" altLang="el-GR" dirty="0">
                <a:latin typeface="Comic Sans MS" pitchFamily="66" charset="0"/>
              </a:rPr>
              <a:t>F</a:t>
            </a:r>
            <a:r>
              <a:rPr lang="el-GR" altLang="el-GR" dirty="0" err="1">
                <a:latin typeface="Comic Sans MS" pitchFamily="66" charset="0"/>
              </a:rPr>
              <a:t>usarium</a:t>
            </a:r>
            <a:r>
              <a:rPr lang="el-GR" altLang="el-GR" dirty="0">
                <a:latin typeface="Comic Sans MS" pitchFamily="66" charset="0"/>
              </a:rPr>
              <a:t>, </a:t>
            </a:r>
            <a:r>
              <a:rPr lang="el-GR" altLang="el-GR" dirty="0" err="1">
                <a:latin typeface="Comic Sans MS" pitchFamily="66" charset="0"/>
              </a:rPr>
              <a:t>Ospora</a:t>
            </a:r>
            <a:r>
              <a:rPr lang="el-GR" altLang="el-GR" dirty="0">
                <a:latin typeface="Comic Sans MS" pitchFamily="66" charset="0"/>
              </a:rPr>
              <a:t> κ.ά.), </a:t>
            </a:r>
            <a:endParaRPr lang="en-US" altLang="el-GR" dirty="0">
              <a:latin typeface="Comic Sans MS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 lang="el-GR" altLang="el-GR" dirty="0">
                <a:latin typeface="Comic Sans MS" pitchFamily="66" charset="0"/>
              </a:rPr>
              <a:t>και των εντόμων. </a:t>
            </a:r>
          </a:p>
          <a:p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4023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EnglishUK"/>
  <p:tag name="ZHAW.ACCESSIBILITYADDIN.CHECKTIMEDATE" val="15/3/2016 3:16:41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1203,3,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2,54275,54276,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C0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2466,3,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3491,3,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5538,3,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7588,67586,3,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8610,3,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6,3,2,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7,3,2,9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3075,3074,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91139,2,91140,8,3,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  <p:tag name="ZHAW.ACCESSIBILITYADDIN.CONFIRMEDLANGUAGE" val="msoLanguageIDGreek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27652,27651,3,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29699,117764,29701,29702,117767,29704,29705,117770,29707,29708,3,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6,4099,4098,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F98A0616-F4F9-4E2C-98AA-7D63A18054B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3197</Words>
  <Application>Microsoft Office PowerPoint</Application>
  <PresentationFormat>On-screen Show (4:3)</PresentationFormat>
  <Paragraphs>427</Paragraphs>
  <Slides>65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Θέμα του Office</vt:lpstr>
      <vt:lpstr>Μετασυλλεκτικοί Χειρισμοί Γεωργικών Προϊόντων</vt:lpstr>
      <vt:lpstr>Άδειες χρήσης </vt:lpstr>
      <vt:lpstr>Χρηματοδότηση </vt:lpstr>
      <vt:lpstr>Συνθήκες Συντήρησης</vt:lpstr>
      <vt:lpstr> Ποιες οι πηγές ΘΕΡΜΟΤΗΤΑΣ  σε έναν  ΑΠΟΘΗΚΕΥΤΙΚΟ ΧΩΡΟ ;;;;;;  </vt:lpstr>
      <vt:lpstr>1. Εσωτερικές πηγές θερμότητας  </vt:lpstr>
      <vt:lpstr>2.  Εξωτερικές πηγές θερμότητας</vt:lpstr>
      <vt:lpstr>Από τι εξαρτώνται οι τιμές της θερμοκρασίας που μπορεί να προκαλέσουν ζημιές </vt:lpstr>
      <vt:lpstr>Ακατάλληλη Συντήρηση (1/3) </vt:lpstr>
      <vt:lpstr>Ακατάλληλη Συντήρηση (2/3) </vt:lpstr>
      <vt:lpstr>Ακατάλληλη Συντήρηση (3/3) </vt:lpstr>
      <vt:lpstr>1. Η Ανομοιομορφία κατανομής της υγρασίας στη μάζα του προϊόντος (1/6) </vt:lpstr>
      <vt:lpstr>1. Η Ανομοιομορφία κατανομής της υγρασίας στη μάζα του προϊόντος (2/6) </vt:lpstr>
      <vt:lpstr>1. Η Ανομοιομορφία κατανομής της υγρασίας στη μάζα του προϊόντος (3/6) </vt:lpstr>
      <vt:lpstr>1. Η Ανομοιομορφία κατανομής της υγρασίας στη μάζα του προϊόντος (4/6) </vt:lpstr>
      <vt:lpstr>1. Η Ανομοιομορφία κατανομής της υγρασίας στη μάζα του προϊόντος (5/6) </vt:lpstr>
      <vt:lpstr>1. Η Ανομοιομορφία κατανομής της υγρασίας στη μάζα του προϊόντος (6/6) </vt:lpstr>
      <vt:lpstr>2. Είσοδος νερού</vt:lpstr>
      <vt:lpstr>Αν  το  προϊόν  συγκομίζεται  στο  στάδιο  της  άριστης ποιότητας για  κατανάλωση</vt:lpstr>
      <vt:lpstr> Ethylene (1/3)</vt:lpstr>
      <vt:lpstr> Ethylene (2/3)</vt:lpstr>
      <vt:lpstr> Ethylene (3/3)</vt:lpstr>
      <vt:lpstr>Ρυθμός αναπνοής σε φρούτα και λαχανικά.</vt:lpstr>
      <vt:lpstr>Συνθήκες συντήρησης γ.π.</vt:lpstr>
      <vt:lpstr>Θερμοκρασία</vt:lpstr>
      <vt:lpstr>Αεριζόμενη αποθήκευση (1/2)</vt:lpstr>
      <vt:lpstr>Αεριζόμενη αποθήκευση (2/2)</vt:lpstr>
      <vt:lpstr> Ο2 και  CO2  </vt:lpstr>
      <vt:lpstr>Κρίσιμη αναπνοή</vt:lpstr>
      <vt:lpstr>Ποιο είναι το κλειδί για τον κατάλληλο σχεδιασμό των συστημάτων αερισμού και ψύξης; </vt:lpstr>
      <vt:lpstr>Διαπνοή, απώλεια νερού και περιεχόμενη υγρασία</vt:lpstr>
      <vt:lpstr>Σπαργή (turgor)</vt:lpstr>
      <vt:lpstr>Το νερό (H2O)</vt:lpstr>
      <vt:lpstr>Το νερό (H2O) συνέχεια</vt:lpstr>
      <vt:lpstr>Απορρόφηση νερού από φυτά</vt:lpstr>
      <vt:lpstr>Διαπνοή</vt:lpstr>
      <vt:lpstr>Αναπλήρωση απώλειας νερού</vt:lpstr>
      <vt:lpstr>Επιπτώσεις της υπερβολικής διαπνοής</vt:lpstr>
      <vt:lpstr>Το ποσό της απώλειας βάρους εξαρτάται από:</vt:lpstr>
      <vt:lpstr>Η απώλεια υγρασίας των φρούτων και λαχανικών είναι όμοια με την κανονική εξάτμιση,</vt:lpstr>
      <vt:lpstr>Διαφορά στην πίεση υδρατμών</vt:lpstr>
      <vt:lpstr>Η απώλεια του βάρους του προϊόντος</vt:lpstr>
      <vt:lpstr>Ταχύτητα αέρα του χώρου</vt:lpstr>
      <vt:lpstr>Καλά σχεδιασμένα μέσα μεταφοράς</vt:lpstr>
      <vt:lpstr>Διατήρηση υγρασίας (1/2)</vt:lpstr>
      <vt:lpstr>Διατήρηση υγρασίας (2/2)</vt:lpstr>
      <vt:lpstr>Ζημιές από ακατάλληλη ψύξη</vt:lpstr>
      <vt:lpstr>Water-Soaking Of Asparagus Tips Due To Storage At 0°C.  Shrivelling And Secondary Rot Is Also Occurring.</vt:lpstr>
      <vt:lpstr>Shrivelling (Ζάρωμα) and Pitting (Διάβρωση) Of Pepper With Chilling Injury. Note Lower Susceptibility Of The Red Variety.</vt:lpstr>
      <vt:lpstr>Low Temperature Induced Internal Browning Of "Newton" Apple Stored At 0°C. </vt:lpstr>
      <vt:lpstr>Τραυματισμός από έκθεση σε θερμοκρασία &lt;13°C για λίγες ώρες έως λίγες ημέρες</vt:lpstr>
      <vt:lpstr>Flesh Reddening And "Woolly" Texture Of Nectarines Stored At 2°C For 3 Weeks </vt:lpstr>
      <vt:lpstr>Abnormal/Uneven Ripening Of Green Tomatoes Stored At 3°C And Subsequently Ripened At Room Temperature.</vt:lpstr>
      <vt:lpstr>Breakdown And Subsequent Decay (Αποσύνθεση) Of Cantaloupes (Πεπόνια) Stored At 0°C For 4 Days. </vt:lpstr>
      <vt:lpstr>Examples Of Fruits, Vegetables And Floriculture Products Susceptible To Chilling Injury </vt:lpstr>
      <vt:lpstr>Συμπτώματα από παρατεταμένη συντήρηση σε χαμηλές θερμοκρασίες </vt:lpstr>
      <vt:lpstr>Συμπτώματα από παρατεταμένη συντήρηση σε χαμηλές θερμοκρασίες </vt:lpstr>
      <vt:lpstr>Θερμοκρασία εναντίον Ωρίμανσης </vt:lpstr>
      <vt:lpstr>Επίδραση της θερμοκρασίας στη συντήρηση της φράουλας </vt:lpstr>
      <vt:lpstr>Συμπτώματα από παρατεταμένη συντήρηση σε χαμηλές θερμοκρασίες </vt:lpstr>
      <vt:lpstr>Καφέτιασμα σε Ροδάκινο και Νεκταρίνι από παρατεταμένη συντήρηση σε χαμηλές θερμοκρασίες </vt:lpstr>
      <vt:lpstr>Ζημιά από τη δράση αιθυλενίου σε μαρούλι «Καφέτιασμα στελεχών» </vt:lpstr>
      <vt:lpstr>Ζημιά από τη δράση αιθυλενίου σε αγγούρι «Κιτρίνισμα και παρακμή» </vt:lpstr>
      <vt:lpstr>Δράση αιθυλενίου σε μπρόκολο «Κιτρίνισμα» 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2016-03-11T07:15:02Z</dcterms:created>
  <dcterms:modified xsi:type="dcterms:W3CDTF">2016-03-15T13:16:45Z</dcterms:modified>
</cp:coreProperties>
</file>