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sldIdLst>
    <p:sldId id="257" r:id="rId3"/>
    <p:sldId id="258" r:id="rId4"/>
    <p:sldId id="324" r:id="rId5"/>
    <p:sldId id="261" r:id="rId6"/>
    <p:sldId id="326" r:id="rId7"/>
    <p:sldId id="327" r:id="rId8"/>
    <p:sldId id="328" r:id="rId9"/>
    <p:sldId id="329" r:id="rId10"/>
    <p:sldId id="330" r:id="rId11"/>
    <p:sldId id="325" r:id="rId12"/>
  </p:sldIdLst>
  <p:sldSz cx="9144000" cy="6858000" type="screen4x3"/>
  <p:notesSz cx="6858000" cy="9144000"/>
  <p:custDataLst>
    <p:tags r:id="rId1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3/5/2014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3/5/2014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3/5/2014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3/5/2014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tags" Target="../tags/tag7.xml"/><Relationship Id="rId7" Type="http://schemas.openxmlformats.org/officeDocument/2006/relationships/slide" Target="slide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Επιχειρησιακές Επικοινωνίες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352928" cy="3092946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5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Συζήτηση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Γεώργιος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Ασπρίδης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/>
              <a:t>Τέλος </a:t>
            </a:r>
            <a:r>
              <a:rPr lang="el-GR" b="1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5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  <a:hlinkClick r:id="rId6" action="ppaction://hlinksldjump"/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  <a:hlinkClick r:id="rId6" action="ppaction://hlinksldjump"/>
              </a:rPr>
              <a:t>Η Συζήτηση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7" action="ppaction://hlinksldjump" tooltip="Μετάβαση στη Διαφάνεια 9"/>
          </p:cNvPr>
          <p:cNvSpPr/>
          <p:nvPr>
            <p:custDataLst>
              <p:tags r:id="rId2"/>
            </p:custDataLst>
          </p:nvPr>
        </p:nvSpPr>
        <p:spPr>
          <a:xfrm>
            <a:off x="804007" y="2685952"/>
            <a:ext cx="74351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  <a:hlinkClick r:id="rId5" action="ppaction://hlinksldjump"/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  <a:hlinkClick r:id="rId5" action="ppaction://hlinksldjump"/>
              </a:rPr>
              <a:t>) </a:t>
            </a:r>
            <a:r>
              <a:rPr lang="el-GR" sz="2800" i="1" dirty="0">
                <a:solidFill>
                  <a:srgbClr val="0070C0"/>
                </a:solidFill>
                <a:hlinkClick r:id="rId5" action="ppaction://hlinksldjump"/>
              </a:rPr>
              <a:t>Διαχείριση &amp; τεχνικές συζήτησης 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3">
            <a:hlinkClick r:id="" action="ppaction://noaction"/>
          </p:cNvPr>
          <p:cNvSpPr/>
          <p:nvPr>
            <p:custDataLst>
              <p:tags r:id="rId3"/>
            </p:custDataLst>
          </p:nvPr>
        </p:nvSpPr>
        <p:spPr>
          <a:xfrm>
            <a:off x="809254" y="3501008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  <a:hlinkClick r:id="rId7" action="ppaction://hlinksldjump"/>
              </a:rPr>
              <a:t>3</a:t>
            </a:r>
            <a:r>
              <a:rPr lang="el-GR" sz="2800" i="1" dirty="0" smtClean="0">
                <a:solidFill>
                  <a:srgbClr val="0070C0"/>
                </a:solidFill>
                <a:hlinkClick r:id="rId7" action="ppaction://hlinksldjump"/>
              </a:rPr>
              <a:t>) </a:t>
            </a:r>
            <a:r>
              <a:rPr lang="el-GR" sz="2800" i="1" dirty="0">
                <a:solidFill>
                  <a:srgbClr val="0070C0"/>
                </a:solidFill>
                <a:hlinkClick r:id="rId7" action="ppaction://hlinksldjump"/>
              </a:rPr>
              <a:t>Σύγχρονες Μορφές Επικοινωνίας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5" name="Θέση περιεχομένου 4">
            <a:hlinkClick r:id="" action="ppaction://noaction"/>
          </p:cNvPr>
          <p:cNvSpPr/>
          <p:nvPr/>
        </p:nvSpPr>
        <p:spPr>
          <a:xfrm>
            <a:off x="809262" y="4293096"/>
            <a:ext cx="7435152" cy="465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  <a:hlinkClick r:id="rId8" action="ppaction://hlinksldjump"/>
              </a:rPr>
              <a:t>4</a:t>
            </a:r>
            <a:r>
              <a:rPr lang="el-GR" sz="2800" i="1" dirty="0" smtClean="0">
                <a:solidFill>
                  <a:srgbClr val="0070C0"/>
                </a:solidFill>
                <a:hlinkClick r:id="rId8" action="ppaction://hlinksldjump"/>
              </a:rPr>
              <a:t>) </a:t>
            </a:r>
            <a:r>
              <a:rPr lang="el-GR" sz="2800" i="1" dirty="0">
                <a:solidFill>
                  <a:srgbClr val="0070C0"/>
                </a:solidFill>
                <a:hlinkClick r:id="rId8" action="ppaction://hlinksldjump"/>
              </a:rPr>
              <a:t>Κανόνες </a:t>
            </a:r>
            <a:r>
              <a:rPr lang="el-GR" sz="2800" i="1" dirty="0" err="1">
                <a:solidFill>
                  <a:srgbClr val="0070C0"/>
                </a:solidFill>
                <a:hlinkClick r:id="rId8" action="ppaction://hlinksldjump"/>
              </a:rPr>
              <a:t>ενδο</a:t>
            </a:r>
            <a:r>
              <a:rPr lang="el-GR" sz="2800" i="1" dirty="0">
                <a:solidFill>
                  <a:srgbClr val="0070C0"/>
                </a:solidFill>
                <a:hlinkClick r:id="rId8" action="ppaction://hlinksldjump"/>
              </a:rPr>
              <a:t>-επιχειρησιακής επικοινωνίας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9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Συζήτηση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5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altLang="el-GR" b="1" dirty="0" smtClean="0">
                <a:latin typeface="Times New Roman" pitchFamily="18" charset="0"/>
                <a:cs typeface="Times New Roman" pitchFamily="18" charset="0"/>
              </a:rPr>
              <a:t>ΣΥΖΗΤΗΣΗ</a:t>
            </a:r>
            <a:endParaRPr lang="el-GR" alt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Υπότιτλο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ΩΣ ΠΑΡΑΓΟΝΤΑΣ ΕΠΙΧΕΙΡΗΜΑΤΙΚΗΣ ΕΠΙΚΟΙΝΩΝΙΑΣ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Η </a:t>
            </a:r>
            <a:r>
              <a:rPr lang="el-GR" dirty="0">
                <a:solidFill>
                  <a:prstClr val="black"/>
                </a:solidFill>
                <a:cs typeface="Arial" charset="0"/>
              </a:rPr>
              <a:t>Συζήτηση</a:t>
            </a:r>
            <a:endParaRPr lang="el-GR" dirty="0">
              <a:solidFill>
                <a:schemeClr val="tx1"/>
              </a:solidFill>
            </a:endParaRPr>
          </a:p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5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9426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Διαχείριση &amp; τεχνικές συζήτησης 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l-GR" altLang="el-GR" b="1" dirty="0" smtClean="0">
                <a:latin typeface="Times New Roman" pitchFamily="18" charset="0"/>
              </a:rPr>
              <a:t>Συνεργατική </a:t>
            </a:r>
            <a:r>
              <a:rPr lang="el-GR" altLang="el-GR" b="1" dirty="0">
                <a:latin typeface="Times New Roman" pitchFamily="18" charset="0"/>
              </a:rPr>
              <a:t>αρχή.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l-GR" altLang="el-GR" dirty="0">
                <a:latin typeface="Times New Roman" pitchFamily="18" charset="0"/>
              </a:rPr>
              <a:t>Ανάπτυξη των ικανοτήτων που απαιτούνται για τη διεξαγωγή μιας αποτελεσματικής συζήτησης.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l-GR" altLang="el-GR" dirty="0">
                <a:latin typeface="Times New Roman" pitchFamily="18" charset="0"/>
              </a:rPr>
              <a:t>Διερεύνηση των κατάλληλων και των ακατάλληλων αντιδράσεων και  τέλος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l-GR" altLang="el-GR" dirty="0">
                <a:latin typeface="Times New Roman" pitchFamily="18" charset="0"/>
              </a:rPr>
              <a:t>Σύνταξη ατομικών πλάνων ανάπτυξης και η διεξαγωγή αποτελεσματικών συζητήσεων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l-GR" alt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Η 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Συζήτηση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02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Σύγχρονες Μορφές Επικοινωνίας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>
                <a:latin typeface="+mj-lt"/>
              </a:rPr>
              <a:t>Αναφέρονται στη μεταφορά πληροφοριών μεταξύ των συμμέτοχων στο έργο. </a:t>
            </a:r>
          </a:p>
          <a:p>
            <a:r>
              <a:rPr lang="el-GR" altLang="el-GR" dirty="0">
                <a:latin typeface="+mj-lt"/>
              </a:rPr>
              <a:t>Οι παράγοντες που επιδρούν αφορούν </a:t>
            </a:r>
            <a:r>
              <a:rPr lang="el-GR" altLang="el-GR" dirty="0" smtClean="0">
                <a:latin typeface="+mj-lt"/>
              </a:rPr>
              <a:t>την </a:t>
            </a:r>
            <a:r>
              <a:rPr lang="el-GR" altLang="el-GR" dirty="0">
                <a:latin typeface="+mj-lt"/>
              </a:rPr>
              <a:t>:</a:t>
            </a:r>
          </a:p>
          <a:p>
            <a:pPr lvl="1"/>
            <a:r>
              <a:rPr lang="el-GR" altLang="el-GR" sz="3200" dirty="0">
                <a:latin typeface="+mj-lt"/>
              </a:rPr>
              <a:t>αμεσότητα της ανάγκης για </a:t>
            </a:r>
            <a:r>
              <a:rPr lang="el-GR" altLang="el-GR" sz="3200" dirty="0" smtClean="0">
                <a:latin typeface="+mj-lt"/>
              </a:rPr>
              <a:t>πληροφορία,</a:t>
            </a:r>
            <a:endParaRPr lang="el-GR" altLang="el-GR" sz="3200" dirty="0">
              <a:latin typeface="+mj-lt"/>
            </a:endParaRPr>
          </a:p>
          <a:p>
            <a:pPr lvl="1"/>
            <a:r>
              <a:rPr lang="el-GR" altLang="el-GR" sz="3200" dirty="0">
                <a:latin typeface="+mj-lt"/>
              </a:rPr>
              <a:t>διαθέσιμη </a:t>
            </a:r>
            <a:r>
              <a:rPr lang="el-GR" altLang="el-GR" sz="3200" dirty="0" smtClean="0">
                <a:latin typeface="+mj-lt"/>
              </a:rPr>
              <a:t>τεχνολογία,</a:t>
            </a:r>
            <a:endParaRPr lang="el-GR" altLang="el-GR" sz="3200" dirty="0">
              <a:latin typeface="+mj-lt"/>
            </a:endParaRPr>
          </a:p>
          <a:p>
            <a:pPr lvl="1"/>
            <a:r>
              <a:rPr lang="el-GR" altLang="el-GR" sz="3200" dirty="0">
                <a:latin typeface="+mj-lt"/>
              </a:rPr>
              <a:t>επάνδρωση στο </a:t>
            </a:r>
            <a:r>
              <a:rPr lang="el-GR" altLang="el-GR" sz="3200" dirty="0" smtClean="0">
                <a:latin typeface="+mj-lt"/>
              </a:rPr>
              <a:t>έργο,</a:t>
            </a:r>
            <a:endParaRPr lang="el-GR" altLang="el-GR" sz="3200" dirty="0">
              <a:latin typeface="+mj-lt"/>
            </a:endParaRPr>
          </a:p>
          <a:p>
            <a:pPr lvl="1"/>
            <a:r>
              <a:rPr lang="el-GR" altLang="el-GR" sz="3200" dirty="0">
                <a:latin typeface="+mj-lt"/>
              </a:rPr>
              <a:t>χρονικό ορίζοντα του </a:t>
            </a:r>
            <a:r>
              <a:rPr lang="el-GR" altLang="el-GR" sz="3200" dirty="0" smtClean="0">
                <a:latin typeface="+mj-lt"/>
              </a:rPr>
              <a:t>έργου.</a:t>
            </a:r>
            <a:endParaRPr lang="el-GR" altLang="el-GR" sz="3200" dirty="0">
              <a:latin typeface="+mj-lt"/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Η </a:t>
            </a:r>
            <a:r>
              <a:rPr lang="el-GR" sz="1400" dirty="0">
                <a:solidFill>
                  <a:prstClr val="black"/>
                </a:solidFill>
                <a:cs typeface="Arial" charset="0"/>
              </a:rPr>
              <a:t>Συζήτηση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9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Συλλογικοί φορείς εκπροσώπησης του ανθρώπινου δυναμικού των επιχειρήσεων 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el-GR" altLang="el-GR" b="1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l-GR" altLang="el-GR" b="1" dirty="0" smtClean="0">
                <a:latin typeface="+mj-lt"/>
              </a:rPr>
              <a:t>Οι </a:t>
            </a:r>
            <a:r>
              <a:rPr lang="el-GR" altLang="el-GR" b="1" dirty="0">
                <a:latin typeface="+mj-lt"/>
              </a:rPr>
              <a:t>συνδικαλιστικές οργανώσεις όλων των </a:t>
            </a:r>
            <a:r>
              <a:rPr lang="el-GR" altLang="el-GR" b="1" dirty="0" smtClean="0">
                <a:latin typeface="+mj-lt"/>
              </a:rPr>
              <a:t>βαθμίδων</a:t>
            </a:r>
            <a:r>
              <a:rPr lang="en-US" altLang="el-GR" b="1" smtClean="0">
                <a:latin typeface="+mj-lt"/>
              </a:rPr>
              <a:t>.</a:t>
            </a:r>
            <a:endParaRPr lang="en-US" altLang="el-GR" dirty="0">
              <a:latin typeface="+mj-lt"/>
            </a:endParaRPr>
          </a:p>
          <a:p>
            <a:pPr marL="0" indent="0">
              <a:lnSpc>
                <a:spcPct val="90000"/>
              </a:lnSpc>
              <a:buNone/>
            </a:pPr>
            <a:endParaRPr lang="el-GR" altLang="el-GR" dirty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l-GR" altLang="el-GR" b="1" dirty="0">
                <a:latin typeface="+mj-lt"/>
              </a:rPr>
              <a:t>Συλλογικές </a:t>
            </a:r>
            <a:r>
              <a:rPr lang="el-GR" altLang="el-GR" b="1" dirty="0" smtClean="0">
                <a:latin typeface="+mj-lt"/>
              </a:rPr>
              <a:t>διαπραγματεύσεις</a:t>
            </a:r>
            <a:r>
              <a:rPr lang="en-US" altLang="el-GR" b="1" dirty="0" smtClean="0">
                <a:latin typeface="+mj-lt"/>
              </a:rPr>
              <a:t>.</a:t>
            </a:r>
            <a:endParaRPr lang="el-GR" altLang="el-GR" b="1" dirty="0">
              <a:latin typeface="+mj-lt"/>
            </a:endParaRPr>
          </a:p>
          <a:p>
            <a:pPr algn="ctr">
              <a:lnSpc>
                <a:spcPct val="90000"/>
              </a:lnSpc>
              <a:buNone/>
            </a:pPr>
            <a:r>
              <a:rPr lang="el-GR" altLang="el-GR" dirty="0">
                <a:latin typeface="+mj-lt"/>
              </a:rPr>
              <a:t>	Ως φορείς (</a:t>
            </a:r>
            <a:r>
              <a:rPr lang="el-GR" altLang="el-GR" i="1" dirty="0">
                <a:latin typeface="+mj-lt"/>
              </a:rPr>
              <a:t>εξωτερικοί και εσωτερικοί</a:t>
            </a:r>
            <a:r>
              <a:rPr lang="el-GR" altLang="el-GR" dirty="0">
                <a:latin typeface="+mj-lt"/>
              </a:rPr>
              <a:t>) που επηρεάζουν το οργανωτικό περιβάλλον της </a:t>
            </a:r>
            <a:r>
              <a:rPr lang="el-GR" altLang="el-GR" dirty="0" smtClean="0">
                <a:latin typeface="+mj-lt"/>
              </a:rPr>
              <a:t>επιχείρησης</a:t>
            </a:r>
            <a:r>
              <a:rPr lang="en-US" altLang="el-GR" dirty="0" smtClean="0">
                <a:latin typeface="+mj-lt"/>
              </a:rPr>
              <a:t>.</a:t>
            </a:r>
            <a:endParaRPr lang="el-GR" altLang="el-GR" dirty="0">
              <a:latin typeface="+mj-lt"/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Η </a:t>
            </a:r>
            <a:r>
              <a:rPr lang="el-GR" sz="1400" dirty="0">
                <a:solidFill>
                  <a:prstClr val="black"/>
                </a:solidFill>
                <a:cs typeface="Arial" charset="0"/>
              </a:rPr>
              <a:t>Συζήτηση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74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Κανόνες </a:t>
            </a:r>
            <a:r>
              <a:rPr lang="el-GR" altLang="el-GR" sz="3800" b="1" dirty="0" err="1" smtClean="0">
                <a:latin typeface="Times New Roman" pitchFamily="18" charset="0"/>
                <a:cs typeface="Times New Roman" pitchFamily="18" charset="0"/>
              </a:rPr>
              <a:t>ενδο</a:t>
            </a:r>
            <a:r>
              <a:rPr lang="en-US" altLang="el-GR" sz="3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επιχειρησιακής </a:t>
            </a:r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επικοινωνίας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l-GR" altLang="el-GR" dirty="0">
                <a:latin typeface="+mj-lt"/>
              </a:rPr>
              <a:t>Ομολογία λάθους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l-GR" altLang="el-GR" dirty="0">
                <a:latin typeface="+mj-lt"/>
              </a:rPr>
              <a:t>Βοήθεια συναδέλφων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l-GR" altLang="el-GR" dirty="0">
                <a:latin typeface="+mj-lt"/>
              </a:rPr>
              <a:t>Ενημέρωση και αλλαγή στάσεων και συμπεριφοράς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l-GR" altLang="el-GR" dirty="0">
                <a:latin typeface="+mj-lt"/>
              </a:rPr>
              <a:t>Εκπαίδευση και επιμόρφωση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l-GR" altLang="el-GR" dirty="0">
                <a:latin typeface="+mj-lt"/>
              </a:rPr>
              <a:t>Δεν υπάρχει η απόλυτα ορθή απόφαση</a:t>
            </a: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>
                <a:solidFill>
                  <a:schemeClr val="tx1"/>
                </a:solidFill>
              </a:rPr>
              <a:t>Η </a:t>
            </a:r>
            <a:r>
              <a:rPr lang="el-GR" sz="1400" dirty="0">
                <a:solidFill>
                  <a:prstClr val="black"/>
                </a:solidFill>
                <a:cs typeface="Arial" charset="0"/>
              </a:rPr>
              <a:t>Συζήτηση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82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2:38:35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6,5,9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,2,7,4,5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8098AD9D-4B1F-4C01-A63B-EEBED2C9C8D1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321</Words>
  <Application>Microsoft Office PowerPoint</Application>
  <PresentationFormat>Προβολή στην οθόνη (4:3)</PresentationFormat>
  <Paragraphs>62</Paragraphs>
  <Slides>10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Επιχειρησιακές Επικοινωνίες</vt:lpstr>
      <vt:lpstr>Άδειες χρήσης </vt:lpstr>
      <vt:lpstr>Χρηματοδότηση </vt:lpstr>
      <vt:lpstr>Περιεχόμενα ενότητας</vt:lpstr>
      <vt:lpstr>Η ΣΥΖΗΤΗΣΗ</vt:lpstr>
      <vt:lpstr>Διαχείριση &amp; τεχνικές συζήτησης </vt:lpstr>
      <vt:lpstr>Σύγχρονες Μορφές Επικοινωνίας</vt:lpstr>
      <vt:lpstr>Συλλογικοί φορείς εκπροσώπησης του ανθρώπινου δυναμικού των επιχειρήσεων </vt:lpstr>
      <vt:lpstr>Κανόνες ενδο-επιχειρησιακής επικοινωνίας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Επιχειρησιακές Επικοινωνίες</dc:title>
  <dc:subject>Επιχειρησιακές Επικοινωνίες</dc:subject>
  <dc:creator>Ασπρίδης Γεώργιος</dc:creator>
  <cp:keywords>Επιχειρησιακές Επικοινωνίες</cp:keywords>
  <dc:description>Επιχειρησιακές Επικοινωνίες</dc:description>
  <cp:lastModifiedBy>chris</cp:lastModifiedBy>
  <cp:revision>252</cp:revision>
  <dcterms:created xsi:type="dcterms:W3CDTF">2013-10-22T19:39:27Z</dcterms:created>
  <dcterms:modified xsi:type="dcterms:W3CDTF">2014-05-03T12:11:39Z</dcterms:modified>
  <cp:category>ΑΝΟΙΧΤΑ ΑΚΑΔΗΜΑΙΚΑ ΜΑΘΗΜΑΤΑ</cp:category>
  <cp:contentStatus>Τελικό</cp:contentStatus>
</cp:coreProperties>
</file>