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3"/>
  </p:notesMasterIdLst>
  <p:sldIdLst>
    <p:sldId id="257" r:id="rId3"/>
    <p:sldId id="258" r:id="rId4"/>
    <p:sldId id="324" r:id="rId5"/>
    <p:sldId id="261" r:id="rId6"/>
    <p:sldId id="326" r:id="rId7"/>
    <p:sldId id="327" r:id="rId8"/>
    <p:sldId id="328" r:id="rId9"/>
    <p:sldId id="329" r:id="rId10"/>
    <p:sldId id="330" r:id="rId11"/>
    <p:sldId id="325" r:id="rId12"/>
  </p:sldIdLst>
  <p:sldSz cx="9144000" cy="6858000" type="screen4x3"/>
  <p:notesSz cx="6858000" cy="9144000"/>
  <p:custDataLst>
    <p:tags r:id="rId14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Pet" initials="N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663300"/>
    <a:srgbClr val="66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Φωτεινό στυλ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5C097-04B7-44E1-9968-25C5DB2563B3}" type="datetimeFigureOut">
              <a:rPr lang="el-GR" smtClean="0"/>
              <a:pPr/>
              <a:t>3/5/2014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EBB63-910B-484B-BBB9-ECB9018BB68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6633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7ACE-FA03-481B-A944-F1F9C7A6C06F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404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26B94-859F-45E2-B6D8-3F4AFDAAC21C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576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0188-CD73-4327-92F5-0C2ACE29070A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7411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11A5-92E4-41C3-A138-80175CE53EEE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40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53F2-A09B-4F33-86D2-2171A68C2F17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2651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C4CEF-F073-49D3-932D-0B9F3A7A3387}" type="datetime1">
              <a:rPr lang="el-GR" smtClean="0"/>
              <a:t>3/5/2014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659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F522-D308-4C46-9631-85DCDE932B3B}" type="datetime1">
              <a:rPr lang="el-GR" smtClean="0"/>
              <a:t>3/5/2014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466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4D696-4110-4762-B606-4FBA003638FA}" type="datetime1">
              <a:rPr lang="el-GR" smtClean="0"/>
              <a:t>3/5/2014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8247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A22E-252A-4435-8A91-0FD7DD753584}" type="datetime1">
              <a:rPr lang="el-GR" smtClean="0"/>
              <a:t>3/5/2014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7687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B1BFB-F172-4C6C-AD0E-487A054C8E7F}" type="datetime1">
              <a:rPr lang="el-GR" smtClean="0"/>
              <a:t>3/5/2014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708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13E7-D3A6-48AC-AE05-509EA4E0676C}" type="datetime1">
              <a:rPr lang="el-GR" smtClean="0"/>
              <a:t>3/5/2014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5363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8960F-44CE-484C-879C-8FD0FE5CB10F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620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tags" Target="../tags/tag7.xml"/><Relationship Id="rId7" Type="http://schemas.openxmlformats.org/officeDocument/2006/relationships/slide" Target="slide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" Target="slide5.xml"/><Relationship Id="rId5" Type="http://schemas.openxmlformats.org/officeDocument/2006/relationships/slide" Target="slide6.xml"/><Relationship Id="rId4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449376"/>
            <a:ext cx="3456432" cy="114604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1628801"/>
            <a:ext cx="7628012" cy="936103"/>
          </a:xfrm>
        </p:spPr>
        <p:txBody>
          <a:bodyPr>
            <a:noAutofit/>
          </a:bodyPr>
          <a:lstStyle/>
          <a:p>
            <a:r>
              <a:rPr lang="el-GR" sz="4100" b="1" dirty="0" smtClean="0">
                <a:solidFill>
                  <a:prstClr val="black"/>
                </a:solidFill>
              </a:rPr>
              <a:t>Επιχειρησιακές Επικοινωνίες</a:t>
            </a:r>
            <a:endParaRPr lang="el-GR" sz="4100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</p:nvPr>
        </p:nvSpPr>
        <p:spPr>
          <a:xfrm>
            <a:off x="395536" y="2564904"/>
            <a:ext cx="8352928" cy="3092946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b="1" dirty="0">
                <a:solidFill>
                  <a:prstClr val="black"/>
                </a:solidFill>
                <a:cs typeface="Arial" charset="0"/>
              </a:rPr>
              <a:t>Ενότητα </a:t>
            </a:r>
            <a:r>
              <a:rPr lang="el-GR" sz="3000" b="1" dirty="0">
                <a:solidFill>
                  <a:prstClr val="black"/>
                </a:solidFill>
                <a:cs typeface="Arial" charset="0"/>
              </a:rPr>
              <a:t>5</a:t>
            </a:r>
            <a:r>
              <a:rPr lang="en-US" sz="30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30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Συζήτηση</a:t>
            </a:r>
            <a:r>
              <a:rPr lang="en-US" sz="3000" dirty="0" smtClean="0">
                <a:solidFill>
                  <a:prstClr val="black"/>
                </a:solidFill>
                <a:cs typeface="Arial" charset="0"/>
              </a:rPr>
              <a:t>.</a:t>
            </a:r>
            <a:endParaRPr lang="el-GR" sz="3000" dirty="0">
              <a:solidFill>
                <a:prstClr val="black"/>
              </a:solidFill>
              <a:cs typeface="Arial" charset="0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Διδάσκων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: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Γεώργιος </a:t>
            </a:r>
            <a:r>
              <a:rPr lang="el-GR" sz="3000" dirty="0" err="1" smtClean="0">
                <a:solidFill>
                  <a:prstClr val="black"/>
                </a:solidFill>
                <a:cs typeface="Arial" charset="0"/>
              </a:rPr>
              <a:t>Ασπρίδης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Επίκουρος Καθηγητής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>
                <a:solidFill>
                  <a:prstClr val="black"/>
                </a:solidFill>
                <a:cs typeface="Arial" charset="0"/>
              </a:rPr>
              <a:t>Τμήμα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Διοίκησης Επιχειρήσεων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. 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endParaRPr lang="el-GR" dirty="0"/>
          </a:p>
        </p:txBody>
      </p:sp>
      <p:pic>
        <p:nvPicPr>
          <p:cNvPr id="7" name="Εικόνα 2" descr="Λογότυπο για Άδειες χρήσης Creative Commons, B Y, NC, ND.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0660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/>
              <a:t>Τέλος </a:t>
            </a:r>
            <a:r>
              <a:rPr lang="el-GR" b="1" smtClean="0"/>
              <a:t>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 υλικού: </a:t>
            </a: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Μέγας Χρήστος</a:t>
            </a:r>
            <a:endParaRPr lang="el-G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Εικόνα 1" descr="Λογότυπο για Άδειες χρήσης Creative Commons B Y, NC, ND.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7178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Άδειες χρήσης </a:t>
            </a:r>
            <a:endParaRPr lang="el-GR" dirty="0" smtClean="0"/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800" dirty="0" smtClean="0"/>
              <a:t>Το παρόν εκπαιδευτικό υλικό υπόκειται στην παρακάτω άδεια χρήσ</a:t>
            </a:r>
            <a:r>
              <a:rPr lang="el-GR" sz="2800" dirty="0"/>
              <a:t>η</a:t>
            </a:r>
            <a:r>
              <a:rPr lang="el-GR" sz="2800" dirty="0" smtClean="0"/>
              <a:t>ς </a:t>
            </a:r>
            <a:r>
              <a:rPr lang="en-US" sz="2800" dirty="0" smtClean="0"/>
              <a:t>Creative Commons</a:t>
            </a:r>
            <a:r>
              <a:rPr lang="el-GR" sz="2800" dirty="0" smtClean="0"/>
              <a:t> (</a:t>
            </a:r>
            <a:r>
              <a:rPr lang="en-US" sz="2800" dirty="0" smtClean="0"/>
              <a:t>C C)</a:t>
            </a:r>
            <a:r>
              <a:rPr lang="el-GR" sz="2800" dirty="0" smtClean="0"/>
              <a:t>: </a:t>
            </a:r>
            <a:r>
              <a:rPr lang="el-GR" sz="2400" b="1" dirty="0" smtClean="0"/>
              <a:t>Αναφορά δημιουργού</a:t>
            </a:r>
            <a:r>
              <a:rPr lang="en-US" sz="2400" b="1" dirty="0" smtClean="0"/>
              <a:t> (B</a:t>
            </a:r>
            <a:r>
              <a:rPr lang="el-GR" sz="2400" b="1" dirty="0" smtClean="0"/>
              <a:t> </a:t>
            </a:r>
            <a:r>
              <a:rPr lang="en-US" sz="2400" b="1" dirty="0" smtClean="0"/>
              <a:t>Y)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εμπορική χρήση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C)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τροποποίηση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D)</a:t>
            </a:r>
            <a:r>
              <a:rPr lang="el-GR" sz="2400" dirty="0"/>
              <a:t>,</a:t>
            </a:r>
            <a:r>
              <a:rPr lang="en-US" sz="2400" dirty="0" smtClean="0"/>
              <a:t> </a:t>
            </a:r>
            <a:r>
              <a:rPr lang="el-GR" sz="2400" b="1" dirty="0" smtClean="0"/>
              <a:t>3.0</a:t>
            </a:r>
            <a:r>
              <a:rPr lang="en-US" sz="2400" b="1" dirty="0" smtClean="0"/>
              <a:t>,</a:t>
            </a:r>
            <a:r>
              <a:rPr lang="el-GR" sz="2400" b="1" dirty="0" smtClean="0"/>
              <a:t> Μη εισαγόμενο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eaLnBrk="1" hangingPunct="1"/>
            <a:r>
              <a:rPr lang="el-GR" sz="2800" dirty="0" smtClean="0"/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5" name="Εικόνα 1" descr="  Λογότυπο για Άδειες χρήσης Creative Commons, B Y, NC, ND. ">
            <a:hlinkClick r:id="rId3" tooltip="Μετάβαση στην Άδεια Χρήσης 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838" y="5516563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69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Χρηματοδότηση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/>
              <a:t>.</a:t>
            </a:r>
            <a:r>
              <a:rPr lang="el-GR" sz="2000" dirty="0" smtClean="0"/>
              <a:t> </a:t>
            </a:r>
            <a:endParaRPr lang="en-US" sz="2000" dirty="0" smtClean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</a:rPr>
              <a:t>» έχει χρηματοδοτήσει μόνο τη 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</a:rPr>
              <a:t>.</a:t>
            </a:r>
            <a:endParaRPr lang="el-GR" sz="2000" dirty="0" smtClean="0"/>
          </a:p>
          <a:p>
            <a:pPr eaLnBrk="1" hangingPunct="1">
              <a:spcBef>
                <a:spcPts val="0"/>
              </a:spcBef>
            </a:pPr>
            <a:r>
              <a:rPr lang="el-GR" sz="20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/>
              <a:t>. </a:t>
            </a:r>
            <a:endParaRPr lang="el-GR" sz="2000" dirty="0" smtClean="0"/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18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Περιεχόμενα ενότητας</a:t>
            </a:r>
          </a:p>
        </p:txBody>
      </p:sp>
      <p:sp>
        <p:nvSpPr>
          <p:cNvPr id="4" name="Θέση περιεχομένου 1">
            <a:hlinkClick r:id="rId5" action="ppaction://hlinksldjump" tooltip="Μετάβαση στη Διαφάνεια 6"/>
          </p:cNvPr>
          <p:cNvSpPr/>
          <p:nvPr/>
        </p:nvSpPr>
        <p:spPr>
          <a:xfrm>
            <a:off x="809255" y="1906645"/>
            <a:ext cx="743515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  <a:hlinkClick r:id="rId6" action="ppaction://hlinksldjump"/>
              </a:rPr>
              <a:t>1)  </a:t>
            </a:r>
            <a:r>
              <a:rPr lang="el-GR" sz="2800" i="1" dirty="0" smtClean="0">
                <a:solidFill>
                  <a:srgbClr val="0070C0"/>
                </a:solidFill>
                <a:hlinkClick r:id="rId6" action="ppaction://hlinksldjump"/>
              </a:rPr>
              <a:t>Η Συζήτηση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7" action="ppaction://hlinksldjump" tooltip="Μετάβαση στη Διαφάνεια 9"/>
          </p:cNvPr>
          <p:cNvSpPr/>
          <p:nvPr>
            <p:custDataLst>
              <p:tags r:id="rId2"/>
            </p:custDataLst>
          </p:nvPr>
        </p:nvSpPr>
        <p:spPr>
          <a:xfrm>
            <a:off x="804007" y="2685952"/>
            <a:ext cx="743515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i="1" dirty="0">
                <a:solidFill>
                  <a:srgbClr val="0070C0"/>
                </a:solidFill>
                <a:hlinkClick r:id="rId5" action="ppaction://hlinksldjump"/>
              </a:rPr>
              <a:t>2</a:t>
            </a:r>
            <a:r>
              <a:rPr lang="el-GR" sz="2800" i="1" dirty="0" smtClean="0">
                <a:solidFill>
                  <a:srgbClr val="0070C0"/>
                </a:solidFill>
                <a:hlinkClick r:id="rId5" action="ppaction://hlinksldjump"/>
              </a:rPr>
              <a:t>) </a:t>
            </a:r>
            <a:r>
              <a:rPr lang="el-GR" sz="2800" i="1" dirty="0">
                <a:solidFill>
                  <a:srgbClr val="0070C0"/>
                </a:solidFill>
                <a:hlinkClick r:id="rId5" action="ppaction://hlinksldjump"/>
              </a:rPr>
              <a:t>Διαχείριση &amp; τεχνικές συζήτησης 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6" name="Θέση περιεχομένου 3">
            <a:hlinkClick r:id="" action="ppaction://noaction"/>
          </p:cNvPr>
          <p:cNvSpPr/>
          <p:nvPr>
            <p:custDataLst>
              <p:tags r:id="rId3"/>
            </p:custDataLst>
          </p:nvPr>
        </p:nvSpPr>
        <p:spPr>
          <a:xfrm>
            <a:off x="809254" y="3501008"/>
            <a:ext cx="743515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i="1" dirty="0">
                <a:solidFill>
                  <a:srgbClr val="0070C0"/>
                </a:solidFill>
                <a:hlinkClick r:id="rId7" action="ppaction://hlinksldjump"/>
              </a:rPr>
              <a:t>3</a:t>
            </a:r>
            <a:r>
              <a:rPr lang="el-GR" sz="2800" i="1" dirty="0" smtClean="0">
                <a:solidFill>
                  <a:srgbClr val="0070C0"/>
                </a:solidFill>
                <a:hlinkClick r:id="rId7" action="ppaction://hlinksldjump"/>
              </a:rPr>
              <a:t>) </a:t>
            </a:r>
            <a:r>
              <a:rPr lang="el-GR" sz="2800" i="1" dirty="0">
                <a:solidFill>
                  <a:srgbClr val="0070C0"/>
                </a:solidFill>
                <a:hlinkClick r:id="rId7" action="ppaction://hlinksldjump"/>
              </a:rPr>
              <a:t>Σύγχρονες Μορφές Επικοινωνίας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5" name="Θέση περιεχομένου 4">
            <a:hlinkClick r:id="" action="ppaction://noaction"/>
          </p:cNvPr>
          <p:cNvSpPr/>
          <p:nvPr/>
        </p:nvSpPr>
        <p:spPr>
          <a:xfrm>
            <a:off x="809262" y="4293096"/>
            <a:ext cx="7435152" cy="4652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  <a:hlinkClick r:id="rId8" action="ppaction://hlinksldjump"/>
              </a:rPr>
              <a:t>4</a:t>
            </a:r>
            <a:r>
              <a:rPr lang="el-GR" sz="2800" i="1" dirty="0" smtClean="0">
                <a:solidFill>
                  <a:srgbClr val="0070C0"/>
                </a:solidFill>
                <a:hlinkClick r:id="rId8" action="ppaction://hlinksldjump"/>
              </a:rPr>
              <a:t>) </a:t>
            </a:r>
            <a:r>
              <a:rPr lang="el-GR" sz="2800" i="1" dirty="0">
                <a:solidFill>
                  <a:srgbClr val="0070C0"/>
                </a:solidFill>
                <a:hlinkClick r:id="rId8" action="ppaction://hlinksldjump"/>
              </a:rPr>
              <a:t>Κανόνες </a:t>
            </a:r>
            <a:r>
              <a:rPr lang="el-GR" sz="2800" i="1" dirty="0" err="1">
                <a:solidFill>
                  <a:srgbClr val="0070C0"/>
                </a:solidFill>
                <a:hlinkClick r:id="rId8" action="ppaction://hlinksldjump"/>
              </a:rPr>
              <a:t>ενδο</a:t>
            </a:r>
            <a:r>
              <a:rPr lang="el-GR" sz="2800" i="1" dirty="0">
                <a:solidFill>
                  <a:srgbClr val="0070C0"/>
                </a:solidFill>
                <a:hlinkClick r:id="rId8" action="ppaction://hlinksldjump"/>
              </a:rPr>
              <a:t>-επιχειρησιακής επικοινωνίας</a:t>
            </a:r>
            <a:endParaRPr lang="en-US" sz="2800" i="1" dirty="0">
              <a:solidFill>
                <a:srgbClr val="0070C0"/>
              </a:solidFill>
            </a:endParaRPr>
          </a:p>
        </p:txBody>
      </p:sp>
      <p:sp>
        <p:nvSpPr>
          <p:cNvPr id="9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Η </a:t>
            </a:r>
            <a:r>
              <a:rPr lang="el-GR" sz="1400" dirty="0" smtClean="0">
                <a:solidFill>
                  <a:prstClr val="black"/>
                </a:solidFill>
                <a:cs typeface="Arial" charset="0"/>
              </a:rPr>
              <a:t>Συζήτηση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551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altLang="el-GR" b="1" dirty="0">
                <a:latin typeface="Times New Roman" pitchFamily="18" charset="0"/>
                <a:cs typeface="Times New Roman" pitchFamily="18" charset="0"/>
              </a:rPr>
              <a:t>Η </a:t>
            </a:r>
            <a:r>
              <a:rPr lang="el-GR" altLang="el-GR" b="1" dirty="0" smtClean="0">
                <a:latin typeface="Times New Roman" pitchFamily="18" charset="0"/>
                <a:cs typeface="Times New Roman" pitchFamily="18" charset="0"/>
              </a:rPr>
              <a:t>ΣΥΖΗΤΗΣΗ</a:t>
            </a:r>
            <a:endParaRPr lang="el-GR" alt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Υπότιτλος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altLang="el-GR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ΩΣ ΠΑΡΑΓΟΝΤΑΣ ΕΠΙΧΕΙΡΗΜΑΤΙΚΗΣ ΕΠΙΚΟΙΝΩΝΙΑΣ</a:t>
            </a:r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7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Η </a:t>
            </a:r>
            <a:r>
              <a:rPr lang="el-GR" dirty="0">
                <a:solidFill>
                  <a:prstClr val="black"/>
                </a:solidFill>
                <a:cs typeface="Arial" charset="0"/>
              </a:rPr>
              <a:t>Συζήτηση</a:t>
            </a:r>
            <a:endParaRPr lang="el-GR" dirty="0">
              <a:solidFill>
                <a:schemeClr val="tx1"/>
              </a:solidFill>
            </a:endParaRPr>
          </a:p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5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9426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800" b="1" dirty="0">
                <a:latin typeface="Times New Roman" pitchFamily="18" charset="0"/>
                <a:cs typeface="Times New Roman" pitchFamily="18" charset="0"/>
              </a:rPr>
              <a:t>Διαχείριση &amp; τεχνικές συζήτησης </a:t>
            </a:r>
            <a:endParaRPr lang="el-GR" sz="3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l-GR" altLang="el-GR" b="1" dirty="0" smtClean="0">
                <a:latin typeface="Times New Roman" pitchFamily="18" charset="0"/>
              </a:rPr>
              <a:t>Συνεργατική </a:t>
            </a:r>
            <a:r>
              <a:rPr lang="el-GR" altLang="el-GR" b="1" dirty="0">
                <a:latin typeface="Times New Roman" pitchFamily="18" charset="0"/>
              </a:rPr>
              <a:t>αρχή.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l-GR" altLang="el-GR" dirty="0">
                <a:latin typeface="Times New Roman" pitchFamily="18" charset="0"/>
              </a:rPr>
              <a:t>Ανάπτυξη των ικανοτήτων που απαιτούνται για τη διεξαγωγή μιας αποτελεσματικής συζήτησης.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l-GR" altLang="el-GR" dirty="0">
                <a:latin typeface="Times New Roman" pitchFamily="18" charset="0"/>
              </a:rPr>
              <a:t>Διερεύνηση των κατάλληλων και των ακατάλληλων αντιδράσεων και  τέλος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l-GR" altLang="el-GR" dirty="0">
                <a:latin typeface="Times New Roman" pitchFamily="18" charset="0"/>
              </a:rPr>
              <a:t>Σύνταξη ατομικών πλάνων ανάπτυξης και η διεξαγωγή αποτελεσματικών συζητήσεων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el-GR" alt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Η </a:t>
            </a:r>
            <a:r>
              <a:rPr lang="el-GR" sz="1400" dirty="0" smtClean="0">
                <a:solidFill>
                  <a:prstClr val="black"/>
                </a:solidFill>
                <a:cs typeface="Arial" charset="0"/>
              </a:rPr>
              <a:t>Συζήτηση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02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800" b="1" dirty="0">
                <a:latin typeface="Times New Roman" pitchFamily="18" charset="0"/>
                <a:cs typeface="Times New Roman" pitchFamily="18" charset="0"/>
              </a:rPr>
              <a:t>Σύγχρονες Μορφές Επικοινωνίας</a:t>
            </a:r>
            <a:endParaRPr lang="el-GR" sz="3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>
                <a:latin typeface="+mj-lt"/>
              </a:rPr>
              <a:t>Αναφέρονται στη μεταφορά πληροφοριών μεταξύ των συμμέτοχων στο έργο. </a:t>
            </a:r>
          </a:p>
          <a:p>
            <a:r>
              <a:rPr lang="el-GR" altLang="el-GR" dirty="0">
                <a:latin typeface="+mj-lt"/>
              </a:rPr>
              <a:t>Οι παράγοντες που επιδρούν αφορούν </a:t>
            </a:r>
            <a:r>
              <a:rPr lang="el-GR" altLang="el-GR" dirty="0" smtClean="0">
                <a:latin typeface="+mj-lt"/>
              </a:rPr>
              <a:t>την </a:t>
            </a:r>
            <a:r>
              <a:rPr lang="el-GR" altLang="el-GR" dirty="0">
                <a:latin typeface="+mj-lt"/>
              </a:rPr>
              <a:t>:</a:t>
            </a:r>
          </a:p>
          <a:p>
            <a:pPr lvl="1"/>
            <a:r>
              <a:rPr lang="el-GR" altLang="el-GR" sz="3200" dirty="0">
                <a:latin typeface="+mj-lt"/>
              </a:rPr>
              <a:t>αμεσότητα της ανάγκης για </a:t>
            </a:r>
            <a:r>
              <a:rPr lang="el-GR" altLang="el-GR" sz="3200" dirty="0" smtClean="0">
                <a:latin typeface="+mj-lt"/>
              </a:rPr>
              <a:t>πληροφορία,</a:t>
            </a:r>
            <a:endParaRPr lang="el-GR" altLang="el-GR" sz="3200" dirty="0">
              <a:latin typeface="+mj-lt"/>
            </a:endParaRPr>
          </a:p>
          <a:p>
            <a:pPr lvl="1"/>
            <a:r>
              <a:rPr lang="el-GR" altLang="el-GR" sz="3200" dirty="0">
                <a:latin typeface="+mj-lt"/>
              </a:rPr>
              <a:t>διαθέσιμη </a:t>
            </a:r>
            <a:r>
              <a:rPr lang="el-GR" altLang="el-GR" sz="3200" dirty="0" smtClean="0">
                <a:latin typeface="+mj-lt"/>
              </a:rPr>
              <a:t>τεχνολογία,</a:t>
            </a:r>
            <a:endParaRPr lang="el-GR" altLang="el-GR" sz="3200" dirty="0">
              <a:latin typeface="+mj-lt"/>
            </a:endParaRPr>
          </a:p>
          <a:p>
            <a:pPr lvl="1"/>
            <a:r>
              <a:rPr lang="el-GR" altLang="el-GR" sz="3200" dirty="0">
                <a:latin typeface="+mj-lt"/>
              </a:rPr>
              <a:t>επάνδρωση στο </a:t>
            </a:r>
            <a:r>
              <a:rPr lang="el-GR" altLang="el-GR" sz="3200" dirty="0" smtClean="0">
                <a:latin typeface="+mj-lt"/>
              </a:rPr>
              <a:t>έργο,</a:t>
            </a:r>
            <a:endParaRPr lang="el-GR" altLang="el-GR" sz="3200" dirty="0">
              <a:latin typeface="+mj-lt"/>
            </a:endParaRPr>
          </a:p>
          <a:p>
            <a:pPr lvl="1"/>
            <a:r>
              <a:rPr lang="el-GR" altLang="el-GR" sz="3200" dirty="0">
                <a:latin typeface="+mj-lt"/>
              </a:rPr>
              <a:t>χρονικό ορίζοντα του </a:t>
            </a:r>
            <a:r>
              <a:rPr lang="el-GR" altLang="el-GR" sz="3200" dirty="0" smtClean="0">
                <a:latin typeface="+mj-lt"/>
              </a:rPr>
              <a:t>έργου.</a:t>
            </a:r>
            <a:endParaRPr lang="el-GR" altLang="el-GR" sz="3200" dirty="0">
              <a:latin typeface="+mj-lt"/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Η </a:t>
            </a:r>
            <a:r>
              <a:rPr lang="el-GR" sz="1400" dirty="0">
                <a:solidFill>
                  <a:prstClr val="black"/>
                </a:solidFill>
                <a:cs typeface="Arial" charset="0"/>
              </a:rPr>
              <a:t>Συζήτηση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59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800" b="1" dirty="0">
                <a:latin typeface="Times New Roman" pitchFamily="18" charset="0"/>
                <a:cs typeface="Times New Roman" pitchFamily="18" charset="0"/>
              </a:rPr>
              <a:t>Συλλογικοί φορείς εκπροσώπησης του ανθρώπινου δυναμικού των επιχειρήσεων </a:t>
            </a:r>
            <a:endParaRPr lang="el-GR" sz="3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endParaRPr lang="el-GR" altLang="el-GR" b="1" dirty="0" smtClean="0"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el-GR" altLang="el-GR" b="1" dirty="0" smtClean="0">
                <a:latin typeface="+mj-lt"/>
              </a:rPr>
              <a:t>Οι </a:t>
            </a:r>
            <a:r>
              <a:rPr lang="el-GR" altLang="el-GR" b="1" dirty="0">
                <a:latin typeface="+mj-lt"/>
              </a:rPr>
              <a:t>συνδικαλιστικές οργανώσεις όλων των </a:t>
            </a:r>
            <a:r>
              <a:rPr lang="el-GR" altLang="el-GR" b="1" dirty="0" smtClean="0">
                <a:latin typeface="+mj-lt"/>
              </a:rPr>
              <a:t>βαθμίδων</a:t>
            </a:r>
            <a:r>
              <a:rPr lang="en-US" altLang="el-GR" b="1" smtClean="0">
                <a:latin typeface="+mj-lt"/>
              </a:rPr>
              <a:t>.</a:t>
            </a:r>
            <a:endParaRPr lang="en-US" altLang="el-GR" dirty="0">
              <a:latin typeface="+mj-lt"/>
            </a:endParaRPr>
          </a:p>
          <a:p>
            <a:pPr marL="0" indent="0">
              <a:lnSpc>
                <a:spcPct val="90000"/>
              </a:lnSpc>
              <a:buNone/>
            </a:pPr>
            <a:endParaRPr lang="el-GR" altLang="el-GR" dirty="0"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el-GR" altLang="el-GR" b="1" dirty="0">
                <a:latin typeface="+mj-lt"/>
              </a:rPr>
              <a:t>Συλλογικές </a:t>
            </a:r>
            <a:r>
              <a:rPr lang="el-GR" altLang="el-GR" b="1" dirty="0" smtClean="0">
                <a:latin typeface="+mj-lt"/>
              </a:rPr>
              <a:t>διαπραγματεύσεις</a:t>
            </a:r>
            <a:r>
              <a:rPr lang="en-US" altLang="el-GR" b="1" dirty="0" smtClean="0">
                <a:latin typeface="+mj-lt"/>
              </a:rPr>
              <a:t>.</a:t>
            </a:r>
            <a:endParaRPr lang="el-GR" altLang="el-GR" b="1" dirty="0">
              <a:latin typeface="+mj-lt"/>
            </a:endParaRPr>
          </a:p>
          <a:p>
            <a:pPr algn="ctr">
              <a:lnSpc>
                <a:spcPct val="90000"/>
              </a:lnSpc>
              <a:buNone/>
            </a:pPr>
            <a:r>
              <a:rPr lang="el-GR" altLang="el-GR" dirty="0">
                <a:latin typeface="+mj-lt"/>
              </a:rPr>
              <a:t>	Ως φορείς (</a:t>
            </a:r>
            <a:r>
              <a:rPr lang="el-GR" altLang="el-GR" i="1" dirty="0">
                <a:latin typeface="+mj-lt"/>
              </a:rPr>
              <a:t>εξωτερικοί και εσωτερικοί</a:t>
            </a:r>
            <a:r>
              <a:rPr lang="el-GR" altLang="el-GR" dirty="0">
                <a:latin typeface="+mj-lt"/>
              </a:rPr>
              <a:t>) που επηρεάζουν το οργανωτικό περιβάλλον της </a:t>
            </a:r>
            <a:r>
              <a:rPr lang="el-GR" altLang="el-GR" dirty="0" smtClean="0">
                <a:latin typeface="+mj-lt"/>
              </a:rPr>
              <a:t>επιχείρησης</a:t>
            </a:r>
            <a:r>
              <a:rPr lang="en-US" altLang="el-GR" dirty="0" smtClean="0">
                <a:latin typeface="+mj-lt"/>
              </a:rPr>
              <a:t>.</a:t>
            </a:r>
            <a:endParaRPr lang="el-GR" altLang="el-GR" dirty="0">
              <a:latin typeface="+mj-lt"/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Η </a:t>
            </a:r>
            <a:r>
              <a:rPr lang="el-GR" sz="1400" dirty="0">
                <a:solidFill>
                  <a:prstClr val="black"/>
                </a:solidFill>
                <a:cs typeface="Arial" charset="0"/>
              </a:rPr>
              <a:t>Συζήτηση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1745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800" b="1" dirty="0">
                <a:latin typeface="Times New Roman" pitchFamily="18" charset="0"/>
                <a:cs typeface="Times New Roman" pitchFamily="18" charset="0"/>
              </a:rPr>
              <a:t>Κανόνες </a:t>
            </a:r>
            <a:r>
              <a:rPr lang="el-GR" altLang="el-GR" sz="3800" b="1" dirty="0" err="1" smtClean="0">
                <a:latin typeface="Times New Roman" pitchFamily="18" charset="0"/>
                <a:cs typeface="Times New Roman" pitchFamily="18" charset="0"/>
              </a:rPr>
              <a:t>ενδο</a:t>
            </a:r>
            <a:r>
              <a:rPr lang="en-US" altLang="el-GR" sz="3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l-GR" altLang="el-GR" sz="3800" b="1" dirty="0" smtClean="0">
                <a:latin typeface="Times New Roman" pitchFamily="18" charset="0"/>
                <a:cs typeface="Times New Roman" pitchFamily="18" charset="0"/>
              </a:rPr>
              <a:t>επιχειρησιακής </a:t>
            </a:r>
            <a:r>
              <a:rPr lang="el-GR" altLang="el-GR" sz="3800" b="1" dirty="0">
                <a:latin typeface="Times New Roman" pitchFamily="18" charset="0"/>
                <a:cs typeface="Times New Roman" pitchFamily="18" charset="0"/>
              </a:rPr>
              <a:t>επικοινωνίας</a:t>
            </a:r>
            <a:endParaRPr lang="el-GR" sz="3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l-GR" altLang="el-GR" dirty="0">
                <a:latin typeface="+mj-lt"/>
              </a:rPr>
              <a:t>Ομολογία λάθους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l-GR" altLang="el-GR" dirty="0">
                <a:latin typeface="+mj-lt"/>
              </a:rPr>
              <a:t>Βοήθεια συναδέλφων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l-GR" altLang="el-GR" dirty="0">
                <a:latin typeface="+mj-lt"/>
              </a:rPr>
              <a:t>Ενημέρωση και αλλαγή στάσεων και συμπεριφοράς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l-GR" altLang="el-GR" dirty="0">
                <a:latin typeface="+mj-lt"/>
              </a:rPr>
              <a:t>Εκπαίδευση και επιμόρφωση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l-GR" altLang="el-GR" dirty="0">
                <a:latin typeface="+mj-lt"/>
              </a:rPr>
              <a:t>Δεν υπάρχει η απόλυτα ορθή απόφαση</a:t>
            </a: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Η </a:t>
            </a:r>
            <a:r>
              <a:rPr lang="el-GR" sz="1400" dirty="0">
                <a:solidFill>
                  <a:prstClr val="black"/>
                </a:solidFill>
                <a:cs typeface="Arial" charset="0"/>
              </a:rPr>
              <a:t>Συζήτηση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820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3/5/2014 2:38:35 μ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3,7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5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16,5,9,6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,2,7,4,5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8098AD9D-4B1F-4C01-A63B-EEBED2C9C8D1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968</TotalTime>
  <Words>321</Words>
  <Application>Microsoft Office PowerPoint</Application>
  <PresentationFormat>Προβολή στην οθόνη (4:3)</PresentationFormat>
  <Paragraphs>62</Paragraphs>
  <Slides>10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Θέμα του Office</vt:lpstr>
      <vt:lpstr>Επιχειρησιακές Επικοινωνίες</vt:lpstr>
      <vt:lpstr>Άδειες χρήσης </vt:lpstr>
      <vt:lpstr>Χρηματοδότηση </vt:lpstr>
      <vt:lpstr>Περιεχόμενα ενότητας</vt:lpstr>
      <vt:lpstr>Η ΣΥΖΗΤΗΣΗ</vt:lpstr>
      <vt:lpstr>Διαχείριση &amp; τεχνικές συζήτησης </vt:lpstr>
      <vt:lpstr>Σύγχρονες Μορφές Επικοινωνίας</vt:lpstr>
      <vt:lpstr>Συλλογικοί φορείς εκπροσώπησης του ανθρώπινου δυναμικού των επιχειρήσεων </vt:lpstr>
      <vt:lpstr>Κανόνες ενδο-επιχειρησιακής επικοινωνίας</vt:lpstr>
      <vt:lpstr>Τέλος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Επιχειρησιακές Επικοινωνίες</dc:title>
  <dc:subject>Επιχειρησιακές Επικοινωνίες</dc:subject>
  <dc:creator>Ασπρίδης Γεώργιος</dc:creator>
  <cp:keywords>Επιχειρησιακές Επικοινωνίες</cp:keywords>
  <dc:description>Επιχειρησιακές Επικοινωνίες</dc:description>
  <cp:lastModifiedBy>chris</cp:lastModifiedBy>
  <cp:revision>252</cp:revision>
  <dcterms:created xsi:type="dcterms:W3CDTF">2013-10-22T19:39:27Z</dcterms:created>
  <dcterms:modified xsi:type="dcterms:W3CDTF">2014-05-03T12:11:39Z</dcterms:modified>
  <cp:category>ΑΝΟΙΧΤΑ ΑΚΑΔΗΜΑΙΚΑ ΜΑΘΗΜΑΤΑ</cp:category>
  <cp:contentStatus>Τελικό</cp:contentStatus>
</cp:coreProperties>
</file>