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8.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9.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3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2.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33.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4.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5.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6.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7.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38.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39.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40.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41.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4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43.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44.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45.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46.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47.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48.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49.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3"/>
  </p:notesMasterIdLst>
  <p:sldIdLst>
    <p:sldId id="256" r:id="rId3"/>
    <p:sldId id="257" r:id="rId4"/>
    <p:sldId id="259" r:id="rId5"/>
    <p:sldId id="261" r:id="rId6"/>
    <p:sldId id="262" r:id="rId7"/>
    <p:sldId id="264" r:id="rId8"/>
    <p:sldId id="325" r:id="rId9"/>
    <p:sldId id="326" r:id="rId10"/>
    <p:sldId id="310" r:id="rId11"/>
    <p:sldId id="327" r:id="rId12"/>
    <p:sldId id="328" r:id="rId13"/>
    <p:sldId id="329" r:id="rId14"/>
    <p:sldId id="330" r:id="rId15"/>
    <p:sldId id="331" r:id="rId16"/>
    <p:sldId id="332" r:id="rId17"/>
    <p:sldId id="266"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16" r:id="rId51"/>
    <p:sldId id="280" r:id="rId52"/>
  </p:sldIdLst>
  <p:sldSz cx="9144000" cy="6858000" type="screen4x3"/>
  <p:notesSz cx="6858000" cy="9144000"/>
  <p:custDataLst>
    <p:tags r:id="rId5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74" d="100"/>
          <a:sy n="74" d="100"/>
        </p:scale>
        <p:origin x="1080" y="5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9381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462986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27938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3609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927148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692813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00713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904377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1671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137951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175800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6546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170629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15449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299788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447708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54409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469811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23352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596131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403495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007652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487352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837261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904546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10724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994437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254145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85523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308054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746676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633190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89692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367022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759832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890451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496258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938206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417326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5621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01050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4.xml"/><Relationship Id="rId7"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vmlDrawing" Target="../drawings/vmlDrawing1.vml"/><Relationship Id="rId6" Type="http://schemas.openxmlformats.org/officeDocument/2006/relationships/tags" Target="../tags/tag47.xml"/><Relationship Id="rId5" Type="http://schemas.openxmlformats.org/officeDocument/2006/relationships/tags" Target="../tags/tag46.xml"/><Relationship Id="rId10" Type="http://schemas.openxmlformats.org/officeDocument/2006/relationships/image" Target="../media/image4.wmf"/><Relationship Id="rId4" Type="http://schemas.openxmlformats.org/officeDocument/2006/relationships/tags" Target="../tags/tag45.xml"/><Relationship Id="rId9"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49.xml"/><Relationship Id="rId7"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vmlDrawing" Target="../drawings/vmlDrawing2.v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4.wmf"/><Relationship Id="rId4" Type="http://schemas.openxmlformats.org/officeDocument/2006/relationships/tags" Target="../tags/tag50.xml"/><Relationship Id="rId9"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1.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1.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1.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1.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1.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1.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1.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1.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1.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1.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1.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13" Type="http://schemas.openxmlformats.org/officeDocument/2006/relationships/hyperlink" Target="http://europa.eu/" TargetMode="External"/><Relationship Id="rId3" Type="http://schemas.openxmlformats.org/officeDocument/2006/relationships/tags" Target="../tags/tag135.xml"/><Relationship Id="rId7" Type="http://schemas.openxmlformats.org/officeDocument/2006/relationships/slideLayout" Target="../slideLayouts/slideLayout1.xml"/><Relationship Id="rId12" Type="http://schemas.openxmlformats.org/officeDocument/2006/relationships/hyperlink" Target="http://www.iobe.gr/" TargetMode="Externa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hyperlink" Target="http://www.ekke.gr/" TargetMode="External"/><Relationship Id="rId5" Type="http://schemas.openxmlformats.org/officeDocument/2006/relationships/tags" Target="../tags/tag137.xml"/><Relationship Id="rId10" Type="http://schemas.openxmlformats.org/officeDocument/2006/relationships/hyperlink" Target="http://www.kepe.gr/" TargetMode="External"/><Relationship Id="rId4" Type="http://schemas.openxmlformats.org/officeDocument/2006/relationships/tags" Target="../tags/tag136.xml"/><Relationship Id="rId9" Type="http://schemas.openxmlformats.org/officeDocument/2006/relationships/hyperlink" Target="http://www.statistics.gr/portal/page/portal/ESYE/" TargetMode="External"/><Relationship Id="rId14" Type="http://schemas.openxmlformats.org/officeDocument/2006/relationships/hyperlink" Target="http://www.oecd.org/" TargetMode="External"/></Relationships>
</file>

<file path=ppt/slides/_rels/slide29.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notesSlide" Target="../notesSlides/notesSlide29.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1.xml"/><Relationship Id="rId5" Type="http://schemas.openxmlformats.org/officeDocument/2006/relationships/tags" Target="../tags/tag143.xml"/><Relationship Id="rId4" Type="http://schemas.openxmlformats.org/officeDocument/2006/relationships/tags" Target="../tags/tag14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notesSlide" Target="../notesSlides/notesSlide3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1.xml"/><Relationship Id="rId5" Type="http://schemas.openxmlformats.org/officeDocument/2006/relationships/tags" Target="../tags/tag148.xml"/><Relationship Id="rId4" Type="http://schemas.openxmlformats.org/officeDocument/2006/relationships/tags" Target="../tags/tag147.xml"/></Relationships>
</file>

<file path=ppt/slides/_rels/slide31.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notesSlide" Target="../notesSlides/notesSlide3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1.xml"/><Relationship Id="rId5" Type="http://schemas.openxmlformats.org/officeDocument/2006/relationships/tags" Target="../tags/tag153.xml"/><Relationship Id="rId4" Type="http://schemas.openxmlformats.org/officeDocument/2006/relationships/tags" Target="../tags/tag152.xml"/></Relationships>
</file>

<file path=ppt/slides/_rels/slide32.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notesSlide" Target="../notesSlides/notesSlide32.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1.xml"/><Relationship Id="rId5" Type="http://schemas.openxmlformats.org/officeDocument/2006/relationships/tags" Target="../tags/tag158.xml"/><Relationship Id="rId4" Type="http://schemas.openxmlformats.org/officeDocument/2006/relationships/tags" Target="../tags/tag157.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10" Type="http://schemas.openxmlformats.org/officeDocument/2006/relationships/image" Target="../media/image7.png"/><Relationship Id="rId4" Type="http://schemas.openxmlformats.org/officeDocument/2006/relationships/tags" Target="../tags/tag162.xml"/><Relationship Id="rId9"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68.xml"/><Relationship Id="rId7" Type="http://schemas.openxmlformats.org/officeDocument/2006/relationships/slideLayout" Target="../slideLayouts/slideLayout1.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74.xml"/><Relationship Id="rId7" Type="http://schemas.openxmlformats.org/officeDocument/2006/relationships/notesSlide" Target="../notesSlides/notesSlide35.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1.xml"/><Relationship Id="rId5" Type="http://schemas.openxmlformats.org/officeDocument/2006/relationships/tags" Target="../tags/tag176.xml"/><Relationship Id="rId4" Type="http://schemas.openxmlformats.org/officeDocument/2006/relationships/tags" Target="../tags/tag175.xml"/></Relationships>
</file>

<file path=ppt/slides/_rels/slide36.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notesSlide" Target="../notesSlides/notesSlide36.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1.xml"/><Relationship Id="rId5" Type="http://schemas.openxmlformats.org/officeDocument/2006/relationships/tags" Target="../tags/tag181.xml"/><Relationship Id="rId4" Type="http://schemas.openxmlformats.org/officeDocument/2006/relationships/tags" Target="../tags/tag180.xml"/></Relationships>
</file>

<file path=ppt/slides/_rels/slide37.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notesSlide" Target="../notesSlides/notesSlide37.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1.xml"/><Relationship Id="rId5" Type="http://schemas.openxmlformats.org/officeDocument/2006/relationships/tags" Target="../tags/tag186.xml"/><Relationship Id="rId4" Type="http://schemas.openxmlformats.org/officeDocument/2006/relationships/tags" Target="../tags/tag185.xml"/></Relationships>
</file>

<file path=ppt/slides/_rels/slide38.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notesSlide" Target="../notesSlides/notesSlide38.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1.xml"/><Relationship Id="rId5" Type="http://schemas.openxmlformats.org/officeDocument/2006/relationships/tags" Target="../tags/tag191.xml"/><Relationship Id="rId4" Type="http://schemas.openxmlformats.org/officeDocument/2006/relationships/tags" Target="../tags/tag190.xml"/></Relationships>
</file>

<file path=ppt/slides/_rels/slide39.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notesSlide" Target="../notesSlides/notesSlide39.xml"/><Relationship Id="rId5" Type="http://schemas.openxmlformats.org/officeDocument/2006/relationships/slideLayout" Target="../slideLayouts/slideLayout1.xml"/><Relationship Id="rId4" Type="http://schemas.openxmlformats.org/officeDocument/2006/relationships/tags" Target="../tags/tag195.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notesSlide" Target="../notesSlides/notesSlide40.xml"/><Relationship Id="rId5" Type="http://schemas.openxmlformats.org/officeDocument/2006/relationships/slideLayout" Target="../slideLayouts/slideLayout1.xml"/><Relationship Id="rId4" Type="http://schemas.openxmlformats.org/officeDocument/2006/relationships/tags" Target="../tags/tag199.xml"/></Relationships>
</file>

<file path=ppt/slides/_rels/slide4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02.xml"/><Relationship Id="rId7" Type="http://schemas.openxmlformats.org/officeDocument/2006/relationships/image" Target="../media/image9.emf"/><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41.xml"/><Relationship Id="rId5" Type="http://schemas.openxmlformats.org/officeDocument/2006/relationships/slideLayout" Target="../slideLayouts/slideLayout1.xml"/><Relationship Id="rId4" Type="http://schemas.openxmlformats.org/officeDocument/2006/relationships/tags" Target="../tags/tag203.xml"/></Relationships>
</file>

<file path=ppt/slides/_rels/slide4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05.xml"/><Relationship Id="rId7" Type="http://schemas.openxmlformats.org/officeDocument/2006/relationships/notesSlide" Target="../notesSlides/notesSlide42.xml"/><Relationship Id="rId2" Type="http://schemas.openxmlformats.org/officeDocument/2006/relationships/tags" Target="../tags/tag204.xml"/><Relationship Id="rId1" Type="http://schemas.openxmlformats.org/officeDocument/2006/relationships/vmlDrawing" Target="../drawings/vmlDrawing3.vml"/><Relationship Id="rId6" Type="http://schemas.openxmlformats.org/officeDocument/2006/relationships/slideLayout" Target="../slideLayouts/slideLayout1.xml"/><Relationship Id="rId5" Type="http://schemas.openxmlformats.org/officeDocument/2006/relationships/tags" Target="../tags/tag207.xml"/><Relationship Id="rId10" Type="http://schemas.openxmlformats.org/officeDocument/2006/relationships/image" Target="../media/image11.wmf"/><Relationship Id="rId4" Type="http://schemas.openxmlformats.org/officeDocument/2006/relationships/tags" Target="../tags/tag206.xml"/><Relationship Id="rId9"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notesSlide" Target="../notesSlides/notesSlide43.xml"/><Relationship Id="rId5" Type="http://schemas.openxmlformats.org/officeDocument/2006/relationships/slideLayout" Target="../slideLayouts/slideLayout1.xml"/><Relationship Id="rId4" Type="http://schemas.openxmlformats.org/officeDocument/2006/relationships/tags" Target="../tags/tag211.xml"/></Relationships>
</file>

<file path=ppt/slides/_rels/slide44.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image" Target="../media/image13.png"/><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notesSlide" Target="../notesSlides/notesSlide44.xml"/><Relationship Id="rId5" Type="http://schemas.openxmlformats.org/officeDocument/2006/relationships/slideLayout" Target="../slideLayouts/slideLayout1.xml"/><Relationship Id="rId4" Type="http://schemas.openxmlformats.org/officeDocument/2006/relationships/tags" Target="../tags/tag215.xml"/></Relationships>
</file>

<file path=ppt/slides/_rels/slide45.xml.rels><?xml version="1.0" encoding="UTF-8" standalone="yes"?>
<Relationships xmlns="http://schemas.openxmlformats.org/package/2006/relationships"><Relationship Id="rId3" Type="http://schemas.openxmlformats.org/officeDocument/2006/relationships/tags" Target="../tags/tag218.xml"/><Relationship Id="rId7" Type="http://schemas.openxmlformats.org/officeDocument/2006/relationships/notesSlide" Target="../notesSlides/notesSlide45.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slideLayout" Target="../slideLayouts/slideLayout1.xml"/><Relationship Id="rId5" Type="http://schemas.openxmlformats.org/officeDocument/2006/relationships/tags" Target="../tags/tag220.xml"/><Relationship Id="rId4" Type="http://schemas.openxmlformats.org/officeDocument/2006/relationships/tags" Target="../tags/tag219.xml"/></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23.xml"/><Relationship Id="rId7" Type="http://schemas.openxmlformats.org/officeDocument/2006/relationships/image" Target="../media/image14.emf"/><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notesSlide" Target="../notesSlides/notesSlide46.xml"/><Relationship Id="rId5" Type="http://schemas.openxmlformats.org/officeDocument/2006/relationships/slideLayout" Target="../slideLayouts/slideLayout1.xml"/><Relationship Id="rId4" Type="http://schemas.openxmlformats.org/officeDocument/2006/relationships/tags" Target="../tags/tag224.xml"/></Relationships>
</file>

<file path=ppt/slides/_rels/slide4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27.xml"/><Relationship Id="rId7" Type="http://schemas.openxmlformats.org/officeDocument/2006/relationships/notesSlide" Target="../notesSlides/notesSlide4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slideLayout" Target="../slideLayouts/slideLayout1.xml"/><Relationship Id="rId5" Type="http://schemas.openxmlformats.org/officeDocument/2006/relationships/tags" Target="../tags/tag229.xml"/><Relationship Id="rId4" Type="http://schemas.openxmlformats.org/officeDocument/2006/relationships/tags" Target="../tags/tag228.xml"/></Relationships>
</file>

<file path=ppt/slides/_rels/slide48.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notesSlide" Target="../notesSlides/notesSlide48.xml"/><Relationship Id="rId5" Type="http://schemas.openxmlformats.org/officeDocument/2006/relationships/slideLayout" Target="../slideLayouts/slideLayout1.xml"/><Relationship Id="rId4" Type="http://schemas.openxmlformats.org/officeDocument/2006/relationships/tags" Target="../tags/tag233.xml"/></Relationships>
</file>

<file path=ppt/slides/_rels/slide49.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237.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30.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24.xml"/><Relationship Id="rId17" Type="http://schemas.openxmlformats.org/officeDocument/2006/relationships/slide" Target="slide44.xml"/><Relationship Id="rId2" Type="http://schemas.openxmlformats.org/officeDocument/2006/relationships/tags" Target="../tags/tag19.xml"/><Relationship Id="rId16" Type="http://schemas.openxmlformats.org/officeDocument/2006/relationships/slide" Target="slide37.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7.xml"/><Relationship Id="rId5" Type="http://schemas.openxmlformats.org/officeDocument/2006/relationships/tags" Target="../tags/tag22.xml"/><Relationship Id="rId15" Type="http://schemas.openxmlformats.org/officeDocument/2006/relationships/slide" Target="slide32.xml"/><Relationship Id="rId10" Type="http://schemas.openxmlformats.org/officeDocument/2006/relationships/slide" Target="slide14.xml"/><Relationship Id="rId4" Type="http://schemas.openxmlformats.org/officeDocument/2006/relationships/tags" Target="../tags/tag21.xml"/><Relationship Id="rId9" Type="http://schemas.openxmlformats.org/officeDocument/2006/relationships/slide" Target="slide12.xml"/><Relationship Id="rId14" Type="http://schemas.openxmlformats.org/officeDocument/2006/relationships/slide" Target="slide18.xml"/></Relationships>
</file>

<file path=ppt/slides/_rels/slide5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a:t>Μικροοικονομική </a:t>
            </a:r>
            <a:r>
              <a:rPr lang="en-US" dirty="0" smtClean="0"/>
              <a:t>                        </a:t>
            </a:r>
            <a:r>
              <a:rPr lang="el-GR" dirty="0" smtClean="0"/>
              <a:t>Θεωρία </a:t>
            </a:r>
            <a:r>
              <a:rPr lang="el-GR" dirty="0"/>
              <a:t>και </a:t>
            </a:r>
            <a:r>
              <a:rPr lang="el-GR" dirty="0" smtClean="0"/>
              <a:t>Πολιτική</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1:</a:t>
            </a:r>
            <a:r>
              <a:rPr lang="en-US" sz="2800" dirty="0" smtClean="0"/>
              <a:t> </a:t>
            </a:r>
            <a:r>
              <a:rPr lang="el-GR" sz="2800" dirty="0" smtClean="0"/>
              <a:t>Εισαγωγή στη Μικροοικονομική Θεωρία και Πολιτική, Οδηγίες για το Μάθημα.</a:t>
            </a:r>
            <a:endParaRPr lang="en-US" sz="2800" dirty="0" smtClean="0"/>
          </a:p>
          <a:p>
            <a:r>
              <a:rPr lang="el-GR" sz="2000" b="1" dirty="0" smtClean="0"/>
              <a:t>Διαλέξεις 1 έως 2.</a:t>
            </a:r>
            <a:endParaRPr lang="en-US" sz="1600" b="1"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Γεώργιος Θεοδοσίου</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Αναπληρωτής 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2."/>
          <p:cNvSpPr>
            <a:spLocks noGrp="1" noChangeArrowheads="1"/>
          </p:cNvSpPr>
          <p:nvPr>
            <p:ph type="title"/>
            <p:custDataLst>
              <p:tags r:id="rId3"/>
            </p:custDataLst>
          </p:nvPr>
        </p:nvSpPr>
        <p:spPr>
          <a:xfrm>
            <a:off x="457200" y="260648"/>
            <a:ext cx="8229600" cy="940966"/>
          </a:xfrm>
        </p:spPr>
        <p:txBody>
          <a:bodyPr>
            <a:noAutofit/>
          </a:bodyPr>
          <a:lstStyle/>
          <a:p>
            <a:r>
              <a:rPr lang="el-GR" dirty="0" smtClean="0"/>
              <a:t>5 </a:t>
            </a:r>
            <a:r>
              <a:rPr lang="el-GR" dirty="0"/>
              <a:t>Έννοιες - </a:t>
            </a:r>
            <a:r>
              <a:rPr lang="el-GR" dirty="0" smtClean="0"/>
              <a:t>Ορισμοί</a:t>
            </a:r>
            <a:endParaRPr lang="en-US" sz="2800" b="0" dirty="0"/>
          </a:p>
        </p:txBody>
      </p:sp>
      <p:sp>
        <p:nvSpPr>
          <p:cNvPr id="9" name="Θέση περιεχομένου 8"/>
          <p:cNvSpPr>
            <a:spLocks noGrp="1"/>
          </p:cNvSpPr>
          <p:nvPr>
            <p:ph idx="1"/>
            <p:custDataLst>
              <p:tags r:id="rId4"/>
            </p:custDataLst>
          </p:nvPr>
        </p:nvSpPr>
        <p:spPr>
          <a:xfrm>
            <a:off x="323528" y="1052736"/>
            <a:ext cx="7854044" cy="4059710"/>
          </a:xfrm>
        </p:spPr>
        <p:txBody>
          <a:bodyPr>
            <a:noAutofit/>
          </a:bodyPr>
          <a:lstStyle/>
          <a:p>
            <a:pPr marL="0" indent="0">
              <a:buNone/>
            </a:pPr>
            <a:r>
              <a:rPr lang="el-GR" sz="1400" b="1" dirty="0"/>
              <a:t>ΠΑΡΑΔΕΙΓΜΑ:</a:t>
            </a:r>
            <a:r>
              <a:rPr lang="el-GR" sz="1400" dirty="0"/>
              <a:t> Η θεωρία της επιχείρησης υποθέτει ότι η επιχείρηση επιδιώκει να μεγιστοποιήσει τα κέρδη και με βάση αυτό προβλέπει πόση ποσότητα από ένα συγκεκριμένο αγαθό πρέπει να παράγει κάτω από διαφορετικές συνθήκες ή οργάνωσης της αγοράς.</a:t>
            </a:r>
          </a:p>
          <a:p>
            <a:pPr marL="0" indent="0">
              <a:buNone/>
            </a:pPr>
            <a:r>
              <a:rPr lang="el-GR" sz="1400" b="1" dirty="0"/>
              <a:t>ΣΥΜΠΕΡΑΣΜΑ: </a:t>
            </a:r>
            <a:r>
              <a:rPr lang="el-GR" sz="1400" dirty="0"/>
              <a:t>Η μεθοδολογία των ΟΙΚΟΝΟΜΙΚΩΝ (και γενικότερα της επιστήμης) είναι να αποδέχεται μια θεωρία ή ένα υπόδειγμα, εάν αυτό επιτυγχάνει ακριβείς προβλέψεις και αν αυτές οι προβλέψεις  είναι αποτέλεσμα της λογικής απόρροιας των υποθέσεων(1)  </a:t>
            </a:r>
          </a:p>
          <a:p>
            <a:pPr marL="0" indent="0">
              <a:buNone/>
            </a:pPr>
            <a:r>
              <a:rPr lang="el-GR" sz="1400" dirty="0"/>
              <a:t>Η Οικονομική που αφορά τις επιχειρήσεις  έχει στενή σχέση με τις επιστήμες της συμπεριφοράς, οι οποίες χρησιμοποιούν εργαλεία της Μαθηματικής Οικονομικής και Οικονομετρίας. </a:t>
            </a:r>
          </a:p>
          <a:p>
            <a:pPr marL="0" indent="0">
              <a:buNone/>
            </a:pPr>
            <a:r>
              <a:rPr lang="el-GR" sz="1400" b="1" dirty="0"/>
              <a:t>Η μαθηματική Οικονομική  </a:t>
            </a:r>
            <a:r>
              <a:rPr lang="el-GR" sz="1400" dirty="0"/>
              <a:t>(</a:t>
            </a:r>
            <a:r>
              <a:rPr lang="el-GR" sz="1400" dirty="0" err="1"/>
              <a:t>mathematical</a:t>
            </a:r>
            <a:r>
              <a:rPr lang="el-GR" sz="1400" dirty="0"/>
              <a:t> </a:t>
            </a:r>
            <a:r>
              <a:rPr lang="el-GR" sz="1400" dirty="0" err="1"/>
              <a:t>economics</a:t>
            </a:r>
            <a:r>
              <a:rPr lang="el-GR" sz="1400" dirty="0"/>
              <a:t>) χρησιμοποιείται για να εκφράσει με μαθηματικό τρόπο τα οικονομικά υποδείγματα που χρησιμοποιεί η οικονομική θεωρία.</a:t>
            </a:r>
          </a:p>
          <a:p>
            <a:pPr marL="0" indent="0">
              <a:buNone/>
            </a:pPr>
            <a:r>
              <a:rPr lang="el-GR" sz="1400" b="1" dirty="0"/>
              <a:t>Η Οικονομετρία (</a:t>
            </a:r>
            <a:r>
              <a:rPr lang="el-GR" sz="1400" b="1" dirty="0" err="1"/>
              <a:t>econometrics</a:t>
            </a:r>
            <a:r>
              <a:rPr lang="el-GR" sz="1400" b="1" dirty="0"/>
              <a:t>) </a:t>
            </a:r>
            <a:r>
              <a:rPr lang="el-GR" sz="1400" dirty="0"/>
              <a:t>εφαρμόζει στατιστικά εργαλεία (ειδικότερα την ανάλυση της παλινδρόμησης) σε πραγματικά στοιχεία για  να εκτιμήσει τα υποδείγματα που χρησιμοποιεί η οικονομική θεωρία και να κάνει προβλέψεις.</a:t>
            </a:r>
          </a:p>
          <a:p>
            <a:pPr marL="0" indent="0">
              <a:buNone/>
            </a:pPr>
            <a:r>
              <a:rPr lang="el-GR" sz="1400" b="1" dirty="0"/>
              <a:t>ΠΑΡΑΔΕΙΓΜΑ:</a:t>
            </a:r>
            <a:r>
              <a:rPr lang="el-GR" sz="1400" dirty="0"/>
              <a:t> Η οικονομική θεωρία υποστηρίζει ότι η ζητούμενη ποσότητα (Q) ενός αγαθού είναι συνάρτηση της τιμής (P), του εισοδήματος (Υ) και από τη τιμή των συμπληρωματικών και υποκατάστατων  προϊόντων  -</a:t>
            </a:r>
            <a:r>
              <a:rPr lang="el-GR" sz="1400" dirty="0" err="1"/>
              <a:t>Pc</a:t>
            </a:r>
            <a:r>
              <a:rPr lang="el-GR" sz="1400" dirty="0"/>
              <a:t>  και </a:t>
            </a:r>
            <a:r>
              <a:rPr lang="el-GR" sz="1400" dirty="0" err="1"/>
              <a:t>Ps</a:t>
            </a:r>
            <a:r>
              <a:rPr lang="el-GR" sz="1400" dirty="0"/>
              <a:t> –αντίστοιχα. Αν υποθέσουμε ότι οι προτιμήσεις των καταναλωτών είναι σταθερές, τότε μπορούμε να χρησιμοποιήσουν το παρακάτω μαθηματικό υπόδειγμα:</a:t>
            </a:r>
          </a:p>
        </p:txBody>
      </p:sp>
      <p:graphicFrame>
        <p:nvGraphicFramePr>
          <p:cNvPr id="7" name="Αντικείμενο 5" descr="συνερτηση μεταβολής ποσότητας Q."/>
          <p:cNvGraphicFramePr>
            <a:graphicFrameLocks noChangeAspect="1"/>
          </p:cNvGraphicFramePr>
          <p:nvPr>
            <p:extLst>
              <p:ext uri="{D42A27DB-BD31-4B8C-83A1-F6EECF244321}">
                <p14:modId xmlns:p14="http://schemas.microsoft.com/office/powerpoint/2010/main" val="183031619"/>
              </p:ext>
            </p:extLst>
          </p:nvPr>
        </p:nvGraphicFramePr>
        <p:xfrm>
          <a:off x="2862484" y="5652915"/>
          <a:ext cx="3311525" cy="503238"/>
        </p:xfrm>
        <a:graphic>
          <a:graphicData uri="http://schemas.openxmlformats.org/presentationml/2006/ole">
            <mc:AlternateContent xmlns:mc="http://schemas.openxmlformats.org/markup-compatibility/2006">
              <mc:Choice xmlns:v="urn:schemas-microsoft-com:vml" Requires="v">
                <p:oleObj spid="_x0000_s1127" name="Equation" r:id="rId9" imgW="1168400" imgH="228600" progId="Equation.DSMT4">
                  <p:embed/>
                </p:oleObj>
              </mc:Choice>
              <mc:Fallback>
                <p:oleObj name="Equation" r:id="rId9" imgW="1168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2484" y="5652915"/>
                        <a:ext cx="33115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2"/>
    </p:custDataLst>
    <p:extLst>
      <p:ext uri="{BB962C8B-B14F-4D97-AF65-F5344CB8AC3E}">
        <p14:creationId xmlns:p14="http://schemas.microsoft.com/office/powerpoint/2010/main" val="2364202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2."/>
          <p:cNvSpPr>
            <a:spLocks noGrp="1" noChangeArrowheads="1"/>
          </p:cNvSpPr>
          <p:nvPr>
            <p:ph type="title"/>
            <p:custDataLst>
              <p:tags r:id="rId3"/>
            </p:custDataLst>
          </p:nvPr>
        </p:nvSpPr>
        <p:spPr>
          <a:xfrm>
            <a:off x="457200" y="260648"/>
            <a:ext cx="8229600" cy="940966"/>
          </a:xfrm>
        </p:spPr>
        <p:txBody>
          <a:bodyPr>
            <a:noAutofit/>
          </a:bodyPr>
          <a:lstStyle/>
          <a:p>
            <a:r>
              <a:rPr lang="el-GR" dirty="0" smtClean="0"/>
              <a:t>6 </a:t>
            </a:r>
            <a:r>
              <a:rPr lang="el-GR" dirty="0"/>
              <a:t>Έννοιες - </a:t>
            </a:r>
            <a:r>
              <a:rPr lang="el-GR" dirty="0" smtClean="0"/>
              <a:t>Ορισμοί</a:t>
            </a:r>
            <a:endParaRPr lang="en-US" sz="2800" b="0" dirty="0"/>
          </a:p>
        </p:txBody>
      </p:sp>
      <p:graphicFrame>
        <p:nvGraphicFramePr>
          <p:cNvPr id="7" name="Αντικείμενο 5" descr="Συνάρτηση μεταβολής ποσότητας Q"/>
          <p:cNvGraphicFramePr>
            <a:graphicFrameLocks noChangeAspect="1"/>
          </p:cNvGraphicFramePr>
          <p:nvPr>
            <p:extLst>
              <p:ext uri="{D42A27DB-BD31-4B8C-83A1-F6EECF244321}">
                <p14:modId xmlns:p14="http://schemas.microsoft.com/office/powerpoint/2010/main" val="1919024004"/>
              </p:ext>
            </p:extLst>
          </p:nvPr>
        </p:nvGraphicFramePr>
        <p:xfrm>
          <a:off x="2728459" y="1417969"/>
          <a:ext cx="3311525" cy="503238"/>
        </p:xfrm>
        <a:graphic>
          <a:graphicData uri="http://schemas.openxmlformats.org/presentationml/2006/ole">
            <mc:AlternateContent xmlns:mc="http://schemas.openxmlformats.org/markup-compatibility/2006">
              <mc:Choice xmlns:v="urn:schemas-microsoft-com:vml" Requires="v">
                <p:oleObj spid="_x0000_s2151" name="Equation" r:id="rId9" imgW="1168400" imgH="228600" progId="Equation.DSMT4">
                  <p:embed/>
                </p:oleObj>
              </mc:Choice>
              <mc:Fallback>
                <p:oleObj name="Equation" r:id="rId9" imgW="1168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8459" y="1417969"/>
                        <a:ext cx="33115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Θέση περιεχομένου 8"/>
          <p:cNvSpPr>
            <a:spLocks noGrp="1"/>
          </p:cNvSpPr>
          <p:nvPr>
            <p:ph idx="1"/>
            <p:custDataLst>
              <p:tags r:id="rId4"/>
            </p:custDataLst>
          </p:nvPr>
        </p:nvSpPr>
        <p:spPr>
          <a:xfrm>
            <a:off x="457200" y="2249685"/>
            <a:ext cx="8229600" cy="2952328"/>
          </a:xfrm>
        </p:spPr>
        <p:txBody>
          <a:bodyPr>
            <a:noAutofit/>
          </a:bodyPr>
          <a:lstStyle/>
          <a:p>
            <a:pPr>
              <a:buFont typeface="Wingdings" panose="05000000000000000000" pitchFamily="2" charset="2"/>
              <a:buChar char="v"/>
            </a:pPr>
            <a:r>
              <a:rPr lang="el-GR" sz="1400" dirty="0"/>
              <a:t>Έτσι η επιχείρηση μπορεί να προσδιορίσει πόσο θα μεταβληθεί η ποσότητα  (Q) εξαιτίας μιας μεταβολής στα μεγέθη Ρ, Υ, </a:t>
            </a:r>
            <a:r>
              <a:rPr lang="el-GR" sz="1400" dirty="0" err="1"/>
              <a:t>Ρc</a:t>
            </a:r>
            <a:r>
              <a:rPr lang="el-GR" sz="1400" dirty="0"/>
              <a:t> και </a:t>
            </a:r>
            <a:r>
              <a:rPr lang="el-GR" sz="1400" dirty="0" err="1"/>
              <a:t>Ρs</a:t>
            </a:r>
            <a:r>
              <a:rPr lang="el-GR" sz="1400" dirty="0"/>
              <a:t> και να προβλέψει τη μελλοντική ζήτηση του αγαθού.</a:t>
            </a:r>
          </a:p>
          <a:p>
            <a:pPr>
              <a:buFont typeface="Wingdings" panose="05000000000000000000" pitchFamily="2" charset="2"/>
              <a:buChar char="v"/>
            </a:pPr>
            <a:r>
              <a:rPr lang="el-GR" sz="1400" dirty="0"/>
              <a:t>Αυτή η πληροφορία είναι βασική προκειμένου να επιτευχθεί ο στόχος της επιχείρησης (μεγιστοποίηση των κερδών) με τον πιο αποτελεσματικό τρόπο.</a:t>
            </a:r>
          </a:p>
          <a:p>
            <a:pPr marL="0" indent="0">
              <a:buNone/>
            </a:pPr>
            <a:endParaRPr lang="el-GR" sz="1400" b="1" dirty="0" smtClean="0"/>
          </a:p>
          <a:p>
            <a:pPr marL="0" indent="0">
              <a:buNone/>
            </a:pPr>
            <a:r>
              <a:rPr lang="el-GR" sz="1400" b="1" dirty="0" smtClean="0"/>
              <a:t>ΣΥΜΠΕΡΑΣΜΑ</a:t>
            </a:r>
            <a:r>
              <a:rPr lang="el-GR" sz="1400" b="1" dirty="0"/>
              <a:t>: </a:t>
            </a:r>
            <a:r>
              <a:rPr lang="el-GR" sz="1400" dirty="0"/>
              <a:t>Η Οικονομική και οι λειτουργικοί τομείς (η Λογιστική, η Χρηματοοικονομική,  η Κοστολόγηση, η Ελεγκτική, το  Μάρκετινγκ, η Διαχείριση Προσωπικού ή </a:t>
            </a:r>
            <a:r>
              <a:rPr lang="el-GR" sz="1400" dirty="0" err="1"/>
              <a:t>management</a:t>
            </a:r>
            <a:r>
              <a:rPr lang="el-GR" sz="1400" dirty="0"/>
              <a:t> Ανθρωπίνων Πόρων και η Παραγωγή) μελετούν το επιχειρησιακό περιβάλλον μέσα στο οποίο λειτουργεί η επιχείρηση και παρέχουν το υπόβαθρο για τη λήψη διοικητικών αποφάσεων. Επίσης εξετάζεται τι αλληλεπίδραση έχουν μεταξύ τους  καθώς η επιχείρηση προσπαθεί να επιτύχει το στόχο της με τον πιο αποδοτικό τρόπο.</a:t>
            </a:r>
          </a:p>
          <a:p>
            <a:pPr>
              <a:buFont typeface="Wingdings" panose="05000000000000000000" pitchFamily="2" charset="2"/>
              <a:buChar char="v"/>
            </a:pPr>
            <a:endParaRPr lang="el-GR" sz="1400" dirty="0"/>
          </a:p>
        </p:txBody>
      </p:sp>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2"/>
    </p:custDataLst>
    <p:extLst>
      <p:ext uri="{BB962C8B-B14F-4D97-AF65-F5344CB8AC3E}">
        <p14:creationId xmlns:p14="http://schemas.microsoft.com/office/powerpoint/2010/main" val="3601453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2."/>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Στάδια λήψης  </a:t>
            </a:r>
            <a:br>
              <a:rPr lang="el-GR" dirty="0" smtClean="0"/>
            </a:br>
            <a:r>
              <a:rPr lang="el-GR" dirty="0" smtClean="0"/>
              <a:t>Διοικητικών Αποφάσεων α) </a:t>
            </a:r>
            <a:endParaRPr lang="en-US" sz="2800" b="0" dirty="0"/>
          </a:p>
        </p:txBody>
      </p:sp>
      <p:sp>
        <p:nvSpPr>
          <p:cNvPr id="9" name="Θέση περιεχομένου 8"/>
          <p:cNvSpPr>
            <a:spLocks noGrp="1"/>
          </p:cNvSpPr>
          <p:nvPr>
            <p:ph idx="1"/>
            <p:custDataLst>
              <p:tags r:id="rId3"/>
            </p:custDataLst>
          </p:nvPr>
        </p:nvSpPr>
        <p:spPr>
          <a:xfrm>
            <a:off x="403447" y="1432572"/>
            <a:ext cx="8229600" cy="5106340"/>
          </a:xfrm>
        </p:spPr>
        <p:txBody>
          <a:bodyPr>
            <a:noAutofit/>
          </a:bodyPr>
          <a:lstStyle/>
          <a:p>
            <a:pPr>
              <a:buFont typeface="Wingdings" panose="05000000000000000000" pitchFamily="2" charset="2"/>
              <a:buChar char="v"/>
            </a:pPr>
            <a:r>
              <a:rPr lang="el-GR" sz="1400" b="1" dirty="0"/>
              <a:t>1ο ΣΤΑΔΙΟ:</a:t>
            </a:r>
            <a:r>
              <a:rPr lang="el-GR" sz="1400" dirty="0"/>
              <a:t> Η θεμελίωση του αντικειμενικού στόχου ή του προβλήματος που αντιμετωπίζει η επιχείρηση. Η XEROX που εφεύρε το φωτοαντιγραφικό μηχάνημα το 1959 αντιμετώπισε το πρώτο της πρόβλημα το 1969. Οι Ιάπωνες παράγουν και πωλούν καλύτερης ποιότητα και φθηνότερα μηχανήματα. </a:t>
            </a:r>
          </a:p>
          <a:p>
            <a:pPr>
              <a:buFont typeface="Wingdings" panose="05000000000000000000" pitchFamily="2" charset="2"/>
              <a:buChar char="v"/>
            </a:pPr>
            <a:r>
              <a:rPr lang="el-GR" sz="1400" b="1" dirty="0"/>
              <a:t>2ο ΣΤΑΔΙΟ: </a:t>
            </a:r>
            <a:r>
              <a:rPr lang="el-GR" sz="1400" dirty="0"/>
              <a:t>Ο καθορισμός του στόχου της επιχείρησης.  Η XEROX  έπρεπε να αποφασίσει αν θα φύγει από την αγορά φωτοαντιγραφικών  και να κινηθεί κατά τέτοιο τρόπο ώστε να παράγει κάποιο άλλο τεχνολογικά προηγμένο προϊόν.  Η XEROX αποφάσισε να αναμετρηθεί σκληρά με τους ανταγωνιστές.</a:t>
            </a:r>
          </a:p>
          <a:p>
            <a:pPr>
              <a:buFont typeface="Wingdings" panose="05000000000000000000" pitchFamily="2" charset="2"/>
              <a:buChar char="v"/>
            </a:pPr>
            <a:r>
              <a:rPr lang="el-GR" sz="1400" b="1" dirty="0"/>
              <a:t>3ο ΣΤΑΔΙΟ: </a:t>
            </a:r>
            <a:r>
              <a:rPr lang="el-GR" sz="1400" dirty="0"/>
              <a:t>Ο εντοπισμός των επιλογών ή του φάσματος των πιθανών λύσεων προκειμένου να επιτευχθεί ο στόχος που καθορίστηκε στο 2ο στάδιο. Η XEROX  είχε τις εξής επιλογές: </a:t>
            </a:r>
          </a:p>
          <a:p>
            <a:pPr lvl="1">
              <a:buFont typeface="Wingdings" panose="05000000000000000000" pitchFamily="2" charset="2"/>
              <a:buChar char="ü"/>
            </a:pPr>
            <a:r>
              <a:rPr lang="el-GR" sz="1600" dirty="0"/>
              <a:t>Προσπάθεια βελτίωσης της ποιότητας και ταυτόχρονα μείωση του κόστους παραγωγής στα Αμερικάνικα εργοστάσια.</a:t>
            </a:r>
          </a:p>
          <a:p>
            <a:pPr lvl="1">
              <a:buFont typeface="Wingdings" panose="05000000000000000000" pitchFamily="2" charset="2"/>
              <a:buChar char="ü"/>
            </a:pPr>
            <a:r>
              <a:rPr lang="el-GR" sz="1600" dirty="0"/>
              <a:t>Εισαγωγή από την Ιαπωνία εξαρτημάτων που θα μπορούσαν καλύτερα και φτηνότερα στην Ιαπωνία.</a:t>
            </a:r>
          </a:p>
          <a:p>
            <a:pPr lvl="1">
              <a:buFont typeface="Wingdings" panose="05000000000000000000" pitchFamily="2" charset="2"/>
              <a:buChar char="ü"/>
            </a:pPr>
            <a:r>
              <a:rPr lang="el-GR" sz="1600" dirty="0"/>
              <a:t>Μεταφορά ολόκληρης της παραγωγής των φωτοαντιγραφικών μηχανημάτων  στη </a:t>
            </a:r>
            <a:r>
              <a:rPr lang="el-GR" sz="1600" dirty="0" err="1"/>
              <a:t>Fuji</a:t>
            </a:r>
            <a:r>
              <a:rPr lang="el-GR" sz="1600" dirty="0"/>
              <a:t> XEROX</a:t>
            </a:r>
          </a:p>
          <a:p>
            <a:pPr>
              <a:buFont typeface="Wingdings" panose="05000000000000000000" pitchFamily="2" charset="2"/>
              <a:buChar char="v"/>
            </a:pPr>
            <a:r>
              <a:rPr lang="el-GR" sz="1400" b="1" dirty="0"/>
              <a:t>4o ΣΤΑΔΙΟ:</a:t>
            </a:r>
            <a:r>
              <a:rPr lang="el-GR" sz="1400" dirty="0"/>
              <a:t> η επιλογή της άριστης δυνατής λύσης. Στην περίπτωση  της XEROX έχουμε αναδιοργάνωση και ανάπτυξη της παραγωγής, έλεγχος της ποιότητας σε όλη την έκταση της εταιρίας, στην Αμερική και στην Ιαπωνία, και εισαγωγή των ανταλλακτικών ή εξαρτημάτων που μπορούσε η  </a:t>
            </a:r>
            <a:r>
              <a:rPr lang="el-GR" sz="1400" dirty="0" err="1"/>
              <a:t>Fuji</a:t>
            </a:r>
            <a:r>
              <a:rPr lang="el-GR" sz="1400" dirty="0"/>
              <a:t> XERX να παράγει καλύτερα στην Ιαπωνία.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394652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2."/>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Στάδια λήψης  </a:t>
            </a:r>
            <a:br>
              <a:rPr lang="el-GR" dirty="0" smtClean="0"/>
            </a:br>
            <a:r>
              <a:rPr lang="el-GR" dirty="0" smtClean="0"/>
              <a:t>Διοικητικών Αποφάσεων β) </a:t>
            </a:r>
            <a:endParaRPr lang="en-US" sz="2800" b="0" dirty="0"/>
          </a:p>
        </p:txBody>
      </p:sp>
      <p:sp>
        <p:nvSpPr>
          <p:cNvPr id="9" name="Θέση περιεχομένου 8"/>
          <p:cNvSpPr>
            <a:spLocks noGrp="1"/>
          </p:cNvSpPr>
          <p:nvPr>
            <p:ph idx="1"/>
            <p:custDataLst>
              <p:tags r:id="rId3"/>
            </p:custDataLst>
          </p:nvPr>
        </p:nvSpPr>
        <p:spPr>
          <a:xfrm>
            <a:off x="403447" y="1432572"/>
            <a:ext cx="8229600" cy="5106340"/>
          </a:xfrm>
        </p:spPr>
        <p:txBody>
          <a:bodyPr>
            <a:noAutofit/>
          </a:bodyPr>
          <a:lstStyle/>
          <a:p>
            <a:pPr>
              <a:buFont typeface="Wingdings" panose="05000000000000000000" pitchFamily="2" charset="2"/>
              <a:buChar char="v"/>
            </a:pPr>
            <a:r>
              <a:rPr lang="el-GR" sz="1400" b="1" dirty="0"/>
              <a:t>5ο ΣΤΑΔΙΟ:</a:t>
            </a:r>
            <a:r>
              <a:rPr lang="el-GR" sz="1400" dirty="0"/>
              <a:t> η υλοποίηση της καλύτερης δυνατής λύσης που εντοπίστηκε στο προηγούμενο στάδιο.  Η XEROX  </a:t>
            </a:r>
          </a:p>
          <a:p>
            <a:pPr marL="800100" lvl="1" indent="-400050">
              <a:buFont typeface="+mj-lt"/>
              <a:buAutoNum type="romanUcPeriod"/>
            </a:pPr>
            <a:r>
              <a:rPr lang="el-GR" sz="1400" dirty="0"/>
              <a:t>αύξησε σημαντικά τη συμμετοχή των υπαλλήλων.</a:t>
            </a:r>
          </a:p>
          <a:p>
            <a:pPr marL="800100" lvl="1" indent="-400050">
              <a:buFont typeface="+mj-lt"/>
              <a:buAutoNum type="romanUcPeriod"/>
            </a:pPr>
            <a:r>
              <a:rPr lang="el-GR" sz="1400" dirty="0"/>
              <a:t>Έφερε προμηθευτές στα πρώτα στάδια της σχεδίασης του προϊόντος.</a:t>
            </a:r>
          </a:p>
          <a:p>
            <a:pPr marL="800100" lvl="1" indent="-400050">
              <a:buFont typeface="+mj-lt"/>
              <a:buAutoNum type="romanUcPeriod"/>
            </a:pPr>
            <a:r>
              <a:rPr lang="el-GR" sz="1400" dirty="0"/>
              <a:t>Μείωσε σημαντικά τα αποθέματα και τον αριθμό των προμηθευτών. </a:t>
            </a:r>
          </a:p>
          <a:p>
            <a:pPr lvl="1">
              <a:buFont typeface="Wingdings" panose="05000000000000000000" pitchFamily="2" charset="2"/>
              <a:buChar char="q"/>
            </a:pPr>
            <a:r>
              <a:rPr lang="el-GR" sz="1400" dirty="0"/>
              <a:t>Εισαγωγή των ανταλλακτικών ή εξαρτημάτων που μπορούσε η  </a:t>
            </a:r>
            <a:r>
              <a:rPr lang="el-GR" sz="1400" dirty="0" err="1"/>
              <a:t>Fuji</a:t>
            </a:r>
            <a:r>
              <a:rPr lang="el-GR" sz="1400" dirty="0"/>
              <a:t> XERX να παράγει καλύτερα στην Ιαπωνία. </a:t>
            </a:r>
          </a:p>
          <a:p>
            <a:pPr marL="800100" lvl="1" indent="-400050">
              <a:buFont typeface="+mj-lt"/>
              <a:buAutoNum type="romanUcPeriod"/>
            </a:pPr>
            <a:r>
              <a:rPr lang="el-GR" sz="1400" dirty="0"/>
              <a:t>Παρακολούθηση του προγράμματος του ποιοτικού ελέγχουν σε όλα τα κλιμάκια της εταιρίας καθώς σε θέματα που αφορούν την ικανοποίηση του καταναλωτή</a:t>
            </a:r>
          </a:p>
          <a:p>
            <a:pPr marL="0" indent="0">
              <a:buNone/>
            </a:pPr>
            <a:r>
              <a:rPr lang="el-GR" sz="1400" dirty="0"/>
              <a:t>Η  XEROX </a:t>
            </a:r>
            <a:r>
              <a:rPr lang="el-GR" sz="1400" dirty="0" err="1"/>
              <a:t>Κατέφερε</a:t>
            </a:r>
            <a:r>
              <a:rPr lang="el-GR" sz="1400" dirty="0"/>
              <a:t> να αντιστρέψει την τάση προς απώλεια μεριδίου της αγοράς των ανταγωνιστών της από την Ιαπωνία.</a:t>
            </a:r>
          </a:p>
          <a:p>
            <a:pPr marL="0" indent="0">
              <a:buNone/>
            </a:pPr>
            <a:r>
              <a:rPr lang="el-GR" sz="1400" dirty="0"/>
              <a:t>Ο </a:t>
            </a:r>
            <a:r>
              <a:rPr lang="el-GR" sz="1400" dirty="0" err="1"/>
              <a:t>Peter</a:t>
            </a:r>
            <a:r>
              <a:rPr lang="el-GR" sz="1400" dirty="0"/>
              <a:t> </a:t>
            </a:r>
            <a:r>
              <a:rPr lang="el-GR" sz="1400" dirty="0" err="1"/>
              <a:t>Drucker</a:t>
            </a:r>
            <a:r>
              <a:rPr lang="el-GR" sz="1400" dirty="0"/>
              <a:t> είναι ο άνθρωπος που εφεύρε το μάνατζμεντ </a:t>
            </a:r>
          </a:p>
          <a:p>
            <a:pPr marL="0" indent="0">
              <a:buNone/>
            </a:pPr>
            <a:r>
              <a:rPr lang="el-GR" sz="1400" dirty="0"/>
              <a:t>(</a:t>
            </a:r>
            <a:r>
              <a:rPr lang="el-GR" sz="1400" dirty="0" err="1"/>
              <a:t>Case</a:t>
            </a:r>
            <a:r>
              <a:rPr lang="el-GR" sz="1400" dirty="0"/>
              <a:t> </a:t>
            </a:r>
            <a:r>
              <a:rPr lang="el-GR" sz="1400" dirty="0" err="1"/>
              <a:t>study</a:t>
            </a:r>
            <a:r>
              <a:rPr lang="el-GR" sz="1400" dirty="0"/>
              <a:t> 1.1- </a:t>
            </a:r>
            <a:r>
              <a:rPr lang="el-GR" sz="1400" dirty="0" err="1"/>
              <a:t>page</a:t>
            </a:r>
            <a:r>
              <a:rPr lang="el-GR" sz="1400" dirty="0"/>
              <a:t> 65 and </a:t>
            </a:r>
            <a:r>
              <a:rPr lang="el-GR" sz="1400" dirty="0" err="1"/>
              <a:t>case</a:t>
            </a:r>
            <a:r>
              <a:rPr lang="el-GR" sz="1400" dirty="0"/>
              <a:t> </a:t>
            </a:r>
            <a:r>
              <a:rPr lang="el-GR" sz="1400" dirty="0" err="1"/>
              <a:t>study</a:t>
            </a:r>
            <a:r>
              <a:rPr lang="el-GR" sz="1400" dirty="0"/>
              <a:t> 1.2 </a:t>
            </a:r>
            <a:r>
              <a:rPr lang="el-GR" sz="1400" dirty="0" err="1"/>
              <a:t>page</a:t>
            </a:r>
            <a:r>
              <a:rPr lang="el-GR" sz="1400" dirty="0"/>
              <a:t> 66) {1)</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451784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2."/>
          <p:cNvSpPr>
            <a:spLocks noGrp="1" noChangeArrowheads="1"/>
          </p:cNvSpPr>
          <p:nvPr>
            <p:ph type="title"/>
            <p:custDataLst>
              <p:tags r:id="rId2"/>
            </p:custDataLst>
          </p:nvPr>
        </p:nvSpPr>
        <p:spPr>
          <a:xfrm>
            <a:off x="251520" y="0"/>
            <a:ext cx="8229600" cy="940966"/>
          </a:xfrm>
        </p:spPr>
        <p:txBody>
          <a:bodyPr>
            <a:noAutofit/>
          </a:bodyPr>
          <a:lstStyle/>
          <a:p>
            <a:r>
              <a:rPr lang="el-GR" dirty="0" smtClean="0"/>
              <a:t>Κέρδος</a:t>
            </a:r>
            <a:endParaRPr lang="en-US" sz="2800" b="0" dirty="0"/>
          </a:p>
        </p:txBody>
      </p:sp>
      <p:sp>
        <p:nvSpPr>
          <p:cNvPr id="9" name="Θέση περιεχομένου 8"/>
          <p:cNvSpPr>
            <a:spLocks noGrp="1"/>
          </p:cNvSpPr>
          <p:nvPr>
            <p:ph idx="1"/>
            <p:custDataLst>
              <p:tags r:id="rId3"/>
            </p:custDataLst>
          </p:nvPr>
        </p:nvSpPr>
        <p:spPr>
          <a:xfrm>
            <a:off x="251520" y="883929"/>
            <a:ext cx="8381527" cy="5106340"/>
          </a:xfrm>
        </p:spPr>
        <p:txBody>
          <a:bodyPr>
            <a:noAutofit/>
          </a:bodyPr>
          <a:lstStyle/>
          <a:p>
            <a:pPr>
              <a:buFont typeface="Wingdings" panose="05000000000000000000" pitchFamily="2" charset="2"/>
              <a:buChar char="v"/>
            </a:pPr>
            <a:r>
              <a:rPr lang="el-GR" sz="1400" dirty="0"/>
              <a:t>Για το </a:t>
            </a:r>
            <a:r>
              <a:rPr lang="el-GR" sz="1400" dirty="0">
                <a:solidFill>
                  <a:srgbClr val="FF0000"/>
                </a:solidFill>
              </a:rPr>
              <a:t>ευρύ κοινό</a:t>
            </a:r>
            <a:r>
              <a:rPr lang="el-GR" sz="1400" dirty="0"/>
              <a:t>, το επιχειρηματικό κέρδος (</a:t>
            </a:r>
            <a:r>
              <a:rPr lang="el-GR" sz="1400" dirty="0" err="1"/>
              <a:t>business</a:t>
            </a:r>
            <a:r>
              <a:rPr lang="el-GR" sz="1400" dirty="0"/>
              <a:t> </a:t>
            </a:r>
            <a:r>
              <a:rPr lang="el-GR" sz="1400" dirty="0" err="1"/>
              <a:t>profit</a:t>
            </a:r>
            <a:r>
              <a:rPr lang="el-GR" sz="1400" dirty="0"/>
              <a:t>) αφορά τα </a:t>
            </a:r>
            <a:r>
              <a:rPr lang="el-GR" sz="1400" b="1" dirty="0"/>
              <a:t>ΕΣΟΔΑ</a:t>
            </a:r>
            <a:r>
              <a:rPr lang="el-GR" sz="1400" dirty="0"/>
              <a:t> της επιχείρησης </a:t>
            </a:r>
            <a:r>
              <a:rPr lang="el-GR" sz="1400" b="1" dirty="0"/>
              <a:t>ΜΕΙΟΝ</a:t>
            </a:r>
            <a:r>
              <a:rPr lang="el-GR" sz="1400" dirty="0"/>
              <a:t> το </a:t>
            </a:r>
            <a:r>
              <a:rPr lang="el-GR" sz="1400" b="1" dirty="0"/>
              <a:t>άμεσο φανερό ή λογιστικό κόστος </a:t>
            </a:r>
            <a:r>
              <a:rPr lang="el-GR" sz="1400" dirty="0"/>
              <a:t>της επιχείρησης.</a:t>
            </a:r>
          </a:p>
          <a:p>
            <a:pPr>
              <a:buFont typeface="Wingdings" panose="05000000000000000000" pitchFamily="2" charset="2"/>
              <a:buChar char="v"/>
            </a:pPr>
            <a:r>
              <a:rPr lang="el-GR" sz="1400" b="1" dirty="0"/>
              <a:t>Άμεσα κόστη</a:t>
            </a:r>
            <a:r>
              <a:rPr lang="el-GR" sz="1400" dirty="0"/>
              <a:t> είναι οι πραγματικές δαπάνες που πληρώνει η επιχείρηση για να αγοράσει ή να προσλάβει τους παραγωγικού πόρους που χρειάζεται η παραγωγή. </a:t>
            </a:r>
          </a:p>
          <a:p>
            <a:pPr>
              <a:buFont typeface="Wingdings" panose="05000000000000000000" pitchFamily="2" charset="2"/>
              <a:buChar char="v"/>
            </a:pPr>
            <a:r>
              <a:rPr lang="el-GR" sz="1400" dirty="0"/>
              <a:t>Για τον οικονομολόγο το οικονομικό κέρδος (</a:t>
            </a:r>
            <a:r>
              <a:rPr lang="el-GR" sz="1400" dirty="0" err="1"/>
              <a:t>economic</a:t>
            </a:r>
            <a:r>
              <a:rPr lang="el-GR" sz="1400" dirty="0"/>
              <a:t> </a:t>
            </a:r>
            <a:r>
              <a:rPr lang="el-GR" sz="1400" dirty="0" err="1"/>
              <a:t>profit</a:t>
            </a:r>
            <a:r>
              <a:rPr lang="el-GR" sz="1400" dirty="0"/>
              <a:t>) είναι τα </a:t>
            </a:r>
            <a:r>
              <a:rPr lang="el-GR" sz="1400" b="1" dirty="0"/>
              <a:t>ΕΣΟΔΑ ΜΕΙΟΝ ΤΟ ΑΜΕΣΟ ΚΑΙ ΕΜΜΕΣΟ ΚΟΣΤΟΣ</a:t>
            </a:r>
            <a:r>
              <a:rPr lang="el-GR" sz="1400" dirty="0" smtClean="0"/>
              <a:t>.</a:t>
            </a:r>
            <a:endParaRPr lang="el-GR" sz="1400" dirty="0"/>
          </a:p>
          <a:p>
            <a:pPr>
              <a:buFont typeface="Wingdings" panose="05000000000000000000" pitchFamily="2" charset="2"/>
              <a:buChar char="v"/>
            </a:pPr>
            <a:r>
              <a:rPr lang="el-GR" sz="1400" b="1" dirty="0"/>
              <a:t>Έμμεσο κόστος</a:t>
            </a:r>
            <a:r>
              <a:rPr lang="el-GR" sz="1400" dirty="0"/>
              <a:t>  περιλαμβάνει τον μισθό που θα μπορούσε να κερδίσει ο επιχειρηματίας  αν εργαζόταν κάπου αλλού με την ίδια ιδιότητα ή αν νοίκιαζε τα περιουσιακά του στοιχεία.  </a:t>
            </a:r>
          </a:p>
          <a:p>
            <a:pPr>
              <a:buFont typeface="Wingdings" panose="05000000000000000000" pitchFamily="2" charset="2"/>
              <a:buChar char="v"/>
            </a:pPr>
            <a:r>
              <a:rPr lang="el-GR" sz="1400" dirty="0"/>
              <a:t>Το έμμεσο  </a:t>
            </a:r>
            <a:r>
              <a:rPr lang="el-GR" sz="1400" b="1" dirty="0"/>
              <a:t>κόστος μιας επιχείρησης</a:t>
            </a:r>
            <a:r>
              <a:rPr lang="el-GR" sz="1400" dirty="0"/>
              <a:t>  αντιπροσωπεύει το  τι θα μπορούσαν οι πόροι μιας επιχείρησης  να  κερδίσουν από την καλύτερη εναλλακτική χρήση τους, εκτός της επιχείρησης. </a:t>
            </a:r>
          </a:p>
          <a:p>
            <a:pPr>
              <a:buFont typeface="Wingdings" panose="05000000000000000000" pitchFamily="2" charset="2"/>
              <a:buChar char="v"/>
            </a:pPr>
            <a:r>
              <a:rPr lang="el-GR" sz="1400" dirty="0"/>
              <a:t>ΠΑΡΑΔΕΙΓΜΑ: </a:t>
            </a:r>
          </a:p>
          <a:p>
            <a:pPr marL="400050" lvl="1" indent="0">
              <a:buNone/>
            </a:pPr>
            <a:r>
              <a:rPr lang="el-GR" sz="1400" dirty="0"/>
              <a:t>      Το επιχειρηματικό  Κέρδος μιας επιχείρησης………………………………€30.000</a:t>
            </a:r>
          </a:p>
          <a:p>
            <a:pPr marL="400050" lvl="1" indent="0">
              <a:buNone/>
            </a:pPr>
            <a:r>
              <a:rPr lang="el-GR" sz="1400" dirty="0"/>
              <a:t>      Ο επιχειρηματίας θα μπορούσε να κερδίσει σε άλλη δουλειά…… €35.000  </a:t>
            </a:r>
          </a:p>
          <a:p>
            <a:pPr marL="400050" lvl="1" indent="0">
              <a:buNone/>
            </a:pPr>
            <a:r>
              <a:rPr lang="el-GR" sz="1400" dirty="0"/>
              <a:t>       ΠΛΕΟΝ αν δάνειζε τα κεφάλαια του …………………………………………  €10.000.</a:t>
            </a:r>
          </a:p>
          <a:p>
            <a:pPr marL="400050" lvl="1" indent="0">
              <a:buNone/>
            </a:pPr>
            <a:r>
              <a:rPr lang="el-GR" sz="1400" b="1" dirty="0"/>
              <a:t>Το έμμεσο κόστος ή το κόστος ευκαιρίας είναι</a:t>
            </a:r>
            <a:r>
              <a:rPr lang="el-GR" sz="1400" dirty="0"/>
              <a:t>………………………………  €15.000</a:t>
            </a:r>
          </a:p>
          <a:p>
            <a:pPr marL="400050" lvl="1" indent="0">
              <a:buNone/>
            </a:pPr>
            <a:r>
              <a:rPr lang="el-GR" sz="1400" dirty="0">
                <a:solidFill>
                  <a:srgbClr val="FF0000"/>
                </a:solidFill>
              </a:rPr>
              <a:t>ΑΡΑ το επιχειρηματικό κέρδος των 30.000€ αντιστοιχεί σε  ζημιά 15.000€</a:t>
            </a:r>
            <a:r>
              <a:rPr lang="el-GR" sz="1400" dirty="0"/>
              <a:t>.</a:t>
            </a:r>
          </a:p>
          <a:p>
            <a:pPr marL="400050" lvl="1" indent="0">
              <a:buNone/>
            </a:pPr>
            <a:r>
              <a:rPr lang="el-GR" sz="1400" b="1" dirty="0"/>
              <a:t>Ο ΕΠΙΧΕΙΡΗΜΑΤΙΑΣ ΘΑ ΕΠΡΕΠΕ ΝΑ ΚΛΕΙΣΕΙ ΤΗΝ ΕΠΙΧΕΙΡΗΣΗ ΤΟΥ ΚΑΙ ΝΑ ΑΣΧΟΛΗΘΕΙ ΜΕ ΚΆΤΙ ΆΛΛΟ .</a:t>
            </a:r>
          </a:p>
          <a:p>
            <a:pPr>
              <a:buFont typeface="Wingdings" panose="05000000000000000000" pitchFamily="2" charset="2"/>
              <a:buChar char="v"/>
            </a:pPr>
            <a:endParaRPr lang="el-GR" sz="1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3821580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2."/>
          <p:cNvSpPr>
            <a:spLocks noGrp="1" noChangeArrowheads="1"/>
          </p:cNvSpPr>
          <p:nvPr>
            <p:ph type="title"/>
            <p:custDataLst>
              <p:tags r:id="rId2"/>
            </p:custDataLst>
          </p:nvPr>
        </p:nvSpPr>
        <p:spPr>
          <a:xfrm>
            <a:off x="251520" y="0"/>
            <a:ext cx="8229600" cy="940966"/>
          </a:xfrm>
        </p:spPr>
        <p:txBody>
          <a:bodyPr>
            <a:noAutofit/>
          </a:bodyPr>
          <a:lstStyle/>
          <a:p>
            <a:r>
              <a:rPr lang="el-GR" dirty="0" smtClean="0"/>
              <a:t>Οι Θεωρίες του Κέρδους</a:t>
            </a:r>
            <a:endParaRPr lang="en-US" sz="2800" b="0" dirty="0"/>
          </a:p>
        </p:txBody>
      </p:sp>
      <p:sp>
        <p:nvSpPr>
          <p:cNvPr id="9" name="Θέση περιεχομένου 8"/>
          <p:cNvSpPr>
            <a:spLocks noGrp="1"/>
          </p:cNvSpPr>
          <p:nvPr>
            <p:ph idx="1"/>
            <p:custDataLst>
              <p:tags r:id="rId3"/>
            </p:custDataLst>
          </p:nvPr>
        </p:nvSpPr>
        <p:spPr>
          <a:xfrm>
            <a:off x="251520" y="940966"/>
            <a:ext cx="8381527" cy="5106340"/>
          </a:xfrm>
        </p:spPr>
        <p:txBody>
          <a:bodyPr>
            <a:noAutofit/>
          </a:bodyPr>
          <a:lstStyle/>
          <a:p>
            <a:pPr>
              <a:buFont typeface="Wingdings" panose="05000000000000000000" pitchFamily="2" charset="2"/>
              <a:buChar char="v"/>
            </a:pPr>
            <a:r>
              <a:rPr lang="el-GR" sz="1400" dirty="0"/>
              <a:t>Τα ποσοστά κέρδους  διαφέρουν από επιχείρηση σε επιχείρηση σε έναν δεδομένο κλάδο αλλά και ανάμεσα σε επιχειρήσεις που ανήκουν σε διαφορετικό κλάδο.</a:t>
            </a:r>
          </a:p>
          <a:p>
            <a:pPr>
              <a:buFont typeface="Wingdings" panose="05000000000000000000" pitchFamily="2" charset="2"/>
              <a:buChar char="v"/>
            </a:pPr>
            <a:r>
              <a:rPr lang="el-GR" sz="1400" b="1" dirty="0" smtClean="0"/>
              <a:t>ΘΕΩΡΙΑ </a:t>
            </a:r>
            <a:r>
              <a:rPr lang="el-GR" sz="1400" b="1" dirty="0"/>
              <a:t>ΚΕΡΔΟΥΣ ΌΤΑΝ ΥΠΑΡΧΕΙ ΚΙΝΔΥΝΟΣ</a:t>
            </a:r>
            <a:r>
              <a:rPr lang="el-GR" sz="1400" dirty="0"/>
              <a:t>. Οι αποδόσεις είναι υψηλότερες των κανονικών αποδόσεων. Π.Χ. οι εταιρίες πετρελαίου. Ομοίως η προσδοκώμενη απόδοση των μετοχών πρέπει να είναι υψηλότερη από εκείνη των ομολόγων.</a:t>
            </a:r>
          </a:p>
          <a:p>
            <a:pPr>
              <a:buFont typeface="Wingdings" panose="05000000000000000000" pitchFamily="2" charset="2"/>
              <a:buChar char="v"/>
            </a:pPr>
            <a:r>
              <a:rPr lang="el-GR" sz="1400" b="1" dirty="0" smtClean="0"/>
              <a:t>ΘΕΩΡΙΑ </a:t>
            </a:r>
            <a:r>
              <a:rPr lang="el-GR" sz="1400" b="1" dirty="0"/>
              <a:t>ΤΟΥ ΚΕΡΔΟΥΣ ΟΤΑΝ ΥΠΑΡΧΕΙ ΑΝΙΣΟΡΡΟΠΙΑ ΣΤΗΝ ΑΓΟΡΑ.</a:t>
            </a:r>
            <a:r>
              <a:rPr lang="el-GR" sz="1400" dirty="0"/>
              <a:t>  Η θεωρία αυτή επισημαίνει ότι το κέρδος προκύπτει ως αποτέλεσμα τριβών ή αποκλίσεων από την μακροχρόνια ισορροπία. Στη μακροχρόνια και πλήρως ανταγωνιστική ισορροπία οι επιχειρήσεις τείνουν να κερδίζουν μια κανονική απόδοση ή ακόμη και μηδενικό κέρδος.</a:t>
            </a:r>
          </a:p>
          <a:p>
            <a:pPr marL="400050" lvl="1" indent="0">
              <a:buNone/>
            </a:pPr>
            <a:r>
              <a:rPr lang="el-GR" sz="1400" dirty="0" smtClean="0"/>
              <a:t>Οι </a:t>
            </a:r>
            <a:r>
              <a:rPr lang="el-GR" sz="1400" dirty="0"/>
              <a:t>επιχειρήσεις είναι απίθανο να βρίσκονται σε μακροχρόνια ισορροπία οπότε μπορεί να αποκομίζουν κέρδος ή ζημιά. Π.Χ. Η περίοδος αύξησης της τιμής του πετρελαίου την τελευταία περίοδο προκάλεσε την αύξηση των κερδών των εναλλακτικών μορφών θέρμανσης: εναλλακτικά τζάκια, σόμπες, ενεργειακά σπίτια κλπ.</a:t>
            </a:r>
          </a:p>
          <a:p>
            <a:pPr>
              <a:buFont typeface="Wingdings" panose="05000000000000000000" pitchFamily="2" charset="2"/>
              <a:buChar char="v"/>
            </a:pPr>
            <a:r>
              <a:rPr lang="el-GR" sz="1400" b="1" dirty="0" smtClean="0"/>
              <a:t> </a:t>
            </a:r>
            <a:r>
              <a:rPr lang="el-GR" sz="1400" b="1" dirty="0"/>
              <a:t>Η ΘΕΩΡΙΑ ΤΟΥ ΜΟΝΟΠΩΛΙΑΚΟΥ ΚΕΡΔΟΥΣ</a:t>
            </a:r>
            <a:r>
              <a:rPr lang="el-GR" sz="1400" dirty="0"/>
              <a:t>: Μερικές επιχειρήσεις που διαθέτουν μονοπωλιακή δύναμη μπορούν να περιορίσουν την παραγωγή και να επιβάλλουν υψηλότερες τιμές από ότι θα ήταν δυνατόν σε καθεστώς τέλειου ανταγωνισμού αποκομίζοντα κάποιο κέρδος ή και </a:t>
            </a:r>
            <a:r>
              <a:rPr lang="el-GR" sz="1400" dirty="0" err="1"/>
              <a:t>υπερ</a:t>
            </a:r>
            <a:r>
              <a:rPr lang="el-GR" sz="1400" dirty="0"/>
              <a:t>-κέρδη. Η μονοπωλιακή δύναμη μπορεί να προκύψει από τον έλεγχο της προσφοράς μιας πρώτης ύλης, από κατοχή διπλωμάτων ευρεσιτεχνίας ή από  νόμους που πλήττουν τον ανταγωνισμό.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07907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628800"/>
          </a:xfrm>
        </p:spPr>
        <p:txBody>
          <a:bodyPr>
            <a:noAutofit/>
          </a:bodyPr>
          <a:lstStyle/>
          <a:p>
            <a:r>
              <a:rPr lang="el-GR" dirty="0" smtClean="0"/>
              <a:t>Χημικά Οικονομικά Γεγονότα</a:t>
            </a:r>
            <a:endParaRPr lang="el-GR" dirty="0"/>
          </a:p>
        </p:txBody>
      </p:sp>
      <p:sp>
        <p:nvSpPr>
          <p:cNvPr id="9" name="Rectangle 3"/>
          <p:cNvSpPr txBox="1">
            <a:spLocks noChangeArrowheads="1"/>
          </p:cNvSpPr>
          <p:nvPr>
            <p:custDataLst>
              <p:tags r:id="rId3"/>
            </p:custDataLst>
          </p:nvPr>
        </p:nvSpPr>
        <p:spPr>
          <a:xfrm>
            <a:off x="408619" y="1268760"/>
            <a:ext cx="8219256" cy="47418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a:buFont typeface="Wingdings" panose="05000000000000000000" pitchFamily="2" charset="2"/>
              <a:buChar char="v"/>
            </a:pPr>
            <a:r>
              <a:rPr lang="el-GR" sz="2200" dirty="0"/>
              <a:t>Τα οικονομικά γεγονότα είναι </a:t>
            </a:r>
            <a:r>
              <a:rPr lang="el-GR" sz="2200" b="1" dirty="0"/>
              <a:t>ΧΗΜΙΚΑ</a:t>
            </a:r>
            <a:r>
              <a:rPr lang="el-GR" sz="2200" dirty="0"/>
              <a:t>  και όχι </a:t>
            </a:r>
            <a:r>
              <a:rPr lang="el-GR" sz="2200" b="1" dirty="0"/>
              <a:t>ΦΥΣΙΚΑ</a:t>
            </a:r>
            <a:r>
              <a:rPr lang="el-GR" sz="2200" dirty="0"/>
              <a:t>.</a:t>
            </a:r>
          </a:p>
          <a:p>
            <a:pPr marL="457200" lvl="0" indent="-457200" algn="l">
              <a:buFont typeface="Wingdings" panose="05000000000000000000" pitchFamily="2" charset="2"/>
              <a:buChar char="v"/>
            </a:pPr>
            <a:r>
              <a:rPr lang="el-GR" sz="2200" dirty="0"/>
              <a:t>Η δημιουργία της οικονομετρίας δηλαδή των μαθηματικών μοντέλων, ο γραμμικός προγραμματισμός (</a:t>
            </a:r>
            <a:r>
              <a:rPr lang="el-GR" sz="2200" dirty="0" err="1"/>
              <a:t>Dantzig</a:t>
            </a:r>
            <a:r>
              <a:rPr lang="el-GR" sz="2200" dirty="0"/>
              <a:t>), οι πίνακες εισροών εκροών (</a:t>
            </a:r>
            <a:r>
              <a:rPr lang="el-GR" sz="2200" dirty="0" err="1"/>
              <a:t>Leontief</a:t>
            </a:r>
            <a:r>
              <a:rPr lang="el-GR" sz="2200" dirty="0"/>
              <a:t>), ανέτρεψαν  την κατάσταση με αποτέλεσμα την καθολική εφαρμογή των μαθηματικών στην οικονομική ανάλυση.</a:t>
            </a:r>
          </a:p>
          <a:p>
            <a:pPr marL="457200" lvl="0" indent="-457200" algn="l">
              <a:buFont typeface="Wingdings" panose="05000000000000000000" pitchFamily="2" charset="2"/>
              <a:buChar char="v"/>
            </a:pPr>
            <a:r>
              <a:rPr lang="el-GR" sz="2200" dirty="0"/>
              <a:t>Τα μαθηματικά εργαλεία οξύνουν την ανάλυση αλλά μειώνουν το εύρος. Οι καλές πρακτικές που συστήνονται από μεγάλους διεθνείς οργανισμούς έχουν  αποτύχει παταγωδώς. Τα ποιοτικά χαρακτηριστικά είναι εξίσου σημαντικά με τα ποσοτικά.  </a:t>
            </a:r>
          </a:p>
          <a:p>
            <a:pPr marL="457200" lvl="0" indent="-457200" algn="l">
              <a:buFont typeface="Wingdings" panose="05000000000000000000" pitchFamily="2" charset="2"/>
              <a:buChar char="v"/>
            </a:pPr>
            <a:r>
              <a:rPr lang="el-GR" sz="2200" dirty="0"/>
              <a:t>Στην ανάλυση της Μερικής Ισορροπίας εξετάζονται  οι σχέσεις μεταξύ δυο  μεταβλητών , θεωρουμένων των υπολοίπων ως σταθερών. Ο </a:t>
            </a:r>
            <a:r>
              <a:rPr lang="el-GR" sz="2200" dirty="0" err="1"/>
              <a:t>Marshall</a:t>
            </a:r>
            <a:r>
              <a:rPr lang="el-GR" sz="2200" dirty="0"/>
              <a:t>  θεωρείται ο κύριος εισηγητής αυτής της μεθόδου.</a:t>
            </a:r>
          </a:p>
          <a:p>
            <a:pPr marL="457200" lvl="0" indent="-457200" algn="l">
              <a:buFont typeface="Wingdings" panose="05000000000000000000" pitchFamily="2" charset="2"/>
              <a:buChar char="v"/>
            </a:pPr>
            <a:r>
              <a:rPr lang="el-GR" sz="2200" dirty="0"/>
              <a:t>Στην ανάλυση της Γενικής  Ισορροπίας  ερευνάται η συμπεριφορά όλων των αγορών ταυτοχρόνως. Ο </a:t>
            </a:r>
            <a:r>
              <a:rPr lang="el-GR" sz="2200" dirty="0" err="1"/>
              <a:t>Warlas</a:t>
            </a:r>
            <a:r>
              <a:rPr lang="el-GR" sz="2200" dirty="0"/>
              <a:t> ,Γάλλος οικονομολόγος, είναι κυριότερος εκπρόσωπος της μεθόδου αυτής. </a:t>
            </a:r>
          </a:p>
          <a:p>
            <a:pPr marL="457200" indent="-457200" algn="l">
              <a:buClr>
                <a:schemeClr val="tx1"/>
              </a:buClr>
              <a:buFont typeface="Wingdings" panose="05000000000000000000" pitchFamily="2" charset="2"/>
              <a:buChar char="v"/>
            </a:pP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628800"/>
          </a:xfrm>
        </p:spPr>
        <p:txBody>
          <a:bodyPr>
            <a:noAutofit/>
          </a:bodyPr>
          <a:lstStyle/>
          <a:p>
            <a:r>
              <a:rPr lang="el-GR" dirty="0"/>
              <a:t>Οικονομικά και κοινωνικά συστήματα </a:t>
            </a:r>
            <a:r>
              <a:rPr lang="el-GR" dirty="0" smtClean="0"/>
              <a:t>παραγωγής (α) </a:t>
            </a:r>
            <a:endParaRPr lang="el-GR" dirty="0"/>
          </a:p>
        </p:txBody>
      </p:sp>
      <p:sp>
        <p:nvSpPr>
          <p:cNvPr id="9" name="Rectangle 3"/>
          <p:cNvSpPr txBox="1">
            <a:spLocks noChangeArrowheads="1"/>
          </p:cNvSpPr>
          <p:nvPr>
            <p:custDataLst>
              <p:tags r:id="rId3"/>
            </p:custDataLst>
          </p:nvPr>
        </p:nvSpPr>
        <p:spPr>
          <a:xfrm>
            <a:off x="408619" y="1664433"/>
            <a:ext cx="8219256" cy="47418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el-GR" sz="2200" dirty="0" smtClean="0"/>
              <a:t>Τα Οικονομικά </a:t>
            </a:r>
            <a:r>
              <a:rPr lang="el-GR" sz="2200" dirty="0"/>
              <a:t>και κοινωνικά συστήματα </a:t>
            </a:r>
            <a:r>
              <a:rPr lang="el-GR" sz="2200" dirty="0" smtClean="0"/>
              <a:t>παραγωγής που </a:t>
            </a:r>
            <a:r>
              <a:rPr lang="el-GR" sz="2200" dirty="0"/>
              <a:t>επικράτησαν στην Ευρώπη ήταν:</a:t>
            </a:r>
          </a:p>
          <a:p>
            <a:pPr marL="914400" lvl="1" indent="-457200" algn="l">
              <a:buFont typeface="Wingdings" panose="05000000000000000000" pitchFamily="2" charset="2"/>
              <a:buChar char="Ø"/>
            </a:pPr>
            <a:r>
              <a:rPr lang="el-GR" sz="1800" dirty="0">
                <a:solidFill>
                  <a:schemeClr val="tx1"/>
                </a:solidFill>
              </a:rPr>
              <a:t>Δουλοκτητικό.</a:t>
            </a:r>
          </a:p>
          <a:p>
            <a:pPr marL="914400" lvl="1" indent="-457200" algn="l">
              <a:buFont typeface="Wingdings" panose="05000000000000000000" pitchFamily="2" charset="2"/>
              <a:buChar char="Ø"/>
            </a:pPr>
            <a:r>
              <a:rPr lang="el-GR" sz="1800" dirty="0">
                <a:solidFill>
                  <a:schemeClr val="tx1"/>
                </a:solidFill>
              </a:rPr>
              <a:t>Φεουδαλικό.</a:t>
            </a:r>
          </a:p>
          <a:p>
            <a:pPr marL="914400" lvl="1" indent="-457200" algn="l">
              <a:buFont typeface="Wingdings" panose="05000000000000000000" pitchFamily="2" charset="2"/>
              <a:buChar char="Ø"/>
            </a:pPr>
            <a:r>
              <a:rPr lang="el-GR" sz="1800" dirty="0">
                <a:solidFill>
                  <a:schemeClr val="tx1"/>
                </a:solidFill>
              </a:rPr>
              <a:t>Το κεφαλαιοκρατικό σύστημα ή το σύστημα της ελεύθερης οικονομία.</a:t>
            </a:r>
          </a:p>
          <a:p>
            <a:pPr marL="914400" lvl="1" indent="-457200" algn="l">
              <a:buFont typeface="Wingdings" panose="05000000000000000000" pitchFamily="2" charset="2"/>
              <a:buChar char="Ø"/>
            </a:pPr>
            <a:r>
              <a:rPr lang="el-GR" sz="1800" dirty="0">
                <a:solidFill>
                  <a:schemeClr val="tx1"/>
                </a:solidFill>
              </a:rPr>
              <a:t>Κομμουνιστικό σύστημα ή σύστημα της Κεντρικά ελεγχόμενης  Οικονομίας.</a:t>
            </a:r>
          </a:p>
          <a:p>
            <a:pPr marL="914400" lvl="1" indent="-457200" algn="l">
              <a:buFont typeface="Wingdings" panose="05000000000000000000" pitchFamily="2" charset="2"/>
              <a:buChar char="Ø"/>
            </a:pPr>
            <a:r>
              <a:rPr lang="el-GR" sz="1800" dirty="0">
                <a:solidFill>
                  <a:schemeClr val="tx1"/>
                </a:solidFill>
              </a:rPr>
              <a:t>Μικτή Οικονομία : Παρέμβαση του Δημοσίου </a:t>
            </a:r>
          </a:p>
          <a:p>
            <a:pPr marL="457200" lvl="0" indent="-457200" algn="l">
              <a:buFont typeface="Wingdings" panose="05000000000000000000" pitchFamily="2" charset="2"/>
              <a:buChar char="v"/>
            </a:pPr>
            <a:endParaRPr lang="el-GR" sz="2200" dirty="0"/>
          </a:p>
          <a:p>
            <a:pPr lvl="0" algn="l"/>
            <a:r>
              <a:rPr lang="el-GR" sz="2200" b="1" u="sng" dirty="0"/>
              <a:t>Σημαντικά γεγονότα από το 18ο αιώνα ως τον 21ο αιώνα:</a:t>
            </a:r>
          </a:p>
          <a:p>
            <a:pPr lvl="0" algn="l"/>
            <a:r>
              <a:rPr lang="el-GR" sz="2200" b="1" dirty="0" smtClean="0"/>
              <a:t>19ος </a:t>
            </a:r>
            <a:r>
              <a:rPr lang="el-GR" sz="2200" b="1" dirty="0"/>
              <a:t>αιώνας:</a:t>
            </a:r>
            <a:r>
              <a:rPr lang="el-GR" sz="2200" dirty="0"/>
              <a:t> Μέχρι το 1840 αλλεπάλληλες στάσεις και επαναστάσεις αρχικά εναντίον του απολυταρχισμού από τους αστούς και τους εργάτες.</a:t>
            </a: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548045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628800"/>
          </a:xfrm>
        </p:spPr>
        <p:txBody>
          <a:bodyPr>
            <a:noAutofit/>
          </a:bodyPr>
          <a:lstStyle/>
          <a:p>
            <a:r>
              <a:rPr lang="el-GR" dirty="0"/>
              <a:t>Οικονομικά και κοινωνικά συστήματα </a:t>
            </a:r>
            <a:r>
              <a:rPr lang="el-GR" dirty="0" smtClean="0"/>
              <a:t>παραγωγής (β) </a:t>
            </a:r>
            <a:endParaRPr lang="el-GR" dirty="0"/>
          </a:p>
        </p:txBody>
      </p:sp>
      <p:sp>
        <p:nvSpPr>
          <p:cNvPr id="9" name="Rectangle 3"/>
          <p:cNvSpPr txBox="1">
            <a:spLocks noChangeArrowheads="1"/>
          </p:cNvSpPr>
          <p:nvPr>
            <p:custDataLst>
              <p:tags r:id="rId3"/>
            </p:custDataLst>
          </p:nvPr>
        </p:nvSpPr>
        <p:spPr>
          <a:xfrm>
            <a:off x="408619" y="1664433"/>
            <a:ext cx="8219256" cy="4741863"/>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el-GR" sz="2200" b="1" dirty="0"/>
              <a:t>Από το 1840</a:t>
            </a:r>
            <a:r>
              <a:rPr lang="el-GR" sz="2200" dirty="0"/>
              <a:t> και μετά αρχίζει η αντιπαλότητα αστών εργατών. Τα πολλαπλασιαζόμενα εργατικά στρώματα κατέστησαν απειλητικά. Αρχίζει  η ανάπτυξη της θεωρητική βάσης του σοσιαλισμού από τους:</a:t>
            </a:r>
          </a:p>
          <a:p>
            <a:pPr lvl="0" algn="l"/>
            <a:r>
              <a:rPr lang="el-GR" sz="2200" b="1" dirty="0"/>
              <a:t>Γκέοργκ Βίλχελμ </a:t>
            </a:r>
            <a:r>
              <a:rPr lang="el-GR" sz="2200" b="1" dirty="0" err="1"/>
              <a:t>Φρήντριχ</a:t>
            </a:r>
            <a:r>
              <a:rPr lang="el-GR" sz="2200" b="1" dirty="0"/>
              <a:t> </a:t>
            </a:r>
            <a:r>
              <a:rPr lang="el-GR" sz="2200" b="1" dirty="0" smtClean="0"/>
              <a:t>Χέγκελ:</a:t>
            </a:r>
            <a:r>
              <a:rPr lang="el-GR" sz="2200" dirty="0" smtClean="0"/>
              <a:t> </a:t>
            </a:r>
            <a:r>
              <a:rPr lang="el-GR" sz="2200" dirty="0"/>
              <a:t>Επηρέασε βαθιά τη δυτική φιλοσοφία και έγινε γνωστός για τη διαλεκτική θεωρία του.  Ο Χέγκελ πίστευε ότι σε όλη την Ιστορία, μόνο οι Έλληνες είχαν συλλάβει την ουσιαστική σχέση του υποκειμένου με το σύμπαν. Το μόνον που τους έλειψε ήταν μία απολύτως ανθρώπινη θρησκεία... Μία τέτοια θρησκεία έπρεπε να καταργήσει μια για πάντα το παράλογο της τυφλής μοίρας [όπως εκφράζεται στην αρχαία τραγωδία] και την τυραννία της φύσης. Ο Χριστιανισμός [στην ορθόδοξη μορφή του] στην ελληνίζουσα </a:t>
            </a:r>
            <a:r>
              <a:rPr lang="el-GR" sz="2200" dirty="0" err="1"/>
              <a:t>εγελιανή</a:t>
            </a:r>
            <a:r>
              <a:rPr lang="el-GR" sz="2200" dirty="0"/>
              <a:t> ερμηνεία του, κάλυπτε αυτήν την επιτακτική ανάγκη»</a:t>
            </a:r>
          </a:p>
          <a:p>
            <a:pPr lvl="0" algn="l"/>
            <a:endParaRPr lang="el-GR" sz="2200" dirty="0"/>
          </a:p>
          <a:p>
            <a:pPr lvl="0" algn="l"/>
            <a:r>
              <a:rPr lang="el-GR" sz="2200" b="1" dirty="0"/>
              <a:t>Καρλ Χάινριχ Μαρξ (1818-1883</a:t>
            </a:r>
            <a:r>
              <a:rPr lang="el-GR" sz="2200" b="1" dirty="0" smtClean="0"/>
              <a:t>):</a:t>
            </a:r>
            <a:r>
              <a:rPr lang="el-GR" sz="2200" dirty="0" smtClean="0"/>
              <a:t> </a:t>
            </a:r>
            <a:r>
              <a:rPr lang="el-GR" sz="2200" dirty="0"/>
              <a:t>Είναι κατ' εξοχήν γνωστός για την ανάλυση της ιστορίας σε όρους ταξικής πάλης, η οποία συνοψίζεται στη θεωρία ότι τα συμφέροντα των κεφαλαιοκρατών και των εργαζομένων είναι διαμετρικά αντίθετα μεταξύ τους.</a:t>
            </a:r>
          </a:p>
          <a:p>
            <a:pPr lvl="0" algn="l"/>
            <a:endParaRPr lang="el-GR" sz="2200" dirty="0"/>
          </a:p>
          <a:p>
            <a:pPr lvl="0" algn="l"/>
            <a:r>
              <a:rPr lang="el-GR" sz="2200" b="1" dirty="0"/>
              <a:t>Φρειδερίκος </a:t>
            </a:r>
            <a:r>
              <a:rPr lang="el-GR" sz="2200" b="1" dirty="0" err="1"/>
              <a:t>Έγκελς</a:t>
            </a:r>
            <a:r>
              <a:rPr lang="el-GR" sz="2200" b="1" dirty="0"/>
              <a:t> (</a:t>
            </a:r>
            <a:r>
              <a:rPr lang="el-GR" sz="2200" b="1" dirty="0" err="1"/>
              <a:t>Friedrich</a:t>
            </a:r>
            <a:r>
              <a:rPr lang="el-GR" sz="2200" b="1" dirty="0"/>
              <a:t> </a:t>
            </a:r>
            <a:r>
              <a:rPr lang="el-GR" sz="2200" b="1" dirty="0" err="1"/>
              <a:t>Engels</a:t>
            </a:r>
            <a:r>
              <a:rPr lang="el-GR" sz="2200" b="1" dirty="0" smtClean="0"/>
              <a:t>):</a:t>
            </a:r>
            <a:r>
              <a:rPr lang="el-GR" sz="2200" dirty="0" smtClean="0"/>
              <a:t> </a:t>
            </a:r>
            <a:r>
              <a:rPr lang="el-GR" sz="2200" dirty="0"/>
              <a:t>Μετά το θάνατο του Μαρξ το Μάρτη του 1883, ο </a:t>
            </a:r>
            <a:r>
              <a:rPr lang="el-GR" sz="2200" dirty="0" err="1"/>
              <a:t>Έγκελς</a:t>
            </a:r>
            <a:r>
              <a:rPr lang="el-GR" sz="2200" dirty="0"/>
              <a:t> αφιέρωσε τη ζωή του στην έκδοση και τη μετάφραση των έργων του Μαρξ μέχρι το θάνατό του στα 1895.  Έγραψε και δημοσιεύτηκε ως «Η κατάσταση των εργατικών τάξεων στην Αγγλία» (1844)</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886303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628800"/>
          </a:xfrm>
        </p:spPr>
        <p:txBody>
          <a:bodyPr>
            <a:noAutofit/>
          </a:bodyPr>
          <a:lstStyle/>
          <a:p>
            <a:r>
              <a:rPr lang="el-GR" dirty="0"/>
              <a:t>Οικονομικά και κοινωνικά συστήματα </a:t>
            </a:r>
            <a:r>
              <a:rPr lang="el-GR" dirty="0" smtClean="0"/>
              <a:t>παραγωγής (γ) </a:t>
            </a:r>
            <a:endParaRPr lang="el-GR" dirty="0"/>
          </a:p>
        </p:txBody>
      </p:sp>
      <p:sp>
        <p:nvSpPr>
          <p:cNvPr id="9" name="Rectangle 3"/>
          <p:cNvSpPr txBox="1">
            <a:spLocks noChangeArrowheads="1"/>
          </p:cNvSpPr>
          <p:nvPr>
            <p:custDataLst>
              <p:tags r:id="rId3"/>
            </p:custDataLst>
          </p:nvPr>
        </p:nvSpPr>
        <p:spPr>
          <a:xfrm>
            <a:off x="408619" y="1664433"/>
            <a:ext cx="8219256" cy="47418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el-GR" sz="2200" b="1" dirty="0"/>
              <a:t>Η Οκτωβριανή Επανάσταση (1917)</a:t>
            </a:r>
            <a:r>
              <a:rPr lang="el-GR" sz="2200" dirty="0"/>
              <a:t> και </a:t>
            </a:r>
            <a:r>
              <a:rPr lang="el-GR" sz="2200" b="1" dirty="0"/>
              <a:t>η Οικονομική κρίση (1929)</a:t>
            </a:r>
            <a:r>
              <a:rPr lang="el-GR" sz="2200" dirty="0"/>
              <a:t> συρρίκνωσαν τις φιλελεύθερες τάσεις της οικονομίας.</a:t>
            </a:r>
          </a:p>
          <a:p>
            <a:pPr lvl="0" algn="l"/>
            <a:endParaRPr lang="el-GR" sz="2200" dirty="0" smtClean="0"/>
          </a:p>
          <a:p>
            <a:pPr lvl="0" algn="l"/>
            <a:r>
              <a:rPr lang="el-GR" sz="2200" dirty="0" smtClean="0"/>
              <a:t>Ο </a:t>
            </a:r>
            <a:r>
              <a:rPr lang="el-GR" sz="2200" b="1" dirty="0" err="1"/>
              <a:t>Keynes</a:t>
            </a:r>
            <a:r>
              <a:rPr lang="el-GR" sz="2200" dirty="0"/>
              <a:t> </a:t>
            </a:r>
            <a:r>
              <a:rPr lang="el-GR" sz="2200" dirty="0" err="1"/>
              <a:t>περιέβαλε</a:t>
            </a:r>
            <a:r>
              <a:rPr lang="el-GR" sz="2200" dirty="0"/>
              <a:t> με θεωρητικό μανδύα τον φιλελευθερισμό και τα δημόσια οικονομικά ήταν στο κέντρο κάθε συζήτησης.</a:t>
            </a:r>
          </a:p>
          <a:p>
            <a:pPr lvl="0" algn="l"/>
            <a:r>
              <a:rPr lang="el-GR" sz="2200" b="1" dirty="0"/>
              <a:t>Το 1980</a:t>
            </a:r>
            <a:r>
              <a:rPr lang="el-GR" sz="2200" dirty="0"/>
              <a:t> αρχίζει η ακμή του νεοφιλελευθερισμού (οικονομία της αγοράς).</a:t>
            </a:r>
          </a:p>
          <a:p>
            <a:pPr lvl="0" algn="l"/>
            <a:r>
              <a:rPr lang="el-GR" sz="2200" b="1" dirty="0"/>
              <a:t>Το 1989</a:t>
            </a:r>
            <a:r>
              <a:rPr lang="el-GR" sz="2200" dirty="0"/>
              <a:t> καταρρέει ο υπαρκτός σοσιαλισμός.</a:t>
            </a:r>
          </a:p>
          <a:p>
            <a:pPr lvl="0" algn="l"/>
            <a:r>
              <a:rPr lang="el-GR" sz="2200" b="1" dirty="0"/>
              <a:t>Το 2008</a:t>
            </a:r>
            <a:r>
              <a:rPr lang="el-GR" sz="2200" dirty="0"/>
              <a:t> ξεσπά η παγκόσμια χρηματοοικονομική κρίση η οποία επηρέασε αρνητικά την Ελλάδα λόγω των μεγάλων δημοσιονομικών </a:t>
            </a:r>
            <a:r>
              <a:rPr lang="el-GR" sz="2200" dirty="0" smtClean="0"/>
              <a:t>ελλειμμάτων.</a:t>
            </a:r>
            <a:endParaRPr lang="el-GR" sz="22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145215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628800"/>
          </a:xfrm>
        </p:spPr>
        <p:txBody>
          <a:bodyPr>
            <a:noAutofit/>
          </a:bodyPr>
          <a:lstStyle/>
          <a:p>
            <a:r>
              <a:rPr lang="el-GR" dirty="0" smtClean="0"/>
              <a:t>Μεθοδολογία (α)</a:t>
            </a:r>
            <a:endParaRPr lang="el-GR" dirty="0"/>
          </a:p>
        </p:txBody>
      </p:sp>
      <p:sp>
        <p:nvSpPr>
          <p:cNvPr id="9" name="Rectangle 3"/>
          <p:cNvSpPr txBox="1">
            <a:spLocks noChangeArrowheads="1"/>
          </p:cNvSpPr>
          <p:nvPr>
            <p:custDataLst>
              <p:tags r:id="rId3"/>
            </p:custDataLst>
          </p:nvPr>
        </p:nvSpPr>
        <p:spPr>
          <a:xfrm>
            <a:off x="408619" y="1340768"/>
            <a:ext cx="8219256" cy="47418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el-GR" sz="2200" dirty="0"/>
              <a:t>Η παλαιότερη προσέγγιση κατά την Μεσαιωνική περίοδο σχετίζεται με την  εκ των προτέρων (</a:t>
            </a:r>
            <a:r>
              <a:rPr lang="el-GR" sz="2200" dirty="0" smtClean="0"/>
              <a:t>a - </a:t>
            </a:r>
            <a:r>
              <a:rPr lang="el-GR" sz="2200" dirty="0"/>
              <a:t>priori) αποδοχή προτάσεων οι οποίες συνιστούσαν την αλήθεια. </a:t>
            </a:r>
          </a:p>
          <a:p>
            <a:pPr lvl="0" algn="l"/>
            <a:endParaRPr lang="el-GR" sz="2200" dirty="0" smtClean="0"/>
          </a:p>
          <a:p>
            <a:pPr lvl="0" algn="l"/>
            <a:r>
              <a:rPr lang="el-GR" sz="2200" dirty="0" smtClean="0"/>
              <a:t>Η </a:t>
            </a:r>
            <a:r>
              <a:rPr lang="el-GR" sz="2200" dirty="0"/>
              <a:t>άποψη ότι </a:t>
            </a:r>
            <a:r>
              <a:rPr lang="el-GR" sz="2200" b="1" dirty="0"/>
              <a:t>η αλήθεια είναι μόνο ότι αποδεικνύεται</a:t>
            </a:r>
            <a:r>
              <a:rPr lang="el-GR" sz="2200" dirty="0"/>
              <a:t>, συνέδεσε την επιστήμη με το πείραμα και την παρατήρηση.</a:t>
            </a:r>
          </a:p>
          <a:p>
            <a:pPr marL="342900" lvl="0" indent="-342900" algn="l">
              <a:buFont typeface="Wingdings" panose="05000000000000000000" pitchFamily="2" charset="2"/>
              <a:buChar char="§"/>
            </a:pPr>
            <a:r>
              <a:rPr lang="el-GR" sz="2200" dirty="0"/>
              <a:t>Οι πρώτοι οικονομολόγοι (πριν τους Φυσιοκράτες δηλαδή πριν το 1750) αντιμετώπιζαν με τρόπο εμπειρικό τα προβλήματα που ανέκυπταν και η Οικονομία ταυτιζόταν  με τη Διοίκηση (αποτελεσματικότεροι τρόποι δημιουργίας πλούτου για τον ηγεμόνα ή το έθνος (;)).</a:t>
            </a:r>
          </a:p>
          <a:p>
            <a:pPr lvl="0" algn="l"/>
            <a:r>
              <a:rPr lang="el-GR" sz="2200" dirty="0" smtClean="0"/>
              <a:t>	Η </a:t>
            </a:r>
            <a:r>
              <a:rPr lang="el-GR" sz="2200" dirty="0"/>
              <a:t>αποδοχή κάποιων προτάσεων συνιστούσαν την αλήθεια. </a:t>
            </a:r>
          </a:p>
          <a:p>
            <a:pPr marL="342900" lvl="0" indent="-342900" algn="l">
              <a:buFont typeface="Wingdings" panose="05000000000000000000" pitchFamily="2" charset="2"/>
              <a:buChar char="§"/>
            </a:pPr>
            <a:r>
              <a:rPr lang="el-GR" sz="2200" dirty="0"/>
              <a:t>Ο </a:t>
            </a:r>
            <a:r>
              <a:rPr lang="el-GR" sz="2200" dirty="0" err="1"/>
              <a:t>Marx</a:t>
            </a:r>
            <a:r>
              <a:rPr lang="el-GR" sz="2200" dirty="0"/>
              <a:t> θεωρεί ότι η ιστορία και η κοινωνιολογία είναι άρρηκτα δεμένες με την οικονομική ανάλυση.</a:t>
            </a:r>
          </a:p>
          <a:p>
            <a:pPr marL="342900" lvl="0" indent="-342900" algn="l">
              <a:buFont typeface="Wingdings" panose="05000000000000000000" pitchFamily="2" charset="2"/>
              <a:buChar char="§"/>
            </a:pPr>
            <a:r>
              <a:rPr lang="el-GR" sz="2200" dirty="0"/>
              <a:t>Ο  </a:t>
            </a:r>
            <a:r>
              <a:rPr lang="el-GR" sz="2200" dirty="0" err="1"/>
              <a:t>Ricardo</a:t>
            </a:r>
            <a:r>
              <a:rPr lang="el-GR" sz="2200" dirty="0"/>
              <a:t> χρησιμοποίησε την απαγωγική μέθοδο. Ξεκινούσε από ορισμένες υποθέσεις και κατέληγε σε συμπεράσματα.</a:t>
            </a:r>
          </a:p>
          <a:p>
            <a:pPr lvl="0" algn="l"/>
            <a:endParaRPr lang="el-GR" sz="22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493294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628800"/>
          </a:xfrm>
        </p:spPr>
        <p:txBody>
          <a:bodyPr>
            <a:noAutofit/>
          </a:bodyPr>
          <a:lstStyle/>
          <a:p>
            <a:r>
              <a:rPr lang="el-GR" dirty="0" smtClean="0"/>
              <a:t>Μεθοδολογία (β)</a:t>
            </a:r>
            <a:endParaRPr lang="el-GR" dirty="0"/>
          </a:p>
        </p:txBody>
      </p:sp>
      <p:sp>
        <p:nvSpPr>
          <p:cNvPr id="9" name="Rectangle 3"/>
          <p:cNvSpPr txBox="1">
            <a:spLocks noChangeArrowheads="1"/>
          </p:cNvSpPr>
          <p:nvPr>
            <p:custDataLst>
              <p:tags r:id="rId3"/>
            </p:custDataLst>
          </p:nvPr>
        </p:nvSpPr>
        <p:spPr>
          <a:xfrm>
            <a:off x="408619" y="1340768"/>
            <a:ext cx="8219256" cy="47418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buFont typeface="Arial" panose="020B0604020202020204" pitchFamily="34" charset="0"/>
              <a:buChar char="•"/>
            </a:pPr>
            <a:r>
              <a:rPr lang="el-GR" sz="2200" dirty="0"/>
              <a:t>Για να γίνει αντιληπτή η διαφορά στη μεθοδολογία θα δούμε την τελεολογική διάσταση.</a:t>
            </a:r>
          </a:p>
          <a:p>
            <a:pPr marL="342900" lvl="0" indent="-342900" algn="l">
              <a:buFont typeface="Arial" panose="020B0604020202020204" pitchFamily="34" charset="0"/>
              <a:buChar char="•"/>
            </a:pPr>
            <a:r>
              <a:rPr lang="el-GR" sz="2200" b="1" dirty="0"/>
              <a:t>ΘΡΗΣΚΕΙΑ:</a:t>
            </a:r>
            <a:r>
              <a:rPr lang="el-GR" sz="2200" dirty="0"/>
              <a:t> Οι άνθρωποι είναι αυτοί που είναι και η αξιολόγησή τους για τις πράξεις τους στη γη θα πραγματοποιηθεί στη Δεύτερη Παρουσία.</a:t>
            </a:r>
          </a:p>
          <a:p>
            <a:pPr marL="342900" lvl="0" indent="-342900" algn="l">
              <a:buFont typeface="Arial" panose="020B0604020202020204" pitchFamily="34" charset="0"/>
              <a:buChar char="•"/>
            </a:pPr>
            <a:r>
              <a:rPr lang="el-GR" sz="2200" b="1" dirty="0"/>
              <a:t>ΔΑΡΒΙΝΙΣΜΟΣ:</a:t>
            </a:r>
            <a:r>
              <a:rPr lang="el-GR" sz="2200" dirty="0"/>
              <a:t> Αφού τα πάντα εξελίσσονται είναι προφανές ότι μετά από αιώνες , χιλιετηρίδες , κάποιες αλλαγές θα έχουν συμβεί και στη σημερινή μορφή του ανθρώπου. Αυτό είναι αδιανόητο στη θεολογία γιατί έρχεται σε αντίθεση με τις Γραφές.</a:t>
            </a:r>
          </a:p>
          <a:p>
            <a:pPr marL="342900" lvl="0" indent="-342900" algn="l">
              <a:buFont typeface="Arial" panose="020B0604020202020204" pitchFamily="34" charset="0"/>
              <a:buChar char="•"/>
            </a:pPr>
            <a:r>
              <a:rPr lang="el-GR" sz="2200" b="1" dirty="0"/>
              <a:t>ΕΠΙΣΤΗΜΗ:</a:t>
            </a:r>
            <a:r>
              <a:rPr lang="el-GR" sz="2200" dirty="0"/>
              <a:t> Αλήθεια είναι μόνο ότι αποδεικνύεται. Έτσι η επιστήμη συνδέθηκε με την παρατήρηση και το πείραμα. Αυτή τη θεώρηση ακολουθεί και Πολιτική Οικονομία.</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1016745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628800"/>
          </a:xfrm>
        </p:spPr>
        <p:txBody>
          <a:bodyPr>
            <a:noAutofit/>
          </a:bodyPr>
          <a:lstStyle/>
          <a:p>
            <a:r>
              <a:rPr lang="el-GR" dirty="0" smtClean="0"/>
              <a:t>Μεθοδολογία (γ)</a:t>
            </a:r>
            <a:endParaRPr lang="el-GR" dirty="0"/>
          </a:p>
        </p:txBody>
      </p:sp>
      <p:sp>
        <p:nvSpPr>
          <p:cNvPr id="9" name="Rectangle 3"/>
          <p:cNvSpPr txBox="1">
            <a:spLocks noChangeArrowheads="1"/>
          </p:cNvSpPr>
          <p:nvPr>
            <p:custDataLst>
              <p:tags r:id="rId3"/>
            </p:custDataLst>
          </p:nvPr>
        </p:nvSpPr>
        <p:spPr>
          <a:xfrm>
            <a:off x="408619" y="1340768"/>
            <a:ext cx="8219256" cy="47418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buFont typeface="Arial" panose="020B0604020202020204" pitchFamily="34" charset="0"/>
              <a:buChar char="•"/>
            </a:pPr>
            <a:r>
              <a:rPr lang="el-GR" sz="1800" dirty="0"/>
              <a:t>Οι βασικές σχολές μεθοδολογικής προσέγγισης είναι η </a:t>
            </a:r>
            <a:r>
              <a:rPr lang="el-GR" sz="1800" b="1" dirty="0"/>
              <a:t>απαγωγή</a:t>
            </a:r>
            <a:r>
              <a:rPr lang="el-GR" sz="1800" dirty="0"/>
              <a:t> και η </a:t>
            </a:r>
            <a:r>
              <a:rPr lang="el-GR" sz="1800" b="1" dirty="0"/>
              <a:t>επαγωγή</a:t>
            </a:r>
            <a:r>
              <a:rPr lang="el-GR" sz="1800" dirty="0"/>
              <a:t>.</a:t>
            </a:r>
          </a:p>
          <a:p>
            <a:pPr marL="342900" lvl="0" indent="-342900" algn="l">
              <a:buFont typeface="Arial" panose="020B0604020202020204" pitchFamily="34" charset="0"/>
              <a:buChar char="•"/>
            </a:pPr>
            <a:r>
              <a:rPr lang="el-GR" sz="1800" b="1" dirty="0"/>
              <a:t>η απαγωγή</a:t>
            </a:r>
            <a:r>
              <a:rPr lang="el-GR" sz="1800" dirty="0"/>
              <a:t> είναι η αποδοχή εκ των προτέρων κάποιων δεδομένων ως αληθινών και ακολούθως, με χρήση λογικών βημάτων,  η διατύπωση συμπερασμάτων. Τα χριστιανικά δόγματα και ο Αριστοτέλης θεωρούνταν ως αυθεντία.</a:t>
            </a:r>
          </a:p>
          <a:p>
            <a:pPr marL="342900" lvl="0" indent="-342900" algn="l">
              <a:buFont typeface="Arial" panose="020B0604020202020204" pitchFamily="34" charset="0"/>
              <a:buChar char="•"/>
            </a:pPr>
            <a:r>
              <a:rPr lang="el-GR" sz="1800" b="1" dirty="0"/>
              <a:t>η επαγωγή</a:t>
            </a:r>
            <a:r>
              <a:rPr lang="el-GR" sz="1800" dirty="0"/>
              <a:t> είναι ο τρόπος εκείνος με τον οποίο ξεκινά κάποιος από το μερικό για να οδηγηθεί στο γενικό.</a:t>
            </a:r>
          </a:p>
          <a:p>
            <a:pPr marL="342900" lvl="0" indent="-342900" algn="l">
              <a:buFont typeface="Arial" panose="020B0604020202020204" pitchFamily="34" charset="0"/>
              <a:buChar char="•"/>
            </a:pPr>
            <a:r>
              <a:rPr lang="el-GR" sz="1800" dirty="0"/>
              <a:t>Ο </a:t>
            </a:r>
            <a:r>
              <a:rPr lang="el-GR" sz="1800" dirty="0" err="1"/>
              <a:t>Khun</a:t>
            </a:r>
            <a:r>
              <a:rPr lang="el-GR" sz="1800" dirty="0"/>
              <a:t> ισχυρίζεται ότι η ανάπτυξη της επιστήμης είναι μια ασυνεχής διαδικασία, γεμάτη ανατροπές. Π.χ. Στο </a:t>
            </a:r>
            <a:r>
              <a:rPr lang="el-GR" sz="1800" dirty="0" err="1"/>
              <a:t>Πτολεμαϊκό</a:t>
            </a:r>
            <a:r>
              <a:rPr lang="el-GR" sz="1800" dirty="0"/>
              <a:t> σύστημα τα πάντα κινούντο γύρω από την γη.</a:t>
            </a:r>
          </a:p>
          <a:p>
            <a:pPr lvl="0" algn="l"/>
            <a:r>
              <a:rPr lang="el-GR" sz="1800" dirty="0" smtClean="0"/>
              <a:t>	Ο </a:t>
            </a:r>
            <a:r>
              <a:rPr lang="el-GR" sz="1800" dirty="0"/>
              <a:t>Κοπέρνικος ισχυρίζεται ότι η γη κινείται γύρω από τον ήλιο.</a:t>
            </a:r>
          </a:p>
          <a:p>
            <a:pPr marL="342900" lvl="0" indent="-342900" algn="l">
              <a:buFont typeface="Arial" panose="020B0604020202020204" pitchFamily="34" charset="0"/>
              <a:buChar char="•"/>
            </a:pPr>
            <a:r>
              <a:rPr lang="el-GR" sz="1800" dirty="0"/>
              <a:t>Στις </a:t>
            </a:r>
            <a:r>
              <a:rPr lang="el-GR" sz="1800" b="1" dirty="0"/>
              <a:t>κοινωνικές επιστήμες</a:t>
            </a:r>
            <a:r>
              <a:rPr lang="el-GR" sz="1800" dirty="0"/>
              <a:t> (ιδιαίτερα στα οικονομικά), στις οποίες η δυνατότητα πειράματος είναι δυσχερής ή αδύνατος, η αφαίρεση από την πραγματικότητα και η δημιουργία ενός «παραδείγματος» κρίνεται αμφισβητούμενη γιατί η πραγματικότητα:</a:t>
            </a:r>
          </a:p>
          <a:p>
            <a:pPr marL="800100" lvl="1" indent="-342900" algn="l">
              <a:buFont typeface="Wingdings" panose="05000000000000000000" pitchFamily="2" charset="2"/>
              <a:buChar char="Ø"/>
            </a:pPr>
            <a:r>
              <a:rPr lang="el-GR" sz="1400" dirty="0">
                <a:solidFill>
                  <a:schemeClr val="tx1"/>
                </a:solidFill>
              </a:rPr>
              <a:t>Συνεχώς μεταβάλλεται.</a:t>
            </a:r>
          </a:p>
          <a:p>
            <a:pPr marL="800100" lvl="1" indent="-342900" algn="l">
              <a:buFont typeface="Wingdings" panose="05000000000000000000" pitchFamily="2" charset="2"/>
              <a:buChar char="Ø"/>
            </a:pPr>
            <a:r>
              <a:rPr lang="el-GR" sz="1400" dirty="0">
                <a:solidFill>
                  <a:schemeClr val="tx1"/>
                </a:solidFill>
              </a:rPr>
              <a:t>Διαφοροποιείται από τόπο σε τόπο, λόγω του </a:t>
            </a:r>
            <a:r>
              <a:rPr lang="el-GR" sz="1400" dirty="0" err="1">
                <a:solidFill>
                  <a:schemeClr val="tx1"/>
                </a:solidFill>
              </a:rPr>
              <a:t>κοινωνικο</a:t>
            </a:r>
            <a:r>
              <a:rPr lang="el-GR" sz="1400" dirty="0">
                <a:solidFill>
                  <a:schemeClr val="tx1"/>
                </a:solidFill>
              </a:rPr>
              <a:t>-πολιτικού-οικονομικού συστήματος που επικρατεί.</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419461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628800"/>
          </a:xfrm>
        </p:spPr>
        <p:txBody>
          <a:bodyPr>
            <a:noAutofit/>
          </a:bodyPr>
          <a:lstStyle/>
          <a:p>
            <a:r>
              <a:rPr lang="el-GR" dirty="0" smtClean="0"/>
              <a:t>Μεθοδολογία (δ)</a:t>
            </a:r>
            <a:endParaRPr lang="el-GR" dirty="0"/>
          </a:p>
        </p:txBody>
      </p:sp>
      <p:sp>
        <p:nvSpPr>
          <p:cNvPr id="9" name="Rectangle 3"/>
          <p:cNvSpPr txBox="1">
            <a:spLocks noChangeArrowheads="1"/>
          </p:cNvSpPr>
          <p:nvPr>
            <p:custDataLst>
              <p:tags r:id="rId3"/>
            </p:custDataLst>
          </p:nvPr>
        </p:nvSpPr>
        <p:spPr>
          <a:xfrm>
            <a:off x="408619" y="1340768"/>
            <a:ext cx="8219256" cy="47418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just"/>
            <a:r>
              <a:rPr lang="el-GR" sz="2400" dirty="0" smtClean="0"/>
              <a:t>Γενικώς</a:t>
            </a:r>
            <a:r>
              <a:rPr lang="el-GR" sz="2400" dirty="0"/>
              <a:t>, για την οικονομία δεν έχει επικρατήσει μια συγκεκριμένη μέθοδος</a:t>
            </a:r>
            <a:r>
              <a:rPr lang="el-GR" sz="2400" dirty="0" smtClean="0"/>
              <a:t>.</a:t>
            </a:r>
          </a:p>
          <a:p>
            <a:pPr lvl="0" algn="just"/>
            <a:endParaRPr lang="el-GR" sz="2400" dirty="0"/>
          </a:p>
          <a:p>
            <a:pPr marL="342900" lvl="0" indent="-342900" algn="just">
              <a:buFont typeface="Arial" panose="020B0604020202020204" pitchFamily="34" charset="0"/>
              <a:buChar char="•"/>
            </a:pPr>
            <a:r>
              <a:rPr lang="el-GR" sz="2000" dirty="0"/>
              <a:t>Πολλές οικονομικές μεταβλητές μετριούνται σε χρηματικούς όρους.</a:t>
            </a:r>
          </a:p>
          <a:p>
            <a:pPr marL="342900" lvl="0" indent="-342900" algn="just">
              <a:buFont typeface="Arial" panose="020B0604020202020204" pitchFamily="34" charset="0"/>
              <a:buChar char="•"/>
            </a:pPr>
            <a:r>
              <a:rPr lang="el-GR" sz="2000" b="1" dirty="0"/>
              <a:t>Ονομαστικές </a:t>
            </a:r>
            <a:r>
              <a:rPr lang="el-GR" sz="2000" b="1" dirty="0" smtClean="0"/>
              <a:t>αξίες</a:t>
            </a:r>
            <a:r>
              <a:rPr lang="el-GR" sz="2000" dirty="0" smtClean="0"/>
              <a:t>:	μετριούνται </a:t>
            </a:r>
            <a:r>
              <a:rPr lang="el-GR" sz="2000" dirty="0"/>
              <a:t>σε σημερινές τιμές.</a:t>
            </a:r>
          </a:p>
          <a:p>
            <a:pPr marL="342900" lvl="0" indent="-342900" algn="just">
              <a:buFont typeface="Arial" panose="020B0604020202020204" pitchFamily="34" charset="0"/>
              <a:buChar char="•"/>
            </a:pPr>
            <a:r>
              <a:rPr lang="el-GR" sz="2000" b="1" dirty="0"/>
              <a:t>Πραγματικές </a:t>
            </a:r>
            <a:r>
              <a:rPr lang="el-GR" sz="2000" b="1" dirty="0" smtClean="0"/>
              <a:t>αξίες</a:t>
            </a:r>
            <a:r>
              <a:rPr lang="el-GR" sz="2000" dirty="0" smtClean="0"/>
              <a:t>:	προσαρμόζονται </a:t>
            </a:r>
            <a:r>
              <a:rPr lang="el-GR" sz="2000" dirty="0"/>
              <a:t>για να λάβουν υπόψη τις μεταβολές των τιμών σε σχέση με κάποιο έτος βάσης.</a:t>
            </a:r>
          </a:p>
          <a:p>
            <a:pPr lvl="0" algn="just"/>
            <a:r>
              <a:rPr lang="el-GR" sz="2000" dirty="0" smtClean="0"/>
              <a:t>	- </a:t>
            </a:r>
            <a:r>
              <a:rPr lang="el-GR" sz="2000" dirty="0"/>
              <a:t>μετριούνται σε σταθερές τιμές.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1689256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628800"/>
          </a:xfrm>
        </p:spPr>
        <p:txBody>
          <a:bodyPr>
            <a:noAutofit/>
          </a:bodyPr>
          <a:lstStyle/>
          <a:p>
            <a:r>
              <a:rPr lang="el-GR" sz="3200" dirty="0" smtClean="0"/>
              <a:t>Τρόποι Συλλογής Ταξινόμησης και Παρουσίασης Δεδομένων  - Πηγές</a:t>
            </a:r>
            <a:endParaRPr lang="el-GR" sz="3200" dirty="0"/>
          </a:p>
        </p:txBody>
      </p:sp>
      <p:sp>
        <p:nvSpPr>
          <p:cNvPr id="9" name="Rectangle 3"/>
          <p:cNvSpPr txBox="1">
            <a:spLocks noChangeArrowheads="1"/>
          </p:cNvSpPr>
          <p:nvPr>
            <p:custDataLst>
              <p:tags r:id="rId3"/>
            </p:custDataLst>
          </p:nvPr>
        </p:nvSpPr>
        <p:spPr>
          <a:xfrm>
            <a:off x="251520" y="1340768"/>
            <a:ext cx="8568952" cy="47418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lgn="just">
              <a:buFont typeface="Wingdings" panose="05000000000000000000" pitchFamily="2" charset="2"/>
              <a:buChar char="q"/>
            </a:pPr>
            <a:r>
              <a:rPr lang="el-GR" sz="1400" b="1" dirty="0"/>
              <a:t>Τα πρωτογενή στοιχεία:  </a:t>
            </a:r>
            <a:r>
              <a:rPr lang="el-GR" sz="1400" dirty="0"/>
              <a:t>Ο κύριος και μοναδικός τρόπος για να σχηματισθεί άποψη επί ενός γεγονότος είναι :</a:t>
            </a:r>
          </a:p>
          <a:p>
            <a:pPr marL="742950" lvl="1" indent="-285750" algn="just">
              <a:buFont typeface="Wingdings" panose="05000000000000000000" pitchFamily="2" charset="2"/>
              <a:buChar char="Ø"/>
            </a:pPr>
            <a:r>
              <a:rPr lang="el-GR" sz="1400" dirty="0">
                <a:solidFill>
                  <a:schemeClr val="tx1"/>
                </a:solidFill>
              </a:rPr>
              <a:t>να συλλεχθούν πληροφορίες,  </a:t>
            </a:r>
          </a:p>
          <a:p>
            <a:pPr marL="742950" lvl="1" indent="-285750" algn="just">
              <a:buFont typeface="Wingdings" panose="05000000000000000000" pitchFamily="2" charset="2"/>
              <a:buChar char="Ø"/>
            </a:pPr>
            <a:r>
              <a:rPr lang="el-GR" sz="1400" dirty="0">
                <a:solidFill>
                  <a:schemeClr val="tx1"/>
                </a:solidFill>
              </a:rPr>
              <a:t>να ταξινομηθούν  σύμφωνα με ορισμένα κριτήρια, </a:t>
            </a:r>
          </a:p>
          <a:p>
            <a:pPr marL="742950" lvl="1" indent="-285750" algn="just">
              <a:buFont typeface="Wingdings" panose="05000000000000000000" pitchFamily="2" charset="2"/>
              <a:buChar char="Ø"/>
            </a:pPr>
            <a:r>
              <a:rPr lang="el-GR" sz="1400" dirty="0">
                <a:solidFill>
                  <a:schemeClr val="tx1"/>
                </a:solidFill>
              </a:rPr>
              <a:t>να αξιολογηθούν και </a:t>
            </a:r>
          </a:p>
          <a:p>
            <a:pPr marL="742950" lvl="1" indent="-285750" algn="just">
              <a:buFont typeface="Wingdings" panose="05000000000000000000" pitchFamily="2" charset="2"/>
              <a:buChar char="Ø"/>
            </a:pPr>
            <a:r>
              <a:rPr lang="el-GR" sz="1400" dirty="0">
                <a:solidFill>
                  <a:schemeClr val="tx1"/>
                </a:solidFill>
              </a:rPr>
              <a:t>να παρουσιαστούν τα αποτελέσματα.</a:t>
            </a:r>
          </a:p>
          <a:p>
            <a:pPr marL="285750" lvl="0" indent="-285750" algn="just">
              <a:buFont typeface="Wingdings" panose="05000000000000000000" pitchFamily="2" charset="2"/>
              <a:buChar char="q"/>
            </a:pPr>
            <a:r>
              <a:rPr lang="el-GR" sz="1400" dirty="0"/>
              <a:t>H ανάλυση του πρωτογενούς υλικού γίνεται με τη χρήση μαθηματικών μεθόδων και της στατιστικής.</a:t>
            </a:r>
          </a:p>
          <a:p>
            <a:pPr lvl="0" algn="just"/>
            <a:r>
              <a:rPr lang="el-GR" sz="1400" b="1" dirty="0"/>
              <a:t>ΜΕΘΟΔΟΙ ΣΥΛΛΟΓΗΣ ΔΕΔΟΜΕΝΩΝ</a:t>
            </a:r>
          </a:p>
          <a:p>
            <a:pPr marL="742950" lvl="1" indent="-285750" algn="just">
              <a:buFont typeface="Wingdings" panose="05000000000000000000" pitchFamily="2" charset="2"/>
              <a:buChar char="Ø"/>
            </a:pPr>
            <a:r>
              <a:rPr lang="el-GR" sz="1400" b="1" dirty="0">
                <a:solidFill>
                  <a:schemeClr val="tx1"/>
                </a:solidFill>
              </a:rPr>
              <a:t>ΑΠΟΓΡΑΦΗ (</a:t>
            </a:r>
            <a:r>
              <a:rPr lang="el-GR" sz="1400" b="1" dirty="0" err="1">
                <a:solidFill>
                  <a:schemeClr val="tx1"/>
                </a:solidFill>
              </a:rPr>
              <a:t>census</a:t>
            </a:r>
            <a:r>
              <a:rPr lang="el-GR" sz="1400" b="1" dirty="0">
                <a:solidFill>
                  <a:schemeClr val="tx1"/>
                </a:solidFill>
              </a:rPr>
              <a:t>)</a:t>
            </a:r>
            <a:r>
              <a:rPr lang="el-GR" sz="1400" dirty="0">
                <a:solidFill>
                  <a:schemeClr val="tx1"/>
                </a:solidFill>
              </a:rPr>
              <a:t>. Συγκέντρωση στοιχείων από ολόκληρο τον πληθυσμό. Το μειονέκτημα της απογραφής είναι ότι έχουμε μεγάλο όγκο στοιχείων, υψηλό κόστος διαχείρισης καθυστέρηση διατύπωσης των αποτελεσμάτων.</a:t>
            </a:r>
          </a:p>
          <a:p>
            <a:pPr marL="742950" lvl="1" indent="-285750" algn="just">
              <a:buFont typeface="Wingdings" panose="05000000000000000000" pitchFamily="2" charset="2"/>
              <a:buChar char="Ø"/>
            </a:pPr>
            <a:r>
              <a:rPr lang="el-GR" sz="1400" b="1" dirty="0">
                <a:solidFill>
                  <a:schemeClr val="tx1"/>
                </a:solidFill>
              </a:rPr>
              <a:t>Δειγματοληψία (</a:t>
            </a:r>
            <a:r>
              <a:rPr lang="el-GR" sz="1400" b="1" dirty="0" err="1">
                <a:solidFill>
                  <a:schemeClr val="tx1"/>
                </a:solidFill>
              </a:rPr>
              <a:t>Sampling</a:t>
            </a:r>
            <a:r>
              <a:rPr lang="el-GR" sz="1400" b="1" dirty="0">
                <a:solidFill>
                  <a:schemeClr val="tx1"/>
                </a:solidFill>
              </a:rPr>
              <a:t>):</a:t>
            </a:r>
            <a:r>
              <a:rPr lang="el-GR" sz="1400" dirty="0">
                <a:solidFill>
                  <a:schemeClr val="tx1"/>
                </a:solidFill>
              </a:rPr>
              <a:t> Άντληση των στοιχείων από ένα αντιπροσωπευτικό τμήμα (</a:t>
            </a:r>
            <a:r>
              <a:rPr lang="el-GR" sz="1400" dirty="0" err="1">
                <a:solidFill>
                  <a:schemeClr val="tx1"/>
                </a:solidFill>
              </a:rPr>
              <a:t>sample</a:t>
            </a:r>
            <a:r>
              <a:rPr lang="el-GR" sz="1400" dirty="0">
                <a:solidFill>
                  <a:schemeClr val="tx1"/>
                </a:solidFill>
              </a:rPr>
              <a:t>)  του πληθυσμού. Η χρήση των μαθηματικών μεθόδων και της στατιστικής είναι απαραίτητη.</a:t>
            </a:r>
          </a:p>
          <a:p>
            <a:pPr marL="742950" lvl="1" indent="-285750" algn="just">
              <a:buFont typeface="Wingdings" panose="05000000000000000000" pitchFamily="2" charset="2"/>
              <a:buChar char="Ø"/>
            </a:pPr>
            <a:r>
              <a:rPr lang="el-GR" sz="1400" b="1" dirty="0">
                <a:solidFill>
                  <a:schemeClr val="tx1"/>
                </a:solidFill>
              </a:rPr>
              <a:t>ΣΥΝΕΧΗΣ ΑΠΟΓΡΑΦΗ:</a:t>
            </a:r>
            <a:r>
              <a:rPr lang="el-GR" sz="1400" dirty="0">
                <a:solidFill>
                  <a:schemeClr val="tx1"/>
                </a:solidFill>
              </a:rPr>
              <a:t> </a:t>
            </a:r>
            <a:r>
              <a:rPr lang="el-GR" sz="1400" dirty="0" smtClean="0">
                <a:solidFill>
                  <a:schemeClr val="tx1"/>
                </a:solidFill>
              </a:rPr>
              <a:t>Είναι </a:t>
            </a:r>
            <a:r>
              <a:rPr lang="el-GR" sz="1400" dirty="0">
                <a:solidFill>
                  <a:schemeClr val="tx1"/>
                </a:solidFill>
              </a:rPr>
              <a:t>η συνεχής απογραφή των δεδομένων σε ωριαία,, μηνιαία, ημερήσια, μηνιαία ή ετήσια βάση.</a:t>
            </a:r>
          </a:p>
          <a:p>
            <a:pPr marL="285750" lvl="0" indent="-285750" algn="just">
              <a:buFont typeface="Wingdings" panose="05000000000000000000" pitchFamily="2" charset="2"/>
              <a:buChar char="v"/>
            </a:pPr>
            <a:r>
              <a:rPr lang="el-GR" sz="1400" b="1" dirty="0"/>
              <a:t>Υπόδειγμα</a:t>
            </a:r>
            <a:r>
              <a:rPr lang="el-GR" sz="1400" dirty="0"/>
              <a:t> είναι ένα αναλυτικό πλαίσιο που βασίζεται σε απλουστευτικές υποθέσεις και  βοηθά στην οργάνωση της οικονομικής σκέψης.</a:t>
            </a:r>
          </a:p>
          <a:p>
            <a:pPr marL="285750" lvl="0" indent="-285750" algn="just">
              <a:buFont typeface="Wingdings" panose="05000000000000000000" pitchFamily="2" charset="2"/>
              <a:buChar char="v"/>
            </a:pPr>
            <a:r>
              <a:rPr lang="el-GR" sz="1400" b="1" dirty="0"/>
              <a:t>Δεδομένα</a:t>
            </a:r>
          </a:p>
          <a:p>
            <a:pPr marL="742950" lvl="1" indent="-285750" algn="just">
              <a:buFont typeface="Arial" panose="020B0604020202020204" pitchFamily="34" charset="0"/>
              <a:buChar char="•"/>
            </a:pPr>
            <a:r>
              <a:rPr lang="el-GR" sz="1400" dirty="0" smtClean="0">
                <a:solidFill>
                  <a:schemeClr val="tx1"/>
                </a:solidFill>
              </a:rPr>
              <a:t>ο </a:t>
            </a:r>
            <a:r>
              <a:rPr lang="el-GR" sz="1400" dirty="0">
                <a:solidFill>
                  <a:schemeClr val="tx1"/>
                </a:solidFill>
              </a:rPr>
              <a:t>σύνδεσμος του οικονομολόγου με τον πραγματικό κόσμο.</a:t>
            </a:r>
          </a:p>
          <a:p>
            <a:pPr marL="742950" lvl="1" indent="-285750" algn="just">
              <a:buFont typeface="Arial" panose="020B0604020202020204" pitchFamily="34" charset="0"/>
              <a:buChar char="•"/>
            </a:pPr>
            <a:r>
              <a:rPr lang="el-GR" sz="1400" dirty="0" smtClean="0">
                <a:solidFill>
                  <a:schemeClr val="tx1"/>
                </a:solidFill>
              </a:rPr>
              <a:t>χρονολογικές </a:t>
            </a:r>
            <a:r>
              <a:rPr lang="el-GR" sz="1400" dirty="0">
                <a:solidFill>
                  <a:schemeClr val="tx1"/>
                </a:solidFill>
              </a:rPr>
              <a:t>σειρές.</a:t>
            </a:r>
          </a:p>
          <a:p>
            <a:pPr marL="742950" lvl="1" indent="-285750" algn="just">
              <a:buFont typeface="Arial" panose="020B0604020202020204" pitchFamily="34" charset="0"/>
              <a:buChar char="•"/>
            </a:pPr>
            <a:r>
              <a:rPr lang="el-GR" sz="1400" dirty="0" err="1" smtClean="0">
                <a:solidFill>
                  <a:schemeClr val="tx1"/>
                </a:solidFill>
              </a:rPr>
              <a:t>διαστρωματικά</a:t>
            </a:r>
            <a:r>
              <a:rPr lang="el-GR" sz="1400" dirty="0" smtClean="0">
                <a:solidFill>
                  <a:schemeClr val="tx1"/>
                </a:solidFill>
              </a:rPr>
              <a:t> </a:t>
            </a:r>
            <a:r>
              <a:rPr lang="el-GR" sz="1400" dirty="0">
                <a:solidFill>
                  <a:schemeClr val="tx1"/>
                </a:solidFill>
              </a:rPr>
              <a:t>στοιχεία</a:t>
            </a:r>
            <a:r>
              <a:rPr lang="el-GR" sz="1100" dirty="0">
                <a:solidFill>
                  <a:schemeClr val="tx1"/>
                </a:solidFill>
              </a:rPr>
              <a:t>. </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4248333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022425"/>
          </a:xfrm>
        </p:spPr>
        <p:txBody>
          <a:bodyPr>
            <a:noAutofit/>
          </a:bodyPr>
          <a:lstStyle/>
          <a:p>
            <a:r>
              <a:rPr lang="el-GR" sz="3200" dirty="0" smtClean="0"/>
              <a:t>Ταξινόμηση Δεδομένων</a:t>
            </a:r>
            <a:endParaRPr lang="el-GR" sz="3200" dirty="0"/>
          </a:p>
        </p:txBody>
      </p:sp>
      <p:sp>
        <p:nvSpPr>
          <p:cNvPr id="9" name="Rectangle 3"/>
          <p:cNvSpPr txBox="1">
            <a:spLocks noChangeArrowheads="1"/>
          </p:cNvSpPr>
          <p:nvPr>
            <p:custDataLst>
              <p:tags r:id="rId3"/>
            </p:custDataLst>
          </p:nvPr>
        </p:nvSpPr>
        <p:spPr>
          <a:xfrm>
            <a:off x="251520" y="980728"/>
            <a:ext cx="8568952" cy="47418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lgn="just">
              <a:buFont typeface="Wingdings" panose="05000000000000000000" pitchFamily="2" charset="2"/>
              <a:buChar char="Ø"/>
            </a:pPr>
            <a:r>
              <a:rPr lang="el-GR" sz="1600" dirty="0"/>
              <a:t>Τα δεδομένα ελέγχονται ως προς την αξιοπιστία τους, την αντιπροσωπευτικότητα τους.</a:t>
            </a:r>
          </a:p>
          <a:p>
            <a:pPr marL="285750" lvl="0" indent="-285750" algn="just">
              <a:buFont typeface="Wingdings" panose="05000000000000000000" pitchFamily="2" charset="2"/>
              <a:buChar char="Ø"/>
            </a:pPr>
            <a:r>
              <a:rPr lang="el-GR" sz="1600" dirty="0"/>
              <a:t>Ταξινομούνται </a:t>
            </a:r>
          </a:p>
          <a:p>
            <a:pPr marL="285750" lvl="0" indent="-285750" algn="just">
              <a:buFont typeface="Wingdings" panose="05000000000000000000" pitchFamily="2" charset="2"/>
              <a:buChar char="q"/>
            </a:pPr>
            <a:endParaRPr lang="el-GR" sz="1600" dirty="0" smtClean="0"/>
          </a:p>
          <a:p>
            <a:pPr lvl="0" algn="just"/>
            <a:r>
              <a:rPr lang="el-GR" sz="1600" dirty="0" smtClean="0"/>
              <a:t>Η </a:t>
            </a:r>
            <a:r>
              <a:rPr lang="el-GR" sz="1600" dirty="0"/>
              <a:t>ταξινόμηση έχει </a:t>
            </a:r>
            <a:r>
              <a:rPr lang="el-GR" sz="1600" dirty="0" err="1"/>
              <a:t>διαστρωματικό</a:t>
            </a:r>
            <a:r>
              <a:rPr lang="el-GR" sz="1600" dirty="0"/>
              <a:t> χαρακτήρα</a:t>
            </a:r>
            <a:r>
              <a:rPr lang="el-GR" sz="1600" dirty="0" smtClean="0"/>
              <a:t>:</a:t>
            </a:r>
          </a:p>
          <a:p>
            <a:pPr lvl="0" algn="just"/>
            <a:endParaRPr lang="el-GR" sz="1600" dirty="0"/>
          </a:p>
          <a:p>
            <a:pPr marL="342900" lvl="0" indent="-342900" algn="just">
              <a:buFont typeface="+mj-lt"/>
              <a:buAutoNum type="arabicPeriod"/>
            </a:pPr>
            <a:r>
              <a:rPr lang="el-GR" sz="1600" b="1" dirty="0"/>
              <a:t>Χρονολογική κατηγοριοποίηση</a:t>
            </a:r>
            <a:r>
              <a:rPr lang="el-GR" sz="1600" dirty="0"/>
              <a:t>. Επειδή τα δεδομένα διαφοροποιούνται από έτος σε έτος ή από ημέρα σε ημέρα, </a:t>
            </a:r>
            <a:r>
              <a:rPr lang="el-GR" sz="1600" u="sng" dirty="0"/>
              <a:t>η εμφάνιση των στοιχείων με βάση την περίοδο είναι πολύ σημαντική.</a:t>
            </a:r>
          </a:p>
          <a:p>
            <a:pPr marL="342900" lvl="0" indent="-342900" algn="just">
              <a:buFont typeface="+mj-lt"/>
              <a:buAutoNum type="arabicPeriod"/>
            </a:pPr>
            <a:r>
              <a:rPr lang="el-GR" sz="1600" b="1" dirty="0"/>
              <a:t>Κατηγοριοποίηση κατά συχνότητες</a:t>
            </a:r>
            <a:r>
              <a:rPr lang="el-GR" sz="1600" dirty="0"/>
              <a:t>. Επειδή συνήθως τα δεδομένα έχουν μεγάλο όγκο, η κατηγοριοποίηση επιτυγχάνεται μέσω δημιουργίας </a:t>
            </a:r>
            <a:r>
              <a:rPr lang="el-GR" sz="1600" u="sng" dirty="0"/>
              <a:t>«τάξεων μεγέθους» της μεταβλητής και </a:t>
            </a:r>
            <a:r>
              <a:rPr lang="el-GR" sz="1600" u="sng" dirty="0" err="1"/>
              <a:t>αντιστοίχησης</a:t>
            </a:r>
            <a:r>
              <a:rPr lang="el-GR" sz="1600" u="sng" dirty="0"/>
              <a:t> του αριθμού των τιμών της μεταβλητής σε κάθε τάξη</a:t>
            </a:r>
            <a:r>
              <a:rPr lang="el-GR" sz="1600" dirty="0"/>
              <a:t>.</a:t>
            </a:r>
          </a:p>
          <a:p>
            <a:pPr marL="342900" lvl="0" indent="-342900" algn="just">
              <a:buFont typeface="+mj-lt"/>
              <a:buAutoNum type="arabicPeriod"/>
            </a:pPr>
            <a:r>
              <a:rPr lang="el-GR" sz="1600" b="1" dirty="0"/>
              <a:t>Κατηγοριοποίηση ποιοτικών δεδομένων.</a:t>
            </a:r>
            <a:r>
              <a:rPr lang="el-GR" sz="1600" dirty="0"/>
              <a:t> Η κατηγοριοποίηση των ποιοτικών δεδομένων γίνεται με βάση ορισμένες ιδιότητες. Όταν είναι γνωστός ο πληθυσμός ενός τόπου, μπορεί να ταξινομηθεί  σύμφωνα με τον τόπο κατοικίας: αστικός, ημιαστικός, αγροτικός.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578950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022425"/>
          </a:xfrm>
        </p:spPr>
        <p:txBody>
          <a:bodyPr>
            <a:noAutofit/>
          </a:bodyPr>
          <a:lstStyle/>
          <a:p>
            <a:r>
              <a:rPr lang="el-GR" sz="3200" dirty="0" smtClean="0"/>
              <a:t>Παρουσίαση Δεδομένων (α)</a:t>
            </a:r>
            <a:endParaRPr lang="el-GR" sz="3200" dirty="0"/>
          </a:p>
        </p:txBody>
      </p:sp>
      <p:sp>
        <p:nvSpPr>
          <p:cNvPr id="9" name="Rectangle 3"/>
          <p:cNvSpPr txBox="1">
            <a:spLocks noChangeArrowheads="1"/>
          </p:cNvSpPr>
          <p:nvPr>
            <p:custDataLst>
              <p:tags r:id="rId3"/>
            </p:custDataLst>
          </p:nvPr>
        </p:nvSpPr>
        <p:spPr>
          <a:xfrm>
            <a:off x="251520" y="980728"/>
            <a:ext cx="8568952" cy="47418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lgn="just">
              <a:buFont typeface="Wingdings" panose="05000000000000000000" pitchFamily="2" charset="2"/>
              <a:buChar char="Ø"/>
            </a:pPr>
            <a:r>
              <a:rPr lang="el-GR" sz="1600" b="1" dirty="0" smtClean="0"/>
              <a:t>Γραφικές Παραστάσεις</a:t>
            </a:r>
          </a:p>
          <a:p>
            <a:pPr marL="285750" lvl="0" indent="-285750" algn="just">
              <a:buFont typeface="Wingdings" panose="05000000000000000000" pitchFamily="2" charset="2"/>
              <a:buChar char="Ø"/>
            </a:pPr>
            <a:endParaRPr lang="el-GR" sz="1600" dirty="0"/>
          </a:p>
          <a:p>
            <a:pPr algn="just"/>
            <a:r>
              <a:rPr lang="el-GR" altLang="el-GR" sz="1600" kern="0" dirty="0" smtClean="0">
                <a:cs typeface="Arial" charset="0"/>
              </a:rPr>
              <a:t>      ... βοηθούν </a:t>
            </a:r>
            <a:r>
              <a:rPr lang="el-GR" altLang="el-GR" sz="1600" kern="0" dirty="0">
                <a:cs typeface="Arial" charset="0"/>
              </a:rPr>
              <a:t>στην ανάλυση τυπικών χαρακτηριστικών και τάσεων των οικονομικών στοιχείων </a:t>
            </a:r>
          </a:p>
          <a:p>
            <a:pPr marL="285750" lvl="0" indent="-285750" algn="just">
              <a:buFont typeface="Wingdings" panose="05000000000000000000" pitchFamily="2" charset="2"/>
              <a:buChar char="Ø"/>
            </a:pPr>
            <a:endParaRPr lang="el-GR" sz="1600" dirty="0"/>
          </a:p>
        </p:txBody>
      </p:sp>
      <p:pic>
        <p:nvPicPr>
          <p:cNvPr id="4" name="Εικόνα 3" descr="Γράφημα διακύμανσης  πραγματικής τιμής εισητηρίου ανα έτος, απο το 1989 έως το 2000."/>
          <p:cNvPicPr>
            <a:picLocks noChangeAspect="1"/>
          </p:cNvPicPr>
          <p:nvPr/>
        </p:nvPicPr>
        <p:blipFill>
          <a:blip r:embed="rId8"/>
          <a:stretch>
            <a:fillRect/>
          </a:stretch>
        </p:blipFill>
        <p:spPr>
          <a:xfrm>
            <a:off x="323528" y="2218134"/>
            <a:ext cx="7968163" cy="4127350"/>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846845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022425"/>
          </a:xfrm>
        </p:spPr>
        <p:txBody>
          <a:bodyPr>
            <a:noAutofit/>
          </a:bodyPr>
          <a:lstStyle/>
          <a:p>
            <a:r>
              <a:rPr lang="el-GR" sz="3200" dirty="0" smtClean="0"/>
              <a:t>Παρουσίαση Δεδομένων (β)</a:t>
            </a:r>
            <a:endParaRPr lang="el-GR" sz="3200" dirty="0"/>
          </a:p>
        </p:txBody>
      </p:sp>
      <p:sp>
        <p:nvSpPr>
          <p:cNvPr id="9" name="Rectangle 3"/>
          <p:cNvSpPr txBox="1">
            <a:spLocks noChangeArrowheads="1"/>
          </p:cNvSpPr>
          <p:nvPr>
            <p:custDataLst>
              <p:tags r:id="rId3"/>
            </p:custDataLst>
          </p:nvPr>
        </p:nvSpPr>
        <p:spPr>
          <a:xfrm>
            <a:off x="251520" y="980728"/>
            <a:ext cx="8568952" cy="47418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lgn="just">
              <a:buFont typeface="Wingdings" panose="05000000000000000000" pitchFamily="2" charset="2"/>
              <a:buChar char="Ø"/>
            </a:pPr>
            <a:r>
              <a:rPr lang="el-GR" sz="1600" b="1" dirty="0" smtClean="0"/>
              <a:t>Γραφικές Παραστάσεις</a:t>
            </a:r>
          </a:p>
          <a:p>
            <a:pPr marL="285750" lvl="0" indent="-285750" algn="just">
              <a:buFont typeface="Wingdings" panose="05000000000000000000" pitchFamily="2" charset="2"/>
              <a:buChar char="Ø"/>
            </a:pPr>
            <a:endParaRPr lang="el-GR" sz="1600" dirty="0"/>
          </a:p>
          <a:p>
            <a:pPr algn="just"/>
            <a:r>
              <a:rPr lang="el-GR" altLang="el-GR" sz="1600" kern="0" dirty="0" smtClean="0">
                <a:cs typeface="Arial" charset="0"/>
              </a:rPr>
              <a:t>      ... βοηθούν </a:t>
            </a:r>
            <a:r>
              <a:rPr lang="el-GR" altLang="el-GR" sz="1600" kern="0" dirty="0">
                <a:cs typeface="Arial" charset="0"/>
              </a:rPr>
              <a:t>στην ανάλυση τυπικών χαρακτηριστικών και τάσεων των οικονομικών στοιχείων </a:t>
            </a:r>
          </a:p>
          <a:p>
            <a:pPr marL="285750" lvl="0" indent="-285750" algn="just">
              <a:buFont typeface="Wingdings" panose="05000000000000000000" pitchFamily="2" charset="2"/>
              <a:buChar char="Ø"/>
            </a:pPr>
            <a:endParaRPr lang="el-GR" sz="1600" dirty="0"/>
          </a:p>
        </p:txBody>
      </p:sp>
      <p:pic>
        <p:nvPicPr>
          <p:cNvPr id="5" name="Εικόνα 4" descr="Γράφημα διακύμανσης  πραγματικών εσόδων ανα έτος, απο το 1989 έως το 2000."/>
          <p:cNvPicPr>
            <a:picLocks noChangeAspect="1"/>
          </p:cNvPicPr>
          <p:nvPr/>
        </p:nvPicPr>
        <p:blipFill>
          <a:blip r:embed="rId8"/>
          <a:stretch>
            <a:fillRect/>
          </a:stretch>
        </p:blipFill>
        <p:spPr>
          <a:xfrm>
            <a:off x="179512" y="2132856"/>
            <a:ext cx="8218120" cy="4316342"/>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673497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022425"/>
          </a:xfrm>
        </p:spPr>
        <p:txBody>
          <a:bodyPr>
            <a:noAutofit/>
          </a:bodyPr>
          <a:lstStyle/>
          <a:p>
            <a:r>
              <a:rPr lang="el-GR" sz="3200" dirty="0" smtClean="0"/>
              <a:t>Παρουσίαση Δεδομένων (β)</a:t>
            </a:r>
            <a:endParaRPr lang="el-GR" sz="3200" dirty="0"/>
          </a:p>
        </p:txBody>
      </p:sp>
      <p:sp>
        <p:nvSpPr>
          <p:cNvPr id="9" name="Rectangle 3"/>
          <p:cNvSpPr txBox="1">
            <a:spLocks noChangeArrowheads="1"/>
          </p:cNvSpPr>
          <p:nvPr>
            <p:custDataLst>
              <p:tags r:id="rId3"/>
            </p:custDataLst>
          </p:nvPr>
        </p:nvSpPr>
        <p:spPr>
          <a:xfrm>
            <a:off x="251520" y="980728"/>
            <a:ext cx="8568952" cy="47418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lgn="just">
              <a:buFont typeface="Wingdings" panose="05000000000000000000" pitchFamily="2" charset="2"/>
              <a:buChar char="Ø"/>
            </a:pPr>
            <a:r>
              <a:rPr lang="el-GR" sz="2800" b="1" dirty="0" smtClean="0"/>
              <a:t> Πηγές Δεδομένων</a:t>
            </a:r>
          </a:p>
          <a:p>
            <a:pPr marL="285750" lvl="0" indent="-285750" algn="just">
              <a:buFont typeface="Wingdings" panose="05000000000000000000" pitchFamily="2" charset="2"/>
              <a:buChar char="Ø"/>
            </a:pPr>
            <a:endParaRPr lang="el-GR" sz="1600" dirty="0"/>
          </a:p>
          <a:p>
            <a:pPr algn="just"/>
            <a:r>
              <a:rPr lang="el-GR" altLang="el-GR" sz="1600" kern="0" dirty="0" smtClean="0">
                <a:cs typeface="Arial" charset="0"/>
              </a:rPr>
              <a:t>      </a:t>
            </a:r>
            <a:endParaRPr lang="el-GR" sz="1600" dirty="0"/>
          </a:p>
        </p:txBody>
      </p:sp>
      <p:sp>
        <p:nvSpPr>
          <p:cNvPr id="3" name="Ορθογώνιο 2"/>
          <p:cNvSpPr/>
          <p:nvPr>
            <p:custDataLst>
              <p:tags r:id="rId4"/>
            </p:custDataLst>
          </p:nvPr>
        </p:nvSpPr>
        <p:spPr>
          <a:xfrm>
            <a:off x="233771" y="2003153"/>
            <a:ext cx="8568952" cy="3139321"/>
          </a:xfrm>
          <a:prstGeom prst="rect">
            <a:avLst/>
          </a:prstGeom>
        </p:spPr>
        <p:txBody>
          <a:bodyPr wrap="square">
            <a:spAutoFit/>
          </a:bodyPr>
          <a:lstStyle/>
          <a:p>
            <a:pPr marL="342900" indent="-342900">
              <a:buClr>
                <a:srgbClr val="D34817"/>
              </a:buClr>
              <a:buFont typeface="+mj-lt"/>
              <a:buAutoNum type="arabicPeriod"/>
              <a:defRPr/>
            </a:pPr>
            <a:r>
              <a:rPr lang="el-GR" altLang="el-GR" b="1" dirty="0">
                <a:cs typeface="Arial" charset="0"/>
              </a:rPr>
              <a:t>Εθνική Στατιστική Υπηρεσία της Ελλάδος (ΕΣΥΕ).</a:t>
            </a:r>
            <a:r>
              <a:rPr lang="en-US" altLang="el-GR" b="1" dirty="0">
                <a:cs typeface="Arial" charset="0"/>
              </a:rPr>
              <a:t> </a:t>
            </a:r>
            <a:r>
              <a:rPr lang="en-US" altLang="el-GR" b="1" dirty="0">
                <a:cs typeface="Arial" charset="0"/>
                <a:hlinkClick r:id="rId9"/>
              </a:rPr>
              <a:t>http://www.statistics.gr/portal/page/portal/ESYE/</a:t>
            </a:r>
            <a:r>
              <a:rPr lang="el-GR" altLang="el-GR" b="1" dirty="0">
                <a:cs typeface="Arial" charset="0"/>
              </a:rPr>
              <a:t> </a:t>
            </a:r>
          </a:p>
          <a:p>
            <a:pPr marL="342900" indent="-342900">
              <a:buClr>
                <a:srgbClr val="D34817"/>
              </a:buClr>
              <a:buFont typeface="+mj-lt"/>
              <a:buAutoNum type="arabicPeriod"/>
              <a:defRPr/>
            </a:pPr>
            <a:endParaRPr lang="el-GR" altLang="el-GR" b="1" dirty="0">
              <a:cs typeface="Arial" charset="0"/>
            </a:endParaRPr>
          </a:p>
          <a:p>
            <a:pPr marL="342900" indent="-342900">
              <a:buClr>
                <a:srgbClr val="D34817"/>
              </a:buClr>
              <a:buFont typeface="+mj-lt"/>
              <a:buAutoNum type="arabicPeriod"/>
              <a:defRPr/>
            </a:pPr>
            <a:r>
              <a:rPr lang="el-GR" altLang="el-GR" b="1" dirty="0">
                <a:cs typeface="Arial" charset="0"/>
              </a:rPr>
              <a:t>Κέντρο Προγραμματισμού και  Οικονομικών </a:t>
            </a:r>
            <a:r>
              <a:rPr lang="el-GR" altLang="el-GR" b="1" dirty="0" err="1">
                <a:cs typeface="Arial" charset="0"/>
              </a:rPr>
              <a:t>Μελετων</a:t>
            </a:r>
            <a:r>
              <a:rPr lang="el-GR" altLang="el-GR" b="1" dirty="0">
                <a:cs typeface="Arial" charset="0"/>
              </a:rPr>
              <a:t> (ΚΕΠΕ).</a:t>
            </a:r>
            <a:r>
              <a:rPr lang="en-US" altLang="el-GR" dirty="0">
                <a:cs typeface="Arial" charset="0"/>
                <a:hlinkClick r:id="rId10"/>
              </a:rPr>
              <a:t> http://www.kepe.gr/</a:t>
            </a:r>
            <a:endParaRPr lang="el-GR" altLang="el-GR" b="1" dirty="0">
              <a:cs typeface="Arial" charset="0"/>
            </a:endParaRPr>
          </a:p>
          <a:p>
            <a:pPr marL="342900" indent="-342900">
              <a:buClr>
                <a:srgbClr val="D34817"/>
              </a:buClr>
              <a:buFont typeface="+mj-lt"/>
              <a:buAutoNum type="arabicPeriod"/>
              <a:defRPr/>
            </a:pPr>
            <a:endParaRPr lang="el-GR" altLang="el-GR" b="1" dirty="0">
              <a:cs typeface="Arial" charset="0"/>
            </a:endParaRPr>
          </a:p>
          <a:p>
            <a:pPr marL="342900" indent="-342900">
              <a:buClr>
                <a:srgbClr val="D34817"/>
              </a:buClr>
              <a:buFont typeface="+mj-lt"/>
              <a:buAutoNum type="arabicPeriod"/>
              <a:defRPr/>
            </a:pPr>
            <a:r>
              <a:rPr lang="el-GR" altLang="el-GR" b="1" dirty="0">
                <a:cs typeface="Arial" charset="0"/>
              </a:rPr>
              <a:t>Εθνικό Κέντρο Ερευνών (ΕΚΚΕ) και Ινστιτούτο Οικονομικών και Βιομηχανικών Ερευνών (ΙΟΒΕ)</a:t>
            </a:r>
            <a:r>
              <a:rPr lang="en-US" altLang="el-GR" dirty="0">
                <a:cs typeface="Arial" charset="0"/>
                <a:hlinkClick r:id="rId11"/>
              </a:rPr>
              <a:t> http://www.ekke.gr/</a:t>
            </a:r>
            <a:r>
              <a:rPr lang="el-GR" altLang="el-GR" dirty="0">
                <a:cs typeface="Arial" charset="0"/>
              </a:rPr>
              <a:t>    </a:t>
            </a:r>
            <a:r>
              <a:rPr lang="en-US" altLang="el-GR" dirty="0">
                <a:cs typeface="Arial" charset="0"/>
                <a:hlinkClick r:id="rId12"/>
              </a:rPr>
              <a:t>http://www.iobe.gr/</a:t>
            </a:r>
            <a:endParaRPr lang="el-GR" altLang="el-GR" b="1" dirty="0">
              <a:cs typeface="Arial" charset="0"/>
            </a:endParaRPr>
          </a:p>
          <a:p>
            <a:pPr marL="342900" indent="-342900">
              <a:buClr>
                <a:srgbClr val="D34817"/>
              </a:buClr>
              <a:buFont typeface="+mj-lt"/>
              <a:buAutoNum type="arabicPeriod"/>
              <a:defRPr/>
            </a:pPr>
            <a:endParaRPr lang="el-GR" altLang="el-GR" b="1" dirty="0">
              <a:cs typeface="Arial" charset="0"/>
            </a:endParaRPr>
          </a:p>
          <a:p>
            <a:pPr marL="342900" indent="-342900">
              <a:buClr>
                <a:srgbClr val="D34817"/>
              </a:buClr>
              <a:buFont typeface="+mj-lt"/>
              <a:buAutoNum type="arabicPeriod"/>
              <a:defRPr/>
            </a:pPr>
            <a:r>
              <a:rPr lang="el-GR" altLang="el-GR" b="1" dirty="0">
                <a:cs typeface="Arial" charset="0"/>
              </a:rPr>
              <a:t>Ε.Ε.</a:t>
            </a:r>
            <a:r>
              <a:rPr lang="en-US" altLang="el-GR" b="1" dirty="0">
                <a:cs typeface="Arial" charset="0"/>
              </a:rPr>
              <a:t> </a:t>
            </a:r>
            <a:r>
              <a:rPr lang="en-US" altLang="el-GR" b="1" dirty="0">
                <a:cs typeface="Arial" charset="0"/>
                <a:hlinkClick r:id="rId13"/>
              </a:rPr>
              <a:t>http://europa.eu</a:t>
            </a:r>
            <a:r>
              <a:rPr lang="el-GR" altLang="el-GR" b="1" dirty="0">
                <a:cs typeface="Arial" charset="0"/>
              </a:rPr>
              <a:t> </a:t>
            </a:r>
          </a:p>
          <a:p>
            <a:pPr marL="342900" indent="-342900">
              <a:buClr>
                <a:srgbClr val="D34817"/>
              </a:buClr>
              <a:buFont typeface="+mj-lt"/>
              <a:buAutoNum type="arabicPeriod"/>
              <a:defRPr/>
            </a:pPr>
            <a:endParaRPr lang="el-GR" altLang="el-GR" b="1" dirty="0">
              <a:cs typeface="Arial" charset="0"/>
            </a:endParaRPr>
          </a:p>
          <a:p>
            <a:pPr marL="342900" indent="-342900">
              <a:buClr>
                <a:srgbClr val="D34817"/>
              </a:buClr>
              <a:buFont typeface="+mj-lt"/>
              <a:buAutoNum type="arabicPeriod"/>
              <a:defRPr/>
            </a:pPr>
            <a:r>
              <a:rPr lang="el-GR" altLang="el-GR" b="1" dirty="0">
                <a:cs typeface="Arial" charset="0"/>
              </a:rPr>
              <a:t>Οργανισμός για την Οικονομική Συνεργασία και Ανάπτυξη </a:t>
            </a:r>
            <a:r>
              <a:rPr lang="en-US" altLang="el-GR" b="1" dirty="0">
                <a:cs typeface="Arial" charset="0"/>
                <a:hlinkClick r:id="rId14"/>
              </a:rPr>
              <a:t>http://www.oecd.org</a:t>
            </a:r>
            <a:r>
              <a:rPr lang="en-US" altLang="el-GR" b="1" dirty="0">
                <a:solidFill>
                  <a:srgbClr val="000000"/>
                </a:solidFill>
                <a:cs typeface="Arial" charset="0"/>
                <a:hlinkClick r:id="rId14"/>
              </a:rPr>
              <a:t>/</a:t>
            </a:r>
            <a:endParaRPr lang="en-US" altLang="el-GR" b="1" dirty="0">
              <a:solidFill>
                <a:srgbClr val="000000"/>
              </a:solidFill>
              <a:cs typeface="Arial" charset="0"/>
            </a:endParaRP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540737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022425"/>
          </a:xfrm>
        </p:spPr>
        <p:txBody>
          <a:bodyPr>
            <a:noAutofit/>
          </a:bodyPr>
          <a:lstStyle/>
          <a:p>
            <a:r>
              <a:rPr lang="el-GR" sz="3200" dirty="0"/>
              <a:t>Οικονομικά αγαθά (Εμπορεύματα)</a:t>
            </a:r>
          </a:p>
        </p:txBody>
      </p:sp>
      <p:sp>
        <p:nvSpPr>
          <p:cNvPr id="9" name="Rectangle 3"/>
          <p:cNvSpPr txBox="1">
            <a:spLocks noChangeArrowheads="1"/>
          </p:cNvSpPr>
          <p:nvPr>
            <p:custDataLst>
              <p:tags r:id="rId3"/>
            </p:custDataLst>
          </p:nvPr>
        </p:nvSpPr>
        <p:spPr>
          <a:xfrm>
            <a:off x="179512" y="1412776"/>
            <a:ext cx="8568952" cy="38164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just">
              <a:buFont typeface="+mj-lt"/>
              <a:buAutoNum type="arabicPeriod"/>
            </a:pPr>
            <a:r>
              <a:rPr lang="el-GR" sz="1800" b="1" dirty="0" smtClean="0"/>
              <a:t>Ελεύθερα </a:t>
            </a:r>
            <a:r>
              <a:rPr lang="el-GR" sz="1800" b="1" dirty="0"/>
              <a:t>αγαθά:</a:t>
            </a:r>
            <a:r>
              <a:rPr lang="el-GR" sz="1800" dirty="0"/>
              <a:t> αυτά που βρίσκονται στη φύση, αν και μεγάλης αξίας, δεν έχουν τιμή-πχ. ο ατμοσφαιρικός αέρας.</a:t>
            </a:r>
          </a:p>
          <a:p>
            <a:pPr marL="342900" lvl="0" indent="-342900" algn="just">
              <a:buFont typeface="+mj-lt"/>
              <a:buAutoNum type="arabicPeriod"/>
            </a:pPr>
            <a:r>
              <a:rPr lang="el-GR" sz="1800" b="1" dirty="0" smtClean="0"/>
              <a:t>Τα </a:t>
            </a:r>
            <a:r>
              <a:rPr lang="el-GR" sz="1800" b="1" dirty="0"/>
              <a:t>οικονομικά αγαθά:</a:t>
            </a:r>
            <a:r>
              <a:rPr lang="el-GR" sz="1800" dirty="0"/>
              <a:t> τα αγαθά αυτά παράγονται και πωλούνται αποτελούν αντικείμενο ανταλλαγής και βρίσκονται σε στενότητα.</a:t>
            </a:r>
          </a:p>
          <a:p>
            <a:pPr marL="342900" lvl="0" indent="-342900" algn="just">
              <a:buFont typeface="+mj-lt"/>
              <a:buAutoNum type="arabicPeriod"/>
            </a:pPr>
            <a:r>
              <a:rPr lang="el-GR" sz="1800" b="1" dirty="0" smtClean="0"/>
              <a:t>Τα </a:t>
            </a:r>
            <a:r>
              <a:rPr lang="el-GR" sz="1800" b="1" dirty="0"/>
              <a:t>διαρκή αγαθά:</a:t>
            </a:r>
            <a:r>
              <a:rPr lang="el-GR" sz="1800" dirty="0"/>
              <a:t> τα αγαθά που ικανοποιούν τις ανάγκες επί μακρόν πχ. ψυγείο, κουζίνα.</a:t>
            </a:r>
          </a:p>
          <a:p>
            <a:pPr marL="342900" lvl="0" indent="-342900" algn="just">
              <a:buFont typeface="+mj-lt"/>
              <a:buAutoNum type="arabicPeriod"/>
            </a:pPr>
            <a:r>
              <a:rPr lang="el-GR" sz="1800" b="1" dirty="0" smtClean="0"/>
              <a:t>Μη </a:t>
            </a:r>
            <a:r>
              <a:rPr lang="el-GR" sz="1800" b="1" dirty="0"/>
              <a:t>διαρκή αγαθά: </a:t>
            </a:r>
            <a:r>
              <a:rPr lang="el-GR" sz="1800" dirty="0"/>
              <a:t>Τα αγαθά που χρησιμοποιούνται μια φορά (τρόφιμα).</a:t>
            </a:r>
          </a:p>
          <a:p>
            <a:pPr marL="342900" lvl="0" indent="-342900" algn="just">
              <a:buFont typeface="+mj-lt"/>
              <a:buAutoNum type="arabicPeriod"/>
            </a:pPr>
            <a:r>
              <a:rPr lang="el-GR" sz="1800" b="1" dirty="0" smtClean="0"/>
              <a:t>Κεφαλαιουχικά </a:t>
            </a:r>
            <a:r>
              <a:rPr lang="el-GR" sz="1800" b="1" dirty="0"/>
              <a:t>ή επενδυτικά αγαθά:</a:t>
            </a:r>
            <a:r>
              <a:rPr lang="el-GR" sz="1800" dirty="0"/>
              <a:t> τα αγαθά που χρησιμοποιούνται στην παραγωγική διαδικασία πχ. κτίρια-μηχανήματα, μεταφορικά μέσα και λοιπές πάγιες εγκαταστάσεις.</a:t>
            </a:r>
          </a:p>
          <a:p>
            <a:pPr marL="342900" lvl="0" indent="-342900" algn="just">
              <a:buFont typeface="+mj-lt"/>
              <a:buAutoNum type="arabicPeriod"/>
            </a:pPr>
            <a:r>
              <a:rPr lang="el-GR" sz="1800" b="1" dirty="0" smtClean="0"/>
              <a:t>Καταναλωτικά </a:t>
            </a:r>
            <a:r>
              <a:rPr lang="el-GR" sz="1800" b="1" dirty="0"/>
              <a:t>αγαθά άμεσης κατανάλωσης</a:t>
            </a:r>
            <a:r>
              <a:rPr lang="el-GR" sz="1800" dirty="0"/>
              <a:t> (πχ. ρούχα): Αυτά διακρίνονται σε αγαθά πρώτης ανάγκης και σε αγαθά πολυτελείας.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570965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022425"/>
          </a:xfrm>
        </p:spPr>
        <p:txBody>
          <a:bodyPr>
            <a:noAutofit/>
          </a:bodyPr>
          <a:lstStyle/>
          <a:p>
            <a:r>
              <a:rPr lang="el-GR" sz="3200" dirty="0"/>
              <a:t>Οι συντελεστές </a:t>
            </a:r>
            <a:r>
              <a:rPr lang="el-GR" sz="3200" dirty="0" smtClean="0"/>
              <a:t>παραγωγής (α)</a:t>
            </a:r>
            <a:endParaRPr lang="el-GR" sz="3200" dirty="0"/>
          </a:p>
        </p:txBody>
      </p:sp>
      <p:sp>
        <p:nvSpPr>
          <p:cNvPr id="3" name="Ορθογώνιο 2"/>
          <p:cNvSpPr/>
          <p:nvPr>
            <p:custDataLst>
              <p:tags r:id="rId3"/>
            </p:custDataLst>
          </p:nvPr>
        </p:nvSpPr>
        <p:spPr>
          <a:xfrm>
            <a:off x="313184" y="1196752"/>
            <a:ext cx="8363272" cy="4801314"/>
          </a:xfrm>
          <a:prstGeom prst="rect">
            <a:avLst/>
          </a:prstGeom>
        </p:spPr>
        <p:txBody>
          <a:bodyPr wrap="square">
            <a:spAutoFit/>
          </a:bodyPr>
          <a:lstStyle/>
          <a:p>
            <a:r>
              <a:rPr lang="el-GR" b="1" dirty="0"/>
              <a:t>Εργασία:</a:t>
            </a:r>
            <a:r>
              <a:rPr lang="el-GR" dirty="0"/>
              <a:t>  Το ανθρώπινο κεφάλαιο αποτελεί τον σημαντικότερο προσδιοριστικό παράγοντα ανάπτυξης μιας οικονομίας.</a:t>
            </a:r>
          </a:p>
          <a:p>
            <a:endParaRPr lang="el-GR" b="1" dirty="0" smtClean="0"/>
          </a:p>
          <a:p>
            <a:r>
              <a:rPr lang="el-GR" b="1" dirty="0" smtClean="0"/>
              <a:t>Εργασία  </a:t>
            </a:r>
            <a:r>
              <a:rPr lang="el-GR" dirty="0"/>
              <a:t>είναι η κάθε είδους δραστηριότητα του ατόμου  ή της ομάδας που αποσκοπεί στην επίτευξη οικονομικού αποτελέσματος.</a:t>
            </a:r>
          </a:p>
          <a:p>
            <a:endParaRPr lang="el-GR" dirty="0" smtClean="0"/>
          </a:p>
          <a:p>
            <a:r>
              <a:rPr lang="el-GR" b="1" dirty="0" smtClean="0"/>
              <a:t>Ανάλογα </a:t>
            </a:r>
            <a:r>
              <a:rPr lang="el-GR" b="1" dirty="0"/>
              <a:t>με το ποιος παρέχει την εργασία τα άτομα χωρίζονται σε δυο κατηγορίες</a:t>
            </a:r>
          </a:p>
          <a:p>
            <a:pPr marL="800100" lvl="1" indent="-342900">
              <a:buFont typeface="Wingdings" panose="05000000000000000000" pitchFamily="2" charset="2"/>
              <a:buChar char="Ø"/>
            </a:pPr>
            <a:r>
              <a:rPr lang="el-GR" dirty="0"/>
              <a:t>Μισθωτοί και</a:t>
            </a:r>
          </a:p>
          <a:p>
            <a:pPr marL="800100" lvl="1" indent="-342900">
              <a:buFont typeface="Wingdings" panose="05000000000000000000" pitchFamily="2" charset="2"/>
              <a:buChar char="Ø"/>
            </a:pPr>
            <a:r>
              <a:rPr lang="el-GR" dirty="0"/>
              <a:t>Εργοδότες</a:t>
            </a:r>
          </a:p>
          <a:p>
            <a:endParaRPr lang="el-GR" dirty="0"/>
          </a:p>
          <a:p>
            <a:pPr algn="ctr"/>
            <a:r>
              <a:rPr lang="el-GR" dirty="0"/>
              <a:t>Ο πληθυσμός με κριτήριο τη συμμετοχή του στην αγορά εργασίας διακρίνεται σε </a:t>
            </a:r>
            <a:r>
              <a:rPr lang="el-GR" b="1" dirty="0" smtClean="0"/>
              <a:t>ΟΙΚΟΝΟΜΙΚΑ ΚΑΙ ΜΗ ΟΙΚΟΝΟΜΙΚΑ ΕΝΕΡΓΟΣ</a:t>
            </a:r>
            <a:endParaRPr lang="el-GR" b="1" dirty="0"/>
          </a:p>
          <a:p>
            <a:endParaRPr lang="el-GR" b="1" dirty="0" smtClean="0"/>
          </a:p>
          <a:p>
            <a:r>
              <a:rPr lang="el-GR" b="1" dirty="0" smtClean="0"/>
              <a:t>Ο </a:t>
            </a:r>
            <a:r>
              <a:rPr lang="el-GR" b="1" dirty="0"/>
              <a:t>ΠΛΗΘΥΣΜΟΣ ΕΡΓΑΣΙΜΗΣ ΗΛΙΚΙΑΣ: </a:t>
            </a:r>
            <a:r>
              <a:rPr lang="el-GR" dirty="0"/>
              <a:t>14-65. Απασχολούμενοι και άνεργοι.</a:t>
            </a:r>
          </a:p>
          <a:p>
            <a:endParaRPr lang="el-GR" b="1" dirty="0" smtClean="0"/>
          </a:p>
          <a:p>
            <a:r>
              <a:rPr lang="el-GR" b="1" dirty="0" smtClean="0"/>
              <a:t>ΜΗ </a:t>
            </a:r>
            <a:r>
              <a:rPr lang="el-GR" b="1" dirty="0"/>
              <a:t>ΕΡΓΑΤΙΚΟ ΔΥΝΑΜΙΚΟ: </a:t>
            </a:r>
            <a:r>
              <a:rPr lang="el-GR" dirty="0"/>
              <a:t>Είναι τα άτομα τα οποία δεν εργάζονται ούτε επιδιώκουν να εργαστούν (νοικοκυρές, σπουδαστές, στρατιώτες </a:t>
            </a:r>
            <a:r>
              <a:rPr lang="el-GR" dirty="0" err="1"/>
              <a:t>κλπ</a:t>
            </a:r>
            <a:r>
              <a:rPr lang="el-GR" dirty="0"/>
              <a:t>)</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955100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022425"/>
          </a:xfrm>
        </p:spPr>
        <p:txBody>
          <a:bodyPr>
            <a:noAutofit/>
          </a:bodyPr>
          <a:lstStyle/>
          <a:p>
            <a:r>
              <a:rPr lang="el-GR" sz="3200" dirty="0"/>
              <a:t>Οι συντελεστές </a:t>
            </a:r>
            <a:r>
              <a:rPr lang="el-GR" sz="3200" dirty="0" smtClean="0"/>
              <a:t>παραγωγής (β)</a:t>
            </a:r>
            <a:endParaRPr lang="el-GR" sz="3200" dirty="0"/>
          </a:p>
        </p:txBody>
      </p:sp>
      <p:sp>
        <p:nvSpPr>
          <p:cNvPr id="3" name="Ορθογώνιο 2"/>
          <p:cNvSpPr/>
          <p:nvPr>
            <p:custDataLst>
              <p:tags r:id="rId3"/>
            </p:custDataLst>
          </p:nvPr>
        </p:nvSpPr>
        <p:spPr>
          <a:xfrm>
            <a:off x="313184" y="1196752"/>
            <a:ext cx="8363272" cy="3416320"/>
          </a:xfrm>
          <a:prstGeom prst="rect">
            <a:avLst/>
          </a:prstGeom>
        </p:spPr>
        <p:txBody>
          <a:bodyPr wrap="square">
            <a:spAutoFit/>
          </a:bodyPr>
          <a:lstStyle/>
          <a:p>
            <a:r>
              <a:rPr lang="el-GR" b="1" dirty="0"/>
              <a:t>Ως άνεργοι θεωρούνται τα άτομα </a:t>
            </a:r>
            <a:r>
              <a:rPr lang="el-GR" dirty="0"/>
              <a:t>τα οποία συγκεντρώνουν τις εξής προϋποθέσεις:</a:t>
            </a:r>
          </a:p>
          <a:p>
            <a:pPr marL="342900" indent="-342900">
              <a:buFont typeface="Courier New" panose="02070309020205020404" pitchFamily="49" charset="0"/>
              <a:buChar char="o"/>
            </a:pPr>
            <a:r>
              <a:rPr lang="el-GR" dirty="0"/>
              <a:t>Δεν εργάζονται κατά εβδομάδα αναφοράς.</a:t>
            </a:r>
          </a:p>
          <a:p>
            <a:pPr marL="342900" indent="-342900">
              <a:buFont typeface="Courier New" panose="02070309020205020404" pitchFamily="49" charset="0"/>
              <a:buChar char="o"/>
            </a:pPr>
            <a:r>
              <a:rPr lang="el-GR" dirty="0"/>
              <a:t>Ζητούσαν εργασία είτε ως μισθωτοί, είτε να αρχίσουν μια δική τους δουλειά.</a:t>
            </a:r>
          </a:p>
          <a:p>
            <a:pPr marL="342900" indent="-342900">
              <a:buFont typeface="Courier New" panose="02070309020205020404" pitchFamily="49" charset="0"/>
              <a:buChar char="o"/>
            </a:pPr>
            <a:r>
              <a:rPr lang="el-GR" dirty="0"/>
              <a:t>Ήταν αμέσως διαθέσιμοι σε περίπτωση που θα εύρισκαν αμέσως δουλειά.</a:t>
            </a:r>
          </a:p>
          <a:p>
            <a:pPr marL="342900" indent="-342900">
              <a:buFont typeface="Courier New" panose="02070309020205020404" pitchFamily="49" charset="0"/>
              <a:buChar char="o"/>
            </a:pPr>
            <a:r>
              <a:rPr lang="el-GR" dirty="0"/>
              <a:t>Είχαν κάνει ενέργειες αναζητώντας δουλειά</a:t>
            </a:r>
            <a:r>
              <a:rPr lang="el-GR" dirty="0" smtClean="0"/>
              <a:t>.</a:t>
            </a:r>
          </a:p>
          <a:p>
            <a:pPr marL="342900" indent="-342900">
              <a:buFont typeface="Courier New" panose="02070309020205020404" pitchFamily="49" charset="0"/>
              <a:buChar char="o"/>
            </a:pPr>
            <a:endParaRPr lang="el-GR" dirty="0"/>
          </a:p>
          <a:p>
            <a:r>
              <a:rPr lang="el-GR" b="1" dirty="0"/>
              <a:t>Ανοικτή ή ακούσια ανεργία</a:t>
            </a:r>
            <a:r>
              <a:rPr lang="el-GR" dirty="0"/>
              <a:t> είναι το άθροισμα των ατόμων που δεν έχουν απασχόληση, αλλά προσπαθούν ενεργά να βρουν</a:t>
            </a:r>
            <a:r>
              <a:rPr lang="el-GR" dirty="0" smtClean="0"/>
              <a:t>.</a:t>
            </a:r>
          </a:p>
          <a:p>
            <a:endParaRPr lang="el-GR" dirty="0"/>
          </a:p>
          <a:p>
            <a:r>
              <a:rPr lang="el-GR" b="1" dirty="0"/>
              <a:t>Η λανθάνουσα ανεργία </a:t>
            </a:r>
            <a:r>
              <a:rPr lang="el-GR" dirty="0"/>
              <a:t>περιλαμβάνει τους «απογοητευμένους εργάτες» οι οποίοι δεν ψάχνουν ενεργητικά για δουλειά, αλλά είναι πρόθυμοι να εργαστούν εφόσον βελτιωθούν οι συνθήκες στην αγορά εργασίας.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649364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022425"/>
          </a:xfrm>
        </p:spPr>
        <p:txBody>
          <a:bodyPr>
            <a:noAutofit/>
          </a:bodyPr>
          <a:lstStyle/>
          <a:p>
            <a:r>
              <a:rPr lang="el-GR" sz="3200" dirty="0" smtClean="0"/>
              <a:t>Εργασία</a:t>
            </a:r>
            <a:endParaRPr lang="el-GR" sz="3200" dirty="0"/>
          </a:p>
        </p:txBody>
      </p:sp>
      <p:sp>
        <p:nvSpPr>
          <p:cNvPr id="3" name="Ορθογώνιο 2"/>
          <p:cNvSpPr/>
          <p:nvPr>
            <p:custDataLst>
              <p:tags r:id="rId3"/>
            </p:custDataLst>
          </p:nvPr>
        </p:nvSpPr>
        <p:spPr>
          <a:xfrm>
            <a:off x="313184" y="1196752"/>
            <a:ext cx="8363272" cy="3970318"/>
          </a:xfrm>
          <a:prstGeom prst="rect">
            <a:avLst/>
          </a:prstGeom>
        </p:spPr>
        <p:txBody>
          <a:bodyPr wrap="square">
            <a:spAutoFit/>
          </a:bodyPr>
          <a:lstStyle/>
          <a:p>
            <a:r>
              <a:rPr lang="el-GR" b="1" dirty="0"/>
              <a:t>Εκείνοι που ασχολήθηκαν επιστημονικά με το τι είναι «παραγωγική» εργασία είναι πρωταρχικά ο </a:t>
            </a:r>
            <a:r>
              <a:rPr lang="el-GR" b="1" dirty="0" err="1"/>
              <a:t>Smith</a:t>
            </a:r>
            <a:r>
              <a:rPr lang="el-GR" b="1" dirty="0"/>
              <a:t> και ακολούθως ο </a:t>
            </a:r>
            <a:r>
              <a:rPr lang="el-GR" b="1" dirty="0" err="1"/>
              <a:t>Malthus</a:t>
            </a:r>
            <a:r>
              <a:rPr lang="el-GR" b="1" dirty="0"/>
              <a:t>,  o </a:t>
            </a:r>
            <a:r>
              <a:rPr lang="el-GR" b="1" dirty="0" err="1"/>
              <a:t>Ricardo</a:t>
            </a:r>
            <a:r>
              <a:rPr lang="el-GR" b="1" dirty="0"/>
              <a:t> και ο </a:t>
            </a:r>
            <a:r>
              <a:rPr lang="el-GR" b="1" dirty="0" err="1"/>
              <a:t>Marx</a:t>
            </a:r>
            <a:r>
              <a:rPr lang="el-GR" b="1" dirty="0"/>
              <a:t>.</a:t>
            </a:r>
          </a:p>
          <a:p>
            <a:endParaRPr lang="el-GR" dirty="0" smtClean="0"/>
          </a:p>
          <a:p>
            <a:r>
              <a:rPr lang="el-GR" b="1" dirty="0" smtClean="0"/>
              <a:t>Ο </a:t>
            </a:r>
            <a:r>
              <a:rPr lang="el-GR" b="1" dirty="0" err="1"/>
              <a:t>Marx</a:t>
            </a:r>
            <a:r>
              <a:rPr lang="el-GR" b="1" dirty="0"/>
              <a:t> </a:t>
            </a:r>
            <a:r>
              <a:rPr lang="el-GR" dirty="0"/>
              <a:t>υποστήριξε ότι είναι λάθος ομιλεί  κάποιος για εργασία.  Το ακριβές, από πολιτικής, κοινωνιολογικής και οικονομικής σκοπιάς, είναι να αναφέρεται στην εργατική δύναμη, αφού ο βιομήχανος δε μισθώνει εργασία αλλά την εργατική δύναμη του εργάτη., όπως ο ελεύθερος χρησιμοποιούσε την εργατική δύναμη του δούλου του.</a:t>
            </a:r>
          </a:p>
          <a:p>
            <a:endParaRPr lang="el-GR" dirty="0" smtClean="0"/>
          </a:p>
          <a:p>
            <a:r>
              <a:rPr lang="el-GR" dirty="0" smtClean="0"/>
              <a:t>Στη </a:t>
            </a:r>
            <a:r>
              <a:rPr lang="el-GR" dirty="0"/>
              <a:t>σύγχρονη εποχή η εργασία παρέχεται έναντι τιμήματος (μισθού) για την κάλυψη των βασικών αναγκών του ατόμου ή της οικογένειας. </a:t>
            </a:r>
            <a:endParaRPr lang="el-GR" dirty="0" smtClean="0"/>
          </a:p>
          <a:p>
            <a:endParaRPr lang="el-GR" dirty="0"/>
          </a:p>
          <a:p>
            <a:pPr marL="285750" indent="-285750">
              <a:buFont typeface="Courier New" panose="02070309020205020404" pitchFamily="49" charset="0"/>
              <a:buChar char="o"/>
            </a:pPr>
            <a:r>
              <a:rPr lang="el-GR" b="1" dirty="0"/>
              <a:t>SMITH &amp; MARX: </a:t>
            </a:r>
            <a:r>
              <a:rPr lang="el-GR" dirty="0"/>
              <a:t>παραγωγική είναι η εργασία που δημιουργεί πλεόνασμα  </a:t>
            </a:r>
          </a:p>
          <a:p>
            <a:pPr marL="285750" indent="-285750">
              <a:buFont typeface="Courier New" panose="02070309020205020404" pitchFamily="49" charset="0"/>
              <a:buChar char="o"/>
            </a:pPr>
            <a:r>
              <a:rPr lang="el-GR" b="1" dirty="0"/>
              <a:t>ΦΥΣΙΟΚΡΑΤΕΣ: </a:t>
            </a:r>
            <a:r>
              <a:rPr lang="el-GR" dirty="0"/>
              <a:t>Το πλεόνασμα γίνεται από τη γη (δώρο της φύσης, του Θεού).</a:t>
            </a:r>
          </a:p>
          <a:p>
            <a:pPr marL="285750" indent="-285750">
              <a:buFont typeface="Courier New" panose="02070309020205020404" pitchFamily="49" charset="0"/>
              <a:buChar char="o"/>
            </a:pPr>
            <a:r>
              <a:rPr lang="el-GR" b="1" dirty="0"/>
              <a:t>SMITH: </a:t>
            </a:r>
            <a:r>
              <a:rPr lang="el-GR" dirty="0"/>
              <a:t>η παραγωγική εργασία είναι αυτή που αποφέρει επιπλέον του κόστους της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267956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022425"/>
          </a:xfrm>
        </p:spPr>
        <p:txBody>
          <a:bodyPr>
            <a:noAutofit/>
          </a:bodyPr>
          <a:lstStyle/>
          <a:p>
            <a:r>
              <a:rPr lang="el-GR" sz="3200" dirty="0"/>
              <a:t>Ποιες είναι οι σχέσεις  ηλικίας – αμοιβών;</a:t>
            </a:r>
          </a:p>
        </p:txBody>
      </p:sp>
      <p:sp>
        <p:nvSpPr>
          <p:cNvPr id="9" name="Ορθογώνιο 2"/>
          <p:cNvSpPr>
            <a:spLocks noChangeArrowheads="1"/>
          </p:cNvSpPr>
          <p:nvPr>
            <p:custDataLst>
              <p:tags r:id="rId3"/>
            </p:custDataLst>
          </p:nvPr>
        </p:nvSpPr>
        <p:spPr bwMode="auto">
          <a:xfrm>
            <a:off x="33809" y="887131"/>
            <a:ext cx="5010150" cy="110799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eaLnBrk="1" hangingPunct="1">
              <a:lnSpc>
                <a:spcPct val="150000"/>
              </a:lnSpc>
              <a:spcBef>
                <a:spcPct val="0"/>
              </a:spcBef>
              <a:buClrTx/>
              <a:buSzTx/>
              <a:buFontTx/>
              <a:buNone/>
            </a:pPr>
            <a:r>
              <a:rPr lang="el-GR" altLang="el-GR" sz="1600" b="1" dirty="0">
                <a:latin typeface="Calibri" panose="020F0502020204030204" pitchFamily="34" charset="0"/>
              </a:rPr>
              <a:t>Πηγές μισθολογικών διαφορών: </a:t>
            </a:r>
            <a:endParaRPr lang="el-GR" altLang="el-GR" sz="1600" b="1" dirty="0" smtClean="0">
              <a:latin typeface="Calibri" panose="020F0502020204030204" pitchFamily="34" charset="0"/>
            </a:endParaRPr>
          </a:p>
          <a:p>
            <a:pPr eaLnBrk="1" hangingPunct="1">
              <a:lnSpc>
                <a:spcPct val="150000"/>
              </a:lnSpc>
              <a:spcBef>
                <a:spcPct val="0"/>
              </a:spcBef>
              <a:buClrTx/>
              <a:buSzTx/>
              <a:buFontTx/>
              <a:buNone/>
            </a:pPr>
            <a:r>
              <a:rPr lang="el-GR" altLang="el-GR" sz="1400" dirty="0" smtClean="0">
                <a:latin typeface="Calibri" panose="020F0502020204030204" pitchFamily="34" charset="0"/>
              </a:rPr>
              <a:t>1.</a:t>
            </a:r>
            <a:r>
              <a:rPr lang="el-GR" altLang="el-GR" sz="1400" b="1" dirty="0" smtClean="0">
                <a:solidFill>
                  <a:srgbClr val="FF0000"/>
                </a:solidFill>
                <a:latin typeface="Calibri" panose="020F0502020204030204" pitchFamily="34" charset="0"/>
              </a:rPr>
              <a:t> </a:t>
            </a:r>
            <a:r>
              <a:rPr lang="el-GR" altLang="el-GR" sz="1400" dirty="0">
                <a:latin typeface="Calibri" panose="020F0502020204030204" pitchFamily="34" charset="0"/>
              </a:rPr>
              <a:t>Εκπαίδευση και κατάρτιση. 2. Εργασιακή εμπειρία.3. Φύλο και εθνικότητα. 4. Συμμετοχή σε εργατικά συνδικάτα.</a:t>
            </a:r>
          </a:p>
        </p:txBody>
      </p:sp>
      <p:pic>
        <p:nvPicPr>
          <p:cNvPr id="4" name="Εικόνα 3" descr="Διάγραμμα μεταβολής εισοδημάτων ανα ηλικία και ανα βαθμίδα εκπαιδευτικών προσόντων. "/>
          <p:cNvPicPr>
            <a:picLocks noChangeAspect="1"/>
          </p:cNvPicPr>
          <p:nvPr/>
        </p:nvPicPr>
        <p:blipFill>
          <a:blip r:embed="rId10"/>
          <a:stretch>
            <a:fillRect/>
          </a:stretch>
        </p:blipFill>
        <p:spPr>
          <a:xfrm>
            <a:off x="328016" y="2276872"/>
            <a:ext cx="3995478" cy="4228111"/>
          </a:xfrm>
          <a:prstGeom prst="rect">
            <a:avLst/>
          </a:prstGeom>
        </p:spPr>
      </p:pic>
      <p:sp>
        <p:nvSpPr>
          <p:cNvPr id="8" name="Ορθογώνιο 7"/>
          <p:cNvSpPr/>
          <p:nvPr>
            <p:custDataLst>
              <p:tags r:id="rId4"/>
            </p:custDataLst>
          </p:nvPr>
        </p:nvSpPr>
        <p:spPr>
          <a:xfrm>
            <a:off x="5054600" y="898525"/>
            <a:ext cx="3910013" cy="2184400"/>
          </a:xfrm>
          <a:prstGeom prst="rect">
            <a:avLst/>
          </a:prstGeom>
          <a:solidFill>
            <a:srgbClr val="BEF2FE"/>
          </a:solidFill>
        </p:spPr>
        <p:txBody>
          <a:bodyPr>
            <a:spAutoFit/>
          </a:bodyPr>
          <a:lstStyle/>
          <a:p>
            <a:pPr algn="ctr" fontAlgn="base">
              <a:spcBef>
                <a:spcPct val="0"/>
              </a:spcBef>
              <a:spcAft>
                <a:spcPct val="0"/>
              </a:spcAft>
              <a:defRPr/>
            </a:pPr>
            <a:r>
              <a:rPr lang="el-GR" altLang="el-GR" sz="1600" b="1" dirty="0">
                <a:cs typeface="Arial" charset="0"/>
              </a:rPr>
              <a:t>Ανθρώπινο κεφάλαιο</a:t>
            </a:r>
          </a:p>
          <a:p>
            <a:pPr fontAlgn="base">
              <a:lnSpc>
                <a:spcPct val="150000"/>
              </a:lnSpc>
              <a:spcBef>
                <a:spcPct val="0"/>
              </a:spcBef>
              <a:spcAft>
                <a:spcPct val="0"/>
              </a:spcAft>
              <a:defRPr/>
            </a:pPr>
            <a:r>
              <a:rPr lang="el-GR" altLang="el-GR" sz="1600" dirty="0">
                <a:solidFill>
                  <a:prstClr val="black"/>
                </a:solidFill>
                <a:cs typeface="Arial" charset="0"/>
              </a:rPr>
              <a:t>Το απόθεμα εμπειρίας που έχει συσσωρευτεί από έναν εργαζόμενο. Έχει αξία λόγω του ότι αντιπροσωπεύει δυνητικό μελλοντικό εισόδημα. Αποτελεί μια μορφή επένδυσης.</a:t>
            </a:r>
          </a:p>
        </p:txBody>
      </p:sp>
      <p:sp>
        <p:nvSpPr>
          <p:cNvPr id="7" name="Rectangle 14"/>
          <p:cNvSpPr txBox="1">
            <a:spLocks noChangeArrowheads="1"/>
          </p:cNvSpPr>
          <p:nvPr>
            <p:custDataLst>
              <p:tags r:id="rId5"/>
            </p:custDataLst>
          </p:nvPr>
        </p:nvSpPr>
        <p:spPr bwMode="auto">
          <a:xfrm>
            <a:off x="5054600" y="3082925"/>
            <a:ext cx="3910013" cy="3275013"/>
          </a:xfrm>
          <a:prstGeom prst="rect">
            <a:avLst/>
          </a:prstGeom>
          <a:solidFill>
            <a:srgbClr val="696464">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73050" marR="0" lvl="0" indent="-273050" algn="l" defTabSz="914400" rtl="0" eaLnBrk="1" fontAlgn="base" latinLnBrk="0" hangingPunct="1">
              <a:lnSpc>
                <a:spcPct val="150000"/>
              </a:lnSpc>
              <a:spcBef>
                <a:spcPts val="575"/>
              </a:spcBef>
              <a:spcAft>
                <a:spcPct val="0"/>
              </a:spcAft>
              <a:buClr>
                <a:srgbClr val="D34817"/>
              </a:buClr>
              <a:buSzPct val="85000"/>
              <a:buFont typeface="Wingdings" pitchFamily="2" charset="2"/>
              <a:buNone/>
              <a:tabLst/>
              <a:defRPr/>
            </a:pPr>
            <a:r>
              <a:rPr kumimoji="0" lang="en-US" altLang="el-GR" sz="1800" b="0" i="0" u="none" strike="noStrike" kern="1200" cap="none" spc="0" normalizeH="0" baseline="0" noProof="0" dirty="0" smtClean="0">
                <a:ln>
                  <a:noFill/>
                </a:ln>
                <a:solidFill>
                  <a:sysClr val="windowText" lastClr="000000"/>
                </a:solidFill>
                <a:effectLst/>
                <a:uLnTx/>
                <a:uFillTx/>
                <a:latin typeface="Perpetua"/>
                <a:ea typeface="+mn-ea"/>
                <a:cs typeface="+mn-cs"/>
              </a:rPr>
              <a:t>    </a:t>
            </a:r>
            <a:r>
              <a:rPr kumimoji="0" lang="el-GR" altLang="el-GR" sz="16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mn-cs"/>
              </a:rPr>
              <a:t>Οι σχέσεις ηλικίας-εισοδήματος δείχνουν πώς το μέσο εισόδημα μεταβάλλεται ανάλογα με την ηλικία και το επίπεδο εκπαίδευσης.</a:t>
            </a:r>
          </a:p>
          <a:p>
            <a:pPr marL="273050" marR="0" lvl="0" indent="-273050" algn="l" defTabSz="914400" rtl="0" eaLnBrk="1" fontAlgn="base" latinLnBrk="0" hangingPunct="1">
              <a:lnSpc>
                <a:spcPct val="150000"/>
              </a:lnSpc>
              <a:spcBef>
                <a:spcPts val="575"/>
              </a:spcBef>
              <a:spcAft>
                <a:spcPct val="0"/>
              </a:spcAft>
              <a:buClr>
                <a:srgbClr val="D34817"/>
              </a:buClr>
              <a:buSzPct val="85000"/>
              <a:buFontTx/>
              <a:buNone/>
              <a:tabLst/>
              <a:defRPr/>
            </a:pPr>
            <a:r>
              <a:rPr kumimoji="0" lang="el-GR" altLang="el-GR" sz="16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mn-cs"/>
              </a:rPr>
              <a:t>   - η εκπαίδευση δημιουργεί μια διαφοροποίηση</a:t>
            </a:r>
          </a:p>
          <a:p>
            <a:pPr marL="273050" marR="0" lvl="0" indent="-273050" algn="l" defTabSz="914400" rtl="0" eaLnBrk="1" fontAlgn="base" latinLnBrk="0" hangingPunct="1">
              <a:lnSpc>
                <a:spcPct val="150000"/>
              </a:lnSpc>
              <a:spcBef>
                <a:spcPts val="575"/>
              </a:spcBef>
              <a:spcAft>
                <a:spcPct val="0"/>
              </a:spcAft>
              <a:buClr>
                <a:srgbClr val="D34817"/>
              </a:buClr>
              <a:buSzPct val="85000"/>
              <a:buFontTx/>
              <a:buNone/>
              <a:tabLst/>
              <a:defRPr/>
            </a:pPr>
            <a:r>
              <a:rPr kumimoji="0" lang="el-GR" altLang="el-GR" sz="16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mn-cs"/>
              </a:rPr>
              <a:t>   - η διαφοροποίηση αυτή αυξάνεται με την ηλικία.</a:t>
            </a:r>
          </a:p>
        </p:txBody>
      </p:sp>
      <p:sp>
        <p:nvSpPr>
          <p:cNvPr id="6" name="Θέση υποσέλιδου 3" descr="."/>
          <p:cNvSpPr txBox="1">
            <a:spLocks/>
          </p:cNvSpPr>
          <p:nvPr>
            <p:custDataLst>
              <p:tags r:id="rId6"/>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7"/>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3234599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022425"/>
          </a:xfrm>
        </p:spPr>
        <p:txBody>
          <a:bodyPr>
            <a:noAutofit/>
          </a:bodyPr>
          <a:lstStyle/>
          <a:p>
            <a:r>
              <a:rPr lang="el-GR" sz="3200" dirty="0"/>
              <a:t>Εργατικά συνδικάτα</a:t>
            </a:r>
          </a:p>
        </p:txBody>
      </p:sp>
      <p:sp>
        <p:nvSpPr>
          <p:cNvPr id="3" name="Ορθογώνιο 2"/>
          <p:cNvSpPr/>
          <p:nvPr>
            <p:custDataLst>
              <p:tags r:id="rId3"/>
            </p:custDataLst>
          </p:nvPr>
        </p:nvSpPr>
        <p:spPr>
          <a:xfrm>
            <a:off x="323528" y="1028343"/>
            <a:ext cx="8568952" cy="3693319"/>
          </a:xfrm>
          <a:prstGeom prst="rect">
            <a:avLst/>
          </a:prstGeom>
        </p:spPr>
        <p:txBody>
          <a:bodyPr wrap="square">
            <a:spAutoFit/>
          </a:bodyPr>
          <a:lstStyle/>
          <a:p>
            <a:pPr marL="285750" indent="-285750">
              <a:buFont typeface="Wingdings" panose="05000000000000000000" pitchFamily="2" charset="2"/>
              <a:buChar char="v"/>
            </a:pPr>
            <a:r>
              <a:rPr lang="el-GR" dirty="0"/>
              <a:t>Εργατικοί οργανισμοί με σκοπό την επίδραση στη διαμόρφωση των αμοιβών και των συνθηκών εργασίας.</a:t>
            </a:r>
          </a:p>
          <a:p>
            <a:endParaRPr lang="el-GR" dirty="0"/>
          </a:p>
          <a:p>
            <a:pPr marL="285750" indent="-285750">
              <a:buFont typeface="Wingdings" panose="05000000000000000000" pitchFamily="2" charset="2"/>
              <a:buChar char="v"/>
            </a:pPr>
            <a:r>
              <a:rPr lang="el-GR" dirty="0"/>
              <a:t>Κλειστή συμφωνία</a:t>
            </a:r>
          </a:p>
          <a:p>
            <a:endParaRPr lang="el-GR" dirty="0" smtClean="0"/>
          </a:p>
          <a:p>
            <a:pPr lvl="1"/>
            <a:r>
              <a:rPr lang="el-GR" dirty="0" smtClean="0"/>
              <a:t>- μια συμφωνία σύμφωνα με την οποία όλοι οι εργαζόμενοι μιας επιχείρησης θα είναι μέλη ενός εργατικού σωματείου.</a:t>
            </a:r>
            <a:endParaRPr lang="el-GR" dirty="0"/>
          </a:p>
          <a:p>
            <a:pPr marL="285750" indent="-285750">
              <a:buFont typeface="Wingdings" panose="05000000000000000000" pitchFamily="2" charset="2"/>
              <a:buChar char="v"/>
            </a:pPr>
            <a:endParaRPr lang="el-GR" dirty="0"/>
          </a:p>
          <a:p>
            <a:pPr marL="285750" indent="-285750">
              <a:buFont typeface="Wingdings" panose="05000000000000000000" pitchFamily="2" charset="2"/>
              <a:buChar char="v"/>
            </a:pPr>
            <a:r>
              <a:rPr lang="el-GR" dirty="0"/>
              <a:t>Τα συνδικάτα μπορούν να αυξήσουν τους μισθούς περιορίζοντας την προσφορά εργασίας</a:t>
            </a:r>
            <a:r>
              <a:rPr lang="el-GR" dirty="0" smtClean="0"/>
              <a:t>. </a:t>
            </a:r>
            <a:endParaRPr lang="el-GR" dirty="0"/>
          </a:p>
          <a:p>
            <a:pPr marL="285750" indent="-285750">
              <a:buFont typeface="Wingdings" panose="05000000000000000000" pitchFamily="2" charset="2"/>
              <a:buChar char="v"/>
            </a:pPr>
            <a:endParaRPr lang="el-GR" dirty="0"/>
          </a:p>
          <a:p>
            <a:pPr marL="285750" indent="-285750">
              <a:buFont typeface="Wingdings" panose="05000000000000000000" pitchFamily="2" charset="2"/>
              <a:buChar char="v"/>
            </a:pPr>
            <a:r>
              <a:rPr lang="el-GR" dirty="0"/>
              <a:t>Τα συνδικάτα μπορούν να εξασφαλίσουν την απασχόληση μετά από συμφωνία με τα εργοδοτικά συνδικάτα. Η περίπτωση της Γερμανίας  από το 1997</a:t>
            </a:r>
          </a:p>
        </p:txBody>
      </p:sp>
      <p:sp>
        <p:nvSpPr>
          <p:cNvPr id="10" name="Ορθογώνιο 9"/>
          <p:cNvSpPr/>
          <p:nvPr>
            <p:custDataLst>
              <p:tags r:id="rId4"/>
            </p:custDataLst>
          </p:nvPr>
        </p:nvSpPr>
        <p:spPr>
          <a:xfrm>
            <a:off x="1619672" y="3573016"/>
            <a:ext cx="7345363" cy="277813"/>
          </a:xfrm>
          <a:prstGeom prst="rect">
            <a:avLst/>
          </a:prstGeom>
        </p:spPr>
        <p:txBody>
          <a:bodyPr>
            <a:spAutoFit/>
          </a:bodyPr>
          <a:lstStyle/>
          <a:p>
            <a:pPr fontAlgn="auto">
              <a:spcBef>
                <a:spcPts val="0"/>
              </a:spcBef>
              <a:spcAft>
                <a:spcPts val="0"/>
              </a:spcAft>
              <a:defRPr/>
            </a:pPr>
            <a:r>
              <a:rPr lang="el-GR" altLang="el-GR" sz="1200" b="1" kern="0" dirty="0">
                <a:solidFill>
                  <a:srgbClr val="FF0000"/>
                </a:solidFill>
                <a:latin typeface="Arial"/>
                <a:cs typeface="Arial" charset="0"/>
              </a:rPr>
              <a:t>΄</a:t>
            </a:r>
            <a:r>
              <a:rPr lang="en-US" altLang="el-GR" sz="1200" b="1" kern="0" dirty="0">
                <a:solidFill>
                  <a:schemeClr val="accent1">
                    <a:lumMod val="75000"/>
                  </a:schemeClr>
                </a:solidFill>
                <a:latin typeface="Arial"/>
                <a:cs typeface="Arial" charset="0"/>
              </a:rPr>
              <a:t>D. BEGG, S.FISCER, R. DOMBUSCH </a:t>
            </a:r>
            <a:r>
              <a:rPr lang="el-GR" altLang="el-GR" sz="1200" b="1" kern="0" dirty="0">
                <a:solidFill>
                  <a:schemeClr val="accent1">
                    <a:lumMod val="75000"/>
                  </a:schemeClr>
                </a:solidFill>
                <a:latin typeface="Arial"/>
                <a:cs typeface="Arial" charset="0"/>
              </a:rPr>
              <a:t>Εισαγωγή στην Οικονομική</a:t>
            </a:r>
            <a:r>
              <a:rPr lang="en-US" altLang="el-GR" sz="1200" b="1" kern="0" dirty="0">
                <a:solidFill>
                  <a:schemeClr val="accent1">
                    <a:lumMod val="75000"/>
                  </a:schemeClr>
                </a:solidFill>
                <a:latin typeface="Arial"/>
                <a:cs typeface="Arial" charset="0"/>
              </a:rPr>
              <a:t> </a:t>
            </a:r>
            <a:r>
              <a:rPr lang="el-GR" altLang="el-GR" sz="1200" b="1" kern="0" dirty="0">
                <a:solidFill>
                  <a:schemeClr val="accent1">
                    <a:lumMod val="75000"/>
                  </a:schemeClr>
                </a:solidFill>
                <a:latin typeface="Arial"/>
                <a:cs typeface="Arial" charset="0"/>
              </a:rPr>
              <a:t>ΤΟΜΟΣ Α</a:t>
            </a:r>
            <a:r>
              <a:rPr lang="en-US" altLang="el-GR" sz="1200" b="1" kern="0" dirty="0">
                <a:solidFill>
                  <a:schemeClr val="accent1">
                    <a:lumMod val="75000"/>
                  </a:schemeClr>
                </a:solidFill>
                <a:latin typeface="Arial"/>
                <a:cs typeface="Arial" charset="0"/>
              </a:rPr>
              <a:t>  E</a:t>
            </a:r>
            <a:r>
              <a:rPr lang="el-GR" altLang="el-GR" sz="1200" b="1" kern="0" dirty="0">
                <a:solidFill>
                  <a:schemeClr val="accent1">
                    <a:lumMod val="75000"/>
                  </a:schemeClr>
                </a:solidFill>
                <a:latin typeface="Arial"/>
                <a:cs typeface="Arial" charset="0"/>
              </a:rPr>
              <a:t>κ. ΚΡΙΤΙΚΗ</a:t>
            </a:r>
            <a:endParaRPr lang="el-GR" sz="1200" kern="0" dirty="0">
              <a:solidFill>
                <a:schemeClr val="accent1">
                  <a:lumMod val="75000"/>
                </a:schemeClr>
              </a:solidFill>
              <a:latin typeface="Arial" charset="0"/>
              <a:cs typeface="Arial" charset="0"/>
            </a:endParaRP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2573210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022425"/>
          </a:xfrm>
        </p:spPr>
        <p:txBody>
          <a:bodyPr>
            <a:noAutofit/>
          </a:bodyPr>
          <a:lstStyle/>
          <a:p>
            <a:r>
              <a:rPr lang="el-GR" sz="3200" dirty="0"/>
              <a:t>Συνδικάτα και αγορά εργασίας</a:t>
            </a:r>
          </a:p>
        </p:txBody>
      </p:sp>
      <p:sp>
        <p:nvSpPr>
          <p:cNvPr id="4" name="Ορθογώνιο 3"/>
          <p:cNvSpPr/>
          <p:nvPr>
            <p:custDataLst>
              <p:tags r:id="rId3"/>
            </p:custDataLst>
          </p:nvPr>
        </p:nvSpPr>
        <p:spPr>
          <a:xfrm>
            <a:off x="4644008" y="1340768"/>
            <a:ext cx="4337248" cy="4247317"/>
          </a:xfrm>
          <a:prstGeom prst="rect">
            <a:avLst/>
          </a:prstGeom>
        </p:spPr>
        <p:txBody>
          <a:bodyPr wrap="square">
            <a:spAutoFit/>
          </a:bodyPr>
          <a:lstStyle/>
          <a:p>
            <a:pPr marL="285750" indent="-285750">
              <a:buFont typeface="Wingdings" panose="05000000000000000000" pitchFamily="2" charset="2"/>
              <a:buChar char="q"/>
            </a:pPr>
            <a:r>
              <a:rPr lang="el-GR" dirty="0"/>
              <a:t>Αν δεν υπάρχουν συνδικάτα, ο κλάδος αντιμετωπίζει μια οριζόντια καμπύλη προσφοράς εργασίας στο επίπεδο μισθού </a:t>
            </a:r>
            <a:r>
              <a:rPr lang="el-GR" dirty="0" err="1"/>
              <a:t>Wο</a:t>
            </a:r>
            <a:r>
              <a:rPr lang="el-GR" dirty="0"/>
              <a:t>.</a:t>
            </a:r>
          </a:p>
          <a:p>
            <a:pPr marL="285750" indent="-285750">
              <a:buFont typeface="Wingdings" panose="05000000000000000000" pitchFamily="2" charset="2"/>
              <a:buChar char="q"/>
            </a:pPr>
            <a:r>
              <a:rPr lang="el-GR" dirty="0"/>
              <a:t>Με δεδομένη τη ζήτηση εργασίας του κλάδου (DD) η αγορά ισορροπεί στο σημείο Ε0.</a:t>
            </a:r>
          </a:p>
          <a:p>
            <a:pPr marL="285750" indent="-285750">
              <a:buFont typeface="Wingdings" panose="05000000000000000000" pitchFamily="2" charset="2"/>
              <a:buChar char="q"/>
            </a:pPr>
            <a:r>
              <a:rPr lang="el-GR" dirty="0"/>
              <a:t>Περιορίζοντας την προσφορά εργασίας σε Ν1, το συνδικάτο κατορθώνει να αυξήσει τον μισθό σε W1.</a:t>
            </a:r>
          </a:p>
          <a:p>
            <a:pPr marL="285750" indent="-285750">
              <a:buFont typeface="Wingdings" panose="05000000000000000000" pitchFamily="2" charset="2"/>
              <a:buChar char="q"/>
            </a:pPr>
            <a:r>
              <a:rPr lang="el-GR" dirty="0"/>
              <a:t>Για κάθε δεδομένη μείωση της απασχόλησης στον κλάδο, η διαφορά W1-W0 είναι τόσο μεγαλύτερη όσο πιο ανελαστική είναι η ζήτηση εργασίας του κλάδου.</a:t>
            </a:r>
          </a:p>
        </p:txBody>
      </p:sp>
      <p:pic>
        <p:nvPicPr>
          <p:cNvPr id="8" name="Εικόνα 7" descr="Διάγραμμα μεταβολής μισθού σε σχέση με την απασχόληση και δεδομένα τη ζήτηση εργασίας σε δύο κλάδους D και D'. Το σημείο ισσοροπίας της αγοράς επσιλον μηδέν ορίζει και το ύψος του μισθού."/>
          <p:cNvPicPr>
            <a:picLocks noChangeAspect="1"/>
          </p:cNvPicPr>
          <p:nvPr/>
        </p:nvPicPr>
        <p:blipFill>
          <a:blip r:embed="rId8"/>
          <a:stretch>
            <a:fillRect/>
          </a:stretch>
        </p:blipFill>
        <p:spPr>
          <a:xfrm>
            <a:off x="467544" y="1193469"/>
            <a:ext cx="4328535" cy="4541914"/>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1104813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smtClean="0"/>
              <a:t>Διάκριση; </a:t>
            </a:r>
            <a:endParaRPr lang="el-GR" sz="3200" dirty="0"/>
          </a:p>
        </p:txBody>
      </p:sp>
      <p:sp>
        <p:nvSpPr>
          <p:cNvPr id="4" name="Ορθογώνιο 3"/>
          <p:cNvSpPr/>
          <p:nvPr>
            <p:custDataLst>
              <p:tags r:id="rId3"/>
            </p:custDataLst>
          </p:nvPr>
        </p:nvSpPr>
        <p:spPr>
          <a:xfrm>
            <a:off x="179512" y="1556792"/>
            <a:ext cx="8784976" cy="4093428"/>
          </a:xfrm>
          <a:prstGeom prst="rect">
            <a:avLst/>
          </a:prstGeom>
        </p:spPr>
        <p:txBody>
          <a:bodyPr wrap="square">
            <a:spAutoFit/>
          </a:bodyPr>
          <a:lstStyle/>
          <a:p>
            <a:pPr marL="285750" indent="-285750">
              <a:buFont typeface="Wingdings" panose="05000000000000000000" pitchFamily="2" charset="2"/>
              <a:buChar char="q"/>
            </a:pPr>
            <a:r>
              <a:rPr lang="el-GR" sz="2000" dirty="0"/>
              <a:t>Οι γυναίκες και οι μη λευκοί άντρες αμείβονται κατά μέσο όρο με χαμηλότερα εισοδήματα από τους λευκούς άντρες.</a:t>
            </a:r>
          </a:p>
          <a:p>
            <a:pPr marL="285750" indent="-285750">
              <a:buFont typeface="Wingdings" panose="05000000000000000000" pitchFamily="2" charset="2"/>
              <a:buChar char="q"/>
            </a:pPr>
            <a:r>
              <a:rPr lang="el-GR" sz="2000" dirty="0"/>
              <a:t>Οι γυναίκες και οι μη λευκοί άντρες συγκεντρώνονται σε θέσεις σχετικά ανειδίκευτης εργασίας οι οποίες προσφέρουν λιγότερες ευκαιρίες προαγωγής.</a:t>
            </a:r>
          </a:p>
          <a:p>
            <a:pPr marL="285750" indent="-285750">
              <a:buFont typeface="Wingdings" panose="05000000000000000000" pitchFamily="2" charset="2"/>
              <a:buChar char="q"/>
            </a:pPr>
            <a:r>
              <a:rPr lang="el-GR" sz="2000" dirty="0"/>
              <a:t>Αυτό δεν αποτελεί αναγκαστικά ένδειξη σεξισμού ή ρατσισμού από τους εργοδότες.</a:t>
            </a:r>
          </a:p>
          <a:p>
            <a:pPr marL="285750" indent="-285750">
              <a:buFont typeface="Wingdings" panose="05000000000000000000" pitchFamily="2" charset="2"/>
              <a:buChar char="q"/>
            </a:pPr>
            <a:r>
              <a:rPr lang="el-GR" sz="2000" dirty="0"/>
              <a:t>Μπορεί να αντανακλά</a:t>
            </a:r>
          </a:p>
          <a:p>
            <a:pPr marL="285750" indent="-285750">
              <a:buFont typeface="Wingdings" panose="05000000000000000000" pitchFamily="2" charset="2"/>
              <a:buChar char="q"/>
            </a:pPr>
            <a:r>
              <a:rPr lang="el-GR" sz="2000" dirty="0"/>
              <a:t>   - εκπαιδευτικής ή άλλης φύσεως μειονεκτήματα που προηγούνται της έλευσης των νέων εργαζομένων στην αγορά εργασίας.</a:t>
            </a:r>
          </a:p>
          <a:p>
            <a:pPr marL="285750" indent="-285750">
              <a:buFont typeface="Wingdings" panose="05000000000000000000" pitchFamily="2" charset="2"/>
              <a:buChar char="q"/>
            </a:pPr>
            <a:r>
              <a:rPr lang="el-GR" sz="2000" dirty="0"/>
              <a:t>   - την άποψη ότι τα χρήματα που θα δαπανήσει η επιχείρηση για την κατάρτιση τέτοιων εργαζομένων θα έχουν χαμηλό ποσοστό απόδοσης.</a:t>
            </a:r>
          </a:p>
          <a:p>
            <a:pPr marL="285750" indent="-285750">
              <a:buFont typeface="Wingdings" panose="05000000000000000000" pitchFamily="2" charset="2"/>
              <a:buChar char="q"/>
            </a:pPr>
            <a:r>
              <a:rPr lang="el-GR" sz="2000" dirty="0"/>
              <a:t>Μόνο αν λάβουμε υπόψη τις επιδράσεις αυτές μπορούμε να μιλήσουμε για την ύπαρξη διακρίσεων στην αγορά εργασίας.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3706823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smtClean="0"/>
              <a:t>Το Κεφάλαιο</a:t>
            </a:r>
            <a:endParaRPr lang="el-GR" sz="3200" dirty="0"/>
          </a:p>
        </p:txBody>
      </p:sp>
      <p:sp>
        <p:nvSpPr>
          <p:cNvPr id="3" name="Ορθογώνιο 2"/>
          <p:cNvSpPr/>
          <p:nvPr>
            <p:custDataLst>
              <p:tags r:id="rId3"/>
            </p:custDataLst>
          </p:nvPr>
        </p:nvSpPr>
        <p:spPr>
          <a:xfrm>
            <a:off x="197767" y="908720"/>
            <a:ext cx="8640960" cy="5078313"/>
          </a:xfrm>
          <a:prstGeom prst="rect">
            <a:avLst/>
          </a:prstGeom>
        </p:spPr>
        <p:txBody>
          <a:bodyPr wrap="square">
            <a:spAutoFit/>
          </a:bodyPr>
          <a:lstStyle/>
          <a:p>
            <a:pPr algn="just"/>
            <a:r>
              <a:rPr lang="el-GR" b="1" dirty="0"/>
              <a:t>Το Κεφάλαιο </a:t>
            </a:r>
            <a:r>
              <a:rPr lang="el-GR" dirty="0"/>
              <a:t>είναι οι οικονομικοί πόροι που χρησιμοποιούνται στη παραγωγική διαδικασία, με σκοπό τη δημιουργία ενός αγαθού (εμπορεύματος ή υπηρεσία) ή τη μεταποίηση ενός άλλου, ή την επαύξηση της διάρκειας ζωής κάποιου άλλου</a:t>
            </a:r>
            <a:r>
              <a:rPr lang="el-GR" dirty="0" smtClean="0"/>
              <a:t>.</a:t>
            </a:r>
          </a:p>
          <a:p>
            <a:pPr algn="just"/>
            <a:endParaRPr lang="el-GR" dirty="0"/>
          </a:p>
          <a:p>
            <a:r>
              <a:rPr lang="el-GR" b="1" dirty="0"/>
              <a:t>Το Κεφάλαιο </a:t>
            </a:r>
            <a:r>
              <a:rPr lang="el-GR" dirty="0"/>
              <a:t>διακρίνεται σε </a:t>
            </a:r>
            <a:r>
              <a:rPr lang="el-GR" b="1" dirty="0"/>
              <a:t>Πάγιο κεφάλαιο </a:t>
            </a:r>
            <a:r>
              <a:rPr lang="el-GR" dirty="0"/>
              <a:t>και </a:t>
            </a:r>
            <a:r>
              <a:rPr lang="el-GR" b="1" dirty="0"/>
              <a:t>Κυκλοφορούν κεφάλαιο</a:t>
            </a:r>
            <a:r>
              <a:rPr lang="el-GR" dirty="0"/>
              <a:t>. </a:t>
            </a:r>
            <a:endParaRPr lang="el-GR" dirty="0" smtClean="0"/>
          </a:p>
          <a:p>
            <a:endParaRPr lang="el-GR" dirty="0"/>
          </a:p>
          <a:p>
            <a:r>
              <a:rPr lang="el-GR" b="1" dirty="0"/>
              <a:t>Πάγιο </a:t>
            </a:r>
            <a:r>
              <a:rPr lang="el-GR" b="1" dirty="0" smtClean="0"/>
              <a:t>κεφάλαιο  </a:t>
            </a:r>
            <a:r>
              <a:rPr lang="el-GR" dirty="0" smtClean="0"/>
              <a:t>είναι </a:t>
            </a:r>
            <a:r>
              <a:rPr lang="el-GR" dirty="0"/>
              <a:t>:</a:t>
            </a:r>
          </a:p>
          <a:p>
            <a:pPr marL="742950" lvl="1" indent="-285750">
              <a:buFont typeface="Arial" panose="020B0604020202020204" pitchFamily="34" charset="0"/>
              <a:buChar char="•"/>
            </a:pPr>
            <a:r>
              <a:rPr lang="el-GR" dirty="0"/>
              <a:t>τα μηχανήματα, </a:t>
            </a:r>
          </a:p>
          <a:p>
            <a:pPr marL="742950" lvl="1" indent="-285750">
              <a:buFont typeface="Arial" panose="020B0604020202020204" pitchFamily="34" charset="0"/>
              <a:buChar char="•"/>
            </a:pPr>
            <a:r>
              <a:rPr lang="el-GR" dirty="0"/>
              <a:t>τα κτίρια, </a:t>
            </a:r>
          </a:p>
          <a:p>
            <a:pPr marL="742950" lvl="1" indent="-285750">
              <a:buFont typeface="Arial" panose="020B0604020202020204" pitchFamily="34" charset="0"/>
              <a:buChar char="•"/>
            </a:pPr>
            <a:r>
              <a:rPr lang="el-GR" dirty="0"/>
              <a:t>οι διάφορες πάγιες εγκαταστάσεις και </a:t>
            </a:r>
          </a:p>
          <a:p>
            <a:pPr marL="742950" lvl="1" indent="-285750">
              <a:buFont typeface="Arial" panose="020B0604020202020204" pitchFamily="34" charset="0"/>
              <a:buChar char="•"/>
            </a:pPr>
            <a:r>
              <a:rPr lang="el-GR" dirty="0"/>
              <a:t>τα μεταφορικά μέσα.</a:t>
            </a:r>
          </a:p>
          <a:p>
            <a:endParaRPr lang="el-GR" b="1" dirty="0" smtClean="0"/>
          </a:p>
          <a:p>
            <a:r>
              <a:rPr lang="el-GR" b="1" dirty="0" smtClean="0"/>
              <a:t>Κυκλοφορούν </a:t>
            </a:r>
            <a:r>
              <a:rPr lang="el-GR" b="1" dirty="0"/>
              <a:t>κεφάλαιο: </a:t>
            </a:r>
            <a:r>
              <a:rPr lang="el-GR" dirty="0"/>
              <a:t> είναι τα διάφορα αγαθά χρηματικά ή μη που χρησιμοποιούνται κατά τη διαδικασία μιας χρήσης,</a:t>
            </a:r>
          </a:p>
          <a:p>
            <a:pPr marL="742950" lvl="1" indent="-285750">
              <a:buFont typeface="Arial" panose="020B0604020202020204" pitchFamily="34" charset="0"/>
              <a:buChar char="•"/>
            </a:pPr>
            <a:r>
              <a:rPr lang="el-GR" dirty="0"/>
              <a:t>Αποθέματα</a:t>
            </a:r>
          </a:p>
          <a:p>
            <a:pPr marL="742950" lvl="1" indent="-285750">
              <a:buFont typeface="Arial" panose="020B0604020202020204" pitchFamily="34" charset="0"/>
              <a:buChar char="•"/>
            </a:pPr>
            <a:r>
              <a:rPr lang="el-GR" dirty="0"/>
              <a:t>Πρώτες και βοηθητικές ύλες.</a:t>
            </a:r>
          </a:p>
          <a:p>
            <a:pPr marL="742950" lvl="1" indent="-285750">
              <a:buFont typeface="Arial" panose="020B0604020202020204" pitchFamily="34" charset="0"/>
              <a:buChar char="•"/>
            </a:pPr>
            <a:r>
              <a:rPr lang="el-GR" dirty="0"/>
              <a:t>Υλικά συσκευασίας</a:t>
            </a:r>
          </a:p>
          <a:p>
            <a:pPr marL="742950" lvl="1" indent="-285750">
              <a:buFont typeface="Arial" panose="020B0604020202020204" pitchFamily="34" charset="0"/>
              <a:buChar char="•"/>
            </a:pPr>
            <a:r>
              <a:rPr lang="el-GR" dirty="0"/>
              <a:t>Ανταλλακτικά μηχανημάτων.</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3865911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a:t>Μέθοδοι μετρήσεως </a:t>
            </a:r>
            <a:r>
              <a:rPr lang="el-GR" sz="3200" dirty="0" smtClean="0"/>
              <a:t>κεφαλαίου (α)</a:t>
            </a:r>
            <a:endParaRPr lang="el-GR" sz="3200" dirty="0"/>
          </a:p>
        </p:txBody>
      </p:sp>
      <p:sp>
        <p:nvSpPr>
          <p:cNvPr id="3" name="Ορθογώνιο 2"/>
          <p:cNvSpPr/>
          <p:nvPr>
            <p:custDataLst>
              <p:tags r:id="rId3"/>
            </p:custDataLst>
          </p:nvPr>
        </p:nvSpPr>
        <p:spPr>
          <a:xfrm>
            <a:off x="197767" y="908720"/>
            <a:ext cx="8640960" cy="4524315"/>
          </a:xfrm>
          <a:prstGeom prst="rect">
            <a:avLst/>
          </a:prstGeom>
        </p:spPr>
        <p:txBody>
          <a:bodyPr wrap="square">
            <a:spAutoFit/>
          </a:bodyPr>
          <a:lstStyle/>
          <a:p>
            <a:pPr algn="just"/>
            <a:r>
              <a:rPr lang="el-GR" b="1" dirty="0"/>
              <a:t>Κατά την κλασική παράδοση (επηρεασμένη από τον </a:t>
            </a:r>
            <a:r>
              <a:rPr lang="el-GR" b="1" dirty="0" err="1"/>
              <a:t>Ricardo</a:t>
            </a:r>
            <a:r>
              <a:rPr lang="el-GR" b="1" dirty="0"/>
              <a:t>), </a:t>
            </a:r>
            <a:r>
              <a:rPr lang="el-GR" dirty="0"/>
              <a:t>ΤΟ ΚΕΦΑΛΑΙΟ αποτελεί προϊόν συσσωρευμένης εργασίας.</a:t>
            </a:r>
          </a:p>
          <a:p>
            <a:pPr algn="just"/>
            <a:endParaRPr lang="el-GR" dirty="0" smtClean="0"/>
          </a:p>
          <a:p>
            <a:pPr algn="just"/>
            <a:r>
              <a:rPr lang="el-GR" b="1" dirty="0" smtClean="0"/>
              <a:t>MARX</a:t>
            </a:r>
            <a:r>
              <a:rPr lang="el-GR" b="1" dirty="0"/>
              <a:t>: </a:t>
            </a:r>
            <a:r>
              <a:rPr lang="el-GR" dirty="0"/>
              <a:t>Το Κεφάλαιο (σταθερό –πάγιο , και μεταβλητό-μισθοί) προέρχεται από την υπεραξία (υπερεργασία ) του εργάτη.  Η άποψη αυτή βρισκόταν σε άμεση συνέπεια με την εργασία θεωρία της αξίας.</a:t>
            </a:r>
          </a:p>
          <a:p>
            <a:pPr algn="just"/>
            <a:endParaRPr lang="el-GR" dirty="0" smtClean="0"/>
          </a:p>
          <a:p>
            <a:pPr algn="just"/>
            <a:r>
              <a:rPr lang="el-GR" b="1" dirty="0" smtClean="0"/>
              <a:t>Οι </a:t>
            </a:r>
            <a:r>
              <a:rPr lang="el-GR" b="1" dirty="0"/>
              <a:t>οριακοί οικονομολόγοι </a:t>
            </a:r>
            <a:r>
              <a:rPr lang="el-GR" dirty="0"/>
              <a:t>θεωρούν το κεφάλαιο ως ένα ξεχωριστό παραγωγικό συντελεστή, όπως η εργασία και το έδαφος, που προήλθε από την αποχή ή την αναμονή από την κατανάλωση.</a:t>
            </a:r>
          </a:p>
          <a:p>
            <a:pPr algn="just"/>
            <a:endParaRPr lang="el-GR" dirty="0" smtClean="0"/>
          </a:p>
          <a:p>
            <a:pPr algn="just"/>
            <a:r>
              <a:rPr lang="el-GR" b="1" dirty="0" smtClean="0"/>
              <a:t>Στη </a:t>
            </a:r>
            <a:r>
              <a:rPr lang="el-GR" b="1" dirty="0"/>
              <a:t>δεκαετία του  50 και του 60 είχαμε τη διαμάχη των </a:t>
            </a:r>
            <a:r>
              <a:rPr lang="el-GR" b="1" dirty="0" err="1"/>
              <a:t>Cambridge</a:t>
            </a:r>
            <a:r>
              <a:rPr lang="el-GR" dirty="0"/>
              <a:t> σύμφωνα με την οποία τα θεωρητικά ζητήματα που ανακύπτουν για την εκτίμηση του ύψους του κεφαλαίου σχετίζονται τόσο με τη φύση του (τι ακριβώς είναι κεφάλαιο) όσο και με το βαθμό ομοιογένειας του. Το ερώτημα που τίθεται είναι «πόσο είναι δυνατόν να αποτιμηθεί με μια ενιαία τιμή ο συντελεστής αυτός;» </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1222987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a:t>Μέθοδοι μετρήσεως </a:t>
            </a:r>
            <a:r>
              <a:rPr lang="el-GR" sz="3200" dirty="0" smtClean="0"/>
              <a:t>κεφαλαίου (β)</a:t>
            </a:r>
            <a:endParaRPr lang="el-GR" sz="3200" dirty="0"/>
          </a:p>
        </p:txBody>
      </p:sp>
      <p:sp>
        <p:nvSpPr>
          <p:cNvPr id="3" name="Ορθογώνιο 2"/>
          <p:cNvSpPr/>
          <p:nvPr/>
        </p:nvSpPr>
        <p:spPr>
          <a:xfrm>
            <a:off x="197767" y="908720"/>
            <a:ext cx="8640960" cy="5078313"/>
          </a:xfrm>
          <a:prstGeom prst="rect">
            <a:avLst/>
          </a:prstGeom>
        </p:spPr>
        <p:txBody>
          <a:bodyPr wrap="square">
            <a:spAutoFit/>
          </a:bodyPr>
          <a:lstStyle/>
          <a:p>
            <a:pPr marL="285750" indent="-285750" algn="just">
              <a:buFont typeface="Arial" panose="020B0604020202020204" pitchFamily="34" charset="0"/>
              <a:buChar char="•"/>
            </a:pPr>
            <a:r>
              <a:rPr lang="el-GR" b="1" dirty="0"/>
              <a:t>Οι αλλαγές στις μεθόδους παραγωγής </a:t>
            </a:r>
            <a:r>
              <a:rPr lang="el-GR" dirty="0"/>
              <a:t>λόγω της τεχνολογίας, της οργάνωσης παραγωγής </a:t>
            </a:r>
            <a:r>
              <a:rPr lang="el-GR" dirty="0" err="1"/>
              <a:t>κλπ</a:t>
            </a:r>
            <a:r>
              <a:rPr lang="el-GR" dirty="0"/>
              <a:t>, επιφέρουν σημαντικές διαφοροποιήσεις στην αξία των κεφαλαιουχικών αγαθών  μέσα σε μια χρονική περίοδο. Πχ η κατασκευή ενός μεγάλου αρδευτικού έργου σε ποια τιμή θα εκτιμηθεί; Με την τιμή t0  (ιστορικό κόστος)  ή με την τιμή t0 που την έχουμε φέρει στο χρόνο </a:t>
            </a:r>
            <a:r>
              <a:rPr lang="el-GR" dirty="0" err="1"/>
              <a:t>tm</a:t>
            </a:r>
            <a:r>
              <a:rPr lang="el-GR" dirty="0"/>
              <a:t> με βάση τις σταθερές τιμές κάποιου έτους.</a:t>
            </a:r>
          </a:p>
          <a:p>
            <a:pPr marL="285750" indent="-285750" algn="just">
              <a:buFont typeface="Arial" panose="020B0604020202020204" pitchFamily="34" charset="0"/>
              <a:buChar char="•"/>
            </a:pPr>
            <a:r>
              <a:rPr lang="el-GR" dirty="0"/>
              <a:t>Όταν η χρονική περίοδος είναι μεγάλη λόγω μικρού ποσοστού αποσβέσεων, το ιστορικό κόστος κατασκευής δεν μπορεί να συγκριθεί με τις τιμές κάποιου άλλου χρόνου.</a:t>
            </a:r>
          </a:p>
          <a:p>
            <a:pPr marL="285750" indent="-285750" algn="just">
              <a:buFont typeface="Arial" panose="020B0604020202020204" pitchFamily="34" charset="0"/>
              <a:buChar char="•"/>
            </a:pPr>
            <a:r>
              <a:rPr lang="el-GR" dirty="0"/>
              <a:t>Μια άλλη προσέγγιση  συνδέεται με την παραγωγικότητα της μελλοντικής απόδοσης του κεφαλαιουχικού αγαθού η  οποία μπορεί να είναι υψηλότερη ή χαμηλότερη της επενδυτικής δαπάνης. </a:t>
            </a:r>
          </a:p>
          <a:p>
            <a:pPr marL="285750" indent="-285750" algn="just">
              <a:buFont typeface="Arial" panose="020B0604020202020204" pitchFamily="34" charset="0"/>
              <a:buChar char="•"/>
            </a:pPr>
            <a:r>
              <a:rPr lang="el-GR" dirty="0"/>
              <a:t>Ο συντελεστής ΚΕΦΑΛΑΙΟ δεν αντανακλά τον αυτό βαθμό σπανιότητας σε όλες τις περιόδους , όταν δηλαδή το κόστος ευκαιρίας μεταξύ δυο διαφορετικών εποχών είναι ριζικά διάφορο. </a:t>
            </a:r>
          </a:p>
          <a:p>
            <a:pPr marL="285750" indent="-285750" algn="just">
              <a:buFont typeface="Arial" panose="020B0604020202020204" pitchFamily="34" charset="0"/>
              <a:buChar char="•"/>
            </a:pPr>
            <a:r>
              <a:rPr lang="el-GR" b="1" dirty="0"/>
              <a:t>Η εκτίμηση της σημερινής αξίας του κεφαλαιακού αγαθού –δυνητικό κόστος κατασκευής του έργου με τα σημερινά δεδομένα –πλεονεκτεί διότι δεν υπερεκτιμά ή υποεκτιμά την παρούσα αξία αυτού. </a:t>
            </a:r>
            <a:r>
              <a:rPr lang="el-GR" b="1" dirty="0" smtClean="0"/>
              <a:t> </a:t>
            </a:r>
            <a:endParaRPr lang="el-GR" b="1"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3959164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fontScale="92500" lnSpcReduction="20000"/>
          </a:bodyPr>
          <a:lstStyle/>
          <a:p>
            <a:pPr lvl="0"/>
            <a:r>
              <a:rPr lang="el-GR" sz="2800" dirty="0" smtClean="0"/>
              <a:t>Να ορίζει ο σπουδαστής το αντικείμενο της Μικροοικονομίας και της </a:t>
            </a:r>
            <a:r>
              <a:rPr lang="el-GR" sz="2800" dirty="0" err="1" smtClean="0"/>
              <a:t>Μακροοικονομίας</a:t>
            </a:r>
            <a:r>
              <a:rPr lang="el-GR" sz="2800" dirty="0" smtClean="0"/>
              <a:t>.</a:t>
            </a:r>
            <a:endParaRPr lang="en-US" sz="2800" dirty="0" smtClean="0"/>
          </a:p>
          <a:p>
            <a:pPr lvl="0"/>
            <a:r>
              <a:rPr lang="el-GR" sz="2800" dirty="0" smtClean="0"/>
              <a:t>Να περιγράφει τα στάδια λήψης Διοικητικών αποφάσεων.</a:t>
            </a:r>
            <a:endParaRPr lang="el-GR" sz="2800" dirty="0" smtClean="0"/>
          </a:p>
          <a:p>
            <a:pPr lvl="0"/>
            <a:r>
              <a:rPr lang="el-GR" sz="2800" dirty="0" smtClean="0"/>
              <a:t>Να ορίζει το κέρδος</a:t>
            </a:r>
            <a:r>
              <a:rPr lang="el-GR" sz="2800" dirty="0" smtClean="0"/>
              <a:t>.</a:t>
            </a:r>
            <a:endParaRPr lang="el-GR" sz="2800" dirty="0" smtClean="0"/>
          </a:p>
          <a:p>
            <a:pPr lvl="0"/>
            <a:r>
              <a:rPr lang="el-GR" sz="2800" dirty="0" smtClean="0"/>
              <a:t>Να αναφέρει την ιστορική εξέλιξη των οικονομικών θεωριών παραγωγής.</a:t>
            </a:r>
          </a:p>
          <a:p>
            <a:pPr lvl="0"/>
            <a:r>
              <a:rPr lang="el-GR" sz="2800" dirty="0" smtClean="0"/>
              <a:t>Να ορίζει τους συντελεστές της παραγωγής.</a:t>
            </a:r>
          </a:p>
          <a:p>
            <a:pPr lvl="0"/>
            <a:r>
              <a:rPr lang="el-GR" sz="2800" dirty="0" smtClean="0"/>
              <a:t>Να περιγράφει την εργασία και το κεφάλαιο.</a:t>
            </a:r>
          </a:p>
          <a:p>
            <a:pPr lvl="0"/>
            <a:r>
              <a:rPr lang="el-GR" sz="2800" dirty="0" smtClean="0"/>
              <a:t>Να ορίζει την </a:t>
            </a:r>
            <a:r>
              <a:rPr lang="el-GR" sz="2800" smtClean="0"/>
              <a:t>καμπύλη μετασχηματισμού.</a:t>
            </a:r>
            <a:r>
              <a:rPr lang="el-GR" sz="280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a:t>Μέθοδοι μετρήσεως </a:t>
            </a:r>
            <a:r>
              <a:rPr lang="el-GR" sz="3200" dirty="0" smtClean="0"/>
              <a:t>κεφαλαίου (γ)</a:t>
            </a:r>
            <a:endParaRPr lang="el-GR" sz="3200" dirty="0"/>
          </a:p>
        </p:txBody>
      </p:sp>
      <p:sp>
        <p:nvSpPr>
          <p:cNvPr id="3" name="Ορθογώνιο 2"/>
          <p:cNvSpPr/>
          <p:nvPr/>
        </p:nvSpPr>
        <p:spPr>
          <a:xfrm>
            <a:off x="197767" y="1268760"/>
            <a:ext cx="8640960" cy="3139321"/>
          </a:xfrm>
          <a:prstGeom prst="rect">
            <a:avLst/>
          </a:prstGeom>
        </p:spPr>
        <p:txBody>
          <a:bodyPr wrap="square">
            <a:spAutoFit/>
          </a:bodyPr>
          <a:lstStyle/>
          <a:p>
            <a:pPr marL="285750" indent="-285750" algn="just">
              <a:buFont typeface="Arial" panose="020B0604020202020204" pitchFamily="34" charset="0"/>
              <a:buChar char="•"/>
            </a:pPr>
            <a:r>
              <a:rPr lang="el-GR" dirty="0"/>
              <a:t>Η πλέον διαδεδομένη μέθοδος που χρησιμοποιείται για την εκτίμηση του ύψους του παγίου κεφαλαίου στηρίζεται στην καταγραφή μιας μακροχρόνιας σειράς επενδύσεων  </a:t>
            </a:r>
            <a:r>
              <a:rPr lang="el-GR" b="1" dirty="0"/>
              <a:t>(</a:t>
            </a:r>
            <a:r>
              <a:rPr lang="el-GR" b="1" dirty="0" err="1"/>
              <a:t>Perpetual</a:t>
            </a:r>
            <a:r>
              <a:rPr lang="el-GR" b="1" dirty="0"/>
              <a:t> </a:t>
            </a:r>
            <a:r>
              <a:rPr lang="el-GR" b="1" dirty="0" err="1"/>
              <a:t>Inventory</a:t>
            </a:r>
            <a:r>
              <a:rPr lang="el-GR" b="1" dirty="0"/>
              <a:t> </a:t>
            </a:r>
            <a:r>
              <a:rPr lang="el-GR" b="1" dirty="0" err="1"/>
              <a:t>Method</a:t>
            </a:r>
            <a:r>
              <a:rPr lang="el-GR" b="1" dirty="0"/>
              <a:t>-PIM</a:t>
            </a:r>
            <a:r>
              <a:rPr lang="el-GR" b="1" dirty="0" smtClean="0"/>
              <a:t>).</a:t>
            </a:r>
          </a:p>
          <a:p>
            <a:pPr algn="just"/>
            <a:endParaRPr lang="el-GR" dirty="0"/>
          </a:p>
          <a:p>
            <a:pPr marL="285750" indent="-285750" algn="just">
              <a:buFont typeface="Arial" panose="020B0604020202020204" pitchFamily="34" charset="0"/>
              <a:buChar char="•"/>
            </a:pPr>
            <a:r>
              <a:rPr lang="el-GR" dirty="0" smtClean="0"/>
              <a:t>Πολλές φορές χρησιμοποιείται παράλληλα και η μέθοδος της </a:t>
            </a:r>
            <a:r>
              <a:rPr lang="el-GR" b="1" dirty="0" smtClean="0"/>
              <a:t>ΑΠΟΓΡΑΦΗΣ</a:t>
            </a:r>
            <a:r>
              <a:rPr lang="el-GR" dirty="0" smtClean="0"/>
              <a:t>  που βασίζεται στην αποτίμηση </a:t>
            </a:r>
            <a:r>
              <a:rPr lang="el-GR" b="1" dirty="0" smtClean="0"/>
              <a:t>της αγοραίας αξίας </a:t>
            </a:r>
            <a:r>
              <a:rPr lang="el-GR" dirty="0" smtClean="0"/>
              <a:t>των κεφαλαιακών αγαθών. </a:t>
            </a:r>
          </a:p>
          <a:p>
            <a:pPr algn="just"/>
            <a:endParaRPr lang="el-GR" dirty="0"/>
          </a:p>
          <a:p>
            <a:pPr marL="285750" indent="-285750" algn="just">
              <a:buFont typeface="Arial" panose="020B0604020202020204" pitchFamily="34" charset="0"/>
              <a:buChar char="•"/>
            </a:pPr>
            <a:r>
              <a:rPr lang="el-GR" dirty="0"/>
              <a:t>Η Μέθοδος της Δειγματοληψίας αναφέρεται σε επίπεδο χώρας και αφορά την ποσότητα ή και την αξία του συγκεκριμένου κεφαλαιακού αγαθού.  Εξάγεται απευθείας το κεφάλαιο του αντιπροσωπευτικού δείγματος και στη συνέχεια ανάγεται σε επίπεδο χώρας.</a:t>
            </a: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4248633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smtClean="0"/>
              <a:t>Συνάρτηση Παραγωγής (α)</a:t>
            </a:r>
            <a:endParaRPr lang="el-GR" sz="3200" dirty="0"/>
          </a:p>
        </p:txBody>
      </p:sp>
      <p:sp>
        <p:nvSpPr>
          <p:cNvPr id="4" name="Ορθογώνιο 3"/>
          <p:cNvSpPr/>
          <p:nvPr/>
        </p:nvSpPr>
        <p:spPr>
          <a:xfrm>
            <a:off x="251520" y="1031231"/>
            <a:ext cx="8712968" cy="3139321"/>
          </a:xfrm>
          <a:prstGeom prst="rect">
            <a:avLst/>
          </a:prstGeom>
        </p:spPr>
        <p:txBody>
          <a:bodyPr wrap="square">
            <a:spAutoFit/>
          </a:bodyPr>
          <a:lstStyle/>
          <a:p>
            <a:pPr algn="ctr"/>
            <a:r>
              <a:rPr lang="el-GR" dirty="0">
                <a:solidFill>
                  <a:srgbClr val="0000FF"/>
                </a:solidFill>
              </a:rPr>
              <a:t>Υιοθετώντας ότι ο όγκος των φυσικών πόρων είναι δεδομένος, η σχέση που υφίσταται μεταξύ του ύψους του προϊόντος και των δυο συντελεστών παραγωγής, εργασίας (L) και κεφαλαίου (Κ), περιγράφεται από τις συναρτήσεις παραγωγής.</a:t>
            </a:r>
          </a:p>
          <a:p>
            <a:endParaRPr lang="el-GR" dirty="0" smtClean="0"/>
          </a:p>
          <a:p>
            <a:r>
              <a:rPr lang="el-GR" dirty="0" smtClean="0"/>
              <a:t>Οι </a:t>
            </a:r>
            <a:r>
              <a:rPr lang="el-GR" dirty="0"/>
              <a:t>συναρτήσεις παραγωγής περιγράφουν τη σχέση των συντελεστών ΕΡΓΑΣΙΑΣ (L) και ΚΕΦΑΛΑΙΟΥ (Κ) δεδομένων των φυσικών πόρων. </a:t>
            </a:r>
            <a:endParaRPr lang="el-GR" dirty="0" smtClean="0"/>
          </a:p>
          <a:p>
            <a:endParaRPr lang="el-GR" dirty="0"/>
          </a:p>
          <a:p>
            <a:pPr marL="285750" indent="-285750">
              <a:buFont typeface="Arial" panose="020B0604020202020204" pitchFamily="34" charset="0"/>
              <a:buChar char="•"/>
            </a:pPr>
            <a:r>
              <a:rPr lang="el-GR" dirty="0"/>
              <a:t>Η συνάρτηση  </a:t>
            </a:r>
            <a:r>
              <a:rPr lang="el-GR" dirty="0" err="1"/>
              <a:t>Cobb-Douglas</a:t>
            </a:r>
            <a:r>
              <a:rPr lang="el-GR" dirty="0"/>
              <a:t>. Αυτή είναι της μορφής:</a:t>
            </a:r>
          </a:p>
          <a:p>
            <a:endParaRPr lang="el-GR" dirty="0" smtClean="0"/>
          </a:p>
          <a:p>
            <a:endParaRPr lang="el-GR" dirty="0"/>
          </a:p>
          <a:p>
            <a:endParaRPr lang="el-GR" dirty="0"/>
          </a:p>
        </p:txBody>
      </p:sp>
      <p:pic>
        <p:nvPicPr>
          <p:cNvPr id="5" name="Εικόνα 4" descr="κιού ίσον αλφα επι χι ενα εις την μπι ένα συν χι δύο εις την μπι δύο σύν χι νι εισ την μπι νι. "/>
          <p:cNvPicPr>
            <a:picLocks noChangeAspect="1"/>
          </p:cNvPicPr>
          <p:nvPr/>
        </p:nvPicPr>
        <p:blipFill>
          <a:blip r:embed="rId7"/>
          <a:stretch>
            <a:fillRect/>
          </a:stretch>
        </p:blipFill>
        <p:spPr>
          <a:xfrm>
            <a:off x="1979712" y="3293388"/>
            <a:ext cx="4320218" cy="1007328"/>
          </a:xfrm>
          <a:prstGeom prst="rect">
            <a:avLst/>
          </a:prstGeom>
        </p:spPr>
      </p:pic>
      <p:sp>
        <p:nvSpPr>
          <p:cNvPr id="3" name="Ορθογώνιο 2"/>
          <p:cNvSpPr/>
          <p:nvPr/>
        </p:nvSpPr>
        <p:spPr>
          <a:xfrm>
            <a:off x="390960" y="3679831"/>
            <a:ext cx="8568952" cy="1477328"/>
          </a:xfrm>
          <a:prstGeom prst="rect">
            <a:avLst/>
          </a:prstGeom>
        </p:spPr>
        <p:txBody>
          <a:bodyPr wrap="square">
            <a:spAutoFit/>
          </a:bodyPr>
          <a:lstStyle/>
          <a:p>
            <a:endParaRPr lang="el-GR" dirty="0"/>
          </a:p>
          <a:p>
            <a:r>
              <a:rPr lang="el-GR" dirty="0"/>
              <a:t>Α: Η Σταθερά που μετρά την </a:t>
            </a:r>
            <a:r>
              <a:rPr lang="el-GR" dirty="0" smtClean="0"/>
              <a:t>αποτελεσματικότητα.</a:t>
            </a:r>
            <a:endParaRPr lang="el-GR" dirty="0"/>
          </a:p>
          <a:p>
            <a:r>
              <a:rPr lang="el-GR" dirty="0"/>
              <a:t>Χ: Οι διάφορες εισροές για την παραγωγή ενός </a:t>
            </a:r>
            <a:r>
              <a:rPr lang="el-GR" dirty="0" smtClean="0"/>
              <a:t>αγαθού.</a:t>
            </a:r>
            <a:endParaRPr lang="el-GR" dirty="0"/>
          </a:p>
          <a:p>
            <a:r>
              <a:rPr lang="el-GR" dirty="0"/>
              <a:t>b: Ο βαθμός μετασχηματισμού των εισροών σε προϊόν.</a:t>
            </a:r>
          </a:p>
          <a:p>
            <a:r>
              <a:rPr lang="el-GR" dirty="0"/>
              <a:t>Για να γίνει γραμμική η συνάρτηση, </a:t>
            </a:r>
            <a:r>
              <a:rPr lang="el-GR" dirty="0" smtClean="0"/>
              <a:t>λαμβάνουμε </a:t>
            </a:r>
            <a:r>
              <a:rPr lang="el-GR" dirty="0"/>
              <a:t>υπόψη </a:t>
            </a:r>
            <a:r>
              <a:rPr lang="el-GR" dirty="0" smtClean="0"/>
              <a:t>τον λογάριθμο :</a:t>
            </a:r>
            <a:endParaRPr lang="el-GR" dirty="0"/>
          </a:p>
        </p:txBody>
      </p:sp>
      <p:pic>
        <p:nvPicPr>
          <p:cNvPr id="7" name="Εικόνα 6" descr="λογάριθμος κιού ίσον λογάρθιμος άλφα συν μπί ένα επί λογάριθμος χι ένα συν μπι δυο επι λογάριθμος χι δύο συν μπι νι επι λογάριθμος χι νι."/>
          <p:cNvPicPr>
            <a:picLocks noChangeAspect="1"/>
          </p:cNvPicPr>
          <p:nvPr/>
        </p:nvPicPr>
        <p:blipFill>
          <a:blip r:embed="rId8"/>
          <a:stretch>
            <a:fillRect/>
          </a:stretch>
        </p:blipFill>
        <p:spPr>
          <a:xfrm>
            <a:off x="1691680" y="5432569"/>
            <a:ext cx="5182738" cy="502902"/>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39904419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3"/>
            </p:custDataLst>
          </p:nvPr>
        </p:nvSpPr>
        <p:spPr>
          <a:xfrm>
            <a:off x="632047" y="44624"/>
            <a:ext cx="7772400" cy="1022425"/>
          </a:xfrm>
        </p:spPr>
        <p:txBody>
          <a:bodyPr>
            <a:noAutofit/>
          </a:bodyPr>
          <a:lstStyle/>
          <a:p>
            <a:r>
              <a:rPr lang="el-GR" sz="3200" dirty="0" smtClean="0"/>
              <a:t>Συνάρτηση Παραγωγής (β)</a:t>
            </a:r>
            <a:endParaRPr lang="el-GR" sz="3200" dirty="0"/>
          </a:p>
        </p:txBody>
      </p:sp>
      <p:sp>
        <p:nvSpPr>
          <p:cNvPr id="4" name="Ορθογώνιο 3" descr="Η συνάρτηση  Input-Output (Εισροών – Εκροών) &#10;Στις συναρτήσεις εισροών – εκροών (ή Leontief) η σχέση μεταξύ εισροής (έστω      ) και εκροής Q αποτυπώνεται στη σχέση:&#10;&#10;χι ένα ίσον σε επι κιού.&#10;&#10;όπου σε ίσον  συντελεστής αναλογίας, ο οποίος διαφέρει για κάθε εισροή.&#10;Το κύριο χαρακτηριστικό των συναρτήσεων αυτών είναι η αδυναμία υποκαταστάσεως του ενός συντελεστή από τον άλλον.&#10;"/>
          <p:cNvSpPr/>
          <p:nvPr/>
        </p:nvSpPr>
        <p:spPr>
          <a:xfrm>
            <a:off x="161763" y="1484784"/>
            <a:ext cx="8712968" cy="3788858"/>
          </a:xfrm>
          <a:prstGeom prst="rect">
            <a:avLst/>
          </a:prstGeom>
        </p:spPr>
        <p:txBody>
          <a:bodyPr wrap="square">
            <a:spAutoFit/>
          </a:bodyPr>
          <a:lstStyle/>
          <a:p>
            <a:pPr algn="just">
              <a:lnSpc>
                <a:spcPct val="150000"/>
              </a:lnSpc>
              <a:spcBef>
                <a:spcPct val="0"/>
              </a:spcBef>
            </a:pPr>
            <a:r>
              <a:rPr lang="el-GR" altLang="el-GR" b="1" dirty="0">
                <a:solidFill>
                  <a:srgbClr val="0000FF"/>
                </a:solidFill>
                <a:latin typeface="Calibri" panose="020F0502020204030204" pitchFamily="34" charset="0"/>
              </a:rPr>
              <a:t>Η συνάρτηση </a:t>
            </a:r>
            <a:r>
              <a:rPr lang="en-US" altLang="el-GR" b="1" dirty="0">
                <a:solidFill>
                  <a:srgbClr val="0000FF"/>
                </a:solidFill>
                <a:latin typeface="Calibri" panose="020F0502020204030204" pitchFamily="34" charset="0"/>
              </a:rPr>
              <a:t> Input-Output (</a:t>
            </a:r>
            <a:r>
              <a:rPr lang="el-GR" altLang="el-GR" b="1" dirty="0">
                <a:solidFill>
                  <a:srgbClr val="0000FF"/>
                </a:solidFill>
                <a:latin typeface="Calibri" panose="020F0502020204030204" pitchFamily="34" charset="0"/>
              </a:rPr>
              <a:t>Εισροών – Εκροών) </a:t>
            </a:r>
          </a:p>
          <a:p>
            <a:pPr algn="just">
              <a:lnSpc>
                <a:spcPct val="150000"/>
              </a:lnSpc>
              <a:spcBef>
                <a:spcPct val="0"/>
              </a:spcBef>
            </a:pPr>
            <a:r>
              <a:rPr lang="el-GR" altLang="el-GR" b="1" dirty="0">
                <a:latin typeface="Calibri" panose="020F0502020204030204" pitchFamily="34" charset="0"/>
              </a:rPr>
              <a:t>Στις συναρτήσεις εισροών – εκροών (ή </a:t>
            </a:r>
            <a:r>
              <a:rPr lang="en-US" altLang="el-GR" b="1" dirty="0">
                <a:latin typeface="Calibri" panose="020F0502020204030204" pitchFamily="34" charset="0"/>
              </a:rPr>
              <a:t>Leontief) </a:t>
            </a:r>
            <a:r>
              <a:rPr lang="el-GR" altLang="el-GR" b="1" dirty="0">
                <a:latin typeface="Calibri" panose="020F0502020204030204" pitchFamily="34" charset="0"/>
              </a:rPr>
              <a:t>η σχέση μεταξύ εισροής (έστω      </a:t>
            </a:r>
            <a:r>
              <a:rPr lang="en-US" altLang="el-GR" b="1" dirty="0">
                <a:latin typeface="Calibri" panose="020F0502020204030204" pitchFamily="34" charset="0"/>
              </a:rPr>
              <a:t>)</a:t>
            </a:r>
            <a:r>
              <a:rPr lang="el-GR" altLang="el-GR" b="1" dirty="0">
                <a:latin typeface="Calibri" panose="020F0502020204030204" pitchFamily="34" charset="0"/>
              </a:rPr>
              <a:t> και εκροής </a:t>
            </a:r>
            <a:r>
              <a:rPr lang="en-US" altLang="el-GR" b="1" dirty="0">
                <a:latin typeface="Calibri" panose="020F0502020204030204" pitchFamily="34" charset="0"/>
              </a:rPr>
              <a:t>Q </a:t>
            </a:r>
            <a:r>
              <a:rPr lang="el-GR" altLang="el-GR" b="1" dirty="0">
                <a:latin typeface="Calibri" panose="020F0502020204030204" pitchFamily="34" charset="0"/>
              </a:rPr>
              <a:t>αποτυπώνεται στη σχέση:</a:t>
            </a:r>
          </a:p>
          <a:p>
            <a:pPr algn="just">
              <a:lnSpc>
                <a:spcPct val="150000"/>
              </a:lnSpc>
              <a:spcBef>
                <a:spcPct val="0"/>
              </a:spcBef>
            </a:pPr>
            <a:endParaRPr lang="el-GR" altLang="el-GR" b="1" dirty="0">
              <a:latin typeface="Calibri" panose="020F0502020204030204" pitchFamily="34" charset="0"/>
            </a:endParaRPr>
          </a:p>
          <a:p>
            <a:pPr algn="just">
              <a:lnSpc>
                <a:spcPct val="150000"/>
              </a:lnSpc>
              <a:spcBef>
                <a:spcPct val="0"/>
              </a:spcBef>
            </a:pPr>
            <a:endParaRPr lang="el-GR" altLang="el-GR" b="1" dirty="0">
              <a:latin typeface="Calibri" panose="020F0502020204030204" pitchFamily="34" charset="0"/>
            </a:endParaRPr>
          </a:p>
          <a:p>
            <a:pPr algn="just">
              <a:lnSpc>
                <a:spcPct val="150000"/>
              </a:lnSpc>
              <a:spcBef>
                <a:spcPct val="0"/>
              </a:spcBef>
            </a:pPr>
            <a:endParaRPr lang="el-GR" altLang="el-GR" b="1" dirty="0">
              <a:latin typeface="Calibri" panose="020F0502020204030204" pitchFamily="34" charset="0"/>
            </a:endParaRPr>
          </a:p>
          <a:p>
            <a:pPr algn="just">
              <a:lnSpc>
                <a:spcPct val="150000"/>
              </a:lnSpc>
              <a:spcBef>
                <a:spcPct val="0"/>
              </a:spcBef>
            </a:pPr>
            <a:r>
              <a:rPr lang="en-US" altLang="el-GR" b="1" dirty="0" smtClean="0">
                <a:latin typeface="Calibri" panose="020F0502020204030204" pitchFamily="34" charset="0"/>
              </a:rPr>
              <a:t>C</a:t>
            </a:r>
            <a:r>
              <a:rPr lang="el-GR" altLang="el-GR" b="1" dirty="0" smtClean="0">
                <a:latin typeface="Calibri" panose="020F0502020204030204" pitchFamily="34" charset="0"/>
              </a:rPr>
              <a:t> </a:t>
            </a:r>
            <a:r>
              <a:rPr lang="en-US" altLang="el-GR" b="1" dirty="0" smtClean="0">
                <a:latin typeface="Calibri" panose="020F0502020204030204" pitchFamily="34" charset="0"/>
              </a:rPr>
              <a:t>=</a:t>
            </a:r>
            <a:r>
              <a:rPr lang="el-GR" altLang="el-GR" b="1" dirty="0" smtClean="0">
                <a:latin typeface="Calibri" panose="020F0502020204030204" pitchFamily="34" charset="0"/>
              </a:rPr>
              <a:t> Ο  </a:t>
            </a:r>
            <a:r>
              <a:rPr lang="el-GR" altLang="el-GR" b="1" dirty="0">
                <a:latin typeface="Calibri" panose="020F0502020204030204" pitchFamily="34" charset="0"/>
              </a:rPr>
              <a:t>συντελεστής αναλογίας, ο οποίος διαφέρει για κάθε εισροή.</a:t>
            </a:r>
          </a:p>
          <a:p>
            <a:pPr algn="just">
              <a:lnSpc>
                <a:spcPct val="150000"/>
              </a:lnSpc>
              <a:spcBef>
                <a:spcPct val="0"/>
              </a:spcBef>
            </a:pPr>
            <a:r>
              <a:rPr lang="el-GR" altLang="el-GR" b="1" dirty="0">
                <a:latin typeface="Calibri" panose="020F0502020204030204" pitchFamily="34" charset="0"/>
              </a:rPr>
              <a:t>Το κύριο χαρακτηριστικό των συναρτήσεων αυτών είναι η αδυναμία υποκαταστάσεως του ενός συντελεστή από τον άλλον.</a:t>
            </a:r>
          </a:p>
        </p:txBody>
      </p:sp>
      <p:pic>
        <p:nvPicPr>
          <p:cNvPr id="3" name="Εικόνα 2" descr="χι ένα"/>
          <p:cNvPicPr>
            <a:picLocks noChangeAspect="1"/>
          </p:cNvPicPr>
          <p:nvPr/>
        </p:nvPicPr>
        <p:blipFill>
          <a:blip r:embed="rId8"/>
          <a:stretch>
            <a:fillRect/>
          </a:stretch>
        </p:blipFill>
        <p:spPr>
          <a:xfrm>
            <a:off x="8028384" y="1969169"/>
            <a:ext cx="289538" cy="361175"/>
          </a:xfrm>
          <a:prstGeom prst="rect">
            <a:avLst/>
          </a:prstGeom>
        </p:spPr>
      </p:pic>
      <p:graphicFrame>
        <p:nvGraphicFramePr>
          <p:cNvPr id="9" name="Object 3"/>
          <p:cNvGraphicFramePr>
            <a:graphicFrameLocks noChangeAspect="1"/>
          </p:cNvGraphicFramePr>
          <p:nvPr>
            <p:extLst>
              <p:ext uri="{D42A27DB-BD31-4B8C-83A1-F6EECF244321}">
                <p14:modId xmlns:p14="http://schemas.microsoft.com/office/powerpoint/2010/main" val="4124952284"/>
              </p:ext>
            </p:extLst>
          </p:nvPr>
        </p:nvGraphicFramePr>
        <p:xfrm>
          <a:off x="3059832" y="3212976"/>
          <a:ext cx="1368425" cy="504825"/>
        </p:xfrm>
        <a:graphic>
          <a:graphicData uri="http://schemas.openxmlformats.org/presentationml/2006/ole">
            <mc:AlternateContent xmlns:mc="http://schemas.openxmlformats.org/markup-compatibility/2006">
              <mc:Choice xmlns:v="urn:schemas-microsoft-com:vml" Requires="v">
                <p:oleObj spid="_x0000_s3139" name="Equation" r:id="rId9" imgW="558800" imgH="228600" progId="Equation.DSMT4">
                  <p:embed/>
                </p:oleObj>
              </mc:Choice>
              <mc:Fallback>
                <p:oleObj name="Equation" r:id="rId9" imgW="5588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832" y="3212976"/>
                        <a:ext cx="13684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2"/>
    </p:custDataLst>
    <p:extLst>
      <p:ext uri="{BB962C8B-B14F-4D97-AF65-F5344CB8AC3E}">
        <p14:creationId xmlns:p14="http://schemas.microsoft.com/office/powerpoint/2010/main" val="1979843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a:t>Στενότητα οικονομικών </a:t>
            </a:r>
            <a:r>
              <a:rPr lang="el-GR" sz="3200" dirty="0" smtClean="0"/>
              <a:t>Πόρων</a:t>
            </a:r>
            <a:endParaRPr lang="el-GR" sz="3200" dirty="0"/>
          </a:p>
        </p:txBody>
      </p:sp>
      <p:sp>
        <p:nvSpPr>
          <p:cNvPr id="5" name="Ορθογώνιο 4"/>
          <p:cNvSpPr/>
          <p:nvPr/>
        </p:nvSpPr>
        <p:spPr>
          <a:xfrm>
            <a:off x="161763" y="908720"/>
            <a:ext cx="8712968" cy="5016758"/>
          </a:xfrm>
          <a:prstGeom prst="rect">
            <a:avLst/>
          </a:prstGeom>
        </p:spPr>
        <p:txBody>
          <a:bodyPr wrap="square">
            <a:spAutoFit/>
          </a:bodyPr>
          <a:lstStyle/>
          <a:p>
            <a:pPr marL="285750" indent="-285750">
              <a:buFont typeface="Arial" panose="020B0604020202020204" pitchFamily="34" charset="0"/>
              <a:buChar char="•"/>
            </a:pPr>
            <a:r>
              <a:rPr lang="el-GR" sz="2000" dirty="0"/>
              <a:t>Τα αγαθά παράγονται σε μικρότερες ποσότητες από τις επιθυμητές γιατί οι φυσικοί πόροι (έδαφος, πρώτες ύλες </a:t>
            </a:r>
            <a:r>
              <a:rPr lang="el-GR" sz="2000" dirty="0" err="1"/>
              <a:t>κλπ</a:t>
            </a:r>
            <a:r>
              <a:rPr lang="el-GR" sz="2000" dirty="0"/>
              <a:t>), οι ανθρώπινοι πόροι (εργασία) και τα παράγωγα της εργασίας  (πάγιο κεφάλαιο </a:t>
            </a:r>
            <a:r>
              <a:rPr lang="el-GR" sz="2000" dirty="0" err="1"/>
              <a:t>κλπ</a:t>
            </a:r>
            <a:r>
              <a:rPr lang="el-GR" sz="2000" dirty="0"/>
              <a:t>) βρίσκονται σε στενότητα , οπότε δεν επαρκούν για να παραχθούν τα επιθυμητά αγαθά</a:t>
            </a:r>
            <a:r>
              <a:rPr lang="el-GR" sz="2000" dirty="0" smtClean="0"/>
              <a:t>.</a:t>
            </a:r>
          </a:p>
          <a:p>
            <a:endParaRPr lang="el-GR" sz="2000" dirty="0"/>
          </a:p>
          <a:p>
            <a:pPr marL="285750" indent="-285750">
              <a:buFont typeface="Arial" panose="020B0604020202020204" pitchFamily="34" charset="0"/>
              <a:buChar char="•"/>
            </a:pPr>
            <a:r>
              <a:rPr lang="el-GR" sz="2000" dirty="0"/>
              <a:t>  Ο έλεγχος των πόρων (η κατανομή των πόρων) όμως είναι μια σημαντική μεταβλητή και η διερεύνηση των προσδιοριστικών παραγόντων που διαμορφώνουν τον τρόπο διανομής είναι οικονομικό και πολιτικό θέμα. </a:t>
            </a:r>
            <a:endParaRPr lang="el-GR" sz="2000" dirty="0" smtClean="0"/>
          </a:p>
          <a:p>
            <a:endParaRPr lang="el-GR" sz="2000" dirty="0"/>
          </a:p>
          <a:p>
            <a:pPr marL="285750" indent="-285750">
              <a:buFont typeface="Arial" panose="020B0604020202020204" pitchFamily="34" charset="0"/>
              <a:buChar char="•"/>
            </a:pPr>
            <a:r>
              <a:rPr lang="el-GR" sz="2000" dirty="0"/>
              <a:t> Κάθε κοινωνικό σύστημα έχει να αντιμετωπίσει αφενός μεν την εξαιρετικά μεγάλη ζήτηση των αγαθών αφετέρου τους περιορισμένους πόρους με τους οποίου δημιουργούνται τα αγαθά.  Ο έλεγχος των πόρων είναι μια πολύ σημαντική μεταβλητή η οποία όμως πολλές φορές </a:t>
            </a:r>
            <a:r>
              <a:rPr lang="el-GR" sz="2000" dirty="0" err="1" smtClean="0"/>
              <a:t>παραβλέπεται</a:t>
            </a:r>
            <a:r>
              <a:rPr lang="el-GR" sz="2000" dirty="0" smtClean="0"/>
              <a:t>.</a:t>
            </a:r>
          </a:p>
          <a:p>
            <a:endParaRPr lang="el-GR" sz="2000" dirty="0"/>
          </a:p>
          <a:p>
            <a:pPr marL="285750" indent="-285750">
              <a:buFont typeface="Arial" panose="020B0604020202020204" pitchFamily="34" charset="0"/>
              <a:buChar char="•"/>
            </a:pPr>
            <a:r>
              <a:rPr lang="el-GR" sz="2000" dirty="0"/>
              <a:t>Το ερώτημα που τίθεται είναι «ΠΩΣ ΚΑΤΑΝΕΜΟΝΤΑΙ ΤΑ ΔΙΑΘΕΣΙΜΑ ΜΕΣΑ ΠΡΟΚΕΙΜΕΝΟΥ ΝΑ ΙΚΑΝΟΠΟΙΗΘΟΥΝ ΟΙ ΑΠΕΙΡΕΣ ΑΝΑΓΚΕΣ;»</a:t>
            </a: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649326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a:t>Η </a:t>
            </a:r>
            <a:r>
              <a:rPr lang="el-GR" sz="3200" dirty="0" smtClean="0"/>
              <a:t>Καμπύλη Μετασχηματισμού</a:t>
            </a:r>
            <a:endParaRPr lang="el-GR" sz="3200" dirty="0"/>
          </a:p>
        </p:txBody>
      </p:sp>
      <p:sp>
        <p:nvSpPr>
          <p:cNvPr id="5" name="Ορθογώνιο 4"/>
          <p:cNvSpPr/>
          <p:nvPr/>
        </p:nvSpPr>
        <p:spPr>
          <a:xfrm>
            <a:off x="179512" y="1412776"/>
            <a:ext cx="3762165" cy="4185761"/>
          </a:xfrm>
          <a:prstGeom prst="rect">
            <a:avLst/>
          </a:prstGeom>
        </p:spPr>
        <p:txBody>
          <a:bodyPr wrap="square">
            <a:spAutoFit/>
          </a:bodyPr>
          <a:lstStyle/>
          <a:p>
            <a:pPr marL="285750" indent="-285750">
              <a:buFont typeface="Arial" panose="020B0604020202020204" pitchFamily="34" charset="0"/>
              <a:buChar char="•"/>
            </a:pPr>
            <a:r>
              <a:rPr lang="el-GR" sz="1400" dirty="0"/>
              <a:t>Οι διαθέσιμοι πόροι της πολιτείας </a:t>
            </a:r>
            <a:r>
              <a:rPr lang="el-GR" sz="1400" dirty="0" err="1"/>
              <a:t>διαθέτονται</a:t>
            </a:r>
            <a:r>
              <a:rPr lang="el-GR" sz="1400" dirty="0"/>
              <a:t> για την παραγωγή του αγαθού Χ (άρτος) και του αγαθού  Ψ (ρούχα).</a:t>
            </a:r>
          </a:p>
          <a:p>
            <a:pPr marL="285750" indent="-285750">
              <a:buFont typeface="Arial" panose="020B0604020202020204" pitchFamily="34" charset="0"/>
              <a:buChar char="•"/>
            </a:pPr>
            <a:r>
              <a:rPr lang="el-GR" sz="1400" dirty="0"/>
              <a:t>Αν οι πόροι στραφούν στην παραγωγή μόνο του αγαθού Χ, η παραγωγή θα </a:t>
            </a:r>
            <a:r>
              <a:rPr lang="el-GR" sz="1400" dirty="0" err="1"/>
              <a:t>ευρίσκετο</a:t>
            </a:r>
            <a:r>
              <a:rPr lang="el-GR" sz="1400" dirty="0"/>
              <a:t> στο σημείο Β.</a:t>
            </a:r>
          </a:p>
          <a:p>
            <a:pPr marL="285750" indent="-285750">
              <a:buFont typeface="Arial" panose="020B0604020202020204" pitchFamily="34" charset="0"/>
              <a:buChar char="•"/>
            </a:pPr>
            <a:r>
              <a:rPr lang="el-GR" sz="1400" dirty="0"/>
              <a:t>Αν οι πόροι στραφούν στην παραγωγή μόνο του αγαθού Ψ, η παραγωγή θα </a:t>
            </a:r>
            <a:r>
              <a:rPr lang="el-GR" sz="1400" dirty="0" err="1"/>
              <a:t>ευρίσκετο</a:t>
            </a:r>
            <a:r>
              <a:rPr lang="el-GR" sz="1400" dirty="0"/>
              <a:t> στο σημείο Α.</a:t>
            </a:r>
          </a:p>
          <a:p>
            <a:pPr marL="285750" indent="-285750">
              <a:buFont typeface="Arial" panose="020B0604020202020204" pitchFamily="34" charset="0"/>
              <a:buChar char="•"/>
            </a:pPr>
            <a:r>
              <a:rPr lang="el-GR" sz="1400" dirty="0"/>
              <a:t>Το κοινωνικό σύνολο επιζητά άρτο και ρούχα. Επομένως το συνολικό προϊόν της πολιτείας θα ευρίσκεται επί της καμπύλης ΑΒ γιατί κάθε σημείο στη καμπύλη είναι εφικτό. (ΚΑΜΠΥΛΗ ΠΑΡΑΓΩΓΙΚΩΝ ΔΥΝΑΤΟΤΗΤΩΝ).</a:t>
            </a:r>
          </a:p>
          <a:p>
            <a:pPr marL="285750" indent="-285750">
              <a:buFont typeface="Arial" panose="020B0604020202020204" pitchFamily="34" charset="0"/>
              <a:buChar char="•"/>
            </a:pPr>
            <a:r>
              <a:rPr lang="el-GR" sz="1400" dirty="0"/>
              <a:t>Το σημείο Δ είναι επιθυμητό αλλά ανέφικτο.</a:t>
            </a:r>
          </a:p>
          <a:p>
            <a:pPr marL="285750" indent="-285750">
              <a:buFont typeface="Arial" panose="020B0604020202020204" pitchFamily="34" charset="0"/>
              <a:buChar char="•"/>
            </a:pPr>
            <a:r>
              <a:rPr lang="el-GR" sz="1400" dirty="0"/>
              <a:t>Το σημείο Γ είναι εφικτό αλλά όχι το άριστο γιατί για την παραγωγή του οι παραγωγικοί συντελεστές υποαπασχολούνται.</a:t>
            </a:r>
          </a:p>
          <a:p>
            <a:pPr marL="285750" indent="-285750">
              <a:buFont typeface="Arial" panose="020B0604020202020204" pitchFamily="34" charset="0"/>
              <a:buChar char="•"/>
            </a:pPr>
            <a:endParaRPr lang="el-GR" sz="1400" dirty="0"/>
          </a:p>
        </p:txBody>
      </p:sp>
      <p:pic>
        <p:nvPicPr>
          <p:cNvPr id="3" name="Εικόνα 2" descr="Διάγραμμα καμπύλης μετασχηματισμού αγαθού χι ως προς το αγαθό ψι. "/>
          <p:cNvPicPr>
            <a:picLocks noChangeAspect="1"/>
          </p:cNvPicPr>
          <p:nvPr/>
        </p:nvPicPr>
        <p:blipFill>
          <a:blip r:embed="rId7"/>
          <a:stretch>
            <a:fillRect/>
          </a:stretch>
        </p:blipFill>
        <p:spPr>
          <a:xfrm>
            <a:off x="4183742" y="848075"/>
            <a:ext cx="4499238" cy="5108891"/>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4283915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smtClean="0"/>
              <a:t>Η Καμπύλη Παραγωγικών Δυνατοτήτων (α)</a:t>
            </a:r>
            <a:endParaRPr lang="el-GR" sz="3200" dirty="0"/>
          </a:p>
        </p:txBody>
      </p:sp>
      <p:sp>
        <p:nvSpPr>
          <p:cNvPr id="5" name="Ορθογώνιο 4"/>
          <p:cNvSpPr/>
          <p:nvPr/>
        </p:nvSpPr>
        <p:spPr>
          <a:xfrm>
            <a:off x="161763" y="908720"/>
            <a:ext cx="8712968" cy="2616101"/>
          </a:xfrm>
          <a:prstGeom prst="rect">
            <a:avLst/>
          </a:prstGeom>
        </p:spPr>
        <p:txBody>
          <a:bodyPr wrap="square">
            <a:spAutoFit/>
          </a:bodyPr>
          <a:lstStyle/>
          <a:p>
            <a:pPr marL="285750" indent="-285750">
              <a:buFont typeface="Arial" panose="020B0604020202020204" pitchFamily="34" charset="0"/>
              <a:buChar char="•"/>
            </a:pPr>
            <a:r>
              <a:rPr lang="el-GR" sz="2000" dirty="0"/>
              <a:t>Για κάθε δεδομένο επίπεδο παραγωγής του ενός αγαθού, η καμπύλη παραγωγικών δυνατοτήτων δείχνει τη μέγιστη ποσότητα του άλλου αγαθού που μπορεί να παραχθεί.</a:t>
            </a:r>
          </a:p>
          <a:p>
            <a:pPr marL="285750" indent="-285750">
              <a:buFont typeface="Arial" panose="020B0604020202020204" pitchFamily="34" charset="0"/>
              <a:buChar char="•"/>
            </a:pPr>
            <a:r>
              <a:rPr lang="el-GR" sz="2000" dirty="0"/>
              <a:t>ΥΠΟΘΕΣΗ:</a:t>
            </a:r>
          </a:p>
          <a:p>
            <a:r>
              <a:rPr lang="el-GR" sz="2000" dirty="0" smtClean="0"/>
              <a:t>	Η </a:t>
            </a:r>
            <a:r>
              <a:rPr lang="el-GR" sz="2000" dirty="0"/>
              <a:t>Οικονομία παράγει δυο προϊόντα, καλαμπόκι και σιτάρι. Οι πιθανοί </a:t>
            </a:r>
            <a:r>
              <a:rPr lang="el-GR" sz="2000" dirty="0" smtClean="0"/>
              <a:t>	συνδυασμοί </a:t>
            </a:r>
            <a:r>
              <a:rPr lang="el-GR" sz="2000" dirty="0"/>
              <a:t>παρουσιάζονται στον πίνακα που ονομάζεται</a:t>
            </a:r>
            <a:r>
              <a:rPr lang="el-GR" sz="2000" dirty="0" smtClean="0"/>
              <a:t>:</a:t>
            </a:r>
          </a:p>
          <a:p>
            <a:endParaRPr lang="el-GR" sz="2000" dirty="0"/>
          </a:p>
          <a:p>
            <a:pPr algn="ctr"/>
            <a:r>
              <a:rPr lang="el-GR" sz="2400" b="1" dirty="0" smtClean="0"/>
              <a:t>Σχέδιο Παραγωγικών Δυνατοτήτων</a:t>
            </a:r>
            <a:endParaRPr lang="el-GR" sz="2400" b="1" dirty="0"/>
          </a:p>
        </p:txBody>
      </p:sp>
      <p:graphicFrame>
        <p:nvGraphicFramePr>
          <p:cNvPr id="7" name="3 - Πίνακας" descr="Πίνακας συνδυασμών παραγωγής σιταριού και καλαμποκιού σε τόνους. Συνδυασμός άλφα. Σιτάρι 0 τόνους καλαμπόκι 1000 τόνους. &#10;Συνδυασμός βήτα. Σιτάρι 125 τόνους καλαμπόκι 750.&#10;Συνδυασμός γάμα. Σιτάρι 250  τόνους καλαμπόκι 500.&#10;Συνδυασμός δέλτα . Σιτάρι 375 τόνους καλαμπόκι 250 .&#10;Συνδυασμός έπσιλον. Σιτάρι 500 τόνους καλαμπόκι 0.    "/>
          <p:cNvGraphicFramePr>
            <a:graphicFrameLocks noGrp="1"/>
          </p:cNvGraphicFramePr>
          <p:nvPr>
            <p:custDataLst>
              <p:tags r:id="rId3"/>
            </p:custDataLst>
            <p:extLst>
              <p:ext uri="{D42A27DB-BD31-4B8C-83A1-F6EECF244321}">
                <p14:modId xmlns:p14="http://schemas.microsoft.com/office/powerpoint/2010/main" val="2645587222"/>
              </p:ext>
            </p:extLst>
          </p:nvPr>
        </p:nvGraphicFramePr>
        <p:xfrm>
          <a:off x="721271" y="3933999"/>
          <a:ext cx="7704136" cy="1112838"/>
        </p:xfrm>
        <a:graphic>
          <a:graphicData uri="http://schemas.openxmlformats.org/drawingml/2006/table">
            <a:tbl>
              <a:tblPr firstRow="1" firstCol="1" bandRow="1">
                <a:tableStyleId>{5C22544A-7EE6-4342-B048-85BDC9FD1C3A}</a:tableStyleId>
              </a:tblPr>
              <a:tblGrid>
                <a:gridCol w="1770756"/>
                <a:gridCol w="758897"/>
                <a:gridCol w="927539"/>
                <a:gridCol w="927539"/>
                <a:gridCol w="1011861"/>
                <a:gridCol w="681900"/>
                <a:gridCol w="1625644"/>
              </a:tblGrid>
              <a:tr h="370946">
                <a:tc>
                  <a:txBody>
                    <a:bodyPr/>
                    <a:lstStyle/>
                    <a:p>
                      <a:r>
                        <a:rPr lang="el-GR" sz="1800" dirty="0" smtClean="0"/>
                        <a:t>ΣΥΝΔΥΑΣΜΟΙ</a:t>
                      </a:r>
                      <a:endParaRPr lang="el-GR" sz="1800" dirty="0"/>
                    </a:p>
                  </a:txBody>
                  <a:tcPr marL="91431" marR="91431" marT="45733" marB="45733"/>
                </a:tc>
                <a:tc>
                  <a:txBody>
                    <a:bodyPr/>
                    <a:lstStyle/>
                    <a:p>
                      <a:r>
                        <a:rPr lang="el-GR" sz="1800" dirty="0" smtClean="0"/>
                        <a:t>Α</a:t>
                      </a:r>
                      <a:endParaRPr lang="el-GR" sz="1800" dirty="0"/>
                    </a:p>
                  </a:txBody>
                  <a:tcPr marL="91431" marR="91431" marT="45733" marB="45733"/>
                </a:tc>
                <a:tc>
                  <a:txBody>
                    <a:bodyPr/>
                    <a:lstStyle/>
                    <a:p>
                      <a:r>
                        <a:rPr lang="el-GR" sz="1800" dirty="0" smtClean="0"/>
                        <a:t>Β</a:t>
                      </a:r>
                      <a:endParaRPr lang="el-GR" sz="1800" dirty="0"/>
                    </a:p>
                  </a:txBody>
                  <a:tcPr marL="91431" marR="91431" marT="45733" marB="45733"/>
                </a:tc>
                <a:tc>
                  <a:txBody>
                    <a:bodyPr/>
                    <a:lstStyle/>
                    <a:p>
                      <a:r>
                        <a:rPr lang="el-GR" sz="1800" dirty="0" smtClean="0"/>
                        <a:t>Γ</a:t>
                      </a:r>
                      <a:endParaRPr lang="el-GR" sz="1800" dirty="0"/>
                    </a:p>
                  </a:txBody>
                  <a:tcPr marL="91431" marR="91431" marT="45733" marB="45733"/>
                </a:tc>
                <a:tc>
                  <a:txBody>
                    <a:bodyPr/>
                    <a:lstStyle/>
                    <a:p>
                      <a:r>
                        <a:rPr lang="el-GR" sz="1800" dirty="0" smtClean="0"/>
                        <a:t>Δ</a:t>
                      </a:r>
                      <a:endParaRPr lang="el-GR" sz="1800" dirty="0"/>
                    </a:p>
                  </a:txBody>
                  <a:tcPr marL="91431" marR="91431" marT="45733" marB="45733"/>
                </a:tc>
                <a:tc>
                  <a:txBody>
                    <a:bodyPr/>
                    <a:lstStyle/>
                    <a:p>
                      <a:r>
                        <a:rPr lang="el-GR" sz="1800" dirty="0" smtClean="0"/>
                        <a:t>Ε</a:t>
                      </a:r>
                      <a:endParaRPr lang="el-GR" sz="1800" dirty="0"/>
                    </a:p>
                  </a:txBody>
                  <a:tcPr marL="91431" marR="91431" marT="45733" marB="45733"/>
                </a:tc>
                <a:tc>
                  <a:txBody>
                    <a:bodyPr/>
                    <a:lstStyle/>
                    <a:p>
                      <a:r>
                        <a:rPr lang="el-GR" sz="1800" dirty="0" smtClean="0"/>
                        <a:t>ΜΟΝΑΔΕΣ</a:t>
                      </a:r>
                      <a:endParaRPr lang="el-GR" sz="1800" dirty="0"/>
                    </a:p>
                  </a:txBody>
                  <a:tcPr marL="91431" marR="91431" marT="45733" marB="45733"/>
                </a:tc>
              </a:tr>
              <a:tr h="370946">
                <a:tc>
                  <a:txBody>
                    <a:bodyPr/>
                    <a:lstStyle/>
                    <a:p>
                      <a:r>
                        <a:rPr lang="el-GR" sz="1800" dirty="0" smtClean="0"/>
                        <a:t>ΣΙΤΑΡΙ</a:t>
                      </a:r>
                      <a:endParaRPr lang="el-GR" sz="1800" dirty="0"/>
                    </a:p>
                  </a:txBody>
                  <a:tcPr marL="91431" marR="91431" marT="45733" marB="45733"/>
                </a:tc>
                <a:tc>
                  <a:txBody>
                    <a:bodyPr/>
                    <a:lstStyle/>
                    <a:p>
                      <a:r>
                        <a:rPr lang="el-GR" sz="1800" dirty="0" smtClean="0"/>
                        <a:t>0</a:t>
                      </a:r>
                      <a:endParaRPr lang="el-GR" sz="1800" dirty="0"/>
                    </a:p>
                  </a:txBody>
                  <a:tcPr marL="91431" marR="91431" marT="45733" marB="45733"/>
                </a:tc>
                <a:tc>
                  <a:txBody>
                    <a:bodyPr/>
                    <a:lstStyle/>
                    <a:p>
                      <a:r>
                        <a:rPr lang="el-GR" sz="1800" dirty="0" smtClean="0"/>
                        <a:t>125</a:t>
                      </a:r>
                      <a:endParaRPr lang="el-GR" sz="1800" dirty="0"/>
                    </a:p>
                  </a:txBody>
                  <a:tcPr marL="91431" marR="91431" marT="45733" marB="45733"/>
                </a:tc>
                <a:tc>
                  <a:txBody>
                    <a:bodyPr/>
                    <a:lstStyle/>
                    <a:p>
                      <a:r>
                        <a:rPr lang="el-GR" sz="1800" dirty="0" smtClean="0"/>
                        <a:t>250</a:t>
                      </a:r>
                      <a:endParaRPr lang="el-GR" sz="1800" dirty="0"/>
                    </a:p>
                  </a:txBody>
                  <a:tcPr marL="91431" marR="91431" marT="45733" marB="45733"/>
                </a:tc>
                <a:tc>
                  <a:txBody>
                    <a:bodyPr/>
                    <a:lstStyle/>
                    <a:p>
                      <a:r>
                        <a:rPr lang="el-GR" sz="1800" dirty="0" smtClean="0"/>
                        <a:t>375</a:t>
                      </a:r>
                      <a:endParaRPr lang="el-GR" sz="1800" dirty="0"/>
                    </a:p>
                  </a:txBody>
                  <a:tcPr marL="91431" marR="91431" marT="45733" marB="45733"/>
                </a:tc>
                <a:tc>
                  <a:txBody>
                    <a:bodyPr/>
                    <a:lstStyle/>
                    <a:p>
                      <a:r>
                        <a:rPr lang="el-GR" sz="1800" dirty="0" smtClean="0"/>
                        <a:t>500</a:t>
                      </a:r>
                      <a:endParaRPr lang="el-GR" sz="1800" dirty="0"/>
                    </a:p>
                  </a:txBody>
                  <a:tcPr marL="91431" marR="91431" marT="45733" marB="45733"/>
                </a:tc>
                <a:tc>
                  <a:txBody>
                    <a:bodyPr/>
                    <a:lstStyle/>
                    <a:p>
                      <a:r>
                        <a:rPr lang="el-GR" sz="1800" dirty="0" smtClean="0"/>
                        <a:t>ΣΕ ΤΟΝΟΥΣ</a:t>
                      </a:r>
                      <a:endParaRPr lang="el-GR" sz="1800" dirty="0"/>
                    </a:p>
                  </a:txBody>
                  <a:tcPr marL="91431" marR="91431" marT="45733" marB="45733"/>
                </a:tc>
              </a:tr>
              <a:tr h="370946">
                <a:tc>
                  <a:txBody>
                    <a:bodyPr/>
                    <a:lstStyle/>
                    <a:p>
                      <a:r>
                        <a:rPr lang="el-GR" sz="1800" dirty="0" smtClean="0"/>
                        <a:t>ΚΑΛΑΜΠΟΚΙ</a:t>
                      </a:r>
                      <a:endParaRPr lang="el-GR" sz="1800" dirty="0"/>
                    </a:p>
                  </a:txBody>
                  <a:tcPr marL="91431" marR="91431" marT="45733" marB="45733"/>
                </a:tc>
                <a:tc>
                  <a:txBody>
                    <a:bodyPr/>
                    <a:lstStyle/>
                    <a:p>
                      <a:r>
                        <a:rPr lang="el-GR" sz="1800" dirty="0" smtClean="0"/>
                        <a:t>1000</a:t>
                      </a:r>
                      <a:endParaRPr lang="el-GR" sz="1800" dirty="0"/>
                    </a:p>
                  </a:txBody>
                  <a:tcPr marL="91431" marR="91431" marT="45733" marB="45733"/>
                </a:tc>
                <a:tc>
                  <a:txBody>
                    <a:bodyPr/>
                    <a:lstStyle/>
                    <a:p>
                      <a:r>
                        <a:rPr lang="el-GR" sz="1800" dirty="0" smtClean="0"/>
                        <a:t>750</a:t>
                      </a:r>
                      <a:endParaRPr lang="el-GR" sz="1800" dirty="0"/>
                    </a:p>
                  </a:txBody>
                  <a:tcPr marL="91431" marR="91431" marT="45733" marB="45733"/>
                </a:tc>
                <a:tc>
                  <a:txBody>
                    <a:bodyPr/>
                    <a:lstStyle/>
                    <a:p>
                      <a:r>
                        <a:rPr lang="el-GR" sz="1800" dirty="0" smtClean="0"/>
                        <a:t>500</a:t>
                      </a:r>
                      <a:endParaRPr lang="el-GR" sz="1800" dirty="0"/>
                    </a:p>
                  </a:txBody>
                  <a:tcPr marL="91431" marR="91431" marT="45733" marB="45733"/>
                </a:tc>
                <a:tc>
                  <a:txBody>
                    <a:bodyPr/>
                    <a:lstStyle/>
                    <a:p>
                      <a:r>
                        <a:rPr lang="el-GR" sz="1800" dirty="0" smtClean="0"/>
                        <a:t>250</a:t>
                      </a:r>
                      <a:endParaRPr lang="el-GR" sz="1800" dirty="0"/>
                    </a:p>
                  </a:txBody>
                  <a:tcPr marL="91431" marR="91431" marT="45733" marB="45733"/>
                </a:tc>
                <a:tc>
                  <a:txBody>
                    <a:bodyPr/>
                    <a:lstStyle/>
                    <a:p>
                      <a:r>
                        <a:rPr lang="el-GR" sz="1800" dirty="0" smtClean="0"/>
                        <a:t>0</a:t>
                      </a:r>
                      <a:endParaRPr lang="el-GR" sz="1800" dirty="0"/>
                    </a:p>
                  </a:txBody>
                  <a:tcPr marL="91431" marR="91431"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ΣΕ ΤΟΝΟΥΣ</a:t>
                      </a:r>
                    </a:p>
                  </a:txBody>
                  <a:tcPr marL="91431" marR="91431" marT="45733" marB="45733"/>
                </a:tc>
              </a:tr>
            </a:tbl>
          </a:graphicData>
        </a:graphic>
      </p:graphicFrame>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28806491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smtClean="0"/>
              <a:t>Η Καμπύλη Παραγωγικών Δυνατοτήτων (α)</a:t>
            </a:r>
            <a:endParaRPr lang="el-GR" sz="3200" dirty="0"/>
          </a:p>
        </p:txBody>
      </p:sp>
      <p:sp>
        <p:nvSpPr>
          <p:cNvPr id="5" name="Ορθογώνιο 4"/>
          <p:cNvSpPr/>
          <p:nvPr/>
        </p:nvSpPr>
        <p:spPr>
          <a:xfrm>
            <a:off x="161763" y="908720"/>
            <a:ext cx="8712968" cy="707886"/>
          </a:xfrm>
          <a:prstGeom prst="rect">
            <a:avLst/>
          </a:prstGeom>
        </p:spPr>
        <p:txBody>
          <a:bodyPr wrap="square">
            <a:spAutoFit/>
          </a:bodyPr>
          <a:lstStyle/>
          <a:p>
            <a:pPr marL="285750" indent="-285750">
              <a:buFont typeface="Arial" panose="020B0604020202020204" pitchFamily="34" charset="0"/>
              <a:buChar char="•"/>
            </a:pPr>
            <a:r>
              <a:rPr lang="el-GR" sz="2000" b="1" dirty="0"/>
              <a:t>ΚΟΣΤΟΣ ΕΥΚΑΙΡΙΑΣ: </a:t>
            </a:r>
            <a:r>
              <a:rPr lang="el-GR" sz="2000" dirty="0"/>
              <a:t>Η ποσότητα των άλλων αγαθών που πρέπει να θυσιαστεί προκειμένου να παραχθεί μία επιπλέον μονάδα ενός αγαθού.</a:t>
            </a:r>
          </a:p>
        </p:txBody>
      </p:sp>
      <p:pic>
        <p:nvPicPr>
          <p:cNvPr id="3" name="Εικόνα 2" descr="Ακολουθεί τύπος.&#10;Το κόστος ευκαιρίας του αγαθού χι σε όρους ψι είναι ίσον με το λόγο των μονάδων του αγαθου Ψι που θυσιάζονται , προς τις μονάδες του αγαθού χι που παράγονται. "/>
          <p:cNvPicPr>
            <a:picLocks noChangeAspect="1"/>
          </p:cNvPicPr>
          <p:nvPr/>
        </p:nvPicPr>
        <p:blipFill>
          <a:blip r:embed="rId7"/>
          <a:stretch>
            <a:fillRect/>
          </a:stretch>
        </p:blipFill>
        <p:spPr>
          <a:xfrm>
            <a:off x="521854" y="2060848"/>
            <a:ext cx="7992785" cy="553192"/>
          </a:xfrm>
          <a:prstGeom prst="rect">
            <a:avLst/>
          </a:prstGeom>
        </p:spPr>
      </p:pic>
      <p:pic>
        <p:nvPicPr>
          <p:cNvPr id="4" name="Εικόνα 3" descr="Καμπύλη μεταβολής παραγωγικών δυνατοτήτων. &#10;Τρόφιμα με δείκτη έφ ώς προς ταινίες με δείκτη τζι. Σημείο άλφα με 14 τρόφιμα για 6 ταινίες. σημέιο βήτα με 10 τρόφιμα  για 14 ταινίες. Το κόστος ευκαιρίας ισούται με τον λόγο τις διαφοράς των τροφίμων 'ως προς τη διαφορά των ταινιών."/>
          <p:cNvPicPr>
            <a:picLocks noChangeAspect="1"/>
          </p:cNvPicPr>
          <p:nvPr/>
        </p:nvPicPr>
        <p:blipFill>
          <a:blip r:embed="rId8"/>
          <a:stretch>
            <a:fillRect/>
          </a:stretch>
        </p:blipFill>
        <p:spPr>
          <a:xfrm>
            <a:off x="913726" y="2480702"/>
            <a:ext cx="7773074" cy="3286029"/>
          </a:xfrm>
          <a:prstGeom prst="rect">
            <a:avLst/>
          </a:prstGeom>
        </p:spPr>
      </p:pic>
      <p:sp>
        <p:nvSpPr>
          <p:cNvPr id="8" name="Ορθογώνιο 7"/>
          <p:cNvSpPr/>
          <p:nvPr/>
        </p:nvSpPr>
        <p:spPr>
          <a:xfrm>
            <a:off x="346795" y="5529374"/>
            <a:ext cx="8784976" cy="830997"/>
          </a:xfrm>
          <a:prstGeom prst="rect">
            <a:avLst/>
          </a:prstGeom>
        </p:spPr>
        <p:txBody>
          <a:bodyPr wrap="square">
            <a:spAutoFit/>
          </a:bodyPr>
          <a:lstStyle/>
          <a:p>
            <a:r>
              <a:rPr lang="el-GR" sz="1600" dirty="0"/>
              <a:t>Τα σημεία της καμπύλης αντιπροσωπεύουν τους μεγαλύτερους δυνατούς συνδυασμούς των δυο αγαθών που μπορούν να παραχθούν όταν οι συντελεστές παραγωγής είναι πλήρως απασχολούμενοι. Οποιοδήποτε σημείο εκτός καμπύλης (επάνω δεξιά δεν μπορεί να παραχθεί</a:t>
            </a:r>
            <a:r>
              <a:rPr lang="el-GR" sz="1600" dirty="0" smtClean="0"/>
              <a:t>).</a:t>
            </a:r>
            <a:endParaRPr lang="el-GR" sz="16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23355917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smtClean="0"/>
              <a:t>Η Καμπύλη Παραγωγικών Δυνατοτήτων (β)</a:t>
            </a:r>
            <a:endParaRPr lang="el-GR" sz="3200" dirty="0"/>
          </a:p>
        </p:txBody>
      </p:sp>
      <p:sp>
        <p:nvSpPr>
          <p:cNvPr id="9" name="Rectangle 3"/>
          <p:cNvSpPr txBox="1">
            <a:spLocks noChangeArrowheads="1"/>
          </p:cNvSpPr>
          <p:nvPr/>
        </p:nvSpPr>
        <p:spPr>
          <a:xfrm>
            <a:off x="0" y="1316038"/>
            <a:ext cx="3382962" cy="5040312"/>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buFont typeface="Wingdings 2" panose="05020102010507070707" pitchFamily="18" charset="2"/>
              <a:buNone/>
            </a:pPr>
            <a:r>
              <a:rPr lang="el-GR" altLang="el-GR" sz="1800" dirty="0" smtClean="0">
                <a:latin typeface="Calibri" panose="020F0502020204030204" pitchFamily="34" charset="0"/>
                <a:ea typeface="Calibri" panose="020F0502020204030204" pitchFamily="34" charset="0"/>
                <a:cs typeface="Calibri" panose="020F0502020204030204" pitchFamily="34" charset="0"/>
              </a:rPr>
              <a:t>Σε μια οικονομία, θεωρούμε δεδομένη τη διαθεσιμότητα των παραγωγικών συντελεστών  και της τεχνολογίας της παραγωγής. </a:t>
            </a:r>
          </a:p>
          <a:p>
            <a:pPr algn="l">
              <a:lnSpc>
                <a:spcPct val="150000"/>
              </a:lnSpc>
              <a:buFont typeface="Wingdings 2" panose="05020102010507070707" pitchFamily="18" charset="2"/>
              <a:buNone/>
            </a:pPr>
            <a:r>
              <a:rPr lang="el-GR" altLang="el-GR" sz="1800" dirty="0" smtClean="0">
                <a:latin typeface="Calibri" panose="020F0502020204030204" pitchFamily="34" charset="0"/>
                <a:ea typeface="Calibri" panose="020F0502020204030204" pitchFamily="34" charset="0"/>
                <a:cs typeface="Calibri" panose="020F0502020204030204" pitchFamily="34" charset="0"/>
              </a:rPr>
              <a:t>Η οικονομία χρησιμοποιεί όλους τους παραγωγικούς συντελεστές για την παραγωγή δυο προϊόντων </a:t>
            </a:r>
            <a:r>
              <a:rPr lang="el-GR" altLang="el-GR" sz="1800" b="1" dirty="0" smtClean="0">
                <a:latin typeface="Calibri" panose="020F0502020204030204" pitchFamily="34" charset="0"/>
                <a:ea typeface="Calibri" panose="020F0502020204030204" pitchFamily="34" charset="0"/>
                <a:cs typeface="Calibri" panose="020F0502020204030204" pitchFamily="34" charset="0"/>
              </a:rPr>
              <a:t>Χ (=μηχανήματα) </a:t>
            </a:r>
            <a:r>
              <a:rPr lang="el-GR" altLang="el-GR" sz="1800" dirty="0" smtClean="0">
                <a:latin typeface="Calibri" panose="020F0502020204030204" pitchFamily="34" charset="0"/>
                <a:ea typeface="Calibri" panose="020F0502020204030204" pitchFamily="34" charset="0"/>
                <a:cs typeface="Calibri" panose="020F0502020204030204" pitchFamily="34" charset="0"/>
              </a:rPr>
              <a:t>και </a:t>
            </a:r>
            <a:r>
              <a:rPr lang="el-GR" altLang="el-GR" sz="1800" b="1" dirty="0" smtClean="0">
                <a:latin typeface="Calibri" panose="020F0502020204030204" pitchFamily="34" charset="0"/>
                <a:ea typeface="Calibri" panose="020F0502020204030204" pitchFamily="34" charset="0"/>
                <a:cs typeface="Calibri" panose="020F0502020204030204" pitchFamily="34" charset="0"/>
              </a:rPr>
              <a:t> Ψ (=Ψωμί).</a:t>
            </a:r>
          </a:p>
          <a:p>
            <a:pPr algn="l">
              <a:lnSpc>
                <a:spcPct val="150000"/>
              </a:lnSpc>
              <a:buFont typeface="Wingdings 2" panose="05020102010507070707" pitchFamily="18" charset="2"/>
              <a:buNone/>
            </a:pPr>
            <a:r>
              <a:rPr lang="el-GR" altLang="el-GR" sz="1800" b="1" dirty="0" smtClean="0">
                <a:latin typeface="Calibri" panose="020F0502020204030204" pitchFamily="34" charset="0"/>
                <a:ea typeface="Calibri" panose="020F0502020204030204" pitchFamily="34" charset="0"/>
                <a:cs typeface="Calibri" panose="020F0502020204030204" pitchFamily="34" charset="0"/>
              </a:rPr>
              <a:t> Να βρεθεί η Καμπύλη Παραγωγικών  Δυνατοτήτων και το Κόστος Ευκαιρίας.</a:t>
            </a:r>
          </a:p>
        </p:txBody>
      </p:sp>
      <p:graphicFrame>
        <p:nvGraphicFramePr>
          <p:cNvPr id="12" name="Group 196" descr="Πίνακας συνδυασμών παραγωγής ψωμιού σε χιλάδες κιλά και παραγωγής μηχανημάτων. Συνδυασμός άλφα, 100 τόνοι ψωμί , μηδέν μηχανήματα.&#10;Συνδυασμός βήτα, 80 τόνοι ψωμί , 40 μηχανήματα.&#10;Συνδυασμός γάμα , 60 τόνοι ψωμί , 70 μηχανήματα.&#10;Συνδυασμός δέλτα, 40 τόνοι ψωμί , 90 μηχανήματα.&#10;Συνδυασμός έπσιλον, 20 τόνοι ψωμί , 100 μηχανήματα."/>
          <p:cNvGraphicFramePr>
            <a:graphicFrameLocks noGrp="1"/>
          </p:cNvGraphicFramePr>
          <p:nvPr>
            <p:custDataLst>
              <p:tags r:id="rId3"/>
            </p:custDataLst>
            <p:extLst>
              <p:ext uri="{D42A27DB-BD31-4B8C-83A1-F6EECF244321}">
                <p14:modId xmlns:p14="http://schemas.microsoft.com/office/powerpoint/2010/main" val="2046283292"/>
              </p:ext>
            </p:extLst>
          </p:nvPr>
        </p:nvGraphicFramePr>
        <p:xfrm>
          <a:off x="4283967" y="908721"/>
          <a:ext cx="3960070" cy="2694320"/>
        </p:xfrm>
        <a:graphic>
          <a:graphicData uri="http://schemas.openxmlformats.org/drawingml/2006/table">
            <a:tbl>
              <a:tblPr firstRow="1" firstCol="1"/>
              <a:tblGrid>
                <a:gridCol w="1095567"/>
                <a:gridCol w="1516572"/>
                <a:gridCol w="1347931"/>
              </a:tblGrid>
              <a:tr h="275037">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4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1" i="0" u="none" strike="noStrike" cap="none" normalizeH="0" baseline="0" dirty="0" smtClean="0">
                          <a:ln>
                            <a:noFill/>
                          </a:ln>
                          <a:solidFill>
                            <a:schemeClr val="tx1"/>
                          </a:solidFill>
                          <a:effectLst/>
                          <a:latin typeface="Arial" charset="0"/>
                          <a:cs typeface="Arial" charset="0"/>
                        </a:rPr>
                        <a:t>Συνδυασμοί</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1" i="0" u="none" strike="noStrike" cap="none" normalizeH="0" baseline="0" smtClean="0">
                          <a:ln>
                            <a:noFill/>
                          </a:ln>
                          <a:solidFill>
                            <a:schemeClr val="tx1"/>
                          </a:solidFill>
                          <a:effectLst/>
                          <a:latin typeface="Calibri" pitchFamily="34" charset="0"/>
                          <a:cs typeface="Arial" charset="0"/>
                        </a:rPr>
                        <a:t>Παραγωγή</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FAFD"/>
                    </a:solidFill>
                  </a:tcPr>
                </a:tc>
                <a:tc hMerge="1">
                  <a:txBody>
                    <a:bodyPr/>
                    <a:lstStyle/>
                    <a:p>
                      <a:endParaRPr lang="el-GR"/>
                    </a:p>
                  </a:txBody>
                  <a:tcPr/>
                </a:tc>
              </a:tr>
              <a:tr h="506078">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1" i="0" u="none" strike="noStrike" cap="none" normalizeH="0" baseline="0" smtClean="0">
                          <a:ln>
                            <a:noFill/>
                          </a:ln>
                          <a:solidFill>
                            <a:schemeClr val="tx1"/>
                          </a:solidFill>
                          <a:effectLst/>
                          <a:latin typeface="Arial" charset="0"/>
                          <a:cs typeface="Arial" charset="0"/>
                        </a:rPr>
                        <a:t>Ψωμί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1" i="0" u="none" strike="noStrike" cap="none" normalizeH="0" baseline="0" smtClean="0">
                          <a:ln>
                            <a:noFill/>
                          </a:ln>
                          <a:solidFill>
                            <a:schemeClr val="tx1"/>
                          </a:solidFill>
                          <a:effectLst/>
                          <a:latin typeface="Arial" charset="0"/>
                          <a:cs typeface="Arial" charset="0"/>
                        </a:rPr>
                        <a:t>(χιλ. κιλά)</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1" i="0" u="none" strike="noStrike" cap="none" normalizeH="0" baseline="0" smtClean="0">
                          <a:ln>
                            <a:noFill/>
                          </a:ln>
                          <a:solidFill>
                            <a:schemeClr val="tx1"/>
                          </a:solidFill>
                          <a:effectLst/>
                          <a:latin typeface="Arial" charset="0"/>
                          <a:cs typeface="Arial" charset="0"/>
                        </a:rPr>
                        <a:t>Μηχανήματα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66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1" i="0" u="none" strike="noStrike" cap="none" normalizeH="0" baseline="0" dirty="0" smtClean="0">
                          <a:ln>
                            <a:noFill/>
                          </a:ln>
                          <a:solidFill>
                            <a:schemeClr val="tx1"/>
                          </a:solidFill>
                          <a:effectLst/>
                          <a:latin typeface="Arial" charset="0"/>
                          <a:cs typeface="Arial" charset="0"/>
                        </a:rPr>
                        <a:t>Α</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dirty="0" smtClean="0">
                          <a:ln>
                            <a:noFill/>
                          </a:ln>
                          <a:solidFill>
                            <a:schemeClr val="tx1"/>
                          </a:solidFill>
                          <a:effectLst/>
                          <a:latin typeface="Arial" charset="0"/>
                          <a:cs typeface="Arial" charset="0"/>
                        </a:rPr>
                        <a:t>100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smtClean="0">
                          <a:ln>
                            <a:noFill/>
                          </a:ln>
                          <a:solidFill>
                            <a:schemeClr val="tx1"/>
                          </a:solidFill>
                          <a:effectLst/>
                          <a:latin typeface="Arial" charset="0"/>
                          <a:cs typeface="Arial" charset="0"/>
                        </a:rPr>
                        <a:t>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66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1" i="0" u="none" strike="noStrike" cap="none" normalizeH="0" baseline="0" dirty="0" smtClean="0">
                          <a:ln>
                            <a:noFill/>
                          </a:ln>
                          <a:solidFill>
                            <a:schemeClr val="tx1"/>
                          </a:solidFill>
                          <a:effectLst/>
                          <a:latin typeface="Arial" charset="0"/>
                          <a:cs typeface="Arial" charset="0"/>
                        </a:rPr>
                        <a:t>Β</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dirty="0" smtClean="0">
                          <a:ln>
                            <a:noFill/>
                          </a:ln>
                          <a:solidFill>
                            <a:schemeClr val="tx1"/>
                          </a:solidFill>
                          <a:effectLst/>
                          <a:latin typeface="Arial" charset="0"/>
                          <a:cs typeface="Arial" charset="0"/>
                        </a:rPr>
                        <a:t>80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smtClean="0">
                          <a:ln>
                            <a:noFill/>
                          </a:ln>
                          <a:solidFill>
                            <a:schemeClr val="tx1"/>
                          </a:solidFill>
                          <a:effectLst/>
                          <a:latin typeface="Arial" charset="0"/>
                          <a:cs typeface="Arial" charset="0"/>
                        </a:rPr>
                        <a:t>40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66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1" i="0" u="none" strike="noStrike" cap="none" normalizeH="0" baseline="0" dirty="0" smtClean="0">
                          <a:ln>
                            <a:noFill/>
                          </a:ln>
                          <a:solidFill>
                            <a:schemeClr val="tx1"/>
                          </a:solidFill>
                          <a:effectLst/>
                          <a:latin typeface="Arial" charset="0"/>
                          <a:cs typeface="Arial" charset="0"/>
                        </a:rPr>
                        <a:t>Γ</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dirty="0" smtClean="0">
                          <a:ln>
                            <a:noFill/>
                          </a:ln>
                          <a:solidFill>
                            <a:schemeClr val="tx1"/>
                          </a:solidFill>
                          <a:effectLst/>
                          <a:latin typeface="Arial" charset="0"/>
                          <a:cs typeface="Arial" charset="0"/>
                        </a:rPr>
                        <a:t>60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dirty="0" smtClean="0">
                          <a:ln>
                            <a:noFill/>
                          </a:ln>
                          <a:solidFill>
                            <a:schemeClr val="tx1"/>
                          </a:solidFill>
                          <a:effectLst/>
                          <a:latin typeface="Arial" charset="0"/>
                          <a:cs typeface="Arial" charset="0"/>
                        </a:rPr>
                        <a:t>70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66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1" i="0" u="none" strike="noStrike" cap="none" normalizeH="0" baseline="0" dirty="0" smtClean="0">
                          <a:ln>
                            <a:noFill/>
                          </a:ln>
                          <a:solidFill>
                            <a:schemeClr val="tx1"/>
                          </a:solidFill>
                          <a:effectLst/>
                          <a:latin typeface="Arial" charset="0"/>
                          <a:cs typeface="Arial" charset="0"/>
                        </a:rPr>
                        <a:t>Δ</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dirty="0" smtClean="0">
                          <a:ln>
                            <a:noFill/>
                          </a:ln>
                          <a:solidFill>
                            <a:schemeClr val="tx1"/>
                          </a:solidFill>
                          <a:effectLst/>
                          <a:latin typeface="Arial" charset="0"/>
                          <a:cs typeface="Arial" charset="0"/>
                        </a:rPr>
                        <a:t>40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dirty="0" smtClean="0">
                          <a:ln>
                            <a:noFill/>
                          </a:ln>
                          <a:solidFill>
                            <a:schemeClr val="tx1"/>
                          </a:solidFill>
                          <a:effectLst/>
                          <a:latin typeface="Arial" charset="0"/>
                          <a:cs typeface="Arial" charset="0"/>
                        </a:rPr>
                        <a:t>90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286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1" i="0" u="none" strike="noStrike" cap="none" normalizeH="0" baseline="0" dirty="0" smtClean="0">
                          <a:ln>
                            <a:noFill/>
                          </a:ln>
                          <a:solidFill>
                            <a:schemeClr val="tx1"/>
                          </a:solidFill>
                          <a:effectLst/>
                          <a:latin typeface="Arial" charset="0"/>
                          <a:cs typeface="Arial" charset="0"/>
                        </a:rPr>
                        <a:t>Ε</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dirty="0" smtClean="0">
                          <a:ln>
                            <a:noFill/>
                          </a:ln>
                          <a:solidFill>
                            <a:schemeClr val="tx1"/>
                          </a:solidFill>
                          <a:effectLst/>
                          <a:latin typeface="Arial" charset="0"/>
                          <a:cs typeface="Arial" charset="0"/>
                        </a:rPr>
                        <a:t>20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dirty="0" smtClean="0">
                          <a:ln>
                            <a:noFill/>
                          </a:ln>
                          <a:solidFill>
                            <a:schemeClr val="tx1"/>
                          </a:solidFill>
                          <a:effectLst/>
                          <a:latin typeface="Arial" charset="0"/>
                          <a:cs typeface="Arial" charset="0"/>
                        </a:rPr>
                        <a:t>100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66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1" i="0" u="none" strike="noStrike" cap="none" normalizeH="0" baseline="0" smtClean="0">
                          <a:ln>
                            <a:noFill/>
                          </a:ln>
                          <a:solidFill>
                            <a:schemeClr val="tx1"/>
                          </a:solidFill>
                          <a:effectLst/>
                          <a:latin typeface="Arial" charset="0"/>
                          <a:cs typeface="Arial" charset="0"/>
                        </a:rPr>
                        <a:t>Ζ</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dirty="0" smtClean="0">
                          <a:ln>
                            <a:noFill/>
                          </a:ln>
                          <a:solidFill>
                            <a:schemeClr val="tx1"/>
                          </a:solidFill>
                          <a:effectLst/>
                          <a:latin typeface="Arial" charset="0"/>
                          <a:cs typeface="Arial" charset="0"/>
                        </a:rPr>
                        <a:t>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dirty="0" smtClean="0">
                          <a:ln>
                            <a:noFill/>
                          </a:ln>
                          <a:solidFill>
                            <a:schemeClr val="tx1"/>
                          </a:solidFill>
                          <a:effectLst/>
                          <a:latin typeface="Arial" charset="0"/>
                          <a:cs typeface="Arial" charset="0"/>
                        </a:rPr>
                        <a:t>105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1" name="Εικόνα 10" descr="Καμπύλη μεταβολής παραγωγής ψωμιού και μηχανηματων. Αποτύπωση περιοχής εφικτών και  ανέφικτων συνδυασμών. "/>
          <p:cNvPicPr>
            <a:picLocks noChangeAspect="1"/>
          </p:cNvPicPr>
          <p:nvPr/>
        </p:nvPicPr>
        <p:blipFill>
          <a:blip r:embed="rId8"/>
          <a:stretch>
            <a:fillRect/>
          </a:stretch>
        </p:blipFill>
        <p:spPr>
          <a:xfrm>
            <a:off x="3569224" y="3340078"/>
            <a:ext cx="5084759" cy="3025257"/>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135444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32047" y="44624"/>
            <a:ext cx="7772400" cy="1022425"/>
          </a:xfrm>
        </p:spPr>
        <p:txBody>
          <a:bodyPr>
            <a:noAutofit/>
          </a:bodyPr>
          <a:lstStyle/>
          <a:p>
            <a:r>
              <a:rPr lang="el-GR" sz="3200" dirty="0"/>
              <a:t>Η λειτουργία των αγορών</a:t>
            </a:r>
          </a:p>
        </p:txBody>
      </p:sp>
      <p:sp>
        <p:nvSpPr>
          <p:cNvPr id="9" name="Rectangle 3"/>
          <p:cNvSpPr txBox="1">
            <a:spLocks noChangeArrowheads="1"/>
          </p:cNvSpPr>
          <p:nvPr/>
        </p:nvSpPr>
        <p:spPr>
          <a:xfrm>
            <a:off x="-2" y="836712"/>
            <a:ext cx="9036497" cy="5040312"/>
          </a:xfrm>
          <a:prstGeom prst="rect">
            <a:avLst/>
          </a:prstGeom>
          <a:solidFill>
            <a:schemeClr val="bg1"/>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lnSpc>
                <a:spcPct val="150000"/>
              </a:lnSpc>
              <a:buFont typeface="Arial" panose="020B0604020202020204" pitchFamily="34" charset="0"/>
              <a:buChar char="•"/>
            </a:pPr>
            <a:r>
              <a:rPr lang="el-GR" altLang="el-GR" sz="1500" b="1" dirty="0">
                <a:latin typeface="Calibri" panose="020F0502020204030204" pitchFamily="34" charset="0"/>
                <a:ea typeface="Calibri" panose="020F0502020204030204" pitchFamily="34" charset="0"/>
                <a:cs typeface="Calibri" panose="020F0502020204030204" pitchFamily="34" charset="0"/>
              </a:rPr>
              <a:t>Αγορά μια σύντομη ονομασία για τη διαδικασία μέσω της οποίας...</a:t>
            </a:r>
          </a:p>
          <a:p>
            <a:pPr marL="742950" lvl="1" indent="-285750" algn="l">
              <a:lnSpc>
                <a:spcPct val="150000"/>
              </a:lnSpc>
              <a:buFont typeface="Wingdings" panose="05000000000000000000" pitchFamily="2" charset="2"/>
              <a:buChar char="Ø"/>
            </a:pPr>
            <a:r>
              <a:rPr lang="el-GR" altLang="el-GR" sz="15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οι αποφάσεις των νοικοκυριών για την κατανάλωση εναλλακτικών αγαθών</a:t>
            </a:r>
          </a:p>
          <a:p>
            <a:pPr marL="742950" lvl="1" indent="-285750" algn="l">
              <a:lnSpc>
                <a:spcPct val="150000"/>
              </a:lnSpc>
              <a:buFont typeface="Wingdings" panose="05000000000000000000" pitchFamily="2" charset="2"/>
              <a:buChar char="Ø"/>
            </a:pPr>
            <a:r>
              <a:rPr lang="el-GR" altLang="el-GR" sz="15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οι αποφάσεις των επιχειρήσεων για το τι και πώς θα παράγουν</a:t>
            </a:r>
          </a:p>
          <a:p>
            <a:pPr marL="742950" lvl="1" indent="-285750" algn="l">
              <a:lnSpc>
                <a:spcPct val="150000"/>
              </a:lnSpc>
              <a:buFont typeface="Wingdings" panose="05000000000000000000" pitchFamily="2" charset="2"/>
              <a:buChar char="Ø"/>
            </a:pPr>
            <a:r>
              <a:rPr lang="el-GR" altLang="el-GR" sz="15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και οι αποφάσεις των εργαζομένων για το πόσο και για ποιον θα εργαστούν</a:t>
            </a:r>
          </a:p>
          <a:p>
            <a:pPr algn="l">
              <a:lnSpc>
                <a:spcPct val="150000"/>
              </a:lnSpc>
            </a:pPr>
            <a:r>
              <a:rPr lang="el-GR" altLang="el-GR" sz="1500" dirty="0" smtClean="0">
                <a:latin typeface="Calibri" panose="020F0502020204030204" pitchFamily="34" charset="0"/>
                <a:ea typeface="Calibri" panose="020F0502020204030204" pitchFamily="34" charset="0"/>
                <a:cs typeface="Calibri" panose="020F0502020204030204" pitchFamily="34" charset="0"/>
              </a:rPr>
              <a:t>	...συντονίζονται όλες μέσω της προσαρμογής των τιμών.</a:t>
            </a:r>
          </a:p>
          <a:p>
            <a:pPr marL="285750" indent="-285750" algn="l">
              <a:lnSpc>
                <a:spcPct val="150000"/>
              </a:lnSpc>
              <a:buFont typeface="Arial" panose="020B0604020202020204" pitchFamily="34" charset="0"/>
              <a:buChar char="•"/>
            </a:pPr>
            <a:r>
              <a:rPr lang="el-GR" altLang="el-GR" sz="1500" b="1" dirty="0" smtClean="0">
                <a:latin typeface="Calibri" panose="020F0502020204030204" pitchFamily="34" charset="0"/>
                <a:ea typeface="Calibri" panose="020F0502020204030204" pitchFamily="34" charset="0"/>
                <a:cs typeface="Calibri" panose="020F0502020204030204" pitchFamily="34" charset="0"/>
              </a:rPr>
              <a:t>Η </a:t>
            </a:r>
            <a:r>
              <a:rPr lang="el-GR" altLang="el-GR" sz="1500" b="1" dirty="0">
                <a:latin typeface="Calibri" panose="020F0502020204030204" pitchFamily="34" charset="0"/>
                <a:ea typeface="Calibri" panose="020F0502020204030204" pitchFamily="34" charset="0"/>
                <a:cs typeface="Calibri" panose="020F0502020204030204" pitchFamily="34" charset="0"/>
              </a:rPr>
              <a:t>κατανομή των πόρων </a:t>
            </a:r>
            <a:r>
              <a:rPr lang="el-GR" altLang="el-GR" sz="1500" dirty="0">
                <a:latin typeface="Calibri" panose="020F0502020204030204" pitchFamily="34" charset="0"/>
                <a:ea typeface="Calibri" panose="020F0502020204030204" pitchFamily="34" charset="0"/>
                <a:cs typeface="Calibri" panose="020F0502020204030204" pitchFamily="34" charset="0"/>
              </a:rPr>
              <a:t>είναι ζωτικής σημασίας για μια </a:t>
            </a:r>
            <a:r>
              <a:rPr lang="el-GR" altLang="el-GR" sz="1500" dirty="0" smtClean="0">
                <a:latin typeface="Calibri" panose="020F0502020204030204" pitchFamily="34" charset="0"/>
                <a:ea typeface="Calibri" panose="020F0502020204030204" pitchFamily="34" charset="0"/>
                <a:cs typeface="Calibri" panose="020F0502020204030204" pitchFamily="34" charset="0"/>
              </a:rPr>
              <a:t>κοινωνία και </a:t>
            </a:r>
            <a:r>
              <a:rPr lang="el-GR" altLang="el-GR" sz="1500" dirty="0">
                <a:latin typeface="Calibri" panose="020F0502020204030204" pitchFamily="34" charset="0"/>
                <a:ea typeface="Calibri" panose="020F0502020204030204" pitchFamily="34" charset="0"/>
                <a:cs typeface="Calibri" panose="020F0502020204030204" pitchFamily="34" charset="0"/>
              </a:rPr>
              <a:t>γίνεται με διαφορετικούς τρόπους σε διαφορετικές κοινωνίες, π.χ. </a:t>
            </a:r>
          </a:p>
          <a:p>
            <a:pPr marL="742950" lvl="1" indent="-285750" algn="l">
              <a:lnSpc>
                <a:spcPct val="150000"/>
              </a:lnSpc>
              <a:buFont typeface="Wingdings" panose="05000000000000000000" pitchFamily="2" charset="2"/>
              <a:buChar char="Ø"/>
            </a:pPr>
            <a:r>
              <a:rPr lang="el-GR" altLang="el-GR" sz="15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κεντρικά </a:t>
            </a:r>
            <a:r>
              <a:rPr lang="el-GR" altLang="el-GR" sz="1500" dirty="0">
                <a:solidFill>
                  <a:srgbClr val="0000FF"/>
                </a:solidFill>
                <a:latin typeface="Calibri" panose="020F0502020204030204" pitchFamily="34" charset="0"/>
                <a:ea typeface="Calibri" panose="020F0502020204030204" pitchFamily="34" charset="0"/>
                <a:cs typeface="Calibri" panose="020F0502020204030204" pitchFamily="34" charset="0"/>
              </a:rPr>
              <a:t>ελεγχόμενη οικονομία</a:t>
            </a:r>
          </a:p>
          <a:p>
            <a:pPr marL="742950" lvl="1" indent="-285750" algn="l">
              <a:lnSpc>
                <a:spcPct val="150000"/>
              </a:lnSpc>
              <a:buFont typeface="Wingdings" panose="05000000000000000000" pitchFamily="2" charset="2"/>
              <a:buChar char="Ø"/>
            </a:pPr>
            <a:r>
              <a:rPr lang="el-GR" altLang="el-GR" sz="15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μεικτή </a:t>
            </a:r>
            <a:r>
              <a:rPr lang="el-GR" altLang="el-GR" sz="1500" dirty="0">
                <a:solidFill>
                  <a:srgbClr val="0000FF"/>
                </a:solidFill>
                <a:latin typeface="Calibri" panose="020F0502020204030204" pitchFamily="34" charset="0"/>
                <a:ea typeface="Calibri" panose="020F0502020204030204" pitchFamily="34" charset="0"/>
                <a:cs typeface="Calibri" panose="020F0502020204030204" pitchFamily="34" charset="0"/>
              </a:rPr>
              <a:t>οικονομία</a:t>
            </a:r>
          </a:p>
          <a:p>
            <a:pPr marL="742950" lvl="1" indent="-285750" algn="l">
              <a:lnSpc>
                <a:spcPct val="150000"/>
              </a:lnSpc>
              <a:buFont typeface="Wingdings" panose="05000000000000000000" pitchFamily="2" charset="2"/>
              <a:buChar char="Ø"/>
            </a:pPr>
            <a:r>
              <a:rPr lang="el-GR" altLang="el-GR" sz="15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ελεύθερη </a:t>
            </a:r>
            <a:r>
              <a:rPr lang="el-GR" altLang="el-GR" sz="1500" dirty="0">
                <a:solidFill>
                  <a:srgbClr val="0000FF"/>
                </a:solidFill>
                <a:latin typeface="Calibri" panose="020F0502020204030204" pitchFamily="34" charset="0"/>
                <a:ea typeface="Calibri" panose="020F0502020204030204" pitchFamily="34" charset="0"/>
                <a:cs typeface="Calibri" panose="020F0502020204030204" pitchFamily="34" charset="0"/>
              </a:rPr>
              <a:t>αγορά</a:t>
            </a:r>
          </a:p>
          <a:p>
            <a:pPr marL="285750" indent="-285750" algn="l">
              <a:lnSpc>
                <a:spcPct val="150000"/>
              </a:lnSpc>
              <a:buFont typeface="Arial" panose="020B0604020202020204" pitchFamily="34" charset="0"/>
              <a:buChar char="•"/>
            </a:pPr>
            <a:r>
              <a:rPr lang="el-GR" altLang="el-GR" sz="1500" b="1" dirty="0" smtClean="0">
                <a:latin typeface="Calibri" panose="020F0502020204030204" pitchFamily="34" charset="0"/>
                <a:ea typeface="Calibri" panose="020F0502020204030204" pitchFamily="34" charset="0"/>
                <a:cs typeface="Calibri" panose="020F0502020204030204" pitchFamily="34" charset="0"/>
              </a:rPr>
              <a:t>Η </a:t>
            </a:r>
            <a:r>
              <a:rPr lang="el-GR" altLang="el-GR" sz="1500" b="1" dirty="0">
                <a:latin typeface="Calibri" panose="020F0502020204030204" pitchFamily="34" charset="0"/>
                <a:ea typeface="Calibri" panose="020F0502020204030204" pitchFamily="34" charset="0"/>
                <a:cs typeface="Calibri" panose="020F0502020204030204" pitchFamily="34" charset="0"/>
              </a:rPr>
              <a:t>θετική οικονομική ασχολείται με την αντικειμενική ερμηνεία</a:t>
            </a:r>
          </a:p>
          <a:p>
            <a:pPr algn="l">
              <a:lnSpc>
                <a:spcPct val="150000"/>
              </a:lnSpc>
            </a:pPr>
            <a:r>
              <a:rPr lang="el-GR" altLang="el-GR" sz="1500" dirty="0" smtClean="0">
                <a:latin typeface="Calibri" panose="020F0502020204030204" pitchFamily="34" charset="0"/>
                <a:ea typeface="Calibri" panose="020F0502020204030204" pitchFamily="34" charset="0"/>
                <a:cs typeface="Calibri" panose="020F0502020204030204" pitchFamily="34" charset="0"/>
              </a:rPr>
              <a:t>	 </a:t>
            </a:r>
            <a:r>
              <a:rPr lang="el-GR" altLang="el-GR" sz="1500" dirty="0">
                <a:latin typeface="Calibri" panose="020F0502020204030204" pitchFamily="34" charset="0"/>
                <a:ea typeface="Calibri" panose="020F0502020204030204" pitchFamily="34" charset="0"/>
                <a:cs typeface="Calibri" panose="020F0502020204030204" pitchFamily="34" charset="0"/>
              </a:rPr>
              <a:t>π.χ. </a:t>
            </a:r>
            <a:r>
              <a:rPr lang="el-GR" altLang="el-GR" sz="1500" dirty="0">
                <a:solidFill>
                  <a:srgbClr val="0000FF"/>
                </a:solidFill>
                <a:latin typeface="Calibri" panose="020F0502020204030204" pitchFamily="34" charset="0"/>
                <a:ea typeface="Calibri" panose="020F0502020204030204" pitchFamily="34" charset="0"/>
                <a:cs typeface="Calibri" panose="020F0502020204030204" pitchFamily="34" charset="0"/>
              </a:rPr>
              <a:t>αν επιβληθεί φόρος σε ένα αγαθό, η τιμή του θα τείνει να αυξηθεί</a:t>
            </a:r>
          </a:p>
          <a:p>
            <a:pPr marL="285750" indent="-285750" algn="l">
              <a:lnSpc>
                <a:spcPct val="150000"/>
              </a:lnSpc>
              <a:buFont typeface="Arial" panose="020B0604020202020204" pitchFamily="34" charset="0"/>
              <a:buChar char="•"/>
            </a:pPr>
            <a:r>
              <a:rPr lang="el-GR" altLang="el-GR" sz="1500" b="1" dirty="0">
                <a:latin typeface="Calibri" panose="020F0502020204030204" pitchFamily="34" charset="0"/>
                <a:ea typeface="Calibri" panose="020F0502020204030204" pitchFamily="34" charset="0"/>
                <a:cs typeface="Calibri" panose="020F0502020204030204" pitchFamily="34" charset="0"/>
              </a:rPr>
              <a:t>Η κανονιστική οικονομική διατυπώνει προτάσεις που βασίζονται σε αξιολογικές κρίσεις</a:t>
            </a:r>
          </a:p>
          <a:p>
            <a:pPr algn="l">
              <a:lnSpc>
                <a:spcPct val="150000"/>
              </a:lnSpc>
            </a:pPr>
            <a:r>
              <a:rPr lang="el-GR" altLang="el-GR" sz="1500" dirty="0" smtClean="0">
                <a:latin typeface="Calibri" panose="020F0502020204030204" pitchFamily="34" charset="0"/>
                <a:ea typeface="Calibri" panose="020F0502020204030204" pitchFamily="34" charset="0"/>
                <a:cs typeface="Calibri" panose="020F0502020204030204" pitchFamily="34" charset="0"/>
              </a:rPr>
              <a:t>	π.χ</a:t>
            </a:r>
            <a:r>
              <a:rPr lang="el-GR" altLang="el-GR" sz="1500" dirty="0">
                <a:latin typeface="Calibri" panose="020F0502020204030204" pitchFamily="34" charset="0"/>
                <a:ea typeface="Calibri" panose="020F0502020204030204" pitchFamily="34" charset="0"/>
                <a:cs typeface="Calibri" panose="020F0502020204030204" pitchFamily="34" charset="0"/>
              </a:rPr>
              <a:t>. </a:t>
            </a:r>
            <a:r>
              <a:rPr lang="el-GR" altLang="el-GR" sz="1500" dirty="0">
                <a:solidFill>
                  <a:srgbClr val="0000FF"/>
                </a:solidFill>
                <a:latin typeface="Calibri" panose="020F0502020204030204" pitchFamily="34" charset="0"/>
                <a:ea typeface="Calibri" panose="020F0502020204030204" pitchFamily="34" charset="0"/>
                <a:cs typeface="Calibri" panose="020F0502020204030204" pitchFamily="34" charset="0"/>
              </a:rPr>
              <a:t>θα πρέπει να επιβληθεί φόρος στον καπνό για να αποθαρρυνθεί το κάπνισμα </a:t>
            </a:r>
            <a:endParaRPr lang="el-GR" altLang="el-GR" sz="1500" b="1" dirty="0" smtClean="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Tree>
    <p:custDataLst>
      <p:tags r:id="rId1"/>
    </p:custDataLst>
    <p:extLst>
      <p:ext uri="{BB962C8B-B14F-4D97-AF65-F5344CB8AC3E}">
        <p14:creationId xmlns:p14="http://schemas.microsoft.com/office/powerpoint/2010/main" val="25452023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nvSpPr>
        <p:spPr>
          <a:xfrm>
            <a:off x="323528" y="1340768"/>
            <a:ext cx="8568952" cy="3539430"/>
          </a:xfrm>
          <a:prstGeom prst="rect">
            <a:avLst/>
          </a:prstGeom>
        </p:spPr>
        <p:txBody>
          <a:bodyPr wrap="square">
            <a:spAutoFit/>
          </a:bodyPr>
          <a:lstStyle/>
          <a:p>
            <a:r>
              <a:rPr lang="el-GR" sz="1600" dirty="0"/>
              <a:t>ΠΑΠΑΗΛΙΑΣ ΘΕΟΔΩΡΟΣ (2006)  Παραδόσεις Πολιτικής Οικονομίας Εκδόσεις ΑΘ. ΣΤΑΜΟΥΛΗΣ. </a:t>
            </a:r>
            <a:r>
              <a:rPr lang="el-GR" sz="1600" dirty="0" smtClean="0"/>
              <a:t>ΑΘΗΝΑ</a:t>
            </a:r>
          </a:p>
          <a:p>
            <a:endParaRPr lang="el-GR" sz="1600" dirty="0"/>
          </a:p>
          <a:p>
            <a:r>
              <a:rPr lang="el-GR" sz="1600" dirty="0" smtClean="0"/>
              <a:t>D</a:t>
            </a:r>
            <a:r>
              <a:rPr lang="el-GR" sz="1600" dirty="0"/>
              <a:t>. BEGG, S.FISCER, R. DOMBUSCH Εισαγωγή στην Οικονομική ΤΟΜΟΣ Α  </a:t>
            </a:r>
            <a:r>
              <a:rPr lang="el-GR" sz="1600" dirty="0" err="1"/>
              <a:t>Eκ</a:t>
            </a:r>
            <a:r>
              <a:rPr lang="el-GR" sz="1600" dirty="0"/>
              <a:t>. </a:t>
            </a:r>
            <a:r>
              <a:rPr lang="el-GR" sz="1600" dirty="0" smtClean="0"/>
              <a:t>ΚΡΙΤΙΚΗ</a:t>
            </a:r>
          </a:p>
          <a:p>
            <a:endParaRPr lang="el-GR" sz="1600" dirty="0"/>
          </a:p>
          <a:p>
            <a:r>
              <a:rPr lang="el-GR" sz="1600" dirty="0" smtClean="0"/>
              <a:t>SALVATOR </a:t>
            </a:r>
            <a:r>
              <a:rPr lang="el-GR" sz="1600" dirty="0"/>
              <a:t>DOMINICK (2007) Η επιχειρησιακή Οικονομική στο Διεθνές Οικονομικό Περιβάλλον. </a:t>
            </a:r>
            <a:r>
              <a:rPr lang="el-GR" sz="1600" dirty="0" err="1"/>
              <a:t>Εκδ</a:t>
            </a:r>
            <a:r>
              <a:rPr lang="el-GR" sz="1600" dirty="0"/>
              <a:t>. </a:t>
            </a:r>
            <a:r>
              <a:rPr lang="el-GR" sz="1600" dirty="0" smtClean="0"/>
              <a:t>GUTENBERG</a:t>
            </a:r>
          </a:p>
          <a:p>
            <a:endParaRPr lang="el-GR" sz="1600" dirty="0"/>
          </a:p>
          <a:p>
            <a:r>
              <a:rPr lang="el-GR" sz="1600" dirty="0" err="1" smtClean="0"/>
              <a:t>Dominick</a:t>
            </a:r>
            <a:r>
              <a:rPr lang="el-GR" sz="1600" dirty="0" smtClean="0"/>
              <a:t> </a:t>
            </a:r>
            <a:r>
              <a:rPr lang="el-GR" sz="1600" dirty="0" err="1"/>
              <a:t>Salvatore</a:t>
            </a:r>
            <a:r>
              <a:rPr lang="el-GR" sz="1600" dirty="0"/>
              <a:t>  (2012) « ΕΠΙΧΕΙΡΗΣΙΑΚΗ ΟΙΚΟΝΟΜΙΚΗ ΣΤΟ ΔΙΕΘΝΕΣ ΟΙΚΟΝΟΜΙΚΟ ΠΕΡΙΒΑΛΛΟΝ  ΕΚΔ.  </a:t>
            </a:r>
            <a:r>
              <a:rPr lang="el-GR" sz="1600" dirty="0" smtClean="0"/>
              <a:t>GUTENBERG</a:t>
            </a:r>
          </a:p>
          <a:p>
            <a:endParaRPr lang="el-GR" sz="1600" dirty="0"/>
          </a:p>
          <a:p>
            <a:r>
              <a:rPr lang="en-US" sz="1600" dirty="0" smtClean="0"/>
              <a:t>M</a:t>
            </a:r>
            <a:r>
              <a:rPr lang="en-US" sz="1600" dirty="0"/>
              <a:t>. FRIEDMAN “The </a:t>
            </a:r>
            <a:r>
              <a:rPr lang="en-US" sz="1600" dirty="0" err="1"/>
              <a:t>Methology</a:t>
            </a:r>
            <a:r>
              <a:rPr lang="en-US" sz="1600" dirty="0"/>
              <a:t> of Positive Economics”  </a:t>
            </a:r>
            <a:r>
              <a:rPr lang="en-US" sz="1600" dirty="0" err="1"/>
              <a:t>στο</a:t>
            </a:r>
            <a:r>
              <a:rPr lang="en-US" sz="1600" dirty="0"/>
              <a:t> Essays in Positive Economics (Chicago: University of Chicago Press, 1953)</a:t>
            </a:r>
          </a:p>
          <a:p>
            <a:endParaRPr lang="el-GR" sz="16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49</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124744"/>
            <a:ext cx="9036496" cy="4525963"/>
          </a:xfrm>
        </p:spPr>
        <p:txBody>
          <a:bodyPr>
            <a:noAutofit/>
          </a:bodyPr>
          <a:lstStyle/>
          <a:p>
            <a:pPr lvl="1">
              <a:buFont typeface="Wingdings" pitchFamily="2" charset="2"/>
              <a:buChar char="§"/>
            </a:pPr>
            <a:r>
              <a:rPr lang="el-GR" sz="2400" dirty="0" smtClean="0">
                <a:hlinkClick r:id="rId8" action="ppaction://hlinksldjump"/>
              </a:rPr>
              <a:t>Έννοιες Ορισμοί - Αντικείμενο Πολιτικής Οικονομίας.</a:t>
            </a:r>
          </a:p>
          <a:p>
            <a:pPr lvl="1">
              <a:buFont typeface="Wingdings" pitchFamily="2" charset="2"/>
              <a:buChar char="§"/>
            </a:pPr>
            <a:r>
              <a:rPr lang="el-GR" sz="2400" dirty="0">
                <a:hlinkClick r:id="rId9" action="ppaction://hlinksldjump"/>
              </a:rPr>
              <a:t>Στάδια </a:t>
            </a:r>
            <a:r>
              <a:rPr lang="el-GR" sz="2400" dirty="0" smtClean="0">
                <a:hlinkClick r:id="rId9" action="ppaction://hlinksldjump"/>
              </a:rPr>
              <a:t>λήψης Διοικητικών </a:t>
            </a:r>
            <a:r>
              <a:rPr lang="el-GR" sz="2400" dirty="0">
                <a:hlinkClick r:id="rId9" action="ppaction://hlinksldjump"/>
              </a:rPr>
              <a:t>Αποφάσεων </a:t>
            </a:r>
            <a:r>
              <a:rPr lang="el-GR" sz="2400" dirty="0" smtClean="0">
                <a:hlinkClick r:id="rId9" action="ppaction://hlinksldjump"/>
              </a:rPr>
              <a:t>.</a:t>
            </a:r>
            <a:endParaRPr lang="el-GR" sz="2400" dirty="0" smtClean="0">
              <a:hlinkClick r:id="rId8" action="ppaction://hlinksldjump"/>
            </a:endParaRPr>
          </a:p>
          <a:p>
            <a:pPr lvl="1">
              <a:buFont typeface="Wingdings" pitchFamily="2" charset="2"/>
              <a:buChar char="§"/>
            </a:pPr>
            <a:r>
              <a:rPr lang="el-GR" sz="2400" dirty="0">
                <a:hlinkClick r:id="rId10" action="ppaction://hlinksldjump"/>
              </a:rPr>
              <a:t>Κέρδος</a:t>
            </a:r>
            <a:r>
              <a:rPr lang="el-GR" sz="2400" dirty="0">
                <a:hlinkClick r:id="rId8" action="ppaction://hlinksldjump"/>
              </a:rPr>
              <a:t>. </a:t>
            </a:r>
            <a:endParaRPr lang="fi-FI" sz="2400" dirty="0"/>
          </a:p>
          <a:p>
            <a:pPr lvl="1">
              <a:buFont typeface="Wingdings" pitchFamily="2" charset="2"/>
              <a:buChar char="§"/>
            </a:pPr>
            <a:r>
              <a:rPr lang="el-GR" sz="2400" dirty="0" smtClean="0">
                <a:hlinkClick r:id="rId11" action="ppaction://hlinksldjump"/>
              </a:rPr>
              <a:t>Οικονομικά </a:t>
            </a:r>
            <a:r>
              <a:rPr lang="el-GR" sz="2400" dirty="0">
                <a:hlinkClick r:id="rId11" action="ppaction://hlinksldjump"/>
              </a:rPr>
              <a:t>και </a:t>
            </a:r>
            <a:r>
              <a:rPr lang="el-GR" sz="2400" dirty="0" smtClean="0">
                <a:hlinkClick r:id="rId11" action="ppaction://hlinksldjump"/>
              </a:rPr>
              <a:t>Κοινωνικά Συστήματα </a:t>
            </a:r>
            <a:r>
              <a:rPr lang="el-GR" sz="2400" dirty="0">
                <a:hlinkClick r:id="rId11" action="ppaction://hlinksldjump"/>
              </a:rPr>
              <a:t>Π</a:t>
            </a:r>
            <a:r>
              <a:rPr lang="el-GR" sz="2400" dirty="0" smtClean="0">
                <a:hlinkClick r:id="rId11" action="ppaction://hlinksldjump"/>
              </a:rPr>
              <a:t>αραγωγής.</a:t>
            </a:r>
            <a:endParaRPr lang="fi-FI" sz="2400" dirty="0"/>
          </a:p>
          <a:p>
            <a:pPr lvl="1">
              <a:buFont typeface="Wingdings" pitchFamily="2" charset="2"/>
              <a:buChar char="§"/>
            </a:pPr>
            <a:r>
              <a:rPr lang="el-GR" sz="2400" dirty="0">
                <a:hlinkClick r:id="rId12" action="ppaction://hlinksldjump"/>
              </a:rPr>
              <a:t>Τρόποι Συλλογής Ταξινόμησης και Παρουσίασης Δεδομένων  - Πηγές</a:t>
            </a:r>
            <a:r>
              <a:rPr lang="en-GB" sz="2400" dirty="0" smtClean="0">
                <a:hlinkClick r:id="rId12" action="ppaction://hlinksldjump"/>
              </a:rPr>
              <a:t>.</a:t>
            </a:r>
            <a:endParaRPr lang="el-GR" sz="2400" dirty="0" smtClean="0"/>
          </a:p>
          <a:p>
            <a:pPr lvl="1">
              <a:buFont typeface="Wingdings" pitchFamily="2" charset="2"/>
              <a:buChar char="§"/>
            </a:pPr>
            <a:r>
              <a:rPr lang="el-GR" sz="2400" dirty="0">
                <a:hlinkClick r:id="rId13" action="ppaction://hlinksldjump"/>
              </a:rPr>
              <a:t>Συντελεστές </a:t>
            </a:r>
            <a:r>
              <a:rPr lang="el-GR" sz="2400" dirty="0" smtClean="0">
                <a:hlinkClick r:id="rId13" action="ppaction://hlinksldjump"/>
              </a:rPr>
              <a:t>παραγωγής</a:t>
            </a:r>
            <a:r>
              <a:rPr lang="el-GR" sz="2400" dirty="0" smtClean="0">
                <a:hlinkClick r:id="rId14" action="ppaction://hlinksldjump"/>
              </a:rPr>
              <a:t>.</a:t>
            </a:r>
            <a:r>
              <a:rPr lang="el-GR" sz="2400" dirty="0">
                <a:hlinkClick r:id="rId14" action="ppaction://hlinksldjump"/>
              </a:rPr>
              <a:t> </a:t>
            </a:r>
            <a:endParaRPr lang="el-GR" sz="2400" dirty="0" smtClean="0">
              <a:hlinkClick r:id="rId14" action="ppaction://hlinksldjump"/>
            </a:endParaRPr>
          </a:p>
          <a:p>
            <a:pPr lvl="1">
              <a:buFont typeface="Wingdings" pitchFamily="2" charset="2"/>
              <a:buChar char="§"/>
            </a:pPr>
            <a:r>
              <a:rPr lang="el-GR" sz="2400" dirty="0" smtClean="0">
                <a:hlinkClick r:id="rId15" action="ppaction://hlinksldjump"/>
              </a:rPr>
              <a:t>Εργασία</a:t>
            </a:r>
            <a:r>
              <a:rPr lang="el-GR" sz="2400" dirty="0" smtClean="0">
                <a:hlinkClick r:id="rId14" action="ppaction://hlinksldjump"/>
              </a:rPr>
              <a:t>.</a:t>
            </a:r>
          </a:p>
          <a:p>
            <a:pPr lvl="1">
              <a:buFont typeface="Wingdings" pitchFamily="2" charset="2"/>
              <a:buChar char="§"/>
            </a:pPr>
            <a:r>
              <a:rPr lang="el-GR" sz="2400" dirty="0">
                <a:hlinkClick r:id="rId16" action="ppaction://hlinksldjump"/>
              </a:rPr>
              <a:t>Το Κεφάλαιο. </a:t>
            </a:r>
            <a:endParaRPr lang="el-GR" sz="2400" dirty="0" smtClean="0">
              <a:hlinkClick r:id="rId14" action="ppaction://hlinksldjump"/>
            </a:endParaRPr>
          </a:p>
          <a:p>
            <a:pPr lvl="1">
              <a:buFont typeface="Wingdings" pitchFamily="2" charset="2"/>
              <a:buChar char="§"/>
            </a:pPr>
            <a:r>
              <a:rPr lang="el-GR" sz="2400" dirty="0" smtClean="0">
                <a:hlinkClick r:id="rId17" action="ppaction://hlinksldjump"/>
              </a:rPr>
              <a:t>Καμπύλη Μετασχηματισμού. </a:t>
            </a:r>
            <a:endParaRPr lang="fi-FI" sz="2400" dirty="0"/>
          </a:p>
          <a:p>
            <a:pPr lvl="1">
              <a:buSzPct val="45000"/>
              <a:buFont typeface="Wingdings" pitchFamily="2" charset="2"/>
              <a:buChar char="§"/>
            </a:pPr>
            <a:endParaRPr lang="en-US" sz="2400" dirty="0"/>
          </a:p>
          <a:p>
            <a:pPr>
              <a:buFont typeface="Wingdings" pitchFamily="2" charset="2"/>
              <a:buChar char="§"/>
            </a:pPr>
            <a:endParaRPr lang="el-GR" sz="2800"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
        <p:nvSpPr>
          <p:cNvPr id="5" name="TextBox 4"/>
          <p:cNvSpPr txBox="1"/>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1 Έννοιες - Ορισμοί</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rmAutofit fontScale="32500" lnSpcReduction="20000"/>
          </a:bodyPr>
          <a:lstStyle/>
          <a:p>
            <a:pPr>
              <a:buFont typeface="Wingdings" panose="05000000000000000000" pitchFamily="2" charset="2"/>
              <a:buChar char="v"/>
            </a:pPr>
            <a:r>
              <a:rPr lang="el-GR" sz="8800" b="1" dirty="0"/>
              <a:t>Αντικείμενο Πολιτικής </a:t>
            </a:r>
            <a:r>
              <a:rPr lang="el-GR" sz="8800" b="1" dirty="0" smtClean="0"/>
              <a:t>Οικονομίας.</a:t>
            </a:r>
            <a:endParaRPr lang="el-GR" sz="8800" b="1" dirty="0"/>
          </a:p>
          <a:p>
            <a:pPr marL="457200" lvl="1" indent="0">
              <a:buNone/>
            </a:pPr>
            <a:r>
              <a:rPr lang="el-GR" sz="8800" dirty="0" smtClean="0"/>
              <a:t>Το </a:t>
            </a:r>
            <a:r>
              <a:rPr lang="el-GR" sz="8800" dirty="0"/>
              <a:t>αντικείμενο της Πολιτικής Οικονομίας είναι η ανάλυση των οικονομικών μηχανισμών μέσω των οποίων λειτουργεί το οικονομικό </a:t>
            </a:r>
            <a:r>
              <a:rPr lang="el-GR" sz="8800" dirty="0" smtClean="0"/>
              <a:t>σύστημα</a:t>
            </a:r>
          </a:p>
          <a:p>
            <a:pPr lvl="1">
              <a:buFont typeface="Wingdings" panose="05000000000000000000" pitchFamily="2" charset="2"/>
              <a:buChar char="q"/>
            </a:pP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2 Έννοιες – Ορισμοί </a:t>
            </a:r>
            <a:endParaRPr lang="en-US" sz="2800" b="0" dirty="0"/>
          </a:p>
        </p:txBody>
      </p:sp>
      <p:sp>
        <p:nvSpPr>
          <p:cNvPr id="9" name="Θέση περιεχομένου 8"/>
          <p:cNvSpPr>
            <a:spLocks noGrp="1"/>
          </p:cNvSpPr>
          <p:nvPr>
            <p:ph idx="1"/>
            <p:custDataLst>
              <p:tags r:id="rId3"/>
            </p:custDataLst>
          </p:nvPr>
        </p:nvSpPr>
        <p:spPr>
          <a:xfrm>
            <a:off x="251520" y="1201614"/>
            <a:ext cx="8568952" cy="4781871"/>
          </a:xfrm>
        </p:spPr>
        <p:txBody>
          <a:bodyPr>
            <a:normAutofit fontScale="25000" lnSpcReduction="20000"/>
          </a:bodyPr>
          <a:lstStyle/>
          <a:p>
            <a:pPr>
              <a:buFont typeface="Wingdings" panose="05000000000000000000" pitchFamily="2" charset="2"/>
              <a:buChar char="v"/>
            </a:pPr>
            <a:r>
              <a:rPr lang="el-GR" sz="11200" dirty="0" smtClean="0"/>
              <a:t>Κάθε </a:t>
            </a:r>
            <a:r>
              <a:rPr lang="el-GR" sz="11200" dirty="0"/>
              <a:t>σύστημα οργάνωσης </a:t>
            </a:r>
            <a:r>
              <a:rPr lang="el-GR" sz="11200" dirty="0" smtClean="0"/>
              <a:t>των </a:t>
            </a:r>
            <a:r>
              <a:rPr lang="el-GR" sz="11200" dirty="0"/>
              <a:t>ατόμων είναι υποχρεωμένο  να απαντά στα ερωτήματα</a:t>
            </a:r>
            <a:r>
              <a:rPr lang="el-GR" sz="11200" dirty="0" smtClean="0"/>
              <a:t>:</a:t>
            </a:r>
          </a:p>
          <a:p>
            <a:pPr>
              <a:buFont typeface="Wingdings" panose="05000000000000000000" pitchFamily="2" charset="2"/>
              <a:buChar char="v"/>
            </a:pPr>
            <a:endParaRPr lang="el-GR" sz="9200" dirty="0"/>
          </a:p>
          <a:p>
            <a:pPr marL="457200" lvl="1" indent="0">
              <a:buNone/>
            </a:pPr>
            <a:r>
              <a:rPr lang="el-GR" sz="8800" b="1" dirty="0"/>
              <a:t>Α) Ποιοι για ποιους παράγουν.</a:t>
            </a:r>
          </a:p>
          <a:p>
            <a:pPr lvl="2">
              <a:buFont typeface="Courier New" panose="02070309020205020404" pitchFamily="49" charset="0"/>
              <a:buChar char="o"/>
            </a:pPr>
            <a:r>
              <a:rPr lang="el-GR" sz="8400" dirty="0"/>
              <a:t>Από την απάντηση του ερωτήματος αυτού προσδιορίζεται το κοινωνικό σύστημα. </a:t>
            </a:r>
          </a:p>
          <a:p>
            <a:pPr lvl="2">
              <a:buFont typeface="Courier New" panose="02070309020205020404" pitchFamily="49" charset="0"/>
              <a:buChar char="o"/>
            </a:pPr>
            <a:r>
              <a:rPr lang="el-GR" sz="8400" dirty="0" smtClean="0"/>
              <a:t>Οι </a:t>
            </a:r>
            <a:r>
              <a:rPr lang="el-GR" sz="8400" dirty="0"/>
              <a:t>δούλοι στην αρχαιότητα για λογαριασμό των ελεύθερων- δουλοκτητικό καθεστώς,</a:t>
            </a:r>
          </a:p>
          <a:p>
            <a:pPr lvl="2">
              <a:buFont typeface="Courier New" panose="02070309020205020404" pitchFamily="49" charset="0"/>
              <a:buChar char="o"/>
            </a:pPr>
            <a:r>
              <a:rPr lang="el-GR" sz="8400" dirty="0" smtClean="0"/>
              <a:t>Οι </a:t>
            </a:r>
            <a:r>
              <a:rPr lang="el-GR" sz="8400" dirty="0"/>
              <a:t>δουλοπάροικοι για λογαριασμό των ευγενών –φεουδαρχία,</a:t>
            </a:r>
          </a:p>
          <a:p>
            <a:pPr lvl="2">
              <a:buFont typeface="Courier New" panose="02070309020205020404" pitchFamily="49" charset="0"/>
              <a:buChar char="o"/>
            </a:pPr>
            <a:r>
              <a:rPr lang="el-GR" sz="8400" dirty="0" smtClean="0"/>
              <a:t>Οι </a:t>
            </a:r>
            <a:r>
              <a:rPr lang="el-GR" sz="8400" dirty="0"/>
              <a:t>μισθωτοί για το κεφάλαιο  -καπιταλισμός</a:t>
            </a:r>
          </a:p>
          <a:p>
            <a:pPr marL="457200" lvl="1" indent="0">
              <a:buNone/>
            </a:pPr>
            <a:endParaRPr lang="el-GR" sz="8800" dirty="0" smtClean="0"/>
          </a:p>
          <a:p>
            <a:pPr marL="457200" lvl="1" indent="0">
              <a:buNone/>
            </a:pPr>
            <a:r>
              <a:rPr lang="el-GR" sz="8800" dirty="0" smtClean="0"/>
              <a:t>Ο </a:t>
            </a:r>
            <a:r>
              <a:rPr lang="el-GR" sz="8800" dirty="0"/>
              <a:t>ΕΛΕΓΧΟΣ ΤΗΣ ΠΑΡΑΓΩΓΗΣ ΟΡΙΟΘΕΤΕΙ ΚΑΙ ΤΟ ΣΥΣΤΗΜΑ </a:t>
            </a:r>
            <a:r>
              <a:rPr lang="el-GR" sz="8800" dirty="0" smtClean="0"/>
              <a:t>ΠΑΡΑΓΩΓΗΣ</a:t>
            </a:r>
            <a:endParaRPr lang="el-GR" sz="8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238297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3 Έννοιες - Ορισμοί</a:t>
            </a:r>
            <a:endParaRPr lang="en-US" sz="2800" b="0" dirty="0"/>
          </a:p>
        </p:txBody>
      </p:sp>
      <p:sp>
        <p:nvSpPr>
          <p:cNvPr id="9" name="Θέση περιεχομένου 8"/>
          <p:cNvSpPr>
            <a:spLocks noGrp="1"/>
          </p:cNvSpPr>
          <p:nvPr>
            <p:ph idx="1"/>
            <p:custDataLst>
              <p:tags r:id="rId3"/>
            </p:custDataLst>
          </p:nvPr>
        </p:nvSpPr>
        <p:spPr>
          <a:xfrm>
            <a:off x="251520" y="1201614"/>
            <a:ext cx="8568952" cy="4781871"/>
          </a:xfrm>
        </p:spPr>
        <p:txBody>
          <a:bodyPr>
            <a:normAutofit fontScale="32500" lnSpcReduction="20000"/>
          </a:bodyPr>
          <a:lstStyle/>
          <a:p>
            <a:pPr marL="0" indent="0">
              <a:buNone/>
            </a:pPr>
            <a:r>
              <a:rPr lang="el-GR" sz="9200" b="1" dirty="0" smtClean="0"/>
              <a:t>Β) Ποια </a:t>
            </a:r>
            <a:r>
              <a:rPr lang="el-GR" sz="9200" b="1" dirty="0"/>
              <a:t>αγαθά θα παραχθούν και σε ποιες ποσότητες</a:t>
            </a:r>
            <a:r>
              <a:rPr lang="el-GR" sz="9200" dirty="0"/>
              <a:t>.</a:t>
            </a:r>
          </a:p>
          <a:p>
            <a:pPr lvl="1">
              <a:buFont typeface="Courier New" panose="02070309020205020404" pitchFamily="49" charset="0"/>
              <a:buChar char="o"/>
            </a:pPr>
            <a:r>
              <a:rPr lang="el-GR" sz="8800" dirty="0"/>
              <a:t>Η απάντηση σχετίζεται με την σπανιότητα των πόρων και το απεριόριστο των </a:t>
            </a:r>
            <a:r>
              <a:rPr lang="el-GR" sz="8800" dirty="0" smtClean="0"/>
              <a:t>αναγκών.</a:t>
            </a:r>
          </a:p>
          <a:p>
            <a:pPr marL="57150" indent="0">
              <a:buNone/>
            </a:pPr>
            <a:endParaRPr lang="el-GR" sz="9200" dirty="0" smtClean="0"/>
          </a:p>
          <a:p>
            <a:pPr marL="57150" indent="0">
              <a:buNone/>
            </a:pPr>
            <a:r>
              <a:rPr lang="el-GR" sz="9200" b="1" dirty="0" smtClean="0"/>
              <a:t>Γ) Με </a:t>
            </a:r>
            <a:r>
              <a:rPr lang="el-GR" sz="9200" b="1" dirty="0"/>
              <a:t>ποιο τρόπο θα παραχθούν. </a:t>
            </a:r>
          </a:p>
          <a:p>
            <a:pPr lvl="1">
              <a:buFont typeface="Courier New" panose="02070309020205020404" pitchFamily="49" charset="0"/>
              <a:buChar char="o"/>
            </a:pPr>
            <a:r>
              <a:rPr lang="el-GR" sz="8800" dirty="0"/>
              <a:t>Η απάντηση σχετίζεται με τον τρόπο οργάνωσης του οικονομικού συστήματος , την τεχνολογία αλλά και τις κοινωνικές και πολιτικές δυνάμεις που </a:t>
            </a:r>
            <a:r>
              <a:rPr lang="el-GR" sz="8800" dirty="0" smtClean="0"/>
              <a:t>κυριαρχούν.</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761853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2."/>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4 </a:t>
            </a:r>
            <a:r>
              <a:rPr lang="el-GR" dirty="0"/>
              <a:t>Έννοιες - </a:t>
            </a:r>
            <a:r>
              <a:rPr lang="el-GR" dirty="0" smtClean="0"/>
              <a:t>Ορισμοί</a:t>
            </a:r>
            <a:endParaRPr lang="en-US" sz="2800" b="0" dirty="0"/>
          </a:p>
        </p:txBody>
      </p:sp>
      <p:sp>
        <p:nvSpPr>
          <p:cNvPr id="9" name="Θέση περιεχομένου 8"/>
          <p:cNvSpPr>
            <a:spLocks noGrp="1"/>
          </p:cNvSpPr>
          <p:nvPr>
            <p:ph idx="1"/>
            <p:custDataLst>
              <p:tags r:id="rId3"/>
            </p:custDataLst>
          </p:nvPr>
        </p:nvSpPr>
        <p:spPr>
          <a:xfrm>
            <a:off x="323528" y="1124744"/>
            <a:ext cx="7854044" cy="4059710"/>
          </a:xfrm>
        </p:spPr>
        <p:txBody>
          <a:bodyPr>
            <a:noAutofit/>
          </a:bodyPr>
          <a:lstStyle/>
          <a:p>
            <a:pPr marL="0" indent="0">
              <a:buNone/>
            </a:pPr>
            <a:r>
              <a:rPr lang="el-GR" sz="1800" dirty="0"/>
              <a:t>Η οικονομική επιστήμη διαιρείται σε </a:t>
            </a:r>
            <a:r>
              <a:rPr lang="el-GR" sz="1800" b="1" dirty="0" smtClean="0"/>
              <a:t>Μικροοικονομική Θεωρία και Πολιτική</a:t>
            </a:r>
            <a:r>
              <a:rPr lang="el-GR" sz="1800" dirty="0" smtClean="0"/>
              <a:t> </a:t>
            </a:r>
            <a:r>
              <a:rPr lang="el-GR" sz="1800" dirty="0"/>
              <a:t>και </a:t>
            </a:r>
            <a:r>
              <a:rPr lang="el-GR" sz="1800" b="1" dirty="0"/>
              <a:t>Μακροοικονομία</a:t>
            </a:r>
            <a:r>
              <a:rPr lang="el-GR" sz="1800" dirty="0"/>
              <a:t>.</a:t>
            </a:r>
          </a:p>
          <a:p>
            <a:pPr>
              <a:buFont typeface="Wingdings" panose="05000000000000000000" pitchFamily="2" charset="2"/>
              <a:buChar char="v"/>
            </a:pPr>
            <a:r>
              <a:rPr lang="el-GR" sz="1800" dirty="0"/>
              <a:t>Η Μικροοικονομία είναι η μελέτη της οικονομικής συμπεριφοράς των μεμονωμένων ομάδων λήψης αποφάσεων, όπως:</a:t>
            </a:r>
          </a:p>
          <a:p>
            <a:pPr lvl="1">
              <a:buFont typeface="Courier New" panose="02070309020205020404" pitchFamily="49" charset="0"/>
              <a:buChar char="o"/>
            </a:pPr>
            <a:r>
              <a:rPr lang="el-GR" sz="1800" dirty="0" smtClean="0"/>
              <a:t>οι </a:t>
            </a:r>
            <a:r>
              <a:rPr lang="el-GR" sz="1800" dirty="0"/>
              <a:t>καταναλωτές , </a:t>
            </a:r>
          </a:p>
          <a:p>
            <a:pPr lvl="1">
              <a:buFont typeface="Courier New" panose="02070309020205020404" pitchFamily="49" charset="0"/>
              <a:buChar char="o"/>
            </a:pPr>
            <a:r>
              <a:rPr lang="el-GR" sz="1800" dirty="0" smtClean="0"/>
              <a:t>οι </a:t>
            </a:r>
            <a:r>
              <a:rPr lang="el-GR" sz="1800" dirty="0"/>
              <a:t>κατέχοντες πόρους και </a:t>
            </a:r>
          </a:p>
          <a:p>
            <a:pPr lvl="1">
              <a:buFont typeface="Courier New" panose="02070309020205020404" pitchFamily="49" charset="0"/>
              <a:buChar char="o"/>
            </a:pPr>
            <a:r>
              <a:rPr lang="el-GR" sz="1800" dirty="0" smtClean="0"/>
              <a:t>οι </a:t>
            </a:r>
            <a:r>
              <a:rPr lang="el-GR" sz="1800" dirty="0"/>
              <a:t>επιχειρήσεις </a:t>
            </a:r>
          </a:p>
          <a:p>
            <a:pPr lvl="1">
              <a:buFont typeface="Courier New" panose="02070309020205020404" pitchFamily="49" charset="0"/>
              <a:buChar char="o"/>
            </a:pPr>
            <a:r>
              <a:rPr lang="el-GR" sz="1800" dirty="0"/>
              <a:t>στο πλαίσιο ενός συστήματος ελεύθερης αγοράς</a:t>
            </a:r>
          </a:p>
          <a:p>
            <a:pPr>
              <a:buFont typeface="Wingdings" panose="05000000000000000000" pitchFamily="2" charset="2"/>
              <a:buChar char="v"/>
            </a:pPr>
            <a:r>
              <a:rPr lang="el-GR" sz="1800" dirty="0"/>
              <a:t>Η Μακροοικονομία είναι η μελέτη  της συνολικής απασχόλησης, της παραγωγής, του εθνικού εισοδήματος, της επένδυσης και  των τιμών για το σύνολο της οικονομίας.  </a:t>
            </a:r>
          </a:p>
          <a:p>
            <a:pPr>
              <a:buFont typeface="Wingdings" panose="05000000000000000000" pitchFamily="2" charset="2"/>
              <a:buChar char="v"/>
            </a:pPr>
            <a:r>
              <a:rPr lang="el-GR" sz="1800" dirty="0"/>
              <a:t>Οι οικονομικές θεωρίες επιχειρούν να προβλέψουν και να εξηγήσουν την οικονομική συμπεριφορά. Συνήθως ξεκινούν από κάποιο μοντέλο (</a:t>
            </a:r>
            <a:r>
              <a:rPr lang="el-GR" sz="1800" dirty="0" err="1"/>
              <a:t>model</a:t>
            </a:r>
            <a:r>
              <a:rPr lang="el-GR" sz="1800" dirty="0"/>
              <a:t>) που βοηθά στην αφαίρεση πολλών λεπτομερειών που αφορούν ένα γεγονός, επιχειρώντας να αντιμετωπίσει μερικές από τις πιο σημαντικές συνιστώσες του γεγονότος </a:t>
            </a:r>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12:09:52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9,4,6,1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9,5,6,1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9,3,6,1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READINGORDER" val="2,9,4,8,7,6,1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READINGORDER" val="2,3,10,6,14,"/>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READINGORDER" val="2,4,8,6,14,"/>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READINGORDER" val="2,4,6,14,"/>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READINGORDER" val="2,4,5,3,7,6,14,"/>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READINGORDER" val="2,4,3,9,6,14,"/>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READINGORDER" val="2,5,6,14,"/>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READINGORDER" val="2,5,3,6,14,"/>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READINGORDER" val="2,5,7,6,14,"/>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TABLEHEADER" val="R0;C0;"/>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READINGORDER" val="2,5,3,4,8,6,14,"/>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READINGORDER" val="2,9,12,11,6,14,"/>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TABLEHEADER" val="R0;C0;"/>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30.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2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4.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2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7,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7,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96775F8-932A-459E-A465-EC5EE4B3D36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1309</TotalTime>
  <Words>5142</Words>
  <Application>Microsoft Office PowerPoint</Application>
  <PresentationFormat>Προβολή στην οθόνη (4:3)</PresentationFormat>
  <Paragraphs>622</Paragraphs>
  <Slides>50</Slides>
  <Notes>50</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50</vt:i4>
      </vt:variant>
    </vt:vector>
  </HeadingPairs>
  <TitlesOfParts>
    <vt:vector size="58" baseType="lpstr">
      <vt:lpstr>Arial</vt:lpstr>
      <vt:lpstr>Calibri</vt:lpstr>
      <vt:lpstr>Courier New</vt:lpstr>
      <vt:lpstr>Perpetua</vt:lpstr>
      <vt:lpstr>Wingdings</vt:lpstr>
      <vt:lpstr>Wingdings 2</vt:lpstr>
      <vt:lpstr>Θέμα του Office</vt:lpstr>
      <vt:lpstr>Equation</vt:lpstr>
      <vt:lpstr>Μικροοικονομική                         Θεωρία και Πολιτική</vt:lpstr>
      <vt:lpstr>Άδειες Χρήσης</vt:lpstr>
      <vt:lpstr>Χρηματοδότηση</vt:lpstr>
      <vt:lpstr>Σκοποί  ενότητας</vt:lpstr>
      <vt:lpstr>Περιεχόμενα ενότητας</vt:lpstr>
      <vt:lpstr>1 Έννοιες - Ορισμοί</vt:lpstr>
      <vt:lpstr>2 Έννοιες – Ορισμοί </vt:lpstr>
      <vt:lpstr>3 Έννοιες - Ορισμοί</vt:lpstr>
      <vt:lpstr>4 Έννοιες - Ορισμοί</vt:lpstr>
      <vt:lpstr>5 Έννοιες - Ορισμοί</vt:lpstr>
      <vt:lpstr>6 Έννοιες - Ορισμοί</vt:lpstr>
      <vt:lpstr>Στάδια λήψης   Διοικητικών Αποφάσεων α) </vt:lpstr>
      <vt:lpstr>Στάδια λήψης   Διοικητικών Αποφάσεων β) </vt:lpstr>
      <vt:lpstr>Κέρδος</vt:lpstr>
      <vt:lpstr>Οι Θεωρίες του Κέρδους</vt:lpstr>
      <vt:lpstr>Χημικά Οικονομικά Γεγονότα</vt:lpstr>
      <vt:lpstr>Οικονομικά και κοινωνικά συστήματα παραγωγής (α) </vt:lpstr>
      <vt:lpstr>Οικονομικά και κοινωνικά συστήματα παραγωγής (β) </vt:lpstr>
      <vt:lpstr>Οικονομικά και κοινωνικά συστήματα παραγωγής (γ) </vt:lpstr>
      <vt:lpstr>Μεθοδολογία (α)</vt:lpstr>
      <vt:lpstr>Μεθοδολογία (β)</vt:lpstr>
      <vt:lpstr>Μεθοδολογία (γ)</vt:lpstr>
      <vt:lpstr>Μεθοδολογία (δ)</vt:lpstr>
      <vt:lpstr>Τρόποι Συλλογής Ταξινόμησης και Παρουσίασης Δεδομένων  - Πηγές</vt:lpstr>
      <vt:lpstr>Ταξινόμηση Δεδομένων</vt:lpstr>
      <vt:lpstr>Παρουσίαση Δεδομένων (α)</vt:lpstr>
      <vt:lpstr>Παρουσίαση Δεδομένων (β)</vt:lpstr>
      <vt:lpstr>Παρουσίαση Δεδομένων (β)</vt:lpstr>
      <vt:lpstr>Οικονομικά αγαθά (Εμπορεύματα)</vt:lpstr>
      <vt:lpstr>Οι συντελεστές παραγωγής (α)</vt:lpstr>
      <vt:lpstr>Οι συντελεστές παραγωγής (β)</vt:lpstr>
      <vt:lpstr>Εργασία</vt:lpstr>
      <vt:lpstr>Ποιες είναι οι σχέσεις  ηλικίας – αμοιβών;</vt:lpstr>
      <vt:lpstr>Εργατικά συνδικάτα</vt:lpstr>
      <vt:lpstr>Συνδικάτα και αγορά εργασίας</vt:lpstr>
      <vt:lpstr>Διάκριση; </vt:lpstr>
      <vt:lpstr>Το Κεφάλαιο</vt:lpstr>
      <vt:lpstr>Μέθοδοι μετρήσεως κεφαλαίου (α)</vt:lpstr>
      <vt:lpstr>Μέθοδοι μετρήσεως κεφαλαίου (β)</vt:lpstr>
      <vt:lpstr>Μέθοδοι μετρήσεως κεφαλαίου (γ)</vt:lpstr>
      <vt:lpstr>Συνάρτηση Παραγωγής (α)</vt:lpstr>
      <vt:lpstr>Συνάρτηση Παραγωγής (β)</vt:lpstr>
      <vt:lpstr>Στενότητα οικονομικών Πόρων</vt:lpstr>
      <vt:lpstr>Η Καμπύλη Μετασχηματισμού</vt:lpstr>
      <vt:lpstr>Η Καμπύλη Παραγωγικών Δυνατοτήτων (α)</vt:lpstr>
      <vt:lpstr>Η Καμπύλη Παραγωγικών Δυνατοτήτων (α)</vt:lpstr>
      <vt:lpstr>Η Καμπύλη Παραγωγικών Δυνατοτήτων (β)</vt:lpstr>
      <vt:lpstr>Η λειτουργία των αγορών</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Μικροοικονομική                         Θεωρία και Πολιτική</dc:title>
  <dc:creator/>
  <cp:keywords/>
  <cp:lastModifiedBy>Tilemahos Stilianos</cp:lastModifiedBy>
  <cp:revision>2</cp:revision>
  <dcterms:created xsi:type="dcterms:W3CDTF">2014-04-07T11:24:35Z</dcterms:created>
  <dcterms:modified xsi:type="dcterms:W3CDTF">2015-12-01T22:00:32Z</dcterms:modified>
</cp:coreProperties>
</file>