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61" r:id="rId5"/>
    <p:sldId id="262" r:id="rId6"/>
    <p:sldId id="431" r:id="rId7"/>
    <p:sldId id="466" r:id="rId8"/>
    <p:sldId id="467" r:id="rId9"/>
    <p:sldId id="468" r:id="rId10"/>
    <p:sldId id="465" r:id="rId11"/>
    <p:sldId id="470" r:id="rId12"/>
    <p:sldId id="469" r:id="rId13"/>
    <p:sldId id="471" r:id="rId14"/>
    <p:sldId id="472" r:id="rId15"/>
    <p:sldId id="473" r:id="rId16"/>
    <p:sldId id="474" r:id="rId17"/>
    <p:sldId id="475" r:id="rId18"/>
    <p:sldId id="476" r:id="rId19"/>
    <p:sldId id="477" r:id="rId20"/>
    <p:sldId id="478" r:id="rId21"/>
    <p:sldId id="479" r:id="rId22"/>
    <p:sldId id="450" r:id="rId23"/>
    <p:sldId id="480" r:id="rId24"/>
    <p:sldId id="481" r:id="rId25"/>
    <p:sldId id="482" r:id="rId26"/>
    <p:sldId id="483" r:id="rId27"/>
    <p:sldId id="484" r:id="rId28"/>
    <p:sldId id="485" r:id="rId29"/>
    <p:sldId id="412" r:id="rId30"/>
    <p:sldId id="430" r:id="rId31"/>
    <p:sldId id="333" r:id="rId32"/>
    <p:sldId id="315"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50" d="100"/>
          <a:sy n="50" d="100"/>
        </p:scale>
        <p:origin x="-108" y="-63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smtClean="0"/>
              <a:t>Ενότητα </a:t>
            </a:r>
            <a:r>
              <a:rPr lang="en-US" sz="2800" b="1" dirty="0" smtClean="0"/>
              <a:t>1</a:t>
            </a:r>
            <a:r>
              <a:rPr lang="el-GR" sz="2800" b="1" dirty="0" smtClean="0"/>
              <a:t>1:</a:t>
            </a:r>
            <a:r>
              <a:rPr lang="en-US" sz="2800" dirty="0" smtClean="0"/>
              <a:t> </a:t>
            </a:r>
            <a:r>
              <a:rPr lang="el-GR" altLang="el-GR" sz="2800" b="1" dirty="0">
                <a:effectLst>
                  <a:outerShdw blurRad="38100" dist="38100" dir="2700000" algn="tl">
                    <a:srgbClr val="C0C0C0"/>
                  </a:outerShdw>
                </a:effectLst>
              </a:rPr>
              <a:t>Δυνάμεις </a:t>
            </a:r>
            <a:r>
              <a:rPr lang="el-GR" altLang="el-GR" sz="2800" b="1" dirty="0" smtClean="0">
                <a:effectLst>
                  <a:outerShdw blurRad="38100" dist="38100" dir="2700000" algn="tl">
                    <a:srgbClr val="C0C0C0"/>
                  </a:outerShdw>
                </a:effectLst>
              </a:rPr>
              <a:t>κρούσης</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Συντελεστής κρούσης </a:t>
            </a:r>
            <a:r>
              <a:rPr lang="el-GR" altLang="el-GR" sz="3600" dirty="0" smtClean="0"/>
              <a:t>1</a:t>
            </a:r>
            <a:endParaRPr lang="el-GR" sz="3600" dirty="0"/>
          </a:p>
        </p:txBody>
      </p:sp>
      <p:sp>
        <p:nvSpPr>
          <p:cNvPr id="5" name="Θέση περιεχομένου 4"/>
          <p:cNvSpPr>
            <a:spLocks noGrp="1"/>
          </p:cNvSpPr>
          <p:nvPr>
            <p:ph idx="1"/>
          </p:nvPr>
        </p:nvSpPr>
        <p:spPr>
          <a:xfrm>
            <a:off x="179512" y="2346325"/>
            <a:ext cx="8784976" cy="4251027"/>
          </a:xfrm>
        </p:spPr>
        <p:txBody>
          <a:bodyPr>
            <a:noAutofit/>
          </a:bodyPr>
          <a:lstStyle/>
          <a:p>
            <a:pPr eaLnBrk="0" hangingPunct="0">
              <a:lnSpc>
                <a:spcPct val="90000"/>
              </a:lnSpc>
              <a:spcBef>
                <a:spcPts val="0"/>
              </a:spcBef>
            </a:pPr>
            <a:r>
              <a:rPr lang="el-GR" altLang="el-GR" sz="2200" dirty="0">
                <a:cs typeface="Times New Roman" pitchFamily="18" charset="0"/>
              </a:rPr>
              <a:t>Δύο σώματα που κινούνται με ταχύτητες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a:t>
            </a:r>
            <a:r>
              <a:rPr lang="en-US" altLang="el-GR" sz="2200" dirty="0">
                <a:cs typeface="Times New Roman" pitchFamily="18" charset="0"/>
              </a:rPr>
              <a:t> V</a:t>
            </a:r>
            <a:r>
              <a:rPr lang="en-US" altLang="el-GR" sz="2200" baseline="-25000" dirty="0">
                <a:cs typeface="Times New Roman" pitchFamily="18" charset="0"/>
              </a:rPr>
              <a:t>2</a:t>
            </a:r>
            <a:r>
              <a:rPr lang="el-GR" altLang="el-GR" sz="2200" dirty="0">
                <a:cs typeface="Times New Roman" pitchFamily="18" charset="0"/>
              </a:rPr>
              <a:t> συγκρούονται, ενώ οι ταχύτητές τους μετά την κρούση είναι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αντίστοιχα.</a:t>
            </a:r>
            <a:endParaRPr lang="en-US" altLang="el-GR" sz="2200" dirty="0">
              <a:cs typeface="Times New Roman" pitchFamily="18" charset="0"/>
            </a:endParaRPr>
          </a:p>
          <a:p>
            <a:pPr eaLnBrk="0" hangingPunct="0">
              <a:lnSpc>
                <a:spcPct val="90000"/>
              </a:lnSpc>
              <a:spcBef>
                <a:spcPts val="0"/>
              </a:spcBef>
            </a:pPr>
            <a:r>
              <a:rPr lang="el-GR" altLang="el-GR" sz="2200" dirty="0">
                <a:cs typeface="Times New Roman" pitchFamily="18" charset="0"/>
              </a:rPr>
              <a:t>Η σχετική ταχύτητα προσέγγισης των δύο σωμάτων πριν και μετά την κρούση είναι αντίστοιχα:</a:t>
            </a:r>
          </a:p>
          <a:p>
            <a:pPr eaLnBrk="0" hangingPunct="0">
              <a:lnSpc>
                <a:spcPct val="90000"/>
              </a:lnSpc>
              <a:spcBef>
                <a:spcPts val="0"/>
              </a:spcBef>
              <a:buFontTx/>
              <a:buNone/>
            </a:pPr>
            <a:r>
              <a:rPr lang="el-GR" altLang="el-GR" sz="2200" dirty="0">
                <a:cs typeface="Times New Roman" pitchFamily="18" charset="0"/>
              </a:rPr>
              <a:t>     </a:t>
            </a:r>
            <a:r>
              <a:rPr lang="en-US" altLang="el-GR" sz="2200" dirty="0">
                <a:cs typeface="Times New Roman" pitchFamily="18" charset="0"/>
              </a:rPr>
              <a:t>V</a:t>
            </a:r>
            <a:r>
              <a:rPr lang="el-GR" altLang="el-GR" sz="2200" dirty="0" err="1">
                <a:cs typeface="Times New Roman" pitchFamily="18" charset="0"/>
              </a:rPr>
              <a:t>σχ</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dirty="0">
                <a:cs typeface="Times New Roman" pitchFamily="18" charset="0"/>
              </a:rPr>
              <a:t> και </a:t>
            </a:r>
            <a:r>
              <a:rPr lang="en-US" altLang="el-GR" sz="2200" dirty="0">
                <a:cs typeface="Times New Roman" pitchFamily="18" charset="0"/>
              </a:rPr>
              <a:t>U</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l-GR" altLang="el-GR" sz="2200" dirty="0">
                <a:cs typeface="Times New Roman" pitchFamily="18" charset="0"/>
              </a:rPr>
              <a:t>.</a:t>
            </a:r>
          </a:p>
          <a:p>
            <a:pPr eaLnBrk="0" hangingPunct="0">
              <a:lnSpc>
                <a:spcPct val="90000"/>
              </a:lnSpc>
              <a:spcBef>
                <a:spcPts val="0"/>
              </a:spcBef>
            </a:pPr>
            <a:r>
              <a:rPr lang="el-GR" altLang="el-GR" sz="2200" i="1" u="sng" dirty="0">
                <a:cs typeface="Times New Roman" pitchFamily="18" charset="0"/>
              </a:rPr>
              <a:t>Συντελεστής κρούσης ή συντελεστής ανταπόδοσης (</a:t>
            </a:r>
            <a:r>
              <a:rPr lang="en-US" altLang="el-GR" sz="2200" i="1" u="sng" dirty="0">
                <a:cs typeface="Times New Roman" pitchFamily="18" charset="0"/>
              </a:rPr>
              <a:t>coefficient of restitution</a:t>
            </a:r>
            <a:r>
              <a:rPr lang="el-GR" altLang="el-GR" sz="2200" i="1" u="sng" dirty="0">
                <a:cs typeface="Times New Roman" pitchFamily="18" charset="0"/>
              </a:rPr>
              <a:t>)</a:t>
            </a:r>
            <a:r>
              <a:rPr lang="el-GR" altLang="el-GR" sz="2200" i="1" dirty="0">
                <a:cs typeface="Times New Roman" pitchFamily="18" charset="0"/>
              </a:rPr>
              <a:t> ονομάζεται το αντίθετο του πηλίκου της σχετικής ταχύτητας απομάκρυνσης των σωμάτων μετά την κρούση, δια της σχετικής ταχύτητας προσέγγισης των σωμάτων πριν από την κρούση.</a:t>
            </a:r>
            <a:endParaRPr lang="en-US" altLang="el-GR" sz="2200" i="1" dirty="0">
              <a:cs typeface="Times New Roman" pitchFamily="18" charset="0"/>
            </a:endParaRPr>
          </a:p>
          <a:p>
            <a:pPr eaLnBrk="0" hangingPunct="0">
              <a:lnSpc>
                <a:spcPct val="90000"/>
              </a:lnSpc>
              <a:spcBef>
                <a:spcPts val="0"/>
              </a:spcBef>
            </a:pPr>
            <a:r>
              <a:rPr lang="en-US" altLang="el-GR" sz="2200" dirty="0">
                <a:cs typeface="Times New Roman" pitchFamily="18" charset="0"/>
              </a:rPr>
              <a:t>e = - U</a:t>
            </a:r>
            <a:r>
              <a:rPr lang="el-GR" altLang="el-GR" sz="2200" dirty="0" err="1">
                <a:cs typeface="Times New Roman" pitchFamily="18" charset="0"/>
              </a:rPr>
              <a:t>σχ</a:t>
            </a:r>
            <a:r>
              <a:rPr lang="el-GR" altLang="el-GR" sz="2200" dirty="0">
                <a:cs typeface="Times New Roman" pitchFamily="18" charset="0"/>
              </a:rPr>
              <a:t> / </a:t>
            </a:r>
            <a:r>
              <a:rPr lang="en-US" altLang="el-GR" sz="2200" dirty="0">
                <a:cs typeface="Times New Roman" pitchFamily="18" charset="0"/>
              </a:rPr>
              <a:t>V</a:t>
            </a:r>
            <a:r>
              <a:rPr lang="el-GR" altLang="el-GR" sz="2200" dirty="0" err="1">
                <a:cs typeface="Times New Roman" pitchFamily="18" charset="0"/>
              </a:rPr>
              <a:t>σχ</a:t>
            </a:r>
            <a:r>
              <a:rPr lang="el-GR" altLang="el-GR" sz="2200" dirty="0">
                <a:cs typeface="Times New Roman" pitchFamily="18" charset="0"/>
              </a:rPr>
              <a:t>    ή   </a:t>
            </a:r>
            <a:r>
              <a:rPr lang="en-US" altLang="el-GR" sz="2200" dirty="0">
                <a:cs typeface="Times New Roman" pitchFamily="18" charset="0"/>
              </a:rPr>
              <a:t>e = - (U</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endParaRPr lang="el-GR" altLang="el-GR" sz="2200" dirty="0">
              <a:cs typeface="Times New Roman" pitchFamily="18" charset="0"/>
            </a:endParaRPr>
          </a:p>
          <a:p>
            <a:pPr eaLnBrk="0" hangingPunct="0">
              <a:lnSpc>
                <a:spcPct val="90000"/>
              </a:lnSpc>
              <a:spcBef>
                <a:spcPts val="0"/>
              </a:spcBef>
            </a:pPr>
            <a:endParaRPr lang="el-GR" altLang="el-GR" sz="2200" dirty="0">
              <a:cs typeface="Times New Roman" pitchFamily="18" charset="0"/>
            </a:endParaRPr>
          </a:p>
          <a:p>
            <a:pPr eaLnBrk="0" hangingPunct="0">
              <a:lnSpc>
                <a:spcPct val="90000"/>
              </a:lnSpc>
              <a:spcBef>
                <a:spcPts val="0"/>
              </a:spcBef>
            </a:pPr>
            <a:r>
              <a:rPr lang="el-GR" altLang="el-GR" sz="2200" dirty="0">
                <a:cs typeface="Times New Roman" pitchFamily="18" charset="0"/>
              </a:rPr>
              <a:t>Ο συντελεστής κρούσης περιγράφει τη σχετική ελαστικότητα μιας κρούσης (από 0 έως 1). Όσο πλησιάζουμε το 1 η κρούση είναι πιο ελαστική, ενώ όσο πλησιάζουμε το μηδέν τείνει να γίνει πλαστική.</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92150"/>
            <a:ext cx="2519362"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71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Συντελεστής κρούσης 2</a:t>
            </a:r>
            <a:endParaRPr lang="el-GR" sz="3600" dirty="0"/>
          </a:p>
        </p:txBody>
      </p:sp>
      <p:sp>
        <p:nvSpPr>
          <p:cNvPr id="5" name="Θέση περιεχομένου 4"/>
          <p:cNvSpPr>
            <a:spLocks noGrp="1"/>
          </p:cNvSpPr>
          <p:nvPr>
            <p:ph idx="1"/>
          </p:nvPr>
        </p:nvSpPr>
        <p:spPr>
          <a:xfrm>
            <a:off x="3347864" y="764704"/>
            <a:ext cx="5616624" cy="5832649"/>
          </a:xfrm>
        </p:spPr>
        <p:txBody>
          <a:bodyPr>
            <a:noAutofit/>
          </a:bodyPr>
          <a:lstStyle/>
          <a:p>
            <a:pPr eaLnBrk="0" hangingPunct="0">
              <a:lnSpc>
                <a:spcPct val="80000"/>
              </a:lnSpc>
              <a:spcBef>
                <a:spcPts val="0"/>
              </a:spcBef>
            </a:pPr>
            <a:r>
              <a:rPr lang="el-GR" altLang="el-GR" sz="2200" dirty="0">
                <a:cs typeface="Times New Roman" pitchFamily="18" charset="0"/>
              </a:rPr>
              <a:t>Στην περίπτωση κρούσης ενός κινούμενου σώματος πάνω σε ένα ακίνητο σώμα (πρόσπτωση μιας μπάλας πάνω στο δάπεδο) σε ότι αφορά στο συντελεστή κρούσης τα πράγματα είναι γίνονται πιο απλά (λόγω της μηδενικής ταχύτητας του ακίνητου σώματος).</a:t>
            </a:r>
          </a:p>
          <a:p>
            <a:pPr eaLnBrk="0" hangingPunct="0">
              <a:lnSpc>
                <a:spcPct val="80000"/>
              </a:lnSpc>
              <a:spcBef>
                <a:spcPts val="0"/>
              </a:spcBef>
            </a:pPr>
            <a:endParaRPr lang="el-GR" altLang="el-GR" sz="2200" dirty="0">
              <a:cs typeface="Times New Roman" pitchFamily="18" charset="0"/>
            </a:endParaRPr>
          </a:p>
          <a:p>
            <a:pPr eaLnBrk="0" hangingPunct="0">
              <a:lnSpc>
                <a:spcPct val="80000"/>
              </a:lnSpc>
              <a:spcBef>
                <a:spcPts val="0"/>
              </a:spcBef>
            </a:pPr>
            <a:r>
              <a:rPr lang="el-GR" altLang="el-GR" sz="2200" dirty="0">
                <a:cs typeface="Times New Roman" pitchFamily="18" charset="0"/>
              </a:rPr>
              <a:t>Έτσι </a:t>
            </a:r>
            <a:r>
              <a:rPr lang="en-US" altLang="el-GR" sz="2200" dirty="0">
                <a:cs typeface="Times New Roman" pitchFamily="18" charset="0"/>
              </a:rPr>
              <a:t>e = V</a:t>
            </a:r>
            <a:r>
              <a:rPr lang="el-GR" altLang="el-GR" sz="2200" baseline="-25000" dirty="0" err="1">
                <a:cs typeface="Times New Roman" pitchFamily="18" charset="0"/>
              </a:rPr>
              <a:t>πτ</a:t>
            </a:r>
            <a:r>
              <a:rPr lang="el-GR" altLang="el-GR" sz="2200" dirty="0">
                <a:cs typeface="Times New Roman" pitchFamily="18" charset="0"/>
              </a:rPr>
              <a:t> / </a:t>
            </a:r>
            <a:r>
              <a:rPr lang="en-US" altLang="el-GR" sz="2200" dirty="0">
                <a:cs typeface="Times New Roman" pitchFamily="18" charset="0"/>
              </a:rPr>
              <a:t>V</a:t>
            </a:r>
            <a:r>
              <a:rPr lang="el-GR" altLang="el-GR" sz="2200" baseline="-25000" dirty="0" err="1">
                <a:cs typeface="Times New Roman" pitchFamily="18" charset="0"/>
              </a:rPr>
              <a:t>αντ</a:t>
            </a:r>
            <a:endParaRPr lang="el-GR" altLang="el-GR" sz="2200" dirty="0">
              <a:cs typeface="Times New Roman" pitchFamily="18" charset="0"/>
            </a:endParaRPr>
          </a:p>
          <a:p>
            <a:pPr eaLnBrk="0" hangingPunct="0">
              <a:lnSpc>
                <a:spcPct val="80000"/>
              </a:lnSpc>
              <a:spcBef>
                <a:spcPts val="0"/>
              </a:spcBef>
            </a:pPr>
            <a:endParaRPr lang="el-GR" altLang="el-GR" sz="2200" dirty="0">
              <a:cs typeface="Times New Roman" pitchFamily="18" charset="0"/>
            </a:endParaRPr>
          </a:p>
          <a:p>
            <a:pPr eaLnBrk="0" hangingPunct="0">
              <a:lnSpc>
                <a:spcPct val="80000"/>
              </a:lnSpc>
              <a:spcBef>
                <a:spcPts val="0"/>
              </a:spcBef>
            </a:pPr>
            <a:r>
              <a:rPr lang="el-GR" altLang="el-GR" sz="2200" dirty="0">
                <a:cs typeface="Times New Roman" pitchFamily="18" charset="0"/>
              </a:rPr>
              <a:t>Οπότε ο συντελεστής κρούσης υπολογίζεται αν γνωρίζουμε την ταχύτητα πτώσης (</a:t>
            </a:r>
            <a:r>
              <a:rPr lang="en-US" altLang="el-GR" sz="2200" dirty="0">
                <a:cs typeface="Times New Roman" pitchFamily="18" charset="0"/>
              </a:rPr>
              <a:t>V</a:t>
            </a:r>
            <a:r>
              <a:rPr lang="el-GR" altLang="el-GR" sz="2200" baseline="-25000" dirty="0" err="1">
                <a:cs typeface="Times New Roman" pitchFamily="18" charset="0"/>
              </a:rPr>
              <a:t>πτ</a:t>
            </a:r>
            <a:r>
              <a:rPr lang="el-GR" altLang="el-GR" sz="2200" dirty="0">
                <a:cs typeface="Times New Roman" pitchFamily="18" charset="0"/>
              </a:rPr>
              <a:t> ) και την ταχύτητα της μπάλας μετά την πτώση, την ταχύτητα ανταπόδοσης (</a:t>
            </a:r>
            <a:r>
              <a:rPr lang="en-US" altLang="el-GR" sz="2200" dirty="0">
                <a:cs typeface="Times New Roman" pitchFamily="18" charset="0"/>
              </a:rPr>
              <a:t>V</a:t>
            </a:r>
            <a:r>
              <a:rPr lang="el-GR" altLang="el-GR" sz="2200" baseline="-25000" dirty="0" err="1">
                <a:cs typeface="Times New Roman" pitchFamily="18" charset="0"/>
              </a:rPr>
              <a:t>αντ</a:t>
            </a:r>
            <a:r>
              <a:rPr lang="el-GR" altLang="el-GR" sz="2200" dirty="0">
                <a:cs typeface="Times New Roman" pitchFamily="18" charset="0"/>
              </a:rPr>
              <a:t>)</a:t>
            </a:r>
            <a:r>
              <a:rPr lang="en-US" altLang="el-GR" sz="2200" dirty="0">
                <a:cs typeface="Times New Roman" pitchFamily="18" charset="0"/>
              </a:rPr>
              <a:t>.</a:t>
            </a:r>
            <a:endParaRPr lang="el-GR" altLang="el-GR" sz="2200" dirty="0">
              <a:cs typeface="Times New Roman" pitchFamily="18" charset="0"/>
            </a:endParaRPr>
          </a:p>
          <a:p>
            <a:pPr eaLnBrk="0" hangingPunct="0">
              <a:lnSpc>
                <a:spcPct val="80000"/>
              </a:lnSpc>
              <a:spcBef>
                <a:spcPts val="0"/>
              </a:spcBef>
              <a:buFontTx/>
              <a:buNone/>
            </a:pPr>
            <a:endParaRPr lang="el-GR" altLang="el-GR" sz="2200" dirty="0">
              <a:cs typeface="Times New Roman" pitchFamily="18" charset="0"/>
            </a:endParaRPr>
          </a:p>
          <a:p>
            <a:pPr eaLnBrk="0" hangingPunct="0">
              <a:lnSpc>
                <a:spcPct val="80000"/>
              </a:lnSpc>
              <a:spcBef>
                <a:spcPts val="0"/>
              </a:spcBef>
            </a:pPr>
            <a:r>
              <a:rPr lang="el-GR" altLang="el-GR" sz="2200" dirty="0">
                <a:cs typeface="Times New Roman" pitchFamily="18" charset="0"/>
              </a:rPr>
              <a:t>Όμως </a:t>
            </a:r>
            <a:r>
              <a:rPr lang="en-US" altLang="el-GR" sz="2200" dirty="0">
                <a:cs typeface="Times New Roman" pitchFamily="18" charset="0"/>
              </a:rPr>
              <a:t>V</a:t>
            </a:r>
            <a:r>
              <a:rPr lang="el-GR" altLang="el-GR" sz="2200" baseline="-25000" dirty="0" err="1">
                <a:cs typeface="Times New Roman" pitchFamily="18" charset="0"/>
              </a:rPr>
              <a:t>πτ</a:t>
            </a:r>
            <a:r>
              <a:rPr lang="el-GR" altLang="el-GR" sz="2200" dirty="0">
                <a:cs typeface="Times New Roman" pitchFamily="18" charset="0"/>
              </a:rPr>
              <a:t> = (2 </a:t>
            </a:r>
            <a:r>
              <a:rPr lang="en-US" altLang="el-GR" sz="2200" dirty="0">
                <a:cs typeface="Times New Roman" pitchFamily="18" charset="0"/>
              </a:rPr>
              <a:t>h</a:t>
            </a:r>
            <a:r>
              <a:rPr lang="el-GR" altLang="el-GR" sz="2200" baseline="-25000" dirty="0" err="1">
                <a:cs typeface="Times New Roman" pitchFamily="18" charset="0"/>
              </a:rPr>
              <a:t>πτ</a:t>
            </a:r>
            <a:r>
              <a:rPr lang="en-US" altLang="el-GR" sz="2200" dirty="0">
                <a:cs typeface="Times New Roman" pitchFamily="18" charset="0"/>
              </a:rPr>
              <a:t> g</a:t>
            </a:r>
            <a:r>
              <a:rPr lang="el-GR" altLang="el-GR" sz="2200" dirty="0">
                <a:cs typeface="Times New Roman" pitchFamily="18" charset="0"/>
              </a:rPr>
              <a:t>)</a:t>
            </a:r>
            <a:r>
              <a:rPr lang="el-GR" altLang="el-GR" sz="2200" baseline="30000" dirty="0">
                <a:cs typeface="Times New Roman" pitchFamily="18" charset="0"/>
              </a:rPr>
              <a:t>1/2</a:t>
            </a:r>
            <a:r>
              <a:rPr lang="el-GR" altLang="el-GR" sz="2200" dirty="0">
                <a:cs typeface="Times New Roman" pitchFamily="18" charset="0"/>
              </a:rPr>
              <a:t> και </a:t>
            </a:r>
            <a:r>
              <a:rPr lang="en-US" altLang="el-GR" sz="2200" dirty="0">
                <a:cs typeface="Times New Roman" pitchFamily="18" charset="0"/>
              </a:rPr>
              <a:t>V</a:t>
            </a:r>
            <a:r>
              <a:rPr lang="el-GR" altLang="el-GR" sz="2200" baseline="-25000" dirty="0" err="1">
                <a:cs typeface="Times New Roman" pitchFamily="18" charset="0"/>
              </a:rPr>
              <a:t>αντ</a:t>
            </a:r>
            <a:r>
              <a:rPr lang="el-GR" altLang="el-GR" sz="2200" dirty="0">
                <a:cs typeface="Times New Roman" pitchFamily="18" charset="0"/>
              </a:rPr>
              <a:t> = (2 </a:t>
            </a:r>
            <a:r>
              <a:rPr lang="en-US" altLang="el-GR" sz="2200" dirty="0">
                <a:cs typeface="Times New Roman" pitchFamily="18" charset="0"/>
              </a:rPr>
              <a:t>h</a:t>
            </a:r>
            <a:r>
              <a:rPr lang="el-GR" altLang="el-GR" sz="2200" baseline="-25000" dirty="0" err="1">
                <a:cs typeface="Times New Roman" pitchFamily="18" charset="0"/>
              </a:rPr>
              <a:t>αντ</a:t>
            </a:r>
            <a:r>
              <a:rPr lang="en-US" altLang="el-GR" sz="2200" dirty="0">
                <a:cs typeface="Times New Roman" pitchFamily="18" charset="0"/>
              </a:rPr>
              <a:t> g</a:t>
            </a:r>
            <a:r>
              <a:rPr lang="el-GR" altLang="el-GR" sz="2200" dirty="0">
                <a:cs typeface="Times New Roman" pitchFamily="18" charset="0"/>
              </a:rPr>
              <a:t>)</a:t>
            </a:r>
            <a:r>
              <a:rPr lang="el-GR" altLang="el-GR" sz="2200" baseline="30000" dirty="0">
                <a:cs typeface="Times New Roman" pitchFamily="18" charset="0"/>
              </a:rPr>
              <a:t>1/2</a:t>
            </a:r>
            <a:r>
              <a:rPr lang="el-GR" altLang="el-GR" sz="2200" dirty="0">
                <a:cs typeface="Times New Roman" pitchFamily="18" charset="0"/>
              </a:rPr>
              <a:t> </a:t>
            </a:r>
          </a:p>
          <a:p>
            <a:pPr eaLnBrk="0" hangingPunct="0">
              <a:lnSpc>
                <a:spcPct val="80000"/>
              </a:lnSpc>
              <a:spcBef>
                <a:spcPts val="0"/>
              </a:spcBef>
            </a:pPr>
            <a:endParaRPr lang="el-GR" altLang="el-GR" sz="2200" dirty="0">
              <a:cs typeface="Times New Roman" pitchFamily="18" charset="0"/>
            </a:endParaRPr>
          </a:p>
          <a:p>
            <a:pPr eaLnBrk="0" hangingPunct="0">
              <a:lnSpc>
                <a:spcPct val="80000"/>
              </a:lnSpc>
              <a:spcBef>
                <a:spcPts val="0"/>
              </a:spcBef>
              <a:buFontTx/>
              <a:buNone/>
            </a:pPr>
            <a:r>
              <a:rPr lang="en-US" altLang="el-GR" sz="2200" dirty="0">
                <a:cs typeface="Times New Roman" pitchFamily="18" charset="0"/>
              </a:rPr>
              <a:t>      </a:t>
            </a:r>
            <a:r>
              <a:rPr lang="el-GR" altLang="el-GR" sz="2200" dirty="0">
                <a:cs typeface="Times New Roman" pitchFamily="18" charset="0"/>
              </a:rPr>
              <a:t>οπότε    </a:t>
            </a:r>
            <a:r>
              <a:rPr lang="en-US" altLang="el-GR" sz="2200" dirty="0">
                <a:cs typeface="Times New Roman" pitchFamily="18" charset="0"/>
              </a:rPr>
              <a:t>e = (h</a:t>
            </a:r>
            <a:r>
              <a:rPr lang="el-GR" altLang="el-GR" sz="2200" baseline="-25000" dirty="0" err="1">
                <a:cs typeface="Times New Roman" pitchFamily="18" charset="0"/>
              </a:rPr>
              <a:t>αντ</a:t>
            </a:r>
            <a:r>
              <a:rPr lang="en-US" altLang="el-GR" sz="2200" dirty="0">
                <a:cs typeface="Times New Roman" pitchFamily="18" charset="0"/>
              </a:rPr>
              <a:t> / h</a:t>
            </a:r>
            <a:r>
              <a:rPr lang="el-GR" altLang="el-GR" sz="2200" baseline="-25000" dirty="0" err="1">
                <a:cs typeface="Times New Roman" pitchFamily="18" charset="0"/>
              </a:rPr>
              <a:t>πτ</a:t>
            </a:r>
            <a:r>
              <a:rPr lang="en-US" altLang="el-GR" sz="2200" dirty="0">
                <a:cs typeface="Times New Roman" pitchFamily="18" charset="0"/>
              </a:rPr>
              <a:t> )</a:t>
            </a:r>
            <a:r>
              <a:rPr lang="el-GR" altLang="el-GR" sz="2200" baseline="30000" dirty="0">
                <a:cs typeface="Times New Roman" pitchFamily="18" charset="0"/>
              </a:rPr>
              <a:t>1/2</a:t>
            </a:r>
            <a:endParaRPr lang="en-US" altLang="el-GR" sz="2200" baseline="30000" dirty="0">
              <a:cs typeface="Times New Roman" pitchFamily="18" charset="0"/>
            </a:endParaRPr>
          </a:p>
          <a:p>
            <a:pPr eaLnBrk="0" hangingPunct="0">
              <a:lnSpc>
                <a:spcPct val="80000"/>
              </a:lnSpc>
              <a:spcBef>
                <a:spcPts val="0"/>
              </a:spcBef>
              <a:buFontTx/>
              <a:buNone/>
            </a:pPr>
            <a:endParaRPr lang="en-US" altLang="el-GR" sz="2200" baseline="30000" dirty="0">
              <a:cs typeface="Times New Roman" pitchFamily="18" charset="0"/>
            </a:endParaRPr>
          </a:p>
          <a:p>
            <a:pPr eaLnBrk="0" hangingPunct="0">
              <a:lnSpc>
                <a:spcPct val="80000"/>
              </a:lnSpc>
              <a:spcBef>
                <a:spcPts val="0"/>
              </a:spcBef>
            </a:pPr>
            <a:r>
              <a:rPr lang="el-GR" altLang="el-GR" sz="2200" dirty="0">
                <a:cs typeface="Times New Roman" pitchFamily="18" charset="0"/>
              </a:rPr>
              <a:t>Ο συντελεστής κρούσης υπολογίζεται αν γνωρίζουμε το ύψος πτώσης (</a:t>
            </a:r>
            <a:r>
              <a:rPr lang="en-US" altLang="el-GR" sz="2200" dirty="0">
                <a:cs typeface="Times New Roman" pitchFamily="18" charset="0"/>
              </a:rPr>
              <a:t>h</a:t>
            </a:r>
            <a:r>
              <a:rPr lang="el-GR" altLang="el-GR" sz="2200" baseline="-25000" dirty="0" err="1">
                <a:cs typeface="Times New Roman" pitchFamily="18" charset="0"/>
              </a:rPr>
              <a:t>πτ</a:t>
            </a:r>
            <a:r>
              <a:rPr lang="el-GR" altLang="el-GR" sz="2200" dirty="0">
                <a:cs typeface="Times New Roman" pitchFamily="18" charset="0"/>
              </a:rPr>
              <a:t>) και το ύψος ανταπόδοσης (</a:t>
            </a:r>
            <a:r>
              <a:rPr lang="en-US" altLang="el-GR" sz="2200" dirty="0">
                <a:cs typeface="Times New Roman" pitchFamily="18" charset="0"/>
              </a:rPr>
              <a:t>h</a:t>
            </a:r>
            <a:r>
              <a:rPr lang="el-GR" altLang="el-GR" sz="2200" baseline="-25000" dirty="0" err="1">
                <a:cs typeface="Times New Roman" pitchFamily="18" charset="0"/>
              </a:rPr>
              <a:t>αντ</a:t>
            </a:r>
            <a:r>
              <a:rPr lang="el-GR" altLang="el-GR" sz="2200" dirty="0">
                <a:cs typeface="Times New Roman" pitchFamily="18" charset="0"/>
              </a:rPr>
              <a:t>).</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29527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60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a:t>
            </a:r>
            <a:r>
              <a:rPr lang="el-GR" altLang="el-GR" sz="3600" dirty="0" smtClean="0"/>
              <a:t>1</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spcBef>
                <a:spcPts val="0"/>
              </a:spcBef>
            </a:pPr>
            <a:r>
              <a:rPr lang="el-GR" altLang="el-GR" sz="2200" dirty="0">
                <a:cs typeface="Times New Roman" pitchFamily="18" charset="0"/>
              </a:rPr>
              <a:t>Δύο σφαίρες μάζας </a:t>
            </a: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a:t>
            </a:r>
            <a:r>
              <a:rPr lang="en-US" altLang="el-GR" sz="2200" dirty="0">
                <a:cs typeface="Times New Roman" pitchFamily="18" charset="0"/>
              </a:rPr>
              <a:t> m</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κινούνται στην ίδια ευθεία με ταχύτητες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αντίστοιχα. Οι σφαίρες μετά τη σύγκρουσή τους κινούνται στην ίδια ευθεία με αντίστοιχες ταχύτητες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Υποθέτουμε επίσης ότι οι σφαίρες δεν περιστρέφονται και ότι δεν ασκούνται πάνω τους εξωτερικές δυνάμεις (η συνισταμένη τους είναι μηδέν.)</a:t>
            </a:r>
            <a:endParaRPr lang="en-US" altLang="el-GR" sz="2200" dirty="0">
              <a:cs typeface="Times New Roman" pitchFamily="18" charset="0"/>
            </a:endParaRPr>
          </a:p>
          <a:p>
            <a:pPr eaLnBrk="0" hangingPunct="0">
              <a:spcBef>
                <a:spcPts val="0"/>
              </a:spcBef>
            </a:pP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 Η ορμή του συστήματος των δύο σφαιρών πριν την κρούση είναι:</a:t>
            </a:r>
          </a:p>
          <a:p>
            <a:pPr algn="ctr" eaLnBrk="0" hangingPunct="0">
              <a:spcBef>
                <a:spcPts val="0"/>
              </a:spcBef>
              <a:buFontTx/>
              <a:buNone/>
            </a:pPr>
            <a:r>
              <a:rPr lang="en-US" altLang="el-GR" sz="2200" dirty="0">
                <a:cs typeface="Times New Roman" pitchFamily="18" charset="0"/>
              </a:rPr>
              <a:t>J</a:t>
            </a:r>
            <a:r>
              <a:rPr lang="en-US" altLang="el-GR" sz="2200" baseline="-25000" dirty="0">
                <a:cs typeface="Times New Roman" pitchFamily="18" charset="0"/>
              </a:rPr>
              <a:t>1</a:t>
            </a:r>
            <a:r>
              <a:rPr lang="en-US" altLang="el-GR" sz="2200" dirty="0">
                <a:cs typeface="Times New Roman" pitchFamily="18" charset="0"/>
              </a:rPr>
              <a:t> = 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a:t>
            </a:r>
            <a:endParaRPr lang="el-GR" altLang="el-GR" sz="2200" baseline="-25000" dirty="0">
              <a:cs typeface="Times New Roman" pitchFamily="18" charset="0"/>
            </a:endParaRPr>
          </a:p>
          <a:p>
            <a:pPr eaLnBrk="0" hangingPunct="0">
              <a:spcBef>
                <a:spcPts val="0"/>
              </a:spcBef>
            </a:pPr>
            <a:r>
              <a:rPr lang="el-GR" altLang="el-GR" sz="2200" dirty="0">
                <a:cs typeface="Times New Roman" pitchFamily="18" charset="0"/>
              </a:rPr>
              <a:t>Η ορμή του συστήματος των δύο σφαιρών μετά την κρούση είναι:</a:t>
            </a:r>
          </a:p>
          <a:p>
            <a:pPr algn="ctr" eaLnBrk="0" hangingPunct="0">
              <a:spcBef>
                <a:spcPts val="0"/>
              </a:spcBef>
              <a:buFontTx/>
              <a:buNone/>
            </a:pPr>
            <a:r>
              <a:rPr lang="en-US" altLang="el-GR" sz="2200" dirty="0">
                <a:cs typeface="Times New Roman" pitchFamily="18" charset="0"/>
              </a:rPr>
              <a:t>J</a:t>
            </a:r>
            <a:r>
              <a:rPr lang="el-GR" altLang="el-GR" sz="2200" baseline="-25000" dirty="0">
                <a:cs typeface="Times New Roman" pitchFamily="18" charset="0"/>
              </a:rPr>
              <a:t>2</a:t>
            </a:r>
            <a:r>
              <a:rPr lang="en-US" altLang="el-GR" sz="2200" dirty="0">
                <a:cs typeface="Times New Roman" pitchFamily="18" charset="0"/>
              </a:rPr>
              <a:t> = </a:t>
            </a:r>
            <a:r>
              <a:rPr lang="el-GR" altLang="el-GR" sz="2200" dirty="0">
                <a:cs typeface="Times New Roman" pitchFamily="18" charset="0"/>
              </a:rPr>
              <a:t>-</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endParaRPr lang="en-US" altLang="el-GR" sz="2200" baseline="-250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60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2</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lnSpc>
                <a:spcPct val="90000"/>
              </a:lnSpc>
              <a:spcBef>
                <a:spcPts val="0"/>
              </a:spcBef>
            </a:pPr>
            <a:r>
              <a:rPr lang="el-GR" altLang="el-GR" sz="2200" dirty="0">
                <a:cs typeface="Times New Roman" pitchFamily="18" charset="0"/>
              </a:rPr>
              <a:t>Επειδή στο σύστημα δεν ασκούνται εξωτερικές δυνάμεις, θα είναι:</a:t>
            </a:r>
          </a:p>
          <a:p>
            <a:pPr algn="ctr" eaLnBrk="0" hangingPunct="0">
              <a:lnSpc>
                <a:spcPct val="90000"/>
              </a:lnSpc>
              <a:spcBef>
                <a:spcPts val="0"/>
              </a:spcBef>
              <a:buFontTx/>
              <a:buNone/>
            </a:pPr>
            <a:r>
              <a:rPr lang="en-US" altLang="el-GR" sz="2200" dirty="0">
                <a:cs typeface="Times New Roman" pitchFamily="18" charset="0"/>
              </a:rPr>
              <a:t>J = </a:t>
            </a:r>
            <a:r>
              <a:rPr lang="el-GR" altLang="el-GR" sz="2200" dirty="0" err="1">
                <a:cs typeface="Times New Roman" pitchFamily="18" charset="0"/>
              </a:rPr>
              <a:t>σταθ</a:t>
            </a:r>
            <a:r>
              <a:rPr lang="el-GR" altLang="el-GR" sz="2200" dirty="0">
                <a:cs typeface="Times New Roman" pitchFamily="18" charset="0"/>
              </a:rPr>
              <a:t>   =&gt;   </a:t>
            </a:r>
            <a:r>
              <a:rPr lang="en-US" altLang="el-GR" sz="2200" dirty="0">
                <a:cs typeface="Times New Roman" pitchFamily="18" charset="0"/>
              </a:rPr>
              <a:t>J</a:t>
            </a:r>
            <a:r>
              <a:rPr lang="en-US" altLang="el-GR" sz="2200" baseline="-25000" dirty="0">
                <a:cs typeface="Times New Roman" pitchFamily="18" charset="0"/>
              </a:rPr>
              <a:t>1</a:t>
            </a:r>
            <a:r>
              <a:rPr lang="en-US" altLang="el-GR" sz="2200" dirty="0">
                <a:cs typeface="Times New Roman" pitchFamily="18" charset="0"/>
              </a:rPr>
              <a:t> = J</a:t>
            </a:r>
            <a:r>
              <a:rPr lang="el-GR" altLang="el-GR" sz="2200" baseline="-25000" dirty="0">
                <a:cs typeface="Times New Roman" pitchFamily="18" charset="0"/>
              </a:rPr>
              <a:t>2</a:t>
            </a:r>
          </a:p>
          <a:p>
            <a:pPr algn="ctr" eaLnBrk="0" hangingPunct="0">
              <a:lnSpc>
                <a:spcPct val="90000"/>
              </a:lnSpc>
              <a:spcBef>
                <a:spcPts val="0"/>
              </a:spcBef>
              <a:buFontTx/>
              <a:buNone/>
            </a:pPr>
            <a:r>
              <a:rPr lang="el-GR" altLang="el-GR" sz="2200" dirty="0">
                <a:cs typeface="Times New Roman" pitchFamily="18" charset="0"/>
              </a:rPr>
              <a:t>και συνεπώς: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l-GR" altLang="el-GR" sz="2200" baseline="-25000" dirty="0">
                <a:cs typeface="Times New Roman" pitchFamily="18" charset="0"/>
              </a:rPr>
              <a:t>  </a:t>
            </a:r>
            <a:r>
              <a:rPr lang="el-GR" altLang="el-GR" sz="2200" dirty="0">
                <a:cs typeface="Times New Roman" pitchFamily="18" charset="0"/>
              </a:rPr>
              <a:t> (1)</a:t>
            </a:r>
          </a:p>
          <a:p>
            <a:pPr algn="ctr" eaLnBrk="0" hangingPunct="0">
              <a:lnSpc>
                <a:spcPct val="90000"/>
              </a:lnSpc>
              <a:spcBef>
                <a:spcPts val="0"/>
              </a:spcBef>
              <a:buFontTx/>
              <a:buNone/>
            </a:pPr>
            <a:endParaRPr lang="el-GR" altLang="el-GR" sz="2200" dirty="0">
              <a:cs typeface="Times New Roman" pitchFamily="18" charset="0"/>
            </a:endParaRPr>
          </a:p>
          <a:p>
            <a:pPr eaLnBrk="0" hangingPunct="0">
              <a:lnSpc>
                <a:spcPct val="90000"/>
              </a:lnSpc>
              <a:spcBef>
                <a:spcPts val="0"/>
              </a:spcBef>
            </a:pPr>
            <a:r>
              <a:rPr lang="el-GR" altLang="el-GR" sz="2200" dirty="0">
                <a:cs typeface="Times New Roman" pitchFamily="18" charset="0"/>
              </a:rPr>
              <a:t>Η κινητική ενέργεια του συστήματος πριν την κρούση είναι:</a:t>
            </a:r>
          </a:p>
          <a:p>
            <a:pPr algn="ctr" eaLnBrk="0" hangingPunct="0">
              <a:lnSpc>
                <a:spcPct val="90000"/>
              </a:lnSpc>
              <a:spcBef>
                <a:spcPts val="0"/>
              </a:spcBef>
              <a:buFontTx/>
              <a:buNone/>
            </a:pPr>
            <a:r>
              <a:rPr lang="en-US" altLang="el-GR" sz="2200" dirty="0">
                <a:cs typeface="Times New Roman" pitchFamily="18" charset="0"/>
              </a:rPr>
              <a:t>W</a:t>
            </a:r>
            <a:r>
              <a:rPr lang="en-US" altLang="el-GR" sz="2200" baseline="-25000" dirty="0">
                <a:cs typeface="Times New Roman" pitchFamily="18" charset="0"/>
              </a:rPr>
              <a:t>1</a:t>
            </a:r>
            <a:r>
              <a:rPr lang="en-US" altLang="el-GR" sz="2200" dirty="0">
                <a:cs typeface="Times New Roman" pitchFamily="18" charset="0"/>
              </a:rPr>
              <a:t> = ½ m</a:t>
            </a:r>
            <a:r>
              <a:rPr lang="en-US" altLang="el-GR" sz="2200" baseline="-25000" dirty="0">
                <a:cs typeface="Times New Roman" pitchFamily="18" charset="0"/>
              </a:rPr>
              <a:t>1</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p>
          <a:p>
            <a:pPr eaLnBrk="0" hangingPunct="0">
              <a:lnSpc>
                <a:spcPct val="90000"/>
              </a:lnSpc>
              <a:spcBef>
                <a:spcPts val="0"/>
              </a:spcBef>
            </a:pPr>
            <a:r>
              <a:rPr lang="el-GR" altLang="el-GR" sz="2200" dirty="0">
                <a:cs typeface="Times New Roman" pitchFamily="18" charset="0"/>
              </a:rPr>
              <a:t>Η κινητική ενέργεια του συστήματος μετά την κρούση είναι:</a:t>
            </a:r>
          </a:p>
          <a:p>
            <a:pPr algn="ctr" eaLnBrk="0" hangingPunct="0">
              <a:lnSpc>
                <a:spcPct val="90000"/>
              </a:lnSpc>
              <a:spcBef>
                <a:spcPts val="0"/>
              </a:spcBef>
              <a:buFontTx/>
              <a:buNone/>
            </a:pPr>
            <a:r>
              <a:rPr lang="en-US" altLang="el-GR" sz="2200" dirty="0">
                <a:cs typeface="Times New Roman" pitchFamily="18" charset="0"/>
              </a:rPr>
              <a:t>W</a:t>
            </a:r>
            <a:r>
              <a:rPr lang="en-US" altLang="el-GR" sz="2200" baseline="-25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1</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p>
          <a:p>
            <a:pPr algn="ctr" eaLnBrk="0" hangingPunct="0">
              <a:lnSpc>
                <a:spcPct val="90000"/>
              </a:lnSpc>
              <a:spcBef>
                <a:spcPts val="0"/>
              </a:spcBef>
              <a:buFontTx/>
              <a:buNone/>
            </a:pPr>
            <a:endParaRPr lang="el-GR" altLang="el-GR" sz="2200" baseline="-25000" dirty="0">
              <a:cs typeface="Times New Roman" pitchFamily="18" charset="0"/>
            </a:endParaRPr>
          </a:p>
          <a:p>
            <a:pPr eaLnBrk="0" hangingPunct="0">
              <a:lnSpc>
                <a:spcPct val="90000"/>
              </a:lnSpc>
              <a:spcBef>
                <a:spcPts val="0"/>
              </a:spcBef>
            </a:pPr>
            <a:r>
              <a:rPr lang="el-GR" altLang="el-GR" sz="2200" dirty="0">
                <a:cs typeface="Times New Roman" pitchFamily="18" charset="0"/>
              </a:rPr>
              <a:t>Επειδή </a:t>
            </a:r>
            <a:r>
              <a:rPr lang="en-US" altLang="el-GR" sz="2200" dirty="0">
                <a:cs typeface="Times New Roman" pitchFamily="18" charset="0"/>
              </a:rPr>
              <a:t>W</a:t>
            </a:r>
            <a:r>
              <a:rPr lang="en-US" altLang="el-GR" sz="2200" baseline="-25000" dirty="0">
                <a:cs typeface="Times New Roman" pitchFamily="18" charset="0"/>
              </a:rPr>
              <a:t>1</a:t>
            </a:r>
            <a:r>
              <a:rPr lang="en-US" altLang="el-GR" sz="2200" dirty="0">
                <a:cs typeface="Times New Roman" pitchFamily="18" charset="0"/>
              </a:rPr>
              <a:t> = W</a:t>
            </a:r>
            <a:r>
              <a:rPr lang="en-US" altLang="el-GR" sz="2200" baseline="-25000" dirty="0">
                <a:cs typeface="Times New Roman" pitchFamily="18" charset="0"/>
              </a:rPr>
              <a:t>2</a:t>
            </a:r>
            <a:r>
              <a:rPr lang="en-US" altLang="el-GR" sz="2200" dirty="0">
                <a:cs typeface="Times New Roman" pitchFamily="18" charset="0"/>
              </a:rPr>
              <a:t> (</a:t>
            </a:r>
            <a:r>
              <a:rPr lang="el-GR" altLang="el-GR" sz="2200" dirty="0" err="1">
                <a:cs typeface="Times New Roman" pitchFamily="18" charset="0"/>
              </a:rPr>
              <a:t>ελαστ</a:t>
            </a:r>
            <a:r>
              <a:rPr lang="el-GR" altLang="el-GR" sz="2200" dirty="0">
                <a:cs typeface="Times New Roman" pitchFamily="18" charset="0"/>
              </a:rPr>
              <a:t>. κρούση</a:t>
            </a:r>
            <a:r>
              <a:rPr lang="en-US" altLang="el-GR" sz="2200" dirty="0">
                <a:cs typeface="Times New Roman" pitchFamily="18" charset="0"/>
              </a:rPr>
              <a:t>)</a:t>
            </a:r>
            <a:r>
              <a:rPr lang="el-GR" altLang="el-GR" sz="2200" dirty="0">
                <a:cs typeface="Times New Roman" pitchFamily="18" charset="0"/>
              </a:rPr>
              <a:t> =&gt;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a:t>
            </a:r>
            <a:r>
              <a:rPr lang="el-GR" altLang="el-GR" sz="2200" baseline="30000" dirty="0">
                <a:cs typeface="Times New Roman" pitchFamily="18" charset="0"/>
              </a:rPr>
              <a:t>2</a:t>
            </a:r>
            <a:r>
              <a:rPr lang="en-US" altLang="el-GR" sz="2200" baseline="-25000" dirty="0">
                <a:cs typeface="Times New Roman" pitchFamily="18" charset="0"/>
              </a:rPr>
              <a:t>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l-GR" altLang="el-GR" sz="2200" baseline="30000" dirty="0">
                <a:cs typeface="Times New Roman" pitchFamily="18" charset="0"/>
              </a:rPr>
              <a:t>2</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l-GR"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 </a:t>
            </a:r>
            <a:r>
              <a:rPr lang="el-GR" altLang="el-GR" sz="2200" baseline="30000" dirty="0">
                <a:cs typeface="Times New Roman" pitchFamily="18" charset="0"/>
              </a:rPr>
              <a:t>2</a:t>
            </a:r>
            <a:r>
              <a:rPr lang="el-GR" altLang="el-GR" sz="2200" dirty="0">
                <a:cs typeface="Times New Roman" pitchFamily="18" charset="0"/>
              </a:rPr>
              <a:t>  (2)</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86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a:t>
            </a:r>
            <a:r>
              <a:rPr lang="el-GR" altLang="el-GR" sz="3600" dirty="0" smtClean="0"/>
              <a:t>3</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lnSpc>
                <a:spcPct val="90000"/>
              </a:lnSpc>
              <a:spcBef>
                <a:spcPts val="0"/>
              </a:spcBef>
            </a:pPr>
            <a:r>
              <a:rPr lang="el-GR" altLang="el-GR" sz="2200" dirty="0">
                <a:cs typeface="Times New Roman" pitchFamily="18" charset="0"/>
              </a:rPr>
              <a:t>Από τις (1) και (2) μπορούμε να υπολογίσουμε την ταχύτητα κάθε σφαίρας μετά την κρούση, αν γνωρίζουμε τις μάζες των σφαιρών και τις ταχύτητές τους πριν την κρούση.</a:t>
            </a:r>
          </a:p>
          <a:p>
            <a:pPr eaLnBrk="0" hangingPunct="0">
              <a:lnSpc>
                <a:spcPct val="90000"/>
              </a:lnSpc>
              <a:spcBef>
                <a:spcPts val="0"/>
              </a:spcBef>
            </a:pPr>
            <a:r>
              <a:rPr lang="el-GR" altLang="el-GR" sz="2200" dirty="0">
                <a:cs typeface="Times New Roman" pitchFamily="18" charset="0"/>
              </a:rPr>
              <a:t>Η (1) μπορεί να γραφεί: </a:t>
            </a: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(3)</a:t>
            </a:r>
            <a:r>
              <a:rPr lang="el-GR" altLang="el-GR" sz="2200" baseline="-25000" dirty="0">
                <a:cs typeface="Times New Roman" pitchFamily="18" charset="0"/>
              </a:rPr>
              <a:t> </a:t>
            </a:r>
            <a:endParaRPr lang="en-US" altLang="el-GR" sz="2200" baseline="-25000" dirty="0">
              <a:cs typeface="Times New Roman" pitchFamily="18" charset="0"/>
            </a:endParaRPr>
          </a:p>
          <a:p>
            <a:pPr eaLnBrk="0" hangingPunct="0">
              <a:lnSpc>
                <a:spcPct val="90000"/>
              </a:lnSpc>
              <a:spcBef>
                <a:spcPts val="0"/>
              </a:spcBef>
            </a:pPr>
            <a:r>
              <a:rPr lang="el-GR" altLang="el-GR" sz="2200" dirty="0">
                <a:cs typeface="Times New Roman" pitchFamily="18" charset="0"/>
              </a:rPr>
              <a:t>Η (</a:t>
            </a:r>
            <a:r>
              <a:rPr lang="en-US" altLang="el-GR" sz="2200" dirty="0">
                <a:cs typeface="Times New Roman" pitchFamily="18" charset="0"/>
              </a:rPr>
              <a:t>2</a:t>
            </a:r>
            <a:r>
              <a:rPr lang="el-GR" altLang="el-GR" sz="2200" dirty="0">
                <a:cs typeface="Times New Roman" pitchFamily="18" charset="0"/>
              </a:rPr>
              <a:t>) μπορεί να γραφεί: </a:t>
            </a: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dirty="0">
                <a:cs typeface="Times New Roman" pitchFamily="18" charset="0"/>
              </a:rPr>
              <a:t>)  (4)</a:t>
            </a:r>
          </a:p>
          <a:p>
            <a:pPr eaLnBrk="0" hangingPunct="0">
              <a:lnSpc>
                <a:spcPct val="90000"/>
              </a:lnSpc>
              <a:spcBef>
                <a:spcPts val="0"/>
              </a:spcBef>
            </a:pPr>
            <a:r>
              <a:rPr lang="el-GR" altLang="el-GR" sz="2200" dirty="0">
                <a:cs typeface="Times New Roman" pitchFamily="18" charset="0"/>
              </a:rPr>
              <a:t>Διαιρώντας τις (3) και (4) έχουμε:</a:t>
            </a:r>
          </a:p>
          <a:p>
            <a:pPr eaLnBrk="0" hangingPunct="0">
              <a:lnSpc>
                <a:spcPct val="90000"/>
              </a:lnSpc>
              <a:spcBef>
                <a:spcPts val="0"/>
              </a:spcBef>
              <a:buFontTx/>
              <a:buNone/>
            </a:pP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=&gt;</a:t>
            </a:r>
          </a:p>
          <a:p>
            <a:pPr eaLnBrk="0" hangingPunct="0">
              <a:lnSpc>
                <a:spcPct val="90000"/>
              </a:lnSpc>
              <a:spcBef>
                <a:spcPts val="0"/>
              </a:spcBef>
              <a:buFontTx/>
              <a:buNone/>
            </a:pP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n-US" altLang="el-GR" sz="2200" baseline="-25000" dirty="0">
                <a:cs typeface="Times New Roman" pitchFamily="18" charset="0"/>
              </a:rPr>
              <a:t>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r>
              <a:rPr lang="en-US" altLang="el-GR" sz="2200" baseline="30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a:t>
            </a:r>
            <a:r>
              <a:rPr lang="el-GR" altLang="el-GR" sz="2200" dirty="0">
                <a:cs typeface="Times New Roman" pitchFamily="18" charset="0"/>
              </a:rPr>
              <a:t> =&gt;</a:t>
            </a:r>
          </a:p>
          <a:p>
            <a:pPr eaLnBrk="0" hangingPunct="0">
              <a:lnSpc>
                <a:spcPct val="90000"/>
              </a:lnSpc>
              <a:spcBef>
                <a:spcPts val="0"/>
              </a:spcBef>
              <a:buFontTx/>
              <a:buNone/>
            </a:pP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baseline="30000" dirty="0">
                <a:cs typeface="Times New Roman" pitchFamily="18" charset="0"/>
              </a:rPr>
              <a:t>  </a:t>
            </a:r>
            <a:r>
              <a:rPr lang="el-GR" altLang="el-GR" sz="2200" dirty="0">
                <a:cs typeface="Times New Roman" pitchFamily="18" charset="0"/>
              </a:rPr>
              <a:t>=&gt; </a:t>
            </a:r>
            <a:r>
              <a:rPr lang="en-US" altLang="el-GR" sz="2200" dirty="0">
                <a:cs typeface="Times New Roman" pitchFamily="18" charset="0"/>
              </a:rPr>
              <a:t> 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l-GR" altLang="el-GR" sz="2200" baseline="-25000" dirty="0">
                <a:cs typeface="Times New Roman" pitchFamily="18" charset="0"/>
              </a:rPr>
              <a:t>2</a:t>
            </a:r>
            <a:r>
              <a:rPr lang="en-US"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l-GR" altLang="el-GR" sz="2200" baseline="-25000" dirty="0">
                <a:cs typeface="Times New Roman" pitchFamily="18" charset="0"/>
              </a:rPr>
              <a:t>1</a:t>
            </a:r>
            <a:r>
              <a:rPr lang="en-US"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(5)</a:t>
            </a:r>
          </a:p>
          <a:p>
            <a:pPr eaLnBrk="0" hangingPunct="0">
              <a:lnSpc>
                <a:spcPct val="90000"/>
              </a:lnSpc>
              <a:spcBef>
                <a:spcPts val="0"/>
              </a:spcBef>
            </a:pPr>
            <a:r>
              <a:rPr lang="el-GR" altLang="el-GR" sz="2200" dirty="0">
                <a:cs typeface="Times New Roman" pitchFamily="18" charset="0"/>
              </a:rPr>
              <a:t>Το σύστημα των εξισώσεων (1) &amp; (2) είναι ισοδύναμο με εκείνο των (3)&amp;(5)</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75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4</a:t>
            </a:r>
            <a:endParaRPr lang="el-GR" sz="3600" dirty="0"/>
          </a:p>
        </p:txBody>
      </p:sp>
      <p:sp>
        <p:nvSpPr>
          <p:cNvPr id="5" name="Θέση περιεχομένου 4"/>
          <p:cNvSpPr>
            <a:spLocks noGrp="1"/>
          </p:cNvSpPr>
          <p:nvPr>
            <p:ph idx="1"/>
          </p:nvPr>
        </p:nvSpPr>
        <p:spPr>
          <a:xfrm>
            <a:off x="0" y="2751078"/>
            <a:ext cx="9144000" cy="3846274"/>
          </a:xfrm>
        </p:spPr>
        <p:txBody>
          <a:bodyPr>
            <a:noAutofit/>
          </a:bodyPr>
          <a:lstStyle/>
          <a:p>
            <a:pPr eaLnBrk="0" hangingPunct="0">
              <a:lnSpc>
                <a:spcPct val="90000"/>
              </a:lnSpc>
              <a:spcBef>
                <a:spcPts val="0"/>
              </a:spcBef>
            </a:pPr>
            <a:r>
              <a:rPr lang="el-GR" altLang="el-GR" sz="2200" dirty="0">
                <a:cs typeface="Times New Roman" pitchFamily="18" charset="0"/>
              </a:rPr>
              <a:t>Το μέτρο της σχετικής ταχύτητας των δύο σφαιρών πριν και μετά την κρούση είναι:</a:t>
            </a:r>
          </a:p>
          <a:p>
            <a:pPr eaLnBrk="0" hangingPunct="0">
              <a:lnSpc>
                <a:spcPct val="90000"/>
              </a:lnSpc>
              <a:spcBef>
                <a:spcPts val="0"/>
              </a:spcBef>
              <a:buFontTx/>
              <a:buNone/>
            </a:pPr>
            <a:r>
              <a:rPr lang="el-GR" altLang="el-GR" sz="2200" dirty="0">
                <a:cs typeface="Times New Roman" pitchFamily="18" charset="0"/>
              </a:rPr>
              <a:t>    </a:t>
            </a:r>
            <a:r>
              <a:rPr lang="en-US" altLang="el-GR" sz="2200" dirty="0">
                <a:cs typeface="Times New Roman" pitchFamily="18" charset="0"/>
              </a:rPr>
              <a:t>V</a:t>
            </a:r>
            <a:r>
              <a:rPr lang="el-GR" altLang="el-GR" sz="2200" baseline="-25000" dirty="0" err="1">
                <a:cs typeface="Times New Roman" pitchFamily="18" charset="0"/>
              </a:rPr>
              <a:t>σχετ</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 U</a:t>
            </a:r>
            <a:r>
              <a:rPr lang="el-GR" altLang="el-GR" sz="2200" baseline="-25000" dirty="0" err="1">
                <a:cs typeface="Times New Roman" pitchFamily="18" charset="0"/>
              </a:rPr>
              <a:t>σχετ</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endParaRPr lang="en-US" altLang="el-GR" sz="2200" dirty="0">
              <a:cs typeface="Times New Roman" pitchFamily="18" charset="0"/>
            </a:endParaRPr>
          </a:p>
          <a:p>
            <a:pPr eaLnBrk="0" hangingPunct="0">
              <a:lnSpc>
                <a:spcPct val="90000"/>
              </a:lnSpc>
              <a:spcBef>
                <a:spcPts val="0"/>
              </a:spcBef>
              <a:buFontTx/>
              <a:buNone/>
            </a:pPr>
            <a:r>
              <a:rPr lang="el-GR" altLang="el-GR" sz="2200" dirty="0">
                <a:cs typeface="Times New Roman" pitchFamily="18" charset="0"/>
              </a:rPr>
              <a:t>Ο συντελεστής κρούσης θα είναι:</a:t>
            </a:r>
            <a:r>
              <a:rPr lang="en-US" altLang="el-GR" sz="2200" dirty="0">
                <a:cs typeface="Times New Roman" pitchFamily="18" charset="0"/>
              </a:rPr>
              <a:t> e = U</a:t>
            </a:r>
            <a:r>
              <a:rPr lang="el-GR" altLang="el-GR" sz="2200" baseline="-25000" dirty="0" err="1">
                <a:cs typeface="Times New Roman" pitchFamily="18" charset="0"/>
              </a:rPr>
              <a:t>σχετ</a:t>
            </a:r>
            <a:r>
              <a:rPr lang="el-GR" altLang="el-GR" sz="2200" dirty="0">
                <a:cs typeface="Times New Roman" pitchFamily="18" charset="0"/>
              </a:rPr>
              <a:t> </a:t>
            </a:r>
            <a:r>
              <a:rPr lang="en-US" altLang="el-GR" sz="2200" dirty="0">
                <a:cs typeface="Times New Roman" pitchFamily="18" charset="0"/>
              </a:rPr>
              <a:t>/ V</a:t>
            </a:r>
            <a:r>
              <a:rPr lang="el-GR" altLang="el-GR" sz="2200" baseline="-25000" dirty="0" err="1">
                <a:cs typeface="Times New Roman" pitchFamily="18" charset="0"/>
              </a:rPr>
              <a:t>σχετ</a:t>
            </a:r>
            <a:r>
              <a:rPr lang="en-US" altLang="el-GR" sz="2200" dirty="0">
                <a:cs typeface="Times New Roman" pitchFamily="18" charset="0"/>
              </a:rPr>
              <a:t>= (U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endParaRPr lang="el-GR" altLang="el-GR" sz="2200" dirty="0">
              <a:cs typeface="Times New Roman" pitchFamily="18" charset="0"/>
            </a:endParaRPr>
          </a:p>
          <a:p>
            <a:pPr algn="ctr" eaLnBrk="0" hangingPunct="0">
              <a:lnSpc>
                <a:spcPct val="90000"/>
              </a:lnSpc>
              <a:spcBef>
                <a:spcPts val="0"/>
              </a:spcBef>
              <a:buFontTx/>
              <a:buNone/>
            </a:pPr>
            <a:r>
              <a:rPr lang="en-US" altLang="el-GR" sz="2200" dirty="0">
                <a:cs typeface="Times New Roman" pitchFamily="18" charset="0"/>
              </a:rPr>
              <a:t> =&gt;  e = 1 </a:t>
            </a:r>
            <a:r>
              <a:rPr lang="el-GR" altLang="el-GR" sz="2200" dirty="0">
                <a:cs typeface="Times New Roman" pitchFamily="18" charset="0"/>
              </a:rPr>
              <a:t>    (λόγω της </a:t>
            </a:r>
            <a:r>
              <a:rPr lang="el-GR" altLang="el-GR" sz="2200" dirty="0" err="1">
                <a:cs typeface="Times New Roman" pitchFamily="18" charset="0"/>
              </a:rPr>
              <a:t>εξισ</a:t>
            </a:r>
            <a:r>
              <a:rPr lang="el-GR" altLang="el-GR" sz="2200" dirty="0">
                <a:cs typeface="Times New Roman" pitchFamily="18" charset="0"/>
              </a:rPr>
              <a:t>. 5)</a:t>
            </a:r>
            <a:endParaRPr lang="en-US" altLang="el-GR" sz="2200" dirty="0">
              <a:cs typeface="Times New Roman" pitchFamily="18" charset="0"/>
            </a:endParaRPr>
          </a:p>
          <a:p>
            <a:pPr eaLnBrk="0" hangingPunct="0">
              <a:lnSpc>
                <a:spcPct val="90000"/>
              </a:lnSpc>
              <a:spcBef>
                <a:spcPts val="0"/>
              </a:spcBef>
            </a:pPr>
            <a:r>
              <a:rPr lang="el-GR" altLang="el-GR" sz="2200" i="1" u="sng" dirty="0">
                <a:cs typeface="Times New Roman" pitchFamily="18" charset="0"/>
              </a:rPr>
              <a:t>Στην ελαστική κρούση ο συντελεστής κρούσης ισούται με τη μονάδα (</a:t>
            </a:r>
            <a:r>
              <a:rPr lang="en-US" altLang="el-GR" sz="2200" i="1" u="sng" dirty="0">
                <a:cs typeface="Times New Roman" pitchFamily="18" charset="0"/>
              </a:rPr>
              <a:t>e = 1</a:t>
            </a:r>
            <a:r>
              <a:rPr lang="el-GR" altLang="el-GR" sz="2200" i="1" u="sng" dirty="0">
                <a:cs typeface="Times New Roman" pitchFamily="18" charset="0"/>
              </a:rPr>
              <a:t>)</a:t>
            </a:r>
            <a:endParaRPr lang="en-US" altLang="el-GR" sz="2200" i="1" u="sng" dirty="0">
              <a:cs typeface="Times New Roman" pitchFamily="18" charset="0"/>
            </a:endParaRPr>
          </a:p>
          <a:p>
            <a:pPr eaLnBrk="0" hangingPunct="0">
              <a:lnSpc>
                <a:spcPct val="90000"/>
              </a:lnSpc>
              <a:spcBef>
                <a:spcPts val="0"/>
              </a:spcBef>
            </a:pPr>
            <a:r>
              <a:rPr lang="el-GR" altLang="el-GR" sz="2200" dirty="0">
                <a:cs typeface="Times New Roman" pitchFamily="18" charset="0"/>
              </a:rPr>
              <a:t>Έτσι, μπορούμε να υπολογίσουμε τις ταχύτητες μετά την κρούση (</a:t>
            </a:r>
            <a:r>
              <a:rPr lang="en-US" altLang="el-GR" sz="2200" dirty="0">
                <a:cs typeface="Times New Roman" pitchFamily="18" charset="0"/>
              </a:rPr>
              <a:t>U</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l-GR" altLang="el-GR" sz="2200" dirty="0">
                <a:cs typeface="Times New Roman" pitchFamily="18" charset="0"/>
              </a:rPr>
              <a:t>) χωρίς τη χρήση του θεωρήματος της κινητικής ενέργειας. Από την αρχή διατήρησης της ορμής προκύπτει η (3) και στη συνέχεια η (5) </a:t>
            </a:r>
            <a:r>
              <a:rPr lang="en-US" altLang="el-GR" sz="2200" dirty="0">
                <a:cs typeface="Times New Roman" pitchFamily="18" charset="0"/>
              </a:rPr>
              <a:t>(</a:t>
            </a:r>
            <a:r>
              <a:rPr lang="el-GR" altLang="el-GR" sz="2200" dirty="0">
                <a:cs typeface="Times New Roman" pitchFamily="18" charset="0"/>
              </a:rPr>
              <a:t>επειδή </a:t>
            </a:r>
            <a:r>
              <a:rPr lang="en-US" altLang="el-GR" sz="2200" dirty="0">
                <a:cs typeface="Times New Roman" pitchFamily="18" charset="0"/>
              </a:rPr>
              <a:t>e = 1).</a:t>
            </a:r>
          </a:p>
          <a:p>
            <a:pPr eaLnBrk="0" hangingPunct="0">
              <a:lnSpc>
                <a:spcPct val="90000"/>
              </a:lnSpc>
              <a:spcBef>
                <a:spcPts val="0"/>
              </a:spcBef>
            </a:pPr>
            <a:r>
              <a:rPr lang="el-GR" altLang="el-GR" sz="2200" dirty="0">
                <a:cs typeface="Times New Roman" pitchFamily="18" charset="0"/>
              </a:rPr>
              <a:t>Στην περίπτωση που οι μάζες των δύο σφαιρών είναι ίσες, από τις (3) και (5) προκύπτει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 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l-GR" altLang="el-GR" sz="2200" dirty="0">
                <a:cs typeface="Times New Roman" pitchFamily="18" charset="0"/>
              </a:rPr>
              <a:t> (μετά την κρούση η κάθε σφαίρα αποκτά την ταχύτητα της άλλης).</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9" y="765176"/>
            <a:ext cx="3023790" cy="198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703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a:t>
            </a:r>
            <a:r>
              <a:rPr lang="el-GR" altLang="el-GR" sz="3600" dirty="0" smtClean="0"/>
              <a:t>μη ελαστική </a:t>
            </a:r>
            <a:r>
              <a:rPr lang="el-GR" altLang="el-GR" sz="3600" dirty="0"/>
              <a:t>κρούση 1</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spcBef>
                <a:spcPts val="0"/>
              </a:spcBef>
            </a:pPr>
            <a:r>
              <a:rPr lang="el-GR" altLang="el-GR" sz="2200" dirty="0">
                <a:cs typeface="Times New Roman" pitchFamily="18" charset="0"/>
              </a:rPr>
              <a:t>Υποθέτουμε ότι απεικονιζόμενη κρούση είναι μη ελαστική.</a:t>
            </a:r>
          </a:p>
          <a:p>
            <a:pPr eaLnBrk="0" hangingPunct="0">
              <a:spcBef>
                <a:spcPts val="0"/>
              </a:spcBef>
            </a:pPr>
            <a:r>
              <a:rPr lang="el-GR" altLang="el-GR" sz="2200" dirty="0">
                <a:cs typeface="Times New Roman" pitchFamily="18" charset="0"/>
              </a:rPr>
              <a:t>Από την αρχή διατήρησης της ορμής έχουμε:</a:t>
            </a:r>
          </a:p>
          <a:p>
            <a:pPr algn="ctr" eaLnBrk="0" hangingPunct="0">
              <a:spcBef>
                <a:spcPts val="0"/>
              </a:spcBef>
              <a:buFontTx/>
              <a:buNone/>
            </a:pP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l-GR" altLang="el-GR" sz="2200" baseline="-25000" dirty="0">
                <a:cs typeface="Times New Roman" pitchFamily="18" charset="0"/>
              </a:rPr>
              <a:t> </a:t>
            </a:r>
            <a:r>
              <a:rPr lang="el-GR" altLang="el-GR" sz="2200" dirty="0">
                <a:cs typeface="Times New Roman" pitchFamily="18" charset="0"/>
              </a:rPr>
              <a:t> =&gt;</a:t>
            </a:r>
          </a:p>
          <a:p>
            <a:pPr algn="ctr" eaLnBrk="0" hangingPunct="0">
              <a:spcBef>
                <a:spcPts val="0"/>
              </a:spcBef>
              <a:buFontTx/>
              <a:buNone/>
            </a:pP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n-US" altLang="el-GR" sz="2200" baseline="-25000" dirty="0">
                <a:cs typeface="Times New Roman" pitchFamily="18" charset="0"/>
              </a:rPr>
              <a:t>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(1)</a:t>
            </a:r>
          </a:p>
          <a:p>
            <a:pPr eaLnBrk="0" hangingPunct="0">
              <a:spcBef>
                <a:spcPts val="0"/>
              </a:spcBef>
            </a:pPr>
            <a:r>
              <a:rPr lang="el-GR" altLang="el-GR" sz="2200" dirty="0">
                <a:cs typeface="Times New Roman" pitchFamily="18" charset="0"/>
              </a:rPr>
              <a:t>Επειδή η κρούση είναι μη ελαστική, μια ποσότητα (Δ</a:t>
            </a:r>
            <a:r>
              <a:rPr lang="en-US" altLang="el-GR" sz="2200" dirty="0">
                <a:cs typeface="Times New Roman" pitchFamily="18" charset="0"/>
              </a:rPr>
              <a:t>W</a:t>
            </a:r>
            <a:r>
              <a:rPr lang="el-GR" altLang="el-GR" sz="2200" dirty="0">
                <a:cs typeface="Times New Roman" pitchFamily="18" charset="0"/>
              </a:rPr>
              <a:t>) της κινητικής ενέργειας του συστήματος μετατρέπεται σε θερμότητα:</a:t>
            </a:r>
          </a:p>
          <a:p>
            <a:pPr algn="ctr" eaLnBrk="0" hangingPunct="0">
              <a:spcBef>
                <a:spcPts val="0"/>
              </a:spcBef>
              <a:buFontTx/>
              <a:buNone/>
            </a:pP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 </a:t>
            </a: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 Δ</a:t>
            </a:r>
            <a:r>
              <a:rPr lang="en-US" altLang="el-GR" sz="2200" dirty="0">
                <a:cs typeface="Times New Roman" pitchFamily="18" charset="0"/>
              </a:rPr>
              <a:t>W </a:t>
            </a:r>
            <a:r>
              <a:rPr lang="el-GR" altLang="el-GR" sz="2200" dirty="0">
                <a:cs typeface="Times New Roman" pitchFamily="18" charset="0"/>
              </a:rPr>
              <a:t>  (2)</a:t>
            </a:r>
            <a:endParaRPr lang="en-US" altLang="el-GR" sz="2200" dirty="0">
              <a:cs typeface="Times New Roman" pitchFamily="18" charset="0"/>
            </a:endParaRPr>
          </a:p>
          <a:p>
            <a:pPr algn="ctr" eaLnBrk="0" hangingPunct="0">
              <a:spcBef>
                <a:spcPts val="0"/>
              </a:spcBef>
              <a:buFontTx/>
              <a:buNone/>
            </a:pP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Για να υπολογίσουμε τις ταχύτητες μετά την κρούση (</a:t>
            </a:r>
            <a:r>
              <a:rPr lang="en-US" altLang="el-GR" sz="2200" dirty="0">
                <a:cs typeface="Times New Roman" pitchFamily="18" charset="0"/>
              </a:rPr>
              <a:t>U</a:t>
            </a:r>
            <a:r>
              <a:rPr lang="en-US" altLang="el-GR" sz="2200" baseline="-25000" dirty="0">
                <a:cs typeface="Times New Roman" pitchFamily="18" charset="0"/>
              </a:rPr>
              <a:t>1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l-GR" altLang="el-GR" sz="2200" baseline="-25000" dirty="0">
                <a:cs typeface="Times New Roman" pitchFamily="18" charset="0"/>
              </a:rPr>
              <a:t> </a:t>
            </a:r>
            <a:r>
              <a:rPr lang="el-GR" altLang="el-GR" sz="2200" dirty="0">
                <a:cs typeface="Times New Roman" pitchFamily="18" charset="0"/>
              </a:rPr>
              <a:t>) πρέπει να είναι γνωστή η ποσότητα Δ</a:t>
            </a:r>
            <a:r>
              <a:rPr lang="en-US" altLang="el-GR" sz="2200" dirty="0">
                <a:cs typeface="Times New Roman" pitchFamily="18" charset="0"/>
              </a:rPr>
              <a:t>W.</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79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a:t>
            </a:r>
            <a:r>
              <a:rPr lang="el-GR" altLang="el-GR" sz="3600" dirty="0" smtClean="0"/>
              <a:t>μη ελαστική </a:t>
            </a:r>
            <a:r>
              <a:rPr lang="el-GR" altLang="el-GR" sz="3600" dirty="0"/>
              <a:t>κρούση </a:t>
            </a:r>
            <a:r>
              <a:rPr lang="el-GR" altLang="el-GR" sz="3600" dirty="0" smtClean="0"/>
              <a:t>2</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lnSpc>
                <a:spcPct val="90000"/>
              </a:lnSpc>
              <a:spcBef>
                <a:spcPts val="0"/>
              </a:spcBef>
            </a:pPr>
            <a:r>
              <a:rPr lang="el-GR" altLang="el-GR" sz="2200" dirty="0">
                <a:cs typeface="Times New Roman" pitchFamily="18" charset="0"/>
              </a:rPr>
              <a:t>Οι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μπορούν να υπολογιστούν αν είναι γνωστός ο συντελεστής κρούσης </a:t>
            </a:r>
            <a:r>
              <a:rPr lang="en-US" altLang="el-GR" sz="2200" dirty="0">
                <a:cs typeface="Times New Roman" pitchFamily="18" charset="0"/>
              </a:rPr>
              <a:t>(e = (U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 V</a:t>
            </a:r>
            <a:r>
              <a:rPr lang="en-US" altLang="el-GR" sz="2200" baseline="-25000" dirty="0">
                <a:cs typeface="Times New Roman" pitchFamily="18" charset="0"/>
              </a:rPr>
              <a:t>2</a:t>
            </a:r>
            <a:r>
              <a:rPr lang="en-US" altLang="el-GR" sz="2200" dirty="0">
                <a:cs typeface="Times New Roman" pitchFamily="18" charset="0"/>
              </a:rPr>
              <a:t>).</a:t>
            </a:r>
          </a:p>
          <a:p>
            <a:pPr eaLnBrk="0" hangingPunct="0">
              <a:lnSpc>
                <a:spcPct val="90000"/>
              </a:lnSpc>
              <a:spcBef>
                <a:spcPts val="0"/>
              </a:spcBef>
            </a:pPr>
            <a:r>
              <a:rPr lang="el-GR" altLang="el-GR" sz="2200" dirty="0">
                <a:cs typeface="Times New Roman" pitchFamily="18" charset="0"/>
              </a:rPr>
              <a:t>Από τη (2) προκύπτει:</a:t>
            </a:r>
          </a:p>
          <a:p>
            <a:pPr eaLnBrk="0" hangingPunct="0">
              <a:lnSpc>
                <a:spcPct val="90000"/>
              </a:lnSpc>
              <a:spcBef>
                <a:spcPts val="0"/>
              </a:spcBef>
              <a:buFontTx/>
              <a:buNone/>
            </a:pP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&gt;  </a:t>
            </a: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=&gt; </a:t>
            </a: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 &gt;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=&gt;</a:t>
            </a:r>
          </a:p>
          <a:p>
            <a:pPr algn="ctr" eaLnBrk="0" hangingPunct="0">
              <a:lnSpc>
                <a:spcPct val="90000"/>
              </a:lnSpc>
              <a:spcBef>
                <a:spcPts val="0"/>
              </a:spcBef>
              <a:buFontTx/>
              <a:buNone/>
            </a:pP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n-US" altLang="el-GR" sz="2200" baseline="-25000" dirty="0">
                <a:cs typeface="Times New Roman" pitchFamily="18" charset="0"/>
              </a:rPr>
              <a:t>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l-GR" altLang="el-GR" sz="2200" dirty="0">
                <a:cs typeface="Times New Roman" pitchFamily="18" charset="0"/>
              </a:rPr>
              <a:t> </a:t>
            </a:r>
            <a:r>
              <a:rPr lang="en-US" altLang="el-GR" sz="2200" dirty="0">
                <a:cs typeface="Times New Roman" pitchFamily="18" charset="0"/>
              </a:rPr>
              <a:t> &gt;  m</a:t>
            </a:r>
            <a:r>
              <a:rPr lang="en-US" altLang="el-GR" sz="2200" baseline="-25000" dirty="0">
                <a:cs typeface="Times New Roman" pitchFamily="18" charset="0"/>
              </a:rPr>
              <a:t>2</a:t>
            </a:r>
            <a:r>
              <a:rPr lang="en-US" altLang="el-GR" sz="2200" dirty="0">
                <a:cs typeface="Times New Roman" pitchFamily="18" charset="0"/>
              </a:rPr>
              <a:t> (U</a:t>
            </a:r>
            <a:r>
              <a:rPr lang="en-US" altLang="el-GR" sz="2200" baseline="-25000" dirty="0">
                <a:cs typeface="Times New Roman" pitchFamily="18" charset="0"/>
              </a:rPr>
              <a:t>2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r>
              <a:rPr lang="en-US" altLang="el-GR" sz="2200" baseline="30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 </a:t>
            </a:r>
            <a:r>
              <a:rPr lang="en-US" altLang="el-GR" sz="2200" dirty="0">
                <a:cs typeface="Times New Roman" pitchFamily="18" charset="0"/>
              </a:rPr>
              <a:t>)</a:t>
            </a:r>
            <a:r>
              <a:rPr lang="el-GR" altLang="el-GR" sz="2200" dirty="0">
                <a:cs typeface="Times New Roman" pitchFamily="18" charset="0"/>
              </a:rPr>
              <a:t>, και λόγω της (1)</a:t>
            </a:r>
          </a:p>
          <a:p>
            <a:pPr algn="ctr" eaLnBrk="0" hangingPunct="0">
              <a:lnSpc>
                <a:spcPct val="90000"/>
              </a:lnSpc>
              <a:spcBef>
                <a:spcPts val="0"/>
              </a:spcBef>
              <a:buFontTx/>
              <a:buNone/>
            </a:pP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l-GR" altLang="el-GR" sz="2200" dirty="0">
                <a:cs typeface="Times New Roman" pitchFamily="18" charset="0"/>
              </a:rPr>
              <a:t> </a:t>
            </a:r>
            <a:r>
              <a:rPr lang="en-US" altLang="el-GR" sz="2200" dirty="0">
                <a:cs typeface="Times New Roman" pitchFamily="18" charset="0"/>
              </a:rPr>
              <a:t> &gt;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 </a:t>
            </a:r>
            <a:r>
              <a:rPr lang="el-GR" altLang="el-GR" sz="2200" dirty="0">
                <a:cs typeface="Times New Roman" pitchFamily="18" charset="0"/>
              </a:rPr>
              <a:t>  =&gt;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dirty="0">
                <a:cs typeface="Times New Roman" pitchFamily="18" charset="0"/>
              </a:rPr>
              <a:t> </a:t>
            </a:r>
            <a:r>
              <a:rPr lang="en-US" altLang="el-GR" sz="2200" dirty="0">
                <a:cs typeface="Times New Roman" pitchFamily="18" charset="0"/>
              </a:rPr>
              <a:t> &gt;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 </a:t>
            </a:r>
          </a:p>
          <a:p>
            <a:pPr algn="ctr" eaLnBrk="0" hangingPunct="0">
              <a:lnSpc>
                <a:spcPct val="90000"/>
              </a:lnSpc>
              <a:spcBef>
                <a:spcPts val="0"/>
              </a:spcBef>
              <a:buFontTx/>
              <a:buNone/>
            </a:pPr>
            <a:endParaRPr lang="en-US" altLang="el-GR" sz="2200" baseline="30000" dirty="0">
              <a:cs typeface="Times New Roman" pitchFamily="18" charset="0"/>
            </a:endParaRPr>
          </a:p>
          <a:p>
            <a:pPr eaLnBrk="0" hangingPunct="0">
              <a:lnSpc>
                <a:spcPct val="90000"/>
              </a:lnSpc>
              <a:spcBef>
                <a:spcPts val="0"/>
              </a:spcBef>
            </a:pPr>
            <a:r>
              <a:rPr lang="el-GR" altLang="el-GR" sz="2200" dirty="0">
                <a:cs typeface="Times New Roman" pitchFamily="18" charset="0"/>
              </a:rPr>
              <a:t>Επειδή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dirty="0">
                <a:cs typeface="Times New Roman" pitchFamily="18" charset="0"/>
              </a:rPr>
              <a:t> </a:t>
            </a:r>
            <a:r>
              <a:rPr lang="en-US" altLang="el-GR" sz="2200" dirty="0">
                <a:cs typeface="Times New Roman" pitchFamily="18" charset="0"/>
              </a:rPr>
              <a:t> &gt;</a:t>
            </a:r>
            <a:r>
              <a:rPr lang="el-GR" altLang="el-GR" sz="2200" dirty="0">
                <a:cs typeface="Times New Roman" pitchFamily="18" charset="0"/>
              </a:rPr>
              <a:t> 0, έχουμε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 V</a:t>
            </a:r>
            <a:r>
              <a:rPr lang="en-US" altLang="el-GR" sz="2200" baseline="-25000" dirty="0">
                <a:cs typeface="Times New Roman" pitchFamily="18" charset="0"/>
              </a:rPr>
              <a:t>2</a:t>
            </a:r>
            <a:r>
              <a:rPr lang="en-US" altLang="el-GR" sz="2200" dirty="0">
                <a:cs typeface="Times New Roman" pitchFamily="18" charset="0"/>
              </a:rPr>
              <a:t>)</a:t>
            </a:r>
            <a:r>
              <a:rPr lang="el-GR" altLang="el-GR" sz="2200" dirty="0">
                <a:cs typeface="Times New Roman" pitchFamily="18" charset="0"/>
              </a:rPr>
              <a:t> &lt; 1  =&gt; </a:t>
            </a:r>
            <a:r>
              <a:rPr lang="en-US" altLang="el-GR" sz="2200" dirty="0">
                <a:cs typeface="Times New Roman" pitchFamily="18" charset="0"/>
              </a:rPr>
              <a:t> e  &lt;  1</a:t>
            </a:r>
          </a:p>
          <a:p>
            <a:pPr eaLnBrk="0" hangingPunct="0">
              <a:lnSpc>
                <a:spcPct val="90000"/>
              </a:lnSpc>
              <a:spcBef>
                <a:spcPts val="0"/>
              </a:spcBef>
            </a:pPr>
            <a:r>
              <a:rPr lang="el-GR" altLang="el-GR" sz="2200" dirty="0">
                <a:cs typeface="Times New Roman" pitchFamily="18" charset="0"/>
              </a:rPr>
              <a:t>Επομένως 0 &lt; </a:t>
            </a:r>
            <a:r>
              <a:rPr lang="en-US" altLang="el-GR" sz="2200" dirty="0">
                <a:cs typeface="Times New Roman" pitchFamily="18" charset="0"/>
              </a:rPr>
              <a:t>e &lt; 1</a:t>
            </a:r>
          </a:p>
          <a:p>
            <a:pPr eaLnBrk="0" hangingPunct="0">
              <a:lnSpc>
                <a:spcPct val="90000"/>
              </a:lnSpc>
              <a:spcBef>
                <a:spcPts val="0"/>
              </a:spcBef>
            </a:pPr>
            <a:r>
              <a:rPr lang="el-GR" altLang="el-GR" sz="2200" dirty="0">
                <a:cs typeface="Times New Roman" pitchFamily="18" charset="0"/>
              </a:rPr>
              <a:t>Άρα στη μη ελαστική κρούση ο συντελεστής κρούσης παίρνει τιμές μεταξύ του μηδενός και της μονάδας. </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389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a:t>
            </a:r>
            <a:r>
              <a:rPr lang="el-GR" altLang="el-GR" sz="3600" dirty="0" smtClean="0"/>
              <a:t>πλαστική κρούση</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spcBef>
                <a:spcPts val="0"/>
              </a:spcBef>
            </a:pPr>
            <a:r>
              <a:rPr lang="el-GR" altLang="el-GR" sz="2200" dirty="0">
                <a:cs typeface="Times New Roman" pitchFamily="18" charset="0"/>
              </a:rPr>
              <a:t>Οι δύο σφαίρες (με μάζες </a:t>
            </a: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m</a:t>
            </a:r>
            <a:r>
              <a:rPr lang="en-US" altLang="el-GR" sz="2200" baseline="-25000" dirty="0">
                <a:cs typeface="Times New Roman" pitchFamily="18" charset="0"/>
              </a:rPr>
              <a:t>2</a:t>
            </a:r>
            <a:r>
              <a:rPr lang="el-GR" altLang="el-GR" sz="2200" dirty="0">
                <a:cs typeface="Times New Roman" pitchFamily="18" charset="0"/>
              </a:rPr>
              <a:t>)</a:t>
            </a:r>
            <a:r>
              <a:rPr lang="en-US" altLang="el-GR" sz="2200" dirty="0">
                <a:cs typeface="Times New Roman" pitchFamily="18" charset="0"/>
              </a:rPr>
              <a:t> </a:t>
            </a:r>
            <a:r>
              <a:rPr lang="el-GR" altLang="el-GR" sz="2200" dirty="0">
                <a:cs typeface="Times New Roman" pitchFamily="18" charset="0"/>
              </a:rPr>
              <a:t>κινούνται με ταχύτητες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στην ίδια ευθεία. Μετά την κρούση αποτελούν ένα σώμα (</a:t>
            </a:r>
            <a:r>
              <a:rPr lang="en-US" altLang="el-GR" sz="2200" dirty="0">
                <a:cs typeface="Times New Roman" pitchFamily="18" charset="0"/>
              </a:rPr>
              <a:t>m</a:t>
            </a:r>
            <a:r>
              <a:rPr lang="en-US" altLang="el-GR" sz="2200" baseline="-25000" dirty="0">
                <a:cs typeface="Times New Roman" pitchFamily="18" charset="0"/>
              </a:rPr>
              <a:t>1</a:t>
            </a:r>
            <a:r>
              <a:rPr lang="el-GR"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a:t>
            </a:r>
            <a:r>
              <a:rPr lang="el-GR" altLang="el-GR" sz="2200" dirty="0">
                <a:cs typeface="Times New Roman" pitchFamily="18" charset="0"/>
              </a:rPr>
              <a:t>) που κινείται με ταχύτητα </a:t>
            </a:r>
            <a:r>
              <a:rPr lang="en-US" altLang="el-GR" sz="2200" dirty="0">
                <a:cs typeface="Times New Roman" pitchFamily="18" charset="0"/>
              </a:rPr>
              <a:t>V </a:t>
            </a:r>
            <a:r>
              <a:rPr lang="el-GR" altLang="el-GR" sz="2200" dirty="0">
                <a:cs typeface="Times New Roman" pitchFamily="18" charset="0"/>
              </a:rPr>
              <a:t>στην ίδια προαναφερόμενη ευθεία.</a:t>
            </a:r>
          </a:p>
          <a:p>
            <a:pPr eaLnBrk="0" hangingPunct="0">
              <a:spcBef>
                <a:spcPts val="0"/>
              </a:spcBef>
            </a:pPr>
            <a:r>
              <a:rPr lang="el-GR" altLang="el-GR" sz="2200" dirty="0">
                <a:cs typeface="Times New Roman" pitchFamily="18" charset="0"/>
              </a:rPr>
              <a:t>Από την αρχή διατήρησης της ορμής έχουμε:</a:t>
            </a:r>
          </a:p>
          <a:p>
            <a:pPr algn="ctr" eaLnBrk="0" hangingPunct="0">
              <a:spcBef>
                <a:spcPts val="0"/>
              </a:spcBef>
              <a:buFontTx/>
              <a:buNone/>
            </a:pP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V</a:t>
            </a:r>
            <a:r>
              <a:rPr lang="en-US" altLang="el-GR" sz="2200" baseline="-25000" dirty="0">
                <a:cs typeface="Times New Roman" pitchFamily="18" charset="0"/>
              </a:rPr>
              <a:t>1</a:t>
            </a:r>
            <a:r>
              <a:rPr lang="en-US" altLang="el-GR" sz="2200" dirty="0">
                <a:cs typeface="Times New Roman" pitchFamily="18" charset="0"/>
              </a:rPr>
              <a:t> – m</a:t>
            </a:r>
            <a:r>
              <a:rPr lang="en-US" altLang="el-GR" sz="2200" baseline="-25000" dirty="0">
                <a:cs typeface="Times New Roman" pitchFamily="18" charset="0"/>
              </a:rPr>
              <a:t>2</a:t>
            </a:r>
            <a:r>
              <a:rPr lang="en-US" altLang="el-GR" sz="2200" dirty="0">
                <a:cs typeface="Times New Roman" pitchFamily="18" charset="0"/>
              </a:rPr>
              <a:t> V</a:t>
            </a:r>
            <a:r>
              <a:rPr lang="en-US" altLang="el-GR" sz="2200" baseline="-25000" dirty="0">
                <a:cs typeface="Times New Roman" pitchFamily="18" charset="0"/>
              </a:rPr>
              <a:t>2</a:t>
            </a:r>
            <a:r>
              <a:rPr lang="en-US" altLang="el-GR" sz="2200" dirty="0">
                <a:cs typeface="Times New Roman" pitchFamily="18" charset="0"/>
              </a:rPr>
              <a:t> = (m</a:t>
            </a:r>
            <a:r>
              <a:rPr lang="en-US" altLang="el-GR" sz="2200" baseline="-25000" dirty="0">
                <a:cs typeface="Times New Roman" pitchFamily="18" charset="0"/>
              </a:rPr>
              <a:t>1</a:t>
            </a:r>
            <a:r>
              <a:rPr lang="el-GR"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a:t>
            </a:r>
            <a:r>
              <a:rPr lang="en-US" altLang="el-GR" sz="2200" dirty="0">
                <a:cs typeface="Times New Roman" pitchFamily="18" charset="0"/>
              </a:rPr>
              <a:t>) V =&gt;</a:t>
            </a:r>
          </a:p>
          <a:p>
            <a:pPr algn="ctr" eaLnBrk="0" hangingPunct="0">
              <a:spcBef>
                <a:spcPts val="0"/>
              </a:spcBef>
              <a:buFontTx/>
              <a:buNone/>
            </a:pPr>
            <a:r>
              <a:rPr lang="en-US" altLang="el-GR" sz="2200" dirty="0">
                <a:cs typeface="Times New Roman" pitchFamily="18" charset="0"/>
              </a:rPr>
              <a:t>V = (m</a:t>
            </a:r>
            <a:r>
              <a:rPr lang="en-US" altLang="el-GR" sz="2200" baseline="-25000" dirty="0">
                <a:cs typeface="Times New Roman" pitchFamily="18" charset="0"/>
              </a:rPr>
              <a:t>1</a:t>
            </a:r>
            <a:r>
              <a:rPr lang="en-US" altLang="el-GR" sz="2200" dirty="0">
                <a:cs typeface="Times New Roman" pitchFamily="18" charset="0"/>
              </a:rPr>
              <a:t> V</a:t>
            </a:r>
            <a:r>
              <a:rPr lang="en-US" altLang="el-GR" sz="2200" baseline="-25000" dirty="0">
                <a:cs typeface="Times New Roman" pitchFamily="18" charset="0"/>
              </a:rPr>
              <a:t>1</a:t>
            </a:r>
            <a:r>
              <a:rPr lang="en-US" altLang="el-GR" sz="2200" dirty="0">
                <a:cs typeface="Times New Roman" pitchFamily="18" charset="0"/>
              </a:rPr>
              <a:t> – m</a:t>
            </a:r>
            <a:r>
              <a:rPr lang="en-US" altLang="el-GR" sz="2200" baseline="-25000" dirty="0">
                <a:cs typeface="Times New Roman" pitchFamily="18" charset="0"/>
              </a:rPr>
              <a:t>2</a:t>
            </a:r>
            <a:r>
              <a:rPr lang="en-US" altLang="el-GR" sz="2200" dirty="0">
                <a:cs typeface="Times New Roman" pitchFamily="18" charset="0"/>
              </a:rPr>
              <a:t> V</a:t>
            </a:r>
            <a:r>
              <a:rPr lang="en-US" altLang="el-GR" sz="2200" baseline="-25000" dirty="0">
                <a:cs typeface="Times New Roman" pitchFamily="18" charset="0"/>
              </a:rPr>
              <a:t>2</a:t>
            </a:r>
            <a:r>
              <a:rPr lang="en-US" altLang="el-GR" sz="2200" dirty="0">
                <a:cs typeface="Times New Roman" pitchFamily="18" charset="0"/>
              </a:rPr>
              <a:t> ) / (m</a:t>
            </a:r>
            <a:r>
              <a:rPr lang="en-US" altLang="el-GR" sz="2200" baseline="-25000" dirty="0">
                <a:cs typeface="Times New Roman" pitchFamily="18" charset="0"/>
              </a:rPr>
              <a:t>1</a:t>
            </a:r>
            <a:r>
              <a:rPr lang="el-GR"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a:t>
            </a:r>
            <a:r>
              <a:rPr lang="en-US" altLang="el-GR" sz="2200" dirty="0">
                <a:cs typeface="Times New Roman" pitchFamily="18" charset="0"/>
              </a:rPr>
              <a:t>)   (1)</a:t>
            </a:r>
          </a:p>
          <a:p>
            <a:pPr algn="ctr" eaLnBrk="0" hangingPunct="0">
              <a:spcBef>
                <a:spcPts val="0"/>
              </a:spcBef>
              <a:buFontTx/>
              <a:buNone/>
            </a:pPr>
            <a:r>
              <a:rPr lang="el-GR" altLang="el-GR" sz="2200" dirty="0">
                <a:cs typeface="Times New Roman" pitchFamily="18" charset="0"/>
              </a:rPr>
              <a:t>Από τη σχέση (1) υπολογίζουμε την κοινή ταχύτητα των δύο σφαιρών μετά την κρούση.</a:t>
            </a:r>
          </a:p>
          <a:p>
            <a:pPr eaLnBrk="0" hangingPunct="0">
              <a:spcBef>
                <a:spcPts val="0"/>
              </a:spcBef>
            </a:pPr>
            <a:r>
              <a:rPr lang="el-GR" altLang="el-GR" sz="2200" dirty="0">
                <a:cs typeface="Times New Roman" pitchFamily="18" charset="0"/>
              </a:rPr>
              <a:t>Επειδή η </a:t>
            </a:r>
            <a:r>
              <a:rPr lang="en-US" altLang="el-GR" sz="2200" dirty="0">
                <a:cs typeface="Times New Roman" pitchFamily="18" charset="0"/>
              </a:rPr>
              <a:t>V</a:t>
            </a:r>
            <a:r>
              <a:rPr lang="el-GR" altLang="el-GR" sz="2200" baseline="-25000" dirty="0" err="1">
                <a:cs typeface="Times New Roman" pitchFamily="18" charset="0"/>
              </a:rPr>
              <a:t>σχε</a:t>
            </a:r>
            <a:r>
              <a:rPr lang="el-GR" altLang="el-GR" sz="2200" dirty="0" err="1">
                <a:cs typeface="Times New Roman" pitchFamily="18" charset="0"/>
              </a:rPr>
              <a:t>τ</a:t>
            </a:r>
            <a:r>
              <a:rPr lang="el-GR" altLang="el-GR" sz="2200" dirty="0">
                <a:cs typeface="Times New Roman" pitchFamily="18" charset="0"/>
              </a:rPr>
              <a:t> = 0  =&gt; </a:t>
            </a:r>
            <a:r>
              <a:rPr lang="en-US" altLang="el-GR" sz="2200" dirty="0">
                <a:cs typeface="Times New Roman" pitchFamily="18" charset="0"/>
              </a:rPr>
              <a:t>e = 0</a:t>
            </a:r>
          </a:p>
          <a:p>
            <a:pPr eaLnBrk="0" hangingPunct="0">
              <a:spcBef>
                <a:spcPts val="0"/>
              </a:spcBef>
            </a:pPr>
            <a:r>
              <a:rPr lang="el-GR" altLang="el-GR" sz="2200" i="1" u="sng" dirty="0">
                <a:cs typeface="Times New Roman" pitchFamily="18" charset="0"/>
              </a:rPr>
              <a:t>Στην πλαστική κρούση ο συντελεστής κρούσης ισούται</a:t>
            </a:r>
            <a:r>
              <a:rPr lang="el-GR" altLang="el-GR" sz="2200" dirty="0">
                <a:cs typeface="Times New Roman" pitchFamily="18" charset="0"/>
              </a:rPr>
              <a:t> με μηδέν.</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692150"/>
            <a:ext cx="2881312"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132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smtClean="0"/>
              <a:t>Πλάγια κρούση 1</a:t>
            </a:r>
            <a:endParaRPr lang="el-GR" sz="3600" dirty="0"/>
          </a:p>
        </p:txBody>
      </p:sp>
      <p:sp>
        <p:nvSpPr>
          <p:cNvPr id="5" name="Θέση περιεχομένου 4"/>
          <p:cNvSpPr>
            <a:spLocks noGrp="1"/>
          </p:cNvSpPr>
          <p:nvPr>
            <p:ph idx="1"/>
          </p:nvPr>
        </p:nvSpPr>
        <p:spPr>
          <a:xfrm>
            <a:off x="179512" y="3429000"/>
            <a:ext cx="8784976" cy="3168352"/>
          </a:xfrm>
        </p:spPr>
        <p:txBody>
          <a:bodyPr>
            <a:noAutofit/>
          </a:bodyPr>
          <a:lstStyle/>
          <a:p>
            <a:pPr eaLnBrk="0" hangingPunct="0"/>
            <a:r>
              <a:rPr lang="el-GR" altLang="el-GR" sz="2200" dirty="0">
                <a:cs typeface="Times New Roman" pitchFamily="18" charset="0"/>
              </a:rPr>
              <a:t>Στις περισσότερες περιπτώσεις δεν έχουμε κεντρική κρούση, αλλά πλάγια (οι δύο μάζες κινούνται σε διαφορετικές διευθύνσεις, συγκρούονται και μετά πάλι κινούνται σε διαφορετικές διευθύνσεις).</a:t>
            </a:r>
          </a:p>
          <a:p>
            <a:pPr eaLnBrk="0" hangingPunct="0"/>
            <a:r>
              <a:rPr lang="el-GR" altLang="el-GR" sz="2200" dirty="0">
                <a:cs typeface="Times New Roman" pitchFamily="18" charset="0"/>
              </a:rPr>
              <a:t>Στην περίπτωση που μια σφαίρα προσπίπτει πάνω σε ένα ακλόνητο επίπεδο και ανακλάται, </a:t>
            </a:r>
            <a:r>
              <a:rPr lang="el-GR" altLang="el-GR" sz="2200" i="1" u="sng" dirty="0">
                <a:cs typeface="Times New Roman" pitchFamily="18" charset="0"/>
              </a:rPr>
              <a:t>γωνία πρόσκρουσης </a:t>
            </a:r>
            <a:r>
              <a:rPr lang="el-GR" altLang="el-GR" sz="2200" dirty="0">
                <a:cs typeface="Times New Roman" pitchFamily="18" charset="0"/>
              </a:rPr>
              <a:t>ονομάζεται η γωνία που σχηματίζει η εφαπτομένη της τροχιάς της σφαίρας με τον κάθετο άξονα του επιπέδου στο σημείο κρούσης (γωνία α), ενώ </a:t>
            </a:r>
            <a:r>
              <a:rPr lang="el-GR" altLang="el-GR" sz="2200" i="1" u="sng" dirty="0">
                <a:cs typeface="Times New Roman" pitchFamily="18" charset="0"/>
              </a:rPr>
              <a:t>γωνία ανταπόδοσης</a:t>
            </a:r>
            <a:r>
              <a:rPr lang="el-GR" altLang="el-GR" sz="2200" dirty="0">
                <a:cs typeface="Times New Roman" pitchFamily="18" charset="0"/>
              </a:rPr>
              <a:t> η γωνία που σχηματίζει η εφαπτομένη της τροχιάς της σφαίρας μετά την κρούση με τον ίδιο κάθετο άξονα (γωνία β).</a:t>
            </a:r>
            <a:endParaRPr lang="en-US" altLang="el-GR" sz="2200" i="1" u="sng"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817521"/>
            <a:ext cx="4176563" cy="24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264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smtClean="0"/>
              <a:t>Πλάγια κρούση 2</a:t>
            </a:r>
            <a:endParaRPr lang="el-GR" sz="3600" dirty="0"/>
          </a:p>
        </p:txBody>
      </p:sp>
      <p:sp>
        <p:nvSpPr>
          <p:cNvPr id="5" name="Θέση περιεχομένου 4"/>
          <p:cNvSpPr>
            <a:spLocks noGrp="1"/>
          </p:cNvSpPr>
          <p:nvPr>
            <p:ph idx="1"/>
          </p:nvPr>
        </p:nvSpPr>
        <p:spPr>
          <a:xfrm>
            <a:off x="179512" y="3429000"/>
            <a:ext cx="8784976" cy="3168352"/>
          </a:xfrm>
        </p:spPr>
        <p:txBody>
          <a:bodyPr>
            <a:noAutofit/>
          </a:bodyPr>
          <a:lstStyle/>
          <a:p>
            <a:pPr eaLnBrk="0" hangingPunct="0">
              <a:spcBef>
                <a:spcPts val="0"/>
              </a:spcBef>
            </a:pPr>
            <a:r>
              <a:rPr lang="el-GR" altLang="el-GR" sz="2200" dirty="0">
                <a:cs typeface="Times New Roman" pitchFamily="18" charset="0"/>
              </a:rPr>
              <a:t>Σφαίρα μάζας </a:t>
            </a:r>
            <a:r>
              <a:rPr lang="en-US" altLang="el-GR" sz="2200" dirty="0">
                <a:cs typeface="Times New Roman" pitchFamily="18" charset="0"/>
              </a:rPr>
              <a:t>m, </a:t>
            </a:r>
            <a:r>
              <a:rPr lang="el-GR" altLang="el-GR" sz="2200" dirty="0">
                <a:cs typeface="Times New Roman" pitchFamily="18" charset="0"/>
              </a:rPr>
              <a:t>κινούμενη με ταχύτητα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a:cs typeface="Times New Roman" pitchFamily="18" charset="0"/>
              </a:rPr>
              <a:t>, προσπίπτει με γωνία πρόσκρουσης α σε σταθερό επίπεδο.</a:t>
            </a:r>
          </a:p>
          <a:p>
            <a:pPr eaLnBrk="0" hangingPunct="0">
              <a:spcBef>
                <a:spcPts val="0"/>
              </a:spcBef>
            </a:pPr>
            <a:r>
              <a:rPr lang="el-GR" altLang="el-GR" sz="2200" dirty="0">
                <a:cs typeface="Times New Roman" pitchFamily="18" charset="0"/>
              </a:rPr>
              <a:t>Κατά την επαφή της με το επίπεδο η σφαίρα δέχεται δύναμη </a:t>
            </a:r>
            <a:r>
              <a:rPr lang="en-US" altLang="el-GR" sz="2200" dirty="0">
                <a:cs typeface="Times New Roman" pitchFamily="18" charset="0"/>
              </a:rPr>
              <a:t>F</a:t>
            </a:r>
            <a:r>
              <a:rPr lang="el-GR" altLang="el-GR" sz="2200" dirty="0">
                <a:cs typeface="Times New Roman" pitchFamily="18" charset="0"/>
              </a:rPr>
              <a:t>, όχι κάθετη στο επίπεδο επαφής. Η </a:t>
            </a:r>
            <a:r>
              <a:rPr lang="en-US" altLang="el-GR" sz="2200" dirty="0">
                <a:cs typeface="Times New Roman" pitchFamily="18" charset="0"/>
              </a:rPr>
              <a:t>F </a:t>
            </a:r>
            <a:r>
              <a:rPr lang="el-GR" altLang="el-GR" sz="2200" dirty="0">
                <a:cs typeface="Times New Roman" pitchFamily="18" charset="0"/>
              </a:rPr>
              <a:t>αναλύεται στις κάθετες συνιστώσες </a:t>
            </a:r>
            <a:r>
              <a:rPr lang="en-US" altLang="el-GR" sz="2200" dirty="0">
                <a:cs typeface="Times New Roman" pitchFamily="18" charset="0"/>
              </a:rPr>
              <a:t>F</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a:t>
            </a:r>
            <a:r>
              <a:rPr lang="en-US" altLang="el-GR" sz="2200" dirty="0">
                <a:cs typeface="Times New Roman" pitchFamily="18" charset="0"/>
              </a:rPr>
              <a:t> F</a:t>
            </a:r>
            <a:r>
              <a:rPr lang="en-US" altLang="el-GR" sz="2200" baseline="-25000" dirty="0">
                <a:cs typeface="Times New Roman" pitchFamily="18" charset="0"/>
              </a:rPr>
              <a:t>2</a:t>
            </a:r>
            <a:r>
              <a:rPr lang="en-US" altLang="el-GR" sz="2200" dirty="0">
                <a:cs typeface="Times New Roman" pitchFamily="18" charset="0"/>
              </a:rPr>
              <a:t>.</a:t>
            </a: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Η F</a:t>
            </a:r>
            <a:r>
              <a:rPr lang="el-GR" altLang="el-GR" sz="2200" baseline="-25000" dirty="0">
                <a:cs typeface="Times New Roman" pitchFamily="18" charset="0"/>
              </a:rPr>
              <a:t>1</a:t>
            </a:r>
            <a:r>
              <a:rPr lang="el-GR" altLang="el-GR" sz="2200" dirty="0">
                <a:cs typeface="Times New Roman" pitchFamily="18" charset="0"/>
              </a:rPr>
              <a:t> προκαλεί μεταβολή της ορμής στη διεύθυνση του άξονα </a:t>
            </a:r>
            <a:r>
              <a:rPr lang="en-US" altLang="el-GR" sz="2200" dirty="0">
                <a:cs typeface="Times New Roman" pitchFamily="18" charset="0"/>
              </a:rPr>
              <a:t>y, </a:t>
            </a:r>
            <a:r>
              <a:rPr lang="el-GR" altLang="el-GR" sz="2200" dirty="0">
                <a:cs typeface="Times New Roman" pitchFamily="18" charset="0"/>
              </a:rPr>
              <a:t>ενώ η </a:t>
            </a:r>
            <a:r>
              <a:rPr lang="en-US" altLang="el-GR" sz="2200" dirty="0">
                <a:cs typeface="Times New Roman" pitchFamily="18" charset="0"/>
              </a:rPr>
              <a:t>F</a:t>
            </a:r>
            <a:r>
              <a:rPr lang="el-GR" altLang="el-GR" sz="2200" baseline="-25000" dirty="0">
                <a:cs typeface="Times New Roman" pitchFamily="18" charset="0"/>
              </a:rPr>
              <a:t>2</a:t>
            </a:r>
            <a:r>
              <a:rPr lang="el-GR" altLang="el-GR" sz="2200" dirty="0">
                <a:cs typeface="Times New Roman" pitchFamily="18" charset="0"/>
              </a:rPr>
              <a:t> στη διεύθυνση του άξονα </a:t>
            </a:r>
            <a:r>
              <a:rPr lang="en-US" altLang="el-GR" sz="2200" dirty="0">
                <a:cs typeface="Times New Roman" pitchFamily="18" charset="0"/>
              </a:rPr>
              <a:t>x</a:t>
            </a:r>
            <a:r>
              <a:rPr lang="el-GR" altLang="el-GR" sz="2200" dirty="0">
                <a:cs typeface="Times New Roman" pitchFamily="18" charset="0"/>
              </a:rPr>
              <a:t>.</a:t>
            </a:r>
          </a:p>
          <a:p>
            <a:pPr eaLnBrk="0" hangingPunct="0">
              <a:spcBef>
                <a:spcPts val="0"/>
              </a:spcBef>
            </a:pPr>
            <a:r>
              <a:rPr lang="el-GR" altLang="el-GR" sz="2200" dirty="0">
                <a:cs typeface="Times New Roman" pitchFamily="18" charset="0"/>
              </a:rPr>
              <a:t>Ο συντελεστής κρούσης θα είναι: </a:t>
            </a:r>
            <a:r>
              <a:rPr lang="en-US" altLang="el-GR" sz="2200" dirty="0">
                <a:cs typeface="Times New Roman" pitchFamily="18" charset="0"/>
              </a:rPr>
              <a:t>e = V</a:t>
            </a:r>
            <a:r>
              <a:rPr lang="en-US" altLang="el-GR" sz="2200" baseline="-25000" dirty="0">
                <a:cs typeface="Times New Roman" pitchFamily="18" charset="0"/>
              </a:rPr>
              <a:t>2</a:t>
            </a:r>
            <a:r>
              <a:rPr lang="el-GR" altLang="el-GR" sz="2200" dirty="0" err="1">
                <a:cs typeface="Times New Roman" pitchFamily="18" charset="0"/>
              </a:rPr>
              <a:t>συνβ</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err="1">
                <a:cs typeface="Times New Roman" pitchFamily="18" charset="0"/>
              </a:rPr>
              <a:t>συνα</a:t>
            </a: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Έτσι, έχουμε προς επίλυση μια εξίσωση με δύο αγνώστους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β).</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817521"/>
            <a:ext cx="4176563" cy="24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14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smtClean="0"/>
              <a:t>Πλάγια κρούση 3</a:t>
            </a:r>
            <a:endParaRPr lang="el-GR" sz="3600" dirty="0"/>
          </a:p>
        </p:txBody>
      </p:sp>
      <p:sp>
        <p:nvSpPr>
          <p:cNvPr id="5" name="Θέση περιεχομένου 4"/>
          <p:cNvSpPr>
            <a:spLocks noGrp="1"/>
          </p:cNvSpPr>
          <p:nvPr>
            <p:ph idx="1"/>
          </p:nvPr>
        </p:nvSpPr>
        <p:spPr>
          <a:xfrm>
            <a:off x="179512" y="3429000"/>
            <a:ext cx="8784976" cy="3168352"/>
          </a:xfrm>
        </p:spPr>
        <p:txBody>
          <a:bodyPr>
            <a:noAutofit/>
          </a:bodyPr>
          <a:lstStyle/>
          <a:p>
            <a:pPr eaLnBrk="0" hangingPunct="0">
              <a:spcBef>
                <a:spcPts val="600"/>
              </a:spcBef>
            </a:pPr>
            <a:r>
              <a:rPr lang="el-GR" altLang="el-GR" sz="2200" dirty="0">
                <a:cs typeface="Times New Roman" pitchFamily="18" charset="0"/>
              </a:rPr>
              <a:t>Στην περίπτωση που η κρούση είναι ελαστική και οι επιφάνειες επαφής λείες, τότε μπορεί να θεωρηθεί ότι η δύναμη </a:t>
            </a:r>
            <a:r>
              <a:rPr lang="en-US" altLang="el-GR" sz="2200" dirty="0">
                <a:cs typeface="Times New Roman" pitchFamily="18" charset="0"/>
              </a:rPr>
              <a:t>F </a:t>
            </a:r>
            <a:r>
              <a:rPr lang="el-GR" altLang="el-GR" sz="2200" dirty="0">
                <a:cs typeface="Times New Roman" pitchFamily="18" charset="0"/>
              </a:rPr>
              <a:t>είναι κάθετη στο επίπεδο επαφής. Σ’ αυτή την περίπτωση δεν θα έχουμε μεταβολή της ορμής της σφαίρας στον άξονα </a:t>
            </a:r>
            <a:r>
              <a:rPr lang="en-US" altLang="el-GR" sz="2200" dirty="0">
                <a:cs typeface="Times New Roman" pitchFamily="18" charset="0"/>
              </a:rPr>
              <a:t>x</a:t>
            </a:r>
            <a:r>
              <a:rPr lang="el-GR" altLang="el-GR" sz="2200" dirty="0">
                <a:cs typeface="Times New Roman" pitchFamily="18" charset="0"/>
              </a:rPr>
              <a:t>, οπότε:</a:t>
            </a:r>
          </a:p>
          <a:p>
            <a:pPr eaLnBrk="0" hangingPunct="0">
              <a:spcBef>
                <a:spcPts val="600"/>
              </a:spcBef>
            </a:pPr>
            <a:endParaRPr lang="el-GR" altLang="el-GR" sz="2200" dirty="0">
              <a:cs typeface="Times New Roman" pitchFamily="18" charset="0"/>
            </a:endParaRPr>
          </a:p>
          <a:p>
            <a:pPr eaLnBrk="0" hangingPunct="0">
              <a:spcBef>
                <a:spcPts val="600"/>
              </a:spcBef>
              <a:buFontTx/>
              <a:buNone/>
            </a:pPr>
            <a:r>
              <a:rPr lang="el-GR" altLang="el-GR" sz="2200" dirty="0">
                <a:cs typeface="Times New Roman" pitchFamily="18" charset="0"/>
              </a:rPr>
              <a:t>     </a:t>
            </a:r>
            <a:r>
              <a:rPr lang="en-US" altLang="el-GR" sz="2200" dirty="0">
                <a:cs typeface="Times New Roman" pitchFamily="18" charset="0"/>
              </a:rPr>
              <a:t>e = V</a:t>
            </a:r>
            <a:r>
              <a:rPr lang="en-US" altLang="el-GR" sz="2200" baseline="-25000" dirty="0">
                <a:cs typeface="Times New Roman" pitchFamily="18" charset="0"/>
              </a:rPr>
              <a:t>2</a:t>
            </a:r>
            <a:r>
              <a:rPr lang="el-GR" altLang="el-GR" sz="2200" dirty="0" err="1">
                <a:cs typeface="Times New Roman" pitchFamily="18" charset="0"/>
              </a:rPr>
              <a:t>συνβ</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err="1">
                <a:cs typeface="Times New Roman" pitchFamily="18" charset="0"/>
              </a:rPr>
              <a:t>συνα</a:t>
            </a:r>
            <a:r>
              <a:rPr lang="el-GR" altLang="el-GR" sz="2200" dirty="0">
                <a:cs typeface="Times New Roman" pitchFamily="18" charset="0"/>
              </a:rPr>
              <a:t> = 1   (1)    και </a:t>
            </a:r>
            <a:r>
              <a:rPr lang="en-US" altLang="el-GR" sz="2200" dirty="0">
                <a:cs typeface="Times New Roman" pitchFamily="18" charset="0"/>
              </a:rPr>
              <a:t>mV</a:t>
            </a:r>
            <a:r>
              <a:rPr lang="en-US" altLang="el-GR" sz="2200" baseline="-25000" dirty="0">
                <a:cs typeface="Times New Roman" pitchFamily="18" charset="0"/>
              </a:rPr>
              <a:t>1</a:t>
            </a:r>
            <a:r>
              <a:rPr lang="el-GR" altLang="el-GR" sz="2200" dirty="0" err="1">
                <a:cs typeface="Times New Roman" pitchFamily="18" charset="0"/>
              </a:rPr>
              <a:t>ημα</a:t>
            </a:r>
            <a:r>
              <a:rPr lang="el-GR" altLang="el-GR" sz="2200" dirty="0">
                <a:cs typeface="Times New Roman" pitchFamily="18" charset="0"/>
              </a:rPr>
              <a:t> = </a:t>
            </a:r>
            <a:r>
              <a:rPr lang="en-US" altLang="el-GR" sz="2200" dirty="0">
                <a:cs typeface="Times New Roman" pitchFamily="18" charset="0"/>
              </a:rPr>
              <a:t>mV</a:t>
            </a:r>
            <a:r>
              <a:rPr lang="el-GR" altLang="el-GR" sz="2200" baseline="-25000" dirty="0">
                <a:cs typeface="Times New Roman" pitchFamily="18" charset="0"/>
              </a:rPr>
              <a:t>2</a:t>
            </a:r>
            <a:r>
              <a:rPr lang="el-GR" altLang="el-GR" sz="2200" dirty="0">
                <a:cs typeface="Times New Roman" pitchFamily="18" charset="0"/>
              </a:rPr>
              <a:t>ημβ  (2) </a:t>
            </a:r>
          </a:p>
          <a:p>
            <a:pPr eaLnBrk="0" hangingPunct="0">
              <a:spcBef>
                <a:spcPts val="600"/>
              </a:spcBef>
            </a:pPr>
            <a:endParaRPr lang="el-GR" altLang="el-GR" sz="2200" dirty="0">
              <a:cs typeface="Times New Roman" pitchFamily="18" charset="0"/>
            </a:endParaRPr>
          </a:p>
          <a:p>
            <a:pPr eaLnBrk="0" hangingPunct="0">
              <a:spcBef>
                <a:spcPts val="600"/>
              </a:spcBef>
            </a:pPr>
            <a:r>
              <a:rPr lang="el-GR" altLang="el-GR" sz="2200" dirty="0">
                <a:cs typeface="Times New Roman" pitchFamily="18" charset="0"/>
              </a:rPr>
              <a:t>Από τις (1) και (2) προκύπτει ότι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V</a:t>
            </a:r>
            <a:r>
              <a:rPr lang="el-GR" altLang="el-GR" sz="2200" baseline="-25000" dirty="0">
                <a:cs typeface="Times New Roman" pitchFamily="18" charset="0"/>
              </a:rPr>
              <a:t>2   </a:t>
            </a:r>
            <a:r>
              <a:rPr lang="el-GR" altLang="el-GR" sz="2200" dirty="0">
                <a:cs typeface="Times New Roman" pitchFamily="18" charset="0"/>
              </a:rPr>
              <a:t> και α = β </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817521"/>
            <a:ext cx="4176563" cy="24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14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a:t>
            </a:r>
            <a:r>
              <a:rPr lang="el-GR" altLang="el-GR" sz="3600" dirty="0" smtClean="0"/>
              <a:t>1</a:t>
            </a:r>
            <a:endParaRPr lang="el-GR" sz="3600" dirty="0"/>
          </a:p>
        </p:txBody>
      </p:sp>
      <p:sp>
        <p:nvSpPr>
          <p:cNvPr id="5" name="Θέση περιεχομένου 4"/>
          <p:cNvSpPr>
            <a:spLocks noGrp="1"/>
          </p:cNvSpPr>
          <p:nvPr>
            <p:ph idx="1"/>
          </p:nvPr>
        </p:nvSpPr>
        <p:spPr>
          <a:xfrm>
            <a:off x="179512" y="3140968"/>
            <a:ext cx="8784976" cy="3240360"/>
          </a:xfrm>
        </p:spPr>
        <p:txBody>
          <a:bodyPr>
            <a:noAutofit/>
          </a:bodyPr>
          <a:lstStyle/>
          <a:p>
            <a:pPr eaLnBrk="0" hangingPunct="0"/>
            <a:r>
              <a:rPr lang="el-GR" altLang="el-GR" sz="2400" dirty="0">
                <a:cs typeface="Times New Roman" pitchFamily="18" charset="0"/>
              </a:rPr>
              <a:t>Σε κάθε σώμα που περιστρέφεται γύρω από ένα σημείο Α,  υπάρχει ένα άλλο σημείο Β το οποίο κατά τη σύγκρουσή του με ένα άλλο σώμα μεταφέρει τη μέγιστη δυνατή ενέργεια στο συγκρουόμενο σώμα. Το σημείο Β ονομάζεται </a:t>
            </a:r>
            <a:r>
              <a:rPr lang="el-GR" altLang="el-GR" sz="2400" i="1" u="sng" dirty="0">
                <a:cs typeface="Times New Roman" pitchFamily="18" charset="0"/>
              </a:rPr>
              <a:t>κέντρο επίκρουσης του σώματος</a:t>
            </a:r>
            <a:r>
              <a:rPr lang="el-GR" altLang="el-GR" sz="2400" dirty="0">
                <a:cs typeface="Times New Roman" pitchFamily="18" charset="0"/>
              </a:rPr>
              <a:t>, η δε θέση του καθορίζεται από τον τύπο:</a:t>
            </a:r>
          </a:p>
          <a:p>
            <a:pPr algn="ctr" eaLnBrk="0" hangingPunct="0">
              <a:buFontTx/>
              <a:buNone/>
            </a:pPr>
            <a:r>
              <a:rPr lang="en-US" altLang="el-GR" sz="2400" i="1" dirty="0">
                <a:cs typeface="Times New Roman" pitchFamily="18" charset="0"/>
              </a:rPr>
              <a:t>L = K</a:t>
            </a:r>
            <a:r>
              <a:rPr lang="en-US" altLang="el-GR" sz="2400" i="1" baseline="30000" dirty="0">
                <a:cs typeface="Times New Roman" pitchFamily="18" charset="0"/>
              </a:rPr>
              <a:t>2</a:t>
            </a:r>
            <a:r>
              <a:rPr lang="en-US" altLang="el-GR" sz="2400" i="1" dirty="0">
                <a:cs typeface="Times New Roman" pitchFamily="18" charset="0"/>
              </a:rPr>
              <a:t> / r</a:t>
            </a:r>
            <a:endParaRPr lang="el-GR" altLang="el-GR" sz="2400" i="1" dirty="0">
              <a:cs typeface="Times New Roman" pitchFamily="18" charset="0"/>
            </a:endParaRPr>
          </a:p>
          <a:p>
            <a:pPr eaLnBrk="0" hangingPunct="0">
              <a:buFontTx/>
              <a:buNone/>
            </a:pPr>
            <a:r>
              <a:rPr lang="el-GR" altLang="el-GR" sz="2400" dirty="0" smtClean="0">
                <a:cs typeface="Times New Roman" pitchFamily="18" charset="0"/>
              </a:rPr>
              <a:t>     </a:t>
            </a:r>
            <a:r>
              <a:rPr lang="en-US" altLang="el-GR" sz="1600" dirty="0">
                <a:cs typeface="Times New Roman" pitchFamily="18" charset="0"/>
              </a:rPr>
              <a:t>(</a:t>
            </a:r>
            <a:r>
              <a:rPr lang="el-GR" altLang="el-GR" sz="1600" dirty="0">
                <a:cs typeface="Times New Roman" pitchFamily="18" charset="0"/>
              </a:rPr>
              <a:t>όπου </a:t>
            </a:r>
            <a:r>
              <a:rPr lang="en-US" altLang="el-GR" sz="1600" dirty="0">
                <a:cs typeface="Times New Roman" pitchFamily="18" charset="0"/>
              </a:rPr>
              <a:t>L </a:t>
            </a:r>
            <a:r>
              <a:rPr lang="el-GR" altLang="el-GR" sz="1600" dirty="0">
                <a:cs typeface="Times New Roman" pitchFamily="18" charset="0"/>
              </a:rPr>
              <a:t>η απόσταση του κέντρου επίκρουσης από το σημείο περιστροφής Α, Κ η ακτίνα αδράνειας του σώματος ως προς το κέντρο περιστροφής Α και </a:t>
            </a:r>
            <a:r>
              <a:rPr lang="en-US" altLang="el-GR" sz="1600" dirty="0">
                <a:cs typeface="Times New Roman" pitchFamily="18" charset="0"/>
              </a:rPr>
              <a:t>r </a:t>
            </a:r>
            <a:r>
              <a:rPr lang="el-GR" altLang="el-GR" sz="1600" dirty="0">
                <a:cs typeface="Times New Roman" pitchFamily="18" charset="0"/>
              </a:rPr>
              <a:t>η απόσταση του κέντρου μάζας από το Α</a:t>
            </a:r>
            <a:r>
              <a:rPr lang="en-US" altLang="el-GR" sz="1600" dirty="0">
                <a:cs typeface="Times New Roman" pitchFamily="18" charset="0"/>
              </a:rPr>
              <a:t>)</a:t>
            </a:r>
            <a:endParaRPr lang="el-GR" altLang="el-GR" sz="16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836613"/>
            <a:ext cx="6480175"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0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2</a:t>
            </a:r>
            <a:endParaRPr lang="el-GR" sz="3600" dirty="0"/>
          </a:p>
        </p:txBody>
      </p:sp>
      <p:sp>
        <p:nvSpPr>
          <p:cNvPr id="5" name="Θέση περιεχομένου 4"/>
          <p:cNvSpPr>
            <a:spLocks noGrp="1"/>
          </p:cNvSpPr>
          <p:nvPr>
            <p:ph idx="1"/>
          </p:nvPr>
        </p:nvSpPr>
        <p:spPr>
          <a:xfrm>
            <a:off x="179512" y="3140968"/>
            <a:ext cx="8784976" cy="3240360"/>
          </a:xfrm>
        </p:spPr>
        <p:txBody>
          <a:bodyPr>
            <a:noAutofit/>
          </a:bodyPr>
          <a:lstStyle/>
          <a:p>
            <a:pPr eaLnBrk="0" hangingPunct="0"/>
            <a:r>
              <a:rPr lang="el-GR" altLang="el-GR" sz="2400" dirty="0">
                <a:cs typeface="Times New Roman" pitchFamily="18" charset="0"/>
              </a:rPr>
              <a:t>Αν το σώμα κρεμαστεί είτε από το σημείο Β είτε από το σημείο Α και τεθεί σε ταλάντωση, θα έχει την ίδια περίοδο. Αυτό βοηθά στον πειραματικό προσδιορισμό του κέντρου επίκρουσης. </a:t>
            </a:r>
            <a:endParaRPr lang="el-GR" altLang="el-GR" sz="2400" dirty="0" smtClean="0">
              <a:cs typeface="Times New Roman" pitchFamily="18" charset="0"/>
            </a:endParaRPr>
          </a:p>
          <a:p>
            <a:pPr eaLnBrk="0" hangingPunct="0"/>
            <a:r>
              <a:rPr lang="el-GR" altLang="el-GR" sz="2400" dirty="0" smtClean="0">
                <a:cs typeface="Times New Roman" pitchFamily="18" charset="0"/>
              </a:rPr>
              <a:t>Αφού </a:t>
            </a:r>
            <a:r>
              <a:rPr lang="el-GR" altLang="el-GR" sz="2400" dirty="0">
                <a:cs typeface="Times New Roman" pitchFamily="18" charset="0"/>
              </a:rPr>
              <a:t>κρεμάσουμε το σώμα από το σημείο Α, το θέσουμε σε ταλάντωση και μετρήσουμε την περίοδό του, επαναλαμβάνουμε το ίδιο και για διάφορα άλλα σημεία του σώματος, ώσπου να προκύψει ίδια περίοδος, οπότε αυτό θα είναι και το ζητούμενο σημείο Β.</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836613"/>
            <a:ext cx="6480175"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063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a:t>
            </a:r>
            <a:r>
              <a:rPr lang="el-GR" altLang="el-GR" sz="3600" dirty="0" smtClean="0"/>
              <a:t>3</a:t>
            </a:r>
            <a:endParaRPr lang="el-GR" sz="3600" dirty="0"/>
          </a:p>
        </p:txBody>
      </p:sp>
      <p:sp>
        <p:nvSpPr>
          <p:cNvPr id="5" name="Θέση περιεχομένου 4"/>
          <p:cNvSpPr>
            <a:spLocks noGrp="1"/>
          </p:cNvSpPr>
          <p:nvPr>
            <p:ph idx="1"/>
          </p:nvPr>
        </p:nvSpPr>
        <p:spPr>
          <a:xfrm>
            <a:off x="179512" y="2611227"/>
            <a:ext cx="8784976" cy="3770101"/>
          </a:xfrm>
        </p:spPr>
        <p:txBody>
          <a:bodyPr>
            <a:noAutofit/>
          </a:bodyPr>
          <a:lstStyle/>
          <a:p>
            <a:pPr eaLnBrk="0" hangingPunct="0"/>
            <a:r>
              <a:rPr lang="el-GR" altLang="el-GR" sz="2400" dirty="0">
                <a:cs typeface="Times New Roman" pitchFamily="18" charset="0"/>
              </a:rPr>
              <a:t>Υπάρχει και πρακτικός τρόπος προσδιορισμού του κέντρου επίκρουσης: Κρεμάμε τη ρακέτα από το σημείο περιστροφής (σημείο λαβής) και αρχίζουμε να τη χτυπάμε ελαφρά με ένα σφυρί σε διάφορες περιοχές του πλέγματος. Σταματώντας την κίνηση της ρακέτας μετά από κάθε χτύπημα, θα εντοπίσουμε το σημείο όπου το χτύπημα παράγει ήχο υψηλής συχνότητας («τικ» αντί του «</a:t>
            </a:r>
            <a:r>
              <a:rPr lang="el-GR" altLang="el-GR" sz="2400" dirty="0" err="1">
                <a:cs typeface="Times New Roman" pitchFamily="18" charset="0"/>
              </a:rPr>
              <a:t>τουκ</a:t>
            </a:r>
            <a:r>
              <a:rPr lang="el-GR" altLang="el-GR" sz="2400" dirty="0">
                <a:cs typeface="Times New Roman" pitchFamily="18" charset="0"/>
              </a:rPr>
              <a:t>» των άλλων σημείων). Αυτό θα είναι το κέντρο επίκρουσης. </a:t>
            </a:r>
            <a:r>
              <a:rPr lang="el-GR" altLang="el-GR" sz="2400" dirty="0" smtClean="0">
                <a:cs typeface="Times New Roman" pitchFamily="18" charset="0"/>
              </a:rPr>
              <a:t>Επίσης </a:t>
            </a:r>
            <a:r>
              <a:rPr lang="el-GR" altLang="el-GR" sz="2400" dirty="0">
                <a:cs typeface="Times New Roman" pitchFamily="18" charset="0"/>
              </a:rPr>
              <a:t>χαρακτηριστικό του γνώρισμα είναι ότι το χτύπημα σε αυτό το σημείο θα προκαλέσει μόνο περιστροφική κίνηση γύρω από το Α, και όχι και μεταφορική όπως συμβαίνει με τα άλλα σημεία.</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764704"/>
            <a:ext cx="5616624" cy="184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98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4</a:t>
            </a:r>
            <a:endParaRPr lang="el-GR" sz="3600" dirty="0"/>
          </a:p>
        </p:txBody>
      </p:sp>
      <p:sp>
        <p:nvSpPr>
          <p:cNvPr id="5" name="Θέση περιεχομένου 4"/>
          <p:cNvSpPr>
            <a:spLocks noGrp="1"/>
          </p:cNvSpPr>
          <p:nvPr>
            <p:ph idx="1"/>
          </p:nvPr>
        </p:nvSpPr>
        <p:spPr>
          <a:xfrm>
            <a:off x="3059832" y="1916831"/>
            <a:ext cx="5904656" cy="4464497"/>
          </a:xfrm>
        </p:spPr>
        <p:txBody>
          <a:bodyPr>
            <a:noAutofit/>
          </a:bodyPr>
          <a:lstStyle/>
          <a:p>
            <a:pPr eaLnBrk="0" hangingPunct="0"/>
            <a:r>
              <a:rPr lang="el-GR" altLang="el-GR" sz="2200" dirty="0">
                <a:cs typeface="Times New Roman" pitchFamily="18" charset="0"/>
              </a:rPr>
              <a:t>Το κέντρο επίκρουσης παίζει σημαντικό ρόλο στις καθημερινές κινήσεις του ανθρώπου (σφυρί - καρφί), καθώς και στις αθλητικές (ρακέτα – μπάλα, χέρι – μπάλα, πόδι - μπάλα). Η κρούση με αυτό το σημείο παρέχει μηχανικό πλεονέκτημα</a:t>
            </a:r>
            <a:r>
              <a:rPr lang="el-GR" altLang="el-GR" sz="2200" dirty="0" smtClean="0">
                <a:cs typeface="Times New Roman" pitchFamily="18" charset="0"/>
              </a:rPr>
              <a:t>.</a:t>
            </a:r>
            <a:endParaRPr lang="el-GR"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258127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488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a:t>
            </a:r>
            <a:r>
              <a:rPr lang="el-GR" altLang="el-GR" sz="3600" dirty="0" smtClean="0"/>
              <a:t>5</a:t>
            </a:r>
            <a:endParaRPr lang="el-GR" sz="3600" dirty="0"/>
          </a:p>
        </p:txBody>
      </p:sp>
      <p:sp>
        <p:nvSpPr>
          <p:cNvPr id="5" name="Θέση περιεχομένου 4"/>
          <p:cNvSpPr>
            <a:spLocks noGrp="1"/>
          </p:cNvSpPr>
          <p:nvPr>
            <p:ph idx="1"/>
          </p:nvPr>
        </p:nvSpPr>
        <p:spPr>
          <a:xfrm>
            <a:off x="3059832" y="836713"/>
            <a:ext cx="5904656" cy="5544616"/>
          </a:xfrm>
        </p:spPr>
        <p:txBody>
          <a:bodyPr>
            <a:noAutofit/>
          </a:bodyPr>
          <a:lstStyle/>
          <a:p>
            <a:pPr eaLnBrk="0" hangingPunct="0"/>
            <a:r>
              <a:rPr lang="el-GR" altLang="el-GR" sz="2200" dirty="0" smtClean="0">
                <a:cs typeface="Times New Roman" pitchFamily="18" charset="0"/>
              </a:rPr>
              <a:t>Ειδικά </a:t>
            </a:r>
            <a:r>
              <a:rPr lang="el-GR" altLang="el-GR" sz="2200" dirty="0">
                <a:cs typeface="Times New Roman" pitchFamily="18" charset="0"/>
              </a:rPr>
              <a:t>στις ρακέτες του τένις, το κέντρο επίκρουσης είναι το λεγόμενο «γλυκό σημείο» (</a:t>
            </a:r>
            <a:r>
              <a:rPr lang="en-US" altLang="el-GR" sz="2200" dirty="0">
                <a:cs typeface="Times New Roman" pitchFamily="18" charset="0"/>
              </a:rPr>
              <a:t>sweet spot</a:t>
            </a:r>
            <a:r>
              <a:rPr lang="el-GR" altLang="el-GR" sz="2200" dirty="0">
                <a:cs typeface="Times New Roman" pitchFamily="18" charset="0"/>
              </a:rPr>
              <a:t>)</a:t>
            </a:r>
            <a:r>
              <a:rPr lang="en-US" altLang="el-GR" sz="2200" dirty="0">
                <a:cs typeface="Times New Roman" pitchFamily="18" charset="0"/>
              </a:rPr>
              <a:t>. </a:t>
            </a:r>
            <a:r>
              <a:rPr lang="el-GR" altLang="el-GR" sz="2200" dirty="0">
                <a:cs typeface="Times New Roman" pitchFamily="18" charset="0"/>
              </a:rPr>
              <a:t>Επιδίωξη των κατασκευαστών είναι να το τοποθετήσουν στο κέντρο συμμετρίας του πλέγματος. Αν αυτό δεν επιτευχθεί στην κατασκευή της ρακέτας, γίνονται παρεμβάσεις με την τοποθέτηση στα διάφορα σημεία του σκελετού της μικρών βαρών με τη μορφή μεταλλικής ή βαριάς πλαστικής ταινίας. </a:t>
            </a:r>
            <a:endParaRPr lang="el-GR" altLang="el-GR" sz="2200" dirty="0" smtClean="0">
              <a:cs typeface="Times New Roman" pitchFamily="18" charset="0"/>
            </a:endParaRPr>
          </a:p>
          <a:p>
            <a:pPr eaLnBrk="0" hangingPunct="0"/>
            <a:r>
              <a:rPr lang="el-GR" altLang="el-GR" sz="2200" dirty="0" smtClean="0">
                <a:cs typeface="Times New Roman" pitchFamily="18" charset="0"/>
              </a:rPr>
              <a:t>Με </a:t>
            </a:r>
            <a:r>
              <a:rPr lang="el-GR" altLang="el-GR" sz="2200" dirty="0">
                <a:cs typeface="Times New Roman" pitchFamily="18" charset="0"/>
              </a:rPr>
              <a:t>αυτό τον τρόπο αλλάζει η θέση του κέντρου μάζας της ρακέτας, η ακτίνα αδράνειάς της και τελικά η θέση του κέντρου επίκρουσης. Αυτός ο τρόπος παρέμβασης δίνει επίσης τη δυνατότητα στον τενίστα να μετατοπίσει τη θέση του «γλυκού σημείου», ανάλογα με τις ανάγκες του.</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258127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530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Οι κρούσεις στον </a:t>
            </a:r>
            <a:r>
              <a:rPr lang="el-GR" altLang="el-GR" sz="3600" dirty="0" smtClean="0"/>
              <a:t>αθλητισμό 1</a:t>
            </a:r>
            <a:endParaRPr lang="el-GR" sz="3600" dirty="0"/>
          </a:p>
        </p:txBody>
      </p:sp>
      <p:sp>
        <p:nvSpPr>
          <p:cNvPr id="5" name="Θέση περιεχομένου 4"/>
          <p:cNvSpPr>
            <a:spLocks noGrp="1"/>
          </p:cNvSpPr>
          <p:nvPr>
            <p:ph idx="1"/>
          </p:nvPr>
        </p:nvSpPr>
        <p:spPr>
          <a:xfrm>
            <a:off x="232569" y="3645023"/>
            <a:ext cx="8731919" cy="2736305"/>
          </a:xfrm>
        </p:spPr>
        <p:txBody>
          <a:bodyPr>
            <a:noAutofit/>
          </a:bodyPr>
          <a:lstStyle/>
          <a:p>
            <a:pPr eaLnBrk="0" hangingPunct="0">
              <a:lnSpc>
                <a:spcPct val="90000"/>
              </a:lnSpc>
            </a:pPr>
            <a:r>
              <a:rPr lang="el-GR" altLang="el-GR" sz="2400" dirty="0">
                <a:cs typeface="Times New Roman" pitchFamily="18" charset="0"/>
              </a:rPr>
              <a:t>Στις αθλητικές κινήσεις οι κρούσεις δεν είναι ούτε τελείως ελαστικές ούτε τελείως πλαστικές  (1</a:t>
            </a:r>
            <a:r>
              <a:rPr lang="en-US" altLang="el-GR" sz="2400" dirty="0">
                <a:cs typeface="Times New Roman" pitchFamily="18" charset="0"/>
              </a:rPr>
              <a:t> </a:t>
            </a:r>
            <a:r>
              <a:rPr lang="el-GR" altLang="el-GR" sz="2400" dirty="0">
                <a:cs typeface="Times New Roman" pitchFamily="18" charset="0"/>
              </a:rPr>
              <a:t>&gt; </a:t>
            </a:r>
            <a:r>
              <a:rPr lang="en-US" altLang="el-GR" sz="2400" dirty="0">
                <a:cs typeface="Times New Roman" pitchFamily="18" charset="0"/>
              </a:rPr>
              <a:t>e &gt; 0</a:t>
            </a:r>
            <a:r>
              <a:rPr lang="el-GR" altLang="el-GR" sz="2400" dirty="0">
                <a:cs typeface="Times New Roman" pitchFamily="18" charset="0"/>
              </a:rPr>
              <a:t>)</a:t>
            </a:r>
            <a:r>
              <a:rPr lang="en-US" altLang="el-GR" sz="2400" dirty="0">
                <a:cs typeface="Times New Roman" pitchFamily="18" charset="0"/>
              </a:rPr>
              <a:t>. </a:t>
            </a:r>
            <a:r>
              <a:rPr lang="el-GR" altLang="el-GR" sz="2400" dirty="0">
                <a:cs typeface="Times New Roman" pitchFamily="18" charset="0"/>
              </a:rPr>
              <a:t>Άλλα όργανα έχουν υψηλό συντελεστή κρούσης (ρακέτες, μπάλες, μπαστούνια) και άλλα χαμηλό (στρώματα προσγείωσης των αλμάτων).</a:t>
            </a:r>
          </a:p>
          <a:p>
            <a:pPr eaLnBrk="0" hangingPunct="0">
              <a:lnSpc>
                <a:spcPct val="90000"/>
              </a:lnSpc>
            </a:pPr>
            <a:r>
              <a:rPr lang="el-GR" altLang="el-GR" sz="2400" dirty="0">
                <a:cs typeface="Times New Roman" pitchFamily="18" charset="0"/>
              </a:rPr>
              <a:t>Για την απορρόφηση των κραδασμών (υπεύθυνοι για τραυματισμούς), που προκαλούνται στην κρούση κατά την προσγείωση του σώματος, δίνεται βαρύτητα στην κατασκευή κατάλληλων δαπέδων και αθλητικού παπουτσιού.</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516" y="908720"/>
            <a:ext cx="29538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92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Οι κρούσεις στον </a:t>
            </a:r>
            <a:r>
              <a:rPr lang="el-GR" altLang="el-GR" sz="3600" dirty="0" smtClean="0"/>
              <a:t>αθλητισμό 2</a:t>
            </a:r>
            <a:endParaRPr lang="el-GR" sz="3600" dirty="0"/>
          </a:p>
        </p:txBody>
      </p:sp>
      <p:sp>
        <p:nvSpPr>
          <p:cNvPr id="5" name="Θέση περιεχομένου 4"/>
          <p:cNvSpPr>
            <a:spLocks noGrp="1"/>
          </p:cNvSpPr>
          <p:nvPr>
            <p:ph idx="1"/>
          </p:nvPr>
        </p:nvSpPr>
        <p:spPr>
          <a:xfrm>
            <a:off x="232569" y="3356992"/>
            <a:ext cx="8731919" cy="3024337"/>
          </a:xfrm>
        </p:spPr>
        <p:txBody>
          <a:bodyPr>
            <a:noAutofit/>
          </a:bodyPr>
          <a:lstStyle/>
          <a:p>
            <a:pPr eaLnBrk="0" hangingPunct="0">
              <a:lnSpc>
                <a:spcPct val="90000"/>
              </a:lnSpc>
              <a:spcBef>
                <a:spcPts val="600"/>
              </a:spcBef>
            </a:pPr>
            <a:r>
              <a:rPr lang="el-GR" altLang="el-GR" sz="2400" dirty="0">
                <a:cs typeface="Times New Roman" pitchFamily="18" charset="0"/>
              </a:rPr>
              <a:t>Ένα πολύ απορροφητικό υλικό μειώνει την αθλητική απόδοση (τρέξιμο, βάδισμα, άλματα): α) δεν ανταποδίδει ενέργεια στο σώμα του αθλητή, κάνοντας την κίνηση αντιοικονομική και β) απορροφά μέρος της ενέργειας της ώθησης, δυσκολεύοντας περισσότερο την κίνηση.</a:t>
            </a:r>
          </a:p>
          <a:p>
            <a:pPr eaLnBrk="0" hangingPunct="0">
              <a:lnSpc>
                <a:spcPct val="90000"/>
              </a:lnSpc>
              <a:spcBef>
                <a:spcPts val="600"/>
              </a:spcBef>
            </a:pPr>
            <a:r>
              <a:rPr lang="el-GR" altLang="el-GR" sz="2400" dirty="0">
                <a:cs typeface="Times New Roman" pitchFamily="18" charset="0"/>
              </a:rPr>
              <a:t>Το ιδανικότερο υλικό (για δάπεδο, παπούτσι) είναι αυτό που απορροφά μέρος της ενέργειας της κρούσης κατά την προσγείωση, τη μετατρέπει σε ελαστική ενέργεια του δαπέδου ή του παπουτσιού και στη συνέχεια την ανταποδίδει στο σώμα (χρήση πολύπλοκων συνδυασμών υλικών).</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835968"/>
            <a:ext cx="29538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318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88640"/>
            <a:ext cx="8229600" cy="504056"/>
          </a:xfrm>
        </p:spPr>
        <p:txBody>
          <a:bodyPr>
            <a:noAutofit/>
          </a:bodyPr>
          <a:lstStyle/>
          <a:p>
            <a:r>
              <a:rPr lang="el-GR" altLang="el-GR" sz="3600" dirty="0" smtClean="0"/>
              <a:t>Εφαρμογές </a:t>
            </a:r>
            <a:r>
              <a:rPr lang="el-GR" altLang="el-GR" sz="3600" dirty="0"/>
              <a:t>1</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
        <p:nvSpPr>
          <p:cNvPr id="8" name="Θέση περιεχομένου 4"/>
          <p:cNvSpPr txBox="1">
            <a:spLocks/>
          </p:cNvSpPr>
          <p:nvPr/>
        </p:nvSpPr>
        <p:spPr>
          <a:xfrm>
            <a:off x="251520" y="2920947"/>
            <a:ext cx="8640960" cy="353238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600"/>
              </a:spcBef>
            </a:pPr>
            <a:r>
              <a:rPr lang="el-GR" altLang="el-GR" sz="2200" dirty="0"/>
              <a:t>Ο συντελεστής κρούσης (ανταπόδοσης) αφορά την αλληλεπίδραση μεταξύ δύο σωμάτων (μαζών) κατά τη διάρκεια της κρούσης. Δεν περιγράφει κάποιο σώμα ή κάποια επιφάνεια μεμονωμένα. Στην πτώση μιας μπάλας πάνω σε μια επιφάνεια (δάπεδο) η αλληλεπίδραση αυτή (συντελεστής κρούσης) εξαρτάται και από τη σύσταση της μπάλας και από τη σύσταση του δαπέδου, και εκφράζεται από το ύψος ανόδου της μπάλας  (</a:t>
            </a:r>
            <a:r>
              <a:rPr lang="en-US" altLang="el-GR" sz="2200" dirty="0"/>
              <a:t>h</a:t>
            </a:r>
            <a:r>
              <a:rPr lang="el-GR" altLang="el-GR" sz="2200" baseline="-25000" dirty="0" err="1"/>
              <a:t>αντ</a:t>
            </a:r>
            <a:r>
              <a:rPr lang="el-GR" altLang="el-GR" sz="2200" dirty="0"/>
              <a:t>) σε σχέση με το αρχικό ύψος (</a:t>
            </a:r>
            <a:r>
              <a:rPr lang="en-US" altLang="el-GR" sz="2200" dirty="0"/>
              <a:t>h</a:t>
            </a:r>
            <a:r>
              <a:rPr lang="el-GR" altLang="el-GR" sz="2200" baseline="-25000" dirty="0" err="1"/>
              <a:t>πτ</a:t>
            </a:r>
            <a:r>
              <a:rPr lang="el-GR" altLang="el-GR" sz="2200" dirty="0"/>
              <a:t>).</a:t>
            </a:r>
          </a:p>
          <a:p>
            <a:pPr>
              <a:lnSpc>
                <a:spcPct val="90000"/>
              </a:lnSpc>
              <a:spcBef>
                <a:spcPts val="600"/>
              </a:spcBef>
            </a:pPr>
            <a:r>
              <a:rPr lang="el-GR" altLang="el-GR" sz="2200" dirty="0"/>
              <a:t>Στις εικόνες βλέπουμε το ύψος ανόδου της μπάλας (κατά σειρά μπάλας μπάσκετ, γκολφ, τένις, μπέιζμπολ) μετά από την πρόσκρουσή της αρχικά σε δάπεδο από τσιμέντο και μετά σε ξύλινο δάπεδο, με αρχικό επίπεδο άφεσης της μπάλας το 1 </a:t>
            </a:r>
            <a:r>
              <a:rPr lang="en-US" altLang="el-GR" sz="2200" dirty="0"/>
              <a:t>m.</a:t>
            </a:r>
            <a:endParaRPr lang="el-GR" altLang="el-GR" sz="22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764704"/>
            <a:ext cx="4607917" cy="215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16632"/>
            <a:ext cx="8229600" cy="792088"/>
          </a:xfrm>
        </p:spPr>
        <p:txBody>
          <a:bodyPr>
            <a:normAutofit/>
          </a:bodyPr>
          <a:lstStyle/>
          <a:p>
            <a:r>
              <a:rPr lang="el-GR" altLang="el-GR" dirty="0" smtClean="0"/>
              <a:t>Εφαρμογές </a:t>
            </a:r>
            <a:r>
              <a:rPr lang="el-GR" altLang="el-GR" dirty="0"/>
              <a:t>2</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8" name="Θέση περιεχομένου 4"/>
          <p:cNvSpPr txBox="1">
            <a:spLocks/>
          </p:cNvSpPr>
          <p:nvPr/>
        </p:nvSpPr>
        <p:spPr>
          <a:xfrm>
            <a:off x="3707904" y="1052736"/>
            <a:ext cx="5184576" cy="54006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pPr>
            <a:r>
              <a:rPr lang="el-GR" altLang="el-GR" sz="2200" i="1" u="sng" dirty="0"/>
              <a:t>Μια μπάλα του μπάσκετ πέφτει από ύψος 2 </a:t>
            </a:r>
            <a:r>
              <a:rPr lang="en-US" altLang="el-GR" sz="2200" i="1" u="sng" dirty="0"/>
              <a:t>m </a:t>
            </a:r>
            <a:r>
              <a:rPr lang="el-GR" altLang="el-GR" sz="2200" i="1" u="sng" dirty="0"/>
              <a:t>στο δάπεδο. Αν ο συντελεστής κρούσης μεταξύ μπάλας και δαπέδου είναι 0.9, σε τι ύψος θα αναπηδήσει η μπάλα</a:t>
            </a:r>
            <a:r>
              <a:rPr lang="en-US" altLang="el-GR" sz="2200" i="1" u="sng" dirty="0"/>
              <a:t>; </a:t>
            </a:r>
            <a:endParaRPr lang="en-US" altLang="el-GR" sz="2200" dirty="0"/>
          </a:p>
          <a:p>
            <a:pPr>
              <a:lnSpc>
                <a:spcPct val="90000"/>
              </a:lnSpc>
              <a:spcBef>
                <a:spcPts val="0"/>
              </a:spcBef>
            </a:pPr>
            <a:endParaRPr lang="en-US" altLang="el-GR" sz="2200" dirty="0"/>
          </a:p>
          <a:p>
            <a:pPr>
              <a:lnSpc>
                <a:spcPct val="90000"/>
              </a:lnSpc>
              <a:spcBef>
                <a:spcPts val="0"/>
              </a:spcBef>
            </a:pPr>
            <a:r>
              <a:rPr lang="el-GR" altLang="el-GR" sz="2200" u="sng" dirty="0"/>
              <a:t>Δεδομένα:</a:t>
            </a:r>
            <a:r>
              <a:rPr lang="el-GR" altLang="el-GR" sz="2200" dirty="0"/>
              <a:t> </a:t>
            </a:r>
            <a:r>
              <a:rPr lang="en-US" altLang="el-GR" sz="2200" dirty="0"/>
              <a:t>h</a:t>
            </a:r>
            <a:r>
              <a:rPr lang="el-GR" altLang="el-GR" sz="2200" baseline="-25000" dirty="0" err="1"/>
              <a:t>πτ</a:t>
            </a:r>
            <a:r>
              <a:rPr lang="en-US" altLang="el-GR" sz="2200" dirty="0"/>
              <a:t> = </a:t>
            </a:r>
            <a:r>
              <a:rPr lang="el-GR" altLang="el-GR" sz="2200" dirty="0"/>
              <a:t>0.18</a:t>
            </a:r>
            <a:endParaRPr lang="en-US" altLang="el-GR" sz="2200" dirty="0"/>
          </a:p>
          <a:p>
            <a:pPr>
              <a:lnSpc>
                <a:spcPct val="90000"/>
              </a:lnSpc>
              <a:spcBef>
                <a:spcPts val="0"/>
              </a:spcBef>
              <a:buFontTx/>
              <a:buNone/>
            </a:pPr>
            <a:r>
              <a:rPr lang="en-US" altLang="el-GR" sz="2200" dirty="0"/>
              <a:t> </a:t>
            </a:r>
            <a:r>
              <a:rPr lang="el-GR" altLang="el-GR" sz="2200" dirty="0"/>
              <a:t>                       </a:t>
            </a:r>
            <a:r>
              <a:rPr lang="en-US" altLang="el-GR" sz="2200" dirty="0"/>
              <a:t>  e = </a:t>
            </a:r>
            <a:r>
              <a:rPr lang="el-GR" altLang="el-GR" sz="2200" dirty="0"/>
              <a:t>0.9</a:t>
            </a:r>
            <a:endParaRPr lang="en-US" altLang="el-GR" sz="2200" dirty="0"/>
          </a:p>
          <a:p>
            <a:pPr>
              <a:lnSpc>
                <a:spcPct val="90000"/>
              </a:lnSpc>
              <a:spcBef>
                <a:spcPts val="0"/>
              </a:spcBef>
              <a:buFontTx/>
              <a:buNone/>
            </a:pPr>
            <a:r>
              <a:rPr lang="en-US" altLang="el-GR" sz="2200" dirty="0"/>
              <a:t>                        </a:t>
            </a:r>
          </a:p>
          <a:p>
            <a:pPr>
              <a:lnSpc>
                <a:spcPct val="90000"/>
              </a:lnSpc>
              <a:spcBef>
                <a:spcPts val="0"/>
              </a:spcBef>
            </a:pPr>
            <a:r>
              <a:rPr lang="el-GR" altLang="el-GR" sz="2200" u="sng" dirty="0"/>
              <a:t>Λύση:</a:t>
            </a:r>
            <a:r>
              <a:rPr lang="el-GR" altLang="el-GR" sz="2200" dirty="0"/>
              <a:t>    </a:t>
            </a:r>
            <a:r>
              <a:rPr lang="en-US" altLang="el-GR" sz="2200" dirty="0"/>
              <a:t>e = (h</a:t>
            </a:r>
            <a:r>
              <a:rPr lang="el-GR" altLang="el-GR" sz="2200" baseline="-25000" dirty="0" err="1"/>
              <a:t>αντ</a:t>
            </a:r>
            <a:r>
              <a:rPr lang="en-US" altLang="el-GR" sz="2200" dirty="0"/>
              <a:t> </a:t>
            </a:r>
            <a:r>
              <a:rPr lang="el-GR" altLang="el-GR" sz="2200" dirty="0"/>
              <a:t>/ </a:t>
            </a:r>
            <a:r>
              <a:rPr lang="en-US" altLang="el-GR" sz="2200" dirty="0"/>
              <a:t>h </a:t>
            </a:r>
            <a:r>
              <a:rPr lang="el-GR" altLang="el-GR" sz="2200" baseline="-25000" dirty="0" err="1"/>
              <a:t>πτ</a:t>
            </a:r>
            <a:r>
              <a:rPr lang="en-US" altLang="el-GR" sz="2200" dirty="0"/>
              <a:t> )</a:t>
            </a:r>
            <a:r>
              <a:rPr lang="en-US" altLang="el-GR" sz="2200" baseline="30000" dirty="0"/>
              <a:t>1/2</a:t>
            </a:r>
            <a:r>
              <a:rPr lang="en-US" altLang="el-GR" sz="2200" dirty="0"/>
              <a:t> </a:t>
            </a:r>
          </a:p>
          <a:p>
            <a:pPr>
              <a:lnSpc>
                <a:spcPct val="90000"/>
              </a:lnSpc>
              <a:spcBef>
                <a:spcPts val="0"/>
              </a:spcBef>
            </a:pPr>
            <a:endParaRPr lang="en-US" altLang="el-GR" sz="2200" dirty="0"/>
          </a:p>
          <a:p>
            <a:pPr>
              <a:lnSpc>
                <a:spcPct val="90000"/>
              </a:lnSpc>
              <a:spcBef>
                <a:spcPts val="0"/>
              </a:spcBef>
              <a:buFontTx/>
              <a:buNone/>
            </a:pPr>
            <a:r>
              <a:rPr lang="en-US" altLang="el-GR" sz="2200" dirty="0"/>
              <a:t>                      0.9 = (h</a:t>
            </a:r>
            <a:r>
              <a:rPr lang="el-GR" altLang="el-GR" sz="2200" baseline="-25000" dirty="0" err="1"/>
              <a:t>αντ</a:t>
            </a:r>
            <a:r>
              <a:rPr lang="en-US" altLang="el-GR" sz="2200" dirty="0"/>
              <a:t> </a:t>
            </a:r>
            <a:r>
              <a:rPr lang="el-GR" altLang="el-GR" sz="2200" dirty="0"/>
              <a:t>/ </a:t>
            </a:r>
            <a:r>
              <a:rPr lang="en-US" altLang="el-GR" sz="2200" dirty="0"/>
              <a:t>2m )</a:t>
            </a:r>
            <a:r>
              <a:rPr lang="en-US" altLang="el-GR" sz="2200" baseline="30000" dirty="0"/>
              <a:t>1/2</a:t>
            </a:r>
          </a:p>
          <a:p>
            <a:pPr>
              <a:lnSpc>
                <a:spcPct val="90000"/>
              </a:lnSpc>
              <a:spcBef>
                <a:spcPts val="0"/>
              </a:spcBef>
              <a:buFontTx/>
              <a:buNone/>
            </a:pPr>
            <a:endParaRPr lang="en-US" altLang="el-GR" sz="2200" baseline="30000" dirty="0"/>
          </a:p>
          <a:p>
            <a:pPr>
              <a:lnSpc>
                <a:spcPct val="90000"/>
              </a:lnSpc>
              <a:spcBef>
                <a:spcPts val="0"/>
              </a:spcBef>
              <a:buFontTx/>
              <a:buNone/>
            </a:pPr>
            <a:r>
              <a:rPr lang="en-US" altLang="el-GR" sz="2200" dirty="0"/>
              <a:t>                     0.81 = h</a:t>
            </a:r>
            <a:r>
              <a:rPr lang="el-GR" altLang="el-GR" sz="2200" baseline="-25000" dirty="0" err="1"/>
              <a:t>αντ</a:t>
            </a:r>
            <a:r>
              <a:rPr lang="en-US" altLang="el-GR" sz="2200" dirty="0"/>
              <a:t> </a:t>
            </a:r>
            <a:r>
              <a:rPr lang="el-GR" altLang="el-GR" sz="2200" dirty="0"/>
              <a:t>/ </a:t>
            </a:r>
            <a:r>
              <a:rPr lang="en-US" altLang="el-GR" sz="2200" dirty="0"/>
              <a:t>2m</a:t>
            </a:r>
          </a:p>
          <a:p>
            <a:pPr>
              <a:lnSpc>
                <a:spcPct val="90000"/>
              </a:lnSpc>
              <a:spcBef>
                <a:spcPts val="0"/>
              </a:spcBef>
              <a:buFontTx/>
              <a:buNone/>
            </a:pPr>
            <a:endParaRPr lang="en-US" altLang="el-GR" sz="2200" dirty="0"/>
          </a:p>
          <a:p>
            <a:pPr>
              <a:lnSpc>
                <a:spcPct val="90000"/>
              </a:lnSpc>
              <a:spcBef>
                <a:spcPts val="0"/>
              </a:spcBef>
              <a:buFontTx/>
              <a:buNone/>
            </a:pPr>
            <a:endParaRPr lang="en-US" altLang="el-GR" sz="2200" dirty="0"/>
          </a:p>
          <a:p>
            <a:pPr>
              <a:lnSpc>
                <a:spcPct val="90000"/>
              </a:lnSpc>
              <a:spcBef>
                <a:spcPts val="0"/>
              </a:spcBef>
            </a:pPr>
            <a:r>
              <a:rPr lang="en-US" altLang="el-GR" sz="2200" dirty="0"/>
              <a:t> h</a:t>
            </a:r>
            <a:r>
              <a:rPr lang="el-GR" altLang="el-GR" sz="2200" baseline="-25000" dirty="0" err="1"/>
              <a:t>αντ</a:t>
            </a:r>
            <a:r>
              <a:rPr lang="en-US" altLang="el-GR" sz="2200" dirty="0"/>
              <a:t> = 1.6 m</a:t>
            </a:r>
            <a:endParaRPr lang="en-US" altLang="el-GR" sz="22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3241675"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54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pPr>
              <a:spcBef>
                <a:spcPts val="600"/>
              </a:spcBef>
            </a:pPr>
            <a:r>
              <a:rPr lang="el-GR" altLang="el-GR" sz="2400" dirty="0"/>
              <a:t>Δύο αθλητές του πατινάζ γλιστρούν στον πάγο με αντίθετες κατευθύνσεις ο ένας εναντίον του άλλου. Πριν τη σύγκρουσή τους ο Α έχει ταχύτητα 5 </a:t>
            </a:r>
            <a:r>
              <a:rPr lang="en-US" altLang="el-GR" sz="2400" dirty="0"/>
              <a:t>m/sec </a:t>
            </a:r>
            <a:r>
              <a:rPr lang="el-GR" altLang="el-GR" sz="2400" dirty="0"/>
              <a:t>και μάζα 65 </a:t>
            </a:r>
            <a:r>
              <a:rPr lang="en-US" altLang="el-GR" sz="2400" dirty="0"/>
              <a:t>Kg </a:t>
            </a:r>
            <a:r>
              <a:rPr lang="el-GR" altLang="el-GR" sz="2400" dirty="0"/>
              <a:t>και ο Β ταχύτητα 6 </a:t>
            </a:r>
            <a:r>
              <a:rPr lang="en-US" altLang="el-GR" sz="2400" dirty="0"/>
              <a:t>m/sec </a:t>
            </a:r>
            <a:r>
              <a:rPr lang="el-GR" altLang="el-GR" sz="2400" dirty="0"/>
              <a:t>και μάζα 60 </a:t>
            </a:r>
            <a:r>
              <a:rPr lang="en-US" altLang="el-GR" sz="2400" dirty="0"/>
              <a:t>Kg</a:t>
            </a:r>
            <a:r>
              <a:rPr lang="el-GR" altLang="el-GR" sz="2400" dirty="0"/>
              <a:t>.</a:t>
            </a:r>
            <a:r>
              <a:rPr lang="en-US" altLang="el-GR" sz="2400" dirty="0"/>
              <a:t> </a:t>
            </a:r>
            <a:r>
              <a:rPr lang="el-GR" altLang="el-GR" sz="2400" dirty="0"/>
              <a:t>Μετά την κρούση κρατιούνται μεταξύ τους και συνεχίζουν να κινούνται σαν ένα σώμα. Ποια θα είναι η συνισταμένη ταχύτητά τους και προς ποια κατεύθυνση θα κινηθούν; </a:t>
            </a:r>
          </a:p>
          <a:p>
            <a:pPr>
              <a:spcBef>
                <a:spcPts val="600"/>
              </a:spcBef>
            </a:pPr>
            <a:endParaRPr lang="el-GR" altLang="el-GR" sz="2400" dirty="0"/>
          </a:p>
          <a:p>
            <a:pPr>
              <a:spcBef>
                <a:spcPts val="600"/>
              </a:spcBef>
            </a:pPr>
            <a:r>
              <a:rPr lang="el-GR" altLang="el-GR" sz="2400" dirty="0"/>
              <a:t>Μια μπάλα του μπέιζμπολ 1 </a:t>
            </a:r>
            <a:r>
              <a:rPr lang="en-US" altLang="el-GR" sz="2400" dirty="0"/>
              <a:t>Kg </a:t>
            </a:r>
            <a:r>
              <a:rPr lang="el-GR" altLang="el-GR" sz="2400" dirty="0"/>
              <a:t>φτάνει στο γάντι του </a:t>
            </a:r>
            <a:r>
              <a:rPr lang="en-US" altLang="el-GR" sz="2400" dirty="0"/>
              <a:t>catcher</a:t>
            </a:r>
            <a:r>
              <a:rPr lang="el-GR" altLang="el-GR" sz="2400" dirty="0"/>
              <a:t> κινούμενη με ταχύτητα 28 </a:t>
            </a:r>
            <a:r>
              <a:rPr lang="en-US" altLang="el-GR" sz="2400" dirty="0"/>
              <a:t>m/sec. </a:t>
            </a:r>
            <a:r>
              <a:rPr lang="el-GR" altLang="el-GR" sz="2400" dirty="0"/>
              <a:t>α) Ποια είναι η ορμή της μπάλας, β) πόση ώθηση δύναμης απαιτείται για να σταματήσει η μπάλα, γ) Αν η μπάλα, στο πιάσιμό της από τον </a:t>
            </a:r>
            <a:r>
              <a:rPr lang="en-US" altLang="el-GR" sz="2400" dirty="0"/>
              <a:t>catcher</a:t>
            </a:r>
            <a:r>
              <a:rPr lang="el-GR" altLang="el-GR" sz="2400" dirty="0"/>
              <a:t>,</a:t>
            </a:r>
            <a:r>
              <a:rPr lang="en-US" altLang="el-GR" sz="2400" dirty="0"/>
              <a:t> </a:t>
            </a:r>
            <a:r>
              <a:rPr lang="el-GR" altLang="el-GR" sz="2400" dirty="0"/>
              <a:t>διατηρείται σε επαφή με το γάντι του για 0,5 </a:t>
            </a:r>
            <a:r>
              <a:rPr lang="en-US" altLang="el-GR" sz="2400" dirty="0"/>
              <a:t>sec </a:t>
            </a:r>
            <a:r>
              <a:rPr lang="el-GR" altLang="el-GR" sz="2400" dirty="0"/>
              <a:t>πόση μέση δύναμη εφαρμόζεται σε αυτήν από το γάντι.</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γνωριμία με τις έννοιες </a:t>
            </a:r>
            <a:r>
              <a:rPr lang="el-GR" dirty="0" smtClean="0"/>
              <a:t>της κρούσης </a:t>
            </a:r>
            <a:r>
              <a:rPr lang="el-GR" dirty="0" smtClean="0"/>
              <a:t>και με </a:t>
            </a:r>
            <a:r>
              <a:rPr lang="el-GR" dirty="0" smtClean="0"/>
              <a:t>το ρόλο τους </a:t>
            </a:r>
            <a:r>
              <a:rPr lang="el-GR" dirty="0" smtClean="0"/>
              <a:t>στις ανθρώπινες και τις αθλητικές κινήσεις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628800"/>
            <a:ext cx="8229600" cy="4497363"/>
          </a:xfrm>
        </p:spPr>
        <p:txBody>
          <a:bodyPr>
            <a:noAutofit/>
          </a:bodyPr>
          <a:lstStyle/>
          <a:p>
            <a:pPr>
              <a:spcBef>
                <a:spcPts val="600"/>
              </a:spcBef>
            </a:pPr>
            <a:r>
              <a:rPr lang="el-GR" altLang="el-GR" sz="2800" dirty="0"/>
              <a:t>Γενικά για την κρούση</a:t>
            </a:r>
          </a:p>
          <a:p>
            <a:pPr>
              <a:spcBef>
                <a:spcPts val="600"/>
              </a:spcBef>
            </a:pPr>
            <a:r>
              <a:rPr lang="el-GR" altLang="el-GR" sz="2800" dirty="0"/>
              <a:t>Είδη κρούσης</a:t>
            </a:r>
          </a:p>
          <a:p>
            <a:pPr>
              <a:spcBef>
                <a:spcPts val="600"/>
              </a:spcBef>
            </a:pPr>
            <a:r>
              <a:rPr lang="el-GR" altLang="el-GR" sz="2800" dirty="0"/>
              <a:t>Συντελεστής κρούσης</a:t>
            </a:r>
          </a:p>
          <a:p>
            <a:pPr>
              <a:spcBef>
                <a:spcPts val="600"/>
              </a:spcBef>
            </a:pPr>
            <a:r>
              <a:rPr lang="el-GR" altLang="el-GR" sz="2800" dirty="0"/>
              <a:t>Κεντρική ελαστική κρούση</a:t>
            </a:r>
          </a:p>
          <a:p>
            <a:pPr>
              <a:spcBef>
                <a:spcPts val="600"/>
              </a:spcBef>
            </a:pPr>
            <a:r>
              <a:rPr lang="el-GR" altLang="el-GR" sz="2800" dirty="0"/>
              <a:t>Κεντρική μη ελαστική κρούση</a:t>
            </a:r>
          </a:p>
          <a:p>
            <a:pPr>
              <a:spcBef>
                <a:spcPts val="600"/>
              </a:spcBef>
            </a:pPr>
            <a:r>
              <a:rPr lang="el-GR" altLang="el-GR" sz="2800" dirty="0"/>
              <a:t>Κεντρική πλαστική κρούση</a:t>
            </a:r>
          </a:p>
          <a:p>
            <a:pPr>
              <a:spcBef>
                <a:spcPts val="600"/>
              </a:spcBef>
            </a:pPr>
            <a:r>
              <a:rPr lang="el-GR" altLang="el-GR" sz="2800" dirty="0"/>
              <a:t>Πλάγια κρούση</a:t>
            </a:r>
          </a:p>
          <a:p>
            <a:pPr>
              <a:spcBef>
                <a:spcPts val="600"/>
              </a:spcBef>
            </a:pPr>
            <a:r>
              <a:rPr lang="el-GR" altLang="el-GR" sz="2800" dirty="0"/>
              <a:t>Κέντρο επίκρουσης</a:t>
            </a:r>
          </a:p>
          <a:p>
            <a:pPr>
              <a:spcBef>
                <a:spcPts val="600"/>
              </a:spcBef>
            </a:pPr>
            <a:r>
              <a:rPr lang="el-GR" altLang="el-GR" sz="2800" dirty="0"/>
              <a:t>Οι κρούσεις στον αθλητισμό</a:t>
            </a:r>
            <a:endParaRPr lang="el-GR" alt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Γενικά για την κρούση </a:t>
            </a:r>
            <a:r>
              <a:rPr lang="el-GR" altLang="el-GR" sz="4000" dirty="0" smtClean="0"/>
              <a:t>1</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eaLnBrk="0" hangingPunct="0"/>
            <a:r>
              <a:rPr lang="el-GR" altLang="el-GR" sz="2400" dirty="0">
                <a:cs typeface="Times New Roman" pitchFamily="18" charset="0"/>
              </a:rPr>
              <a:t>Σε πολλές αθλητικές κινήσεις έχουμε σύγκρουση δύο σωμάτων (σύγκρουση ενός μέλους με μια μπάλα, μιας ρακέτας ή ενός μπαστουνιού με μια μπάλα, σύγκρουση του σώματος ή ενός μέλους του με μια επιφάνεια στην προσγείωση). Ο τρόπος με τον οποίο γίνεται η σύγκρουση καθορίζει και τη μετέπειτα κινητική κατάσταση των συμμετεχόντων σωμάτων (καθορίζεται π.χ. η τροχιά, η διεύθυνση, η ταχύτητα και το φάλτσο της μπάλας).</a:t>
            </a:r>
          </a:p>
          <a:p>
            <a:pPr eaLnBrk="0" hangingPunct="0"/>
            <a:r>
              <a:rPr lang="el-GR" altLang="el-GR" sz="2400" dirty="0">
                <a:cs typeface="Times New Roman" pitchFamily="18" charset="0"/>
              </a:rPr>
              <a:t>Στη μηχανική η σύγκρουση μεταξύ δύο σωμάτων (μαζών) ονομάζεται κρούση. </a:t>
            </a:r>
          </a:p>
          <a:p>
            <a:pPr eaLnBrk="0" hangingPunct="0"/>
            <a:r>
              <a:rPr lang="el-GR" altLang="el-GR" sz="2400" i="1" u="sng" dirty="0">
                <a:cs typeface="Times New Roman" pitchFamily="18" charset="0"/>
              </a:rPr>
              <a:t>Κρούση είναι η επαφή δύο σωμάτων που η σχετική τους ταχύτητα δεν είναι μηδέν.</a:t>
            </a:r>
            <a:endParaRPr lang="el-GR" altLang="el-GR" sz="2400" i="1" u="sng"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37161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Γενικά για την κρούση 2</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eaLnBrk="0" hangingPunct="0"/>
            <a:r>
              <a:rPr lang="el-GR" altLang="el-GR" sz="2400" dirty="0">
                <a:cs typeface="Times New Roman" pitchFamily="18" charset="0"/>
              </a:rPr>
              <a:t>Κατά την κρούση η χρονική διάρκεια επαφής των δύο σχετικά κινούμενων σωμάτων είναι πολύ μικρή, και αναπτύσσονται ισχυρές δυνάμεις δράσης και αντίδρασης πάνω στα σώματα λόγω της παραμόρφωσής τους κατά την επαφή, προκαλώντας απότομη μεταβολή της ορμής κάθε σώματος. </a:t>
            </a:r>
            <a:endParaRPr lang="el-GR" altLang="el-GR" sz="2400" dirty="0" smtClean="0">
              <a:cs typeface="Times New Roman" pitchFamily="18" charset="0"/>
            </a:endParaRPr>
          </a:p>
          <a:p>
            <a:pPr eaLnBrk="0" hangingPunct="0"/>
            <a:r>
              <a:rPr lang="el-GR" altLang="el-GR" sz="2400" dirty="0" smtClean="0">
                <a:cs typeface="Times New Roman" pitchFamily="18" charset="0"/>
              </a:rPr>
              <a:t>Με </a:t>
            </a:r>
            <a:r>
              <a:rPr lang="el-GR" altLang="el-GR" sz="2400" dirty="0">
                <a:cs typeface="Times New Roman" pitchFamily="18" charset="0"/>
              </a:rPr>
              <a:t>τον όρο σχετικά κινούμενα σώματα εννοούμε ότι τα δύο σώματα μπορεί να κινούνται με διαφορετικές ταχύτητες στην ίδια διεύθυνση με ίδια ή αντίθετη φορά, ή το ένα να κινείται και το άλλο να είναι ακίνητο.</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94118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Είδη κρούσης </a:t>
            </a:r>
            <a:r>
              <a:rPr lang="el-GR" altLang="el-GR" sz="4000" dirty="0" smtClean="0"/>
              <a:t>1</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eaLnBrk="0" hangingPunct="0"/>
            <a:r>
              <a:rPr lang="el-GR" altLang="el-GR" sz="2400" dirty="0">
                <a:cs typeface="Times New Roman" pitchFamily="18" charset="0"/>
              </a:rPr>
              <a:t>Η δύναμη που ασκείται σε κάθε σώμα κατά την κρούση προκαλεί μεταβολή της ορμής (άρα και της ταχύτητας) του κάθε σώματος.</a:t>
            </a:r>
          </a:p>
          <a:p>
            <a:pPr eaLnBrk="0" hangingPunct="0"/>
            <a:r>
              <a:rPr lang="el-GR" altLang="el-GR" sz="2400" dirty="0">
                <a:cs typeface="Times New Roman" pitchFamily="18" charset="0"/>
              </a:rPr>
              <a:t>Η κινητική ενέργεια κάθε σώματος μετά την κρούση θα είναι διαφορετική από την αντίστοιχη πριν την κρούση. Η κινητική ενέργεια όμως του συστήματος δύο σωμάτων μετά την κρούση θα είναι ίση ή μικρότερη από την αντίστοιχη του συστήματος πριν την κρούση</a:t>
            </a:r>
            <a:r>
              <a:rPr lang="el-GR" altLang="el-GR" sz="2400" dirty="0" smtClean="0">
                <a:cs typeface="Times New Roman" pitchFamily="18" charset="0"/>
              </a:rPr>
              <a:t>.</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66502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Είδη κρούσης 2</a:t>
            </a:r>
            <a:endParaRPr lang="el-GR" sz="4000" dirty="0"/>
          </a:p>
        </p:txBody>
      </p:sp>
      <p:sp>
        <p:nvSpPr>
          <p:cNvPr id="5" name="Θέση περιεχομένου 4"/>
          <p:cNvSpPr>
            <a:spLocks noGrp="1"/>
          </p:cNvSpPr>
          <p:nvPr>
            <p:ph idx="1"/>
          </p:nvPr>
        </p:nvSpPr>
        <p:spPr>
          <a:xfrm>
            <a:off x="323528" y="1052736"/>
            <a:ext cx="8424936" cy="5328592"/>
          </a:xfrm>
        </p:spPr>
        <p:txBody>
          <a:bodyPr>
            <a:noAutofit/>
          </a:bodyPr>
          <a:lstStyle/>
          <a:p>
            <a:pPr eaLnBrk="0" hangingPunct="0">
              <a:spcBef>
                <a:spcPts val="0"/>
              </a:spcBef>
            </a:pPr>
            <a:r>
              <a:rPr lang="el-GR" altLang="el-GR" sz="2400" dirty="0" smtClean="0">
                <a:cs typeface="Times New Roman" pitchFamily="18" charset="0"/>
              </a:rPr>
              <a:t>Σε </a:t>
            </a:r>
            <a:r>
              <a:rPr lang="el-GR" altLang="el-GR" sz="2400" dirty="0">
                <a:cs typeface="Times New Roman" pitchFamily="18" charset="0"/>
              </a:rPr>
              <a:t>μια κρούση, όταν η κινητική ενέργεια του συστήματος των δύο σωμάτων παραμένει σταθερή, η κρούση ονομάζεται </a:t>
            </a:r>
            <a:r>
              <a:rPr lang="el-GR" altLang="el-GR" sz="2400" i="1" u="sng" dirty="0">
                <a:cs typeface="Times New Roman" pitchFamily="18" charset="0"/>
              </a:rPr>
              <a:t>ελαστική.</a:t>
            </a:r>
          </a:p>
          <a:p>
            <a:pPr eaLnBrk="0" hangingPunct="0">
              <a:spcBef>
                <a:spcPts val="0"/>
              </a:spcBef>
            </a:pPr>
            <a:r>
              <a:rPr lang="el-GR" altLang="el-GR" sz="2400" dirty="0">
                <a:cs typeface="Times New Roman" pitchFamily="18" charset="0"/>
              </a:rPr>
              <a:t> Όταν η κινητική ενέργεια του συστήματος των σωμάτων ελαττώνεται μετά την κρούση, η κρούση ονομάζεται </a:t>
            </a:r>
            <a:r>
              <a:rPr lang="el-GR" altLang="el-GR" sz="2400" i="1" u="sng" dirty="0">
                <a:cs typeface="Times New Roman" pitchFamily="18" charset="0"/>
              </a:rPr>
              <a:t>μη ελαστική.</a:t>
            </a:r>
            <a:r>
              <a:rPr lang="el-GR" altLang="el-GR" sz="2400" dirty="0">
                <a:cs typeface="Times New Roman" pitchFamily="18" charset="0"/>
              </a:rPr>
              <a:t> </a:t>
            </a:r>
          </a:p>
          <a:p>
            <a:pPr eaLnBrk="0" hangingPunct="0">
              <a:spcBef>
                <a:spcPts val="0"/>
              </a:spcBef>
            </a:pPr>
            <a:r>
              <a:rPr lang="el-GR" altLang="el-GR" sz="2400" dirty="0">
                <a:cs typeface="Times New Roman" pitchFamily="18" charset="0"/>
              </a:rPr>
              <a:t>Μια μη ελαστική κρούση ονομάζεται </a:t>
            </a:r>
            <a:r>
              <a:rPr lang="el-GR" altLang="el-GR" sz="2400" i="1" u="sng" dirty="0">
                <a:cs typeface="Times New Roman" pitchFamily="18" charset="0"/>
              </a:rPr>
              <a:t>πλαστική</a:t>
            </a:r>
            <a:r>
              <a:rPr lang="el-GR" altLang="el-GR" sz="2400" dirty="0">
                <a:cs typeface="Times New Roman" pitchFamily="18" charset="0"/>
              </a:rPr>
              <a:t> όταν τα σώματα μετά την κρούση δεν αποχωρίζονται.</a:t>
            </a:r>
          </a:p>
          <a:p>
            <a:pPr eaLnBrk="0" hangingPunct="0">
              <a:spcBef>
                <a:spcPts val="0"/>
              </a:spcBef>
            </a:pPr>
            <a:r>
              <a:rPr lang="el-GR" altLang="el-GR" sz="2400" dirty="0">
                <a:cs typeface="Times New Roman" pitchFamily="18" charset="0"/>
              </a:rPr>
              <a:t>Στην ελαστική κρούση η παραμόρφωση των σωμάτων είναι παροδική, ενώ στη μη ελαστική μόνιμη.</a:t>
            </a:r>
          </a:p>
          <a:p>
            <a:pPr eaLnBrk="0" hangingPunct="0">
              <a:spcBef>
                <a:spcPts val="0"/>
              </a:spcBef>
            </a:pPr>
            <a:r>
              <a:rPr lang="el-GR" altLang="el-GR" sz="2400" i="1" u="sng" dirty="0">
                <a:cs typeface="Times New Roman" pitchFamily="18" charset="0"/>
              </a:rPr>
              <a:t>Κεντρική </a:t>
            </a:r>
            <a:r>
              <a:rPr lang="el-GR" altLang="el-GR" sz="2400" dirty="0">
                <a:cs typeface="Times New Roman" pitchFamily="18" charset="0"/>
              </a:rPr>
              <a:t>ονομάζεται μια κρούση όταν τα κέντρα μάζας των δύο σωμάτων κινούνται πριν και μετά την κρούση στην ίδια ευθεία.</a:t>
            </a:r>
          </a:p>
          <a:p>
            <a:pPr eaLnBrk="0" hangingPunct="0">
              <a:spcBef>
                <a:spcPts val="0"/>
              </a:spcBef>
            </a:pPr>
            <a:r>
              <a:rPr lang="el-GR" altLang="el-GR" sz="2400" i="1" u="sng" dirty="0">
                <a:cs typeface="Times New Roman" pitchFamily="18" charset="0"/>
              </a:rPr>
              <a:t>Πλάγια </a:t>
            </a:r>
            <a:r>
              <a:rPr lang="el-GR" altLang="el-GR" sz="2400" dirty="0">
                <a:cs typeface="Times New Roman" pitchFamily="18" charset="0"/>
              </a:rPr>
              <a:t>ονομάζεται η κρούση όταν τα κέντρα μάζας των σωμάτων κινούνται σε διαφορετικές ευθείες.</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9419970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3327</Words>
  <Application>Microsoft Office PowerPoint</Application>
  <PresentationFormat>Προβολή στην οθόνη (4:3)</PresentationFormat>
  <Paragraphs>286</Paragraphs>
  <Slides>33</Slides>
  <Notes>33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Εμβιομηχανική</vt:lpstr>
      <vt:lpstr>Άδειες Χρήσης</vt:lpstr>
      <vt:lpstr>Χρηματοδότηση</vt:lpstr>
      <vt:lpstr>Σκοποί  ενότητας</vt:lpstr>
      <vt:lpstr>Περιεχόμενα ενότητας</vt:lpstr>
      <vt:lpstr>Γενικά για την κρούση 1</vt:lpstr>
      <vt:lpstr>Γενικά για την κρούση 2</vt:lpstr>
      <vt:lpstr>Είδη κρούσης 1</vt:lpstr>
      <vt:lpstr>Είδη κρούσης 2</vt:lpstr>
      <vt:lpstr>Συντελεστής κρούσης 1</vt:lpstr>
      <vt:lpstr>Συντελεστής κρούσης 2</vt:lpstr>
      <vt:lpstr>Κεντρική ελαστική κρούση 1</vt:lpstr>
      <vt:lpstr>Κεντρική ελαστική κρούση 2</vt:lpstr>
      <vt:lpstr>Κεντρική ελαστική κρούση 3</vt:lpstr>
      <vt:lpstr>Κεντρική ελαστική κρούση 4</vt:lpstr>
      <vt:lpstr>Κεντρική μη ελαστική κρούση 1</vt:lpstr>
      <vt:lpstr>Κεντρική μη ελαστική κρούση 2</vt:lpstr>
      <vt:lpstr>Κεντρική πλαστική κρούση</vt:lpstr>
      <vt:lpstr>Πλάγια κρούση 1</vt:lpstr>
      <vt:lpstr>Πλάγια κρούση 2</vt:lpstr>
      <vt:lpstr>Πλάγια κρούση 3</vt:lpstr>
      <vt:lpstr>Κέντρο επίκρουσης 1</vt:lpstr>
      <vt:lpstr>Κέντρο επίκρουσης 2</vt:lpstr>
      <vt:lpstr>Κέντρο επίκρουσης 3</vt:lpstr>
      <vt:lpstr>Κέντρο επίκρουσης 4</vt:lpstr>
      <vt:lpstr>Κέντρο επίκρουσης 5</vt:lpstr>
      <vt:lpstr>Οι κρούσεις στον αθλητισμό 1</vt:lpstr>
      <vt:lpstr>Οι κρούσεις στον αθλητισμό 2</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at</cp:lastModifiedBy>
  <cp:revision>267</cp:revision>
  <dcterms:created xsi:type="dcterms:W3CDTF">2012-09-06T09:03:05Z</dcterms:created>
  <dcterms:modified xsi:type="dcterms:W3CDTF">2015-07-20T17:40:58Z</dcterms:modified>
</cp:coreProperties>
</file>