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25"/>
  </p:notesMasterIdLst>
  <p:handoutMasterIdLst>
    <p:handoutMasterId r:id="rId26"/>
  </p:handoutMasterIdLst>
  <p:sldIdLst>
    <p:sldId id="256" r:id="rId3"/>
    <p:sldId id="608" r:id="rId4"/>
    <p:sldId id="609" r:id="rId5"/>
    <p:sldId id="611" r:id="rId6"/>
    <p:sldId id="612" r:id="rId7"/>
    <p:sldId id="613" r:id="rId8"/>
    <p:sldId id="614" r:id="rId9"/>
    <p:sldId id="615" r:id="rId10"/>
    <p:sldId id="616" r:id="rId11"/>
    <p:sldId id="617" r:id="rId12"/>
    <p:sldId id="618" r:id="rId13"/>
    <p:sldId id="619" r:id="rId14"/>
    <p:sldId id="620" r:id="rId15"/>
    <p:sldId id="621" r:id="rId16"/>
    <p:sldId id="622" r:id="rId17"/>
    <p:sldId id="623" r:id="rId18"/>
    <p:sldId id="624" r:id="rId19"/>
    <p:sldId id="625" r:id="rId20"/>
    <p:sldId id="399" r:id="rId21"/>
    <p:sldId id="290" r:id="rId22"/>
    <p:sldId id="291" r:id="rId23"/>
    <p:sldId id="306"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608"/>
            <p14:sldId id="609"/>
            <p14:sldId id="611"/>
            <p14:sldId id="612"/>
            <p14:sldId id="613"/>
            <p14:sldId id="614"/>
            <p14:sldId id="615"/>
            <p14:sldId id="616"/>
            <p14:sldId id="617"/>
            <p14:sldId id="618"/>
            <p14:sldId id="619"/>
            <p14:sldId id="620"/>
            <p14:sldId id="621"/>
            <p14:sldId id="622"/>
            <p14:sldId id="623"/>
            <p14:sldId id="624"/>
            <p14:sldId id="625"/>
            <p14:sldId id="399"/>
          </p14:sldIdLst>
        </p14:section>
        <p14:section name="Copyright" id="{94FB528B-2313-4AEB-98F6-8B9532041BB8}">
          <p14:sldIdLst>
            <p14:sldId id="290"/>
            <p14:sldId id="291"/>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82" autoAdjust="0"/>
    <p:restoredTop sz="96433" autoAdjust="0"/>
  </p:normalViewPr>
  <p:slideViewPr>
    <p:cSldViewPr>
      <p:cViewPr varScale="1">
        <p:scale>
          <a:sx n="116" d="100"/>
          <a:sy n="116" d="100"/>
        </p:scale>
        <p:origin x="1854"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3DBFB5-6AE5-46CB-96E5-3640B0678E76}" type="datetimeFigureOut">
              <a:rPr lang="el-GR" smtClean="0"/>
              <a:t>25/5/2015</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184AAB-786E-4655-9787-7E4C12EC978E}" type="slidenum">
              <a:rPr lang="el-GR" smtClean="0"/>
              <a:t>‹#›</a:t>
            </a:fld>
            <a:endParaRPr lang="el-GR"/>
          </a:p>
        </p:txBody>
      </p:sp>
    </p:spTree>
    <p:extLst>
      <p:ext uri="{BB962C8B-B14F-4D97-AF65-F5344CB8AC3E}">
        <p14:creationId xmlns:p14="http://schemas.microsoft.com/office/powerpoint/2010/main" val="833826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25/5/2015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729624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3188525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2710535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070325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971168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3029213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4424738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13294971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41266133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821090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8915866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895644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1666174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3148435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342158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1938182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36256938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80990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1697502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4232584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2044186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354964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28650" y="1825625"/>
            <a:ext cx="386715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825625"/>
            <a:ext cx="386715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92C6037-5A62-4D65-8826-EA1D785A985E}" type="datetimeFigureOut">
              <a:rPr lang="el-GR" smtClean="0"/>
              <a:t>25/5/2015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3021461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92C6037-5A62-4D65-8826-EA1D785A985E}" type="datetimeFigureOut">
              <a:rPr lang="el-GR" smtClean="0"/>
              <a:t>25/5/2015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1923044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92C6037-5A62-4D65-8826-EA1D785A985E}" type="datetimeFigureOut">
              <a:rPr lang="el-GR" smtClean="0"/>
              <a:t>25/5/2015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3914919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92C6037-5A62-4D65-8826-EA1D785A985E}" type="datetimeFigureOut">
              <a:rPr lang="el-GR" smtClean="0"/>
              <a:t>25/5/2015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42348861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92C6037-5A62-4D65-8826-EA1D785A985E}" type="datetimeFigureOut">
              <a:rPr lang="el-GR" smtClean="0"/>
              <a:t>25/5/2015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429433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5" name="2 - Θέση υποσέλιδου"/>
          <p:cNvSpPr txBox="1">
            <a:spLocks/>
          </p:cNvSpPr>
          <p:nvPr userDrawn="1"/>
        </p:nvSpPr>
        <p:spPr bwMode="auto">
          <a:xfrm>
            <a:off x="251520" y="6441600"/>
            <a:ext cx="8280919" cy="268139"/>
          </a:xfrm>
          <a:prstGeom prst="rect">
            <a:avLst/>
          </a:prstGeom>
          <a:solidFill>
            <a:schemeClr val="bg1">
              <a:lumMod val="95000"/>
            </a:schemeClr>
          </a:solidFill>
          <a:ln>
            <a:miter lim="800000"/>
            <a:headEnd/>
            <a:tailEnd/>
          </a:ln>
        </p:spPr>
        <p:txBody>
          <a:bodyPr anchor="ctr"/>
          <a:lstStyle/>
          <a:p>
            <a:r>
              <a:rPr lang="el-GR" sz="1200" kern="1200" dirty="0" smtClean="0">
                <a:solidFill>
                  <a:schemeClr val="tx1"/>
                </a:solidFill>
                <a:latin typeface="+mn-lt"/>
                <a:ea typeface="+mn-ea"/>
                <a:cs typeface="+mn-cs"/>
              </a:rPr>
              <a:t>Ενότητα </a:t>
            </a:r>
            <a:r>
              <a:rPr lang="en-US" sz="1200" kern="1200" dirty="0" smtClean="0">
                <a:solidFill>
                  <a:schemeClr val="tx1"/>
                </a:solidFill>
                <a:latin typeface="+mn-lt"/>
                <a:ea typeface="+mn-ea"/>
                <a:cs typeface="+mn-cs"/>
              </a:rPr>
              <a:t>1</a:t>
            </a:r>
            <a:r>
              <a:rPr lang="el-GR" sz="1200" kern="1200" dirty="0" smtClean="0">
                <a:solidFill>
                  <a:schemeClr val="tx1"/>
                </a:solidFill>
                <a:latin typeface="+mn-lt"/>
                <a:ea typeface="+mn-ea"/>
                <a:cs typeface="+mn-cs"/>
              </a:rPr>
              <a:t>2:</a:t>
            </a:r>
            <a:r>
              <a:rPr lang="en-US" sz="1200" kern="1200" dirty="0" smtClean="0">
                <a:solidFill>
                  <a:schemeClr val="tx1"/>
                </a:solidFill>
                <a:latin typeface="+mn-lt"/>
                <a:ea typeface="+mn-ea"/>
                <a:cs typeface="+mn-cs"/>
              </a:rPr>
              <a:t> </a:t>
            </a:r>
            <a:r>
              <a:rPr lang="el-GR" sz="1200" kern="1200" dirty="0" smtClean="0">
                <a:solidFill>
                  <a:schemeClr val="tx1"/>
                </a:solidFill>
                <a:latin typeface="+mn-lt"/>
                <a:ea typeface="+mn-ea"/>
                <a:cs typeface="+mn-cs"/>
              </a:rPr>
              <a:t>Από</a:t>
            </a:r>
            <a:r>
              <a:rPr lang="el-GR" sz="1200" kern="1200" baseline="0" dirty="0" smtClean="0">
                <a:solidFill>
                  <a:schemeClr val="tx1"/>
                </a:solidFill>
                <a:latin typeface="+mn-lt"/>
                <a:ea typeface="+mn-ea"/>
                <a:cs typeface="+mn-cs"/>
              </a:rPr>
              <a:t> την Ψυχοφυσιολογία στην εκπαίδευση: Εκπαιδευτικές προεκτάσεις και προτάσεις</a:t>
            </a:r>
            <a:endParaRPr lang="el-GR" sz="1200" dirty="0" smtClean="0"/>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92C6037-5A62-4D65-8826-EA1D785A985E}" type="datetimeFigureOut">
              <a:rPr lang="el-GR" smtClean="0"/>
              <a:t>25/5/2015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24545716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670339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628650" y="365125"/>
            <a:ext cx="5762625"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1886300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8"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10" name="Εικόνα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Εικόνα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Εικόνα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C6037-5A62-4D65-8826-EA1D785A985E}" type="datetimeFigureOut">
              <a:rPr lang="el-GR" smtClean="0"/>
              <a:t>25/5/2015</a:t>
            </a:fld>
            <a:endParaRPr lang="el-GR"/>
          </a:p>
        </p:txBody>
      </p:sp>
      <p:sp>
        <p:nvSpPr>
          <p:cNvPr id="5" name="Θέση υποσέλιδου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F48884-E490-4C32-BBAD-628F2F93B4E9}" type="slidenum">
              <a:rPr lang="el-GR" smtClean="0"/>
              <a:t>‹#›</a:t>
            </a:fld>
            <a:endParaRPr lang="el-GR"/>
          </a:p>
        </p:txBody>
      </p:sp>
    </p:spTree>
    <p:extLst>
      <p:ext uri="{BB962C8B-B14F-4D97-AF65-F5344CB8AC3E}">
        <p14:creationId xmlns:p14="http://schemas.microsoft.com/office/powerpoint/2010/main" val="310062686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075" y="476672"/>
            <a:ext cx="4248150" cy="857250"/>
          </a:xfrm>
          <a:prstGeom prst="rect">
            <a:avLst/>
          </a:prstGeom>
        </p:spPr>
      </p:pic>
      <p:sp>
        <p:nvSpPr>
          <p:cNvPr id="2" name="Τίτλος 1"/>
          <p:cNvSpPr>
            <a:spLocks noGrp="1"/>
          </p:cNvSpPr>
          <p:nvPr>
            <p:ph type="ctrTitle"/>
          </p:nvPr>
        </p:nvSpPr>
        <p:spPr>
          <a:xfrm>
            <a:off x="685801" y="1412776"/>
            <a:ext cx="7772400" cy="1080120"/>
          </a:xfrm>
        </p:spPr>
        <p:txBody>
          <a:bodyPr>
            <a:normAutofit/>
          </a:bodyPr>
          <a:lstStyle/>
          <a:p>
            <a:r>
              <a:rPr lang="el-GR" sz="5400" b="1" dirty="0" smtClean="0">
                <a:solidFill>
                  <a:schemeClr val="tx1"/>
                </a:solidFill>
              </a:rPr>
              <a:t>Ψυχοφυσιολογία</a:t>
            </a:r>
            <a:endParaRPr lang="el-GR" sz="5400" dirty="0">
              <a:solidFill>
                <a:schemeClr val="tx1"/>
              </a:solidFill>
            </a:endParaRPr>
          </a:p>
        </p:txBody>
      </p:sp>
      <p:sp>
        <p:nvSpPr>
          <p:cNvPr id="3" name="Υπότιτλος 2"/>
          <p:cNvSpPr>
            <a:spLocks noGrp="1"/>
          </p:cNvSpPr>
          <p:nvPr>
            <p:ph type="subTitle" idx="1"/>
          </p:nvPr>
        </p:nvSpPr>
        <p:spPr>
          <a:xfrm>
            <a:off x="497828" y="2852936"/>
            <a:ext cx="8322644" cy="3528392"/>
          </a:xfrm>
        </p:spPr>
        <p:txBody>
          <a:bodyPr>
            <a:noAutofit/>
          </a:bodyPr>
          <a:lstStyle/>
          <a:p>
            <a:r>
              <a:rPr lang="el-GR" sz="2800" dirty="0" smtClean="0">
                <a:latin typeface="+mj-lt"/>
                <a:ea typeface="+mj-ea"/>
                <a:cs typeface="+mj-cs"/>
              </a:rPr>
              <a:t>Ενότητα </a:t>
            </a:r>
            <a:r>
              <a:rPr lang="el-GR" sz="2800" dirty="0" smtClean="0">
                <a:latin typeface="+mj-lt"/>
                <a:ea typeface="+mj-ea"/>
                <a:cs typeface="+mj-cs"/>
              </a:rPr>
              <a:t>1</a:t>
            </a:r>
            <a:r>
              <a:rPr lang="el-GR" sz="2800" dirty="0">
                <a:latin typeface="+mj-lt"/>
                <a:ea typeface="+mj-ea"/>
                <a:cs typeface="+mj-cs"/>
              </a:rPr>
              <a:t>2</a:t>
            </a:r>
            <a:r>
              <a:rPr lang="el-GR" sz="2800" dirty="0" smtClean="0">
                <a:latin typeface="+mj-lt"/>
                <a:ea typeface="+mj-ea"/>
                <a:cs typeface="+mj-cs"/>
              </a:rPr>
              <a:t>:</a:t>
            </a:r>
            <a:r>
              <a:rPr lang="en-US" sz="2800" dirty="0" smtClean="0">
                <a:latin typeface="+mj-lt"/>
                <a:ea typeface="+mj-ea"/>
                <a:cs typeface="+mj-cs"/>
              </a:rPr>
              <a:t> </a:t>
            </a:r>
            <a:endParaRPr lang="el-GR" sz="2800" dirty="0" smtClean="0">
              <a:latin typeface="+mj-lt"/>
              <a:ea typeface="+mj-ea"/>
              <a:cs typeface="+mj-cs"/>
            </a:endParaRPr>
          </a:p>
          <a:p>
            <a:r>
              <a:rPr lang="el-GR" sz="2800" b="1" dirty="0"/>
              <a:t>ΑΠO ΤΗΝ ΨΥΧΟΦΥΣΙΟΛΟΓΙΑ ΣΤΗΝ ΕΚΠΑΙΔΕΥΣΗ: EΠΑΙΔΕΥΤΙΚΕΣ  ΠΡΟΕΚΤΑΣΕΙΣ  ΚΑΙ  </a:t>
            </a:r>
            <a:r>
              <a:rPr lang="el-GR" sz="2800" b="1" dirty="0" smtClean="0"/>
              <a:t>ΠΡΟΤΑΣΕΙΣ</a:t>
            </a:r>
            <a:endParaRPr lang="en-US" sz="2800" b="1" dirty="0" smtClean="0"/>
          </a:p>
          <a:p>
            <a:endParaRPr lang="en-US" sz="2800" dirty="0" smtClean="0"/>
          </a:p>
          <a:p>
            <a:r>
              <a:rPr lang="el-GR" sz="2800" dirty="0" smtClean="0"/>
              <a:t>Φίλιππος Βλάχος</a:t>
            </a:r>
          </a:p>
          <a:p>
            <a:r>
              <a:rPr lang="el-GR" sz="2800" dirty="0" smtClean="0"/>
              <a:t>Σχολή Ανθρωπιστικών και Κοινωνικών Επιστημών  Παιδαγωγικό Τμήμα Ειδικής Αγωγής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7/15</a:t>
            </a:r>
            <a:endParaRPr lang="el-GR" sz="3400" dirty="0"/>
          </a:p>
        </p:txBody>
      </p:sp>
      <p:sp>
        <p:nvSpPr>
          <p:cNvPr id="3" name="Θέση περιεχομένου 2"/>
          <p:cNvSpPr>
            <a:spLocks noGrp="1"/>
          </p:cNvSpPr>
          <p:nvPr>
            <p:ph idx="1"/>
          </p:nvPr>
        </p:nvSpPr>
        <p:spPr>
          <a:xfrm>
            <a:off x="395536" y="1340768"/>
            <a:ext cx="8500332" cy="4669979"/>
          </a:xfrm>
        </p:spPr>
        <p:txBody>
          <a:bodyPr>
            <a:normAutofit fontScale="92500" lnSpcReduction="20000"/>
          </a:bodyPr>
          <a:lstStyle/>
          <a:p>
            <a:pPr marL="0" indent="0">
              <a:buNone/>
            </a:pPr>
            <a:r>
              <a:rPr lang="el-GR" b="1" dirty="0" err="1" smtClean="0"/>
              <a:t>Wittrock</a:t>
            </a:r>
            <a:r>
              <a:rPr lang="el-GR" b="1" dirty="0" smtClean="0"/>
              <a:t> </a:t>
            </a:r>
            <a:r>
              <a:rPr lang="el-GR" b="1" dirty="0"/>
              <a:t>(1978), </a:t>
            </a:r>
            <a:r>
              <a:rPr lang="el-GR" dirty="0"/>
              <a:t>αναφέρει τα αποτελέσματα μιας πειραματικής μελέτης του σε παιδιά του δημοτικού. </a:t>
            </a:r>
            <a:endParaRPr lang="el-GR" dirty="0" smtClean="0"/>
          </a:p>
          <a:p>
            <a:pPr marL="0" indent="0">
              <a:buNone/>
            </a:pPr>
            <a:r>
              <a:rPr lang="el-GR" dirty="0" smtClean="0"/>
              <a:t>Δούλεψε </a:t>
            </a:r>
            <a:r>
              <a:rPr lang="el-GR" dirty="0"/>
              <a:t>με δύο ομάδες παιδιών. Στη μία δίδαξε τη λύση προβλημάτων χρησιμοποιώντας κάρτες με εικόνες που αναπαριστούσαν τις τέσσερις υποθέσεις, που έπρεπε τα παιδιά να ελέγξουν. </a:t>
            </a:r>
            <a:endParaRPr lang="el-GR" dirty="0" smtClean="0"/>
          </a:p>
          <a:p>
            <a:pPr marL="0" indent="0">
              <a:buNone/>
            </a:pPr>
            <a:r>
              <a:rPr lang="el-GR" dirty="0" smtClean="0"/>
              <a:t>Αυτές </a:t>
            </a:r>
            <a:r>
              <a:rPr lang="el-GR" dirty="0"/>
              <a:t>οι συγκεκριμένες εικονικές αναπαραστάσεις των αφηρημένων υποθέσεων κατέστησαν τα παιδιά ικανά να ξεπεράσουν σε απόδοση τρεις φορές περισσότερο τα παιδιά που είχαν διδαχθεί τα ίδια πράγματα, αλλά χωρίς εικονικές αναπαραστάσεις. </a:t>
            </a:r>
          </a:p>
        </p:txBody>
      </p:sp>
    </p:spTree>
    <p:extLst>
      <p:ext uri="{BB962C8B-B14F-4D97-AF65-F5344CB8AC3E}">
        <p14:creationId xmlns:p14="http://schemas.microsoft.com/office/powerpoint/2010/main" val="4102589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8/15</a:t>
            </a:r>
            <a:endParaRPr lang="el-GR" sz="3400" dirty="0"/>
          </a:p>
        </p:txBody>
      </p:sp>
      <p:sp>
        <p:nvSpPr>
          <p:cNvPr id="3" name="Θέση περιεχομένου 2"/>
          <p:cNvSpPr>
            <a:spLocks noGrp="1"/>
          </p:cNvSpPr>
          <p:nvPr>
            <p:ph idx="1"/>
          </p:nvPr>
        </p:nvSpPr>
        <p:spPr>
          <a:xfrm>
            <a:off x="395536" y="980728"/>
            <a:ext cx="8500332" cy="5030019"/>
          </a:xfrm>
        </p:spPr>
        <p:txBody>
          <a:bodyPr>
            <a:normAutofit fontScale="77500" lnSpcReduction="20000"/>
          </a:bodyPr>
          <a:lstStyle/>
          <a:p>
            <a:pPr marL="0" indent="0">
              <a:buNone/>
            </a:pPr>
            <a:r>
              <a:rPr lang="el-GR" dirty="0" smtClean="0"/>
              <a:t>Αν και οι </a:t>
            </a:r>
            <a:r>
              <a:rPr lang="el-GR" dirty="0"/>
              <a:t>διαφορές ελέγχου γνωστικών λειτουργιών από τα δύο ημισφαίρια είναι ποσοτικές μάλλον παρά ποιοτικές, </a:t>
            </a:r>
            <a:r>
              <a:rPr lang="el-GR" dirty="0" smtClean="0"/>
              <a:t>είναι </a:t>
            </a:r>
            <a:r>
              <a:rPr lang="el-GR" dirty="0"/>
              <a:t>γεγονός ότι υπάρχουν εκπαιδευτικές διαδικασίες που απευθύνονται κατ’ εξοχήν στο δεξί ημισφαίριο. </a:t>
            </a:r>
            <a:endParaRPr lang="el-GR" dirty="0" smtClean="0"/>
          </a:p>
          <a:p>
            <a:pPr marL="0" indent="0">
              <a:buNone/>
            </a:pPr>
            <a:r>
              <a:rPr lang="el-GR" dirty="0" smtClean="0"/>
              <a:t>Σαν </a:t>
            </a:r>
            <a:r>
              <a:rPr lang="el-GR" dirty="0"/>
              <a:t>παραδείγματα αναφέρονται η χρησιμοποίηση </a:t>
            </a:r>
            <a:r>
              <a:rPr lang="el-GR" dirty="0" err="1"/>
              <a:t>puzzles</a:t>
            </a:r>
            <a:r>
              <a:rPr lang="el-GR" dirty="0"/>
              <a:t> στα μαθηματικά, η πειραματική - εργαστηριακή και η φυσική - εμπειρική διδασκαλία, η εικονογράφηση εννοιών για να συνοδεύουν γραπτά κείμενα. </a:t>
            </a:r>
            <a:endParaRPr lang="el-GR" dirty="0" smtClean="0"/>
          </a:p>
          <a:p>
            <a:pPr marL="0" indent="0">
              <a:buNone/>
            </a:pPr>
            <a:r>
              <a:rPr lang="el-GR" dirty="0" smtClean="0"/>
              <a:t>Μια </a:t>
            </a:r>
            <a:r>
              <a:rPr lang="el-GR" dirty="0"/>
              <a:t>σχετική διαδικασία μάθησης που εφαρμόσθηκε τελευταία στο εκπαιδευτικό σύστημα, είναι η ανάγνωση «όλης» της λέξης </a:t>
            </a:r>
            <a:r>
              <a:rPr lang="el-GR" b="1" dirty="0"/>
              <a:t>(</a:t>
            </a:r>
            <a:r>
              <a:rPr lang="el-GR" b="1" dirty="0" err="1" smtClean="0"/>
              <a:t>αναλυτικοσυνθετική</a:t>
            </a:r>
            <a:r>
              <a:rPr lang="el-GR" b="1" dirty="0" smtClean="0"/>
              <a:t> </a:t>
            </a:r>
            <a:r>
              <a:rPr lang="el-GR" b="1" dirty="0"/>
              <a:t>μέθοδος</a:t>
            </a:r>
            <a:r>
              <a:rPr lang="el-GR" dirty="0"/>
              <a:t>) κι όχι η ανάγνωση ανά γράμμα και συλλαβή. Αυτή η εκπαιδευτική διαδικασία μαθαίνει τα παιδιά να αντιμετωπίζουν τη συνολική εικόνα, ασκώντας και ολιστικές - συνθετικές ικανότητες που χαρακτηρίζουν κυρίως το δεξί μη-κυρίαρχο ημισφαίριο</a:t>
            </a:r>
            <a:r>
              <a:rPr lang="el-GR" dirty="0" smtClean="0"/>
              <a:t>.</a:t>
            </a:r>
            <a:endParaRPr lang="el-GR" dirty="0"/>
          </a:p>
        </p:txBody>
      </p:sp>
    </p:spTree>
    <p:extLst>
      <p:ext uri="{BB962C8B-B14F-4D97-AF65-F5344CB8AC3E}">
        <p14:creationId xmlns:p14="http://schemas.microsoft.com/office/powerpoint/2010/main" val="1101860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9/15</a:t>
            </a:r>
            <a:endParaRPr lang="el-GR" sz="3400" dirty="0"/>
          </a:p>
        </p:txBody>
      </p:sp>
      <p:sp>
        <p:nvSpPr>
          <p:cNvPr id="3" name="Θέση περιεχομένου 2"/>
          <p:cNvSpPr>
            <a:spLocks noGrp="1"/>
          </p:cNvSpPr>
          <p:nvPr>
            <p:ph idx="1"/>
          </p:nvPr>
        </p:nvSpPr>
        <p:spPr>
          <a:xfrm>
            <a:off x="395536" y="1268760"/>
            <a:ext cx="8500332" cy="4741987"/>
          </a:xfrm>
        </p:spPr>
        <p:txBody>
          <a:bodyPr>
            <a:normAutofit fontScale="85000" lnSpcReduction="20000"/>
          </a:bodyPr>
          <a:lstStyle/>
          <a:p>
            <a:pPr marL="0" indent="0">
              <a:buNone/>
            </a:pPr>
            <a:r>
              <a:rPr lang="el-GR" b="1" dirty="0"/>
              <a:t>Η εκπαίδευση των ατόμων θα έπρεπε επομένως να αρχίζει με προσεκτική παρατήρηση των μαθητών, των γνωστικών στρατηγικών που χρησιμοποιούν  και των ατομικών τους διαφορών. </a:t>
            </a:r>
            <a:endParaRPr lang="el-GR" b="1" dirty="0" smtClean="0"/>
          </a:p>
          <a:p>
            <a:pPr marL="0" indent="0">
              <a:buNone/>
            </a:pPr>
            <a:r>
              <a:rPr lang="el-GR" dirty="0" smtClean="0"/>
              <a:t>Αντί </a:t>
            </a:r>
            <a:r>
              <a:rPr lang="el-GR" dirty="0"/>
              <a:t>της ηλικίας, του φύλου και της νοημοσύνης, οι στρατηγικές που χρησιμοποιούν οι μαθητές, αναλυτικές ή ολιστικές φαίνεται να οδηγούν πιο άμεσα σε θεωρητικά ενδιαφέρουσες εκπαιδευτικές τεχνικές. </a:t>
            </a:r>
            <a:endParaRPr lang="el-GR" dirty="0" smtClean="0"/>
          </a:p>
          <a:p>
            <a:pPr marL="0" indent="0">
              <a:buNone/>
            </a:pPr>
            <a:r>
              <a:rPr lang="el-GR" dirty="0" smtClean="0"/>
              <a:t>Μπορεί </a:t>
            </a:r>
            <a:r>
              <a:rPr lang="el-GR" dirty="0"/>
              <a:t>να είναι δύσκολο να μάθει ένα παιδί, όταν υπάρχει μια ασυμφωνία μεταξύ της ολιστικής γνωστικής στρατηγικής που χρησιμοποιεί το παιδί και των αναλυτικά οργανωμένων σχολικών βιβλίων και προγραμμάτων </a:t>
            </a:r>
            <a:r>
              <a:rPr lang="el-GR" dirty="0" smtClean="0"/>
              <a:t>διδασκαλίας.</a:t>
            </a:r>
            <a:endParaRPr lang="el-GR" dirty="0"/>
          </a:p>
        </p:txBody>
      </p:sp>
    </p:spTree>
    <p:extLst>
      <p:ext uri="{BB962C8B-B14F-4D97-AF65-F5344CB8AC3E}">
        <p14:creationId xmlns:p14="http://schemas.microsoft.com/office/powerpoint/2010/main" val="4000888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10/15</a:t>
            </a:r>
            <a:endParaRPr lang="el-GR" sz="3400" dirty="0"/>
          </a:p>
        </p:txBody>
      </p:sp>
      <p:sp>
        <p:nvSpPr>
          <p:cNvPr id="3" name="Θέση περιεχομένου 2"/>
          <p:cNvSpPr>
            <a:spLocks noGrp="1"/>
          </p:cNvSpPr>
          <p:nvPr>
            <p:ph idx="1"/>
          </p:nvPr>
        </p:nvSpPr>
        <p:spPr>
          <a:xfrm>
            <a:off x="467544" y="1196752"/>
            <a:ext cx="8424936" cy="4968552"/>
          </a:xfrm>
        </p:spPr>
        <p:txBody>
          <a:bodyPr>
            <a:normAutofit fontScale="70000" lnSpcReduction="20000"/>
          </a:bodyPr>
          <a:lstStyle/>
          <a:p>
            <a:pPr marL="0" indent="0">
              <a:buNone/>
            </a:pPr>
            <a:r>
              <a:rPr lang="el-GR" dirty="0"/>
              <a:t>Εξετάζοντας την ημισφαιρική εξειδίκευση και </a:t>
            </a:r>
            <a:r>
              <a:rPr lang="el-GR" dirty="0" smtClean="0"/>
              <a:t>προσδιορίζοντας </a:t>
            </a:r>
            <a:r>
              <a:rPr lang="el-GR" dirty="0"/>
              <a:t>τους ατομικούς τρόπους οργάνωσης της σκέψης, είμαστε σε θέση να βρούμε τις κατάλληλες διδακτικές μεθόδους που καλύπτουν τις ανάγκες κάθε παιδιού. </a:t>
            </a:r>
            <a:endParaRPr lang="el-GR" dirty="0" smtClean="0"/>
          </a:p>
          <a:p>
            <a:pPr marL="0" indent="0">
              <a:buNone/>
            </a:pPr>
            <a:r>
              <a:rPr lang="el-GR" dirty="0" smtClean="0"/>
              <a:t>Αν </a:t>
            </a:r>
            <a:r>
              <a:rPr lang="el-GR" dirty="0"/>
              <a:t>και το πρόβλημα έχει τις ρίζες του στη δομή του εκπαιδευτικού συστήματος, δε μπορούμε να χρησιμοποιήσουμε το γεγονός αυτό σαν δικαιολογία για την αδυναμία μας να καλύψουμε τις ανάγκες των παιδιών. </a:t>
            </a:r>
            <a:endParaRPr lang="el-GR" dirty="0" smtClean="0"/>
          </a:p>
          <a:p>
            <a:pPr marL="0" indent="0">
              <a:buNone/>
            </a:pPr>
            <a:r>
              <a:rPr lang="el-GR" dirty="0" smtClean="0"/>
              <a:t>Η </a:t>
            </a:r>
            <a:r>
              <a:rPr lang="el-GR" dirty="0"/>
              <a:t>ευθύνη για τη δημιουργία κατάλληλων εμπειριών, που δραστηριοποιούν τις λειτουργίες του δεξιού ημισφαιρίου, βαρύνει και το γονιό και το δάσκαλο. </a:t>
            </a:r>
            <a:endParaRPr lang="el-GR" dirty="0" smtClean="0"/>
          </a:p>
          <a:p>
            <a:pPr marL="0" indent="0">
              <a:buNone/>
            </a:pPr>
            <a:r>
              <a:rPr lang="el-GR" dirty="0" smtClean="0"/>
              <a:t>Με </a:t>
            </a:r>
            <a:r>
              <a:rPr lang="el-GR" dirty="0"/>
              <a:t>το να δημιουργούμε πρόσφορο έδαφος για την ανάπτυξη της λειτουργίας και του δεξιού και του αριστερού ημισφαιρίου του εγκεφάλου, μαθαίνουμε να σεβόμαστε και εκείνες τις ικανότητες που έχουν την πηγή τους στο μη λεκτικό ημισφαίριο. </a:t>
            </a:r>
          </a:p>
        </p:txBody>
      </p:sp>
    </p:spTree>
    <p:extLst>
      <p:ext uri="{BB962C8B-B14F-4D97-AF65-F5344CB8AC3E}">
        <p14:creationId xmlns:p14="http://schemas.microsoft.com/office/powerpoint/2010/main" val="2557691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11/15</a:t>
            </a:r>
            <a:endParaRPr lang="el-GR" sz="3400" dirty="0"/>
          </a:p>
        </p:txBody>
      </p:sp>
      <p:sp>
        <p:nvSpPr>
          <p:cNvPr id="3" name="Θέση περιεχομένου 2"/>
          <p:cNvSpPr>
            <a:spLocks noGrp="1"/>
          </p:cNvSpPr>
          <p:nvPr>
            <p:ph idx="1"/>
          </p:nvPr>
        </p:nvSpPr>
        <p:spPr>
          <a:xfrm>
            <a:off x="539552" y="1052736"/>
            <a:ext cx="8136904" cy="5184576"/>
          </a:xfrm>
        </p:spPr>
        <p:txBody>
          <a:bodyPr>
            <a:noAutofit/>
          </a:bodyPr>
          <a:lstStyle/>
          <a:p>
            <a:pPr marL="0" indent="0">
              <a:buNone/>
            </a:pPr>
            <a:r>
              <a:rPr lang="el-GR" sz="2400" dirty="0"/>
              <a:t>Ο πραγματικός ανασχηματισμός της εκπαίδευσης απαιτεί από το σύστημα, τους δασκάλους και τους γονείς, </a:t>
            </a:r>
            <a:r>
              <a:rPr lang="el-GR" sz="2400" b="1" dirty="0"/>
              <a:t>να διεγείρουν τόσο τη λεκτική όσο και την μη λεκτική σκέψη των μαθητών</a:t>
            </a:r>
            <a:r>
              <a:rPr lang="el-GR" sz="2400" dirty="0"/>
              <a:t>, να τους μάθουν να αισθάνονται την μη λεκτική τους συνείδηση και να σέβονται τη διαίσθηση και την μη λεκτική νοητική διαδικασία. </a:t>
            </a:r>
            <a:endParaRPr lang="el-GR" sz="2400" dirty="0" smtClean="0"/>
          </a:p>
          <a:p>
            <a:pPr marL="0" indent="0">
              <a:buNone/>
            </a:pPr>
            <a:r>
              <a:rPr lang="el-GR" sz="2400" dirty="0" smtClean="0"/>
              <a:t>Σ</a:t>
            </a:r>
            <a:r>
              <a:rPr lang="el-GR" sz="2400" dirty="0"/>
              <a:t>’ αυτή τη νοητική διαδικασία στοχεύει η στρατηγική διδασκαλίας των φυσικών επιστημών μέσα από το πείραμα και την εμπειρική παρατήρηση. </a:t>
            </a:r>
            <a:endParaRPr lang="el-GR" sz="2400" dirty="0" smtClean="0"/>
          </a:p>
          <a:p>
            <a:pPr marL="0" indent="0">
              <a:buNone/>
            </a:pPr>
            <a:r>
              <a:rPr lang="el-GR" sz="2400" dirty="0" smtClean="0"/>
              <a:t>Αν </a:t>
            </a:r>
            <a:r>
              <a:rPr lang="el-GR" sz="2400" dirty="0"/>
              <a:t>ο μαθητής ανακαλύψει με το πείραμα (μη λεκτικά) το εύρημα-αποτέλεσμα και ακολούθως το </a:t>
            </a:r>
            <a:r>
              <a:rPr lang="el-GR" sz="2400" dirty="0" err="1"/>
              <a:t>λεκτικοποιήσει</a:t>
            </a:r>
            <a:r>
              <a:rPr lang="el-GR" sz="2400" dirty="0"/>
              <a:t>, δεν του χρειάζεται να αποστηθίσει άγονα τη </a:t>
            </a:r>
            <a:r>
              <a:rPr lang="el-GR" sz="2400" dirty="0" err="1"/>
              <a:t>λεκτικοποιημένη</a:t>
            </a:r>
            <a:r>
              <a:rPr lang="el-GR" sz="2400" dirty="0"/>
              <a:t> από άλλους γνώση, την οποία άλλωστε μπορεί να ξεχάσει σύντομα.</a:t>
            </a:r>
          </a:p>
          <a:p>
            <a:pPr marL="0" indent="0">
              <a:buNone/>
            </a:pPr>
            <a:r>
              <a:rPr lang="el-GR" sz="2400" dirty="0" smtClean="0"/>
              <a:t> </a:t>
            </a:r>
            <a:endParaRPr lang="el-GR" sz="2400" dirty="0"/>
          </a:p>
        </p:txBody>
      </p:sp>
    </p:spTree>
    <p:extLst>
      <p:ext uri="{BB962C8B-B14F-4D97-AF65-F5344CB8AC3E}">
        <p14:creationId xmlns:p14="http://schemas.microsoft.com/office/powerpoint/2010/main" val="4074952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12/15</a:t>
            </a:r>
            <a:endParaRPr lang="el-GR" sz="3400" dirty="0"/>
          </a:p>
        </p:txBody>
      </p:sp>
      <p:sp>
        <p:nvSpPr>
          <p:cNvPr id="3" name="Θέση περιεχομένου 2"/>
          <p:cNvSpPr>
            <a:spLocks noGrp="1"/>
          </p:cNvSpPr>
          <p:nvPr>
            <p:ph idx="1"/>
          </p:nvPr>
        </p:nvSpPr>
        <p:spPr>
          <a:xfrm>
            <a:off x="179512" y="1196752"/>
            <a:ext cx="8856984" cy="4968552"/>
          </a:xfrm>
        </p:spPr>
        <p:txBody>
          <a:bodyPr>
            <a:normAutofit fontScale="92500"/>
          </a:bodyPr>
          <a:lstStyle/>
          <a:p>
            <a:r>
              <a:rPr lang="el-GR" dirty="0"/>
              <a:t>Θα πρέπει να προσφερθεί στο παιδί επιστημονικά οργανωμένο σχολικό περιβάλλον σε όλες τις βαθμίδες της εκπαίδευσης. </a:t>
            </a:r>
            <a:endParaRPr lang="el-GR" dirty="0" smtClean="0"/>
          </a:p>
          <a:p>
            <a:r>
              <a:rPr lang="el-GR" dirty="0" smtClean="0"/>
              <a:t>Με </a:t>
            </a:r>
            <a:r>
              <a:rPr lang="el-GR" dirty="0"/>
              <a:t>τον όρο αυτό </a:t>
            </a:r>
            <a:r>
              <a:rPr lang="el-GR" dirty="0" smtClean="0"/>
              <a:t>εννοούμε </a:t>
            </a:r>
            <a:r>
              <a:rPr lang="el-GR" b="1" dirty="0"/>
              <a:t>νέες τάξεις </a:t>
            </a:r>
            <a:r>
              <a:rPr lang="el-GR" dirty="0"/>
              <a:t>εργασίας που μοιάζουν περισσότερο με </a:t>
            </a:r>
            <a:r>
              <a:rPr lang="el-GR" b="1" dirty="0"/>
              <a:t>εργαστήρια</a:t>
            </a:r>
            <a:r>
              <a:rPr lang="el-GR" u="sng" dirty="0"/>
              <a:t> </a:t>
            </a:r>
            <a:r>
              <a:rPr lang="el-GR" dirty="0"/>
              <a:t>και χαρακτηρίζονται κυρίως από το κατάλληλο σχεδιασμένο </a:t>
            </a:r>
            <a:r>
              <a:rPr lang="el-GR" b="1" dirty="0"/>
              <a:t>υλικό πνευματικής ανάπτυξης </a:t>
            </a:r>
            <a:r>
              <a:rPr lang="el-GR" dirty="0"/>
              <a:t>του παιδιού και τη δυνατότητα που έχει το να εργασθεί ατομικά, επιλέγοντας το υλικό που το ενδιαφέρει.</a:t>
            </a:r>
          </a:p>
          <a:p>
            <a:pPr marL="0" indent="0">
              <a:buNone/>
            </a:pPr>
            <a:r>
              <a:rPr lang="el-GR" dirty="0"/>
              <a:t> </a:t>
            </a:r>
          </a:p>
        </p:txBody>
      </p:sp>
    </p:spTree>
    <p:extLst>
      <p:ext uri="{BB962C8B-B14F-4D97-AF65-F5344CB8AC3E}">
        <p14:creationId xmlns:p14="http://schemas.microsoft.com/office/powerpoint/2010/main" val="698012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13/15</a:t>
            </a:r>
            <a:endParaRPr lang="el-GR" sz="3400" dirty="0"/>
          </a:p>
        </p:txBody>
      </p:sp>
      <p:sp>
        <p:nvSpPr>
          <p:cNvPr id="3" name="Θέση περιεχομένου 2"/>
          <p:cNvSpPr>
            <a:spLocks noGrp="1"/>
          </p:cNvSpPr>
          <p:nvPr>
            <p:ph idx="1"/>
          </p:nvPr>
        </p:nvSpPr>
        <p:spPr>
          <a:xfrm>
            <a:off x="467544" y="908720"/>
            <a:ext cx="8352928" cy="5328592"/>
          </a:xfrm>
        </p:spPr>
        <p:txBody>
          <a:bodyPr>
            <a:noAutofit/>
          </a:bodyPr>
          <a:lstStyle/>
          <a:p>
            <a:pPr marL="0" indent="0">
              <a:buNone/>
            </a:pPr>
            <a:r>
              <a:rPr lang="el-GR" sz="1800" b="1" dirty="0"/>
              <a:t>Χαρακτηριστικά</a:t>
            </a:r>
            <a:r>
              <a:rPr lang="el-GR" sz="1800" b="1" u="sng" dirty="0"/>
              <a:t> </a:t>
            </a:r>
            <a:r>
              <a:rPr lang="el-GR" sz="1800" b="1" dirty="0"/>
              <a:t>του ειδικού αυτού υλικού πνευματικής ανάπτυξης του παιδιού </a:t>
            </a:r>
            <a:r>
              <a:rPr lang="el-GR" sz="1800" dirty="0"/>
              <a:t>θα πρέπει να είναι:</a:t>
            </a:r>
          </a:p>
          <a:p>
            <a:r>
              <a:rPr lang="el-GR" sz="1800" dirty="0" smtClean="0"/>
              <a:t>Να </a:t>
            </a:r>
            <a:r>
              <a:rPr lang="el-GR" sz="1800" dirty="0"/>
              <a:t>εισάγει βαθμιαία και μεθοδικά το παιδί στον </a:t>
            </a:r>
            <a:r>
              <a:rPr lang="el-GR" sz="1800" b="1" dirty="0"/>
              <a:t>επιστημονικό τρόπο σκέψης</a:t>
            </a:r>
            <a:r>
              <a:rPr lang="el-GR" sz="1800" dirty="0"/>
              <a:t>, ώστε να αφομοιώσει και να αντιληφθεί βασικές έννοιες, απαραίτητες για την πνευματική του συγκρότηση.</a:t>
            </a:r>
          </a:p>
          <a:p>
            <a:r>
              <a:rPr lang="el-GR" sz="1800" dirty="0"/>
              <a:t>Να προσφέρει στο παιδί </a:t>
            </a:r>
            <a:r>
              <a:rPr lang="el-GR" sz="1800" b="1" dirty="0"/>
              <a:t>γνώσεις και δεξιότητες</a:t>
            </a:r>
            <a:r>
              <a:rPr lang="el-GR" sz="1800" dirty="0"/>
              <a:t>, τότε που το παιδί της αποζητά, δηλ. </a:t>
            </a:r>
            <a:r>
              <a:rPr lang="el-GR" sz="1800" b="1" dirty="0"/>
              <a:t>στις εποχές ειδικής ευαισθησίας</a:t>
            </a:r>
            <a:r>
              <a:rPr lang="el-GR" sz="1800" u="sng" dirty="0"/>
              <a:t>.</a:t>
            </a:r>
            <a:endParaRPr lang="el-GR" sz="1800" dirty="0"/>
          </a:p>
          <a:p>
            <a:r>
              <a:rPr lang="el-GR" sz="1800" dirty="0"/>
              <a:t>Να εμπεριέχει το ίδιο το υλικό </a:t>
            </a:r>
            <a:r>
              <a:rPr lang="el-GR" sz="1800" b="1" dirty="0"/>
              <a:t>τον αυτοέλεγχο</a:t>
            </a:r>
            <a:r>
              <a:rPr lang="el-GR" sz="1800" u="sng" dirty="0"/>
              <a:t>.</a:t>
            </a:r>
            <a:r>
              <a:rPr lang="el-GR" sz="1800" dirty="0"/>
              <a:t> Με το να καταλαβαίνει το παιδί μόνο του το λάθος και να το διορθώνει (</a:t>
            </a:r>
            <a:r>
              <a:rPr lang="el-GR" sz="1800" b="1" dirty="0"/>
              <a:t>πράξη</a:t>
            </a:r>
            <a:r>
              <a:rPr lang="el-GR" sz="1800" dirty="0"/>
              <a:t>), μαθαίνει σε βάθος τα πράγματα.</a:t>
            </a:r>
          </a:p>
          <a:p>
            <a:r>
              <a:rPr lang="el-GR" sz="1800" dirty="0"/>
              <a:t>Θα πρέπει να  είναι συστηματικά σχεδιασμένο και να προσφέρεται βαθμιαία στο παιδί.</a:t>
            </a:r>
          </a:p>
          <a:p>
            <a:r>
              <a:rPr lang="el-GR" sz="1800" dirty="0"/>
              <a:t>Θα πρέπει να παρέχεται η δυνατότητα στο κάθε παιδί να εργάζεται </a:t>
            </a:r>
            <a:r>
              <a:rPr lang="el-GR" sz="1800" b="1" dirty="0"/>
              <a:t>ατομικά, επιλέγοντας</a:t>
            </a:r>
            <a:r>
              <a:rPr lang="el-GR" sz="1800" dirty="0"/>
              <a:t> το υλικό που το ενδιαφέρει.</a:t>
            </a:r>
          </a:p>
          <a:p>
            <a:r>
              <a:rPr lang="el-GR" sz="1800" dirty="0"/>
              <a:t>Τέλος θα πρέπει όλες οι βασικές γνώσεις να αρχίζουν με αυτό το υλικό από το </a:t>
            </a:r>
            <a:r>
              <a:rPr lang="el-GR" sz="1800" b="1" dirty="0"/>
              <a:t>συγκεκριμένο</a:t>
            </a:r>
            <a:r>
              <a:rPr lang="el-GR" sz="1800" u="sng" dirty="0"/>
              <a:t>,</a:t>
            </a:r>
            <a:r>
              <a:rPr lang="el-GR" sz="1800" dirty="0"/>
              <a:t> να προχωρούν στο </a:t>
            </a:r>
            <a:r>
              <a:rPr lang="el-GR" sz="1800" b="1" dirty="0"/>
              <a:t>συμβολικό</a:t>
            </a:r>
            <a:r>
              <a:rPr lang="el-GR" sz="1800" dirty="0"/>
              <a:t> και τέλος να φθάνουν στο </a:t>
            </a:r>
            <a:r>
              <a:rPr lang="el-GR" sz="1800" b="1" dirty="0"/>
              <a:t>αφηρημένο</a:t>
            </a:r>
            <a:r>
              <a:rPr lang="el-GR" sz="1800" u="sng" dirty="0" smtClean="0"/>
              <a:t>.</a:t>
            </a:r>
            <a:endParaRPr lang="el-GR" sz="1800" dirty="0"/>
          </a:p>
        </p:txBody>
      </p:sp>
    </p:spTree>
    <p:extLst>
      <p:ext uri="{BB962C8B-B14F-4D97-AF65-F5344CB8AC3E}">
        <p14:creationId xmlns:p14="http://schemas.microsoft.com/office/powerpoint/2010/main" val="980992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14/15</a:t>
            </a:r>
            <a:endParaRPr lang="el-GR" sz="3400" dirty="0"/>
          </a:p>
        </p:txBody>
      </p:sp>
      <p:sp>
        <p:nvSpPr>
          <p:cNvPr id="3" name="Θέση περιεχομένου 2"/>
          <p:cNvSpPr>
            <a:spLocks noGrp="1"/>
          </p:cNvSpPr>
          <p:nvPr>
            <p:ph idx="1"/>
          </p:nvPr>
        </p:nvSpPr>
        <p:spPr>
          <a:xfrm>
            <a:off x="575556" y="1124744"/>
            <a:ext cx="7992888" cy="5040560"/>
          </a:xfrm>
        </p:spPr>
        <p:txBody>
          <a:bodyPr>
            <a:normAutofit fontScale="92500" lnSpcReduction="20000"/>
          </a:bodyPr>
          <a:lstStyle/>
          <a:p>
            <a:r>
              <a:rPr lang="el-GR" dirty="0"/>
              <a:t>Υπ’ αυτό το πρίσμα ο </a:t>
            </a:r>
            <a:r>
              <a:rPr lang="el-GR" b="1" dirty="0"/>
              <a:t>μαθητής</a:t>
            </a:r>
            <a:r>
              <a:rPr lang="el-GR" dirty="0"/>
              <a:t> αποκτά ένα καινούργιο, πολύ πιο σημαντικό και </a:t>
            </a:r>
            <a:r>
              <a:rPr lang="el-GR" b="1" dirty="0"/>
              <a:t>ενεργό ρόλο</a:t>
            </a:r>
            <a:r>
              <a:rPr lang="el-GR" dirty="0"/>
              <a:t>.</a:t>
            </a:r>
          </a:p>
          <a:p>
            <a:r>
              <a:rPr lang="el-GR" b="1" dirty="0" smtClean="0"/>
              <a:t>Ο </a:t>
            </a:r>
            <a:r>
              <a:rPr lang="el-GR" b="1" dirty="0"/>
              <a:t>δάσκαλος </a:t>
            </a:r>
            <a:r>
              <a:rPr lang="el-GR" dirty="0"/>
              <a:t>πρέπει να είναι </a:t>
            </a:r>
            <a:r>
              <a:rPr lang="el-GR" b="1" dirty="0"/>
              <a:t>βαθύς γνώστης </a:t>
            </a:r>
            <a:r>
              <a:rPr lang="el-GR" dirty="0"/>
              <a:t>του υλικού και του τρόπου χρήσης του. Είναι ο μόνος που μπορεί να αντιληφθεί και να διευκολύνει, όπου χρειαστεί, τις νοητικές διεργασίες των μαθητών. Με την προσωπικότητά του και τις </a:t>
            </a:r>
            <a:r>
              <a:rPr lang="el-GR" b="1" dirty="0"/>
              <a:t>διαπροσωπικές σχέσεις</a:t>
            </a:r>
            <a:r>
              <a:rPr lang="el-GR" dirty="0"/>
              <a:t> που αναπτύσσει με τα παιδιά , καθορίζει σε μεγάλο βαθμό </a:t>
            </a:r>
            <a:r>
              <a:rPr lang="el-GR" b="1" dirty="0"/>
              <a:t>το κλίμα </a:t>
            </a:r>
            <a:r>
              <a:rPr lang="el-GR" dirty="0"/>
              <a:t>που δημιουργείται μέσα στην τάξη, επηρεάζοντας έτσι βαθιά την </a:t>
            </a:r>
            <a:r>
              <a:rPr lang="el-GR" b="1" dirty="0"/>
              <a:t>κοινωνικοποίηση </a:t>
            </a:r>
            <a:r>
              <a:rPr lang="el-GR" dirty="0"/>
              <a:t>του παιδιού</a:t>
            </a:r>
            <a:r>
              <a:rPr lang="el-GR" dirty="0" smtClean="0"/>
              <a:t>.</a:t>
            </a:r>
            <a:endParaRPr lang="el-GR" dirty="0"/>
          </a:p>
        </p:txBody>
      </p:sp>
    </p:spTree>
    <p:extLst>
      <p:ext uri="{BB962C8B-B14F-4D97-AF65-F5344CB8AC3E}">
        <p14:creationId xmlns:p14="http://schemas.microsoft.com/office/powerpoint/2010/main" val="961537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15/15</a:t>
            </a:r>
            <a:endParaRPr lang="el-GR" sz="3400" dirty="0"/>
          </a:p>
        </p:txBody>
      </p:sp>
      <p:sp>
        <p:nvSpPr>
          <p:cNvPr id="3" name="Θέση περιεχομένου 2"/>
          <p:cNvSpPr>
            <a:spLocks noGrp="1"/>
          </p:cNvSpPr>
          <p:nvPr>
            <p:ph idx="1"/>
          </p:nvPr>
        </p:nvSpPr>
        <p:spPr>
          <a:xfrm>
            <a:off x="107504" y="1052736"/>
            <a:ext cx="8928992" cy="5256584"/>
          </a:xfrm>
        </p:spPr>
        <p:txBody>
          <a:bodyPr>
            <a:normAutofit fontScale="77500" lnSpcReduction="20000"/>
          </a:bodyPr>
          <a:lstStyle/>
          <a:p>
            <a:r>
              <a:rPr lang="el-GR" dirty="0" smtClean="0"/>
              <a:t>Ολοκληρώνοντας ……… η </a:t>
            </a:r>
            <a:r>
              <a:rPr lang="el-GR" dirty="0"/>
              <a:t>διεξοδική εξέταση του φαινομένου της αριστεροχειρίας, αλλά και οι ευρύτερες </a:t>
            </a:r>
            <a:r>
              <a:rPr lang="el-GR" dirty="0" err="1"/>
              <a:t>νευροψυχολογικές</a:t>
            </a:r>
            <a:r>
              <a:rPr lang="el-GR" dirty="0"/>
              <a:t>  μελέτες των γνωστικών ικανοτήτων και των διαδικασιών της μάθησης, </a:t>
            </a:r>
            <a:r>
              <a:rPr lang="el-GR" dirty="0" smtClean="0"/>
              <a:t>προσφέρουν  στην </a:t>
            </a:r>
            <a:r>
              <a:rPr lang="el-GR" dirty="0"/>
              <a:t>παιδαγωγική σκέψη και πρακτική, </a:t>
            </a:r>
            <a:r>
              <a:rPr lang="el-GR" dirty="0" smtClean="0"/>
              <a:t>όχι  </a:t>
            </a:r>
            <a:r>
              <a:rPr lang="el-GR" dirty="0"/>
              <a:t>μια «συνταγή» εκπαιδευτικής δράσης. </a:t>
            </a:r>
            <a:endParaRPr lang="el-GR" dirty="0" smtClean="0"/>
          </a:p>
          <a:p>
            <a:r>
              <a:rPr lang="el-GR" dirty="0" smtClean="0"/>
              <a:t>Προσφέρουν </a:t>
            </a:r>
            <a:r>
              <a:rPr lang="el-GR" dirty="0"/>
              <a:t>ένα ευρύ φάσμα μεθοδολογικών πλαισίων ανάλυσης και διδακτικών κοινωνικών πρακτικών σε σχέση με τις ατομικές γνωστικές πραγματικότητες της σχολικής τάξης. </a:t>
            </a:r>
            <a:endParaRPr lang="el-GR" dirty="0" smtClean="0"/>
          </a:p>
          <a:p>
            <a:r>
              <a:rPr lang="el-GR" dirty="0" smtClean="0"/>
              <a:t>Ένα </a:t>
            </a:r>
            <a:r>
              <a:rPr lang="el-GR" dirty="0"/>
              <a:t>σφαιρικό πλαίσιο δηλαδή </a:t>
            </a:r>
            <a:r>
              <a:rPr lang="el-GR" dirty="0" err="1"/>
              <a:t>νευρο</a:t>
            </a:r>
            <a:r>
              <a:rPr lang="el-GR" dirty="0"/>
              <a:t>-</a:t>
            </a:r>
            <a:r>
              <a:rPr lang="el-GR" dirty="0" err="1"/>
              <a:t>ψυχο</a:t>
            </a:r>
            <a:r>
              <a:rPr lang="el-GR" dirty="0"/>
              <a:t>-παιδαγωγικής  ερευνητικής επεξεργασίας  και ταυτόχρονα ένα προσανατολισμό για τη </a:t>
            </a:r>
            <a:r>
              <a:rPr lang="el-GR" dirty="0" err="1"/>
              <a:t>μεταγνωστική</a:t>
            </a:r>
            <a:r>
              <a:rPr lang="el-GR" dirty="0"/>
              <a:t> σκέψη του εκπαιδευτικού πάνω στις γνωστικές δεξιότητες και τις διδακτικές διαδικασίες. </a:t>
            </a:r>
            <a:endParaRPr lang="el-GR" dirty="0" smtClean="0"/>
          </a:p>
          <a:p>
            <a:r>
              <a:rPr lang="el-GR" b="1" dirty="0" smtClean="0"/>
              <a:t>Μια </a:t>
            </a:r>
            <a:r>
              <a:rPr lang="el-GR" b="1" dirty="0"/>
              <a:t>δυνατότητα διάρθρωσης του «τι» και του «πως» μαθαίνει ο άνθρωπος, με το «τι»  και το «πως» του δίνεται η ευκαιρία να μάθει, το «τι» και το «πως» διδάσκεται. </a:t>
            </a:r>
          </a:p>
        </p:txBody>
      </p:sp>
    </p:spTree>
    <p:extLst>
      <p:ext uri="{BB962C8B-B14F-4D97-AF65-F5344CB8AC3E}">
        <p14:creationId xmlns:p14="http://schemas.microsoft.com/office/powerpoint/2010/main" val="2762607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12608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Σκοποί  ενότητας</a:t>
            </a:r>
            <a:endParaRPr lang="el-GR" b="1" dirty="0"/>
          </a:p>
        </p:txBody>
      </p:sp>
      <p:sp>
        <p:nvSpPr>
          <p:cNvPr id="3" name="Content Placeholder 2"/>
          <p:cNvSpPr>
            <a:spLocks noGrp="1"/>
          </p:cNvSpPr>
          <p:nvPr>
            <p:ph idx="1"/>
          </p:nvPr>
        </p:nvSpPr>
        <p:spPr>
          <a:xfrm>
            <a:off x="755576" y="1484784"/>
            <a:ext cx="7848872" cy="4525963"/>
          </a:xfrm>
        </p:spPr>
        <p:txBody>
          <a:bodyPr>
            <a:normAutofit/>
          </a:bodyPr>
          <a:lstStyle/>
          <a:p>
            <a:pPr marL="0" indent="0">
              <a:buNone/>
            </a:pPr>
            <a:r>
              <a:rPr lang="el-GR" dirty="0" smtClean="0"/>
              <a:t>Να </a:t>
            </a:r>
            <a:r>
              <a:rPr lang="el-GR" dirty="0"/>
              <a:t>δώσουμε απάντηση </a:t>
            </a:r>
            <a:r>
              <a:rPr lang="el-GR" dirty="0" smtClean="0"/>
              <a:t>σε </a:t>
            </a:r>
            <a:r>
              <a:rPr lang="el-GR" dirty="0"/>
              <a:t>ερωτήματα, που απασχολούν </a:t>
            </a:r>
            <a:r>
              <a:rPr lang="el-GR" dirty="0" smtClean="0"/>
              <a:t>όσους </a:t>
            </a:r>
            <a:r>
              <a:rPr lang="el-GR" dirty="0"/>
              <a:t>ασχολούνται με τις επιπτώσεις της έρευνας του εγκεφάλου </a:t>
            </a:r>
            <a:r>
              <a:rPr lang="el-GR" dirty="0" smtClean="0"/>
              <a:t>στην </a:t>
            </a:r>
            <a:r>
              <a:rPr lang="el-GR" dirty="0"/>
              <a:t>εκπαίδευση. </a:t>
            </a:r>
            <a:br>
              <a:rPr lang="el-GR" dirty="0"/>
            </a:br>
            <a:endParaRPr lang="el-GR" dirty="0"/>
          </a:p>
        </p:txBody>
      </p:sp>
    </p:spTree>
    <p:extLst>
      <p:ext uri="{BB962C8B-B14F-4D97-AF65-F5344CB8AC3E}">
        <p14:creationId xmlns:p14="http://schemas.microsoft.com/office/powerpoint/2010/main" val="857783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800708"/>
            <a:ext cx="8928992" cy="1656184"/>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251520" y="1196753"/>
            <a:ext cx="8784976" cy="4104455"/>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endParaRPr lang="el-GR" sz="2000" b="1" dirty="0" smtClean="0"/>
          </a:p>
          <a:p>
            <a:pPr marL="457200" indent="-457200">
              <a:spcBef>
                <a:spcPts val="0"/>
              </a:spcBef>
              <a:buFont typeface="+mj-lt"/>
              <a:buAutoNum type="arabicPeriod"/>
            </a:pPr>
            <a:endParaRPr lang="el-GR" sz="2000" dirty="0"/>
          </a:p>
          <a:p>
            <a:pPr marL="457200" indent="-457200">
              <a:spcBef>
                <a:spcPts val="0"/>
              </a:spcBef>
              <a:buFont typeface="+mj-lt"/>
              <a:buAutoNum type="arabicPeriod"/>
            </a:pPr>
            <a:endParaRPr lang="el-GR" sz="2000" dirty="0" smtClean="0"/>
          </a:p>
          <a:p>
            <a:pPr marL="457200" indent="-457200">
              <a:spcBef>
                <a:spcPts val="0"/>
              </a:spcBef>
              <a:buFont typeface="+mj-lt"/>
              <a:buAutoNum type="arabicPeriod"/>
            </a:pPr>
            <a:endParaRPr lang="el-GR" sz="2000" dirty="0" smtClean="0"/>
          </a:p>
          <a:p>
            <a:pPr marL="0" indent="0">
              <a:spcBef>
                <a:spcPts val="0"/>
              </a:spcBef>
              <a:buNone/>
            </a:pPr>
            <a:endParaRPr lang="el-GR" sz="2000" dirty="0"/>
          </a:p>
          <a:p>
            <a:pPr marL="0" indent="0">
              <a:spcBef>
                <a:spcPts val="0"/>
              </a:spcBef>
              <a:buNone/>
            </a:pPr>
            <a:endParaRPr lang="el-GR" sz="2000" dirty="0" smtClean="0">
              <a:solidFill>
                <a:srgbClr val="FF0000"/>
              </a:solidFill>
            </a:endParaRPr>
          </a:p>
          <a:p>
            <a:pPr marL="0" indent="0">
              <a:spcBef>
                <a:spcPts val="0"/>
              </a:spcBef>
              <a:buNone/>
            </a:pPr>
            <a:endParaRPr lang="el-GR" sz="2000" dirty="0" smtClean="0">
              <a:solidFill>
                <a:srgbClr val="FF0000"/>
              </a:solidFill>
            </a:endParaRPr>
          </a:p>
          <a:p>
            <a:pPr marL="0" indent="0">
              <a:spcBef>
                <a:spcPts val="0"/>
              </a:spcBef>
              <a:buNone/>
            </a:pPr>
            <a:endParaRPr lang="el-GR" sz="2000" dirty="0">
              <a:solidFill>
                <a:srgbClr val="FF0000"/>
              </a:solidFill>
            </a:endParaRPr>
          </a:p>
          <a:p>
            <a:pPr marL="0" indent="0">
              <a:spcBef>
                <a:spcPts val="0"/>
              </a:spcBef>
              <a:buNone/>
            </a:pPr>
            <a:endParaRPr lang="en-US" sz="2000" dirty="0" smtClean="0"/>
          </a:p>
          <a:p>
            <a:pPr marL="0" indent="0">
              <a:spcBef>
                <a:spcPts val="0"/>
              </a:spcBef>
              <a:buNone/>
            </a:pPr>
            <a:endParaRPr lang="el-GR" sz="2000" dirty="0" smtClean="0"/>
          </a:p>
          <a:p>
            <a:pPr marL="0" indent="0">
              <a:spcBef>
                <a:spcPts val="0"/>
              </a:spcBef>
              <a:buNone/>
            </a:pPr>
            <a:endParaRPr lang="el-GR" sz="2000" dirty="0"/>
          </a:p>
        </p:txBody>
      </p:sp>
    </p:spTree>
    <p:extLst>
      <p:ext uri="{BB962C8B-B14F-4D97-AF65-F5344CB8AC3E}">
        <p14:creationId xmlns:p14="http://schemas.microsoft.com/office/powerpoint/2010/main" val="973580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Περιεχόμενα ενότητας</a:t>
            </a:r>
            <a:endParaRPr lang="el-GR" b="1" dirty="0"/>
          </a:p>
        </p:txBody>
      </p:sp>
      <p:sp>
        <p:nvSpPr>
          <p:cNvPr id="3" name="Content Placeholder 2"/>
          <p:cNvSpPr>
            <a:spLocks noGrp="1"/>
          </p:cNvSpPr>
          <p:nvPr>
            <p:ph idx="1"/>
          </p:nvPr>
        </p:nvSpPr>
        <p:spPr/>
        <p:txBody>
          <a:bodyPr>
            <a:normAutofit/>
          </a:bodyPr>
          <a:lstStyle/>
          <a:p>
            <a:r>
              <a:rPr lang="el-GR" dirty="0" smtClean="0"/>
              <a:t>Εγκέφαλος και μάθηση</a:t>
            </a:r>
          </a:p>
          <a:p>
            <a:r>
              <a:rPr lang="el-GR" dirty="0" smtClean="0"/>
              <a:t>Προϋποθέσεις αποτελεσματικής μάθησης</a:t>
            </a:r>
          </a:p>
          <a:p>
            <a:r>
              <a:rPr lang="el-GR" dirty="0" smtClean="0"/>
              <a:t>Στρατηγικές </a:t>
            </a:r>
            <a:r>
              <a:rPr lang="el-GR" dirty="0"/>
              <a:t>μάθησης </a:t>
            </a:r>
            <a:r>
              <a:rPr lang="el-GR" dirty="0" smtClean="0"/>
              <a:t>- παραδείγματα</a:t>
            </a:r>
            <a:endParaRPr lang="el-GR" dirty="0"/>
          </a:p>
        </p:txBody>
      </p:sp>
    </p:spTree>
    <p:extLst>
      <p:ext uri="{BB962C8B-B14F-4D97-AF65-F5344CB8AC3E}">
        <p14:creationId xmlns:p14="http://schemas.microsoft.com/office/powerpoint/2010/main" val="30289609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1/15</a:t>
            </a:r>
            <a:endParaRPr lang="el-GR" sz="3400" dirty="0"/>
          </a:p>
        </p:txBody>
      </p:sp>
      <p:sp>
        <p:nvSpPr>
          <p:cNvPr id="3" name="Θέση περιεχομένου 2"/>
          <p:cNvSpPr>
            <a:spLocks noGrp="1"/>
          </p:cNvSpPr>
          <p:nvPr>
            <p:ph idx="1"/>
          </p:nvPr>
        </p:nvSpPr>
        <p:spPr>
          <a:xfrm>
            <a:off x="611560" y="1124744"/>
            <a:ext cx="8075240" cy="5112567"/>
          </a:xfrm>
        </p:spPr>
        <p:txBody>
          <a:bodyPr>
            <a:noAutofit/>
          </a:bodyPr>
          <a:lstStyle/>
          <a:p>
            <a:pPr marL="0" indent="0">
              <a:buNone/>
            </a:pPr>
            <a:r>
              <a:rPr lang="el-GR" sz="2800" dirty="0"/>
              <a:t>Όπως αναφέρθηκε </a:t>
            </a:r>
            <a:r>
              <a:rPr lang="el-GR" sz="2800" dirty="0" smtClean="0"/>
              <a:t>η  </a:t>
            </a:r>
            <a:r>
              <a:rPr lang="el-GR" sz="2800" dirty="0"/>
              <a:t>μελέτη της προτίμησης χεριού είναι αρκετά ενδιαφέρουσα ιδιαίτερα για τους εκπαιδευτικούς, αφού ατομικές διαφορές στην επιλογή εκτέλεσης μιας εργασίας με το δεξί ή το αριστερό χέρι, αποτελούν συμπεριφοριστική εκδήλωση ατομικών διαφορών στην εγκεφαλική </a:t>
            </a:r>
            <a:r>
              <a:rPr lang="el-GR" sz="2800" dirty="0" smtClean="0"/>
              <a:t>ασυμμετρία.</a:t>
            </a:r>
          </a:p>
          <a:p>
            <a:pPr marL="0" indent="0">
              <a:buNone/>
            </a:pPr>
            <a:r>
              <a:rPr lang="el-GR" sz="2800" dirty="0" smtClean="0"/>
              <a:t>Επίσης, </a:t>
            </a:r>
            <a:r>
              <a:rPr lang="el-GR" sz="2800" dirty="0"/>
              <a:t>ατομικές διαφορές στην προτίμηση χεριού φαίνεται να έχουν κάποια σχέση με την ημισφαιρική ασυμμετρία για άλλες λειτουργίες περισσότερο γνωστικής υφής. </a:t>
            </a:r>
          </a:p>
        </p:txBody>
      </p:sp>
    </p:spTree>
    <p:extLst>
      <p:ext uri="{BB962C8B-B14F-4D97-AF65-F5344CB8AC3E}">
        <p14:creationId xmlns:p14="http://schemas.microsoft.com/office/powerpoint/2010/main" val="3870995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2/15</a:t>
            </a:r>
            <a:endParaRPr lang="el-GR" sz="3400" dirty="0"/>
          </a:p>
        </p:txBody>
      </p:sp>
      <p:sp>
        <p:nvSpPr>
          <p:cNvPr id="3" name="Θέση περιεχομένου 2"/>
          <p:cNvSpPr>
            <a:spLocks noGrp="1"/>
          </p:cNvSpPr>
          <p:nvPr>
            <p:ph idx="1"/>
          </p:nvPr>
        </p:nvSpPr>
        <p:spPr>
          <a:xfrm>
            <a:off x="251520" y="913118"/>
            <a:ext cx="8784976" cy="5472608"/>
          </a:xfrm>
        </p:spPr>
        <p:txBody>
          <a:bodyPr>
            <a:normAutofit fontScale="77500" lnSpcReduction="20000"/>
          </a:bodyPr>
          <a:lstStyle/>
          <a:p>
            <a:pPr marL="0" indent="0">
              <a:buNone/>
            </a:pPr>
            <a:r>
              <a:rPr lang="el-GR" dirty="0" smtClean="0"/>
              <a:t>Η </a:t>
            </a:r>
            <a:r>
              <a:rPr lang="el-GR" dirty="0"/>
              <a:t>μελέτη της </a:t>
            </a:r>
            <a:r>
              <a:rPr lang="el-GR" dirty="0" err="1"/>
              <a:t>νευροφυσιολογίας</a:t>
            </a:r>
            <a:r>
              <a:rPr lang="el-GR" dirty="0"/>
              <a:t> του εγκεφάλου, έχει δημιουργήσει προοπτικές  για βελτίωση στους τρόπους εκπαίδευσης, ρίχνοντας φως στους μηχανισμούς της προσοχής, στη βιοχημεία της μνήμης, στους τρόπους επεξεργασίας των πληροφοριών από τα εγκεφαλικά ημισφαίρια και τη σχέση τους με τη μάθηση κ.α. </a:t>
            </a:r>
            <a:endParaRPr lang="el-GR" dirty="0" smtClean="0"/>
          </a:p>
          <a:p>
            <a:pPr marL="0" indent="0">
              <a:buNone/>
            </a:pPr>
            <a:r>
              <a:rPr lang="el-GR" dirty="0" smtClean="0"/>
              <a:t>Οι </a:t>
            </a:r>
            <a:r>
              <a:rPr lang="el-GR" dirty="0"/>
              <a:t>άνθρωποι που μελετούν τη μάθηση δε μπορούν να αγνοούν τα δεδομένα </a:t>
            </a:r>
            <a:r>
              <a:rPr lang="el-GR" dirty="0" err="1"/>
              <a:t>νευροφυσιολογίας</a:t>
            </a:r>
            <a:r>
              <a:rPr lang="el-GR" dirty="0"/>
              <a:t> και της ψυχοφυσιολογίας. </a:t>
            </a:r>
            <a:endParaRPr lang="el-GR" dirty="0" smtClean="0"/>
          </a:p>
          <a:p>
            <a:pPr marL="0" indent="0">
              <a:buNone/>
            </a:pPr>
            <a:r>
              <a:rPr lang="el-GR" dirty="0" smtClean="0"/>
              <a:t>Οι </a:t>
            </a:r>
            <a:r>
              <a:rPr lang="el-GR" dirty="0"/>
              <a:t>προσπάθειες των εκπαιδευτικών να τροποποιήσουν την εκπαιδευτική θεωρία και πράξη με βάση τις πρόσφατες αυτές γνώσεις ασφαλώς βρίσκονται ακόμα στην αρχή τους. </a:t>
            </a:r>
            <a:endParaRPr lang="el-GR" dirty="0" smtClean="0"/>
          </a:p>
          <a:p>
            <a:pPr marL="0" indent="0">
              <a:buNone/>
            </a:pPr>
            <a:r>
              <a:rPr lang="el-GR" dirty="0" smtClean="0"/>
              <a:t>Κάτω </a:t>
            </a:r>
            <a:r>
              <a:rPr lang="el-GR" dirty="0"/>
              <a:t>από το φως των νέων δεδομένων, αναθεωρούμε τις απόψεις μας γύρω από το θέμα της μάθησης και της διδακτικής μεθοδολογίας, ή στηρίζουμε τις όποιες εμπειρικές και φιλοσοφικές σωστές απόψεις μας πάνω στο θέμα, σε ατράνταχτα επιστημονικά δεδομένα</a:t>
            </a:r>
            <a:r>
              <a:rPr lang="el-GR" dirty="0" smtClean="0"/>
              <a:t>.. </a:t>
            </a:r>
            <a:endParaRPr lang="el-GR" dirty="0"/>
          </a:p>
        </p:txBody>
      </p:sp>
    </p:spTree>
    <p:extLst>
      <p:ext uri="{BB962C8B-B14F-4D97-AF65-F5344CB8AC3E}">
        <p14:creationId xmlns:p14="http://schemas.microsoft.com/office/powerpoint/2010/main" val="4059265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3/15</a:t>
            </a:r>
            <a:endParaRPr lang="el-GR" sz="3400" dirty="0"/>
          </a:p>
        </p:txBody>
      </p:sp>
      <p:sp>
        <p:nvSpPr>
          <p:cNvPr id="3" name="Θέση περιεχομένου 2"/>
          <p:cNvSpPr>
            <a:spLocks noGrp="1"/>
          </p:cNvSpPr>
          <p:nvPr>
            <p:ph idx="1"/>
          </p:nvPr>
        </p:nvSpPr>
        <p:spPr>
          <a:xfrm>
            <a:off x="395536" y="1196752"/>
            <a:ext cx="8352928" cy="4824536"/>
          </a:xfrm>
        </p:spPr>
        <p:txBody>
          <a:bodyPr>
            <a:normAutofit fontScale="92500"/>
          </a:bodyPr>
          <a:lstStyle/>
          <a:p>
            <a:pPr marL="0" indent="0">
              <a:buNone/>
            </a:pPr>
            <a:r>
              <a:rPr lang="el-GR" sz="2400" dirty="0" smtClean="0"/>
              <a:t>Το </a:t>
            </a:r>
            <a:r>
              <a:rPr lang="el-GR" sz="2400" dirty="0"/>
              <a:t>περιβάλλον βρίσκεται σε μία συνεχή διαλεκτική σχέση με το νευρικό ιστό του εγκεφάλου, τον οποίο και τελικά διαμορφώνει. </a:t>
            </a:r>
            <a:endParaRPr lang="el-GR" sz="2400" dirty="0" smtClean="0"/>
          </a:p>
          <a:p>
            <a:pPr marL="0" indent="0">
              <a:buNone/>
            </a:pPr>
            <a:r>
              <a:rPr lang="el-GR" sz="2400" dirty="0" smtClean="0"/>
              <a:t>Οι </a:t>
            </a:r>
            <a:r>
              <a:rPr lang="el-GR" sz="2400" dirty="0"/>
              <a:t>νευρώνες αναπτύσσονται και διαμορφώνονται όχι μόνο βάσει του κληρονομικά προκαθορισμένου δυναμικού, αλλά κυρίως ανάλογα με τους ερεθισμούς που θα δεχθούν από το εξωτερικό περιβάλλον (φυσικό και κοινωνικό). </a:t>
            </a:r>
            <a:endParaRPr lang="el-GR" sz="2400" dirty="0" smtClean="0"/>
          </a:p>
          <a:p>
            <a:pPr marL="0" indent="0">
              <a:buNone/>
            </a:pPr>
            <a:r>
              <a:rPr lang="el-GR" sz="2400" dirty="0" smtClean="0"/>
              <a:t>‘</a:t>
            </a:r>
            <a:r>
              <a:rPr lang="el-GR" sz="2400" dirty="0" err="1" smtClean="0"/>
              <a:t>Ολες</a:t>
            </a:r>
            <a:r>
              <a:rPr lang="el-GR" sz="2400" dirty="0" smtClean="0"/>
              <a:t> </a:t>
            </a:r>
            <a:r>
              <a:rPr lang="el-GR" sz="2400" dirty="0"/>
              <a:t>οι ανώτερες νοητικές λειτουργίες στον άνθρωπο εξαρτώνται, ως ένα βαθμό, από την αλληλεπίδραση του εγκεφάλου με το περιβάλλον κατά τη διάρκεια περιόδων κρίσιμων για την ανάπτυξή </a:t>
            </a:r>
            <a:r>
              <a:rPr lang="el-GR" sz="2400" dirty="0" smtClean="0"/>
              <a:t>του. </a:t>
            </a:r>
          </a:p>
          <a:p>
            <a:pPr marL="0" indent="0">
              <a:buNone/>
            </a:pPr>
            <a:r>
              <a:rPr lang="el-GR" sz="2400" dirty="0" smtClean="0"/>
              <a:t>Έχουμε </a:t>
            </a:r>
            <a:r>
              <a:rPr lang="el-GR" sz="2400" dirty="0"/>
              <a:t>την κοινωνική υποχρέωση να δημιουργήσουμε τις βέλτιστες συνθήκες για να μπορεί το κάθε άτομο να εκμεταλλευθεί στο μέγιστο βαθμό τις φυσικές του δυνατότητες. </a:t>
            </a:r>
          </a:p>
        </p:txBody>
      </p:sp>
    </p:spTree>
    <p:extLst>
      <p:ext uri="{BB962C8B-B14F-4D97-AF65-F5344CB8AC3E}">
        <p14:creationId xmlns:p14="http://schemas.microsoft.com/office/powerpoint/2010/main" val="2280844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4/15</a:t>
            </a:r>
            <a:endParaRPr lang="el-GR" sz="3400" dirty="0"/>
          </a:p>
        </p:txBody>
      </p:sp>
      <p:sp>
        <p:nvSpPr>
          <p:cNvPr id="3" name="Θέση περιεχομένου 2"/>
          <p:cNvSpPr>
            <a:spLocks noGrp="1"/>
          </p:cNvSpPr>
          <p:nvPr>
            <p:ph idx="1"/>
          </p:nvPr>
        </p:nvSpPr>
        <p:spPr>
          <a:xfrm>
            <a:off x="539552" y="1124744"/>
            <a:ext cx="8356316" cy="4886003"/>
          </a:xfrm>
        </p:spPr>
        <p:txBody>
          <a:bodyPr>
            <a:normAutofit fontScale="92500" lnSpcReduction="20000"/>
          </a:bodyPr>
          <a:lstStyle/>
          <a:p>
            <a:pPr marL="0" indent="0">
              <a:buNone/>
            </a:pPr>
            <a:r>
              <a:rPr lang="el-GR" dirty="0" smtClean="0"/>
              <a:t>Τα </a:t>
            </a:r>
            <a:r>
              <a:rPr lang="el-GR" dirty="0"/>
              <a:t>δύο ημισφαίρια δέχονται, οργανώνουν και επεξεργάζονται τις πληροφορίες κατά δύο διαφορετικούς τρόπους. </a:t>
            </a:r>
            <a:endParaRPr lang="el-GR" dirty="0" smtClean="0"/>
          </a:p>
          <a:p>
            <a:pPr marL="0" indent="0">
              <a:buNone/>
            </a:pPr>
            <a:r>
              <a:rPr lang="el-GR" dirty="0" smtClean="0"/>
              <a:t>Το </a:t>
            </a:r>
            <a:r>
              <a:rPr lang="el-GR" dirty="0"/>
              <a:t>δεξί ημισφαίριο  επεξεργάζεται συνήθως γεωμετρικά σχήματα, εικόνες και μουσικούς ήχους, με τέτοιο τρόπο ώστε τα μέρη να αποκτούν το νόημά τους μέσω των σχέσεών τους με τα άλλα μέρη. </a:t>
            </a:r>
            <a:endParaRPr lang="el-GR" dirty="0" smtClean="0"/>
          </a:p>
          <a:p>
            <a:pPr marL="0" indent="0">
              <a:buNone/>
            </a:pPr>
            <a:r>
              <a:rPr lang="el-GR" dirty="0" smtClean="0"/>
              <a:t>Αντίθετα </a:t>
            </a:r>
            <a:r>
              <a:rPr lang="el-GR" dirty="0"/>
              <a:t>το αριστερό ημισφαίριο, το οποίο κατά κανόνα στους δεξιόχειρες είναι υπεύθυνο για την ομιλία, υπερέχει στη χρησιμοποίηση αναλυτικής - γραμμικής στρατηγικής για την αναγνώριση </a:t>
            </a:r>
            <a:r>
              <a:rPr lang="el-GR" dirty="0" smtClean="0"/>
              <a:t>δομών. </a:t>
            </a:r>
            <a:endParaRPr lang="el-GR" dirty="0"/>
          </a:p>
        </p:txBody>
      </p:sp>
    </p:spTree>
    <p:extLst>
      <p:ext uri="{BB962C8B-B14F-4D97-AF65-F5344CB8AC3E}">
        <p14:creationId xmlns:p14="http://schemas.microsoft.com/office/powerpoint/2010/main" val="1601627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5/15</a:t>
            </a:r>
            <a:endParaRPr lang="el-GR" sz="3400" dirty="0"/>
          </a:p>
        </p:txBody>
      </p:sp>
      <p:sp>
        <p:nvSpPr>
          <p:cNvPr id="3" name="Θέση περιεχομένου 2"/>
          <p:cNvSpPr>
            <a:spLocks noGrp="1"/>
          </p:cNvSpPr>
          <p:nvPr>
            <p:ph idx="1"/>
          </p:nvPr>
        </p:nvSpPr>
        <p:spPr>
          <a:xfrm>
            <a:off x="395536" y="1196752"/>
            <a:ext cx="8500332" cy="4813995"/>
          </a:xfrm>
        </p:spPr>
        <p:txBody>
          <a:bodyPr>
            <a:normAutofit fontScale="85000" lnSpcReduction="10000"/>
          </a:bodyPr>
          <a:lstStyle/>
          <a:p>
            <a:pPr marL="0" indent="0">
              <a:buNone/>
            </a:pPr>
            <a:r>
              <a:rPr lang="el-GR" dirty="0"/>
              <a:t>Ο έλεγχος του τρόπου επίλυσης των προβλημάτων, δείχνει ότι άλλα άτομα είναι επιδέξια σε χωροταξικές - συνθετικές ασκήσεις και άλλα σε αναλυτικές - λεκτικές δοκιμασίες. </a:t>
            </a:r>
            <a:endParaRPr lang="el-GR" dirty="0" smtClean="0"/>
          </a:p>
          <a:p>
            <a:pPr marL="0" indent="0">
              <a:buNone/>
            </a:pPr>
            <a:r>
              <a:rPr lang="el-GR" dirty="0" smtClean="0"/>
              <a:t>Παρ</a:t>
            </a:r>
            <a:r>
              <a:rPr lang="el-GR" dirty="0"/>
              <a:t>’ όλα αυτά θα ήταν </a:t>
            </a:r>
            <a:r>
              <a:rPr lang="el-GR" dirty="0" err="1"/>
              <a:t>υπεραπλούστευση</a:t>
            </a:r>
            <a:r>
              <a:rPr lang="el-GR" dirty="0"/>
              <a:t> να συμπεράνουμε ότι ένα άτομο χαρακτηρίζεται είτε από  ολιστική - διαισθητική σκέψη τύπου δεξιού ημισφαιρίου, είτε από αναλυτική - λογική προσέγγιση προβλημάτων τύπου αριστερού ημισφαιρίου. </a:t>
            </a:r>
            <a:endParaRPr lang="el-GR" dirty="0" smtClean="0"/>
          </a:p>
          <a:p>
            <a:pPr marL="0" indent="0">
              <a:buNone/>
            </a:pPr>
            <a:r>
              <a:rPr lang="el-GR" dirty="0" smtClean="0"/>
              <a:t>Όλοι</a:t>
            </a:r>
            <a:r>
              <a:rPr lang="el-GR" dirty="0"/>
              <a:t>, άνδρες και γυναίκες, έχουμε αναπτύξει ως ένα βαθμό τις λειτουργίες μάθησης και αντίληψης και του δεξιού και του αριστερού ημισφαιρίου. </a:t>
            </a:r>
            <a:r>
              <a:rPr lang="el-GR" dirty="0" smtClean="0"/>
              <a:t> </a:t>
            </a:r>
            <a:endParaRPr lang="el-GR" dirty="0"/>
          </a:p>
        </p:txBody>
      </p:sp>
    </p:spTree>
    <p:extLst>
      <p:ext uri="{BB962C8B-B14F-4D97-AF65-F5344CB8AC3E}">
        <p14:creationId xmlns:p14="http://schemas.microsoft.com/office/powerpoint/2010/main" val="1188693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8928992" cy="634082"/>
          </a:xfrm>
        </p:spPr>
        <p:txBody>
          <a:bodyPr>
            <a:noAutofit/>
          </a:bodyPr>
          <a:lstStyle/>
          <a:p>
            <a:r>
              <a:rPr lang="el-GR" sz="3400" b="1" dirty="0"/>
              <a:t>Εκπαιδευτικές προεκτάσεις και </a:t>
            </a:r>
            <a:r>
              <a:rPr lang="el-GR" sz="3400" b="1" dirty="0" smtClean="0"/>
              <a:t>προτάσεις 6/15</a:t>
            </a:r>
            <a:endParaRPr lang="el-GR" sz="3400" dirty="0"/>
          </a:p>
        </p:txBody>
      </p:sp>
      <p:sp>
        <p:nvSpPr>
          <p:cNvPr id="3" name="Θέση περιεχομένου 2"/>
          <p:cNvSpPr>
            <a:spLocks noGrp="1"/>
          </p:cNvSpPr>
          <p:nvPr>
            <p:ph idx="1"/>
          </p:nvPr>
        </p:nvSpPr>
        <p:spPr>
          <a:xfrm>
            <a:off x="395536" y="1340768"/>
            <a:ext cx="8500332" cy="4669979"/>
          </a:xfrm>
        </p:spPr>
        <p:txBody>
          <a:bodyPr>
            <a:normAutofit fontScale="77500" lnSpcReduction="20000"/>
          </a:bodyPr>
          <a:lstStyle/>
          <a:p>
            <a:pPr marL="0" indent="0">
              <a:buNone/>
            </a:pPr>
            <a:r>
              <a:rPr lang="el-GR" dirty="0" smtClean="0"/>
              <a:t>Δεξί  </a:t>
            </a:r>
            <a:r>
              <a:rPr lang="el-GR" dirty="0"/>
              <a:t>και </a:t>
            </a:r>
            <a:r>
              <a:rPr lang="el-GR" dirty="0" smtClean="0"/>
              <a:t>αριστερό ημισφαίριο </a:t>
            </a:r>
            <a:r>
              <a:rPr lang="el-GR" dirty="0"/>
              <a:t>συνεργάζονται μεταξύ τους, μ’ έναν εξαιρετικά συγχρονισμένο τρόπο. </a:t>
            </a:r>
            <a:endParaRPr lang="el-GR" dirty="0" smtClean="0"/>
          </a:p>
          <a:p>
            <a:pPr marL="0" indent="0">
              <a:buNone/>
            </a:pPr>
            <a:r>
              <a:rPr lang="el-GR" dirty="0" smtClean="0"/>
              <a:t>Το </a:t>
            </a:r>
            <a:r>
              <a:rPr lang="el-GR" dirty="0"/>
              <a:t>αριστερό οργανώνει και μεθοδεύει τις πληροφορίες, ενώ παράλληλα το δεξί δημιουργεί ιδέες. </a:t>
            </a:r>
            <a:endParaRPr lang="el-GR" dirty="0" smtClean="0"/>
          </a:p>
          <a:p>
            <a:pPr marL="0" indent="0">
              <a:buNone/>
            </a:pPr>
            <a:r>
              <a:rPr lang="el-GR" b="1" dirty="0" smtClean="0"/>
              <a:t>Για </a:t>
            </a:r>
            <a:r>
              <a:rPr lang="el-GR" b="1" dirty="0"/>
              <a:t>να έχουμε σωστή μάθηση χρειάζεται η συμμετοχή αλλά και η συμβολή και των δύο ημισφαιρίων. Τα δύο ημισφαίρια είναι συνδεδεμένα και ο εγκέφαλος λειτουργεί σαν ένα σύνολο. </a:t>
            </a:r>
            <a:endParaRPr lang="el-GR" b="1" dirty="0" smtClean="0"/>
          </a:p>
          <a:p>
            <a:pPr marL="0" indent="0">
              <a:buNone/>
            </a:pPr>
            <a:r>
              <a:rPr lang="el-GR" dirty="0" smtClean="0"/>
              <a:t>Εκείνο  </a:t>
            </a:r>
            <a:r>
              <a:rPr lang="el-GR" dirty="0"/>
              <a:t>που ενδιαφέρει τον εκπαιδευτικό, είναι ότι σύμφωνα με αυτό το εύρημα, </a:t>
            </a:r>
            <a:r>
              <a:rPr lang="el-GR" b="1" dirty="0"/>
              <a:t>ένα θέμα μπορεί να διδαχθεί με πολύ πιο αποτελεσματικό τρόπο, εάν ερεθίζει ταυτόχρονα και τα δύο ημισφαίρια του </a:t>
            </a:r>
            <a:r>
              <a:rPr lang="el-GR" b="1" dirty="0" smtClean="0"/>
              <a:t>εγκεφάλου.</a:t>
            </a:r>
            <a:endParaRPr lang="el-GR" b="1" dirty="0"/>
          </a:p>
        </p:txBody>
      </p:sp>
    </p:spTree>
    <p:extLst>
      <p:ext uri="{BB962C8B-B14F-4D97-AF65-F5344CB8AC3E}">
        <p14:creationId xmlns:p14="http://schemas.microsoft.com/office/powerpoint/2010/main" val="364379796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2393</TotalTime>
  <Words>1862</Words>
  <Application>Microsoft Office PowerPoint</Application>
  <PresentationFormat>Προβολή στην οθόνη (4:3)</PresentationFormat>
  <Paragraphs>131</Paragraphs>
  <Slides>22</Slides>
  <Notes>22</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2</vt:i4>
      </vt:variant>
      <vt:variant>
        <vt:lpstr>Τίτλοι διαφανειών</vt:lpstr>
      </vt:variant>
      <vt:variant>
        <vt:i4>22</vt:i4>
      </vt:variant>
    </vt:vector>
  </HeadingPairs>
  <TitlesOfParts>
    <vt:vector size="28" baseType="lpstr">
      <vt:lpstr>ＭＳ Ｐゴシック</vt:lpstr>
      <vt:lpstr>Arial</vt:lpstr>
      <vt:lpstr>Calibri</vt:lpstr>
      <vt:lpstr>Calibri Light</vt:lpstr>
      <vt:lpstr>Θέμα του Office</vt:lpstr>
      <vt:lpstr>Προσαρμοσμένη σχεδίαση</vt:lpstr>
      <vt:lpstr>Ψυχοφυσιολογία</vt:lpstr>
      <vt:lpstr>Σκοποί  ενότητας</vt:lpstr>
      <vt:lpstr>Περιεχόμενα ενότητας</vt:lpstr>
      <vt:lpstr>Εκπαιδευτικές προεκτάσεις και προτάσεις 1/15</vt:lpstr>
      <vt:lpstr>Εκπαιδευτικές προεκτάσεις και προτάσεις 2/15</vt:lpstr>
      <vt:lpstr>Εκπαιδευτικές προεκτάσεις και προτάσεις 3/15</vt:lpstr>
      <vt:lpstr>Εκπαιδευτικές προεκτάσεις και προτάσεις 4/15</vt:lpstr>
      <vt:lpstr>Εκπαιδευτικές προεκτάσεις και προτάσεις 5/15</vt:lpstr>
      <vt:lpstr>Εκπαιδευτικές προεκτάσεις και προτάσεις 6/15</vt:lpstr>
      <vt:lpstr>Εκπαιδευτικές προεκτάσεις και προτάσεις 7/15</vt:lpstr>
      <vt:lpstr>Εκπαιδευτικές προεκτάσεις και προτάσεις 8/15</vt:lpstr>
      <vt:lpstr>Εκπαιδευτικές προεκτάσεις και προτάσεις 9/15</vt:lpstr>
      <vt:lpstr>Εκπαιδευτικές προεκτάσεις και προτάσεις 10/15</vt:lpstr>
      <vt:lpstr>Εκπαιδευτικές προεκτάσεις και προτάσεις 11/15</vt:lpstr>
      <vt:lpstr>Εκπαιδευτικές προεκτάσεις και προτάσεις 12/15</vt:lpstr>
      <vt:lpstr>Εκπαιδευτικές προεκτάσεις και προτάσεις 13/15</vt:lpstr>
      <vt:lpstr>Εκπαιδευτικές προεκτάσεις και προτάσεις 14/15</vt:lpstr>
      <vt:lpstr>Εκπαιδευτικές προεκτάσεις και προτάσεις 15/15</vt:lpstr>
      <vt:lpstr>Τέλος Ενότητας</vt:lpstr>
      <vt:lpstr>Χρηματοδότηση</vt:lpstr>
      <vt:lpstr>Σημείωμα Αδειοδότησης</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Kiriazis Vaitsis</cp:lastModifiedBy>
  <cp:revision>338</cp:revision>
  <dcterms:created xsi:type="dcterms:W3CDTF">2012-09-06T09:03:05Z</dcterms:created>
  <dcterms:modified xsi:type="dcterms:W3CDTF">2015-05-25T07:58:30Z</dcterms:modified>
</cp:coreProperties>
</file>