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6.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7.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8.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9.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0.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1.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2.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13.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14.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15.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16.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17.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18.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19.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20.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21.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22.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23.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24.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25.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26.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notesSlides/notesSlide27.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28.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notesSlides/notesSlide29.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notesSlides/notesSlide30.xml" ContentType="application/vnd.openxmlformats-officedocument.presentationml.notesSlide+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notesSlides/notesSlide31.xml" ContentType="application/vnd.openxmlformats-officedocument.presentationml.notesSlide+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notesSlides/notesSlide32.xml" ContentType="application/vnd.openxmlformats-officedocument.presentationml.notesSlide+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notesSlides/notesSlide33.xml" ContentType="application/vnd.openxmlformats-officedocument.presentationml.notesSlide+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notesSlides/notesSlide34.xml" ContentType="application/vnd.openxmlformats-officedocument.presentationml.notesSlide+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notesSlides/notesSlide35.xml" ContentType="application/vnd.openxmlformats-officedocument.presentationml.notesSlide+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notesSlides/notesSlide36.xml" ContentType="application/vnd.openxmlformats-officedocument.presentationml.notesSlide+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notesSlides/notesSlide37.xml" ContentType="application/vnd.openxmlformats-officedocument.presentationml.notesSlide+xml"/>
  <Override PartName="/ppt/tags/tag182.xml" ContentType="application/vnd.openxmlformats-officedocument.presentationml.tags+xml"/>
  <Override PartName="/ppt/tags/tag183.xml" ContentType="application/vnd.openxmlformats-officedocument.presentationml.tags+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41"/>
  </p:notesMasterIdLst>
  <p:sldIdLst>
    <p:sldId id="256" r:id="rId3"/>
    <p:sldId id="257" r:id="rId4"/>
    <p:sldId id="259" r:id="rId5"/>
    <p:sldId id="261" r:id="rId6"/>
    <p:sldId id="262" r:id="rId7"/>
    <p:sldId id="264" r:id="rId8"/>
    <p:sldId id="372" r:id="rId9"/>
    <p:sldId id="373" r:id="rId10"/>
    <p:sldId id="374" r:id="rId11"/>
    <p:sldId id="371" r:id="rId12"/>
    <p:sldId id="345" r:id="rId13"/>
    <p:sldId id="346" r:id="rId14"/>
    <p:sldId id="347" r:id="rId15"/>
    <p:sldId id="348" r:id="rId16"/>
    <p:sldId id="349" r:id="rId17"/>
    <p:sldId id="350" r:id="rId18"/>
    <p:sldId id="364" r:id="rId19"/>
    <p:sldId id="352" r:id="rId20"/>
    <p:sldId id="353" r:id="rId21"/>
    <p:sldId id="354" r:id="rId22"/>
    <p:sldId id="366" r:id="rId23"/>
    <p:sldId id="355" r:id="rId24"/>
    <p:sldId id="356" r:id="rId25"/>
    <p:sldId id="357" r:id="rId26"/>
    <p:sldId id="358" r:id="rId27"/>
    <p:sldId id="359" r:id="rId28"/>
    <p:sldId id="362" r:id="rId29"/>
    <p:sldId id="363" r:id="rId30"/>
    <p:sldId id="365" r:id="rId31"/>
    <p:sldId id="367" r:id="rId32"/>
    <p:sldId id="368" r:id="rId33"/>
    <p:sldId id="369" r:id="rId34"/>
    <p:sldId id="370" r:id="rId35"/>
    <p:sldId id="375" r:id="rId36"/>
    <p:sldId id="376" r:id="rId37"/>
    <p:sldId id="377" r:id="rId38"/>
    <p:sldId id="344" r:id="rId39"/>
    <p:sldId id="280" r:id="rId40"/>
  </p:sldIdLst>
  <p:sldSz cx="9144000" cy="6858000" type="screen4x3"/>
  <p:notesSz cx="6858000" cy="9144000"/>
  <p:custDataLst>
    <p:tags r:id="rId42"/>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Συντάκτης" initials="Σ"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46" autoAdjust="0"/>
    <p:restoredTop sz="99339" autoAdjust="0"/>
  </p:normalViewPr>
  <p:slideViewPr>
    <p:cSldViewPr>
      <p:cViewPr varScale="1">
        <p:scale>
          <a:sx n="82" d="100"/>
          <a:sy n="82" d="100"/>
        </p:scale>
        <p:origin x="96" y="672"/>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24/9/2015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19176464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dirty="0"/>
          </a:p>
        </p:txBody>
      </p:sp>
    </p:spTree>
    <p:extLst>
      <p:ext uri="{BB962C8B-B14F-4D97-AF65-F5344CB8AC3E}">
        <p14:creationId xmlns:p14="http://schemas.microsoft.com/office/powerpoint/2010/main" val="3689373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3517118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32195648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41037876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22252965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30994741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38735157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36820589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112327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4358790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12585682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26762601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5021106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7655037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3195508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27333413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11690320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36800516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3542833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3137262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6831074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16302214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34314550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18968676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10821911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28720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17565230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987185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012789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859046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edulll.gr/" TargetMode="External"/><Relationship Id="rId3" Type="http://schemas.openxmlformats.org/officeDocument/2006/relationships/tags" Target="../tags/tag4.xml"/><Relationship Id="rId7" Type="http://schemas.openxmlformats.org/officeDocument/2006/relationships/image" Target="../media/image1.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hyperlink" Target="http://www.teilar.gr/" TargetMode="External"/><Relationship Id="rId5" Type="http://schemas.openxmlformats.org/officeDocument/2006/relationships/notesSlide" Target="../notesSlides/notesSlide1.xml"/><Relationship Id="rId4" Type="http://schemas.openxmlformats.org/officeDocument/2006/relationships/slideLayout" Target="../slideLayouts/slideLayout1.xml"/><Relationship Id="rId9"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notesSlide" Target="../notesSlides/notesSlide10.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Layout" Target="../slideLayouts/slideLayout2.xml"/><Relationship Id="rId5" Type="http://schemas.openxmlformats.org/officeDocument/2006/relationships/tags" Target="../tags/tag47.xml"/><Relationship Id="rId4" Type="http://schemas.openxmlformats.org/officeDocument/2006/relationships/tags" Target="../tags/tag46.xml"/></Relationships>
</file>

<file path=ppt/slides/_rels/slide11.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notesSlide" Target="../notesSlides/notesSlide11.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slideLayout" Target="../slideLayouts/slideLayout2.xml"/><Relationship Id="rId5" Type="http://schemas.openxmlformats.org/officeDocument/2006/relationships/tags" Target="../tags/tag52.xml"/><Relationship Id="rId4" Type="http://schemas.openxmlformats.org/officeDocument/2006/relationships/tags" Target="../tags/tag51.xml"/></Relationships>
</file>

<file path=ppt/slides/_rels/slide12.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notesSlide" Target="../notesSlides/notesSlide12.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Layout" Target="../slideLayouts/slideLayout2.xml"/><Relationship Id="rId5" Type="http://schemas.openxmlformats.org/officeDocument/2006/relationships/tags" Target="../tags/tag57.xml"/><Relationship Id="rId4" Type="http://schemas.openxmlformats.org/officeDocument/2006/relationships/tags" Target="../tags/tag56.xml"/></Relationships>
</file>

<file path=ppt/slides/_rels/slide13.xml.rels><?xml version="1.0" encoding="UTF-8" standalone="yes"?>
<Relationships xmlns="http://schemas.openxmlformats.org/package/2006/relationships"><Relationship Id="rId3" Type="http://schemas.openxmlformats.org/officeDocument/2006/relationships/tags" Target="../tags/tag60.xml"/><Relationship Id="rId7" Type="http://schemas.openxmlformats.org/officeDocument/2006/relationships/notesSlide" Target="../notesSlides/notesSlide13.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Layout" Target="../slideLayouts/slideLayout2.xml"/><Relationship Id="rId5" Type="http://schemas.openxmlformats.org/officeDocument/2006/relationships/tags" Target="../tags/tag62.xml"/><Relationship Id="rId4" Type="http://schemas.openxmlformats.org/officeDocument/2006/relationships/tags" Target="../tags/tag61.xml"/></Relationships>
</file>

<file path=ppt/slides/_rels/slide14.xml.rels><?xml version="1.0" encoding="UTF-8" standalone="yes"?>
<Relationships xmlns="http://schemas.openxmlformats.org/package/2006/relationships"><Relationship Id="rId3" Type="http://schemas.openxmlformats.org/officeDocument/2006/relationships/tags" Target="../tags/tag65.xml"/><Relationship Id="rId7" Type="http://schemas.openxmlformats.org/officeDocument/2006/relationships/notesSlide" Target="../notesSlides/notesSlide14.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slideLayout" Target="../slideLayouts/slideLayout2.xml"/><Relationship Id="rId5" Type="http://schemas.openxmlformats.org/officeDocument/2006/relationships/tags" Target="../tags/tag67.xml"/><Relationship Id="rId4" Type="http://schemas.openxmlformats.org/officeDocument/2006/relationships/tags" Target="../tags/tag66.xml"/></Relationships>
</file>

<file path=ppt/slides/_rels/slide15.xml.rels><?xml version="1.0" encoding="UTF-8" standalone="yes"?>
<Relationships xmlns="http://schemas.openxmlformats.org/package/2006/relationships"><Relationship Id="rId3" Type="http://schemas.openxmlformats.org/officeDocument/2006/relationships/tags" Target="../tags/tag70.xml"/><Relationship Id="rId7" Type="http://schemas.openxmlformats.org/officeDocument/2006/relationships/notesSlide" Target="../notesSlides/notesSlide15.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slideLayout" Target="../slideLayouts/slideLayout2.xml"/><Relationship Id="rId5" Type="http://schemas.openxmlformats.org/officeDocument/2006/relationships/tags" Target="../tags/tag72.xml"/><Relationship Id="rId4" Type="http://schemas.openxmlformats.org/officeDocument/2006/relationships/tags" Target="../tags/tag71.xml"/></Relationships>
</file>

<file path=ppt/slides/_rels/slide16.xml.rels><?xml version="1.0" encoding="UTF-8" standalone="yes"?>
<Relationships xmlns="http://schemas.openxmlformats.org/package/2006/relationships"><Relationship Id="rId3" Type="http://schemas.openxmlformats.org/officeDocument/2006/relationships/tags" Target="../tags/tag75.xml"/><Relationship Id="rId7" Type="http://schemas.openxmlformats.org/officeDocument/2006/relationships/notesSlide" Target="../notesSlides/notesSlide16.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slideLayout" Target="../slideLayouts/slideLayout2.xml"/><Relationship Id="rId5" Type="http://schemas.openxmlformats.org/officeDocument/2006/relationships/tags" Target="../tags/tag77.xml"/><Relationship Id="rId4" Type="http://schemas.openxmlformats.org/officeDocument/2006/relationships/tags" Target="../tags/tag76.xml"/></Relationships>
</file>

<file path=ppt/slides/_rels/slide17.xml.rels><?xml version="1.0" encoding="UTF-8" standalone="yes"?>
<Relationships xmlns="http://schemas.openxmlformats.org/package/2006/relationships"><Relationship Id="rId3" Type="http://schemas.openxmlformats.org/officeDocument/2006/relationships/tags" Target="../tags/tag80.xml"/><Relationship Id="rId7" Type="http://schemas.openxmlformats.org/officeDocument/2006/relationships/notesSlide" Target="../notesSlides/notesSlide17.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slideLayout" Target="../slideLayouts/slideLayout2.xml"/><Relationship Id="rId5" Type="http://schemas.openxmlformats.org/officeDocument/2006/relationships/tags" Target="../tags/tag82.xml"/><Relationship Id="rId4" Type="http://schemas.openxmlformats.org/officeDocument/2006/relationships/tags" Target="../tags/tag81.xml"/></Relationships>
</file>

<file path=ppt/slides/_rels/slide18.xml.rels><?xml version="1.0" encoding="UTF-8" standalone="yes"?>
<Relationships xmlns="http://schemas.openxmlformats.org/package/2006/relationships"><Relationship Id="rId3" Type="http://schemas.openxmlformats.org/officeDocument/2006/relationships/tags" Target="../tags/tag85.xml"/><Relationship Id="rId7" Type="http://schemas.openxmlformats.org/officeDocument/2006/relationships/notesSlide" Target="../notesSlides/notesSlide18.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slideLayout" Target="../slideLayouts/slideLayout2.xml"/><Relationship Id="rId5" Type="http://schemas.openxmlformats.org/officeDocument/2006/relationships/tags" Target="../tags/tag87.xml"/><Relationship Id="rId4" Type="http://schemas.openxmlformats.org/officeDocument/2006/relationships/tags" Target="../tags/tag86.xml"/></Relationships>
</file>

<file path=ppt/slides/_rels/slide19.xml.rels><?xml version="1.0" encoding="UTF-8" standalone="yes"?>
<Relationships xmlns="http://schemas.openxmlformats.org/package/2006/relationships"><Relationship Id="rId3" Type="http://schemas.openxmlformats.org/officeDocument/2006/relationships/tags" Target="../tags/tag90.xml"/><Relationship Id="rId7" Type="http://schemas.openxmlformats.org/officeDocument/2006/relationships/notesSlide" Target="../notesSlides/notesSlide19.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slideLayout" Target="../slideLayouts/slideLayout2.xml"/><Relationship Id="rId5" Type="http://schemas.openxmlformats.org/officeDocument/2006/relationships/tags" Target="../tags/tag92.xml"/><Relationship Id="rId4" Type="http://schemas.openxmlformats.org/officeDocument/2006/relationships/tags" Target="../tags/tag91.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7.xml"/><Relationship Id="rId7" Type="http://schemas.openxmlformats.org/officeDocument/2006/relationships/hyperlink" Target="http://www.creativecommons.gr/?page_id=118" TargetMode="Externa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8.xml"/></Relationships>
</file>

<file path=ppt/slides/_rels/slide20.xml.rels><?xml version="1.0" encoding="UTF-8" standalone="yes"?>
<Relationships xmlns="http://schemas.openxmlformats.org/package/2006/relationships"><Relationship Id="rId3" Type="http://schemas.openxmlformats.org/officeDocument/2006/relationships/tags" Target="../tags/tag95.xml"/><Relationship Id="rId7" Type="http://schemas.openxmlformats.org/officeDocument/2006/relationships/notesSlide" Target="../notesSlides/notesSlide20.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slideLayout" Target="../slideLayouts/slideLayout2.xml"/><Relationship Id="rId5" Type="http://schemas.openxmlformats.org/officeDocument/2006/relationships/tags" Target="../tags/tag97.xml"/><Relationship Id="rId4" Type="http://schemas.openxmlformats.org/officeDocument/2006/relationships/tags" Target="../tags/tag96.xml"/></Relationships>
</file>

<file path=ppt/slides/_rels/slide21.xml.rels><?xml version="1.0" encoding="UTF-8" standalone="yes"?>
<Relationships xmlns="http://schemas.openxmlformats.org/package/2006/relationships"><Relationship Id="rId3" Type="http://schemas.openxmlformats.org/officeDocument/2006/relationships/tags" Target="../tags/tag100.xml"/><Relationship Id="rId7" Type="http://schemas.openxmlformats.org/officeDocument/2006/relationships/notesSlide" Target="../notesSlides/notesSlide21.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slideLayout" Target="../slideLayouts/slideLayout2.xml"/><Relationship Id="rId5" Type="http://schemas.openxmlformats.org/officeDocument/2006/relationships/tags" Target="../tags/tag102.xml"/><Relationship Id="rId4" Type="http://schemas.openxmlformats.org/officeDocument/2006/relationships/tags" Target="../tags/tag101.xml"/></Relationships>
</file>

<file path=ppt/slides/_rels/slide22.xml.rels><?xml version="1.0" encoding="UTF-8" standalone="yes"?>
<Relationships xmlns="http://schemas.openxmlformats.org/package/2006/relationships"><Relationship Id="rId3" Type="http://schemas.openxmlformats.org/officeDocument/2006/relationships/tags" Target="../tags/tag105.xml"/><Relationship Id="rId7" Type="http://schemas.openxmlformats.org/officeDocument/2006/relationships/notesSlide" Target="../notesSlides/notesSlide22.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slideLayout" Target="../slideLayouts/slideLayout2.xml"/><Relationship Id="rId5" Type="http://schemas.openxmlformats.org/officeDocument/2006/relationships/tags" Target="../tags/tag107.xml"/><Relationship Id="rId4" Type="http://schemas.openxmlformats.org/officeDocument/2006/relationships/tags" Target="../tags/tag106.xml"/></Relationships>
</file>

<file path=ppt/slides/_rels/slide23.xml.rels><?xml version="1.0" encoding="UTF-8" standalone="yes"?>
<Relationships xmlns="http://schemas.openxmlformats.org/package/2006/relationships"><Relationship Id="rId3" Type="http://schemas.openxmlformats.org/officeDocument/2006/relationships/tags" Target="../tags/tag110.xml"/><Relationship Id="rId7" Type="http://schemas.openxmlformats.org/officeDocument/2006/relationships/notesSlide" Target="../notesSlides/notesSlide23.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slideLayout" Target="../slideLayouts/slideLayout2.xml"/><Relationship Id="rId5" Type="http://schemas.openxmlformats.org/officeDocument/2006/relationships/tags" Target="../tags/tag112.xml"/><Relationship Id="rId4" Type="http://schemas.openxmlformats.org/officeDocument/2006/relationships/tags" Target="../tags/tag111.xml"/></Relationships>
</file>

<file path=ppt/slides/_rels/slide24.xml.rels><?xml version="1.0" encoding="UTF-8" standalone="yes"?>
<Relationships xmlns="http://schemas.openxmlformats.org/package/2006/relationships"><Relationship Id="rId3" Type="http://schemas.openxmlformats.org/officeDocument/2006/relationships/tags" Target="../tags/tag115.xml"/><Relationship Id="rId7" Type="http://schemas.openxmlformats.org/officeDocument/2006/relationships/notesSlide" Target="../notesSlides/notesSlide24.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slideLayout" Target="../slideLayouts/slideLayout2.xml"/><Relationship Id="rId5" Type="http://schemas.openxmlformats.org/officeDocument/2006/relationships/tags" Target="../tags/tag117.xml"/><Relationship Id="rId4" Type="http://schemas.openxmlformats.org/officeDocument/2006/relationships/tags" Target="../tags/tag116.xml"/></Relationships>
</file>

<file path=ppt/slides/_rels/slide25.xml.rels><?xml version="1.0" encoding="UTF-8" standalone="yes"?>
<Relationships xmlns="http://schemas.openxmlformats.org/package/2006/relationships"><Relationship Id="rId3" Type="http://schemas.openxmlformats.org/officeDocument/2006/relationships/tags" Target="../tags/tag120.xml"/><Relationship Id="rId7" Type="http://schemas.openxmlformats.org/officeDocument/2006/relationships/notesSlide" Target="../notesSlides/notesSlide25.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slideLayout" Target="../slideLayouts/slideLayout2.xml"/><Relationship Id="rId5" Type="http://schemas.openxmlformats.org/officeDocument/2006/relationships/tags" Target="../tags/tag122.xml"/><Relationship Id="rId4" Type="http://schemas.openxmlformats.org/officeDocument/2006/relationships/tags" Target="../tags/tag121.xml"/></Relationships>
</file>

<file path=ppt/slides/_rels/slide26.xml.rels><?xml version="1.0" encoding="UTF-8" standalone="yes"?>
<Relationships xmlns="http://schemas.openxmlformats.org/package/2006/relationships"><Relationship Id="rId3" Type="http://schemas.openxmlformats.org/officeDocument/2006/relationships/tags" Target="../tags/tag125.xml"/><Relationship Id="rId7" Type="http://schemas.openxmlformats.org/officeDocument/2006/relationships/notesSlide" Target="../notesSlides/notesSlide26.xml"/><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slideLayout" Target="../slideLayouts/slideLayout2.xml"/><Relationship Id="rId5" Type="http://schemas.openxmlformats.org/officeDocument/2006/relationships/tags" Target="../tags/tag127.xml"/><Relationship Id="rId4" Type="http://schemas.openxmlformats.org/officeDocument/2006/relationships/tags" Target="../tags/tag126.xml"/></Relationships>
</file>

<file path=ppt/slides/_rels/slide27.xml.rels><?xml version="1.0" encoding="UTF-8" standalone="yes"?>
<Relationships xmlns="http://schemas.openxmlformats.org/package/2006/relationships"><Relationship Id="rId3" Type="http://schemas.openxmlformats.org/officeDocument/2006/relationships/tags" Target="../tags/tag130.xml"/><Relationship Id="rId7" Type="http://schemas.openxmlformats.org/officeDocument/2006/relationships/notesSlide" Target="../notesSlides/notesSlide27.xml"/><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slideLayout" Target="../slideLayouts/slideLayout2.xml"/><Relationship Id="rId5" Type="http://schemas.openxmlformats.org/officeDocument/2006/relationships/tags" Target="../tags/tag132.xml"/><Relationship Id="rId4" Type="http://schemas.openxmlformats.org/officeDocument/2006/relationships/tags" Target="../tags/tag131.xml"/></Relationships>
</file>

<file path=ppt/slides/_rels/slide28.xml.rels><?xml version="1.0" encoding="UTF-8" standalone="yes"?>
<Relationships xmlns="http://schemas.openxmlformats.org/package/2006/relationships"><Relationship Id="rId3" Type="http://schemas.openxmlformats.org/officeDocument/2006/relationships/tags" Target="../tags/tag135.xml"/><Relationship Id="rId7" Type="http://schemas.openxmlformats.org/officeDocument/2006/relationships/notesSlide" Target="../notesSlides/notesSlide28.xml"/><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slideLayout" Target="../slideLayouts/slideLayout2.xml"/><Relationship Id="rId5" Type="http://schemas.openxmlformats.org/officeDocument/2006/relationships/tags" Target="../tags/tag137.xml"/><Relationship Id="rId4" Type="http://schemas.openxmlformats.org/officeDocument/2006/relationships/tags" Target="../tags/tag136.xml"/></Relationships>
</file>

<file path=ppt/slides/_rels/slide29.xml.rels><?xml version="1.0" encoding="UTF-8" standalone="yes"?>
<Relationships xmlns="http://schemas.openxmlformats.org/package/2006/relationships"><Relationship Id="rId3" Type="http://schemas.openxmlformats.org/officeDocument/2006/relationships/tags" Target="../tags/tag140.xml"/><Relationship Id="rId7" Type="http://schemas.openxmlformats.org/officeDocument/2006/relationships/notesSlide" Target="../notesSlides/notesSlide29.xml"/><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slideLayout" Target="../slideLayouts/slideLayout2.xml"/><Relationship Id="rId5" Type="http://schemas.openxmlformats.org/officeDocument/2006/relationships/tags" Target="../tags/tag142.xml"/><Relationship Id="rId4" Type="http://schemas.openxmlformats.org/officeDocument/2006/relationships/tags" Target="../tags/tag141.xml"/></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1.xml"/><Relationship Id="rId7" Type="http://schemas.openxmlformats.org/officeDocument/2006/relationships/hyperlink" Target="http://www.edulll.gr/" TargetMode="Externa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12.xml"/></Relationships>
</file>

<file path=ppt/slides/_rels/slide30.xml.rels><?xml version="1.0" encoding="UTF-8" standalone="yes"?>
<Relationships xmlns="http://schemas.openxmlformats.org/package/2006/relationships"><Relationship Id="rId3" Type="http://schemas.openxmlformats.org/officeDocument/2006/relationships/tags" Target="../tags/tag145.xml"/><Relationship Id="rId7" Type="http://schemas.openxmlformats.org/officeDocument/2006/relationships/notesSlide" Target="../notesSlides/notesSlide30.xml"/><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slideLayout" Target="../slideLayouts/slideLayout2.xml"/><Relationship Id="rId5" Type="http://schemas.openxmlformats.org/officeDocument/2006/relationships/tags" Target="../tags/tag147.xml"/><Relationship Id="rId4" Type="http://schemas.openxmlformats.org/officeDocument/2006/relationships/tags" Target="../tags/tag146.xml"/></Relationships>
</file>

<file path=ppt/slides/_rels/slide31.xml.rels><?xml version="1.0" encoding="UTF-8" standalone="yes"?>
<Relationships xmlns="http://schemas.openxmlformats.org/package/2006/relationships"><Relationship Id="rId3" Type="http://schemas.openxmlformats.org/officeDocument/2006/relationships/tags" Target="../tags/tag150.xml"/><Relationship Id="rId7" Type="http://schemas.openxmlformats.org/officeDocument/2006/relationships/notesSlide" Target="../notesSlides/notesSlide31.xml"/><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slideLayout" Target="../slideLayouts/slideLayout2.xml"/><Relationship Id="rId5" Type="http://schemas.openxmlformats.org/officeDocument/2006/relationships/tags" Target="../tags/tag152.xml"/><Relationship Id="rId4" Type="http://schemas.openxmlformats.org/officeDocument/2006/relationships/tags" Target="../tags/tag151.xml"/></Relationships>
</file>

<file path=ppt/slides/_rels/slide32.xml.rels><?xml version="1.0" encoding="UTF-8" standalone="yes"?>
<Relationships xmlns="http://schemas.openxmlformats.org/package/2006/relationships"><Relationship Id="rId3" Type="http://schemas.openxmlformats.org/officeDocument/2006/relationships/tags" Target="../tags/tag155.xml"/><Relationship Id="rId7" Type="http://schemas.openxmlformats.org/officeDocument/2006/relationships/notesSlide" Target="../notesSlides/notesSlide32.xml"/><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slideLayout" Target="../slideLayouts/slideLayout2.xml"/><Relationship Id="rId5" Type="http://schemas.openxmlformats.org/officeDocument/2006/relationships/tags" Target="../tags/tag157.xml"/><Relationship Id="rId4" Type="http://schemas.openxmlformats.org/officeDocument/2006/relationships/tags" Target="../tags/tag156.xml"/></Relationships>
</file>

<file path=ppt/slides/_rels/slide33.xml.rels><?xml version="1.0" encoding="UTF-8" standalone="yes"?>
<Relationships xmlns="http://schemas.openxmlformats.org/package/2006/relationships"><Relationship Id="rId3" Type="http://schemas.openxmlformats.org/officeDocument/2006/relationships/tags" Target="../tags/tag160.xml"/><Relationship Id="rId7" Type="http://schemas.openxmlformats.org/officeDocument/2006/relationships/notesSlide" Target="../notesSlides/notesSlide33.xml"/><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slideLayout" Target="../slideLayouts/slideLayout2.xml"/><Relationship Id="rId5" Type="http://schemas.openxmlformats.org/officeDocument/2006/relationships/tags" Target="../tags/tag162.xml"/><Relationship Id="rId4" Type="http://schemas.openxmlformats.org/officeDocument/2006/relationships/tags" Target="../tags/tag161.xml"/></Relationships>
</file>

<file path=ppt/slides/_rels/slide34.xml.rels><?xml version="1.0" encoding="UTF-8" standalone="yes"?>
<Relationships xmlns="http://schemas.openxmlformats.org/package/2006/relationships"><Relationship Id="rId3" Type="http://schemas.openxmlformats.org/officeDocument/2006/relationships/tags" Target="../tags/tag165.xml"/><Relationship Id="rId7" Type="http://schemas.openxmlformats.org/officeDocument/2006/relationships/notesSlide" Target="../notesSlides/notesSlide34.xml"/><Relationship Id="rId2" Type="http://schemas.openxmlformats.org/officeDocument/2006/relationships/tags" Target="../tags/tag164.xml"/><Relationship Id="rId1" Type="http://schemas.openxmlformats.org/officeDocument/2006/relationships/tags" Target="../tags/tag163.xml"/><Relationship Id="rId6" Type="http://schemas.openxmlformats.org/officeDocument/2006/relationships/slideLayout" Target="../slideLayouts/slideLayout2.xml"/><Relationship Id="rId5" Type="http://schemas.openxmlformats.org/officeDocument/2006/relationships/tags" Target="../tags/tag167.xml"/><Relationship Id="rId4" Type="http://schemas.openxmlformats.org/officeDocument/2006/relationships/tags" Target="../tags/tag166.xml"/></Relationships>
</file>

<file path=ppt/slides/_rels/slide35.xml.rels><?xml version="1.0" encoding="UTF-8" standalone="yes"?>
<Relationships xmlns="http://schemas.openxmlformats.org/package/2006/relationships"><Relationship Id="rId3" Type="http://schemas.openxmlformats.org/officeDocument/2006/relationships/tags" Target="../tags/tag170.xml"/><Relationship Id="rId7" Type="http://schemas.openxmlformats.org/officeDocument/2006/relationships/notesSlide" Target="../notesSlides/notesSlide35.xml"/><Relationship Id="rId2" Type="http://schemas.openxmlformats.org/officeDocument/2006/relationships/tags" Target="../tags/tag169.xml"/><Relationship Id="rId1" Type="http://schemas.openxmlformats.org/officeDocument/2006/relationships/tags" Target="../tags/tag168.xml"/><Relationship Id="rId6" Type="http://schemas.openxmlformats.org/officeDocument/2006/relationships/slideLayout" Target="../slideLayouts/slideLayout2.xml"/><Relationship Id="rId5" Type="http://schemas.openxmlformats.org/officeDocument/2006/relationships/tags" Target="../tags/tag172.xml"/><Relationship Id="rId4" Type="http://schemas.openxmlformats.org/officeDocument/2006/relationships/tags" Target="../tags/tag171.xml"/></Relationships>
</file>

<file path=ppt/slides/_rels/slide36.xml.rels><?xml version="1.0" encoding="UTF-8" standalone="yes"?>
<Relationships xmlns="http://schemas.openxmlformats.org/package/2006/relationships"><Relationship Id="rId3" Type="http://schemas.openxmlformats.org/officeDocument/2006/relationships/tags" Target="../tags/tag175.xml"/><Relationship Id="rId7" Type="http://schemas.openxmlformats.org/officeDocument/2006/relationships/notesSlide" Target="../notesSlides/notesSlide36.xml"/><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slideLayout" Target="../slideLayouts/slideLayout2.xml"/><Relationship Id="rId5" Type="http://schemas.openxmlformats.org/officeDocument/2006/relationships/tags" Target="../tags/tag177.xml"/><Relationship Id="rId4" Type="http://schemas.openxmlformats.org/officeDocument/2006/relationships/tags" Target="../tags/tag176.xml"/></Relationships>
</file>

<file path=ppt/slides/_rels/slide37.xml.rels><?xml version="1.0" encoding="UTF-8" standalone="yes"?>
<Relationships xmlns="http://schemas.openxmlformats.org/package/2006/relationships"><Relationship Id="rId3" Type="http://schemas.openxmlformats.org/officeDocument/2006/relationships/tags" Target="../tags/tag180.xml"/><Relationship Id="rId2" Type="http://schemas.openxmlformats.org/officeDocument/2006/relationships/tags" Target="../tags/tag179.xml"/><Relationship Id="rId1" Type="http://schemas.openxmlformats.org/officeDocument/2006/relationships/tags" Target="../tags/tag178.xml"/><Relationship Id="rId6" Type="http://schemas.openxmlformats.org/officeDocument/2006/relationships/notesSlide" Target="../notesSlides/notesSlide37.xml"/><Relationship Id="rId5" Type="http://schemas.openxmlformats.org/officeDocument/2006/relationships/slideLayout" Target="../slideLayouts/slideLayout2.xml"/><Relationship Id="rId4" Type="http://schemas.openxmlformats.org/officeDocument/2006/relationships/tags" Target="../tags/tag181.xml"/></Relationships>
</file>

<file path=ppt/slides/_rels/slide38.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xml"/><Relationship Id="rId7" Type="http://schemas.openxmlformats.org/officeDocument/2006/relationships/hyperlink" Target="http://www.edulll.gr/" TargetMode="External"/><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image" Target="../media/image3.png"/><Relationship Id="rId5" Type="http://schemas.openxmlformats.org/officeDocument/2006/relationships/hyperlink" Target="http://www.creativecommons.gr/?page_id=118" TargetMode="External"/><Relationship Id="rId4"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notesSlide" Target="../notesSlides/notesSlide4.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Layout" Target="../slideLayouts/slideLayout2.xml"/><Relationship Id="rId5" Type="http://schemas.openxmlformats.org/officeDocument/2006/relationships/tags" Target="../tags/tag17.xml"/><Relationship Id="rId4" Type="http://schemas.openxmlformats.org/officeDocument/2006/relationships/tags" Target="../tags/tag16.xml"/></Relationships>
</file>

<file path=ppt/slides/_rels/slide5.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28.xml"/><Relationship Id="rId3" Type="http://schemas.openxmlformats.org/officeDocument/2006/relationships/tags" Target="../tags/tag20.xml"/><Relationship Id="rId7" Type="http://schemas.openxmlformats.org/officeDocument/2006/relationships/notesSlide" Target="../notesSlides/notesSlide5.xml"/><Relationship Id="rId12" Type="http://schemas.openxmlformats.org/officeDocument/2006/relationships/slide" Target="slide27.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Layout" Target="../slideLayouts/slideLayout2.xml"/><Relationship Id="rId11" Type="http://schemas.openxmlformats.org/officeDocument/2006/relationships/slide" Target="slide24.xml"/><Relationship Id="rId5" Type="http://schemas.openxmlformats.org/officeDocument/2006/relationships/tags" Target="../tags/tag22.xml"/><Relationship Id="rId10" Type="http://schemas.openxmlformats.org/officeDocument/2006/relationships/slide" Target="slide18.xml"/><Relationship Id="rId4" Type="http://schemas.openxmlformats.org/officeDocument/2006/relationships/tags" Target="../tags/tag21.xml"/><Relationship Id="rId9" Type="http://schemas.openxmlformats.org/officeDocument/2006/relationships/slide" Target="slide11.xml"/><Relationship Id="rId14" Type="http://schemas.openxmlformats.org/officeDocument/2006/relationships/slide" Target="slide31.xml"/></Relationships>
</file>

<file path=ppt/slides/_rels/slide6.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notesSlide" Target="../notesSlides/notesSlide6.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Layout" Target="../slideLayouts/slideLayout2.xml"/><Relationship Id="rId5" Type="http://schemas.openxmlformats.org/officeDocument/2006/relationships/tags" Target="../tags/tag27.xml"/><Relationship Id="rId4" Type="http://schemas.openxmlformats.org/officeDocument/2006/relationships/tags" Target="../tags/tag26.xml"/></Relationships>
</file>

<file path=ppt/slides/_rels/slide7.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notesSlide" Target="../notesSlides/notesSlide7.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Layout" Target="../slideLayouts/slideLayout2.xml"/><Relationship Id="rId5" Type="http://schemas.openxmlformats.org/officeDocument/2006/relationships/tags" Target="../tags/tag32.xml"/><Relationship Id="rId4" Type="http://schemas.openxmlformats.org/officeDocument/2006/relationships/tags" Target="../tags/tag31.xml"/></Relationships>
</file>

<file path=ppt/slides/_rels/slide8.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notesSlide" Target="../notesSlides/notesSlide8.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slideLayout" Target="../slideLayouts/slideLayout2.xml"/><Relationship Id="rId5" Type="http://schemas.openxmlformats.org/officeDocument/2006/relationships/tags" Target="../tags/tag37.xml"/><Relationship Id="rId4" Type="http://schemas.openxmlformats.org/officeDocument/2006/relationships/tags" Target="../tags/tag36.xml"/></Relationships>
</file>

<file path=ppt/slides/_rels/slide9.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notesSlide" Target="../notesSlides/notesSlide9.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slideLayout" Target="../slideLayouts/slideLayout2.xml"/><Relationship Id="rId5" Type="http://schemas.openxmlformats.org/officeDocument/2006/relationships/tags" Target="../tags/tag42.xml"/><Relationship Id="rId4" Type="http://schemas.openxmlformats.org/officeDocument/2006/relationships/tags" Target="../tags/tag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ικόνα. Τεχνολογικό Εκπαιδευτικό Ίδρυμα Θεσσαλίας.">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custDataLst>
              <p:tags r:id="rId2"/>
            </p:custDataLst>
          </p:nvPr>
        </p:nvSpPr>
        <p:spPr>
          <a:xfrm>
            <a:off x="685800" y="1382911"/>
            <a:ext cx="7772400" cy="1470025"/>
          </a:xfrm>
        </p:spPr>
        <p:txBody>
          <a:bodyPr/>
          <a:lstStyle/>
          <a:p>
            <a:r>
              <a:rPr lang="el-GR" dirty="0" smtClean="0"/>
              <a:t>Εισαγωγή στη                     Νοσηλευτική Επιστήμη</a:t>
            </a:r>
            <a:endParaRPr lang="el-GR" dirty="0"/>
          </a:p>
        </p:txBody>
      </p:sp>
      <p:sp>
        <p:nvSpPr>
          <p:cNvPr id="3" name="Υπότιτλος 2"/>
          <p:cNvSpPr>
            <a:spLocks noGrp="1"/>
          </p:cNvSpPr>
          <p:nvPr>
            <p:ph type="subTitle" idx="1"/>
            <p:custDataLst>
              <p:tags r:id="rId3"/>
            </p:custDataLst>
          </p:nvPr>
        </p:nvSpPr>
        <p:spPr>
          <a:xfrm>
            <a:off x="251520" y="2708920"/>
            <a:ext cx="8208912" cy="4056856"/>
          </a:xfrm>
        </p:spPr>
        <p:txBody>
          <a:bodyPr>
            <a:noAutofit/>
          </a:bodyPr>
          <a:lstStyle/>
          <a:p>
            <a:r>
              <a:rPr lang="el-GR" sz="2800" b="1" dirty="0"/>
              <a:t>Ενότητα </a:t>
            </a:r>
            <a:r>
              <a:rPr lang="en-US" sz="2800" b="1" dirty="0" smtClean="0"/>
              <a:t>12</a:t>
            </a:r>
            <a:r>
              <a:rPr lang="el-GR" sz="2800" b="1" dirty="0" smtClean="0"/>
              <a:t>:</a:t>
            </a:r>
            <a:r>
              <a:rPr lang="en-US" sz="2800" b="1" dirty="0" smtClean="0"/>
              <a:t> </a:t>
            </a:r>
            <a:r>
              <a:rPr lang="el-GR" sz="2800" b="1" dirty="0" smtClean="0"/>
              <a:t>Διαταραχές Προσωπικότητας – Νοσηλευτική Φροντίδα</a:t>
            </a:r>
            <a:r>
              <a:rPr lang="el-GR" dirty="0" smtClean="0"/>
              <a:t>.</a:t>
            </a:r>
            <a:endParaRPr lang="en-US" sz="16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err="1" smtClean="0"/>
              <a:t>Κοτρώτσιου</a:t>
            </a:r>
            <a:r>
              <a:rPr lang="el-GR" sz="2800" dirty="0" smtClean="0"/>
              <a:t> Ευαγγελία</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Καθηγητής</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a:t>
            </a:r>
            <a:r>
              <a:rPr lang="el-GR" sz="2800" dirty="0" smtClean="0"/>
              <a:t>Νοσηλευτικής</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8"/>
          </p:cNvPr>
          <p:cNvPicPr>
            <a:picLocks noChangeAspect="1" noChangeArrowheads="1"/>
          </p:cNvPicPr>
          <p:nvPr/>
        </p:nvPicPr>
        <p:blipFill>
          <a:blip r:embed="rId9" cstate="print"/>
          <a:srcRect/>
          <a:stretch>
            <a:fillRect/>
          </a:stretch>
        </p:blipFill>
        <p:spPr bwMode="auto">
          <a:xfrm>
            <a:off x="2416856" y="5661248"/>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399802"/>
            <a:ext cx="9144000" cy="940966"/>
          </a:xfrm>
        </p:spPr>
        <p:txBody>
          <a:bodyPr>
            <a:noAutofit/>
          </a:bodyPr>
          <a:lstStyle/>
          <a:p>
            <a:r>
              <a:rPr lang="el-GR" altLang="el-GR" dirty="0" smtClean="0">
                <a:cs typeface="Times New Roman" panose="02020603050405020304" pitchFamily="18" charset="0"/>
              </a:rPr>
              <a:t>Συμπτώματα και Θεραπεία Ασθενών</a:t>
            </a:r>
            <a:endParaRPr lang="en-US" b="0" dirty="0"/>
          </a:p>
        </p:txBody>
      </p:sp>
      <p:sp>
        <p:nvSpPr>
          <p:cNvPr id="9" name="Θέση περιεχομένου 8"/>
          <p:cNvSpPr>
            <a:spLocks noGrp="1"/>
          </p:cNvSpPr>
          <p:nvPr>
            <p:ph idx="1"/>
            <p:custDataLst>
              <p:tags r:id="rId3"/>
            </p:custDataLst>
          </p:nvPr>
        </p:nvSpPr>
        <p:spPr>
          <a:xfrm>
            <a:off x="323528" y="1531814"/>
            <a:ext cx="8496944" cy="2351139"/>
          </a:xfrm>
        </p:spPr>
        <p:txBody>
          <a:bodyPr>
            <a:noAutofit/>
          </a:bodyPr>
          <a:lstStyle/>
          <a:p>
            <a:pPr algn="just">
              <a:lnSpc>
                <a:spcPct val="90000"/>
              </a:lnSpc>
              <a:defRPr/>
            </a:pPr>
            <a:r>
              <a:rPr lang="el-GR" altLang="el-GR" sz="2400" dirty="0">
                <a:solidFill>
                  <a:srgbClr val="000000"/>
                </a:solidFill>
                <a:cs typeface="Times New Roman" charset="0"/>
              </a:rPr>
              <a:t>Τα περισσότερα άτομα με διαταραχές προσωπικότητας, πιστεύουν ότι τα προβλήματά τους πηγάζουν από άλλους ή από τον κόσμο γενικά.</a:t>
            </a:r>
          </a:p>
          <a:p>
            <a:pPr algn="just">
              <a:lnSpc>
                <a:spcPct val="90000"/>
              </a:lnSpc>
              <a:defRPr/>
            </a:pPr>
            <a:r>
              <a:rPr lang="el-GR" altLang="el-GR" sz="2400" dirty="0">
                <a:solidFill>
                  <a:srgbClr val="000000"/>
                </a:solidFill>
                <a:cs typeface="Times New Roman" charset="0"/>
              </a:rPr>
              <a:t> Δεν αναγνωρίζουν ως πηγή των δυσκολιών την ίδια τους την συμπεριφορά. </a:t>
            </a:r>
          </a:p>
          <a:p>
            <a:pPr algn="just">
              <a:lnSpc>
                <a:spcPct val="90000"/>
              </a:lnSpc>
              <a:defRPr/>
            </a:pPr>
            <a:r>
              <a:rPr lang="el-GR" altLang="el-GR" sz="2400" dirty="0">
                <a:solidFill>
                  <a:srgbClr val="000000"/>
                </a:solidFill>
                <a:cs typeface="Times New Roman" charset="0"/>
              </a:rPr>
              <a:t>Γι’ αυτούς τους λόγους οι άνθρωποι με τέτοιες διαταραχές είναι δύσκολο να </a:t>
            </a:r>
            <a:r>
              <a:rPr lang="el-GR" altLang="el-GR" sz="2400" dirty="0" smtClean="0">
                <a:solidFill>
                  <a:srgbClr val="000000"/>
                </a:solidFill>
                <a:cs typeface="Times New Roman" charset="0"/>
              </a:rPr>
              <a:t>θεραπευτούν, πράγμα </a:t>
            </a:r>
            <a:r>
              <a:rPr lang="el-GR" altLang="el-GR" sz="2400" dirty="0">
                <a:solidFill>
                  <a:srgbClr val="000000"/>
                </a:solidFill>
                <a:cs typeface="Times New Roman" charset="0"/>
              </a:rPr>
              <a:t>που είναι απογοητευτικό για τους νοσηλευτές, για τους φίλους και την </a:t>
            </a:r>
            <a:r>
              <a:rPr lang="el-GR" altLang="el-GR" sz="2400" dirty="0" smtClean="0">
                <a:solidFill>
                  <a:srgbClr val="000000"/>
                </a:solidFill>
                <a:cs typeface="Times New Roman" charset="0"/>
              </a:rPr>
              <a:t>οικογένεια.</a:t>
            </a:r>
            <a:endParaRPr lang="el-GR" altLang="el-GR" sz="2400" dirty="0">
              <a:solidFill>
                <a:srgbClr val="000000"/>
              </a:solidFill>
              <a:cs typeface="Times New Roman" charset="0"/>
            </a:endParaRPr>
          </a:p>
          <a:p>
            <a:pPr algn="just">
              <a:lnSpc>
                <a:spcPct val="90000"/>
              </a:lnSpc>
              <a:defRPr/>
            </a:pPr>
            <a:endParaRPr lang="el-GR" altLang="el-GR" sz="2400" dirty="0">
              <a:solidFill>
                <a:srgbClr val="000000"/>
              </a:solidFill>
              <a:cs typeface="Times New Roman" charset="0"/>
            </a:endParaRPr>
          </a:p>
        </p:txBody>
      </p:sp>
      <p:sp>
        <p:nvSpPr>
          <p:cNvPr id="8"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Διαταραχές Προσωπικότητας – Νοσηλευτική Φροντίδα.</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4802271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sz="4000" dirty="0" smtClean="0">
                <a:cs typeface="Times New Roman" panose="02020603050405020304" pitchFamily="18" charset="0"/>
              </a:rPr>
              <a:t>Κατηγορίες Διαταραχών Προσωπικότητας</a:t>
            </a:r>
            <a:endParaRPr lang="en-US" sz="2400" b="0" dirty="0"/>
          </a:p>
        </p:txBody>
      </p:sp>
      <p:sp>
        <p:nvSpPr>
          <p:cNvPr id="9" name="Θέση περιεχομένου 8"/>
          <p:cNvSpPr>
            <a:spLocks noGrp="1"/>
          </p:cNvSpPr>
          <p:nvPr>
            <p:ph idx="1"/>
            <p:custDataLst>
              <p:tags r:id="rId3"/>
            </p:custDataLst>
          </p:nvPr>
        </p:nvSpPr>
        <p:spPr>
          <a:xfrm>
            <a:off x="269573" y="1332319"/>
            <a:ext cx="8363272" cy="2351139"/>
          </a:xfrm>
        </p:spPr>
        <p:txBody>
          <a:bodyPr>
            <a:noAutofit/>
          </a:bodyPr>
          <a:lstStyle/>
          <a:p>
            <a:pPr marL="0" indent="0">
              <a:lnSpc>
                <a:spcPct val="90000"/>
              </a:lnSpc>
              <a:buNone/>
            </a:pPr>
            <a:endParaRPr lang="el-GR" altLang="el-GR" sz="2400" dirty="0">
              <a:solidFill>
                <a:srgbClr val="000000"/>
              </a:solidFill>
              <a:cs typeface="Times New Roman" panose="02020603050405020304" pitchFamily="18" charset="0"/>
            </a:endParaRPr>
          </a:p>
          <a:p>
            <a:pPr>
              <a:lnSpc>
                <a:spcPct val="90000"/>
              </a:lnSpc>
            </a:pPr>
            <a:r>
              <a:rPr lang="el-GR" altLang="el-GR" sz="2400" dirty="0" smtClean="0">
                <a:solidFill>
                  <a:srgbClr val="000000"/>
                </a:solidFill>
                <a:cs typeface="Times New Roman" panose="02020603050405020304" pitchFamily="18" charset="0"/>
              </a:rPr>
              <a:t>Κατατάσσονται </a:t>
            </a:r>
            <a:r>
              <a:rPr lang="el-GR" altLang="el-GR" sz="2400" dirty="0">
                <a:solidFill>
                  <a:srgbClr val="000000"/>
                </a:solidFill>
                <a:cs typeface="Times New Roman" panose="02020603050405020304" pitchFamily="18" charset="0"/>
              </a:rPr>
              <a:t>σε ομάδες ή κατηγορίες βασισμένες σε κυρίαρχα στοιχεία ή στοιχεία αναγνώρισης.</a:t>
            </a:r>
          </a:p>
          <a:p>
            <a:pPr>
              <a:lnSpc>
                <a:spcPct val="90000"/>
              </a:lnSpc>
            </a:pPr>
            <a:r>
              <a:rPr lang="el-GR" altLang="el-GR" sz="2400" b="1" dirty="0" smtClean="0">
                <a:solidFill>
                  <a:srgbClr val="000000"/>
                </a:solidFill>
                <a:cs typeface="Times New Roman" panose="02020603050405020304" pitchFamily="18" charset="0"/>
              </a:rPr>
              <a:t>Η </a:t>
            </a:r>
            <a:r>
              <a:rPr lang="el-GR" altLang="el-GR" sz="2400" b="1" dirty="0">
                <a:solidFill>
                  <a:srgbClr val="000000"/>
                </a:solidFill>
                <a:cs typeface="Times New Roman" panose="02020603050405020304" pitchFamily="18" charset="0"/>
              </a:rPr>
              <a:t>ομάδα Α</a:t>
            </a:r>
            <a:r>
              <a:rPr lang="el-GR" altLang="el-GR" sz="2400" dirty="0">
                <a:solidFill>
                  <a:srgbClr val="000000"/>
                </a:solidFill>
                <a:cs typeface="Times New Roman" panose="02020603050405020304" pitchFamily="18" charset="0"/>
              </a:rPr>
              <a:t> περιέχει ανθρώπους που η συμπεριφορά τους φαίνεται περίεργη ή εκκεντρική.</a:t>
            </a:r>
          </a:p>
          <a:p>
            <a:pPr>
              <a:lnSpc>
                <a:spcPct val="90000"/>
              </a:lnSpc>
            </a:pPr>
            <a:r>
              <a:rPr lang="el-GR" altLang="el-GR" sz="2400" b="1" dirty="0" smtClean="0">
                <a:solidFill>
                  <a:srgbClr val="000000"/>
                </a:solidFill>
                <a:cs typeface="Times New Roman" panose="02020603050405020304" pitchFamily="18" charset="0"/>
              </a:rPr>
              <a:t>Η </a:t>
            </a:r>
            <a:r>
              <a:rPr lang="el-GR" altLang="el-GR" sz="2400" b="1" dirty="0">
                <a:solidFill>
                  <a:srgbClr val="000000"/>
                </a:solidFill>
                <a:cs typeface="Times New Roman" panose="02020603050405020304" pitchFamily="18" charset="0"/>
              </a:rPr>
              <a:t>ομάδα Β</a:t>
            </a:r>
            <a:r>
              <a:rPr lang="el-GR" altLang="el-GR" sz="2400" dirty="0">
                <a:solidFill>
                  <a:srgbClr val="000000"/>
                </a:solidFill>
                <a:cs typeface="Times New Roman" panose="02020603050405020304" pitchFamily="18" charset="0"/>
              </a:rPr>
              <a:t> περιέχει ανθρώπους που φαίνονται δραματικοί, συναισθηματικοί ή αλλοπρόσαλλοι.</a:t>
            </a:r>
          </a:p>
          <a:p>
            <a:pPr>
              <a:lnSpc>
                <a:spcPct val="90000"/>
              </a:lnSpc>
            </a:pPr>
            <a:r>
              <a:rPr lang="el-GR" altLang="el-GR" sz="2400" b="1" dirty="0">
                <a:solidFill>
                  <a:srgbClr val="000000"/>
                </a:solidFill>
                <a:cs typeface="Times New Roman" panose="02020603050405020304" pitchFamily="18" charset="0"/>
              </a:rPr>
              <a:t>Η ομάδα C</a:t>
            </a:r>
            <a:r>
              <a:rPr lang="el-GR" altLang="el-GR" sz="2400" dirty="0">
                <a:solidFill>
                  <a:srgbClr val="000000"/>
                </a:solidFill>
                <a:cs typeface="Times New Roman" panose="02020603050405020304" pitchFamily="18" charset="0"/>
              </a:rPr>
              <a:t> περιέχει ανθρώπους που φαίνονται ανήσυχοι, φοβισμένοι. </a:t>
            </a:r>
            <a:endParaRPr lang="el-GR" altLang="el-GR" sz="2400" dirty="0">
              <a:solidFill>
                <a:srgbClr val="000000"/>
              </a:solidFill>
              <a:cs typeface="Times New Roman" panose="02020603050405020304" pitchFamily="18" charset="0"/>
            </a:endParaRPr>
          </a:p>
        </p:txBody>
      </p:sp>
      <p:sp>
        <p:nvSpPr>
          <p:cNvPr id="6"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Διαταραχές Προσωπικότητας – Νοσηλευτική Φροντίδα.</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41342012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sz="3600" dirty="0" err="1" smtClean="0">
                <a:cs typeface="Times New Roman" panose="02020603050405020304" pitchFamily="18" charset="0"/>
              </a:rPr>
              <a:t>Αντιστεκόμενοι</a:t>
            </a:r>
            <a:r>
              <a:rPr lang="el-GR" altLang="el-GR" sz="3600" dirty="0" smtClean="0">
                <a:cs typeface="Times New Roman" panose="02020603050405020304" pitchFamily="18" charset="0"/>
              </a:rPr>
              <a:t> </a:t>
            </a:r>
            <a:r>
              <a:rPr lang="el-GR" altLang="el-GR" sz="3600" dirty="0">
                <a:cs typeface="Times New Roman" panose="02020603050405020304" pitchFamily="18" charset="0"/>
              </a:rPr>
              <a:t>στην θεραπεία</a:t>
            </a:r>
            <a:endParaRPr lang="el-GR" altLang="el-GR" sz="3600" dirty="0"/>
          </a:p>
        </p:txBody>
      </p:sp>
      <p:sp>
        <p:nvSpPr>
          <p:cNvPr id="9" name="Θέση περιεχομένου 8"/>
          <p:cNvSpPr>
            <a:spLocks noGrp="1"/>
          </p:cNvSpPr>
          <p:nvPr>
            <p:ph idx="1"/>
            <p:custDataLst>
              <p:tags r:id="rId3"/>
            </p:custDataLst>
          </p:nvPr>
        </p:nvSpPr>
        <p:spPr>
          <a:xfrm>
            <a:off x="498376" y="1556792"/>
            <a:ext cx="8147248" cy="2351139"/>
          </a:xfrm>
        </p:spPr>
        <p:txBody>
          <a:bodyPr>
            <a:noAutofit/>
          </a:bodyPr>
          <a:lstStyle/>
          <a:p>
            <a:r>
              <a:rPr lang="el-GR" altLang="el-GR" sz="2400" dirty="0">
                <a:cs typeface="Times New Roman" panose="02020603050405020304" pitchFamily="18" charset="0"/>
              </a:rPr>
              <a:t>Οι άνθρωποι με διαταραχές προσωπικότητας περιγράφονται ως «</a:t>
            </a:r>
            <a:r>
              <a:rPr lang="el-GR" altLang="el-GR" sz="2400" dirty="0" err="1" smtClean="0">
                <a:cs typeface="Times New Roman" panose="02020603050405020304" pitchFamily="18" charset="0"/>
              </a:rPr>
              <a:t>αντιστεκόμενοι</a:t>
            </a:r>
            <a:r>
              <a:rPr lang="el-GR" altLang="el-GR" sz="2400" dirty="0" smtClean="0">
                <a:cs typeface="Times New Roman" panose="02020603050405020304" pitchFamily="18" charset="0"/>
              </a:rPr>
              <a:t> </a:t>
            </a:r>
            <a:r>
              <a:rPr lang="el-GR" altLang="el-GR" sz="2400" dirty="0">
                <a:cs typeface="Times New Roman" panose="02020603050405020304" pitchFamily="18" charset="0"/>
              </a:rPr>
              <a:t>στην θεραπεία».</a:t>
            </a:r>
          </a:p>
          <a:p>
            <a:r>
              <a:rPr lang="el-GR" altLang="el-GR" sz="2400" dirty="0" smtClean="0">
                <a:cs typeface="Times New Roman" panose="02020603050405020304" pitchFamily="18" charset="0"/>
              </a:rPr>
              <a:t>Αυτό </a:t>
            </a:r>
            <a:r>
              <a:rPr lang="el-GR" altLang="el-GR" sz="2400" dirty="0">
                <a:cs typeface="Times New Roman" panose="02020603050405020304" pitchFamily="18" charset="0"/>
              </a:rPr>
              <a:t>δεν είναι παράδοξο μια που τα χαρακτηριστικά της προσωπικότητας και της συμπεριφοράς τους είναι βαθιά ριζωμένα και δύσκολο να αλλάξεις την συμπεριφορά κάποιου. </a:t>
            </a:r>
          </a:p>
          <a:p>
            <a:r>
              <a:rPr lang="el-GR" altLang="el-GR" sz="2400" dirty="0">
                <a:cs typeface="Times New Roman" panose="02020603050405020304" pitchFamily="18" charset="0"/>
              </a:rPr>
              <a:t>Εάν συμβούν αλλαγές, γίνονται αργά, απογοητεύοντας τους φίλους, την οικογένεια και τους φορείς υγείας. </a:t>
            </a:r>
            <a:endParaRPr lang="el-GR" altLang="el-GR" sz="2400" dirty="0">
              <a:cs typeface="Times New Roman" panose="02020603050405020304" pitchFamily="18" charset="0"/>
            </a:endParaRPr>
          </a:p>
        </p:txBody>
      </p:sp>
      <p:sp>
        <p:nvSpPr>
          <p:cNvPr id="6"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Διαταραχές Προσωπικότητας – Νοσηλευτική Φροντίδα.</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14079700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08520" y="188640"/>
            <a:ext cx="9252520" cy="940966"/>
          </a:xfrm>
        </p:spPr>
        <p:txBody>
          <a:bodyPr>
            <a:noAutofit/>
          </a:bodyPr>
          <a:lstStyle/>
          <a:p>
            <a:r>
              <a:rPr lang="el-GR" altLang="el-GR" sz="4000" dirty="0" smtClean="0"/>
              <a:t>Εμπόδια</a:t>
            </a:r>
            <a:endParaRPr lang="el-GR" altLang="el-GR" sz="4000" dirty="0"/>
          </a:p>
        </p:txBody>
      </p:sp>
      <p:sp>
        <p:nvSpPr>
          <p:cNvPr id="9" name="Θέση περιεχομένου 8"/>
          <p:cNvSpPr>
            <a:spLocks noGrp="1"/>
          </p:cNvSpPr>
          <p:nvPr>
            <p:ph idx="1"/>
            <p:custDataLst>
              <p:tags r:id="rId3"/>
            </p:custDataLst>
          </p:nvPr>
        </p:nvSpPr>
        <p:spPr>
          <a:xfrm>
            <a:off x="390364" y="1352920"/>
            <a:ext cx="8147248" cy="2351139"/>
          </a:xfrm>
        </p:spPr>
        <p:txBody>
          <a:bodyPr>
            <a:noAutofit/>
          </a:bodyPr>
          <a:lstStyle/>
          <a:p>
            <a:pPr>
              <a:lnSpc>
                <a:spcPct val="90000"/>
              </a:lnSpc>
            </a:pPr>
            <a:r>
              <a:rPr lang="el-GR" altLang="el-GR" sz="2800" dirty="0">
                <a:solidFill>
                  <a:srgbClr val="000000"/>
                </a:solidFill>
                <a:cs typeface="Times New Roman" panose="02020603050405020304" pitchFamily="18" charset="0"/>
              </a:rPr>
              <a:t>Ένα άλλο εμπόδιο για την θεραπεία είναι ότι πολλά άτομα με διαταραχές δεν θεωρούν τις δυσλειτουργικές συμπεριφορές τους, πρόβλημα.</a:t>
            </a:r>
          </a:p>
          <a:p>
            <a:pPr>
              <a:lnSpc>
                <a:spcPct val="90000"/>
              </a:lnSpc>
            </a:pPr>
            <a:r>
              <a:rPr lang="el-GR" altLang="el-GR" sz="2800" dirty="0" smtClean="0">
                <a:solidFill>
                  <a:srgbClr val="000000"/>
                </a:solidFill>
                <a:cs typeface="Times New Roman" panose="02020603050405020304" pitchFamily="18" charset="0"/>
              </a:rPr>
              <a:t>Τα </a:t>
            </a:r>
            <a:r>
              <a:rPr lang="el-GR" altLang="el-GR" sz="2800" dirty="0">
                <a:solidFill>
                  <a:srgbClr val="000000"/>
                </a:solidFill>
                <a:cs typeface="Times New Roman" panose="02020603050405020304" pitchFamily="18" charset="0"/>
              </a:rPr>
              <a:t>άτομα με διαταραχές δεν αντιλαμβάνονται την ανάγκη αλλαγής συμπεριφοράς και μπορεί να δούνε τις αλλαγές αυτές σαν </a:t>
            </a:r>
            <a:r>
              <a:rPr lang="el-GR" altLang="el-GR" sz="2800" dirty="0" smtClean="0">
                <a:solidFill>
                  <a:srgbClr val="000000"/>
                </a:solidFill>
                <a:cs typeface="Times New Roman" panose="02020603050405020304" pitchFamily="18" charset="0"/>
              </a:rPr>
              <a:t>απειλή.</a:t>
            </a:r>
            <a:endParaRPr lang="el-GR" altLang="el-GR" sz="2800" dirty="0">
              <a:solidFill>
                <a:srgbClr val="000000"/>
              </a:solidFill>
              <a:cs typeface="Times New Roman" panose="02020603050405020304" pitchFamily="18" charset="0"/>
            </a:endParaRPr>
          </a:p>
          <a:p>
            <a:pPr>
              <a:lnSpc>
                <a:spcPct val="90000"/>
              </a:lnSpc>
            </a:pPr>
            <a:endParaRPr lang="el-GR" altLang="el-GR" sz="2800" dirty="0">
              <a:solidFill>
                <a:srgbClr val="000000"/>
              </a:solidFill>
              <a:cs typeface="Times New Roman" panose="02020603050405020304" pitchFamily="18" charset="0"/>
            </a:endParaRPr>
          </a:p>
        </p:txBody>
      </p:sp>
      <p:sp>
        <p:nvSpPr>
          <p:cNvPr id="8"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Διαταραχές Προσωπικότητας – Νοσηλευτική Φροντίδα.</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22075991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323528" y="417812"/>
            <a:ext cx="8712968" cy="940966"/>
          </a:xfrm>
        </p:spPr>
        <p:txBody>
          <a:bodyPr>
            <a:noAutofit/>
          </a:bodyPr>
          <a:lstStyle/>
          <a:p>
            <a:r>
              <a:rPr lang="el-GR" altLang="el-GR" sz="4000" dirty="0" smtClean="0"/>
              <a:t>Θεραπεία (1)</a:t>
            </a:r>
            <a:endParaRPr lang="en-US" sz="2400" b="0" dirty="0"/>
          </a:p>
        </p:txBody>
      </p:sp>
      <p:sp>
        <p:nvSpPr>
          <p:cNvPr id="9" name="Θέση περιεχομένου 8"/>
          <p:cNvSpPr>
            <a:spLocks noGrp="1"/>
          </p:cNvSpPr>
          <p:nvPr>
            <p:ph idx="1"/>
            <p:custDataLst>
              <p:tags r:id="rId3"/>
            </p:custDataLst>
          </p:nvPr>
        </p:nvSpPr>
        <p:spPr>
          <a:xfrm>
            <a:off x="457200" y="1700808"/>
            <a:ext cx="8147248" cy="2351139"/>
          </a:xfrm>
        </p:spPr>
        <p:txBody>
          <a:bodyPr>
            <a:noAutofit/>
          </a:bodyPr>
          <a:lstStyle/>
          <a:p>
            <a:pPr algn="just"/>
            <a:r>
              <a:rPr lang="el-GR" altLang="el-GR" sz="2400" dirty="0">
                <a:solidFill>
                  <a:srgbClr val="000000"/>
                </a:solidFill>
                <a:cs typeface="Times New Roman" panose="02020603050405020304" pitchFamily="18" charset="0"/>
              </a:rPr>
              <a:t>Χρησιμοποιούνται ορισμένες θεραπείες για άτομα με διαταραχές συμπεριφοράς. </a:t>
            </a:r>
          </a:p>
          <a:p>
            <a:pPr algn="just"/>
            <a:r>
              <a:rPr lang="el-GR" altLang="el-GR" sz="2400" dirty="0">
                <a:solidFill>
                  <a:srgbClr val="000000"/>
                </a:solidFill>
                <a:cs typeface="Times New Roman" panose="02020603050405020304" pitchFamily="18" charset="0"/>
              </a:rPr>
              <a:t>Βασίζονται στο είδος και την σοβαρότητα της διαταραχής. </a:t>
            </a:r>
          </a:p>
          <a:p>
            <a:pPr algn="just"/>
            <a:r>
              <a:rPr lang="el-GR" altLang="el-GR" sz="2400" dirty="0">
                <a:solidFill>
                  <a:srgbClr val="000000"/>
                </a:solidFill>
                <a:cs typeface="Times New Roman" panose="02020603050405020304" pitchFamily="18" charset="0"/>
              </a:rPr>
              <a:t>Συνδυασμοί φαρμάκων και ομαδική ή ατομική θεραπεία είναι πιθανόν να είναι αποτελεσματικές.</a:t>
            </a:r>
          </a:p>
          <a:p>
            <a:pPr algn="just"/>
            <a:r>
              <a:rPr lang="el-GR" altLang="el-GR" sz="2400" dirty="0">
                <a:solidFill>
                  <a:srgbClr val="000000"/>
                </a:solidFill>
                <a:cs typeface="Times New Roman" panose="02020603050405020304" pitchFamily="18" charset="0"/>
              </a:rPr>
              <a:t> Ωστόσο δεν επιζητούν όλοι θεραπεία. Άνθρωποι με παρανοϊκές, σχιζοειδείς, ναρκισσιστικές διαταραχές είναι μάλλον απίθανο να μείνουν ή να δεχτούν θεραπεία γιατί θεωρούν τους άλλους και όχι την δική τους συμπεριφορά υπεύθυνους για τα προβλήματα. </a:t>
            </a:r>
          </a:p>
        </p:txBody>
      </p:sp>
      <p:sp>
        <p:nvSpPr>
          <p:cNvPr id="8"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Διαταραχές Προσωπικότητας – Νοσηλευτική Φροντίδα.</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36496338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27179" y="260648"/>
            <a:ext cx="8229600" cy="940966"/>
          </a:xfrm>
        </p:spPr>
        <p:txBody>
          <a:bodyPr>
            <a:noAutofit/>
          </a:bodyPr>
          <a:lstStyle/>
          <a:p>
            <a:r>
              <a:rPr lang="el-GR" altLang="el-GR" sz="4000" dirty="0" smtClean="0"/>
              <a:t>Θεραπεία (2)</a:t>
            </a:r>
            <a:endParaRPr lang="el-GR" altLang="el-GR" sz="4000" dirty="0"/>
          </a:p>
        </p:txBody>
      </p:sp>
      <p:sp>
        <p:nvSpPr>
          <p:cNvPr id="9" name="Θέση περιεχομένου 8"/>
          <p:cNvSpPr>
            <a:spLocks noGrp="1"/>
          </p:cNvSpPr>
          <p:nvPr>
            <p:ph idx="1"/>
            <p:custDataLst>
              <p:tags r:id="rId3"/>
            </p:custDataLst>
          </p:nvPr>
        </p:nvSpPr>
        <p:spPr>
          <a:xfrm>
            <a:off x="353751" y="1332319"/>
            <a:ext cx="8147248" cy="2351139"/>
          </a:xfrm>
        </p:spPr>
        <p:txBody>
          <a:bodyPr>
            <a:noAutofit/>
          </a:bodyPr>
          <a:lstStyle/>
          <a:p>
            <a:pPr algn="just">
              <a:lnSpc>
                <a:spcPct val="90000"/>
              </a:lnSpc>
            </a:pPr>
            <a:r>
              <a:rPr lang="el-GR" altLang="el-GR" sz="2400" dirty="0">
                <a:solidFill>
                  <a:srgbClr val="000000"/>
                </a:solidFill>
                <a:cs typeface="Times New Roman" panose="02020603050405020304" pitchFamily="18" charset="0"/>
              </a:rPr>
              <a:t>Η θεραπεία ποικίλει ανάλογα με το είδος και την ένταση των συμπτωμάτων.</a:t>
            </a:r>
          </a:p>
          <a:p>
            <a:pPr algn="just">
              <a:lnSpc>
                <a:spcPct val="90000"/>
              </a:lnSpc>
            </a:pPr>
            <a:r>
              <a:rPr lang="el-GR" altLang="el-GR" sz="2400" dirty="0">
                <a:solidFill>
                  <a:srgbClr val="000000"/>
                </a:solidFill>
                <a:cs typeface="Times New Roman" panose="02020603050405020304" pitchFamily="18" charset="0"/>
              </a:rPr>
              <a:t> Είναι ενδεδειγμένη η εισαγωγή σε νοσοκομείο όταν προκύπτουν  θέματα ασφάλειας.</a:t>
            </a:r>
          </a:p>
          <a:p>
            <a:pPr algn="just">
              <a:lnSpc>
                <a:spcPct val="90000"/>
              </a:lnSpc>
            </a:pPr>
            <a:r>
              <a:rPr lang="el-GR" altLang="el-GR" sz="2400" dirty="0">
                <a:solidFill>
                  <a:srgbClr val="000000"/>
                </a:solidFill>
                <a:cs typeface="Times New Roman" panose="02020603050405020304" pitchFamily="18" charset="0"/>
              </a:rPr>
              <a:t> Για παράδειγμα ένα άτομο με οριακή διαταραχή, που έχει τάσεις αυτοκτονίας ή αυτοτραυματισμού.</a:t>
            </a:r>
          </a:p>
          <a:p>
            <a:pPr algn="just">
              <a:lnSpc>
                <a:spcPct val="90000"/>
              </a:lnSpc>
            </a:pPr>
            <a:r>
              <a:rPr lang="el-GR" altLang="el-GR" sz="2400" dirty="0">
                <a:solidFill>
                  <a:srgbClr val="000000"/>
                </a:solidFill>
                <a:cs typeface="Times New Roman" panose="02020603050405020304" pitchFamily="18" charset="0"/>
              </a:rPr>
              <a:t> Σε άλλη περίπτωση, δεν βοηθά η εισαγωγή σε νοσοκομείο και μπορεί μάλιστα να καταλήξει σε εξάρτηση από αυτό και το προσωπικό.</a:t>
            </a:r>
          </a:p>
          <a:p>
            <a:pPr algn="just">
              <a:lnSpc>
                <a:spcPct val="90000"/>
              </a:lnSpc>
            </a:pPr>
            <a:endParaRPr lang="el-GR" altLang="el-GR" sz="2400" dirty="0">
              <a:solidFill>
                <a:srgbClr val="000000"/>
              </a:solidFill>
              <a:cs typeface="Times New Roman" panose="02020603050405020304" pitchFamily="18" charset="0"/>
            </a:endParaRPr>
          </a:p>
        </p:txBody>
      </p:sp>
      <p:sp>
        <p:nvSpPr>
          <p:cNvPr id="8"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Διαταραχές Προσωπικότητας – Νοσηλευτική Φροντίδα.</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27274461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30119" y="88255"/>
            <a:ext cx="8375849" cy="940966"/>
          </a:xfrm>
        </p:spPr>
        <p:txBody>
          <a:bodyPr>
            <a:noAutofit/>
          </a:bodyPr>
          <a:lstStyle/>
          <a:p>
            <a:r>
              <a:rPr lang="el-GR" altLang="el-GR" sz="4000" dirty="0"/>
              <a:t>Θεραπεία </a:t>
            </a:r>
            <a:r>
              <a:rPr lang="el-GR" altLang="el-GR" sz="4000" dirty="0" smtClean="0"/>
              <a:t>(3)</a:t>
            </a:r>
            <a:endParaRPr lang="en-US" sz="2400" b="0" dirty="0"/>
          </a:p>
        </p:txBody>
      </p:sp>
      <p:sp>
        <p:nvSpPr>
          <p:cNvPr id="9" name="Θέση περιεχομένου 8"/>
          <p:cNvSpPr>
            <a:spLocks noGrp="1"/>
          </p:cNvSpPr>
          <p:nvPr>
            <p:ph idx="1"/>
            <p:custDataLst>
              <p:tags r:id="rId3"/>
            </p:custDataLst>
          </p:nvPr>
        </p:nvSpPr>
        <p:spPr>
          <a:xfrm>
            <a:off x="525759" y="1484784"/>
            <a:ext cx="8147248" cy="2351139"/>
          </a:xfrm>
        </p:spPr>
        <p:txBody>
          <a:bodyPr>
            <a:noAutofit/>
          </a:bodyPr>
          <a:lstStyle/>
          <a:p>
            <a:pPr>
              <a:lnSpc>
                <a:spcPct val="90000"/>
              </a:lnSpc>
            </a:pPr>
            <a:r>
              <a:rPr lang="el-GR" altLang="el-GR" sz="2400" dirty="0">
                <a:solidFill>
                  <a:srgbClr val="000000"/>
                </a:solidFill>
                <a:cs typeface="Times New Roman" panose="02020603050405020304" pitchFamily="18" charset="0"/>
              </a:rPr>
              <a:t>Η ατομική και ομαδική ψυχοθεραπεία έχει σκοπό να βάλει θεμέλια εμπιστοσύνης, να διδάξει τρόπους επιβίωσης, να παρέχει υποστήριξη, να μειώσει τα συμπτώματα άγχους και να βελτιώσει τις διαπροσωπικές σχέσεις.</a:t>
            </a:r>
          </a:p>
          <a:p>
            <a:pPr>
              <a:lnSpc>
                <a:spcPct val="90000"/>
              </a:lnSpc>
            </a:pPr>
            <a:r>
              <a:rPr lang="el-GR" altLang="el-GR" sz="2400" dirty="0">
                <a:solidFill>
                  <a:srgbClr val="000000"/>
                </a:solidFill>
                <a:cs typeface="Times New Roman" panose="02020603050405020304" pitchFamily="18" charset="0"/>
              </a:rPr>
              <a:t>Οι τεχνικές χαλάρωσης και διαλογισμού βοηθάνε τους πελάτες τις ομάδας C. </a:t>
            </a:r>
          </a:p>
          <a:p>
            <a:pPr>
              <a:lnSpc>
                <a:spcPct val="90000"/>
              </a:lnSpc>
            </a:pPr>
            <a:r>
              <a:rPr lang="el-GR" altLang="el-GR" sz="2400" dirty="0">
                <a:solidFill>
                  <a:srgbClr val="000000"/>
                </a:solidFill>
                <a:cs typeface="Times New Roman" panose="02020603050405020304" pitchFamily="18" charset="0"/>
              </a:rPr>
              <a:t>Η Βελτίωση σε βασικές ικανότητες επιβίωσης με την βοήθεια θεραπευτή οδηγεί στην βελτίωση των λειτουργικών ικανοτήτων του ατόμου με </a:t>
            </a:r>
            <a:r>
              <a:rPr lang="el-GR" altLang="el-GR" sz="2400" dirty="0" err="1">
                <a:solidFill>
                  <a:srgbClr val="000000"/>
                </a:solidFill>
                <a:cs typeface="Times New Roman" panose="02020603050405020304" pitchFamily="18" charset="0"/>
              </a:rPr>
              <a:t>σχιζοτυπικές</a:t>
            </a:r>
            <a:r>
              <a:rPr lang="el-GR" altLang="el-GR" sz="2400" dirty="0">
                <a:solidFill>
                  <a:srgbClr val="000000"/>
                </a:solidFill>
                <a:cs typeface="Times New Roman" panose="02020603050405020304" pitchFamily="18" charset="0"/>
              </a:rPr>
              <a:t> και σχιζοφρενικές διαταραχές. </a:t>
            </a:r>
            <a:endParaRPr lang="el-GR" altLang="el-GR" sz="2400" dirty="0">
              <a:solidFill>
                <a:srgbClr val="000000"/>
              </a:solidFill>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Διαταραχές Προσωπικότητας – Νοσηλευτική Φροντίδα.</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16</a:t>
            </a:fld>
            <a:endParaRPr lang="el-GR" sz="1400" dirty="0"/>
          </a:p>
        </p:txBody>
      </p:sp>
    </p:spTree>
    <p:custDataLst>
      <p:tags r:id="rId1"/>
    </p:custDataLst>
    <p:extLst>
      <p:ext uri="{BB962C8B-B14F-4D97-AF65-F5344CB8AC3E}">
        <p14:creationId xmlns:p14="http://schemas.microsoft.com/office/powerpoint/2010/main" val="17466519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4157" y="311575"/>
            <a:ext cx="8229600" cy="940966"/>
          </a:xfrm>
        </p:spPr>
        <p:txBody>
          <a:bodyPr>
            <a:noAutofit/>
          </a:bodyPr>
          <a:lstStyle/>
          <a:p>
            <a:r>
              <a:rPr lang="el-GR" altLang="el-GR" sz="3600" dirty="0">
                <a:solidFill>
                  <a:srgbClr val="000000"/>
                </a:solidFill>
                <a:cs typeface="Times New Roman" panose="02020603050405020304" pitchFamily="18" charset="0"/>
              </a:rPr>
              <a:t>Θεραπεία </a:t>
            </a:r>
            <a:r>
              <a:rPr lang="el-GR" altLang="el-GR" sz="3600" dirty="0" smtClean="0">
                <a:solidFill>
                  <a:srgbClr val="000000"/>
                </a:solidFill>
                <a:cs typeface="Times New Roman" panose="02020603050405020304" pitchFamily="18" charset="0"/>
              </a:rPr>
              <a:t>(4)</a:t>
            </a:r>
            <a:endParaRPr lang="en-US" sz="2000" b="0" dirty="0"/>
          </a:p>
        </p:txBody>
      </p:sp>
      <p:sp>
        <p:nvSpPr>
          <p:cNvPr id="9" name="Θέση περιεχομένου 8"/>
          <p:cNvSpPr>
            <a:spLocks noGrp="1"/>
          </p:cNvSpPr>
          <p:nvPr>
            <p:ph idx="1"/>
            <p:custDataLst>
              <p:tags r:id="rId3"/>
            </p:custDataLst>
          </p:nvPr>
        </p:nvSpPr>
        <p:spPr>
          <a:xfrm>
            <a:off x="541174" y="1556792"/>
            <a:ext cx="8147248" cy="2351139"/>
          </a:xfrm>
        </p:spPr>
        <p:txBody>
          <a:bodyPr>
            <a:noAutofit/>
          </a:bodyPr>
          <a:lstStyle/>
          <a:p>
            <a:r>
              <a:rPr lang="el-GR" altLang="el-GR" sz="2400" dirty="0">
                <a:solidFill>
                  <a:srgbClr val="000000"/>
                </a:solidFill>
                <a:cs typeface="Times New Roman" panose="02020603050405020304" pitchFamily="18" charset="0"/>
              </a:rPr>
              <a:t>Η ομαδική θεραπεία βοηθά άτομα με εξάρτηση και παθητικό- επιθετικές διαταραχές να έχουν αυτοεκτίμηση και καλύτερες σχέσεις με τους άλλους. </a:t>
            </a:r>
          </a:p>
          <a:p>
            <a:r>
              <a:rPr lang="el-GR" altLang="el-GR" sz="2400" dirty="0">
                <a:solidFill>
                  <a:srgbClr val="000000"/>
                </a:solidFill>
                <a:cs typeface="Times New Roman" panose="02020603050405020304" pitchFamily="18" charset="0"/>
              </a:rPr>
              <a:t>Η θεραπεία γνωστικής συμπεριφοράς βοηθά άτομα με διαταραχές συμπεριφοράς. Μερικές τέτοιες τεχνικές, χρησιμοποιούνται για να αλλάζουν τον τρόπο με τον οποίο σκέφτεται το άτομο για τον εαυτό του και για τους άλλους. </a:t>
            </a:r>
          </a:p>
          <a:p>
            <a:r>
              <a:rPr lang="el-GR" altLang="el-GR" sz="2400" dirty="0">
                <a:solidFill>
                  <a:srgbClr val="000000"/>
                </a:solidFill>
                <a:cs typeface="Times New Roman" panose="02020603050405020304" pitchFamily="18" charset="0"/>
              </a:rPr>
              <a:t>Για παράδειγμα ο ασθενής σταματά τις αρνητικές σκέψεις </a:t>
            </a:r>
            <a:endParaRPr lang="el-GR" altLang="el-GR" sz="2400" dirty="0">
              <a:solidFill>
                <a:srgbClr val="000000"/>
              </a:solidFill>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Διαταραχές Προσωπικότητας – Νοσηλευτική Φροντίδα.</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17</a:t>
            </a:fld>
            <a:endParaRPr lang="el-GR" sz="1400" dirty="0"/>
          </a:p>
        </p:txBody>
      </p:sp>
    </p:spTree>
    <p:custDataLst>
      <p:tags r:id="rId1"/>
    </p:custDataLst>
    <p:extLst>
      <p:ext uri="{BB962C8B-B14F-4D97-AF65-F5344CB8AC3E}">
        <p14:creationId xmlns:p14="http://schemas.microsoft.com/office/powerpoint/2010/main" val="25262799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sz="3600" dirty="0">
                <a:solidFill>
                  <a:srgbClr val="000000"/>
                </a:solidFill>
                <a:latin typeface="+mn-lt"/>
              </a:rPr>
              <a:t>ΟΜΑΔΑ- Α </a:t>
            </a:r>
            <a:br>
              <a:rPr lang="el-GR" altLang="el-GR" sz="3600" dirty="0">
                <a:solidFill>
                  <a:srgbClr val="000000"/>
                </a:solidFill>
                <a:latin typeface="+mn-lt"/>
              </a:rPr>
            </a:br>
            <a:r>
              <a:rPr lang="el-GR" altLang="el-GR" sz="3600" dirty="0">
                <a:solidFill>
                  <a:srgbClr val="000000"/>
                </a:solidFill>
                <a:latin typeface="+mn-lt"/>
              </a:rPr>
              <a:t>ΠΑΡΑΝΟΪΚΕΣ ΔΙΑΤΑΡΑΧΕΣ </a:t>
            </a:r>
            <a:endParaRPr lang="en-US" sz="2000" b="0" dirty="0">
              <a:latin typeface="+mn-lt"/>
            </a:endParaRPr>
          </a:p>
        </p:txBody>
      </p:sp>
      <p:sp>
        <p:nvSpPr>
          <p:cNvPr id="9" name="Θέση περιεχομένου 8"/>
          <p:cNvSpPr>
            <a:spLocks noGrp="1"/>
          </p:cNvSpPr>
          <p:nvPr>
            <p:ph idx="1"/>
            <p:custDataLst>
              <p:tags r:id="rId3"/>
            </p:custDataLst>
          </p:nvPr>
        </p:nvSpPr>
        <p:spPr>
          <a:xfrm>
            <a:off x="390364" y="1628800"/>
            <a:ext cx="8147248" cy="2351139"/>
          </a:xfrm>
        </p:spPr>
        <p:txBody>
          <a:bodyPr>
            <a:noAutofit/>
          </a:bodyPr>
          <a:lstStyle/>
          <a:p>
            <a:pPr>
              <a:lnSpc>
                <a:spcPct val="90000"/>
              </a:lnSpc>
            </a:pPr>
            <a:r>
              <a:rPr lang="el-GR" altLang="el-GR" sz="2800" dirty="0">
                <a:solidFill>
                  <a:srgbClr val="000000"/>
                </a:solidFill>
                <a:cs typeface="Times New Roman" panose="02020603050405020304" pitchFamily="18" charset="0"/>
              </a:rPr>
              <a:t>Οι παρανοϊκές διαταραχές προσωπικότητας χαρακτηρίζονται από έλλειψη εμπιστοσύνης και καχυποψία για τους άλλους. Οι ασθενείς με τέτοιες διαταραχές ερμηνεύουν ως επικίνδυνες τις πράξεις των άλλων. </a:t>
            </a:r>
          </a:p>
          <a:p>
            <a:pPr>
              <a:lnSpc>
                <a:spcPct val="90000"/>
              </a:lnSpc>
            </a:pPr>
            <a:r>
              <a:rPr lang="el-GR" altLang="el-GR" sz="2800" dirty="0">
                <a:solidFill>
                  <a:srgbClr val="000000"/>
                </a:solidFill>
                <a:cs typeface="Times New Roman" panose="02020603050405020304" pitchFamily="18" charset="0"/>
              </a:rPr>
              <a:t>Είναι περισσότερο κοινή στους άνδρες παρά στις γυναίκες. </a:t>
            </a:r>
          </a:p>
          <a:p>
            <a:pPr>
              <a:lnSpc>
                <a:spcPct val="90000"/>
              </a:lnSpc>
            </a:pPr>
            <a:endParaRPr lang="el-GR" altLang="el-GR" sz="2800" dirty="0">
              <a:solidFill>
                <a:srgbClr val="000000"/>
              </a:solidFill>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Διαταραχές Προσωπικότητας – Νοσηλευτική Φροντίδα.</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18</a:t>
            </a:fld>
            <a:endParaRPr lang="el-GR" sz="1400" dirty="0"/>
          </a:p>
        </p:txBody>
      </p:sp>
    </p:spTree>
    <p:custDataLst>
      <p:tags r:id="rId1"/>
    </p:custDataLst>
    <p:extLst>
      <p:ext uri="{BB962C8B-B14F-4D97-AF65-F5344CB8AC3E}">
        <p14:creationId xmlns:p14="http://schemas.microsoft.com/office/powerpoint/2010/main" val="9758737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79512" y="260648"/>
            <a:ext cx="8964488" cy="940966"/>
          </a:xfrm>
        </p:spPr>
        <p:txBody>
          <a:bodyPr>
            <a:noAutofit/>
          </a:bodyPr>
          <a:lstStyle/>
          <a:p>
            <a:r>
              <a:rPr lang="el-GR" altLang="el-GR" sz="4000" dirty="0" smtClean="0">
                <a:solidFill>
                  <a:srgbClr val="000000"/>
                </a:solidFill>
                <a:cs typeface="Times New Roman" panose="02020603050405020304" pitchFamily="18" charset="0"/>
              </a:rPr>
              <a:t>Πρόγνωση </a:t>
            </a:r>
            <a:r>
              <a:rPr lang="el-GR" altLang="el-GR" sz="4000" dirty="0">
                <a:solidFill>
                  <a:srgbClr val="000000"/>
                </a:solidFill>
                <a:cs typeface="Times New Roman" panose="02020603050405020304" pitchFamily="18" charset="0"/>
              </a:rPr>
              <a:t>και </a:t>
            </a:r>
            <a:r>
              <a:rPr lang="el-GR" altLang="el-GR" sz="4000" dirty="0" smtClean="0">
                <a:solidFill>
                  <a:srgbClr val="000000"/>
                </a:solidFill>
                <a:cs typeface="Times New Roman" panose="02020603050405020304" pitchFamily="18" charset="0"/>
              </a:rPr>
              <a:t>Θεραπευτικό Αποτέλεσμα </a:t>
            </a:r>
            <a:endParaRPr lang="en-US" sz="2400" b="0" dirty="0"/>
          </a:p>
        </p:txBody>
      </p:sp>
      <p:sp>
        <p:nvSpPr>
          <p:cNvPr id="9" name="Θέση περιεχομένου 8"/>
          <p:cNvSpPr>
            <a:spLocks noGrp="1"/>
          </p:cNvSpPr>
          <p:nvPr>
            <p:ph idx="1"/>
            <p:custDataLst>
              <p:tags r:id="rId3"/>
            </p:custDataLst>
          </p:nvPr>
        </p:nvSpPr>
        <p:spPr>
          <a:xfrm>
            <a:off x="390364" y="1628800"/>
            <a:ext cx="8147248" cy="2351139"/>
          </a:xfrm>
        </p:spPr>
        <p:txBody>
          <a:bodyPr>
            <a:noAutofit/>
          </a:bodyPr>
          <a:lstStyle/>
          <a:p>
            <a:pPr algn="just">
              <a:lnSpc>
                <a:spcPct val="90000"/>
              </a:lnSpc>
            </a:pPr>
            <a:r>
              <a:rPr lang="el-GR" altLang="el-GR" sz="2400" dirty="0">
                <a:solidFill>
                  <a:srgbClr val="000000"/>
                </a:solidFill>
                <a:cs typeface="Times New Roman" panose="02020603050405020304" pitchFamily="18" charset="0"/>
              </a:rPr>
              <a:t>Τα δεδομένα για πρόγνωση και θεραπευτικό αποτέλεσμα είναι περιορισμένα επειδή τα άτομα αυτά δεν επιδιώκουν την θεραπεία. </a:t>
            </a:r>
          </a:p>
          <a:p>
            <a:pPr algn="just">
              <a:lnSpc>
                <a:spcPct val="90000"/>
              </a:lnSpc>
            </a:pPr>
            <a:r>
              <a:rPr lang="el-GR" altLang="el-GR" sz="2400" dirty="0">
                <a:solidFill>
                  <a:srgbClr val="000000"/>
                </a:solidFill>
                <a:cs typeface="Times New Roman" panose="02020603050405020304" pitchFamily="18" charset="0"/>
              </a:rPr>
              <a:t>Οι ασθενείς είναι επιφυλακτικοί και αποφεύγουν τον νοσηλευτή. Μπορεί επίσης να ελέγχουν το δωμάτιο, να κοιτάζουν πίσω από τα έπιπλα και τις πόρτες σαν να κινδυνεύουν. </a:t>
            </a:r>
          </a:p>
          <a:p>
            <a:pPr algn="just">
              <a:lnSpc>
                <a:spcPct val="90000"/>
              </a:lnSpc>
            </a:pPr>
            <a:r>
              <a:rPr lang="el-GR" altLang="el-GR" sz="2400" dirty="0">
                <a:solidFill>
                  <a:srgbClr val="000000"/>
                </a:solidFill>
                <a:cs typeface="Times New Roman" panose="02020603050405020304" pitchFamily="18" charset="0"/>
              </a:rPr>
              <a:t>Μπορεί να κάθονται δίπλα στην πόρτα για να φύγουν γρήγορα αν χρειαστεί ή να κάθονται με την πλάτη στον τοίχο. </a:t>
            </a:r>
          </a:p>
          <a:p>
            <a:pPr algn="just">
              <a:lnSpc>
                <a:spcPct val="90000"/>
              </a:lnSpc>
            </a:pPr>
            <a:endParaRPr lang="el-GR" altLang="el-GR" sz="2400" dirty="0">
              <a:solidFill>
                <a:srgbClr val="000000"/>
              </a:solidFill>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Διαταραχές Προσωπικότητας – Νοσηλευτική Φροντίδα.</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19</a:t>
            </a:fld>
            <a:endParaRPr lang="el-GR" sz="1400" dirty="0"/>
          </a:p>
        </p:txBody>
      </p:sp>
    </p:spTree>
    <p:custDataLst>
      <p:tags r:id="rId1"/>
    </p:custDataLst>
    <p:extLst>
      <p:ext uri="{BB962C8B-B14F-4D97-AF65-F5344CB8AC3E}">
        <p14:creationId xmlns:p14="http://schemas.microsoft.com/office/powerpoint/2010/main" val="38834374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custDataLst>
              <p:tags r:id="rId2"/>
            </p:custDataLst>
          </p:nvPr>
        </p:nvSpPr>
        <p:spPr/>
        <p:txBody>
          <a:bodyPr/>
          <a:lstStyle/>
          <a:p>
            <a:r>
              <a:rPr lang="el-GR" dirty="0" smtClean="0"/>
              <a:t>Άδειες Χρήσης</a:t>
            </a:r>
            <a:endParaRPr lang="el-GR" dirty="0"/>
          </a:p>
        </p:txBody>
      </p:sp>
      <p:sp>
        <p:nvSpPr>
          <p:cNvPr id="9" name="Subtitle 8"/>
          <p:cNvSpPr>
            <a:spLocks noGrp="1"/>
          </p:cNvSpPr>
          <p:nvPr>
            <p:ph idx="1"/>
            <p:custDataLst>
              <p:tags r:id="rId3"/>
            </p:custDataLst>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7"/>
          </p:cNvPr>
          <p:cNvPicPr>
            <a:picLocks noChangeAspect="1"/>
          </p:cNvPicPr>
          <p:nvPr/>
        </p:nvPicPr>
        <p:blipFill>
          <a:blip r:embed="rId8" cstate="print"/>
          <a:stretch>
            <a:fillRect/>
          </a:stretch>
        </p:blipFill>
        <p:spPr>
          <a:xfrm>
            <a:off x="3707904" y="4941168"/>
            <a:ext cx="1581685" cy="553393"/>
          </a:xfrm>
          <a:prstGeom prst="rect">
            <a:avLst/>
          </a:prstGeom>
        </p:spPr>
      </p:pic>
      <p:sp>
        <p:nvSpPr>
          <p:cNvPr id="3" name="Θέση αριθμού διαφάνειας 2"/>
          <p:cNvSpPr>
            <a:spLocks noGrp="1"/>
          </p:cNvSpPr>
          <p:nvPr>
            <p:ph type="sldNum" sz="quarter" idx="12"/>
            <p:custDataLst>
              <p:tags r:id="rId4"/>
            </p:custDataLst>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07504" y="260648"/>
            <a:ext cx="9036496" cy="940966"/>
          </a:xfrm>
        </p:spPr>
        <p:txBody>
          <a:bodyPr>
            <a:noAutofit/>
          </a:bodyPr>
          <a:lstStyle/>
          <a:p>
            <a:r>
              <a:rPr lang="el-GR" dirty="0" smtClean="0">
                <a:solidFill>
                  <a:srgbClr val="000000"/>
                </a:solidFill>
                <a:cs typeface="Times New Roman" panose="02020603050405020304" pitchFamily="18" charset="0"/>
              </a:rPr>
              <a:t>Διάγνωση (1)</a:t>
            </a:r>
            <a:endParaRPr lang="en-US" sz="2800" b="0" dirty="0"/>
          </a:p>
        </p:txBody>
      </p:sp>
      <p:sp>
        <p:nvSpPr>
          <p:cNvPr id="9" name="Θέση περιεχομένου 8"/>
          <p:cNvSpPr>
            <a:spLocks noGrp="1"/>
          </p:cNvSpPr>
          <p:nvPr>
            <p:ph idx="1"/>
            <p:custDataLst>
              <p:tags r:id="rId3"/>
            </p:custDataLst>
          </p:nvPr>
        </p:nvSpPr>
        <p:spPr>
          <a:xfrm>
            <a:off x="457200" y="1427842"/>
            <a:ext cx="8147248" cy="2351139"/>
          </a:xfrm>
        </p:spPr>
        <p:txBody>
          <a:bodyPr>
            <a:noAutofit/>
          </a:bodyPr>
          <a:lstStyle/>
          <a:p>
            <a:r>
              <a:rPr lang="el-GR" altLang="el-GR" sz="2400" dirty="0">
                <a:solidFill>
                  <a:srgbClr val="000000"/>
                </a:solidFill>
                <a:cs typeface="Times New Roman" panose="02020603050405020304" pitchFamily="18" charset="0"/>
              </a:rPr>
              <a:t>Επίσης η διάθεσή τους αλλάζει γρήγορα και μπορεί να γίνονται σαρκαστικοί, χωρίς λόγο. </a:t>
            </a:r>
          </a:p>
          <a:p>
            <a:r>
              <a:rPr lang="el-GR" altLang="el-GR" sz="2400" dirty="0">
                <a:solidFill>
                  <a:srgbClr val="000000"/>
                </a:solidFill>
                <a:cs typeface="Times New Roman" panose="02020603050405020304" pitchFamily="18" charset="0"/>
              </a:rPr>
              <a:t>Η συνεχής καχυποψία διαστρεβλώνει την σκέψη και το περιεχόμενό της, βλέπουν κακία στις πράξεις των άλλων και περνάνε ώρες αναλύοντας τη συμπεριφορά των άλλων και ψάχνοντας κρυφά κίνητρα.</a:t>
            </a:r>
          </a:p>
          <a:p>
            <a:endParaRPr lang="el-GR" altLang="el-GR" sz="2400" dirty="0">
              <a:solidFill>
                <a:srgbClr val="000000"/>
              </a:solidFill>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Διαταραχές Προσωπικότητας – Νοσηλευτική Φροντίδα.</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20</a:t>
            </a:fld>
            <a:endParaRPr lang="el-GR" sz="1400" dirty="0"/>
          </a:p>
        </p:txBody>
      </p:sp>
    </p:spTree>
    <p:custDataLst>
      <p:tags r:id="rId1"/>
    </p:custDataLst>
    <p:extLst>
      <p:ext uri="{BB962C8B-B14F-4D97-AF65-F5344CB8AC3E}">
        <p14:creationId xmlns:p14="http://schemas.microsoft.com/office/powerpoint/2010/main" val="21907910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07504" y="260648"/>
            <a:ext cx="9036496" cy="940966"/>
          </a:xfrm>
        </p:spPr>
        <p:txBody>
          <a:bodyPr>
            <a:noAutofit/>
          </a:bodyPr>
          <a:lstStyle/>
          <a:p>
            <a:r>
              <a:rPr lang="el-GR" dirty="0">
                <a:solidFill>
                  <a:srgbClr val="000000"/>
                </a:solidFill>
                <a:cs typeface="Times New Roman" panose="02020603050405020304" pitchFamily="18" charset="0"/>
              </a:rPr>
              <a:t>Διάγνωση </a:t>
            </a:r>
            <a:r>
              <a:rPr lang="el-GR" dirty="0" smtClean="0">
                <a:solidFill>
                  <a:srgbClr val="000000"/>
                </a:solidFill>
                <a:cs typeface="Times New Roman" panose="02020603050405020304" pitchFamily="18" charset="0"/>
              </a:rPr>
              <a:t>(2)</a:t>
            </a:r>
            <a:endParaRPr lang="en-US" sz="2800" b="0" dirty="0"/>
          </a:p>
        </p:txBody>
      </p:sp>
      <p:sp>
        <p:nvSpPr>
          <p:cNvPr id="9" name="Θέση περιεχομένου 8"/>
          <p:cNvSpPr>
            <a:spLocks noGrp="1"/>
          </p:cNvSpPr>
          <p:nvPr>
            <p:ph idx="1"/>
            <p:custDataLst>
              <p:tags r:id="rId3"/>
            </p:custDataLst>
          </p:nvPr>
        </p:nvSpPr>
        <p:spPr>
          <a:xfrm>
            <a:off x="457200" y="1427842"/>
            <a:ext cx="8147248" cy="2351139"/>
          </a:xfrm>
        </p:spPr>
        <p:txBody>
          <a:bodyPr>
            <a:noAutofit/>
          </a:bodyPr>
          <a:lstStyle/>
          <a:p>
            <a:r>
              <a:rPr lang="el-GR" altLang="el-GR" sz="2400" dirty="0">
                <a:solidFill>
                  <a:srgbClr val="000000"/>
                </a:solidFill>
                <a:cs typeface="Times New Roman" panose="02020603050405020304" pitchFamily="18" charset="0"/>
              </a:rPr>
              <a:t>Συχνά αισθάνονται ότι τους επιτίθενται και κάνουν σχέδια για την προστασία τους. </a:t>
            </a:r>
          </a:p>
          <a:p>
            <a:r>
              <a:rPr lang="el-GR" altLang="el-GR" sz="2400" dirty="0">
                <a:solidFill>
                  <a:srgbClr val="000000"/>
                </a:solidFill>
                <a:cs typeface="Times New Roman" panose="02020603050405020304" pitchFamily="18" charset="0"/>
              </a:rPr>
              <a:t>Χρησιμοποιούν τον αμυντικό μηχανισμό «προβολής», δηλαδή κατηγορούν ανθρώπους, οργανισμούς ή γεγονότα για τις δυσκολίες τους.  </a:t>
            </a:r>
          </a:p>
          <a:p>
            <a:r>
              <a:rPr lang="el-GR" altLang="el-GR" sz="2400" dirty="0">
                <a:solidFill>
                  <a:srgbClr val="000000"/>
                </a:solidFill>
                <a:cs typeface="Times New Roman" panose="02020603050405020304" pitchFamily="18" charset="0"/>
              </a:rPr>
              <a:t>.Για παράδειγμα κάποιος που παίρνει κλήση για παράνομο παρκάρισμα, μπορεί να πει ότι είναι σχέδιο της αστυνομίας για να τον διώξει από την γειτονιά και κάνει σχέδια εκδίκηση. </a:t>
            </a: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Διαταραχές Προσωπικότητας – Νοσηλευτική Φροντίδα.</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21</a:t>
            </a:fld>
            <a:endParaRPr lang="el-GR" sz="1400" dirty="0"/>
          </a:p>
        </p:txBody>
      </p:sp>
    </p:spTree>
    <p:custDataLst>
      <p:tags r:id="rId1"/>
    </p:custDataLst>
    <p:extLst>
      <p:ext uri="{BB962C8B-B14F-4D97-AF65-F5344CB8AC3E}">
        <p14:creationId xmlns:p14="http://schemas.microsoft.com/office/powerpoint/2010/main" val="37611667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476672"/>
            <a:ext cx="8229600" cy="940966"/>
          </a:xfrm>
        </p:spPr>
        <p:txBody>
          <a:bodyPr>
            <a:noAutofit/>
          </a:bodyPr>
          <a:lstStyle/>
          <a:p>
            <a:r>
              <a:rPr lang="el-GR" altLang="el-GR" dirty="0" smtClean="0"/>
              <a:t>Νοσηλευτικές Παρεμβάσεις (1)</a:t>
            </a:r>
            <a:endParaRPr lang="el-GR" dirty="0"/>
          </a:p>
        </p:txBody>
      </p:sp>
      <p:sp>
        <p:nvSpPr>
          <p:cNvPr id="9" name="Θέση περιεχομένου 8"/>
          <p:cNvSpPr>
            <a:spLocks noGrp="1"/>
          </p:cNvSpPr>
          <p:nvPr>
            <p:ph idx="1"/>
            <p:custDataLst>
              <p:tags r:id="rId3"/>
            </p:custDataLst>
          </p:nvPr>
        </p:nvSpPr>
        <p:spPr>
          <a:xfrm>
            <a:off x="215516" y="1844824"/>
            <a:ext cx="8712968" cy="2351139"/>
          </a:xfrm>
        </p:spPr>
        <p:txBody>
          <a:bodyPr>
            <a:noAutofit/>
          </a:bodyPr>
          <a:lstStyle/>
          <a:p>
            <a:pPr>
              <a:lnSpc>
                <a:spcPct val="90000"/>
              </a:lnSpc>
            </a:pPr>
            <a:r>
              <a:rPr lang="el-GR" altLang="el-GR" sz="2400" dirty="0">
                <a:solidFill>
                  <a:srgbClr val="000000"/>
                </a:solidFill>
                <a:cs typeface="Times New Roman" panose="02020603050405020304" pitchFamily="18" charset="0"/>
              </a:rPr>
              <a:t>Η δημιουργία σχέσης με τέτοιους ασθενείς είναι δύσκολη.</a:t>
            </a:r>
          </a:p>
          <a:p>
            <a:pPr>
              <a:lnSpc>
                <a:spcPct val="90000"/>
              </a:lnSpc>
            </a:pPr>
            <a:r>
              <a:rPr lang="el-GR" altLang="el-GR" sz="2400" dirty="0" smtClean="0">
                <a:solidFill>
                  <a:srgbClr val="000000"/>
                </a:solidFill>
                <a:cs typeface="Times New Roman" panose="02020603050405020304" pitchFamily="18" charset="0"/>
              </a:rPr>
              <a:t>Ο  </a:t>
            </a:r>
            <a:r>
              <a:rPr lang="el-GR" altLang="el-GR" sz="2400" dirty="0">
                <a:solidFill>
                  <a:srgbClr val="000000"/>
                </a:solidFill>
                <a:cs typeface="Times New Roman" panose="02020603050405020304" pitchFamily="18" charset="0"/>
              </a:rPr>
              <a:t>νοσηλευτής πρέπει να θυμάται πως τέτοια άτομα, παίρνουν τα πάντα σοβαρά και είναι ευαίσθητοι στις αντιδράσεις και τα κίνητρα των άλλων. </a:t>
            </a:r>
            <a:endParaRPr lang="el-GR" altLang="el-GR" sz="2400" dirty="0" smtClean="0">
              <a:solidFill>
                <a:srgbClr val="000000"/>
              </a:solidFill>
              <a:cs typeface="Times New Roman" panose="02020603050405020304" pitchFamily="18" charset="0"/>
            </a:endParaRPr>
          </a:p>
          <a:p>
            <a:pPr>
              <a:lnSpc>
                <a:spcPct val="90000"/>
              </a:lnSpc>
            </a:pPr>
            <a:r>
              <a:rPr lang="el-GR" altLang="el-GR" sz="2400" dirty="0">
                <a:solidFill>
                  <a:srgbClr val="000000"/>
                </a:solidFill>
                <a:cs typeface="Times New Roman" panose="02020603050405020304" pitchFamily="18" charset="0"/>
              </a:rPr>
              <a:t>Έτσι θα πρέπει να τους πλησιάζει με επαγγελματικό ύφος και να αποφεύγει τα αστεία και τις κουβεντούλες.</a:t>
            </a:r>
          </a:p>
          <a:p>
            <a:pPr>
              <a:lnSpc>
                <a:spcPct val="90000"/>
              </a:lnSpc>
            </a:pPr>
            <a:r>
              <a:rPr lang="el-GR" altLang="el-GR" sz="2400" dirty="0">
                <a:solidFill>
                  <a:srgbClr val="000000"/>
                </a:solidFill>
                <a:cs typeface="Times New Roman" panose="02020603050405020304" pitchFamily="18" charset="0"/>
              </a:rPr>
              <a:t> Είναι σημαντικό για την επιτυχία της θεραπευτικής σχέσης νοσηλευτή- ασθενή η τήρηση των υποσχέσεων, του προγράμματος και η ευθύτητα. </a:t>
            </a:r>
          </a:p>
          <a:p>
            <a:pPr>
              <a:lnSpc>
                <a:spcPct val="90000"/>
              </a:lnSpc>
            </a:pPr>
            <a:endParaRPr lang="el-GR" altLang="el-GR" sz="2400" dirty="0">
              <a:solidFill>
                <a:srgbClr val="000000"/>
              </a:solidFill>
              <a:cs typeface="Times New Roman" panose="02020603050405020304" pitchFamily="18" charset="0"/>
            </a:endParaRPr>
          </a:p>
          <a:p>
            <a:pPr>
              <a:lnSpc>
                <a:spcPct val="90000"/>
              </a:lnSpc>
            </a:pPr>
            <a:endParaRPr lang="el-GR" altLang="el-GR" sz="2400" dirty="0">
              <a:solidFill>
                <a:srgbClr val="000000"/>
              </a:solidFill>
              <a:cs typeface="Times New Roman" panose="02020603050405020304" pitchFamily="18" charset="0"/>
            </a:endParaRPr>
          </a:p>
          <a:p>
            <a:pPr>
              <a:lnSpc>
                <a:spcPct val="90000"/>
              </a:lnSpc>
            </a:pPr>
            <a:endParaRPr lang="el-GR" altLang="el-GR" sz="2400" dirty="0">
              <a:solidFill>
                <a:srgbClr val="000000"/>
              </a:solidFill>
              <a:cs typeface="Times New Roman" panose="02020603050405020304" pitchFamily="18" charset="0"/>
            </a:endParaRPr>
          </a:p>
          <a:p>
            <a:pPr>
              <a:lnSpc>
                <a:spcPct val="90000"/>
              </a:lnSpc>
            </a:pPr>
            <a:endParaRPr lang="el-GR" altLang="el-GR" sz="2400" dirty="0">
              <a:solidFill>
                <a:srgbClr val="000000"/>
              </a:solidFill>
              <a:cs typeface="Times New Roman" panose="02020603050405020304" pitchFamily="18" charset="0"/>
            </a:endParaRPr>
          </a:p>
        </p:txBody>
      </p:sp>
      <p:sp>
        <p:nvSpPr>
          <p:cNvPr id="8"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Διαταραχές Προσωπικότητας – Νοσηλευτική Φροντίδα.</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22</a:t>
            </a:fld>
            <a:endParaRPr lang="el-GR" sz="1400" dirty="0"/>
          </a:p>
        </p:txBody>
      </p:sp>
    </p:spTree>
    <p:custDataLst>
      <p:tags r:id="rId1"/>
    </p:custDataLst>
    <p:extLst>
      <p:ext uri="{BB962C8B-B14F-4D97-AF65-F5344CB8AC3E}">
        <p14:creationId xmlns:p14="http://schemas.microsoft.com/office/powerpoint/2010/main" val="19110244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323528" y="620688"/>
            <a:ext cx="8640960" cy="940966"/>
          </a:xfrm>
        </p:spPr>
        <p:txBody>
          <a:bodyPr>
            <a:noAutofit/>
          </a:bodyPr>
          <a:lstStyle/>
          <a:p>
            <a:r>
              <a:rPr lang="el-GR" altLang="el-GR" sz="3600" dirty="0"/>
              <a:t>Νοσηλευτικές Παρεμβάσεις </a:t>
            </a:r>
            <a:r>
              <a:rPr lang="el-GR" altLang="el-GR" sz="3600" dirty="0" smtClean="0"/>
              <a:t>(2)</a:t>
            </a:r>
            <a:endParaRPr lang="en-US" sz="2000" b="0" dirty="0">
              <a:latin typeface="+mn-lt"/>
            </a:endParaRPr>
          </a:p>
        </p:txBody>
      </p:sp>
      <p:sp>
        <p:nvSpPr>
          <p:cNvPr id="9" name="Θέση περιεχομένου 8"/>
          <p:cNvSpPr>
            <a:spLocks noGrp="1"/>
          </p:cNvSpPr>
          <p:nvPr>
            <p:ph idx="1"/>
            <p:custDataLst>
              <p:tags r:id="rId3"/>
            </p:custDataLst>
          </p:nvPr>
        </p:nvSpPr>
        <p:spPr>
          <a:xfrm>
            <a:off x="107504" y="1844824"/>
            <a:ext cx="8712968" cy="2351139"/>
          </a:xfrm>
        </p:spPr>
        <p:txBody>
          <a:bodyPr>
            <a:noAutofit/>
          </a:bodyPr>
          <a:lstStyle/>
          <a:p>
            <a:pPr>
              <a:lnSpc>
                <a:spcPct val="90000"/>
              </a:lnSpc>
            </a:pPr>
            <a:r>
              <a:rPr lang="el-GR" altLang="el-GR" sz="2400" dirty="0">
                <a:solidFill>
                  <a:srgbClr val="000000"/>
                </a:solidFill>
                <a:cs typeface="Times New Roman" panose="02020603050405020304" pitchFamily="18" charset="0"/>
              </a:rPr>
              <a:t>Επειδή θέλουν να έχουν τον έλεγχο, είναι σημαντικό να νομίζουν ότι λαμβάνουν μέρος στην θεραπεία αν πιστέψουν ότι έχουν κάτι να κερδίσουν από αυτό.</a:t>
            </a:r>
          </a:p>
          <a:p>
            <a:pPr>
              <a:lnSpc>
                <a:spcPct val="90000"/>
              </a:lnSpc>
            </a:pPr>
            <a:r>
              <a:rPr lang="el-GR" altLang="el-GR" sz="2400" dirty="0">
                <a:solidFill>
                  <a:srgbClr val="000000"/>
                </a:solidFill>
                <a:cs typeface="Times New Roman" panose="02020603050405020304" pitchFamily="18" charset="0"/>
              </a:rPr>
              <a:t>Μια από τις σημαντικότερες παρεμβάσεις είναι να βοηθιούνται να αξιολογούν τις ιδέες πριν δραστηριοποιηθούν.</a:t>
            </a:r>
          </a:p>
          <a:p>
            <a:pPr>
              <a:lnSpc>
                <a:spcPct val="90000"/>
              </a:lnSpc>
            </a:pPr>
            <a:r>
              <a:rPr lang="el-GR" altLang="el-GR" sz="2400" dirty="0">
                <a:solidFill>
                  <a:srgbClr val="000000"/>
                </a:solidFill>
                <a:cs typeface="Times New Roman" panose="02020603050405020304" pitchFamily="18" charset="0"/>
              </a:rPr>
              <a:t> Η λογική αυτής της παρέμβασης είναι ότι ο ασθενής αποφεύγει τα προβλήματα εάν δεν δραστηριοποιηθεί πριν αξιολογήσει τις ιδέες του με κάποιο άλλο άτομο.</a:t>
            </a:r>
          </a:p>
          <a:p>
            <a:pPr>
              <a:lnSpc>
                <a:spcPct val="90000"/>
              </a:lnSpc>
            </a:pPr>
            <a:r>
              <a:rPr lang="el-GR" altLang="el-GR" sz="2400" dirty="0">
                <a:solidFill>
                  <a:srgbClr val="000000"/>
                </a:solidFill>
                <a:cs typeface="Times New Roman" panose="02020603050405020304" pitchFamily="18" charset="0"/>
              </a:rPr>
              <a:t> Αυτό τους εμποδίζει να ενεργούν παρανοϊκά και τους βοηθά να στηρίζουν τις αποφάσεις τους στην πραγματικότητα.</a:t>
            </a:r>
          </a:p>
          <a:p>
            <a:pPr>
              <a:lnSpc>
                <a:spcPct val="90000"/>
              </a:lnSpc>
            </a:pPr>
            <a:endParaRPr lang="el-GR" altLang="el-GR" sz="2400" dirty="0">
              <a:solidFill>
                <a:srgbClr val="000000"/>
              </a:solidFill>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Διαταραχές Προσωπικότητας – Νοσηλευτική Φροντίδα.</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23</a:t>
            </a:fld>
            <a:endParaRPr lang="el-GR" sz="1400" dirty="0"/>
          </a:p>
        </p:txBody>
      </p:sp>
    </p:spTree>
    <p:custDataLst>
      <p:tags r:id="rId1"/>
    </p:custDataLst>
    <p:extLst>
      <p:ext uri="{BB962C8B-B14F-4D97-AF65-F5344CB8AC3E}">
        <p14:creationId xmlns:p14="http://schemas.microsoft.com/office/powerpoint/2010/main" val="18592760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16530" y="404664"/>
            <a:ext cx="8640960" cy="940966"/>
          </a:xfrm>
        </p:spPr>
        <p:txBody>
          <a:bodyPr>
            <a:noAutofit/>
          </a:bodyPr>
          <a:lstStyle/>
          <a:p>
            <a:r>
              <a:rPr lang="el-GR" sz="3600" dirty="0" smtClean="0"/>
              <a:t>ΣΧΙΖΟΕΙΔΗΣ </a:t>
            </a:r>
            <a:r>
              <a:rPr lang="el-GR" sz="3600" dirty="0"/>
              <a:t>ΔΙΑΤΑΡΑΧΗ</a:t>
            </a:r>
            <a:br>
              <a:rPr lang="el-GR" sz="3600" dirty="0"/>
            </a:br>
            <a:r>
              <a:rPr lang="el-GR" sz="3600" dirty="0"/>
              <a:t>    </a:t>
            </a:r>
            <a:r>
              <a:rPr lang="el-GR" sz="3600" dirty="0" smtClean="0"/>
              <a:t>ΠΡΟΣΩΠΙΚΟΤΗΤΑΣ</a:t>
            </a:r>
            <a:endParaRPr lang="el-GR" sz="3600" dirty="0"/>
          </a:p>
        </p:txBody>
      </p:sp>
      <p:sp>
        <p:nvSpPr>
          <p:cNvPr id="9" name="Θέση περιεχομένου 8"/>
          <p:cNvSpPr>
            <a:spLocks noGrp="1"/>
          </p:cNvSpPr>
          <p:nvPr>
            <p:ph idx="1"/>
            <p:custDataLst>
              <p:tags r:id="rId3"/>
            </p:custDataLst>
          </p:nvPr>
        </p:nvSpPr>
        <p:spPr>
          <a:xfrm>
            <a:off x="282351" y="1700808"/>
            <a:ext cx="8309318" cy="2351139"/>
          </a:xfrm>
        </p:spPr>
        <p:txBody>
          <a:bodyPr>
            <a:noAutofit/>
          </a:bodyPr>
          <a:lstStyle/>
          <a:p>
            <a:pPr>
              <a:lnSpc>
                <a:spcPct val="90000"/>
              </a:lnSpc>
            </a:pPr>
            <a:r>
              <a:rPr lang="el-GR" altLang="el-GR" sz="2800" dirty="0">
                <a:solidFill>
                  <a:srgbClr val="000000"/>
                </a:solidFill>
                <a:cs typeface="Times New Roman" panose="02020603050405020304" pitchFamily="18" charset="0"/>
              </a:rPr>
              <a:t>Χαρακτηρίζεται από αποστασιοποίηση από κοινωνικές σχέσεις και περιορισμένες συναισθηματικές εκφράσεις.</a:t>
            </a:r>
          </a:p>
          <a:p>
            <a:pPr>
              <a:lnSpc>
                <a:spcPct val="90000"/>
              </a:lnSpc>
            </a:pPr>
            <a:r>
              <a:rPr lang="el-GR" altLang="el-GR" sz="2800" dirty="0">
                <a:solidFill>
                  <a:srgbClr val="000000"/>
                </a:solidFill>
                <a:cs typeface="Times New Roman" panose="02020603050405020304" pitchFamily="18" charset="0"/>
              </a:rPr>
              <a:t>Αποφεύγουν τη θεραπεία, όπως αποφεύγουν τις σχέσεις με τους άλλους.</a:t>
            </a:r>
          </a:p>
          <a:p>
            <a:pPr>
              <a:lnSpc>
                <a:spcPct val="90000"/>
              </a:lnSpc>
            </a:pPr>
            <a:r>
              <a:rPr lang="el-GR" altLang="el-GR" sz="2800" dirty="0">
                <a:solidFill>
                  <a:srgbClr val="000000"/>
                </a:solidFill>
                <a:cs typeface="Times New Roman" panose="02020603050405020304" pitchFamily="18" charset="0"/>
              </a:rPr>
              <a:t>Είναι επιφυλακτικοί και αδιάφοροι, ψυχροί και χωρίς συναισθήματα. </a:t>
            </a:r>
          </a:p>
          <a:p>
            <a:pPr>
              <a:lnSpc>
                <a:spcPct val="90000"/>
              </a:lnSpc>
            </a:pPr>
            <a:r>
              <a:rPr lang="el-GR" altLang="el-GR" sz="2800" dirty="0">
                <a:solidFill>
                  <a:srgbClr val="000000"/>
                </a:solidFill>
                <a:cs typeface="Times New Roman" panose="02020603050405020304" pitchFamily="18" charset="0"/>
              </a:rPr>
              <a:t>Δεν ασχολούνται με δραστηριότητες στον  ελεύθερο χρόνο και  δεν διασκεδάζουν. </a:t>
            </a:r>
            <a:endParaRPr lang="el-GR" altLang="el-GR" sz="2800" dirty="0">
              <a:solidFill>
                <a:srgbClr val="000000"/>
              </a:solidFill>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Διαταραχές Προσωπικότητας – Νοσηλευτική Φροντίδα.</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24</a:t>
            </a:fld>
            <a:endParaRPr lang="el-GR" sz="1400" dirty="0"/>
          </a:p>
        </p:txBody>
      </p:sp>
    </p:spTree>
    <p:custDataLst>
      <p:tags r:id="rId1"/>
    </p:custDataLst>
    <p:extLst>
      <p:ext uri="{BB962C8B-B14F-4D97-AF65-F5344CB8AC3E}">
        <p14:creationId xmlns:p14="http://schemas.microsoft.com/office/powerpoint/2010/main" val="37213644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323528" y="116632"/>
            <a:ext cx="8604956" cy="940966"/>
          </a:xfrm>
        </p:spPr>
        <p:txBody>
          <a:bodyPr>
            <a:noAutofit/>
          </a:bodyPr>
          <a:lstStyle/>
          <a:p>
            <a:r>
              <a:rPr lang="el-GR" sz="3600" dirty="0" smtClean="0">
                <a:solidFill>
                  <a:srgbClr val="000000"/>
                </a:solidFill>
                <a:latin typeface="+mn-lt"/>
              </a:rPr>
              <a:t>Χαρακτηριστικά (1) </a:t>
            </a:r>
            <a:endParaRPr lang="en-US" sz="2000" b="0" dirty="0">
              <a:latin typeface="+mn-lt"/>
            </a:endParaRPr>
          </a:p>
        </p:txBody>
      </p:sp>
      <p:sp>
        <p:nvSpPr>
          <p:cNvPr id="9" name="Θέση περιεχομένου 8"/>
          <p:cNvSpPr>
            <a:spLocks noGrp="1"/>
          </p:cNvSpPr>
          <p:nvPr>
            <p:ph idx="1"/>
            <p:custDataLst>
              <p:tags r:id="rId3"/>
            </p:custDataLst>
          </p:nvPr>
        </p:nvSpPr>
        <p:spPr>
          <a:xfrm>
            <a:off x="215516" y="1270544"/>
            <a:ext cx="8712968" cy="2351139"/>
          </a:xfrm>
        </p:spPr>
        <p:txBody>
          <a:bodyPr>
            <a:noAutofit/>
          </a:bodyPr>
          <a:lstStyle/>
          <a:p>
            <a:pPr>
              <a:lnSpc>
                <a:spcPct val="90000"/>
              </a:lnSpc>
            </a:pPr>
            <a:r>
              <a:rPr lang="el-GR" altLang="el-GR" sz="2000" dirty="0">
                <a:cs typeface="Times New Roman" panose="02020603050405020304" pitchFamily="18" charset="0"/>
              </a:rPr>
              <a:t>Ακόμη και κάτω από αντίξοες συνθήκες παραμένουν απαθείς και αδιάφοροι.</a:t>
            </a:r>
          </a:p>
          <a:p>
            <a:pPr>
              <a:lnSpc>
                <a:spcPct val="90000"/>
              </a:lnSpc>
            </a:pPr>
            <a:r>
              <a:rPr lang="el-GR" altLang="el-GR" sz="2000" dirty="0">
                <a:cs typeface="Times New Roman" panose="02020603050405020304" pitchFamily="18" charset="0"/>
              </a:rPr>
              <a:t>Δυσκολεύονται να εκφράσουν συναισθήματα ιδιαίτερα θυμού και επιθετικότητας.</a:t>
            </a:r>
          </a:p>
          <a:p>
            <a:pPr>
              <a:lnSpc>
                <a:spcPct val="90000"/>
              </a:lnSpc>
            </a:pPr>
            <a:r>
              <a:rPr lang="el-GR" altLang="el-GR" sz="2000" dirty="0">
                <a:cs typeface="Times New Roman" panose="02020603050405020304" pitchFamily="18" charset="0"/>
              </a:rPr>
              <a:t> Είναι ενοχλητικοί για τα άλλα μέλη της οικογένειας.</a:t>
            </a:r>
          </a:p>
          <a:p>
            <a:pPr>
              <a:lnSpc>
                <a:spcPct val="90000"/>
              </a:lnSpc>
            </a:pPr>
            <a:r>
              <a:rPr lang="el-GR" altLang="el-GR" sz="2000" dirty="0">
                <a:cs typeface="Times New Roman" panose="02020603050405020304" pitchFamily="18" charset="0"/>
              </a:rPr>
              <a:t> Έχουν μια φανταστική ζωή παρόλο που δεν θέλουν να το αποκαλύψουν στον νοσηλευτή ή σε άλλους. </a:t>
            </a:r>
          </a:p>
          <a:p>
            <a:pPr>
              <a:lnSpc>
                <a:spcPct val="90000"/>
              </a:lnSpc>
            </a:pPr>
            <a:r>
              <a:rPr lang="el-GR" altLang="el-GR" sz="2000" dirty="0">
                <a:cs typeface="Times New Roman" panose="02020603050405020304" pitchFamily="18" charset="0"/>
              </a:rPr>
              <a:t>Οι φαντασιώσεις αυτές έρχονται σε αντίθεση με την πραγματικότητα. Αφορούν συνήθως άτομα που συνάντησαν πρόσφατα. Ωστόσο μπορούν να ξεχωρίσουν τη φαντασία από την πραγματικότητα. </a:t>
            </a:r>
            <a:endParaRPr lang="el-GR" altLang="el-GR" sz="2000" dirty="0">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Διαταραχές Προσωπικότητας – Νοσηλευτική Φροντίδα.</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25</a:t>
            </a:fld>
            <a:endParaRPr lang="el-GR" sz="1400" dirty="0"/>
          </a:p>
        </p:txBody>
      </p:sp>
    </p:spTree>
    <p:custDataLst>
      <p:tags r:id="rId1"/>
    </p:custDataLst>
    <p:extLst>
      <p:ext uri="{BB962C8B-B14F-4D97-AF65-F5344CB8AC3E}">
        <p14:creationId xmlns:p14="http://schemas.microsoft.com/office/powerpoint/2010/main" val="37105340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82438" y="476672"/>
            <a:ext cx="9324528" cy="940966"/>
          </a:xfrm>
        </p:spPr>
        <p:txBody>
          <a:bodyPr>
            <a:noAutofit/>
          </a:bodyPr>
          <a:lstStyle/>
          <a:p>
            <a:r>
              <a:rPr lang="el-GR" altLang="el-GR" sz="3600" dirty="0"/>
              <a:t>Χαρακτηριστικά </a:t>
            </a:r>
            <a:r>
              <a:rPr lang="el-GR" altLang="el-GR" sz="3600" dirty="0" smtClean="0"/>
              <a:t>(2)</a:t>
            </a:r>
            <a:endParaRPr lang="en-US" sz="2000" b="0" dirty="0"/>
          </a:p>
        </p:txBody>
      </p:sp>
      <p:sp>
        <p:nvSpPr>
          <p:cNvPr id="9" name="Θέση περιεχομένου 8"/>
          <p:cNvSpPr>
            <a:spLocks noGrp="1"/>
          </p:cNvSpPr>
          <p:nvPr>
            <p:ph idx="1"/>
            <p:custDataLst>
              <p:tags r:id="rId3"/>
            </p:custDataLst>
          </p:nvPr>
        </p:nvSpPr>
        <p:spPr>
          <a:xfrm>
            <a:off x="323528" y="1344809"/>
            <a:ext cx="8337090" cy="2351139"/>
          </a:xfrm>
        </p:spPr>
        <p:txBody>
          <a:bodyPr>
            <a:noAutofit/>
          </a:bodyPr>
          <a:lstStyle/>
          <a:p>
            <a:pPr>
              <a:lnSpc>
                <a:spcPct val="90000"/>
              </a:lnSpc>
            </a:pPr>
            <a:r>
              <a:rPr lang="el-GR" altLang="el-GR" sz="2000" dirty="0">
                <a:solidFill>
                  <a:srgbClr val="000000"/>
                </a:solidFill>
                <a:cs typeface="Times New Roman" panose="02020603050405020304" pitchFamily="18" charset="0"/>
              </a:rPr>
              <a:t>Συνήθως είναι μορφωμένοι και ασχολούνται στον ελεύθερο χρόνο ή στη δουλεία τους με κομπιούτερ ή ηλεκτρονικά. </a:t>
            </a:r>
          </a:p>
          <a:p>
            <a:pPr>
              <a:lnSpc>
                <a:spcPct val="90000"/>
              </a:lnSpc>
            </a:pPr>
            <a:r>
              <a:rPr lang="el-GR" altLang="el-GR" sz="2000" dirty="0">
                <a:solidFill>
                  <a:srgbClr val="000000"/>
                </a:solidFill>
                <a:cs typeface="Times New Roman" panose="02020603050405020304" pitchFamily="18" charset="0"/>
              </a:rPr>
              <a:t>Είναι αναποφάσιστοι και δεν έχουν στόχους. Δεν θεωρούν ότι τα σχέδια είναι απαραίτητα και δεν έχουν προσδοκίες.</a:t>
            </a:r>
          </a:p>
          <a:p>
            <a:pPr>
              <a:lnSpc>
                <a:spcPct val="90000"/>
              </a:lnSpc>
            </a:pPr>
            <a:r>
              <a:rPr lang="el-GR" altLang="el-GR" sz="2000" dirty="0">
                <a:solidFill>
                  <a:srgbClr val="000000"/>
                </a:solidFill>
                <a:cs typeface="Times New Roman" panose="02020603050405020304" pitchFamily="18" charset="0"/>
              </a:rPr>
              <a:t>Δεν έχουν σωστή κρίση γιατί δεν ασχολούνται.</a:t>
            </a:r>
          </a:p>
          <a:p>
            <a:pPr>
              <a:lnSpc>
                <a:spcPct val="90000"/>
              </a:lnSpc>
            </a:pPr>
            <a:r>
              <a:rPr lang="el-GR" altLang="el-GR" sz="2000" dirty="0">
                <a:solidFill>
                  <a:srgbClr val="000000"/>
                </a:solidFill>
                <a:cs typeface="Times New Roman" panose="02020603050405020304" pitchFamily="18" charset="0"/>
              </a:rPr>
              <a:t>Δεν θεωρούν προβληματική την κατάστασή τους και δεν αντιλαμβάνονται γιατί η μη κοινωνικότητά τους και η έλλειψη συναισθημάτων ενοχλεί τους άλλους. </a:t>
            </a:r>
          </a:p>
          <a:p>
            <a:pPr>
              <a:lnSpc>
                <a:spcPct val="90000"/>
              </a:lnSpc>
            </a:pPr>
            <a:r>
              <a:rPr lang="el-GR" altLang="el-GR" sz="2000" dirty="0">
                <a:solidFill>
                  <a:srgbClr val="000000"/>
                </a:solidFill>
                <a:cs typeface="Times New Roman" panose="02020603050405020304" pitchFamily="18" charset="0"/>
              </a:rPr>
              <a:t>Είναι αφοσιωμένοι στον εαυτό τους και μοναχικοί στην προσωπική τους ζωή.  </a:t>
            </a:r>
          </a:p>
          <a:p>
            <a:pPr>
              <a:lnSpc>
                <a:spcPct val="90000"/>
              </a:lnSpc>
            </a:pPr>
            <a:endParaRPr lang="el-GR" altLang="el-GR" sz="2000" dirty="0">
              <a:solidFill>
                <a:srgbClr val="000000"/>
              </a:solidFill>
              <a:cs typeface="Times New Roman" panose="02020603050405020304" pitchFamily="18" charset="0"/>
            </a:endParaRPr>
          </a:p>
          <a:p>
            <a:pPr>
              <a:lnSpc>
                <a:spcPct val="90000"/>
              </a:lnSpc>
            </a:pPr>
            <a:endParaRPr lang="el-GR" altLang="el-GR" sz="2000" dirty="0">
              <a:solidFill>
                <a:srgbClr val="000000"/>
              </a:solidFill>
              <a:cs typeface="Times New Roman" panose="02020603050405020304" pitchFamily="18" charset="0"/>
            </a:endParaRPr>
          </a:p>
          <a:p>
            <a:pPr>
              <a:lnSpc>
                <a:spcPct val="90000"/>
              </a:lnSpc>
            </a:pPr>
            <a:endParaRPr lang="el-GR" altLang="el-GR" sz="2000" dirty="0">
              <a:solidFill>
                <a:srgbClr val="000000"/>
              </a:solidFill>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Διαταραχές Προσωπικότητας – Νοσηλευτική Φροντίδα.</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26</a:t>
            </a:fld>
            <a:endParaRPr lang="el-GR" sz="1400" dirty="0"/>
          </a:p>
        </p:txBody>
      </p:sp>
    </p:spTree>
    <p:custDataLst>
      <p:tags r:id="rId1"/>
    </p:custDataLst>
    <p:extLst>
      <p:ext uri="{BB962C8B-B14F-4D97-AF65-F5344CB8AC3E}">
        <p14:creationId xmlns:p14="http://schemas.microsoft.com/office/powerpoint/2010/main" val="23192905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80528" y="404664"/>
            <a:ext cx="9324528" cy="940966"/>
          </a:xfrm>
        </p:spPr>
        <p:txBody>
          <a:bodyPr>
            <a:noAutofit/>
          </a:bodyPr>
          <a:lstStyle/>
          <a:p>
            <a:r>
              <a:rPr lang="el-GR" altLang="el-GR" sz="3600" dirty="0">
                <a:solidFill>
                  <a:srgbClr val="000000"/>
                </a:solidFill>
                <a:cs typeface="Times New Roman" panose="02020603050405020304" pitchFamily="18" charset="0"/>
              </a:rPr>
              <a:t>Χαρακτηριστικά </a:t>
            </a:r>
            <a:r>
              <a:rPr lang="el-GR" altLang="el-GR" sz="3600" dirty="0" smtClean="0">
                <a:solidFill>
                  <a:srgbClr val="000000"/>
                </a:solidFill>
                <a:cs typeface="Times New Roman" panose="02020603050405020304" pitchFamily="18" charset="0"/>
              </a:rPr>
              <a:t>(3)</a:t>
            </a:r>
            <a:endParaRPr lang="en-US" sz="2000" b="0" dirty="0"/>
          </a:p>
        </p:txBody>
      </p:sp>
      <p:sp>
        <p:nvSpPr>
          <p:cNvPr id="9" name="Θέση περιεχομένου 8"/>
          <p:cNvSpPr>
            <a:spLocks noGrp="1"/>
          </p:cNvSpPr>
          <p:nvPr>
            <p:ph idx="1"/>
            <p:custDataLst>
              <p:tags r:id="rId3"/>
            </p:custDataLst>
          </p:nvPr>
        </p:nvSpPr>
        <p:spPr>
          <a:xfrm>
            <a:off x="179512" y="1556792"/>
            <a:ext cx="8856984" cy="2880320"/>
          </a:xfrm>
        </p:spPr>
        <p:txBody>
          <a:bodyPr>
            <a:noAutofit/>
          </a:bodyPr>
          <a:lstStyle/>
          <a:p>
            <a:pPr>
              <a:lnSpc>
                <a:spcPct val="90000"/>
              </a:lnSpc>
            </a:pPr>
            <a:r>
              <a:rPr lang="el-GR" altLang="el-GR" sz="2400" dirty="0">
                <a:solidFill>
                  <a:srgbClr val="000000"/>
                </a:solidFill>
                <a:cs typeface="Times New Roman" panose="02020603050405020304" pitchFamily="18" charset="0"/>
              </a:rPr>
              <a:t>Είναι αδιάφοροι στην εκτίμηση των άλλων  και την κριτική και δεν επηρεάζονται από τα συναισθήματα ή τις απόψεις των άλλων.</a:t>
            </a:r>
          </a:p>
          <a:p>
            <a:pPr>
              <a:lnSpc>
                <a:spcPct val="90000"/>
              </a:lnSpc>
            </a:pPr>
            <a:r>
              <a:rPr lang="el-GR" altLang="el-GR" sz="2400" dirty="0">
                <a:solidFill>
                  <a:srgbClr val="000000"/>
                </a:solidFill>
                <a:cs typeface="Times New Roman" panose="02020603050405020304" pitchFamily="18" charset="0"/>
              </a:rPr>
              <a:t> Δεν ευχαριστιούνται σωματικά ή αισθητικά. </a:t>
            </a:r>
          </a:p>
          <a:p>
            <a:pPr>
              <a:lnSpc>
                <a:spcPct val="90000"/>
              </a:lnSpc>
            </a:pPr>
            <a:r>
              <a:rPr lang="el-GR" altLang="el-GR" sz="2400" dirty="0">
                <a:solidFill>
                  <a:srgbClr val="000000"/>
                </a:solidFill>
                <a:cs typeface="Times New Roman" panose="02020603050405020304" pitchFamily="18" charset="0"/>
              </a:rPr>
              <a:t>Για παράδειγμα δεν αντιδρούν σε ένα όμορφο τοπίο, ηλιοβασίλεμα ή σε μια βόλτα στην παραλία. </a:t>
            </a:r>
          </a:p>
          <a:p>
            <a:pPr>
              <a:lnSpc>
                <a:spcPct val="90000"/>
              </a:lnSpc>
            </a:pPr>
            <a:r>
              <a:rPr lang="el-GR" altLang="el-GR" sz="2400" dirty="0">
                <a:solidFill>
                  <a:srgbClr val="000000"/>
                </a:solidFill>
                <a:cs typeface="Times New Roman" panose="02020603050405020304" pitchFamily="18" charset="0"/>
              </a:rPr>
              <a:t>Έχουν έλλειψη επιθυμίας για σχέση με άλλους.</a:t>
            </a:r>
          </a:p>
          <a:p>
            <a:pPr>
              <a:lnSpc>
                <a:spcPct val="90000"/>
              </a:lnSpc>
            </a:pPr>
            <a:r>
              <a:rPr lang="el-GR" altLang="el-GR" sz="2400" dirty="0">
                <a:solidFill>
                  <a:srgbClr val="000000"/>
                </a:solidFill>
                <a:cs typeface="Times New Roman" panose="02020603050405020304" pitchFamily="18" charset="0"/>
              </a:rPr>
              <a:t>Δεν έχουν φίλους, δεν βγαίνουν ραντεβού, δεν παντρεύονται και έχουν ελάχιστη ή καθόλου σεξουαλική επαφή.</a:t>
            </a:r>
          </a:p>
          <a:p>
            <a:pPr>
              <a:lnSpc>
                <a:spcPct val="90000"/>
              </a:lnSpc>
            </a:pPr>
            <a:endParaRPr lang="el-GR" altLang="el-GR" sz="2400" dirty="0">
              <a:solidFill>
                <a:srgbClr val="000000"/>
              </a:solidFill>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Διαταραχές Προσωπικότητας – Νοσηλευτική Φροντίδα.</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27</a:t>
            </a:fld>
            <a:endParaRPr lang="el-GR" sz="1400" dirty="0"/>
          </a:p>
        </p:txBody>
      </p:sp>
    </p:spTree>
    <p:custDataLst>
      <p:tags r:id="rId1"/>
    </p:custDataLst>
    <p:extLst>
      <p:ext uri="{BB962C8B-B14F-4D97-AF65-F5344CB8AC3E}">
        <p14:creationId xmlns:p14="http://schemas.microsoft.com/office/powerpoint/2010/main" val="16999128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80528" y="476672"/>
            <a:ext cx="9324528" cy="940966"/>
          </a:xfrm>
        </p:spPr>
        <p:txBody>
          <a:bodyPr>
            <a:noAutofit/>
          </a:bodyPr>
          <a:lstStyle/>
          <a:p>
            <a:r>
              <a:rPr lang="el-GR" altLang="el-GR" dirty="0">
                <a:solidFill>
                  <a:srgbClr val="000000"/>
                </a:solidFill>
                <a:cs typeface="Times New Roman" charset="0"/>
              </a:rPr>
              <a:t>Χαρακτηριστικά </a:t>
            </a:r>
            <a:r>
              <a:rPr lang="el-GR" altLang="el-GR" dirty="0" smtClean="0">
                <a:solidFill>
                  <a:srgbClr val="000000"/>
                </a:solidFill>
                <a:cs typeface="Times New Roman" charset="0"/>
              </a:rPr>
              <a:t>(4)</a:t>
            </a:r>
            <a:endParaRPr lang="en-US" sz="2800" b="0" dirty="0"/>
          </a:p>
        </p:txBody>
      </p:sp>
      <p:sp>
        <p:nvSpPr>
          <p:cNvPr id="9" name="Θέση περιεχομένου 8"/>
          <p:cNvSpPr>
            <a:spLocks noGrp="1"/>
          </p:cNvSpPr>
          <p:nvPr>
            <p:ph idx="1"/>
            <p:custDataLst>
              <p:tags r:id="rId3"/>
            </p:custDataLst>
          </p:nvPr>
        </p:nvSpPr>
        <p:spPr>
          <a:xfrm>
            <a:off x="323528" y="1772816"/>
            <a:ext cx="8712968" cy="2351139"/>
          </a:xfrm>
        </p:spPr>
        <p:txBody>
          <a:bodyPr>
            <a:noAutofit/>
          </a:bodyPr>
          <a:lstStyle/>
          <a:p>
            <a:pPr>
              <a:lnSpc>
                <a:spcPct val="90000"/>
              </a:lnSpc>
            </a:pPr>
            <a:r>
              <a:rPr lang="el-GR" altLang="el-GR" sz="2400" dirty="0">
                <a:solidFill>
                  <a:srgbClr val="000000"/>
                </a:solidFill>
                <a:cs typeface="Times New Roman" panose="02020603050405020304" pitchFamily="18" charset="0"/>
              </a:rPr>
              <a:t>Ίσως έχουν σχέσεις με κάποιους συγγενείς πρώτου βαθμού ειδικά γονείς.</a:t>
            </a:r>
          </a:p>
          <a:p>
            <a:pPr>
              <a:lnSpc>
                <a:spcPct val="90000"/>
              </a:lnSpc>
            </a:pPr>
            <a:r>
              <a:rPr lang="el-GR" altLang="el-GR" sz="2400" dirty="0">
                <a:solidFill>
                  <a:srgbClr val="000000"/>
                </a:solidFill>
                <a:cs typeface="Times New Roman" panose="02020603050405020304" pitchFamily="18" charset="0"/>
              </a:rPr>
              <a:t>Αν μπορούν να κρατήσουν απόσταση από άλλα μέλη της οικογένειας, τότε μένουν μέχρι την ενηλικίωση στο πατρικό σπίτι.</a:t>
            </a:r>
          </a:p>
          <a:p>
            <a:pPr>
              <a:lnSpc>
                <a:spcPct val="90000"/>
              </a:lnSpc>
            </a:pPr>
            <a:r>
              <a:rPr lang="el-GR" altLang="el-GR" sz="2400" dirty="0">
                <a:solidFill>
                  <a:srgbClr val="000000"/>
                </a:solidFill>
                <a:cs typeface="Times New Roman" panose="02020603050405020304" pitchFamily="18" charset="0"/>
              </a:rPr>
              <a:t>Δεν λαμβάνουν μέρος σε κοινωνικές συζητήσεις.</a:t>
            </a:r>
          </a:p>
          <a:p>
            <a:pPr>
              <a:lnSpc>
                <a:spcPct val="90000"/>
              </a:lnSpc>
            </a:pPr>
            <a:r>
              <a:rPr lang="el-GR" altLang="el-GR" sz="2400" dirty="0">
                <a:solidFill>
                  <a:srgbClr val="000000"/>
                </a:solidFill>
                <a:cs typeface="Times New Roman" panose="02020603050405020304" pitchFamily="18" charset="0"/>
              </a:rPr>
              <a:t>Μπορεί να πετύχουν στην δουλεία τους (με κομπιούτερ και ηλεκτρονικά) αρκεί να μην έχουν επαφή με άλλους.</a:t>
            </a:r>
          </a:p>
          <a:p>
            <a:pPr>
              <a:lnSpc>
                <a:spcPct val="90000"/>
              </a:lnSpc>
            </a:pPr>
            <a:endParaRPr lang="el-GR" altLang="el-GR" sz="2400" dirty="0">
              <a:solidFill>
                <a:srgbClr val="000000"/>
              </a:solidFill>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238131"/>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Διαταραχές Προσωπικότητας – Νοσηλευτική Φροντίδα.</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28</a:t>
            </a:fld>
            <a:endParaRPr lang="el-GR" sz="1400" dirty="0"/>
          </a:p>
        </p:txBody>
      </p:sp>
    </p:spTree>
    <p:custDataLst>
      <p:tags r:id="rId1"/>
    </p:custDataLst>
    <p:extLst>
      <p:ext uri="{BB962C8B-B14F-4D97-AF65-F5344CB8AC3E}">
        <p14:creationId xmlns:p14="http://schemas.microsoft.com/office/powerpoint/2010/main" val="17833852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72008" y="252587"/>
            <a:ext cx="9324528" cy="940966"/>
          </a:xfrm>
        </p:spPr>
        <p:txBody>
          <a:bodyPr>
            <a:noAutofit/>
          </a:bodyPr>
          <a:lstStyle/>
          <a:p>
            <a:r>
              <a:rPr lang="el-GR" altLang="el-GR" dirty="0" smtClean="0">
                <a:solidFill>
                  <a:srgbClr val="000000"/>
                </a:solidFill>
                <a:cs typeface="Times New Roman" charset="0"/>
              </a:rPr>
              <a:t>Νοσηλευτικ</a:t>
            </a:r>
            <a:r>
              <a:rPr lang="el-GR" altLang="el-GR" dirty="0" smtClean="0">
                <a:solidFill>
                  <a:srgbClr val="000000"/>
                </a:solidFill>
                <a:cs typeface="Times New Roman" charset="0"/>
              </a:rPr>
              <a:t>ή Παρέμβαση (1)</a:t>
            </a:r>
            <a:endParaRPr lang="en-US" b="0" dirty="0">
              <a:latin typeface="+mn-lt"/>
            </a:endParaRPr>
          </a:p>
        </p:txBody>
      </p:sp>
      <p:sp>
        <p:nvSpPr>
          <p:cNvPr id="9" name="Θέση περιεχομένου 8"/>
          <p:cNvSpPr>
            <a:spLocks noGrp="1"/>
          </p:cNvSpPr>
          <p:nvPr>
            <p:ph idx="1"/>
            <p:custDataLst>
              <p:tags r:id="rId3"/>
            </p:custDataLst>
          </p:nvPr>
        </p:nvSpPr>
        <p:spPr>
          <a:xfrm>
            <a:off x="251520" y="1423812"/>
            <a:ext cx="8712968" cy="2351139"/>
          </a:xfrm>
        </p:spPr>
        <p:txBody>
          <a:bodyPr>
            <a:noAutofit/>
          </a:bodyPr>
          <a:lstStyle/>
          <a:p>
            <a:pPr algn="just"/>
            <a:r>
              <a:rPr lang="el-GR" altLang="el-GR" sz="2000" dirty="0">
                <a:solidFill>
                  <a:srgbClr val="000000"/>
                </a:solidFill>
                <a:cs typeface="Times New Roman" panose="02020603050405020304" pitchFamily="18" charset="0"/>
              </a:rPr>
              <a:t>Οι παρεμβάσεις επικεντρώνονται στην βελτίωσή τους στην κοινωνία.</a:t>
            </a:r>
          </a:p>
          <a:p>
            <a:pPr algn="just"/>
            <a:r>
              <a:rPr lang="el-GR" altLang="el-GR" sz="2000" dirty="0">
                <a:solidFill>
                  <a:srgbClr val="000000"/>
                </a:solidFill>
                <a:cs typeface="Times New Roman" panose="02020603050405020304" pitchFamily="18" charset="0"/>
              </a:rPr>
              <a:t> Εάν το άτομο χρειάζεται στέγη ή αλλαγή στις συνθήκες διαβίωσης, ο νοσηλευτής μπορεί να απευθυνθεί σε διάφορες κοινωνικές υπηρεσίες για βοήθεια. Ο νοσηλευτής μπορεί να συνεργαστεί με τις υπηρεσίες για να βρεθεί η κατάλληλη στέγη που θα ικανοποιεί την ανάγκη του για μοναξιά. </a:t>
            </a:r>
          </a:p>
          <a:p>
            <a:pPr algn="just"/>
            <a:r>
              <a:rPr lang="el-GR" altLang="el-GR" sz="2000" dirty="0">
                <a:solidFill>
                  <a:srgbClr val="000000"/>
                </a:solidFill>
                <a:cs typeface="Times New Roman" panose="02020603050405020304" pitchFamily="18" charset="0"/>
              </a:rPr>
              <a:t>Για παράδειγμα ο ασθενής θα λειτουργούσε καλύτερα σε ένα ίδρυμα που έχει υπηρεσίες πλυντηρίου και προσφέρει γεύματα, αλλά δεν απαιτεί κοινωνική αλληλεπίδραση. </a:t>
            </a:r>
            <a:endParaRPr lang="el-GR" altLang="el-GR" sz="2000" dirty="0">
              <a:solidFill>
                <a:srgbClr val="000000"/>
              </a:solidFill>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Διαταραχές Προσωπικότητας – Νοσηλευτική Φροντίδα.</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29</a:t>
            </a:fld>
            <a:endParaRPr lang="el-GR" sz="1400" dirty="0"/>
          </a:p>
        </p:txBody>
      </p:sp>
    </p:spTree>
    <p:custDataLst>
      <p:tags r:id="rId1"/>
    </p:custDataLst>
    <p:extLst>
      <p:ext uri="{BB962C8B-B14F-4D97-AF65-F5344CB8AC3E}">
        <p14:creationId xmlns:p14="http://schemas.microsoft.com/office/powerpoint/2010/main" val="9501553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Χρηματοδότηση</a:t>
            </a:r>
            <a:endParaRPr lang="el-GR" dirty="0"/>
          </a:p>
        </p:txBody>
      </p:sp>
      <p:sp>
        <p:nvSpPr>
          <p:cNvPr id="3" name="Content Placeholder 2"/>
          <p:cNvSpPr>
            <a:spLocks noGrp="1"/>
          </p:cNvSpPr>
          <p:nvPr>
            <p:ph idx="1"/>
            <p:custDataLst>
              <p:tags r:id="rId3"/>
            </p:custDataLst>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custDataLst>
              <p:tags r:id="rId4"/>
            </p:custDataLst>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72008" y="252587"/>
            <a:ext cx="9324528" cy="940966"/>
          </a:xfrm>
        </p:spPr>
        <p:txBody>
          <a:bodyPr>
            <a:noAutofit/>
          </a:bodyPr>
          <a:lstStyle/>
          <a:p>
            <a:r>
              <a:rPr lang="el-GR" altLang="el-GR" dirty="0">
                <a:solidFill>
                  <a:srgbClr val="000000"/>
                </a:solidFill>
                <a:cs typeface="Times New Roman" charset="0"/>
              </a:rPr>
              <a:t>Νοσηλευτική Παρέμβαση </a:t>
            </a:r>
            <a:r>
              <a:rPr lang="el-GR" altLang="el-GR" dirty="0" smtClean="0">
                <a:solidFill>
                  <a:srgbClr val="000000"/>
                </a:solidFill>
                <a:cs typeface="Times New Roman" charset="0"/>
              </a:rPr>
              <a:t>(2)</a:t>
            </a:r>
            <a:endParaRPr lang="en-US" b="0" dirty="0">
              <a:latin typeface="+mn-lt"/>
            </a:endParaRPr>
          </a:p>
        </p:txBody>
      </p:sp>
      <p:sp>
        <p:nvSpPr>
          <p:cNvPr id="9" name="Θέση περιεχομένου 8"/>
          <p:cNvSpPr>
            <a:spLocks noGrp="1"/>
          </p:cNvSpPr>
          <p:nvPr>
            <p:ph idx="1"/>
            <p:custDataLst>
              <p:tags r:id="rId3"/>
            </p:custDataLst>
          </p:nvPr>
        </p:nvSpPr>
        <p:spPr>
          <a:xfrm>
            <a:off x="251520" y="1423812"/>
            <a:ext cx="8712968" cy="2351139"/>
          </a:xfrm>
        </p:spPr>
        <p:txBody>
          <a:bodyPr>
            <a:noAutofit/>
          </a:bodyPr>
          <a:lstStyle/>
          <a:p>
            <a:pPr algn="just"/>
            <a:r>
              <a:rPr lang="el-GR" altLang="el-GR" sz="2000" dirty="0">
                <a:solidFill>
                  <a:srgbClr val="000000"/>
                </a:solidFill>
                <a:cs typeface="Times New Roman" panose="02020603050405020304" pitchFamily="18" charset="0"/>
              </a:rPr>
              <a:t>Εάν υπάρχει κάποιο μέλος της οικογένειας με το οποίο διατηρούσε σχέσεις, ο νοσηλευτής θα πρέπει να βεβαιωθεί ότι το άτομο αυτό μπορεί να συνεχίσει το ρόλο του. </a:t>
            </a:r>
          </a:p>
          <a:p>
            <a:pPr algn="just"/>
            <a:r>
              <a:rPr lang="el-GR" altLang="el-GR" sz="2000" dirty="0">
                <a:solidFill>
                  <a:srgbClr val="000000"/>
                </a:solidFill>
                <a:cs typeface="Times New Roman" panose="02020603050405020304" pitchFamily="18" charset="0"/>
              </a:rPr>
              <a:t>Εάν όχι τότε ο ασθενής θα πρέπει να αναπτύξει σχέση τουλάχιστον με τον θεραπευτή. </a:t>
            </a:r>
          </a:p>
          <a:p>
            <a:pPr algn="just"/>
            <a:r>
              <a:rPr lang="el-GR" altLang="el-GR" sz="2000" dirty="0">
                <a:solidFill>
                  <a:srgbClr val="000000"/>
                </a:solidFill>
                <a:cs typeface="Times New Roman" panose="02020603050405020304" pitchFamily="18" charset="0"/>
              </a:rPr>
              <a:t>Αυτός μπορεί να τον βοηθήσει με τις υπηρεσίες, τα οικονομικά κ.λπ. </a:t>
            </a:r>
          </a:p>
          <a:p>
            <a:pPr algn="just"/>
            <a:endParaRPr lang="el-GR" altLang="el-GR" sz="2000" dirty="0">
              <a:solidFill>
                <a:srgbClr val="000000"/>
              </a:solidFill>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Διαταραχές Προσωπικότητας – Νοσηλευτική Φροντίδα.</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30</a:t>
            </a:fld>
            <a:endParaRPr lang="el-GR" sz="1400" dirty="0"/>
          </a:p>
        </p:txBody>
      </p:sp>
    </p:spTree>
    <p:custDataLst>
      <p:tags r:id="rId1"/>
    </p:custDataLst>
    <p:extLst>
      <p:ext uri="{BB962C8B-B14F-4D97-AF65-F5344CB8AC3E}">
        <p14:creationId xmlns:p14="http://schemas.microsoft.com/office/powerpoint/2010/main" val="28044528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54260" y="188640"/>
            <a:ext cx="9324528" cy="940966"/>
          </a:xfrm>
        </p:spPr>
        <p:txBody>
          <a:bodyPr>
            <a:noAutofit/>
          </a:bodyPr>
          <a:lstStyle/>
          <a:p>
            <a:r>
              <a:rPr lang="el-GR" altLang="el-GR" sz="3200" dirty="0" err="1" smtClean="0">
                <a:solidFill>
                  <a:srgbClr val="000000"/>
                </a:solidFill>
                <a:cs typeface="Times New Roman" charset="0"/>
              </a:rPr>
              <a:t>Σχιζοτυπικές</a:t>
            </a:r>
            <a:r>
              <a:rPr lang="el-GR" altLang="el-GR" sz="3200" dirty="0" smtClean="0">
                <a:solidFill>
                  <a:srgbClr val="000000"/>
                </a:solidFill>
                <a:cs typeface="Times New Roman" charset="0"/>
              </a:rPr>
              <a:t> Διαταραχές Προσωπικότητας</a:t>
            </a:r>
            <a:endParaRPr lang="en-US" sz="3200" b="0" dirty="0">
              <a:latin typeface="+mn-lt"/>
            </a:endParaRPr>
          </a:p>
        </p:txBody>
      </p:sp>
      <p:sp>
        <p:nvSpPr>
          <p:cNvPr id="9" name="Θέση περιεχομένου 8"/>
          <p:cNvSpPr>
            <a:spLocks noGrp="1"/>
          </p:cNvSpPr>
          <p:nvPr>
            <p:ph idx="1"/>
            <p:custDataLst>
              <p:tags r:id="rId3"/>
            </p:custDataLst>
          </p:nvPr>
        </p:nvSpPr>
        <p:spPr>
          <a:xfrm>
            <a:off x="251520" y="1772816"/>
            <a:ext cx="8712968" cy="2351139"/>
          </a:xfrm>
        </p:spPr>
        <p:txBody>
          <a:bodyPr>
            <a:noAutofit/>
          </a:bodyPr>
          <a:lstStyle/>
          <a:p>
            <a:pPr algn="just"/>
            <a:r>
              <a:rPr lang="el-GR" altLang="el-GR" sz="2400" dirty="0">
                <a:solidFill>
                  <a:srgbClr val="000000"/>
                </a:solidFill>
                <a:cs typeface="Times New Roman" panose="02020603050405020304" pitchFamily="18" charset="0"/>
              </a:rPr>
              <a:t>Η διαταραχή αυτή χαρακτηρίζεται από ένα γενικό πλαίσιο κοινωνικής και διαπροσωπικής έλλειψης που συνοδεύεται από ελάχιστη ικανότητα για στενές σχέσεις. </a:t>
            </a:r>
          </a:p>
          <a:p>
            <a:pPr algn="just"/>
            <a:r>
              <a:rPr lang="el-GR" altLang="el-GR" sz="2400" dirty="0">
                <a:solidFill>
                  <a:srgbClr val="000000"/>
                </a:solidFill>
                <a:cs typeface="Times New Roman" panose="02020603050405020304" pitchFamily="18" charset="0"/>
              </a:rPr>
              <a:t>Οι ασθενείς έχουν παροδικά ψυχωτικά επεισόδια με έντονο άγχος.</a:t>
            </a:r>
          </a:p>
          <a:p>
            <a:pPr algn="just"/>
            <a:r>
              <a:rPr lang="el-GR" altLang="el-GR" sz="2400" dirty="0">
                <a:solidFill>
                  <a:srgbClr val="000000"/>
                </a:solidFill>
                <a:cs typeface="Times New Roman" panose="02020603050405020304" pitchFamily="18" charset="0"/>
              </a:rPr>
              <a:t>10% με 20% των ανθρώπων αυτών τελικά καταλήγουν σε σχιζοφρένεια. </a:t>
            </a:r>
            <a:endParaRPr lang="el-GR" altLang="el-GR" sz="2400" dirty="0">
              <a:solidFill>
                <a:srgbClr val="000000"/>
              </a:solidFill>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Διαταραχές Προσωπικότητας – Νοσηλευτική Φροντίδα.</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31</a:t>
            </a:fld>
            <a:endParaRPr lang="el-GR" sz="1400" dirty="0"/>
          </a:p>
        </p:txBody>
      </p:sp>
    </p:spTree>
    <p:custDataLst>
      <p:tags r:id="rId1"/>
    </p:custDataLst>
    <p:extLst>
      <p:ext uri="{BB962C8B-B14F-4D97-AF65-F5344CB8AC3E}">
        <p14:creationId xmlns:p14="http://schemas.microsoft.com/office/powerpoint/2010/main" val="40353067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72008" y="252587"/>
            <a:ext cx="9324528" cy="940966"/>
          </a:xfrm>
        </p:spPr>
        <p:txBody>
          <a:bodyPr>
            <a:noAutofit/>
          </a:bodyPr>
          <a:lstStyle/>
          <a:p>
            <a:r>
              <a:rPr lang="el-GR" altLang="el-GR" sz="3600" dirty="0" smtClean="0">
                <a:solidFill>
                  <a:srgbClr val="000000"/>
                </a:solidFill>
                <a:cs typeface="Times New Roman" charset="0"/>
              </a:rPr>
              <a:t>Χαρακτηριστικά (1)</a:t>
            </a:r>
            <a:endParaRPr lang="en-US" sz="3600" b="0" dirty="0">
              <a:latin typeface="+mn-lt"/>
            </a:endParaRPr>
          </a:p>
        </p:txBody>
      </p:sp>
      <p:sp>
        <p:nvSpPr>
          <p:cNvPr id="9" name="Θέση περιεχομένου 8"/>
          <p:cNvSpPr>
            <a:spLocks noGrp="1"/>
          </p:cNvSpPr>
          <p:nvPr>
            <p:ph idx="1"/>
            <p:custDataLst>
              <p:tags r:id="rId3"/>
            </p:custDataLst>
          </p:nvPr>
        </p:nvSpPr>
        <p:spPr>
          <a:xfrm>
            <a:off x="233772" y="1178745"/>
            <a:ext cx="8712968" cy="2351139"/>
          </a:xfrm>
        </p:spPr>
        <p:txBody>
          <a:bodyPr>
            <a:noAutofit/>
          </a:bodyPr>
          <a:lstStyle/>
          <a:p>
            <a:pPr algn="just"/>
            <a:r>
              <a:rPr lang="el-GR" altLang="el-GR" sz="2000" dirty="0">
                <a:solidFill>
                  <a:srgbClr val="000000"/>
                </a:solidFill>
                <a:cs typeface="Times New Roman" panose="02020603050405020304" pitchFamily="18" charset="0"/>
              </a:rPr>
              <a:t>Συχνά έχουν παράξενη εμφάνιση, τα ρούχα είναι δυσανάλογα, δεν τους ταιριάζουν και συχνά είναι βρώμικα. </a:t>
            </a:r>
          </a:p>
          <a:p>
            <a:pPr algn="just"/>
            <a:r>
              <a:rPr lang="el-GR" altLang="el-GR" sz="2000" dirty="0">
                <a:solidFill>
                  <a:srgbClr val="000000"/>
                </a:solidFill>
                <a:cs typeface="Times New Roman" panose="02020603050405020304" pitchFamily="18" charset="0"/>
              </a:rPr>
              <a:t>Μπορεί να περιπλανώνται χωρίς λόγο.</a:t>
            </a:r>
          </a:p>
          <a:p>
            <a:pPr algn="just"/>
            <a:r>
              <a:rPr lang="el-GR" altLang="el-GR" sz="2000" dirty="0">
                <a:solidFill>
                  <a:srgbClr val="000000"/>
                </a:solidFill>
                <a:cs typeface="Times New Roman" panose="02020603050405020304" pitchFamily="18" charset="0"/>
              </a:rPr>
              <a:t>Ο λόγος τους είναι χαλαρός και ασαφής. Δεν απαντάνε ικανοποιητικά σε ερωτήσεις και δεν μπορούν να παρέχουν πληροφορίες ξεκάθαρα. Η ομιλία τους είναι περίεργη.  </a:t>
            </a:r>
          </a:p>
          <a:p>
            <a:pPr algn="just"/>
            <a:r>
              <a:rPr lang="el-GR" altLang="el-GR" sz="2000" dirty="0">
                <a:solidFill>
                  <a:srgbClr val="000000"/>
                </a:solidFill>
                <a:cs typeface="Times New Roman" panose="02020603050405020304" pitchFamily="18" charset="0"/>
              </a:rPr>
              <a:t>Έχουν περιορισμένα συναισθήματα, δηλαδή δεν μπορούν να εκφράσουν ή να νιώσουν θυμό, ευτυχία, ευχαρίστηση. </a:t>
            </a:r>
            <a:endParaRPr lang="el-GR" altLang="el-GR" sz="2000" dirty="0">
              <a:solidFill>
                <a:srgbClr val="000000"/>
              </a:solidFill>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Διαταραχές Προσωπικότητας – Νοσηλευτική Φροντίδα.</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32</a:t>
            </a:fld>
            <a:endParaRPr lang="el-GR" sz="1400" dirty="0"/>
          </a:p>
        </p:txBody>
      </p:sp>
    </p:spTree>
    <p:custDataLst>
      <p:tags r:id="rId1"/>
    </p:custDataLst>
    <p:extLst>
      <p:ext uri="{BB962C8B-B14F-4D97-AF65-F5344CB8AC3E}">
        <p14:creationId xmlns:p14="http://schemas.microsoft.com/office/powerpoint/2010/main" val="10688749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72008" y="252587"/>
            <a:ext cx="9324528" cy="940966"/>
          </a:xfrm>
        </p:spPr>
        <p:txBody>
          <a:bodyPr>
            <a:noAutofit/>
          </a:bodyPr>
          <a:lstStyle/>
          <a:p>
            <a:r>
              <a:rPr lang="el-GR" altLang="el-GR" sz="3600" dirty="0" smtClean="0">
                <a:solidFill>
                  <a:srgbClr val="000000"/>
                </a:solidFill>
                <a:cs typeface="Times New Roman" charset="0"/>
              </a:rPr>
              <a:t>Χαρακτηριστικά (2)</a:t>
            </a:r>
            <a:endParaRPr lang="en-US" sz="3600" b="0" dirty="0">
              <a:latin typeface="+mn-lt"/>
            </a:endParaRPr>
          </a:p>
        </p:txBody>
      </p:sp>
      <p:sp>
        <p:nvSpPr>
          <p:cNvPr id="9" name="Θέση περιεχομένου 8"/>
          <p:cNvSpPr>
            <a:spLocks noGrp="1"/>
          </p:cNvSpPr>
          <p:nvPr>
            <p:ph idx="1"/>
            <p:custDataLst>
              <p:tags r:id="rId3"/>
            </p:custDataLst>
          </p:nvPr>
        </p:nvSpPr>
        <p:spPr>
          <a:xfrm>
            <a:off x="233772" y="1556792"/>
            <a:ext cx="8712968" cy="2351139"/>
          </a:xfrm>
        </p:spPr>
        <p:txBody>
          <a:bodyPr>
            <a:noAutofit/>
          </a:bodyPr>
          <a:lstStyle/>
          <a:p>
            <a:pPr algn="just"/>
            <a:r>
              <a:rPr lang="el-GR" altLang="el-GR" sz="2000" dirty="0">
                <a:solidFill>
                  <a:srgbClr val="000000"/>
                </a:solidFill>
                <a:cs typeface="Times New Roman" panose="02020603050405020304" pitchFamily="18" charset="0"/>
              </a:rPr>
              <a:t>Έχουν παράξενες ιδέες, αβάσιμες θεωρίες και ασχολούνται με την παραψυχολογία.</a:t>
            </a:r>
          </a:p>
          <a:p>
            <a:pPr algn="just"/>
            <a:r>
              <a:rPr lang="el-GR" altLang="el-GR" sz="2000" dirty="0">
                <a:solidFill>
                  <a:srgbClr val="000000"/>
                </a:solidFill>
                <a:cs typeface="Times New Roman" panose="02020603050405020304" pitchFamily="18" charset="0"/>
              </a:rPr>
              <a:t>Έχουν φανταστική σκέψη που είναι συνηθισμένη σε παιδιά και πιστεύουν ότι έχουν μαγικές δυνάμεις.</a:t>
            </a:r>
          </a:p>
          <a:p>
            <a:pPr algn="just"/>
            <a:r>
              <a:rPr lang="el-GR" altLang="el-GR" sz="2000" dirty="0">
                <a:solidFill>
                  <a:srgbClr val="000000"/>
                </a:solidFill>
                <a:cs typeface="Times New Roman" panose="02020603050405020304" pitchFamily="18" charset="0"/>
              </a:rPr>
              <a:t>Δηλαδή πιστεύουν ότι με την σκέψη μπορεί να κάνουν πράγματα να συμβούν. </a:t>
            </a:r>
          </a:p>
          <a:p>
            <a:pPr algn="just"/>
            <a:r>
              <a:rPr lang="el-GR" altLang="el-GR" sz="2000" dirty="0">
                <a:solidFill>
                  <a:srgbClr val="000000"/>
                </a:solidFill>
                <a:cs typeface="Times New Roman" panose="02020603050405020304" pitchFamily="18" charset="0"/>
              </a:rPr>
              <a:t>Επίσης εκφράζουν παρανοϊκές ιδέες και καχυποψία για τα κίνητρα των άλλων. </a:t>
            </a:r>
          </a:p>
          <a:p>
            <a:pPr algn="just"/>
            <a:endParaRPr lang="el-GR" altLang="el-GR" sz="2000" dirty="0">
              <a:solidFill>
                <a:srgbClr val="000000"/>
              </a:solidFill>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Διαταραχές Προσωπικότητας – Νοσηλευτική Φροντίδα.</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33</a:t>
            </a:fld>
            <a:endParaRPr lang="el-GR" sz="1400" dirty="0"/>
          </a:p>
        </p:txBody>
      </p:sp>
    </p:spTree>
    <p:custDataLst>
      <p:tags r:id="rId1"/>
    </p:custDataLst>
    <p:extLst>
      <p:ext uri="{BB962C8B-B14F-4D97-AF65-F5344CB8AC3E}">
        <p14:creationId xmlns:p14="http://schemas.microsoft.com/office/powerpoint/2010/main" val="31463507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72008" y="252587"/>
            <a:ext cx="9324528" cy="940966"/>
          </a:xfrm>
        </p:spPr>
        <p:txBody>
          <a:bodyPr>
            <a:noAutofit/>
          </a:bodyPr>
          <a:lstStyle/>
          <a:p>
            <a:r>
              <a:rPr lang="el-GR" altLang="el-GR" sz="3600" dirty="0" smtClean="0">
                <a:solidFill>
                  <a:srgbClr val="000000"/>
                </a:solidFill>
                <a:cs typeface="Times New Roman" charset="0"/>
              </a:rPr>
              <a:t>Χαρακτηριστικά (3)</a:t>
            </a:r>
            <a:endParaRPr lang="en-US" sz="3600" b="0" dirty="0">
              <a:latin typeface="+mn-lt"/>
            </a:endParaRPr>
          </a:p>
        </p:txBody>
      </p:sp>
      <p:sp>
        <p:nvSpPr>
          <p:cNvPr id="9" name="Θέση περιεχομένου 8"/>
          <p:cNvSpPr>
            <a:spLocks noGrp="1"/>
          </p:cNvSpPr>
          <p:nvPr>
            <p:ph idx="1"/>
            <p:custDataLst>
              <p:tags r:id="rId3"/>
            </p:custDataLst>
          </p:nvPr>
        </p:nvSpPr>
        <p:spPr>
          <a:xfrm>
            <a:off x="233772" y="1556792"/>
            <a:ext cx="8712968" cy="2351139"/>
          </a:xfrm>
        </p:spPr>
        <p:txBody>
          <a:bodyPr>
            <a:noAutofit/>
          </a:bodyPr>
          <a:lstStyle/>
          <a:p>
            <a:pPr algn="just"/>
            <a:r>
              <a:rPr lang="el-GR" altLang="el-GR" sz="2000" dirty="0">
                <a:solidFill>
                  <a:srgbClr val="000000"/>
                </a:solidFill>
                <a:cs typeface="Times New Roman" panose="02020603050405020304" pitchFamily="18" charset="0"/>
              </a:rPr>
              <a:t>Έχουν μεγάλο άγχος με άλλους ανθρώπους ειδικά με ξένους. </a:t>
            </a:r>
          </a:p>
          <a:p>
            <a:pPr algn="just"/>
            <a:r>
              <a:rPr lang="el-GR" altLang="el-GR" sz="2000" dirty="0">
                <a:solidFill>
                  <a:srgbClr val="000000"/>
                </a:solidFill>
                <a:cs typeface="Times New Roman" panose="02020603050405020304" pitchFamily="18" charset="0"/>
              </a:rPr>
              <a:t>Αυτό δεν βελτιώνεται με το χρόνο ή την επανάληψη, αλλά γίνεται πιο έντονο. </a:t>
            </a:r>
          </a:p>
          <a:p>
            <a:pPr algn="just"/>
            <a:r>
              <a:rPr lang="el-GR" altLang="el-GR" sz="2000" dirty="0">
                <a:solidFill>
                  <a:srgbClr val="000000"/>
                </a:solidFill>
                <a:cs typeface="Times New Roman" panose="02020603050405020304" pitchFamily="18" charset="0"/>
              </a:rPr>
              <a:t>Δεν θεωρούν το άγχος τους πρόβλημα. </a:t>
            </a:r>
          </a:p>
          <a:p>
            <a:pPr algn="just"/>
            <a:r>
              <a:rPr lang="el-GR" altLang="el-GR" sz="2000" dirty="0">
                <a:solidFill>
                  <a:srgbClr val="000000"/>
                </a:solidFill>
                <a:cs typeface="Times New Roman" panose="02020603050405020304" pitchFamily="18" charset="0"/>
              </a:rPr>
              <a:t>Οι διαπροσωπικές σχέσεις είναι προβληματικές.</a:t>
            </a:r>
          </a:p>
          <a:p>
            <a:pPr algn="just"/>
            <a:r>
              <a:rPr lang="el-GR" altLang="el-GR" sz="2000" dirty="0">
                <a:solidFill>
                  <a:srgbClr val="000000"/>
                </a:solidFill>
                <a:cs typeface="Times New Roman" panose="02020603050405020304" pitchFamily="18" charset="0"/>
              </a:rPr>
              <a:t>Ωστόσο μπορεί να έχουν μόνο μια καλή σχέση, ειδικά με συγγενή 1ου βαθμού. </a:t>
            </a:r>
          </a:p>
          <a:p>
            <a:pPr algn="just"/>
            <a:r>
              <a:rPr lang="el-GR" altLang="el-GR" sz="2000" dirty="0">
                <a:solidFill>
                  <a:srgbClr val="000000"/>
                </a:solidFill>
                <a:cs typeface="Times New Roman" panose="02020603050405020304" pitchFamily="18" charset="0"/>
              </a:rPr>
              <a:t>Μπορεί να μείνουν στο πατρικό σπίτι μέχρι την ενηλικίωση. </a:t>
            </a:r>
          </a:p>
          <a:p>
            <a:pPr algn="just"/>
            <a:endParaRPr lang="el-GR" altLang="el-GR" sz="2000" dirty="0">
              <a:solidFill>
                <a:srgbClr val="000000"/>
              </a:solidFill>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Διαταραχές Προσωπικότητας – Νοσηλευτική Φροντίδα.</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34</a:t>
            </a:fld>
            <a:endParaRPr lang="el-GR" sz="1400" dirty="0"/>
          </a:p>
        </p:txBody>
      </p:sp>
    </p:spTree>
    <p:custDataLst>
      <p:tags r:id="rId1"/>
    </p:custDataLst>
    <p:extLst>
      <p:ext uri="{BB962C8B-B14F-4D97-AF65-F5344CB8AC3E}">
        <p14:creationId xmlns:p14="http://schemas.microsoft.com/office/powerpoint/2010/main" val="8588481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72008" y="252587"/>
            <a:ext cx="9324528" cy="940966"/>
          </a:xfrm>
        </p:spPr>
        <p:txBody>
          <a:bodyPr>
            <a:noAutofit/>
          </a:bodyPr>
          <a:lstStyle/>
          <a:p>
            <a:r>
              <a:rPr lang="el-GR" altLang="el-GR" sz="3600" dirty="0" smtClean="0">
                <a:solidFill>
                  <a:srgbClr val="000000"/>
                </a:solidFill>
                <a:cs typeface="Times New Roman" charset="0"/>
              </a:rPr>
              <a:t>Χαρακτηριστικά (4)</a:t>
            </a:r>
            <a:endParaRPr lang="en-US" sz="3600" b="0" dirty="0">
              <a:latin typeface="+mn-lt"/>
            </a:endParaRPr>
          </a:p>
        </p:txBody>
      </p:sp>
      <p:sp>
        <p:nvSpPr>
          <p:cNvPr id="9" name="Θέση περιεχομένου 8"/>
          <p:cNvSpPr>
            <a:spLocks noGrp="1"/>
          </p:cNvSpPr>
          <p:nvPr>
            <p:ph idx="1"/>
            <p:custDataLst>
              <p:tags r:id="rId3"/>
            </p:custDataLst>
          </p:nvPr>
        </p:nvSpPr>
        <p:spPr>
          <a:xfrm>
            <a:off x="233772" y="1556792"/>
            <a:ext cx="8712968" cy="2351139"/>
          </a:xfrm>
        </p:spPr>
        <p:txBody>
          <a:bodyPr>
            <a:noAutofit/>
          </a:bodyPr>
          <a:lstStyle/>
          <a:p>
            <a:pPr algn="just"/>
            <a:r>
              <a:rPr lang="el-GR" altLang="el-GR" sz="2000" dirty="0">
                <a:solidFill>
                  <a:srgbClr val="000000"/>
                </a:solidFill>
                <a:cs typeface="Times New Roman" panose="02020603050405020304" pitchFamily="18" charset="0"/>
              </a:rPr>
              <a:t>Δεν έχουν ικανότητα για σχέσεις παρότι αισθάνονται δυστυχισμένοι μόνοι τους. </a:t>
            </a:r>
          </a:p>
          <a:p>
            <a:pPr algn="just"/>
            <a:r>
              <a:rPr lang="el-GR" altLang="el-GR" sz="2000" dirty="0">
                <a:solidFill>
                  <a:srgbClr val="000000"/>
                </a:solidFill>
                <a:cs typeface="Times New Roman" panose="02020603050405020304" pitchFamily="18" charset="0"/>
              </a:rPr>
              <a:t>Έχουν ικανότητες στο λόγο αλλά δεν πετυχαίνουν στην δουλεία χωρίς υποστήριξη και βοήθεια. </a:t>
            </a:r>
          </a:p>
          <a:p>
            <a:pPr algn="just"/>
            <a:r>
              <a:rPr lang="el-GR" altLang="el-GR" sz="2000" dirty="0">
                <a:solidFill>
                  <a:srgbClr val="000000"/>
                </a:solidFill>
                <a:cs typeface="Times New Roman" panose="02020603050405020304" pitchFamily="18" charset="0"/>
              </a:rPr>
              <a:t>Η έλλειψη εμπιστοσύνης για τους άλλους, οι παράξενες ιδέες και σκέψη και η παράξενη εμφάνιση κάνουν δύσκολο το να κρατήσουν τη δουλεία τους.</a:t>
            </a:r>
          </a:p>
          <a:p>
            <a:pPr algn="just"/>
            <a:r>
              <a:rPr lang="el-GR" altLang="el-GR" sz="2000" dirty="0">
                <a:solidFill>
                  <a:srgbClr val="000000"/>
                </a:solidFill>
                <a:cs typeface="Times New Roman" panose="02020603050405020304" pitchFamily="18" charset="0"/>
              </a:rPr>
              <a:t> </a:t>
            </a:r>
          </a:p>
          <a:p>
            <a:pPr algn="just"/>
            <a:endParaRPr lang="el-GR" altLang="el-GR" sz="2000" dirty="0">
              <a:solidFill>
                <a:srgbClr val="000000"/>
              </a:solidFill>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Διαταραχές Προσωπικότητας – Νοσηλευτική Φροντίδα.</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35</a:t>
            </a:fld>
            <a:endParaRPr lang="el-GR" sz="1400" dirty="0"/>
          </a:p>
        </p:txBody>
      </p:sp>
    </p:spTree>
    <p:custDataLst>
      <p:tags r:id="rId1"/>
    </p:custDataLst>
    <p:extLst>
      <p:ext uri="{BB962C8B-B14F-4D97-AF65-F5344CB8AC3E}">
        <p14:creationId xmlns:p14="http://schemas.microsoft.com/office/powerpoint/2010/main" val="4494965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72008" y="252587"/>
            <a:ext cx="9324528" cy="940966"/>
          </a:xfrm>
        </p:spPr>
        <p:txBody>
          <a:bodyPr>
            <a:noAutofit/>
          </a:bodyPr>
          <a:lstStyle/>
          <a:p>
            <a:r>
              <a:rPr lang="el-GR" altLang="el-GR" sz="3600" dirty="0" smtClean="0">
                <a:solidFill>
                  <a:srgbClr val="000000"/>
                </a:solidFill>
                <a:cs typeface="Times New Roman" charset="0"/>
              </a:rPr>
              <a:t>Νοσηλευτική Παρέμβαση</a:t>
            </a:r>
            <a:endParaRPr lang="en-US" sz="3600" b="0" dirty="0">
              <a:latin typeface="+mn-lt"/>
            </a:endParaRPr>
          </a:p>
        </p:txBody>
      </p:sp>
      <p:sp>
        <p:nvSpPr>
          <p:cNvPr id="9" name="Θέση περιεχομένου 8"/>
          <p:cNvSpPr>
            <a:spLocks noGrp="1"/>
          </p:cNvSpPr>
          <p:nvPr>
            <p:ph idx="1"/>
            <p:custDataLst>
              <p:tags r:id="rId3"/>
            </p:custDataLst>
          </p:nvPr>
        </p:nvSpPr>
        <p:spPr>
          <a:xfrm>
            <a:off x="233772" y="1556792"/>
            <a:ext cx="8712968" cy="2351139"/>
          </a:xfrm>
        </p:spPr>
        <p:txBody>
          <a:bodyPr>
            <a:noAutofit/>
          </a:bodyPr>
          <a:lstStyle/>
          <a:p>
            <a:pPr algn="just"/>
            <a:r>
              <a:rPr lang="el-GR" altLang="el-GR" sz="2000" dirty="0">
                <a:solidFill>
                  <a:srgbClr val="000000"/>
                </a:solidFill>
                <a:cs typeface="Times New Roman" panose="02020603050405020304" pitchFamily="18" charset="0"/>
              </a:rPr>
              <a:t>Αναπτύσσουμε την αυτοπροστασία και τις κοινωνικές δεξιότητες.</a:t>
            </a:r>
          </a:p>
          <a:p>
            <a:pPr algn="just"/>
            <a:r>
              <a:rPr lang="el-GR" altLang="el-GR" sz="2000" dirty="0">
                <a:solidFill>
                  <a:srgbClr val="000000"/>
                </a:solidFill>
                <a:cs typeface="Times New Roman" panose="02020603050405020304" pitchFamily="18" charset="0"/>
              </a:rPr>
              <a:t>Ο νοσηλευτής ενθαρρύνει τους ασθενείς σε μια καθημερινή ρουτίνα φροντίδας και υγιεινής.</a:t>
            </a:r>
          </a:p>
          <a:p>
            <a:pPr algn="just"/>
            <a:r>
              <a:rPr lang="el-GR" altLang="el-GR" sz="2000" dirty="0">
                <a:solidFill>
                  <a:srgbClr val="000000"/>
                </a:solidFill>
                <a:cs typeface="Times New Roman" panose="02020603050405020304" pitchFamily="18" charset="0"/>
              </a:rPr>
              <a:t>Πρέπει να μην έχουν παράξενη εμφάνιση γιατί τα σχόλια των άλλων εντείνουν την δυσφορία.</a:t>
            </a:r>
          </a:p>
          <a:p>
            <a:pPr algn="just"/>
            <a:r>
              <a:rPr lang="el-GR" altLang="el-GR" sz="2000" dirty="0">
                <a:solidFill>
                  <a:srgbClr val="000000"/>
                </a:solidFill>
                <a:cs typeface="Times New Roman" panose="02020603050405020304" pitchFamily="18" charset="0"/>
              </a:rPr>
              <a:t>Επειδή δεν νιώθουν άνετα με τους άλλους και αυτό δεν αλλάζει θα πρέπει ο νοσηλευτής να τους μάθει να λειτουργήσουν με άλλους με όσο το δυνατόν λιγότερο άγχος. </a:t>
            </a: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Διαταραχές Προσωπικότητας – Νοσηλευτική Φροντίδα.</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36</a:t>
            </a:fld>
            <a:endParaRPr lang="el-GR" sz="1400" dirty="0"/>
          </a:p>
        </p:txBody>
      </p:sp>
    </p:spTree>
    <p:custDataLst>
      <p:tags r:id="rId1"/>
    </p:custDataLst>
    <p:extLst>
      <p:ext uri="{BB962C8B-B14F-4D97-AF65-F5344CB8AC3E}">
        <p14:creationId xmlns:p14="http://schemas.microsoft.com/office/powerpoint/2010/main" val="3697664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133779"/>
            <a:ext cx="8229600" cy="811580"/>
          </a:xfrm>
        </p:spPr>
        <p:txBody>
          <a:bodyPr>
            <a:noAutofit/>
          </a:bodyPr>
          <a:lstStyle/>
          <a:p>
            <a:r>
              <a:rPr lang="el-GR" sz="4000" dirty="0" smtClean="0"/>
              <a:t>Βιβλιογραφία</a:t>
            </a:r>
            <a:r>
              <a:rPr lang="en-US" sz="4000" dirty="0" smtClean="0"/>
              <a:t> </a:t>
            </a:r>
            <a:endParaRPr lang="el-GR" sz="4000" dirty="0"/>
          </a:p>
        </p:txBody>
      </p:sp>
      <p:sp>
        <p:nvSpPr>
          <p:cNvPr id="6" name="Θέση υποσέλιδου 3" descr="."/>
          <p:cNvSpPr txBox="1">
            <a:spLocks/>
          </p:cNvSpPr>
          <p:nvPr>
            <p:custDataLst>
              <p:tags r:id="rId3"/>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Διαταραχές Προσωπικότητας – Νοσηλευτική Φροντίδα.</a:t>
            </a:r>
            <a:endParaRPr lang="el-GR" sz="1400" dirty="0"/>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37</a:t>
            </a:fld>
            <a:endParaRPr lang="el-GR" sz="1400" dirty="0"/>
          </a:p>
        </p:txBody>
      </p:sp>
    </p:spTree>
    <p:custDataLst>
      <p:tags r:id="rId1"/>
    </p:custDataLst>
    <p:extLst>
      <p:ext uri="{BB962C8B-B14F-4D97-AF65-F5344CB8AC3E}">
        <p14:creationId xmlns:p14="http://schemas.microsoft.com/office/powerpoint/2010/main" val="26684558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custDataLst>
              <p:tags r:id="rId2"/>
            </p:custDataLst>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5"/>
          </p:cNvPr>
          <p:cNvPicPr>
            <a:picLocks noChangeAspect="1"/>
          </p:cNvPicPr>
          <p:nvPr/>
        </p:nvPicPr>
        <p:blipFill>
          <a:blip r:embed="rId6"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Σκοποί  ενότητας</a:t>
            </a:r>
            <a:endParaRPr lang="el-GR" dirty="0"/>
          </a:p>
        </p:txBody>
      </p:sp>
      <p:sp>
        <p:nvSpPr>
          <p:cNvPr id="3" name="Content Placeholder 2"/>
          <p:cNvSpPr>
            <a:spLocks noGrp="1"/>
          </p:cNvSpPr>
          <p:nvPr>
            <p:ph idx="1"/>
            <p:custDataLst>
              <p:tags r:id="rId3"/>
            </p:custDataLst>
          </p:nvPr>
        </p:nvSpPr>
        <p:spPr>
          <a:xfrm>
            <a:off x="490155" y="1423317"/>
            <a:ext cx="8229600" cy="4525963"/>
          </a:xfrm>
        </p:spPr>
        <p:txBody>
          <a:bodyPr>
            <a:normAutofit/>
          </a:bodyPr>
          <a:lstStyle/>
          <a:p>
            <a:pPr marL="0" lvl="0" indent="0">
              <a:buNone/>
            </a:pPr>
            <a:r>
              <a:rPr lang="el-GR" sz="2800" dirty="0" smtClean="0"/>
              <a:t>Να έχει τη δυνατότητα ο φοιτητής :</a:t>
            </a:r>
          </a:p>
          <a:p>
            <a:pPr lvl="0"/>
            <a:r>
              <a:rPr lang="en-US" sz="2800" dirty="0" smtClean="0"/>
              <a:t>.</a:t>
            </a:r>
            <a:r>
              <a:rPr lang="el-GR" sz="2800" dirty="0" smtClean="0"/>
              <a:t>.</a:t>
            </a:r>
          </a:p>
        </p:txBody>
      </p:sp>
      <p:sp>
        <p:nvSpPr>
          <p:cNvPr id="5"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Διαταραχές Προσωπικότητας – Νοσηλευτική Φροντίδα.</a:t>
            </a:r>
            <a:endParaRPr lang="el-GR" sz="1400" dirty="0"/>
          </a:p>
        </p:txBody>
      </p:sp>
      <p:sp>
        <p:nvSpPr>
          <p:cNvPr id="6" name="Slide Number Placeholder 5" descr="."/>
          <p:cNvSpPr>
            <a:spLocks noGrp="1"/>
          </p:cNvSpPr>
          <p:nvPr>
            <p:ph type="sldNum" sz="quarter" idx="12"/>
            <p:custDataLst>
              <p:tags r:id="rId5"/>
            </p:custDataLst>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custDataLst>
              <p:tags r:id="rId3"/>
            </p:custDataLst>
          </p:nvPr>
        </p:nvSpPr>
        <p:spPr>
          <a:xfrm>
            <a:off x="323528" y="1752018"/>
            <a:ext cx="8496944" cy="3981238"/>
          </a:xfrm>
        </p:spPr>
        <p:txBody>
          <a:bodyPr>
            <a:noAutofit/>
          </a:bodyPr>
          <a:lstStyle/>
          <a:p>
            <a:pPr lvl="1">
              <a:buFont typeface="Wingdings" pitchFamily="2" charset="2"/>
              <a:buChar char="§"/>
            </a:pPr>
            <a:r>
              <a:rPr lang="el-GR" altLang="el-GR" sz="2400" dirty="0">
                <a:cs typeface="Times New Roman" panose="02020603050405020304" pitchFamily="18" charset="0"/>
                <a:hlinkClick r:id="rId8" action="ppaction://hlinksldjump"/>
              </a:rPr>
              <a:t>Η </a:t>
            </a:r>
            <a:r>
              <a:rPr lang="el-GR" altLang="el-GR" sz="2400" dirty="0" smtClean="0">
                <a:cs typeface="Times New Roman" panose="02020603050405020304" pitchFamily="18" charset="0"/>
                <a:hlinkClick r:id="rId8" action="ppaction://hlinksldjump"/>
              </a:rPr>
              <a:t>προσωπικότητα</a:t>
            </a:r>
            <a:r>
              <a:rPr lang="el-GR" sz="2400" dirty="0" smtClean="0">
                <a:hlinkClick r:id="rId8" action="ppaction://hlinksldjump"/>
              </a:rPr>
              <a:t>.</a:t>
            </a:r>
            <a:endParaRPr lang="en-US" sz="2400" dirty="0" smtClean="0">
              <a:hlinkClick r:id="rId8" action="ppaction://hlinksldjump"/>
            </a:endParaRPr>
          </a:p>
          <a:p>
            <a:pPr lvl="1">
              <a:buFont typeface="Wingdings" pitchFamily="2" charset="2"/>
              <a:buChar char="§"/>
            </a:pPr>
            <a:r>
              <a:rPr lang="el-GR" sz="2400" dirty="0">
                <a:hlinkClick r:id="rId9" action="ppaction://hlinksldjump"/>
              </a:rPr>
              <a:t>Κατηγορίες Διαταραχών Προσωπικότητας.</a:t>
            </a:r>
            <a:endParaRPr lang="el-GR" sz="2400" dirty="0"/>
          </a:p>
          <a:p>
            <a:pPr lvl="1">
              <a:buFont typeface="Wingdings" pitchFamily="2" charset="2"/>
              <a:buChar char="§"/>
            </a:pPr>
            <a:r>
              <a:rPr lang="el-GR" sz="2400" dirty="0" smtClean="0">
                <a:hlinkClick r:id="rId10" action="ppaction://hlinksldjump"/>
              </a:rPr>
              <a:t>Παρανοϊκές Διαταραχές. </a:t>
            </a:r>
            <a:endParaRPr lang="en-US" sz="2400" dirty="0"/>
          </a:p>
          <a:p>
            <a:pPr lvl="1">
              <a:buFont typeface="Wingdings" pitchFamily="2" charset="2"/>
              <a:buChar char="§"/>
            </a:pPr>
            <a:r>
              <a:rPr lang="el-GR" sz="2400" dirty="0" smtClean="0">
                <a:hlinkClick r:id="rId11" action="ppaction://hlinksldjump"/>
              </a:rPr>
              <a:t>Σχιζοειδής Διαταραχές.</a:t>
            </a:r>
            <a:endParaRPr lang="el-GR" sz="2400" dirty="0" smtClean="0">
              <a:hlinkClick r:id="rId12" action="ppaction://hlinksldjump"/>
            </a:endParaRPr>
          </a:p>
          <a:p>
            <a:pPr lvl="1">
              <a:buFont typeface="Wingdings" pitchFamily="2" charset="2"/>
              <a:buChar char="§"/>
            </a:pPr>
            <a:r>
              <a:rPr lang="el-GR" sz="2400" dirty="0" err="1" smtClean="0">
                <a:hlinkClick r:id="rId13" action="ppaction://hlinksldjump"/>
              </a:rPr>
              <a:t>Σχιζοτυπικές</a:t>
            </a:r>
            <a:r>
              <a:rPr lang="el-GR" sz="2400" dirty="0" smtClean="0">
                <a:hlinkClick r:id="rId13" action="ppaction://hlinksldjump"/>
              </a:rPr>
              <a:t> </a:t>
            </a:r>
            <a:r>
              <a:rPr lang="el-GR" sz="2400" dirty="0" smtClean="0">
                <a:hlinkClick r:id="rId14" action="ppaction://hlinksldjump"/>
              </a:rPr>
              <a:t>Διαταραχές</a:t>
            </a:r>
            <a:r>
              <a:rPr lang="el-GR" altLang="el-GR" sz="2400" dirty="0" smtClean="0">
                <a:solidFill>
                  <a:srgbClr val="000000"/>
                </a:solidFill>
                <a:cs typeface="Times New Roman" charset="0"/>
              </a:rPr>
              <a:t>.</a:t>
            </a:r>
            <a:r>
              <a:rPr lang="el-GR" sz="2400" dirty="0" smtClean="0">
                <a:hlinkClick r:id="rId12" action="ppaction://hlinksldjump"/>
              </a:rPr>
              <a:t> </a:t>
            </a:r>
            <a:endParaRPr lang="el-GR" sz="2400" dirty="0" smtClean="0">
              <a:hlinkClick r:id="rId8" action="ppaction://hlinksldjump"/>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Διαταραχές Προσωπικότητας – Νοσηλευτική Φροντίδα.</a:t>
            </a:r>
            <a:endParaRPr lang="el-GR" sz="1400" dirty="0"/>
          </a:p>
        </p:txBody>
      </p:sp>
      <p:sp>
        <p:nvSpPr>
          <p:cNvPr id="4" name="Slide Number Placeholder 3" descr="."/>
          <p:cNvSpPr>
            <a:spLocks noGrp="1"/>
          </p:cNvSpPr>
          <p:nvPr>
            <p:ph type="sldNum" sz="quarter" idx="12"/>
            <p:custDataLst>
              <p:tags r:id="rId5"/>
            </p:custDataLst>
          </p:nvPr>
        </p:nvSpPr>
        <p:spPr/>
        <p:txBody>
          <a:bodyPr/>
          <a:lstStyle/>
          <a:p>
            <a:fld id="{95390251-5B84-4D2F-A9C7-1C62C4738B3F}" type="slidenum">
              <a:rPr lang="el-GR" smtClean="0"/>
              <a:pPr/>
              <a:t>5</a:t>
            </a:fld>
            <a:endParaRPr lang="el-GR" dirty="0"/>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7850" y="553876"/>
            <a:ext cx="9144000" cy="940966"/>
          </a:xfrm>
        </p:spPr>
        <p:txBody>
          <a:bodyPr>
            <a:noAutofit/>
          </a:bodyPr>
          <a:lstStyle/>
          <a:p>
            <a:r>
              <a:rPr lang="el-GR" altLang="el-GR" sz="4000" dirty="0">
                <a:cs typeface="Times New Roman" panose="02020603050405020304" pitchFamily="18" charset="0"/>
              </a:rPr>
              <a:t>Η προσωπικότητα είναι:</a:t>
            </a:r>
            <a:endParaRPr lang="en-US" sz="2400" b="0" dirty="0"/>
          </a:p>
        </p:txBody>
      </p:sp>
      <p:sp>
        <p:nvSpPr>
          <p:cNvPr id="9" name="Θέση περιεχομένου 8"/>
          <p:cNvSpPr>
            <a:spLocks noGrp="1"/>
          </p:cNvSpPr>
          <p:nvPr>
            <p:ph idx="1"/>
            <p:custDataLst>
              <p:tags r:id="rId3"/>
            </p:custDataLst>
          </p:nvPr>
        </p:nvSpPr>
        <p:spPr>
          <a:xfrm>
            <a:off x="305678" y="1574456"/>
            <a:ext cx="8496944" cy="2351139"/>
          </a:xfrm>
        </p:spPr>
        <p:txBody>
          <a:bodyPr>
            <a:noAutofit/>
          </a:bodyPr>
          <a:lstStyle/>
          <a:p>
            <a:pPr algn="just">
              <a:lnSpc>
                <a:spcPct val="90000"/>
              </a:lnSpc>
              <a:defRPr/>
            </a:pPr>
            <a:r>
              <a:rPr lang="el-GR" altLang="el-GR" sz="2800" dirty="0">
                <a:solidFill>
                  <a:srgbClr val="000000"/>
                </a:solidFill>
                <a:cs typeface="Times New Roman" charset="0"/>
              </a:rPr>
              <a:t>η καθιερωμένη και διαρκής μορφή συμπεριφοράς σε σχέση με τον εαυτό μας, τους άλλους και το περιβάλλον.</a:t>
            </a:r>
          </a:p>
          <a:p>
            <a:pPr algn="just">
              <a:lnSpc>
                <a:spcPct val="90000"/>
              </a:lnSpc>
              <a:defRPr/>
            </a:pPr>
            <a:r>
              <a:rPr lang="el-GR" altLang="el-GR" sz="2800" dirty="0">
                <a:solidFill>
                  <a:srgbClr val="000000"/>
                </a:solidFill>
                <a:cs typeface="Times New Roman" charset="0"/>
              </a:rPr>
              <a:t>Περιλαμβάνει αντιλήψεις, συμπεριφορές και συναισθήματα. </a:t>
            </a:r>
          </a:p>
          <a:p>
            <a:pPr algn="just">
              <a:lnSpc>
                <a:spcPct val="90000"/>
              </a:lnSpc>
              <a:defRPr/>
            </a:pPr>
            <a:r>
              <a:rPr lang="el-GR" altLang="el-GR" sz="2800" dirty="0">
                <a:solidFill>
                  <a:srgbClr val="000000"/>
                </a:solidFill>
                <a:cs typeface="Times New Roman" charset="0"/>
              </a:rPr>
              <a:t>Αυτές οι συμπεριφορές είναι σταθερές και δεν αλλάζουν εύκολα. </a:t>
            </a:r>
          </a:p>
        </p:txBody>
      </p:sp>
      <p:sp>
        <p:nvSpPr>
          <p:cNvPr id="8"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Διαταραχές Προσωπικότητας – Νοσηλευτική Φροντίδα.</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260648"/>
            <a:ext cx="9144000" cy="940966"/>
          </a:xfrm>
        </p:spPr>
        <p:txBody>
          <a:bodyPr>
            <a:noAutofit/>
          </a:bodyPr>
          <a:lstStyle/>
          <a:p>
            <a:r>
              <a:rPr lang="el-GR" altLang="el-GR" dirty="0" smtClean="0">
                <a:cs typeface="Times New Roman" panose="02020603050405020304" pitchFamily="18" charset="0"/>
              </a:rPr>
              <a:t>Διαταραχές Προσωπικότητας</a:t>
            </a:r>
            <a:endParaRPr lang="en-US" sz="2800" b="0" dirty="0"/>
          </a:p>
        </p:txBody>
      </p:sp>
      <p:sp>
        <p:nvSpPr>
          <p:cNvPr id="9" name="Θέση περιεχομένου 8"/>
          <p:cNvSpPr>
            <a:spLocks noGrp="1"/>
          </p:cNvSpPr>
          <p:nvPr>
            <p:ph idx="1"/>
            <p:custDataLst>
              <p:tags r:id="rId3"/>
            </p:custDataLst>
          </p:nvPr>
        </p:nvSpPr>
        <p:spPr>
          <a:xfrm>
            <a:off x="323528" y="1236797"/>
            <a:ext cx="8496944" cy="2351139"/>
          </a:xfrm>
        </p:spPr>
        <p:txBody>
          <a:bodyPr>
            <a:noAutofit/>
          </a:bodyPr>
          <a:lstStyle/>
          <a:p>
            <a:pPr algn="just">
              <a:lnSpc>
                <a:spcPct val="90000"/>
              </a:lnSpc>
              <a:defRPr/>
            </a:pPr>
            <a:r>
              <a:rPr lang="el-GR" altLang="el-GR" sz="2800" dirty="0">
                <a:solidFill>
                  <a:srgbClr val="000000"/>
                </a:solidFill>
                <a:cs typeface="Times New Roman" charset="0"/>
              </a:rPr>
              <a:t>Οι διαταραχές προσωπικότητας μπορούν να διαγνωστούν όταν τα ίχνη της προσωπικότητας γίνονται δύσκαμπτα και μη προσαρμόσιμα, εμπλέκονται σε μεγάλο βαθμό με το πώς λειτουργεί το άτομο στην κοινωνία  και προκαλούν συναισθηματική ένταση. </a:t>
            </a:r>
          </a:p>
          <a:p>
            <a:pPr algn="just">
              <a:lnSpc>
                <a:spcPct val="90000"/>
              </a:lnSpc>
              <a:defRPr/>
            </a:pPr>
            <a:r>
              <a:rPr lang="el-GR" altLang="el-GR" sz="2800" dirty="0">
                <a:solidFill>
                  <a:srgbClr val="000000"/>
                </a:solidFill>
                <a:cs typeface="Times New Roman" charset="0"/>
              </a:rPr>
              <a:t>Δεν είναι </a:t>
            </a:r>
            <a:r>
              <a:rPr lang="el-GR" altLang="el-GR" sz="2800" dirty="0" err="1">
                <a:solidFill>
                  <a:srgbClr val="000000"/>
                </a:solidFill>
                <a:cs typeface="Times New Roman" charset="0"/>
              </a:rPr>
              <a:t>διαγνώσιμες</a:t>
            </a:r>
            <a:r>
              <a:rPr lang="el-GR" altLang="el-GR" sz="2800" dirty="0">
                <a:solidFill>
                  <a:srgbClr val="000000"/>
                </a:solidFill>
                <a:cs typeface="Times New Roman" charset="0"/>
              </a:rPr>
              <a:t> μέχρι την ενηλικίωση όταν η προσωπικότητα έχει πια σχηματιστεί εντελώς.</a:t>
            </a:r>
          </a:p>
          <a:p>
            <a:pPr algn="just">
              <a:lnSpc>
                <a:spcPct val="90000"/>
              </a:lnSpc>
              <a:defRPr/>
            </a:pPr>
            <a:r>
              <a:rPr lang="el-GR" altLang="el-GR" sz="2800" dirty="0">
                <a:solidFill>
                  <a:srgbClr val="000000"/>
                </a:solidFill>
                <a:cs typeface="Times New Roman" charset="0"/>
              </a:rPr>
              <a:t>Τα άτομα με διαταραχές προσωπικότητας, έχουν σημαντικές δυσκολίες στην οικογένεια, τις σπουδές, τη δουλεία και  με άλλους σημαντικούς ρόλους. </a:t>
            </a:r>
          </a:p>
          <a:p>
            <a:pPr algn="just">
              <a:lnSpc>
                <a:spcPct val="90000"/>
              </a:lnSpc>
              <a:defRPr/>
            </a:pPr>
            <a:endParaRPr lang="el-GR" altLang="el-GR" sz="2800" dirty="0">
              <a:solidFill>
                <a:srgbClr val="000000"/>
              </a:solidFill>
              <a:cs typeface="Times New Roman" charset="0"/>
            </a:endParaRPr>
          </a:p>
        </p:txBody>
      </p:sp>
      <p:sp>
        <p:nvSpPr>
          <p:cNvPr id="8"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Διαταραχές Προσωπικότητας – Νοσηλευτική Φροντίδα.</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34362493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466466"/>
            <a:ext cx="9144000" cy="940966"/>
          </a:xfrm>
        </p:spPr>
        <p:txBody>
          <a:bodyPr>
            <a:noAutofit/>
          </a:bodyPr>
          <a:lstStyle/>
          <a:p>
            <a:r>
              <a:rPr lang="el-GR" altLang="el-GR" dirty="0" smtClean="0">
                <a:cs typeface="Times New Roman" panose="02020603050405020304" pitchFamily="18" charset="0"/>
              </a:rPr>
              <a:t>Διάγνωση</a:t>
            </a:r>
            <a:endParaRPr lang="en-US" sz="2800" b="0" dirty="0"/>
          </a:p>
        </p:txBody>
      </p:sp>
      <p:sp>
        <p:nvSpPr>
          <p:cNvPr id="9" name="Θέση περιεχομένου 8"/>
          <p:cNvSpPr>
            <a:spLocks noGrp="1"/>
          </p:cNvSpPr>
          <p:nvPr>
            <p:ph idx="1"/>
            <p:custDataLst>
              <p:tags r:id="rId3"/>
            </p:custDataLst>
          </p:nvPr>
        </p:nvSpPr>
        <p:spPr>
          <a:xfrm>
            <a:off x="323528" y="1400535"/>
            <a:ext cx="8496944" cy="2351139"/>
          </a:xfrm>
        </p:spPr>
        <p:txBody>
          <a:bodyPr>
            <a:noAutofit/>
          </a:bodyPr>
          <a:lstStyle/>
          <a:p>
            <a:pPr marL="0" indent="0" algn="just">
              <a:lnSpc>
                <a:spcPct val="90000"/>
              </a:lnSpc>
              <a:buNone/>
              <a:defRPr/>
            </a:pPr>
            <a:r>
              <a:rPr lang="el-GR" altLang="el-GR" sz="2400" dirty="0">
                <a:solidFill>
                  <a:srgbClr val="000000"/>
                </a:solidFill>
                <a:cs typeface="Times New Roman" charset="0"/>
              </a:rPr>
              <a:t>Η διάγνωση γίνεται όταν το άτομο παρουσιάζει μορφές συμπεριφοράς που </a:t>
            </a:r>
            <a:r>
              <a:rPr lang="el-GR" altLang="el-GR" sz="2400" dirty="0" err="1">
                <a:solidFill>
                  <a:srgbClr val="000000"/>
                </a:solidFill>
                <a:cs typeface="Times New Roman" charset="0"/>
              </a:rPr>
              <a:t>παρακάμπτούν</a:t>
            </a:r>
            <a:r>
              <a:rPr lang="el-GR" altLang="el-GR" sz="2400" dirty="0">
                <a:solidFill>
                  <a:srgbClr val="000000"/>
                </a:solidFill>
                <a:cs typeface="Times New Roman" charset="0"/>
              </a:rPr>
              <a:t> τις πολιτισμικές επιταγές σε δύο ή περισσότερα από τα πιο κάτω πεδία: </a:t>
            </a:r>
          </a:p>
          <a:p>
            <a:pPr algn="just">
              <a:lnSpc>
                <a:spcPct val="90000"/>
              </a:lnSpc>
              <a:defRPr/>
            </a:pPr>
            <a:r>
              <a:rPr lang="el-GR" altLang="el-GR" sz="2400" dirty="0" smtClean="0">
                <a:solidFill>
                  <a:srgbClr val="000000"/>
                </a:solidFill>
                <a:cs typeface="Times New Roman" charset="0"/>
              </a:rPr>
              <a:t>τρόποι </a:t>
            </a:r>
            <a:r>
              <a:rPr lang="el-GR" altLang="el-GR" sz="2400" dirty="0">
                <a:solidFill>
                  <a:srgbClr val="000000"/>
                </a:solidFill>
                <a:cs typeface="Times New Roman" charset="0"/>
              </a:rPr>
              <a:t>αντίληψης του εαυτού του, των άλλων και των γεγονότων (γνώση).</a:t>
            </a:r>
          </a:p>
          <a:p>
            <a:pPr algn="just">
              <a:lnSpc>
                <a:spcPct val="90000"/>
              </a:lnSpc>
              <a:defRPr/>
            </a:pPr>
            <a:r>
              <a:rPr lang="el-GR" altLang="el-GR" sz="2400" dirty="0" smtClean="0">
                <a:solidFill>
                  <a:srgbClr val="000000"/>
                </a:solidFill>
                <a:cs typeface="Times New Roman" charset="0"/>
              </a:rPr>
              <a:t>ποικιλία</a:t>
            </a:r>
            <a:r>
              <a:rPr lang="el-GR" altLang="el-GR" sz="2400" dirty="0">
                <a:solidFill>
                  <a:srgbClr val="000000"/>
                </a:solidFill>
                <a:cs typeface="Times New Roman" charset="0"/>
              </a:rPr>
              <a:t>, σφοδρότητα, αστάθεια και </a:t>
            </a:r>
            <a:r>
              <a:rPr lang="el-GR" altLang="el-GR" sz="2400" dirty="0" err="1">
                <a:solidFill>
                  <a:srgbClr val="000000"/>
                </a:solidFill>
                <a:cs typeface="Times New Roman" charset="0"/>
              </a:rPr>
              <a:t>καταλληλότητα</a:t>
            </a:r>
            <a:r>
              <a:rPr lang="el-GR" altLang="el-GR" sz="2400" dirty="0">
                <a:solidFill>
                  <a:srgbClr val="000000"/>
                </a:solidFill>
                <a:cs typeface="Times New Roman" charset="0"/>
              </a:rPr>
              <a:t> της συναισθηματικής απόκρισης (συναίσθημα).</a:t>
            </a:r>
          </a:p>
          <a:p>
            <a:pPr algn="just">
              <a:lnSpc>
                <a:spcPct val="90000"/>
              </a:lnSpc>
              <a:defRPr/>
            </a:pPr>
            <a:r>
              <a:rPr lang="el-GR" altLang="el-GR" sz="2400" dirty="0" smtClean="0">
                <a:solidFill>
                  <a:srgbClr val="000000"/>
                </a:solidFill>
                <a:cs typeface="Times New Roman" charset="0"/>
              </a:rPr>
              <a:t>διαπροσωπική </a:t>
            </a:r>
            <a:r>
              <a:rPr lang="el-GR" altLang="el-GR" sz="2400" dirty="0">
                <a:solidFill>
                  <a:srgbClr val="000000"/>
                </a:solidFill>
                <a:cs typeface="Times New Roman" charset="0"/>
              </a:rPr>
              <a:t>λειτουργία. </a:t>
            </a:r>
          </a:p>
          <a:p>
            <a:pPr algn="just">
              <a:lnSpc>
                <a:spcPct val="90000"/>
              </a:lnSpc>
              <a:defRPr/>
            </a:pPr>
            <a:r>
              <a:rPr lang="el-GR" altLang="el-GR" sz="2400" dirty="0" smtClean="0">
                <a:solidFill>
                  <a:srgbClr val="000000"/>
                </a:solidFill>
                <a:cs typeface="Times New Roman" charset="0"/>
              </a:rPr>
              <a:t>ικανότητα </a:t>
            </a:r>
            <a:r>
              <a:rPr lang="el-GR" altLang="el-GR" sz="2400" dirty="0">
                <a:solidFill>
                  <a:srgbClr val="000000"/>
                </a:solidFill>
                <a:cs typeface="Times New Roman" charset="0"/>
              </a:rPr>
              <a:t>ελέγχου των παρορμήσεων ή έκφραση της συμπεριφοράς στον κατάλληλο χρόνο και τόπο (έλεγχος παρορμήσεων).</a:t>
            </a:r>
          </a:p>
          <a:p>
            <a:pPr marL="0" indent="0" algn="just">
              <a:lnSpc>
                <a:spcPct val="90000"/>
              </a:lnSpc>
              <a:buNone/>
              <a:defRPr/>
            </a:pPr>
            <a:endParaRPr lang="el-GR" altLang="el-GR" sz="2400" dirty="0">
              <a:solidFill>
                <a:srgbClr val="000000"/>
              </a:solidFill>
              <a:cs typeface="Times New Roman" charset="0"/>
            </a:endParaRPr>
          </a:p>
        </p:txBody>
      </p:sp>
      <p:sp>
        <p:nvSpPr>
          <p:cNvPr id="8"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Διαταραχές Προσωπικότητας – Νοσηλευτική Φροντίδα.</a:t>
            </a:r>
          </a:p>
          <a:p>
            <a:pPr algn="ct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31892186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466466"/>
            <a:ext cx="9144000" cy="940966"/>
          </a:xfrm>
        </p:spPr>
        <p:txBody>
          <a:bodyPr>
            <a:noAutofit/>
          </a:bodyPr>
          <a:lstStyle/>
          <a:p>
            <a:r>
              <a:rPr lang="el-GR" altLang="el-GR" dirty="0" smtClean="0">
                <a:cs typeface="Times New Roman" panose="02020603050405020304" pitchFamily="18" charset="0"/>
              </a:rPr>
              <a:t>Διάρκεια</a:t>
            </a:r>
            <a:endParaRPr lang="en-US" sz="2800" b="0" dirty="0"/>
          </a:p>
        </p:txBody>
      </p:sp>
      <p:sp>
        <p:nvSpPr>
          <p:cNvPr id="9" name="Θέση περιεχομένου 8"/>
          <p:cNvSpPr>
            <a:spLocks noGrp="1"/>
          </p:cNvSpPr>
          <p:nvPr>
            <p:ph idx="1"/>
            <p:custDataLst>
              <p:tags r:id="rId3"/>
            </p:custDataLst>
          </p:nvPr>
        </p:nvSpPr>
        <p:spPr>
          <a:xfrm>
            <a:off x="171803" y="1435228"/>
            <a:ext cx="8496944" cy="2351139"/>
          </a:xfrm>
        </p:spPr>
        <p:txBody>
          <a:bodyPr>
            <a:noAutofit/>
          </a:bodyPr>
          <a:lstStyle/>
          <a:p>
            <a:pPr algn="just">
              <a:lnSpc>
                <a:spcPct val="90000"/>
              </a:lnSpc>
              <a:defRPr/>
            </a:pPr>
            <a:r>
              <a:rPr lang="el-GR" altLang="el-GR" sz="2000" dirty="0">
                <a:solidFill>
                  <a:srgbClr val="000000"/>
                </a:solidFill>
                <a:cs typeface="Times New Roman" charset="0"/>
              </a:rPr>
              <a:t>Οι διαταραχές διαρκούν πολύ γιατί τα χαρακτηριστικά της προσωπικότητας δεν αλλάζουν εύκολα.</a:t>
            </a:r>
          </a:p>
          <a:p>
            <a:pPr algn="just">
              <a:lnSpc>
                <a:spcPct val="90000"/>
              </a:lnSpc>
              <a:defRPr/>
            </a:pPr>
            <a:r>
              <a:rPr lang="el-GR" altLang="el-GR" sz="2000" dirty="0">
                <a:solidFill>
                  <a:srgbClr val="000000"/>
                </a:solidFill>
                <a:cs typeface="Times New Roman" charset="0"/>
              </a:rPr>
              <a:t> Ωστόσο οι άνθρωποι με τέτοιες διαταραχές συνεχίζουν να συμπεριφέρονται με τον ίδιο τρόπο, ακόμα και όταν αυτός ο τρόπος τους προκαλεί δυσκολίες ή ανησυχία.</a:t>
            </a:r>
          </a:p>
          <a:p>
            <a:pPr algn="just">
              <a:lnSpc>
                <a:spcPct val="90000"/>
              </a:lnSpc>
              <a:defRPr/>
            </a:pPr>
            <a:r>
              <a:rPr lang="el-GR" altLang="el-GR" sz="2000" dirty="0">
                <a:solidFill>
                  <a:srgbClr val="000000"/>
                </a:solidFill>
                <a:cs typeface="Times New Roman" charset="0"/>
              </a:rPr>
              <a:t> Καμία συγκεκριμένη  φαρμακευτική θεραπεία δεν αλλάζει την προσωπικότητα και η θεραπεία που βοηθά τα άτομα να κάνουν αλλαγές είναι συχνά μακροχρόνια με πολύ αργή πρόοδο. </a:t>
            </a:r>
            <a:endParaRPr lang="el-GR" altLang="el-GR" sz="2000" dirty="0" smtClean="0">
              <a:solidFill>
                <a:srgbClr val="000000"/>
              </a:solidFill>
              <a:cs typeface="Times New Roman" charset="0"/>
            </a:endParaRPr>
          </a:p>
          <a:p>
            <a:pPr algn="just">
              <a:lnSpc>
                <a:spcPct val="90000"/>
              </a:lnSpc>
              <a:defRPr/>
            </a:pPr>
            <a:endParaRPr lang="el-GR" altLang="el-GR" sz="2000" dirty="0">
              <a:solidFill>
                <a:srgbClr val="000000"/>
              </a:solidFill>
              <a:cs typeface="Times New Roman" charset="0"/>
            </a:endParaRPr>
          </a:p>
        </p:txBody>
      </p:sp>
      <p:sp>
        <p:nvSpPr>
          <p:cNvPr id="8"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Διαταραχές Προσωπικότητας – Νοσηλευτική Φροντίδα.</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316328462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DEFAULTLANGUAGE" val="msoLanguageIDGreek"/>
  <p:tag name="ZHAW.ACCESSIBILITYADDIN.CHECKTIMEDATE" val="24/9/2015 3:20:30 μμ"/>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0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0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1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4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5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6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6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7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8.xml><?xml version="1.0" encoding="utf-8"?>
<p:tagLst xmlns:a="http://schemas.openxmlformats.org/drawingml/2006/main" xmlns:r="http://schemas.openxmlformats.org/officeDocument/2006/relationships" xmlns:p="http://schemas.openxmlformats.org/presentationml/2006/main">
  <p:tag name="ZHAW.ACCESSIBILITYADDIN.READINGORDER" val="2,6,14,"/>
</p:tagLst>
</file>

<file path=ppt/tags/tag17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2,3,7,4,"/>
</p:tagLst>
</file>

<file path=ppt/tags/tag18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2.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18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4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8.xml><?xml version="1.0" encoding="utf-8"?>
<p:tagLst xmlns:a="http://schemas.openxmlformats.org/drawingml/2006/main" xmlns:r="http://schemas.openxmlformats.org/officeDocument/2006/relationships" xmlns:p="http://schemas.openxmlformats.org/presentationml/2006/main">
  <p:tag name="ZHAW.ACCESSIBILITYADDIN.READINGORDER" val="22,9,6,24,"/>
</p:tagLst>
</file>

<file path=ppt/tags/tag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3.xml><?xml version="1.0" encoding="utf-8"?>
<p:tagLst xmlns:a="http://schemas.openxmlformats.org/drawingml/2006/main" xmlns:r="http://schemas.openxmlformats.org/officeDocument/2006/relationships" xmlns:p="http://schemas.openxmlformats.org/presentationml/2006/main">
  <p:tag name="ZHAW.ACCESSIBILITYADDIN.READINGORDER" val="22,9,6,24,"/>
</p:tagLst>
</file>

<file path=ppt/tags/tag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5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6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6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7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7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8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8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9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9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9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d = " h t t p : / / w w w . w 3 . o r g / 2 0 0 1 / X M L S c h e m a "   x m l n s : x s i = " h t t p : / / w w w . w 3 . o r g / 2 0 0 1 / X M L S c h e m a - i n s t a n c e " 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5AF9454E-2C3D-4B4E-95C5-C65AE7DE82FC}">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emplate>Προγραμματισμός IV_Ενότητα 1</Template>
  <TotalTime>0</TotalTime>
  <Words>2426</Words>
  <Application>Microsoft Office PowerPoint</Application>
  <PresentationFormat>Προβολή στην οθόνη (4:3)</PresentationFormat>
  <Paragraphs>282</Paragraphs>
  <Slides>38</Slides>
  <Notes>38</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38</vt:i4>
      </vt:variant>
    </vt:vector>
  </HeadingPairs>
  <TitlesOfParts>
    <vt:vector size="43" baseType="lpstr">
      <vt:lpstr>Arial</vt:lpstr>
      <vt:lpstr>Calibri</vt:lpstr>
      <vt:lpstr>Times New Roman</vt:lpstr>
      <vt:lpstr>Wingdings</vt:lpstr>
      <vt:lpstr>Θέμα του Office</vt:lpstr>
      <vt:lpstr>Εισαγωγή στη                     Νοσηλευτική Επιστήμη</vt:lpstr>
      <vt:lpstr>Άδειες Χρήσης</vt:lpstr>
      <vt:lpstr>Χρηματοδότηση</vt:lpstr>
      <vt:lpstr>Σκοποί  ενότητας</vt:lpstr>
      <vt:lpstr>Περιεχόμενα ενότητας</vt:lpstr>
      <vt:lpstr>Η προσωπικότητα είναι:</vt:lpstr>
      <vt:lpstr>Διαταραχές Προσωπικότητας</vt:lpstr>
      <vt:lpstr>Διάγνωση</vt:lpstr>
      <vt:lpstr>Διάρκεια</vt:lpstr>
      <vt:lpstr>Συμπτώματα και Θεραπεία Ασθενών</vt:lpstr>
      <vt:lpstr>Κατηγορίες Διαταραχών Προσωπικότητας</vt:lpstr>
      <vt:lpstr>Αντιστεκόμενοι στην θεραπεία</vt:lpstr>
      <vt:lpstr>Εμπόδια</vt:lpstr>
      <vt:lpstr>Θεραπεία (1)</vt:lpstr>
      <vt:lpstr>Θεραπεία (2)</vt:lpstr>
      <vt:lpstr>Θεραπεία (3)</vt:lpstr>
      <vt:lpstr>Θεραπεία (4)</vt:lpstr>
      <vt:lpstr>ΟΜΑΔΑ- Α  ΠΑΡΑΝΟΪΚΕΣ ΔΙΑΤΑΡΑΧΕΣ </vt:lpstr>
      <vt:lpstr>Πρόγνωση και Θεραπευτικό Αποτέλεσμα </vt:lpstr>
      <vt:lpstr>Διάγνωση (1)</vt:lpstr>
      <vt:lpstr>Διάγνωση (2)</vt:lpstr>
      <vt:lpstr>Νοσηλευτικές Παρεμβάσεις (1)</vt:lpstr>
      <vt:lpstr>Νοσηλευτικές Παρεμβάσεις (2)</vt:lpstr>
      <vt:lpstr>ΣΧΙΖΟΕΙΔΗΣ ΔΙΑΤΑΡΑΧΗ     ΠΡΟΣΩΠΙΚΟΤΗΤΑΣ</vt:lpstr>
      <vt:lpstr>Χαρακτηριστικά (1) </vt:lpstr>
      <vt:lpstr>Χαρακτηριστικά (2)</vt:lpstr>
      <vt:lpstr>Χαρακτηριστικά (3)</vt:lpstr>
      <vt:lpstr>Χαρακτηριστικά (4)</vt:lpstr>
      <vt:lpstr>Νοσηλευτική Παρέμβαση (1)</vt:lpstr>
      <vt:lpstr>Νοσηλευτική Παρέμβαση (2)</vt:lpstr>
      <vt:lpstr>Σχιζοτυπικές Διαταραχές Προσωπικότητας</vt:lpstr>
      <vt:lpstr>Χαρακτηριστικά (1)</vt:lpstr>
      <vt:lpstr>Χαρακτηριστικά (2)</vt:lpstr>
      <vt:lpstr>Χαρακτηριστικά (3)</vt:lpstr>
      <vt:lpstr>Χαρακτηριστικά (4)</vt:lpstr>
      <vt:lpstr>Νοσηλευτική Παρέμβαση</vt:lpstr>
      <vt:lpstr>Βιβλιογραφία </vt:lpstr>
      <vt:lpstr>Τέλος Ενότητας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dcterms:created xsi:type="dcterms:W3CDTF">2015-04-06T14:13:21Z</dcterms:created>
  <dcterms:modified xsi:type="dcterms:W3CDTF">2015-09-24T12:20:34Z</dcterms:modified>
</cp:coreProperties>
</file>