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3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3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6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3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51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57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044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67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3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94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7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0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7D848-0C4F-4097-A3EE-22CCAA4D64A3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CDFE7-827E-4C70-B31E-0E55B35E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4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>
                <a:latin typeface="+mn-lt"/>
              </a:rPr>
              <a:t>ΑΚΕΡΑΙΟΣ ΠΡΟΓΡΑΜΜΑΤΙΣΜΟΣ </a:t>
            </a:r>
            <a:r>
              <a:rPr lang="en-US" sz="4400" dirty="0" smtClean="0">
                <a:latin typeface="+mn-lt"/>
              </a:rPr>
              <a:t/>
            </a:r>
            <a:br>
              <a:rPr lang="en-US" sz="4400" dirty="0" smtClean="0">
                <a:latin typeface="+mn-lt"/>
              </a:rPr>
            </a:br>
            <a:r>
              <a:rPr lang="el-GR" sz="4400" b="1" dirty="0" smtClean="0">
                <a:latin typeface="+mn-lt"/>
              </a:rPr>
              <a:t>&amp; </a:t>
            </a:r>
            <a:r>
              <a:rPr lang="en-US" sz="4400" dirty="0" smtClean="0">
                <a:latin typeface="+mn-lt"/>
              </a:rPr>
              <a:t/>
            </a:r>
            <a:br>
              <a:rPr lang="en-US" sz="4400" dirty="0" smtClean="0">
                <a:latin typeface="+mn-lt"/>
              </a:rPr>
            </a:br>
            <a:r>
              <a:rPr lang="el-GR" sz="4400" b="1" dirty="0" smtClean="0">
                <a:latin typeface="+mn-lt"/>
              </a:rPr>
              <a:t>ΣΥΝΔΥΑΣΤΙΚΗ ΒΕΛΤΙΣΤΟΠΟΙΗΣΗ</a:t>
            </a:r>
            <a:endParaRPr lang="en-US" sz="44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6745" y="3677725"/>
            <a:ext cx="11128664" cy="1655762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Ενότητα </a:t>
            </a:r>
            <a:r>
              <a:rPr lang="en-US" sz="2800" b="1" dirty="0" smtClean="0"/>
              <a:t>6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/>
              <a:t>Μέθοδοι επίλυσης προβλημάτων ακέραιου προγραμματισμού </a:t>
            </a:r>
            <a:endParaRPr lang="en-US" sz="2800" dirty="0"/>
          </a:p>
          <a:p>
            <a:endParaRPr lang="en-US" sz="2800" dirty="0" smtClean="0"/>
          </a:p>
          <a:p>
            <a:r>
              <a:rPr lang="el-GR" dirty="0" smtClean="0"/>
              <a:t>Γεώργιος Κ.Δ. Σαχαρίδης</a:t>
            </a:r>
          </a:p>
          <a:p>
            <a:r>
              <a:rPr lang="el-GR" dirty="0" smtClean="0"/>
              <a:t>Τμήμα Μηχανολόγων Μηχανικών</a:t>
            </a:r>
          </a:p>
          <a:p>
            <a:endParaRPr lang="en-US" sz="2800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651758" y="468062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664430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60441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252949" cy="4730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96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961249" cy="413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732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8919344" cy="4845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3589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199418" cy="4923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186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7329055" cy="515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820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106520" cy="516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059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Τεχνικές προεπεξεργασίας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695949" cy="239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43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Ορισμός τιμών μεταβλητών (</a:t>
            </a:r>
            <a:r>
              <a:rPr lang="en-US" b="1" dirty="0">
                <a:latin typeface="+mn-lt"/>
              </a:rPr>
              <a:t>fixing variables</a:t>
            </a:r>
            <a:r>
              <a:rPr lang="el-GR" b="1" dirty="0">
                <a:latin typeface="+mn-lt"/>
              </a:rPr>
              <a:t>)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437132" cy="451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902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Ορισμός τιμών μεταβλητών </a:t>
            </a:r>
            <a:r>
              <a:rPr lang="en-US" b="1" dirty="0">
                <a:latin typeface="+mn-lt"/>
              </a:rPr>
              <a:t/>
            </a:r>
            <a:br>
              <a:rPr lang="en-US" b="1" dirty="0">
                <a:latin typeface="+mn-lt"/>
              </a:rPr>
            </a:br>
            <a:r>
              <a:rPr lang="el-GR" b="1" dirty="0">
                <a:latin typeface="+mn-lt"/>
              </a:rPr>
              <a:t>(fixing variables</a:t>
            </a:r>
            <a:r>
              <a:rPr lang="en-US" b="1" dirty="0">
                <a:latin typeface="+mn-lt"/>
              </a:rPr>
              <a:t>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089974" cy="322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589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prstClr val="black"/>
                </a:solidFill>
                <a:latin typeface="+mn-lt"/>
              </a:rPr>
              <a:t>Ορισμός τιμών μεταβλητών 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b="1" dirty="0">
                <a:solidFill>
                  <a:prstClr val="black"/>
                </a:solidFill>
                <a:latin typeface="+mn-lt"/>
              </a:rPr>
            </a:br>
            <a:r>
              <a:rPr lang="el-GR" b="1" dirty="0">
                <a:solidFill>
                  <a:prstClr val="black"/>
                </a:solidFill>
                <a:latin typeface="+mn-lt"/>
              </a:rPr>
              <a:t>(fixing variables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>)</a:t>
            </a:r>
            <a:endParaRPr lang="en-US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7349836" cy="5164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86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Γραφική επίλυση </a:t>
            </a:r>
            <a:endParaRPr lang="en-US" b="1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606571" cy="3390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542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prstClr val="black"/>
                </a:solidFill>
                <a:latin typeface="+mn-lt"/>
              </a:rPr>
              <a:t>Ορισμός τιμών μεταβλητών 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b="1" dirty="0">
                <a:solidFill>
                  <a:prstClr val="black"/>
                </a:solidFill>
                <a:latin typeface="+mn-lt"/>
              </a:rPr>
            </a:br>
            <a:r>
              <a:rPr lang="el-GR" b="1" dirty="0">
                <a:solidFill>
                  <a:prstClr val="black"/>
                </a:solidFill>
                <a:latin typeface="+mn-lt"/>
              </a:rPr>
              <a:t>(fixing variables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>)</a:t>
            </a:r>
            <a:endParaRPr lang="en-US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8514640" cy="516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616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Απαλοιφή περιττών περιορισμών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690688"/>
            <a:ext cx="10315047" cy="365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25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Σύσφιξη περιορισμών </a:t>
            </a:r>
            <a:r>
              <a:rPr lang="en-US" b="1" dirty="0">
                <a:latin typeface="+mn-lt"/>
              </a:rPr>
              <a:t/>
            </a:r>
            <a:br>
              <a:rPr lang="en-US" b="1" dirty="0">
                <a:latin typeface="+mn-lt"/>
              </a:rPr>
            </a:br>
            <a:r>
              <a:rPr lang="el-GR" b="1" dirty="0">
                <a:latin typeface="+mn-lt"/>
              </a:rPr>
              <a:t>(</a:t>
            </a:r>
            <a:r>
              <a:rPr lang="en-US" b="1" dirty="0">
                <a:latin typeface="+mn-lt"/>
              </a:rPr>
              <a:t>tightening constraints)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9334500" cy="238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553" y="3716323"/>
            <a:ext cx="5484813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99947" y="4548540"/>
            <a:ext cx="378892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Διαξ</a:t>
            </a:r>
            <a:r>
              <a:rPr lang="en-US" sz="2000" dirty="0" smtClean="0"/>
              <a:t>o</a:t>
            </a:r>
            <a:r>
              <a:rPr lang="el-GR" sz="2000" dirty="0" smtClean="0"/>
              <a:t>νικό </a:t>
            </a:r>
            <a:r>
              <a:rPr lang="el-GR" sz="2000" dirty="0" smtClean="0"/>
              <a:t>σύστημα με ορισμένη</a:t>
            </a:r>
          </a:p>
          <a:p>
            <a:r>
              <a:rPr lang="el-GR" sz="2000" dirty="0" smtClean="0"/>
              <a:t>εφικτή περιοχή. Υπάρχει επίσης</a:t>
            </a:r>
          </a:p>
          <a:p>
            <a:r>
              <a:rPr lang="el-GR" sz="2000" dirty="0"/>
              <a:t>δ</a:t>
            </a:r>
            <a:r>
              <a:rPr lang="el-GR" sz="2000" dirty="0" smtClean="0"/>
              <a:t>ιακεκομμένη γραμμή που δείχνει</a:t>
            </a:r>
          </a:p>
          <a:p>
            <a:r>
              <a:rPr lang="el-GR" sz="2000" dirty="0" smtClean="0"/>
              <a:t>την βέλτιστη λύση για γραμμική</a:t>
            </a:r>
          </a:p>
          <a:p>
            <a:r>
              <a:rPr lang="el-GR" sz="2000" dirty="0" smtClean="0"/>
              <a:t>χαλάρωση.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712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prstClr val="black"/>
                </a:solidFill>
                <a:latin typeface="+mn-lt"/>
              </a:rPr>
              <a:t>Σύσφιξη περιορισμών 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b="1" dirty="0">
                <a:solidFill>
                  <a:prstClr val="black"/>
                </a:solidFill>
                <a:latin typeface="+mn-lt"/>
              </a:rPr>
            </a:br>
            <a:r>
              <a:rPr lang="el-GR" b="1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>tightening constraints)</a:t>
            </a:r>
            <a:endParaRPr lang="en-US" b="1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625445" cy="215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10282"/>
            <a:ext cx="5484813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7079673" y="461944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/>
              <a:t>Διαξ</a:t>
            </a:r>
            <a:r>
              <a:rPr lang="en-US" dirty="0" smtClean="0"/>
              <a:t>o</a:t>
            </a:r>
            <a:r>
              <a:rPr lang="el-GR" dirty="0" smtClean="0"/>
              <a:t>νικό </a:t>
            </a:r>
            <a:r>
              <a:rPr lang="el-GR" dirty="0"/>
              <a:t>σύστημα με ορισμένη</a:t>
            </a:r>
          </a:p>
          <a:p>
            <a:r>
              <a:rPr lang="el-GR" dirty="0"/>
              <a:t>εφικτή περιοχή. Υπάρχει επίσης</a:t>
            </a:r>
          </a:p>
          <a:p>
            <a:r>
              <a:rPr lang="el-GR" dirty="0"/>
              <a:t>διακεκομμένη γραμμή που δείχνει</a:t>
            </a:r>
          </a:p>
          <a:p>
            <a:r>
              <a:rPr lang="el-GR" dirty="0"/>
              <a:t>την βέλτιστη λύση για γραμμική</a:t>
            </a:r>
          </a:p>
          <a:p>
            <a:r>
              <a:rPr lang="el-GR" dirty="0"/>
              <a:t>χαλάρωση.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426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prstClr val="black"/>
                </a:solidFill>
                <a:latin typeface="+mn-lt"/>
              </a:rPr>
              <a:t>Σύσφιξη περιορισμών 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b="1" dirty="0">
                <a:solidFill>
                  <a:prstClr val="black"/>
                </a:solidFill>
                <a:latin typeface="+mn-lt"/>
              </a:rPr>
            </a:br>
            <a:r>
              <a:rPr lang="el-GR" b="1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>tightening constraints)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10350115" cy="3307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1466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prstClr val="black"/>
                </a:solidFill>
                <a:latin typeface="+mn-lt"/>
              </a:rPr>
              <a:t>Σύσφιξη περιορισμών 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b="1" dirty="0">
                <a:solidFill>
                  <a:prstClr val="black"/>
                </a:solidFill>
                <a:latin typeface="+mn-lt"/>
              </a:rPr>
            </a:br>
            <a:r>
              <a:rPr lang="el-GR" b="1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>tightening constraints)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632796" cy="3546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814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prstClr val="black"/>
                </a:solidFill>
                <a:latin typeface="+mn-lt"/>
              </a:rPr>
              <a:t>Σύσφιξη περιορισμών 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b="1" dirty="0">
                <a:solidFill>
                  <a:prstClr val="black"/>
                </a:solidFill>
                <a:latin typeface="+mn-lt"/>
              </a:rPr>
            </a:br>
            <a:r>
              <a:rPr lang="el-GR" b="1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>tightening constraints)</a:t>
            </a:r>
            <a:endParaRPr lang="en-US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322427" cy="503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218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prstClr val="black"/>
                </a:solidFill>
                <a:latin typeface="+mn-lt"/>
              </a:rPr>
              <a:t>Σύσφιξη περιορισμών 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b="1" dirty="0">
                <a:solidFill>
                  <a:prstClr val="black"/>
                </a:solidFill>
                <a:latin typeface="+mn-lt"/>
              </a:rPr>
            </a:br>
            <a:r>
              <a:rPr lang="el-GR" b="1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b="1" dirty="0">
                <a:solidFill>
                  <a:prstClr val="black"/>
                </a:solidFill>
                <a:latin typeface="+mn-lt"/>
              </a:rPr>
              <a:t>tightening constraints)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10707810" cy="342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6920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Επίπεδες Τομές (</a:t>
            </a:r>
            <a:r>
              <a:rPr lang="en-US" b="1" dirty="0">
                <a:latin typeface="+mn-lt"/>
              </a:rPr>
              <a:t>Cutting Planes)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275930" cy="1187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16250"/>
            <a:ext cx="8641760" cy="1098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69479"/>
            <a:ext cx="8641760" cy="247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907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Επίπεδες Τομές (</a:t>
            </a:r>
            <a:r>
              <a:rPr lang="en-US" b="1" dirty="0">
                <a:latin typeface="+mn-lt"/>
              </a:rPr>
              <a:t>Cutting Planes)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980006" cy="958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16251"/>
            <a:ext cx="9980006" cy="634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17154"/>
            <a:ext cx="10118204" cy="192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259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Παράδειγμα 6.1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8976128" cy="452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525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Επίπεδες Τομές (</a:t>
            </a:r>
            <a:r>
              <a:rPr lang="en-US" b="1" dirty="0">
                <a:latin typeface="+mn-lt"/>
              </a:rPr>
              <a:t>Cutting Planes)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10261368" cy="4263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716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Επίπεδες Τομές (</a:t>
            </a:r>
            <a:r>
              <a:rPr lang="en-US" b="1" dirty="0">
                <a:latin typeface="+mn-lt"/>
              </a:rPr>
              <a:t>Cutting Planes)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8570854" cy="164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68956"/>
            <a:ext cx="8570854" cy="81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372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Επίπεδες Τομές (</a:t>
            </a:r>
            <a:r>
              <a:rPr lang="en-US" b="1" dirty="0">
                <a:latin typeface="+mn-lt"/>
              </a:rPr>
              <a:t>Cutting Planes)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10322825" cy="3629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1343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Επίπεδες Τομές (</a:t>
            </a:r>
            <a:r>
              <a:rPr lang="en-US" b="1" dirty="0">
                <a:latin typeface="+mn-lt"/>
              </a:rPr>
              <a:t>Cutting Planes)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053960" cy="3213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4317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Επίπεδες Τομές (</a:t>
            </a:r>
            <a:r>
              <a:rPr lang="en-US" b="1" dirty="0">
                <a:latin typeface="+mn-lt"/>
              </a:rPr>
              <a:t>Cutting Planes)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8720562" cy="418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1012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Επίπεδες Τομές (</a:t>
            </a:r>
            <a:r>
              <a:rPr lang="en-US" b="1" dirty="0">
                <a:latin typeface="+mn-lt"/>
              </a:rPr>
              <a:t>Cutting Planes)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690687"/>
            <a:ext cx="7952509" cy="355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5539470"/>
            <a:ext cx="8545375" cy="813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5695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Επίπεδες Τομές (</a:t>
            </a:r>
            <a:r>
              <a:rPr lang="en-US" b="1" dirty="0">
                <a:latin typeface="+mn-lt"/>
              </a:rPr>
              <a:t>Cutting Planes)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7838209" cy="3006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058382"/>
            <a:ext cx="7670355" cy="1217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188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Λύση: Παράδειγμα 6.1</a:t>
            </a:r>
            <a:endParaRPr lang="en-US" b="1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098061" cy="3671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032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Λύση: Παράδειγμα 6.1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475509"/>
            <a:ext cx="6549737" cy="5368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87936" y="3906981"/>
            <a:ext cx="485972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Διαξ</a:t>
            </a:r>
            <a:r>
              <a:rPr lang="en-US" sz="2000" dirty="0" smtClean="0"/>
              <a:t>o</a:t>
            </a:r>
            <a:r>
              <a:rPr lang="el-GR" sz="2000" dirty="0" smtClean="0"/>
              <a:t>νικό </a:t>
            </a:r>
            <a:r>
              <a:rPr lang="el-GR" sz="2000" dirty="0" smtClean="0"/>
              <a:t>σύστημα επίλυσης προβλήματος</a:t>
            </a:r>
          </a:p>
          <a:p>
            <a:r>
              <a:rPr lang="el-GR" sz="2000" dirty="0" smtClean="0"/>
              <a:t>με 2 μεταβλητές. Στο σχήμα εκτός από τους</a:t>
            </a:r>
          </a:p>
          <a:p>
            <a:r>
              <a:rPr lang="el-GR" sz="2000" dirty="0" smtClean="0"/>
              <a:t>άξονες, εμφανίζονται και οι γραμμικές </a:t>
            </a:r>
          </a:p>
          <a:p>
            <a:r>
              <a:rPr lang="el-GR" sz="2000" dirty="0" smtClean="0"/>
              <a:t>επιλύσεις των περιορισμών. Η περιοχή που</a:t>
            </a:r>
          </a:p>
          <a:p>
            <a:r>
              <a:rPr lang="el-GR" sz="2000" dirty="0" smtClean="0"/>
              <a:t>ορίζεται εντός των επιλύσεων και των τομών</a:t>
            </a:r>
          </a:p>
          <a:p>
            <a:r>
              <a:rPr lang="el-GR" sz="2000" dirty="0" smtClean="0"/>
              <a:t>τους είναι η εφικτή περιοχή.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76864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8461664" cy="5137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904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7703127" cy="320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8" y="5120459"/>
            <a:ext cx="8694742" cy="1380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379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8077200" cy="5161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335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Η μέθοδος επίλυσης </a:t>
            </a:r>
            <a:br>
              <a:rPr lang="el-GR" b="1" dirty="0">
                <a:latin typeface="+mn-lt"/>
              </a:rPr>
            </a:br>
            <a:r>
              <a:rPr lang="el-GR" b="1" dirty="0">
                <a:latin typeface="+mn-lt"/>
              </a:rPr>
              <a:t>branch and bound </a:t>
            </a:r>
            <a:endParaRPr lang="en-US" dirty="0">
              <a:latin typeface="+mn-lt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739390" cy="466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543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233</Words>
  <Application>Microsoft Office PowerPoint</Application>
  <PresentationFormat>Widescreen</PresentationFormat>
  <Paragraphs>57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ΑΚΕΡΑΙΟΣ ΠΡΟΓΡΑΜΜΑΤΙΣΜΟΣ  &amp;  ΣΥΝΔΥΑΣΤΙΚΗ ΒΕΛΤΙΣΤΟΠΟΙΗΣΗ</vt:lpstr>
      <vt:lpstr>Γραφική επίλυση </vt:lpstr>
      <vt:lpstr>Παράδειγμα 6.1</vt:lpstr>
      <vt:lpstr>Λύση: Παράδειγμα 6.1</vt:lpstr>
      <vt:lpstr>Λύση: Παράδειγμα 6.1</vt:lpstr>
      <vt:lpstr>Η μέθοδος επίλυσης  branch and bound </vt:lpstr>
      <vt:lpstr>Η μέθοδος επίλυσης  branch and bound </vt:lpstr>
      <vt:lpstr>Η μέθοδος επίλυσης  branch and bound </vt:lpstr>
      <vt:lpstr>Η μέθοδος επίλυσης  branch and bound </vt:lpstr>
      <vt:lpstr>Η μέθοδος επίλυσης  branch and bound </vt:lpstr>
      <vt:lpstr>Η μέθοδος επίλυσης  branch and bound </vt:lpstr>
      <vt:lpstr>Η μέθοδος επίλυσης  branch and bound </vt:lpstr>
      <vt:lpstr>Η μέθοδος επίλυσης  branch and bound </vt:lpstr>
      <vt:lpstr>Η μέθοδος επίλυσης  branch and bound </vt:lpstr>
      <vt:lpstr>Η μέθοδος επίλυσης  branch and bound </vt:lpstr>
      <vt:lpstr>Τεχνικές προεπεξεργασίας </vt:lpstr>
      <vt:lpstr>Ορισμός τιμών μεταβλητών (fixing variables)</vt:lpstr>
      <vt:lpstr>Ορισμός τιμών μεταβλητών  (fixing variables)</vt:lpstr>
      <vt:lpstr>Ορισμός τιμών μεταβλητών  (fixing variables)</vt:lpstr>
      <vt:lpstr>Ορισμός τιμών μεταβλητών  (fixing variables)</vt:lpstr>
      <vt:lpstr>Απαλοιφή περιττών περιορισμών</vt:lpstr>
      <vt:lpstr>Σύσφιξη περιορισμών  (tightening constraints)</vt:lpstr>
      <vt:lpstr>Σύσφιξη περιορισμών  (tightening constraints)</vt:lpstr>
      <vt:lpstr>Σύσφιξη περιορισμών  (tightening constraints)</vt:lpstr>
      <vt:lpstr>Σύσφιξη περιορισμών  (tightening constraints)</vt:lpstr>
      <vt:lpstr>Σύσφιξη περιορισμών  (tightening constraints)</vt:lpstr>
      <vt:lpstr>Σύσφιξη περιορισμών  (tightening constraints)</vt:lpstr>
      <vt:lpstr>Επίπεδες Τομές (Cutting Planes)</vt:lpstr>
      <vt:lpstr>Επίπεδες Τομές (Cutting Planes)</vt:lpstr>
      <vt:lpstr>Επίπεδες Τομές (Cutting Planes)</vt:lpstr>
      <vt:lpstr>Επίπεδες Τομές (Cutting Planes)</vt:lpstr>
      <vt:lpstr>Επίπεδες Τομές (Cutting Planes)</vt:lpstr>
      <vt:lpstr>Επίπεδες Τομές (Cutting Planes)</vt:lpstr>
      <vt:lpstr>Επίπεδες Τομές (Cutting Planes)</vt:lpstr>
      <vt:lpstr>Επίπεδες Τομές (Cutting Planes)</vt:lpstr>
      <vt:lpstr>Επίπεδες Τομές (Cutting Planes)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ΑΚΕΡΑΙΟΣ ΠΡΟΓΡΑΜΜΑΤΙΣΜΟΣ  &amp;  ΣΥΝΔΥΑΣΤΙΚΗ ΒΕΛΤΙΣΤΟΠΟΙΗΣΗ</dc:title>
  <dc:creator>OR</dc:creator>
  <cp:lastModifiedBy>OR</cp:lastModifiedBy>
  <cp:revision>7</cp:revision>
  <dcterms:created xsi:type="dcterms:W3CDTF">2015-03-17T13:37:12Z</dcterms:created>
  <dcterms:modified xsi:type="dcterms:W3CDTF">2015-03-19T11:38:13Z</dcterms:modified>
</cp:coreProperties>
</file>