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4.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5.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6.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7.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8.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9.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40.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1.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3.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44.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45.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46.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47.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48.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49.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50.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5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52.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5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54.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55.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56.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0"/>
  </p:notesMasterIdLst>
  <p:sldIdLst>
    <p:sldId id="256" r:id="rId3"/>
    <p:sldId id="257" r:id="rId4"/>
    <p:sldId id="259" r:id="rId5"/>
    <p:sldId id="261" r:id="rId6"/>
    <p:sldId id="262" r:id="rId7"/>
    <p:sldId id="264" r:id="rId8"/>
    <p:sldId id="310" r:id="rId9"/>
    <p:sldId id="311" r:id="rId10"/>
    <p:sldId id="312" r:id="rId11"/>
    <p:sldId id="313" r:id="rId12"/>
    <p:sldId id="314" r:id="rId13"/>
    <p:sldId id="315" r:id="rId14"/>
    <p:sldId id="316" r:id="rId15"/>
    <p:sldId id="317" r:id="rId16"/>
    <p:sldId id="321" r:id="rId17"/>
    <p:sldId id="322" r:id="rId18"/>
    <p:sldId id="323" r:id="rId19"/>
    <p:sldId id="324" r:id="rId20"/>
    <p:sldId id="325" r:id="rId21"/>
    <p:sldId id="326" r:id="rId22"/>
    <p:sldId id="327" r:id="rId23"/>
    <p:sldId id="329" r:id="rId24"/>
    <p:sldId id="328"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4" r:id="rId39"/>
    <p:sldId id="345" r:id="rId40"/>
    <p:sldId id="346" r:id="rId41"/>
    <p:sldId id="318" r:id="rId42"/>
    <p:sldId id="319" r:id="rId43"/>
    <p:sldId id="320" r:id="rId44"/>
    <p:sldId id="347" r:id="rId45"/>
    <p:sldId id="348" r:id="rId46"/>
    <p:sldId id="349" r:id="rId47"/>
    <p:sldId id="372" r:id="rId48"/>
    <p:sldId id="350" r:id="rId49"/>
    <p:sldId id="351" r:id="rId50"/>
    <p:sldId id="352" r:id="rId51"/>
    <p:sldId id="353" r:id="rId52"/>
    <p:sldId id="354" r:id="rId53"/>
    <p:sldId id="355" r:id="rId54"/>
    <p:sldId id="356" r:id="rId55"/>
    <p:sldId id="357" r:id="rId56"/>
    <p:sldId id="358" r:id="rId57"/>
    <p:sldId id="359" r:id="rId58"/>
    <p:sldId id="280" r:id="rId59"/>
  </p:sldIdLst>
  <p:sldSz cx="9144000" cy="6858000" type="screen4x3"/>
  <p:notesSz cx="6858000" cy="9144000"/>
  <p:custDataLst>
    <p:tags r:id="rId6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57" autoAdjust="0"/>
    <p:restoredTop sz="99339" autoAdjust="0"/>
  </p:normalViewPr>
  <p:slideViewPr>
    <p:cSldViewPr>
      <p:cViewPr varScale="1">
        <p:scale>
          <a:sx n="91" d="100"/>
          <a:sy n="91" d="100"/>
        </p:scale>
        <p:origin x="84" y="468"/>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2851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84428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715468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54408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05609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12568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875477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22233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009208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708622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533496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58686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9199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21753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19378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777750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827527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72184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5225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617643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048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96540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757130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636915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7340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407679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845795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698439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149233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468390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153639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521625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26746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29963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2221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814508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106177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898556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227519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647329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98047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8290464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82821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62858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10" Type="http://schemas.microsoft.com/office/2007/relationships/hdphoto" Target="../media/hdphoto1.wdp"/><Relationship Id="rId4" Type="http://schemas.openxmlformats.org/officeDocument/2006/relationships/tags" Target="../tags/tag66.xml"/><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10" Type="http://schemas.microsoft.com/office/2007/relationships/hdphoto" Target="../media/hdphoto1.wdp"/><Relationship Id="rId4" Type="http://schemas.openxmlformats.org/officeDocument/2006/relationships/tags" Target="../tags/tag81.xml"/><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10" Type="http://schemas.microsoft.com/office/2007/relationships/hdphoto" Target="../media/hdphoto1.wdp"/><Relationship Id="rId4" Type="http://schemas.openxmlformats.org/officeDocument/2006/relationships/tags" Target="../tags/tag91.xm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10" Type="http://schemas.microsoft.com/office/2007/relationships/hdphoto" Target="../media/hdphoto1.wdp"/><Relationship Id="rId4" Type="http://schemas.openxmlformats.org/officeDocument/2006/relationships/tags" Target="../tags/tag106.xml"/><Relationship Id="rId9"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25.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19.xml"/></Relationships>
</file>

<file path=ppt/slides/_rels/slide2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22.xml"/><Relationship Id="rId7" Type="http://schemas.openxmlformats.org/officeDocument/2006/relationships/notesSlide" Target="../notesSlides/notesSlide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xml"/><Relationship Id="rId5" Type="http://schemas.openxmlformats.org/officeDocument/2006/relationships/tags" Target="../tags/tag124.xml"/><Relationship Id="rId10" Type="http://schemas.microsoft.com/office/2007/relationships/hdphoto" Target="../media/hdphoto1.wdp"/><Relationship Id="rId4" Type="http://schemas.openxmlformats.org/officeDocument/2006/relationships/tags" Target="../tags/tag123.xml"/><Relationship Id="rId9"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27.xml"/><Relationship Id="rId7" Type="http://schemas.openxmlformats.org/officeDocument/2006/relationships/image" Target="../media/image6.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27.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128.xml"/><Relationship Id="rId9"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28.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29.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40.xml"/><Relationship Id="rId7" Type="http://schemas.openxmlformats.org/officeDocument/2006/relationships/notesSlide" Target="../notesSlides/notesSlide3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10" Type="http://schemas.microsoft.com/office/2007/relationships/hdphoto" Target="../media/hdphoto1.wdp"/><Relationship Id="rId4" Type="http://schemas.openxmlformats.org/officeDocument/2006/relationships/tags" Target="../tags/tag141.xml"/><Relationship Id="rId9" Type="http://schemas.openxmlformats.org/officeDocument/2006/relationships/image" Target="../media/image5.jpeg"/></Relationships>
</file>

<file path=ppt/slides/_rels/slide3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45.xml"/><Relationship Id="rId7" Type="http://schemas.openxmlformats.org/officeDocument/2006/relationships/notesSlide" Target="../notesSlides/notesSlide31.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10" Type="http://schemas.microsoft.com/office/2007/relationships/hdphoto" Target="../media/hdphoto1.wdp"/><Relationship Id="rId4" Type="http://schemas.openxmlformats.org/officeDocument/2006/relationships/tags" Target="../tags/tag146.xml"/><Relationship Id="rId9"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3.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3.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60.xml"/><Relationship Id="rId7" Type="http://schemas.openxmlformats.org/officeDocument/2006/relationships/notesSlide" Target="../notesSlides/notesSlide3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10" Type="http://schemas.microsoft.com/office/2007/relationships/hdphoto" Target="../media/hdphoto1.wdp"/><Relationship Id="rId4" Type="http://schemas.openxmlformats.org/officeDocument/2006/relationships/tags" Target="../tags/tag161.xml"/><Relationship Id="rId9"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66.xml"/></Relationships>
</file>

<file path=ppt/slides/_rels/slide3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69.xml"/><Relationship Id="rId7" Type="http://schemas.openxmlformats.org/officeDocument/2006/relationships/notesSlide" Target="../notesSlides/notesSlide36.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5" Type="http://schemas.openxmlformats.org/officeDocument/2006/relationships/tags" Target="../tags/tag171.xml"/><Relationship Id="rId10" Type="http://schemas.microsoft.com/office/2007/relationships/hdphoto" Target="../media/hdphoto1.wdp"/><Relationship Id="rId4" Type="http://schemas.openxmlformats.org/officeDocument/2006/relationships/tags" Target="../tags/tag170.xml"/><Relationship Id="rId9"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notesSlide" Target="../notesSlides/notesSlide37.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2.xml"/><Relationship Id="rId5" Type="http://schemas.openxmlformats.org/officeDocument/2006/relationships/tags" Target="../tags/tag176.xml"/><Relationship Id="rId4" Type="http://schemas.openxmlformats.org/officeDocument/2006/relationships/tags" Target="../tags/tag175.xml"/></Relationships>
</file>

<file path=ppt/slides/_rels/slide38.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notesSlide" Target="../notesSlides/notesSlide38.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s>
</file>

<file path=ppt/slides/_rels/slide3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84.xml"/><Relationship Id="rId7" Type="http://schemas.openxmlformats.org/officeDocument/2006/relationships/slide" Target="slide6.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85.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notesSlide" Target="../notesSlides/notesSlide40.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2.xml"/><Relationship Id="rId5" Type="http://schemas.openxmlformats.org/officeDocument/2006/relationships/tags" Target="../tags/tag190.xml"/><Relationship Id="rId4" Type="http://schemas.openxmlformats.org/officeDocument/2006/relationships/tags" Target="../tags/tag189.xml"/></Relationships>
</file>

<file path=ppt/slides/_rels/slide4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93.xml"/><Relationship Id="rId7" Type="http://schemas.openxmlformats.org/officeDocument/2006/relationships/notesSlide" Target="../notesSlides/notesSlide41.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2.xml"/><Relationship Id="rId5" Type="http://schemas.openxmlformats.org/officeDocument/2006/relationships/tags" Target="../tags/tag195.xml"/><Relationship Id="rId10" Type="http://schemas.microsoft.com/office/2007/relationships/hdphoto" Target="../media/hdphoto1.wdp"/><Relationship Id="rId4" Type="http://schemas.openxmlformats.org/officeDocument/2006/relationships/tags" Target="../tags/tag194.xml"/><Relationship Id="rId9"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notesSlide" Target="../notesSlides/notesSlide4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2.xml"/><Relationship Id="rId5" Type="http://schemas.openxmlformats.org/officeDocument/2006/relationships/tags" Target="../tags/tag200.xml"/><Relationship Id="rId4" Type="http://schemas.openxmlformats.org/officeDocument/2006/relationships/tags" Target="../tags/tag199.xml"/></Relationships>
</file>

<file path=ppt/slides/_rels/slide43.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notesSlide" Target="../notesSlides/notesSlide4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2.xml"/><Relationship Id="rId5" Type="http://schemas.openxmlformats.org/officeDocument/2006/relationships/tags" Target="../tags/tag205.xml"/><Relationship Id="rId4" Type="http://schemas.openxmlformats.org/officeDocument/2006/relationships/tags" Target="../tags/tag204.xml"/></Relationships>
</file>

<file path=ppt/slides/_rels/slide44.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notesSlide" Target="../notesSlides/notesSlide44.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2.xml"/><Relationship Id="rId5" Type="http://schemas.openxmlformats.org/officeDocument/2006/relationships/tags" Target="../tags/tag210.xml"/><Relationship Id="rId4" Type="http://schemas.openxmlformats.org/officeDocument/2006/relationships/tags" Target="../tags/tag209.xml"/></Relationships>
</file>

<file path=ppt/slides/_rels/slide4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17.xml"/><Relationship Id="rId7" Type="http://schemas.openxmlformats.org/officeDocument/2006/relationships/notesSlide" Target="../notesSlides/notesSlide46.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slideLayout" Target="../slideLayouts/slideLayout2.xml"/><Relationship Id="rId5" Type="http://schemas.openxmlformats.org/officeDocument/2006/relationships/tags" Target="../tags/tag219.xml"/><Relationship Id="rId10" Type="http://schemas.microsoft.com/office/2007/relationships/hdphoto" Target="../media/hdphoto1.wdp"/><Relationship Id="rId4" Type="http://schemas.openxmlformats.org/officeDocument/2006/relationships/tags" Target="../tags/tag218.xml"/><Relationship Id="rId9" Type="http://schemas.openxmlformats.org/officeDocument/2006/relationships/image" Target="../media/image5.jpeg"/></Relationships>
</file>

<file path=ppt/slides/_rels/slide4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22.xml"/><Relationship Id="rId7" Type="http://schemas.openxmlformats.org/officeDocument/2006/relationships/notesSlide" Target="../notesSlides/notesSlide47.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2.xml"/><Relationship Id="rId5" Type="http://schemas.openxmlformats.org/officeDocument/2006/relationships/tags" Target="../tags/tag224.xml"/><Relationship Id="rId10" Type="http://schemas.microsoft.com/office/2007/relationships/hdphoto" Target="../media/hdphoto1.wdp"/><Relationship Id="rId4" Type="http://schemas.openxmlformats.org/officeDocument/2006/relationships/tags" Target="../tags/tag223.xml"/><Relationship Id="rId9"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notesSlide" Target="../notesSlides/notesSlide48.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Layout" Target="../slideLayouts/slideLayout2.xml"/><Relationship Id="rId5" Type="http://schemas.openxmlformats.org/officeDocument/2006/relationships/tags" Target="../tags/tag229.xml"/><Relationship Id="rId4" Type="http://schemas.openxmlformats.org/officeDocument/2006/relationships/tags" Target="../tags/tag228.xml"/></Relationships>
</file>

<file path=ppt/slides/_rels/slide4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32.xml"/><Relationship Id="rId7" Type="http://schemas.openxmlformats.org/officeDocument/2006/relationships/notesSlide" Target="../notesSlides/notesSlide49.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2.xml"/><Relationship Id="rId5" Type="http://schemas.openxmlformats.org/officeDocument/2006/relationships/tags" Target="../tags/tag234.xml"/><Relationship Id="rId10" Type="http://schemas.microsoft.com/office/2007/relationships/hdphoto" Target="../media/hdphoto1.wdp"/><Relationship Id="rId4" Type="http://schemas.openxmlformats.org/officeDocument/2006/relationships/tags" Target="../tags/tag233.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slide" Target="slide20.xml"/><Relationship Id="rId18" Type="http://schemas.openxmlformats.org/officeDocument/2006/relationships/slide" Target="slide29.xml"/><Relationship Id="rId26" Type="http://schemas.openxmlformats.org/officeDocument/2006/relationships/slide" Target="slide50.xml"/><Relationship Id="rId3" Type="http://schemas.openxmlformats.org/officeDocument/2006/relationships/tags" Target="../tags/tag20.xml"/><Relationship Id="rId21" Type="http://schemas.openxmlformats.org/officeDocument/2006/relationships/slide" Target="slide37.xml"/><Relationship Id="rId7" Type="http://schemas.openxmlformats.org/officeDocument/2006/relationships/slideLayout" Target="../slideLayouts/slideLayout2.xml"/><Relationship Id="rId12" Type="http://schemas.openxmlformats.org/officeDocument/2006/relationships/slide" Target="slide18.xml"/><Relationship Id="rId17" Type="http://schemas.openxmlformats.org/officeDocument/2006/relationships/slide" Target="slide14.xml"/><Relationship Id="rId25" Type="http://schemas.openxmlformats.org/officeDocument/2006/relationships/slide" Target="slide48.xml"/><Relationship Id="rId2" Type="http://schemas.openxmlformats.org/officeDocument/2006/relationships/tags" Target="../tags/tag19.xml"/><Relationship Id="rId16" Type="http://schemas.openxmlformats.org/officeDocument/2006/relationships/slide" Target="slide30.xml"/><Relationship Id="rId20" Type="http://schemas.openxmlformats.org/officeDocument/2006/relationships/slide" Target="slide35.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 Target="slide13.xml"/><Relationship Id="rId24" Type="http://schemas.openxmlformats.org/officeDocument/2006/relationships/slide" Target="slide47.xml"/><Relationship Id="rId5" Type="http://schemas.openxmlformats.org/officeDocument/2006/relationships/tags" Target="../tags/tag22.xml"/><Relationship Id="rId15" Type="http://schemas.openxmlformats.org/officeDocument/2006/relationships/slide" Target="slide27.xml"/><Relationship Id="rId23" Type="http://schemas.openxmlformats.org/officeDocument/2006/relationships/slide" Target="slide42.xml"/><Relationship Id="rId10" Type="http://schemas.openxmlformats.org/officeDocument/2006/relationships/slide" Target="slide15.xml"/><Relationship Id="rId19" Type="http://schemas.openxmlformats.org/officeDocument/2006/relationships/slide" Target="slide32.xml"/><Relationship Id="rId4" Type="http://schemas.openxmlformats.org/officeDocument/2006/relationships/tags" Target="../tags/tag21.xml"/><Relationship Id="rId9" Type="http://schemas.openxmlformats.org/officeDocument/2006/relationships/slide" Target="slide6.xml"/><Relationship Id="rId14" Type="http://schemas.openxmlformats.org/officeDocument/2006/relationships/slide" Target="slide23.xml"/><Relationship Id="rId22" Type="http://schemas.openxmlformats.org/officeDocument/2006/relationships/slide" Target="slide40.xml"/><Relationship Id="rId27" Type="http://schemas.openxmlformats.org/officeDocument/2006/relationships/slide" Target="slide51.xml"/></Relationships>
</file>

<file path=ppt/slides/_rels/slide5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37.xml"/><Relationship Id="rId7" Type="http://schemas.openxmlformats.org/officeDocument/2006/relationships/notesSlide" Target="../notesSlides/notesSlide50.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slideLayout" Target="../slideLayouts/slideLayout2.xml"/><Relationship Id="rId5" Type="http://schemas.openxmlformats.org/officeDocument/2006/relationships/tags" Target="../tags/tag239.xml"/><Relationship Id="rId10" Type="http://schemas.microsoft.com/office/2007/relationships/hdphoto" Target="../media/hdphoto1.wdp"/><Relationship Id="rId4" Type="http://schemas.openxmlformats.org/officeDocument/2006/relationships/tags" Target="../tags/tag238.xml"/><Relationship Id="rId9"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notesSlide" Target="../notesSlides/notesSlide51.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2.xml"/><Relationship Id="rId5" Type="http://schemas.openxmlformats.org/officeDocument/2006/relationships/tags" Target="../tags/tag244.xml"/><Relationship Id="rId4" Type="http://schemas.openxmlformats.org/officeDocument/2006/relationships/tags" Target="../tags/tag243.xml"/></Relationships>
</file>

<file path=ppt/slides/_rels/slide52.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notesSlide" Target="../notesSlides/notesSlide52.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2.xml"/><Relationship Id="rId5" Type="http://schemas.openxmlformats.org/officeDocument/2006/relationships/tags" Target="../tags/tag249.xml"/><Relationship Id="rId4" Type="http://schemas.openxmlformats.org/officeDocument/2006/relationships/tags" Target="../tags/tag248.xml"/></Relationships>
</file>

<file path=ppt/slides/_rels/slide53.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notesSlide" Target="../notesSlides/notesSlide53.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slideLayout" Target="../slideLayouts/slideLayout2.xml"/><Relationship Id="rId5" Type="http://schemas.openxmlformats.org/officeDocument/2006/relationships/tags" Target="../tags/tag254.xml"/><Relationship Id="rId4" Type="http://schemas.openxmlformats.org/officeDocument/2006/relationships/tags" Target="../tags/tag253.xml"/></Relationships>
</file>

<file path=ppt/slides/_rels/slide54.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258.xml"/></Relationships>
</file>

<file path=ppt/slides/_rels/slide55.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notesSlide" Target="../notesSlides/notesSlide55.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Layout" Target="../slideLayouts/slideLayout2.xml"/><Relationship Id="rId5" Type="http://schemas.openxmlformats.org/officeDocument/2006/relationships/tags" Target="../tags/tag263.xml"/><Relationship Id="rId4" Type="http://schemas.openxmlformats.org/officeDocument/2006/relationships/tags" Target="../tags/tag262.xml"/></Relationships>
</file>

<file path=ppt/slides/_rels/slide56.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notesSlide" Target="../notesSlides/notesSlide56.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slideLayout" Target="../slideLayouts/slideLayout2.xml"/><Relationship Id="rId5" Type="http://schemas.openxmlformats.org/officeDocument/2006/relationships/tags" Target="../tags/tag268.xml"/><Relationship Id="rId4" Type="http://schemas.openxmlformats.org/officeDocument/2006/relationships/tags" Target="../tags/tag267.xml"/></Relationships>
</file>

<file path=ppt/slides/_rels/slide5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4</a:t>
            </a:r>
            <a:r>
              <a:rPr lang="el-GR" sz="2800" b="1" dirty="0" smtClean="0"/>
              <a:t>:</a:t>
            </a:r>
            <a:r>
              <a:rPr lang="en-US" sz="2800" dirty="0" smtClean="0"/>
              <a:t> JavaScript</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a:t>Παράδειγμα: </a:t>
            </a:r>
            <a:r>
              <a:rPr lang="en-US" dirty="0"/>
              <a:t>Google Analytics</a:t>
            </a:r>
            <a:endParaRPr lang="el-GR" sz="2800" b="0" dirty="0"/>
          </a:p>
        </p:txBody>
      </p:sp>
      <p:sp>
        <p:nvSpPr>
          <p:cNvPr id="3" name="Ορθογώνιο 2"/>
          <p:cNvSpPr/>
          <p:nvPr/>
        </p:nvSpPr>
        <p:spPr>
          <a:xfrm>
            <a:off x="1115616" y="1208413"/>
            <a:ext cx="7200800" cy="4524315"/>
          </a:xfrm>
          <a:prstGeom prst="rect">
            <a:avLst/>
          </a:prstGeom>
        </p:spPr>
        <p:txBody>
          <a:bodyPr wrap="square">
            <a:spAutoFit/>
          </a:bodyPr>
          <a:lstStyle/>
          <a:p>
            <a:r>
              <a:rPr lang="en-US" sz="2400" dirty="0">
                <a:solidFill>
                  <a:srgbClr val="0000FF"/>
                </a:solidFill>
              </a:rPr>
              <a:t>&lt;script</a:t>
            </a:r>
          </a:p>
          <a:p>
            <a:r>
              <a:rPr lang="en-US" sz="2400" dirty="0" err="1">
                <a:solidFill>
                  <a:srgbClr val="0000FF"/>
                </a:solidFill>
              </a:rPr>
              <a:t>src</a:t>
            </a:r>
            <a:r>
              <a:rPr lang="en-US" sz="2400" dirty="0">
                <a:solidFill>
                  <a:srgbClr val="0000FF"/>
                </a:solidFill>
              </a:rPr>
              <a:t>="http://www.google-analytics.com/urchin.js"</a:t>
            </a:r>
          </a:p>
          <a:p>
            <a:r>
              <a:rPr lang="en-US" sz="2400" dirty="0">
                <a:solidFill>
                  <a:srgbClr val="0000FF"/>
                </a:solidFill>
              </a:rPr>
              <a:t>type="text/</a:t>
            </a:r>
            <a:r>
              <a:rPr lang="en-US" sz="2400" dirty="0" err="1">
                <a:solidFill>
                  <a:srgbClr val="0000FF"/>
                </a:solidFill>
              </a:rPr>
              <a:t>javascript</a:t>
            </a:r>
            <a:r>
              <a:rPr lang="en-US" sz="2400" dirty="0">
                <a:solidFill>
                  <a:srgbClr val="0000FF"/>
                </a:solidFill>
              </a:rPr>
              <a:t>"&gt;</a:t>
            </a:r>
          </a:p>
          <a:p>
            <a:r>
              <a:rPr lang="en-US" sz="2400" dirty="0">
                <a:solidFill>
                  <a:srgbClr val="0000FF"/>
                </a:solidFill>
              </a:rPr>
              <a:t>&lt;/script</a:t>
            </a:r>
            <a:r>
              <a:rPr lang="en-US" sz="2400" dirty="0" smtClean="0">
                <a:solidFill>
                  <a:srgbClr val="0000FF"/>
                </a:solidFill>
              </a:rPr>
              <a:t>&gt;</a:t>
            </a:r>
          </a:p>
          <a:p>
            <a:endParaRPr lang="en-US" sz="2400" dirty="0">
              <a:solidFill>
                <a:srgbClr val="0000FF"/>
              </a:solidFill>
            </a:endParaRPr>
          </a:p>
          <a:p>
            <a:endParaRPr lang="en-US" sz="2400" dirty="0">
              <a:solidFill>
                <a:srgbClr val="0000FF"/>
              </a:solidFill>
            </a:endParaRPr>
          </a:p>
          <a:p>
            <a:r>
              <a:rPr lang="en-US" sz="2400" dirty="0">
                <a:solidFill>
                  <a:srgbClr val="0000FF"/>
                </a:solidFill>
              </a:rPr>
              <a:t>&lt;script type="text/</a:t>
            </a:r>
            <a:r>
              <a:rPr lang="en-US" sz="2400" dirty="0" err="1">
                <a:solidFill>
                  <a:srgbClr val="0000FF"/>
                </a:solidFill>
              </a:rPr>
              <a:t>javascript</a:t>
            </a:r>
            <a:r>
              <a:rPr lang="en-US" sz="2400" dirty="0">
                <a:solidFill>
                  <a:srgbClr val="0000FF"/>
                </a:solidFill>
              </a:rPr>
              <a:t>"&gt;</a:t>
            </a:r>
          </a:p>
          <a:p>
            <a:r>
              <a:rPr lang="en-US" sz="2400" dirty="0">
                <a:solidFill>
                  <a:srgbClr val="0000FF"/>
                </a:solidFill>
              </a:rPr>
              <a:t>// &lt;![CDATA[</a:t>
            </a:r>
          </a:p>
          <a:p>
            <a:r>
              <a:rPr lang="en-US" sz="2400" dirty="0">
                <a:solidFill>
                  <a:srgbClr val="0000FF"/>
                </a:solidFill>
              </a:rPr>
              <a:t>_</a:t>
            </a:r>
            <a:r>
              <a:rPr lang="en-US" sz="2400" dirty="0" err="1">
                <a:solidFill>
                  <a:srgbClr val="0000FF"/>
                </a:solidFill>
              </a:rPr>
              <a:t>uacct</a:t>
            </a:r>
            <a:r>
              <a:rPr lang="en-US" sz="2400" dirty="0">
                <a:solidFill>
                  <a:srgbClr val="0000FF"/>
                </a:solidFill>
              </a:rPr>
              <a:t> = "UA-XXXXXX-X";</a:t>
            </a:r>
          </a:p>
          <a:p>
            <a:r>
              <a:rPr lang="en-US" sz="2400" dirty="0" err="1">
                <a:solidFill>
                  <a:srgbClr val="0000FF"/>
                </a:solidFill>
              </a:rPr>
              <a:t>urchinTracker</a:t>
            </a:r>
            <a:r>
              <a:rPr lang="en-US" sz="2400" dirty="0">
                <a:solidFill>
                  <a:srgbClr val="0000FF"/>
                </a:solidFill>
              </a:rPr>
              <a:t>( );</a:t>
            </a:r>
          </a:p>
          <a:p>
            <a:r>
              <a:rPr lang="en-US" sz="2400" dirty="0">
                <a:solidFill>
                  <a:srgbClr val="0000FF"/>
                </a:solidFill>
              </a:rPr>
              <a:t>// ]]&gt;</a:t>
            </a:r>
          </a:p>
          <a:p>
            <a:r>
              <a:rPr lang="en-US" sz="2400" dirty="0">
                <a:solidFill>
                  <a:srgbClr val="0000FF"/>
                </a:solidFill>
              </a:rPr>
              <a:t>&lt;/script&gt; </a:t>
            </a:r>
            <a:endParaRPr lang="el-GR" sz="2400" dirty="0">
              <a:solidFill>
                <a:srgbClr val="0000FF"/>
              </a:solidFill>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457200" y="115888"/>
            <a:ext cx="8507413" cy="787400"/>
          </a:xfrm>
        </p:spPr>
        <p:txBody>
          <a:bodyPr/>
          <a:lstStyle/>
          <a:p>
            <a:r>
              <a:rPr lang="en-US" dirty="0"/>
              <a:t>Unobtrusive JavaScript (1/2)</a:t>
            </a:r>
          </a:p>
        </p:txBody>
      </p:sp>
      <p:sp>
        <p:nvSpPr>
          <p:cNvPr id="10" name="Content Placeholder 2"/>
          <p:cNvSpPr>
            <a:spLocks noGrp="1"/>
          </p:cNvSpPr>
          <p:nvPr>
            <p:ph idx="1"/>
            <p:custDataLst>
              <p:tags r:id="rId3"/>
            </p:custDataLst>
          </p:nvPr>
        </p:nvSpPr>
        <p:spPr>
          <a:xfrm>
            <a:off x="323528" y="944242"/>
            <a:ext cx="8641085" cy="5439494"/>
          </a:xfrm>
        </p:spPr>
        <p:txBody>
          <a:bodyPr>
            <a:normAutofit/>
          </a:bodyPr>
          <a:lstStyle/>
          <a:p>
            <a:pPr marL="457200" indent="-457200"/>
            <a:r>
              <a:rPr lang="el-GR" sz="2800" dirty="0"/>
              <a:t>Είναι καλή πρακτική ο κώδικας </a:t>
            </a:r>
            <a:r>
              <a:rPr lang="el-GR" sz="2800" dirty="0" err="1"/>
              <a:t>JavaScript</a:t>
            </a:r>
            <a:r>
              <a:rPr lang="el-GR" sz="2800" dirty="0"/>
              <a:t> να είναι "διακριτικός" (</a:t>
            </a:r>
            <a:r>
              <a:rPr lang="el-GR" sz="2800" dirty="0" err="1"/>
              <a:t>unobtrusive</a:t>
            </a:r>
            <a:r>
              <a:rPr lang="el-GR" sz="2800" dirty="0"/>
              <a:t>)</a:t>
            </a:r>
          </a:p>
          <a:p>
            <a:pPr marL="0" indent="0">
              <a:buNone/>
            </a:pPr>
            <a:r>
              <a:rPr lang="en-US" sz="2800" dirty="0" smtClean="0"/>
              <a:t>	</a:t>
            </a:r>
            <a:r>
              <a:rPr lang="el-GR" sz="2800" dirty="0" smtClean="0"/>
              <a:t>–</a:t>
            </a:r>
            <a:r>
              <a:rPr lang="en-US" sz="2800" dirty="0" smtClean="0"/>
              <a:t> </a:t>
            </a:r>
            <a:r>
              <a:rPr lang="el-GR" sz="2800" dirty="0" smtClean="0"/>
              <a:t>Ο </a:t>
            </a:r>
            <a:r>
              <a:rPr lang="el-GR" sz="2800" dirty="0"/>
              <a:t>κώδικας </a:t>
            </a:r>
            <a:r>
              <a:rPr lang="el-GR" sz="2800" dirty="0" err="1"/>
              <a:t>JavaScript</a:t>
            </a:r>
            <a:r>
              <a:rPr lang="el-GR" sz="2800" dirty="0"/>
              <a:t> δεν θα πρέπει να </a:t>
            </a:r>
            <a:r>
              <a:rPr lang="en-US" sz="2800" dirty="0" smtClean="0"/>
              <a:t>	</a:t>
            </a:r>
            <a:r>
              <a:rPr lang="el-GR" sz="2800" dirty="0" smtClean="0"/>
              <a:t>μπλέκεται </a:t>
            </a:r>
            <a:r>
              <a:rPr lang="el-GR" sz="2800" dirty="0"/>
              <a:t>με τον κώδικα HTML</a:t>
            </a:r>
          </a:p>
          <a:p>
            <a:pPr marL="0" indent="0">
              <a:buNone/>
            </a:pPr>
            <a:r>
              <a:rPr lang="en-US" sz="2800" dirty="0" smtClean="0"/>
              <a:t>	</a:t>
            </a:r>
            <a:r>
              <a:rPr lang="el-GR" sz="2800" dirty="0" smtClean="0"/>
              <a:t>–</a:t>
            </a:r>
            <a:r>
              <a:rPr lang="en-US" sz="2800" dirty="0" smtClean="0"/>
              <a:t> </a:t>
            </a:r>
            <a:r>
              <a:rPr lang="el-GR" sz="2800" dirty="0" smtClean="0"/>
              <a:t>Η </a:t>
            </a:r>
            <a:r>
              <a:rPr lang="el-GR" sz="2800" dirty="0"/>
              <a:t>σελίδα δεν θα πρέπει να παρουσιάζει </a:t>
            </a:r>
            <a:r>
              <a:rPr lang="en-US" sz="2800" dirty="0" smtClean="0"/>
              <a:t>	</a:t>
            </a:r>
            <a:r>
              <a:rPr lang="el-GR" sz="2800" dirty="0" smtClean="0"/>
              <a:t>σφάλματα </a:t>
            </a:r>
            <a:r>
              <a:rPr lang="el-GR" sz="2800" dirty="0"/>
              <a:t>σε περίπτωση που η </a:t>
            </a:r>
            <a:r>
              <a:rPr lang="el-GR" sz="2800" dirty="0" err="1"/>
              <a:t>JavaScript</a:t>
            </a:r>
            <a:r>
              <a:rPr lang="el-GR" sz="2800" dirty="0"/>
              <a:t> </a:t>
            </a:r>
            <a:r>
              <a:rPr lang="en-US" sz="2800" dirty="0" smtClean="0"/>
              <a:t>	</a:t>
            </a:r>
            <a:r>
              <a:rPr lang="el-GR" sz="2800" dirty="0" smtClean="0"/>
              <a:t>είναι </a:t>
            </a:r>
            <a:r>
              <a:rPr lang="en-US" sz="2800" dirty="0" smtClean="0"/>
              <a:t>	</a:t>
            </a:r>
            <a:r>
              <a:rPr lang="el-GR" sz="2800" dirty="0" smtClean="0"/>
              <a:t>απενεργοποιημένη</a:t>
            </a:r>
            <a:endParaRPr lang="el-GR" sz="2800" dirty="0"/>
          </a:p>
          <a:p>
            <a:pPr marL="0" indent="0">
              <a:buNone/>
            </a:pPr>
            <a:r>
              <a:rPr lang="en-US" sz="2800" dirty="0" smtClean="0"/>
              <a:t>	</a:t>
            </a:r>
            <a:r>
              <a:rPr lang="el-GR" sz="2800" dirty="0" smtClean="0"/>
              <a:t>–</a:t>
            </a:r>
            <a:r>
              <a:rPr lang="en-US" sz="2800" dirty="0" smtClean="0"/>
              <a:t> </a:t>
            </a:r>
            <a:r>
              <a:rPr lang="el-GR" sz="2800" dirty="0" smtClean="0"/>
              <a:t>Δεν </a:t>
            </a:r>
            <a:r>
              <a:rPr lang="el-GR" sz="2800" dirty="0"/>
              <a:t>θα πρέπει να παρακωλύει την </a:t>
            </a:r>
            <a:r>
              <a:rPr lang="en-US" sz="2800" dirty="0" smtClean="0"/>
              <a:t>	</a:t>
            </a:r>
            <a:r>
              <a:rPr lang="el-GR" sz="2800" dirty="0" smtClean="0"/>
              <a:t>προσβασιμότητα </a:t>
            </a:r>
            <a:r>
              <a:rPr lang="el-GR" sz="2800" dirty="0"/>
              <a:t>των ιστοσελίδων, δηλαδή </a:t>
            </a:r>
            <a:r>
              <a:rPr lang="en-US" sz="2800" dirty="0" smtClean="0"/>
              <a:t>	</a:t>
            </a:r>
            <a:r>
              <a:rPr lang="el-GR" sz="2800" dirty="0" smtClean="0"/>
              <a:t>τη </a:t>
            </a:r>
            <a:r>
              <a:rPr lang="en-US" sz="2800" dirty="0" smtClean="0"/>
              <a:t>	</a:t>
            </a:r>
            <a:r>
              <a:rPr lang="el-GR" sz="2800" dirty="0" smtClean="0"/>
              <a:t>χρήση </a:t>
            </a:r>
            <a:r>
              <a:rPr lang="el-GR" sz="2800" dirty="0"/>
              <a:t>τους από άτομα με ειδικές ανάγκες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lstStyle/>
          <a:p>
            <a:r>
              <a:rPr lang="en-US" dirty="0"/>
              <a:t>Unobtrusive JavaScript (2/2)</a:t>
            </a:r>
            <a:endParaRPr lang="el-GR" dirty="0" smtClean="0"/>
          </a:p>
        </p:txBody>
      </p:sp>
      <p:sp>
        <p:nvSpPr>
          <p:cNvPr id="2" name="Ορθογώνιο 1"/>
          <p:cNvSpPr/>
          <p:nvPr>
            <p:custDataLst>
              <p:tags r:id="rId3"/>
            </p:custDataLst>
          </p:nvPr>
        </p:nvSpPr>
        <p:spPr>
          <a:xfrm>
            <a:off x="251520" y="1093945"/>
            <a:ext cx="8568952" cy="2677656"/>
          </a:xfrm>
          <a:prstGeom prst="rect">
            <a:avLst/>
          </a:prstGeom>
        </p:spPr>
        <p:txBody>
          <a:bodyPr wrap="square">
            <a:spAutoFit/>
          </a:bodyPr>
          <a:lstStyle/>
          <a:p>
            <a:pPr marL="457200" indent="-457200">
              <a:buFont typeface="Arial" panose="020B0604020202020204" pitchFamily="34" charset="0"/>
              <a:buChar char="•"/>
            </a:pPr>
            <a:r>
              <a:rPr lang="el-GR" sz="2800" dirty="0"/>
              <a:t>Η περίπτωση του </a:t>
            </a:r>
            <a:r>
              <a:rPr lang="el-GR" sz="2800" dirty="0" err="1"/>
              <a:t>facebook</a:t>
            </a:r>
            <a:endParaRPr lang="el-GR" sz="2800" dirty="0"/>
          </a:p>
          <a:p>
            <a:r>
              <a:rPr lang="en-US" sz="2800" dirty="0" smtClean="0"/>
              <a:t>	- </a:t>
            </a:r>
            <a:r>
              <a:rPr lang="el-GR" sz="2800" dirty="0" smtClean="0"/>
              <a:t>Μέχρι </a:t>
            </a:r>
            <a:r>
              <a:rPr lang="el-GR" sz="2800" dirty="0"/>
              <a:t>τον Δεκέμβρη του 2009 δεν υπήρχε </a:t>
            </a:r>
            <a:r>
              <a:rPr lang="en-US" sz="2800" dirty="0" smtClean="0"/>
              <a:t>	</a:t>
            </a:r>
            <a:r>
              <a:rPr lang="el-GR" sz="2800" dirty="0" smtClean="0"/>
              <a:t>πρόβλημα </a:t>
            </a:r>
            <a:r>
              <a:rPr lang="el-GR" sz="2800" dirty="0"/>
              <a:t>αν η </a:t>
            </a:r>
            <a:r>
              <a:rPr lang="el-GR" sz="2800" dirty="0" err="1"/>
              <a:t>JavaScript</a:t>
            </a:r>
            <a:r>
              <a:rPr lang="el-GR" sz="2800" dirty="0"/>
              <a:t> ήταν </a:t>
            </a:r>
            <a:r>
              <a:rPr lang="el-GR" sz="2800" dirty="0" smtClean="0"/>
              <a:t>απενεργοποιημένη</a:t>
            </a:r>
            <a:r>
              <a:rPr lang="en-US" sz="2800" dirty="0" smtClean="0"/>
              <a:t>.</a:t>
            </a:r>
            <a:endParaRPr lang="el-GR" sz="2800" dirty="0"/>
          </a:p>
          <a:p>
            <a:r>
              <a:rPr lang="en-US" sz="2800" dirty="0" smtClean="0"/>
              <a:t>	- </a:t>
            </a:r>
            <a:r>
              <a:rPr lang="el-GR" sz="2800" dirty="0" smtClean="0"/>
              <a:t>Από </a:t>
            </a:r>
            <a:r>
              <a:rPr lang="el-GR" sz="2800" dirty="0"/>
              <a:t>τον Δεκέμβρη του 2010 δεν μπορείς να </a:t>
            </a:r>
            <a:r>
              <a:rPr lang="en-US" sz="2800" dirty="0" smtClean="0"/>
              <a:t>	</a:t>
            </a:r>
            <a:r>
              <a:rPr lang="el-GR" sz="2800" dirty="0" smtClean="0"/>
              <a:t>κάνεις</a:t>
            </a:r>
            <a:r>
              <a:rPr lang="en-US" sz="2800" dirty="0" smtClean="0"/>
              <a:t> </a:t>
            </a:r>
            <a:r>
              <a:rPr lang="el-GR" sz="2800" dirty="0" err="1" smtClean="0"/>
              <a:t>login</a:t>
            </a:r>
            <a:r>
              <a:rPr lang="el-GR" sz="2800" dirty="0" smtClean="0"/>
              <a:t> </a:t>
            </a:r>
            <a:r>
              <a:rPr lang="el-GR" sz="2800" dirty="0"/>
              <a:t>χωρίς </a:t>
            </a:r>
            <a:r>
              <a:rPr lang="el-GR" sz="2800" dirty="0" err="1"/>
              <a:t>JavaScript</a:t>
            </a:r>
            <a:r>
              <a:rPr lang="el-GR" sz="2800" dirty="0"/>
              <a:t> (σε παραπέμπει στην </a:t>
            </a:r>
            <a:r>
              <a:rPr lang="en-US" sz="2800" dirty="0" smtClean="0"/>
              <a:t>	</a:t>
            </a:r>
            <a:r>
              <a:rPr lang="el-GR" sz="2800" dirty="0" smtClean="0"/>
              <a:t>έκδοση</a:t>
            </a:r>
            <a:r>
              <a:rPr lang="en-US" sz="2800" dirty="0" smtClean="0"/>
              <a:t> </a:t>
            </a:r>
            <a:r>
              <a:rPr lang="el-GR" sz="2800" dirty="0" smtClean="0"/>
              <a:t>για </a:t>
            </a:r>
            <a:r>
              <a:rPr lang="el-GR" sz="2800" dirty="0"/>
              <a:t>κινητά)</a:t>
            </a:r>
          </a:p>
        </p:txBody>
      </p:sp>
      <p:pic>
        <p:nvPicPr>
          <p:cNvPr id="3" name="Εικόνα 2" descr="Εικόνα απο την αρχική ιστοσελίδα του FaceBook."/>
          <p:cNvPicPr>
            <a:picLocks noChangeAspect="1"/>
          </p:cNvPicPr>
          <p:nvPr/>
        </p:nvPicPr>
        <p:blipFill>
          <a:blip r:embed="rId8"/>
          <a:stretch>
            <a:fillRect/>
          </a:stretch>
        </p:blipFill>
        <p:spPr>
          <a:xfrm>
            <a:off x="1922710" y="3771602"/>
            <a:ext cx="5576391" cy="2543794"/>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lstStyle/>
          <a:p>
            <a:r>
              <a:rPr lang="el-GR" dirty="0"/>
              <a:t>Προτάσεις</a:t>
            </a:r>
            <a:endParaRPr lang="el-GR" dirty="0" smtClean="0"/>
          </a:p>
        </p:txBody>
      </p:sp>
      <p:sp>
        <p:nvSpPr>
          <p:cNvPr id="2" name="Ορθογώνιο 1"/>
          <p:cNvSpPr/>
          <p:nvPr>
            <p:custDataLst>
              <p:tags r:id="rId3"/>
            </p:custDataLst>
          </p:nvPr>
        </p:nvSpPr>
        <p:spPr>
          <a:xfrm>
            <a:off x="395536" y="1026728"/>
            <a:ext cx="8712968" cy="4401205"/>
          </a:xfrm>
          <a:prstGeom prst="rect">
            <a:avLst/>
          </a:prstGeom>
        </p:spPr>
        <p:txBody>
          <a:bodyPr wrap="square">
            <a:spAutoFit/>
          </a:bodyPr>
          <a:lstStyle/>
          <a:p>
            <a:pPr marL="457200" indent="-457200">
              <a:buFont typeface="Arial" panose="020B0604020202020204" pitchFamily="34" charset="0"/>
              <a:buChar char="•"/>
            </a:pPr>
            <a:r>
              <a:rPr lang="el-GR" sz="2800" dirty="0"/>
              <a:t>Τελειώνουν με αλλαγή γραμμής ή ερωτηματικό</a:t>
            </a:r>
          </a:p>
          <a:p>
            <a:r>
              <a:rPr lang="en-US" sz="2800" dirty="0" smtClean="0"/>
              <a:t>	</a:t>
            </a:r>
            <a:r>
              <a:rPr lang="el-GR" sz="2800" dirty="0" smtClean="0">
                <a:solidFill>
                  <a:srgbClr val="0000FF"/>
                </a:solidFill>
              </a:rPr>
              <a:t>–</a:t>
            </a:r>
            <a:r>
              <a:rPr lang="en-US" sz="2800" dirty="0" smtClean="0">
                <a:solidFill>
                  <a:srgbClr val="0000FF"/>
                </a:solidFill>
              </a:rPr>
              <a:t> </a:t>
            </a:r>
            <a:r>
              <a:rPr lang="el-GR" sz="2800" dirty="0" smtClean="0">
                <a:solidFill>
                  <a:srgbClr val="0000FF"/>
                </a:solidFill>
              </a:rPr>
              <a:t>statement1 </a:t>
            </a:r>
            <a:r>
              <a:rPr lang="el-GR" sz="2800" dirty="0">
                <a:solidFill>
                  <a:srgbClr val="0000FF"/>
                </a:solidFill>
              </a:rPr>
              <a:t>statement2</a:t>
            </a:r>
          </a:p>
          <a:p>
            <a:r>
              <a:rPr lang="en-US" sz="2800" dirty="0" smtClean="0">
                <a:solidFill>
                  <a:srgbClr val="0000FF"/>
                </a:solidFill>
              </a:rPr>
              <a:t>	</a:t>
            </a:r>
            <a:r>
              <a:rPr lang="el-GR" sz="2800" dirty="0" smtClean="0">
                <a:solidFill>
                  <a:srgbClr val="0000FF"/>
                </a:solidFill>
              </a:rPr>
              <a:t>–</a:t>
            </a:r>
            <a:r>
              <a:rPr lang="en-US" sz="2800" dirty="0" smtClean="0">
                <a:solidFill>
                  <a:srgbClr val="0000FF"/>
                </a:solidFill>
              </a:rPr>
              <a:t> </a:t>
            </a:r>
            <a:r>
              <a:rPr lang="el-GR" sz="2800" dirty="0" smtClean="0">
                <a:solidFill>
                  <a:srgbClr val="0000FF"/>
                </a:solidFill>
              </a:rPr>
              <a:t>statement1</a:t>
            </a:r>
            <a:r>
              <a:rPr lang="el-GR" sz="2800" dirty="0">
                <a:solidFill>
                  <a:srgbClr val="0000FF"/>
                </a:solidFill>
              </a:rPr>
              <a:t>; statement2;</a:t>
            </a:r>
          </a:p>
          <a:p>
            <a:endParaRPr lang="en-US" sz="2800" dirty="0" smtClean="0"/>
          </a:p>
          <a:p>
            <a:pPr marL="457200" indent="-457200">
              <a:buFont typeface="Arial" panose="020B0604020202020204" pitchFamily="34" charset="0"/>
              <a:buChar char="•"/>
            </a:pPr>
            <a:r>
              <a:rPr lang="el-GR" sz="2800" dirty="0" smtClean="0"/>
              <a:t>Προτείνεται </a:t>
            </a:r>
            <a:r>
              <a:rPr lang="el-GR" sz="2800" dirty="0"/>
              <a:t>η χρήση και των δύο</a:t>
            </a:r>
          </a:p>
          <a:p>
            <a:r>
              <a:rPr lang="en-US" sz="2800" dirty="0" smtClean="0"/>
              <a:t>	</a:t>
            </a:r>
            <a:r>
              <a:rPr lang="el-GR" sz="2800" dirty="0" smtClean="0"/>
              <a:t>–</a:t>
            </a:r>
            <a:r>
              <a:rPr lang="en-US" sz="2800" dirty="0" smtClean="0"/>
              <a:t> </a:t>
            </a:r>
            <a:r>
              <a:rPr lang="el-GR" sz="2800" dirty="0" smtClean="0"/>
              <a:t>statement1</a:t>
            </a:r>
            <a:r>
              <a:rPr lang="el-GR" sz="2800" dirty="0"/>
              <a:t>; </a:t>
            </a:r>
            <a:endParaRPr lang="en-US" sz="2800" dirty="0" smtClean="0"/>
          </a:p>
          <a:p>
            <a:r>
              <a:rPr lang="en-US" sz="2800" dirty="0"/>
              <a:t>	</a:t>
            </a:r>
            <a:r>
              <a:rPr lang="en-US" sz="2800" dirty="0" smtClean="0"/>
              <a:t>   </a:t>
            </a:r>
            <a:r>
              <a:rPr lang="el-GR" sz="2800" dirty="0" smtClean="0"/>
              <a:t>statement2</a:t>
            </a:r>
            <a:r>
              <a:rPr lang="el-GR" sz="2800" dirty="0"/>
              <a:t>;</a:t>
            </a:r>
          </a:p>
          <a:p>
            <a:r>
              <a:rPr lang="en-US" sz="2800" dirty="0" smtClean="0"/>
              <a:t>	</a:t>
            </a:r>
            <a:r>
              <a:rPr lang="el-GR" sz="2800" dirty="0" smtClean="0"/>
              <a:t>–</a:t>
            </a:r>
            <a:r>
              <a:rPr lang="en-US" sz="2800" dirty="0" smtClean="0"/>
              <a:t> </a:t>
            </a:r>
            <a:r>
              <a:rPr lang="el-GR" sz="2800" dirty="0" smtClean="0"/>
              <a:t>Η </a:t>
            </a:r>
            <a:r>
              <a:rPr lang="el-GR" sz="2800" dirty="0"/>
              <a:t>απλή αλλαγή γραμμής δημιουργεί πρόβλημα αν </a:t>
            </a:r>
            <a:r>
              <a:rPr lang="en-US" sz="2800" dirty="0" smtClean="0"/>
              <a:t>	</a:t>
            </a:r>
            <a:r>
              <a:rPr lang="el-GR" sz="2800" dirty="0" smtClean="0"/>
              <a:t>χρησιμοποιηθούν </a:t>
            </a:r>
            <a:r>
              <a:rPr lang="el-GR" sz="2800" dirty="0"/>
              <a:t>προγράμματα συμπίεσης του </a:t>
            </a:r>
            <a:r>
              <a:rPr lang="en-US" sz="2800" dirty="0" smtClean="0"/>
              <a:t>	</a:t>
            </a:r>
            <a:r>
              <a:rPr lang="el-GR" sz="2800" dirty="0" smtClean="0"/>
              <a:t>κώδικα </a:t>
            </a:r>
            <a:r>
              <a:rPr lang="el-GR" sz="2800" dirty="0" err="1"/>
              <a:t>JavaScript</a:t>
            </a:r>
            <a:r>
              <a:rPr lang="el-GR" sz="2800" dirty="0"/>
              <a:t> για βελτίωση της απόδοσης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a:t>Σχόλια</a:t>
            </a:r>
            <a:endParaRPr lang="el-GR" dirty="0" smtClean="0"/>
          </a:p>
        </p:txBody>
      </p:sp>
      <p:sp>
        <p:nvSpPr>
          <p:cNvPr id="2" name="Ορθογώνιο 1"/>
          <p:cNvSpPr/>
          <p:nvPr>
            <p:custDataLst>
              <p:tags r:id="rId3"/>
            </p:custDataLst>
          </p:nvPr>
        </p:nvSpPr>
        <p:spPr>
          <a:xfrm>
            <a:off x="827584" y="1532397"/>
            <a:ext cx="5817944" cy="3108543"/>
          </a:xfrm>
          <a:prstGeom prst="rect">
            <a:avLst/>
          </a:prstGeom>
        </p:spPr>
        <p:txBody>
          <a:bodyPr wrap="square">
            <a:spAutoFit/>
          </a:bodyPr>
          <a:lstStyle/>
          <a:p>
            <a:pPr marL="457200" indent="-457200">
              <a:buFont typeface="Arial" panose="020B0604020202020204" pitchFamily="34" charset="0"/>
              <a:buChar char="•"/>
            </a:pPr>
            <a:r>
              <a:rPr lang="el-GR" sz="2800" dirty="0"/>
              <a:t>Γραμμής</a:t>
            </a:r>
          </a:p>
          <a:p>
            <a:r>
              <a:rPr lang="en-US" sz="2800" dirty="0" smtClean="0">
                <a:solidFill>
                  <a:srgbClr val="0000FF"/>
                </a:solidFill>
              </a:rPr>
              <a:t>	</a:t>
            </a:r>
            <a:r>
              <a:rPr lang="el-GR" sz="2800" dirty="0" smtClean="0">
                <a:solidFill>
                  <a:srgbClr val="0000FF"/>
                </a:solidFill>
              </a:rPr>
              <a:t>// </a:t>
            </a:r>
            <a:r>
              <a:rPr lang="el-GR" sz="2800" dirty="0">
                <a:solidFill>
                  <a:srgbClr val="0000FF"/>
                </a:solidFill>
              </a:rPr>
              <a:t>Αυτό είναι σχόλιο </a:t>
            </a:r>
            <a:r>
              <a:rPr lang="el-GR" sz="2800" dirty="0" smtClean="0">
                <a:solidFill>
                  <a:srgbClr val="0000FF"/>
                </a:solidFill>
              </a:rPr>
              <a:t>γραμμής</a:t>
            </a:r>
            <a:endParaRPr lang="en-US" sz="2800" dirty="0" smtClean="0">
              <a:solidFill>
                <a:srgbClr val="0000FF"/>
              </a:solidFill>
            </a:endParaRPr>
          </a:p>
          <a:p>
            <a:endParaRPr lang="en-US" sz="2800" dirty="0">
              <a:solidFill>
                <a:srgbClr val="0000FF"/>
              </a:solidFill>
            </a:endParaRPr>
          </a:p>
          <a:p>
            <a:endParaRPr lang="el-GR" sz="2800" dirty="0">
              <a:solidFill>
                <a:srgbClr val="0000FF"/>
              </a:solidFill>
            </a:endParaRPr>
          </a:p>
          <a:p>
            <a:pPr marL="457200" indent="-457200">
              <a:buFont typeface="Arial" panose="020B0604020202020204" pitchFamily="34" charset="0"/>
              <a:buChar char="•"/>
            </a:pPr>
            <a:r>
              <a:rPr lang="el-GR" sz="2800" dirty="0" smtClean="0"/>
              <a:t>Πολλών </a:t>
            </a:r>
            <a:r>
              <a:rPr lang="el-GR" sz="2800" dirty="0"/>
              <a:t>γραμμών</a:t>
            </a:r>
          </a:p>
          <a:p>
            <a:r>
              <a:rPr lang="en-US" sz="2800" dirty="0" smtClean="0">
                <a:solidFill>
                  <a:srgbClr val="0000FF"/>
                </a:solidFill>
              </a:rPr>
              <a:t>	</a:t>
            </a:r>
            <a:r>
              <a:rPr lang="el-GR" sz="2800" dirty="0" smtClean="0">
                <a:solidFill>
                  <a:srgbClr val="0000FF"/>
                </a:solidFill>
              </a:rPr>
              <a:t>/* </a:t>
            </a:r>
            <a:r>
              <a:rPr lang="el-GR" sz="2800" dirty="0">
                <a:solidFill>
                  <a:srgbClr val="0000FF"/>
                </a:solidFill>
              </a:rPr>
              <a:t>Αυτό είναι σχόλιο </a:t>
            </a:r>
            <a:r>
              <a:rPr lang="en-US" sz="2800" dirty="0" smtClean="0">
                <a:solidFill>
                  <a:srgbClr val="0000FF"/>
                </a:solidFill>
              </a:rPr>
              <a:t>	</a:t>
            </a:r>
            <a:r>
              <a:rPr lang="el-GR" sz="2800" dirty="0" smtClean="0">
                <a:solidFill>
                  <a:srgbClr val="0000FF"/>
                </a:solidFill>
              </a:rPr>
              <a:t>πολλών </a:t>
            </a:r>
            <a:r>
              <a:rPr lang="el-GR" sz="2800" dirty="0">
                <a:solidFill>
                  <a:srgbClr val="0000FF"/>
                </a:solidFill>
              </a:rPr>
              <a:t>γραμμών */ 10</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custDataLst>
              <p:tags r:id="rId2"/>
            </p:custDataLst>
          </p:nvPr>
        </p:nvSpPr>
        <p:spPr>
          <a:xfrm>
            <a:off x="0" y="184912"/>
            <a:ext cx="9144000" cy="743295"/>
          </a:xfrm>
        </p:spPr>
        <p:txBody>
          <a:bodyPr>
            <a:noAutofit/>
          </a:bodyPr>
          <a:lstStyle/>
          <a:p>
            <a:r>
              <a:rPr lang="el-GR" dirty="0"/>
              <a:t>Μεταβλητές &amp; Τύποι Δεδομένων (1/3)</a:t>
            </a:r>
            <a:endParaRPr lang="el-GR" dirty="0" smtClean="0"/>
          </a:p>
        </p:txBody>
      </p:sp>
      <p:sp>
        <p:nvSpPr>
          <p:cNvPr id="2" name="Ορθογώνιο 1"/>
          <p:cNvSpPr/>
          <p:nvPr>
            <p:custDataLst>
              <p:tags r:id="rId3"/>
            </p:custDataLst>
          </p:nvPr>
        </p:nvSpPr>
        <p:spPr>
          <a:xfrm>
            <a:off x="506140" y="1228157"/>
            <a:ext cx="8426846" cy="4832092"/>
          </a:xfrm>
          <a:prstGeom prst="rect">
            <a:avLst/>
          </a:prstGeom>
        </p:spPr>
        <p:txBody>
          <a:bodyPr wrap="square">
            <a:spAutoFit/>
          </a:bodyPr>
          <a:lstStyle/>
          <a:p>
            <a:pPr marL="285750" indent="-285750">
              <a:buFont typeface="Arial" panose="020B0604020202020204" pitchFamily="34" charset="0"/>
              <a:buChar char="•"/>
            </a:pPr>
            <a:r>
              <a:rPr lang="el-GR" sz="2800" b="1" dirty="0"/>
              <a:t>Αναγνωριστικά μεταβλητών</a:t>
            </a:r>
          </a:p>
          <a:p>
            <a:r>
              <a:rPr lang="en-US" sz="2800" dirty="0" smtClean="0"/>
              <a:t>	</a:t>
            </a:r>
            <a:r>
              <a:rPr lang="el-GR" sz="2800" dirty="0" smtClean="0"/>
              <a:t>–</a:t>
            </a:r>
            <a:r>
              <a:rPr lang="en-US" sz="2800" dirty="0" smtClean="0"/>
              <a:t> </a:t>
            </a:r>
            <a:r>
              <a:rPr lang="el-GR" sz="2800" dirty="0" smtClean="0"/>
              <a:t>Γράμματα</a:t>
            </a:r>
            <a:r>
              <a:rPr lang="el-GR" sz="2800" dirty="0"/>
              <a:t>, αριθμοί και οι χαρακτήρες _ και $</a:t>
            </a:r>
          </a:p>
          <a:p>
            <a:r>
              <a:rPr lang="en-US" sz="2800" dirty="0" smtClean="0"/>
              <a:t>	</a:t>
            </a:r>
            <a:r>
              <a:rPr lang="el-GR" sz="2800" dirty="0" smtClean="0"/>
              <a:t>–</a:t>
            </a:r>
            <a:r>
              <a:rPr lang="en-US" sz="2800" dirty="0" smtClean="0"/>
              <a:t> </a:t>
            </a:r>
            <a:r>
              <a:rPr lang="el-GR" sz="2800" dirty="0" smtClean="0"/>
              <a:t>Ο </a:t>
            </a:r>
            <a:r>
              <a:rPr lang="el-GR" sz="2800" dirty="0"/>
              <a:t>πρώτος χαρακτήρας γράμμα ή _ ή $</a:t>
            </a:r>
          </a:p>
          <a:p>
            <a:r>
              <a:rPr lang="en-US" sz="2800" dirty="0" smtClean="0"/>
              <a:t>	</a:t>
            </a:r>
            <a:r>
              <a:rPr lang="el-GR" sz="2800" dirty="0" smtClean="0"/>
              <a:t>–</a:t>
            </a:r>
            <a:r>
              <a:rPr lang="en-US" sz="2800" dirty="0" smtClean="0"/>
              <a:t> </a:t>
            </a:r>
            <a:r>
              <a:rPr lang="el-GR" sz="2800" dirty="0" smtClean="0"/>
              <a:t>Κεφαλαία </a:t>
            </a:r>
            <a:r>
              <a:rPr lang="el-GR" sz="2800" dirty="0"/>
              <a:t>και μικρά έχουν </a:t>
            </a:r>
            <a:r>
              <a:rPr lang="el-GR" sz="2800" dirty="0" smtClean="0"/>
              <a:t>διαφορά</a:t>
            </a:r>
            <a:endParaRPr lang="en-US" sz="2800" dirty="0" smtClean="0"/>
          </a:p>
          <a:p>
            <a:r>
              <a:rPr lang="en-US" sz="2800" dirty="0"/>
              <a:t>	</a:t>
            </a:r>
            <a:r>
              <a:rPr lang="el-GR" sz="2800" dirty="0" smtClean="0"/>
              <a:t>–</a:t>
            </a:r>
            <a:r>
              <a:rPr lang="en-US" sz="2800" dirty="0" smtClean="0"/>
              <a:t> </a:t>
            </a:r>
            <a:r>
              <a:rPr lang="el-GR" sz="2800" dirty="0" err="1" smtClean="0"/>
              <a:t>Totalnum</a:t>
            </a:r>
            <a:r>
              <a:rPr lang="el-GR" sz="2800" dirty="0"/>
              <a:t>, </a:t>
            </a:r>
            <a:r>
              <a:rPr lang="el-GR" sz="2800" dirty="0" err="1"/>
              <a:t>totalNum</a:t>
            </a:r>
            <a:r>
              <a:rPr lang="el-GR" sz="2800" dirty="0"/>
              <a:t>, </a:t>
            </a:r>
            <a:r>
              <a:rPr lang="el-GR" sz="2800" dirty="0" err="1" smtClean="0"/>
              <a:t>TotalNum</a:t>
            </a:r>
            <a:endParaRPr lang="en-US" sz="2800" dirty="0" smtClean="0"/>
          </a:p>
          <a:p>
            <a:endParaRPr lang="en-US" sz="2800" dirty="0" smtClean="0"/>
          </a:p>
          <a:p>
            <a:pPr marL="285750" indent="-285750">
              <a:buFont typeface="Arial" panose="020B0604020202020204" pitchFamily="34" charset="0"/>
              <a:buChar char="•"/>
            </a:pPr>
            <a:r>
              <a:rPr lang="el-GR" sz="2800" b="1" dirty="0" smtClean="0"/>
              <a:t>Δήλωση </a:t>
            </a:r>
            <a:r>
              <a:rPr lang="el-GR" sz="2800" b="1" dirty="0"/>
              <a:t>μεταβλητών</a:t>
            </a:r>
          </a:p>
          <a:p>
            <a:r>
              <a:rPr lang="en-US" sz="2800" dirty="0" smtClean="0"/>
              <a:t>	</a:t>
            </a:r>
            <a:r>
              <a:rPr lang="el-GR" sz="2800" dirty="0" smtClean="0"/>
              <a:t>–</a:t>
            </a:r>
            <a:r>
              <a:rPr lang="en-US" sz="2800" dirty="0" smtClean="0"/>
              <a:t> </a:t>
            </a:r>
            <a:r>
              <a:rPr lang="el-GR" sz="2800" dirty="0" smtClean="0"/>
              <a:t>Με </a:t>
            </a:r>
            <a:r>
              <a:rPr lang="el-GR" sz="2800" dirty="0"/>
              <a:t>τη χρήση της λέξης κλειδί </a:t>
            </a:r>
            <a:r>
              <a:rPr lang="el-GR" sz="2800" dirty="0" err="1"/>
              <a:t>var</a:t>
            </a:r>
            <a:endParaRPr lang="el-GR" sz="2800" dirty="0"/>
          </a:p>
          <a:p>
            <a:r>
              <a:rPr lang="en-US" sz="2800" dirty="0" smtClean="0"/>
              <a:t>	</a:t>
            </a:r>
            <a:r>
              <a:rPr lang="el-GR" sz="2800" dirty="0" smtClean="0"/>
              <a:t>–</a:t>
            </a:r>
            <a:r>
              <a:rPr lang="en-US" sz="2800" dirty="0" smtClean="0"/>
              <a:t> </a:t>
            </a:r>
            <a:r>
              <a:rPr lang="el-GR" sz="2800" dirty="0" smtClean="0"/>
              <a:t>Δεν </a:t>
            </a:r>
            <a:r>
              <a:rPr lang="el-GR" sz="2800" dirty="0"/>
              <a:t>είναι απαραίτητο να δηλωθεί μια </a:t>
            </a:r>
            <a:r>
              <a:rPr lang="en-US" sz="2800" dirty="0" smtClean="0"/>
              <a:t>	</a:t>
            </a:r>
            <a:r>
              <a:rPr lang="el-GR" sz="2800" dirty="0" smtClean="0"/>
              <a:t>μεταβλητή </a:t>
            </a:r>
            <a:r>
              <a:rPr lang="en-US" sz="2800" dirty="0" smtClean="0"/>
              <a:t>	</a:t>
            </a:r>
            <a:r>
              <a:rPr lang="el-GR" sz="2800" dirty="0" smtClean="0"/>
              <a:t>πριν </a:t>
            </a:r>
            <a:r>
              <a:rPr lang="el-GR" sz="2800" dirty="0"/>
              <a:t>να χρησιμοποιηθεί (προαιρετικό </a:t>
            </a:r>
            <a:r>
              <a:rPr lang="en-US" sz="2800" dirty="0" smtClean="0"/>
              <a:t>	</a:t>
            </a:r>
            <a:r>
              <a:rPr lang="el-GR" sz="2800" dirty="0" smtClean="0"/>
              <a:t>το </a:t>
            </a:r>
            <a:r>
              <a:rPr lang="el-GR" sz="2800" dirty="0" err="1"/>
              <a:t>var</a:t>
            </a:r>
            <a:r>
              <a:rPr lang="el-GR" sz="2800" dirty="0" smtClean="0"/>
              <a:t>)</a:t>
            </a:r>
            <a:r>
              <a:rPr lang="en-US" sz="2800" dirty="0" smtClean="0"/>
              <a:t>	</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59432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0" y="184912"/>
            <a:ext cx="9144000" cy="743295"/>
          </a:xfrm>
        </p:spPr>
        <p:txBody>
          <a:bodyPr>
            <a:noAutofit/>
          </a:bodyPr>
          <a:lstStyle/>
          <a:p>
            <a:r>
              <a:rPr lang="el-GR" dirty="0"/>
              <a:t>Μεταβλητές &amp; Τύποι Δεδομένων (2/3)</a:t>
            </a:r>
            <a:endParaRPr lang="el-GR" dirty="0" smtClean="0"/>
          </a:p>
        </p:txBody>
      </p:sp>
      <p:sp>
        <p:nvSpPr>
          <p:cNvPr id="2" name="Ορθογώνιο 1"/>
          <p:cNvSpPr/>
          <p:nvPr>
            <p:custDataLst>
              <p:tags r:id="rId3"/>
            </p:custDataLst>
          </p:nvPr>
        </p:nvSpPr>
        <p:spPr>
          <a:xfrm>
            <a:off x="251520" y="1443841"/>
            <a:ext cx="8496944" cy="4154984"/>
          </a:xfrm>
          <a:prstGeom prst="rect">
            <a:avLst/>
          </a:prstGeom>
        </p:spPr>
        <p:txBody>
          <a:bodyPr wrap="square">
            <a:spAutoFit/>
          </a:bodyPr>
          <a:lstStyle/>
          <a:p>
            <a:pPr marL="285750" indent="-285750">
              <a:buFont typeface="Arial" panose="020B0604020202020204" pitchFamily="34" charset="0"/>
              <a:buChar char="•"/>
            </a:pPr>
            <a:r>
              <a:rPr lang="el-GR" sz="2400" b="1" dirty="0"/>
              <a:t>Τύποι δεδομένων</a:t>
            </a:r>
          </a:p>
          <a:p>
            <a:r>
              <a:rPr lang="en-US" sz="2400" dirty="0" smtClean="0"/>
              <a:t>	</a:t>
            </a:r>
            <a:r>
              <a:rPr lang="el-GR" sz="2400" dirty="0" smtClean="0"/>
              <a:t>–</a:t>
            </a:r>
            <a:r>
              <a:rPr lang="en-US" sz="2400" dirty="0" smtClean="0"/>
              <a:t> </a:t>
            </a:r>
            <a:r>
              <a:rPr lang="el-GR" sz="2400" dirty="0" smtClean="0"/>
              <a:t>Αριθμοί</a:t>
            </a:r>
            <a:r>
              <a:rPr lang="el-GR" sz="2400" dirty="0"/>
              <a:t>: 3, 25, 1.414</a:t>
            </a:r>
          </a:p>
          <a:p>
            <a:r>
              <a:rPr lang="en-US" sz="2400" dirty="0" smtClean="0"/>
              <a:t>	</a:t>
            </a:r>
            <a:r>
              <a:rPr lang="el-GR" sz="2400" dirty="0" smtClean="0"/>
              <a:t>–</a:t>
            </a:r>
            <a:r>
              <a:rPr lang="en-US" sz="2400" dirty="0" smtClean="0"/>
              <a:t> </a:t>
            </a:r>
            <a:r>
              <a:rPr lang="el-GR" sz="2400" dirty="0" smtClean="0"/>
              <a:t>Λογικές </a:t>
            </a:r>
            <a:r>
              <a:rPr lang="el-GR" sz="2400" dirty="0"/>
              <a:t>τιμές: </a:t>
            </a:r>
            <a:r>
              <a:rPr lang="el-GR" sz="2400" dirty="0" err="1"/>
              <a:t>true</a:t>
            </a:r>
            <a:r>
              <a:rPr lang="el-GR" sz="2400" dirty="0"/>
              <a:t>, </a:t>
            </a:r>
            <a:r>
              <a:rPr lang="el-GR" sz="2400" dirty="0" err="1"/>
              <a:t>false</a:t>
            </a:r>
            <a:endParaRPr lang="el-GR" sz="2400" dirty="0"/>
          </a:p>
          <a:p>
            <a:r>
              <a:rPr lang="en-US" sz="2400" dirty="0" smtClean="0"/>
              <a:t>	</a:t>
            </a:r>
            <a:r>
              <a:rPr lang="el-GR" sz="2400" dirty="0" smtClean="0"/>
              <a:t>–</a:t>
            </a:r>
            <a:r>
              <a:rPr lang="en-US" sz="2400" dirty="0" smtClean="0"/>
              <a:t> </a:t>
            </a:r>
            <a:r>
              <a:rPr lang="el-GR" sz="2400" dirty="0" smtClean="0"/>
              <a:t>Συμβολοσειρές</a:t>
            </a:r>
            <a:r>
              <a:rPr lang="el-GR" sz="2400" dirty="0"/>
              <a:t>: "συμβολοσειρά", 'συμβολοσειρά'</a:t>
            </a:r>
          </a:p>
          <a:p>
            <a:r>
              <a:rPr lang="en-US" sz="2400" dirty="0" smtClean="0"/>
              <a:t>	</a:t>
            </a:r>
            <a:r>
              <a:rPr lang="el-GR" sz="2400" dirty="0" smtClean="0"/>
              <a:t>–</a:t>
            </a:r>
            <a:r>
              <a:rPr lang="en-US" sz="2400" dirty="0" smtClean="0"/>
              <a:t> </a:t>
            </a:r>
            <a:r>
              <a:rPr lang="el-GR" sz="2400" dirty="0" smtClean="0"/>
              <a:t>Πίνακες</a:t>
            </a:r>
            <a:endParaRPr lang="el-GR" sz="2400" dirty="0"/>
          </a:p>
          <a:p>
            <a:r>
              <a:rPr lang="en-US" sz="2400" dirty="0" smtClean="0"/>
              <a:t>	</a:t>
            </a:r>
            <a:r>
              <a:rPr lang="el-GR" sz="2400" dirty="0" smtClean="0"/>
              <a:t>–</a:t>
            </a:r>
            <a:r>
              <a:rPr lang="en-US" sz="2400" dirty="0" smtClean="0"/>
              <a:t> </a:t>
            </a:r>
            <a:r>
              <a:rPr lang="el-GR" sz="2400" dirty="0" smtClean="0"/>
              <a:t>Αντικείμενα </a:t>
            </a:r>
            <a:r>
              <a:rPr lang="el-GR" sz="2400" dirty="0"/>
              <a:t>(πρόσβαση σε ιδιότητες με </a:t>
            </a:r>
            <a:r>
              <a:rPr lang="el-GR" sz="2400" dirty="0" smtClean="0"/>
              <a:t>τελεστή)</a:t>
            </a:r>
            <a:endParaRPr lang="en-US" sz="2400" dirty="0" smtClean="0"/>
          </a:p>
          <a:p>
            <a:pPr marL="285750" indent="-285750">
              <a:buFont typeface="Arial" panose="020B0604020202020204" pitchFamily="34" charset="0"/>
              <a:buChar char="•"/>
            </a:pPr>
            <a:r>
              <a:rPr lang="el-GR" sz="2400" b="1" dirty="0" smtClean="0"/>
              <a:t>Ανάθεση </a:t>
            </a:r>
            <a:r>
              <a:rPr lang="el-GR" sz="2400" b="1" dirty="0"/>
              <a:t>τιμής</a:t>
            </a:r>
          </a:p>
          <a:p>
            <a:r>
              <a:rPr lang="en-US" sz="2400" dirty="0" smtClean="0"/>
              <a:t>	</a:t>
            </a:r>
            <a:r>
              <a:rPr lang="el-GR" sz="2400" dirty="0" smtClean="0"/>
              <a:t>–</a:t>
            </a:r>
            <a:r>
              <a:rPr lang="en-US" sz="2400" dirty="0" smtClean="0"/>
              <a:t> </a:t>
            </a:r>
            <a:r>
              <a:rPr lang="el-GR" sz="2400" dirty="0" smtClean="0"/>
              <a:t>Με </a:t>
            </a:r>
            <a:r>
              <a:rPr lang="el-GR" sz="2400" dirty="0"/>
              <a:t>τον τελεστή =</a:t>
            </a:r>
          </a:p>
          <a:p>
            <a:pPr marL="285750" indent="-285750">
              <a:buFont typeface="Arial" panose="020B0604020202020204" pitchFamily="34" charset="0"/>
              <a:buChar char="•"/>
            </a:pPr>
            <a:r>
              <a:rPr lang="el-GR" sz="2400" b="1" dirty="0" smtClean="0"/>
              <a:t>Χαλαρό/δυναμικό </a:t>
            </a:r>
            <a:r>
              <a:rPr lang="el-GR" sz="2400" b="1" dirty="0"/>
              <a:t>σύστημα τύπων δεδομένων</a:t>
            </a:r>
          </a:p>
          <a:p>
            <a:r>
              <a:rPr lang="en-US" sz="2400" dirty="0" smtClean="0">
                <a:solidFill>
                  <a:srgbClr val="0000FF"/>
                </a:solidFill>
              </a:rPr>
              <a:t>	</a:t>
            </a:r>
            <a:r>
              <a:rPr lang="el-GR" sz="2400" dirty="0" smtClean="0">
                <a:solidFill>
                  <a:srgbClr val="0000FF"/>
                </a:solidFill>
              </a:rPr>
              <a:t>–</a:t>
            </a:r>
            <a:r>
              <a:rPr lang="en-US" sz="2400" dirty="0" smtClean="0">
                <a:solidFill>
                  <a:srgbClr val="0000FF"/>
                </a:solidFill>
              </a:rPr>
              <a:t> </a:t>
            </a:r>
            <a:r>
              <a:rPr lang="el-GR" sz="2400" dirty="0" err="1" smtClean="0">
                <a:solidFill>
                  <a:srgbClr val="0000FF"/>
                </a:solidFill>
              </a:rPr>
              <a:t>total</a:t>
            </a:r>
            <a:r>
              <a:rPr lang="el-GR" sz="2400" dirty="0" smtClean="0">
                <a:solidFill>
                  <a:srgbClr val="0000FF"/>
                </a:solidFill>
              </a:rPr>
              <a:t> </a:t>
            </a:r>
            <a:r>
              <a:rPr lang="el-GR" sz="2400" dirty="0">
                <a:solidFill>
                  <a:srgbClr val="0000FF"/>
                </a:solidFill>
              </a:rPr>
              <a:t>= 31;</a:t>
            </a:r>
          </a:p>
          <a:p>
            <a:r>
              <a:rPr lang="en-US" sz="2400" dirty="0" smtClean="0">
                <a:solidFill>
                  <a:srgbClr val="0000FF"/>
                </a:solidFill>
              </a:rPr>
              <a:t>	</a:t>
            </a:r>
            <a:r>
              <a:rPr lang="el-GR" sz="2400" dirty="0" smtClean="0">
                <a:solidFill>
                  <a:srgbClr val="0000FF"/>
                </a:solidFill>
              </a:rPr>
              <a:t>–</a:t>
            </a:r>
            <a:r>
              <a:rPr lang="en-US" sz="2400" dirty="0" smtClean="0">
                <a:solidFill>
                  <a:srgbClr val="0000FF"/>
                </a:solidFill>
              </a:rPr>
              <a:t> </a:t>
            </a:r>
            <a:r>
              <a:rPr lang="el-GR" sz="2400" dirty="0" err="1" smtClean="0">
                <a:solidFill>
                  <a:srgbClr val="0000FF"/>
                </a:solidFill>
              </a:rPr>
              <a:t>total</a:t>
            </a:r>
            <a:r>
              <a:rPr lang="el-GR" sz="2400" dirty="0" smtClean="0">
                <a:solidFill>
                  <a:srgbClr val="0000FF"/>
                </a:solidFill>
              </a:rPr>
              <a:t> </a:t>
            </a:r>
            <a:r>
              <a:rPr lang="el-GR" sz="2400" dirty="0">
                <a:solidFill>
                  <a:srgbClr val="0000FF"/>
                </a:solidFill>
              </a:rPr>
              <a:t>= "</a:t>
            </a:r>
            <a:r>
              <a:rPr lang="el-GR" sz="2400" dirty="0" err="1">
                <a:solidFill>
                  <a:srgbClr val="0000FF"/>
                </a:solidFill>
              </a:rPr>
              <a:t>hello</a:t>
            </a:r>
            <a:r>
              <a:rPr lang="el-GR" sz="2400" dirty="0">
                <a:solidFill>
                  <a:srgbClr val="0000FF"/>
                </a:solidFill>
              </a:rPr>
              <a:t> </a:t>
            </a:r>
            <a:r>
              <a:rPr lang="el-GR" sz="2400" dirty="0" err="1">
                <a:solidFill>
                  <a:srgbClr val="0000FF"/>
                </a:solidFill>
              </a:rPr>
              <a:t>world</a:t>
            </a:r>
            <a:r>
              <a:rPr lang="el-GR" sz="2400" dirty="0">
                <a:solidFill>
                  <a:srgbClr val="0000FF"/>
                </a:solidFill>
              </a:rPr>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554865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2"/>
            </p:custDataLst>
          </p:nvPr>
        </p:nvSpPr>
        <p:spPr>
          <a:xfrm>
            <a:off x="0" y="184912"/>
            <a:ext cx="9144000" cy="743295"/>
          </a:xfrm>
        </p:spPr>
        <p:txBody>
          <a:bodyPr>
            <a:noAutofit/>
          </a:bodyPr>
          <a:lstStyle/>
          <a:p>
            <a:r>
              <a:rPr lang="el-GR" dirty="0"/>
              <a:t>Μεταβλητές &amp; Τύποι Δεδομένων </a:t>
            </a:r>
            <a:r>
              <a:rPr lang="el-GR" dirty="0" smtClean="0"/>
              <a:t>(</a:t>
            </a:r>
            <a:r>
              <a:rPr lang="en-US" dirty="0" smtClean="0"/>
              <a:t>3</a:t>
            </a:r>
            <a:r>
              <a:rPr lang="el-GR" dirty="0" smtClean="0"/>
              <a:t>/3</a:t>
            </a:r>
            <a:r>
              <a:rPr lang="el-GR" dirty="0"/>
              <a:t>)</a:t>
            </a:r>
            <a:endParaRPr lang="el-GR" dirty="0" smtClean="0"/>
          </a:p>
        </p:txBody>
      </p:sp>
      <p:sp>
        <p:nvSpPr>
          <p:cNvPr id="2" name="Ορθογώνιο 1"/>
          <p:cNvSpPr/>
          <p:nvPr>
            <p:custDataLst>
              <p:tags r:id="rId3"/>
            </p:custDataLst>
          </p:nvPr>
        </p:nvSpPr>
        <p:spPr>
          <a:xfrm>
            <a:off x="340296" y="1278347"/>
            <a:ext cx="8496944" cy="3539430"/>
          </a:xfrm>
          <a:prstGeom prst="rect">
            <a:avLst/>
          </a:prstGeom>
        </p:spPr>
        <p:txBody>
          <a:bodyPr wrap="square">
            <a:spAutoFit/>
          </a:bodyPr>
          <a:lstStyle/>
          <a:p>
            <a:pPr marL="285750" indent="-285750">
              <a:buFont typeface="Arial" panose="020B0604020202020204" pitchFamily="34" charset="0"/>
              <a:buChar char="•"/>
            </a:pPr>
            <a:r>
              <a:rPr lang="el-GR" sz="2800" dirty="0"/>
              <a:t>Απροσδιόριστες μεταβλητές (</a:t>
            </a:r>
            <a:r>
              <a:rPr lang="el-GR" sz="2800" dirty="0" err="1"/>
              <a:t>undefined</a:t>
            </a:r>
            <a:r>
              <a:rPr lang="el-GR" sz="2800" dirty="0"/>
              <a:t>)</a:t>
            </a:r>
          </a:p>
          <a:p>
            <a:r>
              <a:rPr lang="en-US" sz="2800" dirty="0" smtClean="0"/>
              <a:t>	</a:t>
            </a:r>
            <a:r>
              <a:rPr lang="el-GR" sz="2800" dirty="0" smtClean="0"/>
              <a:t>–</a:t>
            </a:r>
            <a:r>
              <a:rPr lang="en-US" sz="2800" dirty="0" smtClean="0"/>
              <a:t> </a:t>
            </a:r>
            <a:r>
              <a:rPr lang="el-GR" sz="2800" dirty="0" smtClean="0"/>
              <a:t>Δεν </a:t>
            </a:r>
            <a:r>
              <a:rPr lang="el-GR" sz="2800" dirty="0"/>
              <a:t>έχουν δηλωθεί, ή έχουν δηλωθεί με </a:t>
            </a:r>
            <a:r>
              <a:rPr lang="el-GR" sz="2800" dirty="0" err="1"/>
              <a:t>var</a:t>
            </a:r>
            <a:r>
              <a:rPr lang="el-GR" sz="2800" dirty="0"/>
              <a:t>, </a:t>
            </a:r>
            <a:r>
              <a:rPr lang="en-US" sz="2800" dirty="0" smtClean="0"/>
              <a:t>	</a:t>
            </a:r>
            <a:r>
              <a:rPr lang="el-GR" sz="2800" dirty="0" smtClean="0"/>
              <a:t>αλλά δεν</a:t>
            </a:r>
            <a:r>
              <a:rPr lang="en-US" sz="2800" dirty="0" smtClean="0"/>
              <a:t> </a:t>
            </a:r>
            <a:r>
              <a:rPr lang="el-GR" sz="2800" dirty="0" smtClean="0"/>
              <a:t>έχουν </a:t>
            </a:r>
            <a:r>
              <a:rPr lang="el-GR" sz="2800" dirty="0"/>
              <a:t>ακόμα λάβει κάποια τιμή</a:t>
            </a:r>
          </a:p>
          <a:p>
            <a:pPr marL="285750" indent="-285750">
              <a:buFont typeface="Arial" panose="020B0604020202020204" pitchFamily="34" charset="0"/>
              <a:buChar char="•"/>
            </a:pPr>
            <a:r>
              <a:rPr lang="el-GR" sz="2800" dirty="0" smtClean="0"/>
              <a:t>Η </a:t>
            </a:r>
            <a:r>
              <a:rPr lang="el-GR" sz="2800" dirty="0"/>
              <a:t>λέξη κλειδί </a:t>
            </a:r>
            <a:r>
              <a:rPr lang="el-GR" sz="2800" dirty="0" err="1"/>
              <a:t>null</a:t>
            </a:r>
            <a:endParaRPr lang="el-GR" sz="2800" dirty="0"/>
          </a:p>
          <a:p>
            <a:r>
              <a:rPr lang="en-US" sz="2800" dirty="0" smtClean="0"/>
              <a:t>	</a:t>
            </a:r>
            <a:r>
              <a:rPr lang="el-GR" sz="2800" dirty="0" smtClean="0"/>
              <a:t>–</a:t>
            </a:r>
            <a:r>
              <a:rPr lang="en-US" sz="2800" dirty="0" smtClean="0"/>
              <a:t> </a:t>
            </a:r>
            <a:r>
              <a:rPr lang="el-GR" sz="2800" dirty="0" smtClean="0"/>
              <a:t>Ειδική </a:t>
            </a:r>
            <a:r>
              <a:rPr lang="el-GR" sz="2800" dirty="0"/>
              <a:t>τιμή, η οποία δηλώνει ότι η μεταβλητή </a:t>
            </a:r>
            <a:r>
              <a:rPr lang="en-US" sz="2800" dirty="0" smtClean="0"/>
              <a:t>	</a:t>
            </a:r>
            <a:r>
              <a:rPr lang="el-GR" sz="2800" dirty="0" smtClean="0"/>
              <a:t>δεν έχει</a:t>
            </a:r>
            <a:r>
              <a:rPr lang="en-US" sz="2800" dirty="0" smtClean="0"/>
              <a:t> </a:t>
            </a:r>
            <a:r>
              <a:rPr lang="el-GR" sz="2800" dirty="0" smtClean="0"/>
              <a:t>λάβει </a:t>
            </a:r>
            <a:r>
              <a:rPr lang="el-GR" sz="2800" dirty="0"/>
              <a:t>ακόμα κάποια τιμή (αντικείμενα)</a:t>
            </a:r>
          </a:p>
          <a:p>
            <a:pPr marL="285750" indent="-285750">
              <a:buFont typeface="Arial" panose="020B0604020202020204" pitchFamily="34" charset="0"/>
              <a:buChar char="•"/>
            </a:pPr>
            <a:r>
              <a:rPr lang="el-GR" sz="2800" dirty="0" smtClean="0"/>
              <a:t>Σταθερές</a:t>
            </a:r>
            <a:endParaRPr lang="el-GR" sz="2800" dirty="0"/>
          </a:p>
          <a:p>
            <a:r>
              <a:rPr lang="en-US" sz="2800" dirty="0" smtClean="0"/>
              <a:t>	</a:t>
            </a:r>
            <a:r>
              <a:rPr lang="el-GR" sz="2800" dirty="0" smtClean="0"/>
              <a:t>–</a:t>
            </a:r>
            <a:r>
              <a:rPr lang="en-US" sz="2800" dirty="0" smtClean="0"/>
              <a:t> </a:t>
            </a:r>
            <a:r>
              <a:rPr lang="el-GR" sz="2800" dirty="0" err="1" smtClean="0">
                <a:solidFill>
                  <a:srgbClr val="0000FF"/>
                </a:solidFill>
              </a:rPr>
              <a:t>const</a:t>
            </a:r>
            <a:r>
              <a:rPr lang="el-GR" sz="2800" dirty="0" smtClean="0">
                <a:solidFill>
                  <a:srgbClr val="0000FF"/>
                </a:solidFill>
              </a:rPr>
              <a:t> </a:t>
            </a:r>
            <a:r>
              <a:rPr lang="el-GR" sz="2800" dirty="0">
                <a:solidFill>
                  <a:srgbClr val="0000FF"/>
                </a:solidFill>
              </a:rPr>
              <a:t>CURRENT_MONTH = 11;</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060685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custDataLst>
              <p:tags r:id="rId2"/>
            </p:custDataLst>
          </p:nvPr>
        </p:nvSpPr>
        <p:spPr>
          <a:xfrm>
            <a:off x="457200" y="115888"/>
            <a:ext cx="8507413" cy="743295"/>
          </a:xfrm>
        </p:spPr>
        <p:txBody>
          <a:bodyPr>
            <a:noAutofit/>
          </a:bodyPr>
          <a:lstStyle/>
          <a:p>
            <a:r>
              <a:rPr lang="el-GR" dirty="0"/>
              <a:t>Κλάσεις Περιτύλιξης</a:t>
            </a:r>
            <a:endParaRPr lang="el-GR" dirty="0" smtClean="0"/>
          </a:p>
        </p:txBody>
      </p:sp>
      <p:sp>
        <p:nvSpPr>
          <p:cNvPr id="2" name="Ορθογώνιο 1"/>
          <p:cNvSpPr/>
          <p:nvPr>
            <p:custDataLst>
              <p:tags r:id="rId3"/>
            </p:custDataLst>
          </p:nvPr>
        </p:nvSpPr>
        <p:spPr>
          <a:xfrm>
            <a:off x="745294" y="1307319"/>
            <a:ext cx="7931224" cy="3539430"/>
          </a:xfrm>
          <a:prstGeom prst="rect">
            <a:avLst/>
          </a:prstGeom>
        </p:spPr>
        <p:txBody>
          <a:bodyPr wrap="square">
            <a:spAutoFit/>
          </a:bodyPr>
          <a:lstStyle/>
          <a:p>
            <a:pPr marL="285750" indent="-285750">
              <a:buFont typeface="Arial" panose="020B0604020202020204" pitchFamily="34" charset="0"/>
              <a:buChar char="•"/>
            </a:pPr>
            <a:r>
              <a:rPr lang="el-GR" sz="2800" b="1" dirty="0"/>
              <a:t>Κλάσεις περιτύλιξης των βασικών τύπων</a:t>
            </a:r>
          </a:p>
          <a:p>
            <a:r>
              <a:rPr lang="el-GR" sz="2800" dirty="0" smtClean="0"/>
              <a:t>–</a:t>
            </a:r>
            <a:r>
              <a:rPr lang="en-US" sz="2800" dirty="0" smtClean="0"/>
              <a:t> String</a:t>
            </a:r>
            <a:r>
              <a:rPr lang="en-US" sz="2800" dirty="0"/>
              <a:t>, Boolean, Number</a:t>
            </a:r>
          </a:p>
          <a:p>
            <a:r>
              <a:rPr lang="en-US" sz="2800" dirty="0" smtClean="0"/>
              <a:t>– </a:t>
            </a:r>
            <a:r>
              <a:rPr lang="el-GR" sz="2800" dirty="0" smtClean="0"/>
              <a:t>Επιστροφή </a:t>
            </a:r>
            <a:r>
              <a:rPr lang="el-GR" sz="2800" dirty="0"/>
              <a:t>τιμής με τη μέθοδο </a:t>
            </a:r>
            <a:r>
              <a:rPr lang="en-US" sz="2800" dirty="0" err="1"/>
              <a:t>valueOf</a:t>
            </a:r>
            <a:r>
              <a:rPr lang="en-US" sz="2800" dirty="0"/>
              <a:t>()</a:t>
            </a:r>
          </a:p>
          <a:p>
            <a:pPr marL="285750" indent="-285750">
              <a:buFont typeface="Arial" panose="020B0604020202020204" pitchFamily="34" charset="0"/>
              <a:buChar char="•"/>
            </a:pPr>
            <a:r>
              <a:rPr lang="en-US" sz="2800" b="1" dirty="0" smtClean="0"/>
              <a:t>Boolean</a:t>
            </a:r>
            <a:endParaRPr lang="en-US" sz="2800" b="1" dirty="0"/>
          </a:p>
          <a:p>
            <a:r>
              <a:rPr lang="en-US" sz="2800" dirty="0" smtClean="0">
                <a:solidFill>
                  <a:srgbClr val="0000FF"/>
                </a:solidFill>
              </a:rPr>
              <a:t>– </a:t>
            </a:r>
            <a:r>
              <a:rPr lang="en-US" sz="2800" dirty="0" err="1" smtClean="0">
                <a:solidFill>
                  <a:srgbClr val="0000FF"/>
                </a:solidFill>
              </a:rPr>
              <a:t>var</a:t>
            </a:r>
            <a:r>
              <a:rPr lang="en-US" sz="2800" dirty="0" smtClean="0">
                <a:solidFill>
                  <a:srgbClr val="0000FF"/>
                </a:solidFill>
              </a:rPr>
              <a:t> </a:t>
            </a:r>
            <a:r>
              <a:rPr lang="en-US" sz="2800" dirty="0">
                <a:solidFill>
                  <a:srgbClr val="0000FF"/>
                </a:solidFill>
              </a:rPr>
              <a:t>boolFlag1 = new Boolean(false);</a:t>
            </a:r>
          </a:p>
          <a:p>
            <a:r>
              <a:rPr lang="en-US" sz="2800" dirty="0" smtClean="0">
                <a:solidFill>
                  <a:srgbClr val="0000FF"/>
                </a:solidFill>
              </a:rPr>
              <a:t>– </a:t>
            </a:r>
            <a:r>
              <a:rPr lang="en-US" sz="2800" dirty="0" err="1" smtClean="0">
                <a:solidFill>
                  <a:srgbClr val="0000FF"/>
                </a:solidFill>
              </a:rPr>
              <a:t>var</a:t>
            </a:r>
            <a:r>
              <a:rPr lang="en-US" sz="2800" dirty="0" smtClean="0">
                <a:solidFill>
                  <a:srgbClr val="0000FF"/>
                </a:solidFill>
              </a:rPr>
              <a:t> </a:t>
            </a:r>
            <a:r>
              <a:rPr lang="en-US" sz="2800" dirty="0">
                <a:solidFill>
                  <a:srgbClr val="0000FF"/>
                </a:solidFill>
              </a:rPr>
              <a:t>boolFlag2 = new Boolean(true);</a:t>
            </a:r>
          </a:p>
          <a:p>
            <a:pPr marL="285750" indent="-285750">
              <a:buFont typeface="Arial" panose="020B0604020202020204" pitchFamily="34" charset="0"/>
              <a:buChar char="•"/>
            </a:pPr>
            <a:r>
              <a:rPr lang="en-US" sz="2800" b="1" dirty="0" smtClean="0"/>
              <a:t>Number</a:t>
            </a:r>
            <a:endParaRPr lang="en-US" sz="2800" b="1" dirty="0"/>
          </a:p>
          <a:p>
            <a:r>
              <a:rPr lang="en-US" sz="2800" dirty="0" smtClean="0">
                <a:solidFill>
                  <a:srgbClr val="0000FF"/>
                </a:solidFill>
              </a:rPr>
              <a:t>– </a:t>
            </a:r>
            <a:r>
              <a:rPr lang="en-US" sz="2800" dirty="0" err="1" smtClean="0">
                <a:solidFill>
                  <a:srgbClr val="0000FF"/>
                </a:solidFill>
              </a:rPr>
              <a:t>var</a:t>
            </a:r>
            <a:r>
              <a:rPr lang="en-US" sz="2800" dirty="0" smtClean="0">
                <a:solidFill>
                  <a:srgbClr val="0000FF"/>
                </a:solidFill>
              </a:rPr>
              <a:t> </a:t>
            </a:r>
            <a:r>
              <a:rPr lang="en-US" sz="2800" dirty="0" err="1">
                <a:solidFill>
                  <a:srgbClr val="0000FF"/>
                </a:solidFill>
              </a:rPr>
              <a:t>aNum</a:t>
            </a:r>
            <a:r>
              <a:rPr lang="en-US" sz="2800" dirty="0">
                <a:solidFill>
                  <a:srgbClr val="0000FF"/>
                </a:solidFill>
              </a:rPr>
              <a:t> = new Number(3.2);</a:t>
            </a:r>
            <a:endParaRPr lang="el-GR" sz="28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625120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custDataLst>
              <p:tags r:id="rId2"/>
            </p:custDataLst>
          </p:nvPr>
        </p:nvSpPr>
        <p:spPr>
          <a:xfrm>
            <a:off x="457200" y="115888"/>
            <a:ext cx="8507413" cy="787400"/>
          </a:xfrm>
        </p:spPr>
        <p:txBody>
          <a:bodyPr>
            <a:normAutofit/>
          </a:bodyPr>
          <a:lstStyle/>
          <a:p>
            <a:r>
              <a:rPr lang="en-US" dirty="0"/>
              <a:t>H </a:t>
            </a:r>
            <a:r>
              <a:rPr lang="el-GR" dirty="0"/>
              <a:t>Κλάση για Συμβολοσειρές</a:t>
            </a:r>
            <a:endParaRPr lang="el-GR" dirty="0" smtClean="0"/>
          </a:p>
        </p:txBody>
      </p:sp>
      <p:sp>
        <p:nvSpPr>
          <p:cNvPr id="2" name="Ορθογώνιο 1"/>
          <p:cNvSpPr/>
          <p:nvPr>
            <p:custDataLst>
              <p:tags r:id="rId3"/>
            </p:custDataLst>
          </p:nvPr>
        </p:nvSpPr>
        <p:spPr>
          <a:xfrm>
            <a:off x="683568" y="1051967"/>
            <a:ext cx="7704856" cy="4154984"/>
          </a:xfrm>
          <a:prstGeom prst="rect">
            <a:avLst/>
          </a:prstGeom>
        </p:spPr>
        <p:txBody>
          <a:bodyPr wrap="square">
            <a:spAutoFit/>
          </a:bodyPr>
          <a:lstStyle/>
          <a:p>
            <a:pPr marL="285750" indent="-285750">
              <a:buFont typeface="Arial" panose="020B0604020202020204" pitchFamily="34" charset="0"/>
              <a:buChar char="•"/>
            </a:pPr>
            <a:r>
              <a:rPr lang="el-GR" sz="2400" b="1" dirty="0"/>
              <a:t>Δημιουργία αντικειμένου</a:t>
            </a:r>
          </a:p>
          <a:p>
            <a:r>
              <a:rPr lang="en-US" sz="2400" dirty="0" smtClean="0"/>
              <a:t>	</a:t>
            </a:r>
            <a:r>
              <a:rPr lang="el-GR" sz="2400" dirty="0" smtClean="0">
                <a:solidFill>
                  <a:srgbClr val="0000FF"/>
                </a:solidFill>
              </a:rPr>
              <a:t>–</a:t>
            </a:r>
            <a:r>
              <a:rPr lang="en-US" sz="2400" dirty="0" smtClean="0">
                <a:solidFill>
                  <a:srgbClr val="0000FF"/>
                </a:solidFill>
              </a:rPr>
              <a:t> test2 </a:t>
            </a:r>
            <a:r>
              <a:rPr lang="en-US" sz="2400" dirty="0">
                <a:solidFill>
                  <a:srgbClr val="0000FF"/>
                </a:solidFill>
              </a:rPr>
              <a:t>= new String('</a:t>
            </a:r>
            <a:r>
              <a:rPr lang="el-GR" sz="2400" dirty="0">
                <a:solidFill>
                  <a:srgbClr val="0000FF"/>
                </a:solidFill>
              </a:rPr>
              <a:t>μια συμβολοσειρά');</a:t>
            </a:r>
          </a:p>
          <a:p>
            <a:pPr marL="285750" indent="-285750">
              <a:buFont typeface="Arial" panose="020B0604020202020204" pitchFamily="34" charset="0"/>
              <a:buChar char="•"/>
            </a:pPr>
            <a:r>
              <a:rPr lang="el-GR" sz="2400" b="1" dirty="0" smtClean="0"/>
              <a:t>Ιδιότητα </a:t>
            </a:r>
            <a:r>
              <a:rPr lang="en-US" sz="2400" b="1" dirty="0"/>
              <a:t>length</a:t>
            </a:r>
          </a:p>
          <a:p>
            <a:r>
              <a:rPr lang="en-US" sz="2400" dirty="0" smtClean="0"/>
              <a:t>	– </a:t>
            </a:r>
            <a:r>
              <a:rPr lang="el-GR" sz="2400" dirty="0" smtClean="0"/>
              <a:t>Μήκος </a:t>
            </a:r>
            <a:r>
              <a:rPr lang="el-GR" sz="2400" dirty="0"/>
              <a:t>τους αλφαριθμητικού</a:t>
            </a:r>
          </a:p>
          <a:p>
            <a:pPr marL="285750" indent="-285750">
              <a:buFont typeface="Arial" panose="020B0604020202020204" pitchFamily="34" charset="0"/>
              <a:buChar char="•"/>
            </a:pPr>
            <a:r>
              <a:rPr lang="el-GR" sz="2400" b="1" dirty="0" smtClean="0"/>
              <a:t>Μερικές </a:t>
            </a:r>
            <a:r>
              <a:rPr lang="el-GR" sz="2400" b="1" dirty="0"/>
              <a:t>χρήσιμες μέθοδοι</a:t>
            </a:r>
          </a:p>
          <a:p>
            <a:r>
              <a:rPr lang="en-US" sz="2400" dirty="0" smtClean="0"/>
              <a:t>	</a:t>
            </a:r>
            <a:r>
              <a:rPr lang="el-GR" sz="2400" dirty="0" smtClean="0"/>
              <a:t>–</a:t>
            </a:r>
            <a:r>
              <a:rPr lang="en-US" sz="2400" dirty="0" smtClean="0"/>
              <a:t> </a:t>
            </a:r>
            <a:r>
              <a:rPr lang="en-US" sz="2400" dirty="0" err="1" smtClean="0"/>
              <a:t>toUpperCase</a:t>
            </a:r>
            <a:r>
              <a:rPr lang="en-US" sz="2400" dirty="0"/>
              <a:t>(), </a:t>
            </a:r>
            <a:r>
              <a:rPr lang="el-GR" sz="2400" dirty="0"/>
              <a:t>μετατροπή σε κεφαλαία</a:t>
            </a:r>
          </a:p>
          <a:p>
            <a:r>
              <a:rPr lang="en-US" sz="2400" dirty="0" smtClean="0"/>
              <a:t>	</a:t>
            </a:r>
            <a:r>
              <a:rPr lang="el-GR" sz="2400" dirty="0" smtClean="0"/>
              <a:t>–</a:t>
            </a:r>
            <a:r>
              <a:rPr lang="en-US" sz="2400" dirty="0" smtClean="0"/>
              <a:t> </a:t>
            </a:r>
            <a:r>
              <a:rPr lang="en-US" sz="2400" dirty="0" err="1" smtClean="0"/>
              <a:t>toLowerCase</a:t>
            </a:r>
            <a:r>
              <a:rPr lang="en-US" sz="2400" dirty="0"/>
              <a:t>(), </a:t>
            </a:r>
            <a:r>
              <a:rPr lang="el-GR" sz="2400" dirty="0"/>
              <a:t>μετατροπή σε πεζά</a:t>
            </a:r>
          </a:p>
          <a:p>
            <a:r>
              <a:rPr lang="en-US" sz="2400" dirty="0" smtClean="0"/>
              <a:t>	</a:t>
            </a:r>
            <a:r>
              <a:rPr lang="el-GR" sz="2400" dirty="0" smtClean="0"/>
              <a:t>–</a:t>
            </a:r>
            <a:r>
              <a:rPr lang="en-US" sz="2400" dirty="0" smtClean="0"/>
              <a:t> substring(Start</a:t>
            </a:r>
            <a:r>
              <a:rPr lang="en-US" sz="2400" dirty="0"/>
              <a:t>, End), </a:t>
            </a:r>
            <a:r>
              <a:rPr lang="el-GR" sz="2400" dirty="0"/>
              <a:t>τμήμα του αλφαριθμητικού</a:t>
            </a:r>
          </a:p>
          <a:p>
            <a:r>
              <a:rPr lang="en-US" sz="2400" dirty="0" smtClean="0"/>
              <a:t>	</a:t>
            </a:r>
            <a:r>
              <a:rPr lang="el-GR" sz="2400" dirty="0" smtClean="0"/>
              <a:t>–</a:t>
            </a:r>
            <a:r>
              <a:rPr lang="en-US" sz="2400" dirty="0" smtClean="0"/>
              <a:t> </a:t>
            </a:r>
            <a:r>
              <a:rPr lang="en-US" sz="2400" dirty="0" err="1" smtClean="0"/>
              <a:t>charAt</a:t>
            </a:r>
            <a:r>
              <a:rPr lang="en-US" sz="2400" dirty="0" smtClean="0"/>
              <a:t>(Index</a:t>
            </a:r>
            <a:r>
              <a:rPr lang="en-US" sz="2400" dirty="0"/>
              <a:t>), </a:t>
            </a:r>
            <a:r>
              <a:rPr lang="el-GR" sz="2400" dirty="0"/>
              <a:t>χαρακτήρας</a:t>
            </a:r>
          </a:p>
          <a:p>
            <a:r>
              <a:rPr lang="en-US" sz="2400" dirty="0" smtClean="0"/>
              <a:t>	</a:t>
            </a:r>
            <a:r>
              <a:rPr lang="el-GR" sz="2400" dirty="0" smtClean="0"/>
              <a:t>–</a:t>
            </a:r>
            <a:r>
              <a:rPr lang="en-US" sz="2400" dirty="0" smtClean="0"/>
              <a:t> </a:t>
            </a:r>
            <a:r>
              <a:rPr lang="en-US" sz="2400" dirty="0" err="1" smtClean="0"/>
              <a:t>indexOf</a:t>
            </a:r>
            <a:r>
              <a:rPr lang="en-US" sz="2400" dirty="0" smtClean="0"/>
              <a:t>(Substring</a:t>
            </a:r>
            <a:r>
              <a:rPr lang="en-US" sz="2400" dirty="0"/>
              <a:t>), </a:t>
            </a:r>
            <a:r>
              <a:rPr lang="el-GR" sz="2400" dirty="0"/>
              <a:t>εύρεση τμήματος</a:t>
            </a:r>
          </a:p>
          <a:p>
            <a:r>
              <a:rPr lang="en-US" sz="2400" dirty="0" smtClean="0"/>
              <a:t>	</a:t>
            </a:r>
            <a:r>
              <a:rPr lang="el-GR" sz="2400" dirty="0" smtClean="0"/>
              <a:t>–</a:t>
            </a:r>
            <a:r>
              <a:rPr lang="en-US" sz="2400" dirty="0" smtClean="0"/>
              <a:t> split(String</a:t>
            </a:r>
            <a:r>
              <a:rPr lang="en-US" sz="2400" dirty="0"/>
              <a:t>), </a:t>
            </a:r>
            <a:r>
              <a:rPr lang="el-GR" sz="2400" dirty="0"/>
              <a:t>επιστρέφει πίνακα με τμήματα της</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73870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2"/>
            </p:custDataLst>
          </p:nvPr>
        </p:nvSpPr>
        <p:spPr>
          <a:xfrm>
            <a:off x="457200" y="115888"/>
            <a:ext cx="8651304" cy="743295"/>
          </a:xfrm>
        </p:spPr>
        <p:txBody>
          <a:bodyPr>
            <a:noAutofit/>
          </a:bodyPr>
          <a:lstStyle/>
          <a:p>
            <a:r>
              <a:rPr lang="el-GR" dirty="0"/>
              <a:t>Τελεστές (1/3)</a:t>
            </a:r>
            <a:endParaRPr lang="el-GR" dirty="0" smtClean="0"/>
          </a:p>
        </p:txBody>
      </p:sp>
      <p:sp>
        <p:nvSpPr>
          <p:cNvPr id="10" name="Rectangle 3"/>
          <p:cNvSpPr txBox="1">
            <a:spLocks noChangeArrowheads="1"/>
          </p:cNvSpPr>
          <p:nvPr>
            <p:custDataLst>
              <p:tags r:id="rId3"/>
            </p:custDataLst>
          </p:nvPr>
        </p:nvSpPr>
        <p:spPr>
          <a:xfrm>
            <a:off x="457200" y="1085850"/>
            <a:ext cx="8651875" cy="52705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Αριθμητικοί </a:t>
            </a:r>
            <a:r>
              <a:rPr lang="el-GR" dirty="0"/>
              <a:t>τελεστές </a:t>
            </a:r>
          </a:p>
          <a:p>
            <a:pPr marL="0" indent="0">
              <a:buNone/>
            </a:pPr>
            <a:r>
              <a:rPr lang="en-US" b="1" dirty="0" smtClean="0"/>
              <a:t>	</a:t>
            </a:r>
            <a:r>
              <a:rPr lang="en-US" b="1" dirty="0" smtClean="0">
                <a:solidFill>
                  <a:srgbClr val="0000FF"/>
                </a:solidFill>
              </a:rPr>
              <a:t>result </a:t>
            </a:r>
            <a:r>
              <a:rPr lang="en-US" b="1" dirty="0">
                <a:solidFill>
                  <a:srgbClr val="0000FF"/>
                </a:solidFill>
              </a:rPr>
              <a:t>= 5 + 7; </a:t>
            </a:r>
          </a:p>
          <a:p>
            <a:pPr marL="0" indent="0">
              <a:buNone/>
            </a:pPr>
            <a:r>
              <a:rPr lang="en-US" b="1" dirty="0" smtClean="0">
                <a:solidFill>
                  <a:srgbClr val="0000FF"/>
                </a:solidFill>
              </a:rPr>
              <a:t>	score </a:t>
            </a:r>
            <a:r>
              <a:rPr lang="en-US" b="1" dirty="0">
                <a:solidFill>
                  <a:srgbClr val="0000FF"/>
                </a:solidFill>
              </a:rPr>
              <a:t>= score – 1</a:t>
            </a:r>
            <a:r>
              <a:rPr lang="en-US" b="1" dirty="0" smtClean="0">
                <a:solidFill>
                  <a:srgbClr val="0000FF"/>
                </a:solidFill>
              </a:rPr>
              <a:t>; </a:t>
            </a:r>
            <a:endParaRPr lang="en-US" b="1" dirty="0">
              <a:solidFill>
                <a:srgbClr val="0000FF"/>
              </a:solidFill>
            </a:endParaRPr>
          </a:p>
          <a:p>
            <a:pPr marL="0" indent="0">
              <a:buNone/>
            </a:pPr>
            <a:r>
              <a:rPr lang="en-US" b="1" dirty="0" smtClean="0">
                <a:solidFill>
                  <a:srgbClr val="0000FF"/>
                </a:solidFill>
              </a:rPr>
              <a:t>	total </a:t>
            </a:r>
            <a:r>
              <a:rPr lang="en-US" b="1" dirty="0">
                <a:solidFill>
                  <a:srgbClr val="0000FF"/>
                </a:solidFill>
              </a:rPr>
              <a:t>= quantity * price; </a:t>
            </a:r>
          </a:p>
          <a:p>
            <a:pPr marL="0" indent="0">
              <a:buNone/>
            </a:pPr>
            <a:r>
              <a:rPr lang="en-US" b="1" dirty="0" smtClean="0">
                <a:solidFill>
                  <a:srgbClr val="0000FF"/>
                </a:solidFill>
              </a:rPr>
              <a:t>	average </a:t>
            </a:r>
            <a:r>
              <a:rPr lang="en-US" b="1" dirty="0">
                <a:solidFill>
                  <a:srgbClr val="0000FF"/>
                </a:solidFill>
              </a:rPr>
              <a:t>= sum / 4; </a:t>
            </a:r>
          </a:p>
          <a:p>
            <a:pPr marL="0" indent="0">
              <a:buNone/>
            </a:pPr>
            <a:r>
              <a:rPr lang="en-US" b="1" dirty="0" smtClean="0">
                <a:solidFill>
                  <a:srgbClr val="0000FF"/>
                </a:solidFill>
              </a:rPr>
              <a:t>	remainder </a:t>
            </a:r>
            <a:r>
              <a:rPr lang="en-US" b="1" dirty="0">
                <a:solidFill>
                  <a:srgbClr val="0000FF"/>
                </a:solidFill>
              </a:rPr>
              <a:t>= sum % 4; </a:t>
            </a:r>
          </a:p>
          <a:p>
            <a:r>
              <a:rPr lang="el-GR" dirty="0" smtClean="0"/>
              <a:t>Αριθμητικοί </a:t>
            </a:r>
            <a:r>
              <a:rPr lang="el-GR" dirty="0"/>
              <a:t>τελεστές μαζί με ανάθεση </a:t>
            </a:r>
          </a:p>
          <a:p>
            <a:pPr marL="0" indent="0">
              <a:buNone/>
            </a:pPr>
            <a:r>
              <a:rPr lang="en-US" b="1" dirty="0" smtClean="0"/>
              <a:t>	</a:t>
            </a:r>
            <a:r>
              <a:rPr lang="en-US" b="1" dirty="0" smtClean="0">
                <a:solidFill>
                  <a:srgbClr val="0000FF"/>
                </a:solidFill>
              </a:rPr>
              <a:t>result </a:t>
            </a:r>
            <a:r>
              <a:rPr lang="en-US" b="1" dirty="0">
                <a:solidFill>
                  <a:srgbClr val="0000FF"/>
                </a:solidFill>
              </a:rPr>
              <a:t>+= 7; score -= 1; total *= price; </a:t>
            </a:r>
            <a:endParaRPr lang="el-GR" dirty="0" smtClean="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4208869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custDataLst>
              <p:tags r:id="rId2"/>
            </p:custDataLst>
          </p:nvPr>
        </p:nvSpPr>
        <p:spPr>
          <a:xfrm>
            <a:off x="457200" y="115888"/>
            <a:ext cx="8507413" cy="743295"/>
          </a:xfrm>
        </p:spPr>
        <p:txBody>
          <a:bodyPr>
            <a:noAutofit/>
          </a:bodyPr>
          <a:lstStyle/>
          <a:p>
            <a:r>
              <a:rPr lang="el-GR" dirty="0"/>
              <a:t>Τελεστές (2/3)</a:t>
            </a:r>
            <a:endParaRPr lang="el-GR" dirty="0" smtClean="0"/>
          </a:p>
        </p:txBody>
      </p:sp>
      <p:sp>
        <p:nvSpPr>
          <p:cNvPr id="2" name="Ορθογώνιο 1"/>
          <p:cNvSpPr/>
          <p:nvPr>
            <p:custDataLst>
              <p:tags r:id="rId3"/>
            </p:custDataLst>
          </p:nvPr>
        </p:nvSpPr>
        <p:spPr>
          <a:xfrm>
            <a:off x="216149" y="720725"/>
            <a:ext cx="8748464" cy="5586145"/>
          </a:xfrm>
          <a:prstGeom prst="rect">
            <a:avLst/>
          </a:prstGeom>
        </p:spPr>
        <p:txBody>
          <a:bodyPr wrap="square">
            <a:spAutoFit/>
          </a:bodyPr>
          <a:lstStyle/>
          <a:p>
            <a:endParaRPr lang="el-GR" sz="1050" dirty="0">
              <a:solidFill>
                <a:srgbClr val="000000"/>
              </a:solidFill>
              <a:latin typeface="Calibri" panose="020F0502020204030204" pitchFamily="34" charset="0"/>
            </a:endParaRPr>
          </a:p>
          <a:p>
            <a:endParaRPr lang="el-GR" sz="1050" dirty="0">
              <a:latin typeface="Calibri" panose="020F0502020204030204" pitchFamily="34" charset="0"/>
            </a:endParaRPr>
          </a:p>
          <a:p>
            <a:pPr marL="457200" indent="-457200">
              <a:buFont typeface="Arial" panose="020B0604020202020204" pitchFamily="34" charset="0"/>
              <a:buChar char="•"/>
            </a:pPr>
            <a:r>
              <a:rPr lang="el-GR" sz="2800" dirty="0" err="1"/>
              <a:t>Μοναδιαίοι</a:t>
            </a:r>
            <a:r>
              <a:rPr lang="el-GR" sz="2800" dirty="0"/>
              <a:t> τελεστές αύξησης και μείωσης </a:t>
            </a:r>
          </a:p>
          <a:p>
            <a:r>
              <a:rPr lang="en-US" sz="2400" b="1" dirty="0" smtClean="0"/>
              <a:t>	</a:t>
            </a:r>
            <a:r>
              <a:rPr lang="en-US" sz="2400" b="1" dirty="0" smtClean="0">
                <a:solidFill>
                  <a:srgbClr val="0000FF"/>
                </a:solidFill>
              </a:rPr>
              <a:t>tries</a:t>
            </a:r>
            <a:r>
              <a:rPr lang="en-US" sz="2400" b="1" dirty="0">
                <a:solidFill>
                  <a:srgbClr val="0000FF"/>
                </a:solidFill>
              </a:rPr>
              <a:t>++; ++tries; </a:t>
            </a:r>
            <a:endParaRPr lang="en-US" sz="2400" dirty="0">
              <a:solidFill>
                <a:srgbClr val="0000FF"/>
              </a:solidFill>
            </a:endParaRPr>
          </a:p>
          <a:p>
            <a:r>
              <a:rPr lang="en-US" sz="2400" b="1" dirty="0" smtClean="0">
                <a:solidFill>
                  <a:srgbClr val="0000FF"/>
                </a:solidFill>
              </a:rPr>
              <a:t>	tries-</a:t>
            </a:r>
            <a:r>
              <a:rPr lang="en-US" sz="2400" b="1" dirty="0">
                <a:solidFill>
                  <a:srgbClr val="0000FF"/>
                </a:solidFill>
              </a:rPr>
              <a:t>-; --tries; </a:t>
            </a:r>
            <a:endParaRPr lang="en-US" sz="2400" b="1" dirty="0" smtClean="0">
              <a:solidFill>
                <a:srgbClr val="0000FF"/>
              </a:solidFill>
            </a:endParaRPr>
          </a:p>
          <a:p>
            <a:endParaRPr lang="en-US" sz="2400" dirty="0">
              <a:solidFill>
                <a:srgbClr val="0000FF"/>
              </a:solidFill>
            </a:endParaRPr>
          </a:p>
          <a:p>
            <a:pPr marL="457200" indent="-457200">
              <a:buFont typeface="Arial" panose="020B0604020202020204" pitchFamily="34" charset="0"/>
              <a:buChar char="•"/>
            </a:pPr>
            <a:r>
              <a:rPr lang="el-GR" sz="2800" dirty="0" smtClean="0"/>
              <a:t>Συνένωση </a:t>
            </a:r>
            <a:r>
              <a:rPr lang="el-GR" sz="2800" dirty="0"/>
              <a:t>αλφαριθμητικών (+) </a:t>
            </a:r>
          </a:p>
          <a:p>
            <a:r>
              <a:rPr lang="en-US" sz="2400" b="1" dirty="0" smtClean="0"/>
              <a:t>	</a:t>
            </a:r>
            <a:r>
              <a:rPr lang="en-US" sz="2400" b="1" dirty="0" smtClean="0">
                <a:solidFill>
                  <a:srgbClr val="0000FF"/>
                </a:solidFill>
              </a:rPr>
              <a:t>message </a:t>
            </a:r>
            <a:r>
              <a:rPr lang="en-US" sz="2400" b="1" dirty="0">
                <a:solidFill>
                  <a:srgbClr val="0000FF"/>
                </a:solidFill>
              </a:rPr>
              <a:t>= "this is " + " a test"; </a:t>
            </a:r>
            <a:endParaRPr lang="en-US" sz="2400" b="1" dirty="0" smtClean="0">
              <a:solidFill>
                <a:srgbClr val="0000FF"/>
              </a:solidFill>
            </a:endParaRPr>
          </a:p>
          <a:p>
            <a:endParaRPr lang="en-US" sz="2400" dirty="0">
              <a:solidFill>
                <a:srgbClr val="0000FF"/>
              </a:solidFill>
            </a:endParaRPr>
          </a:p>
          <a:p>
            <a:pPr marL="457200" indent="-457200">
              <a:buFont typeface="Arial" panose="020B0604020202020204" pitchFamily="34" charset="0"/>
              <a:buChar char="•"/>
            </a:pPr>
            <a:r>
              <a:rPr lang="el-GR" sz="2800" dirty="0" smtClean="0"/>
              <a:t>Προσοχή </a:t>
            </a:r>
            <a:r>
              <a:rPr lang="el-GR" sz="2800" dirty="0"/>
              <a:t>στη δυναμικότητα/χαλαρότητα τύπων </a:t>
            </a:r>
          </a:p>
          <a:p>
            <a:r>
              <a:rPr lang="nn-NO" sz="2400" b="1" dirty="0" smtClean="0"/>
              <a:t>	</a:t>
            </a:r>
            <a:r>
              <a:rPr lang="nn-NO" sz="2400" b="1" dirty="0" smtClean="0">
                <a:solidFill>
                  <a:srgbClr val="0000FF"/>
                </a:solidFill>
              </a:rPr>
              <a:t>var </a:t>
            </a:r>
            <a:r>
              <a:rPr lang="nn-NO" sz="2400" b="1" dirty="0">
                <a:solidFill>
                  <a:srgbClr val="0000FF"/>
                </a:solidFill>
              </a:rPr>
              <a:t>newValue = 3.5 * 2.0; // 7 </a:t>
            </a:r>
            <a:endParaRPr lang="nn-NO" sz="2400" dirty="0">
              <a:solidFill>
                <a:srgbClr val="0000FF"/>
              </a:solidFill>
            </a:endParaRPr>
          </a:p>
          <a:p>
            <a:r>
              <a:rPr lang="nn-NO" sz="2400" b="1" dirty="0" smtClean="0">
                <a:solidFill>
                  <a:srgbClr val="0000FF"/>
                </a:solidFill>
              </a:rPr>
              <a:t>	var </a:t>
            </a:r>
            <a:r>
              <a:rPr lang="nn-NO" sz="2400" b="1" dirty="0">
                <a:solidFill>
                  <a:srgbClr val="0000FF"/>
                </a:solidFill>
              </a:rPr>
              <a:t>newValue = 3.5 * "2.0"; // 7 </a:t>
            </a:r>
            <a:endParaRPr lang="nn-NO" sz="2400" dirty="0">
              <a:solidFill>
                <a:srgbClr val="0000FF"/>
              </a:solidFill>
            </a:endParaRPr>
          </a:p>
          <a:p>
            <a:r>
              <a:rPr lang="nn-NO" sz="2400" b="1" dirty="0" smtClean="0">
                <a:solidFill>
                  <a:srgbClr val="0000FF"/>
                </a:solidFill>
              </a:rPr>
              <a:t>	var </a:t>
            </a:r>
            <a:r>
              <a:rPr lang="nn-NO" sz="2400" b="1" dirty="0">
                <a:solidFill>
                  <a:srgbClr val="0000FF"/>
                </a:solidFill>
              </a:rPr>
              <a:t>newValue = "3.5" * "2.0"; // 7 </a:t>
            </a:r>
            <a:endParaRPr lang="nn-NO" sz="2400" dirty="0">
              <a:solidFill>
                <a:srgbClr val="0000FF"/>
              </a:solidFill>
            </a:endParaRPr>
          </a:p>
          <a:p>
            <a:r>
              <a:rPr lang="nn-NO" sz="2400" b="1" dirty="0" smtClean="0">
                <a:solidFill>
                  <a:srgbClr val="0000FF"/>
                </a:solidFill>
              </a:rPr>
              <a:t>	var </a:t>
            </a:r>
            <a:r>
              <a:rPr lang="nn-NO" sz="2400" b="1" dirty="0">
                <a:solidFill>
                  <a:srgbClr val="0000FF"/>
                </a:solidFill>
              </a:rPr>
              <a:t>newValue = 3.5 + "2.0"; // "3.52.0" </a:t>
            </a:r>
            <a:endParaRPr lang="nn-NO" sz="2400" dirty="0">
              <a:solidFill>
                <a:srgbClr val="0000FF"/>
              </a:solidFill>
            </a:endParaRPr>
          </a:p>
          <a:p>
            <a:endParaRPr lang="el-GR" dirty="0">
              <a:solidFill>
                <a:srgbClr val="0000FF"/>
              </a:solidFill>
              <a:latin typeface="Courier New" panose="02070309020205020404" pitchFamily="49" charset="0"/>
            </a:endParaRPr>
          </a:p>
          <a:p>
            <a:endParaRPr lang="el-GR"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567233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2"/>
            </p:custDataLst>
          </p:nvPr>
        </p:nvSpPr>
        <p:spPr>
          <a:xfrm>
            <a:off x="457200" y="-12328"/>
            <a:ext cx="8507413" cy="787400"/>
          </a:xfrm>
        </p:spPr>
        <p:txBody>
          <a:bodyPr/>
          <a:lstStyle/>
          <a:p>
            <a:r>
              <a:rPr lang="el-GR" dirty="0"/>
              <a:t>Τελεστές (3/3)</a:t>
            </a:r>
            <a:endParaRPr lang="el-GR" dirty="0" smtClean="0"/>
          </a:p>
        </p:txBody>
      </p:sp>
      <p:sp>
        <p:nvSpPr>
          <p:cNvPr id="2" name="Ορθογώνιο 1"/>
          <p:cNvSpPr/>
          <p:nvPr>
            <p:custDataLst>
              <p:tags r:id="rId3"/>
            </p:custDataLst>
          </p:nvPr>
        </p:nvSpPr>
        <p:spPr>
          <a:xfrm>
            <a:off x="323528" y="1196752"/>
            <a:ext cx="8661145" cy="3046988"/>
          </a:xfrm>
          <a:prstGeom prst="rect">
            <a:avLst/>
          </a:prstGeom>
        </p:spPr>
        <p:txBody>
          <a:bodyPr wrap="square">
            <a:spAutoFit/>
          </a:bodyPr>
          <a:lstStyle/>
          <a:p>
            <a:pPr marL="457200" indent="-457200">
              <a:buFont typeface="Arial" panose="020B0604020202020204" pitchFamily="34" charset="0"/>
              <a:buChar char="•"/>
            </a:pPr>
            <a:r>
              <a:rPr lang="el-GR" sz="3200" dirty="0" smtClean="0"/>
              <a:t>Τελεστές </a:t>
            </a:r>
            <a:r>
              <a:rPr lang="el-GR" sz="3200" dirty="0"/>
              <a:t>σύγκρισης</a:t>
            </a:r>
          </a:p>
          <a:p>
            <a:r>
              <a:rPr lang="en-US" sz="3200" dirty="0" smtClean="0"/>
              <a:t>	</a:t>
            </a:r>
            <a:r>
              <a:rPr lang="el-GR" sz="3200" dirty="0" smtClean="0">
                <a:solidFill>
                  <a:srgbClr val="0000FF"/>
                </a:solidFill>
              </a:rPr>
              <a:t>==, </a:t>
            </a:r>
            <a:r>
              <a:rPr lang="el-GR" sz="3200" dirty="0">
                <a:solidFill>
                  <a:srgbClr val="0000FF"/>
                </a:solidFill>
              </a:rPr>
              <a:t>!=, &lt;, &gt;, &gt;=, </a:t>
            </a:r>
            <a:r>
              <a:rPr lang="el-GR" sz="3200" dirty="0" smtClean="0">
                <a:solidFill>
                  <a:srgbClr val="0000FF"/>
                </a:solidFill>
              </a:rPr>
              <a:t>&lt;=,</a:t>
            </a:r>
            <a:r>
              <a:rPr lang="en-US" sz="3200" dirty="0" smtClean="0">
                <a:solidFill>
                  <a:srgbClr val="0000FF"/>
                </a:solidFill>
              </a:rPr>
              <a:t> </a:t>
            </a:r>
            <a:r>
              <a:rPr lang="el-GR" sz="3200" dirty="0" smtClean="0">
                <a:solidFill>
                  <a:srgbClr val="0000FF"/>
                </a:solidFill>
              </a:rPr>
              <a:t>==, </a:t>
            </a:r>
            <a:r>
              <a:rPr lang="el-GR" sz="3200" dirty="0">
                <a:solidFill>
                  <a:srgbClr val="0000FF"/>
                </a:solidFill>
              </a:rPr>
              <a:t>!== </a:t>
            </a:r>
            <a:endParaRPr lang="en-US" sz="3200" dirty="0" smtClean="0">
              <a:solidFill>
                <a:srgbClr val="0000FF"/>
              </a:solidFill>
            </a:endParaRPr>
          </a:p>
          <a:p>
            <a:r>
              <a:rPr lang="en-US" sz="3200" dirty="0"/>
              <a:t>	</a:t>
            </a:r>
            <a:r>
              <a:rPr lang="el-GR" sz="3200" dirty="0" smtClean="0"/>
              <a:t>(</a:t>
            </a:r>
            <a:r>
              <a:rPr lang="el-GR" sz="3200" dirty="0"/>
              <a:t>έλεγχος τόσο της τιμής όσο και </a:t>
            </a:r>
            <a:r>
              <a:rPr lang="en-US" sz="3200" dirty="0" smtClean="0"/>
              <a:t>	</a:t>
            </a:r>
            <a:r>
              <a:rPr lang="el-GR" sz="3200" dirty="0" smtClean="0"/>
              <a:t>του </a:t>
            </a:r>
            <a:r>
              <a:rPr lang="el-GR" sz="3200" dirty="0"/>
              <a:t>τύπου)</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l-GR" sz="3200" dirty="0" smtClean="0"/>
              <a:t>Λογικοί </a:t>
            </a:r>
            <a:r>
              <a:rPr lang="el-GR" sz="3200" dirty="0"/>
              <a:t>Τελεστές</a:t>
            </a:r>
          </a:p>
          <a:p>
            <a:r>
              <a:rPr lang="en-US" sz="3200" dirty="0" smtClean="0"/>
              <a:t>	</a:t>
            </a:r>
            <a:r>
              <a:rPr lang="el-GR" sz="3200" dirty="0" smtClean="0">
                <a:solidFill>
                  <a:srgbClr val="0000FF"/>
                </a:solidFill>
              </a:rPr>
              <a:t>&amp;&amp;, </a:t>
            </a:r>
            <a:r>
              <a:rPr lang="el-GR" sz="3200" dirty="0">
                <a:solidFill>
                  <a:srgbClr val="0000FF"/>
                </a:solidFill>
              </a:rPr>
              <a:t>||, !</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25859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53412"/>
          </a:xfrm>
        </p:spPr>
        <p:txBody>
          <a:bodyPr>
            <a:noAutofit/>
          </a:bodyPr>
          <a:lstStyle/>
          <a:p>
            <a:r>
              <a:rPr lang="el-GR" dirty="0"/>
              <a:t>Εντολές Επιλογής (1/2)</a:t>
            </a:r>
            <a:endParaRPr lang="el-GR" dirty="0" smtClean="0"/>
          </a:p>
        </p:txBody>
      </p:sp>
      <p:sp>
        <p:nvSpPr>
          <p:cNvPr id="2" name="Ορθογώνιο 1"/>
          <p:cNvSpPr/>
          <p:nvPr/>
        </p:nvSpPr>
        <p:spPr>
          <a:xfrm>
            <a:off x="390426" y="1502795"/>
            <a:ext cx="8640960" cy="3662541"/>
          </a:xfrm>
          <a:prstGeom prst="rect">
            <a:avLst/>
          </a:prstGeom>
        </p:spPr>
        <p:txBody>
          <a:bodyPr wrap="square">
            <a:spAutoFit/>
          </a:bodyPr>
          <a:lstStyle/>
          <a:p>
            <a:pPr marL="342900" indent="-342900">
              <a:buFont typeface="Arial" panose="020B0604020202020204" pitchFamily="34" charset="0"/>
              <a:buChar char="•"/>
            </a:pPr>
            <a:r>
              <a:rPr lang="en-US" sz="3200" dirty="0" smtClean="0">
                <a:latin typeface="Calibri" panose="020F0502020204030204" pitchFamily="34" charset="0"/>
              </a:rPr>
              <a:t>if </a:t>
            </a:r>
            <a:r>
              <a:rPr lang="en-US" sz="3200" dirty="0">
                <a:latin typeface="Calibri" panose="020F0502020204030204" pitchFamily="34" charset="0"/>
              </a:rPr>
              <a:t>/ else </a:t>
            </a:r>
          </a:p>
          <a:p>
            <a:r>
              <a:rPr lang="en-US" sz="2800" dirty="0" smtClean="0">
                <a:latin typeface="Arial" panose="020B0604020202020204" pitchFamily="34" charset="0"/>
              </a:rPr>
              <a:t>	</a:t>
            </a:r>
            <a:r>
              <a:rPr lang="en-US" sz="2800" dirty="0" smtClean="0">
                <a:solidFill>
                  <a:srgbClr val="0000FF"/>
                </a:solidFill>
                <a:latin typeface="Arial" panose="020B0604020202020204" pitchFamily="34" charset="0"/>
              </a:rPr>
              <a:t>– </a:t>
            </a:r>
            <a:r>
              <a:rPr lang="en-US" sz="2800" b="1" dirty="0" smtClean="0">
                <a:solidFill>
                  <a:srgbClr val="0000FF"/>
                </a:solidFill>
                <a:latin typeface="Courier New" panose="02070309020205020404" pitchFamily="49" charset="0"/>
              </a:rPr>
              <a:t>if </a:t>
            </a:r>
            <a:r>
              <a:rPr lang="en-US" sz="2800" b="1" dirty="0">
                <a:solidFill>
                  <a:srgbClr val="0000FF"/>
                </a:solidFill>
                <a:latin typeface="Courier New" panose="02070309020205020404" pitchFamily="49" charset="0"/>
              </a:rPr>
              <a:t>(phone == "" || email == "") </a:t>
            </a:r>
            <a:endParaRPr lang="en-US" sz="2800" b="1" dirty="0" smtClean="0">
              <a:solidFill>
                <a:srgbClr val="0000FF"/>
              </a:solidFill>
              <a:latin typeface="Courier New" panose="02070309020205020404" pitchFamily="49" charset="0"/>
            </a:endParaRPr>
          </a:p>
          <a:p>
            <a:r>
              <a:rPr lang="en-US" sz="2800" b="1" dirty="0">
                <a:solidFill>
                  <a:srgbClr val="0000FF"/>
                </a:solidFill>
                <a:latin typeface="Courier New" panose="02070309020205020404" pitchFamily="49" charset="0"/>
              </a:rPr>
              <a:t>	</a:t>
            </a:r>
            <a:r>
              <a:rPr lang="en-US" sz="2800" b="1" dirty="0" smtClean="0">
                <a:solidFill>
                  <a:srgbClr val="0000FF"/>
                </a:solidFill>
                <a:latin typeface="Courier New" panose="02070309020205020404" pitchFamily="49" charset="0"/>
              </a:rPr>
              <a:t>	ok </a:t>
            </a:r>
            <a:r>
              <a:rPr lang="en-US" sz="2800" b="1" dirty="0">
                <a:solidFill>
                  <a:srgbClr val="0000FF"/>
                </a:solidFill>
                <a:latin typeface="Courier New" panose="02070309020205020404" pitchFamily="49" charset="0"/>
              </a:rPr>
              <a:t>= false; </a:t>
            </a:r>
            <a:endParaRPr lang="en-US" sz="2800" dirty="0">
              <a:solidFill>
                <a:srgbClr val="0000FF"/>
              </a:solidFill>
              <a:latin typeface="Courier New" panose="02070309020205020404" pitchFamily="49" charset="0"/>
            </a:endParaRPr>
          </a:p>
          <a:p>
            <a:r>
              <a:rPr lang="en-US" sz="2800" dirty="0" smtClean="0">
                <a:solidFill>
                  <a:srgbClr val="0000FF"/>
                </a:solidFill>
                <a:latin typeface="Arial" panose="020B0604020202020204" pitchFamily="34" charset="0"/>
              </a:rPr>
              <a:t>	</a:t>
            </a:r>
            <a:r>
              <a:rPr lang="el-GR" sz="2800" dirty="0" smtClean="0">
                <a:solidFill>
                  <a:srgbClr val="0000FF"/>
                </a:solidFill>
                <a:latin typeface="Arial" panose="020B0604020202020204" pitchFamily="34" charset="0"/>
              </a:rPr>
              <a:t>–</a:t>
            </a:r>
            <a:r>
              <a:rPr lang="en-US" sz="2800" dirty="0" smtClean="0">
                <a:solidFill>
                  <a:srgbClr val="0000FF"/>
                </a:solidFill>
                <a:latin typeface="Arial" panose="020B0604020202020204" pitchFamily="34" charset="0"/>
              </a:rPr>
              <a:t> </a:t>
            </a:r>
            <a:r>
              <a:rPr lang="el-GR" sz="2800" b="1" dirty="0" err="1" smtClean="0">
                <a:solidFill>
                  <a:srgbClr val="0000FF"/>
                </a:solidFill>
                <a:latin typeface="Courier New" panose="02070309020205020404" pitchFamily="49" charset="0"/>
              </a:rPr>
              <a:t>if</a:t>
            </a:r>
            <a:r>
              <a:rPr lang="el-GR" sz="2800" b="1" dirty="0" smtClean="0">
                <a:solidFill>
                  <a:srgbClr val="0000FF"/>
                </a:solidFill>
                <a:latin typeface="Courier New" panose="02070309020205020404" pitchFamily="49" charset="0"/>
              </a:rPr>
              <a:t> </a:t>
            </a:r>
            <a:r>
              <a:rPr lang="el-GR" sz="2800" b="1" dirty="0">
                <a:solidFill>
                  <a:srgbClr val="0000FF"/>
                </a:solidFill>
                <a:latin typeface="Courier New" panose="02070309020205020404" pitchFamily="49" charset="0"/>
              </a:rPr>
              <a:t>(</a:t>
            </a:r>
            <a:r>
              <a:rPr lang="el-GR" sz="2800" b="1" dirty="0" err="1">
                <a:solidFill>
                  <a:srgbClr val="0000FF"/>
                </a:solidFill>
                <a:latin typeface="Courier New" panose="02070309020205020404" pitchFamily="49" charset="0"/>
              </a:rPr>
              <a:t>age</a:t>
            </a:r>
            <a:r>
              <a:rPr lang="el-GR" sz="2800" b="1" dirty="0">
                <a:solidFill>
                  <a:srgbClr val="0000FF"/>
                </a:solidFill>
                <a:latin typeface="Courier New" panose="02070309020205020404" pitchFamily="49" charset="0"/>
              </a:rPr>
              <a:t> &lt; 18) m = "ακατάλληλο"; </a:t>
            </a:r>
            <a:endParaRPr lang="en-US" sz="2800" b="1" dirty="0" smtClean="0">
              <a:solidFill>
                <a:srgbClr val="0000FF"/>
              </a:solidFill>
              <a:latin typeface="Courier New" panose="02070309020205020404" pitchFamily="49" charset="0"/>
            </a:endParaRPr>
          </a:p>
          <a:p>
            <a:r>
              <a:rPr lang="en-US" sz="2800" b="1" dirty="0">
                <a:solidFill>
                  <a:srgbClr val="0000FF"/>
                </a:solidFill>
                <a:latin typeface="Courier New" panose="02070309020205020404" pitchFamily="49" charset="0"/>
              </a:rPr>
              <a:t>	</a:t>
            </a:r>
            <a:r>
              <a:rPr lang="en-US" sz="2800" b="1" dirty="0" smtClean="0">
                <a:solidFill>
                  <a:srgbClr val="0000FF"/>
                </a:solidFill>
                <a:latin typeface="Courier New" panose="02070309020205020404" pitchFamily="49" charset="0"/>
              </a:rPr>
              <a:t>	</a:t>
            </a:r>
            <a:r>
              <a:rPr lang="el-GR" sz="2800" b="1" dirty="0" err="1" smtClean="0">
                <a:solidFill>
                  <a:srgbClr val="0000FF"/>
                </a:solidFill>
                <a:latin typeface="Courier New" panose="02070309020205020404" pitchFamily="49" charset="0"/>
              </a:rPr>
              <a:t>else</a:t>
            </a:r>
            <a:r>
              <a:rPr lang="el-GR" sz="2800" b="1" dirty="0" smtClean="0">
                <a:solidFill>
                  <a:srgbClr val="0000FF"/>
                </a:solidFill>
                <a:latin typeface="Courier New" panose="02070309020205020404" pitchFamily="49" charset="0"/>
              </a:rPr>
              <a:t> </a:t>
            </a:r>
            <a:r>
              <a:rPr lang="el-GR" sz="2800" b="1" dirty="0">
                <a:solidFill>
                  <a:srgbClr val="0000FF"/>
                </a:solidFill>
                <a:latin typeface="Courier New" panose="02070309020205020404" pitchFamily="49" charset="0"/>
              </a:rPr>
              <a:t>m = "κατάλληλο"; </a:t>
            </a:r>
            <a:endParaRPr lang="el-GR" sz="2800" dirty="0">
              <a:solidFill>
                <a:srgbClr val="0000FF"/>
              </a:solidFill>
              <a:latin typeface="Courier New" panose="02070309020205020404" pitchFamily="49" charset="0"/>
            </a:endParaRPr>
          </a:p>
          <a:p>
            <a:pPr marL="342900" indent="-342900">
              <a:buFont typeface="Arial" panose="020B0604020202020204" pitchFamily="34" charset="0"/>
              <a:buChar char="•"/>
            </a:pPr>
            <a:r>
              <a:rPr lang="el-GR" sz="3200" dirty="0" smtClean="0">
                <a:latin typeface="Calibri" panose="020F0502020204030204" pitchFamily="34" charset="0"/>
              </a:rPr>
              <a:t>Συντομογραφία </a:t>
            </a:r>
            <a:endParaRPr lang="el-GR" sz="3200" dirty="0">
              <a:latin typeface="Calibri" panose="020F0502020204030204" pitchFamily="34" charset="0"/>
            </a:endParaRPr>
          </a:p>
          <a:p>
            <a:r>
              <a:rPr lang="en-US" sz="2800" dirty="0" smtClean="0">
                <a:solidFill>
                  <a:srgbClr val="0000FF"/>
                </a:solidFill>
                <a:latin typeface="Arial" panose="020B0604020202020204" pitchFamily="34" charset="0"/>
              </a:rPr>
              <a:t>	</a:t>
            </a:r>
            <a:r>
              <a:rPr lang="el-GR" sz="2800" dirty="0" smtClean="0">
                <a:solidFill>
                  <a:srgbClr val="0000FF"/>
                </a:solidFill>
                <a:latin typeface="Arial" panose="020B0604020202020204" pitchFamily="34" charset="0"/>
              </a:rPr>
              <a:t>–</a:t>
            </a:r>
            <a:r>
              <a:rPr lang="en-US" sz="2800" dirty="0" smtClean="0">
                <a:solidFill>
                  <a:srgbClr val="0000FF"/>
                </a:solidFill>
                <a:latin typeface="Arial" panose="020B0604020202020204" pitchFamily="34" charset="0"/>
              </a:rPr>
              <a:t> </a:t>
            </a:r>
            <a:r>
              <a:rPr lang="el-GR" sz="2800" b="1" dirty="0" smtClean="0">
                <a:solidFill>
                  <a:srgbClr val="0000FF"/>
                </a:solidFill>
                <a:latin typeface="Courier New" panose="02070309020205020404" pitchFamily="49" charset="0"/>
              </a:rPr>
              <a:t>m </a:t>
            </a:r>
            <a:r>
              <a:rPr lang="el-GR" sz="2800" b="1" dirty="0">
                <a:solidFill>
                  <a:srgbClr val="0000FF"/>
                </a:solidFill>
                <a:latin typeface="Courier New" panose="02070309020205020404" pitchFamily="49" charset="0"/>
              </a:rPr>
              <a:t>= (</a:t>
            </a:r>
            <a:r>
              <a:rPr lang="el-GR" sz="2800" b="1" dirty="0" err="1">
                <a:solidFill>
                  <a:srgbClr val="0000FF"/>
                </a:solidFill>
                <a:latin typeface="Courier New" panose="02070309020205020404" pitchFamily="49" charset="0"/>
              </a:rPr>
              <a:t>age</a:t>
            </a:r>
            <a:r>
              <a:rPr lang="el-GR" sz="2800" b="1" dirty="0">
                <a:solidFill>
                  <a:srgbClr val="0000FF"/>
                </a:solidFill>
                <a:latin typeface="Courier New" panose="02070309020205020404" pitchFamily="49" charset="0"/>
              </a:rPr>
              <a:t> &lt; 18) ? "ακατάλληλο" </a:t>
            </a:r>
            <a:r>
              <a:rPr lang="el-GR" sz="2800" b="1" dirty="0" smtClean="0">
                <a:solidFill>
                  <a:srgbClr val="0000FF"/>
                </a:solidFill>
                <a:latin typeface="Courier New" panose="02070309020205020404" pitchFamily="49" charset="0"/>
              </a:rPr>
              <a:t>:</a:t>
            </a:r>
            <a:endParaRPr lang="en-US" sz="2800" b="1" dirty="0" smtClean="0">
              <a:solidFill>
                <a:srgbClr val="0000FF"/>
              </a:solidFill>
              <a:latin typeface="Courier New" panose="02070309020205020404" pitchFamily="49" charset="0"/>
            </a:endParaRPr>
          </a:p>
          <a:p>
            <a:r>
              <a:rPr lang="en-US" sz="2800" b="1" dirty="0">
                <a:solidFill>
                  <a:srgbClr val="0000FF"/>
                </a:solidFill>
                <a:latin typeface="Courier New" panose="02070309020205020404" pitchFamily="49" charset="0"/>
              </a:rPr>
              <a:t>	</a:t>
            </a:r>
            <a:r>
              <a:rPr lang="en-US" sz="2800" b="1" dirty="0" smtClean="0">
                <a:solidFill>
                  <a:srgbClr val="0000FF"/>
                </a:solidFill>
                <a:latin typeface="Courier New" panose="02070309020205020404" pitchFamily="49" charset="0"/>
              </a:rPr>
              <a:t>	</a:t>
            </a:r>
            <a:r>
              <a:rPr lang="el-GR" sz="2800" b="1" dirty="0" smtClean="0">
                <a:solidFill>
                  <a:srgbClr val="0000FF"/>
                </a:solidFill>
                <a:latin typeface="Courier New" panose="02070309020205020404" pitchFamily="49" charset="0"/>
              </a:rPr>
              <a:t>"</a:t>
            </a:r>
            <a:r>
              <a:rPr lang="el-GR" sz="2800" b="1" dirty="0">
                <a:solidFill>
                  <a:srgbClr val="0000FF"/>
                </a:solidFill>
                <a:latin typeface="Courier New" panose="02070309020205020404" pitchFamily="49" charset="0"/>
              </a:rPr>
              <a:t>κατάλληλο"; </a:t>
            </a:r>
            <a:endParaRPr lang="el-GR" sz="2800" dirty="0">
              <a:solidFill>
                <a:srgbClr val="0000FF"/>
              </a:solidFill>
              <a:latin typeface="Courier New" panose="02070309020205020404" pitchFamily="49" charset="0"/>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41119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title"/>
            <p:custDataLst>
              <p:tags r:id="rId2"/>
            </p:custDataLst>
          </p:nvPr>
        </p:nvSpPr>
        <p:spPr>
          <a:xfrm>
            <a:off x="457200" y="115888"/>
            <a:ext cx="8507413" cy="787400"/>
          </a:xfrm>
        </p:spPr>
        <p:txBody>
          <a:bodyPr/>
          <a:lstStyle/>
          <a:p>
            <a:r>
              <a:rPr lang="el-GR" dirty="0"/>
              <a:t>Εντολές Επιλογής (2/2)</a:t>
            </a:r>
            <a:endParaRPr lang="el-GR" dirty="0" smtClean="0"/>
          </a:p>
        </p:txBody>
      </p:sp>
      <p:sp>
        <p:nvSpPr>
          <p:cNvPr id="2" name="Ορθογώνιο 1"/>
          <p:cNvSpPr/>
          <p:nvPr/>
        </p:nvSpPr>
        <p:spPr>
          <a:xfrm>
            <a:off x="251520" y="903288"/>
            <a:ext cx="8280920" cy="4955203"/>
          </a:xfrm>
          <a:prstGeom prst="rect">
            <a:avLst/>
          </a:prstGeom>
        </p:spPr>
        <p:txBody>
          <a:bodyPr wrap="square">
            <a:spAutoFit/>
          </a:bodyPr>
          <a:lstStyle/>
          <a:p>
            <a:pPr marL="457200" indent="-457200">
              <a:buFont typeface="Arial" panose="020B0604020202020204" pitchFamily="34" charset="0"/>
              <a:buChar char="•"/>
            </a:pPr>
            <a:r>
              <a:rPr lang="en-US" sz="3200" dirty="0" smtClean="0"/>
              <a:t>switch</a:t>
            </a:r>
            <a:endParaRPr lang="en-US" sz="3200" dirty="0"/>
          </a:p>
          <a:p>
            <a:r>
              <a:rPr lang="en-US" sz="2400" dirty="0" smtClean="0"/>
              <a:t>	</a:t>
            </a:r>
            <a:r>
              <a:rPr lang="en-US" sz="2000" dirty="0" smtClean="0">
                <a:solidFill>
                  <a:srgbClr val="0000FF"/>
                </a:solidFill>
              </a:rPr>
              <a:t>g </a:t>
            </a:r>
            <a:r>
              <a:rPr lang="en-US" sz="2000" dirty="0">
                <a:solidFill>
                  <a:srgbClr val="0000FF"/>
                </a:solidFill>
              </a:rPr>
              <a:t>= 3;</a:t>
            </a:r>
          </a:p>
          <a:p>
            <a:r>
              <a:rPr lang="en-US" sz="2000" dirty="0" smtClean="0">
                <a:solidFill>
                  <a:srgbClr val="0000FF"/>
                </a:solidFill>
              </a:rPr>
              <a:t>	switch(n</a:t>
            </a:r>
            <a:r>
              <a:rPr lang="en-US" sz="2000" dirty="0">
                <a:solidFill>
                  <a:srgbClr val="0000FF"/>
                </a:solidFill>
              </a:rPr>
              <a:t>) </a:t>
            </a:r>
            <a:r>
              <a:rPr lang="en-US" sz="2000" dirty="0" smtClean="0">
                <a:solidFill>
                  <a:srgbClr val="0000FF"/>
                </a:solidFill>
              </a:rPr>
              <a:t>{</a:t>
            </a:r>
          </a:p>
          <a:p>
            <a:r>
              <a:rPr lang="en-US" sz="2000" dirty="0">
                <a:solidFill>
                  <a:srgbClr val="0000FF"/>
                </a:solidFill>
              </a:rPr>
              <a:t>	</a:t>
            </a:r>
            <a:r>
              <a:rPr lang="en-US" sz="2000" dirty="0" smtClean="0">
                <a:solidFill>
                  <a:srgbClr val="0000FF"/>
                </a:solidFill>
              </a:rPr>
              <a:t>	 </a:t>
            </a:r>
            <a:r>
              <a:rPr lang="en-US" sz="2000" dirty="0">
                <a:solidFill>
                  <a:srgbClr val="0000FF"/>
                </a:solidFill>
              </a:rPr>
              <a:t>case 1</a:t>
            </a:r>
            <a:r>
              <a:rPr lang="en-US" sz="2000" dirty="0" smtClean="0">
                <a:solidFill>
                  <a:srgbClr val="0000FF"/>
                </a:solidFill>
              </a:rPr>
              <a:t>:</a:t>
            </a:r>
          </a:p>
          <a:p>
            <a:r>
              <a:rPr lang="en-US" sz="2000" dirty="0">
                <a:solidFill>
                  <a:srgbClr val="0000FF"/>
                </a:solidFill>
              </a:rPr>
              <a:t>	</a:t>
            </a:r>
            <a:r>
              <a:rPr lang="en-US" sz="2000" dirty="0" smtClean="0">
                <a:solidFill>
                  <a:srgbClr val="0000FF"/>
                </a:solidFill>
              </a:rPr>
              <a:t>		m </a:t>
            </a:r>
            <a:r>
              <a:rPr lang="en-US" sz="2000" dirty="0">
                <a:solidFill>
                  <a:srgbClr val="0000FF"/>
                </a:solidFill>
              </a:rPr>
              <a:t>= g</a:t>
            </a:r>
            <a:r>
              <a:rPr lang="en-US" sz="2000" dirty="0" smtClean="0">
                <a:solidFill>
                  <a:srgbClr val="0000FF"/>
                </a:solidFill>
              </a:rPr>
              <a:t>;</a:t>
            </a:r>
          </a:p>
          <a:p>
            <a:r>
              <a:rPr lang="en-US" sz="2000" dirty="0">
                <a:solidFill>
                  <a:srgbClr val="0000FF"/>
                </a:solidFill>
              </a:rPr>
              <a:t>	</a:t>
            </a:r>
            <a:r>
              <a:rPr lang="en-US" sz="2000" dirty="0" smtClean="0">
                <a:solidFill>
                  <a:srgbClr val="0000FF"/>
                </a:solidFill>
              </a:rPr>
              <a:t>		break</a:t>
            </a:r>
            <a:r>
              <a:rPr lang="en-US" sz="2000" dirty="0">
                <a:solidFill>
                  <a:srgbClr val="0000FF"/>
                </a:solidFill>
              </a:rPr>
              <a:t>; </a:t>
            </a:r>
            <a:endParaRPr lang="en-US" sz="2000" dirty="0" smtClean="0">
              <a:solidFill>
                <a:srgbClr val="0000FF"/>
              </a:solidFill>
            </a:endParaRPr>
          </a:p>
          <a:p>
            <a:r>
              <a:rPr lang="en-US" sz="2000" dirty="0">
                <a:solidFill>
                  <a:srgbClr val="0000FF"/>
                </a:solidFill>
              </a:rPr>
              <a:t>	</a:t>
            </a:r>
            <a:r>
              <a:rPr lang="en-US" sz="2000" dirty="0" smtClean="0">
                <a:solidFill>
                  <a:srgbClr val="0000FF"/>
                </a:solidFill>
              </a:rPr>
              <a:t>	case </a:t>
            </a:r>
            <a:r>
              <a:rPr lang="en-US" sz="2000" dirty="0">
                <a:solidFill>
                  <a:srgbClr val="0000FF"/>
                </a:solidFill>
              </a:rPr>
              <a:t>2</a:t>
            </a:r>
            <a:r>
              <a:rPr lang="en-US" sz="2000" dirty="0" smtClean="0">
                <a:solidFill>
                  <a:srgbClr val="0000FF"/>
                </a:solidFill>
              </a:rPr>
              <a:t>:</a:t>
            </a:r>
          </a:p>
          <a:p>
            <a:r>
              <a:rPr lang="en-US" sz="2000" dirty="0">
                <a:solidFill>
                  <a:srgbClr val="0000FF"/>
                </a:solidFill>
              </a:rPr>
              <a:t>	</a:t>
            </a:r>
            <a:r>
              <a:rPr lang="en-US" sz="2000" dirty="0" smtClean="0">
                <a:solidFill>
                  <a:srgbClr val="0000FF"/>
                </a:solidFill>
              </a:rPr>
              <a:t>		m </a:t>
            </a:r>
            <a:r>
              <a:rPr lang="en-US" sz="2000" dirty="0">
                <a:solidFill>
                  <a:srgbClr val="0000FF"/>
                </a:solidFill>
              </a:rPr>
              <a:t>= g*g</a:t>
            </a:r>
            <a:r>
              <a:rPr lang="en-US" sz="2000" dirty="0" smtClean="0">
                <a:solidFill>
                  <a:srgbClr val="0000FF"/>
                </a:solidFill>
              </a:rPr>
              <a:t>;</a:t>
            </a:r>
          </a:p>
          <a:p>
            <a:r>
              <a:rPr lang="en-US" sz="2000" dirty="0">
                <a:solidFill>
                  <a:srgbClr val="0000FF"/>
                </a:solidFill>
              </a:rPr>
              <a:t>	</a:t>
            </a:r>
            <a:r>
              <a:rPr lang="en-US" sz="2000" dirty="0" smtClean="0">
                <a:solidFill>
                  <a:srgbClr val="0000FF"/>
                </a:solidFill>
              </a:rPr>
              <a:t>		break;</a:t>
            </a:r>
          </a:p>
          <a:p>
            <a:r>
              <a:rPr lang="en-US" sz="2000" dirty="0">
                <a:solidFill>
                  <a:srgbClr val="0000FF"/>
                </a:solidFill>
              </a:rPr>
              <a:t>	</a:t>
            </a:r>
            <a:r>
              <a:rPr lang="en-US" sz="2000" dirty="0" smtClean="0">
                <a:solidFill>
                  <a:srgbClr val="0000FF"/>
                </a:solidFill>
              </a:rPr>
              <a:t>	case </a:t>
            </a:r>
            <a:r>
              <a:rPr lang="en-US" sz="2000" dirty="0">
                <a:solidFill>
                  <a:srgbClr val="0000FF"/>
                </a:solidFill>
              </a:rPr>
              <a:t>3: </a:t>
            </a:r>
            <a:endParaRPr lang="en-US" sz="2000" dirty="0" smtClean="0">
              <a:solidFill>
                <a:srgbClr val="0000FF"/>
              </a:solidFill>
            </a:endParaRPr>
          </a:p>
          <a:p>
            <a:r>
              <a:rPr lang="en-US" sz="2000" dirty="0">
                <a:solidFill>
                  <a:srgbClr val="0000FF"/>
                </a:solidFill>
              </a:rPr>
              <a:t>	</a:t>
            </a:r>
            <a:r>
              <a:rPr lang="en-US" sz="2000" dirty="0" smtClean="0">
                <a:solidFill>
                  <a:srgbClr val="0000FF"/>
                </a:solidFill>
              </a:rPr>
              <a:t>		m </a:t>
            </a:r>
            <a:r>
              <a:rPr lang="en-US" sz="2000" dirty="0">
                <a:solidFill>
                  <a:srgbClr val="0000FF"/>
                </a:solidFill>
              </a:rPr>
              <a:t>= g*g*g</a:t>
            </a:r>
            <a:r>
              <a:rPr lang="en-US" sz="2000" dirty="0" smtClean="0">
                <a:solidFill>
                  <a:srgbClr val="0000FF"/>
                </a:solidFill>
              </a:rPr>
              <a:t>;</a:t>
            </a:r>
          </a:p>
          <a:p>
            <a:r>
              <a:rPr lang="en-US" sz="2000" dirty="0">
                <a:solidFill>
                  <a:srgbClr val="0000FF"/>
                </a:solidFill>
              </a:rPr>
              <a:t>	</a:t>
            </a:r>
            <a:r>
              <a:rPr lang="en-US" sz="2000" dirty="0" smtClean="0">
                <a:solidFill>
                  <a:srgbClr val="0000FF"/>
                </a:solidFill>
              </a:rPr>
              <a:t>		break</a:t>
            </a:r>
            <a:r>
              <a:rPr lang="en-US" sz="2000" dirty="0">
                <a:solidFill>
                  <a:srgbClr val="0000FF"/>
                </a:solidFill>
              </a:rPr>
              <a:t>; </a:t>
            </a:r>
            <a:endParaRPr lang="en-US" sz="2000" dirty="0" smtClean="0">
              <a:solidFill>
                <a:srgbClr val="0000FF"/>
              </a:solidFill>
            </a:endParaRPr>
          </a:p>
          <a:p>
            <a:r>
              <a:rPr lang="en-US" sz="2000" dirty="0">
                <a:solidFill>
                  <a:srgbClr val="0000FF"/>
                </a:solidFill>
              </a:rPr>
              <a:t>	</a:t>
            </a:r>
            <a:r>
              <a:rPr lang="en-US" sz="2000" dirty="0" smtClean="0">
                <a:solidFill>
                  <a:srgbClr val="0000FF"/>
                </a:solidFill>
              </a:rPr>
              <a:t>	default</a:t>
            </a:r>
            <a:r>
              <a:rPr lang="en-US" sz="2000" dirty="0">
                <a:solidFill>
                  <a:srgbClr val="0000FF"/>
                </a:solidFill>
              </a:rPr>
              <a:t>: </a:t>
            </a:r>
            <a:endParaRPr lang="en-US" sz="2000" dirty="0" smtClean="0">
              <a:solidFill>
                <a:srgbClr val="0000FF"/>
              </a:solidFill>
            </a:endParaRPr>
          </a:p>
          <a:p>
            <a:r>
              <a:rPr lang="en-US" sz="2000" dirty="0">
                <a:solidFill>
                  <a:srgbClr val="0000FF"/>
                </a:solidFill>
              </a:rPr>
              <a:t>	</a:t>
            </a:r>
            <a:r>
              <a:rPr lang="en-US" sz="2000" dirty="0" smtClean="0">
                <a:solidFill>
                  <a:srgbClr val="0000FF"/>
                </a:solidFill>
              </a:rPr>
              <a:t>		m </a:t>
            </a:r>
            <a:r>
              <a:rPr lang="en-US" sz="2000" dirty="0">
                <a:solidFill>
                  <a:srgbClr val="0000FF"/>
                </a:solidFill>
              </a:rPr>
              <a:t>= 0;</a:t>
            </a:r>
          </a:p>
          <a:p>
            <a:r>
              <a:rPr lang="en-US" sz="2000" dirty="0" smtClean="0">
                <a:solidFill>
                  <a:srgbClr val="0000FF"/>
                </a:solidFill>
              </a:rPr>
              <a:t>	}</a:t>
            </a:r>
            <a:endParaRPr lang="el-GR" sz="2400" dirty="0">
              <a:solidFill>
                <a:srgbClr val="0000FF"/>
              </a:solidFill>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045321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79296" cy="787400"/>
          </a:xfrm>
        </p:spPr>
        <p:txBody>
          <a:bodyPr>
            <a:normAutofit/>
          </a:bodyPr>
          <a:lstStyle/>
          <a:p>
            <a:r>
              <a:rPr lang="el-GR" dirty="0"/>
              <a:t>Επαναλήψεις (1/2)</a:t>
            </a:r>
            <a:endParaRPr lang="el-GR" dirty="0" smtClean="0"/>
          </a:p>
        </p:txBody>
      </p:sp>
      <p:sp>
        <p:nvSpPr>
          <p:cNvPr id="2" name="Ορθογώνιο 1"/>
          <p:cNvSpPr/>
          <p:nvPr/>
        </p:nvSpPr>
        <p:spPr>
          <a:xfrm>
            <a:off x="539552" y="764704"/>
            <a:ext cx="8064896" cy="4524315"/>
          </a:xfrm>
          <a:prstGeom prst="rect">
            <a:avLst/>
          </a:prstGeom>
        </p:spPr>
        <p:txBody>
          <a:bodyPr wrap="square">
            <a:spAutoFit/>
          </a:bodyPr>
          <a:lstStyle/>
          <a:p>
            <a:pPr marL="571500" indent="-571500">
              <a:buFont typeface="Arial" panose="020B0604020202020204" pitchFamily="34" charset="0"/>
              <a:buChar char="•"/>
            </a:pPr>
            <a:r>
              <a:rPr lang="en-US" sz="3600" dirty="0"/>
              <a:t>For</a:t>
            </a:r>
          </a:p>
          <a:p>
            <a:r>
              <a:rPr lang="en-US" sz="3600" dirty="0" smtClean="0"/>
              <a:t>	</a:t>
            </a:r>
            <a:r>
              <a:rPr lang="en-US" sz="3600" dirty="0" smtClean="0">
                <a:solidFill>
                  <a:srgbClr val="0000FF"/>
                </a:solidFill>
              </a:rPr>
              <a:t>– for </a:t>
            </a:r>
            <a:r>
              <a:rPr lang="en-US" sz="3600" dirty="0">
                <a:solidFill>
                  <a:srgbClr val="0000FF"/>
                </a:solidFill>
              </a:rPr>
              <a:t>(</a:t>
            </a:r>
            <a:r>
              <a:rPr lang="en-US" sz="3600" dirty="0" err="1">
                <a:solidFill>
                  <a:srgbClr val="0000FF"/>
                </a:solidFill>
              </a:rPr>
              <a:t>var</a:t>
            </a:r>
            <a:r>
              <a:rPr lang="en-US" sz="3600" dirty="0">
                <a:solidFill>
                  <a:srgbClr val="0000FF"/>
                </a:solidFill>
              </a:rPr>
              <a:t> </a:t>
            </a:r>
            <a:r>
              <a:rPr lang="en-US" sz="3600" dirty="0" err="1">
                <a:solidFill>
                  <a:srgbClr val="0000FF"/>
                </a:solidFill>
              </a:rPr>
              <a:t>i</a:t>
            </a:r>
            <a:r>
              <a:rPr lang="en-US" sz="3600" dirty="0">
                <a:solidFill>
                  <a:srgbClr val="0000FF"/>
                </a:solidFill>
              </a:rPr>
              <a:t>=1; </a:t>
            </a:r>
            <a:r>
              <a:rPr lang="en-US" sz="3600" dirty="0" err="1">
                <a:solidFill>
                  <a:srgbClr val="0000FF"/>
                </a:solidFill>
              </a:rPr>
              <a:t>i</a:t>
            </a:r>
            <a:r>
              <a:rPr lang="en-US" sz="3600" dirty="0">
                <a:solidFill>
                  <a:srgbClr val="0000FF"/>
                </a:solidFill>
              </a:rPr>
              <a:t>&lt;=10; </a:t>
            </a:r>
            <a:r>
              <a:rPr lang="en-US" sz="3600" dirty="0" err="1">
                <a:solidFill>
                  <a:srgbClr val="0000FF"/>
                </a:solidFill>
              </a:rPr>
              <a:t>i</a:t>
            </a:r>
            <a:r>
              <a:rPr lang="en-US" sz="3600" dirty="0">
                <a:solidFill>
                  <a:srgbClr val="0000FF"/>
                </a:solidFill>
              </a:rPr>
              <a:t>++) </a:t>
            </a:r>
            <a:r>
              <a:rPr lang="en-US" sz="3600" dirty="0" smtClean="0">
                <a:solidFill>
                  <a:srgbClr val="0000FF"/>
                </a:solidFill>
              </a:rPr>
              <a:t>{</a:t>
            </a:r>
          </a:p>
          <a:p>
            <a:r>
              <a:rPr lang="en-US" sz="3600" dirty="0">
                <a:solidFill>
                  <a:srgbClr val="0000FF"/>
                </a:solidFill>
              </a:rPr>
              <a:t>	</a:t>
            </a:r>
            <a:r>
              <a:rPr lang="en-US" sz="3600" dirty="0" smtClean="0">
                <a:solidFill>
                  <a:srgbClr val="0000FF"/>
                </a:solidFill>
              </a:rPr>
              <a:t>	 </a:t>
            </a:r>
            <a:r>
              <a:rPr lang="en-US" sz="3600" dirty="0">
                <a:solidFill>
                  <a:srgbClr val="0000FF"/>
                </a:solidFill>
              </a:rPr>
              <a:t>// </a:t>
            </a:r>
            <a:r>
              <a:rPr lang="el-GR" sz="3600" dirty="0">
                <a:solidFill>
                  <a:srgbClr val="0000FF"/>
                </a:solidFill>
              </a:rPr>
              <a:t>Εντολές; </a:t>
            </a:r>
            <a:endParaRPr lang="en-US" sz="3600" dirty="0" smtClean="0">
              <a:solidFill>
                <a:srgbClr val="0000FF"/>
              </a:solidFill>
            </a:endParaRPr>
          </a:p>
          <a:p>
            <a:r>
              <a:rPr lang="en-US" sz="3600" dirty="0">
                <a:solidFill>
                  <a:srgbClr val="0000FF"/>
                </a:solidFill>
              </a:rPr>
              <a:t>	</a:t>
            </a:r>
            <a:r>
              <a:rPr lang="en-US" sz="3600" dirty="0" smtClean="0">
                <a:solidFill>
                  <a:srgbClr val="0000FF"/>
                </a:solidFill>
              </a:rPr>
              <a:t>	</a:t>
            </a:r>
            <a:r>
              <a:rPr lang="el-GR" sz="3600" dirty="0" smtClean="0">
                <a:solidFill>
                  <a:srgbClr val="0000FF"/>
                </a:solidFill>
              </a:rPr>
              <a:t>}</a:t>
            </a:r>
            <a:endParaRPr lang="el-GR" sz="3600" dirty="0">
              <a:solidFill>
                <a:srgbClr val="0000FF"/>
              </a:solidFill>
            </a:endParaRPr>
          </a:p>
          <a:p>
            <a:pPr marL="571500" indent="-571500">
              <a:buFont typeface="Arial" panose="020B0604020202020204" pitchFamily="34" charset="0"/>
              <a:buChar char="•"/>
            </a:pPr>
            <a:r>
              <a:rPr lang="en-US" sz="3600" dirty="0" smtClean="0"/>
              <a:t>While</a:t>
            </a:r>
            <a:endParaRPr lang="en-US" sz="3600" dirty="0"/>
          </a:p>
          <a:p>
            <a:r>
              <a:rPr lang="en-US" sz="3600" dirty="0" smtClean="0"/>
              <a:t>	</a:t>
            </a:r>
            <a:r>
              <a:rPr lang="en-US" sz="3600" dirty="0" smtClean="0">
                <a:solidFill>
                  <a:srgbClr val="0000FF"/>
                </a:solidFill>
              </a:rPr>
              <a:t>– </a:t>
            </a:r>
            <a:r>
              <a:rPr lang="en-US" sz="3600" dirty="0" err="1" smtClean="0">
                <a:solidFill>
                  <a:srgbClr val="0000FF"/>
                </a:solidFill>
              </a:rPr>
              <a:t>var</a:t>
            </a:r>
            <a:r>
              <a:rPr lang="en-US" sz="3600" dirty="0" smtClean="0">
                <a:solidFill>
                  <a:srgbClr val="0000FF"/>
                </a:solidFill>
              </a:rPr>
              <a:t> </a:t>
            </a:r>
            <a:r>
              <a:rPr lang="en-US" sz="3600" dirty="0" err="1">
                <a:solidFill>
                  <a:srgbClr val="0000FF"/>
                </a:solidFill>
              </a:rPr>
              <a:t>i</a:t>
            </a:r>
            <a:r>
              <a:rPr lang="en-US" sz="3600" dirty="0">
                <a:solidFill>
                  <a:srgbClr val="0000FF"/>
                </a:solidFill>
              </a:rPr>
              <a:t> = 1; while (</a:t>
            </a:r>
            <a:r>
              <a:rPr lang="en-US" sz="3600" dirty="0" err="1">
                <a:solidFill>
                  <a:srgbClr val="0000FF"/>
                </a:solidFill>
              </a:rPr>
              <a:t>i</a:t>
            </a:r>
            <a:r>
              <a:rPr lang="en-US" sz="3600" dirty="0">
                <a:solidFill>
                  <a:srgbClr val="0000FF"/>
                </a:solidFill>
              </a:rPr>
              <a:t> &lt;= 10) { </a:t>
            </a:r>
            <a:endParaRPr lang="en-US" sz="3600" dirty="0" smtClean="0">
              <a:solidFill>
                <a:srgbClr val="0000FF"/>
              </a:solidFill>
            </a:endParaRPr>
          </a:p>
          <a:p>
            <a:r>
              <a:rPr lang="en-US" sz="3600" dirty="0">
                <a:solidFill>
                  <a:srgbClr val="0000FF"/>
                </a:solidFill>
              </a:rPr>
              <a:t>	</a:t>
            </a:r>
            <a:r>
              <a:rPr lang="en-US" sz="3600" dirty="0" smtClean="0">
                <a:solidFill>
                  <a:srgbClr val="0000FF"/>
                </a:solidFill>
              </a:rPr>
              <a:t>	// </a:t>
            </a:r>
            <a:r>
              <a:rPr lang="el-GR" sz="3600" dirty="0">
                <a:solidFill>
                  <a:srgbClr val="0000FF"/>
                </a:solidFill>
              </a:rPr>
              <a:t>Εντολές; </a:t>
            </a:r>
            <a:r>
              <a:rPr lang="en-US" sz="3600" dirty="0" err="1">
                <a:solidFill>
                  <a:srgbClr val="0000FF"/>
                </a:solidFill>
              </a:rPr>
              <a:t>i</a:t>
            </a:r>
            <a:r>
              <a:rPr lang="en-US" sz="3600" dirty="0">
                <a:solidFill>
                  <a:srgbClr val="0000FF"/>
                </a:solidFill>
              </a:rPr>
              <a:t>++; </a:t>
            </a:r>
            <a:endParaRPr lang="en-US" sz="3600" dirty="0" smtClean="0">
              <a:solidFill>
                <a:srgbClr val="0000FF"/>
              </a:solidFill>
            </a:endParaRPr>
          </a:p>
          <a:p>
            <a:r>
              <a:rPr lang="en-US" sz="3600" dirty="0">
                <a:solidFill>
                  <a:srgbClr val="0000FF"/>
                </a:solidFill>
              </a:rPr>
              <a:t>	</a:t>
            </a:r>
            <a:r>
              <a:rPr lang="en-US" sz="3600" dirty="0" smtClean="0">
                <a:solidFill>
                  <a:srgbClr val="0000FF"/>
                </a:solidFill>
              </a:rPr>
              <a:t>	}</a:t>
            </a:r>
            <a:endParaRPr lang="el-GR" sz="3600" dirty="0">
              <a:solidFill>
                <a:srgbClr val="0000FF"/>
              </a:solidFill>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619655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8"/>
            <a:ext cx="8507413" cy="737519"/>
          </a:xfrm>
        </p:spPr>
        <p:txBody>
          <a:bodyPr>
            <a:noAutofit/>
          </a:bodyPr>
          <a:lstStyle/>
          <a:p>
            <a:r>
              <a:rPr lang="el-GR" dirty="0"/>
              <a:t>Επαναλήψεις (2/2)</a:t>
            </a:r>
            <a:endParaRPr lang="el-GR" dirty="0" smtClean="0"/>
          </a:p>
        </p:txBody>
      </p:sp>
      <p:sp>
        <p:nvSpPr>
          <p:cNvPr id="11" name="Rectangle 3"/>
          <p:cNvSpPr txBox="1">
            <a:spLocks noChangeArrowheads="1"/>
          </p:cNvSpPr>
          <p:nvPr>
            <p:custDataLst>
              <p:tags r:id="rId3"/>
            </p:custDataLst>
          </p:nvPr>
        </p:nvSpPr>
        <p:spPr>
          <a:xfrm>
            <a:off x="457200" y="1085850"/>
            <a:ext cx="8507413" cy="522954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 </a:t>
            </a:r>
            <a:r>
              <a:rPr lang="en-US" dirty="0"/>
              <a:t>/ While </a:t>
            </a:r>
          </a:p>
          <a:p>
            <a:pPr marL="0" indent="0">
              <a:buNone/>
            </a:pPr>
            <a:r>
              <a:rPr lang="en-US" dirty="0" smtClean="0">
                <a:solidFill>
                  <a:srgbClr val="0000FF"/>
                </a:solidFill>
              </a:rPr>
              <a:t>	– </a:t>
            </a:r>
            <a:r>
              <a:rPr lang="en-US" b="1" dirty="0" err="1" smtClean="0">
                <a:solidFill>
                  <a:srgbClr val="0000FF"/>
                </a:solidFill>
              </a:rPr>
              <a:t>var</a:t>
            </a:r>
            <a:r>
              <a:rPr lang="en-US" b="1" dirty="0" smtClean="0">
                <a:solidFill>
                  <a:srgbClr val="0000FF"/>
                </a:solidFill>
              </a:rPr>
              <a:t> </a:t>
            </a:r>
            <a:r>
              <a:rPr lang="en-US" b="1" dirty="0" err="1">
                <a:solidFill>
                  <a:srgbClr val="0000FF"/>
                </a:solidFill>
              </a:rPr>
              <a:t>i</a:t>
            </a:r>
            <a:r>
              <a:rPr lang="en-US" b="1" dirty="0">
                <a:solidFill>
                  <a:srgbClr val="0000FF"/>
                </a:solidFill>
              </a:rPr>
              <a:t> = 1</a:t>
            </a:r>
            <a:r>
              <a:rPr lang="en-US" b="1" dirty="0" smtClean="0">
                <a:solidFill>
                  <a:srgbClr val="0000FF"/>
                </a:solidFill>
              </a:rPr>
              <a:t>;</a:t>
            </a:r>
          </a:p>
          <a:p>
            <a:pPr marL="0" indent="0">
              <a:buNone/>
            </a:pPr>
            <a:r>
              <a:rPr lang="en-US" b="1" dirty="0">
                <a:solidFill>
                  <a:srgbClr val="0000FF"/>
                </a:solidFill>
              </a:rPr>
              <a:t>	</a:t>
            </a:r>
            <a:r>
              <a:rPr lang="en-US" b="1" dirty="0" smtClean="0">
                <a:solidFill>
                  <a:srgbClr val="0000FF"/>
                </a:solidFill>
              </a:rPr>
              <a:t> do </a:t>
            </a:r>
            <a:r>
              <a:rPr lang="en-US" b="1" dirty="0">
                <a:solidFill>
                  <a:srgbClr val="0000FF"/>
                </a:solidFill>
              </a:rPr>
              <a:t>{ </a:t>
            </a:r>
            <a:endParaRPr lang="en-US" b="1" dirty="0" smtClean="0">
              <a:solidFill>
                <a:srgbClr val="0000FF"/>
              </a:solidFill>
            </a:endParaRPr>
          </a:p>
          <a:p>
            <a:pPr marL="0" indent="0">
              <a:buNone/>
            </a:pPr>
            <a:r>
              <a:rPr lang="en-US" b="1" dirty="0">
                <a:solidFill>
                  <a:srgbClr val="0000FF"/>
                </a:solidFill>
              </a:rPr>
              <a:t>	</a:t>
            </a:r>
            <a:r>
              <a:rPr lang="en-US" b="1" dirty="0" smtClean="0">
                <a:solidFill>
                  <a:srgbClr val="0000FF"/>
                </a:solidFill>
              </a:rPr>
              <a:t>	// </a:t>
            </a:r>
            <a:r>
              <a:rPr lang="el-GR" b="1" dirty="0">
                <a:solidFill>
                  <a:srgbClr val="0000FF"/>
                </a:solidFill>
              </a:rPr>
              <a:t>εντολές </a:t>
            </a:r>
            <a:r>
              <a:rPr lang="en-US" b="1" dirty="0" err="1">
                <a:solidFill>
                  <a:srgbClr val="0000FF"/>
                </a:solidFill>
              </a:rPr>
              <a:t>i</a:t>
            </a:r>
            <a:r>
              <a:rPr lang="en-US" b="1" dirty="0">
                <a:solidFill>
                  <a:srgbClr val="0000FF"/>
                </a:solidFill>
              </a:rPr>
              <a:t>++; </a:t>
            </a:r>
            <a:endParaRPr lang="en-US" b="1" dirty="0" smtClean="0">
              <a:solidFill>
                <a:srgbClr val="0000FF"/>
              </a:solidFill>
            </a:endParaRPr>
          </a:p>
          <a:p>
            <a:pPr marL="0" indent="0">
              <a:buNone/>
            </a:pPr>
            <a:r>
              <a:rPr lang="en-US" b="1" dirty="0">
                <a:solidFill>
                  <a:srgbClr val="0000FF"/>
                </a:solidFill>
              </a:rPr>
              <a:t>	</a:t>
            </a:r>
            <a:r>
              <a:rPr lang="en-US" b="1" dirty="0" smtClean="0">
                <a:solidFill>
                  <a:srgbClr val="0000FF"/>
                </a:solidFill>
              </a:rPr>
              <a:t>} </a:t>
            </a:r>
            <a:r>
              <a:rPr lang="en-US" b="1" dirty="0">
                <a:solidFill>
                  <a:srgbClr val="0000FF"/>
                </a:solidFill>
              </a:rPr>
              <a:t>while (</a:t>
            </a:r>
            <a:r>
              <a:rPr lang="en-US" b="1" dirty="0" err="1">
                <a:solidFill>
                  <a:srgbClr val="0000FF"/>
                </a:solidFill>
              </a:rPr>
              <a:t>i</a:t>
            </a:r>
            <a:r>
              <a:rPr lang="en-US" b="1" dirty="0">
                <a:solidFill>
                  <a:srgbClr val="0000FF"/>
                </a:solidFill>
              </a:rPr>
              <a:t> &lt;= 10); </a:t>
            </a:r>
            <a:endParaRPr lang="en-US" dirty="0">
              <a:solidFill>
                <a:srgbClr val="0000FF"/>
              </a:solidFill>
            </a:endParaRPr>
          </a:p>
          <a:p>
            <a:r>
              <a:rPr lang="en-US" dirty="0" smtClean="0"/>
              <a:t>Break </a:t>
            </a:r>
            <a:r>
              <a:rPr lang="en-US" dirty="0"/>
              <a:t>/ Continue </a:t>
            </a:r>
          </a:p>
          <a:p>
            <a:pPr marL="0" indent="0">
              <a:buNone/>
            </a:pPr>
            <a:r>
              <a:rPr lang="en-US" dirty="0" smtClean="0"/>
              <a:t>	- </a:t>
            </a:r>
            <a:r>
              <a:rPr lang="el-GR" dirty="0" err="1" smtClean="0"/>
              <a:t>break</a:t>
            </a:r>
            <a:r>
              <a:rPr lang="el-GR" dirty="0" smtClean="0"/>
              <a:t> </a:t>
            </a:r>
            <a:r>
              <a:rPr lang="el-GR" dirty="0"/>
              <a:t>για έξοδο από </a:t>
            </a:r>
            <a:r>
              <a:rPr lang="el-GR" dirty="0" err="1"/>
              <a:t>loop</a:t>
            </a:r>
            <a:r>
              <a:rPr lang="el-GR" dirty="0"/>
              <a:t> </a:t>
            </a:r>
          </a:p>
          <a:p>
            <a:pPr marL="0" indent="0">
              <a:buNone/>
            </a:pPr>
            <a:r>
              <a:rPr lang="en-US" dirty="0" smtClean="0"/>
              <a:t>	- continue </a:t>
            </a:r>
            <a:r>
              <a:rPr lang="el-GR" dirty="0"/>
              <a:t>για συνέχεια </a:t>
            </a:r>
            <a:r>
              <a:rPr lang="en-US" dirty="0"/>
              <a:t>loop </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559674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custDataLst>
              <p:tags r:id="rId2"/>
            </p:custDataLst>
          </p:nvPr>
        </p:nvSpPr>
        <p:spPr>
          <a:xfrm>
            <a:off x="457200" y="115888"/>
            <a:ext cx="8507413" cy="743295"/>
          </a:xfrm>
        </p:spPr>
        <p:txBody>
          <a:bodyPr>
            <a:noAutofit/>
          </a:bodyPr>
          <a:lstStyle/>
          <a:p>
            <a:r>
              <a:rPr lang="el-GR" dirty="0" smtClean="0"/>
              <a:t>Το </a:t>
            </a:r>
            <a:r>
              <a:rPr lang="el-GR" dirty="0"/>
              <a:t>Μοντέλο του </a:t>
            </a:r>
            <a:r>
              <a:rPr lang="el-GR" dirty="0" err="1"/>
              <a:t>Browser</a:t>
            </a:r>
            <a:r>
              <a:rPr lang="el-GR" dirty="0"/>
              <a:t> (BOM)</a:t>
            </a:r>
            <a:endParaRPr lang="el-GR" dirty="0" smtClean="0"/>
          </a:p>
        </p:txBody>
      </p:sp>
      <p:pic>
        <p:nvPicPr>
          <p:cNvPr id="2" name="Εικόνα 1" descr="Εικόνα Μπλόκ διαγράμματος του μοντέλου Browser.  "/>
          <p:cNvPicPr>
            <a:picLocks noChangeAspect="1"/>
          </p:cNvPicPr>
          <p:nvPr/>
        </p:nvPicPr>
        <p:blipFill>
          <a:blip r:embed="rId7"/>
          <a:stretch>
            <a:fillRect/>
          </a:stretch>
        </p:blipFill>
        <p:spPr>
          <a:xfrm>
            <a:off x="1676976" y="1014001"/>
            <a:ext cx="4968552" cy="5245191"/>
          </a:xfrm>
          <a:prstGeom prst="rect">
            <a:avLst/>
          </a:prstGeom>
        </p:spPr>
      </p:pic>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793164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67544" y="116632"/>
            <a:ext cx="8507413" cy="737519"/>
          </a:xfrm>
        </p:spPr>
        <p:txBody>
          <a:bodyPr>
            <a:noAutofit/>
          </a:bodyPr>
          <a:lstStyle/>
          <a:p>
            <a:r>
              <a:rPr lang="el-GR" dirty="0"/>
              <a:t>Το Αντικείμενο </a:t>
            </a:r>
            <a:r>
              <a:rPr lang="en-US" dirty="0"/>
              <a:t>Window</a:t>
            </a:r>
            <a:endParaRPr lang="el-GR" dirty="0" smtClean="0"/>
          </a:p>
        </p:txBody>
      </p:sp>
      <p:sp>
        <p:nvSpPr>
          <p:cNvPr id="2" name="Ορθογώνιο 1"/>
          <p:cNvSpPr/>
          <p:nvPr>
            <p:custDataLst>
              <p:tags r:id="rId3"/>
            </p:custDataLst>
          </p:nvPr>
        </p:nvSpPr>
        <p:spPr>
          <a:xfrm>
            <a:off x="395537" y="1568006"/>
            <a:ext cx="8579420" cy="3847207"/>
          </a:xfrm>
          <a:prstGeom prst="rect">
            <a:avLst/>
          </a:prstGeom>
        </p:spPr>
        <p:txBody>
          <a:bodyPr wrap="square">
            <a:spAutoFit/>
          </a:bodyPr>
          <a:lstStyle/>
          <a:p>
            <a:pPr marL="285750" indent="-285750">
              <a:buFont typeface="Arial" panose="020B0604020202020204" pitchFamily="34" charset="0"/>
              <a:buChar char="•"/>
            </a:pPr>
            <a:r>
              <a:rPr lang="el-GR" sz="2800" dirty="0" smtClean="0">
                <a:latin typeface="Calibri" panose="020F0502020204030204" pitchFamily="34" charset="0"/>
              </a:rPr>
              <a:t>Αντιπροσωπεύει </a:t>
            </a:r>
            <a:r>
              <a:rPr lang="el-GR" sz="2800" dirty="0">
                <a:latin typeface="Calibri" panose="020F0502020204030204" pitchFamily="34" charset="0"/>
              </a:rPr>
              <a:t>το παράθυρο ενός </a:t>
            </a:r>
            <a:r>
              <a:rPr lang="el-GR" sz="2800" dirty="0" err="1">
                <a:latin typeface="Calibri" panose="020F0502020204030204" pitchFamily="34" charset="0"/>
              </a:rPr>
              <a:t>web</a:t>
            </a:r>
            <a:r>
              <a:rPr lang="el-GR" sz="2800" dirty="0">
                <a:latin typeface="Calibri" panose="020F0502020204030204" pitchFamily="34" charset="0"/>
              </a:rPr>
              <a:t> </a:t>
            </a:r>
            <a:r>
              <a:rPr lang="el-GR" sz="2800" dirty="0" err="1">
                <a:latin typeface="Calibri" panose="020F0502020204030204" pitchFamily="34" charset="0"/>
              </a:rPr>
              <a:t>browser</a:t>
            </a:r>
            <a:r>
              <a:rPr lang="el-GR" sz="2800" dirty="0">
                <a:latin typeface="Calibri" panose="020F0502020204030204" pitchFamily="34" charset="0"/>
              </a:rPr>
              <a:t> </a:t>
            </a:r>
          </a:p>
          <a:p>
            <a:pPr marL="285750" indent="-285750">
              <a:buFont typeface="Arial" panose="020B0604020202020204" pitchFamily="34" charset="0"/>
              <a:buChar char="•"/>
            </a:pPr>
            <a:r>
              <a:rPr lang="el-GR" sz="2800" dirty="0" smtClean="0">
                <a:latin typeface="Calibri" panose="020F0502020204030204" pitchFamily="34" charset="0"/>
              </a:rPr>
              <a:t>Είναι </a:t>
            </a:r>
            <a:r>
              <a:rPr lang="el-GR" sz="2800" dirty="0" err="1">
                <a:latin typeface="Calibri" panose="020F0502020204030204" pitchFamily="34" charset="0"/>
              </a:rPr>
              <a:t>προσβάσιμο</a:t>
            </a:r>
            <a:r>
              <a:rPr lang="el-GR" sz="2800" dirty="0">
                <a:latin typeface="Calibri" panose="020F0502020204030204" pitchFamily="34" charset="0"/>
              </a:rPr>
              <a:t> μέσω της προκαθορισμένης καθολικής μεταβλητής </a:t>
            </a:r>
            <a:r>
              <a:rPr lang="el-GR" sz="2800" dirty="0" err="1">
                <a:latin typeface="Calibri" panose="020F0502020204030204" pitchFamily="34" charset="0"/>
              </a:rPr>
              <a:t>window</a:t>
            </a:r>
            <a:r>
              <a:rPr lang="el-GR" sz="2800" dirty="0">
                <a:latin typeface="Calibri" panose="020F0502020204030204" pitchFamily="34" charset="0"/>
              </a:rPr>
              <a:t> ενός προγράμματος </a:t>
            </a:r>
          </a:p>
          <a:p>
            <a:pPr marL="285750" indent="-285750">
              <a:buFont typeface="Arial" panose="020B0604020202020204" pitchFamily="34" charset="0"/>
              <a:buChar char="•"/>
            </a:pPr>
            <a:r>
              <a:rPr lang="el-GR" sz="2800" dirty="0" smtClean="0">
                <a:latin typeface="Calibri" panose="020F0502020204030204" pitchFamily="34" charset="0"/>
              </a:rPr>
              <a:t>Οι </a:t>
            </a:r>
            <a:r>
              <a:rPr lang="el-GR" sz="2800" dirty="0">
                <a:latin typeface="Calibri" panose="020F0502020204030204" pitchFamily="34" charset="0"/>
              </a:rPr>
              <a:t>καθολικές μεταβλητές αποτελούν ιδιότητες του αντικειμένου </a:t>
            </a:r>
            <a:r>
              <a:rPr lang="el-GR" sz="2800" dirty="0" err="1">
                <a:latin typeface="Calibri" panose="020F0502020204030204" pitchFamily="34" charset="0"/>
              </a:rPr>
              <a:t>window</a:t>
            </a:r>
            <a:r>
              <a:rPr lang="el-GR" sz="2800" dirty="0">
                <a:latin typeface="Calibri" panose="020F0502020204030204" pitchFamily="34" charset="0"/>
              </a:rPr>
              <a:t> και το αντίθετο </a:t>
            </a:r>
          </a:p>
          <a:p>
            <a:pPr lvl="1"/>
            <a:r>
              <a:rPr lang="en-US" sz="2400" dirty="0" smtClean="0">
                <a:solidFill>
                  <a:srgbClr val="0000FF"/>
                </a:solidFill>
                <a:latin typeface="Arial" panose="020B0604020202020204" pitchFamily="34" charset="0"/>
              </a:rPr>
              <a:t>– </a:t>
            </a:r>
            <a:r>
              <a:rPr lang="en-US" sz="2400" b="1" dirty="0" err="1" smtClean="0">
                <a:solidFill>
                  <a:srgbClr val="0000FF"/>
                </a:solidFill>
                <a:latin typeface="Courier New" panose="02070309020205020404" pitchFamily="49" charset="0"/>
              </a:rPr>
              <a:t>var</a:t>
            </a:r>
            <a:r>
              <a:rPr lang="en-US" sz="2400" b="1" dirty="0" smtClean="0">
                <a:solidFill>
                  <a:srgbClr val="0000FF"/>
                </a:solidFill>
                <a:latin typeface="Courier New" panose="02070309020205020404" pitchFamily="49" charset="0"/>
              </a:rPr>
              <a:t> </a:t>
            </a:r>
            <a:r>
              <a:rPr lang="en-US" sz="2400" b="1" dirty="0">
                <a:solidFill>
                  <a:srgbClr val="0000FF"/>
                </a:solidFill>
                <a:latin typeface="Courier New" panose="02070309020205020404" pitchFamily="49" charset="0"/>
              </a:rPr>
              <a:t>answer = 42; </a:t>
            </a:r>
            <a:endParaRPr lang="en-US" sz="2400" dirty="0">
              <a:solidFill>
                <a:srgbClr val="0000FF"/>
              </a:solidFill>
              <a:latin typeface="Courier New" panose="02070309020205020404" pitchFamily="49" charset="0"/>
            </a:endParaRPr>
          </a:p>
          <a:p>
            <a:pPr lvl="1"/>
            <a:r>
              <a:rPr lang="en-US" sz="2400" dirty="0" smtClean="0">
                <a:solidFill>
                  <a:srgbClr val="0000FF"/>
                </a:solidFill>
                <a:latin typeface="Arial" panose="020B0604020202020204" pitchFamily="34" charset="0"/>
              </a:rPr>
              <a:t>– </a:t>
            </a:r>
            <a:r>
              <a:rPr lang="en-US" sz="2400" b="1" dirty="0" err="1" smtClean="0">
                <a:solidFill>
                  <a:srgbClr val="0000FF"/>
                </a:solidFill>
                <a:latin typeface="Courier New" panose="02070309020205020404" pitchFamily="49" charset="0"/>
              </a:rPr>
              <a:t>window.answer</a:t>
            </a:r>
            <a:r>
              <a:rPr lang="en-US" sz="2400" b="1" dirty="0" smtClean="0">
                <a:solidFill>
                  <a:srgbClr val="0000FF"/>
                </a:solidFill>
                <a:latin typeface="Courier New" panose="02070309020205020404" pitchFamily="49" charset="0"/>
              </a:rPr>
              <a:t> </a:t>
            </a:r>
            <a:r>
              <a:rPr lang="en-US" sz="2400" b="1" dirty="0">
                <a:solidFill>
                  <a:srgbClr val="0000FF"/>
                </a:solidFill>
                <a:latin typeface="Courier New" panose="02070309020205020404" pitchFamily="49" charset="0"/>
              </a:rPr>
              <a:t>= 42; </a:t>
            </a:r>
            <a:endParaRPr lang="en-US" sz="2400" dirty="0">
              <a:solidFill>
                <a:srgbClr val="0000FF"/>
              </a:solidFill>
              <a:latin typeface="Courier New" panose="02070309020205020404" pitchFamily="49" charset="0"/>
            </a:endParaRPr>
          </a:p>
          <a:p>
            <a:pPr marL="285750" indent="-285750">
              <a:buFont typeface="Arial" panose="020B0604020202020204" pitchFamily="34" charset="0"/>
              <a:buChar char="•"/>
            </a:pPr>
            <a:r>
              <a:rPr lang="el-GR" sz="2800" dirty="0" smtClean="0">
                <a:latin typeface="Calibri" panose="020F0502020204030204" pitchFamily="34" charset="0"/>
              </a:rPr>
              <a:t>Μέθοδοι </a:t>
            </a:r>
            <a:r>
              <a:rPr lang="el-GR" sz="2800" dirty="0">
                <a:latin typeface="Calibri" panose="020F0502020204030204" pitchFamily="34" charset="0"/>
              </a:rPr>
              <a:t>του αντικειμένου </a:t>
            </a:r>
            <a:r>
              <a:rPr lang="el-GR" sz="2800" dirty="0" err="1">
                <a:latin typeface="Calibri" panose="020F0502020204030204" pitchFamily="34" charset="0"/>
              </a:rPr>
              <a:t>window</a:t>
            </a:r>
            <a:r>
              <a:rPr lang="el-GR" sz="2800" dirty="0">
                <a:latin typeface="Calibri" panose="020F0502020204030204" pitchFamily="34" charset="0"/>
              </a:rPr>
              <a:t> μπορούν να κληθούν απευθείας στο πρόγραμμα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831084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87400"/>
          </a:xfrm>
        </p:spPr>
        <p:txBody>
          <a:bodyPr/>
          <a:lstStyle/>
          <a:p>
            <a:r>
              <a:rPr lang="el-GR" dirty="0"/>
              <a:t>Κουτιά Διαλόγου - </a:t>
            </a:r>
            <a:r>
              <a:rPr lang="en-US" dirty="0"/>
              <a:t>Dialog Boxes</a:t>
            </a:r>
            <a:endParaRPr lang="el-GR" dirty="0" smtClean="0"/>
          </a:p>
        </p:txBody>
      </p:sp>
      <p:sp>
        <p:nvSpPr>
          <p:cNvPr id="3" name="Ορθογώνιο 2"/>
          <p:cNvSpPr/>
          <p:nvPr/>
        </p:nvSpPr>
        <p:spPr>
          <a:xfrm>
            <a:off x="323653" y="886892"/>
            <a:ext cx="8640960" cy="5078313"/>
          </a:xfrm>
          <a:prstGeom prst="rect">
            <a:avLst/>
          </a:prstGeom>
        </p:spPr>
        <p:txBody>
          <a:bodyPr wrap="square">
            <a:spAutoFit/>
          </a:bodyPr>
          <a:lstStyle/>
          <a:p>
            <a:pPr marL="342900" indent="-342900">
              <a:buFont typeface="Arial" panose="020B0604020202020204" pitchFamily="34" charset="0"/>
              <a:buChar char="•"/>
            </a:pPr>
            <a:r>
              <a:rPr lang="en-US" sz="2800" dirty="0" err="1" smtClean="0">
                <a:latin typeface="Calibri" panose="020F0502020204030204" pitchFamily="34" charset="0"/>
              </a:rPr>
              <a:t>window.alert</a:t>
            </a:r>
            <a:r>
              <a:rPr lang="en-US" sz="2800" dirty="0" smtClean="0">
                <a:latin typeface="Calibri" panose="020F0502020204030204" pitchFamily="34" charset="0"/>
              </a:rPr>
              <a:t>(String </a:t>
            </a:r>
            <a:r>
              <a:rPr lang="en-US" sz="2800" dirty="0">
                <a:latin typeface="Calibri" panose="020F0502020204030204" pitchFamily="34" charset="0"/>
              </a:rPr>
              <a:t>message) </a:t>
            </a:r>
          </a:p>
          <a:p>
            <a:r>
              <a:rPr lang="en-US" sz="2400" dirty="0" smtClean="0">
                <a:latin typeface="Arial" panose="020B0604020202020204" pitchFamily="34" charset="0"/>
              </a:rPr>
              <a:t>	</a:t>
            </a:r>
            <a:r>
              <a:rPr lang="el-GR" sz="2400" dirty="0" smtClean="0">
                <a:latin typeface="Arial" panose="020B0604020202020204" pitchFamily="34" charset="0"/>
              </a:rPr>
              <a:t>–</a:t>
            </a:r>
            <a:r>
              <a:rPr lang="en-US" sz="2400" dirty="0" smtClean="0">
                <a:latin typeface="Arial" panose="020B0604020202020204" pitchFamily="34" charset="0"/>
              </a:rPr>
              <a:t> </a:t>
            </a:r>
            <a:r>
              <a:rPr lang="el-GR" sz="2400" dirty="0" smtClean="0">
                <a:latin typeface="Calibri" panose="020F0502020204030204" pitchFamily="34" charset="0"/>
              </a:rPr>
              <a:t>Εμφανίζει </a:t>
            </a:r>
            <a:r>
              <a:rPr lang="el-GR" sz="2400" dirty="0">
                <a:latin typeface="Calibri" panose="020F0502020204030204" pitchFamily="34" charset="0"/>
              </a:rPr>
              <a:t>ένα κουτί διαλόγου, το οποίο απλά περιέχει ένα </a:t>
            </a:r>
            <a:r>
              <a:rPr lang="en-US" sz="2400" dirty="0" smtClean="0">
                <a:latin typeface="Calibri" panose="020F0502020204030204" pitchFamily="34" charset="0"/>
              </a:rPr>
              <a:t>	</a:t>
            </a:r>
            <a:r>
              <a:rPr lang="el-GR" sz="2400" dirty="0" smtClean="0">
                <a:latin typeface="Calibri" panose="020F0502020204030204" pitchFamily="34" charset="0"/>
              </a:rPr>
              <a:t>μήνυμα </a:t>
            </a:r>
            <a:r>
              <a:rPr lang="el-GR" sz="2400" dirty="0">
                <a:latin typeface="Calibri" panose="020F0502020204030204" pitchFamily="34" charset="0"/>
              </a:rPr>
              <a:t>και ένα κουμπί ΟΚ για το κλείσιμο του </a:t>
            </a:r>
          </a:p>
          <a:p>
            <a:pPr marL="342900" indent="-342900">
              <a:buFont typeface="Arial" panose="020B0604020202020204" pitchFamily="34" charset="0"/>
              <a:buChar char="•"/>
            </a:pPr>
            <a:r>
              <a:rPr lang="en-US" sz="2800" dirty="0" err="1" smtClean="0">
                <a:latin typeface="Calibri" panose="020F0502020204030204" pitchFamily="34" charset="0"/>
              </a:rPr>
              <a:t>window.confirm</a:t>
            </a:r>
            <a:r>
              <a:rPr lang="en-US" sz="2800" dirty="0" smtClean="0">
                <a:latin typeface="Calibri" panose="020F0502020204030204" pitchFamily="34" charset="0"/>
              </a:rPr>
              <a:t>(String </a:t>
            </a:r>
            <a:r>
              <a:rPr lang="en-US" sz="2800" dirty="0">
                <a:latin typeface="Calibri" panose="020F0502020204030204" pitchFamily="34" charset="0"/>
              </a:rPr>
              <a:t>message) </a:t>
            </a:r>
          </a:p>
          <a:p>
            <a:r>
              <a:rPr lang="en-US" sz="2400" dirty="0" smtClean="0">
                <a:latin typeface="Arial" panose="020B0604020202020204" pitchFamily="34" charset="0"/>
              </a:rPr>
              <a:t>	</a:t>
            </a:r>
            <a:r>
              <a:rPr lang="el-GR" sz="2400" dirty="0" smtClean="0">
                <a:latin typeface="Arial" panose="020B0604020202020204" pitchFamily="34" charset="0"/>
              </a:rPr>
              <a:t>–</a:t>
            </a:r>
            <a:r>
              <a:rPr lang="en-US" sz="2400" dirty="0" smtClean="0">
                <a:latin typeface="Arial" panose="020B0604020202020204" pitchFamily="34" charset="0"/>
              </a:rPr>
              <a:t> </a:t>
            </a:r>
            <a:r>
              <a:rPr lang="el-GR" sz="2400" dirty="0" smtClean="0">
                <a:latin typeface="Calibri" panose="020F0502020204030204" pitchFamily="34" charset="0"/>
              </a:rPr>
              <a:t>Εμφανίζει </a:t>
            </a:r>
            <a:r>
              <a:rPr lang="el-GR" sz="2400" dirty="0">
                <a:latin typeface="Calibri" panose="020F0502020204030204" pitchFamily="34" charset="0"/>
              </a:rPr>
              <a:t>ένα κουτί διαλόγου, το οποίο περιέχει ένα </a:t>
            </a:r>
            <a:r>
              <a:rPr lang="en-US" sz="2400" dirty="0" smtClean="0">
                <a:latin typeface="Calibri" panose="020F0502020204030204" pitchFamily="34" charset="0"/>
              </a:rPr>
              <a:t>	</a:t>
            </a:r>
            <a:r>
              <a:rPr lang="el-GR" sz="2400" dirty="0" smtClean="0">
                <a:latin typeface="Calibri" panose="020F0502020204030204" pitchFamily="34" charset="0"/>
              </a:rPr>
              <a:t>μήνυμα </a:t>
            </a:r>
            <a:r>
              <a:rPr lang="el-GR" sz="2400" dirty="0">
                <a:latin typeface="Calibri" panose="020F0502020204030204" pitchFamily="34" charset="0"/>
              </a:rPr>
              <a:t>και δύο κουμπιά ΟΚ και </a:t>
            </a:r>
            <a:r>
              <a:rPr lang="el-GR" sz="2400" dirty="0" err="1">
                <a:latin typeface="Calibri" panose="020F0502020204030204" pitchFamily="34" charset="0"/>
              </a:rPr>
              <a:t>Cancel</a:t>
            </a:r>
            <a:r>
              <a:rPr lang="el-GR" sz="2400" dirty="0">
                <a:latin typeface="Calibri" panose="020F0502020204030204" pitchFamily="34" charset="0"/>
              </a:rPr>
              <a:t> </a:t>
            </a:r>
          </a:p>
          <a:p>
            <a:r>
              <a:rPr lang="en-US" sz="2400" dirty="0" smtClean="0">
                <a:latin typeface="Arial" panose="020B0604020202020204" pitchFamily="34" charset="0"/>
              </a:rPr>
              <a:t>	</a:t>
            </a:r>
            <a:r>
              <a:rPr lang="el-GR" sz="2400" dirty="0" smtClean="0">
                <a:latin typeface="Arial" panose="020B0604020202020204" pitchFamily="34" charset="0"/>
              </a:rPr>
              <a:t>–</a:t>
            </a:r>
            <a:r>
              <a:rPr lang="en-US" sz="2400" dirty="0" smtClean="0">
                <a:latin typeface="Arial" panose="020B0604020202020204" pitchFamily="34" charset="0"/>
              </a:rPr>
              <a:t> </a:t>
            </a:r>
            <a:r>
              <a:rPr lang="el-GR" sz="2400" dirty="0" err="1" smtClean="0">
                <a:latin typeface="Calibri" panose="020F0502020204030204" pitchFamily="34" charset="0"/>
              </a:rPr>
              <a:t>Eπιστρέφει</a:t>
            </a:r>
            <a:r>
              <a:rPr lang="el-GR" sz="2400" dirty="0" smtClean="0">
                <a:latin typeface="Calibri" panose="020F0502020204030204" pitchFamily="34" charset="0"/>
              </a:rPr>
              <a:t> </a:t>
            </a:r>
            <a:r>
              <a:rPr lang="el-GR" sz="2400" dirty="0">
                <a:latin typeface="Calibri" panose="020F0502020204030204" pitchFamily="34" charset="0"/>
              </a:rPr>
              <a:t>τιμή </a:t>
            </a:r>
            <a:r>
              <a:rPr lang="el-GR" sz="2400" dirty="0" err="1">
                <a:latin typeface="Calibri" panose="020F0502020204030204" pitchFamily="34" charset="0"/>
              </a:rPr>
              <a:t>true</a:t>
            </a:r>
            <a:r>
              <a:rPr lang="el-GR" sz="2400" dirty="0">
                <a:latin typeface="Calibri" panose="020F0502020204030204" pitchFamily="34" charset="0"/>
              </a:rPr>
              <a:t> ή </a:t>
            </a:r>
            <a:r>
              <a:rPr lang="el-GR" sz="2400" dirty="0" err="1">
                <a:latin typeface="Calibri" panose="020F0502020204030204" pitchFamily="34" charset="0"/>
              </a:rPr>
              <a:t>false</a:t>
            </a:r>
            <a:r>
              <a:rPr lang="el-GR" sz="2400" dirty="0">
                <a:latin typeface="Calibri" panose="020F0502020204030204" pitchFamily="34" charset="0"/>
              </a:rPr>
              <a:t> αντίστοιχα </a:t>
            </a:r>
          </a:p>
          <a:p>
            <a:pPr marL="342900" indent="-342900">
              <a:buFont typeface="Arial" panose="020B0604020202020204" pitchFamily="34" charset="0"/>
              <a:buChar char="•"/>
            </a:pPr>
            <a:r>
              <a:rPr lang="en-US" sz="2800" dirty="0" err="1" smtClean="0">
                <a:latin typeface="Calibri" panose="020F0502020204030204" pitchFamily="34" charset="0"/>
              </a:rPr>
              <a:t>window.prompt</a:t>
            </a:r>
            <a:r>
              <a:rPr lang="en-US" sz="2800" dirty="0" smtClean="0">
                <a:latin typeface="Calibri" panose="020F0502020204030204" pitchFamily="34" charset="0"/>
              </a:rPr>
              <a:t>(String </a:t>
            </a:r>
            <a:r>
              <a:rPr lang="en-US" sz="2800" dirty="0">
                <a:latin typeface="Calibri" panose="020F0502020204030204" pitchFamily="34" charset="0"/>
              </a:rPr>
              <a:t>message, [String default]) </a:t>
            </a:r>
          </a:p>
          <a:p>
            <a:r>
              <a:rPr lang="en-US" sz="2400" dirty="0" smtClean="0">
                <a:latin typeface="Arial" panose="020B0604020202020204" pitchFamily="34" charset="0"/>
              </a:rPr>
              <a:t>	</a:t>
            </a:r>
            <a:r>
              <a:rPr lang="el-GR" sz="2400" dirty="0" smtClean="0">
                <a:latin typeface="Arial" panose="020B0604020202020204" pitchFamily="34" charset="0"/>
              </a:rPr>
              <a:t>–</a:t>
            </a:r>
            <a:r>
              <a:rPr lang="en-US" sz="2400" dirty="0" smtClean="0">
                <a:latin typeface="Arial" panose="020B0604020202020204" pitchFamily="34" charset="0"/>
              </a:rPr>
              <a:t> </a:t>
            </a:r>
            <a:r>
              <a:rPr lang="el-GR" sz="2400" dirty="0" smtClean="0">
                <a:latin typeface="Calibri" panose="020F0502020204030204" pitchFamily="34" charset="0"/>
              </a:rPr>
              <a:t>Εμφανίζει </a:t>
            </a:r>
            <a:r>
              <a:rPr lang="el-GR" sz="2400" dirty="0">
                <a:latin typeface="Calibri" panose="020F0502020204030204" pitchFamily="34" charset="0"/>
              </a:rPr>
              <a:t>ένα κουτί διαλόγου, το οποίο περιέχει ένα </a:t>
            </a:r>
            <a:r>
              <a:rPr lang="en-US" sz="2400" dirty="0" smtClean="0">
                <a:latin typeface="Calibri" panose="020F0502020204030204" pitchFamily="34" charset="0"/>
              </a:rPr>
              <a:t>	</a:t>
            </a:r>
            <a:r>
              <a:rPr lang="el-GR" sz="2400" dirty="0" smtClean="0">
                <a:latin typeface="Calibri" panose="020F0502020204030204" pitchFamily="34" charset="0"/>
              </a:rPr>
              <a:t>μήνυμα</a:t>
            </a:r>
            <a:r>
              <a:rPr lang="el-GR" sz="2400" dirty="0">
                <a:latin typeface="Calibri" panose="020F0502020204030204" pitchFamily="34" charset="0"/>
              </a:rPr>
              <a:t>, δύο κουμπιά ΟΚ και </a:t>
            </a:r>
            <a:r>
              <a:rPr lang="el-GR" sz="2400" dirty="0" err="1">
                <a:latin typeface="Calibri" panose="020F0502020204030204" pitchFamily="34" charset="0"/>
              </a:rPr>
              <a:t>Cancel</a:t>
            </a:r>
            <a:r>
              <a:rPr lang="el-GR" sz="2400" dirty="0">
                <a:latin typeface="Calibri" panose="020F0502020204030204" pitchFamily="34" charset="0"/>
              </a:rPr>
              <a:t> και ένα πεδίο κειμένου </a:t>
            </a:r>
            <a:r>
              <a:rPr lang="en-US" sz="2400" dirty="0" smtClean="0">
                <a:latin typeface="Calibri" panose="020F0502020204030204" pitchFamily="34" charset="0"/>
              </a:rPr>
              <a:t>	</a:t>
            </a:r>
            <a:r>
              <a:rPr lang="el-GR" sz="2400" dirty="0" smtClean="0">
                <a:latin typeface="Calibri" panose="020F0502020204030204" pitchFamily="34" charset="0"/>
              </a:rPr>
              <a:t>(</a:t>
            </a:r>
            <a:r>
              <a:rPr lang="el-GR" sz="2400" dirty="0">
                <a:latin typeface="Calibri" panose="020F0502020204030204" pitchFamily="34" charset="0"/>
              </a:rPr>
              <a:t>το οποίο προαιρετικά περιέχει την </a:t>
            </a:r>
            <a:r>
              <a:rPr lang="el-GR" sz="2400" dirty="0" err="1">
                <a:latin typeface="Calibri" panose="020F0502020204030204" pitchFamily="34" charset="0"/>
              </a:rPr>
              <a:t>default</a:t>
            </a:r>
            <a:r>
              <a:rPr lang="el-GR" sz="2400" dirty="0">
                <a:latin typeface="Calibri" panose="020F0502020204030204" pitchFamily="34" charset="0"/>
              </a:rPr>
              <a:t>) </a:t>
            </a:r>
          </a:p>
          <a:p>
            <a:r>
              <a:rPr lang="en-US" sz="2400" dirty="0" smtClean="0">
                <a:latin typeface="Arial" panose="020B0604020202020204" pitchFamily="34" charset="0"/>
              </a:rPr>
              <a:t>	</a:t>
            </a:r>
            <a:r>
              <a:rPr lang="el-GR" sz="2400" dirty="0" smtClean="0">
                <a:latin typeface="Arial" panose="020B0604020202020204" pitchFamily="34" charset="0"/>
              </a:rPr>
              <a:t>–</a:t>
            </a:r>
            <a:r>
              <a:rPr lang="en-US" sz="2400" dirty="0" smtClean="0">
                <a:latin typeface="Arial" panose="020B0604020202020204" pitchFamily="34" charset="0"/>
              </a:rPr>
              <a:t> </a:t>
            </a:r>
            <a:r>
              <a:rPr lang="el-GR" sz="2400" dirty="0" smtClean="0">
                <a:latin typeface="Calibri" panose="020F0502020204030204" pitchFamily="34" charset="0"/>
              </a:rPr>
              <a:t>Επιστρέφει </a:t>
            </a:r>
            <a:r>
              <a:rPr lang="el-GR" sz="2400" dirty="0">
                <a:latin typeface="Calibri" panose="020F0502020204030204" pitchFamily="34" charset="0"/>
              </a:rPr>
              <a:t>την τιμή που έδωσε ο χρήστης ή </a:t>
            </a:r>
            <a:r>
              <a:rPr lang="el-GR" sz="2400" dirty="0" err="1">
                <a:latin typeface="Calibri" panose="020F0502020204030204" pitchFamily="34" charset="0"/>
              </a:rPr>
              <a:t>null</a:t>
            </a:r>
            <a:r>
              <a:rPr lang="el-GR" sz="2400" dirty="0">
                <a:latin typeface="Calibri" panose="020F0502020204030204" pitchFamily="34" charset="0"/>
              </a:rPr>
              <a:t> αν </a:t>
            </a:r>
            <a:r>
              <a:rPr lang="en-US" sz="2400" dirty="0" smtClean="0">
                <a:latin typeface="Calibri" panose="020F0502020204030204" pitchFamily="34" charset="0"/>
              </a:rPr>
              <a:t>	</a:t>
            </a:r>
            <a:r>
              <a:rPr lang="el-GR" sz="2400" dirty="0" smtClean="0">
                <a:latin typeface="Calibri" panose="020F0502020204030204" pitchFamily="34" charset="0"/>
              </a:rPr>
              <a:t>επιλέξει </a:t>
            </a:r>
            <a:r>
              <a:rPr lang="el-GR" sz="2400" dirty="0">
                <a:latin typeface="Calibri" panose="020F0502020204030204" pitchFamily="34" charset="0"/>
              </a:rPr>
              <a:t>το κουμπί </a:t>
            </a:r>
            <a:r>
              <a:rPr lang="el-GR" sz="2400" dirty="0" err="1">
                <a:latin typeface="Calibri" panose="020F0502020204030204" pitchFamily="34" charset="0"/>
              </a:rPr>
              <a:t>Cancel</a:t>
            </a:r>
            <a:r>
              <a:rPr lang="el-GR" sz="2400" dirty="0">
                <a:latin typeface="Calibri" panose="020F0502020204030204" pitchFamily="34" charset="0"/>
              </a:rPr>
              <a:t> </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159148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2"/>
            </p:custDataLst>
          </p:nvPr>
        </p:nvSpPr>
        <p:spPr>
          <a:xfrm>
            <a:off x="457200" y="115888"/>
            <a:ext cx="8507413" cy="756973"/>
          </a:xfrm>
        </p:spPr>
        <p:txBody>
          <a:bodyPr>
            <a:noAutofit/>
          </a:bodyPr>
          <a:lstStyle/>
          <a:p>
            <a:r>
              <a:rPr lang="el-GR" dirty="0"/>
              <a:t>Χρήση Κουτιών Διαλόγου</a:t>
            </a:r>
            <a:endParaRPr lang="el-GR" b="0" dirty="0" smtClean="0">
              <a:solidFill>
                <a:schemeClr val="accent2"/>
              </a:solidFill>
              <a:latin typeface="Courier New" pitchFamily="49" charset="0"/>
            </a:endParaRPr>
          </a:p>
        </p:txBody>
      </p:sp>
      <p:sp>
        <p:nvSpPr>
          <p:cNvPr id="2" name="Ορθογώνιο 1"/>
          <p:cNvSpPr/>
          <p:nvPr>
            <p:custDataLst>
              <p:tags r:id="rId3"/>
            </p:custDataLst>
          </p:nvPr>
        </p:nvSpPr>
        <p:spPr>
          <a:xfrm>
            <a:off x="671439" y="1412776"/>
            <a:ext cx="7992888" cy="2677656"/>
          </a:xfrm>
          <a:prstGeom prst="rect">
            <a:avLst/>
          </a:prstGeom>
        </p:spPr>
        <p:txBody>
          <a:bodyPr wrap="square">
            <a:spAutoFit/>
          </a:bodyPr>
          <a:lstStyle/>
          <a:p>
            <a:pPr marL="285750" indent="-285750">
              <a:buFont typeface="Arial" panose="020B0604020202020204" pitchFamily="34" charset="0"/>
              <a:buChar char="•"/>
            </a:pPr>
            <a:r>
              <a:rPr lang="el-GR" sz="2800" dirty="0" smtClean="0">
                <a:latin typeface="Calibri" panose="020F0502020204030204" pitchFamily="34" charset="0"/>
              </a:rPr>
              <a:t>Περιορισμένη</a:t>
            </a:r>
            <a:r>
              <a:rPr lang="el-GR" sz="2800" dirty="0">
                <a:latin typeface="Calibri" panose="020F0502020204030204" pitchFamily="34" charset="0"/>
              </a:rPr>
              <a:t>, γιατί ενοχλεί τον μέσο χρήστη καθώς του παίρνει τον έλεγχο και θυμίζει διαφημίσεις </a:t>
            </a:r>
            <a:endParaRPr lang="en-US" sz="2800" dirty="0" smtClean="0">
              <a:latin typeface="Calibri" panose="020F0502020204030204" pitchFamily="34" charset="0"/>
            </a:endParaRPr>
          </a:p>
          <a:p>
            <a:endParaRPr lang="el-GR" sz="2800" dirty="0">
              <a:latin typeface="Calibri" panose="020F0502020204030204" pitchFamily="34" charset="0"/>
            </a:endParaRPr>
          </a:p>
          <a:p>
            <a:pPr marL="285750" indent="-285750">
              <a:buFont typeface="Arial" panose="020B0604020202020204" pitchFamily="34" charset="0"/>
              <a:buChar char="•"/>
            </a:pPr>
            <a:r>
              <a:rPr lang="el-GR" sz="2800" dirty="0" smtClean="0">
                <a:latin typeface="Calibri" panose="020F0502020204030204" pitchFamily="34" charset="0"/>
              </a:rPr>
              <a:t>Κυρίως </a:t>
            </a:r>
            <a:r>
              <a:rPr lang="el-GR" sz="2800" dirty="0">
                <a:latin typeface="Calibri" panose="020F0502020204030204" pitchFamily="34" charset="0"/>
              </a:rPr>
              <a:t>για απλό έλεγχο της ορθής λειτουργίας του προγράμματος (</a:t>
            </a:r>
            <a:r>
              <a:rPr lang="el-GR" sz="2800" dirty="0" err="1">
                <a:latin typeface="Calibri" panose="020F0502020204030204" pitchFamily="34" charset="0"/>
              </a:rPr>
              <a:t>debugging</a:t>
            </a:r>
            <a:r>
              <a:rPr lang="el-GR" sz="2800" dirty="0">
                <a:latin typeface="Calibri" panose="020F0502020204030204" pitchFamily="34" charset="0"/>
              </a:rPr>
              <a:t>) </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2849097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395535" y="85056"/>
            <a:ext cx="8507413" cy="743295"/>
          </a:xfrm>
        </p:spPr>
        <p:txBody>
          <a:bodyPr>
            <a:noAutofit/>
          </a:bodyPr>
          <a:lstStyle/>
          <a:p>
            <a:r>
              <a:rPr lang="el-GR" dirty="0"/>
              <a:t>Το Αντικείμενο </a:t>
            </a:r>
            <a:r>
              <a:rPr lang="en-US" dirty="0"/>
              <a:t>Document</a:t>
            </a:r>
            <a:endParaRPr lang="el-GR" dirty="0" smtClean="0"/>
          </a:p>
        </p:txBody>
      </p:sp>
      <p:sp>
        <p:nvSpPr>
          <p:cNvPr id="2" name="Ορθογώνιο 1"/>
          <p:cNvSpPr/>
          <p:nvPr>
            <p:custDataLst>
              <p:tags r:id="rId3"/>
            </p:custDataLst>
          </p:nvPr>
        </p:nvSpPr>
        <p:spPr>
          <a:xfrm>
            <a:off x="256753" y="1166128"/>
            <a:ext cx="8784976" cy="4770537"/>
          </a:xfrm>
          <a:prstGeom prst="rect">
            <a:avLst/>
          </a:prstGeom>
        </p:spPr>
        <p:txBody>
          <a:bodyPr wrap="square">
            <a:spAutoFit/>
          </a:bodyPr>
          <a:lstStyle/>
          <a:p>
            <a:pPr marL="342900" indent="-342900">
              <a:buFont typeface="Arial" panose="020B0604020202020204" pitchFamily="34" charset="0"/>
              <a:buChar char="•"/>
            </a:pPr>
            <a:r>
              <a:rPr lang="el-GR" sz="2800" dirty="0" smtClean="0">
                <a:latin typeface="Calibri" panose="020F0502020204030204" pitchFamily="34" charset="0"/>
              </a:rPr>
              <a:t>Τι </a:t>
            </a:r>
            <a:r>
              <a:rPr lang="el-GR" sz="2800" dirty="0">
                <a:latin typeface="Calibri" panose="020F0502020204030204" pitchFamily="34" charset="0"/>
              </a:rPr>
              <a:t>αναπαριστά; </a:t>
            </a:r>
          </a:p>
          <a:p>
            <a:r>
              <a:rPr lang="en-US" sz="2400" dirty="0" smtClean="0">
                <a:latin typeface="Arial" panose="020B0604020202020204" pitchFamily="34" charset="0"/>
              </a:rPr>
              <a:t>	</a:t>
            </a:r>
            <a:r>
              <a:rPr lang="el-GR" sz="2400" dirty="0" smtClean="0">
                <a:latin typeface="Arial" panose="020B0604020202020204" pitchFamily="34" charset="0"/>
              </a:rPr>
              <a:t>–</a:t>
            </a:r>
            <a:r>
              <a:rPr lang="en-US" sz="2400" dirty="0" smtClean="0">
                <a:latin typeface="Arial" panose="020B0604020202020204" pitchFamily="34" charset="0"/>
              </a:rPr>
              <a:t> </a:t>
            </a:r>
            <a:r>
              <a:rPr lang="el-GR" sz="2400" dirty="0" err="1" smtClean="0">
                <a:latin typeface="Calibri" panose="020F0502020204030204" pitchFamily="34" charset="0"/>
              </a:rPr>
              <a:t>Tην</a:t>
            </a:r>
            <a:r>
              <a:rPr lang="el-GR" sz="2400" dirty="0" smtClean="0">
                <a:latin typeface="Calibri" panose="020F0502020204030204" pitchFamily="34" charset="0"/>
              </a:rPr>
              <a:t> </a:t>
            </a:r>
            <a:r>
              <a:rPr lang="el-GR" sz="2400" dirty="0">
                <a:latin typeface="Calibri" panose="020F0502020204030204" pitchFamily="34" charset="0"/>
              </a:rPr>
              <a:t>ιστοσελίδα που φορτώνεται στο </a:t>
            </a:r>
            <a:r>
              <a:rPr lang="el-GR" sz="2400" dirty="0" smtClean="0">
                <a:latin typeface="Calibri" panose="020F0502020204030204" pitchFamily="34" charset="0"/>
              </a:rPr>
              <a:t>παράθυρο. </a:t>
            </a:r>
            <a:endParaRPr lang="el-GR" sz="2400" dirty="0">
              <a:latin typeface="Calibri" panose="020F0502020204030204" pitchFamily="34" charset="0"/>
            </a:endParaRPr>
          </a:p>
          <a:p>
            <a:pPr marL="342900" indent="-342900">
              <a:buFont typeface="Arial" panose="020B0604020202020204" pitchFamily="34" charset="0"/>
              <a:buChar char="•"/>
            </a:pPr>
            <a:r>
              <a:rPr lang="el-GR" sz="2800" dirty="0" smtClean="0">
                <a:latin typeface="Calibri" panose="020F0502020204030204" pitchFamily="34" charset="0"/>
              </a:rPr>
              <a:t>Που </a:t>
            </a:r>
            <a:r>
              <a:rPr lang="el-GR" sz="2800" dirty="0">
                <a:latin typeface="Calibri" panose="020F0502020204030204" pitchFamily="34" charset="0"/>
              </a:rPr>
              <a:t>είναι </a:t>
            </a:r>
            <a:r>
              <a:rPr lang="el-GR" sz="2800" dirty="0" smtClean="0">
                <a:latin typeface="Calibri" panose="020F0502020204030204" pitchFamily="34" charset="0"/>
              </a:rPr>
              <a:t>αποθηκευμένο; </a:t>
            </a:r>
            <a:endParaRPr lang="el-GR" sz="2800" dirty="0">
              <a:latin typeface="Calibri" panose="020F0502020204030204" pitchFamily="34" charset="0"/>
            </a:endParaRPr>
          </a:p>
          <a:p>
            <a:r>
              <a:rPr lang="en-US" sz="2400" dirty="0" smtClean="0">
                <a:latin typeface="Arial" panose="020B0604020202020204" pitchFamily="34" charset="0"/>
              </a:rPr>
              <a:t>	</a:t>
            </a:r>
            <a:r>
              <a:rPr lang="el-GR" sz="2400" dirty="0" smtClean="0">
                <a:latin typeface="Arial" panose="020B0604020202020204" pitchFamily="34" charset="0"/>
              </a:rPr>
              <a:t>–</a:t>
            </a:r>
            <a:r>
              <a:rPr lang="en-US" sz="2400" dirty="0" smtClean="0">
                <a:latin typeface="Arial" panose="020B0604020202020204" pitchFamily="34" charset="0"/>
              </a:rPr>
              <a:t> </a:t>
            </a:r>
            <a:r>
              <a:rPr lang="el-GR" sz="2400" dirty="0" smtClean="0">
                <a:latin typeface="Calibri" panose="020F0502020204030204" pitchFamily="34" charset="0"/>
              </a:rPr>
              <a:t>Στην </a:t>
            </a:r>
            <a:r>
              <a:rPr lang="el-GR" sz="2400" dirty="0">
                <a:latin typeface="Calibri" panose="020F0502020204030204" pitchFamily="34" charset="0"/>
              </a:rPr>
              <a:t>ιδιότητα </a:t>
            </a:r>
            <a:r>
              <a:rPr lang="el-GR" sz="2400" dirty="0" err="1">
                <a:latin typeface="Calibri" panose="020F0502020204030204" pitchFamily="34" charset="0"/>
              </a:rPr>
              <a:t>document</a:t>
            </a:r>
            <a:r>
              <a:rPr lang="el-GR" sz="2400" dirty="0">
                <a:latin typeface="Calibri" panose="020F0502020204030204" pitchFamily="34" charset="0"/>
              </a:rPr>
              <a:t> του αντικειμένου </a:t>
            </a:r>
            <a:r>
              <a:rPr lang="el-GR" sz="2400" dirty="0" err="1" smtClean="0">
                <a:latin typeface="Calibri" panose="020F0502020204030204" pitchFamily="34" charset="0"/>
              </a:rPr>
              <a:t>window</a:t>
            </a:r>
            <a:r>
              <a:rPr lang="el-GR" sz="2400" dirty="0" smtClean="0">
                <a:latin typeface="Calibri" panose="020F0502020204030204" pitchFamily="34" charset="0"/>
              </a:rPr>
              <a:t>. </a:t>
            </a:r>
            <a:endParaRPr lang="el-GR" sz="2400" dirty="0">
              <a:latin typeface="Calibri" panose="020F0502020204030204" pitchFamily="34" charset="0"/>
            </a:endParaRPr>
          </a:p>
          <a:p>
            <a:pPr marL="342900" indent="-342900">
              <a:buFont typeface="Arial" panose="020B0604020202020204" pitchFamily="34" charset="0"/>
              <a:buChar char="•"/>
            </a:pPr>
            <a:r>
              <a:rPr lang="en-US" sz="2800" dirty="0" smtClean="0">
                <a:latin typeface="Calibri" panose="020F0502020204030204" pitchFamily="34" charset="0"/>
              </a:rPr>
              <a:t>Document </a:t>
            </a:r>
            <a:r>
              <a:rPr lang="en-US" sz="2800" dirty="0">
                <a:latin typeface="Calibri" panose="020F0502020204030204" pitchFamily="34" charset="0"/>
              </a:rPr>
              <a:t>Object Model (DOM) </a:t>
            </a:r>
          </a:p>
          <a:p>
            <a:r>
              <a:rPr lang="en-US" sz="2400" dirty="0" smtClean="0">
                <a:latin typeface="Arial" panose="020B0604020202020204" pitchFamily="34" charset="0"/>
              </a:rPr>
              <a:t>	</a:t>
            </a:r>
            <a:r>
              <a:rPr lang="el-GR" sz="2400" dirty="0" smtClean="0">
                <a:latin typeface="Arial" panose="020B0604020202020204" pitchFamily="34" charset="0"/>
              </a:rPr>
              <a:t>–</a:t>
            </a:r>
            <a:r>
              <a:rPr lang="en-US" sz="2400" dirty="0" smtClean="0">
                <a:latin typeface="Arial" panose="020B0604020202020204" pitchFamily="34" charset="0"/>
              </a:rPr>
              <a:t> </a:t>
            </a:r>
            <a:r>
              <a:rPr lang="el-GR" sz="2400" dirty="0" smtClean="0">
                <a:latin typeface="Calibri" panose="020F0502020204030204" pitchFamily="34" charset="0"/>
              </a:rPr>
              <a:t>Τρόπος </a:t>
            </a:r>
            <a:r>
              <a:rPr lang="el-GR" sz="2400" dirty="0">
                <a:latin typeface="Calibri" panose="020F0502020204030204" pitchFamily="34" charset="0"/>
              </a:rPr>
              <a:t>αναπαράστασης και αλληλεπίδρασης με τα </a:t>
            </a:r>
            <a:r>
              <a:rPr lang="el-GR" sz="2400" dirty="0" smtClean="0">
                <a:latin typeface="Calibri" panose="020F0502020204030204" pitchFamily="34" charset="0"/>
              </a:rPr>
              <a:t>	αντικείμενα </a:t>
            </a:r>
            <a:r>
              <a:rPr lang="el-GR" sz="2400" dirty="0">
                <a:latin typeface="Calibri" panose="020F0502020204030204" pitchFamily="34" charset="0"/>
              </a:rPr>
              <a:t>από τα </a:t>
            </a:r>
            <a:r>
              <a:rPr lang="el-GR" sz="2400" dirty="0" smtClean="0">
                <a:latin typeface="Calibri" panose="020F0502020204030204" pitchFamily="34" charset="0"/>
              </a:rPr>
              <a:t>οποία απαρτίζεται </a:t>
            </a:r>
            <a:r>
              <a:rPr lang="el-GR" sz="2400" dirty="0">
                <a:latin typeface="Calibri" panose="020F0502020204030204" pitchFamily="34" charset="0"/>
              </a:rPr>
              <a:t>μια </a:t>
            </a:r>
            <a:r>
              <a:rPr lang="el-GR" sz="2400" dirty="0" smtClean="0">
                <a:latin typeface="Calibri" panose="020F0502020204030204" pitchFamily="34" charset="0"/>
              </a:rPr>
              <a:t>ιστοσελίδα. </a:t>
            </a:r>
            <a:endParaRPr lang="el-GR" sz="2400" dirty="0">
              <a:latin typeface="Calibri" panose="020F0502020204030204" pitchFamily="34" charset="0"/>
            </a:endParaRPr>
          </a:p>
          <a:p>
            <a:pPr marL="342900" indent="-342900">
              <a:buFont typeface="Arial" panose="020B0604020202020204" pitchFamily="34" charset="0"/>
              <a:buChar char="•"/>
            </a:pPr>
            <a:r>
              <a:rPr lang="el-GR" sz="2800" dirty="0" smtClean="0">
                <a:latin typeface="Calibri" panose="020F0502020204030204" pitchFamily="34" charset="0"/>
              </a:rPr>
              <a:t>Εκδόσεις </a:t>
            </a:r>
            <a:r>
              <a:rPr lang="en-US" sz="2800" dirty="0">
                <a:latin typeface="Calibri" panose="020F0502020204030204" pitchFamily="34" charset="0"/>
              </a:rPr>
              <a:t>DOM </a:t>
            </a:r>
          </a:p>
          <a:p>
            <a:r>
              <a:rPr lang="en-US" sz="2400" dirty="0" smtClean="0">
                <a:latin typeface="Arial" panose="020B0604020202020204" pitchFamily="34" charset="0"/>
              </a:rPr>
              <a:t>	– </a:t>
            </a:r>
            <a:r>
              <a:rPr lang="en-US" sz="2400" dirty="0" smtClean="0">
                <a:latin typeface="Calibri" panose="020F0502020204030204" pitchFamily="34" charset="0"/>
              </a:rPr>
              <a:t>DOM </a:t>
            </a:r>
            <a:r>
              <a:rPr lang="en-US" sz="2400" dirty="0">
                <a:latin typeface="Calibri" panose="020F0502020204030204" pitchFamily="34" charset="0"/>
              </a:rPr>
              <a:t>Level 0 (Netscape 2, Netscape 3</a:t>
            </a:r>
            <a:r>
              <a:rPr lang="en-US" sz="2400" dirty="0" smtClean="0">
                <a:latin typeface="Calibri" panose="020F0502020204030204" pitchFamily="34" charset="0"/>
              </a:rPr>
              <a:t>)</a:t>
            </a:r>
            <a:r>
              <a:rPr lang="el-GR" sz="2400" dirty="0" smtClean="0">
                <a:latin typeface="Calibri" panose="020F0502020204030204" pitchFamily="34" charset="0"/>
              </a:rPr>
              <a:t>.</a:t>
            </a:r>
            <a:r>
              <a:rPr lang="en-US" sz="2400" dirty="0" smtClean="0">
                <a:latin typeface="Calibri" panose="020F0502020204030204" pitchFamily="34" charset="0"/>
              </a:rPr>
              <a:t> </a:t>
            </a:r>
            <a:endParaRPr lang="en-US" sz="2400" dirty="0">
              <a:latin typeface="Calibri" panose="020F0502020204030204" pitchFamily="34" charset="0"/>
            </a:endParaRPr>
          </a:p>
          <a:p>
            <a:r>
              <a:rPr lang="en-US" sz="2400" dirty="0" smtClean="0">
                <a:latin typeface="Arial" panose="020B0604020202020204" pitchFamily="34" charset="0"/>
              </a:rPr>
              <a:t>	– </a:t>
            </a:r>
            <a:r>
              <a:rPr lang="en-US" sz="2400" dirty="0" smtClean="0">
                <a:latin typeface="Calibri" panose="020F0502020204030204" pitchFamily="34" charset="0"/>
              </a:rPr>
              <a:t>IE </a:t>
            </a:r>
            <a:r>
              <a:rPr lang="en-US" sz="2400" dirty="0">
                <a:latin typeface="Calibri" panose="020F0502020204030204" pitchFamily="34" charset="0"/>
              </a:rPr>
              <a:t>4 DOM (IE 4</a:t>
            </a:r>
            <a:r>
              <a:rPr lang="en-US" sz="2400" dirty="0" smtClean="0">
                <a:latin typeface="Calibri" panose="020F0502020204030204" pitchFamily="34" charset="0"/>
              </a:rPr>
              <a:t>)</a:t>
            </a:r>
            <a:r>
              <a:rPr lang="el-GR" sz="2400" dirty="0" smtClean="0">
                <a:latin typeface="Calibri" panose="020F0502020204030204" pitchFamily="34" charset="0"/>
              </a:rPr>
              <a:t>.</a:t>
            </a:r>
            <a:r>
              <a:rPr lang="en-US" sz="2400" dirty="0" smtClean="0">
                <a:latin typeface="Calibri" panose="020F0502020204030204" pitchFamily="34" charset="0"/>
              </a:rPr>
              <a:t> </a:t>
            </a:r>
            <a:endParaRPr lang="en-US" sz="2400" dirty="0">
              <a:latin typeface="Calibri" panose="020F0502020204030204" pitchFamily="34" charset="0"/>
            </a:endParaRPr>
          </a:p>
          <a:p>
            <a:r>
              <a:rPr lang="nb-NO" sz="2400" dirty="0" smtClean="0">
                <a:latin typeface="Arial" panose="020B0604020202020204" pitchFamily="34" charset="0"/>
              </a:rPr>
              <a:t>	– </a:t>
            </a:r>
            <a:r>
              <a:rPr lang="nb-NO" sz="2400" dirty="0" smtClean="0">
                <a:latin typeface="Calibri" panose="020F0502020204030204" pitchFamily="34" charset="0"/>
              </a:rPr>
              <a:t>Netscape </a:t>
            </a:r>
            <a:r>
              <a:rPr lang="nb-NO" sz="2400" dirty="0">
                <a:latin typeface="Calibri" panose="020F0502020204030204" pitchFamily="34" charset="0"/>
              </a:rPr>
              <a:t>4 DOM (Netscape 4</a:t>
            </a:r>
            <a:r>
              <a:rPr lang="nb-NO" sz="2400" dirty="0" smtClean="0">
                <a:latin typeface="Calibri" panose="020F0502020204030204" pitchFamily="34" charset="0"/>
              </a:rPr>
              <a:t>)</a:t>
            </a:r>
            <a:r>
              <a:rPr lang="el-GR" sz="2400" dirty="0" smtClean="0">
                <a:latin typeface="Calibri" panose="020F0502020204030204" pitchFamily="34" charset="0"/>
              </a:rPr>
              <a:t>.</a:t>
            </a:r>
            <a:r>
              <a:rPr lang="nb-NO" sz="2400" dirty="0" smtClean="0">
                <a:latin typeface="Calibri" panose="020F0502020204030204" pitchFamily="34" charset="0"/>
              </a:rPr>
              <a:t> </a:t>
            </a:r>
            <a:endParaRPr lang="nb-NO" sz="2400" dirty="0">
              <a:latin typeface="Calibri" panose="020F0502020204030204" pitchFamily="34" charset="0"/>
            </a:endParaRPr>
          </a:p>
          <a:p>
            <a:r>
              <a:rPr lang="en-US" sz="2400" dirty="0" smtClean="0">
                <a:latin typeface="Arial" panose="020B0604020202020204" pitchFamily="34" charset="0"/>
              </a:rPr>
              <a:t>	</a:t>
            </a:r>
            <a:r>
              <a:rPr lang="pl-PL" sz="2400" dirty="0" smtClean="0">
                <a:latin typeface="Arial" panose="020B0604020202020204" pitchFamily="34" charset="0"/>
              </a:rPr>
              <a:t>–</a:t>
            </a:r>
            <a:r>
              <a:rPr lang="en-US" sz="2400" dirty="0" smtClean="0">
                <a:latin typeface="Arial" panose="020B0604020202020204" pitchFamily="34" charset="0"/>
              </a:rPr>
              <a:t> </a:t>
            </a:r>
            <a:r>
              <a:rPr lang="pl-PL" sz="2400" b="1" dirty="0" smtClean="0">
                <a:solidFill>
                  <a:srgbClr val="FF0000"/>
                </a:solidFill>
                <a:latin typeface="Calibri" panose="020F0502020204030204" pitchFamily="34" charset="0"/>
              </a:rPr>
              <a:t>W3C </a:t>
            </a:r>
            <a:r>
              <a:rPr lang="pl-PL" sz="2400" b="1" dirty="0">
                <a:solidFill>
                  <a:srgbClr val="FF0000"/>
                </a:solidFill>
                <a:latin typeface="Calibri" panose="020F0502020204030204" pitchFamily="34" charset="0"/>
              </a:rPr>
              <a:t>DOM </a:t>
            </a:r>
            <a:r>
              <a:rPr lang="pl-PL" sz="2400" dirty="0">
                <a:latin typeface="Calibri" panose="020F0502020204030204" pitchFamily="34" charset="0"/>
              </a:rPr>
              <a:t>(IE 5, 6, 7, Firefox</a:t>
            </a:r>
            <a:r>
              <a:rPr lang="pl-PL" sz="2400" dirty="0" smtClean="0">
                <a:latin typeface="Calibri" panose="020F0502020204030204" pitchFamily="34" charset="0"/>
              </a:rPr>
              <a:t>)</a:t>
            </a:r>
            <a:r>
              <a:rPr lang="el-GR" sz="2400" dirty="0" smtClean="0">
                <a:latin typeface="Calibri" panose="020F0502020204030204" pitchFamily="34" charset="0"/>
              </a:rPr>
              <a:t>.</a:t>
            </a:r>
            <a:r>
              <a:rPr lang="pl-PL" sz="2400" dirty="0" smtClean="0">
                <a:latin typeface="Calibri" panose="020F0502020204030204" pitchFamily="34" charset="0"/>
              </a:rPr>
              <a:t> </a:t>
            </a:r>
            <a:endParaRPr lang="pl-PL" sz="2400" dirty="0">
              <a:latin typeface="Calibri" panose="020F0502020204030204" pitchFamily="34"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657969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custDataLst>
              <p:tags r:id="rId2"/>
            </p:custDataLst>
          </p:nvPr>
        </p:nvSpPr>
        <p:spPr>
          <a:xfrm>
            <a:off x="457200" y="115888"/>
            <a:ext cx="8507413" cy="787400"/>
          </a:xfrm>
        </p:spPr>
        <p:txBody>
          <a:bodyPr/>
          <a:lstStyle/>
          <a:p>
            <a:r>
              <a:rPr lang="el-GR" dirty="0"/>
              <a:t>Οι Κόμβοι του Εγγράφου</a:t>
            </a:r>
            <a:endParaRPr lang="el-GR" dirty="0" smtClean="0"/>
          </a:p>
        </p:txBody>
      </p:sp>
      <p:sp>
        <p:nvSpPr>
          <p:cNvPr id="12" name="Rectangle 3"/>
          <p:cNvSpPr txBox="1">
            <a:spLocks noChangeArrowheads="1"/>
          </p:cNvSpPr>
          <p:nvPr>
            <p:custDataLst>
              <p:tags r:id="rId3"/>
            </p:custDataLst>
          </p:nvPr>
        </p:nvSpPr>
        <p:spPr>
          <a:xfrm>
            <a:off x="323528" y="1085850"/>
            <a:ext cx="8712968" cy="551150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b="1" dirty="0" smtClean="0"/>
              <a:t>Απόλυτο μέγεθος </a:t>
            </a:r>
          </a:p>
          <a:p>
            <a:pPr lvl="1"/>
            <a:r>
              <a:rPr lang="el-GR" dirty="0" smtClean="0"/>
              <a:t>Με μονάδες μέτρησης</a:t>
            </a:r>
            <a:endParaRPr lang="en-US" dirty="0" smtClean="0"/>
          </a:p>
          <a:p>
            <a:pPr lvl="2"/>
            <a:r>
              <a:rPr lang="el-GR" dirty="0" smtClean="0"/>
              <a:t>ίντσες (</a:t>
            </a:r>
            <a:r>
              <a:rPr lang="en-US" dirty="0" smtClean="0"/>
              <a:t>in), </a:t>
            </a:r>
            <a:r>
              <a:rPr lang="el-GR" dirty="0" smtClean="0"/>
              <a:t>εκατοστά</a:t>
            </a:r>
            <a:r>
              <a:rPr lang="en-US" dirty="0" smtClean="0"/>
              <a:t> (cm), </a:t>
            </a:r>
            <a:r>
              <a:rPr lang="el-GR" dirty="0" smtClean="0"/>
              <a:t>χιλιοστά</a:t>
            </a:r>
            <a:r>
              <a:rPr lang="en-US" dirty="0" smtClean="0"/>
              <a:t> (mm), points (</a:t>
            </a:r>
            <a:r>
              <a:rPr lang="en-US" dirty="0" err="1" smtClean="0"/>
              <a:t>pt</a:t>
            </a:r>
            <a:r>
              <a:rPr lang="en-US" dirty="0" smtClean="0"/>
              <a:t>), picas (pc)</a:t>
            </a:r>
          </a:p>
          <a:p>
            <a:pPr lvl="2"/>
            <a:r>
              <a:rPr lang="en-US" b="1" dirty="0" smtClean="0">
                <a:solidFill>
                  <a:srgbClr val="3333CC"/>
                </a:solidFill>
                <a:latin typeface="Courier New" pitchFamily="49" charset="0"/>
              </a:rPr>
              <a:t>h1 {font-size: 2cm}</a:t>
            </a:r>
            <a:endParaRPr lang="el-GR" b="1" dirty="0" smtClean="0">
              <a:solidFill>
                <a:srgbClr val="3333CC"/>
              </a:solidFill>
              <a:latin typeface="Courier New" pitchFamily="49" charset="0"/>
            </a:endParaRPr>
          </a:p>
          <a:p>
            <a:pPr lvl="1"/>
            <a:r>
              <a:rPr lang="el-GR" dirty="0" smtClean="0"/>
              <a:t>Με λέξεις κλειδιά (προκαθορισμένα μεγέθη)</a:t>
            </a:r>
            <a:endParaRPr lang="en-US" dirty="0" smtClean="0"/>
          </a:p>
          <a:p>
            <a:pPr lvl="2"/>
            <a:r>
              <a:rPr lang="en-US" dirty="0" smtClean="0"/>
              <a:t>xx-small, x-small, small, medium, large, x-large, xx-large</a:t>
            </a:r>
          </a:p>
          <a:p>
            <a:pPr lvl="2"/>
            <a:r>
              <a:rPr lang="en-US" b="1" dirty="0" smtClean="0">
                <a:solidFill>
                  <a:srgbClr val="3333CC"/>
                </a:solidFill>
                <a:latin typeface="Courier New" pitchFamily="49" charset="0"/>
              </a:rPr>
              <a:t>h1 {font-size: x-large}</a:t>
            </a:r>
            <a:endParaRPr lang="en-US" dirty="0" smtClean="0"/>
          </a:p>
          <a:p>
            <a:r>
              <a:rPr lang="el-GR" dirty="0" smtClean="0"/>
              <a:t>Τι λένε οι ειδικοί Επικοινωνίας Ανθρώπου - Η/Υ</a:t>
            </a:r>
            <a:r>
              <a:rPr lang="en-US" dirty="0" smtClean="0"/>
              <a:t>:</a:t>
            </a:r>
            <a:endParaRPr lang="el-GR" dirty="0" smtClean="0"/>
          </a:p>
          <a:p>
            <a:pPr lvl="1"/>
            <a:r>
              <a:rPr lang="el-GR" dirty="0" smtClean="0"/>
              <a:t>Τα απόλυτα μεγέθη θα πρέπει να αποφεύγονται γιατί:</a:t>
            </a:r>
          </a:p>
          <a:p>
            <a:pPr lvl="2"/>
            <a:r>
              <a:rPr lang="el-GR" dirty="0" smtClean="0"/>
              <a:t>επιβάλλονται στις ρυθμίσεις μεγέθους που πιθανώς έχει ορίζει στον </a:t>
            </a:r>
            <a:r>
              <a:rPr lang="en-US" dirty="0" smtClean="0"/>
              <a:t>browser, </a:t>
            </a:r>
            <a:r>
              <a:rPr lang="el-GR" dirty="0" smtClean="0"/>
              <a:t>χρήστης με προβλήματα όρασης</a:t>
            </a:r>
          </a:p>
          <a:p>
            <a:pPr lvl="2"/>
            <a:r>
              <a:rPr lang="el-GR" dirty="0" smtClean="0"/>
              <a:t>το αποτέλεσμα επηρεάζεται από τα χαρακτηριστικά της συσκευής</a:t>
            </a:r>
            <a:r>
              <a:rPr lang="en-US" dirty="0" smtClean="0"/>
              <a:t> (</a:t>
            </a:r>
            <a:r>
              <a:rPr lang="el-GR" dirty="0" smtClean="0"/>
              <a:t>τα </a:t>
            </a:r>
            <a:r>
              <a:rPr lang="en-US" dirty="0" smtClean="0"/>
              <a:t>pixels </a:t>
            </a:r>
            <a:r>
              <a:rPr lang="el-GR" dirty="0" smtClean="0"/>
              <a:t>είναι μικρότερα στα </a:t>
            </a:r>
            <a:r>
              <a:rPr lang="en-US" dirty="0" smtClean="0"/>
              <a:t>smartphones </a:t>
            </a:r>
            <a:r>
              <a:rPr lang="el-GR" dirty="0" err="1" smtClean="0"/>
              <a:t>απ'ότι</a:t>
            </a:r>
            <a:r>
              <a:rPr lang="el-GR" dirty="0" smtClean="0"/>
              <a:t> στην </a:t>
            </a:r>
            <a:r>
              <a:rPr lang="en-US" dirty="0" err="1" smtClean="0"/>
              <a:t>tv</a:t>
            </a:r>
            <a:r>
              <a:rPr lang="el-GR" dirty="0" smtClean="0"/>
              <a:t>)</a:t>
            </a:r>
            <a:endParaRPr lang="en-US"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378784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lstStyle/>
          <a:p>
            <a:r>
              <a:rPr lang="el-GR" dirty="0"/>
              <a:t>Επιλογή Κόμβων</a:t>
            </a:r>
            <a:endParaRPr lang="el-GR" dirty="0" smtClean="0"/>
          </a:p>
        </p:txBody>
      </p:sp>
      <p:sp>
        <p:nvSpPr>
          <p:cNvPr id="8"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b="1" dirty="0" smtClean="0"/>
              <a:t>Σχετικό μέγεθος</a:t>
            </a:r>
            <a:r>
              <a:rPr lang="en-US" b="1" dirty="0" smtClean="0"/>
              <a:t> </a:t>
            </a:r>
            <a:endParaRPr lang="el-GR" b="1" dirty="0" smtClean="0"/>
          </a:p>
          <a:p>
            <a:pPr lvl="1"/>
            <a:r>
              <a:rPr lang="el-GR" dirty="0" smtClean="0"/>
              <a:t>Σε </a:t>
            </a:r>
            <a:r>
              <a:rPr lang="en-US" dirty="0" smtClean="0"/>
              <a:t>pixel</a:t>
            </a:r>
            <a:r>
              <a:rPr lang="el-GR" dirty="0" smtClean="0"/>
              <a:t> (εξαρτάται από την ανάλυση οθόνης)</a:t>
            </a:r>
          </a:p>
          <a:p>
            <a:pPr lvl="2"/>
            <a:r>
              <a:rPr lang="en-US" b="1" dirty="0" smtClean="0">
                <a:solidFill>
                  <a:srgbClr val="3333CC"/>
                </a:solidFill>
                <a:latin typeface="Courier New" pitchFamily="49" charset="0"/>
              </a:rPr>
              <a:t>p {font-size: 16px}</a:t>
            </a:r>
          </a:p>
          <a:p>
            <a:pPr lvl="1"/>
            <a:r>
              <a:rPr lang="el-GR" dirty="0" smtClean="0"/>
              <a:t>Σχετικό με το </a:t>
            </a:r>
            <a:r>
              <a:rPr lang="en-US" dirty="0" smtClean="0"/>
              <a:t>default </a:t>
            </a:r>
            <a:r>
              <a:rPr lang="el-GR" dirty="0" smtClean="0"/>
              <a:t>μέγεθος χαρακτήρων </a:t>
            </a:r>
            <a:br>
              <a:rPr lang="el-GR" dirty="0" smtClean="0"/>
            </a:br>
            <a:r>
              <a:rPr lang="el-GR" dirty="0" smtClean="0"/>
              <a:t>στο σημείο που γράφουμε. </a:t>
            </a:r>
            <a:endParaRPr lang="en-US" dirty="0" smtClean="0"/>
          </a:p>
          <a:p>
            <a:pPr lvl="2"/>
            <a:r>
              <a:rPr lang="en-US" b="1" dirty="0" smtClean="0">
                <a:solidFill>
                  <a:srgbClr val="3333CC"/>
                </a:solidFill>
                <a:latin typeface="Courier New" pitchFamily="49" charset="0"/>
              </a:rPr>
              <a:t>h2 {font-size: 1.5em}</a:t>
            </a:r>
          </a:p>
          <a:p>
            <a:pPr lvl="2"/>
            <a:r>
              <a:rPr lang="en-US" b="1" dirty="0" smtClean="0">
                <a:solidFill>
                  <a:srgbClr val="3333CC"/>
                </a:solidFill>
                <a:latin typeface="Courier New" pitchFamily="49" charset="0"/>
              </a:rPr>
              <a:t>.</a:t>
            </a:r>
            <a:r>
              <a:rPr lang="en-US" b="1" dirty="0" err="1" smtClean="0">
                <a:solidFill>
                  <a:srgbClr val="3333CC"/>
                </a:solidFill>
                <a:latin typeface="Courier New" pitchFamily="49" charset="0"/>
              </a:rPr>
              <a:t>myVeryBig</a:t>
            </a:r>
            <a:r>
              <a:rPr lang="en-US" b="1" dirty="0" smtClean="0">
                <a:solidFill>
                  <a:srgbClr val="3333CC"/>
                </a:solidFill>
                <a:latin typeface="Courier New" pitchFamily="49" charset="0"/>
              </a:rPr>
              <a:t> {font-size: 400%}</a:t>
            </a:r>
            <a:endParaRPr lang="el-GR" b="1" dirty="0" smtClean="0">
              <a:solidFill>
                <a:srgbClr val="3333CC"/>
              </a:solidFill>
              <a:latin typeface="Courier New" pitchFamily="49" charset="0"/>
            </a:endParaRPr>
          </a:p>
          <a:p>
            <a:r>
              <a:rPr lang="el-GR" dirty="0" smtClean="0"/>
              <a:t>Τι λένε οι ειδικοί Επικοινωνίας Ανθρώπου - Η/Υ</a:t>
            </a:r>
            <a:r>
              <a:rPr lang="en-US" dirty="0" smtClean="0"/>
              <a:t>:</a:t>
            </a:r>
            <a:endParaRPr lang="el-GR" dirty="0" smtClean="0"/>
          </a:p>
          <a:p>
            <a:pPr lvl="1"/>
            <a:r>
              <a:rPr lang="el-GR" dirty="0" smtClean="0"/>
              <a:t>Η χρήση </a:t>
            </a:r>
            <a:r>
              <a:rPr lang="en-US" b="1" dirty="0" err="1" smtClean="0"/>
              <a:t>em</a:t>
            </a:r>
            <a:r>
              <a:rPr lang="en-US" dirty="0" smtClean="0"/>
              <a:t> </a:t>
            </a:r>
            <a:r>
              <a:rPr lang="el-GR" dirty="0" smtClean="0"/>
              <a:t>συσχετίζει ένα μέγεθος με άλλο (με το </a:t>
            </a:r>
            <a:r>
              <a:rPr lang="en-US" dirty="0" smtClean="0"/>
              <a:t>default </a:t>
            </a:r>
            <a:r>
              <a:rPr lang="el-GR" dirty="0" smtClean="0"/>
              <a:t>της περιοχής). Αυτό επιτρέπει στήσιμο σελίδας με όλα τα μεγέθη να εξαρτώνται μεταξύ τους κάτι που οδηγεί σε σελίδες που εύκολα μετατρέπονται (ή είναι έτοιμες) για προβολή σε οθόνες κάθε μεγέθους.</a:t>
            </a:r>
          </a:p>
          <a:p>
            <a:pPr lvl="1"/>
            <a:r>
              <a:rPr lang="el-GR" sz="2000" b="1" dirty="0" smtClean="0">
                <a:solidFill>
                  <a:srgbClr val="C00000"/>
                </a:solidFill>
              </a:rPr>
              <a:t>Αλλάζουμε το </a:t>
            </a:r>
            <a:r>
              <a:rPr lang="en-US" sz="2000" b="1" dirty="0" smtClean="0">
                <a:solidFill>
                  <a:srgbClr val="C00000"/>
                </a:solidFill>
              </a:rPr>
              <a:t>default </a:t>
            </a:r>
            <a:r>
              <a:rPr lang="el-GR" sz="2000" b="1" dirty="0" smtClean="0">
                <a:solidFill>
                  <a:srgbClr val="C00000"/>
                </a:solidFill>
              </a:rPr>
              <a:t>μέγεθος και όλα αναπροσαρμόζονται!</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763142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251520" y="93417"/>
            <a:ext cx="8713093" cy="743295"/>
          </a:xfrm>
        </p:spPr>
        <p:txBody>
          <a:bodyPr>
            <a:noAutofit/>
          </a:bodyPr>
          <a:lstStyle/>
          <a:p>
            <a:r>
              <a:rPr lang="el-GR" dirty="0"/>
              <a:t>Μέθοδος </a:t>
            </a:r>
            <a:r>
              <a:rPr lang="en-US" dirty="0"/>
              <a:t>Write, </a:t>
            </a:r>
            <a:r>
              <a:rPr lang="el-GR" dirty="0"/>
              <a:t>Ιδιότητες Εγγράφου</a:t>
            </a:r>
            <a:endParaRPr lang="el-GR" dirty="0" smtClean="0"/>
          </a:p>
        </p:txBody>
      </p:sp>
      <p:sp>
        <p:nvSpPr>
          <p:cNvPr id="8"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b="1" dirty="0" smtClean="0">
                <a:latin typeface="Courier New" pitchFamily="49" charset="0"/>
              </a:rPr>
              <a:t>font-style</a:t>
            </a:r>
            <a:endParaRPr lang="el-GR" b="1" dirty="0" smtClean="0">
              <a:latin typeface="Courier New" pitchFamily="49" charset="0"/>
            </a:endParaRP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normal {font-style: normal}</a:t>
            </a:r>
            <a:endParaRPr lang="el-GR" dirty="0" smtClean="0">
              <a:solidFill>
                <a:srgbClr val="3333CC"/>
              </a:solidFill>
            </a:endParaRPr>
          </a:p>
          <a:p>
            <a:pPr lvl="1">
              <a:buFont typeface="Wingdings" pitchFamily="2" charset="2"/>
              <a:buNone/>
            </a:pPr>
            <a:r>
              <a:rPr lang="el-GR" b="1" dirty="0" smtClean="0">
                <a:solidFill>
                  <a:srgbClr val="3333CC"/>
                </a:solidFill>
                <a:latin typeface="Courier New" pitchFamily="49" charset="0"/>
              </a:rPr>
              <a:t>.</a:t>
            </a:r>
            <a:r>
              <a:rPr lang="el-GR" b="1" dirty="0" err="1" smtClean="0">
                <a:solidFill>
                  <a:srgbClr val="3333CC"/>
                </a:solidFill>
                <a:latin typeface="Courier New" pitchFamily="49" charset="0"/>
              </a:rPr>
              <a:t>emph</a:t>
            </a:r>
            <a:r>
              <a:rPr lang="en-US" b="1" dirty="0" smtClean="0">
                <a:solidFill>
                  <a:srgbClr val="3333CC"/>
                </a:solidFill>
                <a:latin typeface="Courier New" pitchFamily="49" charset="0"/>
              </a:rPr>
              <a:t>1</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font-style</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italic</a:t>
            </a:r>
            <a:r>
              <a:rPr lang="el-GR" b="1" dirty="0" smtClean="0">
                <a:solidFill>
                  <a:srgbClr val="3333CC"/>
                </a:solidFill>
                <a:latin typeface="Courier New" pitchFamily="49" charset="0"/>
              </a:rPr>
              <a:t>}</a:t>
            </a: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emph2 {font-style: oblique}</a:t>
            </a:r>
          </a:p>
          <a:p>
            <a:r>
              <a:rPr lang="el-GR" dirty="0" smtClean="0"/>
              <a:t>Θεωρητική διαφορά </a:t>
            </a:r>
            <a:r>
              <a:rPr lang="en-US" dirty="0" smtClean="0"/>
              <a:t>italic </a:t>
            </a:r>
            <a:r>
              <a:rPr lang="el-GR" dirty="0" smtClean="0"/>
              <a:t>και </a:t>
            </a:r>
            <a:r>
              <a:rPr lang="en-US" dirty="0" smtClean="0"/>
              <a:t>oblique</a:t>
            </a:r>
            <a:endParaRPr lang="el-GR" dirty="0" smtClean="0"/>
          </a:p>
          <a:p>
            <a:pPr lvl="1"/>
            <a:r>
              <a:rPr lang="el-GR" dirty="0" smtClean="0"/>
              <a:t>Τα </a:t>
            </a:r>
            <a:r>
              <a:rPr lang="en-US" dirty="0" smtClean="0"/>
              <a:t>italic </a:t>
            </a:r>
            <a:r>
              <a:rPr lang="el-GR" dirty="0" smtClean="0"/>
              <a:t>σχεδιάζονται απ’ την αρχή από άνθρωπο</a:t>
            </a:r>
          </a:p>
          <a:p>
            <a:pPr lvl="1"/>
            <a:r>
              <a:rPr lang="el-GR" dirty="0" smtClean="0"/>
              <a:t>Τα </a:t>
            </a:r>
            <a:r>
              <a:rPr lang="en-US" dirty="0" smtClean="0"/>
              <a:t>oblique </a:t>
            </a:r>
            <a:r>
              <a:rPr lang="el-GR" dirty="0" smtClean="0"/>
              <a:t>παράγονται αυτόματα από τον υπολογιστή</a:t>
            </a:r>
          </a:p>
          <a:p>
            <a:pPr lvl="2"/>
            <a:r>
              <a:rPr lang="el-GR" dirty="0" smtClean="0"/>
              <a:t>αν δεν υπάρχει η </a:t>
            </a:r>
            <a:r>
              <a:rPr lang="en-US" dirty="0" smtClean="0"/>
              <a:t>italic</a:t>
            </a:r>
            <a:r>
              <a:rPr lang="el-GR" dirty="0" smtClean="0"/>
              <a:t>, θα παραχθεί η </a:t>
            </a:r>
            <a:r>
              <a:rPr lang="en-US" dirty="0" smtClean="0"/>
              <a:t>oblique </a:t>
            </a:r>
            <a:endParaRPr lang="el-GR" dirty="0" smtClean="0"/>
          </a:p>
          <a:p>
            <a:r>
              <a:rPr lang="el-GR" dirty="0" smtClean="0"/>
              <a:t>Που χρειάζεται το στυλ </a:t>
            </a:r>
            <a:r>
              <a:rPr lang="en-US" dirty="0" smtClean="0"/>
              <a:t>normal;</a:t>
            </a:r>
          </a:p>
          <a:p>
            <a:pPr lvl="1"/>
            <a:r>
              <a:rPr lang="el-GR" dirty="0" smtClean="0"/>
              <a:t>Σε περίπτωση που θέλουμε να αλλάξουμε το στυλ μέσα σε μια ενότητα κειμένου με στυλ </a:t>
            </a:r>
            <a:r>
              <a:rPr lang="en-US" dirty="0" smtClean="0"/>
              <a:t>italic </a:t>
            </a:r>
            <a:r>
              <a:rPr lang="el-GR" dirty="0" smtClean="0"/>
              <a:t>ή </a:t>
            </a:r>
            <a:r>
              <a:rPr lang="en-US" dirty="0" smtClean="0"/>
              <a:t>oblique</a:t>
            </a:r>
            <a:endParaRPr lang="el-GR" b="1" dirty="0" smtClean="0">
              <a:solidFill>
                <a:srgbClr val="3333CC"/>
              </a:solidFill>
              <a:latin typeface="Courier New" pitchFamily="49" charset="0"/>
            </a:endParaRPr>
          </a:p>
        </p:txBody>
      </p:sp>
      <p:pic>
        <p:nvPicPr>
          <p:cNvPr id="9" name="Εικόνα 8"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738592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lstStyle/>
          <a:p>
            <a:r>
              <a:rPr lang="el-GR" dirty="0"/>
              <a:t>Πίνακες</a:t>
            </a:r>
            <a:endParaRPr lang="el-GR" dirty="0" smtClean="0"/>
          </a:p>
        </p:txBody>
      </p:sp>
      <p:sp>
        <p:nvSpPr>
          <p:cNvPr id="8" name="Rectangle 3"/>
          <p:cNvSpPr txBox="1">
            <a:spLocks noChangeArrowheads="1"/>
          </p:cNvSpPr>
          <p:nvPr/>
        </p:nvSpPr>
        <p:spPr>
          <a:xfrm>
            <a:off x="457200" y="1085850"/>
            <a:ext cx="8507413" cy="55832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 </a:t>
            </a:r>
            <a:r>
              <a:rPr lang="el-GR" dirty="0" smtClean="0"/>
              <a:t>ιδιότητα </a:t>
            </a:r>
            <a:r>
              <a:rPr lang="en-US" b="1" dirty="0" smtClean="0">
                <a:latin typeface="Courier New" pitchFamily="49" charset="0"/>
              </a:rPr>
              <a:t>font-weight</a:t>
            </a: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bold</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font</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weight</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bold</a:t>
            </a:r>
            <a:r>
              <a:rPr lang="el-GR" b="1" dirty="0" smtClean="0">
                <a:solidFill>
                  <a:srgbClr val="3333CC"/>
                </a:solidFill>
                <a:latin typeface="Courier New" pitchFamily="49" charset="0"/>
              </a:rPr>
              <a:t>}</a:t>
            </a:r>
          </a:p>
          <a:p>
            <a:pPr lvl="1">
              <a:buFont typeface="Wingdings" pitchFamily="2" charset="2"/>
              <a:buNone/>
            </a:pPr>
            <a:r>
              <a:rPr lang="en-US" b="1" dirty="0" smtClean="0">
                <a:solidFill>
                  <a:srgbClr val="3333CC"/>
                </a:solidFill>
                <a:latin typeface="Courier New" pitchFamily="49" charset="0"/>
              </a:rPr>
              <a:t>.normal {font-weight: normal}</a:t>
            </a:r>
          </a:p>
          <a:p>
            <a:r>
              <a:rPr lang="el-GR" dirty="0" smtClean="0"/>
              <a:t>Ορισμός του βάρους με τιμές</a:t>
            </a:r>
            <a:endParaRPr lang="en-US" dirty="0" smtClean="0"/>
          </a:p>
          <a:p>
            <a:pPr lvl="1"/>
            <a:r>
              <a:rPr lang="el-GR" dirty="0" smtClean="0"/>
              <a:t>Πολλαπλάσια του 100 από 100 έως 900</a:t>
            </a:r>
          </a:p>
          <a:p>
            <a:pPr lvl="2"/>
            <a:r>
              <a:rPr lang="el-GR" dirty="0" smtClean="0"/>
              <a:t>Η τιμή 400 αντιστοιχεί στο φυσιολογικό βάρος</a:t>
            </a:r>
            <a:endParaRPr lang="en-US" dirty="0" smtClean="0"/>
          </a:p>
          <a:p>
            <a:pPr lvl="2"/>
            <a:r>
              <a:rPr lang="el-GR" dirty="0" smtClean="0"/>
              <a:t>Η τιμή 700 αντιστοιχεί στο έντονο βάρος</a:t>
            </a:r>
            <a:endParaRPr lang="en-US" dirty="0" smtClean="0"/>
          </a:p>
          <a:p>
            <a:pPr lvl="1"/>
            <a:r>
              <a:rPr lang="el-GR" dirty="0" smtClean="0"/>
              <a:t>Π.χ.</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a:t>
            </a:r>
            <a:r>
              <a:rPr lang="en-US" b="1" dirty="0" err="1" smtClean="0">
                <a:solidFill>
                  <a:srgbClr val="3333CC"/>
                </a:solidFill>
                <a:latin typeface="Courier New" pitchFamily="49" charset="0"/>
              </a:rPr>
              <a:t>extrastrong</a:t>
            </a:r>
            <a:r>
              <a:rPr lang="en-US" b="1" dirty="0" smtClean="0">
                <a:solidFill>
                  <a:srgbClr val="3333CC"/>
                </a:solidFill>
                <a:latin typeface="Courier New" pitchFamily="49" charset="0"/>
              </a:rPr>
              <a:t> {font-weight: 900}</a:t>
            </a:r>
            <a:endParaRPr lang="el-GR" dirty="0" smtClean="0"/>
          </a:p>
          <a:p>
            <a:r>
              <a:rPr lang="el-GR" dirty="0" smtClean="0"/>
              <a:t>Ορισμός του βάρους σε σχέση με το γονέα</a:t>
            </a:r>
          </a:p>
          <a:p>
            <a:pPr lvl="1"/>
            <a:r>
              <a:rPr lang="el-GR" b="1" dirty="0" smtClean="0">
                <a:solidFill>
                  <a:srgbClr val="3333CC"/>
                </a:solidFill>
                <a:latin typeface="Courier New" pitchFamily="49" charset="0"/>
              </a:rPr>
              <a:t>.</a:t>
            </a:r>
            <a:r>
              <a:rPr lang="en-US" b="1" dirty="0" smtClean="0">
                <a:solidFill>
                  <a:srgbClr val="3333CC"/>
                </a:solidFill>
                <a:latin typeface="Courier New" pitchFamily="49" charset="0"/>
              </a:rPr>
              <a:t>stronger {font-weight: bolder}</a:t>
            </a:r>
          </a:p>
          <a:p>
            <a:pPr lvl="1"/>
            <a:r>
              <a:rPr lang="en-US" b="1" dirty="0" smtClean="0">
                <a:solidFill>
                  <a:srgbClr val="3333CC"/>
                </a:solidFill>
                <a:latin typeface="Courier New" pitchFamily="49" charset="0"/>
              </a:rPr>
              <a:t>.lighter {font-weight: lighter}</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74191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37519"/>
          </a:xfrm>
        </p:spPr>
        <p:txBody>
          <a:bodyPr>
            <a:noAutofit/>
          </a:bodyPr>
          <a:lstStyle/>
          <a:p>
            <a:r>
              <a:rPr lang="el-GR" dirty="0"/>
              <a:t>Μέθοδοι και Ιδιότητες Πινάκων</a:t>
            </a:r>
            <a:endParaRPr lang="el-GR" dirty="0" smtClean="0"/>
          </a:p>
        </p:txBody>
      </p:sp>
      <p:sp>
        <p:nvSpPr>
          <p:cNvPr id="9" name="Rectangle 3"/>
          <p:cNvSpPr txBox="1">
            <a:spLocks noChangeArrowheads="1"/>
          </p:cNvSpPr>
          <p:nvPr>
            <p:custDataLst>
              <p:tags r:id="rId3"/>
            </p:custDataLst>
          </p:nvPr>
        </p:nvSpPr>
        <p:spPr>
          <a:xfrm>
            <a:off x="457200" y="1085850"/>
            <a:ext cx="8507413" cy="522954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dirty="0" smtClean="0"/>
              <a:t>text-decoration</a:t>
            </a: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underline {text-decoration: </a:t>
            </a:r>
            <a:r>
              <a:rPr lang="en-US" b="1" u="sng" dirty="0" smtClean="0">
                <a:solidFill>
                  <a:srgbClr val="3333CC"/>
                </a:solidFill>
                <a:latin typeface="Courier New" pitchFamily="49" charset="0"/>
              </a:rPr>
              <a:t>underline</a:t>
            </a:r>
            <a:r>
              <a:rPr lang="en-US" b="1" dirty="0" smtClean="0">
                <a:solidFill>
                  <a:srgbClr val="3333CC"/>
                </a:solidFill>
                <a:latin typeface="Courier New" pitchFamily="49" charset="0"/>
              </a:rPr>
              <a:t>}</a:t>
            </a:r>
            <a:endParaRPr lang="el-GR" dirty="0" smtClean="0">
              <a:solidFill>
                <a:srgbClr val="3333CC"/>
              </a:solidFill>
            </a:endParaRPr>
          </a:p>
          <a:p>
            <a:pPr lvl="1">
              <a:buFont typeface="Wingdings" pitchFamily="2" charset="2"/>
              <a:buNone/>
            </a:pPr>
            <a:r>
              <a:rPr lang="el-GR" b="1" dirty="0" smtClean="0">
                <a:solidFill>
                  <a:srgbClr val="3333CC"/>
                </a:solidFill>
                <a:latin typeface="Courier New" pitchFamily="49" charset="0"/>
              </a:rPr>
              <a:t>.</a:t>
            </a:r>
            <a:r>
              <a:rPr lang="en-US" b="1" dirty="0" err="1" smtClean="0">
                <a:solidFill>
                  <a:srgbClr val="3333CC"/>
                </a:solidFill>
                <a:latin typeface="Courier New" pitchFamily="49" charset="0"/>
              </a:rPr>
              <a:t>overline</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{text-decoration: </a:t>
            </a:r>
            <a:r>
              <a:rPr lang="en-US" b="1" dirty="0" err="1" smtClean="0">
                <a:solidFill>
                  <a:srgbClr val="3333CC"/>
                </a:solidFill>
                <a:latin typeface="Courier New" pitchFamily="49" charset="0"/>
              </a:rPr>
              <a:t>overline</a:t>
            </a:r>
            <a:r>
              <a:rPr lang="en-US" b="1" dirty="0" smtClean="0">
                <a:solidFill>
                  <a:srgbClr val="3333CC"/>
                </a:solidFill>
                <a:latin typeface="Courier New" pitchFamily="49" charset="0"/>
              </a:rPr>
              <a:t>}</a:t>
            </a:r>
          </a:p>
          <a:p>
            <a:pPr lvl="1">
              <a:buFont typeface="Wingdings" pitchFamily="2" charset="2"/>
              <a:buNone/>
            </a:pPr>
            <a:r>
              <a:rPr lang="en-US" b="1" dirty="0" smtClean="0">
                <a:solidFill>
                  <a:srgbClr val="3333CC"/>
                </a:solidFill>
                <a:latin typeface="Courier New" pitchFamily="49" charset="0"/>
              </a:rPr>
              <a:t>.strike {text-decoration: </a:t>
            </a:r>
            <a:r>
              <a:rPr lang="en-US" b="1" strike="sngStrike" dirty="0" smtClean="0">
                <a:solidFill>
                  <a:srgbClr val="3333CC"/>
                </a:solidFill>
                <a:latin typeface="Courier New" pitchFamily="49" charset="0"/>
              </a:rPr>
              <a:t>line-through</a:t>
            </a:r>
            <a:r>
              <a:rPr lang="en-US" b="1" dirty="0" smtClean="0">
                <a:solidFill>
                  <a:srgbClr val="3333CC"/>
                </a:solidFill>
                <a:latin typeface="Courier New" pitchFamily="49" charset="0"/>
              </a:rPr>
              <a:t>}</a:t>
            </a:r>
            <a:endParaRPr lang="el-GR" dirty="0" smtClean="0">
              <a:solidFill>
                <a:srgbClr val="3333CC"/>
              </a:solidFill>
            </a:endParaRPr>
          </a:p>
          <a:p>
            <a:pPr lvl="1">
              <a:buFont typeface="Wingdings" pitchFamily="2" charset="2"/>
              <a:buNone/>
            </a:pPr>
            <a:r>
              <a:rPr lang="en-US" b="1" dirty="0" smtClean="0">
                <a:solidFill>
                  <a:srgbClr val="3333CC"/>
                </a:solidFill>
                <a:latin typeface="Courier New" pitchFamily="49" charset="0"/>
              </a:rPr>
              <a:t>.blink {text-decoration: blink}</a:t>
            </a:r>
            <a:endParaRPr lang="el-GR" dirty="0" smtClean="0">
              <a:solidFill>
                <a:srgbClr val="3333CC"/>
              </a:solidFill>
            </a:endParaRPr>
          </a:p>
          <a:p>
            <a:pPr lvl="1">
              <a:buFont typeface="Wingdings" pitchFamily="2" charset="2"/>
              <a:buNone/>
            </a:pPr>
            <a:r>
              <a:rPr lang="en-US" b="1" dirty="0" smtClean="0">
                <a:solidFill>
                  <a:srgbClr val="3333CC"/>
                </a:solidFill>
                <a:latin typeface="Courier New" pitchFamily="49" charset="0"/>
              </a:rPr>
              <a:t>.none {text-decoration: none}</a:t>
            </a:r>
          </a:p>
          <a:p>
            <a:r>
              <a:rPr lang="el-GR" dirty="0" smtClean="0"/>
              <a:t>Παράδειγμα</a:t>
            </a:r>
          </a:p>
          <a:p>
            <a:pPr lvl="1">
              <a:buFont typeface="Wingdings" pitchFamily="2" charset="2"/>
              <a:buNone/>
            </a:pPr>
            <a:r>
              <a:rPr lang="en-US" b="1" dirty="0" smtClean="0">
                <a:solidFill>
                  <a:srgbClr val="3333CC"/>
                </a:solidFill>
                <a:latin typeface="Courier New" pitchFamily="49" charset="0"/>
              </a:rPr>
              <a:t>a</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link, a:visited {text-decoration: none}</a:t>
            </a:r>
          </a:p>
          <a:p>
            <a:pPr lvl="1"/>
            <a:r>
              <a:rPr lang="el-GR" dirty="0" smtClean="0"/>
              <a:t>Κάνει όλους τους συνδέσμους (είτε τους έχουμε επισκεφτεί είτε όχι) να μην έχουν υπογράμμιση.</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087242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custDataLst>
              <p:tags r:id="rId2"/>
            </p:custDataLst>
          </p:nvPr>
        </p:nvSpPr>
        <p:spPr>
          <a:xfrm>
            <a:off x="457200" y="115888"/>
            <a:ext cx="8507413" cy="787400"/>
          </a:xfrm>
        </p:spPr>
        <p:txBody>
          <a:bodyPr/>
          <a:lstStyle/>
          <a:p>
            <a:r>
              <a:rPr lang="el-GR" dirty="0"/>
              <a:t>Στατικές Συναρτήσεις</a:t>
            </a:r>
            <a:endParaRPr lang="el-GR" dirty="0" smtClean="0"/>
          </a:p>
        </p:txBody>
      </p:sp>
      <p:sp>
        <p:nvSpPr>
          <p:cNvPr id="15"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b="1" dirty="0" smtClean="0">
                <a:latin typeface="Courier New" pitchFamily="49" charset="0"/>
              </a:rPr>
              <a:t>font-variant</a:t>
            </a:r>
          </a:p>
          <a:p>
            <a:pPr lvl="1">
              <a:buFont typeface="Wingdings" pitchFamily="2" charset="2"/>
              <a:buNone/>
            </a:pPr>
            <a:r>
              <a:rPr lang="el-GR" b="1" dirty="0" smtClean="0">
                <a:solidFill>
                  <a:srgbClr val="3333CC"/>
                </a:solidFill>
                <a:latin typeface="Courier New" pitchFamily="49" charset="0"/>
              </a:rPr>
              <a:t>.</a:t>
            </a:r>
            <a:r>
              <a:rPr lang="en-US" b="1" dirty="0" err="1" smtClean="0">
                <a:solidFill>
                  <a:srgbClr val="3333CC"/>
                </a:solidFill>
                <a:latin typeface="Courier New" pitchFamily="49" charset="0"/>
              </a:rPr>
              <a:t>sc</a:t>
            </a:r>
            <a:r>
              <a:rPr lang="en-US" b="1" dirty="0" smtClean="0">
                <a:solidFill>
                  <a:srgbClr val="3333CC"/>
                </a:solidFill>
                <a:latin typeface="Courier New" pitchFamily="49" charset="0"/>
              </a:rPr>
              <a:t> {font-variant: small-caps}</a:t>
            </a:r>
            <a:endParaRPr lang="el-GR" dirty="0" smtClean="0">
              <a:solidFill>
                <a:srgbClr val="3333CC"/>
              </a:solidFill>
            </a:endParaRPr>
          </a:p>
          <a:p>
            <a:pPr lvl="1">
              <a:buFont typeface="Wingdings" pitchFamily="2" charset="2"/>
              <a:buNone/>
            </a:pPr>
            <a:r>
              <a:rPr lang="el-GR" b="1" dirty="0" smtClean="0">
                <a:solidFill>
                  <a:srgbClr val="3333CC"/>
                </a:solidFill>
                <a:latin typeface="Courier New" pitchFamily="49" charset="0"/>
              </a:rPr>
              <a:t>.</a:t>
            </a:r>
            <a:r>
              <a:rPr lang="en-US" b="1" dirty="0" err="1" smtClean="0">
                <a:solidFill>
                  <a:srgbClr val="3333CC"/>
                </a:solidFill>
                <a:latin typeface="Courier New" pitchFamily="49" charset="0"/>
              </a:rPr>
              <a:t>normalvariant</a:t>
            </a:r>
            <a:r>
              <a:rPr lang="el-GR" b="1" dirty="0" smtClean="0">
                <a:solidFill>
                  <a:srgbClr val="3333CC"/>
                </a:solidFill>
                <a:latin typeface="Courier New" pitchFamily="49" charset="0"/>
              </a:rPr>
              <a:t> {</a:t>
            </a:r>
            <a:r>
              <a:rPr lang="el-GR" b="1" dirty="0" err="1" smtClean="0">
                <a:solidFill>
                  <a:srgbClr val="3333CC"/>
                </a:solidFill>
                <a:latin typeface="Courier New" pitchFamily="49" charset="0"/>
              </a:rPr>
              <a:t>font</a:t>
            </a:r>
            <a:r>
              <a:rPr lang="el-GR" b="1" dirty="0" smtClean="0">
                <a:solidFill>
                  <a:srgbClr val="3333CC"/>
                </a:solidFill>
                <a:latin typeface="Courier New" pitchFamily="49" charset="0"/>
              </a:rPr>
              <a:t>-</a:t>
            </a:r>
            <a:r>
              <a:rPr lang="en-US" b="1" dirty="0" smtClean="0">
                <a:solidFill>
                  <a:srgbClr val="3333CC"/>
                </a:solidFill>
                <a:latin typeface="Courier New" pitchFamily="49" charset="0"/>
              </a:rPr>
              <a:t>variant</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normal</a:t>
            </a:r>
            <a:r>
              <a:rPr lang="el-GR" b="1" dirty="0" smtClean="0">
                <a:solidFill>
                  <a:srgbClr val="3333CC"/>
                </a:solidFill>
                <a:latin typeface="Courier New" pitchFamily="49" charset="0"/>
              </a:rPr>
              <a:t>}</a:t>
            </a:r>
          </a:p>
          <a:p>
            <a:r>
              <a:rPr lang="el-GR" dirty="0" smtClean="0"/>
              <a:t>Η ιδιότητα </a:t>
            </a:r>
            <a:r>
              <a:rPr lang="en-US" b="1" dirty="0" smtClean="0">
                <a:latin typeface="Courier New" pitchFamily="49" charset="0"/>
              </a:rPr>
              <a:t>text-transform</a:t>
            </a: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capitalize {text-transform: capitalize}</a:t>
            </a:r>
            <a:endParaRPr lang="el-GR" dirty="0" smtClean="0">
              <a:solidFill>
                <a:srgbClr val="3333CC"/>
              </a:solidFill>
            </a:endParaRPr>
          </a:p>
          <a:p>
            <a:pPr lvl="1">
              <a:buFont typeface="Wingdings" pitchFamily="2" charset="2"/>
              <a:buNone/>
            </a:pPr>
            <a:r>
              <a:rPr lang="el-GR" b="1" dirty="0" smtClean="0">
                <a:solidFill>
                  <a:srgbClr val="3333CC"/>
                </a:solidFill>
                <a:latin typeface="Courier New" pitchFamily="49" charset="0"/>
              </a:rPr>
              <a:t>.</a:t>
            </a:r>
            <a:r>
              <a:rPr lang="en-US" b="1" dirty="0" smtClean="0">
                <a:solidFill>
                  <a:srgbClr val="3333CC"/>
                </a:solidFill>
                <a:latin typeface="Courier New" pitchFamily="49" charset="0"/>
              </a:rPr>
              <a:t>uppercase</a:t>
            </a:r>
            <a:r>
              <a:rPr lang="el-GR" b="1" dirty="0" smtClean="0">
                <a:solidFill>
                  <a:srgbClr val="3333CC"/>
                </a:solidFill>
                <a:latin typeface="Courier New" pitchFamily="49" charset="0"/>
              </a:rPr>
              <a:t> </a:t>
            </a:r>
            <a:r>
              <a:rPr lang="en-US" b="1" dirty="0" smtClean="0">
                <a:solidFill>
                  <a:srgbClr val="3333CC"/>
                </a:solidFill>
                <a:latin typeface="Courier New" pitchFamily="49" charset="0"/>
              </a:rPr>
              <a:t>{text-transform: uppercase}</a:t>
            </a:r>
          </a:p>
          <a:p>
            <a:pPr lvl="1">
              <a:buFont typeface="Wingdings" pitchFamily="2" charset="2"/>
              <a:buNone/>
            </a:pPr>
            <a:r>
              <a:rPr lang="en-US" b="1" dirty="0" smtClean="0">
                <a:solidFill>
                  <a:srgbClr val="3333CC"/>
                </a:solidFill>
                <a:latin typeface="Courier New" pitchFamily="49" charset="0"/>
              </a:rPr>
              <a:t>.lowercase {text-transform: lowercase}</a:t>
            </a:r>
          </a:p>
          <a:p>
            <a:pPr lvl="1">
              <a:buFont typeface="Wingdings" pitchFamily="2" charset="2"/>
              <a:buNone/>
            </a:pPr>
            <a:r>
              <a:rPr lang="en-US" b="1" dirty="0" smtClean="0">
                <a:solidFill>
                  <a:srgbClr val="3333CC"/>
                </a:solidFill>
                <a:latin typeface="Courier New" pitchFamily="49" charset="0"/>
              </a:rPr>
              <a:t>.none {text-transform: none}</a:t>
            </a:r>
            <a:endParaRPr lang="el-GR" dirty="0" smtClean="0">
              <a:solidFill>
                <a:srgbClr val="3333CC"/>
              </a:solidFill>
            </a:endParaRPr>
          </a:p>
          <a:p>
            <a:pPr lvl="1">
              <a:buFont typeface="Wingdings" pitchFamily="2" charset="2"/>
              <a:buNone/>
            </a:pPr>
            <a:endParaRPr lang="el-GR" b="1" dirty="0" smtClean="0">
              <a:solidFill>
                <a:srgbClr val="3333CC"/>
              </a:solidFill>
              <a:latin typeface="Courier New" pitchFamily="49" charset="0"/>
            </a:endParaRPr>
          </a:p>
          <a:p>
            <a:pPr lvl="1"/>
            <a:endParaRPr lang="el-GR" b="1" dirty="0" smtClean="0">
              <a:latin typeface="Courier New" pitchFamily="49"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84876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54324" y="155925"/>
            <a:ext cx="9145141" cy="787400"/>
          </a:xfrm>
        </p:spPr>
        <p:txBody>
          <a:bodyPr>
            <a:noAutofit/>
          </a:bodyPr>
          <a:lstStyle/>
          <a:p>
            <a:r>
              <a:rPr lang="el-GR" dirty="0"/>
              <a:t>Συναρτήσεις &amp; Εμβέλεια Μεταβλητών</a:t>
            </a:r>
            <a:endParaRPr lang="el-GR" dirty="0" smtClean="0"/>
          </a:p>
        </p:txBody>
      </p:sp>
      <p:sp>
        <p:nvSpPr>
          <p:cNvPr id="8"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Η ιδιότητα </a:t>
            </a:r>
            <a:r>
              <a:rPr lang="en-US" b="1" dirty="0" smtClean="0">
                <a:solidFill>
                  <a:srgbClr val="0000FF"/>
                </a:solidFill>
                <a:latin typeface="Courier New" pitchFamily="49" charset="0"/>
              </a:rPr>
              <a:t>text-align</a:t>
            </a:r>
          </a:p>
          <a:p>
            <a:pPr lvl="1"/>
            <a:r>
              <a:rPr lang="en-US" b="1" dirty="0" smtClean="0">
                <a:solidFill>
                  <a:srgbClr val="0000FF"/>
                </a:solidFill>
                <a:latin typeface="Courier New" pitchFamily="49" charset="0"/>
              </a:rPr>
              <a:t>left</a:t>
            </a:r>
            <a:r>
              <a:rPr lang="en-US" b="1" dirty="0" smtClean="0">
                <a:latin typeface="Courier New" pitchFamily="49" charset="0"/>
              </a:rPr>
              <a:t>, </a:t>
            </a:r>
            <a:r>
              <a:rPr lang="en-US" b="1" dirty="0" smtClean="0">
                <a:solidFill>
                  <a:srgbClr val="0000FF"/>
                </a:solidFill>
                <a:latin typeface="Courier New" pitchFamily="49" charset="0"/>
              </a:rPr>
              <a:t>right</a:t>
            </a:r>
            <a:r>
              <a:rPr lang="en-US" b="1" dirty="0" smtClean="0">
                <a:latin typeface="Courier New" pitchFamily="49" charset="0"/>
              </a:rPr>
              <a:t>, </a:t>
            </a:r>
            <a:r>
              <a:rPr lang="en-US" b="1" dirty="0" smtClean="0">
                <a:solidFill>
                  <a:srgbClr val="0000FF"/>
                </a:solidFill>
                <a:latin typeface="Courier New" pitchFamily="49" charset="0"/>
              </a:rPr>
              <a:t>center</a:t>
            </a:r>
            <a:r>
              <a:rPr lang="en-US" b="1" dirty="0" smtClean="0">
                <a:latin typeface="Courier New" pitchFamily="49" charset="0"/>
              </a:rPr>
              <a:t>, </a:t>
            </a:r>
            <a:r>
              <a:rPr lang="en-US" b="1" dirty="0" smtClean="0">
                <a:solidFill>
                  <a:srgbClr val="0000FF"/>
                </a:solidFill>
                <a:latin typeface="Courier New" pitchFamily="49" charset="0"/>
              </a:rPr>
              <a:t>justify</a:t>
            </a:r>
          </a:p>
          <a:p>
            <a:r>
              <a:rPr lang="el-GR" dirty="0" smtClean="0"/>
              <a:t>Εφαρμόζεται μόνο σε στοιχεία τύπου </a:t>
            </a:r>
            <a:r>
              <a:rPr lang="en-US" dirty="0" smtClean="0"/>
              <a:t>block</a:t>
            </a:r>
            <a:r>
              <a:rPr lang="el-GR" dirty="0" smtClean="0"/>
              <a:t> που παίρνουν μέσα τους κείμενο.</a:t>
            </a:r>
            <a:endParaRPr lang="en-US" dirty="0" smtClean="0"/>
          </a:p>
          <a:p>
            <a:pPr lvl="1"/>
            <a:r>
              <a:rPr lang="el-GR" dirty="0" smtClean="0"/>
              <a:t>Δεν έχει νόημα να στοιχίσουμε </a:t>
            </a:r>
            <a:r>
              <a:rPr lang="en-US" dirty="0" smtClean="0"/>
              <a:t>in-line </a:t>
            </a:r>
            <a:r>
              <a:rPr lang="el-GR" dirty="0" smtClean="0"/>
              <a:t>κείμενο (π.χ. δυο λέξεις στη ροή μιας παραγράφου)!!!!!!!</a:t>
            </a:r>
          </a:p>
          <a:p>
            <a:pPr lvl="2"/>
            <a:r>
              <a:rPr lang="el-GR" dirty="0" smtClean="0"/>
              <a:t>Πρέπει αυτές να είναι μόνες τους μια παράγραφος και να στοιχίσουμε την παράγραφο.</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1109922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2"/>
            </p:custDataLst>
          </p:nvPr>
        </p:nvSpPr>
        <p:spPr>
          <a:xfrm>
            <a:off x="457200" y="115888"/>
            <a:ext cx="8507413" cy="787400"/>
          </a:xfrm>
        </p:spPr>
        <p:txBody>
          <a:bodyPr/>
          <a:lstStyle/>
          <a:p>
            <a:r>
              <a:rPr lang="el-GR" dirty="0"/>
              <a:t>Οι Συναρτήσεις ως Αντικείμενα</a:t>
            </a:r>
            <a:endParaRPr lang="el-GR" dirty="0" smtClean="0"/>
          </a:p>
        </p:txBody>
      </p:sp>
      <p:sp>
        <p:nvSpPr>
          <p:cNvPr id="10" name="Rectangle 3"/>
          <p:cNvSpPr txBox="1">
            <a:spLocks noChangeArrowheads="1"/>
          </p:cNvSpPr>
          <p:nvPr/>
        </p:nvSpPr>
        <p:spPr>
          <a:xfrm>
            <a:off x="457200" y="1085850"/>
            <a:ext cx="8507413" cy="55832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 </a:t>
            </a:r>
            <a:r>
              <a:rPr lang="el-GR" dirty="0" smtClean="0"/>
              <a:t>ιδιότητα </a:t>
            </a:r>
            <a:r>
              <a:rPr lang="en-US" b="1" dirty="0" smtClean="0">
                <a:latin typeface="Courier New" pitchFamily="49" charset="0"/>
              </a:rPr>
              <a:t>word-spacing</a:t>
            </a:r>
            <a:r>
              <a:rPr lang="el-GR" dirty="0" smtClean="0"/>
              <a:t> </a:t>
            </a:r>
            <a:endParaRPr lang="en-US" dirty="0" smtClean="0"/>
          </a:p>
          <a:p>
            <a:pPr lvl="1"/>
            <a:r>
              <a:rPr lang="en-US" b="1" dirty="0" smtClean="0">
                <a:latin typeface="Courier New" pitchFamily="49" charset="0"/>
              </a:rPr>
              <a:t>h1 {word-spacing: 3em;}</a:t>
            </a:r>
          </a:p>
          <a:p>
            <a:r>
              <a:rPr lang="el-GR" dirty="0" smtClean="0"/>
              <a:t>Η ιδιότητα</a:t>
            </a:r>
            <a:r>
              <a:rPr lang="el-GR" b="1" dirty="0" smtClean="0">
                <a:latin typeface="Courier New" pitchFamily="49" charset="0"/>
              </a:rPr>
              <a:t> </a:t>
            </a:r>
            <a:r>
              <a:rPr lang="en-US" b="1" dirty="0" smtClean="0">
                <a:solidFill>
                  <a:srgbClr val="0000FF"/>
                </a:solidFill>
                <a:latin typeface="Courier New" pitchFamily="49" charset="0"/>
              </a:rPr>
              <a:t>letter-spacing</a:t>
            </a:r>
            <a:endParaRPr lang="el-GR" b="1" dirty="0" smtClean="0">
              <a:solidFill>
                <a:srgbClr val="0000FF"/>
              </a:solidFill>
              <a:latin typeface="Courier New" pitchFamily="49" charset="0"/>
            </a:endParaRPr>
          </a:p>
          <a:p>
            <a:pPr lvl="1"/>
            <a:r>
              <a:rPr lang="en-US" b="1" dirty="0" smtClean="0">
                <a:latin typeface="Courier New" pitchFamily="49" charset="0"/>
              </a:rPr>
              <a:t>p {letter-spacing: 2px;}</a:t>
            </a:r>
          </a:p>
          <a:p>
            <a:r>
              <a:rPr lang="el-GR" dirty="0" smtClean="0"/>
              <a:t>Για επιστροφή στην κανονική απόσταση</a:t>
            </a:r>
            <a:endParaRPr lang="en-US" dirty="0" smtClean="0"/>
          </a:p>
          <a:p>
            <a:pPr lvl="1"/>
            <a:r>
              <a:rPr lang="el-GR" dirty="0" smtClean="0"/>
              <a:t>Θέτουμε την τιμή 0 ή </a:t>
            </a:r>
            <a:r>
              <a:rPr lang="en-US" dirty="0" smtClean="0"/>
              <a:t>normal </a:t>
            </a:r>
            <a:r>
              <a:rPr lang="el-GR" dirty="0" smtClean="0"/>
              <a:t>στην απόσταση</a:t>
            </a:r>
            <a:endParaRPr lang="en-US" dirty="0" smtClean="0"/>
          </a:p>
          <a:p>
            <a:r>
              <a:rPr lang="el-GR" dirty="0" smtClean="0"/>
              <a:t>Αρνητικές τιμές</a:t>
            </a:r>
          </a:p>
          <a:p>
            <a:pPr lvl="1"/>
            <a:r>
              <a:rPr lang="el-GR" dirty="0" smtClean="0"/>
              <a:t>Έχουν ως αποτέλεσμα την επικάλυψη χαρακτήρων</a:t>
            </a:r>
          </a:p>
          <a:p>
            <a:r>
              <a:rPr lang="el-GR" dirty="0" smtClean="0"/>
              <a:t>Οι ιδιότητες αυτές κληρονομούνται στα παιδιά</a:t>
            </a:r>
          </a:p>
          <a:p>
            <a:pPr lvl="1"/>
            <a:r>
              <a:rPr lang="el-GR" dirty="0" smtClean="0"/>
              <a:t>Στις σχετικές μονάδες κληρονομείται η </a:t>
            </a:r>
            <a:r>
              <a:rPr lang="el-GR" dirty="0" err="1" smtClean="0"/>
              <a:t>προκύπτουσα</a:t>
            </a:r>
            <a:r>
              <a:rPr lang="el-GR" dirty="0" smtClean="0"/>
              <a:t> τιμή και όχι η σχέση με τη </a:t>
            </a:r>
            <a:r>
              <a:rPr lang="en-US" dirty="0" smtClean="0"/>
              <a:t>default </a:t>
            </a:r>
            <a:r>
              <a:rPr lang="el-GR" dirty="0" smtClean="0"/>
              <a:t>γραμματοσειρά</a:t>
            </a:r>
            <a:r>
              <a:rPr lang="en-US" dirty="0" smtClean="0"/>
              <a:t>.</a:t>
            </a:r>
            <a:endParaRPr lang="el-GR" dirty="0" smtClean="0"/>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2121218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lnSpcReduction="10000"/>
          </a:bodyPr>
          <a:lstStyle/>
          <a:p>
            <a:pPr marL="0"/>
            <a:r>
              <a:rPr lang="el-GR" sz="2800" dirty="0" smtClean="0"/>
              <a:t>Να περιγράφει βασικές έννοιες της </a:t>
            </a:r>
            <a:r>
              <a:rPr lang="en-US" sz="2800" dirty="0" err="1" smtClean="0"/>
              <a:t>Javascript</a:t>
            </a:r>
            <a:r>
              <a:rPr lang="el-GR" sz="2800" dirty="0" smtClean="0"/>
              <a:t>.</a:t>
            </a:r>
            <a:endParaRPr lang="en-US" sz="2800" dirty="0" smtClean="0"/>
          </a:p>
          <a:p>
            <a:pPr marL="0"/>
            <a:r>
              <a:rPr lang="el-GR" sz="2800" dirty="0" smtClean="0"/>
              <a:t>Να προσθέτει κώδικα </a:t>
            </a:r>
            <a:r>
              <a:rPr lang="en-US" sz="2800" dirty="0" err="1" smtClean="0"/>
              <a:t>Js</a:t>
            </a:r>
            <a:r>
              <a:rPr lang="en-US" sz="2800" dirty="0" smtClean="0"/>
              <a:t> </a:t>
            </a:r>
            <a:r>
              <a:rPr lang="el-GR" sz="2800" dirty="0" smtClean="0"/>
              <a:t>σε </a:t>
            </a:r>
            <a:r>
              <a:rPr lang="en-US" sz="2800" dirty="0" smtClean="0"/>
              <a:t>HTML.</a:t>
            </a:r>
          </a:p>
          <a:p>
            <a:pPr marL="0"/>
            <a:r>
              <a:rPr lang="el-GR" sz="2800" dirty="0" smtClean="0"/>
              <a:t>Να ορίζει μεταβλητές και τύπους δεδομένων.</a:t>
            </a:r>
          </a:p>
          <a:p>
            <a:pPr marL="0"/>
            <a:r>
              <a:rPr lang="el-GR" sz="2800" dirty="0" smtClean="0"/>
              <a:t>Να περιγράφει αναλυτικά το μοντέλο του </a:t>
            </a:r>
            <a:r>
              <a:rPr lang="en-US" sz="2800" dirty="0" smtClean="0"/>
              <a:t>browser </a:t>
            </a:r>
            <a:r>
              <a:rPr lang="el-GR" sz="2800" dirty="0" smtClean="0"/>
              <a:t>ΒΟΜ.</a:t>
            </a:r>
          </a:p>
          <a:p>
            <a:pPr marL="0" indent="0">
              <a:buNone/>
            </a:pPr>
            <a:endParaRPr lang="en-US" sz="2800" dirty="0" smtClean="0"/>
          </a:p>
          <a:p>
            <a:pPr marL="0"/>
            <a:endParaRPr lang="el-GR" sz="2800" dirty="0" smtClean="0"/>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3059833" y="6381328"/>
            <a:ext cx="3312368"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87400"/>
          </a:xfrm>
        </p:spPr>
        <p:txBody>
          <a:bodyPr/>
          <a:lstStyle/>
          <a:p>
            <a:r>
              <a:rPr lang="el-GR" dirty="0"/>
              <a:t>Διαχείριση Γεγονότων</a:t>
            </a:r>
            <a:endParaRPr lang="el-GR" dirty="0" smtClean="0"/>
          </a:p>
        </p:txBody>
      </p:sp>
      <p:sp>
        <p:nvSpPr>
          <p:cNvPr id="9"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Για να φαίνονται όλα τα κενά και οι αλλαγές γραμμών όπως και στον κώδικα</a:t>
            </a:r>
          </a:p>
          <a:p>
            <a:pPr lvl="1"/>
            <a:r>
              <a:rPr lang="en-US" b="1" dirty="0" smtClean="0">
                <a:solidFill>
                  <a:srgbClr val="3333CC"/>
                </a:solidFill>
                <a:latin typeface="Courier New" pitchFamily="49" charset="0"/>
              </a:rPr>
              <a:t>p {white-space: pre;}</a:t>
            </a:r>
          </a:p>
          <a:p>
            <a:r>
              <a:rPr lang="el-GR" dirty="0" smtClean="0"/>
              <a:t>Για να μην γίνεται αλλαγή γραμμής στα κενά</a:t>
            </a:r>
            <a:endParaRPr lang="en-US" dirty="0" smtClean="0"/>
          </a:p>
          <a:p>
            <a:pPr lvl="1"/>
            <a:r>
              <a:rPr lang="en-US" b="1" dirty="0" smtClean="0">
                <a:solidFill>
                  <a:srgbClr val="3333CC"/>
                </a:solidFill>
                <a:latin typeface="Courier New" pitchFamily="49" charset="0"/>
              </a:rPr>
              <a:t>p {white-space: </a:t>
            </a:r>
            <a:r>
              <a:rPr lang="en-US" b="1" dirty="0" err="1" smtClean="0">
                <a:solidFill>
                  <a:srgbClr val="3333CC"/>
                </a:solidFill>
                <a:latin typeface="Courier New" pitchFamily="49" charset="0"/>
              </a:rPr>
              <a:t>nowrap</a:t>
            </a:r>
            <a:r>
              <a:rPr lang="en-US" b="1" dirty="0" smtClean="0">
                <a:solidFill>
                  <a:srgbClr val="3333CC"/>
                </a:solidFill>
                <a:latin typeface="Courier New" pitchFamily="49" charset="0"/>
              </a:rPr>
              <a:t>;}</a:t>
            </a:r>
            <a:endParaRPr lang="el-GR" b="1" dirty="0" smtClean="0">
              <a:solidFill>
                <a:srgbClr val="3333CC"/>
              </a:solidFill>
              <a:latin typeface="Courier New" pitchFamily="49" charset="0"/>
            </a:endParaRPr>
          </a:p>
          <a:p>
            <a:pPr lvl="1"/>
            <a:r>
              <a:rPr lang="el-GR" dirty="0" smtClean="0"/>
              <a:t>Π.χ. μέσα σε κελί πίνακα</a:t>
            </a:r>
          </a:p>
          <a:p>
            <a:r>
              <a:rPr lang="el-GR" dirty="0" smtClean="0"/>
              <a:t>Για την φυσιολογική θεώρηση των κενών και των αλλαγών γραμμών (τα επιπλέον αγνοούνται)</a:t>
            </a:r>
            <a:endParaRPr lang="en-US" dirty="0" smtClean="0"/>
          </a:p>
          <a:p>
            <a:pPr lvl="1"/>
            <a:r>
              <a:rPr lang="en-US" b="1" dirty="0" smtClean="0">
                <a:solidFill>
                  <a:srgbClr val="3333CC"/>
                </a:solidFill>
                <a:latin typeface="Courier New" pitchFamily="49" charset="0"/>
              </a:rPr>
              <a:t>p {white-space: normal;}</a:t>
            </a:r>
          </a:p>
          <a:p>
            <a:pPr lvl="2"/>
            <a:endParaRPr lang="el-GR" dirty="0" smtClean="0">
              <a:solidFill>
                <a:srgbClr val="3333CC"/>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166529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457200" y="115888"/>
            <a:ext cx="8507413" cy="787400"/>
          </a:xfrm>
        </p:spPr>
        <p:txBody>
          <a:bodyPr/>
          <a:lstStyle/>
          <a:p>
            <a:r>
              <a:rPr lang="el-GR" dirty="0"/>
              <a:t>Μερικά Γεγονότα</a:t>
            </a:r>
            <a:endParaRPr lang="el-GR" dirty="0" smtClean="0"/>
          </a:p>
        </p:txBody>
      </p:sp>
      <p:sp>
        <p:nvSpPr>
          <p:cNvPr id="9"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Η ιδιότητα </a:t>
            </a:r>
            <a:r>
              <a:rPr lang="en-US" sz="2400" b="1" dirty="0" smtClean="0">
                <a:latin typeface="Courier New" pitchFamily="49" charset="0"/>
              </a:rPr>
              <a:t>text-indent</a:t>
            </a:r>
          </a:p>
          <a:p>
            <a:pPr lvl="1"/>
            <a:r>
              <a:rPr lang="el-GR" sz="2000" dirty="0" smtClean="0"/>
              <a:t>Σε σχέση με το μέγεθος των χαρακτήρων</a:t>
            </a:r>
          </a:p>
          <a:p>
            <a:pPr lvl="2"/>
            <a:r>
              <a:rPr lang="en-US" sz="1800" b="1" dirty="0" smtClean="0">
                <a:solidFill>
                  <a:srgbClr val="3333CC"/>
                </a:solidFill>
                <a:latin typeface="Courier New" pitchFamily="49" charset="0"/>
              </a:rPr>
              <a:t>p {text-indent: 3.5em}</a:t>
            </a:r>
            <a:endParaRPr lang="el-GR" sz="1800" b="1" dirty="0" smtClean="0">
              <a:solidFill>
                <a:srgbClr val="3333CC"/>
              </a:solidFill>
              <a:latin typeface="Courier New" pitchFamily="49" charset="0"/>
            </a:endParaRPr>
          </a:p>
          <a:p>
            <a:pPr lvl="1"/>
            <a:r>
              <a:rPr lang="el-GR" sz="2000" dirty="0" smtClean="0"/>
              <a:t>Απόλυτη τιμή</a:t>
            </a:r>
          </a:p>
          <a:p>
            <a:pPr lvl="2"/>
            <a:r>
              <a:rPr lang="en-US" sz="1800" b="1" dirty="0" smtClean="0">
                <a:solidFill>
                  <a:srgbClr val="3333CC"/>
                </a:solidFill>
                <a:latin typeface="Courier New" pitchFamily="49" charset="0"/>
              </a:rPr>
              <a:t>p {text-indent: 10px}</a:t>
            </a:r>
            <a:endParaRPr lang="el-GR" sz="1800" b="1" dirty="0" smtClean="0">
              <a:solidFill>
                <a:srgbClr val="3333CC"/>
              </a:solidFill>
              <a:latin typeface="Courier New" pitchFamily="49" charset="0"/>
            </a:endParaRPr>
          </a:p>
          <a:p>
            <a:pPr lvl="1"/>
            <a:r>
              <a:rPr lang="el-GR" sz="2000" dirty="0" smtClean="0"/>
              <a:t>Σε σχέση με το πλάτος του στοιχείου γονέα</a:t>
            </a:r>
          </a:p>
          <a:p>
            <a:pPr lvl="2"/>
            <a:r>
              <a:rPr lang="en-US" sz="1800" b="1" dirty="0" smtClean="0">
                <a:solidFill>
                  <a:srgbClr val="3333CC"/>
                </a:solidFill>
                <a:latin typeface="Courier New" pitchFamily="49" charset="0"/>
              </a:rPr>
              <a:t>p {text-indent: 10%}</a:t>
            </a:r>
          </a:p>
          <a:p>
            <a:r>
              <a:rPr lang="el-GR" sz="2400" dirty="0" smtClean="0"/>
              <a:t>Θετικές τιμές για την ιδιότητα δημιουργούν την κλασική αριστερή εσοχή πρώτης γραμμής παραγράφου.</a:t>
            </a:r>
          </a:p>
          <a:p>
            <a:r>
              <a:rPr lang="el-GR" sz="2400" dirty="0" smtClean="0"/>
              <a:t>Αρνητικές τιμές δημιουργούν την κρεμαστή εσοχή πρώτης γραμμής</a:t>
            </a:r>
            <a:r>
              <a:rPr lang="en-US" sz="2400" dirty="0" smtClean="0"/>
              <a:t> (</a:t>
            </a:r>
            <a:r>
              <a:rPr lang="el-GR" sz="2400" dirty="0" smtClean="0"/>
              <a:t>δηλαδή η πρώτη σειρά ξεκινά αριστερότερα από τις υπόλοιπες!).</a:t>
            </a:r>
            <a:endParaRPr lang="en-US" sz="2400" dirty="0" smtClean="0"/>
          </a:p>
          <a:p>
            <a:r>
              <a:rPr lang="el-GR" sz="2400" dirty="0" smtClean="0"/>
              <a:t>Για αφαίρεση της εσοχής σε κάποιο στοιχείο, θέτουμε στην ιδιότητα την τιμή 0.</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722256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2"/>
            </p:custDataLst>
          </p:nvPr>
        </p:nvSpPr>
        <p:spPr>
          <a:xfrm>
            <a:off x="323528" y="115888"/>
            <a:ext cx="8641085" cy="787400"/>
          </a:xfrm>
        </p:spPr>
        <p:txBody>
          <a:bodyPr>
            <a:noAutofit/>
          </a:bodyPr>
          <a:lstStyle/>
          <a:p>
            <a:r>
              <a:rPr lang="el-GR" dirty="0"/>
              <a:t>Καθορισμός Διαχειριστή </a:t>
            </a:r>
            <a:r>
              <a:rPr lang="en-US" dirty="0"/>
              <a:t>Inline (1/2)</a:t>
            </a:r>
            <a:endParaRPr lang="el-GR" dirty="0" smtClean="0"/>
          </a:p>
        </p:txBody>
      </p:sp>
      <p:sp>
        <p:nvSpPr>
          <p:cNvPr id="9" name="Rectangle 3"/>
          <p:cNvSpPr txBox="1">
            <a:spLocks noChangeArrowheads="1"/>
          </p:cNvSpPr>
          <p:nvPr>
            <p:custDataLst>
              <p:tags r:id="rId3"/>
            </p:custDataLst>
          </p:nvPr>
        </p:nvSpPr>
        <p:spPr>
          <a:xfrm>
            <a:off x="457200" y="1085850"/>
            <a:ext cx="8507413" cy="55832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Σε σχέση με το μέγεθος της γραμματοσειράς</a:t>
            </a:r>
            <a:endParaRPr lang="en-US" dirty="0" smtClean="0"/>
          </a:p>
          <a:p>
            <a:pPr lvl="1"/>
            <a:r>
              <a:rPr lang="el-GR" dirty="0" smtClean="0"/>
              <a:t>Το μέγεθος προκύπτει από την </a:t>
            </a:r>
            <a:r>
              <a:rPr lang="el-GR" b="1" dirty="0" smtClean="0">
                <a:solidFill>
                  <a:srgbClr val="FF0000"/>
                </a:solidFill>
              </a:rPr>
              <a:t>τιμή</a:t>
            </a:r>
            <a:r>
              <a:rPr lang="el-GR" dirty="0" smtClean="0">
                <a:solidFill>
                  <a:srgbClr val="FF0000"/>
                </a:solidFill>
              </a:rPr>
              <a:t> </a:t>
            </a:r>
            <a:r>
              <a:rPr lang="el-GR" dirty="0" smtClean="0"/>
              <a:t>επί</a:t>
            </a:r>
            <a:r>
              <a:rPr lang="en-US" dirty="0" smtClean="0"/>
              <a:t> </a:t>
            </a:r>
            <a:r>
              <a:rPr lang="el-GR" dirty="0" smtClean="0"/>
              <a:t>την </a:t>
            </a:r>
            <a:r>
              <a:rPr lang="el-GR" b="1" dirty="0" smtClean="0">
                <a:solidFill>
                  <a:srgbClr val="00B050"/>
                </a:solidFill>
              </a:rPr>
              <a:t>σχετική μονάδα μέτρησης</a:t>
            </a:r>
            <a:r>
              <a:rPr lang="el-GR" dirty="0" smtClean="0"/>
              <a:t>.</a:t>
            </a:r>
          </a:p>
          <a:p>
            <a:pPr lvl="2"/>
            <a:r>
              <a:rPr lang="en-US" b="1" dirty="0" smtClean="0">
                <a:solidFill>
                  <a:srgbClr val="3333CC"/>
                </a:solidFill>
                <a:latin typeface="Courier New" pitchFamily="49" charset="0"/>
              </a:rPr>
              <a:t>p {line-height: </a:t>
            </a:r>
            <a:r>
              <a:rPr lang="en-US" b="1" dirty="0" smtClean="0">
                <a:solidFill>
                  <a:srgbClr val="FF0000"/>
                </a:solidFill>
                <a:latin typeface="Courier New" pitchFamily="49" charset="0"/>
              </a:rPr>
              <a:t>150</a:t>
            </a:r>
            <a:r>
              <a:rPr lang="en-US" b="1" dirty="0" smtClean="0">
                <a:solidFill>
                  <a:srgbClr val="00B050"/>
                </a:solidFill>
                <a:latin typeface="Courier New" pitchFamily="49" charset="0"/>
              </a:rPr>
              <a:t>%</a:t>
            </a:r>
            <a:r>
              <a:rPr lang="en-US" b="1" dirty="0" smtClean="0">
                <a:solidFill>
                  <a:srgbClr val="3333CC"/>
                </a:solidFill>
                <a:latin typeface="Courier New" pitchFamily="49" charset="0"/>
              </a:rPr>
              <a:t>}</a:t>
            </a:r>
            <a:endParaRPr lang="el-GR" b="1" dirty="0" smtClean="0">
              <a:solidFill>
                <a:srgbClr val="3333CC"/>
              </a:solidFill>
              <a:latin typeface="Courier New" pitchFamily="49" charset="0"/>
            </a:endParaRPr>
          </a:p>
          <a:p>
            <a:pPr lvl="2"/>
            <a:r>
              <a:rPr lang="en-US" b="1" dirty="0" smtClean="0">
                <a:solidFill>
                  <a:srgbClr val="3333CC"/>
                </a:solidFill>
                <a:latin typeface="Courier New" pitchFamily="49" charset="0"/>
              </a:rPr>
              <a:t>p {line-height: </a:t>
            </a:r>
            <a:r>
              <a:rPr lang="en-US" b="1" dirty="0" smtClean="0">
                <a:solidFill>
                  <a:srgbClr val="FF0000"/>
                </a:solidFill>
                <a:latin typeface="Courier New" pitchFamily="49" charset="0"/>
              </a:rPr>
              <a:t>1.5</a:t>
            </a:r>
            <a:r>
              <a:rPr lang="en-US" b="1" dirty="0" smtClean="0">
                <a:solidFill>
                  <a:srgbClr val="00B050"/>
                </a:solidFill>
                <a:latin typeface="Courier New" pitchFamily="49" charset="0"/>
              </a:rPr>
              <a:t>em</a:t>
            </a:r>
            <a:r>
              <a:rPr lang="en-US" b="1" dirty="0" smtClean="0">
                <a:solidFill>
                  <a:srgbClr val="3333CC"/>
                </a:solidFill>
                <a:latin typeface="Courier New" pitchFamily="49" charset="0"/>
              </a:rPr>
              <a:t>}</a:t>
            </a:r>
          </a:p>
          <a:p>
            <a:pPr lvl="1"/>
            <a:r>
              <a:rPr lang="el-GR" dirty="0" smtClean="0"/>
              <a:t>Το μέγεθος προκύπτει από την </a:t>
            </a:r>
            <a:r>
              <a:rPr lang="el-GR" b="1" dirty="0" smtClean="0">
                <a:solidFill>
                  <a:srgbClr val="FF0000"/>
                </a:solidFill>
              </a:rPr>
              <a:t>τιμή</a:t>
            </a:r>
            <a:r>
              <a:rPr lang="el-GR" dirty="0" smtClean="0">
                <a:solidFill>
                  <a:srgbClr val="FF0000"/>
                </a:solidFill>
              </a:rPr>
              <a:t> </a:t>
            </a:r>
            <a:r>
              <a:rPr lang="el-GR" dirty="0" smtClean="0"/>
              <a:t>επί το μέγεθος γραμμάτων (</a:t>
            </a:r>
            <a:r>
              <a:rPr lang="en-US" dirty="0" smtClean="0"/>
              <a:t>font-height) </a:t>
            </a:r>
            <a:r>
              <a:rPr lang="el-GR" dirty="0" smtClean="0"/>
              <a:t>που ισχύει:</a:t>
            </a:r>
            <a:endParaRPr lang="en-US" dirty="0" smtClean="0"/>
          </a:p>
          <a:p>
            <a:pPr lvl="2"/>
            <a:r>
              <a:rPr lang="en-US" b="1" dirty="0" smtClean="0">
                <a:solidFill>
                  <a:srgbClr val="3333CC"/>
                </a:solidFill>
                <a:latin typeface="Courier New" pitchFamily="49" charset="0"/>
              </a:rPr>
              <a:t>p {line-height: </a:t>
            </a:r>
            <a:r>
              <a:rPr lang="en-US" b="1" dirty="0" smtClean="0">
                <a:solidFill>
                  <a:srgbClr val="FF0000"/>
                </a:solidFill>
                <a:latin typeface="Courier New" pitchFamily="49" charset="0"/>
              </a:rPr>
              <a:t>1.5</a:t>
            </a:r>
            <a:r>
              <a:rPr lang="en-US" b="1" dirty="0" smtClean="0">
                <a:solidFill>
                  <a:srgbClr val="3333CC"/>
                </a:solidFill>
                <a:latin typeface="Courier New" pitchFamily="49" charset="0"/>
              </a:rPr>
              <a:t>}</a:t>
            </a:r>
          </a:p>
          <a:p>
            <a:r>
              <a:rPr lang="el-GR" dirty="0" smtClean="0"/>
              <a:t>Απόλυτο μέγεθος σε οποιαδήποτε, </a:t>
            </a:r>
            <a:r>
              <a:rPr lang="el-GR" b="1" dirty="0" smtClean="0">
                <a:solidFill>
                  <a:srgbClr val="7030A0"/>
                </a:solidFill>
              </a:rPr>
              <a:t>μη σχετική, μονάδα μέτρησης</a:t>
            </a:r>
            <a:endParaRPr lang="en-US" b="1" dirty="0" smtClean="0">
              <a:solidFill>
                <a:srgbClr val="7030A0"/>
              </a:solidFill>
            </a:endParaRPr>
          </a:p>
          <a:p>
            <a:pPr lvl="1"/>
            <a:r>
              <a:rPr lang="en-US" b="1" dirty="0" smtClean="0">
                <a:solidFill>
                  <a:srgbClr val="3333CC"/>
                </a:solidFill>
                <a:latin typeface="Courier New" pitchFamily="49" charset="0"/>
              </a:rPr>
              <a:t>p {line-height: 0.3</a:t>
            </a:r>
            <a:r>
              <a:rPr lang="en-US" b="1" dirty="0" smtClean="0">
                <a:solidFill>
                  <a:srgbClr val="7030A0"/>
                </a:solidFill>
                <a:latin typeface="Courier New" pitchFamily="49" charset="0"/>
              </a:rPr>
              <a:t>in</a:t>
            </a:r>
            <a:r>
              <a:rPr lang="en-US" b="1" dirty="0" smtClean="0">
                <a:solidFill>
                  <a:srgbClr val="3333CC"/>
                </a:solidFill>
                <a:latin typeface="Courier New" pitchFamily="49" charset="0"/>
              </a:rPr>
              <a:t>}</a:t>
            </a:r>
            <a:endParaRPr lang="el-GR" dirty="0" smtClean="0">
              <a:solidFill>
                <a:srgbClr val="3333CC"/>
              </a:solidFill>
              <a:latin typeface="Courier New" pitchFamily="49"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2667327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251520" y="115888"/>
            <a:ext cx="8713093" cy="743295"/>
          </a:xfrm>
        </p:spPr>
        <p:txBody>
          <a:bodyPr>
            <a:noAutofit/>
          </a:bodyPr>
          <a:lstStyle/>
          <a:p>
            <a:r>
              <a:rPr lang="el-GR" dirty="0"/>
              <a:t>Καθορισμός Διαχειριστή </a:t>
            </a:r>
            <a:r>
              <a:rPr lang="en-US" dirty="0"/>
              <a:t>Inline (2/2)</a:t>
            </a:r>
            <a:endParaRPr lang="el-GR" dirty="0" smtClean="0"/>
          </a:p>
        </p:txBody>
      </p:sp>
      <p:sp>
        <p:nvSpPr>
          <p:cNvPr id="10"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Κάθε στοιχείο θεωρείται ως παραλληλόγραμμο κουτί, το οποίο περιέχει τις εξής περιοχές:</a:t>
            </a:r>
          </a:p>
          <a:p>
            <a:pPr lvl="1"/>
            <a:r>
              <a:rPr lang="el-GR" b="1" dirty="0" smtClean="0"/>
              <a:t>περιεχόμενο</a:t>
            </a:r>
            <a:r>
              <a:rPr lang="el-GR" dirty="0" smtClean="0"/>
              <a:t> </a:t>
            </a:r>
            <a:r>
              <a:rPr lang="en-US" dirty="0" smtClean="0"/>
              <a:t>(content)</a:t>
            </a:r>
            <a:r>
              <a:rPr lang="el-GR" dirty="0" smtClean="0"/>
              <a:t>, το οποίο περιβάλλεται από το</a:t>
            </a:r>
          </a:p>
          <a:p>
            <a:pPr lvl="1"/>
            <a:r>
              <a:rPr lang="el-GR" b="1" dirty="0" smtClean="0"/>
              <a:t>παραγέμισμα</a:t>
            </a:r>
            <a:r>
              <a:rPr lang="el-GR" dirty="0" smtClean="0"/>
              <a:t> (</a:t>
            </a:r>
            <a:r>
              <a:rPr lang="en-US" dirty="0" smtClean="0"/>
              <a:t>padding), </a:t>
            </a:r>
            <a:r>
              <a:rPr lang="el-GR" dirty="0" smtClean="0"/>
              <a:t>το οποίο περιβάλλεται από το</a:t>
            </a:r>
          </a:p>
          <a:p>
            <a:pPr lvl="1"/>
            <a:r>
              <a:rPr lang="el-GR" b="1" dirty="0" smtClean="0"/>
              <a:t>περίγραμμα</a:t>
            </a:r>
            <a:r>
              <a:rPr lang="el-GR" dirty="0" smtClean="0"/>
              <a:t> (</a:t>
            </a:r>
            <a:r>
              <a:rPr lang="el-GR" dirty="0" err="1" smtClean="0"/>
              <a:t>border</a:t>
            </a:r>
            <a:r>
              <a:rPr lang="el-GR" dirty="0" smtClean="0"/>
              <a:t>), το οποίο περιβάλλεται από το</a:t>
            </a:r>
          </a:p>
          <a:p>
            <a:pPr lvl="1"/>
            <a:r>
              <a:rPr lang="el-GR" b="1" dirty="0" smtClean="0"/>
              <a:t>περιθώριο</a:t>
            </a:r>
            <a:r>
              <a:rPr lang="el-GR" dirty="0" smtClean="0"/>
              <a:t> (</a:t>
            </a:r>
            <a:r>
              <a:rPr lang="el-GR" dirty="0" err="1" smtClean="0"/>
              <a:t>margin</a:t>
            </a:r>
            <a:r>
              <a:rPr lang="el-GR" dirty="0" smtClean="0"/>
              <a:t>)</a:t>
            </a:r>
          </a:p>
          <a:p>
            <a:r>
              <a:rPr lang="el-GR" dirty="0" smtClean="0"/>
              <a:t>Χαρακτηριστικά του μοντέλου</a:t>
            </a:r>
          </a:p>
          <a:p>
            <a:pPr lvl="1"/>
            <a:r>
              <a:rPr lang="el-GR" dirty="0" smtClean="0"/>
              <a:t>Τ</a:t>
            </a:r>
            <a:r>
              <a:rPr lang="en-US" dirty="0" smtClean="0"/>
              <a:t>o margin</a:t>
            </a:r>
            <a:r>
              <a:rPr lang="el-GR" dirty="0" smtClean="0"/>
              <a:t> είναι πάντα διάφανο </a:t>
            </a:r>
            <a:r>
              <a:rPr lang="el-GR" dirty="0" smtClean="0">
                <a:solidFill>
                  <a:srgbClr val="FF0000"/>
                </a:solidFill>
              </a:rPr>
              <a:t>και δεν περιορίζονται απαραίτητα εντός του πατρικού </a:t>
            </a:r>
            <a:r>
              <a:rPr lang="en-US" dirty="0" smtClean="0">
                <a:solidFill>
                  <a:srgbClr val="FF0000"/>
                </a:solidFill>
              </a:rPr>
              <a:t>html </a:t>
            </a:r>
            <a:r>
              <a:rPr lang="el-GR" dirty="0" smtClean="0">
                <a:solidFill>
                  <a:srgbClr val="FF0000"/>
                </a:solidFill>
              </a:rPr>
              <a:t>στοιχείου</a:t>
            </a:r>
            <a:r>
              <a:rPr lang="en-US" dirty="0" smtClean="0"/>
              <a:t>.</a:t>
            </a:r>
          </a:p>
          <a:p>
            <a:pPr lvl="2"/>
            <a:r>
              <a:rPr lang="el-GR" dirty="0" smtClean="0"/>
              <a:t>Βλ. άσκηση 03 – το κενό μεταξύ </a:t>
            </a:r>
            <a:r>
              <a:rPr lang="en-US" dirty="0" smtClean="0"/>
              <a:t>main </a:t>
            </a:r>
            <a:r>
              <a:rPr lang="el-GR" dirty="0" smtClean="0"/>
              <a:t>και </a:t>
            </a:r>
            <a:r>
              <a:rPr lang="en-US" dirty="0" smtClean="0"/>
              <a:t>footer</a:t>
            </a:r>
            <a:endParaRPr lang="el-GR" dirty="0" smtClean="0"/>
          </a:p>
          <a:p>
            <a:pPr lvl="1"/>
            <a:r>
              <a:rPr lang="el-GR" dirty="0" smtClean="0"/>
              <a:t>Το </a:t>
            </a:r>
            <a:r>
              <a:rPr lang="en-US" dirty="0" smtClean="0"/>
              <a:t>border </a:t>
            </a:r>
            <a:r>
              <a:rPr lang="el-GR" dirty="0" smtClean="0"/>
              <a:t>μπορεί να έχει διάφορα στυλ</a:t>
            </a:r>
            <a:r>
              <a:rPr lang="en-US" dirty="0" smtClean="0"/>
              <a:t>.</a:t>
            </a:r>
          </a:p>
          <a:p>
            <a:pPr lvl="1"/>
            <a:r>
              <a:rPr lang="el-GR" dirty="0" smtClean="0"/>
              <a:t>Τυχόν φόντο (</a:t>
            </a:r>
            <a:r>
              <a:rPr lang="en-US" dirty="0" smtClean="0"/>
              <a:t>background</a:t>
            </a:r>
            <a:r>
              <a:rPr lang="el-GR" dirty="0" smtClean="0"/>
              <a:t>) σε στοιχείο, επικαλύπτει και την περιοχή του </a:t>
            </a:r>
            <a:r>
              <a:rPr lang="en-US" dirty="0" smtClean="0"/>
              <a:t>padding </a:t>
            </a:r>
            <a:r>
              <a:rPr lang="en-US" sz="2300" dirty="0" smtClean="0"/>
              <a:t>(</a:t>
            </a:r>
            <a:r>
              <a:rPr lang="el-GR" sz="2300" dirty="0" smtClean="0"/>
              <a:t>πρακτικά, όλα τα εντός </a:t>
            </a:r>
            <a:r>
              <a:rPr lang="en-US" sz="2300" dirty="0" smtClean="0"/>
              <a:t>border</a:t>
            </a:r>
            <a:r>
              <a:rPr lang="el-GR" sz="2300" dirty="0" smtClean="0"/>
              <a:t>)</a:t>
            </a:r>
          </a:p>
          <a:p>
            <a:endParaRPr lang="el-GR"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1119286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0" y="115888"/>
            <a:ext cx="8964613" cy="787400"/>
          </a:xfrm>
        </p:spPr>
        <p:txBody>
          <a:bodyPr>
            <a:noAutofit/>
          </a:bodyPr>
          <a:lstStyle/>
          <a:p>
            <a:r>
              <a:rPr lang="el-GR" dirty="0"/>
              <a:t>Καθορισμός Διαχειριστή </a:t>
            </a:r>
            <a:r>
              <a:rPr lang="en-US" dirty="0"/>
              <a:t>M</a:t>
            </a:r>
            <a:r>
              <a:rPr lang="el-GR" dirty="0"/>
              <a:t>έσω </a:t>
            </a:r>
            <a:r>
              <a:rPr lang="en-US" dirty="0"/>
              <a:t>DOM</a:t>
            </a:r>
            <a:endParaRPr lang="el-GR" dirty="0" smtClean="0"/>
          </a:p>
        </p:txBody>
      </p:sp>
      <p:sp>
        <p:nvSpPr>
          <p:cNvPr id="2" name="Ορθογώνιο 1"/>
          <p:cNvSpPr/>
          <p:nvPr>
            <p:custDataLst>
              <p:tags r:id="rId3"/>
            </p:custDataLst>
          </p:nvPr>
        </p:nvSpPr>
        <p:spPr>
          <a:xfrm>
            <a:off x="457199" y="1124744"/>
            <a:ext cx="8507413" cy="4832092"/>
          </a:xfrm>
          <a:prstGeom prst="rect">
            <a:avLst/>
          </a:prstGeom>
        </p:spPr>
        <p:txBody>
          <a:bodyPr wrap="square">
            <a:spAutoFit/>
          </a:bodyPr>
          <a:lstStyle/>
          <a:p>
            <a:pPr marL="457200" indent="-457200">
              <a:buFont typeface="Arial" panose="020B0604020202020204" pitchFamily="34" charset="0"/>
              <a:buChar char="•"/>
            </a:pPr>
            <a:r>
              <a:rPr lang="el-GR" sz="2800" dirty="0" smtClean="0"/>
              <a:t>Μέσω </a:t>
            </a:r>
            <a:r>
              <a:rPr lang="el-GR" sz="2800" dirty="0"/>
              <a:t>του </a:t>
            </a:r>
            <a:r>
              <a:rPr lang="en-US" sz="2800" dirty="0"/>
              <a:t>DOM </a:t>
            </a:r>
          </a:p>
          <a:p>
            <a:pPr lvl="1"/>
            <a:r>
              <a:rPr lang="en-US" sz="2800" dirty="0" smtClean="0">
                <a:solidFill>
                  <a:srgbClr val="0000FF"/>
                </a:solidFill>
              </a:rPr>
              <a:t>– </a:t>
            </a:r>
            <a:r>
              <a:rPr lang="en-US" sz="2800" b="1" dirty="0" smtClean="0">
                <a:solidFill>
                  <a:srgbClr val="0000FF"/>
                </a:solidFill>
              </a:rPr>
              <a:t>&lt;</a:t>
            </a:r>
            <a:r>
              <a:rPr lang="en-US" sz="2800" b="1" dirty="0">
                <a:solidFill>
                  <a:srgbClr val="0000FF"/>
                </a:solidFill>
              </a:rPr>
              <a:t>a </a:t>
            </a:r>
            <a:r>
              <a:rPr lang="en-US" sz="2800" b="1" dirty="0" err="1">
                <a:solidFill>
                  <a:srgbClr val="0000FF"/>
                </a:solidFill>
              </a:rPr>
              <a:t>href</a:t>
            </a:r>
            <a:r>
              <a:rPr lang="en-US" sz="2800" b="1" dirty="0">
                <a:solidFill>
                  <a:srgbClr val="0000FF"/>
                </a:solidFill>
              </a:rPr>
              <a:t>="http://www.auth.gr/" </a:t>
            </a:r>
            <a:r>
              <a:rPr lang="en-US" sz="2800" b="1" dirty="0" smtClean="0">
                <a:solidFill>
                  <a:srgbClr val="0000FF"/>
                </a:solidFill>
              </a:rPr>
              <a:t>	id</a:t>
            </a:r>
            <a:r>
              <a:rPr lang="en-US" sz="2800" b="1" dirty="0">
                <a:solidFill>
                  <a:srgbClr val="0000FF"/>
                </a:solidFill>
              </a:rPr>
              <a:t>="link1"&gt;</a:t>
            </a:r>
            <a:r>
              <a:rPr lang="el-GR" sz="2800" b="1" dirty="0">
                <a:solidFill>
                  <a:srgbClr val="0000FF"/>
                </a:solidFill>
              </a:rPr>
              <a:t>ΑΠΘ&lt;/</a:t>
            </a:r>
            <a:r>
              <a:rPr lang="en-US" sz="2800" b="1" dirty="0">
                <a:solidFill>
                  <a:srgbClr val="0000FF"/>
                </a:solidFill>
              </a:rPr>
              <a:t>a</a:t>
            </a:r>
            <a:r>
              <a:rPr lang="en-US" sz="2800" b="1" dirty="0" smtClean="0">
                <a:solidFill>
                  <a:srgbClr val="0000FF"/>
                </a:solidFill>
              </a:rPr>
              <a:t>&gt;</a:t>
            </a:r>
          </a:p>
          <a:p>
            <a:pPr lvl="1"/>
            <a:r>
              <a:rPr lang="en-US" sz="2800" b="1" dirty="0" smtClean="0">
                <a:solidFill>
                  <a:srgbClr val="0000FF"/>
                </a:solidFill>
              </a:rPr>
              <a:t>&lt;</a:t>
            </a:r>
            <a:r>
              <a:rPr lang="en-US" sz="2800" b="1" dirty="0">
                <a:solidFill>
                  <a:srgbClr val="0000FF"/>
                </a:solidFill>
              </a:rPr>
              <a:t>script type="text/</a:t>
            </a:r>
            <a:r>
              <a:rPr lang="en-US" sz="2800" b="1" dirty="0" err="1">
                <a:solidFill>
                  <a:srgbClr val="0000FF"/>
                </a:solidFill>
              </a:rPr>
              <a:t>javascript</a:t>
            </a:r>
            <a:r>
              <a:rPr lang="en-US" sz="2800" b="1" dirty="0">
                <a:solidFill>
                  <a:srgbClr val="0000FF"/>
                </a:solidFill>
              </a:rPr>
              <a:t>"&gt; </a:t>
            </a:r>
            <a:endParaRPr lang="en-US" sz="2800" b="1" dirty="0" smtClean="0">
              <a:solidFill>
                <a:srgbClr val="0000FF"/>
              </a:solidFill>
            </a:endParaRPr>
          </a:p>
          <a:p>
            <a:pPr lvl="1"/>
            <a:r>
              <a:rPr lang="en-US" sz="2800" b="1" dirty="0" smtClean="0">
                <a:solidFill>
                  <a:srgbClr val="0000FF"/>
                </a:solidFill>
              </a:rPr>
              <a:t>function </a:t>
            </a:r>
            <a:r>
              <a:rPr lang="en-US" sz="2800" b="1" dirty="0" err="1">
                <a:solidFill>
                  <a:srgbClr val="0000FF"/>
                </a:solidFill>
              </a:rPr>
              <a:t>doIt</a:t>
            </a:r>
            <a:r>
              <a:rPr lang="en-US" sz="2800" b="1" dirty="0">
                <a:solidFill>
                  <a:srgbClr val="0000FF"/>
                </a:solidFill>
              </a:rPr>
              <a:t>() { alert("</a:t>
            </a:r>
            <a:r>
              <a:rPr lang="el-GR" sz="2800" b="1" dirty="0">
                <a:solidFill>
                  <a:srgbClr val="0000FF"/>
                </a:solidFill>
              </a:rPr>
              <a:t>κλικ!"); } </a:t>
            </a:r>
            <a:endParaRPr lang="en-US" sz="2800" b="1" dirty="0" smtClean="0">
              <a:solidFill>
                <a:srgbClr val="0000FF"/>
              </a:solidFill>
            </a:endParaRPr>
          </a:p>
          <a:p>
            <a:pPr lvl="1"/>
            <a:r>
              <a:rPr lang="en-US" sz="2800" b="1" dirty="0" err="1" smtClean="0">
                <a:solidFill>
                  <a:srgbClr val="0000FF"/>
                </a:solidFill>
              </a:rPr>
              <a:t>elem</a:t>
            </a:r>
            <a:r>
              <a:rPr lang="en-US" sz="2800" b="1" dirty="0" smtClean="0">
                <a:solidFill>
                  <a:srgbClr val="0000FF"/>
                </a:solidFill>
              </a:rPr>
              <a:t> </a:t>
            </a:r>
            <a:r>
              <a:rPr lang="en-US" sz="2800" b="1" dirty="0">
                <a:solidFill>
                  <a:srgbClr val="0000FF"/>
                </a:solidFill>
              </a:rPr>
              <a:t>= </a:t>
            </a:r>
            <a:r>
              <a:rPr lang="en-US" sz="2800" b="1" dirty="0" err="1">
                <a:solidFill>
                  <a:srgbClr val="0000FF"/>
                </a:solidFill>
              </a:rPr>
              <a:t>document.getElementById</a:t>
            </a:r>
            <a:r>
              <a:rPr lang="en-US" sz="2800" b="1" dirty="0">
                <a:solidFill>
                  <a:srgbClr val="0000FF"/>
                </a:solidFill>
              </a:rPr>
              <a:t>("link1"); </a:t>
            </a:r>
            <a:r>
              <a:rPr lang="en-US" sz="2800" b="1" dirty="0" err="1">
                <a:solidFill>
                  <a:srgbClr val="0000FF"/>
                </a:solidFill>
              </a:rPr>
              <a:t>elem.onclick</a:t>
            </a:r>
            <a:r>
              <a:rPr lang="en-US" sz="2800" b="1" dirty="0">
                <a:solidFill>
                  <a:srgbClr val="0000FF"/>
                </a:solidFill>
              </a:rPr>
              <a:t> = </a:t>
            </a:r>
            <a:r>
              <a:rPr lang="en-US" sz="2800" b="1" dirty="0" err="1">
                <a:solidFill>
                  <a:srgbClr val="0000FF"/>
                </a:solidFill>
              </a:rPr>
              <a:t>doIt</a:t>
            </a:r>
            <a:r>
              <a:rPr lang="en-US" sz="2800" b="1" dirty="0">
                <a:solidFill>
                  <a:srgbClr val="0000FF"/>
                </a:solidFill>
              </a:rPr>
              <a:t>; </a:t>
            </a:r>
            <a:endParaRPr lang="en-US" sz="2800" b="1" dirty="0" smtClean="0">
              <a:solidFill>
                <a:srgbClr val="0000FF"/>
              </a:solidFill>
            </a:endParaRPr>
          </a:p>
          <a:p>
            <a:pPr lvl="1"/>
            <a:r>
              <a:rPr lang="en-US" sz="2800" b="1" dirty="0" smtClean="0">
                <a:solidFill>
                  <a:srgbClr val="0000FF"/>
                </a:solidFill>
              </a:rPr>
              <a:t>&lt;/</a:t>
            </a:r>
            <a:r>
              <a:rPr lang="en-US" sz="2800" b="1" dirty="0">
                <a:solidFill>
                  <a:srgbClr val="0000FF"/>
                </a:solidFill>
              </a:rPr>
              <a:t>script&gt; </a:t>
            </a:r>
            <a:endParaRPr lang="en-US" sz="2800" dirty="0">
              <a:solidFill>
                <a:srgbClr val="0000FF"/>
              </a:solidFill>
            </a:endParaRPr>
          </a:p>
          <a:p>
            <a:pPr marL="457200" indent="-457200">
              <a:buFont typeface="Arial" panose="020B0604020202020204" pitchFamily="34" charset="0"/>
              <a:buChar char="•"/>
            </a:pPr>
            <a:r>
              <a:rPr lang="el-GR" sz="2800" dirty="0" smtClean="0"/>
              <a:t>Πλεονεκτήματα </a:t>
            </a:r>
            <a:endParaRPr lang="el-GR" sz="2800" dirty="0"/>
          </a:p>
          <a:p>
            <a:r>
              <a:rPr lang="el-GR" sz="2800" dirty="0" smtClean="0"/>
              <a:t>–</a:t>
            </a:r>
            <a:r>
              <a:rPr lang="en-US" sz="2800" dirty="0" smtClean="0"/>
              <a:t> </a:t>
            </a:r>
            <a:r>
              <a:rPr lang="el-GR" sz="2800" dirty="0" smtClean="0"/>
              <a:t>Διαχωρισμός </a:t>
            </a:r>
            <a:r>
              <a:rPr lang="el-GR" sz="2800" dirty="0"/>
              <a:t>κώδικα HTML και </a:t>
            </a:r>
            <a:r>
              <a:rPr lang="el-GR" sz="2800" dirty="0" err="1"/>
              <a:t>JavaScript</a:t>
            </a:r>
            <a:r>
              <a:rPr lang="el-GR" sz="2800" dirty="0"/>
              <a:t> </a:t>
            </a:r>
          </a:p>
          <a:p>
            <a:r>
              <a:rPr lang="el-GR" sz="2800" dirty="0" smtClean="0"/>
              <a:t>–</a:t>
            </a:r>
            <a:r>
              <a:rPr lang="en-US" sz="2800" dirty="0" smtClean="0"/>
              <a:t> </a:t>
            </a:r>
            <a:r>
              <a:rPr lang="el-GR" sz="2800" dirty="0" smtClean="0"/>
              <a:t>Ο </a:t>
            </a:r>
            <a:r>
              <a:rPr lang="el-GR" sz="2800" dirty="0"/>
              <a:t>κώδικας διαχείρισης μπορεί να αλλάζει δυναμικά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1953429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descr="Ιδιοτροπίες Internet explorer&lt;7 ως προς Box Model"/>
          <p:cNvSpPr>
            <a:spLocks noGrp="1"/>
          </p:cNvSpPr>
          <p:nvPr>
            <p:ph type="title"/>
            <p:custDataLst>
              <p:tags r:id="rId2"/>
            </p:custDataLst>
          </p:nvPr>
        </p:nvSpPr>
        <p:spPr>
          <a:xfrm>
            <a:off x="440342" y="284998"/>
            <a:ext cx="8507413" cy="425126"/>
          </a:xfrm>
        </p:spPr>
        <p:txBody>
          <a:bodyPr>
            <a:noAutofit/>
          </a:bodyPr>
          <a:lstStyle/>
          <a:p>
            <a:r>
              <a:rPr lang="el-GR" dirty="0"/>
              <a:t>Γεγονότα και η Λέξη-Κλειδί </a:t>
            </a:r>
            <a:r>
              <a:rPr lang="el-GR" dirty="0" err="1"/>
              <a:t>this</a:t>
            </a:r>
            <a:endParaRPr lang="en-US" dirty="0"/>
          </a:p>
        </p:txBody>
      </p:sp>
      <p:sp>
        <p:nvSpPr>
          <p:cNvPr id="2" name="Ορθογώνιο 1"/>
          <p:cNvSpPr/>
          <p:nvPr/>
        </p:nvSpPr>
        <p:spPr>
          <a:xfrm>
            <a:off x="411370" y="1268760"/>
            <a:ext cx="8213753" cy="3970318"/>
          </a:xfrm>
          <a:prstGeom prst="rect">
            <a:avLst/>
          </a:prstGeom>
        </p:spPr>
        <p:txBody>
          <a:bodyPr wrap="square">
            <a:spAutoFit/>
          </a:bodyPr>
          <a:lstStyle/>
          <a:p>
            <a:pPr marL="285750" indent="-285750">
              <a:buFont typeface="Arial" panose="020B0604020202020204" pitchFamily="34" charset="0"/>
              <a:buChar char="•"/>
            </a:pPr>
            <a:r>
              <a:rPr lang="en-US" sz="2800" dirty="0" smtClean="0"/>
              <a:t>H </a:t>
            </a:r>
            <a:r>
              <a:rPr lang="el-GR" sz="2800" dirty="0"/>
              <a:t>λέξη-κλειδί </a:t>
            </a:r>
            <a:r>
              <a:rPr lang="en-US" sz="2800" dirty="0"/>
              <a:t>this </a:t>
            </a:r>
          </a:p>
          <a:p>
            <a:r>
              <a:rPr lang="en-US" sz="2800" dirty="0"/>
              <a:t> </a:t>
            </a:r>
            <a:r>
              <a:rPr lang="en-US" sz="2800" dirty="0" smtClean="0"/>
              <a:t>     </a:t>
            </a:r>
            <a:r>
              <a:rPr lang="el-GR" sz="2800" dirty="0" smtClean="0"/>
              <a:t>–</a:t>
            </a:r>
            <a:r>
              <a:rPr lang="en-US" sz="2800" dirty="0" smtClean="0"/>
              <a:t> </a:t>
            </a:r>
            <a:r>
              <a:rPr lang="el-GR" sz="2800" dirty="0" smtClean="0"/>
              <a:t>Αναπαριστά </a:t>
            </a:r>
            <a:r>
              <a:rPr lang="el-GR" sz="2800" dirty="0"/>
              <a:t>το αντικείμενο στο οποίο </a:t>
            </a:r>
            <a:r>
              <a:rPr lang="en-US" sz="2800" dirty="0" smtClean="0"/>
              <a:t>         </a:t>
            </a:r>
          </a:p>
          <a:p>
            <a:r>
              <a:rPr lang="en-US" sz="2800" dirty="0"/>
              <a:t> </a:t>
            </a:r>
            <a:r>
              <a:rPr lang="en-US" sz="2800" dirty="0" smtClean="0"/>
              <a:t>           </a:t>
            </a:r>
            <a:r>
              <a:rPr lang="el-GR" sz="2800" dirty="0" smtClean="0"/>
              <a:t>ανήκει </a:t>
            </a:r>
            <a:r>
              <a:rPr lang="el-GR" sz="2800" dirty="0"/>
              <a:t>η τρέχουσα μέθοδος </a:t>
            </a:r>
          </a:p>
          <a:p>
            <a:pPr marL="285750" indent="-285750">
              <a:buFont typeface="Arial" panose="020B0604020202020204" pitchFamily="34" charset="0"/>
              <a:buChar char="•"/>
            </a:pPr>
            <a:r>
              <a:rPr lang="el-GR" sz="2800" dirty="0" smtClean="0"/>
              <a:t>Για </a:t>
            </a:r>
            <a:r>
              <a:rPr lang="el-GR" sz="2800" dirty="0"/>
              <a:t>μια καθολική μέθοδο αντιστοιχεί στο αντικείμενο </a:t>
            </a:r>
            <a:r>
              <a:rPr lang="el-GR" sz="2800" dirty="0" err="1"/>
              <a:t>window</a:t>
            </a:r>
            <a:r>
              <a:rPr lang="el-GR" sz="2800" dirty="0"/>
              <a:t> </a:t>
            </a:r>
          </a:p>
          <a:p>
            <a:pPr marL="285750" indent="-285750">
              <a:buFont typeface="Arial" panose="020B0604020202020204" pitchFamily="34" charset="0"/>
              <a:buChar char="•"/>
            </a:pPr>
            <a:r>
              <a:rPr lang="el-GR" sz="2800" dirty="0" smtClean="0"/>
              <a:t>Για </a:t>
            </a:r>
            <a:r>
              <a:rPr lang="el-GR" sz="2800" dirty="0"/>
              <a:t>μια μέθοδο οποιασδήποτε κλάσης, αντιστοιχεί στο αντικείμενο που την κάλεσε </a:t>
            </a:r>
          </a:p>
          <a:p>
            <a:pPr marL="285750" indent="-285750">
              <a:buFont typeface="Arial" panose="020B0604020202020204" pitchFamily="34" charset="0"/>
              <a:buChar char="•"/>
            </a:pPr>
            <a:r>
              <a:rPr lang="el-GR" sz="2800" dirty="0" smtClean="0"/>
              <a:t>Για </a:t>
            </a:r>
            <a:r>
              <a:rPr lang="el-GR" sz="2800" dirty="0"/>
              <a:t>ένα διαχειριστή γεγονότων, αντιστοιχεί στο στοιχείο που λαμβάνει το γεγονός </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4175934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descr="Ιδιοτροπίες Internet explorer&lt;7 ως προς Box Model"/>
          <p:cNvSpPr>
            <a:spLocks noGrp="1"/>
          </p:cNvSpPr>
          <p:nvPr>
            <p:ph type="title"/>
            <p:custDataLst>
              <p:tags r:id="rId2"/>
            </p:custDataLst>
          </p:nvPr>
        </p:nvSpPr>
        <p:spPr>
          <a:xfrm>
            <a:off x="569990" y="290086"/>
            <a:ext cx="8507413" cy="425126"/>
          </a:xfrm>
        </p:spPr>
        <p:txBody>
          <a:bodyPr>
            <a:noAutofit/>
          </a:bodyPr>
          <a:lstStyle/>
          <a:p>
            <a:r>
              <a:rPr lang="el-GR" dirty="0" smtClean="0"/>
              <a:t>Επιστροφή τιμής από Διαχειριστή</a:t>
            </a:r>
            <a:endParaRPr lang="en-US" dirty="0"/>
          </a:p>
        </p:txBody>
      </p:sp>
      <p:sp>
        <p:nvSpPr>
          <p:cNvPr id="2" name="Ορθογώνιο 1"/>
          <p:cNvSpPr/>
          <p:nvPr>
            <p:custDataLst>
              <p:tags r:id="rId3"/>
            </p:custDataLst>
          </p:nvPr>
        </p:nvSpPr>
        <p:spPr>
          <a:xfrm>
            <a:off x="179512" y="1268760"/>
            <a:ext cx="8897891" cy="3939540"/>
          </a:xfrm>
          <a:prstGeom prst="rect">
            <a:avLst/>
          </a:prstGeom>
        </p:spPr>
        <p:txBody>
          <a:bodyPr wrap="square">
            <a:spAutoFit/>
          </a:bodyPr>
          <a:lstStyle/>
          <a:p>
            <a:pPr marL="457200" indent="-457200">
              <a:buFont typeface="Arial" panose="020B0604020202020204" pitchFamily="34" charset="0"/>
              <a:buChar char="•"/>
            </a:pPr>
            <a:r>
              <a:rPr lang="el-GR" sz="2800" dirty="0" smtClean="0"/>
              <a:t>Έχει </a:t>
            </a:r>
            <a:r>
              <a:rPr lang="el-GR" sz="2800" dirty="0"/>
              <a:t>νόημα στα παρακάτω γεγονότα </a:t>
            </a:r>
          </a:p>
          <a:p>
            <a:r>
              <a:rPr lang="el-GR" sz="2800" dirty="0" smtClean="0"/>
              <a:t>	</a:t>
            </a:r>
            <a:r>
              <a:rPr lang="en-US" sz="2800" dirty="0" smtClean="0"/>
              <a:t>–</a:t>
            </a:r>
            <a:r>
              <a:rPr lang="el-GR" sz="2800" dirty="0" smtClean="0"/>
              <a:t> </a:t>
            </a:r>
            <a:r>
              <a:rPr lang="en-US" sz="2800" dirty="0" err="1" smtClean="0"/>
              <a:t>onclick</a:t>
            </a:r>
            <a:r>
              <a:rPr lang="en-US" sz="2800" dirty="0"/>
              <a:t>, </a:t>
            </a:r>
            <a:r>
              <a:rPr lang="en-US" sz="2800" dirty="0" err="1"/>
              <a:t>onmousedown</a:t>
            </a:r>
            <a:r>
              <a:rPr lang="en-US" sz="2800" dirty="0"/>
              <a:t>, </a:t>
            </a:r>
            <a:r>
              <a:rPr lang="en-US" sz="2800" dirty="0" err="1"/>
              <a:t>onmouseup</a:t>
            </a:r>
            <a:r>
              <a:rPr lang="en-US" sz="2800" dirty="0"/>
              <a:t> </a:t>
            </a:r>
          </a:p>
          <a:p>
            <a:r>
              <a:rPr lang="el-GR" sz="2800" dirty="0" smtClean="0"/>
              <a:t>	</a:t>
            </a:r>
            <a:r>
              <a:rPr lang="en-US" sz="2800" dirty="0" smtClean="0"/>
              <a:t>–</a:t>
            </a:r>
            <a:r>
              <a:rPr lang="el-GR" sz="2800" dirty="0" smtClean="0"/>
              <a:t> </a:t>
            </a:r>
            <a:r>
              <a:rPr lang="en-US" sz="2800" dirty="0" err="1" smtClean="0"/>
              <a:t>onkeydown</a:t>
            </a:r>
            <a:r>
              <a:rPr lang="en-US" sz="2800" dirty="0"/>
              <a:t>, </a:t>
            </a:r>
            <a:r>
              <a:rPr lang="en-US" sz="2800" dirty="0" err="1"/>
              <a:t>onkeypress</a:t>
            </a:r>
            <a:r>
              <a:rPr lang="en-US" sz="2800" dirty="0"/>
              <a:t> </a:t>
            </a:r>
          </a:p>
          <a:p>
            <a:r>
              <a:rPr lang="el-GR" sz="2800" dirty="0" smtClean="0"/>
              <a:t>	– ο</a:t>
            </a:r>
            <a:r>
              <a:rPr lang="en-US" sz="2800" dirty="0" err="1"/>
              <a:t>nsubmit</a:t>
            </a:r>
            <a:r>
              <a:rPr lang="en-US" sz="2800" dirty="0"/>
              <a:t>, </a:t>
            </a:r>
            <a:r>
              <a:rPr lang="en-US" sz="2800" dirty="0" err="1"/>
              <a:t>onreset</a:t>
            </a:r>
            <a:r>
              <a:rPr lang="en-US" sz="2800" dirty="0"/>
              <a:t> </a:t>
            </a:r>
          </a:p>
          <a:p>
            <a:pPr marL="457200" indent="-457200">
              <a:buFont typeface="Arial" panose="020B0604020202020204" pitchFamily="34" charset="0"/>
              <a:buChar char="•"/>
            </a:pPr>
            <a:r>
              <a:rPr lang="el-GR" sz="2800" dirty="0" smtClean="0"/>
              <a:t>Η </a:t>
            </a:r>
            <a:r>
              <a:rPr lang="el-GR" sz="2800" dirty="0"/>
              <a:t>επιστροφή τιμής </a:t>
            </a:r>
            <a:r>
              <a:rPr lang="el-GR" sz="2800" dirty="0" err="1"/>
              <a:t>false</a:t>
            </a:r>
            <a:r>
              <a:rPr lang="el-GR" sz="2800" dirty="0"/>
              <a:t> ακυρώνει την αναμενόμενη ενέργεια </a:t>
            </a:r>
          </a:p>
          <a:p>
            <a:r>
              <a:rPr lang="el-GR" sz="2800" dirty="0" smtClean="0"/>
              <a:t>	</a:t>
            </a:r>
            <a:r>
              <a:rPr lang="el-GR" sz="2700" dirty="0" smtClean="0"/>
              <a:t>– Δεν </a:t>
            </a:r>
            <a:r>
              <a:rPr lang="el-GR" sz="2700" dirty="0"/>
              <a:t>ακολουθείται κάποιος σύνδεσμος σε </a:t>
            </a:r>
            <a:r>
              <a:rPr lang="el-GR" sz="2700" dirty="0" err="1"/>
              <a:t>onclick</a:t>
            </a:r>
            <a:r>
              <a:rPr lang="el-GR" sz="2700" dirty="0"/>
              <a:t> &lt;a&gt; </a:t>
            </a:r>
          </a:p>
          <a:p>
            <a:r>
              <a:rPr lang="el-GR" sz="2700" dirty="0" smtClean="0"/>
              <a:t>	– Δεν </a:t>
            </a:r>
            <a:r>
              <a:rPr lang="el-GR" sz="2700" dirty="0"/>
              <a:t>γίνεται </a:t>
            </a:r>
            <a:r>
              <a:rPr lang="el-GR" sz="2700" dirty="0" err="1"/>
              <a:t>submit</a:t>
            </a:r>
            <a:r>
              <a:rPr lang="el-GR" sz="2700" dirty="0"/>
              <a:t> η φόρμα </a:t>
            </a:r>
          </a:p>
          <a:p>
            <a:r>
              <a:rPr lang="el-GR" sz="2700" dirty="0" smtClean="0"/>
              <a:t>	– … </a:t>
            </a:r>
            <a:endParaRPr lang="el-GR" sz="2700"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5249019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lstStyle/>
          <a:p>
            <a:r>
              <a:rPr lang="el-GR" dirty="0" smtClean="0"/>
              <a:t>Πληροφορίες Γεγονότος</a:t>
            </a:r>
          </a:p>
        </p:txBody>
      </p:sp>
      <p:sp>
        <p:nvSpPr>
          <p:cNvPr id="2" name="Ορθογώνιο 1"/>
          <p:cNvSpPr/>
          <p:nvPr>
            <p:custDataLst>
              <p:tags r:id="rId3"/>
            </p:custDataLst>
          </p:nvPr>
        </p:nvSpPr>
        <p:spPr>
          <a:xfrm>
            <a:off x="179512" y="1268760"/>
            <a:ext cx="8964488" cy="4401205"/>
          </a:xfrm>
          <a:prstGeom prst="rect">
            <a:avLst/>
          </a:prstGeom>
        </p:spPr>
        <p:txBody>
          <a:bodyPr wrap="square">
            <a:spAutoFit/>
          </a:bodyPr>
          <a:lstStyle/>
          <a:p>
            <a:pPr marL="457200" indent="-457200">
              <a:buFont typeface="Arial" panose="020B0604020202020204" pitchFamily="34" charset="0"/>
              <a:buChar char="•"/>
            </a:pPr>
            <a:r>
              <a:rPr lang="el-GR" sz="2800" dirty="0" smtClean="0"/>
              <a:t>Πολλές </a:t>
            </a:r>
            <a:r>
              <a:rPr lang="el-GR" sz="2800" dirty="0"/>
              <a:t>φορές ένα γεγονός συνοδεύεται από πληροφορίες σχετικά με αυτό </a:t>
            </a:r>
          </a:p>
          <a:p>
            <a:r>
              <a:rPr lang="el-GR" sz="2800" dirty="0" smtClean="0"/>
              <a:t>	– Π.χ</a:t>
            </a:r>
            <a:r>
              <a:rPr lang="el-GR" sz="2800" dirty="0"/>
              <a:t>. Συντεταγμένες όπου έγινε ένα </a:t>
            </a:r>
            <a:r>
              <a:rPr lang="el-GR" sz="2800" dirty="0" smtClean="0"/>
              <a:t>γεγονός </a:t>
            </a:r>
            <a:r>
              <a:rPr lang="el-GR" sz="2800" dirty="0" err="1" smtClean="0"/>
              <a:t>click</a:t>
            </a:r>
            <a:r>
              <a:rPr lang="el-GR" sz="2800" dirty="0" smtClean="0"/>
              <a:t> </a:t>
            </a:r>
            <a:endParaRPr lang="el-GR" sz="2800" dirty="0"/>
          </a:p>
          <a:p>
            <a:r>
              <a:rPr lang="el-GR" sz="2800" dirty="0" smtClean="0"/>
              <a:t>	– Αυτές </a:t>
            </a:r>
            <a:r>
              <a:rPr lang="el-GR" sz="2800" dirty="0"/>
              <a:t>αποθηκεύονται σε αντικείμενο </a:t>
            </a:r>
            <a:r>
              <a:rPr lang="el-GR" sz="2800" dirty="0" smtClean="0"/>
              <a:t> </a:t>
            </a:r>
            <a:r>
              <a:rPr lang="el-GR" sz="2800" dirty="0" err="1" smtClean="0"/>
              <a:t>Event</a:t>
            </a:r>
            <a:r>
              <a:rPr lang="el-GR" sz="2800" dirty="0" smtClean="0"/>
              <a:t> </a:t>
            </a:r>
            <a:endParaRPr lang="el-GR" sz="2800" dirty="0"/>
          </a:p>
          <a:p>
            <a:pPr marL="457200" indent="-457200">
              <a:buFont typeface="Arial" panose="020B0604020202020204" pitchFamily="34" charset="0"/>
              <a:buChar char="•"/>
            </a:pPr>
            <a:r>
              <a:rPr lang="el-GR" sz="2800" dirty="0" smtClean="0"/>
              <a:t>Ασυμβατότητες </a:t>
            </a:r>
            <a:r>
              <a:rPr lang="el-GR" sz="2800" dirty="0"/>
              <a:t>μεταξύ </a:t>
            </a:r>
            <a:r>
              <a:rPr lang="en-US" sz="2800" dirty="0"/>
              <a:t>IE/{Firefox, Opera, Safari} </a:t>
            </a:r>
          </a:p>
          <a:p>
            <a:r>
              <a:rPr lang="el-GR" sz="2800" dirty="0" smtClean="0"/>
              <a:t>	– Πρόσβαση </a:t>
            </a:r>
            <a:r>
              <a:rPr lang="el-GR" sz="2800" dirty="0"/>
              <a:t>από </a:t>
            </a:r>
            <a:r>
              <a:rPr lang="en-US" sz="2800" dirty="0"/>
              <a:t>IE </a:t>
            </a:r>
          </a:p>
          <a:p>
            <a:pPr marL="1828800" lvl="3" indent="-457200">
              <a:buFont typeface="Arial" panose="020B0604020202020204" pitchFamily="34" charset="0"/>
              <a:buChar char="•"/>
            </a:pPr>
            <a:r>
              <a:rPr lang="el-GR" sz="2800" dirty="0" smtClean="0"/>
              <a:t>Ως </a:t>
            </a:r>
            <a:r>
              <a:rPr lang="el-GR" sz="2800" dirty="0"/>
              <a:t>ιδιότητα </a:t>
            </a:r>
            <a:r>
              <a:rPr lang="el-GR" sz="2800" dirty="0" err="1"/>
              <a:t>event</a:t>
            </a:r>
            <a:r>
              <a:rPr lang="el-GR" sz="2800" dirty="0"/>
              <a:t> στο αντικείμενο </a:t>
            </a:r>
            <a:r>
              <a:rPr lang="el-GR" sz="2800" dirty="0" err="1"/>
              <a:t>window</a:t>
            </a:r>
            <a:r>
              <a:rPr lang="el-GR" sz="2800" dirty="0"/>
              <a:t> </a:t>
            </a:r>
          </a:p>
          <a:p>
            <a:r>
              <a:rPr lang="el-GR" sz="2800" dirty="0" smtClean="0"/>
              <a:t>	– Πρόσβαση </a:t>
            </a:r>
            <a:r>
              <a:rPr lang="el-GR" sz="2800" dirty="0"/>
              <a:t>από </a:t>
            </a:r>
            <a:r>
              <a:rPr lang="en-US" sz="2800" dirty="0"/>
              <a:t>Firefox, Opera, Safari </a:t>
            </a:r>
          </a:p>
          <a:p>
            <a:pPr marL="1828800" lvl="3" indent="-457200">
              <a:buFont typeface="Arial" panose="020B0604020202020204" pitchFamily="34" charset="0"/>
              <a:buChar char="•"/>
            </a:pPr>
            <a:r>
              <a:rPr lang="el-GR" sz="2800" dirty="0" smtClean="0"/>
              <a:t>Ως </a:t>
            </a:r>
            <a:r>
              <a:rPr lang="el-GR" sz="2800" dirty="0"/>
              <a:t>παράμετρος στη συνάρτηση που διαχειρίζεται το γεγονός </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2139788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normAutofit/>
          </a:bodyPr>
          <a:lstStyle/>
          <a:p>
            <a:r>
              <a:rPr lang="en-US" dirty="0" smtClean="0"/>
              <a:t>Dynamic HTML</a:t>
            </a:r>
            <a:endParaRPr lang="el-GR" dirty="0" smtClean="0"/>
          </a:p>
        </p:txBody>
      </p:sp>
      <p:sp>
        <p:nvSpPr>
          <p:cNvPr id="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Dynamic </a:t>
            </a:r>
            <a:r>
              <a:rPr lang="en-US" dirty="0"/>
              <a:t>HTML </a:t>
            </a:r>
          </a:p>
          <a:p>
            <a:pPr marL="0" indent="0">
              <a:buNone/>
            </a:pPr>
            <a:r>
              <a:rPr lang="en-US" dirty="0" smtClean="0"/>
              <a:t>	</a:t>
            </a:r>
            <a:r>
              <a:rPr lang="el-GR" dirty="0" smtClean="0"/>
              <a:t>–</a:t>
            </a:r>
            <a:r>
              <a:rPr lang="el-GR" dirty="0"/>
              <a:t>Χρήση </a:t>
            </a:r>
            <a:r>
              <a:rPr lang="el-GR" dirty="0" err="1"/>
              <a:t>JavaScript</a:t>
            </a:r>
            <a:r>
              <a:rPr lang="el-GR" dirty="0"/>
              <a:t> για χειρισμό γεγονότων </a:t>
            </a:r>
          </a:p>
          <a:p>
            <a:pPr marL="0" indent="0">
              <a:buNone/>
            </a:pPr>
            <a:r>
              <a:rPr lang="en-US" dirty="0" smtClean="0"/>
              <a:t>	</a:t>
            </a:r>
            <a:r>
              <a:rPr lang="el-GR" dirty="0" smtClean="0"/>
              <a:t>–</a:t>
            </a:r>
            <a:r>
              <a:rPr lang="el-GR" dirty="0"/>
              <a:t>Χρήση CSS για έλεγχο </a:t>
            </a:r>
            <a:r>
              <a:rPr lang="el-GR" dirty="0" err="1"/>
              <a:t>χωροθέτησης</a:t>
            </a:r>
            <a:r>
              <a:rPr lang="el-GR" dirty="0"/>
              <a:t> και </a:t>
            </a:r>
            <a:r>
              <a:rPr lang="en-US" dirty="0" smtClean="0"/>
              <a:t>	</a:t>
            </a:r>
            <a:r>
              <a:rPr lang="el-GR" dirty="0" smtClean="0"/>
              <a:t>εμφάνισης </a:t>
            </a:r>
            <a:endParaRPr lang="el-GR" dirty="0"/>
          </a:p>
          <a:p>
            <a:r>
              <a:rPr lang="en-US" dirty="0" smtClean="0"/>
              <a:t>jQuery </a:t>
            </a:r>
            <a:endParaRPr lang="en-US" dirty="0"/>
          </a:p>
          <a:p>
            <a:pPr marL="0" indent="0">
              <a:buNone/>
            </a:pPr>
            <a:r>
              <a:rPr lang="en-US" dirty="0" smtClean="0"/>
              <a:t>	</a:t>
            </a:r>
            <a:r>
              <a:rPr lang="el-GR" dirty="0" smtClean="0"/>
              <a:t>–</a:t>
            </a:r>
            <a:r>
              <a:rPr lang="el-GR" dirty="0"/>
              <a:t>Μια βιβλιοθήκη </a:t>
            </a:r>
            <a:r>
              <a:rPr lang="el-GR" dirty="0" err="1"/>
              <a:t>JavaScript</a:t>
            </a:r>
            <a:r>
              <a:rPr lang="el-GR" dirty="0"/>
              <a:t> με συναρτήσεις </a:t>
            </a:r>
            <a:r>
              <a:rPr lang="en-US" dirty="0" smtClean="0"/>
              <a:t>	</a:t>
            </a:r>
            <a:r>
              <a:rPr lang="el-GR" dirty="0" smtClean="0"/>
              <a:t>για </a:t>
            </a:r>
            <a:r>
              <a:rPr lang="el-GR" dirty="0"/>
              <a:t>εύκολη ανάπτυξη εντυπωσιακών </a:t>
            </a:r>
            <a:r>
              <a:rPr lang="en-US" dirty="0" smtClean="0"/>
              <a:t>	</a:t>
            </a:r>
            <a:r>
              <a:rPr lang="el-GR" dirty="0" smtClean="0"/>
              <a:t>αλληλεπιδράσεων </a:t>
            </a:r>
            <a:endParaRPr lang="el-GR" dirty="0"/>
          </a:p>
          <a:p>
            <a:r>
              <a:rPr lang="el-GR" dirty="0" smtClean="0"/>
              <a:t>Άλλες </a:t>
            </a:r>
            <a:r>
              <a:rPr lang="el-GR" dirty="0"/>
              <a:t>βιβλιοθήκες </a:t>
            </a:r>
          </a:p>
          <a:p>
            <a:pPr marL="0" indent="0">
              <a:buNone/>
            </a:pPr>
            <a:r>
              <a:rPr lang="en-US" dirty="0" smtClean="0"/>
              <a:t>	–</a:t>
            </a:r>
            <a:r>
              <a:rPr lang="en-US" dirty="0"/>
              <a:t>YUI library </a:t>
            </a:r>
          </a:p>
          <a:p>
            <a:pPr marL="0" indent="0">
              <a:lnSpc>
                <a:spcPct val="90000"/>
              </a:lnSpc>
              <a:buNone/>
            </a:pPr>
            <a:endParaRPr lang="en-US"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1243520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normAutofit/>
          </a:bodyPr>
          <a:lstStyle/>
          <a:p>
            <a:pPr eaLnBrk="1" hangingPunct="1"/>
            <a:r>
              <a:rPr lang="en-US" dirty="0" smtClean="0"/>
              <a:t>JavaScript </a:t>
            </a:r>
            <a:r>
              <a:rPr lang="el-GR" dirty="0" smtClean="0"/>
              <a:t>και Φόρμες</a:t>
            </a:r>
          </a:p>
        </p:txBody>
      </p:sp>
      <p:sp>
        <p:nvSpPr>
          <p:cNvPr id="5" name="Rectangle 3"/>
          <p:cNvSpPr txBox="1">
            <a:spLocks noChangeArrowheads="1"/>
          </p:cNvSpPr>
          <p:nvPr>
            <p:custDataLst>
              <p:tags r:id="rId3"/>
            </p:custDataLst>
          </p:nvPr>
        </p:nvSpPr>
        <p:spPr>
          <a:xfrm>
            <a:off x="457200" y="1085850"/>
            <a:ext cx="8507413" cy="52705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Δυναμικές </a:t>
            </a:r>
            <a:r>
              <a:rPr lang="el-GR" dirty="0"/>
              <a:t>φόρμες </a:t>
            </a:r>
          </a:p>
          <a:p>
            <a:pPr marL="0" indent="0">
              <a:buNone/>
            </a:pPr>
            <a:r>
              <a:rPr lang="el-GR" dirty="0" smtClean="0"/>
              <a:t>	– Αλλαγή </a:t>
            </a:r>
            <a:r>
              <a:rPr lang="el-GR" dirty="0"/>
              <a:t>των περιεχομένων μιας φόρμας </a:t>
            </a:r>
            <a:r>
              <a:rPr lang="el-GR" dirty="0" smtClean="0"/>
              <a:t>	βάσει της </a:t>
            </a:r>
            <a:r>
              <a:rPr lang="el-GR" dirty="0"/>
              <a:t>αλληλεπίδρασης του </a:t>
            </a:r>
            <a:r>
              <a:rPr lang="el-GR" dirty="0" smtClean="0"/>
              <a:t>χρήστη. </a:t>
            </a:r>
            <a:endParaRPr lang="el-GR" dirty="0"/>
          </a:p>
          <a:p>
            <a:r>
              <a:rPr lang="el-GR" dirty="0" smtClean="0"/>
              <a:t>Επικύρωση </a:t>
            </a:r>
            <a:r>
              <a:rPr lang="el-GR" dirty="0"/>
              <a:t>φόρμας </a:t>
            </a:r>
          </a:p>
          <a:p>
            <a:pPr marL="0" indent="0">
              <a:buNone/>
            </a:pPr>
            <a:r>
              <a:rPr lang="el-GR" dirty="0" smtClean="0"/>
              <a:t>	– Σε </a:t>
            </a:r>
            <a:r>
              <a:rPr lang="el-GR" dirty="0"/>
              <a:t>πραγματικό χρόνο (</a:t>
            </a:r>
            <a:r>
              <a:rPr lang="el-GR" dirty="0" err="1"/>
              <a:t>οnchange</a:t>
            </a:r>
            <a:r>
              <a:rPr lang="el-GR" dirty="0"/>
              <a:t>, </a:t>
            </a:r>
            <a:r>
              <a:rPr lang="el-GR" dirty="0" err="1"/>
              <a:t>onblur</a:t>
            </a:r>
            <a:r>
              <a:rPr lang="el-GR" dirty="0"/>
              <a:t>), </a:t>
            </a:r>
            <a:r>
              <a:rPr lang="el-GR" dirty="0" smtClean="0"/>
              <a:t>	όπου </a:t>
            </a:r>
            <a:r>
              <a:rPr lang="el-GR" dirty="0"/>
              <a:t>ο χρήστης βλέπει άμεσα την απόκριση </a:t>
            </a:r>
            <a:r>
              <a:rPr lang="el-GR" dirty="0" smtClean="0"/>
              <a:t>	της </a:t>
            </a:r>
            <a:r>
              <a:rPr lang="el-GR" dirty="0"/>
              <a:t>σελίδας με βάση την αλληλεπίδραση με </a:t>
            </a:r>
            <a:r>
              <a:rPr lang="el-GR" dirty="0" smtClean="0"/>
              <a:t>	κάποιο στοιχείο. </a:t>
            </a:r>
          </a:p>
          <a:p>
            <a:pPr marL="0" indent="0">
              <a:buNone/>
            </a:pPr>
            <a:r>
              <a:rPr lang="el-GR" dirty="0"/>
              <a:t>	</a:t>
            </a:r>
            <a:r>
              <a:rPr lang="el-GR" dirty="0" smtClean="0"/>
              <a:t>– Κατά </a:t>
            </a:r>
            <a:r>
              <a:rPr lang="el-GR" dirty="0"/>
              <a:t>δέσμη (</a:t>
            </a:r>
            <a:r>
              <a:rPr lang="el-GR" dirty="0" err="1"/>
              <a:t>οnsubmit</a:t>
            </a:r>
            <a:r>
              <a:rPr lang="el-GR" dirty="0"/>
              <a:t>), όπου γίνεται ένας </a:t>
            </a:r>
            <a:r>
              <a:rPr lang="el-GR" dirty="0" smtClean="0"/>
              <a:t>	τελευταίος </a:t>
            </a:r>
            <a:r>
              <a:rPr lang="el-GR" dirty="0"/>
              <a:t>έλεγχος όλων των στοιχείων πριν </a:t>
            </a:r>
            <a:r>
              <a:rPr lang="el-GR" dirty="0" smtClean="0"/>
              <a:t>	την </a:t>
            </a:r>
            <a:r>
              <a:rPr lang="el-GR" dirty="0"/>
              <a:t>αποστολή </a:t>
            </a:r>
            <a:r>
              <a:rPr lang="el-GR" dirty="0" smtClean="0"/>
              <a:t>τους. </a:t>
            </a:r>
            <a:endParaRPr lang="el-GR" dirty="0"/>
          </a:p>
          <a:p>
            <a:pPr marL="0" indent="0">
              <a:buNone/>
            </a:pPr>
            <a:endParaRPr lang="el-GR" dirty="0" smtClean="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70617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4860032" cy="4525963"/>
          </a:xfrm>
        </p:spPr>
        <p:txBody>
          <a:bodyPr>
            <a:noAutofit/>
          </a:bodyPr>
          <a:lstStyle/>
          <a:p>
            <a:pPr lvl="1">
              <a:buFont typeface="Wingdings" pitchFamily="2" charset="2"/>
              <a:buChar char="§"/>
            </a:pPr>
            <a:r>
              <a:rPr lang="el-GR" sz="2000" dirty="0" smtClean="0">
                <a:hlinkClick r:id="rId9" action="ppaction://hlinksldjump"/>
              </a:rPr>
              <a:t>Η γλώσσα </a:t>
            </a:r>
            <a:r>
              <a:rPr lang="en-US" sz="2000" dirty="0" smtClean="0">
                <a:hlinkClick r:id="rId9" action="ppaction://hlinksldjump"/>
              </a:rPr>
              <a:t>JavaScript</a:t>
            </a:r>
            <a:r>
              <a:rPr lang="el-GR" sz="2000" dirty="0" smtClean="0">
                <a:hlinkClick r:id="rId9" action="ppaction://hlinksldjump"/>
              </a:rPr>
              <a:t>. </a:t>
            </a:r>
            <a:endParaRPr lang="fi-FI" sz="2000" dirty="0" smtClean="0"/>
          </a:p>
          <a:p>
            <a:pPr lvl="1">
              <a:buFont typeface="Wingdings" pitchFamily="2" charset="2"/>
              <a:buChar char="§"/>
            </a:pPr>
            <a:r>
              <a:rPr lang="el-GR" sz="2000" dirty="0" smtClean="0">
                <a:hlinkClick r:id="rId10" action="ppaction://hlinksldjump"/>
              </a:rPr>
              <a:t>Μεταβλητές και Τύποι Δεδομένων</a:t>
            </a:r>
            <a:r>
              <a:rPr lang="en-US" sz="2000" dirty="0" smtClean="0">
                <a:hlinkClick r:id="rId10" action="ppaction://hlinksldjump"/>
              </a:rPr>
              <a:t>.</a:t>
            </a:r>
            <a:endParaRPr lang="el-GR" sz="2000" dirty="0" smtClean="0">
              <a:hlinkClick r:id="rId11" action="ppaction://hlinksldjump"/>
            </a:endParaRPr>
          </a:p>
          <a:p>
            <a:pPr lvl="1">
              <a:buFont typeface="Wingdings" pitchFamily="2" charset="2"/>
              <a:buChar char="§"/>
            </a:pPr>
            <a:r>
              <a:rPr lang="el-GR" sz="2000" dirty="0" smtClean="0">
                <a:hlinkClick r:id="rId12" action="ppaction://hlinksldjump"/>
              </a:rPr>
              <a:t>Κλάσεις</a:t>
            </a:r>
            <a:r>
              <a:rPr lang="el-GR" sz="2000" dirty="0" smtClean="0">
                <a:hlinkClick r:id="rId11" action="ppaction://hlinksldjump"/>
              </a:rPr>
              <a:t>.</a:t>
            </a:r>
          </a:p>
          <a:p>
            <a:pPr lvl="1">
              <a:buFont typeface="Wingdings" pitchFamily="2" charset="2"/>
              <a:buChar char="§"/>
            </a:pPr>
            <a:r>
              <a:rPr lang="el-GR" sz="2000" dirty="0" smtClean="0">
                <a:hlinkClick r:id="rId13" action="ppaction://hlinksldjump"/>
              </a:rPr>
              <a:t>Τελεστές</a:t>
            </a:r>
            <a:r>
              <a:rPr lang="el-GR" sz="2000" dirty="0" smtClean="0">
                <a:hlinkClick r:id="rId11" action="ppaction://hlinksldjump"/>
              </a:rPr>
              <a:t>. </a:t>
            </a:r>
            <a:r>
              <a:rPr lang="en-US" sz="2000" dirty="0" smtClean="0">
                <a:hlinkClick r:id="rId11" action="ppaction://hlinksldjump"/>
              </a:rPr>
              <a:t> </a:t>
            </a:r>
            <a:r>
              <a:rPr lang="el-GR" sz="2000" dirty="0" smtClean="0">
                <a:hlinkClick r:id="rId11" action="ppaction://hlinksldjump"/>
              </a:rPr>
              <a:t> </a:t>
            </a:r>
            <a:endParaRPr lang="fi-FI" sz="2000" dirty="0" smtClean="0"/>
          </a:p>
          <a:p>
            <a:pPr lvl="1">
              <a:buFont typeface="Wingdings" pitchFamily="2" charset="2"/>
              <a:buChar char="§"/>
            </a:pPr>
            <a:r>
              <a:rPr lang="el-GR" sz="2000" dirty="0" smtClean="0">
                <a:hlinkClick r:id="rId14" action="ppaction://hlinksldjump"/>
              </a:rPr>
              <a:t>Εντολές επιλογής – επανάληψης.</a:t>
            </a:r>
            <a:endParaRPr lang="fi-FI" sz="2000" dirty="0"/>
          </a:p>
          <a:p>
            <a:pPr lvl="1">
              <a:buFont typeface="Wingdings" pitchFamily="2" charset="2"/>
              <a:buChar char="§"/>
            </a:pPr>
            <a:r>
              <a:rPr lang="el-GR" sz="2000" dirty="0" smtClean="0">
                <a:hlinkClick r:id="rId15" action="ppaction://hlinksldjump"/>
              </a:rPr>
              <a:t>Μοντέλο </a:t>
            </a:r>
            <a:r>
              <a:rPr lang="en-US" sz="2000" dirty="0" smtClean="0">
                <a:hlinkClick r:id="rId15" action="ppaction://hlinksldjump"/>
              </a:rPr>
              <a:t>browser </a:t>
            </a:r>
            <a:r>
              <a:rPr lang="el-GR" sz="2000" dirty="0" smtClean="0">
                <a:hlinkClick r:id="rId15" action="ppaction://hlinksldjump"/>
              </a:rPr>
              <a:t>ΒΟΜ</a:t>
            </a:r>
            <a:r>
              <a:rPr lang="en-US" sz="2000" dirty="0" smtClean="0">
                <a:hlinkClick r:id="rId15" action="ppaction://hlinksldjump"/>
              </a:rPr>
              <a:t>. </a:t>
            </a:r>
            <a:r>
              <a:rPr lang="el-GR" sz="2000" dirty="0" smtClean="0">
                <a:hlinkClick r:id="rId15" action="ppaction://hlinksldjump"/>
              </a:rPr>
              <a:t> </a:t>
            </a:r>
            <a:endParaRPr lang="el-GR" sz="2000" dirty="0" smtClean="0"/>
          </a:p>
          <a:p>
            <a:pPr lvl="1">
              <a:buFont typeface="Wingdings" pitchFamily="2" charset="2"/>
              <a:buChar char="§"/>
            </a:pPr>
            <a:r>
              <a:rPr lang="el-GR" sz="2000" dirty="0" smtClean="0">
                <a:hlinkClick r:id="rId16" action="ppaction://hlinksldjump"/>
              </a:rPr>
              <a:t>Κουτί Διαλόγου.</a:t>
            </a:r>
            <a:endParaRPr lang="el-GR" sz="2000" dirty="0" smtClean="0">
              <a:hlinkClick r:id="rId17" action="ppaction://hlinksldjump"/>
            </a:endParaRPr>
          </a:p>
          <a:p>
            <a:pPr lvl="1">
              <a:buFont typeface="Wingdings" pitchFamily="2" charset="2"/>
              <a:buChar char="§"/>
            </a:pPr>
            <a:r>
              <a:rPr lang="el-GR" sz="2000" dirty="0" smtClean="0">
                <a:hlinkClick r:id="rId18" action="ppaction://hlinksldjump"/>
              </a:rPr>
              <a:t>Αντικείμενο </a:t>
            </a:r>
            <a:r>
              <a:rPr lang="en-US" sz="2000" dirty="0" smtClean="0">
                <a:hlinkClick r:id="rId18" action="ppaction://hlinksldjump"/>
              </a:rPr>
              <a:t>document.</a:t>
            </a:r>
            <a:endParaRPr lang="en-US" sz="2000" dirty="0" smtClean="0">
              <a:hlinkClick r:id="rId17" action="ppaction://hlinksldjump"/>
            </a:endParaRPr>
          </a:p>
          <a:p>
            <a:pPr lvl="1">
              <a:buFont typeface="Wingdings" pitchFamily="2" charset="2"/>
              <a:buChar char="§"/>
            </a:pPr>
            <a:r>
              <a:rPr lang="el-GR" sz="2000" dirty="0" smtClean="0">
                <a:hlinkClick r:id="rId19" action="ppaction://hlinksldjump"/>
              </a:rPr>
              <a:t>Κόμβοι – ιδιότητες εγγράφου. </a:t>
            </a:r>
            <a:endParaRPr lang="el-GR" sz="2000" dirty="0" smtClean="0">
              <a:hlinkClick r:id="rId17" action="ppaction://hlinksldjump"/>
            </a:endParaRPr>
          </a:p>
          <a:p>
            <a:pPr lvl="1">
              <a:buFont typeface="Wingdings" pitchFamily="2" charset="2"/>
              <a:buChar char="§"/>
            </a:pPr>
            <a:r>
              <a:rPr lang="el-GR" sz="2000" dirty="0" smtClean="0">
                <a:hlinkClick r:id="rId20" action="ppaction://hlinksldjump"/>
              </a:rPr>
              <a:t>Πίνακες. </a:t>
            </a:r>
            <a:endParaRPr lang="el-GR" sz="2000" dirty="0" smtClean="0"/>
          </a:p>
          <a:p>
            <a:pPr lvl="1">
              <a:buFont typeface="Wingdings" pitchFamily="2" charset="2"/>
              <a:buChar char="§"/>
            </a:pPr>
            <a:endParaRPr lang="fi-FI" sz="2000" dirty="0"/>
          </a:p>
          <a:p>
            <a:pPr lvl="1">
              <a:buSzPct val="45000"/>
              <a:buFont typeface="Wingdings" pitchFamily="2" charset="2"/>
              <a:buChar char="§"/>
            </a:pPr>
            <a:endParaRPr lang="en-US" sz="2000" dirty="0"/>
          </a:p>
          <a:p>
            <a:pPr>
              <a:buFont typeface="Wingdings" pitchFamily="2" charset="2"/>
              <a:buChar char="§"/>
            </a:pPr>
            <a:endParaRPr lang="el-GR" sz="2400"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
        <p:nvSpPr>
          <p:cNvPr id="6" name="Content Placeholder 2"/>
          <p:cNvSpPr txBox="1">
            <a:spLocks/>
          </p:cNvSpPr>
          <p:nvPr>
            <p:custDataLst>
              <p:tags r:id="rId6"/>
            </p:custDataLst>
          </p:nvPr>
        </p:nvSpPr>
        <p:spPr>
          <a:xfrm>
            <a:off x="4283968" y="1417638"/>
            <a:ext cx="4860032" cy="45259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itchFamily="2" charset="2"/>
              <a:buChar char="§"/>
            </a:pPr>
            <a:r>
              <a:rPr lang="el-GR" sz="2000" dirty="0" smtClean="0">
                <a:hlinkClick r:id="rId21" action="ppaction://hlinksldjump"/>
              </a:rPr>
              <a:t>Συναρτήσεις. </a:t>
            </a:r>
            <a:endParaRPr lang="fi-FI" sz="2000" dirty="0" smtClean="0"/>
          </a:p>
          <a:p>
            <a:pPr lvl="1">
              <a:buFont typeface="Wingdings" pitchFamily="2" charset="2"/>
              <a:buChar char="§"/>
            </a:pPr>
            <a:r>
              <a:rPr lang="el-GR" sz="2000" dirty="0" smtClean="0">
                <a:hlinkClick r:id="rId22" action="ppaction://hlinksldjump"/>
              </a:rPr>
              <a:t>Γεγονότα. </a:t>
            </a:r>
            <a:endParaRPr lang="el-GR" sz="2000" dirty="0" smtClean="0">
              <a:hlinkClick r:id="rId11" action="ppaction://hlinksldjump"/>
            </a:endParaRPr>
          </a:p>
          <a:p>
            <a:pPr lvl="1">
              <a:buFont typeface="Wingdings" pitchFamily="2" charset="2"/>
              <a:buChar char="§"/>
            </a:pPr>
            <a:r>
              <a:rPr lang="el-GR" sz="2000" dirty="0" smtClean="0">
                <a:hlinkClick r:id="rId23" action="ppaction://hlinksldjump"/>
              </a:rPr>
              <a:t>Καθορισμός Διαχειριστή.</a:t>
            </a:r>
            <a:endParaRPr lang="fi-FI" sz="2000" dirty="0" smtClean="0"/>
          </a:p>
          <a:p>
            <a:pPr lvl="1">
              <a:buFont typeface="Wingdings" pitchFamily="2" charset="2"/>
              <a:buChar char="§"/>
            </a:pPr>
            <a:r>
              <a:rPr lang="el-GR" sz="2000" dirty="0" smtClean="0">
                <a:hlinkClick r:id="rId24" action="ppaction://hlinksldjump"/>
              </a:rPr>
              <a:t>Πληροφορίες γεγονότος.  </a:t>
            </a:r>
            <a:endParaRPr lang="el-GR" sz="2000" dirty="0" smtClean="0">
              <a:hlinkClick r:id="rId17" action="ppaction://hlinksldjump"/>
            </a:endParaRPr>
          </a:p>
          <a:p>
            <a:pPr lvl="1">
              <a:buFont typeface="Wingdings" pitchFamily="2" charset="2"/>
              <a:buChar char="§"/>
            </a:pPr>
            <a:r>
              <a:rPr lang="en-US" sz="2000" dirty="0" smtClean="0">
                <a:hlinkClick r:id="rId25" action="ppaction://hlinksldjump"/>
              </a:rPr>
              <a:t>Dynamic HTML – </a:t>
            </a:r>
            <a:r>
              <a:rPr lang="en-US" sz="2000" dirty="0" err="1" smtClean="0">
                <a:hlinkClick r:id="rId25" action="ppaction://hlinksldjump"/>
              </a:rPr>
              <a:t>Javascript</a:t>
            </a:r>
            <a:r>
              <a:rPr lang="en-US" sz="2000" dirty="0" smtClean="0">
                <a:hlinkClick r:id="rId25" action="ppaction://hlinksldjump"/>
              </a:rPr>
              <a:t> – </a:t>
            </a:r>
            <a:r>
              <a:rPr lang="el-GR" sz="2000" dirty="0" smtClean="0">
                <a:hlinkClick r:id="rId25" action="ppaction://hlinksldjump"/>
              </a:rPr>
              <a:t>Φόρμες.</a:t>
            </a:r>
            <a:endParaRPr lang="el-GR" sz="2000" dirty="0" smtClean="0">
              <a:hlinkClick r:id="rId17" action="ppaction://hlinksldjump"/>
            </a:endParaRPr>
          </a:p>
          <a:p>
            <a:pPr lvl="1">
              <a:buFont typeface="Wingdings" pitchFamily="2" charset="2"/>
              <a:buChar char="§"/>
            </a:pPr>
            <a:r>
              <a:rPr lang="en-US" sz="2000" dirty="0" smtClean="0">
                <a:hlinkClick r:id="rId26" action="ppaction://hlinksldjump"/>
              </a:rPr>
              <a:t>Web Storage. </a:t>
            </a:r>
            <a:endParaRPr lang="en-US" sz="2000" dirty="0" smtClean="0">
              <a:hlinkClick r:id="rId17" action="ppaction://hlinksldjump"/>
            </a:endParaRPr>
          </a:p>
          <a:p>
            <a:pPr lvl="1">
              <a:buFont typeface="Wingdings" pitchFamily="2" charset="2"/>
              <a:buChar char="§"/>
            </a:pPr>
            <a:r>
              <a:rPr lang="en-US" sz="2000" dirty="0" smtClean="0">
                <a:hlinkClick r:id="rId27" action="ppaction://hlinksldjump"/>
              </a:rPr>
              <a:t>Screen  – History – Location – Navigator - Date   </a:t>
            </a:r>
            <a:endParaRPr lang="fi-FI" sz="2000" dirty="0" smtClean="0"/>
          </a:p>
          <a:p>
            <a:pPr lvl="1">
              <a:buSzPct val="45000"/>
              <a:buFont typeface="Wingdings" pitchFamily="2" charset="2"/>
              <a:buChar char="§"/>
            </a:pPr>
            <a:endParaRPr lang="en-US" sz="2000" dirty="0" smtClean="0"/>
          </a:p>
          <a:p>
            <a:pPr>
              <a:buFont typeface="Wingdings" pitchFamily="2" charset="2"/>
              <a:buChar char="§"/>
            </a:pPr>
            <a:endParaRPr lang="el-GR" sz="2400"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43295"/>
          </a:xfrm>
        </p:spPr>
        <p:txBody>
          <a:bodyPr>
            <a:noAutofit/>
          </a:bodyPr>
          <a:lstStyle/>
          <a:p>
            <a:pPr eaLnBrk="1" hangingPunct="1"/>
            <a:r>
              <a:rPr lang="en-US" dirty="0" smtClean="0"/>
              <a:t>Web Storage</a:t>
            </a:r>
            <a:endParaRPr lang="el-GR" dirty="0" smtClean="0"/>
          </a:p>
        </p:txBody>
      </p:sp>
      <p:sp>
        <p:nvSpPr>
          <p:cNvPr id="5" name="Rectangle 3"/>
          <p:cNvSpPr txBox="1">
            <a:spLocks noChangeArrowheads="1"/>
          </p:cNvSpPr>
          <p:nvPr>
            <p:custDataLst>
              <p:tags r:id="rId3"/>
            </p:custDataLst>
          </p:nvPr>
        </p:nvSpPr>
        <p:spPr>
          <a:xfrm>
            <a:off x="457200" y="900136"/>
            <a:ext cx="8507413" cy="545621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Web </a:t>
            </a:r>
            <a:r>
              <a:rPr lang="en-US" sz="2400" dirty="0"/>
              <a:t>storage </a:t>
            </a:r>
          </a:p>
          <a:p>
            <a:pPr marL="0" indent="0">
              <a:buNone/>
            </a:pPr>
            <a:r>
              <a:rPr lang="en-US" sz="2400" dirty="0" smtClean="0"/>
              <a:t>	</a:t>
            </a:r>
            <a:r>
              <a:rPr lang="el-GR" sz="2400" dirty="0" smtClean="0"/>
              <a:t>–</a:t>
            </a:r>
            <a:r>
              <a:rPr lang="en-US" sz="2400" dirty="0" smtClean="0"/>
              <a:t> </a:t>
            </a:r>
            <a:r>
              <a:rPr lang="el-GR" sz="2400" dirty="0" smtClean="0"/>
              <a:t>Προδιαγραφές </a:t>
            </a:r>
            <a:r>
              <a:rPr lang="el-GR" sz="2400" dirty="0"/>
              <a:t>από το W3C για </a:t>
            </a:r>
            <a:r>
              <a:rPr lang="el-GR" sz="2400" dirty="0" smtClean="0"/>
              <a:t>αποθήκευση</a:t>
            </a:r>
            <a:r>
              <a:rPr lang="en-US" sz="2400" dirty="0" smtClean="0"/>
              <a:t> </a:t>
            </a:r>
            <a:r>
              <a:rPr lang="el-GR" sz="2400" dirty="0" smtClean="0"/>
              <a:t>ζευγών </a:t>
            </a:r>
            <a:r>
              <a:rPr lang="en-US" sz="2400" dirty="0" smtClean="0"/>
              <a:t>	</a:t>
            </a:r>
            <a:r>
              <a:rPr lang="el-GR" sz="2400" dirty="0" smtClean="0"/>
              <a:t>κλειδιού-τιμής </a:t>
            </a:r>
            <a:r>
              <a:rPr lang="el-GR" sz="2400" dirty="0"/>
              <a:t>στον πελάτη </a:t>
            </a:r>
          </a:p>
          <a:p>
            <a:pPr marL="0" indent="0">
              <a:buNone/>
            </a:pPr>
            <a:r>
              <a:rPr lang="en-US" sz="2400" dirty="0" smtClean="0"/>
              <a:t>	</a:t>
            </a:r>
            <a:r>
              <a:rPr lang="el-GR" sz="2400" dirty="0" smtClean="0"/>
              <a:t>–</a:t>
            </a:r>
            <a:r>
              <a:rPr lang="en-US" sz="2400" dirty="0" smtClean="0"/>
              <a:t> </a:t>
            </a:r>
            <a:r>
              <a:rPr lang="el-GR" sz="2400" dirty="0" smtClean="0"/>
              <a:t>Τμήμα </a:t>
            </a:r>
            <a:r>
              <a:rPr lang="el-GR" sz="2400" dirty="0"/>
              <a:t>των προδιαγραφών της HTML 5 </a:t>
            </a:r>
          </a:p>
          <a:p>
            <a:r>
              <a:rPr lang="el-GR" sz="2400" dirty="0" smtClean="0"/>
              <a:t>Διαφορές </a:t>
            </a:r>
            <a:r>
              <a:rPr lang="el-GR" sz="2400" dirty="0"/>
              <a:t>με </a:t>
            </a:r>
            <a:r>
              <a:rPr lang="en-US" sz="2400" dirty="0"/>
              <a:t>cookies </a:t>
            </a:r>
          </a:p>
          <a:p>
            <a:pPr marL="0" indent="0">
              <a:buNone/>
            </a:pPr>
            <a:r>
              <a:rPr lang="en-US" sz="2400" dirty="0" smtClean="0"/>
              <a:t>	</a:t>
            </a:r>
            <a:r>
              <a:rPr lang="el-GR" sz="2400" dirty="0" smtClean="0"/>
              <a:t>–</a:t>
            </a:r>
            <a:r>
              <a:rPr lang="en-US" sz="2400" dirty="0" smtClean="0"/>
              <a:t> </a:t>
            </a:r>
            <a:r>
              <a:rPr lang="el-GR" sz="2400" dirty="0" smtClean="0"/>
              <a:t>Δεν </a:t>
            </a:r>
            <a:r>
              <a:rPr lang="el-GR" sz="2400" dirty="0"/>
              <a:t>έχουν τον περιορισμό μεγέθους των </a:t>
            </a:r>
            <a:r>
              <a:rPr lang="el-GR" sz="2400" dirty="0" err="1"/>
              <a:t>cookies</a:t>
            </a:r>
            <a:r>
              <a:rPr lang="el-GR" sz="2400" dirty="0"/>
              <a:t> (4 </a:t>
            </a:r>
            <a:r>
              <a:rPr lang="el-GR" sz="2400" dirty="0" err="1"/>
              <a:t>Kb</a:t>
            </a:r>
            <a:r>
              <a:rPr lang="el-GR" sz="2400" dirty="0"/>
              <a:t>) </a:t>
            </a:r>
          </a:p>
          <a:p>
            <a:pPr marL="0" indent="0">
              <a:buNone/>
            </a:pPr>
            <a:r>
              <a:rPr lang="en-US" sz="2400" dirty="0" smtClean="0"/>
              <a:t>	</a:t>
            </a:r>
            <a:r>
              <a:rPr lang="el-GR" sz="2400" dirty="0" smtClean="0"/>
              <a:t>–</a:t>
            </a:r>
            <a:r>
              <a:rPr lang="en-US" sz="2400" dirty="0" smtClean="0"/>
              <a:t> </a:t>
            </a:r>
            <a:r>
              <a:rPr lang="el-GR" sz="2400" dirty="0" smtClean="0"/>
              <a:t>Δεν </a:t>
            </a:r>
            <a:r>
              <a:rPr lang="el-GR" sz="2400" dirty="0"/>
              <a:t>αποστέλλονται στον </a:t>
            </a:r>
            <a:r>
              <a:rPr lang="el-GR" sz="2400" dirty="0" err="1"/>
              <a:t>server</a:t>
            </a:r>
            <a:r>
              <a:rPr lang="el-GR" sz="2400" dirty="0"/>
              <a:t> μέσω του HTTP </a:t>
            </a:r>
          </a:p>
          <a:p>
            <a:pPr lvl="2"/>
            <a:r>
              <a:rPr lang="el-GR" dirty="0" smtClean="0"/>
              <a:t>Το </a:t>
            </a:r>
            <a:r>
              <a:rPr lang="el-GR" dirty="0"/>
              <a:t>πρόβλημα με τα δύο παράθυρα στο ίδιο </a:t>
            </a:r>
            <a:r>
              <a:rPr lang="el-GR" dirty="0" err="1"/>
              <a:t>site</a:t>
            </a:r>
            <a:r>
              <a:rPr lang="el-GR" dirty="0"/>
              <a:t> </a:t>
            </a:r>
          </a:p>
          <a:p>
            <a:r>
              <a:rPr lang="el-GR" sz="2400" dirty="0" smtClean="0"/>
              <a:t>Αντικείμενα </a:t>
            </a:r>
            <a:endParaRPr lang="el-GR" sz="2400" dirty="0"/>
          </a:p>
          <a:p>
            <a:pPr marL="0" indent="0">
              <a:buNone/>
            </a:pPr>
            <a:r>
              <a:rPr lang="en-US" sz="2400" dirty="0" smtClean="0"/>
              <a:t>	– </a:t>
            </a:r>
            <a:r>
              <a:rPr lang="en-US" sz="2400" dirty="0" err="1" smtClean="0"/>
              <a:t>sessionStorage</a:t>
            </a:r>
            <a:r>
              <a:rPr lang="en-US" sz="2400" dirty="0" smtClean="0"/>
              <a:t> </a:t>
            </a:r>
            <a:endParaRPr lang="en-US" sz="2400" dirty="0"/>
          </a:p>
          <a:p>
            <a:pPr marL="0" indent="0">
              <a:buNone/>
            </a:pPr>
            <a:r>
              <a:rPr lang="en-US" sz="2400" dirty="0" smtClean="0"/>
              <a:t>	– </a:t>
            </a:r>
            <a:r>
              <a:rPr lang="en-US" sz="2400" dirty="0" err="1" smtClean="0"/>
              <a:t>localStorage</a:t>
            </a:r>
            <a:r>
              <a:rPr lang="en-US" sz="2400" dirty="0" smtClean="0"/>
              <a:t> </a:t>
            </a:r>
            <a:endParaRPr lang="en-US" sz="2400"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p14="http://schemas.microsoft.com/office/powerpoint/2010/main" val="32238321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48873"/>
          </a:xfrm>
        </p:spPr>
        <p:txBody>
          <a:bodyPr>
            <a:noAutofit/>
          </a:bodyPr>
          <a:lstStyle/>
          <a:p>
            <a:pPr eaLnBrk="1" hangingPunct="1"/>
            <a:r>
              <a:rPr lang="el-GR" dirty="0" smtClean="0"/>
              <a:t>Το Αντικείμενο </a:t>
            </a:r>
            <a:r>
              <a:rPr lang="en-US" dirty="0" smtClean="0"/>
              <a:t>Screen </a:t>
            </a:r>
            <a:endParaRPr lang="el-GR" dirty="0" smtClean="0"/>
          </a:p>
        </p:txBody>
      </p:sp>
      <p:sp>
        <p:nvSpPr>
          <p:cNvPr id="5" name="Rectangle 3"/>
          <p:cNvSpPr txBox="1">
            <a:spLocks noChangeArrowheads="1"/>
          </p:cNvSpPr>
          <p:nvPr>
            <p:custDataLst>
              <p:tags r:id="rId3"/>
            </p:custDataLst>
          </p:nvPr>
        </p:nvSpPr>
        <p:spPr>
          <a:xfrm>
            <a:off x="457200" y="1085850"/>
            <a:ext cx="8507413" cy="517334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Χρησιμότητα </a:t>
            </a:r>
            <a:endParaRPr lang="el-GR" dirty="0"/>
          </a:p>
          <a:p>
            <a:pPr marL="0" indent="0">
              <a:buNone/>
            </a:pPr>
            <a:r>
              <a:rPr lang="en-US" dirty="0" smtClean="0"/>
              <a:t>	</a:t>
            </a:r>
            <a:r>
              <a:rPr lang="el-GR" dirty="0" smtClean="0"/>
              <a:t>–</a:t>
            </a:r>
            <a:r>
              <a:rPr lang="en-US" dirty="0" smtClean="0"/>
              <a:t> </a:t>
            </a:r>
            <a:r>
              <a:rPr lang="el-GR" dirty="0" smtClean="0"/>
              <a:t>Παρέχει </a:t>
            </a:r>
            <a:r>
              <a:rPr lang="el-GR" dirty="0"/>
              <a:t>πληροφορίες σχετικά με την </a:t>
            </a:r>
            <a:r>
              <a:rPr lang="en-US" dirty="0" smtClean="0"/>
              <a:t>	</a:t>
            </a:r>
            <a:r>
              <a:rPr lang="el-GR" dirty="0" smtClean="0"/>
              <a:t>οθόνη </a:t>
            </a:r>
            <a:r>
              <a:rPr lang="el-GR" dirty="0"/>
              <a:t>του χρήστη </a:t>
            </a:r>
          </a:p>
          <a:p>
            <a:r>
              <a:rPr lang="el-GR" dirty="0" smtClean="0"/>
              <a:t>Ιδιότητες </a:t>
            </a:r>
            <a:endParaRPr lang="el-GR" dirty="0"/>
          </a:p>
          <a:p>
            <a:pPr marL="0" indent="0">
              <a:buNone/>
            </a:pPr>
            <a:r>
              <a:rPr lang="en-US" dirty="0" smtClean="0"/>
              <a:t>	– width </a:t>
            </a:r>
            <a:endParaRPr lang="en-US" dirty="0"/>
          </a:p>
          <a:p>
            <a:pPr marL="0" indent="0">
              <a:buNone/>
            </a:pPr>
            <a:r>
              <a:rPr lang="en-US" dirty="0" smtClean="0"/>
              <a:t>	– height </a:t>
            </a:r>
            <a:endParaRPr lang="en-US"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p14="http://schemas.microsoft.com/office/powerpoint/2010/main" val="31171886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normAutofit/>
          </a:bodyPr>
          <a:lstStyle/>
          <a:p>
            <a:pPr eaLnBrk="1" hangingPunct="1"/>
            <a:r>
              <a:rPr lang="el-GR" dirty="0" smtClean="0"/>
              <a:t>Το Αντικείμενο </a:t>
            </a:r>
            <a:r>
              <a:rPr lang="en-US" dirty="0" smtClean="0"/>
              <a:t>History</a:t>
            </a:r>
            <a:endParaRPr lang="el-GR" dirty="0" smtClean="0"/>
          </a:p>
        </p:txBody>
      </p:sp>
      <p:sp>
        <p:nvSpPr>
          <p:cNvPr id="5" name="Rectangle 3"/>
          <p:cNvSpPr txBox="1">
            <a:spLocks noChangeArrowheads="1"/>
          </p:cNvSpPr>
          <p:nvPr>
            <p:custDataLst>
              <p:tags r:id="rId3"/>
            </p:custDataLst>
          </p:nvPr>
        </p:nvSpPr>
        <p:spPr>
          <a:xfrm>
            <a:off x="457076" y="903288"/>
            <a:ext cx="8629650" cy="558323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Το </a:t>
            </a:r>
            <a:r>
              <a:rPr lang="el-GR" dirty="0"/>
              <a:t>αντικείμενο </a:t>
            </a:r>
            <a:r>
              <a:rPr lang="en-US" dirty="0"/>
              <a:t>History </a:t>
            </a:r>
          </a:p>
          <a:p>
            <a:pPr marL="0" indent="0">
              <a:buNone/>
            </a:pPr>
            <a:r>
              <a:rPr lang="en-US" dirty="0" smtClean="0"/>
              <a:t>	</a:t>
            </a:r>
            <a:r>
              <a:rPr lang="el-GR" dirty="0" smtClean="0"/>
              <a:t>–</a:t>
            </a:r>
            <a:r>
              <a:rPr lang="en-US" dirty="0" smtClean="0"/>
              <a:t> </a:t>
            </a:r>
            <a:r>
              <a:rPr lang="el-GR" dirty="0" err="1" smtClean="0"/>
              <a:t>Μοντελοποιεί</a:t>
            </a:r>
            <a:r>
              <a:rPr lang="el-GR" dirty="0" smtClean="0"/>
              <a:t> </a:t>
            </a:r>
            <a:r>
              <a:rPr lang="el-GR" dirty="0"/>
              <a:t>το ιστορικό πλοήγησης του </a:t>
            </a:r>
            <a:r>
              <a:rPr lang="el-GR" dirty="0" err="1"/>
              <a:t>browser</a:t>
            </a:r>
            <a:r>
              <a:rPr lang="el-GR" dirty="0"/>
              <a:t> </a:t>
            </a:r>
            <a:r>
              <a:rPr lang="en-US" dirty="0" smtClean="0"/>
              <a:t>	</a:t>
            </a:r>
            <a:r>
              <a:rPr lang="el-GR" dirty="0" smtClean="0"/>
              <a:t>ως </a:t>
            </a:r>
            <a:r>
              <a:rPr lang="el-GR" dirty="0"/>
              <a:t>έναν πίνακα με τα URL τα οποία </a:t>
            </a:r>
            <a:r>
              <a:rPr lang="el-GR" dirty="0" smtClean="0"/>
              <a:t>επισκέφτηκε</a:t>
            </a:r>
            <a:r>
              <a:rPr lang="en-US" dirty="0" smtClean="0"/>
              <a:t>.</a:t>
            </a:r>
            <a:r>
              <a:rPr lang="el-GR" dirty="0" smtClean="0"/>
              <a:t> </a:t>
            </a:r>
            <a:endParaRPr lang="el-GR" dirty="0"/>
          </a:p>
          <a:p>
            <a:pPr marL="0" indent="0">
              <a:buNone/>
            </a:pPr>
            <a:r>
              <a:rPr lang="en-US" dirty="0" smtClean="0"/>
              <a:t>	</a:t>
            </a:r>
            <a:r>
              <a:rPr lang="el-GR" dirty="0" smtClean="0"/>
              <a:t>–</a:t>
            </a:r>
            <a:r>
              <a:rPr lang="en-US" dirty="0" smtClean="0"/>
              <a:t> </a:t>
            </a:r>
            <a:r>
              <a:rPr lang="el-GR" dirty="0" smtClean="0"/>
              <a:t>Για </a:t>
            </a:r>
            <a:r>
              <a:rPr lang="el-GR" dirty="0"/>
              <a:t>λόγους </a:t>
            </a:r>
            <a:r>
              <a:rPr lang="el-GR" dirty="0" err="1"/>
              <a:t>ιδιωτικότητας</a:t>
            </a:r>
            <a:r>
              <a:rPr lang="el-GR" dirty="0"/>
              <a:t> και ασφάλειας, δεν </a:t>
            </a:r>
            <a:r>
              <a:rPr lang="en-US" dirty="0" smtClean="0"/>
              <a:t>	</a:t>
            </a:r>
            <a:r>
              <a:rPr lang="el-GR" dirty="0" smtClean="0"/>
              <a:t>υπάρχει </a:t>
            </a:r>
            <a:r>
              <a:rPr lang="el-GR" dirty="0"/>
              <a:t>μέθοδος που να αποκαλύπτει τα </a:t>
            </a:r>
            <a:r>
              <a:rPr lang="el-GR" dirty="0" err="1"/>
              <a:t>URLs</a:t>
            </a:r>
            <a:r>
              <a:rPr lang="el-GR" dirty="0"/>
              <a:t>, τα </a:t>
            </a:r>
            <a:r>
              <a:rPr lang="en-US" dirty="0" smtClean="0"/>
              <a:t>	</a:t>
            </a:r>
            <a:r>
              <a:rPr lang="el-GR" dirty="0" smtClean="0"/>
              <a:t>οποία </a:t>
            </a:r>
            <a:r>
              <a:rPr lang="el-GR" dirty="0"/>
              <a:t>βρίσκονται στο </a:t>
            </a:r>
            <a:r>
              <a:rPr lang="el-GR" dirty="0" smtClean="0"/>
              <a:t>ιστορικό</a:t>
            </a:r>
            <a:r>
              <a:rPr lang="en-US" dirty="0" smtClean="0"/>
              <a:t>.</a:t>
            </a:r>
            <a:r>
              <a:rPr lang="el-GR" dirty="0" smtClean="0"/>
              <a:t> </a:t>
            </a:r>
            <a:endParaRPr lang="el-GR" dirty="0"/>
          </a:p>
          <a:p>
            <a:r>
              <a:rPr lang="el-GR" dirty="0" smtClean="0"/>
              <a:t>Μέθοδοι </a:t>
            </a:r>
            <a:r>
              <a:rPr lang="el-GR" dirty="0"/>
              <a:t>του αντικειμένου </a:t>
            </a:r>
          </a:p>
          <a:p>
            <a:pPr marL="0" indent="0">
              <a:buNone/>
            </a:pPr>
            <a:r>
              <a:rPr lang="en-US" dirty="0" smtClean="0"/>
              <a:t>	</a:t>
            </a:r>
            <a:r>
              <a:rPr lang="el-GR" dirty="0" smtClean="0"/>
              <a:t>–</a:t>
            </a:r>
            <a:r>
              <a:rPr lang="en-US" dirty="0" smtClean="0"/>
              <a:t> </a:t>
            </a:r>
            <a:r>
              <a:rPr lang="el-GR" b="1" dirty="0" smtClean="0">
                <a:solidFill>
                  <a:srgbClr val="0000FF"/>
                </a:solidFill>
              </a:rPr>
              <a:t>.</a:t>
            </a:r>
            <a:r>
              <a:rPr lang="el-GR" b="1" dirty="0" err="1">
                <a:solidFill>
                  <a:srgbClr val="0000FF"/>
                </a:solidFill>
              </a:rPr>
              <a:t>back</a:t>
            </a:r>
            <a:r>
              <a:rPr lang="el-GR" b="1" dirty="0">
                <a:solidFill>
                  <a:srgbClr val="0000FF"/>
                </a:solidFill>
              </a:rPr>
              <a:t>()</a:t>
            </a:r>
            <a:r>
              <a:rPr lang="el-GR" dirty="0">
                <a:solidFill>
                  <a:srgbClr val="0000FF"/>
                </a:solidFill>
              </a:rPr>
              <a:t>, </a:t>
            </a:r>
            <a:r>
              <a:rPr lang="el-GR" dirty="0"/>
              <a:t>προηγούμενη σελίδα στο </a:t>
            </a:r>
            <a:r>
              <a:rPr lang="el-GR" dirty="0" smtClean="0"/>
              <a:t>ιστορικό</a:t>
            </a:r>
            <a:r>
              <a:rPr lang="en-US" dirty="0" smtClean="0"/>
              <a:t>.</a:t>
            </a:r>
            <a:r>
              <a:rPr lang="el-GR" dirty="0" smtClean="0"/>
              <a:t> </a:t>
            </a:r>
            <a:endParaRPr lang="el-GR" dirty="0"/>
          </a:p>
          <a:p>
            <a:pPr marL="0" indent="0">
              <a:buNone/>
            </a:pPr>
            <a:r>
              <a:rPr lang="en-US" dirty="0" smtClean="0"/>
              <a:t>	</a:t>
            </a:r>
            <a:r>
              <a:rPr lang="el-GR" dirty="0" smtClean="0"/>
              <a:t>–</a:t>
            </a:r>
            <a:r>
              <a:rPr lang="en-US" dirty="0" smtClean="0"/>
              <a:t> </a:t>
            </a:r>
            <a:r>
              <a:rPr lang="el-GR" b="1" dirty="0" smtClean="0">
                <a:solidFill>
                  <a:srgbClr val="0000FF"/>
                </a:solidFill>
              </a:rPr>
              <a:t>.</a:t>
            </a:r>
            <a:r>
              <a:rPr lang="el-GR" b="1" dirty="0" err="1">
                <a:solidFill>
                  <a:srgbClr val="0000FF"/>
                </a:solidFill>
              </a:rPr>
              <a:t>forward</a:t>
            </a:r>
            <a:r>
              <a:rPr lang="el-GR" b="1" dirty="0">
                <a:solidFill>
                  <a:srgbClr val="0000FF"/>
                </a:solidFill>
              </a:rPr>
              <a:t>()</a:t>
            </a:r>
            <a:r>
              <a:rPr lang="el-GR" dirty="0">
                <a:solidFill>
                  <a:srgbClr val="0000FF"/>
                </a:solidFill>
              </a:rPr>
              <a:t>, </a:t>
            </a:r>
            <a:r>
              <a:rPr lang="el-GR" dirty="0"/>
              <a:t>επόμενη σελίδα στο </a:t>
            </a:r>
            <a:r>
              <a:rPr lang="el-GR" dirty="0" smtClean="0"/>
              <a:t>ιστορικό</a:t>
            </a:r>
            <a:r>
              <a:rPr lang="en-US" dirty="0" smtClean="0"/>
              <a:t>.</a:t>
            </a:r>
            <a:r>
              <a:rPr lang="el-GR" dirty="0" smtClean="0"/>
              <a:t> </a:t>
            </a:r>
            <a:endParaRPr lang="el-GR" dirty="0"/>
          </a:p>
          <a:p>
            <a:pPr marL="0" indent="0">
              <a:buNone/>
            </a:pPr>
            <a:r>
              <a:rPr lang="en-US" dirty="0" smtClean="0"/>
              <a:t>	</a:t>
            </a:r>
            <a:r>
              <a:rPr lang="el-GR" dirty="0" smtClean="0"/>
              <a:t>–</a:t>
            </a:r>
            <a:r>
              <a:rPr lang="en-US" dirty="0" smtClean="0"/>
              <a:t> </a:t>
            </a:r>
            <a:r>
              <a:rPr lang="el-GR" b="1" dirty="0" smtClean="0">
                <a:solidFill>
                  <a:srgbClr val="0000FF"/>
                </a:solidFill>
              </a:rPr>
              <a:t>.</a:t>
            </a:r>
            <a:r>
              <a:rPr lang="el-GR" b="1" dirty="0" err="1">
                <a:solidFill>
                  <a:srgbClr val="0000FF"/>
                </a:solidFill>
              </a:rPr>
              <a:t>go</a:t>
            </a:r>
            <a:r>
              <a:rPr lang="el-GR" b="1" dirty="0">
                <a:solidFill>
                  <a:srgbClr val="0000FF"/>
                </a:solidFill>
              </a:rPr>
              <a:t>()</a:t>
            </a:r>
            <a:r>
              <a:rPr lang="el-GR" dirty="0">
                <a:solidFill>
                  <a:srgbClr val="0000FF"/>
                </a:solidFill>
              </a:rPr>
              <a:t>, </a:t>
            </a:r>
            <a:r>
              <a:rPr lang="el-GR" dirty="0"/>
              <a:t>παίρνει ως παράμετρο τον αριθμό των </a:t>
            </a:r>
            <a:r>
              <a:rPr lang="en-US" dirty="0" smtClean="0"/>
              <a:t>	</a:t>
            </a:r>
            <a:r>
              <a:rPr lang="el-GR" dirty="0" smtClean="0"/>
              <a:t>σελίδων </a:t>
            </a:r>
            <a:r>
              <a:rPr lang="el-GR" dirty="0"/>
              <a:t>προς τα εμπρός (αν είναι θετικός) ή πίσω (αν </a:t>
            </a:r>
            <a:r>
              <a:rPr lang="en-US" dirty="0" smtClean="0"/>
              <a:t>	</a:t>
            </a:r>
            <a:r>
              <a:rPr lang="el-GR" dirty="0" smtClean="0"/>
              <a:t>είναι </a:t>
            </a:r>
            <a:r>
              <a:rPr lang="el-GR" dirty="0"/>
              <a:t>αρνητικός) στο ιστορικό του </a:t>
            </a:r>
            <a:r>
              <a:rPr lang="el-GR" dirty="0" err="1" smtClean="0"/>
              <a:t>browser</a:t>
            </a:r>
            <a:r>
              <a:rPr lang="en-US" dirty="0" smtClean="0"/>
              <a:t>.</a:t>
            </a:r>
            <a:r>
              <a:rPr lang="el-GR" dirty="0" smtClean="0"/>
              <a:t> </a:t>
            </a:r>
            <a:endParaRPr lang="el-GR" dirty="0"/>
          </a:p>
          <a:p>
            <a:pPr marL="0" indent="0">
              <a:buNone/>
            </a:pPr>
            <a:endParaRPr lang="el-GR" dirty="0" smtClean="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3629789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457200" y="115888"/>
            <a:ext cx="8507413" cy="787400"/>
          </a:xfrm>
        </p:spPr>
        <p:txBody>
          <a:bodyPr>
            <a:normAutofit/>
          </a:bodyPr>
          <a:lstStyle/>
          <a:p>
            <a:pPr eaLnBrk="1" hangingPunct="1"/>
            <a:r>
              <a:rPr lang="el-GR" dirty="0" smtClean="0"/>
              <a:t>Το Αντικείμενο </a:t>
            </a:r>
            <a:r>
              <a:rPr lang="en-US" dirty="0" smtClean="0"/>
              <a:t>Location (1/2)</a:t>
            </a:r>
            <a:endParaRPr lang="el-GR" dirty="0" smtClean="0"/>
          </a:p>
        </p:txBody>
      </p:sp>
      <p:sp>
        <p:nvSpPr>
          <p:cNvPr id="2" name="Ορθογώνιο 1"/>
          <p:cNvSpPr/>
          <p:nvPr>
            <p:custDataLst>
              <p:tags r:id="rId3"/>
            </p:custDataLst>
          </p:nvPr>
        </p:nvSpPr>
        <p:spPr>
          <a:xfrm>
            <a:off x="0" y="1313896"/>
            <a:ext cx="9217023" cy="3662541"/>
          </a:xfrm>
          <a:prstGeom prst="rect">
            <a:avLst/>
          </a:prstGeom>
        </p:spPr>
        <p:txBody>
          <a:bodyPr wrap="square">
            <a:spAutoFit/>
          </a:bodyPr>
          <a:lstStyle/>
          <a:p>
            <a:pPr marL="457200" indent="-457200">
              <a:buFont typeface="Arial" panose="020B0604020202020204" pitchFamily="34" charset="0"/>
              <a:buChar char="•"/>
            </a:pPr>
            <a:r>
              <a:rPr lang="el-GR" sz="3200" dirty="0" smtClean="0"/>
              <a:t>Τι </a:t>
            </a:r>
            <a:r>
              <a:rPr lang="el-GR" sz="3200" dirty="0"/>
              <a:t>αναπαριστά; </a:t>
            </a:r>
          </a:p>
          <a:p>
            <a:r>
              <a:rPr lang="en-US" sz="2800" dirty="0" smtClean="0"/>
              <a:t>	</a:t>
            </a:r>
            <a:r>
              <a:rPr lang="el-GR" sz="2800" dirty="0" smtClean="0"/>
              <a:t>–</a:t>
            </a:r>
            <a:r>
              <a:rPr lang="en-US" sz="2800" dirty="0" smtClean="0"/>
              <a:t> </a:t>
            </a:r>
            <a:r>
              <a:rPr lang="el-GR" sz="2800" dirty="0" smtClean="0"/>
              <a:t>Το </a:t>
            </a:r>
            <a:r>
              <a:rPr lang="el-GR" sz="2800" dirty="0"/>
              <a:t>URL του εγγράφου που απεικονίζεται στο </a:t>
            </a:r>
            <a:r>
              <a:rPr lang="el-GR" sz="2800" dirty="0" err="1"/>
              <a:t>browser</a:t>
            </a:r>
            <a:r>
              <a:rPr lang="el-GR" sz="2800" dirty="0"/>
              <a:t> </a:t>
            </a:r>
          </a:p>
          <a:p>
            <a:pPr marL="457200" indent="-457200">
              <a:buFont typeface="Arial" panose="020B0604020202020204" pitchFamily="34" charset="0"/>
              <a:buChar char="•"/>
            </a:pPr>
            <a:r>
              <a:rPr lang="el-GR" sz="3200" dirty="0" smtClean="0"/>
              <a:t>Ιδιότητες </a:t>
            </a:r>
            <a:endParaRPr lang="el-GR" sz="3200" dirty="0"/>
          </a:p>
          <a:p>
            <a:r>
              <a:rPr lang="en-US" sz="2800" dirty="0" smtClean="0"/>
              <a:t>	</a:t>
            </a:r>
            <a:r>
              <a:rPr lang="en-US" sz="2800" dirty="0" smtClean="0">
                <a:solidFill>
                  <a:srgbClr val="0000FF"/>
                </a:solidFill>
              </a:rPr>
              <a:t>– </a:t>
            </a:r>
            <a:r>
              <a:rPr lang="en-US" sz="2800" b="1" dirty="0" err="1" smtClean="0">
                <a:solidFill>
                  <a:srgbClr val="0000FF"/>
                </a:solidFill>
              </a:rPr>
              <a:t>href</a:t>
            </a:r>
            <a:r>
              <a:rPr lang="en-US" sz="2800" dirty="0"/>
              <a:t>, </a:t>
            </a:r>
            <a:r>
              <a:rPr lang="el-GR" sz="2800" dirty="0"/>
              <a:t>ολόκληρο το </a:t>
            </a:r>
            <a:r>
              <a:rPr lang="en-US" sz="2800" dirty="0"/>
              <a:t>URL </a:t>
            </a:r>
          </a:p>
          <a:p>
            <a:r>
              <a:rPr lang="en-US" sz="2800" dirty="0" smtClean="0"/>
              <a:t>	</a:t>
            </a:r>
            <a:r>
              <a:rPr lang="en-US" sz="2800" dirty="0" smtClean="0">
                <a:solidFill>
                  <a:srgbClr val="0000FF"/>
                </a:solidFill>
              </a:rPr>
              <a:t>– </a:t>
            </a:r>
            <a:r>
              <a:rPr lang="en-US" sz="2800" b="1" dirty="0" smtClean="0">
                <a:solidFill>
                  <a:srgbClr val="0000FF"/>
                </a:solidFill>
              </a:rPr>
              <a:t>protocol</a:t>
            </a:r>
            <a:r>
              <a:rPr lang="en-US" sz="2800" dirty="0"/>
              <a:t>, </a:t>
            </a:r>
            <a:r>
              <a:rPr lang="el-GR" sz="2800" dirty="0"/>
              <a:t>το πρωτόκολλο </a:t>
            </a:r>
          </a:p>
          <a:p>
            <a:r>
              <a:rPr lang="en-US" sz="2800" dirty="0" smtClean="0"/>
              <a:t>	</a:t>
            </a:r>
            <a:r>
              <a:rPr lang="el-GR" sz="2800" dirty="0" smtClean="0">
                <a:solidFill>
                  <a:srgbClr val="0000FF"/>
                </a:solidFill>
              </a:rPr>
              <a:t>–</a:t>
            </a:r>
            <a:r>
              <a:rPr lang="en-US" sz="2800" dirty="0" smtClean="0">
                <a:solidFill>
                  <a:srgbClr val="0000FF"/>
                </a:solidFill>
              </a:rPr>
              <a:t> </a:t>
            </a:r>
            <a:r>
              <a:rPr lang="el-GR" sz="2800" b="1" dirty="0" err="1" smtClean="0">
                <a:solidFill>
                  <a:srgbClr val="0000FF"/>
                </a:solidFill>
              </a:rPr>
              <a:t>host</a:t>
            </a:r>
            <a:r>
              <a:rPr lang="el-GR" sz="2800" dirty="0">
                <a:solidFill>
                  <a:srgbClr val="0000FF"/>
                </a:solidFill>
              </a:rPr>
              <a:t>, </a:t>
            </a:r>
            <a:r>
              <a:rPr lang="el-GR" sz="2800" dirty="0"/>
              <a:t>το όνομα του υπολογιστή </a:t>
            </a:r>
          </a:p>
          <a:p>
            <a:r>
              <a:rPr lang="en-US" sz="2800" dirty="0" smtClean="0"/>
              <a:t>	</a:t>
            </a:r>
            <a:r>
              <a:rPr lang="el-GR" sz="2800" dirty="0" smtClean="0">
                <a:solidFill>
                  <a:srgbClr val="0000FF"/>
                </a:solidFill>
              </a:rPr>
              <a:t>–</a:t>
            </a:r>
            <a:r>
              <a:rPr lang="en-US" sz="2800" dirty="0" smtClean="0">
                <a:solidFill>
                  <a:srgbClr val="0000FF"/>
                </a:solidFill>
              </a:rPr>
              <a:t> </a:t>
            </a:r>
            <a:r>
              <a:rPr lang="el-GR" sz="2800" b="1" dirty="0" err="1" smtClean="0">
                <a:solidFill>
                  <a:srgbClr val="0000FF"/>
                </a:solidFill>
              </a:rPr>
              <a:t>pathname</a:t>
            </a:r>
            <a:r>
              <a:rPr lang="el-GR" sz="2800" dirty="0"/>
              <a:t>, το μονοπάτι μέχρι και το αρχείο </a:t>
            </a:r>
          </a:p>
          <a:p>
            <a:r>
              <a:rPr lang="en-US" sz="2800" dirty="0" smtClean="0"/>
              <a:t>	</a:t>
            </a:r>
            <a:r>
              <a:rPr lang="el-GR" sz="2800" dirty="0" smtClean="0">
                <a:solidFill>
                  <a:srgbClr val="0000FF"/>
                </a:solidFill>
              </a:rPr>
              <a:t>–</a:t>
            </a:r>
            <a:r>
              <a:rPr lang="en-US" sz="2800" dirty="0" smtClean="0">
                <a:solidFill>
                  <a:srgbClr val="0000FF"/>
                </a:solidFill>
              </a:rPr>
              <a:t> </a:t>
            </a:r>
            <a:r>
              <a:rPr lang="el-GR" sz="2800" b="1" dirty="0" err="1" smtClean="0">
                <a:solidFill>
                  <a:srgbClr val="0000FF"/>
                </a:solidFill>
              </a:rPr>
              <a:t>search</a:t>
            </a:r>
            <a:r>
              <a:rPr lang="el-GR" sz="2800" dirty="0">
                <a:solidFill>
                  <a:srgbClr val="0000FF"/>
                </a:solidFill>
              </a:rPr>
              <a:t>,</a:t>
            </a:r>
            <a:r>
              <a:rPr lang="el-GR" sz="2800" dirty="0"/>
              <a:t> το κομμάτι μετά το ? με τις μεταβλητές GET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53</a:t>
            </a:fld>
            <a:endParaRPr lang="el-GR" sz="1400" dirty="0"/>
          </a:p>
        </p:txBody>
      </p:sp>
    </p:spTree>
    <p:custDataLst>
      <p:tags r:id="rId1"/>
    </p:custDataLst>
    <p:extLst>
      <p:ext uri="{BB962C8B-B14F-4D97-AF65-F5344CB8AC3E}">
        <p14:creationId xmlns:p14="http://schemas.microsoft.com/office/powerpoint/2010/main" val="10262339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385192" y="71486"/>
            <a:ext cx="8507413" cy="743295"/>
          </a:xfrm>
        </p:spPr>
        <p:txBody>
          <a:bodyPr>
            <a:noAutofit/>
          </a:bodyPr>
          <a:lstStyle/>
          <a:p>
            <a:r>
              <a:rPr lang="el-GR" dirty="0"/>
              <a:t>Το Αντικείμενο </a:t>
            </a:r>
            <a:r>
              <a:rPr lang="en-US" dirty="0"/>
              <a:t>Location </a:t>
            </a:r>
            <a:r>
              <a:rPr lang="en-US" dirty="0" smtClean="0"/>
              <a:t>(2/2</a:t>
            </a:r>
            <a:r>
              <a:rPr lang="en-US" dirty="0"/>
              <a:t>)</a:t>
            </a:r>
          </a:p>
        </p:txBody>
      </p:sp>
      <p:sp>
        <p:nvSpPr>
          <p:cNvPr id="2" name="Ορθογώνιο 1"/>
          <p:cNvSpPr/>
          <p:nvPr/>
        </p:nvSpPr>
        <p:spPr>
          <a:xfrm>
            <a:off x="107504" y="1340768"/>
            <a:ext cx="8892605" cy="4154984"/>
          </a:xfrm>
          <a:prstGeom prst="rect">
            <a:avLst/>
          </a:prstGeom>
        </p:spPr>
        <p:txBody>
          <a:bodyPr wrap="square">
            <a:spAutoFit/>
          </a:bodyPr>
          <a:lstStyle/>
          <a:p>
            <a:pPr marL="342900" indent="-342900">
              <a:buFont typeface="Arial" panose="020B0604020202020204" pitchFamily="34" charset="0"/>
              <a:buChar char="•"/>
            </a:pPr>
            <a:r>
              <a:rPr lang="en-US" sz="3200" dirty="0" smtClean="0"/>
              <a:t>reload</a:t>
            </a:r>
            <a:r>
              <a:rPr lang="en-US" sz="3200" dirty="0"/>
              <a:t>() </a:t>
            </a:r>
          </a:p>
          <a:p>
            <a:r>
              <a:rPr lang="en-US" sz="2800" dirty="0" smtClean="0"/>
              <a:t>	</a:t>
            </a:r>
            <a:r>
              <a:rPr lang="el-GR" sz="2800" dirty="0" smtClean="0"/>
              <a:t>–</a:t>
            </a:r>
            <a:r>
              <a:rPr lang="en-US" sz="2800" dirty="0" smtClean="0"/>
              <a:t> </a:t>
            </a:r>
            <a:r>
              <a:rPr lang="el-GR" sz="2800" dirty="0" smtClean="0"/>
              <a:t>Φορτώνει </a:t>
            </a:r>
            <a:r>
              <a:rPr lang="el-GR" sz="2800" dirty="0"/>
              <a:t>ξανά την τρέχουσα σελίδα </a:t>
            </a:r>
          </a:p>
          <a:p>
            <a:pPr marL="342900" indent="-342900">
              <a:buFont typeface="Arial" panose="020B0604020202020204" pitchFamily="34" charset="0"/>
              <a:buChar char="•"/>
            </a:pPr>
            <a:r>
              <a:rPr lang="en-US" sz="3200" dirty="0" smtClean="0"/>
              <a:t>location </a:t>
            </a:r>
            <a:r>
              <a:rPr lang="en-US" sz="3200" dirty="0"/>
              <a:t>= URL </a:t>
            </a:r>
            <a:r>
              <a:rPr lang="el-GR" sz="3200" dirty="0"/>
              <a:t>ή </a:t>
            </a:r>
            <a:r>
              <a:rPr lang="en-US" sz="3200" dirty="0" err="1"/>
              <a:t>location.href</a:t>
            </a:r>
            <a:r>
              <a:rPr lang="en-US" sz="3200" dirty="0"/>
              <a:t> = URL </a:t>
            </a:r>
          </a:p>
          <a:p>
            <a:r>
              <a:rPr lang="en-US" sz="2800" dirty="0" smtClean="0"/>
              <a:t>	</a:t>
            </a:r>
            <a:r>
              <a:rPr lang="el-GR" sz="2800" dirty="0" smtClean="0"/>
              <a:t>–</a:t>
            </a:r>
            <a:r>
              <a:rPr lang="en-US" sz="2800" dirty="0" smtClean="0"/>
              <a:t> </a:t>
            </a:r>
            <a:r>
              <a:rPr lang="el-GR" sz="2800" dirty="0" smtClean="0"/>
              <a:t>Φορτώνει </a:t>
            </a:r>
            <a:r>
              <a:rPr lang="el-GR" sz="2800" dirty="0"/>
              <a:t>μια νέα σελίδα </a:t>
            </a:r>
          </a:p>
          <a:p>
            <a:r>
              <a:rPr lang="en-US" sz="2800" dirty="0" smtClean="0"/>
              <a:t>	</a:t>
            </a:r>
            <a:r>
              <a:rPr lang="el-GR" sz="2800" dirty="0" smtClean="0"/>
              <a:t>–</a:t>
            </a:r>
            <a:r>
              <a:rPr lang="en-US" sz="2800" dirty="0" smtClean="0"/>
              <a:t> </a:t>
            </a:r>
            <a:r>
              <a:rPr lang="el-GR" sz="2800" dirty="0" smtClean="0"/>
              <a:t>Δημιουργεί </a:t>
            </a:r>
            <a:r>
              <a:rPr lang="el-GR" sz="2800" dirty="0"/>
              <a:t>νέα καταχώρηση στο ιστορικό </a:t>
            </a:r>
          </a:p>
          <a:p>
            <a:pPr marL="342900" indent="-342900">
              <a:buFont typeface="Arial" panose="020B0604020202020204" pitchFamily="34" charset="0"/>
              <a:buChar char="•"/>
            </a:pPr>
            <a:r>
              <a:rPr lang="en-US" sz="3200" dirty="0" smtClean="0"/>
              <a:t>replace(String </a:t>
            </a:r>
            <a:r>
              <a:rPr lang="en-US" sz="3200" dirty="0" err="1"/>
              <a:t>url</a:t>
            </a:r>
            <a:r>
              <a:rPr lang="en-US" sz="3200" dirty="0"/>
              <a:t>) </a:t>
            </a:r>
          </a:p>
          <a:p>
            <a:r>
              <a:rPr lang="en-US" sz="2800" dirty="0" smtClean="0"/>
              <a:t>	</a:t>
            </a:r>
            <a:r>
              <a:rPr lang="el-GR" sz="2800" dirty="0" smtClean="0"/>
              <a:t>–</a:t>
            </a:r>
            <a:r>
              <a:rPr lang="en-US" sz="2800" dirty="0" smtClean="0"/>
              <a:t> </a:t>
            </a:r>
            <a:r>
              <a:rPr lang="el-GR" sz="2800" dirty="0" smtClean="0"/>
              <a:t>Αντικαθιστά </a:t>
            </a:r>
            <a:r>
              <a:rPr lang="el-GR" sz="2800" dirty="0"/>
              <a:t>την τρέχουσα σελίδα με μια άλλη </a:t>
            </a:r>
          </a:p>
          <a:p>
            <a:r>
              <a:rPr lang="en-US" sz="2800" dirty="0" smtClean="0"/>
              <a:t>	</a:t>
            </a:r>
            <a:r>
              <a:rPr lang="el-GR" sz="2800" dirty="0" smtClean="0"/>
              <a:t>–</a:t>
            </a:r>
            <a:r>
              <a:rPr lang="en-US" sz="2800" dirty="0" smtClean="0"/>
              <a:t> </a:t>
            </a:r>
            <a:r>
              <a:rPr lang="el-GR" sz="2800" dirty="0" smtClean="0"/>
              <a:t>Δεν </a:t>
            </a:r>
            <a:r>
              <a:rPr lang="el-GR" sz="2800" dirty="0"/>
              <a:t>δημιουργεί νέα καταχώρηση στο ιστορικό </a:t>
            </a:r>
            <a:r>
              <a:rPr lang="en-US" sz="2800" dirty="0" smtClean="0"/>
              <a:t>	</a:t>
            </a:r>
            <a:r>
              <a:rPr lang="el-GR" sz="2800" dirty="0" smtClean="0"/>
              <a:t>επισκέψεων</a:t>
            </a:r>
            <a:r>
              <a:rPr lang="el-GR" sz="2800" dirty="0"/>
              <a:t>, αλλά αντικαθιστά την τρέχουσα </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54</a:t>
            </a:fld>
            <a:endParaRPr lang="el-GR" sz="1400" dirty="0"/>
          </a:p>
        </p:txBody>
      </p:sp>
    </p:spTree>
    <p:custDataLst>
      <p:tags r:id="rId1"/>
    </p:custDataLst>
    <p:extLst>
      <p:ext uri="{BB962C8B-B14F-4D97-AF65-F5344CB8AC3E}">
        <p14:creationId xmlns:p14="http://schemas.microsoft.com/office/powerpoint/2010/main" val="42741619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457200" y="115888"/>
            <a:ext cx="8507413" cy="787400"/>
          </a:xfrm>
        </p:spPr>
        <p:txBody>
          <a:bodyPr>
            <a:normAutofit/>
          </a:bodyPr>
          <a:lstStyle/>
          <a:p>
            <a:pPr algn="ctr"/>
            <a:r>
              <a:rPr lang="el-GR" dirty="0" smtClean="0"/>
              <a:t>Το Αντικείμενο </a:t>
            </a:r>
            <a:r>
              <a:rPr lang="en-US" dirty="0" smtClean="0"/>
              <a:t>Navigator</a:t>
            </a:r>
            <a:endParaRPr lang="en-US" dirty="0"/>
          </a:p>
        </p:txBody>
      </p:sp>
      <p:sp>
        <p:nvSpPr>
          <p:cNvPr id="2" name="Ορθογώνιο 1"/>
          <p:cNvSpPr/>
          <p:nvPr>
            <p:custDataLst>
              <p:tags r:id="rId3"/>
            </p:custDataLst>
          </p:nvPr>
        </p:nvSpPr>
        <p:spPr>
          <a:xfrm>
            <a:off x="179512" y="1124744"/>
            <a:ext cx="8964488" cy="4401205"/>
          </a:xfrm>
          <a:prstGeom prst="rect">
            <a:avLst/>
          </a:prstGeom>
        </p:spPr>
        <p:txBody>
          <a:bodyPr wrap="square">
            <a:spAutoFit/>
          </a:bodyPr>
          <a:lstStyle/>
          <a:p>
            <a:r>
              <a:rPr lang="el-GR" sz="2800" dirty="0" smtClean="0"/>
              <a:t>•</a:t>
            </a:r>
            <a:r>
              <a:rPr lang="en-US" sz="2800" dirty="0" smtClean="0"/>
              <a:t> </a:t>
            </a:r>
            <a:r>
              <a:rPr lang="el-GR" sz="2800" dirty="0" smtClean="0"/>
              <a:t>Χρησιμότητα </a:t>
            </a:r>
            <a:endParaRPr lang="el-GR" sz="2800" dirty="0"/>
          </a:p>
          <a:p>
            <a:r>
              <a:rPr lang="en-US" sz="2800" dirty="0" smtClean="0"/>
              <a:t>	</a:t>
            </a:r>
            <a:r>
              <a:rPr lang="el-GR" sz="2800" dirty="0" smtClean="0"/>
              <a:t>–</a:t>
            </a:r>
            <a:r>
              <a:rPr lang="en-US" sz="2800" dirty="0" smtClean="0"/>
              <a:t> </a:t>
            </a:r>
            <a:r>
              <a:rPr lang="el-GR" sz="2800" dirty="0" smtClean="0"/>
              <a:t>Παρέχει </a:t>
            </a:r>
            <a:r>
              <a:rPr lang="el-GR" sz="2800" dirty="0"/>
              <a:t>πληροφορίες για τον </a:t>
            </a:r>
            <a:r>
              <a:rPr lang="el-GR" sz="2800" dirty="0" err="1" smtClean="0"/>
              <a:t>browser</a:t>
            </a:r>
            <a:r>
              <a:rPr lang="en-US" sz="2800" dirty="0" smtClean="0"/>
              <a:t>.</a:t>
            </a:r>
            <a:r>
              <a:rPr lang="el-GR" sz="2800" dirty="0" smtClean="0"/>
              <a:t> </a:t>
            </a:r>
            <a:endParaRPr lang="el-GR" sz="2800" dirty="0"/>
          </a:p>
          <a:p>
            <a:r>
              <a:rPr lang="el-GR" sz="2800" dirty="0" smtClean="0"/>
              <a:t>•</a:t>
            </a:r>
            <a:r>
              <a:rPr lang="en-US" sz="2800" dirty="0" smtClean="0"/>
              <a:t> </a:t>
            </a:r>
            <a:r>
              <a:rPr lang="el-GR" sz="2800" dirty="0" smtClean="0"/>
              <a:t>Ιδιότητες </a:t>
            </a:r>
            <a:endParaRPr lang="el-GR" sz="2800" dirty="0"/>
          </a:p>
          <a:p>
            <a:r>
              <a:rPr lang="en-US" sz="2800" dirty="0" smtClean="0"/>
              <a:t>	– </a:t>
            </a:r>
            <a:r>
              <a:rPr lang="en-US" sz="2800" dirty="0" err="1" smtClean="0"/>
              <a:t>appName</a:t>
            </a:r>
            <a:r>
              <a:rPr lang="en-US" sz="2800" dirty="0"/>
              <a:t>, </a:t>
            </a:r>
            <a:r>
              <a:rPr lang="el-GR" sz="2800" dirty="0"/>
              <a:t>όνομα του </a:t>
            </a:r>
            <a:r>
              <a:rPr lang="en-US" sz="2800" dirty="0" smtClean="0"/>
              <a:t>browser. </a:t>
            </a:r>
            <a:endParaRPr lang="en-US" sz="2800" dirty="0"/>
          </a:p>
          <a:p>
            <a:r>
              <a:rPr lang="en-US" sz="2800" dirty="0" smtClean="0"/>
              <a:t>	</a:t>
            </a:r>
            <a:r>
              <a:rPr lang="el-GR" sz="2800" dirty="0" smtClean="0"/>
              <a:t>–</a:t>
            </a:r>
            <a:r>
              <a:rPr lang="en-US" sz="2800" dirty="0" smtClean="0"/>
              <a:t> </a:t>
            </a:r>
            <a:r>
              <a:rPr lang="el-GR" sz="2800" dirty="0" err="1" smtClean="0"/>
              <a:t>appVersion</a:t>
            </a:r>
            <a:r>
              <a:rPr lang="el-GR" sz="2800" dirty="0"/>
              <a:t>, εσωτερική έκδοση του </a:t>
            </a:r>
            <a:r>
              <a:rPr lang="el-GR" sz="2800" dirty="0" err="1" smtClean="0"/>
              <a:t>browser</a:t>
            </a:r>
            <a:r>
              <a:rPr lang="en-US" sz="2800" dirty="0" smtClean="0"/>
              <a:t>.</a:t>
            </a:r>
            <a:endParaRPr lang="el-GR" sz="2800" dirty="0"/>
          </a:p>
          <a:p>
            <a:r>
              <a:rPr lang="en-US" sz="2800" dirty="0" smtClean="0"/>
              <a:t>	</a:t>
            </a:r>
            <a:r>
              <a:rPr lang="el-GR" sz="2800" dirty="0" smtClean="0"/>
              <a:t>–</a:t>
            </a:r>
            <a:r>
              <a:rPr lang="en-US" sz="2800" dirty="0" smtClean="0"/>
              <a:t> </a:t>
            </a:r>
            <a:r>
              <a:rPr lang="el-GR" sz="2800" dirty="0" err="1" smtClean="0"/>
              <a:t>userAgent</a:t>
            </a:r>
            <a:r>
              <a:rPr lang="el-GR" sz="2800" dirty="0"/>
              <a:t>, συμβολοσειρά που αποστέλλει o </a:t>
            </a:r>
            <a:r>
              <a:rPr lang="en-US" sz="2800" dirty="0" smtClean="0"/>
              <a:t>	</a:t>
            </a:r>
            <a:r>
              <a:rPr lang="el-GR" sz="2800" dirty="0" err="1" smtClean="0"/>
              <a:t>browser</a:t>
            </a:r>
            <a:r>
              <a:rPr lang="el-GR" sz="2800" dirty="0" smtClean="0"/>
              <a:t> </a:t>
            </a:r>
            <a:r>
              <a:rPr lang="el-GR" sz="2800" dirty="0"/>
              <a:t>με την επικεφαλίδα </a:t>
            </a:r>
            <a:r>
              <a:rPr lang="el-GR" sz="2800" dirty="0" smtClean="0"/>
              <a:t>HTTP</a:t>
            </a:r>
            <a:r>
              <a:rPr lang="en-US" sz="2800" dirty="0" smtClean="0"/>
              <a:t>.</a:t>
            </a:r>
            <a:r>
              <a:rPr lang="el-GR" sz="2800" dirty="0" smtClean="0"/>
              <a:t> </a:t>
            </a:r>
            <a:endParaRPr lang="el-GR" sz="2800" dirty="0"/>
          </a:p>
          <a:p>
            <a:r>
              <a:rPr lang="en-US" sz="2800" dirty="0" smtClean="0"/>
              <a:t>	</a:t>
            </a:r>
            <a:r>
              <a:rPr lang="el-GR" sz="2800" dirty="0" smtClean="0"/>
              <a:t>–</a:t>
            </a:r>
            <a:r>
              <a:rPr lang="en-US" sz="2800" dirty="0" smtClean="0"/>
              <a:t> </a:t>
            </a:r>
            <a:r>
              <a:rPr lang="el-GR" sz="2800" dirty="0" err="1" smtClean="0"/>
              <a:t>appCodeName</a:t>
            </a:r>
            <a:r>
              <a:rPr lang="el-GR" sz="2800" dirty="0"/>
              <a:t>, το κωδικό όνομα του </a:t>
            </a:r>
            <a:r>
              <a:rPr lang="el-GR" sz="2800" dirty="0" err="1" smtClean="0"/>
              <a:t>browser</a:t>
            </a:r>
            <a:r>
              <a:rPr lang="en-US" sz="2800" dirty="0" smtClean="0"/>
              <a:t>.</a:t>
            </a:r>
            <a:endParaRPr lang="el-GR" sz="2800" dirty="0"/>
          </a:p>
          <a:p>
            <a:r>
              <a:rPr lang="en-US" sz="2800" dirty="0" smtClean="0"/>
              <a:t>	</a:t>
            </a:r>
            <a:r>
              <a:rPr lang="el-GR" sz="2800" dirty="0" smtClean="0"/>
              <a:t>–</a:t>
            </a:r>
            <a:r>
              <a:rPr lang="en-US" sz="2800" dirty="0" smtClean="0"/>
              <a:t> </a:t>
            </a:r>
            <a:r>
              <a:rPr lang="el-GR" sz="2800" dirty="0" err="1" smtClean="0"/>
              <a:t>platform</a:t>
            </a:r>
            <a:r>
              <a:rPr lang="el-GR" sz="2800" dirty="0"/>
              <a:t>, η πλατφόρμα εκτέλεσης του </a:t>
            </a:r>
            <a:r>
              <a:rPr lang="el-GR" sz="2800" dirty="0" err="1" smtClean="0"/>
              <a:t>browser</a:t>
            </a:r>
            <a:r>
              <a:rPr lang="en-US" sz="2800" dirty="0" smtClean="0"/>
              <a:t>. </a:t>
            </a:r>
            <a:endParaRPr lang="el-GR" sz="2800" dirty="0"/>
          </a:p>
          <a:p>
            <a:r>
              <a:rPr lang="en-US" sz="2800" dirty="0" smtClean="0"/>
              <a:t>	</a:t>
            </a:r>
            <a:r>
              <a:rPr lang="el-GR" sz="2800" dirty="0" smtClean="0"/>
              <a:t>–</a:t>
            </a:r>
            <a:r>
              <a:rPr lang="en-US" sz="2800" dirty="0" smtClean="0"/>
              <a:t> </a:t>
            </a:r>
            <a:r>
              <a:rPr lang="el-GR" sz="2800" dirty="0" smtClean="0"/>
              <a:t>… </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55</a:t>
            </a:fld>
            <a:endParaRPr lang="el-GR" sz="1400" dirty="0"/>
          </a:p>
        </p:txBody>
      </p:sp>
    </p:spTree>
    <p:custDataLst>
      <p:tags r:id="rId1"/>
    </p:custDataLst>
    <p:extLst>
      <p:ext uri="{BB962C8B-B14F-4D97-AF65-F5344CB8AC3E}">
        <p14:creationId xmlns:p14="http://schemas.microsoft.com/office/powerpoint/2010/main" val="3574130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a:bodyPr>
          <a:lstStyle/>
          <a:p>
            <a:r>
              <a:rPr lang="el-GR" dirty="0" smtClean="0"/>
              <a:t>Η Κλάση </a:t>
            </a:r>
            <a:r>
              <a:rPr lang="en-US" dirty="0" smtClean="0"/>
              <a:t>Date</a:t>
            </a:r>
            <a:endParaRPr lang="el-GR" dirty="0"/>
          </a:p>
        </p:txBody>
      </p:sp>
      <p:sp>
        <p:nvSpPr>
          <p:cNvPr id="3" name="Ορθογώνιο 2"/>
          <p:cNvSpPr/>
          <p:nvPr>
            <p:custDataLst>
              <p:tags r:id="rId3"/>
            </p:custDataLst>
          </p:nvPr>
        </p:nvSpPr>
        <p:spPr>
          <a:xfrm>
            <a:off x="107504" y="1205315"/>
            <a:ext cx="8928992" cy="4524315"/>
          </a:xfrm>
          <a:prstGeom prst="rect">
            <a:avLst/>
          </a:prstGeom>
        </p:spPr>
        <p:txBody>
          <a:bodyPr wrap="square">
            <a:spAutoFit/>
          </a:bodyPr>
          <a:lstStyle/>
          <a:p>
            <a:r>
              <a:rPr lang="el-GR" sz="2400" dirty="0" smtClean="0"/>
              <a:t>•</a:t>
            </a:r>
            <a:r>
              <a:rPr lang="en-US" sz="2400" dirty="0" smtClean="0"/>
              <a:t> </a:t>
            </a:r>
            <a:r>
              <a:rPr lang="el-GR" sz="2400" dirty="0" smtClean="0"/>
              <a:t>Τρέχουσα </a:t>
            </a:r>
            <a:r>
              <a:rPr lang="el-GR" sz="2400" dirty="0"/>
              <a:t>ημερομηνία και ώρα </a:t>
            </a:r>
          </a:p>
          <a:p>
            <a:r>
              <a:rPr lang="en-US" sz="2400" dirty="0" smtClean="0"/>
              <a:t>	– </a:t>
            </a:r>
            <a:r>
              <a:rPr lang="en-US" sz="2400" dirty="0" err="1" smtClean="0"/>
              <a:t>var</a:t>
            </a:r>
            <a:r>
              <a:rPr lang="en-US" sz="2400" dirty="0" smtClean="0"/>
              <a:t> </a:t>
            </a:r>
            <a:r>
              <a:rPr lang="en-US" sz="2400" dirty="0" err="1"/>
              <a:t>dtNow</a:t>
            </a:r>
            <a:r>
              <a:rPr lang="en-US" sz="2400" dirty="0"/>
              <a:t> = new Date(); </a:t>
            </a:r>
          </a:p>
          <a:p>
            <a:r>
              <a:rPr lang="el-GR" sz="2400" dirty="0" smtClean="0"/>
              <a:t>•</a:t>
            </a:r>
            <a:r>
              <a:rPr lang="en-US" sz="2400" dirty="0" smtClean="0"/>
              <a:t> </a:t>
            </a:r>
            <a:r>
              <a:rPr lang="el-GR" sz="2400" dirty="0" smtClean="0"/>
              <a:t>Συγκεκριμένη </a:t>
            </a:r>
            <a:r>
              <a:rPr lang="el-GR" sz="2400" dirty="0"/>
              <a:t>ημερομηνία ή/και ώρα </a:t>
            </a:r>
          </a:p>
          <a:p>
            <a:r>
              <a:rPr lang="en-US" sz="2400" dirty="0" smtClean="0"/>
              <a:t>	– </a:t>
            </a:r>
            <a:r>
              <a:rPr lang="en-US" sz="2400" dirty="0" err="1" smtClean="0"/>
              <a:t>var</a:t>
            </a:r>
            <a:r>
              <a:rPr lang="en-US" sz="2400" dirty="0" smtClean="0"/>
              <a:t> </a:t>
            </a:r>
            <a:r>
              <a:rPr lang="en-US" sz="2400" dirty="0"/>
              <a:t>date1 = new Date(1997,11,24); </a:t>
            </a:r>
          </a:p>
          <a:p>
            <a:r>
              <a:rPr lang="en-US" sz="2400" dirty="0" smtClean="0"/>
              <a:t>	– </a:t>
            </a:r>
            <a:r>
              <a:rPr lang="en-US" sz="2400" dirty="0" err="1" smtClean="0"/>
              <a:t>var</a:t>
            </a:r>
            <a:r>
              <a:rPr lang="en-US" sz="2400" dirty="0" smtClean="0"/>
              <a:t> </a:t>
            </a:r>
            <a:r>
              <a:rPr lang="en-US" sz="2400" dirty="0"/>
              <a:t>date2 = new Date(1997,11,25,19,30,30,30) </a:t>
            </a:r>
          </a:p>
          <a:p>
            <a:r>
              <a:rPr lang="el-GR" sz="2400" dirty="0" smtClean="0"/>
              <a:t>•</a:t>
            </a:r>
            <a:r>
              <a:rPr lang="en-US" sz="2400" dirty="0" smtClean="0"/>
              <a:t> </a:t>
            </a:r>
            <a:r>
              <a:rPr lang="el-GR" sz="2400" dirty="0" smtClean="0"/>
              <a:t>Μέθοδοι </a:t>
            </a:r>
            <a:r>
              <a:rPr lang="en-US" sz="2400" dirty="0"/>
              <a:t>get </a:t>
            </a:r>
            <a:r>
              <a:rPr lang="el-GR" sz="2400" dirty="0"/>
              <a:t>και </a:t>
            </a:r>
            <a:r>
              <a:rPr lang="en-US" sz="2400" dirty="0"/>
              <a:t>set </a:t>
            </a:r>
          </a:p>
          <a:p>
            <a:r>
              <a:rPr lang="en-US" sz="2400" dirty="0" smtClean="0"/>
              <a:t>	</a:t>
            </a:r>
            <a:r>
              <a:rPr lang="el-GR" sz="2400" dirty="0" smtClean="0"/>
              <a:t>–</a:t>
            </a:r>
            <a:r>
              <a:rPr lang="en-US" sz="2400" dirty="0" smtClean="0"/>
              <a:t> </a:t>
            </a:r>
            <a:r>
              <a:rPr lang="el-GR" sz="2400" dirty="0" smtClean="0"/>
              <a:t>Π.χ</a:t>
            </a:r>
            <a:r>
              <a:rPr lang="el-GR" sz="2400" dirty="0"/>
              <a:t>. </a:t>
            </a:r>
            <a:r>
              <a:rPr lang="en-US" sz="2400" dirty="0" err="1"/>
              <a:t>getYear</a:t>
            </a:r>
            <a:r>
              <a:rPr lang="en-US" sz="2400" dirty="0"/>
              <a:t>, </a:t>
            </a:r>
            <a:r>
              <a:rPr lang="en-US" sz="2400" dirty="0" err="1"/>
              <a:t>setMinutes</a:t>
            </a:r>
            <a:r>
              <a:rPr lang="en-US" sz="2400" dirty="0"/>
              <a:t> </a:t>
            </a:r>
          </a:p>
          <a:p>
            <a:r>
              <a:rPr lang="el-GR" sz="2400" dirty="0" smtClean="0"/>
              <a:t>•</a:t>
            </a:r>
            <a:r>
              <a:rPr lang="en-US" sz="2400" dirty="0" smtClean="0"/>
              <a:t> </a:t>
            </a:r>
            <a:r>
              <a:rPr lang="el-GR" sz="2400" dirty="0" smtClean="0"/>
              <a:t>Μέθοδοι </a:t>
            </a:r>
            <a:r>
              <a:rPr lang="el-GR" sz="2400" dirty="0"/>
              <a:t>για μορφοποίηση </a:t>
            </a:r>
          </a:p>
          <a:p>
            <a:r>
              <a:rPr lang="en-US" sz="2400" dirty="0" smtClean="0"/>
              <a:t>	</a:t>
            </a:r>
            <a:r>
              <a:rPr lang="el-GR" sz="2400" dirty="0" smtClean="0"/>
              <a:t>–</a:t>
            </a:r>
            <a:r>
              <a:rPr lang="en-US" sz="2400" dirty="0" smtClean="0"/>
              <a:t> </a:t>
            </a:r>
            <a:r>
              <a:rPr lang="el-GR" sz="2400" dirty="0" smtClean="0"/>
              <a:t>Π.χ</a:t>
            </a:r>
            <a:r>
              <a:rPr lang="el-GR" sz="2400" dirty="0"/>
              <a:t>. </a:t>
            </a:r>
            <a:r>
              <a:rPr lang="en-US" sz="2400" dirty="0" err="1"/>
              <a:t>toString</a:t>
            </a:r>
            <a:r>
              <a:rPr lang="en-US" sz="2400" dirty="0"/>
              <a:t>, </a:t>
            </a:r>
            <a:r>
              <a:rPr lang="en-US" sz="2400" dirty="0" err="1"/>
              <a:t>toGMTString</a:t>
            </a:r>
            <a:r>
              <a:rPr lang="en-US" sz="2400" dirty="0"/>
              <a:t> </a:t>
            </a:r>
          </a:p>
          <a:p>
            <a:r>
              <a:rPr lang="el-GR" sz="2400" dirty="0" smtClean="0"/>
              <a:t>•</a:t>
            </a:r>
            <a:r>
              <a:rPr lang="en-US" sz="2400" dirty="0" smtClean="0"/>
              <a:t> </a:t>
            </a:r>
            <a:r>
              <a:rPr lang="el-GR" sz="2400" dirty="0" smtClean="0"/>
              <a:t>Παραδείγματα </a:t>
            </a:r>
            <a:r>
              <a:rPr lang="el-GR" sz="2400" dirty="0"/>
              <a:t>χρήσης </a:t>
            </a:r>
          </a:p>
          <a:p>
            <a:r>
              <a:rPr lang="en-US" sz="2400" dirty="0" smtClean="0"/>
              <a:t>	</a:t>
            </a:r>
            <a:r>
              <a:rPr lang="el-GR" sz="2400" dirty="0" smtClean="0"/>
              <a:t>–</a:t>
            </a:r>
            <a:r>
              <a:rPr lang="en-US" sz="2400" dirty="0" smtClean="0"/>
              <a:t> </a:t>
            </a:r>
            <a:r>
              <a:rPr lang="el-GR" sz="2400" dirty="0" smtClean="0"/>
              <a:t>Τοπική </a:t>
            </a:r>
            <a:r>
              <a:rPr lang="el-GR" sz="2400" dirty="0"/>
              <a:t>ώρα του χρήστη για καταχώρηση παραγγελίας </a:t>
            </a:r>
          </a:p>
          <a:p>
            <a:r>
              <a:rPr lang="en-US" sz="2400" dirty="0" smtClean="0"/>
              <a:t>	</a:t>
            </a:r>
            <a:r>
              <a:rPr lang="el-GR" sz="2400" dirty="0" smtClean="0"/>
              <a:t>–</a:t>
            </a:r>
            <a:r>
              <a:rPr lang="en-US" sz="2400" dirty="0" smtClean="0"/>
              <a:t> </a:t>
            </a:r>
            <a:r>
              <a:rPr lang="el-GR" sz="2400" dirty="0" smtClean="0"/>
              <a:t>GMT </a:t>
            </a:r>
            <a:r>
              <a:rPr lang="el-GR" sz="2400" dirty="0"/>
              <a:t>ώρα για μια καταχώρηση σε </a:t>
            </a:r>
            <a:r>
              <a:rPr lang="el-GR" sz="2400" dirty="0" err="1"/>
              <a:t>blog</a:t>
            </a:r>
            <a:r>
              <a:rPr lang="el-GR" sz="2400" dirty="0"/>
              <a:t>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56</a:t>
            </a:fld>
            <a:endParaRPr lang="el-GR" sz="1400" dirty="0"/>
          </a:p>
        </p:txBody>
      </p:sp>
    </p:spTree>
    <p:custDataLst>
      <p:tags r:id="rId1"/>
    </p:custDataLst>
    <p:extLst>
      <p:ext uri="{BB962C8B-B14F-4D97-AF65-F5344CB8AC3E}">
        <p14:creationId xmlns:p14="http://schemas.microsoft.com/office/powerpoint/2010/main" val="722140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n-US" dirty="0"/>
              <a:t>H </a:t>
            </a:r>
            <a:r>
              <a:rPr lang="el-GR" dirty="0"/>
              <a:t>Γλώσσα </a:t>
            </a:r>
            <a:r>
              <a:rPr lang="en-US" dirty="0" smtClean="0"/>
              <a:t>JavaScript </a:t>
            </a:r>
            <a:r>
              <a:rPr lang="en-US" dirty="0"/>
              <a:t>(1/2)</a:t>
            </a:r>
            <a:endParaRPr lang="el-GR" dirty="0">
              <a:solidFill>
                <a:srgbClr val="0070C0"/>
              </a:solidFill>
            </a:endParaRPr>
          </a:p>
        </p:txBody>
      </p:sp>
      <p:sp>
        <p:nvSpPr>
          <p:cNvPr id="9" name="Θέση περιεχομένου 8"/>
          <p:cNvSpPr>
            <a:spLocks noGrp="1"/>
          </p:cNvSpPr>
          <p:nvPr>
            <p:ph idx="1"/>
            <p:custDataLst>
              <p:tags r:id="rId3"/>
            </p:custDataLst>
          </p:nvPr>
        </p:nvSpPr>
        <p:spPr>
          <a:xfrm>
            <a:off x="390364" y="1180882"/>
            <a:ext cx="8363272" cy="4840405"/>
          </a:xfrm>
        </p:spPr>
        <p:txBody>
          <a:bodyPr>
            <a:noAutofit/>
          </a:bodyPr>
          <a:lstStyle/>
          <a:p>
            <a:r>
              <a:rPr lang="el-GR" sz="1800" dirty="0"/>
              <a:t>Η </a:t>
            </a:r>
            <a:r>
              <a:rPr lang="el-GR" sz="1800" dirty="0" err="1"/>
              <a:t>JavaScript</a:t>
            </a:r>
            <a:r>
              <a:rPr lang="el-GR" sz="1800" dirty="0"/>
              <a:t> (JS) είναι</a:t>
            </a:r>
          </a:p>
          <a:p>
            <a:pPr marL="0" indent="0">
              <a:buNone/>
            </a:pPr>
            <a:r>
              <a:rPr lang="en-US" sz="1800" dirty="0" smtClean="0"/>
              <a:t>	</a:t>
            </a:r>
            <a:r>
              <a:rPr lang="el-GR" sz="1800" dirty="0" smtClean="0"/>
              <a:t>–</a:t>
            </a:r>
            <a:r>
              <a:rPr lang="en-US" sz="1800" dirty="0" smtClean="0"/>
              <a:t> </a:t>
            </a:r>
            <a:r>
              <a:rPr lang="el-GR" sz="1800" dirty="0" smtClean="0"/>
              <a:t> </a:t>
            </a:r>
            <a:r>
              <a:rPr lang="el-GR" sz="1800" dirty="0"/>
              <a:t>Διερμηνευόμενη γλώσσα με δυνατότητες</a:t>
            </a:r>
          </a:p>
          <a:p>
            <a:pPr marL="0" indent="0">
              <a:buNone/>
            </a:pPr>
            <a:r>
              <a:rPr lang="en-US" sz="1800" dirty="0" smtClean="0"/>
              <a:t>	    </a:t>
            </a:r>
            <a:r>
              <a:rPr lang="el-GR" sz="1800" dirty="0" smtClean="0"/>
              <a:t>αντικειμενοστραφούς </a:t>
            </a:r>
            <a:r>
              <a:rPr lang="el-GR" sz="1800" dirty="0"/>
              <a:t>προγραμματισμού</a:t>
            </a:r>
          </a:p>
          <a:p>
            <a:pPr marL="0" indent="0">
              <a:buNone/>
            </a:pPr>
            <a:r>
              <a:rPr lang="en-US" sz="1800" dirty="0" smtClean="0"/>
              <a:t>	</a:t>
            </a:r>
            <a:r>
              <a:rPr lang="el-GR" sz="1800" dirty="0" smtClean="0"/>
              <a:t>– </a:t>
            </a:r>
            <a:r>
              <a:rPr lang="el-GR" sz="1800" dirty="0"/>
              <a:t>Ο πυρήνας της JS μοιάζει με τις C, C++, και </a:t>
            </a:r>
            <a:r>
              <a:rPr lang="el-GR" sz="1800" dirty="0" err="1"/>
              <a:t>Java</a:t>
            </a:r>
            <a:endParaRPr lang="el-GR" sz="1800" dirty="0"/>
          </a:p>
          <a:p>
            <a:pPr marL="0" indent="0">
              <a:buNone/>
            </a:pPr>
            <a:r>
              <a:rPr lang="en-US" sz="1800" dirty="0" smtClean="0"/>
              <a:t>	</a:t>
            </a:r>
            <a:r>
              <a:rPr lang="el-GR" sz="1800" dirty="0" smtClean="0"/>
              <a:t>– </a:t>
            </a:r>
            <a:r>
              <a:rPr lang="el-GR" sz="1800" dirty="0"/>
              <a:t>Ωστόσο η JS έχει χαλαρό σύστημα τύπων δεδομένων</a:t>
            </a:r>
          </a:p>
          <a:p>
            <a:r>
              <a:rPr lang="el-GR" sz="1800" dirty="0" smtClean="0"/>
              <a:t>Η </a:t>
            </a:r>
            <a:r>
              <a:rPr lang="el-GR" sz="1800" dirty="0"/>
              <a:t>JS χρησιμοποιείται κυρίως στους Web </a:t>
            </a:r>
            <a:r>
              <a:rPr lang="el-GR" sz="1800" dirty="0" err="1"/>
              <a:t>browsers</a:t>
            </a:r>
            <a:endParaRPr lang="el-GR" sz="1800" dirty="0"/>
          </a:p>
          <a:p>
            <a:pPr marL="0" indent="0">
              <a:buNone/>
            </a:pPr>
            <a:r>
              <a:rPr lang="en-US" sz="1800" dirty="0" smtClean="0"/>
              <a:t>	</a:t>
            </a:r>
            <a:r>
              <a:rPr lang="el-GR" sz="1800" dirty="0" smtClean="0"/>
              <a:t>– </a:t>
            </a:r>
            <a:r>
              <a:rPr lang="el-GR" sz="1800" dirty="0" err="1"/>
              <a:t>Client-Side</a:t>
            </a:r>
            <a:r>
              <a:rPr lang="el-GR" sz="1800" dirty="0"/>
              <a:t> JS</a:t>
            </a:r>
          </a:p>
          <a:p>
            <a:pPr marL="0" indent="0">
              <a:buNone/>
            </a:pPr>
            <a:r>
              <a:rPr lang="en-US" sz="1800" dirty="0" smtClean="0"/>
              <a:t>	</a:t>
            </a:r>
            <a:r>
              <a:rPr lang="el-GR" sz="1800" dirty="0" smtClean="0"/>
              <a:t>– </a:t>
            </a:r>
            <a:r>
              <a:rPr lang="el-GR" sz="1800" dirty="0"/>
              <a:t>Ο πυρήνας επεκτείνεται με αντικείμενα που επιτρέπουν</a:t>
            </a:r>
          </a:p>
          <a:p>
            <a:pPr lvl="2"/>
            <a:r>
              <a:rPr lang="el-GR" sz="1800" dirty="0" smtClean="0"/>
              <a:t>Την </a:t>
            </a:r>
            <a:r>
              <a:rPr lang="el-GR" sz="1800" dirty="0"/>
              <a:t>αλληλεπίδραση με το χρήστη</a:t>
            </a:r>
          </a:p>
          <a:p>
            <a:pPr lvl="2"/>
            <a:r>
              <a:rPr lang="el-GR" sz="1800" dirty="0" smtClean="0"/>
              <a:t>Τον </a:t>
            </a:r>
            <a:r>
              <a:rPr lang="el-GR" sz="1800" dirty="0"/>
              <a:t>έλεγχο του παραθύρου του </a:t>
            </a:r>
            <a:r>
              <a:rPr lang="el-GR" sz="1800" dirty="0" err="1"/>
              <a:t>browser</a:t>
            </a:r>
            <a:r>
              <a:rPr lang="el-GR" sz="1800" dirty="0"/>
              <a:t> (BOM) και του εγγράφου</a:t>
            </a:r>
          </a:p>
          <a:p>
            <a:pPr marL="0" indent="0">
              <a:buNone/>
            </a:pPr>
            <a:r>
              <a:rPr lang="en-US" sz="1800" dirty="0" smtClean="0"/>
              <a:t>	      </a:t>
            </a:r>
            <a:r>
              <a:rPr lang="el-GR" sz="1800" dirty="0" smtClean="0"/>
              <a:t>(</a:t>
            </a:r>
            <a:r>
              <a:rPr lang="el-GR" sz="1800" dirty="0"/>
              <a:t>DOM)</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l-GR" dirty="0"/>
              <a:t>Η Γλώσσα </a:t>
            </a:r>
            <a:r>
              <a:rPr lang="en-US" dirty="0"/>
              <a:t>JavaScript (2/2)</a:t>
            </a:r>
          </a:p>
        </p:txBody>
      </p:sp>
      <p:sp>
        <p:nvSpPr>
          <p:cNvPr id="9" name="Θέση περιεχομένου 8"/>
          <p:cNvSpPr>
            <a:spLocks noGrp="1"/>
          </p:cNvSpPr>
          <p:nvPr>
            <p:ph idx="1"/>
            <p:custDataLst>
              <p:tags r:id="rId3"/>
            </p:custDataLst>
          </p:nvPr>
        </p:nvSpPr>
        <p:spPr>
          <a:xfrm>
            <a:off x="644978" y="1160660"/>
            <a:ext cx="7854044" cy="5057578"/>
          </a:xfrm>
        </p:spPr>
        <p:txBody>
          <a:bodyPr>
            <a:normAutofit fontScale="70000" lnSpcReduction="20000"/>
          </a:bodyPr>
          <a:lstStyle/>
          <a:p>
            <a:r>
              <a:rPr lang="el-GR" dirty="0" smtClean="0"/>
              <a:t>Επεκτάσεις </a:t>
            </a:r>
            <a:endParaRPr lang="el-GR" dirty="0"/>
          </a:p>
          <a:p>
            <a:pPr marL="0" indent="0">
              <a:buNone/>
            </a:pPr>
            <a:r>
              <a:rPr lang="en-US" dirty="0" smtClean="0"/>
              <a:t>	– JS </a:t>
            </a:r>
            <a:r>
              <a:rPr lang="en-US" dirty="0"/>
              <a:t>+ CSS = DHTML </a:t>
            </a:r>
          </a:p>
          <a:p>
            <a:pPr marL="0" indent="0">
              <a:buNone/>
            </a:pPr>
            <a:r>
              <a:rPr lang="en-US" dirty="0" smtClean="0"/>
              <a:t>	– JS </a:t>
            </a:r>
            <a:r>
              <a:rPr lang="en-US" dirty="0"/>
              <a:t>+ HTTP = AJAX </a:t>
            </a:r>
          </a:p>
          <a:p>
            <a:r>
              <a:rPr lang="el-GR" dirty="0" smtClean="0"/>
              <a:t>Θέματα </a:t>
            </a:r>
            <a:r>
              <a:rPr lang="el-GR" dirty="0" err="1"/>
              <a:t>προτυποίησης</a:t>
            </a:r>
            <a:r>
              <a:rPr lang="el-GR" dirty="0"/>
              <a:t> </a:t>
            </a:r>
          </a:p>
          <a:p>
            <a:pPr marL="0" indent="0">
              <a:buNone/>
            </a:pPr>
            <a:r>
              <a:rPr lang="en-US" dirty="0" smtClean="0"/>
              <a:t>	</a:t>
            </a:r>
            <a:r>
              <a:rPr lang="el-GR" dirty="0" smtClean="0"/>
              <a:t>–</a:t>
            </a:r>
            <a:r>
              <a:rPr lang="en-US" dirty="0" smtClean="0"/>
              <a:t> </a:t>
            </a:r>
            <a:r>
              <a:rPr lang="el-GR" dirty="0" smtClean="0"/>
              <a:t>Ο </a:t>
            </a:r>
            <a:r>
              <a:rPr lang="el-GR" dirty="0"/>
              <a:t>πυρήνας είναι </a:t>
            </a:r>
            <a:r>
              <a:rPr lang="el-GR" dirty="0" err="1"/>
              <a:t>προτυποποιημένος</a:t>
            </a:r>
            <a:r>
              <a:rPr lang="el-GR" dirty="0"/>
              <a:t> </a:t>
            </a:r>
          </a:p>
          <a:p>
            <a:pPr marL="0" indent="0">
              <a:buNone/>
            </a:pPr>
            <a:r>
              <a:rPr lang="en-US" dirty="0" smtClean="0"/>
              <a:t>	</a:t>
            </a:r>
            <a:r>
              <a:rPr lang="el-GR" dirty="0" smtClean="0"/>
              <a:t>–</a:t>
            </a:r>
            <a:r>
              <a:rPr lang="en-US" dirty="0" smtClean="0"/>
              <a:t> </a:t>
            </a:r>
            <a:r>
              <a:rPr lang="el-GR" dirty="0" smtClean="0"/>
              <a:t>Το </a:t>
            </a:r>
            <a:r>
              <a:rPr lang="el-GR" dirty="0" err="1"/>
              <a:t>client-side</a:t>
            </a:r>
            <a:r>
              <a:rPr lang="el-GR" dirty="0"/>
              <a:t> κομμάτι είναι εν μέρει </a:t>
            </a:r>
          </a:p>
          <a:p>
            <a:pPr lvl="2"/>
            <a:r>
              <a:rPr lang="el-GR" dirty="0" smtClean="0"/>
              <a:t>Υπάρχουν </a:t>
            </a:r>
            <a:r>
              <a:rPr lang="el-GR" dirty="0"/>
              <a:t>θέματα συμβατότητας μεταξύ </a:t>
            </a:r>
            <a:r>
              <a:rPr lang="el-GR" dirty="0" err="1"/>
              <a:t>browsers</a:t>
            </a:r>
            <a:r>
              <a:rPr lang="el-GR" dirty="0"/>
              <a:t> (ΙΕ) </a:t>
            </a:r>
          </a:p>
          <a:p>
            <a:r>
              <a:rPr lang="el-GR" dirty="0" smtClean="0"/>
              <a:t>Θέματα </a:t>
            </a:r>
            <a:r>
              <a:rPr lang="el-GR" dirty="0"/>
              <a:t>ασφάλειας </a:t>
            </a:r>
          </a:p>
          <a:p>
            <a:pPr marL="0" indent="0">
              <a:buNone/>
            </a:pPr>
            <a:r>
              <a:rPr lang="en-US" dirty="0" smtClean="0"/>
              <a:t>	</a:t>
            </a:r>
            <a:r>
              <a:rPr lang="el-GR" dirty="0" smtClean="0"/>
              <a:t>–</a:t>
            </a:r>
            <a:r>
              <a:rPr lang="en-US" dirty="0" smtClean="0"/>
              <a:t> </a:t>
            </a:r>
            <a:r>
              <a:rPr lang="el-GR" dirty="0" smtClean="0"/>
              <a:t>Δεν </a:t>
            </a:r>
            <a:r>
              <a:rPr lang="el-GR" dirty="0"/>
              <a:t>υποστηρίζει ανάγνωση, εγγραφή και διαγραφή </a:t>
            </a:r>
            <a:r>
              <a:rPr lang="en-US" dirty="0" smtClean="0"/>
              <a:t>	</a:t>
            </a:r>
            <a:r>
              <a:rPr lang="el-GR" dirty="0" smtClean="0"/>
              <a:t>αρχείων </a:t>
            </a:r>
            <a:r>
              <a:rPr lang="el-GR" dirty="0"/>
              <a:t>ή φακέλων στον υπολογιστή του πελάτη </a:t>
            </a:r>
          </a:p>
          <a:p>
            <a:pPr marL="0" indent="0">
              <a:buNone/>
            </a:pPr>
            <a:r>
              <a:rPr lang="en-US" dirty="0" smtClean="0"/>
              <a:t>	</a:t>
            </a:r>
            <a:r>
              <a:rPr lang="el-GR" dirty="0" smtClean="0"/>
              <a:t>–</a:t>
            </a:r>
            <a:r>
              <a:rPr lang="en-US" dirty="0" smtClean="0"/>
              <a:t> </a:t>
            </a:r>
            <a:r>
              <a:rPr lang="el-GR" dirty="0" smtClean="0"/>
              <a:t>Δεν </a:t>
            </a:r>
            <a:r>
              <a:rPr lang="el-GR" dirty="0"/>
              <a:t>υποστηρίζει δικτυακή επικοινωνία μέσω </a:t>
            </a:r>
            <a:r>
              <a:rPr lang="el-GR" dirty="0" err="1"/>
              <a:t>sockets</a:t>
            </a:r>
            <a:r>
              <a:rPr lang="el-GR" dirty="0"/>
              <a:t> </a:t>
            </a:r>
          </a:p>
          <a:p>
            <a:pPr marL="0" indent="0">
              <a:buNone/>
            </a:pP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a:t>Προσθήκη </a:t>
            </a:r>
            <a:r>
              <a:rPr lang="en-US" dirty="0"/>
              <a:t>JavaScript </a:t>
            </a:r>
            <a:r>
              <a:rPr lang="en-US" dirty="0" smtClean="0"/>
              <a:t>                     </a:t>
            </a:r>
            <a:r>
              <a:rPr lang="el-GR" dirty="0" smtClean="0"/>
              <a:t>σε </a:t>
            </a:r>
            <a:r>
              <a:rPr lang="en-US" dirty="0"/>
              <a:t>HTML (1/2)</a:t>
            </a:r>
            <a:endParaRPr lang="el-GR" dirty="0"/>
          </a:p>
        </p:txBody>
      </p:sp>
      <p:sp>
        <p:nvSpPr>
          <p:cNvPr id="8" name="Θέση περιεχομένου 7"/>
          <p:cNvSpPr>
            <a:spLocks noGrp="1"/>
          </p:cNvSpPr>
          <p:nvPr>
            <p:ph idx="1"/>
            <p:custDataLst>
              <p:tags r:id="rId3"/>
            </p:custDataLst>
          </p:nvPr>
        </p:nvSpPr>
        <p:spPr>
          <a:xfrm>
            <a:off x="316791" y="1083869"/>
            <a:ext cx="8555869" cy="5272481"/>
          </a:xfrm>
        </p:spPr>
        <p:txBody>
          <a:bodyPr>
            <a:noAutofit/>
          </a:bodyPr>
          <a:lstStyle/>
          <a:p>
            <a:r>
              <a:rPr lang="el-GR" sz="1800" dirty="0" smtClean="0"/>
              <a:t>Ενσωματωμένος </a:t>
            </a:r>
            <a:r>
              <a:rPr lang="el-GR" sz="1800" dirty="0"/>
              <a:t>κώδικας </a:t>
            </a:r>
          </a:p>
          <a:p>
            <a:pPr marL="0" indent="0">
              <a:buNone/>
            </a:pPr>
            <a:r>
              <a:rPr lang="en-US" sz="1800" dirty="0" smtClean="0">
                <a:solidFill>
                  <a:srgbClr val="0000FF"/>
                </a:solidFill>
              </a:rPr>
              <a:t>	– </a:t>
            </a:r>
            <a:r>
              <a:rPr lang="en-US" sz="1800" b="1" dirty="0" smtClean="0">
                <a:solidFill>
                  <a:srgbClr val="0000FF"/>
                </a:solidFill>
              </a:rPr>
              <a:t>&lt;</a:t>
            </a:r>
            <a:r>
              <a:rPr lang="en-US" sz="1800" b="1" dirty="0">
                <a:solidFill>
                  <a:srgbClr val="0000FF"/>
                </a:solidFill>
              </a:rPr>
              <a:t>script type="text/</a:t>
            </a:r>
            <a:r>
              <a:rPr lang="en-US" sz="1800" b="1" dirty="0" err="1">
                <a:solidFill>
                  <a:srgbClr val="0000FF"/>
                </a:solidFill>
              </a:rPr>
              <a:t>javascript</a:t>
            </a:r>
            <a:r>
              <a:rPr lang="en-US" sz="1800" b="1" dirty="0">
                <a:solidFill>
                  <a:srgbClr val="0000FF"/>
                </a:solidFill>
              </a:rPr>
              <a:t>"&gt; </a:t>
            </a:r>
            <a:endParaRPr lang="en-US" sz="1800" dirty="0">
              <a:solidFill>
                <a:srgbClr val="0000FF"/>
              </a:solidFill>
            </a:endParaRPr>
          </a:p>
          <a:p>
            <a:pPr marL="0" indent="0">
              <a:buNone/>
            </a:pPr>
            <a:r>
              <a:rPr lang="en-US" sz="1800" b="1" dirty="0" smtClean="0">
                <a:solidFill>
                  <a:srgbClr val="0000FF"/>
                </a:solidFill>
              </a:rPr>
              <a:t>	// </a:t>
            </a:r>
            <a:r>
              <a:rPr lang="en-US" sz="1800" b="1" dirty="0">
                <a:solidFill>
                  <a:srgbClr val="0000FF"/>
                </a:solidFill>
              </a:rPr>
              <a:t>&lt;![CDATA[ </a:t>
            </a:r>
            <a:endParaRPr lang="en-US" sz="1800" dirty="0">
              <a:solidFill>
                <a:srgbClr val="0000FF"/>
              </a:solidFill>
            </a:endParaRPr>
          </a:p>
          <a:p>
            <a:pPr marL="0" indent="0">
              <a:buNone/>
            </a:pPr>
            <a:r>
              <a:rPr lang="en-US" sz="1800" b="1" dirty="0" smtClean="0">
                <a:solidFill>
                  <a:srgbClr val="0000FF"/>
                </a:solidFill>
              </a:rPr>
              <a:t>	</a:t>
            </a:r>
            <a:r>
              <a:rPr lang="el-GR" sz="1800" b="1" dirty="0" smtClean="0">
                <a:solidFill>
                  <a:srgbClr val="0000FF"/>
                </a:solidFill>
              </a:rPr>
              <a:t>... </a:t>
            </a:r>
            <a:r>
              <a:rPr lang="el-GR" sz="1800" b="1" dirty="0">
                <a:solidFill>
                  <a:srgbClr val="0000FF"/>
                </a:solidFill>
              </a:rPr>
              <a:t>Κώδικας </a:t>
            </a:r>
            <a:r>
              <a:rPr lang="en-US" sz="1800" b="1" dirty="0">
                <a:solidFill>
                  <a:srgbClr val="0000FF"/>
                </a:solidFill>
              </a:rPr>
              <a:t>JavaScript ... </a:t>
            </a:r>
            <a:endParaRPr lang="en-US" sz="1800" dirty="0">
              <a:solidFill>
                <a:srgbClr val="0000FF"/>
              </a:solidFill>
            </a:endParaRPr>
          </a:p>
          <a:p>
            <a:pPr marL="0" indent="0">
              <a:buNone/>
            </a:pPr>
            <a:r>
              <a:rPr lang="en-US" sz="1800" b="1" dirty="0" smtClean="0">
                <a:solidFill>
                  <a:srgbClr val="0000FF"/>
                </a:solidFill>
              </a:rPr>
              <a:t>	</a:t>
            </a:r>
            <a:r>
              <a:rPr lang="el-GR" sz="1800" b="1" dirty="0" smtClean="0">
                <a:solidFill>
                  <a:srgbClr val="0000FF"/>
                </a:solidFill>
              </a:rPr>
              <a:t>// </a:t>
            </a:r>
            <a:r>
              <a:rPr lang="el-GR" sz="1800" b="1" dirty="0">
                <a:solidFill>
                  <a:srgbClr val="0000FF"/>
                </a:solidFill>
              </a:rPr>
              <a:t>]]&gt; </a:t>
            </a:r>
            <a:endParaRPr lang="el-GR" sz="1800" dirty="0">
              <a:solidFill>
                <a:srgbClr val="0000FF"/>
              </a:solidFill>
            </a:endParaRPr>
          </a:p>
          <a:p>
            <a:pPr marL="0" indent="0">
              <a:buNone/>
            </a:pPr>
            <a:r>
              <a:rPr lang="en-US" sz="1800" b="1" dirty="0" smtClean="0">
                <a:solidFill>
                  <a:srgbClr val="0000FF"/>
                </a:solidFill>
              </a:rPr>
              <a:t>	&lt;/</a:t>
            </a:r>
            <a:r>
              <a:rPr lang="en-US" sz="1800" b="1" dirty="0">
                <a:solidFill>
                  <a:srgbClr val="0000FF"/>
                </a:solidFill>
              </a:rPr>
              <a:t>script&gt; </a:t>
            </a:r>
            <a:endParaRPr lang="en-US" sz="1800" dirty="0">
              <a:solidFill>
                <a:srgbClr val="0000FF"/>
              </a:solidFill>
            </a:endParaRPr>
          </a:p>
          <a:p>
            <a:r>
              <a:rPr lang="el-GR" sz="1800" dirty="0" smtClean="0"/>
              <a:t>Ένα </a:t>
            </a:r>
            <a:r>
              <a:rPr lang="el-GR" sz="1800" dirty="0"/>
              <a:t>αρχείο HTML μπορεί να περιέχει πολλά στοιχεία </a:t>
            </a:r>
            <a:r>
              <a:rPr lang="el-GR" sz="1800" dirty="0" err="1"/>
              <a:t>script</a:t>
            </a:r>
            <a:r>
              <a:rPr lang="el-GR" sz="1800" dirty="0"/>
              <a:t> σε οποιοδήποτε σημείο του </a:t>
            </a:r>
          </a:p>
          <a:p>
            <a:pPr marL="0" indent="0">
              <a:buNone/>
            </a:pPr>
            <a:r>
              <a:rPr lang="en-US" sz="1800" dirty="0" smtClean="0"/>
              <a:t>	</a:t>
            </a:r>
            <a:r>
              <a:rPr lang="el-GR" sz="1800" dirty="0" smtClean="0"/>
              <a:t>–</a:t>
            </a:r>
            <a:r>
              <a:rPr lang="en-US" sz="1800" dirty="0" smtClean="0"/>
              <a:t> </a:t>
            </a:r>
            <a:r>
              <a:rPr lang="el-GR" sz="1800" dirty="0" smtClean="0"/>
              <a:t>Εκτελούνται </a:t>
            </a:r>
            <a:r>
              <a:rPr lang="el-GR" sz="1800" dirty="0"/>
              <a:t>με τη σειρά που εμφανίζονται στο κείμενο </a:t>
            </a:r>
          </a:p>
          <a:p>
            <a:pPr marL="0" indent="0">
              <a:buNone/>
            </a:pPr>
            <a:r>
              <a:rPr lang="en-US" sz="1800" dirty="0" smtClean="0"/>
              <a:t>	</a:t>
            </a:r>
            <a:r>
              <a:rPr lang="el-GR" sz="1800" dirty="0" smtClean="0"/>
              <a:t>–</a:t>
            </a:r>
            <a:r>
              <a:rPr lang="en-US" sz="1800" dirty="0" smtClean="0"/>
              <a:t> </a:t>
            </a:r>
            <a:r>
              <a:rPr lang="el-GR" sz="1800" dirty="0" smtClean="0"/>
              <a:t>Αποτελούν </a:t>
            </a:r>
            <a:r>
              <a:rPr lang="el-GR" sz="1800" dirty="0"/>
              <a:t>τμήμα του ίδιου προγράμματος </a:t>
            </a:r>
            <a:r>
              <a:rPr lang="el-GR" sz="1800" dirty="0" err="1"/>
              <a:t>JavaScript</a:t>
            </a:r>
            <a:r>
              <a:rPr lang="el-GR" sz="1800" dirty="0"/>
              <a:t> </a:t>
            </a:r>
          </a:p>
          <a:p>
            <a:pPr marL="0" indent="0">
              <a:buNone/>
            </a:pPr>
            <a:r>
              <a:rPr lang="en-US" sz="1800" dirty="0" smtClean="0"/>
              <a:t>	</a:t>
            </a:r>
            <a:r>
              <a:rPr lang="el-GR" sz="1800" dirty="0" smtClean="0"/>
              <a:t>–</a:t>
            </a:r>
            <a:r>
              <a:rPr lang="en-US" sz="1800" dirty="0" smtClean="0"/>
              <a:t> </a:t>
            </a:r>
            <a:r>
              <a:rPr lang="el-GR" sz="1800" dirty="0" smtClean="0"/>
              <a:t>Είναι </a:t>
            </a:r>
            <a:r>
              <a:rPr lang="el-GR" sz="1800" dirty="0"/>
              <a:t>προτιμότερο να υπάρχει μόνο ένα τμήμα στην επικεφαλίδα της σελίδας (&lt;</a:t>
            </a:r>
            <a:r>
              <a:rPr lang="el-GR" sz="1800" dirty="0" err="1"/>
              <a:t>head</a:t>
            </a:r>
            <a:r>
              <a:rPr lang="el-GR" sz="1800" dirty="0"/>
              <a:t>&gt;&lt;/</a:t>
            </a:r>
            <a:r>
              <a:rPr lang="el-GR" sz="1800" dirty="0" err="1"/>
              <a:t>head</a:t>
            </a:r>
            <a:r>
              <a:rPr lang="el-GR" sz="1800" dirty="0"/>
              <a:t>&gt;) </a:t>
            </a:r>
          </a:p>
          <a:p>
            <a:pPr marL="0" indent="0">
              <a:buNone/>
            </a:pPr>
            <a:r>
              <a:rPr lang="en-US" sz="1800" dirty="0" smtClean="0"/>
              <a:t>	</a:t>
            </a:r>
            <a:r>
              <a:rPr lang="el-GR" sz="1800" dirty="0" smtClean="0"/>
              <a:t>–</a:t>
            </a:r>
            <a:r>
              <a:rPr lang="en-US" sz="1800" dirty="0" smtClean="0"/>
              <a:t> </a:t>
            </a:r>
            <a:r>
              <a:rPr lang="el-GR" sz="1800" dirty="0" smtClean="0"/>
              <a:t>Εναλλακτικά </a:t>
            </a:r>
            <a:r>
              <a:rPr lang="el-GR" sz="1800" dirty="0"/>
              <a:t>για λόγους απόδοσης στο τέλος </a:t>
            </a:r>
            <a:r>
              <a:rPr lang="el-GR" sz="1800" dirty="0" err="1"/>
              <a:t>τoυ</a:t>
            </a:r>
            <a:r>
              <a:rPr lang="el-GR" sz="1800" dirty="0"/>
              <a:t> </a:t>
            </a:r>
            <a:r>
              <a:rPr lang="el-GR" sz="1800" dirty="0" err="1"/>
              <a:t>body</a:t>
            </a:r>
            <a:r>
              <a:rPr lang="el-GR" sz="1800" dirty="0"/>
              <a:t> </a:t>
            </a:r>
            <a:r>
              <a:rPr lang="el-GR" sz="1800" dirty="0" smtClean="0"/>
              <a:t> </a:t>
            </a:r>
            <a:endParaRPr lang="el-GR" sz="1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a:t>Προσθήκη </a:t>
            </a:r>
            <a:r>
              <a:rPr lang="en-US" dirty="0"/>
              <a:t>JavaScript </a:t>
            </a:r>
            <a:r>
              <a:rPr lang="en-US" dirty="0" smtClean="0"/>
              <a:t>                     </a:t>
            </a:r>
            <a:r>
              <a:rPr lang="el-GR" dirty="0" smtClean="0"/>
              <a:t>σε </a:t>
            </a:r>
            <a:r>
              <a:rPr lang="en-US" dirty="0"/>
              <a:t>HTML (2/2)</a:t>
            </a:r>
            <a:endParaRPr lang="el-GR" dirty="0"/>
          </a:p>
        </p:txBody>
      </p:sp>
      <p:sp>
        <p:nvSpPr>
          <p:cNvPr id="3" name="Ορθογώνιο 2"/>
          <p:cNvSpPr/>
          <p:nvPr>
            <p:custDataLst>
              <p:tags r:id="rId3"/>
            </p:custDataLst>
          </p:nvPr>
        </p:nvSpPr>
        <p:spPr>
          <a:xfrm>
            <a:off x="251520" y="1166843"/>
            <a:ext cx="8568952" cy="4524315"/>
          </a:xfrm>
          <a:prstGeom prst="rect">
            <a:avLst/>
          </a:prstGeom>
        </p:spPr>
        <p:txBody>
          <a:bodyPr wrap="square">
            <a:spAutoFit/>
          </a:bodyPr>
          <a:lstStyle/>
          <a:p>
            <a:pPr marL="285750" indent="-285750">
              <a:buFont typeface="Arial" panose="020B0604020202020204" pitchFamily="34" charset="0"/>
              <a:buChar char="•"/>
            </a:pPr>
            <a:r>
              <a:rPr lang="el-GR" sz="2400" dirty="0"/>
              <a:t>Εξωτερικός κώδικας</a:t>
            </a:r>
          </a:p>
          <a:p>
            <a:pPr marL="800100" lvl="1" indent="-342900">
              <a:buFontTx/>
              <a:buChar char="-"/>
            </a:pPr>
            <a:r>
              <a:rPr lang="el-GR" sz="2400" dirty="0" smtClean="0">
                <a:solidFill>
                  <a:srgbClr val="0000FF"/>
                </a:solidFill>
              </a:rPr>
              <a:t>&lt;</a:t>
            </a:r>
            <a:r>
              <a:rPr lang="el-GR" sz="2400" dirty="0" err="1">
                <a:solidFill>
                  <a:srgbClr val="0000FF"/>
                </a:solidFill>
              </a:rPr>
              <a:t>script</a:t>
            </a:r>
            <a:r>
              <a:rPr lang="el-GR" sz="2400" dirty="0">
                <a:solidFill>
                  <a:srgbClr val="0000FF"/>
                </a:solidFill>
              </a:rPr>
              <a:t> </a:t>
            </a:r>
            <a:r>
              <a:rPr lang="el-GR" sz="2400" dirty="0" err="1">
                <a:solidFill>
                  <a:srgbClr val="0000FF"/>
                </a:solidFill>
              </a:rPr>
              <a:t>src</a:t>
            </a:r>
            <a:r>
              <a:rPr lang="el-GR" sz="2400" dirty="0">
                <a:solidFill>
                  <a:srgbClr val="0000FF"/>
                </a:solidFill>
              </a:rPr>
              <a:t>="</a:t>
            </a:r>
            <a:r>
              <a:rPr lang="el-GR" sz="2400" dirty="0" err="1">
                <a:solidFill>
                  <a:srgbClr val="0000FF"/>
                </a:solidFill>
              </a:rPr>
              <a:t>scripts</a:t>
            </a:r>
            <a:r>
              <a:rPr lang="el-GR" sz="2400" dirty="0">
                <a:solidFill>
                  <a:srgbClr val="0000FF"/>
                </a:solidFill>
              </a:rPr>
              <a:t>/util.js" </a:t>
            </a:r>
            <a:endParaRPr lang="en-US" sz="2400" dirty="0">
              <a:solidFill>
                <a:srgbClr val="0000FF"/>
              </a:solidFill>
            </a:endParaRPr>
          </a:p>
          <a:p>
            <a:pPr lvl="4"/>
            <a:r>
              <a:rPr lang="el-GR" sz="2400" dirty="0" err="1" smtClean="0">
                <a:solidFill>
                  <a:srgbClr val="0000FF"/>
                </a:solidFill>
              </a:rPr>
              <a:t>type</a:t>
            </a:r>
            <a:r>
              <a:rPr lang="el-GR" sz="2400" dirty="0">
                <a:solidFill>
                  <a:srgbClr val="0000FF"/>
                </a:solidFill>
              </a:rPr>
              <a:t>="</a:t>
            </a:r>
            <a:r>
              <a:rPr lang="el-GR" sz="2400" dirty="0" err="1">
                <a:solidFill>
                  <a:srgbClr val="0000FF"/>
                </a:solidFill>
              </a:rPr>
              <a:t>text</a:t>
            </a:r>
            <a:r>
              <a:rPr lang="el-GR" sz="2400" dirty="0">
                <a:solidFill>
                  <a:srgbClr val="0000FF"/>
                </a:solidFill>
              </a:rPr>
              <a:t>/</a:t>
            </a:r>
            <a:r>
              <a:rPr lang="el-GR" sz="2400" dirty="0" err="1">
                <a:solidFill>
                  <a:srgbClr val="0000FF"/>
                </a:solidFill>
              </a:rPr>
              <a:t>javascript</a:t>
            </a:r>
            <a:r>
              <a:rPr lang="el-GR" sz="2400" dirty="0">
                <a:solidFill>
                  <a:srgbClr val="0000FF"/>
                </a:solidFill>
              </a:rPr>
              <a:t>"&gt;&lt;/</a:t>
            </a:r>
            <a:r>
              <a:rPr lang="el-GR" sz="2400" dirty="0" err="1">
                <a:solidFill>
                  <a:srgbClr val="0000FF"/>
                </a:solidFill>
              </a:rPr>
              <a:t>script</a:t>
            </a:r>
            <a:r>
              <a:rPr lang="el-GR" sz="2400" dirty="0">
                <a:solidFill>
                  <a:srgbClr val="0000FF"/>
                </a:solidFill>
              </a:rPr>
              <a:t>&gt;</a:t>
            </a:r>
          </a:p>
          <a:p>
            <a:pPr marL="285750" indent="-285750">
              <a:buFont typeface="Arial" panose="020B0604020202020204" pitchFamily="34" charset="0"/>
              <a:buChar char="•"/>
            </a:pPr>
            <a:r>
              <a:rPr lang="el-GR" sz="2400" dirty="0" smtClean="0"/>
              <a:t>Πλεονεκτήματα</a:t>
            </a:r>
            <a:endParaRPr lang="el-GR" sz="2400" dirty="0"/>
          </a:p>
          <a:p>
            <a:pPr marL="742950" lvl="1" indent="-285750">
              <a:buFont typeface="Arial" panose="020B0604020202020204" pitchFamily="34" charset="0"/>
              <a:buChar char="•"/>
            </a:pPr>
            <a:r>
              <a:rPr lang="el-GR" sz="2400" dirty="0" smtClean="0"/>
              <a:t>Απλοποίηση </a:t>
            </a:r>
            <a:r>
              <a:rPr lang="el-GR" sz="2400" dirty="0"/>
              <a:t>των αρχείων </a:t>
            </a:r>
            <a:r>
              <a:rPr lang="el-GR" sz="2400" dirty="0" smtClean="0"/>
              <a:t>HTML</a:t>
            </a:r>
            <a:r>
              <a:rPr lang="en-US" sz="2400" dirty="0" smtClean="0"/>
              <a:t>.</a:t>
            </a:r>
            <a:endParaRPr lang="el-GR" sz="2400" dirty="0"/>
          </a:p>
          <a:p>
            <a:pPr marL="742950" lvl="1" indent="-285750">
              <a:buFont typeface="Arial" panose="020B0604020202020204" pitchFamily="34" charset="0"/>
              <a:buChar char="•"/>
            </a:pPr>
            <a:r>
              <a:rPr lang="el-GR" sz="2400" dirty="0" smtClean="0"/>
              <a:t>Κατάλληλο </a:t>
            </a:r>
            <a:r>
              <a:rPr lang="el-GR" sz="2400" dirty="0"/>
              <a:t>για κώδικα που τρέχει σε πολλές σελίδες</a:t>
            </a:r>
          </a:p>
          <a:p>
            <a:pPr lvl="2"/>
            <a:r>
              <a:rPr lang="en-US" sz="2400" dirty="0" smtClean="0"/>
              <a:t>- </a:t>
            </a:r>
            <a:r>
              <a:rPr lang="el-GR" sz="2400" dirty="0" smtClean="0"/>
              <a:t>Κεντρική </a:t>
            </a:r>
            <a:r>
              <a:rPr lang="el-GR" sz="2400" dirty="0"/>
              <a:t>διαχείριση του </a:t>
            </a:r>
            <a:r>
              <a:rPr lang="el-GR" sz="2400" dirty="0" smtClean="0"/>
              <a:t>κώδικα</a:t>
            </a:r>
            <a:r>
              <a:rPr lang="en-US" sz="2400" dirty="0" smtClean="0"/>
              <a:t>.</a:t>
            </a:r>
            <a:endParaRPr lang="el-GR" sz="2400" dirty="0"/>
          </a:p>
          <a:p>
            <a:pPr lvl="2"/>
            <a:r>
              <a:rPr lang="en-US" sz="2400" dirty="0" smtClean="0"/>
              <a:t>- </a:t>
            </a:r>
            <a:r>
              <a:rPr lang="el-GR" sz="2400" dirty="0" smtClean="0"/>
              <a:t>Ο </a:t>
            </a:r>
            <a:r>
              <a:rPr lang="el-GR" sz="2400" dirty="0" err="1"/>
              <a:t>browser</a:t>
            </a:r>
            <a:r>
              <a:rPr lang="el-GR" sz="2400" dirty="0"/>
              <a:t> μπορεί να κρατήσει τον κώδικα στην </a:t>
            </a:r>
            <a:r>
              <a:rPr lang="el-GR" sz="2400" dirty="0" err="1" smtClean="0"/>
              <a:t>cache</a:t>
            </a:r>
            <a:r>
              <a:rPr lang="en-US" sz="2400" dirty="0" smtClean="0"/>
              <a:t>.</a:t>
            </a:r>
            <a:endParaRPr lang="el-GR" sz="2400" dirty="0"/>
          </a:p>
          <a:p>
            <a:pPr marL="742950" lvl="1" indent="-285750">
              <a:buFont typeface="Arial" panose="020B0604020202020204" pitchFamily="34" charset="0"/>
              <a:buChar char="•"/>
            </a:pPr>
            <a:r>
              <a:rPr lang="el-GR" sz="2400" dirty="0" smtClean="0"/>
              <a:t>Μπορεί </a:t>
            </a:r>
            <a:r>
              <a:rPr lang="el-GR" sz="2400" dirty="0"/>
              <a:t>να εκτελεστεί κώδικας άλλου </a:t>
            </a:r>
            <a:r>
              <a:rPr lang="el-GR" sz="2400" dirty="0" err="1"/>
              <a:t>server</a:t>
            </a:r>
            <a:r>
              <a:rPr lang="el-GR" sz="2400" dirty="0"/>
              <a:t> (</a:t>
            </a:r>
            <a:r>
              <a:rPr lang="el-GR" sz="2400" dirty="0" err="1"/>
              <a:t>src</a:t>
            </a:r>
            <a:r>
              <a:rPr lang="el-GR" sz="2400" dirty="0"/>
              <a:t>="URL")</a:t>
            </a:r>
          </a:p>
          <a:p>
            <a:pPr lvl="1"/>
            <a:r>
              <a:rPr lang="en-US" sz="2400" dirty="0" smtClean="0"/>
              <a:t>	- </a:t>
            </a:r>
            <a:r>
              <a:rPr lang="el-GR" sz="2400" dirty="0" smtClean="0"/>
              <a:t>Σε </a:t>
            </a:r>
            <a:r>
              <a:rPr lang="el-GR" sz="2400" dirty="0"/>
              <a:t>αυτό στηρίζεται η διαδικτυακή </a:t>
            </a:r>
            <a:r>
              <a:rPr lang="el-GR" sz="2400" dirty="0" smtClean="0"/>
              <a:t>διαφήμιση</a:t>
            </a:r>
            <a:r>
              <a:rPr lang="en-US" sz="2400" dirty="0" smtClean="0"/>
              <a:t>.</a:t>
            </a:r>
            <a:endParaRPr lang="el-GR" sz="2400" dirty="0"/>
          </a:p>
          <a:p>
            <a:pPr lvl="1"/>
            <a:r>
              <a:rPr lang="en-US" sz="2400" dirty="0" smtClean="0"/>
              <a:t>	- </a:t>
            </a:r>
            <a:r>
              <a:rPr lang="el-GR" sz="2400" dirty="0" smtClean="0"/>
              <a:t>Προσοχή </a:t>
            </a:r>
            <a:r>
              <a:rPr lang="el-GR" sz="2400" dirty="0"/>
              <a:t>γιατί δίνεται ο έλεγχος της σελίδας σε </a:t>
            </a:r>
            <a:r>
              <a:rPr lang="en-US" sz="2400" dirty="0" smtClean="0"/>
              <a:t>   </a:t>
            </a:r>
            <a:r>
              <a:rPr lang="el-GR" sz="2400" dirty="0" smtClean="0"/>
              <a:t>απομακρυσμένο </a:t>
            </a:r>
            <a:r>
              <a:rPr lang="el-GR" sz="2400" dirty="0"/>
              <a:t>και ενδεχομένως κακόβουλο </a:t>
            </a:r>
            <a:r>
              <a:rPr lang="el-GR" sz="2400" dirty="0" smtClean="0"/>
              <a:t>κώδικα</a:t>
            </a:r>
            <a:r>
              <a:rPr lang="en-US" sz="2400" dirty="0" smtClean="0"/>
              <a:t>.</a:t>
            </a:r>
            <a:endParaRPr lang="el-GR" sz="24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18/7/2014 1:34:0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9,2,7,6,1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7,2,6,1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11,2,6,1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7,2,6,14,"/>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10,11,7,6,14,"/>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READINGORDER" val="15,2,7,6,14,"/>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7,2,6,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READINGORDER" val="8,3,6,14,"/>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9,2,7,6,1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8,2,6,14,7,"/>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11,12,6,1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7,8,6,1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7,8,9,6,1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7,8,6,1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8,9,7,6,14,"/>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READINGORDER" val="13,15,6,14,"/>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READINGORDER" val="7,8,6,14,"/>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6,"/>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9,10,7,6,14,"/>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READINGORDER" val="8,9,6,14,"/>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READINGORDER" val="8,9,7,6,14,"/>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READINGORDER" val="8,9,6,14,"/>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READINGORDER" val="7,10,6,14,"/>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READINGORDER" val="4,2,6,14,"/>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READINGORDER" val="4,2,6,14,"/>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READINGORDER" val="4,2,7,6,14,"/>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READINGORDER" val="4,2,7,6,14,"/>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READINGORDER" val="4,5,7,6,14,"/>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READINGORDER" val="4,5,7,6,14,"/>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0.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5.xml><?xml version="1.0" encoding="utf-8"?>
<p:tagLst xmlns:a="http://schemas.openxmlformats.org/drawingml/2006/main" xmlns:r="http://schemas.openxmlformats.org/officeDocument/2006/relationships" xmlns:p="http://schemas.openxmlformats.org/presentationml/2006/main">
  <p:tag name="ZHAW.ACCESSIBILITYADDIN.READINGORDER" val="4,5,6,14,"/>
</p:tagLst>
</file>

<file path=ppt/tags/tag2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0.xml><?xml version="1.0" encoding="utf-8"?>
<p:tagLst xmlns:a="http://schemas.openxmlformats.org/drawingml/2006/main" xmlns:r="http://schemas.openxmlformats.org/officeDocument/2006/relationships" xmlns:p="http://schemas.openxmlformats.org/presentationml/2006/main">
  <p:tag name="ZHAW.ACCESSIBILITYADDIN.READINGORDER" val="4,2,6,14,"/>
</p:tagLst>
</file>

<file path=ppt/tags/tag2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5.xml><?xml version="1.0" encoding="utf-8"?>
<p:tagLst xmlns:a="http://schemas.openxmlformats.org/drawingml/2006/main" xmlns:r="http://schemas.openxmlformats.org/officeDocument/2006/relationships" xmlns:p="http://schemas.openxmlformats.org/presentationml/2006/main">
  <p:tag name="ZHAW.ACCESSIBILITYADDIN.READINGORDER" val="4,2,6,14,"/>
</p:tagLst>
</file>

<file path=ppt/tags/tag2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9.xml><?xml version="1.0" encoding="utf-8"?>
<p:tagLst xmlns:a="http://schemas.openxmlformats.org/drawingml/2006/main" xmlns:r="http://schemas.openxmlformats.org/officeDocument/2006/relationships" xmlns:p="http://schemas.openxmlformats.org/presentationml/2006/main">
  <p:tag name="ZHAW.ACCESSIBILITYADDIN.READINGORDER" val="4,2,6,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4.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2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8,6,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9,10,6,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10,2,3,6,1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2,6,1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12,2,6,1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9,2,7,6,1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13,2,6,1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11,2,7,6,1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9,10,6,1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12,2,6,1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4A030FD-AC8F-426E-9440-A19CC482A31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815</TotalTime>
  <Words>1947</Words>
  <Application>Microsoft Office PowerPoint</Application>
  <PresentationFormat>Προβολή στην οθόνη (4:3)</PresentationFormat>
  <Paragraphs>735</Paragraphs>
  <Slides>57</Slides>
  <Notes>57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57</vt:i4>
      </vt:variant>
    </vt:vector>
  </HeadingPairs>
  <TitlesOfParts>
    <vt:vector size="62" baseType="lpstr">
      <vt:lpstr>Arial</vt:lpstr>
      <vt:lpstr>Calibri</vt:lpstr>
      <vt:lpstr>Courier New</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H Γλώσσα JavaScript (1/2)</vt:lpstr>
      <vt:lpstr>Η Γλώσσα JavaScript (2/2)</vt:lpstr>
      <vt:lpstr>Προσθήκη JavaScript                      σε HTML (1/2)</vt:lpstr>
      <vt:lpstr>Προσθήκη JavaScript                      σε HTML (2/2)</vt:lpstr>
      <vt:lpstr>Παράδειγμα: Google Analytics</vt:lpstr>
      <vt:lpstr>Unobtrusive JavaScript (1/2)</vt:lpstr>
      <vt:lpstr>Unobtrusive JavaScript (2/2)</vt:lpstr>
      <vt:lpstr>Προτάσεις</vt:lpstr>
      <vt:lpstr>Σχόλια</vt:lpstr>
      <vt:lpstr>Μεταβλητές &amp; Τύποι Δεδομένων (1/3)</vt:lpstr>
      <vt:lpstr>Μεταβλητές &amp; Τύποι Δεδομένων (2/3)</vt:lpstr>
      <vt:lpstr>Μεταβλητές &amp; Τύποι Δεδομένων (3/3)</vt:lpstr>
      <vt:lpstr>Κλάσεις Περιτύλιξης</vt:lpstr>
      <vt:lpstr>H Κλάση για Συμβολοσειρές</vt:lpstr>
      <vt:lpstr>Τελεστές (1/3)</vt:lpstr>
      <vt:lpstr>Τελεστές (2/3)</vt:lpstr>
      <vt:lpstr>Τελεστές (3/3)</vt:lpstr>
      <vt:lpstr>Εντολές Επιλογής (1/2)</vt:lpstr>
      <vt:lpstr>Εντολές Επιλογής (2/2)</vt:lpstr>
      <vt:lpstr>Επαναλήψεις (1/2)</vt:lpstr>
      <vt:lpstr>Επαναλήψεις (2/2)</vt:lpstr>
      <vt:lpstr>Το Μοντέλο του Browser (BOM)</vt:lpstr>
      <vt:lpstr>Το Αντικείμενο Window</vt:lpstr>
      <vt:lpstr>Κουτιά Διαλόγου - Dialog Boxes</vt:lpstr>
      <vt:lpstr>Χρήση Κουτιών Διαλόγου</vt:lpstr>
      <vt:lpstr>Το Αντικείμενο Document</vt:lpstr>
      <vt:lpstr>Οι Κόμβοι του Εγγράφου</vt:lpstr>
      <vt:lpstr>Επιλογή Κόμβων</vt:lpstr>
      <vt:lpstr>Μέθοδος Write, Ιδιότητες Εγγράφου</vt:lpstr>
      <vt:lpstr>Πίνακες</vt:lpstr>
      <vt:lpstr>Μέθοδοι και Ιδιότητες Πινάκων</vt:lpstr>
      <vt:lpstr>Στατικές Συναρτήσεις</vt:lpstr>
      <vt:lpstr>Συναρτήσεις &amp; Εμβέλεια Μεταβλητών</vt:lpstr>
      <vt:lpstr>Οι Συναρτήσεις ως Αντικείμενα</vt:lpstr>
      <vt:lpstr>Διαχείριση Γεγονότων</vt:lpstr>
      <vt:lpstr>Μερικά Γεγονότα</vt:lpstr>
      <vt:lpstr>Καθορισμός Διαχειριστή Inline (1/2)</vt:lpstr>
      <vt:lpstr>Καθορισμός Διαχειριστή Inline (2/2)</vt:lpstr>
      <vt:lpstr>Καθορισμός Διαχειριστή Mέσω DOM</vt:lpstr>
      <vt:lpstr>Γεγονότα και η Λέξη-Κλειδί this</vt:lpstr>
      <vt:lpstr>Επιστροφή τιμής από Διαχειριστή</vt:lpstr>
      <vt:lpstr>Πληροφορίες Γεγονότος</vt:lpstr>
      <vt:lpstr>Dynamic HTML</vt:lpstr>
      <vt:lpstr>JavaScript και Φόρμες</vt:lpstr>
      <vt:lpstr>Web Storage</vt:lpstr>
      <vt:lpstr>Το Αντικείμενο Screen </vt:lpstr>
      <vt:lpstr>Το Αντικείμενο History</vt:lpstr>
      <vt:lpstr>Το Αντικείμενο Location (1/2)</vt:lpstr>
      <vt:lpstr>Το Αντικείμενο Location (2/2)</vt:lpstr>
      <vt:lpstr>Το Αντικείμενο Navigator</vt:lpstr>
      <vt:lpstr>Η Κλάση Date</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51</cp:revision>
  <dcterms:created xsi:type="dcterms:W3CDTF">2014-05-12T06:36:11Z</dcterms:created>
  <dcterms:modified xsi:type="dcterms:W3CDTF">2015-03-09T07:29:23Z</dcterms:modified>
</cp:coreProperties>
</file>