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4"/>
  </p:notesMasterIdLst>
  <p:sldIdLst>
    <p:sldId id="257" r:id="rId3"/>
    <p:sldId id="259"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Lst>
  <p:sldSz cx="9144000" cy="6858000" type="screen4x3"/>
  <p:notesSz cx="6858000" cy="9144000"/>
  <p:custDataLst>
    <p:tags r:id="rId35"/>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276"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gs" Target="tags/tag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2681F5-43D1-46A7-9877-F3D88B11205F}" type="datetimeFigureOut">
              <a:rPr lang="el-GR" smtClean="0"/>
              <a:t>16/11/2015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C65F61-EDC2-4DF2-AC7B-018E154F5E15}" type="slidenum">
              <a:rPr lang="el-GR" smtClean="0"/>
              <a:t>‹#›</a:t>
            </a:fld>
            <a:endParaRPr lang="el-GR"/>
          </a:p>
        </p:txBody>
      </p:sp>
    </p:spTree>
    <p:extLst>
      <p:ext uri="{BB962C8B-B14F-4D97-AF65-F5344CB8AC3E}">
        <p14:creationId xmlns:p14="http://schemas.microsoft.com/office/powerpoint/2010/main" val="1801124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DCCA508-3B63-4BA9-93AF-AA2EFF565143}" type="slidenum">
              <a:rPr lang="el-GR" smtClean="0"/>
              <a:pPr/>
              <a:t>2</a:t>
            </a:fld>
            <a:endParaRPr lang="el-GR"/>
          </a:p>
        </p:txBody>
      </p:sp>
    </p:spTree>
    <p:extLst>
      <p:ext uri="{BB962C8B-B14F-4D97-AF65-F5344CB8AC3E}">
        <p14:creationId xmlns:p14="http://schemas.microsoft.com/office/powerpoint/2010/main" val="836342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F2D53C46-FDE5-43B4-87E7-509B2558E5EC}" type="datetime1">
              <a:rPr lang="el-GR" smtClean="0"/>
              <a:t>16/11/2015</a:t>
            </a:fld>
            <a:endParaRPr lang="el-GR"/>
          </a:p>
        </p:txBody>
      </p:sp>
      <p:sp>
        <p:nvSpPr>
          <p:cNvPr id="5" name="Θέση υποσέλιδου 4"/>
          <p:cNvSpPr>
            <a:spLocks noGrp="1"/>
          </p:cNvSpPr>
          <p:nvPr>
            <p:ph type="ftr" sz="quarter" idx="11"/>
          </p:nvPr>
        </p:nvSpPr>
        <p:spPr/>
        <p:txBody>
          <a:bodyPr/>
          <a:lstStyle/>
          <a:p>
            <a:r>
              <a:rPr lang="el-GR" smtClean="0"/>
              <a:t>Εισαγωγή</a:t>
            </a:r>
            <a:endParaRPr lang="el-GR"/>
          </a:p>
        </p:txBody>
      </p:sp>
      <p:sp>
        <p:nvSpPr>
          <p:cNvPr id="6" name="Θέση αριθμού διαφάνειας 5"/>
          <p:cNvSpPr>
            <a:spLocks noGrp="1"/>
          </p:cNvSpPr>
          <p:nvPr>
            <p:ph type="sldNum" sz="quarter" idx="12"/>
          </p:nvPr>
        </p:nvSpPr>
        <p:spPr/>
        <p:txBody>
          <a:bodyPr/>
          <a:lstStyle/>
          <a:p>
            <a:fld id="{EB6E9990-CC84-4992-86F4-2CFCB562E615}" type="slidenum">
              <a:rPr lang="el-GR" smtClean="0"/>
              <a:t>‹#›</a:t>
            </a:fld>
            <a:endParaRPr lang="el-GR"/>
          </a:p>
        </p:txBody>
      </p:sp>
    </p:spTree>
    <p:extLst>
      <p:ext uri="{BB962C8B-B14F-4D97-AF65-F5344CB8AC3E}">
        <p14:creationId xmlns:p14="http://schemas.microsoft.com/office/powerpoint/2010/main" val="64876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A719BC7B-131C-44A3-9AA2-2B8A66037641}" type="datetime1">
              <a:rPr lang="el-GR" smtClean="0"/>
              <a:t>16/11/2015</a:t>
            </a:fld>
            <a:endParaRPr lang="el-GR"/>
          </a:p>
        </p:txBody>
      </p:sp>
      <p:sp>
        <p:nvSpPr>
          <p:cNvPr id="5" name="Θέση υποσέλιδου 4"/>
          <p:cNvSpPr>
            <a:spLocks noGrp="1"/>
          </p:cNvSpPr>
          <p:nvPr>
            <p:ph type="ftr" sz="quarter" idx="11"/>
          </p:nvPr>
        </p:nvSpPr>
        <p:spPr/>
        <p:txBody>
          <a:bodyPr/>
          <a:lstStyle/>
          <a:p>
            <a:r>
              <a:rPr lang="el-GR" smtClean="0"/>
              <a:t>Εισαγωγή</a:t>
            </a:r>
            <a:endParaRPr lang="el-GR"/>
          </a:p>
        </p:txBody>
      </p:sp>
      <p:sp>
        <p:nvSpPr>
          <p:cNvPr id="6" name="Θέση αριθμού διαφάνειας 5"/>
          <p:cNvSpPr>
            <a:spLocks noGrp="1"/>
          </p:cNvSpPr>
          <p:nvPr>
            <p:ph type="sldNum" sz="quarter" idx="12"/>
          </p:nvPr>
        </p:nvSpPr>
        <p:spPr/>
        <p:txBody>
          <a:bodyPr/>
          <a:lstStyle/>
          <a:p>
            <a:fld id="{EB6E9990-CC84-4992-86F4-2CFCB562E615}" type="slidenum">
              <a:rPr lang="el-GR" smtClean="0"/>
              <a:t>‹#›</a:t>
            </a:fld>
            <a:endParaRPr lang="el-GR"/>
          </a:p>
        </p:txBody>
      </p:sp>
    </p:spTree>
    <p:extLst>
      <p:ext uri="{BB962C8B-B14F-4D97-AF65-F5344CB8AC3E}">
        <p14:creationId xmlns:p14="http://schemas.microsoft.com/office/powerpoint/2010/main" val="1306770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8BAC1E35-2746-4545-8F8F-413D733DF077}" type="datetime1">
              <a:rPr lang="el-GR" smtClean="0"/>
              <a:t>16/11/2015</a:t>
            </a:fld>
            <a:endParaRPr lang="el-GR"/>
          </a:p>
        </p:txBody>
      </p:sp>
      <p:sp>
        <p:nvSpPr>
          <p:cNvPr id="5" name="Θέση υποσέλιδου 4"/>
          <p:cNvSpPr>
            <a:spLocks noGrp="1"/>
          </p:cNvSpPr>
          <p:nvPr>
            <p:ph type="ftr" sz="quarter" idx="11"/>
          </p:nvPr>
        </p:nvSpPr>
        <p:spPr/>
        <p:txBody>
          <a:bodyPr/>
          <a:lstStyle/>
          <a:p>
            <a:r>
              <a:rPr lang="el-GR" smtClean="0"/>
              <a:t>Εισαγωγή</a:t>
            </a:r>
            <a:endParaRPr lang="el-GR"/>
          </a:p>
        </p:txBody>
      </p:sp>
      <p:sp>
        <p:nvSpPr>
          <p:cNvPr id="6" name="Θέση αριθμού διαφάνειας 5"/>
          <p:cNvSpPr>
            <a:spLocks noGrp="1"/>
          </p:cNvSpPr>
          <p:nvPr>
            <p:ph type="sldNum" sz="quarter" idx="12"/>
          </p:nvPr>
        </p:nvSpPr>
        <p:spPr/>
        <p:txBody>
          <a:bodyPr/>
          <a:lstStyle/>
          <a:p>
            <a:fld id="{EB6E9990-CC84-4992-86F4-2CFCB562E615}" type="slidenum">
              <a:rPr lang="el-GR" smtClean="0"/>
              <a:t>‹#›</a:t>
            </a:fld>
            <a:endParaRPr lang="el-GR"/>
          </a:p>
        </p:txBody>
      </p:sp>
    </p:spTree>
    <p:extLst>
      <p:ext uri="{BB962C8B-B14F-4D97-AF65-F5344CB8AC3E}">
        <p14:creationId xmlns:p14="http://schemas.microsoft.com/office/powerpoint/2010/main" val="4262763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2BA5FFB-C77B-4DDB-8503-FAD111B1F9A3}" type="datetime1">
              <a:rPr lang="el-GR" smtClean="0"/>
              <a:t>16/11/2015</a:t>
            </a:fld>
            <a:endParaRPr lang="el-GR"/>
          </a:p>
        </p:txBody>
      </p:sp>
      <p:sp>
        <p:nvSpPr>
          <p:cNvPr id="5" name="Θέση υποσέλιδου 4"/>
          <p:cNvSpPr>
            <a:spLocks noGrp="1"/>
          </p:cNvSpPr>
          <p:nvPr>
            <p:ph type="ftr" sz="quarter" idx="11"/>
          </p:nvPr>
        </p:nvSpPr>
        <p:spPr/>
        <p:txBody>
          <a:bodyPr/>
          <a:lstStyle/>
          <a:p>
            <a:r>
              <a:rPr lang="el-GR" smtClean="0"/>
              <a:t>Εισαγωγή</a:t>
            </a:r>
            <a:endParaRPr lang="el-GR"/>
          </a:p>
        </p:txBody>
      </p:sp>
      <p:sp>
        <p:nvSpPr>
          <p:cNvPr id="6" name="Θέση αριθμού διαφάνειας 5"/>
          <p:cNvSpPr>
            <a:spLocks noGrp="1"/>
          </p:cNvSpPr>
          <p:nvPr>
            <p:ph type="sldNum" sz="quarter" idx="12"/>
          </p:nvPr>
        </p:nvSpPr>
        <p:spPr/>
        <p:txBody>
          <a:bodyPr/>
          <a:lstStyle/>
          <a:p>
            <a:fld id="{EB6E9990-CC84-4992-86F4-2CFCB562E615}" type="slidenum">
              <a:rPr lang="el-GR" smtClean="0"/>
              <a:t>‹#›</a:t>
            </a:fld>
            <a:endParaRPr lang="el-GR"/>
          </a:p>
        </p:txBody>
      </p:sp>
    </p:spTree>
    <p:extLst>
      <p:ext uri="{BB962C8B-B14F-4D97-AF65-F5344CB8AC3E}">
        <p14:creationId xmlns:p14="http://schemas.microsoft.com/office/powerpoint/2010/main" val="3115739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36EE1C28-4DDA-44EA-99E0-D21618AC4D97}" type="datetime1">
              <a:rPr lang="el-GR" smtClean="0"/>
              <a:t>16/11/2015</a:t>
            </a:fld>
            <a:endParaRPr lang="el-GR"/>
          </a:p>
        </p:txBody>
      </p:sp>
      <p:sp>
        <p:nvSpPr>
          <p:cNvPr id="5" name="Θέση υποσέλιδου 4"/>
          <p:cNvSpPr>
            <a:spLocks noGrp="1"/>
          </p:cNvSpPr>
          <p:nvPr>
            <p:ph type="ftr" sz="quarter" idx="11"/>
          </p:nvPr>
        </p:nvSpPr>
        <p:spPr/>
        <p:txBody>
          <a:bodyPr/>
          <a:lstStyle/>
          <a:p>
            <a:r>
              <a:rPr lang="el-GR" smtClean="0"/>
              <a:t>Εισαγωγή</a:t>
            </a:r>
            <a:endParaRPr lang="el-GR"/>
          </a:p>
        </p:txBody>
      </p:sp>
      <p:sp>
        <p:nvSpPr>
          <p:cNvPr id="6" name="Θέση αριθμού διαφάνειας 5"/>
          <p:cNvSpPr>
            <a:spLocks noGrp="1"/>
          </p:cNvSpPr>
          <p:nvPr>
            <p:ph type="sldNum" sz="quarter" idx="12"/>
          </p:nvPr>
        </p:nvSpPr>
        <p:spPr/>
        <p:txBody>
          <a:bodyPr/>
          <a:lstStyle/>
          <a:p>
            <a:fld id="{EB6E9990-CC84-4992-86F4-2CFCB562E615}" type="slidenum">
              <a:rPr lang="el-GR" smtClean="0"/>
              <a:t>‹#›</a:t>
            </a:fld>
            <a:endParaRPr lang="el-GR"/>
          </a:p>
        </p:txBody>
      </p:sp>
    </p:spTree>
    <p:extLst>
      <p:ext uri="{BB962C8B-B14F-4D97-AF65-F5344CB8AC3E}">
        <p14:creationId xmlns:p14="http://schemas.microsoft.com/office/powerpoint/2010/main" val="3674774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D9B82B85-63AD-4EBA-ACFF-7F5982F149AB}" type="datetime1">
              <a:rPr lang="el-GR" smtClean="0"/>
              <a:t>16/11/2015</a:t>
            </a:fld>
            <a:endParaRPr lang="el-GR"/>
          </a:p>
        </p:txBody>
      </p:sp>
      <p:sp>
        <p:nvSpPr>
          <p:cNvPr id="6" name="Θέση υποσέλιδου 5"/>
          <p:cNvSpPr>
            <a:spLocks noGrp="1"/>
          </p:cNvSpPr>
          <p:nvPr>
            <p:ph type="ftr" sz="quarter" idx="11"/>
          </p:nvPr>
        </p:nvSpPr>
        <p:spPr/>
        <p:txBody>
          <a:bodyPr/>
          <a:lstStyle/>
          <a:p>
            <a:r>
              <a:rPr lang="el-GR" smtClean="0"/>
              <a:t>Εισαγωγή</a:t>
            </a:r>
            <a:endParaRPr lang="el-GR"/>
          </a:p>
        </p:txBody>
      </p:sp>
      <p:sp>
        <p:nvSpPr>
          <p:cNvPr id="7" name="Θέση αριθμού διαφάνειας 6"/>
          <p:cNvSpPr>
            <a:spLocks noGrp="1"/>
          </p:cNvSpPr>
          <p:nvPr>
            <p:ph type="sldNum" sz="quarter" idx="12"/>
          </p:nvPr>
        </p:nvSpPr>
        <p:spPr/>
        <p:txBody>
          <a:bodyPr/>
          <a:lstStyle/>
          <a:p>
            <a:fld id="{EB6E9990-CC84-4992-86F4-2CFCB562E615}" type="slidenum">
              <a:rPr lang="el-GR" smtClean="0"/>
              <a:t>‹#›</a:t>
            </a:fld>
            <a:endParaRPr lang="el-GR"/>
          </a:p>
        </p:txBody>
      </p:sp>
    </p:spTree>
    <p:extLst>
      <p:ext uri="{BB962C8B-B14F-4D97-AF65-F5344CB8AC3E}">
        <p14:creationId xmlns:p14="http://schemas.microsoft.com/office/powerpoint/2010/main" val="2401562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351B12C6-F0F5-46EE-ACDF-BB81BCD9B48B}" type="datetime1">
              <a:rPr lang="el-GR" smtClean="0"/>
              <a:t>16/11/2015</a:t>
            </a:fld>
            <a:endParaRPr lang="el-GR"/>
          </a:p>
        </p:txBody>
      </p:sp>
      <p:sp>
        <p:nvSpPr>
          <p:cNvPr id="8" name="Θέση υποσέλιδου 7"/>
          <p:cNvSpPr>
            <a:spLocks noGrp="1"/>
          </p:cNvSpPr>
          <p:nvPr>
            <p:ph type="ftr" sz="quarter" idx="11"/>
          </p:nvPr>
        </p:nvSpPr>
        <p:spPr/>
        <p:txBody>
          <a:bodyPr/>
          <a:lstStyle/>
          <a:p>
            <a:r>
              <a:rPr lang="el-GR" smtClean="0"/>
              <a:t>Εισαγωγή</a:t>
            </a:r>
            <a:endParaRPr lang="el-GR"/>
          </a:p>
        </p:txBody>
      </p:sp>
      <p:sp>
        <p:nvSpPr>
          <p:cNvPr id="9" name="Θέση αριθμού διαφάνειας 8"/>
          <p:cNvSpPr>
            <a:spLocks noGrp="1"/>
          </p:cNvSpPr>
          <p:nvPr>
            <p:ph type="sldNum" sz="quarter" idx="12"/>
          </p:nvPr>
        </p:nvSpPr>
        <p:spPr/>
        <p:txBody>
          <a:bodyPr/>
          <a:lstStyle/>
          <a:p>
            <a:fld id="{EB6E9990-CC84-4992-86F4-2CFCB562E615}" type="slidenum">
              <a:rPr lang="el-GR" smtClean="0"/>
              <a:t>‹#›</a:t>
            </a:fld>
            <a:endParaRPr lang="el-GR"/>
          </a:p>
        </p:txBody>
      </p:sp>
    </p:spTree>
    <p:extLst>
      <p:ext uri="{BB962C8B-B14F-4D97-AF65-F5344CB8AC3E}">
        <p14:creationId xmlns:p14="http://schemas.microsoft.com/office/powerpoint/2010/main" val="1327656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DE233311-50F8-462F-A5DF-731FAEBB3FDF}" type="datetime1">
              <a:rPr lang="el-GR" smtClean="0"/>
              <a:t>16/11/2015</a:t>
            </a:fld>
            <a:endParaRPr lang="el-GR"/>
          </a:p>
        </p:txBody>
      </p:sp>
      <p:sp>
        <p:nvSpPr>
          <p:cNvPr id="4" name="Θέση υποσέλιδου 3"/>
          <p:cNvSpPr>
            <a:spLocks noGrp="1"/>
          </p:cNvSpPr>
          <p:nvPr>
            <p:ph type="ftr" sz="quarter" idx="11"/>
          </p:nvPr>
        </p:nvSpPr>
        <p:spPr/>
        <p:txBody>
          <a:bodyPr/>
          <a:lstStyle/>
          <a:p>
            <a:r>
              <a:rPr lang="el-GR" smtClean="0"/>
              <a:t>Εισαγωγή</a:t>
            </a:r>
            <a:endParaRPr lang="el-GR"/>
          </a:p>
        </p:txBody>
      </p:sp>
      <p:sp>
        <p:nvSpPr>
          <p:cNvPr id="5" name="Θέση αριθμού διαφάνειας 4"/>
          <p:cNvSpPr>
            <a:spLocks noGrp="1"/>
          </p:cNvSpPr>
          <p:nvPr>
            <p:ph type="sldNum" sz="quarter" idx="12"/>
          </p:nvPr>
        </p:nvSpPr>
        <p:spPr/>
        <p:txBody>
          <a:bodyPr/>
          <a:lstStyle/>
          <a:p>
            <a:fld id="{EB6E9990-CC84-4992-86F4-2CFCB562E615}" type="slidenum">
              <a:rPr lang="el-GR" smtClean="0"/>
              <a:t>‹#›</a:t>
            </a:fld>
            <a:endParaRPr lang="el-GR"/>
          </a:p>
        </p:txBody>
      </p:sp>
    </p:spTree>
    <p:extLst>
      <p:ext uri="{BB962C8B-B14F-4D97-AF65-F5344CB8AC3E}">
        <p14:creationId xmlns:p14="http://schemas.microsoft.com/office/powerpoint/2010/main" val="2255733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01A0FC53-F3F9-4F8E-810E-CC5E7820AD23}" type="datetime1">
              <a:rPr lang="el-GR" smtClean="0"/>
              <a:t>16/11/2015</a:t>
            </a:fld>
            <a:endParaRPr lang="el-GR"/>
          </a:p>
        </p:txBody>
      </p:sp>
      <p:sp>
        <p:nvSpPr>
          <p:cNvPr id="3" name="Θέση υποσέλιδου 2"/>
          <p:cNvSpPr>
            <a:spLocks noGrp="1"/>
          </p:cNvSpPr>
          <p:nvPr>
            <p:ph type="ftr" sz="quarter" idx="11"/>
          </p:nvPr>
        </p:nvSpPr>
        <p:spPr/>
        <p:txBody>
          <a:bodyPr/>
          <a:lstStyle/>
          <a:p>
            <a:r>
              <a:rPr lang="el-GR" smtClean="0"/>
              <a:t>Εισαγωγή</a:t>
            </a:r>
            <a:endParaRPr lang="el-GR"/>
          </a:p>
        </p:txBody>
      </p:sp>
      <p:sp>
        <p:nvSpPr>
          <p:cNvPr id="4" name="Θέση αριθμού διαφάνειας 3"/>
          <p:cNvSpPr>
            <a:spLocks noGrp="1"/>
          </p:cNvSpPr>
          <p:nvPr>
            <p:ph type="sldNum" sz="quarter" idx="12"/>
          </p:nvPr>
        </p:nvSpPr>
        <p:spPr/>
        <p:txBody>
          <a:bodyPr/>
          <a:lstStyle/>
          <a:p>
            <a:fld id="{EB6E9990-CC84-4992-86F4-2CFCB562E615}" type="slidenum">
              <a:rPr lang="el-GR" smtClean="0"/>
              <a:t>‹#›</a:t>
            </a:fld>
            <a:endParaRPr lang="el-GR"/>
          </a:p>
        </p:txBody>
      </p:sp>
    </p:spTree>
    <p:extLst>
      <p:ext uri="{BB962C8B-B14F-4D97-AF65-F5344CB8AC3E}">
        <p14:creationId xmlns:p14="http://schemas.microsoft.com/office/powerpoint/2010/main" val="748827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BE397C16-DED9-4E97-8BB5-9D2A750D4F59}" type="datetime1">
              <a:rPr lang="el-GR" smtClean="0"/>
              <a:t>16/11/2015</a:t>
            </a:fld>
            <a:endParaRPr lang="el-GR"/>
          </a:p>
        </p:txBody>
      </p:sp>
      <p:sp>
        <p:nvSpPr>
          <p:cNvPr id="6" name="Θέση υποσέλιδου 5"/>
          <p:cNvSpPr>
            <a:spLocks noGrp="1"/>
          </p:cNvSpPr>
          <p:nvPr>
            <p:ph type="ftr" sz="quarter" idx="11"/>
          </p:nvPr>
        </p:nvSpPr>
        <p:spPr/>
        <p:txBody>
          <a:bodyPr/>
          <a:lstStyle/>
          <a:p>
            <a:r>
              <a:rPr lang="el-GR" smtClean="0"/>
              <a:t>Εισαγωγή</a:t>
            </a:r>
            <a:endParaRPr lang="el-GR"/>
          </a:p>
        </p:txBody>
      </p:sp>
      <p:sp>
        <p:nvSpPr>
          <p:cNvPr id="7" name="Θέση αριθμού διαφάνειας 6"/>
          <p:cNvSpPr>
            <a:spLocks noGrp="1"/>
          </p:cNvSpPr>
          <p:nvPr>
            <p:ph type="sldNum" sz="quarter" idx="12"/>
          </p:nvPr>
        </p:nvSpPr>
        <p:spPr/>
        <p:txBody>
          <a:bodyPr/>
          <a:lstStyle/>
          <a:p>
            <a:fld id="{EB6E9990-CC84-4992-86F4-2CFCB562E615}" type="slidenum">
              <a:rPr lang="el-GR" smtClean="0"/>
              <a:t>‹#›</a:t>
            </a:fld>
            <a:endParaRPr lang="el-GR"/>
          </a:p>
        </p:txBody>
      </p:sp>
    </p:spTree>
    <p:extLst>
      <p:ext uri="{BB962C8B-B14F-4D97-AF65-F5344CB8AC3E}">
        <p14:creationId xmlns:p14="http://schemas.microsoft.com/office/powerpoint/2010/main" val="1428782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FB3CDFE8-6F8F-4A13-B03F-A0D4BF8C4F89}" type="datetime1">
              <a:rPr lang="el-GR" smtClean="0"/>
              <a:t>16/11/2015</a:t>
            </a:fld>
            <a:endParaRPr lang="el-GR"/>
          </a:p>
        </p:txBody>
      </p:sp>
      <p:sp>
        <p:nvSpPr>
          <p:cNvPr id="6" name="Θέση υποσέλιδου 5"/>
          <p:cNvSpPr>
            <a:spLocks noGrp="1"/>
          </p:cNvSpPr>
          <p:nvPr>
            <p:ph type="ftr" sz="quarter" idx="11"/>
          </p:nvPr>
        </p:nvSpPr>
        <p:spPr/>
        <p:txBody>
          <a:bodyPr/>
          <a:lstStyle/>
          <a:p>
            <a:r>
              <a:rPr lang="el-GR" smtClean="0"/>
              <a:t>Εισαγωγή</a:t>
            </a:r>
            <a:endParaRPr lang="el-GR"/>
          </a:p>
        </p:txBody>
      </p:sp>
      <p:sp>
        <p:nvSpPr>
          <p:cNvPr id="7" name="Θέση αριθμού διαφάνειας 6"/>
          <p:cNvSpPr>
            <a:spLocks noGrp="1"/>
          </p:cNvSpPr>
          <p:nvPr>
            <p:ph type="sldNum" sz="quarter" idx="12"/>
          </p:nvPr>
        </p:nvSpPr>
        <p:spPr/>
        <p:txBody>
          <a:bodyPr/>
          <a:lstStyle/>
          <a:p>
            <a:fld id="{EB6E9990-CC84-4992-86F4-2CFCB562E615}" type="slidenum">
              <a:rPr lang="el-GR" smtClean="0"/>
              <a:t>‹#›</a:t>
            </a:fld>
            <a:endParaRPr lang="el-GR"/>
          </a:p>
        </p:txBody>
      </p:sp>
    </p:spTree>
    <p:extLst>
      <p:ext uri="{BB962C8B-B14F-4D97-AF65-F5344CB8AC3E}">
        <p14:creationId xmlns:p14="http://schemas.microsoft.com/office/powerpoint/2010/main" val="4265121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945724-7F5C-4268-B971-EF53B3725D09}" type="datetime1">
              <a:rPr lang="el-GR" smtClean="0"/>
              <a:t>16/11/2015</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t>Εισαγωγή</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6E9990-CC84-4992-86F4-2CFCB562E615}" type="slidenum">
              <a:rPr lang="el-GR" smtClean="0"/>
              <a:t>‹#›</a:t>
            </a:fld>
            <a:endParaRPr lang="el-GR"/>
          </a:p>
        </p:txBody>
      </p:sp>
    </p:spTree>
    <p:extLst>
      <p:ext uri="{BB962C8B-B14F-4D97-AF65-F5344CB8AC3E}">
        <p14:creationId xmlns:p14="http://schemas.microsoft.com/office/powerpoint/2010/main" val="4264434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www.teilar.gr/" TargetMode="External"/><Relationship Id="rId7" Type="http://schemas.openxmlformats.org/officeDocument/2006/relationships/hyperlink" Target="http://www.edulll.gr/" TargetMode="Externa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hyperlink" Target="http://creativecommons.org/licenses/by-sa/3.0/deed.el" TargetMode="Externa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2.xml"/><Relationship Id="rId1" Type="http://schemas.openxmlformats.org/officeDocument/2006/relationships/tags" Target="../tags/tag8.xml"/><Relationship Id="rId6" Type="http://schemas.microsoft.com/office/2007/relationships/hdphoto" Target="../media/hdphoto1.wdp"/><Relationship Id="rId5" Type="http://schemas.openxmlformats.org/officeDocument/2006/relationships/image" Target="../media/image5.jpeg"/><Relationship Id="rId4" Type="http://schemas.openxmlformats.org/officeDocument/2006/relationships/slide" Target="slid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hyperlink" Target="http://www.edulll.gr/"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2.xml"/><Relationship Id="rId1" Type="http://schemas.openxmlformats.org/officeDocument/2006/relationships/tags" Target="../tags/tag9.xml"/><Relationship Id="rId6" Type="http://schemas.microsoft.com/office/2007/relationships/hdphoto" Target="../media/hdphoto1.wdp"/><Relationship Id="rId5" Type="http://schemas.openxmlformats.org/officeDocument/2006/relationships/image" Target="../media/image5.jpeg"/><Relationship Id="rId4" Type="http://schemas.openxmlformats.org/officeDocument/2006/relationships/slide" Target="slide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slide" Target="slide25.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 Target="slide17.xml"/><Relationship Id="rId5" Type="http://schemas.openxmlformats.org/officeDocument/2006/relationships/slide" Target="slide10.xml"/><Relationship Id="rId4" Type="http://schemas.openxmlformats.org/officeDocument/2006/relationships/slide" Target="slide4.xml"/></Relationships>
</file>

<file path=ppt/slides/_rels/slide3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Layout" Target="../slideLayouts/slideLayout2.xml"/><Relationship Id="rId1" Type="http://schemas.openxmlformats.org/officeDocument/2006/relationships/tags" Target="../tags/tag10.xml"/><Relationship Id="rId5" Type="http://schemas.microsoft.com/office/2007/relationships/hdphoto" Target="../media/hdphoto1.wdp"/><Relationship Id="rId4" Type="http://schemas.openxmlformats.org/officeDocument/2006/relationships/image" Target="../media/image5.jpeg"/></Relationships>
</file>

<file path=ppt/slides/_rels/slide31.xml.rels><?xml version="1.0" encoding="UTF-8" standalone="yes"?>
<Relationships xmlns="http://schemas.openxmlformats.org/package/2006/relationships"><Relationship Id="rId3" Type="http://schemas.openxmlformats.org/officeDocument/2006/relationships/hyperlink" Target="http://creativecommons.org/licenses/by-sa/3.0/deed.el" TargetMode="External"/><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media/image3.png"/><Relationship Id="rId5" Type="http://schemas.openxmlformats.org/officeDocument/2006/relationships/hyperlink" Target="http://www.edulll.gr/"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6" Type="http://schemas.microsoft.com/office/2007/relationships/hdphoto" Target="../media/hdphoto1.wdp"/><Relationship Id="rId5" Type="http://schemas.openxmlformats.org/officeDocument/2006/relationships/image" Target="../media/image5.jpeg"/><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Εικόνα 1" descr="Λογότυπο Τεχνολογικό Εκπαιδευτικό Ίδρυμα Θεσσαλίας.">
            <a:hlinkClick r:id="rId3" tooltip="Μετάβαση στην Ιστοσελίδα του Ιδρύματος"/>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2613" y="449263"/>
            <a:ext cx="3455987"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Τίτλος 1"/>
          <p:cNvSpPr>
            <a:spLocks noGrp="1"/>
          </p:cNvSpPr>
          <p:nvPr>
            <p:ph type="ctrTitle"/>
          </p:nvPr>
        </p:nvSpPr>
        <p:spPr>
          <a:xfrm>
            <a:off x="381000" y="1772816"/>
            <a:ext cx="8382000" cy="1236663"/>
          </a:xfrm>
        </p:spPr>
        <p:txBody>
          <a:bodyPr>
            <a:noAutofit/>
          </a:bodyPr>
          <a:lstStyle/>
          <a:p>
            <a:r>
              <a:rPr lang="el-GR" altLang="el-GR" b="1" dirty="0" smtClean="0">
                <a:solidFill>
                  <a:srgbClr val="000000"/>
                </a:solidFill>
                <a:latin typeface="Calibri" panose="020F0502020204030204" pitchFamily="34" charset="0"/>
              </a:rPr>
              <a:t>Διαχείριση Κινδύνου</a:t>
            </a:r>
            <a:endParaRPr lang="el-GR" altLang="el-GR" dirty="0" smtClean="0">
              <a:latin typeface="Calibri" panose="020F0502020204030204" pitchFamily="34" charset="0"/>
            </a:endParaRPr>
          </a:p>
        </p:txBody>
      </p:sp>
      <p:sp>
        <p:nvSpPr>
          <p:cNvPr id="3" name="Θέση περιεχομένου 1"/>
          <p:cNvSpPr>
            <a:spLocks noGrp="1"/>
          </p:cNvSpPr>
          <p:nvPr>
            <p:ph type="subTitle" idx="1"/>
          </p:nvPr>
        </p:nvSpPr>
        <p:spPr>
          <a:xfrm>
            <a:off x="467544" y="3140968"/>
            <a:ext cx="8280920" cy="2316088"/>
          </a:xfrm>
        </p:spPr>
        <p:txBody>
          <a:bodyPr rtlCol="0">
            <a:normAutofit/>
          </a:bodyPr>
          <a:lstStyle/>
          <a:p>
            <a:pPr fontAlgn="auto">
              <a:spcBef>
                <a:spcPts val="0"/>
              </a:spcBef>
              <a:spcAft>
                <a:spcPts val="1800"/>
              </a:spcAft>
              <a:buFont typeface="Arial" panose="020B0604020202020204" pitchFamily="34" charset="0"/>
              <a:buNone/>
              <a:defRPr/>
            </a:pPr>
            <a:r>
              <a:rPr lang="el-GR" sz="2800" b="1" dirty="0">
                <a:solidFill>
                  <a:prstClr val="black"/>
                </a:solidFill>
                <a:latin typeface="Calibri" panose="020F0502020204030204" pitchFamily="34" charset="0"/>
                <a:cs typeface="Arial" charset="0"/>
              </a:rPr>
              <a:t>Ενότητα </a:t>
            </a:r>
            <a:r>
              <a:rPr lang="el-GR" sz="2800" b="1" dirty="0" smtClean="0">
                <a:solidFill>
                  <a:prstClr val="black"/>
                </a:solidFill>
                <a:latin typeface="Calibri" panose="020F0502020204030204" pitchFamily="34" charset="0"/>
                <a:cs typeface="Arial" charset="0"/>
              </a:rPr>
              <a:t>1</a:t>
            </a:r>
            <a:r>
              <a:rPr lang="en-US" sz="2800" b="1" dirty="0" smtClean="0">
                <a:solidFill>
                  <a:prstClr val="black"/>
                </a:solidFill>
                <a:latin typeface="Calibri" panose="020F0502020204030204" pitchFamily="34" charset="0"/>
                <a:cs typeface="Arial" charset="0"/>
              </a:rPr>
              <a:t>:</a:t>
            </a:r>
            <a:r>
              <a:rPr lang="el-GR" sz="2800" b="1" dirty="0" smtClean="0">
                <a:solidFill>
                  <a:prstClr val="black"/>
                </a:solidFill>
                <a:latin typeface="Calibri" panose="020F0502020204030204" pitchFamily="34" charset="0"/>
                <a:cs typeface="Arial" charset="0"/>
              </a:rPr>
              <a:t>  </a:t>
            </a:r>
            <a:r>
              <a:rPr lang="el-GR" sz="2800" dirty="0" smtClean="0">
                <a:solidFill>
                  <a:schemeClr val="tx1"/>
                </a:solidFill>
                <a:latin typeface="Calibri" panose="020F0502020204030204" pitchFamily="34" charset="0"/>
              </a:rPr>
              <a:t>Εισαγωγή.</a:t>
            </a:r>
            <a:endParaRPr lang="el-GR" sz="2800" dirty="0">
              <a:solidFill>
                <a:prstClr val="black"/>
              </a:solidFill>
              <a:latin typeface="Calibri" panose="020F0502020204030204" pitchFamily="34" charset="0"/>
              <a:cs typeface="Arial" charset="0"/>
            </a:endParaRPr>
          </a:p>
          <a:p>
            <a:pPr fontAlgn="auto">
              <a:spcBef>
                <a:spcPts val="0"/>
              </a:spcBef>
              <a:spcAft>
                <a:spcPts val="0"/>
              </a:spcAft>
              <a:buFont typeface="Arial" panose="020B0604020202020204" pitchFamily="34" charset="0"/>
              <a:buNone/>
              <a:defRPr/>
            </a:pPr>
            <a:r>
              <a:rPr lang="el-GR" sz="2800" dirty="0">
                <a:solidFill>
                  <a:prstClr val="black"/>
                </a:solidFill>
                <a:latin typeface="Calibri" panose="020F0502020204030204" pitchFamily="34" charset="0"/>
                <a:cs typeface="Arial" charset="0"/>
              </a:rPr>
              <a:t> </a:t>
            </a:r>
            <a:r>
              <a:rPr lang="el-GR" sz="2800" b="1" dirty="0">
                <a:solidFill>
                  <a:prstClr val="black"/>
                </a:solidFill>
                <a:latin typeface="Calibri" panose="020F0502020204030204" pitchFamily="34" charset="0"/>
                <a:cs typeface="Arial" charset="0"/>
              </a:rPr>
              <a:t>   </a:t>
            </a:r>
            <a:r>
              <a:rPr lang="el-GR" sz="2800" dirty="0">
                <a:solidFill>
                  <a:prstClr val="black"/>
                </a:solidFill>
                <a:latin typeface="Calibri" panose="020F0502020204030204" pitchFamily="34" charset="0"/>
                <a:cs typeface="Arial" charset="0"/>
              </a:rPr>
              <a:t>Διδάσκων: Β</a:t>
            </a:r>
            <a:r>
              <a:rPr lang="el-GR" sz="2800" dirty="0" smtClean="0">
                <a:solidFill>
                  <a:prstClr val="black"/>
                </a:solidFill>
                <a:latin typeface="Calibri" panose="020F0502020204030204" pitchFamily="34" charset="0"/>
                <a:cs typeface="Arial" charset="0"/>
              </a:rPr>
              <a:t>ασιλική Καζαντζή, </a:t>
            </a:r>
          </a:p>
          <a:p>
            <a:pPr fontAlgn="auto">
              <a:spcBef>
                <a:spcPts val="0"/>
              </a:spcBef>
              <a:spcAft>
                <a:spcPts val="1200"/>
              </a:spcAft>
              <a:buFont typeface="Arial" panose="020B0604020202020204" pitchFamily="34" charset="0"/>
              <a:buNone/>
              <a:defRPr/>
            </a:pPr>
            <a:r>
              <a:rPr lang="el-GR" sz="2800" dirty="0" smtClean="0">
                <a:solidFill>
                  <a:prstClr val="black"/>
                </a:solidFill>
                <a:latin typeface="Calibri" panose="020F0502020204030204" pitchFamily="34" charset="0"/>
                <a:cs typeface="Arial" charset="0"/>
              </a:rPr>
              <a:t>Επίκουρος Καθηγήτρια.</a:t>
            </a:r>
          </a:p>
          <a:p>
            <a:pPr fontAlgn="auto">
              <a:spcBef>
                <a:spcPts val="0"/>
              </a:spcBef>
              <a:spcAft>
                <a:spcPts val="0"/>
              </a:spcAft>
              <a:buFont typeface="Arial" panose="020B0604020202020204" pitchFamily="34" charset="0"/>
              <a:buNone/>
              <a:defRPr/>
            </a:pPr>
            <a:r>
              <a:rPr lang="el-GR" sz="2800" dirty="0" smtClean="0">
                <a:solidFill>
                  <a:prstClr val="black"/>
                </a:solidFill>
                <a:latin typeface="Calibri" panose="020F0502020204030204" pitchFamily="34" charset="0"/>
                <a:cs typeface="Arial" charset="0"/>
              </a:rPr>
              <a:t>Τμήμα Διοίκηση Επιχειρήσεων. </a:t>
            </a:r>
            <a:endParaRPr lang="en-US" sz="2800" b="1" dirty="0">
              <a:solidFill>
                <a:prstClr val="black"/>
              </a:solidFill>
              <a:latin typeface="Calibri" panose="020F0502020204030204" pitchFamily="34" charset="0"/>
              <a:cs typeface="Arial" charset="0"/>
            </a:endParaRPr>
          </a:p>
          <a:p>
            <a:pPr fontAlgn="auto">
              <a:spcAft>
                <a:spcPts val="0"/>
              </a:spcAft>
              <a:buFont typeface="Arial" panose="020B0604020202020204" pitchFamily="34" charset="0"/>
              <a:buNone/>
              <a:defRPr/>
            </a:pPr>
            <a:endParaRPr lang="el-GR" dirty="0"/>
          </a:p>
        </p:txBody>
      </p:sp>
      <p:pic>
        <p:nvPicPr>
          <p:cNvPr id="9" name="Εικόνα 2" descr=" Λογότυπο για Άδειες χρήσης Creative Commons, B Y, S A. ">
            <a:hlinkClick r:id="rId5" tooltip="Μετάβαση στην Άδεια Χρήσης"/>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5943600"/>
            <a:ext cx="1690688" cy="591531"/>
          </a:xfrm>
          <a:prstGeom prst="rect">
            <a:avLst/>
          </a:prstGeom>
          <a:noFill/>
          <a:extLst>
            <a:ext uri="{909E8E84-426E-40DD-AFC4-6F175D3DCCD1}">
              <a14:hiddenFill xmlns:a14="http://schemas.microsoft.com/office/drawing/2010/main">
                <a:solidFill>
                  <a:srgbClr val="FFFFFF"/>
                </a:solidFill>
              </a14:hiddenFill>
            </a:ext>
          </a:extLst>
        </p:spPr>
      </p:pic>
      <p:pic>
        <p:nvPicPr>
          <p:cNvPr id="8" name="Εικόνα 3" descr="Λογότυπο Επιχειρησιακού Προγράμματος Εκπαίδευση και Δια βίου Μάθηση του Υπουργείου Παιδείας, ΕΣΠΑ 2007 - 2013, με τη σημαία της Ευρωπαϊκής Ένωσης, το οποίο συγχρηματοδοτείται από την Ευρωπαϊκή Ένωση (Ευρωπαϊκό Κοινωνικό Ταμείο) και από εθνικούς πόρους. " title="Λογότυπο Χρηματοδότησης. ">
            <a:hlinkClick r:id="rId7" tooltip="Μετάβαση σε www.edulll.gr"/>
          </p:cNvPr>
          <p:cNvPicPr>
            <a:picLocks noChangeAspect="1" noChangeArrowheads="1"/>
          </p:cNvPicPr>
          <p:nvPr/>
        </p:nvPicPr>
        <p:blipFill>
          <a:blip r:embed="rId8"/>
          <a:srcRect/>
          <a:stretch>
            <a:fillRect/>
          </a:stretch>
        </p:blipFill>
        <p:spPr bwMode="auto">
          <a:xfrm>
            <a:off x="3492500" y="5657850"/>
            <a:ext cx="4310063"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7901108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Τύποι κινδύνων</a:t>
            </a:r>
            <a:endParaRPr lang="el-GR" b="1" dirty="0"/>
          </a:p>
        </p:txBody>
      </p:sp>
      <p:pic>
        <p:nvPicPr>
          <p:cNvPr id="6" name="Θέση περιεχομένου 1" descr="Εικόνα με τον διαχωρισμό κινδύνων κατά φύση και προέλευση.&#10;Οι  κίνδυνοι ως προς την προέλευση, διακρίνονται στους εξωτερικούς και τους εσωτερικούς. Ως προς την φύση τους, είναι οι απειλές και οι ευκαιρίες. Οι απειλές είναι ανεπιθύμητες, ενώ οι ευκαιρίες είναι πολύ επιθυμητές."/>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gray">
          <a:xfrm>
            <a:off x="1088636" y="1600200"/>
            <a:ext cx="6966728" cy="4525963"/>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Εισαγωγή</a:t>
            </a:r>
            <a:endParaRPr lang="el-GR"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EB6E9990-CC84-4992-86F4-2CFCB562E615}" type="slidenum">
              <a:rPr lang="el-GR" sz="1400" smtClean="0">
                <a:solidFill>
                  <a:schemeClr val="tx1"/>
                </a:solidFill>
              </a:rPr>
              <a:t>10</a:t>
            </a:fld>
            <a:endParaRPr lang="el-GR" sz="1400" dirty="0">
              <a:solidFill>
                <a:schemeClr val="tx1"/>
              </a:solidFill>
            </a:endParaRPr>
          </a:p>
        </p:txBody>
      </p:sp>
    </p:spTree>
    <p:extLst>
      <p:ext uri="{BB962C8B-B14F-4D97-AF65-F5344CB8AC3E}">
        <p14:creationId xmlns:p14="http://schemas.microsoft.com/office/powerpoint/2010/main" val="3000895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Κατηγορίες κινδύνων</a:t>
            </a:r>
            <a:endParaRPr lang="el-GR" b="1" dirty="0"/>
          </a:p>
        </p:txBody>
      </p:sp>
      <p:sp>
        <p:nvSpPr>
          <p:cNvPr id="3" name="Θέση περιεχομένου 1"/>
          <p:cNvSpPr>
            <a:spLocks noGrp="1"/>
          </p:cNvSpPr>
          <p:nvPr>
            <p:ph idx="1"/>
          </p:nvPr>
        </p:nvSpPr>
        <p:spPr/>
        <p:txBody>
          <a:bodyPr>
            <a:normAutofit lnSpcReduction="10000"/>
          </a:bodyPr>
          <a:lstStyle/>
          <a:p>
            <a:pPr lvl="6" indent="-342000" eaLnBrk="0" fontAlgn="base" hangingPunct="0">
              <a:lnSpc>
                <a:spcPct val="110000"/>
              </a:lnSpc>
              <a:spcBef>
                <a:spcPts val="0"/>
              </a:spcBef>
              <a:spcAft>
                <a:spcPts val="600"/>
              </a:spcAft>
              <a:buClr>
                <a:srgbClr val="C00000"/>
              </a:buClr>
              <a:buSzPct val="100000"/>
              <a:buFont typeface="Arial" panose="020B0604020202020204" pitchFamily="34" charset="0"/>
              <a:buChar char="●"/>
            </a:pPr>
            <a:r>
              <a:rPr lang="el-GR" altLang="el-GR" sz="3200" kern="0" dirty="0" smtClean="0">
                <a:solidFill>
                  <a:srgbClr val="000000"/>
                </a:solidFill>
              </a:rPr>
              <a:t>Τεχνικοί.</a:t>
            </a:r>
            <a:endParaRPr lang="el-GR" altLang="el-GR" sz="3200" kern="0" dirty="0">
              <a:solidFill>
                <a:srgbClr val="000000"/>
              </a:solidFill>
            </a:endParaRPr>
          </a:p>
          <a:p>
            <a:pPr lvl="6" indent="-342000" eaLnBrk="0" fontAlgn="base" hangingPunct="0">
              <a:lnSpc>
                <a:spcPct val="110000"/>
              </a:lnSpc>
              <a:spcBef>
                <a:spcPts val="0"/>
              </a:spcBef>
              <a:spcAft>
                <a:spcPts val="600"/>
              </a:spcAft>
              <a:buClr>
                <a:srgbClr val="C00000"/>
              </a:buClr>
              <a:buSzPct val="100000"/>
              <a:buFont typeface="Arial" panose="020B0604020202020204" pitchFamily="34" charset="0"/>
              <a:buChar char="●"/>
            </a:pPr>
            <a:r>
              <a:rPr lang="el-GR" altLang="el-GR" sz="3200" kern="0" dirty="0" smtClean="0">
                <a:solidFill>
                  <a:srgbClr val="000000"/>
                </a:solidFill>
              </a:rPr>
              <a:t>Οικονομικοί.</a:t>
            </a:r>
            <a:endParaRPr lang="el-GR" altLang="el-GR" sz="3200" kern="0" dirty="0">
              <a:solidFill>
                <a:srgbClr val="000000"/>
              </a:solidFill>
            </a:endParaRPr>
          </a:p>
          <a:p>
            <a:pPr lvl="6" indent="-342000" eaLnBrk="0" fontAlgn="base" hangingPunct="0">
              <a:lnSpc>
                <a:spcPct val="110000"/>
              </a:lnSpc>
              <a:spcBef>
                <a:spcPts val="0"/>
              </a:spcBef>
              <a:spcAft>
                <a:spcPts val="600"/>
              </a:spcAft>
              <a:buClr>
                <a:srgbClr val="C00000"/>
              </a:buClr>
              <a:buSzPct val="100000"/>
              <a:buFont typeface="Arial" panose="020B0604020202020204" pitchFamily="34" charset="0"/>
              <a:buChar char="●"/>
            </a:pPr>
            <a:r>
              <a:rPr lang="el-GR" altLang="el-GR" sz="3200" kern="0" dirty="0" smtClean="0">
                <a:solidFill>
                  <a:srgbClr val="000000"/>
                </a:solidFill>
              </a:rPr>
              <a:t>Διοικητικοί.</a:t>
            </a:r>
            <a:endParaRPr lang="el-GR" altLang="el-GR" sz="3200" kern="0" dirty="0">
              <a:solidFill>
                <a:srgbClr val="000000"/>
              </a:solidFill>
            </a:endParaRPr>
          </a:p>
          <a:p>
            <a:pPr lvl="6" indent="-342000" eaLnBrk="0" fontAlgn="base" hangingPunct="0">
              <a:lnSpc>
                <a:spcPct val="110000"/>
              </a:lnSpc>
              <a:spcBef>
                <a:spcPts val="0"/>
              </a:spcBef>
              <a:spcAft>
                <a:spcPts val="600"/>
              </a:spcAft>
              <a:buClr>
                <a:srgbClr val="C00000"/>
              </a:buClr>
              <a:buSzPct val="100000"/>
              <a:buFont typeface="Arial" panose="020B0604020202020204" pitchFamily="34" charset="0"/>
              <a:buChar char="●"/>
            </a:pPr>
            <a:r>
              <a:rPr lang="el-GR" altLang="el-GR" sz="3200" kern="0" dirty="0" smtClean="0">
                <a:solidFill>
                  <a:srgbClr val="000000"/>
                </a:solidFill>
              </a:rPr>
              <a:t>Νομικοί.</a:t>
            </a:r>
            <a:endParaRPr lang="el-GR" altLang="el-GR" sz="3200" kern="0" dirty="0">
              <a:solidFill>
                <a:srgbClr val="000000"/>
              </a:solidFill>
            </a:endParaRPr>
          </a:p>
          <a:p>
            <a:pPr lvl="6" indent="-342000" eaLnBrk="0" fontAlgn="base" hangingPunct="0">
              <a:lnSpc>
                <a:spcPct val="110000"/>
              </a:lnSpc>
              <a:spcBef>
                <a:spcPts val="0"/>
              </a:spcBef>
              <a:spcAft>
                <a:spcPts val="600"/>
              </a:spcAft>
              <a:buClr>
                <a:srgbClr val="C00000"/>
              </a:buClr>
              <a:buSzPct val="100000"/>
              <a:buFont typeface="Arial" panose="020B0604020202020204" pitchFamily="34" charset="0"/>
              <a:buChar char="●"/>
            </a:pPr>
            <a:r>
              <a:rPr lang="el-GR" altLang="el-GR" sz="3200" kern="0" dirty="0" smtClean="0">
                <a:solidFill>
                  <a:srgbClr val="000000"/>
                </a:solidFill>
              </a:rPr>
              <a:t>Περιβαλλοντικοί.</a:t>
            </a:r>
            <a:endParaRPr lang="el-GR" altLang="el-GR" sz="3200" kern="0" dirty="0">
              <a:solidFill>
                <a:srgbClr val="000000"/>
              </a:solidFill>
            </a:endParaRPr>
          </a:p>
          <a:p>
            <a:pPr lvl="6" indent="-342000" eaLnBrk="0" fontAlgn="base" hangingPunct="0">
              <a:lnSpc>
                <a:spcPct val="110000"/>
              </a:lnSpc>
              <a:spcBef>
                <a:spcPts val="0"/>
              </a:spcBef>
              <a:spcAft>
                <a:spcPts val="600"/>
              </a:spcAft>
              <a:buClr>
                <a:srgbClr val="C00000"/>
              </a:buClr>
              <a:buSzPct val="100000"/>
              <a:buFont typeface="Arial" panose="020B0604020202020204" pitchFamily="34" charset="0"/>
              <a:buChar char="●"/>
            </a:pPr>
            <a:r>
              <a:rPr lang="el-GR" altLang="el-GR" sz="3200" kern="0" dirty="0">
                <a:solidFill>
                  <a:srgbClr val="000000"/>
                </a:solidFill>
              </a:rPr>
              <a:t>Υγιεινής και </a:t>
            </a:r>
            <a:r>
              <a:rPr lang="el-GR" altLang="el-GR" sz="3200" kern="0" dirty="0" smtClean="0">
                <a:solidFill>
                  <a:srgbClr val="000000"/>
                </a:solidFill>
              </a:rPr>
              <a:t>Ασφάλειας.</a:t>
            </a:r>
            <a:endParaRPr lang="el-GR" altLang="el-GR" sz="3200" kern="0" dirty="0">
              <a:solidFill>
                <a:srgbClr val="000000"/>
              </a:solidFill>
            </a:endParaRPr>
          </a:p>
          <a:p>
            <a:pPr lvl="6" indent="-342000" eaLnBrk="0" fontAlgn="base" hangingPunct="0">
              <a:lnSpc>
                <a:spcPct val="110000"/>
              </a:lnSpc>
              <a:spcBef>
                <a:spcPts val="0"/>
              </a:spcBef>
              <a:spcAft>
                <a:spcPts val="600"/>
              </a:spcAft>
              <a:buClr>
                <a:srgbClr val="C00000"/>
              </a:buClr>
              <a:buSzPct val="100000"/>
              <a:buFont typeface="Arial" panose="020B0604020202020204" pitchFamily="34" charset="0"/>
              <a:buChar char="●"/>
            </a:pPr>
            <a:r>
              <a:rPr lang="el-GR" altLang="el-GR" sz="3200" kern="0" dirty="0" smtClean="0">
                <a:solidFill>
                  <a:srgbClr val="000000"/>
                </a:solidFill>
              </a:rPr>
              <a:t>Πολιτικοί.</a:t>
            </a:r>
            <a:endParaRPr lang="el-GR" altLang="el-GR" sz="3200" kern="0" dirty="0">
              <a:solidFill>
                <a:srgbClr val="000000"/>
              </a:solidFill>
            </a:endParaRPr>
          </a:p>
          <a:p>
            <a:pPr lvl="6" indent="-342000" eaLnBrk="0" fontAlgn="base" hangingPunct="0">
              <a:spcBef>
                <a:spcPts val="0"/>
              </a:spcBef>
              <a:spcAft>
                <a:spcPct val="0"/>
              </a:spcAft>
              <a:buClr>
                <a:srgbClr val="C00000"/>
              </a:buClr>
              <a:buSzPct val="100000"/>
              <a:buFont typeface="Arial" panose="020B0604020202020204" pitchFamily="34" charset="0"/>
              <a:buChar char="●"/>
            </a:pPr>
            <a:r>
              <a:rPr lang="el-GR" altLang="el-GR" sz="3200" kern="0" dirty="0" smtClean="0">
                <a:solidFill>
                  <a:srgbClr val="000000"/>
                </a:solidFill>
              </a:rPr>
              <a:t>Και άλλοι.</a:t>
            </a:r>
            <a:endParaRPr lang="el-GR" altLang="el-GR" sz="3200" kern="0" dirty="0">
              <a:solidFill>
                <a:srgbClr val="000000"/>
              </a:solidFill>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Εισαγωγή</a:t>
            </a:r>
            <a:endParaRPr lang="el-GR"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EB6E9990-CC84-4992-86F4-2CFCB562E615}" type="slidenum">
              <a:rPr lang="el-GR" sz="1400" smtClean="0">
                <a:solidFill>
                  <a:schemeClr val="tx1"/>
                </a:solidFill>
              </a:rPr>
              <a:t>11</a:t>
            </a:fld>
            <a:endParaRPr lang="el-GR" sz="1400" dirty="0">
              <a:solidFill>
                <a:schemeClr val="tx1"/>
              </a:solidFill>
            </a:endParaRPr>
          </a:p>
        </p:txBody>
      </p:sp>
    </p:spTree>
    <p:extLst>
      <p:ext uri="{BB962C8B-B14F-4D97-AF65-F5344CB8AC3E}">
        <p14:creationId xmlns:p14="http://schemas.microsoft.com/office/powerpoint/2010/main" val="23674327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Άλλοι τύποι κινδύνων</a:t>
            </a:r>
            <a:endParaRPr lang="el-GR" b="1" dirty="0"/>
          </a:p>
        </p:txBody>
      </p:sp>
      <p:sp>
        <p:nvSpPr>
          <p:cNvPr id="3" name="Θέση περιεχομένου 1"/>
          <p:cNvSpPr>
            <a:spLocks noGrp="1"/>
          </p:cNvSpPr>
          <p:nvPr>
            <p:ph idx="1"/>
          </p:nvPr>
        </p:nvSpPr>
        <p:spPr/>
        <p:txBody>
          <a:bodyPr>
            <a:normAutofit/>
          </a:bodyPr>
          <a:lstStyle/>
          <a:p>
            <a:pPr marL="0" lvl="0" indent="0" eaLnBrk="0" fontAlgn="base" hangingPunct="0">
              <a:spcBef>
                <a:spcPts val="0"/>
              </a:spcBef>
              <a:spcAft>
                <a:spcPts val="1200"/>
              </a:spcAft>
              <a:buClr>
                <a:srgbClr val="FF4146"/>
              </a:buClr>
              <a:buSzPct val="75000"/>
              <a:buNone/>
            </a:pPr>
            <a:r>
              <a:rPr lang="el-GR" altLang="el-GR" sz="2800" kern="0" dirty="0" smtClean="0">
                <a:solidFill>
                  <a:srgbClr val="000000"/>
                </a:solidFill>
              </a:rPr>
              <a:t>Στη </a:t>
            </a:r>
            <a:r>
              <a:rPr lang="el-GR" altLang="el-GR" sz="2800" kern="0" dirty="0">
                <a:solidFill>
                  <a:srgbClr val="000000"/>
                </a:solidFill>
              </a:rPr>
              <a:t>βιβλιογραφία συναντούμε και άλλες κατηγορίες κινδύνων (</a:t>
            </a:r>
            <a:r>
              <a:rPr lang="en-US" altLang="el-GR" sz="2800" kern="0" dirty="0" err="1">
                <a:solidFill>
                  <a:srgbClr val="000000"/>
                </a:solidFill>
              </a:rPr>
              <a:t>Kliem</a:t>
            </a:r>
            <a:r>
              <a:rPr lang="en-US" altLang="el-GR" sz="2800" kern="0" dirty="0">
                <a:solidFill>
                  <a:srgbClr val="000000"/>
                </a:solidFill>
              </a:rPr>
              <a:t> &amp; </a:t>
            </a:r>
            <a:r>
              <a:rPr lang="en-US" altLang="el-GR" sz="2800" kern="0" dirty="0" err="1">
                <a:solidFill>
                  <a:srgbClr val="000000"/>
                </a:solidFill>
              </a:rPr>
              <a:t>Ludin</a:t>
            </a:r>
            <a:r>
              <a:rPr lang="en-US" altLang="el-GR" sz="2800" kern="0" dirty="0">
                <a:solidFill>
                  <a:srgbClr val="000000"/>
                </a:solidFill>
              </a:rPr>
              <a:t>, 1997, Chapman &amp; Ward, 2003, </a:t>
            </a:r>
            <a:r>
              <a:rPr lang="el-GR" altLang="el-GR" sz="2800" kern="0" dirty="0" smtClean="0">
                <a:solidFill>
                  <a:srgbClr val="000000"/>
                </a:solidFill>
              </a:rPr>
              <a:t>και τα λοιπά), </a:t>
            </a:r>
            <a:r>
              <a:rPr lang="el-GR" altLang="el-GR" sz="2800" kern="0" dirty="0">
                <a:solidFill>
                  <a:srgbClr val="000000"/>
                </a:solidFill>
              </a:rPr>
              <a:t>όπως</a:t>
            </a:r>
            <a:r>
              <a:rPr lang="en-US" altLang="el-GR" sz="2800" kern="0" dirty="0" smtClean="0">
                <a:solidFill>
                  <a:srgbClr val="000000"/>
                </a:solidFill>
              </a:rPr>
              <a:t>:</a:t>
            </a:r>
            <a:endParaRPr lang="en-US" altLang="el-GR" sz="2800" kern="0" dirty="0">
              <a:solidFill>
                <a:srgbClr val="000000"/>
              </a:solidFill>
            </a:endParaRPr>
          </a:p>
          <a:p>
            <a:pPr lvl="2" indent="-342000" eaLnBrk="0" fontAlgn="base" hangingPunct="0">
              <a:spcBef>
                <a:spcPts val="0"/>
              </a:spcBef>
              <a:spcAft>
                <a:spcPts val="600"/>
              </a:spcAft>
              <a:buClr>
                <a:srgbClr val="C00000"/>
              </a:buClr>
              <a:buSzPct val="100000"/>
              <a:buFont typeface="Arial" panose="020B0604020202020204" pitchFamily="34" charset="0"/>
              <a:buChar char="●"/>
            </a:pPr>
            <a:r>
              <a:rPr lang="el-GR" altLang="el-GR" kern="0" dirty="0">
                <a:solidFill>
                  <a:srgbClr val="000000"/>
                </a:solidFill>
              </a:rPr>
              <a:t>Αποδεκτοί ή μη αποδεκτοί κίνδυνοι</a:t>
            </a:r>
            <a:r>
              <a:rPr lang="en-US" altLang="el-GR" kern="0" dirty="0">
                <a:solidFill>
                  <a:srgbClr val="000000"/>
                </a:solidFill>
              </a:rPr>
              <a:t> </a:t>
            </a:r>
            <a:r>
              <a:rPr lang="el-GR" altLang="el-GR" kern="0" dirty="0">
                <a:solidFill>
                  <a:srgbClr val="000000"/>
                </a:solidFill>
              </a:rPr>
              <a:t>(υποκειμενικό κριτήριο</a:t>
            </a:r>
            <a:r>
              <a:rPr lang="el-GR" altLang="el-GR" kern="0" dirty="0" smtClean="0">
                <a:solidFill>
                  <a:srgbClr val="000000"/>
                </a:solidFill>
              </a:rPr>
              <a:t>).</a:t>
            </a:r>
            <a:endParaRPr lang="el-GR" altLang="el-GR" kern="0" dirty="0">
              <a:solidFill>
                <a:srgbClr val="000000"/>
              </a:solidFill>
            </a:endParaRPr>
          </a:p>
          <a:p>
            <a:pPr lvl="2" indent="-342000" eaLnBrk="0" fontAlgn="base" hangingPunct="0">
              <a:spcBef>
                <a:spcPts val="0"/>
              </a:spcBef>
              <a:spcAft>
                <a:spcPts val="600"/>
              </a:spcAft>
              <a:buClr>
                <a:srgbClr val="C00000"/>
              </a:buClr>
              <a:buSzPct val="100000"/>
              <a:buFont typeface="Arial" panose="020B0604020202020204" pitchFamily="34" charset="0"/>
              <a:buChar char="●"/>
            </a:pPr>
            <a:r>
              <a:rPr lang="el-GR" altLang="el-GR" kern="0" dirty="0">
                <a:solidFill>
                  <a:srgbClr val="000000"/>
                </a:solidFill>
              </a:rPr>
              <a:t>Άμεσης χρονικά επίπτωσης ή </a:t>
            </a:r>
            <a:r>
              <a:rPr lang="el-GR" altLang="el-GR" kern="0" dirty="0" smtClean="0">
                <a:solidFill>
                  <a:srgbClr val="000000"/>
                </a:solidFill>
              </a:rPr>
              <a:t>όχι.</a:t>
            </a:r>
            <a:endParaRPr lang="el-GR" altLang="el-GR" kern="0" dirty="0">
              <a:solidFill>
                <a:srgbClr val="000000"/>
              </a:solidFill>
            </a:endParaRPr>
          </a:p>
          <a:p>
            <a:pPr lvl="2" indent="-342000" eaLnBrk="0" fontAlgn="base" hangingPunct="0">
              <a:spcBef>
                <a:spcPts val="0"/>
              </a:spcBef>
              <a:spcAft>
                <a:spcPts val="600"/>
              </a:spcAft>
              <a:buClr>
                <a:srgbClr val="C00000"/>
              </a:buClr>
              <a:buSzPct val="100000"/>
              <a:buFont typeface="Arial" panose="020B0604020202020204" pitchFamily="34" charset="0"/>
              <a:buChar char="●"/>
            </a:pPr>
            <a:r>
              <a:rPr lang="el-GR" altLang="el-GR" kern="0" dirty="0">
                <a:solidFill>
                  <a:srgbClr val="000000"/>
                </a:solidFill>
              </a:rPr>
              <a:t>Κίνδυνοι που συμβαίνουν </a:t>
            </a:r>
            <a:r>
              <a:rPr lang="el-GR" altLang="el-GR" kern="0" dirty="0" smtClean="0">
                <a:solidFill>
                  <a:srgbClr val="000000"/>
                </a:solidFill>
              </a:rPr>
              <a:t>άπαξ, </a:t>
            </a:r>
            <a:r>
              <a:rPr lang="el-GR" altLang="el-GR" kern="0" dirty="0">
                <a:solidFill>
                  <a:srgbClr val="000000"/>
                </a:solidFill>
              </a:rPr>
              <a:t>ή επαναλαμβανόμενοι κατά τη διάρκεια εκτέλεσης του </a:t>
            </a:r>
            <a:r>
              <a:rPr lang="el-GR" altLang="el-GR" kern="0" dirty="0" smtClean="0">
                <a:solidFill>
                  <a:srgbClr val="000000"/>
                </a:solidFill>
              </a:rPr>
              <a:t>έργου. </a:t>
            </a:r>
            <a:endParaRPr lang="el-GR" altLang="el-GR" kern="0" dirty="0">
              <a:solidFill>
                <a:srgbClr val="000000"/>
              </a:solidFill>
            </a:endParaRPr>
          </a:p>
          <a:p>
            <a:pPr lvl="2" indent="-342000" eaLnBrk="0" fontAlgn="base" hangingPunct="0">
              <a:spcBef>
                <a:spcPts val="0"/>
              </a:spcBef>
              <a:spcAft>
                <a:spcPct val="0"/>
              </a:spcAft>
              <a:buClr>
                <a:srgbClr val="C00000"/>
              </a:buClr>
              <a:buSzPct val="100000"/>
              <a:buFont typeface="Arial" panose="020B0604020202020204" pitchFamily="34" charset="0"/>
              <a:buChar char="●"/>
            </a:pPr>
            <a:r>
              <a:rPr lang="el-GR" altLang="el-GR" kern="0" dirty="0" smtClean="0">
                <a:solidFill>
                  <a:srgbClr val="000000"/>
                </a:solidFill>
              </a:rPr>
              <a:t>Και άλλοι.</a:t>
            </a:r>
            <a:endParaRPr lang="el-GR" altLang="el-GR" kern="0" dirty="0">
              <a:solidFill>
                <a:srgbClr val="000000"/>
              </a:solidFill>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Εισαγωγή</a:t>
            </a:r>
            <a:endParaRPr lang="el-GR"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EB6E9990-CC84-4992-86F4-2CFCB562E615}" type="slidenum">
              <a:rPr lang="el-GR" sz="1400" smtClean="0">
                <a:solidFill>
                  <a:schemeClr val="tx1"/>
                </a:solidFill>
              </a:rPr>
              <a:t>12</a:t>
            </a:fld>
            <a:endParaRPr lang="el-GR" dirty="0">
              <a:solidFill>
                <a:schemeClr val="tx1"/>
              </a:solidFill>
            </a:endParaRPr>
          </a:p>
        </p:txBody>
      </p:sp>
    </p:spTree>
    <p:extLst>
      <p:ext uri="{BB962C8B-B14F-4D97-AF65-F5344CB8AC3E}">
        <p14:creationId xmlns:p14="http://schemas.microsoft.com/office/powerpoint/2010/main" val="28171630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Τυπική δομή κινδύνων</a:t>
            </a:r>
            <a:endParaRPr lang="el-GR" b="1" dirty="0"/>
          </a:p>
        </p:txBody>
      </p:sp>
      <p:pic>
        <p:nvPicPr>
          <p:cNvPr id="6" name="Θέση περιεχομένου 1" descr="Εικόνα με το διάγραμμα  δομής κινδύνων. Ξεκινάει με την αιτία, ακολουθεί ο κίνδυνος και η πιθανότητα, και στη συνέχεια η έκθεση. Τέλος ακολουθεί η συνέπεια, η οποία έχει κάποια βαρύτητα, που με την σειρά της οδηγεί στην έκθεση."/>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6072" y="1610709"/>
            <a:ext cx="7991856" cy="4504944"/>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Εισαγωγή</a:t>
            </a:r>
            <a:endParaRPr lang="el-GR"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EB6E9990-CC84-4992-86F4-2CFCB562E615}" type="slidenum">
              <a:rPr lang="el-GR" sz="1400" smtClean="0">
                <a:solidFill>
                  <a:schemeClr val="tx1"/>
                </a:solidFill>
              </a:rPr>
              <a:t>13</a:t>
            </a:fld>
            <a:endParaRPr lang="el-GR" dirty="0">
              <a:solidFill>
                <a:schemeClr val="tx1"/>
              </a:solidFill>
            </a:endParaRPr>
          </a:p>
        </p:txBody>
      </p:sp>
    </p:spTree>
    <p:extLst>
      <p:ext uri="{BB962C8B-B14F-4D97-AF65-F5344CB8AC3E}">
        <p14:creationId xmlns:p14="http://schemas.microsoft.com/office/powerpoint/2010/main" val="29274169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Στοιχεία δομής κινδύνου</a:t>
            </a:r>
            <a:endParaRPr lang="el-GR" b="1" dirty="0"/>
          </a:p>
        </p:txBody>
      </p:sp>
      <p:pic>
        <p:nvPicPr>
          <p:cNvPr id="6" name="Θέση περιεχομένου 1" descr="Εικόνα του διαγράμματος με τα στοιχεία της δομής κινδύνου. Πιό αναλυτικά, ξεκινάει με την αιτία, ακολουθεί ο κίνδυνος, στον οποίο συνδέονται  η έκθεση και η πιθανότητα. Έπειτα, ακολουθεί η συνέπεια στην οποία συνδέεται η βαρύτητα. Τέλος η ενέργεια, στην οποία συνδέεται το κόστος, συνδέεται μέσω της πρόληψης και της διόρθωσης  με την αιτία και την συνέπεια αντίστοιχα.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24" y="1340768"/>
            <a:ext cx="6840760" cy="4981289"/>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Εισαγωγή</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EB6E9990-CC84-4992-86F4-2CFCB562E615}" type="slidenum">
              <a:rPr lang="el-GR" sz="1400" smtClean="0">
                <a:solidFill>
                  <a:schemeClr val="tx1"/>
                </a:solidFill>
              </a:rPr>
              <a:t>14</a:t>
            </a:fld>
            <a:endParaRPr lang="el-GR" sz="1400" dirty="0">
              <a:solidFill>
                <a:schemeClr val="tx1"/>
              </a:solidFill>
            </a:endParaRPr>
          </a:p>
        </p:txBody>
      </p:sp>
    </p:spTree>
    <p:extLst>
      <p:ext uri="{BB962C8B-B14F-4D97-AF65-F5344CB8AC3E}">
        <p14:creationId xmlns:p14="http://schemas.microsoft.com/office/powerpoint/2010/main" val="310211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err="1" smtClean="0"/>
              <a:t>Μετακύλιση</a:t>
            </a:r>
            <a:r>
              <a:rPr lang="el-GR" b="1" dirty="0" smtClean="0"/>
              <a:t> στοιχείων κινδύνων</a:t>
            </a:r>
            <a:endParaRPr lang="el-GR" b="1" dirty="0"/>
          </a:p>
        </p:txBody>
      </p:sp>
      <p:pic>
        <p:nvPicPr>
          <p:cNvPr id="6" name="Θέση περιεχομένου 1" descr="Εικόνα διαγράμματος, στο οποίο απεικονίζονται: &#10;1) η αιτία 1 και το στοιχείο του κινδύνου.&#10;2) ο κίνδυνος 1 και η αιτία 2,&#10;3) η συνέπεια 1, ο κίνδυνος 2, και η αιτία 3.&#10;4) ο κίνδυνος 3 και η συνέπεια 2.&#10;5) Και τέλος η συνέπεια 3.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340768"/>
            <a:ext cx="8265441" cy="4968552"/>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Εισαγωγή</a:t>
            </a:r>
            <a:endParaRPr lang="el-GR"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EB6E9990-CC84-4992-86F4-2CFCB562E615}" type="slidenum">
              <a:rPr lang="el-GR" sz="1400" smtClean="0">
                <a:solidFill>
                  <a:schemeClr val="tx1"/>
                </a:solidFill>
              </a:rPr>
              <a:t>15</a:t>
            </a:fld>
            <a:endParaRPr lang="el-GR" dirty="0">
              <a:solidFill>
                <a:schemeClr val="tx1"/>
              </a:solidFill>
            </a:endParaRPr>
          </a:p>
        </p:txBody>
      </p:sp>
    </p:spTree>
    <p:extLst>
      <p:ext uri="{BB962C8B-B14F-4D97-AF65-F5344CB8AC3E}">
        <p14:creationId xmlns:p14="http://schemas.microsoft.com/office/powerpoint/2010/main" val="31851880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smtClean="0"/>
              <a:t>Οριοθέτηση αλυσίδας στοιχείων κινδύνων</a:t>
            </a:r>
            <a:endParaRPr lang="el-GR" dirty="0"/>
          </a:p>
        </p:txBody>
      </p:sp>
      <p:pic>
        <p:nvPicPr>
          <p:cNvPr id="6" name="Θέση περιεχομένου 1" descr="Εικόνα με ένα διάγραμμα που δείχνει την πορεία ενός έργου, προκειμένου αυτό να επιτύχει τον στόχο του, ο οποίος είναι η παράδοση του έργου σε 6 μήνες. Ξεκινά με την αρχή , ακολουθούν κάποια στάδια τα οποία δεν ενέχουν στοιχεία κινδύνων. Το προτελευταίο στάδιο είναι, ο αρχιτέκτων ακολουθεί συγκεκριμένες φόρμες, το τελευταίο στάδιο είναι, το έργο έχει σύγχρονη αρχιτεκτονική. Στα επόμενα στάδια που θα ακολουθήσουν, υπάρχουν στοιχεία κινδύνου. Αναλυτικά, η αιτία είναι, η ποσότητα παραγγελίας είναι μικρή. Ο κίνδυνος είναι, ο προμηθευτής χ δεν μπορεί να καθυστερήσει. Η συνέπεια είναι, καθυστέρηση δύο εβδομάδων."/>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77717" y="1592166"/>
            <a:ext cx="7798739" cy="4717154"/>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Εισαγωγή</a:t>
            </a:r>
            <a:endParaRPr lang="el-GR"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EB6E9990-CC84-4992-86F4-2CFCB562E615}" type="slidenum">
              <a:rPr lang="el-GR" sz="1400" smtClean="0">
                <a:solidFill>
                  <a:schemeClr val="tx1"/>
                </a:solidFill>
              </a:rPr>
              <a:t>16</a:t>
            </a:fld>
            <a:endParaRPr lang="el-GR" dirty="0">
              <a:solidFill>
                <a:schemeClr val="tx1"/>
              </a:solidFill>
            </a:endParaRPr>
          </a:p>
        </p:txBody>
      </p:sp>
      <p:pic>
        <p:nvPicPr>
          <p:cNvPr id="7" name="Εικόνα 1" descr="Εικονίδιο μετάβασης στα περιεχόμενα.">
            <a:hlinkClick r:id="rId4" action="ppaction://hlinksldjump" tooltip="Επιστροφή στα Περιεχόμενα"/>
          </p:cNvPr>
          <p:cNvPicPr>
            <a:picLocks noChangeAspect="1"/>
          </p:cNvPicPr>
          <p:nvPr/>
        </p:nvPicPr>
        <p:blipFill>
          <a:blip r:embed="rId5">
            <a:extLst>
              <a:ext uri="{BEBA8EAE-BF5A-486C-A8C5-ECC9F3942E4B}">
                <a14:imgProps xmlns:a14="http://schemas.microsoft.com/office/drawing/2010/main">
                  <a14:imgLayer r:embed="rId6">
                    <a14:imgEffect>
                      <a14:sharpenSoften amount="100000"/>
                    </a14:imgEffect>
                  </a14:imgLayer>
                </a14:imgProps>
              </a:ext>
              <a:ext uri="{28A0092B-C50C-407E-A947-70E740481C1C}">
                <a14:useLocalDpi xmlns:a14="http://schemas.microsoft.com/office/drawing/2010/main" val="0"/>
              </a:ext>
            </a:extLst>
          </a:blip>
          <a:stretch>
            <a:fillRect/>
          </a:stretch>
        </p:blipFill>
        <p:spPr>
          <a:xfrm>
            <a:off x="467250" y="6021288"/>
            <a:ext cx="576065" cy="651438"/>
          </a:xfrm>
          <a:prstGeom prst="rect">
            <a:avLst/>
          </a:prstGeom>
          <a:scene3d>
            <a:camera prst="isometricOffAxis1Right"/>
            <a:lightRig rig="threePt" dir="t"/>
          </a:scene3d>
        </p:spPr>
      </p:pic>
    </p:spTree>
    <p:custDataLst>
      <p:tags r:id="rId1"/>
    </p:custDataLst>
    <p:extLst>
      <p:ext uri="{BB962C8B-B14F-4D97-AF65-F5344CB8AC3E}">
        <p14:creationId xmlns:p14="http://schemas.microsoft.com/office/powerpoint/2010/main" val="40504611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smtClean="0"/>
              <a:t>Έννοιες του κινδύνου και της αβεβαιότητας</a:t>
            </a:r>
            <a:endParaRPr lang="el-GR" b="1" dirty="0"/>
          </a:p>
        </p:txBody>
      </p:sp>
      <p:sp>
        <p:nvSpPr>
          <p:cNvPr id="3" name="Θέση περιεχομένου 1"/>
          <p:cNvSpPr>
            <a:spLocks noGrp="1"/>
          </p:cNvSpPr>
          <p:nvPr>
            <p:ph idx="1"/>
          </p:nvPr>
        </p:nvSpPr>
        <p:spPr>
          <a:xfrm>
            <a:off x="395536" y="1600200"/>
            <a:ext cx="8424936" cy="4781128"/>
          </a:xfrm>
        </p:spPr>
        <p:txBody>
          <a:bodyPr>
            <a:normAutofit/>
          </a:bodyPr>
          <a:lstStyle/>
          <a:p>
            <a:pPr lvl="0" eaLnBrk="0" fontAlgn="base" hangingPunct="0">
              <a:spcBef>
                <a:spcPts val="0"/>
              </a:spcBef>
              <a:spcAft>
                <a:spcPts val="600"/>
              </a:spcAft>
              <a:buClr>
                <a:srgbClr val="C00000"/>
              </a:buClr>
              <a:buSzPct val="100000"/>
              <a:buFont typeface="Arial" panose="020B0604020202020204" pitchFamily="34" charset="0"/>
              <a:buChar char="●"/>
            </a:pPr>
            <a:r>
              <a:rPr lang="el-GR" altLang="el-GR" sz="2200" kern="0" dirty="0">
                <a:solidFill>
                  <a:srgbClr val="000000"/>
                </a:solidFill>
              </a:rPr>
              <a:t>Δεν</a:t>
            </a:r>
            <a:r>
              <a:rPr lang="en-US" altLang="el-GR" sz="2200" kern="0" dirty="0">
                <a:solidFill>
                  <a:srgbClr val="000000"/>
                </a:solidFill>
              </a:rPr>
              <a:t> </a:t>
            </a:r>
            <a:r>
              <a:rPr lang="el-GR" altLang="el-GR" sz="2200" kern="0" dirty="0">
                <a:solidFill>
                  <a:srgbClr val="000000"/>
                </a:solidFill>
              </a:rPr>
              <a:t>υπάρχει</a:t>
            </a:r>
            <a:r>
              <a:rPr lang="en-US" altLang="el-GR" sz="2200" kern="0" dirty="0">
                <a:solidFill>
                  <a:srgbClr val="000000"/>
                </a:solidFill>
              </a:rPr>
              <a:t> </a:t>
            </a:r>
            <a:r>
              <a:rPr lang="el-GR" altLang="el-GR" sz="2200" kern="0" dirty="0" smtClean="0">
                <a:solidFill>
                  <a:srgbClr val="000000"/>
                </a:solidFill>
              </a:rPr>
              <a:t>σαφής</a:t>
            </a:r>
            <a:r>
              <a:rPr lang="en-US" altLang="el-GR" sz="2200" kern="0" dirty="0" smtClean="0">
                <a:solidFill>
                  <a:srgbClr val="000000"/>
                </a:solidFill>
              </a:rPr>
              <a:t> </a:t>
            </a:r>
            <a:r>
              <a:rPr lang="el-GR" altLang="el-GR" sz="2200" kern="0" dirty="0">
                <a:solidFill>
                  <a:srgbClr val="000000"/>
                </a:solidFill>
              </a:rPr>
              <a:t>διαχωρισμός</a:t>
            </a:r>
            <a:r>
              <a:rPr lang="en-US" altLang="el-GR" sz="2200" kern="0" dirty="0">
                <a:solidFill>
                  <a:srgbClr val="000000"/>
                </a:solidFill>
              </a:rPr>
              <a:t> </a:t>
            </a:r>
            <a:r>
              <a:rPr lang="el-GR" altLang="el-GR" sz="2200" kern="0" dirty="0">
                <a:solidFill>
                  <a:srgbClr val="000000"/>
                </a:solidFill>
              </a:rPr>
              <a:t>μεταξύ</a:t>
            </a:r>
            <a:r>
              <a:rPr lang="en-US" altLang="el-GR" sz="2200" kern="0" dirty="0">
                <a:solidFill>
                  <a:srgbClr val="000000"/>
                </a:solidFill>
              </a:rPr>
              <a:t> </a:t>
            </a:r>
            <a:r>
              <a:rPr lang="el-GR" altLang="el-GR" sz="2200" kern="0" dirty="0">
                <a:solidFill>
                  <a:srgbClr val="000000"/>
                </a:solidFill>
              </a:rPr>
              <a:t>του</a:t>
            </a:r>
            <a:r>
              <a:rPr lang="en-US" altLang="el-GR" sz="2200" kern="0" dirty="0">
                <a:solidFill>
                  <a:srgbClr val="000000"/>
                </a:solidFill>
              </a:rPr>
              <a:t> </a:t>
            </a:r>
            <a:r>
              <a:rPr lang="el-GR" altLang="el-GR" sz="2200" kern="0" dirty="0">
                <a:solidFill>
                  <a:srgbClr val="000000"/>
                </a:solidFill>
              </a:rPr>
              <a:t>κινδύνου</a:t>
            </a:r>
            <a:r>
              <a:rPr lang="en-US" altLang="el-GR" sz="2200" kern="0" dirty="0">
                <a:solidFill>
                  <a:srgbClr val="000000"/>
                </a:solidFill>
              </a:rPr>
              <a:t> </a:t>
            </a:r>
            <a:r>
              <a:rPr lang="el-GR" altLang="el-GR" sz="2200" kern="0" dirty="0">
                <a:solidFill>
                  <a:srgbClr val="000000"/>
                </a:solidFill>
              </a:rPr>
              <a:t>και</a:t>
            </a:r>
            <a:r>
              <a:rPr lang="en-US" altLang="el-GR" sz="2200" kern="0" dirty="0">
                <a:solidFill>
                  <a:srgbClr val="000000"/>
                </a:solidFill>
              </a:rPr>
              <a:t> </a:t>
            </a:r>
            <a:r>
              <a:rPr lang="el-GR" altLang="el-GR" sz="2200" kern="0" dirty="0">
                <a:solidFill>
                  <a:srgbClr val="000000"/>
                </a:solidFill>
              </a:rPr>
              <a:t>της</a:t>
            </a:r>
            <a:r>
              <a:rPr lang="en-US" altLang="el-GR" sz="2200" kern="0" dirty="0">
                <a:solidFill>
                  <a:srgbClr val="000000"/>
                </a:solidFill>
              </a:rPr>
              <a:t> </a:t>
            </a:r>
            <a:r>
              <a:rPr lang="el-GR" altLang="el-GR" sz="2200" kern="0" dirty="0" smtClean="0">
                <a:solidFill>
                  <a:srgbClr val="000000"/>
                </a:solidFill>
              </a:rPr>
              <a:t>αβεβαιότητας.</a:t>
            </a:r>
            <a:endParaRPr lang="en-US" altLang="el-GR" sz="2200" kern="0" dirty="0">
              <a:solidFill>
                <a:srgbClr val="000000"/>
              </a:solidFill>
            </a:endParaRPr>
          </a:p>
          <a:p>
            <a:pPr lvl="0" eaLnBrk="0" fontAlgn="base" hangingPunct="0">
              <a:spcBef>
                <a:spcPts val="0"/>
              </a:spcBef>
              <a:spcAft>
                <a:spcPts val="300"/>
              </a:spcAft>
              <a:buClr>
                <a:srgbClr val="C00000"/>
              </a:buClr>
              <a:buSzPct val="100000"/>
              <a:buFont typeface="Arial" panose="020B0604020202020204" pitchFamily="34" charset="0"/>
              <a:buChar char="●"/>
            </a:pPr>
            <a:r>
              <a:rPr lang="el-GR" altLang="el-GR" sz="2200" kern="0" dirty="0">
                <a:solidFill>
                  <a:srgbClr val="000000"/>
                </a:solidFill>
              </a:rPr>
              <a:t>Σύμφωνα με τους </a:t>
            </a:r>
            <a:r>
              <a:rPr lang="el-GR" altLang="el-GR" sz="2200" kern="0" dirty="0" err="1">
                <a:solidFill>
                  <a:srgbClr val="000000"/>
                </a:solidFill>
              </a:rPr>
              <a:t>Flanagan</a:t>
            </a:r>
            <a:r>
              <a:rPr lang="el-GR" altLang="el-GR" sz="2200" kern="0" dirty="0">
                <a:solidFill>
                  <a:srgbClr val="000000"/>
                </a:solidFill>
              </a:rPr>
              <a:t> και</a:t>
            </a:r>
            <a:r>
              <a:rPr lang="en-US" altLang="el-GR" sz="2200" kern="0" dirty="0">
                <a:solidFill>
                  <a:srgbClr val="000000"/>
                </a:solidFill>
              </a:rPr>
              <a:t> </a:t>
            </a:r>
            <a:r>
              <a:rPr lang="el-GR" altLang="el-GR" sz="2200" kern="0" dirty="0" err="1">
                <a:solidFill>
                  <a:srgbClr val="000000"/>
                </a:solidFill>
              </a:rPr>
              <a:t>Norman</a:t>
            </a:r>
            <a:r>
              <a:rPr lang="el-GR" altLang="el-GR" sz="2200" kern="0" dirty="0">
                <a:solidFill>
                  <a:srgbClr val="000000"/>
                </a:solidFill>
              </a:rPr>
              <a:t>:</a:t>
            </a:r>
          </a:p>
          <a:p>
            <a:pPr lvl="2" eaLnBrk="0" fontAlgn="base" hangingPunct="0">
              <a:spcBef>
                <a:spcPts val="0"/>
              </a:spcBef>
              <a:spcAft>
                <a:spcPts val="200"/>
              </a:spcAft>
              <a:buClr>
                <a:srgbClr val="00CC99"/>
              </a:buClr>
              <a:buFont typeface="Arial" panose="020B0604020202020204" pitchFamily="34" charset="0"/>
              <a:buChar char="●"/>
            </a:pPr>
            <a:r>
              <a:rPr lang="el-GR" altLang="el-GR" sz="2000" b="1" i="1" kern="0" dirty="0"/>
              <a:t>Κίνδυνος</a:t>
            </a:r>
            <a:r>
              <a:rPr lang="el-GR" altLang="el-GR" sz="2000" kern="0" dirty="0"/>
              <a:t>:</a:t>
            </a:r>
            <a:r>
              <a:rPr lang="en-US" altLang="el-GR" sz="2000" kern="0" dirty="0"/>
              <a:t> </a:t>
            </a:r>
            <a:r>
              <a:rPr lang="el-GR" altLang="el-GR" sz="2000" kern="0" dirty="0"/>
              <a:t>Ο</a:t>
            </a:r>
            <a:r>
              <a:rPr lang="en-US" altLang="el-GR" sz="2000" kern="0" dirty="0"/>
              <a:t> </a:t>
            </a:r>
            <a:r>
              <a:rPr lang="el-GR" altLang="el-GR" sz="2000" kern="0" dirty="0"/>
              <a:t>λήπτης</a:t>
            </a:r>
            <a:r>
              <a:rPr lang="en-US" altLang="el-GR" sz="2000" kern="0" dirty="0"/>
              <a:t> </a:t>
            </a:r>
            <a:r>
              <a:rPr lang="el-GR" altLang="el-GR" sz="2000" kern="0" dirty="0"/>
              <a:t>της</a:t>
            </a:r>
            <a:r>
              <a:rPr lang="en-US" altLang="el-GR" sz="2000" kern="0" dirty="0"/>
              <a:t> </a:t>
            </a:r>
            <a:r>
              <a:rPr lang="el-GR" altLang="el-GR" sz="2000" kern="0" dirty="0" smtClean="0"/>
              <a:t>απόφασης,</a:t>
            </a:r>
            <a:r>
              <a:rPr lang="en-US" altLang="el-GR" sz="2000" kern="0" dirty="0" smtClean="0"/>
              <a:t> </a:t>
            </a:r>
            <a:r>
              <a:rPr lang="el-GR" altLang="el-GR" sz="2000" kern="0" dirty="0"/>
              <a:t>αποτιμά</a:t>
            </a:r>
            <a:r>
              <a:rPr lang="en-US" altLang="el-GR" sz="2000" kern="0" dirty="0"/>
              <a:t> </a:t>
            </a:r>
            <a:r>
              <a:rPr lang="el-GR" altLang="el-GR" sz="2000" kern="0" dirty="0"/>
              <a:t>την</a:t>
            </a:r>
            <a:r>
              <a:rPr lang="en-US" altLang="el-GR" sz="2000" kern="0" dirty="0"/>
              <a:t> </a:t>
            </a:r>
            <a:r>
              <a:rPr lang="el-GR" altLang="el-GR" sz="2000" kern="0" dirty="0"/>
              <a:t>πιθανότητα</a:t>
            </a:r>
            <a:r>
              <a:rPr lang="en-US" altLang="el-GR" sz="2000" kern="0" dirty="0"/>
              <a:t> </a:t>
            </a:r>
            <a:r>
              <a:rPr lang="el-GR" altLang="el-GR" sz="2000" kern="0" dirty="0"/>
              <a:t>ενός</a:t>
            </a:r>
            <a:r>
              <a:rPr lang="en-US" altLang="el-GR" sz="2000" kern="0" dirty="0"/>
              <a:t> </a:t>
            </a:r>
            <a:r>
              <a:rPr lang="el-GR" altLang="el-GR" sz="2000" kern="0" dirty="0"/>
              <a:t>γεγονότος</a:t>
            </a:r>
            <a:r>
              <a:rPr lang="en-US" altLang="el-GR" sz="2000" kern="0" dirty="0"/>
              <a:t> </a:t>
            </a:r>
            <a:r>
              <a:rPr lang="el-GR" altLang="el-GR" sz="2000" kern="0" dirty="0"/>
              <a:t>που</a:t>
            </a:r>
            <a:r>
              <a:rPr lang="en-US" altLang="el-GR" sz="2000" kern="0" dirty="0"/>
              <a:t> </a:t>
            </a:r>
            <a:r>
              <a:rPr lang="el-GR" altLang="el-GR" sz="2000" kern="0" dirty="0"/>
              <a:t>μπορεί</a:t>
            </a:r>
            <a:r>
              <a:rPr lang="en-US" altLang="el-GR" sz="2000" kern="0" dirty="0"/>
              <a:t> </a:t>
            </a:r>
            <a:r>
              <a:rPr lang="el-GR" altLang="el-GR" sz="2000" kern="0" dirty="0"/>
              <a:t>να</a:t>
            </a:r>
            <a:r>
              <a:rPr lang="en-US" altLang="el-GR" sz="2000" kern="0" dirty="0"/>
              <a:t> </a:t>
            </a:r>
            <a:r>
              <a:rPr lang="el-GR" altLang="el-GR" sz="2000" kern="0" dirty="0"/>
              <a:t>προκύψει. Κάθε</a:t>
            </a:r>
            <a:r>
              <a:rPr lang="en-US" altLang="el-GR" sz="2000" kern="0" dirty="0"/>
              <a:t> </a:t>
            </a:r>
            <a:r>
              <a:rPr lang="el-GR" altLang="el-GR" sz="2000" kern="0" dirty="0"/>
              <a:t>ρίσκο</a:t>
            </a:r>
            <a:r>
              <a:rPr lang="en-US" altLang="el-GR" sz="2000" kern="0" dirty="0"/>
              <a:t> </a:t>
            </a:r>
            <a:r>
              <a:rPr lang="el-GR" altLang="el-GR" sz="2000" kern="0" dirty="0"/>
              <a:t>συνδέεται</a:t>
            </a:r>
            <a:r>
              <a:rPr lang="en-US" altLang="el-GR" sz="2000" kern="0" dirty="0"/>
              <a:t> </a:t>
            </a:r>
            <a:r>
              <a:rPr lang="el-GR" altLang="el-GR" sz="2000" kern="0" dirty="0"/>
              <a:t>με</a:t>
            </a:r>
            <a:r>
              <a:rPr lang="en-US" altLang="el-GR" sz="2000" kern="0" dirty="0"/>
              <a:t> </a:t>
            </a:r>
            <a:r>
              <a:rPr lang="el-GR" altLang="el-GR" sz="2000" kern="0" dirty="0"/>
              <a:t>μαθηματική</a:t>
            </a:r>
            <a:r>
              <a:rPr lang="en-US" altLang="el-GR" sz="2000" kern="0" dirty="0"/>
              <a:t> </a:t>
            </a:r>
            <a:r>
              <a:rPr lang="el-GR" altLang="el-GR" sz="2000" kern="0" dirty="0"/>
              <a:t>ανάλυση</a:t>
            </a:r>
            <a:r>
              <a:rPr lang="en-US" altLang="el-GR" sz="2000" kern="0" dirty="0"/>
              <a:t> </a:t>
            </a:r>
            <a:r>
              <a:rPr lang="el-GR" altLang="el-GR" sz="2000" kern="0" dirty="0"/>
              <a:t>της</a:t>
            </a:r>
            <a:r>
              <a:rPr lang="en-US" altLang="el-GR" sz="2000" kern="0" dirty="0"/>
              <a:t> </a:t>
            </a:r>
            <a:r>
              <a:rPr lang="el-GR" altLang="el-GR" sz="2000" kern="0" dirty="0" smtClean="0"/>
              <a:t>πιθανότητας,</a:t>
            </a:r>
            <a:r>
              <a:rPr lang="en-US" altLang="el-GR" sz="2000" kern="0" dirty="0" smtClean="0"/>
              <a:t> </a:t>
            </a:r>
            <a:r>
              <a:rPr lang="el-GR" altLang="el-GR" sz="2000" kern="0" dirty="0"/>
              <a:t>και</a:t>
            </a:r>
            <a:r>
              <a:rPr lang="en-US" altLang="el-GR" sz="2000" kern="0" dirty="0"/>
              <a:t> </a:t>
            </a:r>
            <a:r>
              <a:rPr lang="el-GR" altLang="el-GR" sz="2000" kern="0" dirty="0"/>
              <a:t>αντιπροσωπεύεται</a:t>
            </a:r>
            <a:r>
              <a:rPr lang="en-US" altLang="el-GR" sz="2000" kern="0" dirty="0"/>
              <a:t> </a:t>
            </a:r>
            <a:r>
              <a:rPr lang="el-GR" altLang="el-GR" sz="2000" kern="0" dirty="0"/>
              <a:t>με</a:t>
            </a:r>
            <a:r>
              <a:rPr lang="en-US" altLang="el-GR" sz="2000" kern="0" dirty="0"/>
              <a:t> </a:t>
            </a:r>
            <a:r>
              <a:rPr lang="el-GR" altLang="el-GR" sz="2000" kern="0" dirty="0"/>
              <a:t>μια</a:t>
            </a:r>
            <a:r>
              <a:rPr lang="en-US" altLang="el-GR" sz="2000" kern="0" dirty="0"/>
              <a:t> </a:t>
            </a:r>
            <a:r>
              <a:rPr lang="el-GR" altLang="el-GR" sz="2000" kern="0" dirty="0"/>
              <a:t>ποσοτική</a:t>
            </a:r>
            <a:r>
              <a:rPr lang="en-US" altLang="el-GR" sz="2000" kern="0" dirty="0"/>
              <a:t> </a:t>
            </a:r>
            <a:r>
              <a:rPr lang="el-GR" altLang="el-GR" sz="2000" kern="0" dirty="0" smtClean="0"/>
              <a:t>έκφραση.</a:t>
            </a:r>
            <a:endParaRPr lang="el-GR" altLang="el-GR" sz="2000" kern="0" dirty="0"/>
          </a:p>
          <a:p>
            <a:pPr lvl="2" eaLnBrk="0" fontAlgn="base" hangingPunct="0">
              <a:spcBef>
                <a:spcPts val="0"/>
              </a:spcBef>
              <a:spcAft>
                <a:spcPts val="600"/>
              </a:spcAft>
              <a:buClr>
                <a:srgbClr val="00CC99"/>
              </a:buClr>
              <a:buFont typeface="Arial" panose="020B0604020202020204" pitchFamily="34" charset="0"/>
              <a:buChar char="●"/>
            </a:pPr>
            <a:r>
              <a:rPr lang="el-GR" altLang="el-GR" sz="2000" b="1" i="1" kern="0" dirty="0"/>
              <a:t>Αβεβαιότητα</a:t>
            </a:r>
            <a:r>
              <a:rPr lang="el-GR" altLang="el-GR" sz="2000" kern="0" dirty="0"/>
              <a:t>:</a:t>
            </a:r>
            <a:r>
              <a:rPr lang="en-US" altLang="el-GR" sz="2000" kern="0" dirty="0"/>
              <a:t> </a:t>
            </a:r>
            <a:r>
              <a:rPr lang="el-GR" altLang="el-GR" sz="2000" kern="0" dirty="0"/>
              <a:t>Η</a:t>
            </a:r>
            <a:r>
              <a:rPr lang="en-US" altLang="el-GR" sz="2000" kern="0" dirty="0"/>
              <a:t> </a:t>
            </a:r>
            <a:r>
              <a:rPr lang="el-GR" altLang="el-GR" sz="2000" kern="0" dirty="0"/>
              <a:t>αβεβαιότητα</a:t>
            </a:r>
            <a:r>
              <a:rPr lang="en-US" altLang="el-GR" sz="2000" kern="0" dirty="0"/>
              <a:t> </a:t>
            </a:r>
            <a:r>
              <a:rPr lang="el-GR" altLang="el-GR" sz="2000" kern="0" dirty="0"/>
              <a:t>περιγράφεται</a:t>
            </a:r>
            <a:r>
              <a:rPr lang="en-US" altLang="el-GR" sz="2000" kern="0" dirty="0"/>
              <a:t> </a:t>
            </a:r>
            <a:r>
              <a:rPr lang="el-GR" altLang="el-GR" sz="2000" kern="0" dirty="0"/>
              <a:t>ως</a:t>
            </a:r>
            <a:r>
              <a:rPr lang="en-US" altLang="el-GR" sz="2000" kern="0" dirty="0"/>
              <a:t> </a:t>
            </a:r>
            <a:r>
              <a:rPr lang="el-GR" altLang="el-GR" sz="2000" kern="0" dirty="0"/>
              <a:t>μία</a:t>
            </a:r>
            <a:r>
              <a:rPr lang="en-US" altLang="el-GR" sz="2000" kern="0" dirty="0"/>
              <a:t> </a:t>
            </a:r>
            <a:r>
              <a:rPr lang="el-GR" altLang="el-GR" sz="2000" kern="0" dirty="0" smtClean="0"/>
              <a:t>κατάσταση,</a:t>
            </a:r>
            <a:r>
              <a:rPr lang="en-US" altLang="el-GR" sz="2000" kern="0" dirty="0" smtClean="0"/>
              <a:t> </a:t>
            </a:r>
            <a:r>
              <a:rPr lang="el-GR" altLang="el-GR" sz="2000" kern="0" dirty="0"/>
              <a:t>στην</a:t>
            </a:r>
            <a:r>
              <a:rPr lang="en-US" altLang="el-GR" sz="2000" kern="0" dirty="0"/>
              <a:t> </a:t>
            </a:r>
            <a:r>
              <a:rPr lang="el-GR" altLang="el-GR" sz="2000" kern="0" dirty="0"/>
              <a:t>οποία</a:t>
            </a:r>
            <a:r>
              <a:rPr lang="en-US" altLang="el-GR" sz="2000" kern="0" dirty="0"/>
              <a:t> </a:t>
            </a:r>
            <a:r>
              <a:rPr lang="el-GR" altLang="el-GR" sz="2000" kern="0" dirty="0"/>
              <a:t>δεν</a:t>
            </a:r>
            <a:r>
              <a:rPr lang="en-US" altLang="el-GR" sz="2000" kern="0" dirty="0"/>
              <a:t> </a:t>
            </a:r>
            <a:r>
              <a:rPr lang="el-GR" altLang="el-GR" sz="2000" kern="0" dirty="0"/>
              <a:t>υπάρχει</a:t>
            </a:r>
            <a:r>
              <a:rPr lang="en-US" altLang="el-GR" sz="2000" kern="0" dirty="0"/>
              <a:t> </a:t>
            </a:r>
            <a:r>
              <a:rPr lang="el-GR" altLang="el-GR" sz="2000" kern="0" dirty="0"/>
              <a:t>ιστορικό</a:t>
            </a:r>
            <a:r>
              <a:rPr lang="en-US" altLang="el-GR" sz="2000" kern="0" dirty="0"/>
              <a:t> </a:t>
            </a:r>
            <a:r>
              <a:rPr lang="el-GR" altLang="el-GR" sz="2000" kern="0" dirty="0"/>
              <a:t>προηγούμενο</a:t>
            </a:r>
            <a:r>
              <a:rPr lang="en-US" altLang="el-GR" sz="2000" kern="0" dirty="0"/>
              <a:t> </a:t>
            </a:r>
            <a:r>
              <a:rPr lang="el-GR" altLang="el-GR" sz="2000" kern="0" dirty="0"/>
              <a:t>που</a:t>
            </a:r>
            <a:r>
              <a:rPr lang="en-US" altLang="el-GR" sz="2000" kern="0" dirty="0"/>
              <a:t> </a:t>
            </a:r>
            <a:r>
              <a:rPr lang="el-GR" altLang="el-GR" sz="2000" kern="0" dirty="0"/>
              <a:t>αφορά</a:t>
            </a:r>
            <a:r>
              <a:rPr lang="en-US" altLang="el-GR" sz="2000" kern="0" dirty="0"/>
              <a:t> </a:t>
            </a:r>
            <a:r>
              <a:rPr lang="el-GR" altLang="el-GR" sz="2000" kern="0" dirty="0"/>
              <a:t>το</a:t>
            </a:r>
            <a:r>
              <a:rPr lang="en-US" altLang="el-GR" sz="2000" kern="0" dirty="0"/>
              <a:t> </a:t>
            </a:r>
            <a:r>
              <a:rPr lang="el-GR" altLang="el-GR" sz="2000" kern="0" dirty="0" smtClean="0"/>
              <a:t>γεγονός,</a:t>
            </a:r>
            <a:r>
              <a:rPr lang="en-US" altLang="el-GR" sz="2000" kern="0" dirty="0" smtClean="0"/>
              <a:t> </a:t>
            </a:r>
            <a:r>
              <a:rPr lang="el-GR" altLang="el-GR" sz="2000" kern="0" dirty="0"/>
              <a:t>και</a:t>
            </a:r>
            <a:r>
              <a:rPr lang="en-US" altLang="el-GR" sz="2000" kern="0" dirty="0"/>
              <a:t> </a:t>
            </a:r>
            <a:r>
              <a:rPr lang="el-GR" altLang="el-GR" sz="2000" kern="0" dirty="0"/>
              <a:t>ως</a:t>
            </a:r>
            <a:r>
              <a:rPr lang="en-US" altLang="el-GR" sz="2000" kern="0" dirty="0"/>
              <a:t> </a:t>
            </a:r>
            <a:r>
              <a:rPr lang="el-GR" altLang="el-GR" sz="2000" kern="0" dirty="0"/>
              <a:t>εκ</a:t>
            </a:r>
            <a:r>
              <a:rPr lang="en-US" altLang="el-GR" sz="2000" kern="0" dirty="0"/>
              <a:t> </a:t>
            </a:r>
            <a:r>
              <a:rPr lang="el-GR" altLang="el-GR" sz="2000" kern="0" dirty="0"/>
              <a:t>τούτου</a:t>
            </a:r>
            <a:r>
              <a:rPr lang="en-US" altLang="el-GR" sz="2000" kern="0" dirty="0"/>
              <a:t> </a:t>
            </a:r>
            <a:r>
              <a:rPr lang="el-GR" altLang="el-GR" sz="2000" kern="0" dirty="0"/>
              <a:t>καμία θεωρία</a:t>
            </a:r>
            <a:r>
              <a:rPr lang="en-US" altLang="el-GR" sz="2000" kern="0" dirty="0"/>
              <a:t> </a:t>
            </a:r>
            <a:r>
              <a:rPr lang="el-GR" altLang="el-GR" sz="2000" kern="0" dirty="0"/>
              <a:t>πιθανοτήτων</a:t>
            </a:r>
            <a:r>
              <a:rPr lang="en-US" altLang="el-GR" sz="2000" kern="0" dirty="0"/>
              <a:t> </a:t>
            </a:r>
            <a:r>
              <a:rPr lang="el-GR" altLang="el-GR" sz="2000" kern="0" dirty="0"/>
              <a:t>δεν μπορεί να </a:t>
            </a:r>
            <a:r>
              <a:rPr lang="el-GR" altLang="el-GR" sz="2000" kern="0" dirty="0" smtClean="0"/>
              <a:t>εφαρμοστεί, </a:t>
            </a:r>
            <a:r>
              <a:rPr lang="el-GR" altLang="el-GR" sz="2000" kern="0" dirty="0"/>
              <a:t>για την αποτίμηση του αβέβαιου γεγονότος</a:t>
            </a:r>
            <a:r>
              <a:rPr lang="en-US" altLang="el-GR" sz="2000" kern="0" dirty="0"/>
              <a:t> – </a:t>
            </a:r>
            <a:r>
              <a:rPr lang="el-GR" altLang="el-GR" sz="2000" kern="0" dirty="0"/>
              <a:t>αποτελεί δε </a:t>
            </a:r>
            <a:r>
              <a:rPr lang="el-GR" altLang="el-GR" sz="2000" kern="0" dirty="0" smtClean="0"/>
              <a:t>μία </a:t>
            </a:r>
            <a:r>
              <a:rPr lang="el-GR" altLang="el-GR" sz="2000" kern="0" dirty="0"/>
              <a:t>πιο γενική έννοια από τον </a:t>
            </a:r>
            <a:r>
              <a:rPr lang="el-GR" altLang="el-GR" sz="2000" kern="0" dirty="0" smtClean="0"/>
              <a:t>κίνδυνο.</a:t>
            </a:r>
            <a:endParaRPr lang="el-GR" altLang="el-GR" sz="2000" kern="0" dirty="0"/>
          </a:p>
          <a:p>
            <a:pPr lvl="0" eaLnBrk="0" fontAlgn="base" hangingPunct="0">
              <a:spcBef>
                <a:spcPts val="0"/>
              </a:spcBef>
              <a:spcAft>
                <a:spcPct val="0"/>
              </a:spcAft>
              <a:buClr>
                <a:srgbClr val="C00000"/>
              </a:buClr>
              <a:buSzPct val="100000"/>
              <a:buFont typeface="Arial" panose="020B0604020202020204" pitchFamily="34" charset="0"/>
              <a:buChar char="●"/>
            </a:pPr>
            <a:r>
              <a:rPr lang="el-GR" altLang="el-GR" sz="2200" kern="0" dirty="0">
                <a:solidFill>
                  <a:srgbClr val="000000"/>
                </a:solidFill>
              </a:rPr>
              <a:t>Συνεπώς, στον κίνδυνο προσδίδονται ποσοτικά χαρακτηριστικά (μπορεί να </a:t>
            </a:r>
            <a:r>
              <a:rPr lang="el-GR" altLang="el-GR" sz="2200" kern="0" dirty="0" err="1">
                <a:solidFill>
                  <a:srgbClr val="000000"/>
                </a:solidFill>
              </a:rPr>
              <a:t>ποσοτικοποιηθεί</a:t>
            </a:r>
            <a:r>
              <a:rPr lang="el-GR" altLang="el-GR" sz="2200" kern="0" dirty="0" smtClean="0">
                <a:solidFill>
                  <a:srgbClr val="000000"/>
                </a:solidFill>
              </a:rPr>
              <a:t>)</a:t>
            </a:r>
            <a:r>
              <a:rPr lang="el-GR" altLang="el-GR" sz="2200" kern="0" dirty="0" smtClean="0">
                <a:solidFill>
                  <a:srgbClr val="000099"/>
                </a:solidFill>
              </a:rPr>
              <a:t>.</a:t>
            </a:r>
            <a:endParaRPr lang="el-GR" altLang="el-GR" sz="2200" kern="0" dirty="0">
              <a:solidFill>
                <a:srgbClr val="000099"/>
              </a:solidFill>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Εισαγωγή</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EB6E9990-CC84-4992-86F4-2CFCB562E615}" type="slidenum">
              <a:rPr lang="el-GR" sz="1400" smtClean="0">
                <a:solidFill>
                  <a:schemeClr val="tx1"/>
                </a:solidFill>
              </a:rPr>
              <a:t>17</a:t>
            </a:fld>
            <a:endParaRPr lang="el-GR" dirty="0">
              <a:solidFill>
                <a:schemeClr val="tx1"/>
              </a:solidFill>
            </a:endParaRPr>
          </a:p>
        </p:txBody>
      </p:sp>
    </p:spTree>
    <p:extLst>
      <p:ext uri="{BB962C8B-B14F-4D97-AF65-F5344CB8AC3E}">
        <p14:creationId xmlns:p14="http://schemas.microsoft.com/office/powerpoint/2010/main" val="24061628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4000" b="1" dirty="0" smtClean="0"/>
              <a:t>Αβεβαιότητα – κεντρικό στοιχείο της διαχείρισης </a:t>
            </a:r>
            <a:r>
              <a:rPr lang="el-GR" sz="4000" b="1" dirty="0"/>
              <a:t>έ</a:t>
            </a:r>
            <a:r>
              <a:rPr lang="el-GR" sz="4000" b="1" dirty="0" smtClean="0"/>
              <a:t>ργων</a:t>
            </a:r>
            <a:endParaRPr lang="el-GR" sz="4000" dirty="0"/>
          </a:p>
        </p:txBody>
      </p:sp>
      <p:sp>
        <p:nvSpPr>
          <p:cNvPr id="3" name="Θέση περιεχομένου 1"/>
          <p:cNvSpPr>
            <a:spLocks noGrp="1"/>
          </p:cNvSpPr>
          <p:nvPr>
            <p:ph idx="1"/>
          </p:nvPr>
        </p:nvSpPr>
        <p:spPr>
          <a:xfrm>
            <a:off x="323528" y="1484784"/>
            <a:ext cx="8568952" cy="4968552"/>
          </a:xfrm>
        </p:spPr>
        <p:txBody>
          <a:bodyPr>
            <a:normAutofit/>
          </a:bodyPr>
          <a:lstStyle/>
          <a:p>
            <a:pPr lvl="0" eaLnBrk="0" fontAlgn="base" hangingPunct="0">
              <a:spcBef>
                <a:spcPts val="0"/>
              </a:spcBef>
              <a:spcAft>
                <a:spcPts val="300"/>
              </a:spcAft>
              <a:buClr>
                <a:srgbClr val="C00000"/>
              </a:buClr>
              <a:buSzPct val="100000"/>
              <a:buFont typeface="Arial" panose="020B0604020202020204" pitchFamily="34" charset="0"/>
              <a:buChar char="●"/>
            </a:pPr>
            <a:r>
              <a:rPr lang="el-GR" altLang="el-GR" sz="2200" kern="0" dirty="0">
                <a:solidFill>
                  <a:srgbClr val="000000"/>
                </a:solidFill>
              </a:rPr>
              <a:t>Η ανάγκη για διαχείριση της </a:t>
            </a:r>
            <a:r>
              <a:rPr lang="el-GR" altLang="el-GR" sz="2200" kern="0" dirty="0" smtClean="0">
                <a:solidFill>
                  <a:srgbClr val="000000"/>
                </a:solidFill>
              </a:rPr>
              <a:t>αβεβαιότητας, </a:t>
            </a:r>
            <a:r>
              <a:rPr lang="el-GR" altLang="el-GR" sz="2200" kern="0" dirty="0">
                <a:solidFill>
                  <a:srgbClr val="000000"/>
                </a:solidFill>
              </a:rPr>
              <a:t>ενυπάρχει στη διοίκηση των περισσοτέρων έργων</a:t>
            </a:r>
            <a:r>
              <a:rPr lang="el-GR" altLang="el-GR" sz="2200" kern="0" dirty="0">
                <a:solidFill>
                  <a:srgbClr val="000099"/>
                </a:solidFill>
              </a:rPr>
              <a:t>.</a:t>
            </a:r>
          </a:p>
          <a:p>
            <a:pPr lvl="0" eaLnBrk="0" fontAlgn="base" hangingPunct="0">
              <a:spcBef>
                <a:spcPts val="0"/>
              </a:spcBef>
              <a:buClr>
                <a:srgbClr val="C00000"/>
              </a:buClr>
              <a:buSzPct val="100000"/>
              <a:buFont typeface="Arial" panose="020B0604020202020204" pitchFamily="34" charset="0"/>
              <a:buChar char="●"/>
            </a:pPr>
            <a:r>
              <a:rPr lang="el-GR" altLang="el-GR" sz="2200" kern="0" dirty="0">
                <a:solidFill>
                  <a:srgbClr val="000000"/>
                </a:solidFill>
              </a:rPr>
              <a:t>Τι είναι </a:t>
            </a:r>
            <a:r>
              <a:rPr lang="el-GR" altLang="el-GR" sz="2200" kern="0" dirty="0" smtClean="0">
                <a:solidFill>
                  <a:srgbClr val="000000"/>
                </a:solidFill>
              </a:rPr>
              <a:t>έργο;</a:t>
            </a:r>
            <a:endParaRPr lang="el-GR" altLang="el-GR" sz="2200" kern="0" dirty="0">
              <a:solidFill>
                <a:srgbClr val="000000"/>
              </a:solidFill>
            </a:endParaRPr>
          </a:p>
          <a:p>
            <a:pPr lvl="2" indent="-342900" eaLnBrk="0" fontAlgn="base" hangingPunct="0">
              <a:spcBef>
                <a:spcPts val="0"/>
              </a:spcBef>
              <a:spcAft>
                <a:spcPts val="600"/>
              </a:spcAft>
              <a:buClr>
                <a:srgbClr val="00CC99"/>
              </a:buClr>
              <a:buSzPct val="100000"/>
              <a:buFont typeface="Arial" panose="020B0604020202020204" pitchFamily="34" charset="0"/>
              <a:buChar char="●"/>
            </a:pPr>
            <a:r>
              <a:rPr lang="el-GR" altLang="el-GR" sz="2000" kern="0" dirty="0" smtClean="0">
                <a:solidFill>
                  <a:srgbClr val="000000"/>
                </a:solidFill>
              </a:rPr>
              <a:t>Έργο </a:t>
            </a:r>
            <a:r>
              <a:rPr lang="el-GR" altLang="el-GR" sz="2000" kern="0" dirty="0">
                <a:solidFill>
                  <a:srgbClr val="000000"/>
                </a:solidFill>
              </a:rPr>
              <a:t>είναι ένα εγχείρημα κατά το οποίο ανθρώπινοι, </a:t>
            </a:r>
            <a:r>
              <a:rPr lang="el-GR" altLang="el-GR" sz="2000" kern="0" dirty="0" smtClean="0">
                <a:solidFill>
                  <a:srgbClr val="000000"/>
                </a:solidFill>
              </a:rPr>
              <a:t>υλικοί, </a:t>
            </a:r>
            <a:r>
              <a:rPr lang="el-GR" altLang="el-GR" sz="2000" kern="0" dirty="0">
                <a:solidFill>
                  <a:srgbClr val="000000"/>
                </a:solidFill>
              </a:rPr>
              <a:t>και οικονομικοί </a:t>
            </a:r>
            <a:r>
              <a:rPr lang="el-GR" altLang="el-GR" sz="2000" kern="0" dirty="0" smtClean="0">
                <a:solidFill>
                  <a:srgbClr val="000000"/>
                </a:solidFill>
              </a:rPr>
              <a:t>πόροι, </a:t>
            </a:r>
            <a:r>
              <a:rPr lang="el-GR" altLang="el-GR" sz="2000" kern="0" dirty="0">
                <a:solidFill>
                  <a:srgbClr val="000000"/>
                </a:solidFill>
              </a:rPr>
              <a:t>οργανώνονται με καινοφανή </a:t>
            </a:r>
            <a:r>
              <a:rPr lang="el-GR" altLang="el-GR" sz="2000" kern="0" dirty="0" smtClean="0">
                <a:solidFill>
                  <a:srgbClr val="000000"/>
                </a:solidFill>
              </a:rPr>
              <a:t>τρόπο, </a:t>
            </a:r>
            <a:r>
              <a:rPr lang="el-GR" altLang="el-GR" sz="2000" kern="0" dirty="0">
                <a:solidFill>
                  <a:srgbClr val="000000"/>
                </a:solidFill>
              </a:rPr>
              <a:t>με στόχο την ανάληψη ενός «μοναδικού» αντικειμένου εργασιών συγκεκριμένων </a:t>
            </a:r>
            <a:r>
              <a:rPr lang="el-GR" altLang="el-GR" sz="2000" kern="0" dirty="0" smtClean="0">
                <a:solidFill>
                  <a:srgbClr val="000000"/>
                </a:solidFill>
              </a:rPr>
              <a:t>προδιαγραφών, </a:t>
            </a:r>
            <a:r>
              <a:rPr lang="el-GR" altLang="el-GR" sz="2000" kern="0" dirty="0">
                <a:solidFill>
                  <a:srgbClr val="000000"/>
                </a:solidFill>
              </a:rPr>
              <a:t>και υπόκεινται σε δεδομένους κοστολογικούς και χρονικούς περιορισμούς, ώστε να επιτευχθεί μια επωφελής μεταβολή η οποία ορίζεται μέσω ποσοτικών και ποιοτικών στόχων.</a:t>
            </a:r>
            <a:endParaRPr lang="el-GR" altLang="el-GR" sz="2000" kern="0" dirty="0">
              <a:solidFill>
                <a:srgbClr val="000099"/>
              </a:solidFill>
            </a:endParaRPr>
          </a:p>
          <a:p>
            <a:pPr lvl="0" eaLnBrk="0" fontAlgn="base" hangingPunct="0">
              <a:spcBef>
                <a:spcPts val="0"/>
              </a:spcBef>
              <a:spcAft>
                <a:spcPct val="0"/>
              </a:spcAft>
              <a:buClr>
                <a:srgbClr val="C00000"/>
              </a:buClr>
              <a:buSzPct val="100000"/>
              <a:buFont typeface="Arial" panose="020B0604020202020204" pitchFamily="34" charset="0"/>
              <a:buChar char="●"/>
            </a:pPr>
            <a:r>
              <a:rPr lang="el-GR" altLang="el-GR" sz="2200" kern="0" dirty="0">
                <a:solidFill>
                  <a:srgbClr val="000000"/>
                </a:solidFill>
              </a:rPr>
              <a:t>Προσωρινό εγχείρημα που στοχεύει στη δημιουργία ενός μοναδικού προϊόντος ή υπηρεσίας.</a:t>
            </a:r>
          </a:p>
          <a:p>
            <a:pPr lvl="2" indent="-342000" eaLnBrk="0" fontAlgn="base" hangingPunct="0">
              <a:spcBef>
                <a:spcPts val="0"/>
              </a:spcBef>
              <a:spcAft>
                <a:spcPct val="0"/>
              </a:spcAft>
              <a:buClr>
                <a:srgbClr val="00CC99"/>
              </a:buClr>
              <a:buFont typeface="Arial" panose="020B0604020202020204" pitchFamily="34" charset="0"/>
              <a:buChar char="●"/>
            </a:pPr>
            <a:r>
              <a:rPr lang="el-GR" altLang="el-GR" sz="2000" kern="0" dirty="0">
                <a:solidFill>
                  <a:srgbClr val="000000"/>
                </a:solidFill>
              </a:rPr>
              <a:t>Προσωρινό σημαίνει ότι κάθε έργο έχει καθορισμένο τέλος.</a:t>
            </a:r>
          </a:p>
          <a:p>
            <a:pPr lvl="2" indent="-342000" eaLnBrk="0" fontAlgn="base" hangingPunct="0">
              <a:spcBef>
                <a:spcPts val="0"/>
              </a:spcBef>
              <a:spcAft>
                <a:spcPct val="0"/>
              </a:spcAft>
              <a:buClr>
                <a:srgbClr val="00CC99"/>
              </a:buClr>
              <a:buFont typeface="Arial" panose="020B0604020202020204" pitchFamily="34" charset="0"/>
              <a:buChar char="●"/>
            </a:pPr>
            <a:r>
              <a:rPr lang="el-GR" altLang="el-GR" sz="2000" kern="0" dirty="0">
                <a:solidFill>
                  <a:srgbClr val="000000"/>
                </a:solidFill>
              </a:rPr>
              <a:t>Μοναδικό σημαίνει ότι το προϊόν ή η υπηρεσία διαφέρει κατά </a:t>
            </a:r>
            <a:r>
              <a:rPr lang="el-GR" altLang="el-GR" sz="2000" kern="0" dirty="0" smtClean="0">
                <a:solidFill>
                  <a:srgbClr val="000000"/>
                </a:solidFill>
              </a:rPr>
              <a:t>διακριτό </a:t>
            </a:r>
            <a:r>
              <a:rPr lang="el-GR" altLang="el-GR" sz="2000" kern="0" dirty="0">
                <a:solidFill>
                  <a:srgbClr val="000000"/>
                </a:solidFill>
              </a:rPr>
              <a:t>τρόπο από όλα τα παρόμοια προϊόντα ή υπηρεσίες</a:t>
            </a:r>
            <a:r>
              <a:rPr lang="el-GR" altLang="el-GR" sz="2000" kern="0" dirty="0" smtClean="0">
                <a:solidFill>
                  <a:srgbClr val="000000"/>
                </a:solidFill>
              </a:rPr>
              <a:t>.</a:t>
            </a:r>
            <a:endParaRPr lang="el-GR" altLang="el-GR" sz="2000" kern="0" dirty="0">
              <a:solidFill>
                <a:srgbClr val="000000"/>
              </a:solidFill>
            </a:endParaRPr>
          </a:p>
        </p:txBody>
      </p:sp>
      <p:sp>
        <p:nvSpPr>
          <p:cNvPr id="4" name="Θέση υποσέλιδου 1"/>
          <p:cNvSpPr>
            <a:spLocks noGrp="1"/>
          </p:cNvSpPr>
          <p:nvPr>
            <p:ph type="ftr" sz="quarter" idx="11"/>
          </p:nvPr>
        </p:nvSpPr>
        <p:spPr/>
        <p:txBody>
          <a:bodyPr/>
          <a:lstStyle/>
          <a:p>
            <a:r>
              <a:rPr lang="el-GR" sz="1400" dirty="0" smtClean="0">
                <a:solidFill>
                  <a:schemeClr val="tx1"/>
                </a:solidFill>
              </a:rPr>
              <a:t>Εισαγωγή</a:t>
            </a:r>
            <a:endParaRPr lang="el-GR" sz="1400" dirty="0">
              <a:solidFill>
                <a:schemeClr val="tx1"/>
              </a:solidFill>
            </a:endParaRPr>
          </a:p>
        </p:txBody>
      </p:sp>
      <p:sp>
        <p:nvSpPr>
          <p:cNvPr id="5" name="Θέση αριθμού διαφάνειας 1"/>
          <p:cNvSpPr>
            <a:spLocks noGrp="1"/>
          </p:cNvSpPr>
          <p:nvPr>
            <p:ph type="sldNum" sz="quarter" idx="12"/>
          </p:nvPr>
        </p:nvSpPr>
        <p:spPr/>
        <p:txBody>
          <a:bodyPr/>
          <a:lstStyle/>
          <a:p>
            <a:fld id="{EB6E9990-CC84-4992-86F4-2CFCB562E615}" type="slidenum">
              <a:rPr lang="el-GR" sz="1400" smtClean="0">
                <a:solidFill>
                  <a:schemeClr val="tx1"/>
                </a:solidFill>
              </a:rPr>
              <a:t>18</a:t>
            </a:fld>
            <a:endParaRPr lang="el-GR" sz="1400" dirty="0">
              <a:solidFill>
                <a:schemeClr val="tx1"/>
              </a:solidFill>
            </a:endParaRPr>
          </a:p>
        </p:txBody>
      </p:sp>
    </p:spTree>
    <p:extLst>
      <p:ext uri="{BB962C8B-B14F-4D97-AF65-F5344CB8AC3E}">
        <p14:creationId xmlns:p14="http://schemas.microsoft.com/office/powerpoint/2010/main" val="41483193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smtClean="0"/>
              <a:t>Βασικά χαρακτηριστικά </a:t>
            </a:r>
            <a:r>
              <a:rPr lang="el-GR" b="1" dirty="0"/>
              <a:t>έ</a:t>
            </a:r>
            <a:r>
              <a:rPr lang="el-GR" b="1" dirty="0" smtClean="0"/>
              <a:t>ργων</a:t>
            </a:r>
            <a:endParaRPr lang="el-GR" dirty="0"/>
          </a:p>
        </p:txBody>
      </p:sp>
      <p:sp>
        <p:nvSpPr>
          <p:cNvPr id="3" name="Θέση περιεχομένου 1"/>
          <p:cNvSpPr>
            <a:spLocks noGrp="1"/>
          </p:cNvSpPr>
          <p:nvPr>
            <p:ph idx="1"/>
          </p:nvPr>
        </p:nvSpPr>
        <p:spPr/>
        <p:txBody>
          <a:bodyPr>
            <a:noAutofit/>
          </a:bodyPr>
          <a:lstStyle/>
          <a:p>
            <a:pPr lvl="2" indent="-342000" eaLnBrk="0" fontAlgn="base" hangingPunct="0">
              <a:spcBef>
                <a:spcPts val="0"/>
              </a:spcBef>
              <a:buClr>
                <a:srgbClr val="C00000"/>
              </a:buClr>
              <a:buSzPct val="100000"/>
              <a:buFont typeface="Arial" panose="020B0604020202020204" pitchFamily="34" charset="0"/>
              <a:buChar char="●"/>
            </a:pPr>
            <a:endParaRPr lang="el-GR" altLang="el-GR" sz="3200" kern="0" dirty="0" smtClean="0">
              <a:solidFill>
                <a:srgbClr val="000000"/>
              </a:solidFill>
            </a:endParaRPr>
          </a:p>
          <a:p>
            <a:pPr lvl="2" indent="-342000" eaLnBrk="0" fontAlgn="base" hangingPunct="0">
              <a:spcBef>
                <a:spcPts val="0"/>
              </a:spcBef>
              <a:spcAft>
                <a:spcPts val="1200"/>
              </a:spcAft>
              <a:buClr>
                <a:srgbClr val="C00000"/>
              </a:buClr>
              <a:buSzPct val="100000"/>
              <a:buFont typeface="Arial" panose="020B0604020202020204" pitchFamily="34" charset="0"/>
              <a:buChar char="●"/>
            </a:pPr>
            <a:r>
              <a:rPr lang="el-GR" altLang="el-GR" sz="2800" kern="0" dirty="0" smtClean="0">
                <a:solidFill>
                  <a:srgbClr val="000000"/>
                </a:solidFill>
              </a:rPr>
              <a:t>Έναρξη </a:t>
            </a:r>
            <a:r>
              <a:rPr lang="el-GR" altLang="el-GR" sz="2800" kern="0" dirty="0">
                <a:solidFill>
                  <a:srgbClr val="000000"/>
                </a:solidFill>
              </a:rPr>
              <a:t>και λήξη.</a:t>
            </a:r>
            <a:endParaRPr lang="en-US" altLang="el-GR" sz="2800" kern="0" dirty="0">
              <a:solidFill>
                <a:srgbClr val="000000"/>
              </a:solidFill>
            </a:endParaRPr>
          </a:p>
          <a:p>
            <a:pPr lvl="2" indent="-342000" eaLnBrk="0" fontAlgn="base" hangingPunct="0">
              <a:spcBef>
                <a:spcPts val="0"/>
              </a:spcBef>
              <a:spcAft>
                <a:spcPts val="1200"/>
              </a:spcAft>
              <a:buClr>
                <a:srgbClr val="C00000"/>
              </a:buClr>
              <a:buSzPct val="100000"/>
              <a:buFont typeface="Arial" panose="020B0604020202020204" pitchFamily="34" charset="0"/>
              <a:buChar char="●"/>
            </a:pPr>
            <a:r>
              <a:rPr lang="el-GR" altLang="el-GR" sz="2800" kern="0" dirty="0">
                <a:solidFill>
                  <a:srgbClr val="000000"/>
                </a:solidFill>
              </a:rPr>
              <a:t>Κύκλος ζωής.</a:t>
            </a:r>
            <a:endParaRPr lang="en-US" altLang="el-GR" sz="2800" kern="0" dirty="0">
              <a:solidFill>
                <a:srgbClr val="000000"/>
              </a:solidFill>
            </a:endParaRPr>
          </a:p>
          <a:p>
            <a:pPr lvl="2" indent="-342000" eaLnBrk="0" fontAlgn="base" hangingPunct="0">
              <a:spcBef>
                <a:spcPts val="0"/>
              </a:spcBef>
              <a:spcAft>
                <a:spcPts val="1200"/>
              </a:spcAft>
              <a:buClr>
                <a:srgbClr val="C00000"/>
              </a:buClr>
              <a:buSzPct val="100000"/>
              <a:buFont typeface="Arial" panose="020B0604020202020204" pitchFamily="34" charset="0"/>
              <a:buChar char="●"/>
            </a:pPr>
            <a:r>
              <a:rPr lang="el-GR" altLang="el-GR" sz="2800" kern="0" dirty="0">
                <a:solidFill>
                  <a:srgbClr val="000000"/>
                </a:solidFill>
              </a:rPr>
              <a:t>Προϋπολογισμός.</a:t>
            </a:r>
            <a:endParaRPr lang="en-US" altLang="el-GR" sz="2800" kern="0" dirty="0">
              <a:solidFill>
                <a:srgbClr val="000000"/>
              </a:solidFill>
            </a:endParaRPr>
          </a:p>
          <a:p>
            <a:pPr lvl="2" indent="-342000" eaLnBrk="0" fontAlgn="base" hangingPunct="0">
              <a:spcBef>
                <a:spcPts val="0"/>
              </a:spcBef>
              <a:spcAft>
                <a:spcPts val="1200"/>
              </a:spcAft>
              <a:buClr>
                <a:srgbClr val="C00000"/>
              </a:buClr>
              <a:buSzPct val="100000"/>
              <a:buFont typeface="Arial" panose="020B0604020202020204" pitchFamily="34" charset="0"/>
              <a:buChar char="●"/>
            </a:pPr>
            <a:r>
              <a:rPr lang="el-GR" altLang="el-GR" sz="2800" kern="0" dirty="0">
                <a:solidFill>
                  <a:srgbClr val="000000"/>
                </a:solidFill>
              </a:rPr>
              <a:t>Δραστηριότητες μη επαναλαμβανόμενες.</a:t>
            </a:r>
            <a:endParaRPr lang="en-US" altLang="el-GR" sz="2800" kern="0" dirty="0">
              <a:solidFill>
                <a:srgbClr val="000000"/>
              </a:solidFill>
            </a:endParaRPr>
          </a:p>
          <a:p>
            <a:pPr lvl="2" indent="-342000" eaLnBrk="0" fontAlgn="base" hangingPunct="0">
              <a:spcBef>
                <a:spcPts val="0"/>
              </a:spcBef>
              <a:spcAft>
                <a:spcPts val="1200"/>
              </a:spcAft>
              <a:buClr>
                <a:srgbClr val="C00000"/>
              </a:buClr>
              <a:buSzPct val="100000"/>
              <a:buFont typeface="Arial" panose="020B0604020202020204" pitchFamily="34" charset="0"/>
              <a:buChar char="●"/>
            </a:pPr>
            <a:r>
              <a:rPr lang="el-GR" altLang="el-GR" sz="2800" kern="0" dirty="0">
                <a:solidFill>
                  <a:srgbClr val="000000"/>
                </a:solidFill>
              </a:rPr>
              <a:t>Χρήση πόρων από διαφορετικά τμήματα.</a:t>
            </a:r>
            <a:endParaRPr lang="en-US" altLang="el-GR" sz="2800" kern="0" dirty="0">
              <a:solidFill>
                <a:srgbClr val="000000"/>
              </a:solidFill>
            </a:endParaRPr>
          </a:p>
          <a:p>
            <a:pPr lvl="2" indent="-342000" eaLnBrk="0" fontAlgn="base" hangingPunct="0">
              <a:spcBef>
                <a:spcPts val="0"/>
              </a:spcBef>
              <a:buClr>
                <a:srgbClr val="C00000"/>
              </a:buClr>
              <a:buSzPct val="100000"/>
              <a:buFont typeface="Arial" panose="020B0604020202020204" pitchFamily="34" charset="0"/>
              <a:buChar char="●"/>
            </a:pPr>
            <a:r>
              <a:rPr lang="el-GR" altLang="el-GR" sz="2800" kern="0" dirty="0">
                <a:solidFill>
                  <a:srgbClr val="000000"/>
                </a:solidFill>
              </a:rPr>
              <a:t>Κύριος φορέας ευθύνης</a:t>
            </a:r>
            <a:r>
              <a:rPr lang="el-GR" altLang="el-GR" sz="2800" kern="0" dirty="0" smtClean="0">
                <a:solidFill>
                  <a:srgbClr val="000000"/>
                </a:solidFill>
              </a:rPr>
              <a:t>.</a:t>
            </a:r>
            <a:endParaRPr lang="en-US" altLang="el-GR" sz="2800" kern="0" dirty="0">
              <a:solidFill>
                <a:srgbClr val="000000"/>
              </a:solidFill>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Εισαγωγή</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EB6E9990-CC84-4992-86F4-2CFCB562E615}" type="slidenum">
              <a:rPr lang="el-GR" sz="1400" smtClean="0">
                <a:solidFill>
                  <a:schemeClr val="tx1"/>
                </a:solidFill>
              </a:rPr>
              <a:t>19</a:t>
            </a:fld>
            <a:endParaRPr lang="el-GR" dirty="0">
              <a:solidFill>
                <a:schemeClr val="tx1"/>
              </a:solidFill>
            </a:endParaRPr>
          </a:p>
        </p:txBody>
      </p:sp>
    </p:spTree>
    <p:extLst>
      <p:ext uri="{BB962C8B-B14F-4D97-AF65-F5344CB8AC3E}">
        <p14:creationId xmlns:p14="http://schemas.microsoft.com/office/powerpoint/2010/main" val="6922730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p:txBody>
          <a:bodyPr/>
          <a:lstStyle/>
          <a:p>
            <a:pPr eaLnBrk="1" hangingPunct="1"/>
            <a:r>
              <a:rPr lang="el-GR" b="1" dirty="0" smtClean="0">
                <a:latin typeface="Calibri" panose="020F0502020204030204" pitchFamily="34" charset="0"/>
              </a:rPr>
              <a:t>Χρηματοδότηση</a:t>
            </a:r>
            <a:r>
              <a:rPr lang="el-GR" b="1" dirty="0" smtClean="0"/>
              <a:t> </a:t>
            </a:r>
          </a:p>
        </p:txBody>
      </p:sp>
      <p:sp>
        <p:nvSpPr>
          <p:cNvPr id="4099" name="Θέση περιεχομένου 1"/>
          <p:cNvSpPr>
            <a:spLocks noGrp="1"/>
          </p:cNvSpPr>
          <p:nvPr>
            <p:ph idx="1"/>
          </p:nvPr>
        </p:nvSpPr>
        <p:spPr/>
        <p:txBody>
          <a:bodyPr>
            <a:normAutofit/>
          </a:bodyPr>
          <a:lstStyle/>
          <a:p>
            <a:pPr eaLnBrk="1" hangingPunct="1">
              <a:spcBef>
                <a:spcPts val="0"/>
              </a:spcBef>
              <a:spcAft>
                <a:spcPts val="600"/>
              </a:spcAft>
            </a:pPr>
            <a:r>
              <a:rPr lang="el-GR" sz="2000" dirty="0" smtClean="0">
                <a:latin typeface="Calibri" panose="020F0502020204030204" pitchFamily="34" charset="0"/>
              </a:rPr>
              <a:t>Το παρόν εκπαιδευτικό υλικό έχει αναπτυχθεί στα πλαίσια του εκπαιδευτικού έργου του διδάσκοντα</a:t>
            </a:r>
            <a:r>
              <a:rPr lang="en-US" sz="2000" dirty="0" smtClean="0">
                <a:latin typeface="Calibri" panose="020F0502020204030204" pitchFamily="34" charset="0"/>
              </a:rPr>
              <a:t>.</a:t>
            </a:r>
            <a:r>
              <a:rPr lang="el-GR" sz="2000" dirty="0" smtClean="0">
                <a:latin typeface="Calibri" panose="020F0502020204030204" pitchFamily="34" charset="0"/>
              </a:rPr>
              <a:t> </a:t>
            </a:r>
            <a:endParaRPr lang="en-US" sz="2000" dirty="0" smtClean="0">
              <a:latin typeface="Calibri" panose="020F0502020204030204" pitchFamily="34" charset="0"/>
            </a:endParaRPr>
          </a:p>
          <a:p>
            <a:pPr lvl="0">
              <a:spcBef>
                <a:spcPts val="0"/>
              </a:spcBef>
              <a:spcAft>
                <a:spcPts val="600"/>
              </a:spcAft>
            </a:pPr>
            <a:r>
              <a:rPr lang="el-GR" sz="2000" dirty="0">
                <a:solidFill>
                  <a:prstClr val="black"/>
                </a:solidFill>
                <a:latin typeface="Calibri" panose="020F0502020204030204" pitchFamily="34" charset="0"/>
              </a:rPr>
              <a:t>Το έργο «</a:t>
            </a:r>
            <a:r>
              <a:rPr lang="el-GR" sz="2000" b="1" dirty="0">
                <a:solidFill>
                  <a:prstClr val="black"/>
                </a:solidFill>
                <a:latin typeface="Calibri" panose="020F0502020204030204" pitchFamily="34" charset="0"/>
              </a:rPr>
              <a:t>Ανοικτά Ακαδημαϊκά Μαθήματα στο ΤΕΙ Θεσσαλίας</a:t>
            </a:r>
            <a:r>
              <a:rPr lang="el-GR" sz="2000" dirty="0">
                <a:solidFill>
                  <a:prstClr val="black"/>
                </a:solidFill>
                <a:latin typeface="Calibri" panose="020F0502020204030204" pitchFamily="34" charset="0"/>
              </a:rPr>
              <a:t>» έχει χρηματοδοτήσει μόνο τη αναδιαμόρφωση του εκπαιδευτικού υλικού</a:t>
            </a:r>
            <a:r>
              <a:rPr lang="el-GR" sz="2000" dirty="0" smtClean="0">
                <a:solidFill>
                  <a:prstClr val="black"/>
                </a:solidFill>
                <a:latin typeface="Calibri" panose="020F0502020204030204" pitchFamily="34" charset="0"/>
              </a:rPr>
              <a:t>.</a:t>
            </a:r>
            <a:endParaRPr lang="el-GR" sz="2000" dirty="0" smtClean="0">
              <a:latin typeface="Calibri" panose="020F0502020204030204" pitchFamily="34" charset="0"/>
            </a:endParaRPr>
          </a:p>
          <a:p>
            <a:pPr eaLnBrk="1" hangingPunct="1">
              <a:spcBef>
                <a:spcPts val="0"/>
              </a:spcBef>
            </a:pPr>
            <a:r>
              <a:rPr lang="el-GR" sz="2000" dirty="0" smtClean="0">
                <a:latin typeface="Calibri" panose="020F0502020204030204" pitchFamily="34" charset="0"/>
              </a:rPr>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r>
              <a:rPr lang="en-US" sz="2000" dirty="0" smtClean="0">
                <a:latin typeface="Calibri" panose="020F0502020204030204" pitchFamily="34" charset="0"/>
              </a:rPr>
              <a:t>. </a:t>
            </a:r>
            <a:endParaRPr lang="el-GR" sz="2000" dirty="0" smtClean="0">
              <a:latin typeface="Calibri" panose="020F0502020204030204" pitchFamily="34" charset="0"/>
            </a:endParaRPr>
          </a:p>
        </p:txBody>
      </p:sp>
      <p:pic>
        <p:nvPicPr>
          <p:cNvPr id="6" name="Εικόνα 1" descr=" Λογότυπο Επιχειρησιακού Προγράμματος Εκπαίδευση και Δια βίου Μάθηση.   ">
            <a:hlinkClick r:id="rId4" tooltip="Μετάβαση σε www.edulll.gr"/>
          </p:cNvPr>
          <p:cNvPicPr>
            <a:picLocks noChangeAspect="1" noChangeArrowheads="1"/>
          </p:cNvPicPr>
          <p:nvPr/>
        </p:nvPicPr>
        <p:blipFill>
          <a:blip r:embed="rId5" cstate="print"/>
          <a:srcRect/>
          <a:stretch>
            <a:fillRect/>
          </a:stretch>
        </p:blipFill>
        <p:spPr bwMode="auto">
          <a:xfrm>
            <a:off x="684213" y="4221163"/>
            <a:ext cx="78486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prstClr val="black"/>
                </a:solidFill>
              </a:rPr>
              <a:pPr>
                <a:defRPr/>
              </a:pPr>
              <a:t>2</a:t>
            </a:fld>
            <a:endParaRPr lang="el-GR" sz="1400" dirty="0">
              <a:solidFill>
                <a:prstClr val="black"/>
              </a:solidFill>
            </a:endParaRPr>
          </a:p>
        </p:txBody>
      </p:sp>
    </p:spTree>
    <p:custDataLst>
      <p:tags r:id="rId1"/>
    </p:custDataLst>
    <p:extLst>
      <p:ext uri="{BB962C8B-B14F-4D97-AF65-F5344CB8AC3E}">
        <p14:creationId xmlns:p14="http://schemas.microsoft.com/office/powerpoint/2010/main" val="8613121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smtClean="0"/>
              <a:t>Παράγοντες αβεβαιότητας </a:t>
            </a:r>
            <a:r>
              <a:rPr lang="el-GR" b="1" dirty="0"/>
              <a:t>έ</a:t>
            </a:r>
            <a:r>
              <a:rPr lang="el-GR" b="1" dirty="0" smtClean="0"/>
              <a:t>ργου</a:t>
            </a:r>
            <a:endParaRPr lang="el-GR" dirty="0"/>
          </a:p>
        </p:txBody>
      </p:sp>
      <p:sp>
        <p:nvSpPr>
          <p:cNvPr id="6" name="Θέση περιεχομένου 1"/>
          <p:cNvSpPr>
            <a:spLocks noGrp="1"/>
          </p:cNvSpPr>
          <p:nvPr>
            <p:ph sz="half" idx="1"/>
          </p:nvPr>
        </p:nvSpPr>
        <p:spPr/>
        <p:txBody>
          <a:bodyPr>
            <a:normAutofit/>
          </a:bodyPr>
          <a:lstStyle/>
          <a:p>
            <a:pPr lvl="0" fontAlgn="base">
              <a:spcBef>
                <a:spcPct val="0"/>
              </a:spcBef>
              <a:spcAft>
                <a:spcPct val="0"/>
              </a:spcAft>
              <a:buClr>
                <a:srgbClr val="C00000"/>
              </a:buClr>
              <a:buFont typeface="Arial" panose="020B0604020202020204" pitchFamily="34" charset="0"/>
              <a:buChar char="●"/>
            </a:pPr>
            <a:r>
              <a:rPr lang="el-GR" altLang="el-GR" sz="3200" dirty="0">
                <a:solidFill>
                  <a:srgbClr val="000000"/>
                </a:solidFill>
                <a:cs typeface="Arial" pitchFamily="34" charset="0"/>
              </a:rPr>
              <a:t>Η αβεβαιότητα είναι ουσιαστικά ο </a:t>
            </a:r>
            <a:r>
              <a:rPr lang="el-GR" altLang="el-GR" sz="3200" dirty="0" smtClean="0">
                <a:solidFill>
                  <a:srgbClr val="000000"/>
                </a:solidFill>
                <a:cs typeface="Arial" pitchFamily="34" charset="0"/>
              </a:rPr>
              <a:t>βαθμός μεταβλητότητας, σε </a:t>
            </a:r>
            <a:r>
              <a:rPr lang="el-GR" altLang="el-GR" sz="3200" dirty="0">
                <a:solidFill>
                  <a:srgbClr val="000000"/>
                </a:solidFill>
                <a:cs typeface="Arial" pitchFamily="34" charset="0"/>
              </a:rPr>
              <a:t>σχέση με τα μέτρα απόδοσης στα έργα, </a:t>
            </a:r>
            <a:r>
              <a:rPr lang="el-GR" altLang="el-GR" sz="3200" dirty="0" smtClean="0">
                <a:solidFill>
                  <a:srgbClr val="000000"/>
                </a:solidFill>
                <a:cs typeface="Arial" pitchFamily="34" charset="0"/>
              </a:rPr>
              <a:t>δηλαδή </a:t>
            </a:r>
            <a:r>
              <a:rPr lang="el-GR" altLang="el-GR" sz="3200" dirty="0">
                <a:solidFill>
                  <a:srgbClr val="000000"/>
                </a:solidFill>
                <a:cs typeface="Arial" pitchFamily="34" charset="0"/>
              </a:rPr>
              <a:t>κόστος, </a:t>
            </a:r>
            <a:r>
              <a:rPr lang="el-GR" altLang="el-GR" sz="3200" dirty="0" smtClean="0">
                <a:solidFill>
                  <a:srgbClr val="000000"/>
                </a:solidFill>
                <a:cs typeface="Arial" pitchFamily="34" charset="0"/>
              </a:rPr>
              <a:t>διάρκεια, </a:t>
            </a:r>
            <a:r>
              <a:rPr lang="el-GR" altLang="el-GR" sz="3200" dirty="0">
                <a:solidFill>
                  <a:srgbClr val="000000"/>
                </a:solidFill>
                <a:cs typeface="Arial" pitchFamily="34" charset="0"/>
              </a:rPr>
              <a:t>ή «ποιότητα</a:t>
            </a:r>
            <a:r>
              <a:rPr lang="el-GR" altLang="el-GR" sz="3200" dirty="0" smtClean="0">
                <a:solidFill>
                  <a:srgbClr val="000000"/>
                </a:solidFill>
                <a:cs typeface="Arial" pitchFamily="34" charset="0"/>
              </a:rPr>
              <a:t>»</a:t>
            </a:r>
            <a:r>
              <a:rPr lang="el-GR" altLang="el-GR" sz="3200" dirty="0" smtClean="0"/>
              <a:t>.</a:t>
            </a:r>
            <a:endParaRPr lang="el-GR" altLang="el-GR" sz="3200" dirty="0">
              <a:solidFill>
                <a:srgbClr val="000000"/>
              </a:solidFill>
              <a:cs typeface="Arial" pitchFamily="34" charset="0"/>
            </a:endParaRPr>
          </a:p>
        </p:txBody>
      </p:sp>
      <p:pic>
        <p:nvPicPr>
          <p:cNvPr id="8" name="Θέση περιεχομένου 2" descr="Εικόνα με τα μέτρα απόδοσης στα έργα. Κόστος, ποιότητα, και χρόνος"/>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0" y="2117093"/>
            <a:ext cx="4176464" cy="3400139"/>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Εισαγωγή</a:t>
            </a:r>
            <a:endParaRPr lang="el-GR"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EB6E9990-CC84-4992-86F4-2CFCB562E615}" type="slidenum">
              <a:rPr lang="el-GR" sz="1400" smtClean="0">
                <a:solidFill>
                  <a:schemeClr val="tx1"/>
                </a:solidFill>
              </a:rPr>
              <a:t>20</a:t>
            </a:fld>
            <a:endParaRPr lang="el-GR" sz="1400" dirty="0">
              <a:solidFill>
                <a:schemeClr val="tx1"/>
              </a:solidFill>
            </a:endParaRPr>
          </a:p>
        </p:txBody>
      </p:sp>
    </p:spTree>
    <p:extLst>
      <p:ext uri="{BB962C8B-B14F-4D97-AF65-F5344CB8AC3E}">
        <p14:creationId xmlns:p14="http://schemas.microsoft.com/office/powerpoint/2010/main" val="31101156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lvl="0" fontAlgn="base">
              <a:spcBef>
                <a:spcPct val="50000"/>
              </a:spcBef>
              <a:spcAft>
                <a:spcPct val="0"/>
              </a:spcAft>
              <a:defRPr/>
            </a:pPr>
            <a:r>
              <a:rPr lang="el-GR" b="1" dirty="0" smtClean="0">
                <a:cs typeface="+mn-cs"/>
              </a:rPr>
              <a:t>Κίνδυνοι και διοίκηση έργων (1 από 2)</a:t>
            </a:r>
            <a:endParaRPr lang="el-GR" sz="5400" dirty="0"/>
          </a:p>
        </p:txBody>
      </p:sp>
      <p:pic>
        <p:nvPicPr>
          <p:cNvPr id="6" name="Θέση περιεχομένου 1" descr="Εικόνα με την εξέλιξη της αβεβαιότητας κατά τη διάρκεια ενός έργου. Η αβεβαιότητα εξελίσσεται σε:  αρχική, σχεδιασμού, εκτέλεσης, και λήξης."/>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7792" y="1600200"/>
            <a:ext cx="7168416" cy="4525963"/>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Εισαγωγή</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EB6E9990-CC84-4992-86F4-2CFCB562E615}" type="slidenum">
              <a:rPr lang="el-GR" sz="1400" smtClean="0">
                <a:solidFill>
                  <a:schemeClr val="tx1"/>
                </a:solidFill>
              </a:rPr>
              <a:t>21</a:t>
            </a:fld>
            <a:endParaRPr lang="el-GR" dirty="0">
              <a:solidFill>
                <a:schemeClr val="tx1"/>
              </a:solidFill>
            </a:endParaRPr>
          </a:p>
        </p:txBody>
      </p:sp>
    </p:spTree>
    <p:extLst>
      <p:ext uri="{BB962C8B-B14F-4D97-AF65-F5344CB8AC3E}">
        <p14:creationId xmlns:p14="http://schemas.microsoft.com/office/powerpoint/2010/main" val="18248805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a:t>Κίνδυνοι και διοίκηση έργων </a:t>
            </a:r>
            <a:r>
              <a:rPr lang="el-GR" b="1" dirty="0" smtClean="0"/>
              <a:t>(2 </a:t>
            </a:r>
            <a:r>
              <a:rPr lang="el-GR" b="1" dirty="0"/>
              <a:t>από 2)</a:t>
            </a:r>
            <a:endParaRPr lang="el-GR" dirty="0"/>
          </a:p>
        </p:txBody>
      </p:sp>
      <p:pic>
        <p:nvPicPr>
          <p:cNvPr id="8" name="Θέση περιεχομένου 1" descr="Εικόνα με τις φάσεις έργων και διαχείριση κινδύνων. Οι φάσεις έργων είναι: 1) Η αρχική, η οποία περιλαμβάνει την σύλληψη και την μελέτη σκοπιμότητας. Στην φάση αυτή, γίνεται ο υπολογισμός του επιχειρηματικού κινδύνου&#10;2) Σχεδιασμού, ο οποίος περιλαμβάνει τον καθορισμό στόχων, τον σχεδιασμό, και την κατανομή πόρων. Στη φάση αυτή, γίνεται ο εντοπισμός, η ανάλυση, και η αντιμετώπιση των κινδύνων.&#10;3) Η εκτέλεση, η οποία περιλαμβάνει την ανάπτυξη και τον έλεγχο. Στη φάση αυτή, γίνεται η παρακολούθηση και ο έλεγχος των κινδύνων.&#10;5) Η λήξη, η οποία περιλαμβάνει την παράδοση και την ανασκόπηση. Στη φάση αυτή, γίνεται η δέσμευση γνώσης από εμπειρία."/>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7268" y="1551163"/>
            <a:ext cx="7045132" cy="4830165"/>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Εισαγωγή</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EB6E9990-CC84-4992-86F4-2CFCB562E615}" type="slidenum">
              <a:rPr lang="el-GR" sz="1400" smtClean="0">
                <a:solidFill>
                  <a:schemeClr val="tx1"/>
                </a:solidFill>
              </a:rPr>
              <a:t>22</a:t>
            </a:fld>
            <a:endParaRPr lang="el-GR" sz="1400" dirty="0">
              <a:solidFill>
                <a:schemeClr val="tx1"/>
              </a:solidFill>
            </a:endParaRPr>
          </a:p>
        </p:txBody>
      </p:sp>
    </p:spTree>
    <p:extLst>
      <p:ext uri="{BB962C8B-B14F-4D97-AF65-F5344CB8AC3E}">
        <p14:creationId xmlns:p14="http://schemas.microsoft.com/office/powerpoint/2010/main" val="13685392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smtClean="0"/>
              <a:t>Διαχείριση κινδύνων και διοίκηση </a:t>
            </a:r>
            <a:r>
              <a:rPr lang="el-GR" b="1" dirty="0"/>
              <a:t>έ</a:t>
            </a:r>
            <a:r>
              <a:rPr lang="el-GR" b="1" dirty="0" smtClean="0"/>
              <a:t>ργων</a:t>
            </a:r>
            <a:endParaRPr lang="el-GR" dirty="0"/>
          </a:p>
        </p:txBody>
      </p:sp>
      <p:pic>
        <p:nvPicPr>
          <p:cNvPr id="6" name="Θέση περιεχομένου 1" descr="Εικονα με το διάγραμμα ροής των φάσεων του έργου και την διαχείριση των κινδύνων. Στην αρχική φάση, ξεκινλαμε με ενημέρωση από τον πελάτη, ακολουθεί απόφαση για συμμετοχή. Αν όχι, τότε λήξη της διαδικασίας. Αν ναι, τότε περνάμε στη φάση του σχεδιασμού, και προετοιμασία και αποστολή προσφοράς. Στο σημείο αυτό, έχουμε εντοπισμό κινδύνων. Στη συνέχεια, περνάμε στη φάση εκτέλεσης, με την ανάληψη του έργου. Αν όχι, τότε εντοπισμός κινδύνων. Αν ναι, τότε συγκρότηση ομάδας έργου. Έπειτα εκτέλεση του έργου, και εντοπισμός κινδύνων. Μετά, ολοκλήρωση του έργου. Αν όχι, τότε επιστροφή στην εκτέλεση του έργου. Αν ναι, τότε περνάμε στη φάση λήξης, με κλείσιμο του έργου. Και τέλος ενημέρωση επιχειρησιακής μνήμης.&#10;Στο διάγραμμα της διαχείρισης κινδύνων, από τον εντοπισμό κινδύνων, περνάμε στη δημιουργία ενημέρωση φύλλου κινδύνου. Στη συνέχεια προχωράμε στην ανάλυση κινδύνου. Μετά, προέκυψαν νέα στοιχεία. Αν ναι, τότε δημιουργία ενημέρωση φύλλου κινδύνου. Αν όχι, τότε καθορισμός στρατηγικών αντιμετώπισης. Στη συνέχεια προέκυψαν νέα στοιχεία. Αν ναι, δημιουργία ενημέρωση φύλλου κινδύνου. Αν όχι, παρακολούθηση και έλεγχος κινδύνου. Έπειτα, υφίσταται ο κίνδυνος. Αν ναι, δημιουργία ενημέρωση φύλλου κινδύνου. Αν όχι, κλείσιμο και αποθήκευση φύλλου κινδύνου. Και τέλος, ενημέρωση επιχειρησιακής μνήμης."/>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556792"/>
            <a:ext cx="8136904" cy="4853136"/>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Εισαγωγή</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EB6E9990-CC84-4992-86F4-2CFCB562E615}" type="slidenum">
              <a:rPr lang="el-GR" sz="1400" smtClean="0">
                <a:solidFill>
                  <a:schemeClr val="tx1"/>
                </a:solidFill>
              </a:rPr>
              <a:t>23</a:t>
            </a:fld>
            <a:endParaRPr lang="el-GR" dirty="0">
              <a:solidFill>
                <a:schemeClr val="tx1"/>
              </a:solidFill>
            </a:endParaRPr>
          </a:p>
        </p:txBody>
      </p:sp>
    </p:spTree>
    <p:extLst>
      <p:ext uri="{BB962C8B-B14F-4D97-AF65-F5344CB8AC3E}">
        <p14:creationId xmlns:p14="http://schemas.microsoft.com/office/powerpoint/2010/main" val="38031899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lvl="0" fontAlgn="base">
              <a:lnSpc>
                <a:spcPct val="80000"/>
              </a:lnSpc>
              <a:spcBef>
                <a:spcPct val="50000"/>
              </a:spcBef>
              <a:spcAft>
                <a:spcPct val="0"/>
              </a:spcAft>
              <a:defRPr/>
            </a:pPr>
            <a:r>
              <a:rPr lang="el-GR" b="1" dirty="0" smtClean="0">
                <a:cs typeface="+mn-cs"/>
              </a:rPr>
              <a:t>Διαδικασία καθορισμού </a:t>
            </a:r>
            <a:r>
              <a:rPr lang="el-GR" b="1" dirty="0">
                <a:cs typeface="+mn-cs"/>
              </a:rPr>
              <a:t>έ</a:t>
            </a:r>
            <a:r>
              <a:rPr lang="el-GR" b="1" dirty="0" smtClean="0">
                <a:cs typeface="+mn-cs"/>
              </a:rPr>
              <a:t>ργου</a:t>
            </a:r>
            <a:endParaRPr lang="el-GR" sz="5400" dirty="0"/>
          </a:p>
        </p:txBody>
      </p:sp>
      <p:pic>
        <p:nvPicPr>
          <p:cNvPr id="6" name="Θέση περιεχομένου 1" descr="Εικόνα της διαδικασία.&#10;Ποιός; Συνεργαζόμενα μέλη του έργου, εμπλεκόμενοι φορείς μέλη. Δηλαδή, πρωτεργάτες του έργου, μετέπειτα συνεργάτες παίκτες, άλλα ενδιαφερόμενα μέλη. &#10;Γιατί; Κίνητρα. δηλαδή, κέρδος, έσοδα και κόστος, άλλα κίνητρα.&#10;Τί; Σχεδιασμός.&#10;Πώς; Σχέδια δραστηριοτήτων.&#10;Με ποιά μέσα; Κατανομή πόρων βάσει σχεδίου.&#10;Πότε; Χρονοδιάγραμμα βάσει σχεδίου."/>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9551" y="1196752"/>
            <a:ext cx="8064897" cy="5184576"/>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Εισαγωγή</a:t>
            </a:r>
            <a:endParaRPr lang="el-GR"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EB6E9990-CC84-4992-86F4-2CFCB562E615}" type="slidenum">
              <a:rPr lang="el-GR" sz="1400" smtClean="0">
                <a:solidFill>
                  <a:schemeClr val="tx1"/>
                </a:solidFill>
              </a:rPr>
              <a:t>24</a:t>
            </a:fld>
            <a:endParaRPr lang="el-GR" dirty="0">
              <a:solidFill>
                <a:schemeClr val="tx1"/>
              </a:solidFill>
            </a:endParaRPr>
          </a:p>
        </p:txBody>
      </p:sp>
      <p:pic>
        <p:nvPicPr>
          <p:cNvPr id="7" name="Εικόνα 1" descr="Εικονίδιο μετάβασης στα περιεχόμενα.">
            <a:hlinkClick r:id="rId4" action="ppaction://hlinksldjump" tooltip="Επιστροφή στα Περιεχόμενα"/>
          </p:cNvPr>
          <p:cNvPicPr>
            <a:picLocks noChangeAspect="1"/>
          </p:cNvPicPr>
          <p:nvPr/>
        </p:nvPicPr>
        <p:blipFill>
          <a:blip r:embed="rId5">
            <a:extLst>
              <a:ext uri="{BEBA8EAE-BF5A-486C-A8C5-ECC9F3942E4B}">
                <a14:imgProps xmlns:a14="http://schemas.microsoft.com/office/drawing/2010/main">
                  <a14:imgLayer r:embed="rId6">
                    <a14:imgEffect>
                      <a14:sharpenSoften amount="100000"/>
                    </a14:imgEffect>
                  </a14:imgLayer>
                </a14:imgProps>
              </a:ext>
              <a:ext uri="{28A0092B-C50C-407E-A947-70E740481C1C}">
                <a14:useLocalDpi xmlns:a14="http://schemas.microsoft.com/office/drawing/2010/main" val="0"/>
              </a:ext>
            </a:extLst>
          </a:blip>
          <a:stretch>
            <a:fillRect/>
          </a:stretch>
        </p:blipFill>
        <p:spPr>
          <a:xfrm>
            <a:off x="467250" y="6021288"/>
            <a:ext cx="576065" cy="651438"/>
          </a:xfrm>
          <a:prstGeom prst="rect">
            <a:avLst/>
          </a:prstGeom>
          <a:scene3d>
            <a:camera prst="isometricOffAxis1Right"/>
            <a:lightRig rig="threePt" dir="t"/>
          </a:scene3d>
        </p:spPr>
      </p:pic>
    </p:spTree>
    <p:custDataLst>
      <p:tags r:id="rId1"/>
    </p:custDataLst>
    <p:extLst>
      <p:ext uri="{BB962C8B-B14F-4D97-AF65-F5344CB8AC3E}">
        <p14:creationId xmlns:p14="http://schemas.microsoft.com/office/powerpoint/2010/main" val="25796161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p:cNvSpPr>
          <p:nvPr>
            <p:ph type="title"/>
          </p:nvPr>
        </p:nvSpPr>
        <p:spPr/>
        <p:txBody>
          <a:bodyPr/>
          <a:lstStyle/>
          <a:p>
            <a:r>
              <a:rPr lang="el-GR" b="1" dirty="0" smtClean="0"/>
              <a:t>Αβεβαιότητα στα έργα</a:t>
            </a:r>
            <a:endParaRPr lang="el-GR" b="1" dirty="0"/>
          </a:p>
        </p:txBody>
      </p:sp>
      <p:sp>
        <p:nvSpPr>
          <p:cNvPr id="7" name="Θέση περιεχομένου 1"/>
          <p:cNvSpPr>
            <a:spLocks noGrp="1"/>
          </p:cNvSpPr>
          <p:nvPr>
            <p:ph idx="1"/>
          </p:nvPr>
        </p:nvSpPr>
        <p:spPr/>
        <p:txBody>
          <a:bodyPr>
            <a:normAutofit/>
          </a:bodyPr>
          <a:lstStyle/>
          <a:p>
            <a:pPr marL="0" lvl="0" indent="0" eaLnBrk="0" fontAlgn="base" hangingPunct="0">
              <a:spcBef>
                <a:spcPts val="0"/>
              </a:spcBef>
              <a:spcAft>
                <a:spcPts val="600"/>
              </a:spcAft>
              <a:buClr>
                <a:srgbClr val="FF4146"/>
              </a:buClr>
              <a:buNone/>
            </a:pPr>
            <a:r>
              <a:rPr lang="el-GR" altLang="el-GR" sz="2800" b="1" kern="0" dirty="0" smtClean="0">
                <a:solidFill>
                  <a:srgbClr val="C00000"/>
                </a:solidFill>
              </a:rPr>
              <a:t>1. </a:t>
            </a:r>
            <a:r>
              <a:rPr lang="el-GR" altLang="el-GR" sz="2800" kern="0" dirty="0" smtClean="0">
                <a:solidFill>
                  <a:srgbClr val="000000"/>
                </a:solidFill>
              </a:rPr>
              <a:t>Διακύμανση </a:t>
            </a:r>
            <a:r>
              <a:rPr lang="el-GR" altLang="el-GR" sz="2800" kern="0" dirty="0">
                <a:solidFill>
                  <a:srgbClr val="000000"/>
                </a:solidFill>
              </a:rPr>
              <a:t>που σχετίζεται με τις εκτιμήσεις.</a:t>
            </a:r>
            <a:endParaRPr lang="en-US" altLang="el-GR" sz="2800" kern="0" dirty="0">
              <a:solidFill>
                <a:srgbClr val="000000"/>
              </a:solidFill>
            </a:endParaRPr>
          </a:p>
          <a:p>
            <a:pPr marL="0" lvl="0" indent="0" eaLnBrk="0" fontAlgn="base" hangingPunct="0">
              <a:spcBef>
                <a:spcPts val="0"/>
              </a:spcBef>
              <a:spcAft>
                <a:spcPct val="0"/>
              </a:spcAft>
              <a:buClr>
                <a:srgbClr val="FF4146"/>
              </a:buClr>
              <a:buNone/>
            </a:pPr>
            <a:r>
              <a:rPr lang="el-GR" altLang="el-GR" sz="2800" b="1" kern="0" dirty="0" smtClean="0">
                <a:solidFill>
                  <a:srgbClr val="C00000"/>
                </a:solidFill>
              </a:rPr>
              <a:t>2. </a:t>
            </a:r>
            <a:r>
              <a:rPr lang="el-GR" altLang="el-GR" sz="2800" kern="0" dirty="0" smtClean="0">
                <a:solidFill>
                  <a:srgbClr val="000000"/>
                </a:solidFill>
              </a:rPr>
              <a:t>Αβεβαιότητα </a:t>
            </a:r>
            <a:r>
              <a:rPr lang="el-GR" altLang="el-GR" sz="2800" kern="0" dirty="0">
                <a:solidFill>
                  <a:srgbClr val="000000"/>
                </a:solidFill>
              </a:rPr>
              <a:t>σχετικά με τις πηγές των </a:t>
            </a:r>
            <a:endParaRPr lang="el-GR" altLang="el-GR" sz="2800" kern="0" dirty="0" smtClean="0">
              <a:solidFill>
                <a:srgbClr val="000000"/>
              </a:solidFill>
            </a:endParaRPr>
          </a:p>
          <a:p>
            <a:pPr marL="400050" lvl="1" indent="0" eaLnBrk="0" fontAlgn="base" hangingPunct="0">
              <a:spcBef>
                <a:spcPts val="0"/>
              </a:spcBef>
              <a:spcAft>
                <a:spcPts val="600"/>
              </a:spcAft>
              <a:buClr>
                <a:srgbClr val="FF4146"/>
              </a:buClr>
              <a:buNone/>
            </a:pPr>
            <a:r>
              <a:rPr lang="el-GR" altLang="el-GR" kern="0" dirty="0" smtClean="0">
                <a:solidFill>
                  <a:srgbClr val="000000"/>
                </a:solidFill>
              </a:rPr>
              <a:t>εκτιμήσεων</a:t>
            </a:r>
            <a:r>
              <a:rPr lang="el-GR" altLang="el-GR" kern="0" dirty="0">
                <a:solidFill>
                  <a:srgbClr val="000000"/>
                </a:solidFill>
              </a:rPr>
              <a:t>.</a:t>
            </a:r>
          </a:p>
          <a:p>
            <a:pPr marL="0" lvl="0" indent="0" eaLnBrk="0" fontAlgn="base" hangingPunct="0">
              <a:spcBef>
                <a:spcPts val="0"/>
              </a:spcBef>
              <a:spcAft>
                <a:spcPct val="0"/>
              </a:spcAft>
              <a:buClr>
                <a:srgbClr val="FF4146"/>
              </a:buClr>
              <a:buNone/>
            </a:pPr>
            <a:r>
              <a:rPr lang="el-GR" altLang="el-GR" sz="2800" b="1" kern="0" dirty="0" smtClean="0">
                <a:solidFill>
                  <a:srgbClr val="C00000"/>
                </a:solidFill>
              </a:rPr>
              <a:t>3. </a:t>
            </a:r>
            <a:r>
              <a:rPr lang="el-GR" altLang="el-GR" sz="2800" kern="0" dirty="0" smtClean="0">
                <a:solidFill>
                  <a:srgbClr val="000000"/>
                </a:solidFill>
              </a:rPr>
              <a:t>Αβεβαιότητα </a:t>
            </a:r>
            <a:r>
              <a:rPr lang="el-GR" altLang="el-GR" sz="2800" kern="0" dirty="0">
                <a:solidFill>
                  <a:srgbClr val="000000"/>
                </a:solidFill>
              </a:rPr>
              <a:t>σχετικά με το σχεδιασμό και τα </a:t>
            </a:r>
            <a:endParaRPr lang="el-GR" altLang="el-GR" sz="2800" kern="0" dirty="0" smtClean="0">
              <a:solidFill>
                <a:srgbClr val="000000"/>
              </a:solidFill>
            </a:endParaRPr>
          </a:p>
          <a:p>
            <a:pPr marL="400050" lvl="1" indent="0" eaLnBrk="0" fontAlgn="base" hangingPunct="0">
              <a:spcBef>
                <a:spcPts val="0"/>
              </a:spcBef>
              <a:spcAft>
                <a:spcPts val="600"/>
              </a:spcAft>
              <a:buClr>
                <a:srgbClr val="FF4146"/>
              </a:buClr>
              <a:buNone/>
            </a:pPr>
            <a:r>
              <a:rPr lang="en-US" altLang="el-GR" kern="0" dirty="0" smtClean="0">
                <a:solidFill>
                  <a:srgbClr val="000000"/>
                </a:solidFill>
              </a:rPr>
              <a:t>logistics</a:t>
            </a:r>
            <a:r>
              <a:rPr lang="el-GR" altLang="el-GR" kern="0" dirty="0">
                <a:solidFill>
                  <a:srgbClr val="000000"/>
                </a:solidFill>
              </a:rPr>
              <a:t>.</a:t>
            </a:r>
          </a:p>
          <a:p>
            <a:pPr marL="0" lvl="0" indent="0" eaLnBrk="0" fontAlgn="base" hangingPunct="0">
              <a:spcBef>
                <a:spcPts val="0"/>
              </a:spcBef>
              <a:spcAft>
                <a:spcPct val="0"/>
              </a:spcAft>
              <a:buClr>
                <a:srgbClr val="FF4146"/>
              </a:buClr>
              <a:buNone/>
            </a:pPr>
            <a:r>
              <a:rPr lang="el-GR" altLang="el-GR" sz="2800" b="1" kern="0" dirty="0" smtClean="0">
                <a:solidFill>
                  <a:srgbClr val="C00000"/>
                </a:solidFill>
              </a:rPr>
              <a:t>4. </a:t>
            </a:r>
            <a:r>
              <a:rPr lang="el-GR" altLang="el-GR" sz="2800" kern="0" dirty="0" smtClean="0">
                <a:solidFill>
                  <a:srgbClr val="000000"/>
                </a:solidFill>
              </a:rPr>
              <a:t>Αβεβαιότητα </a:t>
            </a:r>
            <a:r>
              <a:rPr lang="el-GR" altLang="el-GR" sz="2800" kern="0" dirty="0">
                <a:solidFill>
                  <a:srgbClr val="000000"/>
                </a:solidFill>
              </a:rPr>
              <a:t>σχετικά με τους στόχους και τις </a:t>
            </a:r>
            <a:endParaRPr lang="el-GR" altLang="el-GR" sz="2800" kern="0" dirty="0" smtClean="0">
              <a:solidFill>
                <a:srgbClr val="000000"/>
              </a:solidFill>
            </a:endParaRPr>
          </a:p>
          <a:p>
            <a:pPr marL="400050" lvl="1" indent="0" eaLnBrk="0" fontAlgn="base" hangingPunct="0">
              <a:spcBef>
                <a:spcPts val="0"/>
              </a:spcBef>
              <a:spcAft>
                <a:spcPts val="600"/>
              </a:spcAft>
              <a:buClr>
                <a:srgbClr val="FF4146"/>
              </a:buClr>
              <a:buNone/>
            </a:pPr>
            <a:r>
              <a:rPr lang="el-GR" altLang="el-GR" kern="0" dirty="0" smtClean="0">
                <a:solidFill>
                  <a:srgbClr val="000000"/>
                </a:solidFill>
              </a:rPr>
              <a:t>προτεραιότητες</a:t>
            </a:r>
            <a:r>
              <a:rPr lang="el-GR" altLang="el-GR" kern="0" dirty="0">
                <a:solidFill>
                  <a:srgbClr val="000000"/>
                </a:solidFill>
              </a:rPr>
              <a:t>.</a:t>
            </a:r>
          </a:p>
          <a:p>
            <a:pPr marL="0" lvl="0" indent="0" eaLnBrk="0" fontAlgn="base" hangingPunct="0">
              <a:spcBef>
                <a:spcPts val="0"/>
              </a:spcBef>
              <a:spcAft>
                <a:spcPct val="0"/>
              </a:spcAft>
              <a:buClr>
                <a:srgbClr val="FF4146"/>
              </a:buClr>
              <a:buNone/>
            </a:pPr>
            <a:r>
              <a:rPr lang="el-GR" altLang="el-GR" sz="2800" b="1" kern="0" dirty="0" smtClean="0">
                <a:solidFill>
                  <a:srgbClr val="C00000"/>
                </a:solidFill>
              </a:rPr>
              <a:t>5. </a:t>
            </a:r>
            <a:r>
              <a:rPr lang="el-GR" altLang="el-GR" sz="2800" kern="0" dirty="0" smtClean="0">
                <a:solidFill>
                  <a:srgbClr val="000000"/>
                </a:solidFill>
              </a:rPr>
              <a:t>Αβεβαιότητα </a:t>
            </a:r>
            <a:r>
              <a:rPr lang="el-GR" altLang="el-GR" sz="2800" kern="0" dirty="0">
                <a:solidFill>
                  <a:srgbClr val="000000"/>
                </a:solidFill>
              </a:rPr>
              <a:t>σχετικά με τις θεμελιώδεις σχέσεις </a:t>
            </a:r>
            <a:endParaRPr lang="el-GR" altLang="el-GR" sz="2800" kern="0" dirty="0" smtClean="0">
              <a:solidFill>
                <a:srgbClr val="000000"/>
              </a:solidFill>
            </a:endParaRPr>
          </a:p>
          <a:p>
            <a:pPr marL="400050" lvl="1" indent="0" eaLnBrk="0" fontAlgn="base" hangingPunct="0">
              <a:spcBef>
                <a:spcPts val="0"/>
              </a:spcBef>
              <a:spcAft>
                <a:spcPct val="0"/>
              </a:spcAft>
              <a:buClr>
                <a:srgbClr val="FF4146"/>
              </a:buClr>
              <a:buNone/>
            </a:pPr>
            <a:r>
              <a:rPr lang="el-GR" altLang="el-GR" kern="0" dirty="0" smtClean="0">
                <a:solidFill>
                  <a:srgbClr val="000000"/>
                </a:solidFill>
              </a:rPr>
              <a:t>μεταξύ </a:t>
            </a:r>
            <a:r>
              <a:rPr lang="el-GR" altLang="el-GR" kern="0" dirty="0">
                <a:solidFill>
                  <a:srgbClr val="000000"/>
                </a:solidFill>
              </a:rPr>
              <a:t>των εμπλεκόμενων μερών του έργου</a:t>
            </a:r>
            <a:r>
              <a:rPr lang="el-GR" altLang="el-GR" kern="0" dirty="0" smtClean="0">
                <a:solidFill>
                  <a:srgbClr val="000000"/>
                </a:solidFill>
              </a:rPr>
              <a:t>.</a:t>
            </a:r>
            <a:endParaRPr lang="el-GR" altLang="el-GR" kern="0" dirty="0">
              <a:solidFill>
                <a:srgbClr val="000099"/>
              </a:solidFill>
            </a:endParaRPr>
          </a:p>
        </p:txBody>
      </p:sp>
      <p:sp>
        <p:nvSpPr>
          <p:cNvPr id="4" name="Θέση υποσέλιδου 1"/>
          <p:cNvSpPr>
            <a:spLocks noGrp="1"/>
          </p:cNvSpPr>
          <p:nvPr>
            <p:ph type="ftr" sz="quarter" idx="11"/>
          </p:nvPr>
        </p:nvSpPr>
        <p:spPr/>
        <p:txBody>
          <a:bodyPr/>
          <a:lstStyle/>
          <a:p>
            <a:r>
              <a:rPr lang="el-GR" sz="1400" dirty="0" smtClean="0">
                <a:solidFill>
                  <a:schemeClr val="tx1"/>
                </a:solidFill>
              </a:rPr>
              <a:t>Εισαγωγή</a:t>
            </a:r>
            <a:endParaRPr lang="el-GR" dirty="0">
              <a:solidFill>
                <a:schemeClr val="tx1"/>
              </a:solidFill>
            </a:endParaRPr>
          </a:p>
        </p:txBody>
      </p:sp>
      <p:sp>
        <p:nvSpPr>
          <p:cNvPr id="5" name="Θέση αριθμού διαφάνειας 1"/>
          <p:cNvSpPr>
            <a:spLocks noGrp="1"/>
          </p:cNvSpPr>
          <p:nvPr>
            <p:ph type="sldNum" sz="quarter" idx="12"/>
          </p:nvPr>
        </p:nvSpPr>
        <p:spPr/>
        <p:txBody>
          <a:bodyPr/>
          <a:lstStyle/>
          <a:p>
            <a:fld id="{EB6E9990-CC84-4992-86F4-2CFCB562E615}" type="slidenum">
              <a:rPr lang="el-GR" sz="1400" smtClean="0">
                <a:solidFill>
                  <a:schemeClr val="tx1"/>
                </a:solidFill>
              </a:rPr>
              <a:t>25</a:t>
            </a:fld>
            <a:endParaRPr lang="el-GR" dirty="0">
              <a:solidFill>
                <a:schemeClr val="tx1"/>
              </a:solidFill>
            </a:endParaRPr>
          </a:p>
        </p:txBody>
      </p:sp>
    </p:spTree>
    <p:extLst>
      <p:ext uri="{BB962C8B-B14F-4D97-AF65-F5344CB8AC3E}">
        <p14:creationId xmlns:p14="http://schemas.microsoft.com/office/powerpoint/2010/main" val="40326989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marL="342900" lvl="0" indent="-342900" eaLnBrk="0" fontAlgn="base" hangingPunct="0">
              <a:spcBef>
                <a:spcPct val="20000"/>
              </a:spcBef>
              <a:spcAft>
                <a:spcPct val="0"/>
              </a:spcAft>
            </a:pPr>
            <a:r>
              <a:rPr lang="el-GR" altLang="el-GR" b="1" kern="0" dirty="0">
                <a:solidFill>
                  <a:srgbClr val="000000"/>
                </a:solidFill>
              </a:rPr>
              <a:t>Διακύμανση που σχετίζεται με </a:t>
            </a:r>
            <a:r>
              <a:rPr lang="el-GR" altLang="el-GR" b="1" kern="0" dirty="0" smtClean="0">
                <a:solidFill>
                  <a:srgbClr val="000000"/>
                </a:solidFill>
              </a:rPr>
              <a:t>εκτιμήσεις</a:t>
            </a:r>
            <a:endParaRPr lang="el-GR" sz="7200" dirty="0"/>
          </a:p>
        </p:txBody>
      </p:sp>
      <p:sp>
        <p:nvSpPr>
          <p:cNvPr id="3" name="Θέση περιεχομένου 1"/>
          <p:cNvSpPr>
            <a:spLocks noGrp="1"/>
          </p:cNvSpPr>
          <p:nvPr>
            <p:ph idx="1"/>
          </p:nvPr>
        </p:nvSpPr>
        <p:spPr>
          <a:xfrm>
            <a:off x="457200" y="1600200"/>
            <a:ext cx="8229600" cy="4781128"/>
          </a:xfrm>
        </p:spPr>
        <p:txBody>
          <a:bodyPr>
            <a:normAutofit/>
          </a:bodyPr>
          <a:lstStyle/>
          <a:p>
            <a:pPr lvl="0" eaLnBrk="0" fontAlgn="base" hangingPunct="0">
              <a:spcBef>
                <a:spcPts val="0"/>
              </a:spcBef>
              <a:spcAft>
                <a:spcPts val="600"/>
              </a:spcAft>
              <a:buClr>
                <a:srgbClr val="C00000"/>
              </a:buClr>
              <a:buSzPct val="100000"/>
              <a:buFont typeface="Arial" panose="020B0604020202020204" pitchFamily="34" charset="0"/>
              <a:buChar char="●"/>
            </a:pPr>
            <a:r>
              <a:rPr lang="el-GR" altLang="el-GR" sz="2200" kern="0" dirty="0">
                <a:solidFill>
                  <a:srgbClr val="000000"/>
                </a:solidFill>
              </a:rPr>
              <a:t>Προφανής περιοχή αβεβαιότητας αποτελεί το μέγεθος των παραμέτρων του έργου, όπως του χρόνου, το κόστους και της ποιότητας που σχετίζονται με συγκεκριμένη </a:t>
            </a:r>
            <a:r>
              <a:rPr lang="el-GR" altLang="el-GR" sz="2200" kern="0" dirty="0" smtClean="0">
                <a:solidFill>
                  <a:srgbClr val="000000"/>
                </a:solidFill>
              </a:rPr>
              <a:t>δραστηριότητα.</a:t>
            </a:r>
            <a:endParaRPr lang="el-GR" altLang="el-GR" sz="2200" kern="0" dirty="0">
              <a:solidFill>
                <a:srgbClr val="000000"/>
              </a:solidFill>
            </a:endParaRPr>
          </a:p>
          <a:p>
            <a:pPr lvl="0" eaLnBrk="0" fontAlgn="base" hangingPunct="0">
              <a:spcBef>
                <a:spcPts val="0"/>
              </a:spcBef>
              <a:spcAft>
                <a:spcPts val="300"/>
              </a:spcAft>
              <a:buClr>
                <a:srgbClr val="C00000"/>
              </a:buClr>
              <a:buSzPct val="100000"/>
              <a:buFont typeface="Arial" panose="020B0604020202020204" pitchFamily="34" charset="0"/>
              <a:buChar char="●"/>
            </a:pPr>
            <a:r>
              <a:rPr lang="el-GR" altLang="el-GR" sz="2200" kern="0" dirty="0">
                <a:solidFill>
                  <a:srgbClr val="000000"/>
                </a:solidFill>
              </a:rPr>
              <a:t>Οι αιτίες της αβεβαιότητας αυτής μπορεί να είναι μια από τις ακόλουθες</a:t>
            </a:r>
            <a:r>
              <a:rPr lang="en-US" altLang="el-GR" sz="2200" kern="0" dirty="0">
                <a:solidFill>
                  <a:srgbClr val="000000"/>
                </a:solidFill>
              </a:rPr>
              <a:t>:</a:t>
            </a:r>
          </a:p>
          <a:p>
            <a:pPr lvl="2" indent="-342000" eaLnBrk="0" fontAlgn="base" hangingPunct="0">
              <a:spcBef>
                <a:spcPts val="0"/>
              </a:spcBef>
              <a:spcAft>
                <a:spcPts val="200"/>
              </a:spcAft>
              <a:buClr>
                <a:srgbClr val="00CC99"/>
              </a:buClr>
              <a:buFont typeface="Arial" panose="020B0604020202020204" pitchFamily="34" charset="0"/>
              <a:buChar char="●"/>
            </a:pPr>
            <a:r>
              <a:rPr lang="el-GR" altLang="el-GR" sz="2000" kern="0" dirty="0">
                <a:solidFill>
                  <a:srgbClr val="000000"/>
                </a:solidFill>
              </a:rPr>
              <a:t>Έλλειψη ξεκάθαρων προδιαγραφών των </a:t>
            </a:r>
            <a:r>
              <a:rPr lang="el-GR" altLang="el-GR" sz="2000" kern="0" dirty="0" smtClean="0">
                <a:solidFill>
                  <a:srgbClr val="000000"/>
                </a:solidFill>
              </a:rPr>
              <a:t>απαιτήσεων.</a:t>
            </a:r>
            <a:endParaRPr lang="el-GR" altLang="el-GR" sz="2000" kern="0" dirty="0">
              <a:solidFill>
                <a:srgbClr val="000000"/>
              </a:solidFill>
            </a:endParaRPr>
          </a:p>
          <a:p>
            <a:pPr lvl="2" indent="-342000" eaLnBrk="0" fontAlgn="base" hangingPunct="0">
              <a:spcBef>
                <a:spcPts val="0"/>
              </a:spcBef>
              <a:spcAft>
                <a:spcPts val="200"/>
              </a:spcAft>
              <a:buClr>
                <a:srgbClr val="00CC99"/>
              </a:buClr>
              <a:buFont typeface="Arial" panose="020B0604020202020204" pitchFamily="34" charset="0"/>
              <a:buChar char="●"/>
            </a:pPr>
            <a:r>
              <a:rPr lang="el-GR" altLang="el-GR" sz="2000" kern="0" dirty="0">
                <a:solidFill>
                  <a:srgbClr val="000000"/>
                </a:solidFill>
              </a:rPr>
              <a:t>Έλλειψη εμπειρίας σε σχέση με τη συγκεκριμένη </a:t>
            </a:r>
            <a:r>
              <a:rPr lang="el-GR" altLang="el-GR" sz="2000" kern="0" dirty="0" smtClean="0">
                <a:solidFill>
                  <a:srgbClr val="000000"/>
                </a:solidFill>
              </a:rPr>
              <a:t>δραστηριότητα.</a:t>
            </a:r>
            <a:endParaRPr lang="el-GR" altLang="el-GR" sz="2000" kern="0" dirty="0">
              <a:solidFill>
                <a:srgbClr val="000000"/>
              </a:solidFill>
            </a:endParaRPr>
          </a:p>
          <a:p>
            <a:pPr lvl="2" indent="-342000" eaLnBrk="0" fontAlgn="base" hangingPunct="0">
              <a:spcBef>
                <a:spcPts val="0"/>
              </a:spcBef>
              <a:spcAft>
                <a:spcPts val="200"/>
              </a:spcAft>
              <a:buClr>
                <a:srgbClr val="00CC99"/>
              </a:buClr>
              <a:buFont typeface="Arial" panose="020B0604020202020204" pitchFamily="34" charset="0"/>
              <a:buChar char="●"/>
            </a:pPr>
            <a:r>
              <a:rPr lang="el-GR" altLang="el-GR" sz="2000" kern="0" dirty="0">
                <a:solidFill>
                  <a:srgbClr val="000000"/>
                </a:solidFill>
              </a:rPr>
              <a:t>Πολυπλοκότητα αναφορικά με τον αριθμό των παραγόντων επιρροής και του βαθμού </a:t>
            </a:r>
            <a:r>
              <a:rPr lang="el-GR" altLang="el-GR" sz="2000" kern="0" dirty="0" smtClean="0">
                <a:solidFill>
                  <a:srgbClr val="000000"/>
                </a:solidFill>
              </a:rPr>
              <a:t>αλληλεξάρτησης.</a:t>
            </a:r>
            <a:endParaRPr lang="el-GR" altLang="el-GR" sz="2000" kern="0" dirty="0">
              <a:solidFill>
                <a:srgbClr val="000000"/>
              </a:solidFill>
            </a:endParaRPr>
          </a:p>
          <a:p>
            <a:pPr lvl="2" indent="-342000" eaLnBrk="0" fontAlgn="base" hangingPunct="0">
              <a:spcBef>
                <a:spcPts val="0"/>
              </a:spcBef>
              <a:spcAft>
                <a:spcPts val="200"/>
              </a:spcAft>
              <a:buClr>
                <a:srgbClr val="00CC99"/>
              </a:buClr>
              <a:buFont typeface="Arial" panose="020B0604020202020204" pitchFamily="34" charset="0"/>
              <a:buChar char="●"/>
            </a:pPr>
            <a:r>
              <a:rPr lang="el-GR" altLang="el-GR" sz="2000" kern="0" dirty="0">
                <a:solidFill>
                  <a:srgbClr val="000000"/>
                </a:solidFill>
              </a:rPr>
              <a:t>Περιορισμένη ανάλυση των διαδικασιών που εμπλέκονται στη </a:t>
            </a:r>
            <a:r>
              <a:rPr lang="el-GR" altLang="el-GR" sz="2000" kern="0" dirty="0" smtClean="0">
                <a:solidFill>
                  <a:srgbClr val="000000"/>
                </a:solidFill>
              </a:rPr>
              <a:t>δραστηριότητα.</a:t>
            </a:r>
            <a:endParaRPr lang="el-GR" altLang="el-GR" sz="2000" kern="0" dirty="0">
              <a:solidFill>
                <a:srgbClr val="000000"/>
              </a:solidFill>
            </a:endParaRPr>
          </a:p>
          <a:p>
            <a:pPr lvl="2" indent="-342000" eaLnBrk="0" fontAlgn="base" hangingPunct="0">
              <a:spcBef>
                <a:spcPts val="0"/>
              </a:spcBef>
              <a:spcAft>
                <a:spcPct val="0"/>
              </a:spcAft>
              <a:buClr>
                <a:srgbClr val="00CC99"/>
              </a:buClr>
              <a:buFont typeface="Arial" panose="020B0604020202020204" pitchFamily="34" charset="0"/>
              <a:buChar char="●"/>
            </a:pPr>
            <a:r>
              <a:rPr lang="el-GR" altLang="el-GR" sz="2000" kern="0" dirty="0">
                <a:solidFill>
                  <a:srgbClr val="000000"/>
                </a:solidFill>
              </a:rPr>
              <a:t>Πιθανή εμφάνιση κάποιων γεγονότων ή καταστάσεων που θα μπορούσαν να επηρεάσουν τη </a:t>
            </a:r>
            <a:r>
              <a:rPr lang="el-GR" altLang="el-GR" sz="2000" kern="0" dirty="0" smtClean="0">
                <a:solidFill>
                  <a:srgbClr val="000000"/>
                </a:solidFill>
              </a:rPr>
              <a:t>δραστηριότητα</a:t>
            </a:r>
            <a:r>
              <a:rPr lang="el-GR" altLang="el-GR" sz="2000" dirty="0" smtClean="0"/>
              <a:t>.</a:t>
            </a:r>
            <a:endParaRPr lang="en-US" altLang="el-GR" sz="2000" kern="0" dirty="0">
              <a:solidFill>
                <a:srgbClr val="000000"/>
              </a:solidFill>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Εισαγωγή</a:t>
            </a:r>
            <a:endParaRPr lang="el-GR"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EB6E9990-CC84-4992-86F4-2CFCB562E615}" type="slidenum">
              <a:rPr lang="el-GR" sz="1400" smtClean="0">
                <a:solidFill>
                  <a:schemeClr val="tx1"/>
                </a:solidFill>
              </a:rPr>
              <a:t>26</a:t>
            </a:fld>
            <a:endParaRPr lang="el-GR" dirty="0">
              <a:solidFill>
                <a:schemeClr val="tx1"/>
              </a:solidFill>
            </a:endParaRPr>
          </a:p>
        </p:txBody>
      </p:sp>
    </p:spTree>
    <p:extLst>
      <p:ext uri="{BB962C8B-B14F-4D97-AF65-F5344CB8AC3E}">
        <p14:creationId xmlns:p14="http://schemas.microsoft.com/office/powerpoint/2010/main" val="7462226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marL="342900" lvl="0" indent="-342900" eaLnBrk="0" fontAlgn="base" hangingPunct="0">
              <a:spcBef>
                <a:spcPct val="20000"/>
              </a:spcBef>
              <a:spcAft>
                <a:spcPct val="0"/>
              </a:spcAft>
            </a:pPr>
            <a:r>
              <a:rPr lang="el-GR" altLang="el-GR" b="1" kern="0" dirty="0">
                <a:solidFill>
                  <a:srgbClr val="000000"/>
                </a:solidFill>
              </a:rPr>
              <a:t>Αβεβαιότητα σχετικά με τη βάση των</a:t>
            </a:r>
            <a:r>
              <a:rPr lang="en-US" altLang="el-GR" b="1" kern="0" dirty="0">
                <a:solidFill>
                  <a:srgbClr val="000000"/>
                </a:solidFill>
              </a:rPr>
              <a:t> </a:t>
            </a:r>
            <a:r>
              <a:rPr lang="el-GR" altLang="el-GR" b="1" kern="0" dirty="0" smtClean="0">
                <a:solidFill>
                  <a:srgbClr val="000000"/>
                </a:solidFill>
              </a:rPr>
              <a:t>εκτιμήσεων</a:t>
            </a:r>
            <a:endParaRPr lang="el-GR" sz="7200" dirty="0"/>
          </a:p>
        </p:txBody>
      </p:sp>
      <p:sp>
        <p:nvSpPr>
          <p:cNvPr id="3" name="Θέση περιεχομένου 1"/>
          <p:cNvSpPr>
            <a:spLocks noGrp="1"/>
          </p:cNvSpPr>
          <p:nvPr>
            <p:ph idx="1"/>
          </p:nvPr>
        </p:nvSpPr>
        <p:spPr>
          <a:xfrm>
            <a:off x="323528" y="1556792"/>
            <a:ext cx="8640959" cy="4896544"/>
          </a:xfrm>
        </p:spPr>
        <p:txBody>
          <a:bodyPr>
            <a:normAutofit lnSpcReduction="10000"/>
          </a:bodyPr>
          <a:lstStyle/>
          <a:p>
            <a:pPr lvl="0" eaLnBrk="0" fontAlgn="base" hangingPunct="0">
              <a:lnSpc>
                <a:spcPct val="110000"/>
              </a:lnSpc>
              <a:spcBef>
                <a:spcPts val="0"/>
              </a:spcBef>
              <a:spcAft>
                <a:spcPct val="0"/>
              </a:spcAft>
              <a:buClr>
                <a:srgbClr val="C00000"/>
              </a:buClr>
              <a:buSzPct val="100000"/>
              <a:buFont typeface="Arial" panose="020B0604020202020204" pitchFamily="34" charset="0"/>
              <a:buChar char="●"/>
            </a:pPr>
            <a:r>
              <a:rPr lang="el-GR" altLang="el-GR" sz="2200" kern="0" dirty="0">
                <a:solidFill>
                  <a:srgbClr val="000000"/>
                </a:solidFill>
              </a:rPr>
              <a:t>Η ποιότητα των εκτιμήσεων εξαρτάται από τα εξής</a:t>
            </a:r>
            <a:r>
              <a:rPr lang="en-US" altLang="el-GR" sz="2200" kern="0" dirty="0">
                <a:solidFill>
                  <a:srgbClr val="000000"/>
                </a:solidFill>
              </a:rPr>
              <a:t>:</a:t>
            </a:r>
          </a:p>
          <a:p>
            <a:pPr lvl="2" indent="-342000" eaLnBrk="0" fontAlgn="base" hangingPunct="0">
              <a:lnSpc>
                <a:spcPct val="110000"/>
              </a:lnSpc>
              <a:spcBef>
                <a:spcPts val="0"/>
              </a:spcBef>
              <a:spcAft>
                <a:spcPct val="0"/>
              </a:spcAft>
              <a:buClr>
                <a:srgbClr val="00CC99"/>
              </a:buClr>
              <a:buFont typeface="Arial" panose="020B0604020202020204" pitchFamily="34" charset="0"/>
              <a:buChar char="●"/>
            </a:pPr>
            <a:r>
              <a:rPr lang="el-GR" altLang="el-GR" sz="2000" kern="0" dirty="0">
                <a:solidFill>
                  <a:srgbClr val="000000"/>
                </a:solidFill>
              </a:rPr>
              <a:t>Ποιος την </a:t>
            </a:r>
            <a:r>
              <a:rPr lang="el-GR" altLang="el-GR" sz="2000" kern="0" dirty="0" smtClean="0">
                <a:solidFill>
                  <a:srgbClr val="000000"/>
                </a:solidFill>
              </a:rPr>
              <a:t>πραγματοποιεί;</a:t>
            </a:r>
            <a:endParaRPr lang="el-GR" altLang="el-GR" sz="2000" kern="0" dirty="0">
              <a:solidFill>
                <a:srgbClr val="000000"/>
              </a:solidFill>
            </a:endParaRPr>
          </a:p>
          <a:p>
            <a:pPr lvl="2" indent="-342000" eaLnBrk="0" fontAlgn="base" hangingPunct="0">
              <a:lnSpc>
                <a:spcPct val="110000"/>
              </a:lnSpc>
              <a:spcBef>
                <a:spcPts val="0"/>
              </a:spcBef>
              <a:spcAft>
                <a:spcPct val="0"/>
              </a:spcAft>
              <a:buClr>
                <a:srgbClr val="00CC99"/>
              </a:buClr>
              <a:buFont typeface="Arial" panose="020B0604020202020204" pitchFamily="34" charset="0"/>
              <a:buChar char="●"/>
            </a:pPr>
            <a:r>
              <a:rPr lang="el-GR" altLang="el-GR" sz="2000" kern="0" dirty="0">
                <a:solidFill>
                  <a:srgbClr val="000000"/>
                </a:solidFill>
              </a:rPr>
              <a:t>Ποια μορφή </a:t>
            </a:r>
            <a:r>
              <a:rPr lang="el-GR" altLang="el-GR" sz="2000" kern="0" dirty="0" smtClean="0">
                <a:solidFill>
                  <a:srgbClr val="000000"/>
                </a:solidFill>
              </a:rPr>
              <a:t>έχουν;</a:t>
            </a:r>
            <a:endParaRPr lang="el-GR" altLang="el-GR" sz="2000" kern="0" dirty="0">
              <a:solidFill>
                <a:srgbClr val="000000"/>
              </a:solidFill>
            </a:endParaRPr>
          </a:p>
          <a:p>
            <a:pPr lvl="2" indent="-342000" eaLnBrk="0" fontAlgn="base" hangingPunct="0">
              <a:lnSpc>
                <a:spcPct val="110000"/>
              </a:lnSpc>
              <a:spcBef>
                <a:spcPts val="0"/>
              </a:spcBef>
              <a:spcAft>
                <a:spcPct val="0"/>
              </a:spcAft>
              <a:buClr>
                <a:srgbClr val="00CC99"/>
              </a:buClr>
              <a:buFont typeface="Arial" panose="020B0604020202020204" pitchFamily="34" charset="0"/>
              <a:buChar char="●"/>
            </a:pPr>
            <a:r>
              <a:rPr lang="el-GR" altLang="el-GR" sz="2000" kern="0" dirty="0">
                <a:solidFill>
                  <a:srgbClr val="000000"/>
                </a:solidFill>
              </a:rPr>
              <a:t>Γιατί, πώς και πότε έχουν </a:t>
            </a:r>
            <a:r>
              <a:rPr lang="el-GR" altLang="el-GR" sz="2000" kern="0" dirty="0" smtClean="0">
                <a:solidFill>
                  <a:srgbClr val="000000"/>
                </a:solidFill>
              </a:rPr>
              <a:t>γίνει;</a:t>
            </a:r>
            <a:endParaRPr lang="en-US" altLang="el-GR" sz="2000" kern="0" dirty="0">
              <a:solidFill>
                <a:srgbClr val="000000"/>
              </a:solidFill>
            </a:endParaRPr>
          </a:p>
          <a:p>
            <a:pPr lvl="2" indent="-342000" eaLnBrk="0" fontAlgn="base" hangingPunct="0">
              <a:lnSpc>
                <a:spcPct val="110000"/>
              </a:lnSpc>
              <a:spcBef>
                <a:spcPts val="0"/>
              </a:spcBef>
              <a:spcAft>
                <a:spcPct val="0"/>
              </a:spcAft>
              <a:buClr>
                <a:srgbClr val="00CC99"/>
              </a:buClr>
              <a:buFont typeface="Arial" panose="020B0604020202020204" pitchFamily="34" charset="0"/>
              <a:buChar char="●"/>
            </a:pPr>
            <a:r>
              <a:rPr lang="el-GR" altLang="el-GR" sz="2000" kern="0" dirty="0">
                <a:solidFill>
                  <a:srgbClr val="000000"/>
                </a:solidFill>
              </a:rPr>
              <a:t>Από ποιες πηγές και με ποια βάση </a:t>
            </a:r>
            <a:r>
              <a:rPr lang="el-GR" altLang="el-GR" sz="2000" kern="0" dirty="0" smtClean="0">
                <a:solidFill>
                  <a:srgbClr val="000000"/>
                </a:solidFill>
              </a:rPr>
              <a:t>εμπειρίας;</a:t>
            </a:r>
            <a:endParaRPr lang="el-GR" altLang="el-GR" sz="2000" kern="0" dirty="0">
              <a:solidFill>
                <a:srgbClr val="000000"/>
              </a:solidFill>
            </a:endParaRPr>
          </a:p>
          <a:p>
            <a:pPr lvl="2" indent="-342000" eaLnBrk="0" fontAlgn="base" hangingPunct="0">
              <a:lnSpc>
                <a:spcPct val="110000"/>
              </a:lnSpc>
              <a:spcBef>
                <a:spcPts val="0"/>
              </a:spcBef>
              <a:spcAft>
                <a:spcPts val="600"/>
              </a:spcAft>
              <a:buClr>
                <a:srgbClr val="00CC99"/>
              </a:buClr>
              <a:buFont typeface="Arial" panose="020B0604020202020204" pitchFamily="34" charset="0"/>
              <a:buChar char="●"/>
            </a:pPr>
            <a:r>
              <a:rPr lang="el-GR" altLang="el-GR" sz="2000" kern="0" dirty="0">
                <a:solidFill>
                  <a:srgbClr val="000000"/>
                </a:solidFill>
              </a:rPr>
              <a:t>Ποιες οι υποθέσεις που υπεισέρχονται στις </a:t>
            </a:r>
            <a:r>
              <a:rPr lang="el-GR" altLang="el-GR" sz="2000" kern="0" dirty="0" smtClean="0">
                <a:solidFill>
                  <a:srgbClr val="000000"/>
                </a:solidFill>
              </a:rPr>
              <a:t>εκτιμήσεις; Η </a:t>
            </a:r>
            <a:r>
              <a:rPr lang="el-GR" altLang="el-GR" sz="2000" kern="0" dirty="0">
                <a:solidFill>
                  <a:srgbClr val="000000"/>
                </a:solidFill>
              </a:rPr>
              <a:t>ανάγκη για επισήμανση των υποθέσεων όσον αφορά τις επιλογές, τις μεθόδους και τις πηγές μιας δουλειάς είναι κατανοητή, χωρίς ωστόσο να πραγματοποιείται </a:t>
            </a:r>
            <a:r>
              <a:rPr lang="el-GR" altLang="el-GR" sz="2000" kern="0" dirty="0" smtClean="0">
                <a:solidFill>
                  <a:srgbClr val="000000"/>
                </a:solidFill>
              </a:rPr>
              <a:t>πάντα.</a:t>
            </a:r>
            <a:endParaRPr lang="el-GR" altLang="el-GR" sz="2000" kern="0" dirty="0">
              <a:solidFill>
                <a:srgbClr val="000000"/>
              </a:solidFill>
            </a:endParaRPr>
          </a:p>
          <a:p>
            <a:pPr lvl="0" eaLnBrk="0" fontAlgn="base" hangingPunct="0">
              <a:lnSpc>
                <a:spcPct val="110000"/>
              </a:lnSpc>
              <a:spcBef>
                <a:spcPts val="0"/>
              </a:spcBef>
              <a:spcAft>
                <a:spcPct val="0"/>
              </a:spcAft>
              <a:buClr>
                <a:srgbClr val="C00000"/>
              </a:buClr>
              <a:buSzPct val="100000"/>
              <a:buFont typeface="Arial" panose="020B0604020202020204" pitchFamily="34" charset="0"/>
              <a:buChar char="●"/>
            </a:pPr>
            <a:r>
              <a:rPr lang="el-GR" altLang="el-GR" sz="2200" kern="0" dirty="0">
                <a:solidFill>
                  <a:srgbClr val="000000"/>
                </a:solidFill>
              </a:rPr>
              <a:t>Οι εκτιμήσεις πολλές </a:t>
            </a:r>
            <a:r>
              <a:rPr lang="el-GR" altLang="el-GR" sz="2200" kern="0" dirty="0" smtClean="0">
                <a:solidFill>
                  <a:srgbClr val="000000"/>
                </a:solidFill>
              </a:rPr>
              <a:t>φορές, </a:t>
            </a:r>
            <a:r>
              <a:rPr lang="el-GR" altLang="el-GR" sz="2200" kern="0" dirty="0">
                <a:solidFill>
                  <a:srgbClr val="000000"/>
                </a:solidFill>
              </a:rPr>
              <a:t>παραβλέπουν την ύπαρξη αβεβαιότητας που σχετίζεται με τρεις βασικές πηγές (</a:t>
            </a:r>
            <a:r>
              <a:rPr lang="en-US" altLang="el-GR" sz="2200" kern="0" dirty="0">
                <a:solidFill>
                  <a:srgbClr val="000000"/>
                </a:solidFill>
              </a:rPr>
              <a:t>Chapman and Ward, 2003):</a:t>
            </a:r>
          </a:p>
          <a:p>
            <a:pPr lvl="2" indent="-342000" eaLnBrk="0" fontAlgn="base" hangingPunct="0">
              <a:lnSpc>
                <a:spcPct val="110000"/>
              </a:lnSpc>
              <a:spcBef>
                <a:spcPts val="0"/>
              </a:spcBef>
              <a:spcAft>
                <a:spcPct val="0"/>
              </a:spcAft>
              <a:buClr>
                <a:srgbClr val="00CC99"/>
              </a:buClr>
              <a:buFont typeface="Arial" panose="020B0604020202020204" pitchFamily="34" charset="0"/>
              <a:buChar char="●"/>
            </a:pPr>
            <a:r>
              <a:rPr lang="el-GR" altLang="el-GR" sz="2000" kern="0" dirty="0">
                <a:solidFill>
                  <a:srgbClr val="000000"/>
                </a:solidFill>
              </a:rPr>
              <a:t>τους «γνωστούς άγνωστους» </a:t>
            </a:r>
            <a:r>
              <a:rPr lang="el-GR" altLang="el-GR" sz="2000" kern="0" dirty="0" smtClean="0">
                <a:solidFill>
                  <a:srgbClr val="000000"/>
                </a:solidFill>
              </a:rPr>
              <a:t>παράγοντες.</a:t>
            </a:r>
            <a:endParaRPr lang="el-GR" altLang="el-GR" sz="2000" kern="0" dirty="0">
              <a:solidFill>
                <a:srgbClr val="000000"/>
              </a:solidFill>
            </a:endParaRPr>
          </a:p>
          <a:p>
            <a:pPr lvl="2" indent="-342000" eaLnBrk="0" fontAlgn="base" hangingPunct="0">
              <a:lnSpc>
                <a:spcPct val="110000"/>
              </a:lnSpc>
              <a:spcBef>
                <a:spcPts val="0"/>
              </a:spcBef>
              <a:spcAft>
                <a:spcPct val="0"/>
              </a:spcAft>
              <a:buClr>
                <a:srgbClr val="00CC99"/>
              </a:buClr>
              <a:buFont typeface="Arial" panose="020B0604020202020204" pitchFamily="34" charset="0"/>
              <a:buChar char="●"/>
            </a:pPr>
            <a:r>
              <a:rPr lang="el-GR" altLang="el-GR" sz="2000" kern="0" dirty="0">
                <a:solidFill>
                  <a:srgbClr val="000000"/>
                </a:solidFill>
              </a:rPr>
              <a:t>τους «άγνωστους άγνωστους» </a:t>
            </a:r>
            <a:r>
              <a:rPr lang="el-GR" altLang="el-GR" sz="2000" kern="0" dirty="0" smtClean="0">
                <a:solidFill>
                  <a:srgbClr val="000000"/>
                </a:solidFill>
              </a:rPr>
              <a:t>παράγοντες.</a:t>
            </a:r>
            <a:endParaRPr lang="el-GR" altLang="el-GR" sz="2000" kern="0" dirty="0">
              <a:solidFill>
                <a:srgbClr val="000000"/>
              </a:solidFill>
            </a:endParaRPr>
          </a:p>
          <a:p>
            <a:pPr lvl="2" indent="-342000" eaLnBrk="0" fontAlgn="base" hangingPunct="0">
              <a:lnSpc>
                <a:spcPct val="110000"/>
              </a:lnSpc>
              <a:spcBef>
                <a:spcPts val="0"/>
              </a:spcBef>
              <a:spcAft>
                <a:spcPct val="0"/>
              </a:spcAft>
              <a:buClr>
                <a:srgbClr val="00CC99"/>
              </a:buClr>
              <a:buFont typeface="Arial" panose="020B0604020202020204" pitchFamily="34" charset="0"/>
              <a:buChar char="●"/>
            </a:pPr>
            <a:r>
              <a:rPr lang="el-GR" altLang="el-GR" sz="2000" kern="0" dirty="0">
                <a:solidFill>
                  <a:srgbClr val="000000"/>
                </a:solidFill>
              </a:rPr>
              <a:t>τις «προκαταλήψεις</a:t>
            </a:r>
            <a:r>
              <a:rPr lang="el-GR" altLang="el-GR" sz="2000" kern="0" dirty="0" smtClean="0">
                <a:solidFill>
                  <a:srgbClr val="000000"/>
                </a:solidFill>
              </a:rPr>
              <a:t>»</a:t>
            </a:r>
            <a:r>
              <a:rPr lang="el-GR" altLang="el-GR" sz="2000" dirty="0" smtClean="0"/>
              <a:t>.</a:t>
            </a:r>
            <a:endParaRPr lang="el-GR" altLang="el-GR" sz="2000" kern="0" dirty="0">
              <a:solidFill>
                <a:srgbClr val="000000"/>
              </a:solidFill>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Εισαγωγή</a:t>
            </a:r>
            <a:endParaRPr lang="el-GR"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EB6E9990-CC84-4992-86F4-2CFCB562E615}" type="slidenum">
              <a:rPr lang="el-GR" sz="1400" smtClean="0">
                <a:solidFill>
                  <a:schemeClr val="tx1"/>
                </a:solidFill>
              </a:rPr>
              <a:t>27</a:t>
            </a:fld>
            <a:endParaRPr lang="el-GR" dirty="0">
              <a:solidFill>
                <a:schemeClr val="tx1"/>
              </a:solidFill>
            </a:endParaRPr>
          </a:p>
        </p:txBody>
      </p:sp>
    </p:spTree>
    <p:extLst>
      <p:ext uri="{BB962C8B-B14F-4D97-AF65-F5344CB8AC3E}">
        <p14:creationId xmlns:p14="http://schemas.microsoft.com/office/powerpoint/2010/main" val="784858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marL="342900" lvl="0" indent="-342900" eaLnBrk="0" fontAlgn="base" hangingPunct="0">
              <a:spcBef>
                <a:spcPct val="20000"/>
              </a:spcBef>
              <a:spcAft>
                <a:spcPct val="0"/>
              </a:spcAft>
            </a:pPr>
            <a:r>
              <a:rPr lang="el-GR" altLang="el-GR" b="1" kern="0" dirty="0">
                <a:solidFill>
                  <a:srgbClr val="000000"/>
                </a:solidFill>
              </a:rPr>
              <a:t>Αβεβαιότητα σχετικά με το σχεδιασμό και τα </a:t>
            </a:r>
            <a:r>
              <a:rPr lang="en-US" altLang="el-GR" b="1" kern="0" dirty="0" smtClean="0">
                <a:solidFill>
                  <a:srgbClr val="000000"/>
                </a:solidFill>
              </a:rPr>
              <a:t>logistics</a:t>
            </a:r>
            <a:endParaRPr lang="el-GR" sz="7200" dirty="0"/>
          </a:p>
        </p:txBody>
      </p:sp>
      <p:sp>
        <p:nvSpPr>
          <p:cNvPr id="3" name="Θέση περιεχομένου 1"/>
          <p:cNvSpPr>
            <a:spLocks noGrp="1"/>
          </p:cNvSpPr>
          <p:nvPr>
            <p:ph idx="1"/>
          </p:nvPr>
        </p:nvSpPr>
        <p:spPr/>
        <p:txBody>
          <a:bodyPr>
            <a:normAutofit/>
          </a:bodyPr>
          <a:lstStyle/>
          <a:p>
            <a:pPr lvl="0" eaLnBrk="0" fontAlgn="base" hangingPunct="0">
              <a:spcBef>
                <a:spcPts val="0"/>
              </a:spcBef>
              <a:spcAft>
                <a:spcPts val="1200"/>
              </a:spcAft>
              <a:buClr>
                <a:srgbClr val="C00000"/>
              </a:buClr>
              <a:buSzPct val="100000"/>
              <a:buFont typeface="Arial" panose="020B0604020202020204" pitchFamily="34" charset="0"/>
              <a:buChar char="●"/>
            </a:pPr>
            <a:r>
              <a:rPr lang="el-GR" altLang="el-GR" sz="2000" kern="0" dirty="0">
                <a:solidFill>
                  <a:srgbClr val="000000"/>
                </a:solidFill>
              </a:rPr>
              <a:t>Καίριας σημασίας </a:t>
            </a:r>
            <a:r>
              <a:rPr lang="el-GR" altLang="el-GR" sz="2000" kern="0" dirty="0" smtClean="0">
                <a:solidFill>
                  <a:srgbClr val="000000"/>
                </a:solidFill>
              </a:rPr>
              <a:t>αβεβαιότητα, </a:t>
            </a:r>
            <a:r>
              <a:rPr lang="el-GR" altLang="el-GR" sz="2000" kern="0" dirty="0">
                <a:solidFill>
                  <a:srgbClr val="000000"/>
                </a:solidFill>
              </a:rPr>
              <a:t>από την αρχή του κύκλου ζωής του έργου (στο στάδιο της σύλληψης της ιδέας</a:t>
            </a:r>
            <a:r>
              <a:rPr lang="el-GR" altLang="el-GR" sz="2000" kern="0" dirty="0" smtClean="0">
                <a:solidFill>
                  <a:srgbClr val="000000"/>
                </a:solidFill>
              </a:rPr>
              <a:t>), </a:t>
            </a:r>
            <a:r>
              <a:rPr lang="el-GR" altLang="el-GR" sz="2000" kern="0" dirty="0">
                <a:solidFill>
                  <a:srgbClr val="000000"/>
                </a:solidFill>
              </a:rPr>
              <a:t>αποτελεί το είδος των </a:t>
            </a:r>
            <a:r>
              <a:rPr lang="el-GR" altLang="el-GR" sz="2000" kern="0" dirty="0" smtClean="0">
                <a:solidFill>
                  <a:srgbClr val="000000"/>
                </a:solidFill>
              </a:rPr>
              <a:t>παραδοτέων, </a:t>
            </a:r>
            <a:r>
              <a:rPr lang="el-GR" altLang="el-GR" sz="2000" kern="0" dirty="0">
                <a:solidFill>
                  <a:srgbClr val="000000"/>
                </a:solidFill>
              </a:rPr>
              <a:t>και της διαδικασίας παραγωγής </a:t>
            </a:r>
            <a:r>
              <a:rPr lang="el-GR" altLang="el-GR" sz="2000" kern="0" dirty="0" smtClean="0">
                <a:solidFill>
                  <a:srgbClr val="000000"/>
                </a:solidFill>
              </a:rPr>
              <a:t>τους. </a:t>
            </a:r>
          </a:p>
          <a:p>
            <a:pPr lvl="0" eaLnBrk="0" fontAlgn="base" hangingPunct="0">
              <a:spcBef>
                <a:spcPts val="0"/>
              </a:spcBef>
              <a:spcAft>
                <a:spcPts val="1200"/>
              </a:spcAft>
              <a:buClr>
                <a:srgbClr val="C00000"/>
              </a:buClr>
              <a:buSzPct val="100000"/>
              <a:buFont typeface="Arial" panose="020B0604020202020204" pitchFamily="34" charset="0"/>
              <a:buChar char="●"/>
            </a:pPr>
            <a:r>
              <a:rPr lang="el-GR" altLang="el-GR" sz="2000" kern="0" dirty="0" smtClean="0">
                <a:solidFill>
                  <a:srgbClr val="000000"/>
                </a:solidFill>
              </a:rPr>
              <a:t>Θεωρητικά</a:t>
            </a:r>
            <a:r>
              <a:rPr lang="el-GR" altLang="el-GR" sz="2000" kern="0" dirty="0">
                <a:solidFill>
                  <a:srgbClr val="000000"/>
                </a:solidFill>
              </a:rPr>
              <a:t>, ένα μεγάλο μέρος αυτής της αβεβαιότητας εξαλείφεται στα στάδια πριν την εκτέλεση του έργου, καθώς επιχειρείται να προσδιοριστεί τι πρόκειται να γίνει, πώς, πότε, από </a:t>
            </a:r>
            <a:r>
              <a:rPr lang="el-GR" altLang="el-GR" sz="2000" kern="0" dirty="0" smtClean="0">
                <a:solidFill>
                  <a:srgbClr val="000000"/>
                </a:solidFill>
              </a:rPr>
              <a:t>ποιόν, </a:t>
            </a:r>
            <a:r>
              <a:rPr lang="el-GR" altLang="el-GR" sz="2000" kern="0" dirty="0">
                <a:solidFill>
                  <a:srgbClr val="000000"/>
                </a:solidFill>
              </a:rPr>
              <a:t>και με ποιο κόστος. Στην </a:t>
            </a:r>
            <a:r>
              <a:rPr lang="el-GR" altLang="el-GR" sz="2000" kern="0" dirty="0" smtClean="0">
                <a:solidFill>
                  <a:srgbClr val="000000"/>
                </a:solidFill>
              </a:rPr>
              <a:t>πράξη </a:t>
            </a:r>
            <a:r>
              <a:rPr lang="el-GR" altLang="el-GR" sz="2000" kern="0" dirty="0">
                <a:solidFill>
                  <a:srgbClr val="000000"/>
                </a:solidFill>
              </a:rPr>
              <a:t>όμως, ένα σημαντικό ποσοστό της </a:t>
            </a:r>
            <a:r>
              <a:rPr lang="el-GR" altLang="el-GR" sz="2000" kern="0" dirty="0" smtClean="0">
                <a:solidFill>
                  <a:srgbClr val="000000"/>
                </a:solidFill>
              </a:rPr>
              <a:t>αβεβαιότητας </a:t>
            </a:r>
            <a:r>
              <a:rPr lang="el-GR" altLang="el-GR" sz="2000" kern="0" dirty="0">
                <a:solidFill>
                  <a:srgbClr val="000000"/>
                </a:solidFill>
              </a:rPr>
              <a:t>μπορεί να μη </a:t>
            </a:r>
            <a:r>
              <a:rPr lang="el-GR" altLang="el-GR" sz="2000" kern="0" dirty="0" smtClean="0">
                <a:solidFill>
                  <a:srgbClr val="000000"/>
                </a:solidFill>
              </a:rPr>
              <a:t>διευθετηθεί, </a:t>
            </a:r>
            <a:r>
              <a:rPr lang="el-GR" altLang="el-GR" sz="2000" kern="0" dirty="0">
                <a:solidFill>
                  <a:srgbClr val="000000"/>
                </a:solidFill>
              </a:rPr>
              <a:t>ακόμη και στο μεγαλύτερο μέρος του κύκλου ζωής του έργου (</a:t>
            </a:r>
            <a:r>
              <a:rPr lang="en-US" altLang="el-GR" sz="2000" kern="0" dirty="0">
                <a:solidFill>
                  <a:srgbClr val="000000"/>
                </a:solidFill>
              </a:rPr>
              <a:t>Project Life Cycle – PLC)</a:t>
            </a:r>
            <a:r>
              <a:rPr lang="el-GR" altLang="el-GR" sz="2000" kern="0" dirty="0">
                <a:solidFill>
                  <a:srgbClr val="000000"/>
                </a:solidFill>
              </a:rPr>
              <a:t>.</a:t>
            </a:r>
            <a:endParaRPr lang="en-US" altLang="el-GR" sz="2000" kern="0" dirty="0">
              <a:solidFill>
                <a:srgbClr val="000000"/>
              </a:solidFill>
            </a:endParaRPr>
          </a:p>
          <a:p>
            <a:pPr lvl="0" eaLnBrk="0" fontAlgn="base" hangingPunct="0">
              <a:spcBef>
                <a:spcPts val="0"/>
              </a:spcBef>
              <a:spcAft>
                <a:spcPct val="0"/>
              </a:spcAft>
              <a:buClr>
                <a:srgbClr val="C00000"/>
              </a:buClr>
              <a:buSzPct val="100000"/>
              <a:buFont typeface="Arial" panose="020B0604020202020204" pitchFamily="34" charset="0"/>
              <a:buChar char="●"/>
            </a:pPr>
            <a:r>
              <a:rPr lang="el-GR" altLang="el-GR" sz="2000" kern="0" dirty="0">
                <a:solidFill>
                  <a:srgbClr val="000000"/>
                </a:solidFill>
              </a:rPr>
              <a:t>Το είδος και τα χαρακτηριστικά των υποθέσεων που γίνονται για το σχεδιασμό και τα </a:t>
            </a:r>
            <a:r>
              <a:rPr lang="en-US" altLang="el-GR" sz="2000" kern="0" dirty="0">
                <a:solidFill>
                  <a:srgbClr val="000000"/>
                </a:solidFill>
              </a:rPr>
              <a:t>logistics</a:t>
            </a:r>
            <a:r>
              <a:rPr lang="el-GR" altLang="el-GR" sz="2000" kern="0" dirty="0">
                <a:solidFill>
                  <a:srgbClr val="000000"/>
                </a:solidFill>
              </a:rPr>
              <a:t>, καθώς και η αβεβαιότητα που προκύπτει μπορεί να επιδράσει σε ένα </a:t>
            </a:r>
            <a:r>
              <a:rPr lang="el-GR" altLang="el-GR" sz="2000" kern="0" dirty="0" smtClean="0">
                <a:solidFill>
                  <a:srgbClr val="000000"/>
                </a:solidFill>
              </a:rPr>
              <a:t>βαθμό, </a:t>
            </a:r>
            <a:r>
              <a:rPr lang="el-GR" altLang="el-GR" sz="2000" kern="0" dirty="0">
                <a:solidFill>
                  <a:srgbClr val="000000"/>
                </a:solidFill>
              </a:rPr>
              <a:t>και στην αβεβαιότητα που σχετίζεται με τη βάση των εκτιμήσεων</a:t>
            </a:r>
            <a:r>
              <a:rPr lang="el-GR" altLang="el-GR" sz="2000" kern="0" dirty="0" smtClean="0">
                <a:solidFill>
                  <a:srgbClr val="000000"/>
                </a:solidFill>
              </a:rPr>
              <a:t>.</a:t>
            </a:r>
            <a:endParaRPr lang="el-GR" altLang="el-GR" sz="2000" kern="0" dirty="0">
              <a:solidFill>
                <a:srgbClr val="000000"/>
              </a:solidFill>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Εισαγωγή</a:t>
            </a:r>
            <a:endParaRPr lang="el-GR"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EB6E9990-CC84-4992-86F4-2CFCB562E615}" type="slidenum">
              <a:rPr lang="el-GR" sz="1400" smtClean="0">
                <a:solidFill>
                  <a:schemeClr val="tx1"/>
                </a:solidFill>
              </a:rPr>
              <a:t>28</a:t>
            </a:fld>
            <a:endParaRPr lang="el-GR" dirty="0">
              <a:solidFill>
                <a:schemeClr val="tx1"/>
              </a:solidFill>
            </a:endParaRPr>
          </a:p>
        </p:txBody>
      </p:sp>
    </p:spTree>
    <p:extLst>
      <p:ext uri="{BB962C8B-B14F-4D97-AF65-F5344CB8AC3E}">
        <p14:creationId xmlns:p14="http://schemas.microsoft.com/office/powerpoint/2010/main" val="21671688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marL="342900" lvl="0" indent="-342900" eaLnBrk="0" fontAlgn="base" hangingPunct="0">
              <a:spcBef>
                <a:spcPct val="20000"/>
              </a:spcBef>
              <a:spcAft>
                <a:spcPct val="0"/>
              </a:spcAft>
            </a:pPr>
            <a:r>
              <a:rPr lang="el-GR" altLang="el-GR" sz="4000" b="1" kern="0" dirty="0">
                <a:solidFill>
                  <a:srgbClr val="000000"/>
                </a:solidFill>
              </a:rPr>
              <a:t>Αβεβαιότητα όσον αφορά τους στόχους και τις </a:t>
            </a:r>
            <a:r>
              <a:rPr lang="el-GR" altLang="el-GR" sz="4000" b="1" kern="0" dirty="0" smtClean="0">
                <a:solidFill>
                  <a:srgbClr val="000000"/>
                </a:solidFill>
              </a:rPr>
              <a:t>προτεραιότητες</a:t>
            </a:r>
            <a:endParaRPr lang="el-GR" sz="6600" dirty="0"/>
          </a:p>
        </p:txBody>
      </p:sp>
      <p:sp>
        <p:nvSpPr>
          <p:cNvPr id="3" name="Θέση περιεχομένου 1"/>
          <p:cNvSpPr>
            <a:spLocks noGrp="1"/>
          </p:cNvSpPr>
          <p:nvPr>
            <p:ph idx="1"/>
          </p:nvPr>
        </p:nvSpPr>
        <p:spPr>
          <a:xfrm>
            <a:off x="457200" y="1600200"/>
            <a:ext cx="8229600" cy="4637112"/>
          </a:xfrm>
        </p:spPr>
        <p:txBody>
          <a:bodyPr>
            <a:normAutofit/>
          </a:bodyPr>
          <a:lstStyle/>
          <a:p>
            <a:pPr lvl="0" eaLnBrk="0" fontAlgn="base" hangingPunct="0">
              <a:spcBef>
                <a:spcPts val="0"/>
              </a:spcBef>
              <a:spcAft>
                <a:spcPts val="600"/>
              </a:spcAft>
              <a:buClr>
                <a:srgbClr val="C00000"/>
              </a:buClr>
              <a:buSzPct val="100000"/>
              <a:buFont typeface="Arial" panose="020B0604020202020204" pitchFamily="34" charset="0"/>
              <a:buChar char="●"/>
            </a:pPr>
            <a:r>
              <a:rPr lang="el-GR" altLang="el-GR" sz="2000" kern="0" dirty="0">
                <a:solidFill>
                  <a:srgbClr val="000000"/>
                </a:solidFill>
              </a:rPr>
              <a:t>Αβεβαιότητα σχετικά με τους στόχους του έργου, καθώς και τις σχετικές </a:t>
            </a:r>
            <a:r>
              <a:rPr lang="el-GR" altLang="el-GR" sz="2000" kern="0" dirty="0" smtClean="0">
                <a:solidFill>
                  <a:srgbClr val="000000"/>
                </a:solidFill>
              </a:rPr>
              <a:t>προτεραιότητες, </a:t>
            </a:r>
            <a:r>
              <a:rPr lang="el-GR" altLang="el-GR" sz="2000" kern="0" dirty="0">
                <a:solidFill>
                  <a:srgbClr val="000000"/>
                </a:solidFill>
              </a:rPr>
              <a:t>και τα αποδεκτά επίπεδα ισορροπίας μεταξύ αυτών.</a:t>
            </a:r>
          </a:p>
          <a:p>
            <a:pPr lvl="0" eaLnBrk="0" fontAlgn="base" hangingPunct="0">
              <a:spcBef>
                <a:spcPts val="0"/>
              </a:spcBef>
              <a:spcAft>
                <a:spcPts val="600"/>
              </a:spcAft>
              <a:buClr>
                <a:srgbClr val="C00000"/>
              </a:buClr>
              <a:buSzPct val="100000"/>
              <a:buFont typeface="Arial" panose="020B0604020202020204" pitchFamily="34" charset="0"/>
              <a:buChar char="●"/>
            </a:pPr>
            <a:r>
              <a:rPr lang="el-GR" altLang="el-GR" sz="2000" kern="0" dirty="0">
                <a:solidFill>
                  <a:srgbClr val="000000"/>
                </a:solidFill>
              </a:rPr>
              <a:t>Αποτελεί πηγή αβεβαιότητας που επιφέρει ιδιαίτερες δυσκολίες στη διαχείριση έργων. Οι δυσκολίες μπορεί να πηγάζουν από τους διαφορετικούς στόχους και </a:t>
            </a:r>
            <a:r>
              <a:rPr lang="el-GR" altLang="el-GR" sz="2000" kern="0" dirty="0" smtClean="0">
                <a:solidFill>
                  <a:srgbClr val="000000"/>
                </a:solidFill>
              </a:rPr>
              <a:t>προτεραιότητες, </a:t>
            </a:r>
            <a:r>
              <a:rPr lang="el-GR" altLang="el-GR" sz="2000" kern="0" dirty="0">
                <a:solidFill>
                  <a:srgbClr val="000000"/>
                </a:solidFill>
              </a:rPr>
              <a:t>των διαφόρων συνεργαζόμενων μερών στο έργο.</a:t>
            </a:r>
          </a:p>
          <a:p>
            <a:pPr lvl="0" eaLnBrk="0" fontAlgn="base" hangingPunct="0">
              <a:spcBef>
                <a:spcPts val="0"/>
              </a:spcBef>
              <a:spcAft>
                <a:spcPts val="600"/>
              </a:spcAft>
              <a:buClr>
                <a:srgbClr val="C00000"/>
              </a:buClr>
              <a:buSzPct val="100000"/>
              <a:buFont typeface="Arial" panose="020B0604020202020204" pitchFamily="34" charset="0"/>
              <a:buChar char="●"/>
            </a:pPr>
            <a:r>
              <a:rPr lang="el-GR" altLang="el-GR" sz="2000" kern="0" dirty="0">
                <a:solidFill>
                  <a:srgbClr val="000000"/>
                </a:solidFill>
              </a:rPr>
              <a:t>Η ερώτηση-κλειδί είναι</a:t>
            </a:r>
            <a:r>
              <a:rPr lang="en-US" altLang="el-GR" sz="2000" kern="0" dirty="0">
                <a:solidFill>
                  <a:srgbClr val="000000"/>
                </a:solidFill>
              </a:rPr>
              <a:t>:</a:t>
            </a:r>
            <a:r>
              <a:rPr lang="el-GR" altLang="el-GR" sz="2000" kern="0" dirty="0">
                <a:solidFill>
                  <a:srgbClr val="000000"/>
                </a:solidFill>
              </a:rPr>
              <a:t> Κατανοούν όλα τα συνεργαζόμενα μέρη ξεκάθαρα τις αρμοδιότητές </a:t>
            </a:r>
            <a:r>
              <a:rPr lang="el-GR" altLang="el-GR" sz="2000" kern="0" dirty="0" smtClean="0">
                <a:solidFill>
                  <a:srgbClr val="000000"/>
                </a:solidFill>
              </a:rPr>
              <a:t>τους, </a:t>
            </a:r>
            <a:r>
              <a:rPr lang="el-GR" altLang="el-GR" sz="2000" kern="0" dirty="0">
                <a:solidFill>
                  <a:srgbClr val="000000"/>
                </a:solidFill>
              </a:rPr>
              <a:t>και τα προσδοκώμενα αποτελέσματα από τα άλλα συνεργαζόμενα μέρη, ώστε οι στόχοι να μπορέσουν να συνδεθούν κατάλληλα με τις προγραμματισμένες δραστηριότητες;</a:t>
            </a:r>
            <a:endParaRPr lang="en-US" altLang="el-GR" sz="2000" kern="0" dirty="0">
              <a:solidFill>
                <a:srgbClr val="000000"/>
              </a:solidFill>
            </a:endParaRPr>
          </a:p>
          <a:p>
            <a:pPr lvl="0" eaLnBrk="0" fontAlgn="base" hangingPunct="0">
              <a:spcBef>
                <a:spcPts val="0"/>
              </a:spcBef>
              <a:spcAft>
                <a:spcPct val="0"/>
              </a:spcAft>
              <a:buClr>
                <a:srgbClr val="C00000"/>
              </a:buClr>
              <a:buSzPct val="100000"/>
              <a:buFont typeface="Arial" panose="020B0604020202020204" pitchFamily="34" charset="0"/>
              <a:buChar char="●"/>
            </a:pPr>
            <a:r>
              <a:rPr lang="en-US" altLang="el-GR" sz="2000" kern="0" dirty="0">
                <a:solidFill>
                  <a:srgbClr val="000000"/>
                </a:solidFill>
              </a:rPr>
              <a:t>Value management (Green, 2001) – </a:t>
            </a:r>
            <a:r>
              <a:rPr lang="el-GR" altLang="el-GR" sz="2000" kern="0" dirty="0">
                <a:solidFill>
                  <a:srgbClr val="000000"/>
                </a:solidFill>
              </a:rPr>
              <a:t>Ολοκλήρωση με τη διαχείριση κινδύνων και τη διαχείριση έργων</a:t>
            </a:r>
            <a:r>
              <a:rPr lang="el-GR" altLang="el-GR" sz="2000" kern="0" dirty="0" smtClean="0">
                <a:solidFill>
                  <a:srgbClr val="000000"/>
                </a:solidFill>
              </a:rPr>
              <a:t>.</a:t>
            </a:r>
            <a:endParaRPr lang="el-GR" altLang="el-GR" sz="2000" kern="0" dirty="0">
              <a:solidFill>
                <a:srgbClr val="000000"/>
              </a:solidFill>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Εισαγωγή</a:t>
            </a:r>
            <a:endParaRPr lang="el-GR"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EB6E9990-CC84-4992-86F4-2CFCB562E615}" type="slidenum">
              <a:rPr lang="el-GR" sz="1400" smtClean="0">
                <a:solidFill>
                  <a:schemeClr val="tx1"/>
                </a:solidFill>
              </a:rPr>
              <a:t>29</a:t>
            </a:fld>
            <a:endParaRPr lang="el-GR" dirty="0">
              <a:solidFill>
                <a:schemeClr val="tx1"/>
              </a:solidFill>
            </a:endParaRPr>
          </a:p>
        </p:txBody>
      </p:sp>
    </p:spTree>
    <p:extLst>
      <p:ext uri="{BB962C8B-B14F-4D97-AF65-F5344CB8AC3E}">
        <p14:creationId xmlns:p14="http://schemas.microsoft.com/office/powerpoint/2010/main" val="17103231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Τίτλος 1"/>
          <p:cNvSpPr>
            <a:spLocks noGrp="1"/>
          </p:cNvSpPr>
          <p:nvPr>
            <p:ph type="title"/>
          </p:nvPr>
        </p:nvSpPr>
        <p:spPr/>
        <p:txBody>
          <a:bodyPr/>
          <a:lstStyle/>
          <a:p>
            <a:r>
              <a:rPr lang="el-GR" altLang="el-GR" b="1" dirty="0" smtClean="0">
                <a:solidFill>
                  <a:srgbClr val="333333"/>
                </a:solidFill>
              </a:rPr>
              <a:t>Περιεχόμενα ενότητας</a:t>
            </a:r>
          </a:p>
        </p:txBody>
      </p:sp>
      <p:sp>
        <p:nvSpPr>
          <p:cNvPr id="4" name="Θέση περιεχομένου 1">
            <a:hlinkClick r:id="rId4" action="ppaction://hlinksldjump" tooltip="Μετάβαση στη Διαφάνεια 6"/>
          </p:cNvPr>
          <p:cNvSpPr/>
          <p:nvPr/>
        </p:nvSpPr>
        <p:spPr>
          <a:xfrm>
            <a:off x="809625" y="2235200"/>
            <a:ext cx="7507288"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l-GR" sz="2800" i="1" dirty="0">
                <a:solidFill>
                  <a:srgbClr val="0070C0"/>
                </a:solidFill>
              </a:rPr>
              <a:t>1)  </a:t>
            </a:r>
            <a:r>
              <a:rPr lang="el-GR" sz="2800" i="1" dirty="0" smtClean="0">
                <a:solidFill>
                  <a:srgbClr val="0070C0"/>
                </a:solidFill>
              </a:rPr>
              <a:t>Κίνδυνος και οι έννοιές του</a:t>
            </a:r>
            <a:endParaRPr lang="el-GR" i="1" dirty="0">
              <a:solidFill>
                <a:srgbClr val="0070C0"/>
              </a:solidFill>
            </a:endParaRPr>
          </a:p>
        </p:txBody>
      </p:sp>
      <p:sp>
        <p:nvSpPr>
          <p:cNvPr id="14" name="Θέση περιεχομένου 2">
            <a:hlinkClick r:id="rId5" action="ppaction://hlinksldjump" tooltip="Μετάβαση στη Διαφάνεια 12"/>
          </p:cNvPr>
          <p:cNvSpPr/>
          <p:nvPr>
            <p:custDataLst>
              <p:tags r:id="rId2"/>
            </p:custDataLst>
          </p:nvPr>
        </p:nvSpPr>
        <p:spPr>
          <a:xfrm>
            <a:off x="809171" y="3073400"/>
            <a:ext cx="7507288"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i="1" dirty="0">
                <a:solidFill>
                  <a:srgbClr val="0070C0"/>
                </a:solidFill>
              </a:rPr>
              <a:t>2</a:t>
            </a:r>
            <a:r>
              <a:rPr lang="el-GR" sz="2800" i="1" dirty="0">
                <a:solidFill>
                  <a:srgbClr val="0070C0"/>
                </a:solidFill>
              </a:rPr>
              <a:t>)  </a:t>
            </a:r>
            <a:r>
              <a:rPr lang="el-GR" sz="2800" i="1" dirty="0" smtClean="0">
                <a:solidFill>
                  <a:srgbClr val="0070C0"/>
                </a:solidFill>
              </a:rPr>
              <a:t>Τύποι και δομή κινδύνου</a:t>
            </a:r>
            <a:endParaRPr lang="el-GR" i="1" dirty="0">
              <a:solidFill>
                <a:srgbClr val="0070C0"/>
              </a:solidFill>
            </a:endParaRPr>
          </a:p>
        </p:txBody>
      </p:sp>
      <p:sp>
        <p:nvSpPr>
          <p:cNvPr id="7" name="Θέση περιεχομένου 3">
            <a:hlinkClick r:id="rId6" action="ppaction://hlinksldjump" tooltip="Μετάβαση στη Διαφάνεια 19"/>
          </p:cNvPr>
          <p:cNvSpPr/>
          <p:nvPr/>
        </p:nvSpPr>
        <p:spPr>
          <a:xfrm>
            <a:off x="809171" y="3836103"/>
            <a:ext cx="7507288" cy="5072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l-GR" sz="2800" i="1" dirty="0" smtClean="0">
                <a:solidFill>
                  <a:srgbClr val="0070C0"/>
                </a:solidFill>
              </a:rPr>
              <a:t>3)  Κίνδυνος και αβεβαιότητα</a:t>
            </a:r>
            <a:endParaRPr lang="el-GR" i="1" dirty="0">
              <a:solidFill>
                <a:srgbClr val="0070C0"/>
              </a:solidFill>
            </a:endParaRPr>
          </a:p>
        </p:txBody>
      </p:sp>
      <p:sp>
        <p:nvSpPr>
          <p:cNvPr id="9" name="Θέση περιεχομένου 4">
            <a:hlinkClick r:id="rId7" action="ppaction://hlinksldjump" tooltip="Μετάβαση στη Διαφάνεια 27"/>
          </p:cNvPr>
          <p:cNvSpPr/>
          <p:nvPr/>
        </p:nvSpPr>
        <p:spPr>
          <a:xfrm>
            <a:off x="809625" y="4653136"/>
            <a:ext cx="7506834" cy="5072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l-GR" sz="2800" i="1" dirty="0" smtClean="0">
                <a:solidFill>
                  <a:srgbClr val="0070C0"/>
                </a:solidFill>
              </a:rPr>
              <a:t>4)  Αβεβαιότητα στα έργα</a:t>
            </a:r>
            <a:endParaRPr lang="el-GR" i="1" dirty="0">
              <a:solidFill>
                <a:srgbClr val="0070C0"/>
              </a:solidFill>
            </a:endParaRPr>
          </a:p>
        </p:txBody>
      </p:sp>
      <p:sp>
        <p:nvSpPr>
          <p:cNvPr id="8" name="Θέση υποσέλιδου 1" descr="."/>
          <p:cNvSpPr>
            <a:spLocks noGrp="1"/>
          </p:cNvSpPr>
          <p:nvPr>
            <p:ph type="ftr" sz="quarter" idx="11"/>
          </p:nvPr>
        </p:nvSpPr>
        <p:spPr>
          <a:xfrm>
            <a:off x="3124200" y="6356350"/>
            <a:ext cx="2895600" cy="365125"/>
          </a:xfrm>
        </p:spPr>
        <p:txBody>
          <a:bodyPr/>
          <a:lstStyle/>
          <a:p>
            <a:r>
              <a:rPr lang="el-GR" sz="1400" dirty="0" smtClean="0">
                <a:solidFill>
                  <a:schemeClr val="tx1"/>
                </a:solidFill>
              </a:rPr>
              <a:t>Εισαγωγή</a:t>
            </a:r>
            <a:endParaRPr lang="en-US" sz="1400" dirty="0">
              <a:solidFill>
                <a:schemeClr val="tx1"/>
              </a:solidFill>
            </a:endParaRPr>
          </a:p>
        </p:txBody>
      </p:sp>
      <p:sp>
        <p:nvSpPr>
          <p:cNvPr id="6153" name="Θέση αριθμού διαφάνειας 1" desc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C9E2987-2DF3-4883-B675-0E329C0F7C88}" type="slidenum">
              <a:rPr lang="el-GR" altLang="el-GR" sz="1400">
                <a:solidFill>
                  <a:srgbClr val="000000"/>
                </a:solidFill>
                <a:latin typeface="+mn-lt"/>
              </a:rPr>
              <a:pPr fontAlgn="base">
                <a:spcBef>
                  <a:spcPct val="0"/>
                </a:spcBef>
                <a:spcAft>
                  <a:spcPct val="0"/>
                </a:spcAft>
              </a:pPr>
              <a:t>3</a:t>
            </a:fld>
            <a:endParaRPr lang="el-GR" altLang="el-GR" sz="1400" dirty="0">
              <a:solidFill>
                <a:srgbClr val="000000"/>
              </a:solidFill>
              <a:latin typeface="+mn-lt"/>
            </a:endParaRPr>
          </a:p>
        </p:txBody>
      </p:sp>
    </p:spTree>
    <p:custDataLst>
      <p:tags r:id="rId1"/>
    </p:custDataLst>
    <p:extLst>
      <p:ext uri="{BB962C8B-B14F-4D97-AF65-F5344CB8AC3E}">
        <p14:creationId xmlns:p14="http://schemas.microsoft.com/office/powerpoint/2010/main" val="30869087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274638"/>
            <a:ext cx="8568952" cy="1143000"/>
          </a:xfrm>
        </p:spPr>
        <p:txBody>
          <a:bodyPr>
            <a:noAutofit/>
          </a:bodyPr>
          <a:lstStyle/>
          <a:p>
            <a:pPr marL="342900" lvl="0" indent="-342900" eaLnBrk="0" fontAlgn="base" hangingPunct="0">
              <a:spcBef>
                <a:spcPts val="0"/>
              </a:spcBef>
              <a:spcAft>
                <a:spcPct val="0"/>
              </a:spcAft>
            </a:pPr>
            <a:r>
              <a:rPr lang="el-GR" altLang="el-GR" sz="4000" b="1" kern="0" dirty="0">
                <a:solidFill>
                  <a:srgbClr val="000000"/>
                </a:solidFill>
              </a:rPr>
              <a:t>Αβεβαιότητα </a:t>
            </a:r>
            <a:r>
              <a:rPr lang="el-GR" altLang="el-GR" sz="4000" b="1" kern="0" dirty="0" smtClean="0">
                <a:solidFill>
                  <a:srgbClr val="000000"/>
                </a:solidFill>
              </a:rPr>
              <a:t>με </a:t>
            </a:r>
            <a:r>
              <a:rPr lang="el-GR" altLang="el-GR" sz="4000" b="1" kern="0" dirty="0">
                <a:solidFill>
                  <a:srgbClr val="000000"/>
                </a:solidFill>
              </a:rPr>
              <a:t>τις θεμελιώδεις σχέσεις </a:t>
            </a:r>
            <a:r>
              <a:rPr lang="el-GR" altLang="el-GR" sz="4000" b="1" kern="0" dirty="0" smtClean="0">
                <a:solidFill>
                  <a:srgbClr val="000000"/>
                </a:solidFill>
              </a:rPr>
              <a:t>μεταξύ των μερών έργου</a:t>
            </a:r>
            <a:endParaRPr lang="el-GR" sz="6600" dirty="0"/>
          </a:p>
        </p:txBody>
      </p:sp>
      <p:sp>
        <p:nvSpPr>
          <p:cNvPr id="3" name="Θέση περιεχομένου 1"/>
          <p:cNvSpPr>
            <a:spLocks noGrp="1"/>
          </p:cNvSpPr>
          <p:nvPr>
            <p:ph idx="1"/>
          </p:nvPr>
        </p:nvSpPr>
        <p:spPr/>
        <p:txBody>
          <a:bodyPr>
            <a:normAutofit/>
          </a:bodyPr>
          <a:lstStyle/>
          <a:p>
            <a:pPr lvl="0" eaLnBrk="0" fontAlgn="base" hangingPunct="0">
              <a:spcBef>
                <a:spcPts val="0"/>
              </a:spcBef>
              <a:spcAft>
                <a:spcPts val="600"/>
              </a:spcAft>
              <a:buClr>
                <a:srgbClr val="C00000"/>
              </a:buClr>
              <a:buSzPct val="100000"/>
              <a:buFont typeface="Arial" panose="020B0604020202020204" pitchFamily="34" charset="0"/>
              <a:buChar char="●"/>
            </a:pPr>
            <a:r>
              <a:rPr lang="el-GR" altLang="el-GR" sz="2200" kern="0" dirty="0">
                <a:solidFill>
                  <a:srgbClr val="000000"/>
                </a:solidFill>
              </a:rPr>
              <a:t>Η εμπλοκή πολλών «μερών» στο έργο επιφέρει αβεβαιότητα, πολλές φορές, λόγω των διφορούμενων στοιχείων σχετικά με (</a:t>
            </a:r>
            <a:r>
              <a:rPr lang="en-US" altLang="el-GR" sz="2200" kern="0" dirty="0">
                <a:solidFill>
                  <a:srgbClr val="000000"/>
                </a:solidFill>
              </a:rPr>
              <a:t>Chapman and Ward, 2003):</a:t>
            </a:r>
          </a:p>
          <a:p>
            <a:pPr lvl="2" indent="-342000" eaLnBrk="0" fontAlgn="base" hangingPunct="0">
              <a:spcBef>
                <a:spcPts val="0"/>
              </a:spcBef>
              <a:spcAft>
                <a:spcPts val="300"/>
              </a:spcAft>
              <a:buClr>
                <a:srgbClr val="00CC99"/>
              </a:buClr>
              <a:buFont typeface="Arial" panose="020B0604020202020204" pitchFamily="34" charset="0"/>
              <a:buChar char="●"/>
            </a:pPr>
            <a:r>
              <a:rPr lang="el-GR" altLang="el-GR" sz="2000" kern="0" dirty="0">
                <a:solidFill>
                  <a:srgbClr val="000000"/>
                </a:solidFill>
              </a:rPr>
              <a:t>Τον καθορισμό </a:t>
            </a:r>
            <a:r>
              <a:rPr lang="el-GR" altLang="el-GR" sz="2000" kern="0" dirty="0" smtClean="0">
                <a:solidFill>
                  <a:srgbClr val="000000"/>
                </a:solidFill>
              </a:rPr>
              <a:t>αρμοδιοτήτων.</a:t>
            </a:r>
            <a:endParaRPr lang="el-GR" altLang="el-GR" sz="2000" kern="0" dirty="0">
              <a:solidFill>
                <a:srgbClr val="000000"/>
              </a:solidFill>
            </a:endParaRPr>
          </a:p>
          <a:p>
            <a:pPr lvl="2" indent="-342000" eaLnBrk="0" fontAlgn="base" hangingPunct="0">
              <a:spcBef>
                <a:spcPts val="0"/>
              </a:spcBef>
              <a:spcAft>
                <a:spcPts val="300"/>
              </a:spcAft>
              <a:buClr>
                <a:srgbClr val="00CC99"/>
              </a:buClr>
              <a:buFont typeface="Arial" panose="020B0604020202020204" pitchFamily="34" charset="0"/>
              <a:buChar char="●"/>
            </a:pPr>
            <a:r>
              <a:rPr lang="el-GR" altLang="el-GR" sz="2000" kern="0" dirty="0">
                <a:solidFill>
                  <a:srgbClr val="000000"/>
                </a:solidFill>
              </a:rPr>
              <a:t>Την αντίληψη των μερών για τους ρόλους και τις αρμοδιότητες</a:t>
            </a:r>
          </a:p>
          <a:p>
            <a:pPr lvl="2" indent="-342000" eaLnBrk="0" fontAlgn="base" hangingPunct="0">
              <a:spcBef>
                <a:spcPts val="0"/>
              </a:spcBef>
              <a:spcAft>
                <a:spcPts val="300"/>
              </a:spcAft>
              <a:buClr>
                <a:srgbClr val="00CC99"/>
              </a:buClr>
              <a:buFont typeface="Arial" panose="020B0604020202020204" pitchFamily="34" charset="0"/>
              <a:buChar char="●"/>
            </a:pPr>
            <a:r>
              <a:rPr lang="el-GR" altLang="el-GR" sz="2000" kern="0" dirty="0">
                <a:solidFill>
                  <a:srgbClr val="000000"/>
                </a:solidFill>
              </a:rPr>
              <a:t>Την </a:t>
            </a:r>
            <a:r>
              <a:rPr lang="el-GR" altLang="el-GR" sz="2000" kern="0" dirty="0" smtClean="0">
                <a:solidFill>
                  <a:srgbClr val="000000"/>
                </a:solidFill>
              </a:rPr>
              <a:t>επικοινωνία.</a:t>
            </a:r>
            <a:endParaRPr lang="el-GR" altLang="el-GR" sz="2000" kern="0" dirty="0">
              <a:solidFill>
                <a:srgbClr val="000000"/>
              </a:solidFill>
            </a:endParaRPr>
          </a:p>
          <a:p>
            <a:pPr lvl="2" indent="-342000" eaLnBrk="0" fontAlgn="base" hangingPunct="0">
              <a:spcBef>
                <a:spcPts val="0"/>
              </a:spcBef>
              <a:spcAft>
                <a:spcPts val="300"/>
              </a:spcAft>
              <a:buClr>
                <a:srgbClr val="00CC99"/>
              </a:buClr>
              <a:buFont typeface="Arial" panose="020B0604020202020204" pitchFamily="34" charset="0"/>
              <a:buChar char="●"/>
            </a:pPr>
            <a:r>
              <a:rPr lang="el-GR" altLang="el-GR" sz="2000" kern="0" dirty="0">
                <a:solidFill>
                  <a:srgbClr val="000000"/>
                </a:solidFill>
              </a:rPr>
              <a:t>Τις ικανότητες των εμπλεκόμενων </a:t>
            </a:r>
            <a:r>
              <a:rPr lang="el-GR" altLang="el-GR" sz="2000" kern="0" dirty="0" smtClean="0">
                <a:solidFill>
                  <a:srgbClr val="000000"/>
                </a:solidFill>
              </a:rPr>
              <a:t>μερών.</a:t>
            </a:r>
            <a:endParaRPr lang="el-GR" altLang="el-GR" sz="2000" kern="0" dirty="0">
              <a:solidFill>
                <a:srgbClr val="000000"/>
              </a:solidFill>
            </a:endParaRPr>
          </a:p>
          <a:p>
            <a:pPr lvl="2" indent="-342000" eaLnBrk="0" fontAlgn="base" hangingPunct="0">
              <a:spcBef>
                <a:spcPts val="0"/>
              </a:spcBef>
              <a:spcAft>
                <a:spcPts val="300"/>
              </a:spcAft>
              <a:buClr>
                <a:srgbClr val="00CC99"/>
              </a:buClr>
              <a:buFont typeface="Arial" panose="020B0604020202020204" pitchFamily="34" charset="0"/>
              <a:buChar char="●"/>
            </a:pPr>
            <a:r>
              <a:rPr lang="el-GR" altLang="el-GR" sz="2000" kern="0" dirty="0">
                <a:solidFill>
                  <a:srgbClr val="000000"/>
                </a:solidFill>
              </a:rPr>
              <a:t>Τις τυπικές συνθήκες των συμβάσεων και τις επιρροές </a:t>
            </a:r>
            <a:r>
              <a:rPr lang="el-GR" altLang="el-GR" sz="2000" kern="0" dirty="0" smtClean="0">
                <a:solidFill>
                  <a:srgbClr val="000000"/>
                </a:solidFill>
              </a:rPr>
              <a:t>αυτών.</a:t>
            </a:r>
            <a:endParaRPr lang="el-GR" altLang="el-GR" sz="2000" kern="0" dirty="0">
              <a:solidFill>
                <a:srgbClr val="000000"/>
              </a:solidFill>
            </a:endParaRPr>
          </a:p>
          <a:p>
            <a:pPr lvl="2" indent="-342000" eaLnBrk="0" fontAlgn="base" hangingPunct="0">
              <a:spcBef>
                <a:spcPts val="0"/>
              </a:spcBef>
              <a:spcAft>
                <a:spcPts val="300"/>
              </a:spcAft>
              <a:buClr>
                <a:srgbClr val="00CC99"/>
              </a:buClr>
              <a:buFont typeface="Arial" panose="020B0604020202020204" pitchFamily="34" charset="0"/>
              <a:buChar char="●"/>
            </a:pPr>
            <a:r>
              <a:rPr lang="el-GR" altLang="el-GR" sz="2000" kern="0" dirty="0">
                <a:solidFill>
                  <a:srgbClr val="000000"/>
                </a:solidFill>
              </a:rPr>
              <a:t>Τις μη τυπικές διαδικασίες κατανόησης </a:t>
            </a:r>
            <a:r>
              <a:rPr lang="el-GR" altLang="el-GR" sz="2000" kern="0" dirty="0" smtClean="0">
                <a:solidFill>
                  <a:srgbClr val="000000"/>
                </a:solidFill>
              </a:rPr>
              <a:t>πλέον, </a:t>
            </a:r>
            <a:r>
              <a:rPr lang="el-GR" altLang="el-GR" sz="2000" kern="0" dirty="0">
                <a:solidFill>
                  <a:srgbClr val="000000"/>
                </a:solidFill>
              </a:rPr>
              <a:t>ή αντί των τυπικών </a:t>
            </a:r>
            <a:r>
              <a:rPr lang="el-GR" altLang="el-GR" sz="2000" kern="0" dirty="0" smtClean="0">
                <a:solidFill>
                  <a:srgbClr val="000000"/>
                </a:solidFill>
              </a:rPr>
              <a:t>συμβάσεων.</a:t>
            </a:r>
            <a:endParaRPr lang="el-GR" altLang="el-GR" sz="2000" kern="0" dirty="0">
              <a:solidFill>
                <a:srgbClr val="000000"/>
              </a:solidFill>
            </a:endParaRPr>
          </a:p>
          <a:p>
            <a:pPr lvl="2" indent="-342000" eaLnBrk="0" fontAlgn="base" hangingPunct="0">
              <a:spcBef>
                <a:spcPts val="0"/>
              </a:spcBef>
              <a:spcAft>
                <a:spcPct val="0"/>
              </a:spcAft>
              <a:buClr>
                <a:srgbClr val="00CC99"/>
              </a:buClr>
              <a:buFont typeface="Arial" panose="020B0604020202020204" pitchFamily="34" charset="0"/>
              <a:buChar char="●"/>
            </a:pPr>
            <a:r>
              <a:rPr lang="el-GR" altLang="el-GR" sz="2000" kern="0" dirty="0">
                <a:solidFill>
                  <a:srgbClr val="000000"/>
                </a:solidFill>
              </a:rPr>
              <a:t>Τους μηχανισμούς συνεργασίας και </a:t>
            </a:r>
            <a:r>
              <a:rPr lang="el-GR" altLang="el-GR" sz="2000" kern="0" dirty="0" smtClean="0">
                <a:solidFill>
                  <a:srgbClr val="000000"/>
                </a:solidFill>
              </a:rPr>
              <a:t>ελέγχου</a:t>
            </a:r>
            <a:r>
              <a:rPr lang="el-GR" altLang="el-GR" sz="2000" dirty="0" smtClean="0"/>
              <a:t>.</a:t>
            </a:r>
            <a:endParaRPr lang="el-GR" altLang="el-GR" sz="2000" kern="0" dirty="0">
              <a:solidFill>
                <a:srgbClr val="000000"/>
              </a:solidFill>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Εισαγωγή</a:t>
            </a:r>
            <a:endParaRPr lang="el-GR"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EB6E9990-CC84-4992-86F4-2CFCB562E615}" type="slidenum">
              <a:rPr lang="el-GR" sz="1400" smtClean="0">
                <a:solidFill>
                  <a:schemeClr val="tx1"/>
                </a:solidFill>
              </a:rPr>
              <a:t>30</a:t>
            </a:fld>
            <a:endParaRPr lang="el-GR" dirty="0">
              <a:solidFill>
                <a:schemeClr val="tx1"/>
              </a:solidFill>
            </a:endParaRPr>
          </a:p>
        </p:txBody>
      </p:sp>
      <p:pic>
        <p:nvPicPr>
          <p:cNvPr id="6" name="Εικόνα 1" descr="Εικονίδιο μετάβασης στα περιεχόμενα.">
            <a:hlinkClick r:id="rId3" action="ppaction://hlinksldjump" tooltip="Επιστροφή στα Περιεχόμενα"/>
          </p:cNvPr>
          <p:cNvPicPr>
            <a:picLocks noChangeAspect="1"/>
          </p:cNvPicPr>
          <p:nvPr/>
        </p:nvPicPr>
        <p:blipFill>
          <a:blip r:embed="rId4">
            <a:extLst>
              <a:ext uri="{BEBA8EAE-BF5A-486C-A8C5-ECC9F3942E4B}">
                <a14:imgProps xmlns:a14="http://schemas.microsoft.com/office/drawing/2010/main">
                  <a14:imgLayer r:embed="rId5">
                    <a14:imgEffect>
                      <a14:sharpenSoften amount="100000"/>
                    </a14:imgEffect>
                  </a14:imgLayer>
                </a14:imgProps>
              </a:ext>
              <a:ext uri="{28A0092B-C50C-407E-A947-70E740481C1C}">
                <a14:useLocalDpi xmlns:a14="http://schemas.microsoft.com/office/drawing/2010/main" val="0"/>
              </a:ext>
            </a:extLst>
          </a:blip>
          <a:stretch>
            <a:fillRect/>
          </a:stretch>
        </p:blipFill>
        <p:spPr>
          <a:xfrm>
            <a:off x="467250" y="6021288"/>
            <a:ext cx="576065" cy="651438"/>
          </a:xfrm>
          <a:prstGeom prst="rect">
            <a:avLst/>
          </a:prstGeom>
          <a:scene3d>
            <a:camera prst="isometricOffAxis1Right"/>
            <a:lightRig rig="threePt" dir="t"/>
          </a:scene3d>
        </p:spPr>
      </p:pic>
    </p:spTree>
    <p:custDataLst>
      <p:tags r:id="rId1"/>
    </p:custDataLst>
    <p:extLst>
      <p:ext uri="{BB962C8B-B14F-4D97-AF65-F5344CB8AC3E}">
        <p14:creationId xmlns:p14="http://schemas.microsoft.com/office/powerpoint/2010/main" val="31162397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b="1" dirty="0" smtClean="0"/>
              <a:t>Τέλος ενότητας</a:t>
            </a:r>
            <a:endParaRPr lang="el-GR" b="1" dirty="0"/>
          </a:p>
        </p:txBody>
      </p:sp>
      <p:sp>
        <p:nvSpPr>
          <p:cNvPr id="3" name="Υπότιτλος 1"/>
          <p:cNvSpPr>
            <a:spLocks noGrp="1"/>
          </p:cNvSpPr>
          <p:nvPr>
            <p:ph type="subTitle" idx="1"/>
          </p:nvPr>
        </p:nvSpPr>
        <p:spPr bwMode="gray"/>
        <p:txBody>
          <a:bodyPr>
            <a:normAutofit/>
          </a:bodyPr>
          <a:lstStyle/>
          <a:p>
            <a:pPr algn="r"/>
            <a:endParaRPr lang="el-GR" sz="4400" dirty="0" smtClean="0">
              <a:solidFill>
                <a:schemeClr val="tx1">
                  <a:lumMod val="65000"/>
                  <a:lumOff val="35000"/>
                </a:schemeClr>
              </a:solidFill>
            </a:endParaRPr>
          </a:p>
          <a:p>
            <a:pPr algn="r"/>
            <a:r>
              <a:rPr lang="el-GR" sz="2000" dirty="0" smtClean="0">
                <a:solidFill>
                  <a:schemeClr val="tx1">
                    <a:lumMod val="65000"/>
                    <a:lumOff val="35000"/>
                  </a:schemeClr>
                </a:solidFill>
              </a:rPr>
              <a:t>Επεξεργασία: </a:t>
            </a:r>
            <a:r>
              <a:rPr lang="el-GR" sz="2000" dirty="0" err="1" smtClean="0">
                <a:solidFill>
                  <a:schemeClr val="tx1">
                    <a:lumMod val="65000"/>
                    <a:lumOff val="35000"/>
                  </a:schemeClr>
                </a:solidFill>
              </a:rPr>
              <a:t>Σοφιανίδου</a:t>
            </a:r>
            <a:r>
              <a:rPr lang="el-GR" sz="2000" dirty="0" smtClean="0">
                <a:solidFill>
                  <a:schemeClr val="tx1">
                    <a:lumMod val="65000"/>
                    <a:lumOff val="35000"/>
                  </a:schemeClr>
                </a:solidFill>
              </a:rPr>
              <a:t> Γεωργία</a:t>
            </a:r>
            <a:endParaRPr lang="el-GR" sz="2000" dirty="0">
              <a:solidFill>
                <a:schemeClr val="tx1">
                  <a:lumMod val="65000"/>
                  <a:lumOff val="35000"/>
                </a:schemeClr>
              </a:solidFill>
            </a:endParaRPr>
          </a:p>
        </p:txBody>
      </p:sp>
      <p:pic>
        <p:nvPicPr>
          <p:cNvPr id="8" name="Εικόνα 1" descr=" Λογότυπο για Άδειες χρήσης Creative Commons, B Y, S A. ">
            <a:hlinkClick r:id="rId3" tooltip="Μετάβαση στην Άδεια Χρήσης"/>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5943600"/>
            <a:ext cx="1690688" cy="591531"/>
          </a:xfrm>
          <a:prstGeom prst="rect">
            <a:avLst/>
          </a:prstGeom>
          <a:noFill/>
          <a:extLst>
            <a:ext uri="{909E8E84-426E-40DD-AFC4-6F175D3DCCD1}">
              <a14:hiddenFill xmlns:a14="http://schemas.microsoft.com/office/drawing/2010/main">
                <a:solidFill>
                  <a:srgbClr val="FFFFFF"/>
                </a:solidFill>
              </a14:hiddenFill>
            </a:ext>
          </a:extLst>
        </p:spPr>
      </p:pic>
      <p:pic>
        <p:nvPicPr>
          <p:cNvPr id="7" name="Εικόνα 2" descr="Λογότυπο Επιχειρησιακού Προγράμματος Εκπαίδευση και Δια βίου Μάθηση. ">
            <a:hlinkClick r:id="rId5" tooltip="Μετάβαση στο www.edulll.gr/"/>
          </p:cNvPr>
          <p:cNvPicPr>
            <a:picLocks noChangeAspect="1" noChangeArrowheads="1"/>
          </p:cNvPicPr>
          <p:nvPr/>
        </p:nvPicPr>
        <p:blipFill>
          <a:blip r:embed="rId6" cstate="print"/>
          <a:srcRect/>
          <a:stretch>
            <a:fillRect/>
          </a:stretch>
        </p:blipFill>
        <p:spPr bwMode="auto">
          <a:xfrm>
            <a:off x="3492500" y="5638800"/>
            <a:ext cx="4310063"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1401086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a:t>Η</a:t>
            </a:r>
            <a:r>
              <a:rPr lang="el-GR" b="1" dirty="0" smtClean="0"/>
              <a:t> σημασία του ρίσκου</a:t>
            </a:r>
            <a:r>
              <a:rPr lang="en-US" b="1" dirty="0" smtClean="0"/>
              <a:t> </a:t>
            </a:r>
            <a:r>
              <a:rPr lang="el-GR" b="1" dirty="0" smtClean="0"/>
              <a:t>στα </a:t>
            </a:r>
            <a:r>
              <a:rPr lang="el-GR" b="1" dirty="0"/>
              <a:t>έ</a:t>
            </a:r>
            <a:r>
              <a:rPr lang="el-GR" b="1" dirty="0" smtClean="0"/>
              <a:t>ργα</a:t>
            </a:r>
            <a:endParaRPr lang="el-GR" dirty="0"/>
          </a:p>
        </p:txBody>
      </p:sp>
      <p:sp>
        <p:nvSpPr>
          <p:cNvPr id="3" name="Θέση περιεχομένου 1"/>
          <p:cNvSpPr>
            <a:spLocks noGrp="1"/>
          </p:cNvSpPr>
          <p:nvPr>
            <p:ph idx="1"/>
          </p:nvPr>
        </p:nvSpPr>
        <p:spPr/>
        <p:txBody>
          <a:bodyPr>
            <a:normAutofit/>
          </a:bodyPr>
          <a:lstStyle/>
          <a:p>
            <a:pPr lvl="0" eaLnBrk="0" fontAlgn="base" hangingPunct="0">
              <a:spcBef>
                <a:spcPts val="0"/>
              </a:spcBef>
              <a:spcAft>
                <a:spcPct val="0"/>
              </a:spcAft>
              <a:buClr>
                <a:srgbClr val="C00000"/>
              </a:buClr>
              <a:buSzPct val="100000"/>
              <a:buFont typeface="Arial" panose="020B0604020202020204" pitchFamily="34" charset="0"/>
              <a:buChar char="●"/>
            </a:pPr>
            <a:endParaRPr lang="el-GR" altLang="el-GR" sz="2400" kern="0" dirty="0" smtClean="0">
              <a:solidFill>
                <a:srgbClr val="000000"/>
              </a:solidFill>
            </a:endParaRPr>
          </a:p>
          <a:p>
            <a:pPr lvl="0" eaLnBrk="0" fontAlgn="base" hangingPunct="0">
              <a:spcBef>
                <a:spcPts val="0"/>
              </a:spcBef>
              <a:spcAft>
                <a:spcPts val="1800"/>
              </a:spcAft>
              <a:buClr>
                <a:srgbClr val="C00000"/>
              </a:buClr>
              <a:buSzPct val="100000"/>
              <a:buFont typeface="Arial" panose="020B0604020202020204" pitchFamily="34" charset="0"/>
              <a:buChar char="●"/>
            </a:pPr>
            <a:r>
              <a:rPr lang="el-GR" altLang="el-GR" kern="0" dirty="0" smtClean="0">
                <a:solidFill>
                  <a:srgbClr val="000000"/>
                </a:solidFill>
              </a:rPr>
              <a:t>Πόσο </a:t>
            </a:r>
            <a:r>
              <a:rPr lang="el-GR" altLang="el-GR" kern="0" dirty="0">
                <a:solidFill>
                  <a:srgbClr val="000000"/>
                </a:solidFill>
              </a:rPr>
              <a:t>σημαντικοί είναι οι κίνδυνοι στα ανθρώπινα </a:t>
            </a:r>
            <a:r>
              <a:rPr lang="el-GR" altLang="el-GR" kern="0" dirty="0" smtClean="0">
                <a:solidFill>
                  <a:srgbClr val="000000"/>
                </a:solidFill>
              </a:rPr>
              <a:t>εγχειρήματα</a:t>
            </a:r>
            <a:r>
              <a:rPr lang="el-GR" altLang="el-GR" kern="0" dirty="0">
                <a:solidFill>
                  <a:srgbClr val="000000"/>
                </a:solidFill>
              </a:rPr>
              <a:t>;</a:t>
            </a:r>
            <a:endParaRPr lang="el-GR" altLang="el-GR" kern="0" dirty="0">
              <a:solidFill>
                <a:srgbClr val="000099"/>
              </a:solidFill>
            </a:endParaRPr>
          </a:p>
          <a:p>
            <a:pPr lvl="0" eaLnBrk="0" fontAlgn="base" hangingPunct="0">
              <a:spcBef>
                <a:spcPts val="0"/>
              </a:spcBef>
              <a:spcAft>
                <a:spcPts val="1800"/>
              </a:spcAft>
              <a:buClr>
                <a:srgbClr val="C00000"/>
              </a:buClr>
              <a:buSzPct val="100000"/>
              <a:buFont typeface="Arial" panose="020B0604020202020204" pitchFamily="34" charset="0"/>
              <a:buChar char="●"/>
            </a:pPr>
            <a:r>
              <a:rPr lang="el-GR" altLang="el-GR" kern="0" dirty="0">
                <a:solidFill>
                  <a:srgbClr val="000000"/>
                </a:solidFill>
              </a:rPr>
              <a:t>Προσδιορίστε</a:t>
            </a:r>
            <a:r>
              <a:rPr lang="en-US" altLang="el-GR" kern="0" dirty="0">
                <a:solidFill>
                  <a:srgbClr val="000000"/>
                </a:solidFill>
              </a:rPr>
              <a:t> </a:t>
            </a:r>
            <a:r>
              <a:rPr lang="el-GR" altLang="el-GR" kern="0" dirty="0">
                <a:solidFill>
                  <a:srgbClr val="000000"/>
                </a:solidFill>
              </a:rPr>
              <a:t>δραστηριότητες/έργα</a:t>
            </a:r>
            <a:r>
              <a:rPr lang="en-US" altLang="el-GR" kern="0" dirty="0">
                <a:solidFill>
                  <a:srgbClr val="000000"/>
                </a:solidFill>
              </a:rPr>
              <a:t> </a:t>
            </a:r>
            <a:r>
              <a:rPr lang="el-GR" altLang="el-GR" kern="0" dirty="0">
                <a:solidFill>
                  <a:srgbClr val="000000"/>
                </a:solidFill>
              </a:rPr>
              <a:t>που</a:t>
            </a:r>
            <a:r>
              <a:rPr lang="en-US" altLang="el-GR" kern="0" dirty="0">
                <a:solidFill>
                  <a:srgbClr val="000000"/>
                </a:solidFill>
              </a:rPr>
              <a:t> </a:t>
            </a:r>
            <a:r>
              <a:rPr lang="el-GR" altLang="el-GR" kern="0" dirty="0">
                <a:solidFill>
                  <a:srgbClr val="000000"/>
                </a:solidFill>
              </a:rPr>
              <a:t>ενέχουν</a:t>
            </a:r>
            <a:r>
              <a:rPr lang="en-US" altLang="el-GR" kern="0" dirty="0">
                <a:solidFill>
                  <a:srgbClr val="000000"/>
                </a:solidFill>
              </a:rPr>
              <a:t> </a:t>
            </a:r>
            <a:r>
              <a:rPr lang="el-GR" altLang="el-GR" kern="0" dirty="0" smtClean="0">
                <a:solidFill>
                  <a:srgbClr val="000000"/>
                </a:solidFill>
              </a:rPr>
              <a:t>κίνδυνο.</a:t>
            </a:r>
            <a:endParaRPr lang="el-GR" altLang="el-GR" kern="0" dirty="0">
              <a:solidFill>
                <a:srgbClr val="000000"/>
              </a:solidFill>
            </a:endParaRPr>
          </a:p>
          <a:p>
            <a:pPr lvl="0" eaLnBrk="0" fontAlgn="base" hangingPunct="0">
              <a:spcBef>
                <a:spcPts val="0"/>
              </a:spcBef>
              <a:spcAft>
                <a:spcPts val="1800"/>
              </a:spcAft>
              <a:buClr>
                <a:srgbClr val="C00000"/>
              </a:buClr>
              <a:buSzPct val="100000"/>
              <a:buFont typeface="Arial" panose="020B0604020202020204" pitchFamily="34" charset="0"/>
              <a:buChar char="●"/>
            </a:pPr>
            <a:r>
              <a:rPr lang="el-GR" altLang="el-GR" kern="0" dirty="0">
                <a:solidFill>
                  <a:srgbClr val="000000"/>
                </a:solidFill>
              </a:rPr>
              <a:t>Ποιους αφορά η διαχείριση </a:t>
            </a:r>
            <a:r>
              <a:rPr lang="el-GR" altLang="el-GR" kern="0" dirty="0" smtClean="0">
                <a:solidFill>
                  <a:srgbClr val="000000"/>
                </a:solidFill>
              </a:rPr>
              <a:t>κινδύνων</a:t>
            </a:r>
            <a:r>
              <a:rPr lang="el-GR" altLang="el-GR" kern="0" dirty="0">
                <a:solidFill>
                  <a:srgbClr val="000000"/>
                </a:solidFill>
              </a:rPr>
              <a:t>;</a:t>
            </a:r>
          </a:p>
          <a:p>
            <a:pPr lvl="0" eaLnBrk="0" fontAlgn="base" hangingPunct="0">
              <a:spcBef>
                <a:spcPts val="0"/>
              </a:spcBef>
              <a:spcAft>
                <a:spcPct val="0"/>
              </a:spcAft>
              <a:buClr>
                <a:srgbClr val="C00000"/>
              </a:buClr>
              <a:buSzPct val="100000"/>
              <a:buFont typeface="Arial" panose="020B0604020202020204" pitchFamily="34" charset="0"/>
              <a:buChar char="●"/>
            </a:pPr>
            <a:r>
              <a:rPr lang="el-GR" altLang="el-GR" kern="0" dirty="0">
                <a:solidFill>
                  <a:srgbClr val="000000"/>
                </a:solidFill>
              </a:rPr>
              <a:t>Λάθη στη διαχείριση </a:t>
            </a:r>
            <a:r>
              <a:rPr lang="el-GR" altLang="el-GR" kern="0" dirty="0" smtClean="0">
                <a:solidFill>
                  <a:srgbClr val="000000"/>
                </a:solidFill>
              </a:rPr>
              <a:t>κινδύνων.</a:t>
            </a:r>
            <a:endParaRPr lang="el-GR" altLang="el-GR" kern="0" dirty="0">
              <a:solidFill>
                <a:srgbClr val="000000"/>
              </a:solidFill>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Εισαγωγή</a:t>
            </a:r>
            <a:endParaRPr lang="el-GR"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EB6E9990-CC84-4992-86F4-2CFCB562E615}" type="slidenum">
              <a:rPr lang="el-GR" sz="1400" smtClean="0">
                <a:solidFill>
                  <a:schemeClr val="tx1"/>
                </a:solidFill>
              </a:rPr>
              <a:t>4</a:t>
            </a:fld>
            <a:endParaRPr lang="el-GR" sz="1400" dirty="0">
              <a:solidFill>
                <a:schemeClr val="tx1"/>
              </a:solidFill>
            </a:endParaRPr>
          </a:p>
        </p:txBody>
      </p:sp>
    </p:spTree>
    <p:extLst>
      <p:ext uri="{BB962C8B-B14F-4D97-AF65-F5344CB8AC3E}">
        <p14:creationId xmlns:p14="http://schemas.microsoft.com/office/powerpoint/2010/main" val="22627927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t>Πεδία εφαρμογής</a:t>
            </a:r>
            <a:endParaRPr lang="el-GR" dirty="0"/>
          </a:p>
        </p:txBody>
      </p:sp>
      <p:sp>
        <p:nvSpPr>
          <p:cNvPr id="3" name="Θέση περιεχομένου 1"/>
          <p:cNvSpPr>
            <a:spLocks noGrp="1"/>
          </p:cNvSpPr>
          <p:nvPr>
            <p:ph idx="1"/>
          </p:nvPr>
        </p:nvSpPr>
        <p:spPr>
          <a:xfrm>
            <a:off x="457200" y="1412776"/>
            <a:ext cx="8229600" cy="4968552"/>
          </a:xfrm>
        </p:spPr>
        <p:txBody>
          <a:bodyPr>
            <a:normAutofit/>
          </a:bodyPr>
          <a:lstStyle/>
          <a:p>
            <a:pPr lvl="0" eaLnBrk="0" fontAlgn="base" hangingPunct="0">
              <a:spcBef>
                <a:spcPts val="0"/>
              </a:spcBef>
              <a:spcAft>
                <a:spcPts val="300"/>
              </a:spcAft>
              <a:buClr>
                <a:srgbClr val="C00000"/>
              </a:buClr>
              <a:buSzPct val="100000"/>
              <a:buFont typeface="Arial" panose="020B0604020202020204" pitchFamily="34" charset="0"/>
              <a:buChar char="●"/>
            </a:pPr>
            <a:r>
              <a:rPr lang="el-GR" altLang="el-GR" sz="2200" kern="0" dirty="0"/>
              <a:t>Η διαχείριση των κινδύνων υπεισέρχεται ενσυνείδητα ή </a:t>
            </a:r>
            <a:r>
              <a:rPr lang="el-GR" altLang="el-GR" sz="2200" kern="0" dirty="0" smtClean="0"/>
              <a:t>ασυνείδητα, </a:t>
            </a:r>
            <a:r>
              <a:rPr lang="el-GR" altLang="el-GR" sz="2200" kern="0" dirty="0"/>
              <a:t>σχεδόν σε κάθε πεδίο επιστημονικής </a:t>
            </a:r>
            <a:r>
              <a:rPr lang="el-GR" altLang="el-GR" sz="2200" kern="0" dirty="0" smtClean="0"/>
              <a:t>διεργασίας.</a:t>
            </a:r>
            <a:endParaRPr lang="el-GR" altLang="el-GR" sz="2200" kern="0" dirty="0"/>
          </a:p>
          <a:p>
            <a:pPr marL="1085850" lvl="2" indent="-342000" eaLnBrk="0" fontAlgn="base" hangingPunct="0">
              <a:spcBef>
                <a:spcPts val="0"/>
              </a:spcBef>
              <a:spcAft>
                <a:spcPts val="300"/>
              </a:spcAft>
              <a:buClr>
                <a:srgbClr val="00CC99"/>
              </a:buClr>
              <a:buFont typeface="Arial" panose="020B0604020202020204" pitchFamily="34" charset="0"/>
              <a:buChar char="●"/>
            </a:pPr>
            <a:r>
              <a:rPr lang="el-GR" altLang="el-GR" sz="2000" kern="0" dirty="0" smtClean="0"/>
              <a:t>Ασφάλεια Εργασίας.</a:t>
            </a:r>
            <a:endParaRPr lang="el-GR" altLang="el-GR" sz="2000" kern="0" dirty="0"/>
          </a:p>
          <a:p>
            <a:pPr marL="1085850" lvl="2" indent="-342000" eaLnBrk="0" fontAlgn="base" hangingPunct="0">
              <a:spcBef>
                <a:spcPts val="0"/>
              </a:spcBef>
              <a:spcAft>
                <a:spcPts val="300"/>
              </a:spcAft>
              <a:buClr>
                <a:srgbClr val="00CC99"/>
              </a:buClr>
              <a:buFont typeface="Arial" panose="020B0604020202020204" pitchFamily="34" charset="0"/>
              <a:buChar char="●"/>
            </a:pPr>
            <a:r>
              <a:rPr lang="el-GR" altLang="el-GR" sz="2000" kern="0" dirty="0" smtClean="0"/>
              <a:t>Οικονομικά.</a:t>
            </a:r>
            <a:endParaRPr lang="el-GR" altLang="el-GR" sz="2000" kern="0" dirty="0"/>
          </a:p>
          <a:p>
            <a:pPr marL="1085850" lvl="2" indent="-342000" eaLnBrk="0" fontAlgn="base" hangingPunct="0">
              <a:spcBef>
                <a:spcPts val="0"/>
              </a:spcBef>
              <a:spcAft>
                <a:spcPts val="300"/>
              </a:spcAft>
              <a:buClr>
                <a:srgbClr val="00CC99"/>
              </a:buClr>
              <a:buFont typeface="Arial" panose="020B0604020202020204" pitchFamily="34" charset="0"/>
              <a:buChar char="●"/>
            </a:pPr>
            <a:r>
              <a:rPr lang="el-GR" altLang="el-GR" sz="2000" kern="0" dirty="0" smtClean="0"/>
              <a:t>Περιβάλλον.</a:t>
            </a:r>
            <a:endParaRPr lang="el-GR" altLang="el-GR" sz="2000" kern="0" dirty="0"/>
          </a:p>
          <a:p>
            <a:pPr marL="1085850" lvl="2" indent="-342000" eaLnBrk="0" fontAlgn="base" hangingPunct="0">
              <a:spcBef>
                <a:spcPts val="0"/>
              </a:spcBef>
              <a:spcAft>
                <a:spcPts val="300"/>
              </a:spcAft>
              <a:buClr>
                <a:srgbClr val="00CC99"/>
              </a:buClr>
              <a:buFont typeface="Arial" panose="020B0604020202020204" pitchFamily="34" charset="0"/>
              <a:buChar char="●"/>
            </a:pPr>
            <a:r>
              <a:rPr lang="el-GR" altLang="el-GR" sz="2000" kern="0" dirty="0" smtClean="0"/>
              <a:t>Εφοδιαστική Αλυσίδα.</a:t>
            </a:r>
            <a:endParaRPr lang="el-GR" altLang="el-GR" sz="2000" kern="0" dirty="0"/>
          </a:p>
          <a:p>
            <a:pPr marL="1085850" lvl="2" indent="-342000" eaLnBrk="0" fontAlgn="base" hangingPunct="0">
              <a:spcBef>
                <a:spcPts val="0"/>
              </a:spcBef>
              <a:spcAft>
                <a:spcPts val="600"/>
              </a:spcAft>
              <a:buClr>
                <a:srgbClr val="00CC99"/>
              </a:buClr>
              <a:buFont typeface="Arial" panose="020B0604020202020204" pitchFamily="34" charset="0"/>
              <a:buChar char="●"/>
            </a:pPr>
            <a:r>
              <a:rPr lang="el-GR" altLang="el-GR" sz="2000" kern="0" dirty="0" smtClean="0"/>
              <a:t>Νομική.</a:t>
            </a:r>
            <a:endParaRPr lang="el-GR" altLang="el-GR" sz="2000" kern="0" dirty="0"/>
          </a:p>
          <a:p>
            <a:pPr lvl="0" eaLnBrk="0" fontAlgn="base" hangingPunct="0">
              <a:spcBef>
                <a:spcPts val="0"/>
              </a:spcBef>
              <a:spcAft>
                <a:spcPts val="300"/>
              </a:spcAft>
              <a:buClr>
                <a:srgbClr val="C00000"/>
              </a:buClr>
              <a:buSzPct val="100000"/>
              <a:buFont typeface="Arial" panose="020B0604020202020204" pitchFamily="34" charset="0"/>
              <a:buChar char="●"/>
            </a:pPr>
            <a:r>
              <a:rPr lang="el-GR" altLang="el-GR" sz="2200" kern="0" dirty="0"/>
              <a:t>Ανάλογα με το πεδίο </a:t>
            </a:r>
            <a:r>
              <a:rPr lang="el-GR" altLang="el-GR" sz="2200" kern="0" dirty="0" smtClean="0"/>
              <a:t>εφαρμογής, </a:t>
            </a:r>
            <a:r>
              <a:rPr lang="el-GR" altLang="el-GR" sz="2200" kern="0" dirty="0"/>
              <a:t>διάφορα είδη ρίσκου έχουν προσδιοριστεί και ερευνηθεί</a:t>
            </a:r>
            <a:r>
              <a:rPr lang="en-US" altLang="el-GR" sz="2200" kern="0" dirty="0"/>
              <a:t>:</a:t>
            </a:r>
            <a:endParaRPr lang="el-GR" altLang="el-GR" sz="2200" kern="0" dirty="0"/>
          </a:p>
          <a:p>
            <a:pPr marL="1085850" lvl="2" indent="-342000" eaLnBrk="0" fontAlgn="base" hangingPunct="0">
              <a:spcBef>
                <a:spcPts val="0"/>
              </a:spcBef>
              <a:spcAft>
                <a:spcPts val="300"/>
              </a:spcAft>
              <a:buClr>
                <a:srgbClr val="00CC99"/>
              </a:buClr>
              <a:buFont typeface="Arial" panose="020B0604020202020204" pitchFamily="34" charset="0"/>
              <a:buChar char="●"/>
            </a:pPr>
            <a:r>
              <a:rPr lang="el-GR" altLang="el-GR" sz="2000" kern="0" dirty="0"/>
              <a:t>Ε</a:t>
            </a:r>
            <a:r>
              <a:rPr lang="el-GR" altLang="el-GR" sz="2000" kern="0" dirty="0" smtClean="0"/>
              <a:t>πιχειρηματικό </a:t>
            </a:r>
            <a:r>
              <a:rPr lang="el-GR" altLang="el-GR" sz="2000" kern="0" dirty="0"/>
              <a:t>ρίσκο (</a:t>
            </a:r>
            <a:r>
              <a:rPr lang="en-US" altLang="el-GR" sz="2000" kern="0" dirty="0"/>
              <a:t>business risk</a:t>
            </a:r>
            <a:r>
              <a:rPr lang="en-US" altLang="el-GR" sz="2000" kern="0" dirty="0" smtClean="0"/>
              <a:t>)</a:t>
            </a:r>
            <a:r>
              <a:rPr lang="el-GR" altLang="el-GR" sz="2000" kern="0" dirty="0" smtClean="0"/>
              <a:t>.</a:t>
            </a:r>
            <a:endParaRPr lang="el-GR" altLang="el-GR" sz="2000" kern="0" dirty="0"/>
          </a:p>
          <a:p>
            <a:pPr marL="1085850" lvl="2" indent="-342000" eaLnBrk="0" fontAlgn="base" hangingPunct="0">
              <a:spcBef>
                <a:spcPts val="0"/>
              </a:spcBef>
              <a:spcAft>
                <a:spcPts val="300"/>
              </a:spcAft>
              <a:buClr>
                <a:srgbClr val="00CC99"/>
              </a:buClr>
              <a:buFont typeface="Arial" panose="020B0604020202020204" pitchFamily="34" charset="0"/>
              <a:buChar char="●"/>
            </a:pPr>
            <a:r>
              <a:rPr lang="el-GR" altLang="el-GR" sz="2000" kern="0" dirty="0"/>
              <a:t>Ο</a:t>
            </a:r>
            <a:r>
              <a:rPr lang="el-GR" altLang="el-GR" sz="2000" kern="0" dirty="0" smtClean="0"/>
              <a:t>ικονομικό </a:t>
            </a:r>
            <a:r>
              <a:rPr lang="el-GR" altLang="el-GR" sz="2000" kern="0" dirty="0"/>
              <a:t>ρίσκο (</a:t>
            </a:r>
            <a:r>
              <a:rPr lang="en-US" altLang="el-GR" sz="2000" kern="0" dirty="0"/>
              <a:t>economic risk</a:t>
            </a:r>
            <a:r>
              <a:rPr lang="en-US" altLang="el-GR" sz="2000" kern="0" dirty="0" smtClean="0"/>
              <a:t>)</a:t>
            </a:r>
            <a:r>
              <a:rPr lang="el-GR" altLang="el-GR" sz="2000" kern="0" dirty="0" smtClean="0"/>
              <a:t>.</a:t>
            </a:r>
            <a:endParaRPr lang="el-GR" altLang="el-GR" sz="2000" kern="0" dirty="0"/>
          </a:p>
          <a:p>
            <a:pPr marL="1085850" lvl="2" indent="-342000" eaLnBrk="0" fontAlgn="base" hangingPunct="0">
              <a:spcBef>
                <a:spcPts val="0"/>
              </a:spcBef>
              <a:spcAft>
                <a:spcPts val="300"/>
              </a:spcAft>
              <a:buClr>
                <a:srgbClr val="00CC99"/>
              </a:buClr>
              <a:buFont typeface="Arial" panose="020B0604020202020204" pitchFamily="34" charset="0"/>
              <a:buChar char="●"/>
            </a:pPr>
            <a:r>
              <a:rPr lang="el-GR" altLang="el-GR" sz="2000" kern="0" dirty="0"/>
              <a:t>Ε</a:t>
            </a:r>
            <a:r>
              <a:rPr lang="el-GR" altLang="el-GR" sz="2000" kern="0" dirty="0" smtClean="0"/>
              <a:t>πενδυτικό </a:t>
            </a:r>
            <a:r>
              <a:rPr lang="el-GR" altLang="el-GR" sz="2000" kern="0" dirty="0"/>
              <a:t>ρίσκο (</a:t>
            </a:r>
            <a:r>
              <a:rPr lang="en-US" altLang="el-GR" sz="2000" kern="0" dirty="0"/>
              <a:t>social risk</a:t>
            </a:r>
            <a:r>
              <a:rPr lang="en-US" altLang="el-GR" sz="2000" kern="0" dirty="0" smtClean="0"/>
              <a:t>)</a:t>
            </a:r>
            <a:r>
              <a:rPr lang="el-GR" altLang="el-GR" sz="2000" kern="0" dirty="0" smtClean="0"/>
              <a:t>.</a:t>
            </a:r>
            <a:endParaRPr lang="el-GR" altLang="el-GR" sz="2000" kern="0" dirty="0"/>
          </a:p>
          <a:p>
            <a:pPr marL="1085850" lvl="2" indent="-342000" eaLnBrk="0" fontAlgn="base" hangingPunct="0">
              <a:spcBef>
                <a:spcPts val="0"/>
              </a:spcBef>
              <a:spcAft>
                <a:spcPts val="300"/>
              </a:spcAft>
              <a:buClr>
                <a:srgbClr val="00CC99"/>
              </a:buClr>
              <a:buFont typeface="Arial" panose="020B0604020202020204" pitchFamily="34" charset="0"/>
              <a:buChar char="●"/>
            </a:pPr>
            <a:r>
              <a:rPr lang="el-GR" altLang="el-GR" sz="2000" kern="0" dirty="0"/>
              <a:t>Π</a:t>
            </a:r>
            <a:r>
              <a:rPr lang="el-GR" altLang="el-GR" sz="2000" kern="0" dirty="0" smtClean="0"/>
              <a:t>ολιτικό </a:t>
            </a:r>
            <a:r>
              <a:rPr lang="el-GR" altLang="el-GR" sz="2000" kern="0" dirty="0"/>
              <a:t>ρίσκο (</a:t>
            </a:r>
            <a:r>
              <a:rPr lang="en-US" altLang="el-GR" sz="2000" kern="0" dirty="0"/>
              <a:t>political risk</a:t>
            </a:r>
            <a:r>
              <a:rPr lang="en-US" altLang="el-GR" sz="2000" kern="0" dirty="0" smtClean="0"/>
              <a:t>)</a:t>
            </a:r>
            <a:r>
              <a:rPr lang="el-GR" altLang="el-GR" sz="2000" kern="0" dirty="0" smtClean="0"/>
              <a:t>.</a:t>
            </a:r>
            <a:endParaRPr lang="en-US" altLang="el-GR" sz="2000" kern="0" dirty="0"/>
          </a:p>
          <a:p>
            <a:pPr marL="1085850" lvl="2" indent="-342000" eaLnBrk="0" fontAlgn="base" hangingPunct="0">
              <a:spcBef>
                <a:spcPts val="0"/>
              </a:spcBef>
              <a:spcAft>
                <a:spcPct val="0"/>
              </a:spcAft>
              <a:buClr>
                <a:srgbClr val="00CC99"/>
              </a:buClr>
              <a:buFont typeface="Arial" panose="020B0604020202020204" pitchFamily="34" charset="0"/>
              <a:buChar char="●"/>
            </a:pPr>
            <a:r>
              <a:rPr lang="el-GR" altLang="el-GR" sz="2000" kern="0" dirty="0"/>
              <a:t>Κ</a:t>
            </a:r>
            <a:r>
              <a:rPr lang="el-GR" altLang="el-GR" sz="2000" kern="0" dirty="0" smtClean="0"/>
              <a:t>οινωνικό </a:t>
            </a:r>
            <a:r>
              <a:rPr lang="el-GR" altLang="el-GR" sz="2000" kern="0" dirty="0"/>
              <a:t>ρίσκο (</a:t>
            </a:r>
            <a:r>
              <a:rPr lang="en-US" altLang="el-GR" sz="2000" kern="0" dirty="0"/>
              <a:t>social risk</a:t>
            </a:r>
            <a:r>
              <a:rPr lang="en-US" altLang="el-GR" sz="2000" kern="0" dirty="0" smtClean="0"/>
              <a:t>)</a:t>
            </a:r>
            <a:r>
              <a:rPr lang="el-GR" altLang="el-GR" sz="2000" dirty="0" smtClean="0"/>
              <a:t>.</a:t>
            </a:r>
            <a:endParaRPr lang="el-GR" altLang="el-GR" sz="2000" kern="0"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Εισαγωγή</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EB6E9990-CC84-4992-86F4-2CFCB562E615}" type="slidenum">
              <a:rPr lang="el-GR" sz="1400" smtClean="0">
                <a:solidFill>
                  <a:schemeClr val="tx1"/>
                </a:solidFill>
              </a:rPr>
              <a:t>5</a:t>
            </a:fld>
            <a:endParaRPr lang="el-GR" sz="1400" dirty="0">
              <a:solidFill>
                <a:schemeClr val="tx1"/>
              </a:solidFill>
            </a:endParaRPr>
          </a:p>
        </p:txBody>
      </p:sp>
    </p:spTree>
    <p:extLst>
      <p:ext uri="{BB962C8B-B14F-4D97-AF65-F5344CB8AC3E}">
        <p14:creationId xmlns:p14="http://schemas.microsoft.com/office/powerpoint/2010/main" val="20213073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Η</a:t>
            </a:r>
            <a:r>
              <a:rPr lang="el-GR" b="1" dirty="0" smtClean="0"/>
              <a:t> </a:t>
            </a:r>
            <a:r>
              <a:rPr lang="el-GR" b="1" dirty="0"/>
              <a:t>έ</a:t>
            </a:r>
            <a:r>
              <a:rPr lang="el-GR" b="1" dirty="0" smtClean="0"/>
              <a:t>ννοια του κινδύνου</a:t>
            </a:r>
            <a:endParaRPr lang="el-GR" dirty="0"/>
          </a:p>
        </p:txBody>
      </p:sp>
      <p:sp>
        <p:nvSpPr>
          <p:cNvPr id="3" name="Θέση περιεχομένου 1"/>
          <p:cNvSpPr>
            <a:spLocks noGrp="1"/>
          </p:cNvSpPr>
          <p:nvPr>
            <p:ph idx="1"/>
          </p:nvPr>
        </p:nvSpPr>
        <p:spPr>
          <a:xfrm>
            <a:off x="457200" y="1600200"/>
            <a:ext cx="8229600" cy="4637112"/>
          </a:xfrm>
        </p:spPr>
        <p:txBody>
          <a:bodyPr>
            <a:normAutofit/>
          </a:bodyPr>
          <a:lstStyle/>
          <a:p>
            <a:pPr lvl="0" eaLnBrk="0" fontAlgn="base" hangingPunct="0">
              <a:spcBef>
                <a:spcPts val="0"/>
              </a:spcBef>
              <a:spcAft>
                <a:spcPct val="0"/>
              </a:spcAft>
              <a:buClr>
                <a:srgbClr val="C00000"/>
              </a:buClr>
              <a:buSzPct val="100000"/>
              <a:buFont typeface="Arial" panose="020B0604020202020204" pitchFamily="34" charset="0"/>
              <a:buChar char="●"/>
              <a:defRPr/>
            </a:pPr>
            <a:r>
              <a:rPr lang="el-GR" sz="2400" kern="0" dirty="0"/>
              <a:t>Project </a:t>
            </a:r>
            <a:r>
              <a:rPr lang="en-US" sz="2400" kern="0" dirty="0"/>
              <a:t>Management</a:t>
            </a:r>
            <a:r>
              <a:rPr lang="el-GR" sz="2400" kern="0" dirty="0"/>
              <a:t> </a:t>
            </a:r>
            <a:r>
              <a:rPr lang="en-US" sz="2400" kern="0" dirty="0"/>
              <a:t>Institute (US)</a:t>
            </a:r>
            <a:r>
              <a:rPr lang="el-GR" sz="2400" kern="0" dirty="0"/>
              <a:t> – </a:t>
            </a:r>
            <a:r>
              <a:rPr lang="en-US" sz="2400" kern="0" dirty="0"/>
              <a:t>Risk</a:t>
            </a:r>
            <a:r>
              <a:rPr lang="el-GR" sz="2400" kern="0" dirty="0"/>
              <a:t>-</a:t>
            </a:r>
            <a:r>
              <a:rPr lang="en-US" sz="2400" kern="0" dirty="0"/>
              <a:t>Specific Interest Group</a:t>
            </a:r>
            <a:r>
              <a:rPr lang="el-GR" sz="2400" kern="0" dirty="0" smtClean="0"/>
              <a:t>:</a:t>
            </a:r>
          </a:p>
          <a:p>
            <a:pPr marL="342000" indent="0" eaLnBrk="0" fontAlgn="base" hangingPunct="0">
              <a:spcBef>
                <a:spcPts val="0"/>
              </a:spcBef>
              <a:spcAft>
                <a:spcPts val="1200"/>
              </a:spcAft>
              <a:buClr>
                <a:srgbClr val="C00000"/>
              </a:buClr>
              <a:buSzPct val="100000"/>
              <a:buNone/>
              <a:defRPr/>
            </a:pPr>
            <a:r>
              <a:rPr lang="el-GR" sz="2400" i="1" kern="0" dirty="0" smtClean="0"/>
              <a:t>″…</a:t>
            </a:r>
            <a:r>
              <a:rPr lang="el-GR" sz="2400" i="1" kern="0" dirty="0" err="1"/>
              <a:t>risk</a:t>
            </a:r>
            <a:r>
              <a:rPr lang="el-GR" sz="2400" i="1" kern="0" dirty="0"/>
              <a:t> </a:t>
            </a:r>
            <a:r>
              <a:rPr lang="el-GR" sz="2400" i="1" kern="0" dirty="0" smtClean="0"/>
              <a:t>– </a:t>
            </a:r>
            <a:r>
              <a:rPr lang="el-GR" sz="2400" i="1" kern="0" dirty="0" err="1" smtClean="0"/>
              <a:t>an</a:t>
            </a:r>
            <a:r>
              <a:rPr lang="el-GR" sz="2400" i="1" kern="0" dirty="0" smtClean="0"/>
              <a:t> </a:t>
            </a:r>
            <a:r>
              <a:rPr lang="el-GR" sz="2400" i="1" kern="0" dirty="0" err="1"/>
              <a:t>uncertain</a:t>
            </a:r>
            <a:r>
              <a:rPr lang="el-GR" sz="2400" i="1" kern="0" dirty="0"/>
              <a:t> </a:t>
            </a:r>
            <a:r>
              <a:rPr lang="el-GR" sz="2400" i="1" kern="0" dirty="0" err="1"/>
              <a:t>event</a:t>
            </a:r>
            <a:r>
              <a:rPr lang="el-GR" sz="2400" i="1" kern="0" dirty="0"/>
              <a:t> </a:t>
            </a:r>
            <a:r>
              <a:rPr lang="el-GR" sz="2400" i="1" kern="0" dirty="0" err="1"/>
              <a:t>or</a:t>
            </a:r>
            <a:r>
              <a:rPr lang="el-GR" sz="2400" i="1" kern="0" dirty="0"/>
              <a:t> </a:t>
            </a:r>
            <a:r>
              <a:rPr lang="el-GR" sz="2400" i="1" kern="0" dirty="0" err="1"/>
              <a:t>condition</a:t>
            </a:r>
            <a:r>
              <a:rPr lang="el-GR" sz="2400" i="1" kern="0" dirty="0"/>
              <a:t> </a:t>
            </a:r>
            <a:r>
              <a:rPr lang="el-GR" sz="2400" i="1" kern="0" dirty="0" err="1"/>
              <a:t>that</a:t>
            </a:r>
            <a:r>
              <a:rPr lang="el-GR" sz="2400" i="1" kern="0" dirty="0"/>
              <a:t>, </a:t>
            </a:r>
            <a:r>
              <a:rPr lang="el-GR" sz="2400" i="1" kern="0" dirty="0" err="1"/>
              <a:t>if</a:t>
            </a:r>
            <a:r>
              <a:rPr lang="el-GR" sz="2400" i="1" kern="0" dirty="0"/>
              <a:t> </a:t>
            </a:r>
            <a:r>
              <a:rPr lang="el-GR" sz="2400" i="1" kern="0" dirty="0" err="1"/>
              <a:t>occurs</a:t>
            </a:r>
            <a:r>
              <a:rPr lang="el-GR" sz="2400" i="1" kern="0" dirty="0"/>
              <a:t>, </a:t>
            </a:r>
            <a:r>
              <a:rPr lang="el-GR" sz="2400" i="1" kern="0" dirty="0" err="1"/>
              <a:t>will</a:t>
            </a:r>
            <a:r>
              <a:rPr lang="el-GR" sz="2400" i="1" kern="0" dirty="0"/>
              <a:t> </a:t>
            </a:r>
            <a:r>
              <a:rPr lang="el-GR" sz="2400" i="1" kern="0" dirty="0" err="1"/>
              <a:t>have</a:t>
            </a:r>
            <a:r>
              <a:rPr lang="el-GR" sz="2400" i="1" kern="0" dirty="0"/>
              <a:t> a </a:t>
            </a:r>
            <a:r>
              <a:rPr lang="el-GR" sz="2400" i="1" kern="0" dirty="0" err="1"/>
              <a:t>negative</a:t>
            </a:r>
            <a:r>
              <a:rPr lang="el-GR" sz="2400" i="1" kern="0" dirty="0"/>
              <a:t> </a:t>
            </a:r>
            <a:r>
              <a:rPr lang="el-GR" sz="2400" i="1" kern="0" dirty="0" err="1"/>
              <a:t>or</a:t>
            </a:r>
            <a:r>
              <a:rPr lang="el-GR" sz="2400" i="1" kern="0" dirty="0"/>
              <a:t> </a:t>
            </a:r>
            <a:r>
              <a:rPr lang="el-GR" sz="2400" i="1" kern="0" dirty="0" err="1"/>
              <a:t>positive</a:t>
            </a:r>
            <a:r>
              <a:rPr lang="el-GR" sz="2400" i="1" kern="0" dirty="0"/>
              <a:t> </a:t>
            </a:r>
            <a:r>
              <a:rPr lang="el-GR" sz="2400" i="1" kern="0" dirty="0" err="1"/>
              <a:t>effect</a:t>
            </a:r>
            <a:r>
              <a:rPr lang="el-GR" sz="2400" i="1" kern="0" dirty="0"/>
              <a:t> </a:t>
            </a:r>
            <a:r>
              <a:rPr lang="el-GR" sz="2400" i="1" kern="0" dirty="0" err="1"/>
              <a:t>on</a:t>
            </a:r>
            <a:r>
              <a:rPr lang="el-GR" sz="2400" i="1" kern="0" dirty="0"/>
              <a:t> </a:t>
            </a:r>
            <a:r>
              <a:rPr lang="el-GR" sz="2400" i="1" kern="0" dirty="0" err="1"/>
              <a:t>one</a:t>
            </a:r>
            <a:r>
              <a:rPr lang="el-GR" sz="2400" i="1" kern="0" dirty="0"/>
              <a:t> </a:t>
            </a:r>
            <a:r>
              <a:rPr lang="el-GR" sz="2400" i="1" kern="0" dirty="0" err="1"/>
              <a:t>or</a:t>
            </a:r>
            <a:r>
              <a:rPr lang="el-GR" sz="2400" i="1" kern="0" dirty="0"/>
              <a:t> </a:t>
            </a:r>
            <a:r>
              <a:rPr lang="el-GR" sz="2400" i="1" kern="0" dirty="0" err="1"/>
              <a:t>more</a:t>
            </a:r>
            <a:r>
              <a:rPr lang="el-GR" sz="2400" i="1" kern="0" dirty="0"/>
              <a:t> </a:t>
            </a:r>
            <a:r>
              <a:rPr lang="el-GR" sz="2400" i="1" kern="0" dirty="0" err="1"/>
              <a:t>projects</a:t>
            </a:r>
            <a:r>
              <a:rPr lang="el-GR" sz="2400" i="1" kern="0" dirty="0"/>
              <a:t> </a:t>
            </a:r>
            <a:r>
              <a:rPr lang="el-GR" sz="2400" i="1" kern="0" dirty="0" err="1"/>
              <a:t>objectives</a:t>
            </a:r>
            <a:r>
              <a:rPr lang="el-GR" sz="2400" i="1" kern="0" dirty="0" smtClean="0"/>
              <a:t>″.</a:t>
            </a:r>
            <a:endParaRPr lang="el-GR" sz="2400" i="1" kern="0" dirty="0"/>
          </a:p>
          <a:p>
            <a:pPr lvl="0" eaLnBrk="0" fontAlgn="base" hangingPunct="0">
              <a:spcBef>
                <a:spcPts val="0"/>
              </a:spcBef>
              <a:spcAft>
                <a:spcPct val="0"/>
              </a:spcAft>
              <a:buClr>
                <a:srgbClr val="C00000"/>
              </a:buClr>
              <a:buSzPct val="100000"/>
              <a:buFont typeface="Arial" panose="020B0604020202020204" pitchFamily="34" charset="0"/>
              <a:buChar char="●"/>
              <a:defRPr/>
            </a:pPr>
            <a:r>
              <a:rPr lang="el-GR" sz="2400" kern="0" dirty="0" err="1"/>
              <a:t>Association</a:t>
            </a:r>
            <a:r>
              <a:rPr lang="el-GR" sz="2400" kern="0" dirty="0"/>
              <a:t> </a:t>
            </a:r>
            <a:r>
              <a:rPr lang="el-GR" sz="2400" kern="0" dirty="0" err="1"/>
              <a:t>for</a:t>
            </a:r>
            <a:r>
              <a:rPr lang="el-GR" sz="2400" kern="0" dirty="0"/>
              <a:t> Project </a:t>
            </a:r>
            <a:r>
              <a:rPr lang="el-GR" sz="2400" kern="0" dirty="0" err="1"/>
              <a:t>Management</a:t>
            </a:r>
            <a:r>
              <a:rPr lang="en-US" sz="2400" kern="0" dirty="0"/>
              <a:t> (UK)</a:t>
            </a:r>
            <a:r>
              <a:rPr lang="el-GR" sz="2400" kern="0" dirty="0" smtClean="0"/>
              <a:t>:</a:t>
            </a:r>
            <a:endParaRPr lang="el-GR" sz="2400" kern="0" dirty="0"/>
          </a:p>
          <a:p>
            <a:pPr marL="342000" indent="0" eaLnBrk="0" fontAlgn="base" hangingPunct="0">
              <a:spcBef>
                <a:spcPts val="0"/>
              </a:spcBef>
              <a:spcAft>
                <a:spcPts val="1200"/>
              </a:spcAft>
              <a:buClr>
                <a:srgbClr val="C00000"/>
              </a:buClr>
              <a:buSzPct val="100000"/>
              <a:buNone/>
              <a:defRPr/>
            </a:pPr>
            <a:r>
              <a:rPr lang="el-GR" sz="2400" kern="0" dirty="0" smtClean="0"/>
              <a:t>″…</a:t>
            </a:r>
            <a:r>
              <a:rPr lang="el-GR" sz="2400" i="1" kern="0" dirty="0" err="1"/>
              <a:t>risk</a:t>
            </a:r>
            <a:r>
              <a:rPr lang="el-GR" sz="2400" i="1" kern="0" dirty="0"/>
              <a:t> </a:t>
            </a:r>
            <a:r>
              <a:rPr lang="el-GR" sz="2400" i="1" kern="0" dirty="0" smtClean="0"/>
              <a:t>– </a:t>
            </a:r>
            <a:r>
              <a:rPr lang="el-GR" sz="2400" i="1" kern="0" dirty="0" err="1" smtClean="0"/>
              <a:t>an</a:t>
            </a:r>
            <a:r>
              <a:rPr lang="el-GR" sz="2400" i="1" kern="0" dirty="0" smtClean="0"/>
              <a:t> </a:t>
            </a:r>
            <a:r>
              <a:rPr lang="el-GR" sz="2400" i="1" kern="0" dirty="0" err="1"/>
              <a:t>uncertain</a:t>
            </a:r>
            <a:r>
              <a:rPr lang="el-GR" sz="2400" i="1" kern="0" dirty="0"/>
              <a:t> </a:t>
            </a:r>
            <a:r>
              <a:rPr lang="el-GR" sz="2400" i="1" kern="0" dirty="0" err="1"/>
              <a:t>event</a:t>
            </a:r>
            <a:r>
              <a:rPr lang="el-GR" sz="2400" i="1" kern="0" dirty="0"/>
              <a:t> </a:t>
            </a:r>
            <a:r>
              <a:rPr lang="el-GR" sz="2400" i="1" kern="0" dirty="0" err="1"/>
              <a:t>or</a:t>
            </a:r>
            <a:r>
              <a:rPr lang="el-GR" sz="2400" i="1" kern="0" dirty="0"/>
              <a:t> </a:t>
            </a:r>
            <a:r>
              <a:rPr lang="el-GR" sz="2400" i="1" kern="0" dirty="0" err="1"/>
              <a:t>set</a:t>
            </a:r>
            <a:r>
              <a:rPr lang="el-GR" sz="2400" i="1" kern="0" dirty="0"/>
              <a:t> </a:t>
            </a:r>
            <a:r>
              <a:rPr lang="el-GR" sz="2400" i="1" kern="0" dirty="0" err="1"/>
              <a:t>of</a:t>
            </a:r>
            <a:r>
              <a:rPr lang="el-GR" sz="2400" i="1" kern="0" dirty="0"/>
              <a:t> </a:t>
            </a:r>
            <a:r>
              <a:rPr lang="el-GR" sz="2400" i="1" kern="0" dirty="0" err="1"/>
              <a:t>circumstances</a:t>
            </a:r>
            <a:r>
              <a:rPr lang="el-GR" sz="2400" i="1" kern="0" dirty="0"/>
              <a:t> </a:t>
            </a:r>
            <a:r>
              <a:rPr lang="el-GR" sz="2400" i="1" kern="0" dirty="0" err="1"/>
              <a:t>that</a:t>
            </a:r>
            <a:r>
              <a:rPr lang="el-GR" sz="2400" i="1" kern="0" dirty="0"/>
              <a:t>, </a:t>
            </a:r>
            <a:r>
              <a:rPr lang="el-GR" sz="2400" i="1" kern="0" dirty="0" err="1"/>
              <a:t>should</a:t>
            </a:r>
            <a:r>
              <a:rPr lang="el-GR" sz="2400" i="1" kern="0" dirty="0"/>
              <a:t> </a:t>
            </a:r>
            <a:r>
              <a:rPr lang="el-GR" sz="2400" i="1" kern="0" dirty="0" err="1"/>
              <a:t>it</a:t>
            </a:r>
            <a:r>
              <a:rPr lang="el-GR" sz="2400" i="1" kern="0" dirty="0"/>
              <a:t> </a:t>
            </a:r>
            <a:r>
              <a:rPr lang="el-GR" sz="2400" i="1" kern="0" dirty="0" err="1"/>
              <a:t>occur</a:t>
            </a:r>
            <a:r>
              <a:rPr lang="el-GR" sz="2400" i="1" kern="0" dirty="0"/>
              <a:t>, </a:t>
            </a:r>
            <a:r>
              <a:rPr lang="el-GR" sz="2400" i="1" kern="0" dirty="0" err="1"/>
              <a:t>will</a:t>
            </a:r>
            <a:r>
              <a:rPr lang="el-GR" sz="2400" i="1" kern="0" dirty="0"/>
              <a:t> </a:t>
            </a:r>
            <a:r>
              <a:rPr lang="el-GR" sz="2400" i="1" kern="0" dirty="0" err="1"/>
              <a:t>have</a:t>
            </a:r>
            <a:r>
              <a:rPr lang="el-GR" sz="2400" i="1" kern="0" dirty="0"/>
              <a:t> </a:t>
            </a:r>
            <a:r>
              <a:rPr lang="el-GR" sz="2400" i="1" kern="0" dirty="0" err="1"/>
              <a:t>an</a:t>
            </a:r>
            <a:r>
              <a:rPr lang="el-GR" sz="2400" i="1" kern="0" dirty="0"/>
              <a:t> </a:t>
            </a:r>
            <a:r>
              <a:rPr lang="el-GR" sz="2400" i="1" kern="0" dirty="0" err="1"/>
              <a:t>affect</a:t>
            </a:r>
            <a:r>
              <a:rPr lang="el-GR" sz="2400" i="1" kern="0" dirty="0"/>
              <a:t> </a:t>
            </a:r>
            <a:r>
              <a:rPr lang="el-GR" sz="2400" i="1" kern="0" dirty="0" err="1"/>
              <a:t>on</a:t>
            </a:r>
            <a:r>
              <a:rPr lang="el-GR" sz="2400" i="1" kern="0" dirty="0"/>
              <a:t> </a:t>
            </a:r>
            <a:r>
              <a:rPr lang="el-GR" sz="2400" i="1" kern="0" dirty="0" err="1"/>
              <a:t>the</a:t>
            </a:r>
            <a:r>
              <a:rPr lang="el-GR" sz="2400" i="1" kern="0" dirty="0"/>
              <a:t> </a:t>
            </a:r>
            <a:r>
              <a:rPr lang="el-GR" sz="2400" i="1" kern="0" dirty="0" err="1"/>
              <a:t>achievement</a:t>
            </a:r>
            <a:r>
              <a:rPr lang="el-GR" sz="2400" i="1" kern="0" dirty="0"/>
              <a:t> </a:t>
            </a:r>
            <a:r>
              <a:rPr lang="el-GR" sz="2400" i="1" kern="0" dirty="0" err="1"/>
              <a:t>of</a:t>
            </a:r>
            <a:r>
              <a:rPr lang="el-GR" sz="2400" i="1" kern="0" dirty="0"/>
              <a:t> </a:t>
            </a:r>
            <a:r>
              <a:rPr lang="el-GR" sz="2400" i="1" kern="0" dirty="0" err="1"/>
              <a:t>the</a:t>
            </a:r>
            <a:r>
              <a:rPr lang="el-GR" sz="2400" i="1" kern="0" dirty="0"/>
              <a:t> </a:t>
            </a:r>
            <a:r>
              <a:rPr lang="el-GR" sz="2400" i="1" kern="0" dirty="0" err="1"/>
              <a:t>project’s</a:t>
            </a:r>
            <a:r>
              <a:rPr lang="el-GR" sz="2400" i="1" kern="0" dirty="0"/>
              <a:t> </a:t>
            </a:r>
            <a:r>
              <a:rPr lang="el-GR" sz="2400" i="1" kern="0" dirty="0" err="1" smtClean="0"/>
              <a:t>objective</a:t>
            </a:r>
            <a:r>
              <a:rPr lang="el-GR" sz="2400" kern="0" dirty="0" smtClean="0"/>
              <a:t>″.</a:t>
            </a:r>
            <a:endParaRPr lang="el-GR" sz="2400" kern="0" dirty="0"/>
          </a:p>
          <a:p>
            <a:pPr lvl="2" indent="-342000" eaLnBrk="0" fontAlgn="base" hangingPunct="0">
              <a:spcBef>
                <a:spcPts val="0"/>
              </a:spcBef>
              <a:spcAft>
                <a:spcPct val="0"/>
              </a:spcAft>
              <a:buClr>
                <a:srgbClr val="00CC99"/>
              </a:buClr>
              <a:buSzPct val="100000"/>
              <a:buFont typeface="Arial" panose="020B0604020202020204" pitchFamily="34" charset="0"/>
              <a:buChar char="●"/>
              <a:defRPr/>
            </a:pPr>
            <a:r>
              <a:rPr lang="en-US" sz="2000" i="1" kern="0" dirty="0" smtClean="0"/>
              <a:t>“</a:t>
            </a:r>
            <a:r>
              <a:rPr lang="el-GR" sz="2000" i="1" kern="0" dirty="0"/>
              <a:t>Κίνδυνος είναι ένα αβέβαιο γεγονός ή κατάσταση που, </a:t>
            </a:r>
            <a:r>
              <a:rPr lang="el-GR" sz="2000" i="1" kern="0" dirty="0" smtClean="0"/>
              <a:t>σε περίπτωση</a:t>
            </a:r>
            <a:r>
              <a:rPr lang="el-GR" sz="2000" i="1" kern="0" dirty="0"/>
              <a:t> </a:t>
            </a:r>
            <a:r>
              <a:rPr lang="el-GR" sz="2000" i="1" kern="0" dirty="0" smtClean="0"/>
              <a:t>που </a:t>
            </a:r>
            <a:r>
              <a:rPr lang="el-GR" sz="2000" i="1" kern="0" dirty="0"/>
              <a:t>προκύψει, έχει θετική ή αρνητική συνέπεια σε κάποιο στόχο </a:t>
            </a:r>
            <a:r>
              <a:rPr lang="el-GR" sz="2000" i="1" kern="0" dirty="0" smtClean="0"/>
              <a:t>του έργου</a:t>
            </a:r>
            <a:r>
              <a:rPr lang="en-US" sz="2000" i="1" kern="0" dirty="0" smtClean="0"/>
              <a:t>”</a:t>
            </a:r>
            <a:r>
              <a:rPr lang="el-GR" sz="2000" dirty="0" smtClean="0"/>
              <a:t>.</a:t>
            </a:r>
            <a:endParaRPr lang="el-GR" sz="2000" i="1" kern="0"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Εισαγωγή</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EB6E9990-CC84-4992-86F4-2CFCB562E615}" type="slidenum">
              <a:rPr lang="el-GR" sz="1400" smtClean="0">
                <a:solidFill>
                  <a:schemeClr val="tx1"/>
                </a:solidFill>
              </a:rPr>
              <a:t>6</a:t>
            </a:fld>
            <a:endParaRPr lang="el-GR" sz="1400" dirty="0">
              <a:solidFill>
                <a:schemeClr val="tx1"/>
              </a:solidFill>
            </a:endParaRPr>
          </a:p>
        </p:txBody>
      </p:sp>
    </p:spTree>
    <p:extLst>
      <p:ext uri="{BB962C8B-B14F-4D97-AF65-F5344CB8AC3E}">
        <p14:creationId xmlns:p14="http://schemas.microsoft.com/office/powerpoint/2010/main" val="5858056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Ποιοι είναι οι κίνδυνοι;</a:t>
            </a:r>
            <a:endParaRPr lang="el-GR" b="1" dirty="0"/>
          </a:p>
        </p:txBody>
      </p:sp>
      <p:sp>
        <p:nvSpPr>
          <p:cNvPr id="3" name="Θέση περιεχομένου 1"/>
          <p:cNvSpPr>
            <a:spLocks noGrp="1"/>
          </p:cNvSpPr>
          <p:nvPr>
            <p:ph idx="1"/>
          </p:nvPr>
        </p:nvSpPr>
        <p:spPr/>
        <p:txBody>
          <a:bodyPr/>
          <a:lstStyle/>
          <a:p>
            <a:pPr lvl="0" eaLnBrk="0" fontAlgn="base" hangingPunct="0">
              <a:spcBef>
                <a:spcPts val="0"/>
              </a:spcBef>
              <a:buClr>
                <a:srgbClr val="FF4146"/>
              </a:buClr>
              <a:buSzPct val="75000"/>
              <a:buNone/>
            </a:pPr>
            <a:endParaRPr lang="el-GR" altLang="el-GR" kern="0" dirty="0" smtClean="0">
              <a:solidFill>
                <a:srgbClr val="000000"/>
              </a:solidFill>
            </a:endParaRPr>
          </a:p>
          <a:p>
            <a:pPr lvl="0" eaLnBrk="0" fontAlgn="base" hangingPunct="0">
              <a:spcBef>
                <a:spcPts val="0"/>
              </a:spcBef>
              <a:spcAft>
                <a:spcPts val="3600"/>
              </a:spcAft>
              <a:buClr>
                <a:srgbClr val="FF4146"/>
              </a:buClr>
              <a:buSzPct val="75000"/>
              <a:buNone/>
            </a:pPr>
            <a:r>
              <a:rPr lang="el-GR" altLang="el-GR" kern="0" dirty="0" smtClean="0">
                <a:solidFill>
                  <a:srgbClr val="000000"/>
                </a:solidFill>
              </a:rPr>
              <a:t>Οι </a:t>
            </a:r>
            <a:r>
              <a:rPr lang="el-GR" altLang="el-GR" kern="0" dirty="0">
                <a:solidFill>
                  <a:srgbClr val="000000"/>
                </a:solidFill>
              </a:rPr>
              <a:t>κίνδυνοι μπορεί να είναι</a:t>
            </a:r>
            <a:r>
              <a:rPr lang="en-US" altLang="el-GR" kern="0" dirty="0" smtClean="0">
                <a:solidFill>
                  <a:srgbClr val="000000"/>
                </a:solidFill>
              </a:rPr>
              <a:t>:</a:t>
            </a:r>
            <a:endParaRPr lang="en-US" altLang="el-GR" kern="0" dirty="0">
              <a:solidFill>
                <a:srgbClr val="000000"/>
              </a:solidFill>
            </a:endParaRPr>
          </a:p>
          <a:p>
            <a:pPr lvl="2" indent="-342000" eaLnBrk="0" fontAlgn="base" hangingPunct="0">
              <a:spcBef>
                <a:spcPts val="0"/>
              </a:spcBef>
              <a:spcAft>
                <a:spcPts val="2400"/>
              </a:spcAft>
              <a:buClr>
                <a:srgbClr val="C00000"/>
              </a:buClr>
              <a:buSzPct val="100000"/>
              <a:buFont typeface="Arial" panose="020B0604020202020204" pitchFamily="34" charset="0"/>
              <a:buChar char="●"/>
            </a:pPr>
            <a:r>
              <a:rPr lang="el-GR" altLang="el-GR" sz="2800" kern="0" dirty="0">
                <a:solidFill>
                  <a:srgbClr val="000000"/>
                </a:solidFill>
              </a:rPr>
              <a:t>Απειλές, εάν επηρεάζουν αρνητικά τους στόχους του </a:t>
            </a:r>
            <a:r>
              <a:rPr lang="el-GR" altLang="el-GR" sz="2800" kern="0" dirty="0" smtClean="0">
                <a:solidFill>
                  <a:srgbClr val="000000"/>
                </a:solidFill>
              </a:rPr>
              <a:t>έργου.</a:t>
            </a:r>
            <a:endParaRPr lang="el-GR" altLang="el-GR" sz="2800" kern="0" dirty="0">
              <a:solidFill>
                <a:srgbClr val="000000"/>
              </a:solidFill>
            </a:endParaRPr>
          </a:p>
          <a:p>
            <a:pPr lvl="2" indent="-342000" eaLnBrk="0" fontAlgn="base" hangingPunct="0">
              <a:spcBef>
                <a:spcPts val="0"/>
              </a:spcBef>
              <a:spcAft>
                <a:spcPct val="0"/>
              </a:spcAft>
              <a:buClr>
                <a:srgbClr val="C00000"/>
              </a:buClr>
              <a:buSzPct val="100000"/>
              <a:buFont typeface="Arial" panose="020B0604020202020204" pitchFamily="34" charset="0"/>
              <a:buChar char="●"/>
            </a:pPr>
            <a:r>
              <a:rPr lang="el-GR" altLang="el-GR" sz="2800" kern="0" dirty="0">
                <a:solidFill>
                  <a:srgbClr val="000000"/>
                </a:solidFill>
              </a:rPr>
              <a:t>Ευκαιρίες, εάν επηρεάζουν θετικά τους στόχους του </a:t>
            </a:r>
            <a:r>
              <a:rPr lang="el-GR" altLang="el-GR" sz="2800" kern="0" dirty="0" smtClean="0">
                <a:solidFill>
                  <a:srgbClr val="000000"/>
                </a:solidFill>
              </a:rPr>
              <a:t>έργου</a:t>
            </a:r>
            <a:r>
              <a:rPr lang="el-GR" altLang="el-GR" sz="2800" dirty="0" smtClean="0"/>
              <a:t>.</a:t>
            </a:r>
            <a:endParaRPr lang="el-GR" altLang="el-GR" sz="2800" kern="0" dirty="0">
              <a:solidFill>
                <a:srgbClr val="000000"/>
              </a:solidFill>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Εισαγωγή</a:t>
            </a:r>
            <a:endParaRPr lang="el-GR"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EB6E9990-CC84-4992-86F4-2CFCB562E615}" type="slidenum">
              <a:rPr lang="el-GR" sz="1400" smtClean="0">
                <a:solidFill>
                  <a:schemeClr val="tx1"/>
                </a:solidFill>
              </a:rPr>
              <a:t>7</a:t>
            </a:fld>
            <a:endParaRPr lang="el-GR" dirty="0">
              <a:solidFill>
                <a:schemeClr val="tx1"/>
              </a:solidFill>
            </a:endParaRPr>
          </a:p>
        </p:txBody>
      </p:sp>
    </p:spTree>
    <p:extLst>
      <p:ext uri="{BB962C8B-B14F-4D97-AF65-F5344CB8AC3E}">
        <p14:creationId xmlns:p14="http://schemas.microsoft.com/office/powerpoint/2010/main" val="16664783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a:t>Ο</a:t>
            </a:r>
            <a:r>
              <a:rPr lang="el-GR" b="1" dirty="0" smtClean="0"/>
              <a:t>ι </a:t>
            </a:r>
            <a:r>
              <a:rPr lang="el-GR" b="1" dirty="0"/>
              <a:t>έ</a:t>
            </a:r>
            <a:r>
              <a:rPr lang="el-GR" b="1" dirty="0" smtClean="0"/>
              <a:t>ννοιες του κινδύνου και της αβεβαιότητας (1 από 2)</a:t>
            </a:r>
            <a:endParaRPr lang="el-GR" dirty="0"/>
          </a:p>
        </p:txBody>
      </p:sp>
      <p:sp>
        <p:nvSpPr>
          <p:cNvPr id="3" name="Θέση περιεχομένου 1"/>
          <p:cNvSpPr>
            <a:spLocks noGrp="1"/>
          </p:cNvSpPr>
          <p:nvPr>
            <p:ph idx="1"/>
          </p:nvPr>
        </p:nvSpPr>
        <p:spPr/>
        <p:txBody>
          <a:bodyPr>
            <a:normAutofit/>
          </a:bodyPr>
          <a:lstStyle/>
          <a:p>
            <a:pPr lvl="0" eaLnBrk="0" fontAlgn="base" hangingPunct="0">
              <a:spcBef>
                <a:spcPts val="0"/>
              </a:spcBef>
              <a:spcAft>
                <a:spcPts val="2400"/>
              </a:spcAft>
              <a:buClr>
                <a:srgbClr val="FF4146"/>
              </a:buClr>
              <a:buSzPct val="75000"/>
              <a:buNone/>
            </a:pPr>
            <a:r>
              <a:rPr lang="el-GR" altLang="el-GR" kern="0" dirty="0">
                <a:solidFill>
                  <a:srgbClr val="000000"/>
                </a:solidFill>
              </a:rPr>
              <a:t>Οι κίνδυνοι διαχωρίζονται και σε</a:t>
            </a:r>
            <a:r>
              <a:rPr lang="en-US" altLang="el-GR" kern="0" dirty="0" smtClean="0">
                <a:solidFill>
                  <a:srgbClr val="000000"/>
                </a:solidFill>
              </a:rPr>
              <a:t>:</a:t>
            </a:r>
            <a:endParaRPr lang="en-US" altLang="el-GR" kern="0" dirty="0">
              <a:solidFill>
                <a:srgbClr val="000000"/>
              </a:solidFill>
            </a:endParaRPr>
          </a:p>
          <a:p>
            <a:pPr lvl="2" indent="-342000" eaLnBrk="0" fontAlgn="base" hangingPunct="0">
              <a:spcBef>
                <a:spcPts val="0"/>
              </a:spcBef>
              <a:spcAft>
                <a:spcPts val="1200"/>
              </a:spcAft>
              <a:buClr>
                <a:srgbClr val="C00000"/>
              </a:buClr>
              <a:buSzPct val="100000"/>
              <a:buFont typeface="Arial" panose="020B0604020202020204" pitchFamily="34" charset="0"/>
              <a:buChar char="●"/>
            </a:pPr>
            <a:r>
              <a:rPr lang="el-GR" altLang="el-GR" sz="2800" kern="0" dirty="0">
                <a:solidFill>
                  <a:srgbClr val="000000"/>
                </a:solidFill>
              </a:rPr>
              <a:t>Εγγενείς αβεβαιότητες – προκύπτουν από τη διακύμανση ενός μεγέθους γύρω από μια μέση τιμή (όπως στην κανονική κατανομή</a:t>
            </a:r>
            <a:r>
              <a:rPr lang="el-GR" altLang="el-GR" sz="2800" kern="0" dirty="0" smtClean="0">
                <a:solidFill>
                  <a:srgbClr val="000000"/>
                </a:solidFill>
              </a:rPr>
              <a:t>).</a:t>
            </a:r>
            <a:endParaRPr lang="el-GR" altLang="el-GR" sz="2800" kern="0" dirty="0">
              <a:solidFill>
                <a:srgbClr val="000000"/>
              </a:solidFill>
            </a:endParaRPr>
          </a:p>
          <a:p>
            <a:pPr lvl="2" indent="-342000" eaLnBrk="0" fontAlgn="base" hangingPunct="0">
              <a:spcBef>
                <a:spcPts val="0"/>
              </a:spcBef>
              <a:spcAft>
                <a:spcPct val="0"/>
              </a:spcAft>
              <a:buClr>
                <a:srgbClr val="C00000"/>
              </a:buClr>
              <a:buSzPct val="100000"/>
              <a:buFont typeface="Arial" panose="020B0604020202020204" pitchFamily="34" charset="0"/>
              <a:buChar char="●"/>
            </a:pPr>
            <a:r>
              <a:rPr lang="el-GR" altLang="el-GR" sz="2800" kern="0" dirty="0">
                <a:solidFill>
                  <a:srgbClr val="000000"/>
                </a:solidFill>
              </a:rPr>
              <a:t>Αμιγείς κίνδυνοι – δεν ανήκουν στις συνήθεις καθημερινές αβεβαιότητες (όπως η αστοχία ενός υλικού</a:t>
            </a:r>
            <a:r>
              <a:rPr lang="el-GR" altLang="el-GR" sz="2800" kern="0" dirty="0" smtClean="0">
                <a:solidFill>
                  <a:srgbClr val="000000"/>
                </a:solidFill>
              </a:rPr>
              <a:t>), </a:t>
            </a:r>
            <a:r>
              <a:rPr lang="el-GR" altLang="el-GR" sz="2800" kern="0" dirty="0">
                <a:solidFill>
                  <a:srgbClr val="000000"/>
                </a:solidFill>
              </a:rPr>
              <a:t>που θα μπορούσαν ωστόσο υπό προϋποθέσεις να ελεγχθούν</a:t>
            </a:r>
            <a:r>
              <a:rPr lang="el-GR" altLang="el-GR" sz="2800" kern="0" dirty="0" smtClean="0">
                <a:solidFill>
                  <a:srgbClr val="000000"/>
                </a:solidFill>
              </a:rPr>
              <a:t>.</a:t>
            </a:r>
            <a:endParaRPr lang="el-GR" altLang="el-GR" sz="2800" kern="0" dirty="0">
              <a:solidFill>
                <a:srgbClr val="000000"/>
              </a:solidFill>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Εισαγωγή</a:t>
            </a:r>
            <a:endParaRPr lang="el-GR"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EB6E9990-CC84-4992-86F4-2CFCB562E615}" type="slidenum">
              <a:rPr lang="el-GR" sz="1400" smtClean="0">
                <a:solidFill>
                  <a:schemeClr val="tx1"/>
                </a:solidFill>
              </a:rPr>
              <a:t>8</a:t>
            </a:fld>
            <a:endParaRPr lang="el-GR" dirty="0">
              <a:solidFill>
                <a:schemeClr val="tx1"/>
              </a:solidFill>
            </a:endParaRPr>
          </a:p>
        </p:txBody>
      </p:sp>
    </p:spTree>
    <p:extLst>
      <p:ext uri="{BB962C8B-B14F-4D97-AF65-F5344CB8AC3E}">
        <p14:creationId xmlns:p14="http://schemas.microsoft.com/office/powerpoint/2010/main" val="36721850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smtClean="0"/>
              <a:t>Οι έννοιες του κινδύνου και της αβεβαιότητας (2 από 2)</a:t>
            </a:r>
            <a:endParaRPr lang="el-GR" dirty="0"/>
          </a:p>
        </p:txBody>
      </p:sp>
      <p:sp>
        <p:nvSpPr>
          <p:cNvPr id="3" name="Θέση περιεχομένου 1"/>
          <p:cNvSpPr>
            <a:spLocks noGrp="1"/>
          </p:cNvSpPr>
          <p:nvPr>
            <p:ph idx="1"/>
            <p:custDataLst>
              <p:tags r:id="rId2"/>
            </p:custDataLst>
          </p:nvPr>
        </p:nvSpPr>
        <p:spPr/>
        <p:txBody>
          <a:bodyPr/>
          <a:lstStyle/>
          <a:p>
            <a:pPr lvl="0" eaLnBrk="0" fontAlgn="base" hangingPunct="0">
              <a:spcBef>
                <a:spcPts val="0"/>
              </a:spcBef>
              <a:spcAft>
                <a:spcPts val="3000"/>
              </a:spcAft>
              <a:buClr>
                <a:srgbClr val="FF4146"/>
              </a:buClr>
              <a:buSzPct val="75000"/>
              <a:buNone/>
            </a:pPr>
            <a:r>
              <a:rPr lang="en-US" altLang="el-GR" kern="0" dirty="0" smtClean="0">
                <a:solidFill>
                  <a:srgbClr val="000000"/>
                </a:solidFill>
              </a:rPr>
              <a:t>Turner</a:t>
            </a:r>
            <a:r>
              <a:rPr lang="el-GR" altLang="el-GR" kern="0" dirty="0" smtClean="0">
                <a:solidFill>
                  <a:srgbClr val="000000"/>
                </a:solidFill>
              </a:rPr>
              <a:t>, 1999:</a:t>
            </a:r>
            <a:endParaRPr lang="el-GR" altLang="el-GR" sz="2000" kern="0" dirty="0" smtClean="0">
              <a:solidFill>
                <a:srgbClr val="000000"/>
              </a:solidFill>
            </a:endParaRPr>
          </a:p>
          <a:p>
            <a:pPr lvl="2" indent="-342000" eaLnBrk="0" fontAlgn="base" hangingPunct="0">
              <a:spcBef>
                <a:spcPts val="0"/>
              </a:spcBef>
              <a:spcAft>
                <a:spcPts val="600"/>
              </a:spcAft>
              <a:buClr>
                <a:srgbClr val="C00000"/>
              </a:buClr>
              <a:buSzPct val="100000"/>
              <a:buFont typeface="Arial" panose="020B0604020202020204" pitchFamily="34" charset="0"/>
              <a:buChar char="●"/>
            </a:pPr>
            <a:r>
              <a:rPr lang="el-GR" altLang="el-GR" sz="2800" kern="0" dirty="0" smtClean="0">
                <a:solidFill>
                  <a:srgbClr val="000000"/>
                </a:solidFill>
              </a:rPr>
              <a:t>Ασφαλίσιμους κινδύνους (</a:t>
            </a:r>
            <a:r>
              <a:rPr lang="en-US" altLang="el-GR" sz="2800" kern="0" dirty="0" smtClean="0">
                <a:solidFill>
                  <a:srgbClr val="000000"/>
                </a:solidFill>
              </a:rPr>
              <a:t>insurable risks </a:t>
            </a:r>
            <a:r>
              <a:rPr lang="el-GR" altLang="el-GR" sz="2800" kern="0" dirty="0" smtClean="0">
                <a:solidFill>
                  <a:srgbClr val="000000"/>
                </a:solidFill>
              </a:rPr>
              <a:t>) – έχουν μόνον αρνητική επίπτωση.</a:t>
            </a:r>
          </a:p>
          <a:p>
            <a:pPr lvl="4" indent="-342000" eaLnBrk="0" fontAlgn="base" hangingPunct="0">
              <a:spcBef>
                <a:spcPts val="0"/>
              </a:spcBef>
              <a:spcAft>
                <a:spcPts val="2400"/>
              </a:spcAft>
              <a:buClr>
                <a:srgbClr val="CC9900"/>
              </a:buClr>
              <a:buFontTx/>
              <a:buChar char="»"/>
            </a:pPr>
            <a:r>
              <a:rPr lang="el-GR" altLang="el-GR" sz="2400" kern="0" dirty="0" smtClean="0">
                <a:solidFill>
                  <a:srgbClr val="000000"/>
                </a:solidFill>
              </a:rPr>
              <a:t>Π.χ. αστοχία υλικού.</a:t>
            </a:r>
          </a:p>
          <a:p>
            <a:pPr lvl="2" indent="-342000" eaLnBrk="0" fontAlgn="base" hangingPunct="0">
              <a:spcBef>
                <a:spcPts val="0"/>
              </a:spcBef>
              <a:spcAft>
                <a:spcPts val="600"/>
              </a:spcAft>
              <a:buClr>
                <a:srgbClr val="C00000"/>
              </a:buClr>
              <a:buSzPct val="100000"/>
              <a:buFont typeface="Arial" panose="020B0604020202020204" pitchFamily="34" charset="0"/>
              <a:buChar char="●"/>
            </a:pPr>
            <a:r>
              <a:rPr lang="el-GR" altLang="el-GR" sz="2800" kern="0" dirty="0" smtClean="0">
                <a:solidFill>
                  <a:srgbClr val="000000"/>
                </a:solidFill>
              </a:rPr>
              <a:t>Επιχειρηματικούς κινδύνους (</a:t>
            </a:r>
            <a:r>
              <a:rPr lang="en-US" altLang="el-GR" sz="2800" kern="0" dirty="0" smtClean="0">
                <a:solidFill>
                  <a:srgbClr val="000000"/>
                </a:solidFill>
              </a:rPr>
              <a:t>business risks</a:t>
            </a:r>
            <a:r>
              <a:rPr lang="el-GR" altLang="el-GR" sz="2800" kern="0" dirty="0" smtClean="0">
                <a:solidFill>
                  <a:srgbClr val="000000"/>
                </a:solidFill>
              </a:rPr>
              <a:t>) – μπορεί να έχουν είτε θετική είτε αρνητική έκβαση.</a:t>
            </a:r>
          </a:p>
          <a:p>
            <a:pPr lvl="4" indent="-342000" eaLnBrk="0" fontAlgn="base" hangingPunct="0">
              <a:spcBef>
                <a:spcPts val="0"/>
              </a:spcBef>
              <a:spcAft>
                <a:spcPct val="0"/>
              </a:spcAft>
              <a:buClr>
                <a:srgbClr val="CC9900"/>
              </a:buClr>
              <a:buFontTx/>
              <a:buChar char="»"/>
            </a:pPr>
            <a:r>
              <a:rPr lang="el-GR" altLang="el-GR" sz="2400" kern="0" dirty="0" smtClean="0">
                <a:solidFill>
                  <a:srgbClr val="000000"/>
                </a:solidFill>
              </a:rPr>
              <a:t>Π.χ. τιμές καυσίμων.</a:t>
            </a:r>
            <a:endParaRPr lang="el-GR" altLang="el-GR" sz="2400" kern="0" dirty="0">
              <a:solidFill>
                <a:srgbClr val="000000"/>
              </a:solidFill>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Εισαγωγή</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EB6E9990-CC84-4992-86F4-2CFCB562E615}" type="slidenum">
              <a:rPr lang="el-GR" sz="1400" smtClean="0">
                <a:solidFill>
                  <a:schemeClr val="tx1"/>
                </a:solidFill>
              </a:rPr>
              <a:t>9</a:t>
            </a:fld>
            <a:endParaRPr lang="el-GR" sz="1400" dirty="0">
              <a:solidFill>
                <a:schemeClr val="tx1"/>
              </a:solidFill>
            </a:endParaRPr>
          </a:p>
        </p:txBody>
      </p:sp>
      <p:pic>
        <p:nvPicPr>
          <p:cNvPr id="6" name="Εικόνα 1" descr="Εικονίδιο μετάβασης στα περιεχόμενα.">
            <a:hlinkClick r:id="rId4" action="ppaction://hlinksldjump" tooltip="Επιστροφή στα Περιεχόμενα"/>
          </p:cNvPr>
          <p:cNvPicPr>
            <a:picLocks noChangeAspect="1"/>
          </p:cNvPicPr>
          <p:nvPr/>
        </p:nvPicPr>
        <p:blipFill>
          <a:blip r:embed="rId5">
            <a:extLst>
              <a:ext uri="{BEBA8EAE-BF5A-486C-A8C5-ECC9F3942E4B}">
                <a14:imgProps xmlns:a14="http://schemas.microsoft.com/office/drawing/2010/main">
                  <a14:imgLayer r:embed="rId6">
                    <a14:imgEffect>
                      <a14:sharpenSoften amount="100000"/>
                    </a14:imgEffect>
                  </a14:imgLayer>
                </a14:imgProps>
              </a:ext>
              <a:ext uri="{28A0092B-C50C-407E-A947-70E740481C1C}">
                <a14:useLocalDpi xmlns:a14="http://schemas.microsoft.com/office/drawing/2010/main" val="0"/>
              </a:ext>
            </a:extLst>
          </a:blip>
          <a:stretch>
            <a:fillRect/>
          </a:stretch>
        </p:blipFill>
        <p:spPr>
          <a:xfrm>
            <a:off x="467250" y="6021288"/>
            <a:ext cx="576065" cy="651438"/>
          </a:xfrm>
          <a:prstGeom prst="rect">
            <a:avLst/>
          </a:prstGeom>
          <a:scene3d>
            <a:camera prst="isometricOffAxis1Right"/>
            <a:lightRig rig="threePt" dir="t"/>
          </a:scene3d>
        </p:spPr>
      </p:pic>
    </p:spTree>
    <p:custDataLst>
      <p:tags r:id="rId1"/>
    </p:custDataLst>
    <p:extLst>
      <p:ext uri="{BB962C8B-B14F-4D97-AF65-F5344CB8AC3E}">
        <p14:creationId xmlns:p14="http://schemas.microsoft.com/office/powerpoint/2010/main" val="199130133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30/12/2013 5:54:02 μ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2,3,4,5,6,"/>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2,3,8,7,"/>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2050,2051,3,9,8,"/>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4098,4099,6,3,"/>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6146,4,14,7,9,8,6153,"/>
</p:tagLst>
</file>

<file path=ppt/tags/tag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4,5,6,"/>
</p:tagLst>
</file>

<file path=ppt/tags/tag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xml><?xml version="1.0" encoding="utf-8"?>
<p:tagLst xmlns:a="http://schemas.openxmlformats.org/drawingml/2006/main" xmlns:r="http://schemas.openxmlformats.org/officeDocument/2006/relationships" xmlns:p="http://schemas.openxmlformats.org/presentationml/2006/main">
  <p:tag name="ZHAW.ACCESSIBILITYADDIN.READINGORDER" val="2,6,4,5,7,"/>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6,4,5,7,"/>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Προσαρμοσμένο 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17AC438E-A6D4-48EA-81F8-826DCD42E125}">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228</TotalTime>
  <Words>1582</Words>
  <Application>Microsoft Office PowerPoint</Application>
  <PresentationFormat>Προβολή στην οθόνη (4:3)</PresentationFormat>
  <Paragraphs>209</Paragraphs>
  <Slides>31</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31</vt:i4>
      </vt:variant>
    </vt:vector>
  </HeadingPairs>
  <TitlesOfParts>
    <vt:vector size="32" baseType="lpstr">
      <vt:lpstr>Θέμα του Office</vt:lpstr>
      <vt:lpstr>Διαχείριση Κινδύνου</vt:lpstr>
      <vt:lpstr>Χρηματοδότηση </vt:lpstr>
      <vt:lpstr>Περιεχόμενα ενότητας</vt:lpstr>
      <vt:lpstr>Η σημασία του ρίσκου στα έργα</vt:lpstr>
      <vt:lpstr>Πεδία εφαρμογής</vt:lpstr>
      <vt:lpstr>Η έννοια του κινδύνου</vt:lpstr>
      <vt:lpstr>Ποιοι είναι οι κίνδυνοι;</vt:lpstr>
      <vt:lpstr>Οι έννοιες του κινδύνου και της αβεβαιότητας (1 από 2)</vt:lpstr>
      <vt:lpstr>Οι έννοιες του κινδύνου και της αβεβαιότητας (2 από 2)</vt:lpstr>
      <vt:lpstr>Τύποι κινδύνων</vt:lpstr>
      <vt:lpstr>Κατηγορίες κινδύνων</vt:lpstr>
      <vt:lpstr>Άλλοι τύποι κινδύνων</vt:lpstr>
      <vt:lpstr>Τυπική δομή κινδύνων</vt:lpstr>
      <vt:lpstr>Στοιχεία δομής κινδύνου</vt:lpstr>
      <vt:lpstr>Μετακύλιση στοιχείων κινδύνων</vt:lpstr>
      <vt:lpstr>Οριοθέτηση αλυσίδας στοιχείων κινδύνων</vt:lpstr>
      <vt:lpstr>Έννοιες του κινδύνου και της αβεβαιότητας</vt:lpstr>
      <vt:lpstr>Αβεβαιότητα – κεντρικό στοιχείο της διαχείρισης έργων</vt:lpstr>
      <vt:lpstr>Βασικά χαρακτηριστικά έργων</vt:lpstr>
      <vt:lpstr>Παράγοντες αβεβαιότητας έργου</vt:lpstr>
      <vt:lpstr>Κίνδυνοι και διοίκηση έργων (1 από 2)</vt:lpstr>
      <vt:lpstr>Κίνδυνοι και διοίκηση έργων (2 από 2)</vt:lpstr>
      <vt:lpstr>Διαχείριση κινδύνων και διοίκηση έργων</vt:lpstr>
      <vt:lpstr>Διαδικασία καθορισμού έργου</vt:lpstr>
      <vt:lpstr>Αβεβαιότητα στα έργα</vt:lpstr>
      <vt:lpstr>Διακύμανση που σχετίζεται με εκτιμήσεις</vt:lpstr>
      <vt:lpstr>Αβεβαιότητα σχετικά με τη βάση των εκτιμήσεων</vt:lpstr>
      <vt:lpstr>Αβεβαιότητα σχετικά με το σχεδιασμό και τα logistics</vt:lpstr>
      <vt:lpstr>Αβεβαιότητα όσον αφορά τους στόχους και τις προτεραιότητες</vt:lpstr>
      <vt:lpstr>Αβεβαιότητα με τις θεμελιώδεις σχέσεις μεταξύ των μερών έργου</vt:lpstr>
      <vt:lpstr>Τέλος ενότητας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Διαχείριση Κινδύνου</dc:title>
  <dc:creator>user</dc:creator>
  <cp:lastModifiedBy>eLearning</cp:lastModifiedBy>
  <cp:revision>49</cp:revision>
  <dcterms:created xsi:type="dcterms:W3CDTF">2013-12-29T21:15:54Z</dcterms:created>
  <dcterms:modified xsi:type="dcterms:W3CDTF">2015-11-16T15:37:41Z</dcterms:modified>
</cp:coreProperties>
</file>