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1" r:id="rId5"/>
    <p:sldId id="262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80" r:id="rId24"/>
  </p:sldIdLst>
  <p:sldSz cx="9144000" cy="6858000" type="screen4x3"/>
  <p:notesSz cx="6858000" cy="9144000"/>
  <p:custDataLst>
    <p:tags r:id="rId2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4" autoAdjust="0"/>
    <p:restoredTop sz="80071" autoAdjust="0"/>
  </p:normalViewPr>
  <p:slideViewPr>
    <p:cSldViewPr>
      <p:cViewPr>
        <p:scale>
          <a:sx n="80" d="100"/>
          <a:sy n="80" d="100"/>
        </p:scale>
        <p:origin x="-1158" y="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87229F-C025-4AAB-954F-6658185AC4AD}" type="doc">
      <dgm:prSet loTypeId="urn:microsoft.com/office/officeart/2005/8/layout/venn2" loCatId="relationship" qsTypeId="urn:microsoft.com/office/officeart/2005/8/quickstyle/3d3" qsCatId="3D" csTypeId="urn:microsoft.com/office/officeart/2005/8/colors/accent6_3" csCatId="accent6" phldr="1"/>
      <dgm:spPr/>
      <dgm:t>
        <a:bodyPr/>
        <a:lstStyle/>
        <a:p>
          <a:endParaRPr lang="el-GR"/>
        </a:p>
      </dgm:t>
    </dgm:pt>
    <dgm:pt modelId="{2680E48F-FB46-470F-A8AB-3FB89C0C7F04}">
      <dgm:prSet phldrT="[Κείμενο]"/>
      <dgm:spPr/>
      <dgm:t>
        <a:bodyPr/>
        <a:lstStyle/>
        <a:p>
          <a:r>
            <a:rPr lang="el-GR" dirty="0" smtClean="0"/>
            <a:t>Περιβαλλοντικές Επιδράσεις</a:t>
          </a:r>
          <a:endParaRPr lang="el-GR" dirty="0"/>
        </a:p>
      </dgm:t>
    </dgm:pt>
    <dgm:pt modelId="{4366E035-BC36-45F0-A531-3887BB65C923}" type="parTrans" cxnId="{E4AAA4F1-9463-440D-AF39-2189B1999DE7}">
      <dgm:prSet/>
      <dgm:spPr/>
      <dgm:t>
        <a:bodyPr/>
        <a:lstStyle/>
        <a:p>
          <a:endParaRPr lang="el-GR"/>
        </a:p>
      </dgm:t>
    </dgm:pt>
    <dgm:pt modelId="{3F0F050F-50D5-4945-9C72-2B9A151555E3}" type="sibTrans" cxnId="{E4AAA4F1-9463-440D-AF39-2189B1999DE7}">
      <dgm:prSet/>
      <dgm:spPr/>
      <dgm:t>
        <a:bodyPr/>
        <a:lstStyle/>
        <a:p>
          <a:endParaRPr lang="el-GR"/>
        </a:p>
      </dgm:t>
    </dgm:pt>
    <dgm:pt modelId="{915593CB-B4E9-4200-A422-9EACF79760BE}">
      <dgm:prSet phldrT="[Κείμενο]"/>
      <dgm:spPr/>
      <dgm:t>
        <a:bodyPr/>
        <a:lstStyle/>
        <a:p>
          <a:r>
            <a:rPr lang="el-GR" dirty="0" smtClean="0"/>
            <a:t>Στρατηγικό Όραμα</a:t>
          </a:r>
          <a:endParaRPr lang="el-GR" dirty="0"/>
        </a:p>
      </dgm:t>
    </dgm:pt>
    <dgm:pt modelId="{007C88AC-DFC4-4C1A-B256-C4E793C03E20}" type="parTrans" cxnId="{A89EA305-10F9-45C6-86E3-C01AD2C94344}">
      <dgm:prSet/>
      <dgm:spPr/>
      <dgm:t>
        <a:bodyPr/>
        <a:lstStyle/>
        <a:p>
          <a:endParaRPr lang="el-GR"/>
        </a:p>
      </dgm:t>
    </dgm:pt>
    <dgm:pt modelId="{8526465E-07E2-419B-804C-DF5923F64E1B}" type="sibTrans" cxnId="{A89EA305-10F9-45C6-86E3-C01AD2C94344}">
      <dgm:prSet/>
      <dgm:spPr/>
      <dgm:t>
        <a:bodyPr/>
        <a:lstStyle/>
        <a:p>
          <a:endParaRPr lang="el-GR"/>
        </a:p>
      </dgm:t>
    </dgm:pt>
    <dgm:pt modelId="{8CF215FA-A976-4153-A10E-2961849E4CA7}" type="pres">
      <dgm:prSet presAssocID="{AF87229F-C025-4AAB-954F-6658185AC4AD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862907F-DE60-40D5-B010-B6D85716BAC7}" type="pres">
      <dgm:prSet presAssocID="{AF87229F-C025-4AAB-954F-6658185AC4AD}" presName="comp1" presStyleCnt="0"/>
      <dgm:spPr/>
    </dgm:pt>
    <dgm:pt modelId="{E17FF5BA-15EC-4DDB-A13F-08D2EDF4BFED}" type="pres">
      <dgm:prSet presAssocID="{AF87229F-C025-4AAB-954F-6658185AC4AD}" presName="circle1" presStyleLbl="node1" presStyleIdx="0" presStyleCnt="2"/>
      <dgm:spPr/>
      <dgm:t>
        <a:bodyPr/>
        <a:lstStyle/>
        <a:p>
          <a:endParaRPr lang="el-GR"/>
        </a:p>
      </dgm:t>
    </dgm:pt>
    <dgm:pt modelId="{12D87433-88B6-42FB-BEA6-F19955A641F1}" type="pres">
      <dgm:prSet presAssocID="{AF87229F-C025-4AAB-954F-6658185AC4AD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5805D0E-5A8D-4F78-A87B-21FF82EF00B2}" type="pres">
      <dgm:prSet presAssocID="{AF87229F-C025-4AAB-954F-6658185AC4AD}" presName="comp2" presStyleCnt="0"/>
      <dgm:spPr/>
    </dgm:pt>
    <dgm:pt modelId="{C3CD98F3-F512-4144-8B20-CC11A596170B}" type="pres">
      <dgm:prSet presAssocID="{AF87229F-C025-4AAB-954F-6658185AC4AD}" presName="circle2" presStyleLbl="node1" presStyleIdx="1" presStyleCnt="2" custScaleX="56156" custScaleY="52152" custLinFactNeighborX="-50" custLinFactNeighborY="-16116"/>
      <dgm:spPr/>
      <dgm:t>
        <a:bodyPr/>
        <a:lstStyle/>
        <a:p>
          <a:endParaRPr lang="el-GR"/>
        </a:p>
      </dgm:t>
    </dgm:pt>
    <dgm:pt modelId="{493E3039-A4E9-4AEB-9358-2EE173D0F208}" type="pres">
      <dgm:prSet presAssocID="{AF87229F-C025-4AAB-954F-6658185AC4AD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89EA305-10F9-45C6-86E3-C01AD2C94344}" srcId="{AF87229F-C025-4AAB-954F-6658185AC4AD}" destId="{915593CB-B4E9-4200-A422-9EACF79760BE}" srcOrd="1" destOrd="0" parTransId="{007C88AC-DFC4-4C1A-B256-C4E793C03E20}" sibTransId="{8526465E-07E2-419B-804C-DF5923F64E1B}"/>
    <dgm:cxn modelId="{975815EA-AC22-41F5-A042-6A4BA061F01D}" type="presOf" srcId="{AF87229F-C025-4AAB-954F-6658185AC4AD}" destId="{8CF215FA-A976-4153-A10E-2961849E4CA7}" srcOrd="0" destOrd="0" presId="urn:microsoft.com/office/officeart/2005/8/layout/venn2"/>
    <dgm:cxn modelId="{54791FA4-7329-475A-9BD7-9D35246DD3C3}" type="presOf" srcId="{915593CB-B4E9-4200-A422-9EACF79760BE}" destId="{493E3039-A4E9-4AEB-9358-2EE173D0F208}" srcOrd="1" destOrd="0" presId="urn:microsoft.com/office/officeart/2005/8/layout/venn2"/>
    <dgm:cxn modelId="{5BA8DA69-3230-4D37-BFCB-6F8B74274FCC}" type="presOf" srcId="{2680E48F-FB46-470F-A8AB-3FB89C0C7F04}" destId="{12D87433-88B6-42FB-BEA6-F19955A641F1}" srcOrd="1" destOrd="0" presId="urn:microsoft.com/office/officeart/2005/8/layout/venn2"/>
    <dgm:cxn modelId="{E4AAA4F1-9463-440D-AF39-2189B1999DE7}" srcId="{AF87229F-C025-4AAB-954F-6658185AC4AD}" destId="{2680E48F-FB46-470F-A8AB-3FB89C0C7F04}" srcOrd="0" destOrd="0" parTransId="{4366E035-BC36-45F0-A531-3887BB65C923}" sibTransId="{3F0F050F-50D5-4945-9C72-2B9A151555E3}"/>
    <dgm:cxn modelId="{B458D37A-4474-425C-8137-008C6EF7F5BF}" type="presOf" srcId="{2680E48F-FB46-470F-A8AB-3FB89C0C7F04}" destId="{E17FF5BA-15EC-4DDB-A13F-08D2EDF4BFED}" srcOrd="0" destOrd="0" presId="urn:microsoft.com/office/officeart/2005/8/layout/venn2"/>
    <dgm:cxn modelId="{0B13604A-320D-40F4-9976-95B25A4B92E1}" type="presOf" srcId="{915593CB-B4E9-4200-A422-9EACF79760BE}" destId="{C3CD98F3-F512-4144-8B20-CC11A596170B}" srcOrd="0" destOrd="0" presId="urn:microsoft.com/office/officeart/2005/8/layout/venn2"/>
    <dgm:cxn modelId="{9548EF46-1305-4FF9-9669-FB5FE3652B93}" type="presParOf" srcId="{8CF215FA-A976-4153-A10E-2961849E4CA7}" destId="{9862907F-DE60-40D5-B010-B6D85716BAC7}" srcOrd="0" destOrd="0" presId="urn:microsoft.com/office/officeart/2005/8/layout/venn2"/>
    <dgm:cxn modelId="{CD148B48-1BF2-424F-844D-D569D25F0994}" type="presParOf" srcId="{9862907F-DE60-40D5-B010-B6D85716BAC7}" destId="{E17FF5BA-15EC-4DDB-A13F-08D2EDF4BFED}" srcOrd="0" destOrd="0" presId="urn:microsoft.com/office/officeart/2005/8/layout/venn2"/>
    <dgm:cxn modelId="{175580AA-2D4D-41B9-B5DE-3A0DB39A3420}" type="presParOf" srcId="{9862907F-DE60-40D5-B010-B6D85716BAC7}" destId="{12D87433-88B6-42FB-BEA6-F19955A641F1}" srcOrd="1" destOrd="0" presId="urn:microsoft.com/office/officeart/2005/8/layout/venn2"/>
    <dgm:cxn modelId="{3E4E8577-E9BB-47EC-AA07-9FE5DBD00A31}" type="presParOf" srcId="{8CF215FA-A976-4153-A10E-2961849E4CA7}" destId="{E5805D0E-5A8D-4F78-A87B-21FF82EF00B2}" srcOrd="1" destOrd="0" presId="urn:microsoft.com/office/officeart/2005/8/layout/venn2"/>
    <dgm:cxn modelId="{153EED45-F198-4A4B-8C45-3132AA07A3A7}" type="presParOf" srcId="{E5805D0E-5A8D-4F78-A87B-21FF82EF00B2}" destId="{C3CD98F3-F512-4144-8B20-CC11A596170B}" srcOrd="0" destOrd="0" presId="urn:microsoft.com/office/officeart/2005/8/layout/venn2"/>
    <dgm:cxn modelId="{1FF6210B-5929-4C0E-A21D-F5E97F523A35}" type="presParOf" srcId="{E5805D0E-5A8D-4F78-A87B-21FF82EF00B2}" destId="{493E3039-A4E9-4AEB-9358-2EE173D0F20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16/2/2015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eurobalance-wlb.eu/tiki-index.php?page=%CE%95%CF%85%CE%AD%CE%BB%CE%B9%CE%BA%CF%84%CE%B5%CF%82%20%CE%9C%CE%BF%CF%81%CF%86%CE%AD%CF%82%20%CE%91%CF%80%CE%B1%CF%83%CF%87%CF%8C%CE%BB%CE%B7%CF%83%CE%B7%CF%82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Σελ 153-155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A4F4-287B-49F8-B9EC-4760907397AA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</a:t>
            </a:r>
            <a:r>
              <a:rPr lang="en-US" baseline="0" dirty="0" smtClean="0"/>
              <a:t> </a:t>
            </a:r>
            <a:r>
              <a:rPr lang="el-GR" baseline="0" dirty="0" smtClean="0"/>
              <a:t>που παρουσιάζει αλλαγές στο εξωτερικό περιβάλλον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A4F4-287B-49F8-B9EC-4760907397AA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A4F4-287B-49F8-B9EC-4760907397AA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Σελ 157-158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A4F4-287B-49F8-B9EC-4760907397AA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A4F4-287B-49F8-B9EC-4760907397AA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Σελ</a:t>
            </a:r>
            <a:r>
              <a:rPr lang="el-GR" baseline="0" dirty="0" smtClean="0"/>
              <a:t> 161-166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A4F4-287B-49F8-B9EC-4760907397AA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Σελ</a:t>
            </a:r>
            <a:r>
              <a:rPr lang="el-GR" baseline="0" dirty="0" smtClean="0"/>
              <a:t> 161-166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A4F4-287B-49F8-B9EC-4760907397AA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Σελ</a:t>
            </a:r>
            <a:r>
              <a:rPr lang="el-GR" baseline="0" dirty="0" smtClean="0"/>
              <a:t> 161-166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A4F4-287B-49F8-B9EC-4760907397AA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Σελ</a:t>
            </a:r>
            <a:r>
              <a:rPr lang="el-GR" baseline="0" dirty="0" smtClean="0"/>
              <a:t> 161-166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A4F4-287B-49F8-B9EC-4760907397AA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A4F4-287B-49F8-B9EC-4760907397AA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Περιγραφή των μορφών ευελιξίας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A4F4-287B-49F8-B9EC-4760907397AA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Πληροφορίες</a:t>
            </a:r>
            <a:r>
              <a:rPr lang="el-GR" baseline="0" dirty="0" smtClean="0"/>
              <a:t> από </a:t>
            </a:r>
            <a:r>
              <a:rPr lang="en-US" dirty="0" smtClean="0">
                <a:hlinkClick r:id="rId3"/>
              </a:rPr>
              <a:t>http://wiki.eurobalance-wlb.eu/tiki-index.php?page=%CE%95%CF%85%CE%AD%CE%BB%CE%B9%CE%BA%CF%84%CE%B5%CF%82%20%CE%9C%CE%BF%CF%81%CF%86%CE%AD%CF%82%20%CE%91%CF%80%CE%B1%CF%83%CF%87%CF%8C%CE%BB%CE%B7%CF%83%CE%B7%CF%82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A4F4-287B-49F8-B9EC-4760907397AA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Μια παρουσίαση</a:t>
            </a:r>
            <a:r>
              <a:rPr lang="el-GR" baseline="0" dirty="0" smtClean="0"/>
              <a:t> ελληνικών επιτυχημένων επιχειρήσεων που δίνουν βάση στην εργασιακή ευημερία.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A4F4-287B-49F8-B9EC-4760907397AA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</a:t>
            </a:r>
            <a:r>
              <a:rPr lang="el-GR" baseline="0" dirty="0" smtClean="0"/>
              <a:t> προγραμματισμός είναι πάρα πολύ σημαντικός προκειμένου να επιτευχθούν οι στόχοι της ΔΑΠ. Η αρχή είναι το ήμισυ του παντός.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A4F4-287B-49F8-B9EC-4760907397AA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Όπως</a:t>
            </a:r>
            <a:r>
              <a:rPr lang="el-GR" baseline="0" dirty="0" smtClean="0"/>
              <a:t> σε όλες τις αγορές υπάρχει προσφορά και ζήτηση. </a:t>
            </a:r>
          </a:p>
          <a:p>
            <a:r>
              <a:rPr lang="el-GR" baseline="0" dirty="0" smtClean="0"/>
              <a:t>Τι είναι προσφορά και τι είναι ζήτηση;</a:t>
            </a:r>
          </a:p>
          <a:p>
            <a:r>
              <a:rPr lang="el-GR" baseline="0" dirty="0" smtClean="0"/>
              <a:t>Προβλήματα μπορεί να υπάρχουν από υπερεπάρκεια ή έλλειψη προσωπικού, λάθος επιλογή</a:t>
            </a:r>
          </a:p>
          <a:p>
            <a:r>
              <a:rPr lang="el-GR" baseline="0" dirty="0" smtClean="0"/>
              <a:t> Ποια η διαφορά της ΔΑΠ από ΣΔΑΠ ;</a:t>
            </a:r>
          </a:p>
          <a:p>
            <a:r>
              <a:rPr lang="el-GR" baseline="0" dirty="0" smtClean="0"/>
              <a:t>Σελ 148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A4F4-287B-49F8-B9EC-4760907397AA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A4F4-287B-49F8-B9EC-4760907397AA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mwwrGV_aiE&amp;feature=relate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eurobalance-wlb.eu/tiki-index.php?page=%CE%95%CF%85%CE%AD%CE%BB%CE%B9%CE%BA%CF%84%CE%B5%CF%82%20%CE%9C%CE%BF%CF%81%CF%86%CE%AD%CF%82%20%CE%91%CF%80%CE%B1%CF%83%CF%87%CF%8C%CE%BB%CE%B7%CF%83%CE%B7%CF%82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atplacetowork.gr/best-workplaces/best-workplaces-hella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lauel.gr/index.html" TargetMode="External"/><Relationship Id="rId4" Type="http://schemas.openxmlformats.org/officeDocument/2006/relationships/hyperlink" Target="http://www.coco-mat.com/?i=coco_gr.e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Διοίκηση Ανθρώπινων πόρων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4</a:t>
            </a:r>
            <a:r>
              <a:rPr lang="el-GR" sz="2800" b="1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Προγραμματισμός  Α.Π.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Αθανάσιος Κουστέλιος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Μελέτη Υφιστάμενης Κατάστασης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Εσωτερική Αγορά Εργασίας :</a:t>
            </a:r>
          </a:p>
          <a:p>
            <a:pPr marL="712788" indent="-411163">
              <a:buFont typeface="Wingdings" pitchFamily="2" charset="2"/>
              <a:buChar char="§"/>
            </a:pPr>
            <a:r>
              <a:rPr lang="el-GR" sz="2400" dirty="0" smtClean="0"/>
              <a:t>Πρόβλεψη Ζήτησης : </a:t>
            </a:r>
          </a:p>
          <a:p>
            <a:pPr marL="1438275" indent="-268288">
              <a:buNone/>
            </a:pPr>
            <a:r>
              <a:rPr lang="el-GR" sz="2400" dirty="0" smtClean="0"/>
              <a:t>από στελέχη γραμμής</a:t>
            </a:r>
          </a:p>
          <a:p>
            <a:pPr marL="1619250" indent="-449263">
              <a:buNone/>
            </a:pPr>
            <a:r>
              <a:rPr lang="el-GR" sz="2400" dirty="0" smtClean="0"/>
              <a:t>από το τμήμα προσωπικού</a:t>
            </a:r>
          </a:p>
          <a:p>
            <a:pPr marL="712788" indent="-411163">
              <a:buFont typeface="Wingdings" pitchFamily="2" charset="2"/>
              <a:buChar char="§"/>
            </a:pPr>
            <a:r>
              <a:rPr lang="el-GR" sz="2400" dirty="0" smtClean="0"/>
              <a:t>Πρόβλεψη  προσφοράς  : </a:t>
            </a:r>
          </a:p>
          <a:p>
            <a:pPr marL="1163638" indent="6350">
              <a:buNone/>
            </a:pPr>
            <a:r>
              <a:rPr lang="el-GR" sz="2400" dirty="0" smtClean="0"/>
              <a:t>ανάλυση του υπάρχοντος ανθρώπινου δυναμικού</a:t>
            </a:r>
          </a:p>
          <a:p>
            <a:pPr marL="1163638" indent="6350">
              <a:buNone/>
            </a:pPr>
            <a:r>
              <a:rPr lang="el-GR" sz="2400" dirty="0" smtClean="0"/>
              <a:t>ανάλυση επιπτώσεων από εσωτερικές μεταθέσεις και προαγωγές</a:t>
            </a:r>
          </a:p>
          <a:p>
            <a:pPr marL="1163638" indent="6350">
              <a:buNone/>
            </a:pPr>
            <a:r>
              <a:rPr lang="el-GR" sz="2400" dirty="0" smtClean="0"/>
              <a:t>προβλέψεις επιπτώσεων που θα μπορούσαν να έχουν οι αλλαγές στις συνθήκες εργασίας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57209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Μελέτη Υφιστάμενης Κατάστασης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Εξωτερική Αγορά Εργασίας</a:t>
            </a:r>
          </a:p>
          <a:p>
            <a:pPr marL="803275" indent="-263525">
              <a:buFont typeface="Wingdings" pitchFamily="2" charset="2"/>
              <a:buChar char="§"/>
            </a:pPr>
            <a:r>
              <a:rPr lang="el-GR" sz="2400" dirty="0" smtClean="0"/>
              <a:t>Ποιότητα Εξωτερικών Ανθρώπινων Πόρων</a:t>
            </a:r>
          </a:p>
          <a:p>
            <a:pPr marL="803275" indent="-263525">
              <a:buFont typeface="Wingdings" pitchFamily="2" charset="2"/>
              <a:buChar char="§"/>
            </a:pPr>
            <a:r>
              <a:rPr lang="el-GR" sz="2400" dirty="0" smtClean="0"/>
              <a:t>Ποσότητα εξωτερικών ανθρώπινων πόρων</a:t>
            </a:r>
          </a:p>
          <a:p>
            <a:pPr marL="803275" indent="-263525">
              <a:buFont typeface="Wingdings" pitchFamily="2" charset="2"/>
              <a:buChar char="§"/>
            </a:pPr>
            <a:r>
              <a:rPr lang="el-GR" sz="2400" dirty="0" smtClean="0"/>
              <a:t>Ποιότητα εκπαίδευσης στην ευρύτερη κοινωνία</a:t>
            </a:r>
          </a:p>
          <a:p>
            <a:pPr marL="803275" indent="-263525">
              <a:buNone/>
            </a:pPr>
            <a:r>
              <a:rPr lang="el-GR" sz="2400" dirty="0" smtClean="0"/>
              <a:t>Μέθοδοι Ανάλυσης Εξωτερικής Αγοράς Εργασίας : </a:t>
            </a:r>
          </a:p>
          <a:p>
            <a:pPr marL="803275" indent="-263525">
              <a:buFont typeface="Wingdings" pitchFamily="2" charset="2"/>
              <a:buChar char="§"/>
            </a:pPr>
            <a:r>
              <a:rPr lang="el-GR" sz="2400" dirty="0" smtClean="0"/>
              <a:t>Στατιστικά στοιχεία (πληθυσμού, μετανάστευσης, απασχόλησης, εκπαίδευσης, επιχειρηματικής δραστηριότητας κ.τ.λ.)</a:t>
            </a:r>
          </a:p>
          <a:p>
            <a:pPr marL="803275" indent="-263525">
              <a:buFont typeface="Wingdings" pitchFamily="2" charset="2"/>
              <a:buChar char="§"/>
            </a:pPr>
            <a:r>
              <a:rPr lang="el-GR" sz="2400" dirty="0" smtClean="0"/>
              <a:t>Υποκειμενικές μέθοδοι (Γνώμες ειδικών/επιχειρηματιών/Επιστημών, </a:t>
            </a:r>
            <a:br>
              <a:rPr lang="el-GR" sz="2400" dirty="0" smtClean="0"/>
            </a:br>
            <a:r>
              <a:rPr lang="el-GR" sz="2400" dirty="0" smtClean="0"/>
              <a:t>«Η μέθοδος των Δελφών (</a:t>
            </a:r>
            <a:r>
              <a:rPr lang="en-US" sz="2400" dirty="0" smtClean="0"/>
              <a:t>Delphi Method</a:t>
            </a:r>
            <a:r>
              <a:rPr lang="el-GR" sz="2400" dirty="0" smtClean="0"/>
              <a:t>)»</a:t>
            </a:r>
            <a:r>
              <a:rPr lang="en-US" sz="2400" dirty="0" smtClean="0"/>
              <a:t>, </a:t>
            </a:r>
            <a:r>
              <a:rPr lang="el-GR" sz="2400" dirty="0" smtClean="0"/>
              <a:t>Ανάγκες Εργαζομένων )</a:t>
            </a:r>
          </a:p>
          <a:p>
            <a:pPr marL="803275" indent="-263525">
              <a:buFont typeface="Wingdings" pitchFamily="2" charset="2"/>
              <a:buChar char="§"/>
            </a:pPr>
            <a:r>
              <a:rPr lang="en-US" sz="2400" dirty="0" smtClean="0">
                <a:hlinkClick r:id="rId3"/>
              </a:rPr>
              <a:t>http://www.youtube.com/watch?v=YmwwrGV_aiE&amp;feature=related</a:t>
            </a:r>
            <a:endParaRPr lang="el-GR" sz="2400" dirty="0" smtClean="0"/>
          </a:p>
          <a:p>
            <a:pPr marL="803275" indent="-263525">
              <a:buFont typeface="Wingdings" pitchFamily="2" charset="2"/>
              <a:buChar char="§"/>
            </a:pP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02157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Επιχειρηματικά Σχέδια</a:t>
            </a:r>
            <a:endParaRPr lang="el-GR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5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5572132" y="3357562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Που Θέλουμε να πάμε;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2428860" y="3357562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Που είμαστε τώρα;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3428992" y="4929198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Τι χρειάζεται να γίνει για να επιτευχθεί η μετάβαση;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6286512" y="5857892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Προσαρμοσμένο από </a:t>
            </a:r>
            <a:r>
              <a:rPr lang="en-US" dirty="0" smtClean="0"/>
              <a:t>Torrington, D &amp; Hall , L., (1998)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748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Βήματα Προγραμματισμού Α.Δ.</a:t>
            </a:r>
            <a:br>
              <a:rPr lang="el-GR" dirty="0" smtClean="0"/>
            </a:br>
            <a:r>
              <a:rPr lang="el-GR" sz="2200" dirty="0" smtClean="0"/>
              <a:t>(</a:t>
            </a:r>
            <a:r>
              <a:rPr lang="en-US" sz="2200" dirty="0" smtClean="0"/>
              <a:t>Armstrong, 2000</a:t>
            </a:r>
            <a:r>
              <a:rPr lang="el-GR" sz="2200" dirty="0" smtClean="0"/>
              <a:t>)</a:t>
            </a:r>
            <a:endParaRPr lang="el-GR" sz="2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Μελέτη Υφιστάμενης Κατάστασης</a:t>
            </a:r>
          </a:p>
          <a:p>
            <a:r>
              <a:rPr lang="el-GR" dirty="0" smtClean="0"/>
              <a:t>Πρόβλεψη Μεταβολών στο Ανθρώπινο Δυναμικό</a:t>
            </a:r>
          </a:p>
        </p:txBody>
      </p:sp>
    </p:spTree>
    <p:extLst>
      <p:ext uri="{BB962C8B-B14F-4D97-AF65-F5344CB8AC3E}">
        <p14:creationId xmlns:p14="http://schemas.microsoft.com/office/powerpoint/2010/main" val="691218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Πρόβλεψη μεταβολών στο Α.Δ.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Αναμενόμενες απώλειες σε προσωπικό</a:t>
            </a:r>
          </a:p>
          <a:p>
            <a:r>
              <a:rPr lang="el-GR" dirty="0" smtClean="0"/>
              <a:t>Μετακινήσεις εργαζομένων εντός οργανισμού</a:t>
            </a:r>
          </a:p>
          <a:p>
            <a:r>
              <a:rPr lang="el-GR" dirty="0" smtClean="0"/>
              <a:t>Ποιοτικές μεταβολές στο Α.Δ.</a:t>
            </a:r>
          </a:p>
          <a:p>
            <a:r>
              <a:rPr lang="el-GR" dirty="0" smtClean="0"/>
              <a:t>Έλλειψη Ανθρωπίνου Δυναμικού</a:t>
            </a:r>
          </a:p>
          <a:p>
            <a:r>
              <a:rPr lang="el-GR" dirty="0" smtClean="0"/>
              <a:t>Υπερεπάρκεια Προσωπικού</a:t>
            </a:r>
          </a:p>
        </p:txBody>
      </p:sp>
    </p:spTree>
    <p:extLst>
      <p:ext uri="{BB962C8B-B14F-4D97-AF65-F5344CB8AC3E}">
        <p14:creationId xmlns:p14="http://schemas.microsoft.com/office/powerpoint/2010/main" val="2959977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Βήματα Προγραμματισμού Α.Δ.</a:t>
            </a:r>
            <a:br>
              <a:rPr lang="el-GR" dirty="0" smtClean="0"/>
            </a:br>
            <a:r>
              <a:rPr lang="el-GR" sz="2200" dirty="0" smtClean="0"/>
              <a:t>(</a:t>
            </a:r>
            <a:r>
              <a:rPr lang="en-US" sz="2200" dirty="0" smtClean="0"/>
              <a:t>Armstrong, 2000</a:t>
            </a:r>
            <a:r>
              <a:rPr lang="el-GR" sz="2200" dirty="0" smtClean="0"/>
              <a:t>)</a:t>
            </a:r>
            <a:endParaRPr lang="el-GR" sz="2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Μελέτη Υφιστάμενης Κατάστασης</a:t>
            </a:r>
          </a:p>
          <a:p>
            <a:r>
              <a:rPr lang="el-GR" dirty="0" smtClean="0"/>
              <a:t>Πρόβλεψη Μεταβολών στο Ανθρώπινο Δυναμικό</a:t>
            </a:r>
          </a:p>
          <a:p>
            <a:r>
              <a:rPr lang="el-GR" dirty="0" smtClean="0"/>
              <a:t>Προσδιορισμός Αναγκών</a:t>
            </a:r>
          </a:p>
          <a:p>
            <a:r>
              <a:rPr lang="el-GR" dirty="0" smtClean="0"/>
              <a:t>Σχεδιασμός Προγράμματος κάλυψης Αναγκών σε συνδυασμό με Προϋπολογισμό Οικονομικών Μέσων </a:t>
            </a:r>
          </a:p>
        </p:txBody>
      </p:sp>
    </p:spTree>
    <p:extLst>
      <p:ext uri="{BB962C8B-B14F-4D97-AF65-F5344CB8AC3E}">
        <p14:creationId xmlns:p14="http://schemas.microsoft.com/office/powerpoint/2010/main" val="4247557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Σχεδιασμός Προγράμματος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Σχέδια Προσλήψεων</a:t>
            </a:r>
            <a:endParaRPr lang="en-US" dirty="0" smtClean="0"/>
          </a:p>
          <a:p>
            <a:pPr marL="900113" indent="-450850">
              <a:buFont typeface="Wingdings" pitchFamily="2" charset="2"/>
              <a:buChar char="§"/>
            </a:pPr>
            <a:r>
              <a:rPr lang="el-GR" dirty="0" smtClean="0"/>
              <a:t>Αριθμό και Προφίλ Εργαζομένων</a:t>
            </a:r>
          </a:p>
          <a:p>
            <a:pPr marL="900113" indent="-450850">
              <a:buFont typeface="Wingdings" pitchFamily="2" charset="2"/>
              <a:buChar char="§"/>
            </a:pPr>
            <a:r>
              <a:rPr lang="el-GR" dirty="0" smtClean="0"/>
              <a:t>Πιθανές Πηγές Προσέλκυσης</a:t>
            </a:r>
          </a:p>
          <a:p>
            <a:pPr marL="900113" indent="-450850">
              <a:buFont typeface="Wingdings" pitchFamily="2" charset="2"/>
              <a:buChar char="§"/>
            </a:pPr>
            <a:r>
              <a:rPr lang="el-GR" dirty="0" smtClean="0"/>
              <a:t>Μεθόδους Επιλογής</a:t>
            </a:r>
          </a:p>
          <a:p>
            <a:pPr marL="900113" indent="-450850">
              <a:buFont typeface="Wingdings" pitchFamily="2" charset="2"/>
              <a:buChar char="§"/>
            </a:pPr>
            <a:r>
              <a:rPr lang="el-GR" dirty="0" smtClean="0"/>
              <a:t>Εναλλακτικές Οδούς Κάλυψης σε Περίπτωση που το Αρχικό Σχέδιο δεν αποδώσει</a:t>
            </a:r>
          </a:p>
          <a:p>
            <a:r>
              <a:rPr lang="el-GR" dirty="0" smtClean="0"/>
              <a:t>Σχέδιο Αναδιοργάνωσης Θέσεων Εργασίας</a:t>
            </a:r>
          </a:p>
          <a:p>
            <a:pPr marL="900113" indent="-450850">
              <a:buFont typeface="Wingdings" pitchFamily="2" charset="2"/>
              <a:buChar char="§"/>
            </a:pPr>
            <a:r>
              <a:rPr lang="el-GR" sz="2700" dirty="0" smtClean="0"/>
              <a:t>Μείωση των Ιεραρχικών Επιπέδων</a:t>
            </a:r>
          </a:p>
          <a:p>
            <a:pPr marL="900113" indent="-450850">
              <a:buFont typeface="Wingdings" pitchFamily="2" charset="2"/>
              <a:buChar char="§"/>
            </a:pPr>
            <a:r>
              <a:rPr lang="el-GR" sz="2700" dirty="0" smtClean="0"/>
              <a:t>Οργάνωση Αυτοδιοικούμενων Ομάδων και Καθορισμός της Ηγεσίας τους</a:t>
            </a:r>
          </a:p>
          <a:p>
            <a:pPr marL="900113" indent="-450850">
              <a:buFont typeface="Wingdings" pitchFamily="2" charset="2"/>
              <a:buChar char="§"/>
            </a:pPr>
            <a:r>
              <a:rPr lang="el-GR" sz="2700" dirty="0" smtClean="0"/>
              <a:t>Εξωτερική ανάθεση κάποιων Λειτουργιών</a:t>
            </a:r>
          </a:p>
          <a:p>
            <a:pPr marL="900113" indent="-450850">
              <a:buFont typeface="Wingdings" pitchFamily="2" charset="2"/>
              <a:buChar char="§"/>
            </a:pPr>
            <a:r>
              <a:rPr lang="el-GR" sz="2700" dirty="0" smtClean="0"/>
              <a:t>Διεύρυνση των καθηκόντων μιας θέσης</a:t>
            </a:r>
          </a:p>
        </p:txBody>
      </p:sp>
    </p:spTree>
    <p:extLst>
      <p:ext uri="{BB962C8B-B14F-4D97-AF65-F5344CB8AC3E}">
        <p14:creationId xmlns:p14="http://schemas.microsoft.com/office/powerpoint/2010/main" val="1502713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Σχεδιασμός Προγράμματος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dirty="0" smtClean="0"/>
              <a:t>Σχέδια Ανάπτυξης Εργαζομένων</a:t>
            </a:r>
          </a:p>
          <a:p>
            <a:pPr>
              <a:buNone/>
            </a:pPr>
            <a:r>
              <a:rPr lang="el-GR" sz="2200" dirty="0" smtClean="0"/>
              <a:t>Στόχοι :</a:t>
            </a:r>
          </a:p>
          <a:p>
            <a:pPr marL="809625" indent="-360363">
              <a:buFont typeface="Arial" pitchFamily="34" charset="0"/>
              <a:buChar char="•"/>
            </a:pPr>
            <a:r>
              <a:rPr lang="el-GR" sz="2200" dirty="0" smtClean="0"/>
              <a:t>Περισσότερες εμπειρίες για τους εργαζόμενους</a:t>
            </a:r>
          </a:p>
          <a:p>
            <a:pPr marL="809625" indent="-360363">
              <a:buFont typeface="Arial" pitchFamily="34" charset="0"/>
              <a:buChar char="•"/>
            </a:pPr>
            <a:r>
              <a:rPr lang="el-GR" sz="2200" dirty="0" smtClean="0"/>
              <a:t>Συστηματικές διαδικασίες αναγνώρισης των  δυνατοτήτων των εργαζομένων</a:t>
            </a:r>
          </a:p>
          <a:p>
            <a:pPr marL="809625" indent="-360363">
              <a:buFont typeface="Arial" pitchFamily="34" charset="0"/>
              <a:buChar char="•"/>
            </a:pPr>
            <a:r>
              <a:rPr lang="el-GR" sz="2200" dirty="0" smtClean="0"/>
              <a:t>Εσωτερικές προαγωγές με αξιοκρατικά κριτήρια</a:t>
            </a:r>
          </a:p>
          <a:p>
            <a:pPr marL="809625" indent="-360363">
              <a:buFont typeface="Arial" pitchFamily="34" charset="0"/>
              <a:buChar char="•"/>
            </a:pPr>
            <a:r>
              <a:rPr lang="el-GR" sz="2200" dirty="0" smtClean="0"/>
              <a:t>Παροχή συμβουλών σε θέματα καριέρας                                 </a:t>
            </a:r>
          </a:p>
          <a:p>
            <a:r>
              <a:rPr lang="el-GR" sz="2200" dirty="0" smtClean="0"/>
              <a:t>Σχέδια Εκπαίδευσης Εργαζομένων</a:t>
            </a:r>
          </a:p>
          <a:p>
            <a:pPr>
              <a:buNone/>
            </a:pPr>
            <a:r>
              <a:rPr lang="el-GR" sz="2200" dirty="0" smtClean="0"/>
              <a:t>Στόχοι :</a:t>
            </a:r>
          </a:p>
          <a:p>
            <a:pPr marL="893763" indent="-411163">
              <a:buFont typeface="Arial" pitchFamily="34" charset="0"/>
              <a:buChar char="•"/>
            </a:pPr>
            <a:r>
              <a:rPr lang="el-GR" sz="2200" dirty="0" smtClean="0"/>
              <a:t>Δυνατότητα βελτίωσης της απόδοσης των εργαζομένων</a:t>
            </a:r>
          </a:p>
          <a:p>
            <a:pPr marL="893763" indent="-411163">
              <a:buFont typeface="Arial" pitchFamily="34" charset="0"/>
              <a:buChar char="•"/>
            </a:pPr>
            <a:r>
              <a:rPr lang="el-GR" sz="2200" dirty="0" smtClean="0"/>
              <a:t>Ενίσχυση υπαρχουσών ικανοτήτων και δεξιοτήτων</a:t>
            </a:r>
          </a:p>
          <a:p>
            <a:pPr marL="893763" indent="-411163">
              <a:buFont typeface="Arial" pitchFamily="34" charset="0"/>
              <a:buChar char="•"/>
            </a:pPr>
            <a:r>
              <a:rPr lang="el-GR" sz="2200" dirty="0" smtClean="0"/>
              <a:t>Ανάπτυξη νέων ικανοτήτων και δεξιοτήτων</a:t>
            </a:r>
          </a:p>
          <a:p>
            <a:pPr marL="893763" indent="-411163">
              <a:buFont typeface="Arial" pitchFamily="34" charset="0"/>
              <a:buChar char="•"/>
            </a:pPr>
            <a:r>
              <a:rPr lang="el-GR" sz="2200" dirty="0" smtClean="0"/>
              <a:t>Βοήθεια στην προσαρμογή </a:t>
            </a:r>
            <a:r>
              <a:rPr lang="el-GR" sz="2200" dirty="0" err="1" smtClean="0"/>
              <a:t>νεοπροσληφθέντων</a:t>
            </a:r>
            <a:endParaRPr lang="el-GR" sz="2200" dirty="0" smtClean="0"/>
          </a:p>
        </p:txBody>
      </p:sp>
    </p:spTree>
    <p:extLst>
      <p:ext uri="{BB962C8B-B14F-4D97-AF65-F5344CB8AC3E}">
        <p14:creationId xmlns:p14="http://schemas.microsoft.com/office/powerpoint/2010/main" val="1294237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Σχεδιασμός Προγράμματος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Σχέδια Ενίσχυσης της Απόδοσης</a:t>
            </a:r>
          </a:p>
          <a:p>
            <a:pPr>
              <a:buNone/>
            </a:pPr>
            <a:r>
              <a:rPr lang="el-GR" dirty="0" smtClean="0"/>
              <a:t>Στόχοι :</a:t>
            </a:r>
          </a:p>
          <a:p>
            <a:pPr marL="803275" indent="-411163">
              <a:buFont typeface="Arial" pitchFamily="34" charset="0"/>
              <a:buChar char="•"/>
            </a:pPr>
            <a:r>
              <a:rPr lang="el-GR" dirty="0" smtClean="0"/>
              <a:t>Διατύπωση στόχων σε συνεννόηση εργαζομένων με προϊσταμένους</a:t>
            </a:r>
          </a:p>
          <a:p>
            <a:pPr marL="803275" indent="-411163">
              <a:buFont typeface="Arial" pitchFamily="34" charset="0"/>
              <a:buChar char="•"/>
            </a:pPr>
            <a:r>
              <a:rPr lang="el-GR" dirty="0" smtClean="0"/>
              <a:t>Ενθάρρυνση προϊσταμένων για ηθική επιβράβευση των εργαζομένων</a:t>
            </a:r>
          </a:p>
          <a:p>
            <a:r>
              <a:rPr lang="el-GR" dirty="0" smtClean="0"/>
              <a:t>Σχέδια Αμοιβών</a:t>
            </a:r>
          </a:p>
          <a:p>
            <a:pPr>
              <a:buNone/>
            </a:pPr>
            <a:r>
              <a:rPr lang="el-GR" dirty="0" smtClean="0"/>
              <a:t>Στόχοι:</a:t>
            </a:r>
          </a:p>
          <a:p>
            <a:pPr marL="803275" indent="-411163">
              <a:buFont typeface="Arial" pitchFamily="34" charset="0"/>
              <a:buChar char="•"/>
            </a:pPr>
            <a:r>
              <a:rPr lang="el-GR" sz="2900" dirty="0" smtClean="0"/>
              <a:t>Μελέτη των επιπέδων αμοιβών στην αγορά γενικότερα</a:t>
            </a:r>
          </a:p>
          <a:p>
            <a:pPr marL="803275" indent="-411163">
              <a:buFont typeface="Arial" pitchFamily="34" charset="0"/>
              <a:buChar char="•"/>
            </a:pPr>
            <a:r>
              <a:rPr lang="el-GR" sz="2900" dirty="0" smtClean="0"/>
              <a:t>Εισαγωγή αξιολόγησης των θέσεων εργασίας με στόχο τη δημιουργία ενός αξιοκρατικού συστήματος αμοιβών</a:t>
            </a:r>
          </a:p>
          <a:p>
            <a:pPr marL="803275" indent="-411163">
              <a:buFont typeface="Arial" pitchFamily="34" charset="0"/>
              <a:buChar char="•"/>
            </a:pPr>
            <a:r>
              <a:rPr lang="el-GR" sz="2900" dirty="0" smtClean="0"/>
              <a:t>Εξασφάλιση σύνδεσης αμοιβής και απόδοσης</a:t>
            </a:r>
          </a:p>
          <a:p>
            <a:pPr marL="803275" indent="-411163">
              <a:buFont typeface="Arial" pitchFamily="34" charset="0"/>
              <a:buChar char="•"/>
            </a:pPr>
            <a:endParaRPr lang="el-GR" sz="2900" dirty="0" smtClean="0"/>
          </a:p>
          <a:p>
            <a:r>
              <a:rPr lang="el-GR" dirty="0" smtClean="0"/>
              <a:t>Σχέδια Ευέλικτων Μορφών Απασχόλησης</a:t>
            </a:r>
          </a:p>
          <a:p>
            <a:pPr marL="803275" indent="-411163">
              <a:buFont typeface="Arial" pitchFamily="34" charset="0"/>
              <a:buChar char="•"/>
            </a:pPr>
            <a:endParaRPr lang="el-GR" sz="2900" dirty="0" smtClean="0"/>
          </a:p>
        </p:txBody>
      </p:sp>
    </p:spTree>
    <p:extLst>
      <p:ext uri="{BB962C8B-B14F-4D97-AF65-F5344CB8AC3E}">
        <p14:creationId xmlns:p14="http://schemas.microsoft.com/office/powerpoint/2010/main" val="1943997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Σχεδιασμός Προγράμματος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 smtClean="0"/>
              <a:t>Σχέδια Εργασιακών Σχέσεων</a:t>
            </a:r>
          </a:p>
          <a:p>
            <a:r>
              <a:rPr lang="el-GR" dirty="0" smtClean="0"/>
              <a:t>Σχέδια Μείωσης Προσωπικού</a:t>
            </a:r>
          </a:p>
          <a:p>
            <a:pPr>
              <a:buNone/>
            </a:pPr>
            <a:r>
              <a:rPr lang="el-GR" dirty="0" smtClean="0"/>
              <a:t>Ορίζουν :</a:t>
            </a:r>
          </a:p>
          <a:p>
            <a:pPr marL="809625" indent="-673100">
              <a:buFont typeface="Arial" pitchFamily="34" charset="0"/>
              <a:buChar char="•"/>
            </a:pPr>
            <a:r>
              <a:rPr lang="el-GR" dirty="0" smtClean="0"/>
              <a:t>Τον αριθμό των ατόμων που θα φύγουν και το χρονοδιάγραμμα αποχώρησης τους</a:t>
            </a:r>
          </a:p>
          <a:p>
            <a:pPr marL="809625" indent="-673100">
              <a:buFont typeface="Arial" pitchFamily="34" charset="0"/>
              <a:buChar char="•"/>
            </a:pPr>
            <a:r>
              <a:rPr lang="el-GR" dirty="0" smtClean="0"/>
              <a:t>Την οργάνωση επικοινωνίας και ενημέρωσης των εργαζομένων και των συνδικάτων</a:t>
            </a:r>
          </a:p>
          <a:p>
            <a:pPr marL="809625" indent="-673100">
              <a:buFont typeface="Arial" pitchFamily="34" charset="0"/>
              <a:buChar char="•"/>
            </a:pPr>
            <a:r>
              <a:rPr lang="el-GR" dirty="0" smtClean="0"/>
              <a:t>Την πρόβλεψη αυτών που μπορεί να φύγουν νωρίτερα και οικειοθελώς</a:t>
            </a:r>
          </a:p>
          <a:p>
            <a:pPr marL="809625" indent="-673100">
              <a:buFont typeface="Arial" pitchFamily="34" charset="0"/>
              <a:buChar char="•"/>
            </a:pPr>
            <a:r>
              <a:rPr lang="el-GR" dirty="0" smtClean="0"/>
              <a:t>Τους όρους απόλυσης</a:t>
            </a:r>
          </a:p>
          <a:p>
            <a:pPr marL="809625" indent="-673100">
              <a:buFont typeface="Arial" pitchFamily="34" charset="0"/>
              <a:buChar char="•"/>
            </a:pPr>
            <a:r>
              <a:rPr lang="el-GR" dirty="0" smtClean="0"/>
              <a:t>Τα κίνητρα σε στελέχη κλειδιά</a:t>
            </a:r>
          </a:p>
          <a:p>
            <a:pPr marL="809625" indent="-673100">
              <a:buFont typeface="Arial" pitchFamily="34" charset="0"/>
              <a:buChar char="•"/>
            </a:pPr>
            <a:r>
              <a:rPr lang="el-GR" dirty="0" smtClean="0"/>
              <a:t>Την οργάνωση προγραμμάτων επανεκπαίδευσης για τους εργαζομένους που παραμένουν</a:t>
            </a:r>
          </a:p>
          <a:p>
            <a:r>
              <a:rPr lang="el-GR" dirty="0" smtClean="0"/>
              <a:t>Σχέδια Επικοινωνίας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080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Βήματα Προγραμματισμού Α.Δ.</a:t>
            </a:r>
            <a:br>
              <a:rPr lang="el-GR" dirty="0" smtClean="0"/>
            </a:br>
            <a:r>
              <a:rPr lang="el-GR" sz="2200" dirty="0" smtClean="0"/>
              <a:t>(</a:t>
            </a:r>
            <a:r>
              <a:rPr lang="en-US" sz="2200" dirty="0" smtClean="0"/>
              <a:t>Armstrong, 2000</a:t>
            </a:r>
            <a:r>
              <a:rPr lang="el-GR" sz="2200" dirty="0" smtClean="0"/>
              <a:t>)</a:t>
            </a:r>
            <a:endParaRPr lang="el-GR" sz="2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Μελέτη Υφιστάμενης Κατάστασης</a:t>
            </a:r>
          </a:p>
          <a:p>
            <a:r>
              <a:rPr lang="el-GR" dirty="0" smtClean="0"/>
              <a:t>Πρόβλεψη Μεταβολών στο Ανθρώπινο Δυναμικό</a:t>
            </a:r>
          </a:p>
          <a:p>
            <a:r>
              <a:rPr lang="el-GR" dirty="0" smtClean="0"/>
              <a:t>Προσδιορισμός Αναγκών</a:t>
            </a:r>
          </a:p>
          <a:p>
            <a:r>
              <a:rPr lang="el-GR" dirty="0" smtClean="0"/>
              <a:t>Σχεδιασμός Προγράμματος κάλυψης Αναγκών σε συνδυασμό με Προϋπολογισμό Οικονομικών Μέσων </a:t>
            </a:r>
          </a:p>
          <a:p>
            <a:r>
              <a:rPr lang="el-GR" dirty="0" smtClean="0"/>
              <a:t>Αξιολόγηση Προγράμματος και Διαρθρωτικές Ενέργειες που τροποποιούν το Σχεδιασμό Μελλοντικών Προγραμμάτων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1511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Ευέλικτες Μορφές Εργασίας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Στο ωράριο</a:t>
            </a:r>
          </a:p>
          <a:p>
            <a:r>
              <a:rPr lang="el-GR" dirty="0" smtClean="0"/>
              <a:t>Στη σύμβαση εργασίας</a:t>
            </a:r>
          </a:p>
          <a:p>
            <a:r>
              <a:rPr lang="el-GR" dirty="0" smtClean="0"/>
              <a:t>Στη διάρκεια εργασιακής ζωής</a:t>
            </a:r>
          </a:p>
          <a:p>
            <a:r>
              <a:rPr lang="el-GR" dirty="0" smtClean="0"/>
              <a:t>Στον τόπο εργασίας</a:t>
            </a:r>
          </a:p>
          <a:p>
            <a:r>
              <a:rPr lang="el-GR" dirty="0" smtClean="0"/>
              <a:t>Στα καθήκοντα</a:t>
            </a:r>
          </a:p>
          <a:p>
            <a:r>
              <a:rPr lang="el-GR" dirty="0" smtClean="0"/>
              <a:t>Στις αμοιβές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101221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Ευέλικτες μορφές απασχόλησης στην Ελλάδα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Μέχρι το 2009 χαμηλά ποσοστά Ευέλικτης Απασχόλησης</a:t>
            </a:r>
          </a:p>
          <a:p>
            <a:r>
              <a:rPr lang="el-GR" dirty="0" smtClean="0"/>
              <a:t>Σύμβαση Ορισμένου Χρόνου</a:t>
            </a:r>
          </a:p>
          <a:p>
            <a:r>
              <a:rPr lang="el-GR" dirty="0" smtClean="0"/>
              <a:t>Μερική Απασχόληση</a:t>
            </a:r>
          </a:p>
          <a:p>
            <a:r>
              <a:rPr lang="el-GR" dirty="0" smtClean="0"/>
              <a:t>Προσωρινή Απασχόληση</a:t>
            </a:r>
          </a:p>
          <a:p>
            <a:r>
              <a:rPr lang="el-GR" dirty="0" smtClean="0"/>
              <a:t>Εποχική απασχόληση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sz="2000" dirty="0" smtClean="0">
                <a:hlinkClick r:id="rId3"/>
              </a:rPr>
              <a:t>(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://wiki.eurobalance-wlb.eu/tiki-index.php?page=%CE%95%CF%85%CE%AD%CE%BB%CE%B9%CE%BA%CF%84%CE%B5%CF%82%20%CE%9C%CE%BF%CF%81%CF%86%CE%AD%CF%82%20%CE%91%CF%80%CE%B1%CF%83%CF%87%CF%8C%CE%BB%CE%B7%CF%83%CE%B7%CF%82</a:t>
            </a:r>
            <a:r>
              <a:rPr lang="el-GR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07778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</a:t>
            </a:r>
            <a:r>
              <a:rPr lang="el-GR" sz="2400" b="1" smtClean="0"/>
              <a:t>Πανεπιστημίου Θεσσαλίας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Παρουσίαση και κατανόηση:</a:t>
            </a:r>
            <a:endParaRPr lang="el-GR" dirty="0"/>
          </a:p>
          <a:p>
            <a:pPr marL="0"/>
            <a:r>
              <a:rPr lang="el-GR" dirty="0" smtClean="0"/>
              <a:t>Ευημερία στον εργασιακό χώρο</a:t>
            </a:r>
          </a:p>
          <a:p>
            <a:pPr marL="0"/>
            <a:r>
              <a:rPr lang="el-GR" dirty="0" smtClean="0"/>
              <a:t>Προγραμματισμός Ανθρώπινων Πόρων</a:t>
            </a:r>
          </a:p>
          <a:p>
            <a:pPr marL="0"/>
            <a:r>
              <a:rPr lang="el-GR" dirty="0" smtClean="0"/>
              <a:t>Ευέλικτες μορφές εργασίας</a:t>
            </a:r>
          </a:p>
          <a:p>
            <a:pPr marL="0"/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Ελληνικές Εταιρίες και </a:t>
            </a:r>
            <a:r>
              <a:rPr lang="en-US" dirty="0"/>
              <a:t>Well being</a:t>
            </a:r>
            <a:endParaRPr lang="el-GR" dirty="0"/>
          </a:p>
          <a:p>
            <a:r>
              <a:rPr lang="el-GR" dirty="0"/>
              <a:t>Προγραμματισμός Ανθρωπίνων Πόρων</a:t>
            </a:r>
          </a:p>
          <a:p>
            <a:pPr marL="806450"/>
            <a:r>
              <a:rPr lang="el-GR" sz="2600" dirty="0"/>
              <a:t>Δραστηριότητες-Λειτουργίες </a:t>
            </a:r>
          </a:p>
          <a:p>
            <a:pPr marL="806450"/>
            <a:r>
              <a:rPr lang="el-GR" sz="2600" dirty="0"/>
              <a:t>Βήματα Προγραμματισμού Α.Δ.</a:t>
            </a:r>
            <a:br>
              <a:rPr lang="el-GR" sz="2600" dirty="0"/>
            </a:br>
            <a:r>
              <a:rPr lang="el-GR" sz="2600" dirty="0"/>
              <a:t>(</a:t>
            </a:r>
            <a:r>
              <a:rPr lang="en-US" sz="2600" dirty="0"/>
              <a:t>Armstrong, 2000</a:t>
            </a:r>
            <a:r>
              <a:rPr lang="el-GR" sz="2600" dirty="0"/>
              <a:t>)</a:t>
            </a:r>
          </a:p>
          <a:p>
            <a:pPr marL="1162050">
              <a:spcBef>
                <a:spcPts val="200"/>
              </a:spcBef>
            </a:pPr>
            <a:r>
              <a:rPr lang="el-GR" sz="2100" dirty="0"/>
              <a:t>Μελέτη Υφιστάμενης Κατάστασης</a:t>
            </a:r>
          </a:p>
          <a:p>
            <a:pPr marL="1162050">
              <a:spcBef>
                <a:spcPts val="200"/>
              </a:spcBef>
            </a:pPr>
            <a:r>
              <a:rPr lang="el-GR" sz="2100" dirty="0"/>
              <a:t>Πρόβλεψη Μεταβολών στο Ανθρώπινο Δυναμικό</a:t>
            </a:r>
          </a:p>
          <a:p>
            <a:pPr marL="1162050">
              <a:spcBef>
                <a:spcPts val="200"/>
              </a:spcBef>
            </a:pPr>
            <a:r>
              <a:rPr lang="el-GR" sz="2100" dirty="0"/>
              <a:t>Προσδιορισμός Αναγκών</a:t>
            </a:r>
          </a:p>
          <a:p>
            <a:pPr marL="1162050">
              <a:spcBef>
                <a:spcPts val="200"/>
              </a:spcBef>
            </a:pPr>
            <a:r>
              <a:rPr lang="el-GR" sz="2100" dirty="0"/>
              <a:t>Σχεδιασμός Προγράμματος κάλυψης Αναγκών σε συνδυασμό με Προϋπολογισμό Οικονομικών Μέσων </a:t>
            </a:r>
          </a:p>
          <a:p>
            <a:pPr marL="1162050">
              <a:spcBef>
                <a:spcPts val="200"/>
              </a:spcBef>
            </a:pPr>
            <a:r>
              <a:rPr lang="el-GR" sz="2100" dirty="0"/>
              <a:t>Αξιολόγηση Προγράμματος και Διαρθρωτικές Ενέργειες που τροποποιούν το Σχεδιασμό Μελλοντικών </a:t>
            </a:r>
            <a:r>
              <a:rPr lang="el-GR" sz="2100" dirty="0" smtClean="0"/>
              <a:t>Προγραμμάτων</a:t>
            </a:r>
          </a:p>
          <a:p>
            <a:pPr marL="355600" indent="-355600">
              <a:spcBef>
                <a:spcPts val="200"/>
              </a:spcBef>
            </a:pPr>
            <a:r>
              <a:rPr lang="el-GR" dirty="0"/>
              <a:t>Ευέλικτες μορφές εργασίας</a:t>
            </a:r>
          </a:p>
          <a:p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Ελληνικές Εταιρίες και </a:t>
            </a:r>
            <a:r>
              <a:rPr lang="en-US" dirty="0" smtClean="0"/>
              <a:t>Well being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http://www.greatplacetowork.gr/best-workplaces/best-workplaces-hellas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http://www.coco-mat.com/?i=coco_gr.el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http://www.blauel.gr/index.html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99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Προγραμματισμός Ανθρωπίνων Πόρων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Είναι η διαδικασία με την οποία η επιχείρηση εξασφαλίζει το σωστό αριθμό και είδος ανθρώπων στις σωστές θέσεις στο σωστό χρόνο με το μικρότερο δυνατό κόστος.</a:t>
            </a:r>
          </a:p>
          <a:p>
            <a:endParaRPr lang="el-GR" dirty="0" smtClean="0"/>
          </a:p>
          <a:p>
            <a:r>
              <a:rPr lang="el-GR" dirty="0" smtClean="0"/>
              <a:t>Ποσοτικός και ποιοτικός χαρακτήρας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39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Δραστηριότητες-Λειτουργίες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Ανάλυση της Ζήτησης και της Προσφοράς Ανθρωπίνου Δυναμικού στη</a:t>
            </a:r>
            <a:r>
              <a:rPr lang="el-GR" dirty="0"/>
              <a:t>ν</a:t>
            </a:r>
            <a:r>
              <a:rPr lang="el-GR" dirty="0" smtClean="0"/>
              <a:t> αγορά εργασίας</a:t>
            </a:r>
          </a:p>
          <a:p>
            <a:r>
              <a:rPr lang="el-GR" dirty="0" smtClean="0"/>
              <a:t>Πρόβλεψη αναγκών σε ανθρώπινο δυναμικό ανάλογα με τα σχέδια και τους στόχους της επιχείρησης</a:t>
            </a:r>
          </a:p>
          <a:p>
            <a:r>
              <a:rPr lang="el-GR" dirty="0" smtClean="0"/>
              <a:t>Κατάρτιση πλάνου για την εξασφάλιση του απαραίτητου ανθρώπινου δυναμικού σε ποσοτικό και ποιοτικό επίπεδο</a:t>
            </a:r>
          </a:p>
          <a:p>
            <a:r>
              <a:rPr lang="el-GR" dirty="0" smtClean="0"/>
              <a:t>Αντιμετώπιση τυχόν προβλημάτων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656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Βήματα Προγραμματισμού Α.Δ.</a:t>
            </a:r>
            <a:br>
              <a:rPr lang="el-GR" dirty="0" smtClean="0"/>
            </a:br>
            <a:r>
              <a:rPr lang="el-GR" sz="2200" dirty="0" smtClean="0"/>
              <a:t>(</a:t>
            </a:r>
            <a:r>
              <a:rPr lang="en-US" sz="2200" dirty="0" smtClean="0"/>
              <a:t>Armstrong, 2000</a:t>
            </a:r>
            <a:r>
              <a:rPr lang="el-GR" sz="2200" dirty="0" smtClean="0"/>
              <a:t>)</a:t>
            </a:r>
            <a:endParaRPr lang="el-GR" sz="2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Μελέτη Υφιστάμενης Κατάστασης</a:t>
            </a:r>
          </a:p>
        </p:txBody>
      </p:sp>
    </p:spTree>
    <p:extLst>
      <p:ext uri="{BB962C8B-B14F-4D97-AF65-F5344CB8AC3E}">
        <p14:creationId xmlns:p14="http://schemas.microsoft.com/office/powerpoint/2010/main" val="238879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874</Words>
  <Application>Microsoft Office PowerPoint</Application>
  <PresentationFormat>Προβολή στην οθόνη (4:3)</PresentationFormat>
  <Paragraphs>202</Paragraphs>
  <Slides>23</Slides>
  <Notes>22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Διοίκηση Ανθρώπινων πόρων</vt:lpstr>
      <vt:lpstr>Άδειες Χρήσης</vt:lpstr>
      <vt:lpstr>Χρηματοδότηση</vt:lpstr>
      <vt:lpstr>Σκοποί  ενότητας</vt:lpstr>
      <vt:lpstr>Περιεχόμενα ενότητας</vt:lpstr>
      <vt:lpstr>Ελληνικές Εταιρίες και Well being</vt:lpstr>
      <vt:lpstr>Προγραμματισμός Ανθρωπίνων Πόρων</vt:lpstr>
      <vt:lpstr>Δραστηριότητες-Λειτουργίες </vt:lpstr>
      <vt:lpstr>Βήματα Προγραμματισμού Α.Δ. (Armstrong, 2000)</vt:lpstr>
      <vt:lpstr>Μελέτη Υφιστάμενης Κατάστασης</vt:lpstr>
      <vt:lpstr>Μελέτη Υφιστάμενης Κατάστασης</vt:lpstr>
      <vt:lpstr>Επιχειρηματικά Σχέδια</vt:lpstr>
      <vt:lpstr>Βήματα Προγραμματισμού Α.Δ. (Armstrong, 2000)</vt:lpstr>
      <vt:lpstr>Πρόβλεψη μεταβολών στο Α.Δ.</vt:lpstr>
      <vt:lpstr>Βήματα Προγραμματισμού Α.Δ. (Armstrong, 2000)</vt:lpstr>
      <vt:lpstr>Σχεδιασμός Προγράμματος</vt:lpstr>
      <vt:lpstr>Σχεδιασμός Προγράμματος</vt:lpstr>
      <vt:lpstr>Σχεδιασμός Προγράμματος</vt:lpstr>
      <vt:lpstr>Σχεδιασμός Προγράμματος</vt:lpstr>
      <vt:lpstr>Βήματα Προγραμματισμού Α.Δ. (Armstrong, 2000)</vt:lpstr>
      <vt:lpstr>Ευέλικτες Μορφές Εργασίας</vt:lpstr>
      <vt:lpstr>Ευέλικτες μορφές απασχόλησης στην Ελλάδα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Maria Koutiva</cp:lastModifiedBy>
  <cp:revision>158</cp:revision>
  <dcterms:created xsi:type="dcterms:W3CDTF">2012-09-06T09:03:05Z</dcterms:created>
  <dcterms:modified xsi:type="dcterms:W3CDTF">2015-02-16T10:14:09Z</dcterms:modified>
</cp:coreProperties>
</file>