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8.xml" ContentType="application/vnd.openxmlformats-officedocument.presentationml.notesSlide+xml"/>
  <Override PartName="/ppt/tags/tag23.xml" ContentType="application/vnd.openxmlformats-officedocument.presentationml.tags+xml"/>
  <Override PartName="/ppt/notesSlides/notesSlide9.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0.xml" ContentType="application/vnd.openxmlformats-officedocument.presentationml.notesSlide+xml"/>
  <Override PartName="/ppt/tags/tag34.xml" ContentType="application/vnd.openxmlformats-officedocument.presentationml.tags+xml"/>
  <Override PartName="/ppt/notesSlides/notesSlide11.xml" ContentType="application/vnd.openxmlformats-officedocument.presentationml.notesSlide+xml"/>
  <Override PartName="/ppt/tags/tag35.xml" ContentType="application/vnd.openxmlformats-officedocument.presentationml.tags+xml"/>
  <Override PartName="/ppt/notesSlides/notesSlide12.xml" ContentType="application/vnd.openxmlformats-officedocument.presentationml.notesSlide+xml"/>
  <Override PartName="/ppt/tags/tag36.xml" ContentType="application/vnd.openxmlformats-officedocument.presentationml.tags+xml"/>
  <Override PartName="/ppt/notesSlides/notesSlide13.xml" ContentType="application/vnd.openxmlformats-officedocument.presentationml.notesSlide+xml"/>
  <Override PartName="/ppt/tags/tag37.xml" ContentType="application/vnd.openxmlformats-officedocument.presentationml.tags+xml"/>
  <Override PartName="/ppt/notesSlides/notesSlide14.xml" ContentType="application/vnd.openxmlformats-officedocument.presentationml.notesSlide+xml"/>
  <Override PartName="/ppt/tags/tag38.xml" ContentType="application/vnd.openxmlformats-officedocument.presentationml.tags+xml"/>
  <Override PartName="/ppt/notesSlides/notesSlide15.xml" ContentType="application/vnd.openxmlformats-officedocument.presentationml.notesSlide+xml"/>
  <Override PartName="/ppt/tags/tag39.xml" ContentType="application/vnd.openxmlformats-officedocument.presentationml.tags+xml"/>
  <Override PartName="/ppt/notesSlides/notesSlide16.xml" ContentType="application/vnd.openxmlformats-officedocument.presentationml.notesSlide+xml"/>
  <Override PartName="/ppt/tags/tag40.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5"/>
  </p:notesMasterIdLst>
  <p:sldIdLst>
    <p:sldId id="256" r:id="rId3"/>
    <p:sldId id="316" r:id="rId4"/>
    <p:sldId id="315" r:id="rId5"/>
    <p:sldId id="261" r:id="rId6"/>
    <p:sldId id="262" r:id="rId7"/>
    <p:sldId id="281" r:id="rId8"/>
    <p:sldId id="284" r:id="rId9"/>
    <p:sldId id="282" r:id="rId10"/>
    <p:sldId id="283" r:id="rId11"/>
    <p:sldId id="285" r:id="rId12"/>
    <p:sldId id="289" r:id="rId13"/>
    <p:sldId id="317" r:id="rId14"/>
    <p:sldId id="318" r:id="rId15"/>
    <p:sldId id="319" r:id="rId16"/>
    <p:sldId id="320" r:id="rId17"/>
    <p:sldId id="321" r:id="rId18"/>
    <p:sldId id="322" r:id="rId19"/>
    <p:sldId id="323" r:id="rId20"/>
    <p:sldId id="324" r:id="rId21"/>
    <p:sldId id="325" r:id="rId22"/>
    <p:sldId id="326" r:id="rId23"/>
    <p:sldId id="280" r:id="rId24"/>
  </p:sldIdLst>
  <p:sldSz cx="9144000" cy="6858000" type="screen4x3"/>
  <p:notesSz cx="6858000" cy="9144000"/>
  <p:custDataLst>
    <p:tags r:id="rId26"/>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08" autoAdjust="0"/>
    <p:restoredTop sz="99339" autoAdjust="0"/>
  </p:normalViewPr>
  <p:slideViewPr>
    <p:cSldViewPr>
      <p:cViewPr>
        <p:scale>
          <a:sx n="50" d="100"/>
          <a:sy n="50" d="100"/>
        </p:scale>
        <p:origin x="-1764" y="-636"/>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3/10/2005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DCCA508-3B63-4BA9-93AF-AA2EFF565143}" type="slidenum">
              <a:rPr lang="el-GR" smtClean="0"/>
              <a:pPr/>
              <a:t>3</a:t>
            </a:fld>
            <a:endParaRPr lang="el-GR"/>
          </a:p>
        </p:txBody>
      </p:sp>
    </p:spTree>
    <p:extLst>
      <p:ext uri="{BB962C8B-B14F-4D97-AF65-F5344CB8AC3E}">
        <p14:creationId xmlns:p14="http://schemas.microsoft.com/office/powerpoint/2010/main" val="836342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2268669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n-US" baseline="0" dirty="0" smtClean="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dirty="0"/>
          </a:p>
        </p:txBody>
      </p:sp>
    </p:spTree>
    <p:extLst>
      <p:ext uri="{BB962C8B-B14F-4D97-AF65-F5344CB8AC3E}">
        <p14:creationId xmlns:p14="http://schemas.microsoft.com/office/powerpoint/2010/main" val="2404464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dirty="0"/>
          </a:p>
        </p:txBody>
      </p:sp>
    </p:spTree>
    <p:extLst>
      <p:ext uri="{BB962C8B-B14F-4D97-AF65-F5344CB8AC3E}">
        <p14:creationId xmlns:p14="http://schemas.microsoft.com/office/powerpoint/2010/main" val="3256669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image" Target="../media/image9.jpeg"/><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34.xml"/><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35.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36.xml"/><Relationship Id="rId5" Type="http://schemas.openxmlformats.org/officeDocument/2006/relationships/image" Target="../media/image15.jpe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37.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org/licenses/by-sa/3.0/deed.el" TargetMode="Externa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38.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39.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40.xml"/><Relationship Id="rId6" Type="http://schemas.openxmlformats.org/officeDocument/2006/relationships/hyperlink" Target="http://www.edulll.gr/" TargetMode="External"/><Relationship Id="rId5" Type="http://schemas.openxmlformats.org/officeDocument/2006/relationships/image" Target="../media/image19.png"/><Relationship Id="rId4" Type="http://schemas.openxmlformats.org/officeDocument/2006/relationships/hyperlink" Target="http://www.creativecommons.gr/?page_id=118"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hyperlink" Target="http://www.edulll.gr/"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notesSlide" Target="../notesSlides/notesSlide8.xml"/><Relationship Id="rId3" Type="http://schemas.openxmlformats.org/officeDocument/2006/relationships/tags" Target="../tags/tag14.xml"/><Relationship Id="rId7" Type="http://schemas.openxmlformats.org/officeDocument/2006/relationships/tags" Target="../tags/tag18.xml"/><Relationship Id="rId12"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tags" Target="../tags/tag22.xml"/><Relationship Id="rId5" Type="http://schemas.openxmlformats.org/officeDocument/2006/relationships/tags" Target="../tags/tag16.xml"/><Relationship Id="rId10" Type="http://schemas.openxmlformats.org/officeDocument/2006/relationships/tags" Target="../tags/tag21.xml"/><Relationship Id="rId4" Type="http://schemas.openxmlformats.org/officeDocument/2006/relationships/tags" Target="../tags/tag15.xml"/><Relationship Id="rId9" Type="http://schemas.openxmlformats.org/officeDocument/2006/relationships/tags" Target="../tags/tag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1382911"/>
            <a:ext cx="7772400" cy="1470025"/>
          </a:xfrm>
        </p:spPr>
        <p:txBody>
          <a:bodyPr>
            <a:normAutofit/>
          </a:bodyPr>
          <a:lstStyle/>
          <a:p>
            <a:r>
              <a:rPr lang="el-GR" altLang="el-GR" dirty="0" smtClean="0"/>
              <a:t>Ποιοτικός Έλεγχος Πρώτων Υλών</a:t>
            </a:r>
            <a:endParaRPr lang="el-GR" dirty="0"/>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2924944"/>
            <a:ext cx="7776864" cy="4056856"/>
          </a:xfrm>
        </p:spPr>
        <p:txBody>
          <a:bodyPr>
            <a:noAutofit/>
          </a:bodyPr>
          <a:lstStyle/>
          <a:p>
            <a:r>
              <a:rPr lang="el-GR" sz="2800" b="1" dirty="0"/>
              <a:t>Ενότητα 3</a:t>
            </a:r>
            <a:r>
              <a:rPr lang="el-GR" sz="2800" b="1" dirty="0" smtClean="0"/>
              <a:t>: Ποιοτικός Έλεγχος στα Έπιπλα</a:t>
            </a:r>
          </a:p>
          <a:p>
            <a:pPr>
              <a:lnSpc>
                <a:spcPct val="90000"/>
              </a:lnSpc>
            </a:pPr>
            <a:r>
              <a:rPr lang="el-GR" altLang="el-GR" sz="2800" dirty="0" smtClean="0"/>
              <a:t>Γεώργιος </a:t>
            </a:r>
            <a:r>
              <a:rPr lang="el-GR" altLang="el-GR" sz="2800" dirty="0" err="1" smtClean="0"/>
              <a:t>Νταλός</a:t>
            </a:r>
            <a:r>
              <a:rPr lang="en-US" altLang="el-GR" sz="2800" dirty="0" smtClean="0"/>
              <a:t>,</a:t>
            </a:r>
            <a:endParaRPr lang="el-GR" altLang="el-GR" sz="2800" dirty="0"/>
          </a:p>
          <a:p>
            <a:pPr>
              <a:lnSpc>
                <a:spcPct val="90000"/>
              </a:lnSpc>
            </a:pPr>
            <a:r>
              <a:rPr lang="el-GR" altLang="el-GR" sz="2800" dirty="0" smtClean="0"/>
              <a:t>Καθηγητής</a:t>
            </a:r>
            <a:r>
              <a:rPr lang="en-US" altLang="el-GR" sz="2800" dirty="0" smtClean="0"/>
              <a:t>,</a:t>
            </a:r>
            <a:endParaRPr lang="el-GR" altLang="el-GR"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Σχεδιασμού &amp; </a:t>
            </a:r>
            <a:r>
              <a:rPr lang="el-GR" sz="2800" dirty="0" smtClean="0"/>
              <a:t>Τεχνολογίας </a:t>
            </a:r>
            <a:r>
              <a:rPr lang="el-GR" sz="2800" dirty="0"/>
              <a:t>Ξύλου και Επίπλου</a:t>
            </a:r>
            <a:r>
              <a:rPr lang="fi-FI" sz="2800" dirty="0"/>
              <a:t>,</a:t>
            </a:r>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smtClean="0"/>
              <a:t>T.E.I</a:t>
            </a:r>
            <a:r>
              <a:rPr lang="fi-FI" sz="2800" dirty="0"/>
              <a:t>.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643487"/>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467545" y="8285"/>
            <a:ext cx="8496944" cy="1260475"/>
          </a:xfrm>
        </p:spPr>
        <p:txBody>
          <a:bodyPr>
            <a:noAutofit/>
          </a:bodyPr>
          <a:lstStyle/>
          <a:p>
            <a:pPr>
              <a:tabLst>
                <a:tab pos="457200" algn="l"/>
                <a:tab pos="1584325" algn="l"/>
              </a:tabLst>
            </a:pPr>
            <a:r>
              <a:rPr lang="el-GR" altLang="el-GR" dirty="0">
                <a:cs typeface="Times New Roman" pitchFamily="18" charset="0"/>
              </a:rPr>
              <a:t>Εργαστηριακοί έλεγχοι </a:t>
            </a:r>
            <a:r>
              <a:rPr lang="el-GR" altLang="el-GR" dirty="0" smtClean="0">
                <a:cs typeface="Times New Roman" pitchFamily="18" charset="0"/>
              </a:rPr>
              <a:t>(3 </a:t>
            </a:r>
            <a:r>
              <a:rPr lang="el-GR" altLang="el-GR" dirty="0">
                <a:cs typeface="Times New Roman" pitchFamily="18" charset="0"/>
              </a:rPr>
              <a:t>από </a:t>
            </a:r>
            <a:r>
              <a:rPr lang="el-GR" altLang="el-GR" dirty="0" smtClean="0">
                <a:cs typeface="Times New Roman" pitchFamily="18" charset="0"/>
              </a:rPr>
              <a:t>14)</a:t>
            </a:r>
            <a:endParaRPr lang="el-GR" dirty="0">
              <a:latin typeface="+mn-lt"/>
            </a:endParaRPr>
          </a:p>
        </p:txBody>
      </p:sp>
      <p:pic>
        <p:nvPicPr>
          <p:cNvPr id="8" name="Picture 3" descr="Εικόνα, Κυκλικοί έλεγχοι . Τρόποι εφαρμογή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28651" y="908720"/>
            <a:ext cx="4719613" cy="547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Ποιοτικός Έλεγχος στα Έπιπλα</a:t>
            </a:r>
            <a:endParaRPr lang="en-GB" sz="1400" dirty="0">
              <a:cs typeface="Times New Roman" pitchFamily="18" charset="0"/>
            </a:endParaRPr>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10</a:t>
            </a:fld>
            <a:endParaRPr lang="el-GR" dirty="0"/>
          </a:p>
        </p:txBody>
      </p:sp>
    </p:spTree>
    <p:custDataLst>
      <p:tags r:id="rId1"/>
    </p:custDataLst>
    <p:extLst>
      <p:ext uri="{BB962C8B-B14F-4D97-AF65-F5344CB8AC3E}">
        <p14:creationId xmlns:p14="http://schemas.microsoft.com/office/powerpoint/2010/main" val="39769565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custDataLst>
              <p:tags r:id="rId2"/>
            </p:custDataLst>
          </p:nvPr>
        </p:nvSpPr>
        <p:spPr>
          <a:xfrm>
            <a:off x="395536" y="-27384"/>
            <a:ext cx="8424936" cy="1440160"/>
          </a:xfrm>
        </p:spPr>
        <p:txBody>
          <a:bodyPr>
            <a:noAutofit/>
          </a:bodyPr>
          <a:lstStyle/>
          <a:p>
            <a:r>
              <a:rPr lang="el-GR" altLang="el-GR" dirty="0">
                <a:cs typeface="Times New Roman" pitchFamily="18" charset="0"/>
              </a:rPr>
              <a:t>Εργαστηριακοί έλεγχοι </a:t>
            </a:r>
            <a:r>
              <a:rPr lang="el-GR" altLang="el-GR" dirty="0" smtClean="0">
                <a:cs typeface="Times New Roman" pitchFamily="18" charset="0"/>
              </a:rPr>
              <a:t>(4 </a:t>
            </a:r>
            <a:r>
              <a:rPr lang="el-GR" altLang="el-GR" dirty="0">
                <a:cs typeface="Times New Roman" pitchFamily="18" charset="0"/>
              </a:rPr>
              <a:t>από </a:t>
            </a:r>
            <a:r>
              <a:rPr lang="el-GR" altLang="el-GR" dirty="0" smtClean="0">
                <a:cs typeface="Times New Roman" pitchFamily="18" charset="0"/>
              </a:rPr>
              <a:t>14)</a:t>
            </a:r>
            <a:endParaRPr lang="el-GR" dirty="0">
              <a:latin typeface="+mn-lt"/>
            </a:endParaRPr>
          </a:p>
        </p:txBody>
      </p:sp>
      <p:sp>
        <p:nvSpPr>
          <p:cNvPr id="2" name="Ορθογώνιο 1"/>
          <p:cNvSpPr/>
          <p:nvPr/>
        </p:nvSpPr>
        <p:spPr>
          <a:xfrm>
            <a:off x="539552" y="1268760"/>
            <a:ext cx="8136904" cy="523220"/>
          </a:xfrm>
          <a:prstGeom prst="rect">
            <a:avLst/>
          </a:prstGeom>
        </p:spPr>
        <p:txBody>
          <a:bodyPr wrap="square">
            <a:spAutoFit/>
          </a:bodyPr>
          <a:lstStyle/>
          <a:p>
            <a:pPr>
              <a:buSzTx/>
            </a:pPr>
            <a:r>
              <a:rPr lang="el-GR" altLang="el-GR" sz="2800" dirty="0"/>
              <a:t>Φόρτιση στην </a:t>
            </a:r>
            <a:r>
              <a:rPr lang="el-GR" altLang="el-GR" sz="2800" dirty="0" smtClean="0"/>
              <a:t>πράξη.</a:t>
            </a:r>
            <a:endParaRPr lang="el-GR" altLang="el-GR" sz="2800" dirty="0"/>
          </a:p>
        </p:txBody>
      </p:sp>
      <p:pic>
        <p:nvPicPr>
          <p:cNvPr id="6" name="Picture 4" descr="Εικόνα, Προσομοίωση φόρτισης.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185988"/>
            <a:ext cx="815340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Ποιοτικός Έλεγχος στα Έπιπλα</a:t>
            </a:r>
            <a:endParaRPr lang="en-GB" sz="1400" dirty="0">
              <a:cs typeface="Times New Roman" pitchFamily="18" charset="0"/>
            </a:endParaRP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11</a:t>
            </a:fld>
            <a:endParaRPr lang="el-GR" dirty="0"/>
          </a:p>
        </p:txBody>
      </p:sp>
    </p:spTree>
    <p:custDataLst>
      <p:tags r:id="rId1"/>
    </p:custDataLst>
    <p:extLst>
      <p:ext uri="{BB962C8B-B14F-4D97-AF65-F5344CB8AC3E}">
        <p14:creationId xmlns:p14="http://schemas.microsoft.com/office/powerpoint/2010/main" val="14414225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custDataLst>
              <p:tags r:id="rId2"/>
            </p:custDataLst>
          </p:nvPr>
        </p:nvSpPr>
        <p:spPr>
          <a:xfrm>
            <a:off x="395536" y="-27384"/>
            <a:ext cx="8424936" cy="1440160"/>
          </a:xfrm>
        </p:spPr>
        <p:txBody>
          <a:bodyPr>
            <a:noAutofit/>
          </a:bodyPr>
          <a:lstStyle/>
          <a:p>
            <a:r>
              <a:rPr lang="el-GR" altLang="el-GR" dirty="0">
                <a:cs typeface="Times New Roman" pitchFamily="18" charset="0"/>
              </a:rPr>
              <a:t>Εργαστηριακοί έλεγχοι </a:t>
            </a:r>
            <a:r>
              <a:rPr lang="el-GR" altLang="el-GR" dirty="0" smtClean="0">
                <a:cs typeface="Times New Roman" pitchFamily="18" charset="0"/>
              </a:rPr>
              <a:t>(5 </a:t>
            </a:r>
            <a:r>
              <a:rPr lang="el-GR" altLang="el-GR" dirty="0">
                <a:cs typeface="Times New Roman" pitchFamily="18" charset="0"/>
              </a:rPr>
              <a:t>από </a:t>
            </a:r>
            <a:r>
              <a:rPr lang="el-GR" altLang="el-GR" dirty="0" smtClean="0">
                <a:cs typeface="Times New Roman" pitchFamily="18" charset="0"/>
              </a:rPr>
              <a:t>14)</a:t>
            </a:r>
            <a:endParaRPr lang="el-GR" dirty="0">
              <a:latin typeface="+mn-lt"/>
            </a:endParaRPr>
          </a:p>
        </p:txBody>
      </p:sp>
      <p:sp>
        <p:nvSpPr>
          <p:cNvPr id="2" name="Ορθογώνιο 1"/>
          <p:cNvSpPr/>
          <p:nvPr/>
        </p:nvSpPr>
        <p:spPr>
          <a:xfrm>
            <a:off x="1316648" y="1553642"/>
            <a:ext cx="3729354" cy="523220"/>
          </a:xfrm>
          <a:prstGeom prst="rect">
            <a:avLst/>
          </a:prstGeom>
        </p:spPr>
        <p:txBody>
          <a:bodyPr wrap="none">
            <a:spAutoFit/>
          </a:bodyPr>
          <a:lstStyle/>
          <a:p>
            <a:r>
              <a:rPr lang="el-GR" altLang="el-GR" sz="2800" dirty="0"/>
              <a:t>Προσομοίωση φόρτισης</a:t>
            </a:r>
            <a:endParaRPr lang="el-GR" sz="2800" dirty="0"/>
          </a:p>
        </p:txBody>
      </p:sp>
      <p:pic>
        <p:nvPicPr>
          <p:cNvPr id="8" name="Picture 4" descr="Εικόνα, Προσομοίωση φόρτισης και μέτρηση των δυνάμεων."/>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2060848"/>
            <a:ext cx="6380068" cy="4176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Ποιοτικός Έλεγχος στα Έπιπλα</a:t>
            </a:r>
            <a:endParaRPr lang="en-GB" sz="1400" dirty="0">
              <a:cs typeface="Times New Roman" pitchFamily="18" charset="0"/>
            </a:endParaRP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12</a:t>
            </a:fld>
            <a:endParaRPr lang="el-GR" dirty="0"/>
          </a:p>
        </p:txBody>
      </p:sp>
    </p:spTree>
    <p:custDataLst>
      <p:tags r:id="rId1"/>
    </p:custDataLst>
    <p:extLst>
      <p:ext uri="{BB962C8B-B14F-4D97-AF65-F5344CB8AC3E}">
        <p14:creationId xmlns:p14="http://schemas.microsoft.com/office/powerpoint/2010/main" val="28550127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custDataLst>
              <p:tags r:id="rId2"/>
            </p:custDataLst>
          </p:nvPr>
        </p:nvSpPr>
        <p:spPr>
          <a:xfrm>
            <a:off x="395536" y="-27384"/>
            <a:ext cx="8424936" cy="1440160"/>
          </a:xfrm>
        </p:spPr>
        <p:txBody>
          <a:bodyPr>
            <a:noAutofit/>
          </a:bodyPr>
          <a:lstStyle/>
          <a:p>
            <a:r>
              <a:rPr lang="el-GR" altLang="el-GR" dirty="0">
                <a:cs typeface="Times New Roman" pitchFamily="18" charset="0"/>
              </a:rPr>
              <a:t>Εργαστηριακοί έλεγχοι </a:t>
            </a:r>
            <a:r>
              <a:rPr lang="el-GR" altLang="el-GR" dirty="0" smtClean="0">
                <a:cs typeface="Times New Roman" pitchFamily="18" charset="0"/>
              </a:rPr>
              <a:t>(6 </a:t>
            </a:r>
            <a:r>
              <a:rPr lang="el-GR" altLang="el-GR" dirty="0">
                <a:cs typeface="Times New Roman" pitchFamily="18" charset="0"/>
              </a:rPr>
              <a:t>από </a:t>
            </a:r>
            <a:r>
              <a:rPr lang="el-GR" altLang="el-GR" dirty="0" smtClean="0">
                <a:cs typeface="Times New Roman" pitchFamily="18" charset="0"/>
              </a:rPr>
              <a:t>14)</a:t>
            </a:r>
            <a:endParaRPr lang="el-GR" dirty="0">
              <a:latin typeface="+mn-lt"/>
            </a:endParaRPr>
          </a:p>
        </p:txBody>
      </p:sp>
      <p:sp>
        <p:nvSpPr>
          <p:cNvPr id="2" name="Ορθογώνιο 1"/>
          <p:cNvSpPr/>
          <p:nvPr/>
        </p:nvSpPr>
        <p:spPr>
          <a:xfrm>
            <a:off x="539552" y="1340768"/>
            <a:ext cx="8136904" cy="523220"/>
          </a:xfrm>
          <a:prstGeom prst="rect">
            <a:avLst/>
          </a:prstGeom>
        </p:spPr>
        <p:txBody>
          <a:bodyPr wrap="square">
            <a:spAutoFit/>
          </a:bodyPr>
          <a:lstStyle/>
          <a:p>
            <a:pPr>
              <a:buSzTx/>
            </a:pPr>
            <a:r>
              <a:rPr lang="el-GR" altLang="el-GR" sz="2800" dirty="0"/>
              <a:t>Φόρτιση σε </a:t>
            </a:r>
            <a:r>
              <a:rPr lang="el-GR" altLang="el-GR" sz="2800" dirty="0" smtClean="0"/>
              <a:t>βιβλιοθήκη.</a:t>
            </a:r>
            <a:endParaRPr lang="el-GR" altLang="el-GR" sz="2800" dirty="0"/>
          </a:p>
        </p:txBody>
      </p:sp>
      <p:pic>
        <p:nvPicPr>
          <p:cNvPr id="6" name="Picture 4" descr="Εικόνα, Φορτίσεις στην πράξη . Η περίπτωση της βιβλιοθήκης."/>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132856"/>
            <a:ext cx="8305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Ποιοτικός Έλεγχος στα Έπιπλα</a:t>
            </a:r>
            <a:endParaRPr lang="en-GB" sz="1400" dirty="0">
              <a:cs typeface="Times New Roman" pitchFamily="18" charset="0"/>
            </a:endParaRP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13</a:t>
            </a:fld>
            <a:endParaRPr lang="el-GR" dirty="0"/>
          </a:p>
        </p:txBody>
      </p:sp>
    </p:spTree>
    <p:custDataLst>
      <p:tags r:id="rId1"/>
    </p:custDataLst>
    <p:extLst>
      <p:ext uri="{BB962C8B-B14F-4D97-AF65-F5344CB8AC3E}">
        <p14:creationId xmlns:p14="http://schemas.microsoft.com/office/powerpoint/2010/main" val="28550127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custDataLst>
              <p:tags r:id="rId2"/>
            </p:custDataLst>
          </p:nvPr>
        </p:nvSpPr>
        <p:spPr>
          <a:xfrm>
            <a:off x="395536" y="-27384"/>
            <a:ext cx="8424936" cy="1440160"/>
          </a:xfrm>
        </p:spPr>
        <p:txBody>
          <a:bodyPr>
            <a:noAutofit/>
          </a:bodyPr>
          <a:lstStyle/>
          <a:p>
            <a:r>
              <a:rPr lang="el-GR" altLang="el-GR" dirty="0">
                <a:cs typeface="Times New Roman" pitchFamily="18" charset="0"/>
              </a:rPr>
              <a:t>Εργαστηριακοί έλεγχοι </a:t>
            </a:r>
            <a:r>
              <a:rPr lang="el-GR" altLang="el-GR" dirty="0" smtClean="0">
                <a:cs typeface="Times New Roman" pitchFamily="18" charset="0"/>
              </a:rPr>
              <a:t>(7 </a:t>
            </a:r>
            <a:r>
              <a:rPr lang="el-GR" altLang="el-GR" dirty="0">
                <a:cs typeface="Times New Roman" pitchFamily="18" charset="0"/>
              </a:rPr>
              <a:t>από </a:t>
            </a:r>
            <a:r>
              <a:rPr lang="el-GR" altLang="el-GR" dirty="0" smtClean="0">
                <a:cs typeface="Times New Roman" pitchFamily="18" charset="0"/>
              </a:rPr>
              <a:t>14)</a:t>
            </a:r>
            <a:endParaRPr lang="el-GR" dirty="0">
              <a:latin typeface="+mn-lt"/>
            </a:endParaRPr>
          </a:p>
        </p:txBody>
      </p:sp>
      <p:sp>
        <p:nvSpPr>
          <p:cNvPr id="2" name="Ορθογώνιο 1"/>
          <p:cNvSpPr/>
          <p:nvPr>
            <p:custDataLst>
              <p:tags r:id="rId3"/>
            </p:custDataLst>
          </p:nvPr>
        </p:nvSpPr>
        <p:spPr>
          <a:xfrm>
            <a:off x="539552" y="1268760"/>
            <a:ext cx="8136904" cy="523220"/>
          </a:xfrm>
          <a:prstGeom prst="rect">
            <a:avLst/>
          </a:prstGeom>
        </p:spPr>
        <p:txBody>
          <a:bodyPr wrap="square">
            <a:spAutoFit/>
          </a:bodyPr>
          <a:lstStyle/>
          <a:p>
            <a:r>
              <a:rPr lang="en-US" altLang="el-GR" sz="2800" dirty="0" smtClean="0"/>
              <a:t>Creep test.</a:t>
            </a:r>
            <a:endParaRPr lang="en-US" altLang="el-GR" sz="2800" dirty="0"/>
          </a:p>
        </p:txBody>
      </p:sp>
      <p:pic>
        <p:nvPicPr>
          <p:cNvPr id="8" name="Picture 4" descr="Εικόνα, Φόρτιση καταπόνησης στο χρόνο (ερπυσμός).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39752" y="1045914"/>
            <a:ext cx="5819492" cy="547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Ποιοτικός Έλεγχος στα Έπιπλα</a:t>
            </a:r>
            <a:endParaRPr lang="en-GB" sz="1400" dirty="0">
              <a:cs typeface="Times New Roman" pitchFamily="18" charset="0"/>
            </a:endParaRP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14</a:t>
            </a:fld>
            <a:endParaRPr lang="el-GR" dirty="0"/>
          </a:p>
        </p:txBody>
      </p:sp>
    </p:spTree>
    <p:custDataLst>
      <p:tags r:id="rId1"/>
    </p:custDataLst>
    <p:extLst>
      <p:ext uri="{BB962C8B-B14F-4D97-AF65-F5344CB8AC3E}">
        <p14:creationId xmlns:p14="http://schemas.microsoft.com/office/powerpoint/2010/main" val="28550127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79846"/>
            <a:ext cx="8352928" cy="126092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a:cs typeface="Times New Roman" pitchFamily="18" charset="0"/>
              </a:rPr>
              <a:t>Εργαστηριακοί έλεγχοι </a:t>
            </a:r>
            <a:r>
              <a:rPr lang="el-GR" altLang="el-GR" dirty="0" smtClean="0">
                <a:cs typeface="Times New Roman" pitchFamily="18" charset="0"/>
              </a:rPr>
              <a:t>(8 </a:t>
            </a:r>
            <a:r>
              <a:rPr lang="el-GR" altLang="el-GR" dirty="0">
                <a:cs typeface="Times New Roman" pitchFamily="18" charset="0"/>
              </a:rPr>
              <a:t>από </a:t>
            </a:r>
            <a:r>
              <a:rPr lang="el-GR" altLang="el-GR" dirty="0" smtClean="0">
                <a:cs typeface="Times New Roman" pitchFamily="18" charset="0"/>
              </a:rPr>
              <a:t>14)</a:t>
            </a:r>
            <a:endParaRPr lang="el-GR" dirty="0">
              <a:latin typeface="+mn-lt"/>
            </a:endParaRPr>
          </a:p>
        </p:txBody>
      </p:sp>
      <p:sp>
        <p:nvSpPr>
          <p:cNvPr id="2" name="Θέση περιεχομένου 1"/>
          <p:cNvSpPr>
            <a:spLocks noGrp="1"/>
          </p:cNvSpPr>
          <p:nvPr>
            <p:ph idx="1"/>
          </p:nvPr>
        </p:nvSpPr>
        <p:spPr>
          <a:xfrm>
            <a:off x="457200" y="1196752"/>
            <a:ext cx="8229600" cy="532656"/>
          </a:xfrm>
        </p:spPr>
        <p:txBody>
          <a:bodyPr>
            <a:normAutofit/>
          </a:bodyPr>
          <a:lstStyle/>
          <a:p>
            <a:pPr marL="0" indent="0">
              <a:buNone/>
            </a:pPr>
            <a:r>
              <a:rPr lang="el-GR" altLang="el-GR" sz="2400" dirty="0"/>
              <a:t>Δοκιμές </a:t>
            </a:r>
            <a:r>
              <a:rPr lang="el-GR" altLang="el-GR" sz="2400" dirty="0" smtClean="0"/>
              <a:t>καρέκλας.</a:t>
            </a:r>
            <a:endParaRPr lang="el-GR" sz="2400" dirty="0"/>
          </a:p>
        </p:txBody>
      </p:sp>
      <p:pic>
        <p:nvPicPr>
          <p:cNvPr id="8" name="Picture 4" descr="Εικόνα, Προσομοίωση φόρτισης –Χρήση σε κάθισμα γραφείου."/>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1772816"/>
            <a:ext cx="6797270" cy="4536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Ποιοτικός Έλεγχος στα Έπιπλα</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36065964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79846"/>
            <a:ext cx="8352928" cy="126092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a:cs typeface="Times New Roman" pitchFamily="18" charset="0"/>
              </a:rPr>
              <a:t>Εργαστηριακοί έλεγχοι </a:t>
            </a:r>
            <a:r>
              <a:rPr lang="el-GR" altLang="el-GR" dirty="0" smtClean="0">
                <a:cs typeface="Times New Roman" pitchFamily="18" charset="0"/>
              </a:rPr>
              <a:t>(9 </a:t>
            </a:r>
            <a:r>
              <a:rPr lang="el-GR" altLang="el-GR" dirty="0">
                <a:cs typeface="Times New Roman" pitchFamily="18" charset="0"/>
              </a:rPr>
              <a:t>από </a:t>
            </a:r>
            <a:r>
              <a:rPr lang="el-GR" altLang="el-GR" dirty="0" smtClean="0">
                <a:cs typeface="Times New Roman" pitchFamily="18" charset="0"/>
              </a:rPr>
              <a:t>14)</a:t>
            </a:r>
            <a:endParaRPr lang="el-GR" dirty="0">
              <a:latin typeface="+mn-lt"/>
            </a:endParaRPr>
          </a:p>
        </p:txBody>
      </p:sp>
      <p:sp>
        <p:nvSpPr>
          <p:cNvPr id="2" name="Ορθογώνιο 1"/>
          <p:cNvSpPr/>
          <p:nvPr/>
        </p:nvSpPr>
        <p:spPr>
          <a:xfrm>
            <a:off x="467544" y="1412776"/>
            <a:ext cx="8219256" cy="461665"/>
          </a:xfrm>
          <a:prstGeom prst="rect">
            <a:avLst/>
          </a:prstGeom>
        </p:spPr>
        <p:txBody>
          <a:bodyPr wrap="square">
            <a:spAutoFit/>
          </a:bodyPr>
          <a:lstStyle/>
          <a:p>
            <a:pPr>
              <a:buClr>
                <a:schemeClr val="tx1"/>
              </a:buClr>
              <a:buSzPct val="100000"/>
            </a:pPr>
            <a:r>
              <a:rPr lang="el-GR" sz="2400" dirty="0" smtClean="0"/>
              <a:t>Δοκιμές καρέκλας.</a:t>
            </a:r>
            <a:endParaRPr lang="el-GR" sz="2400" dirty="0"/>
          </a:p>
        </p:txBody>
      </p:sp>
      <p:pic>
        <p:nvPicPr>
          <p:cNvPr id="6" name="Picture 3" descr="Εικόνα, Προσομοίωση ελέγχου με μηχανήματα."/>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2060848"/>
            <a:ext cx="4077810" cy="406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040" y="2018027"/>
            <a:ext cx="3651101" cy="4125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Ποιοτικός Έλεγχος στα Έπιπλα</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16</a:t>
            </a:fld>
            <a:endParaRPr lang="el-GR" sz="1400" dirty="0"/>
          </a:p>
        </p:txBody>
      </p:sp>
    </p:spTree>
    <p:custDataLst>
      <p:tags r:id="rId1"/>
    </p:custDataLst>
    <p:extLst>
      <p:ext uri="{BB962C8B-B14F-4D97-AF65-F5344CB8AC3E}">
        <p14:creationId xmlns:p14="http://schemas.microsoft.com/office/powerpoint/2010/main" val="36065964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79846"/>
            <a:ext cx="8352928" cy="126092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a:cs typeface="Times New Roman" pitchFamily="18" charset="0"/>
              </a:rPr>
              <a:t>Εργαστηριακοί έλεγχοι (</a:t>
            </a:r>
            <a:r>
              <a:rPr lang="el-GR" altLang="el-GR" dirty="0" smtClean="0">
                <a:cs typeface="Times New Roman" pitchFamily="18" charset="0"/>
              </a:rPr>
              <a:t>10 </a:t>
            </a:r>
            <a:r>
              <a:rPr lang="el-GR" altLang="el-GR" dirty="0">
                <a:cs typeface="Times New Roman" pitchFamily="18" charset="0"/>
              </a:rPr>
              <a:t>από </a:t>
            </a:r>
            <a:r>
              <a:rPr lang="el-GR" altLang="el-GR" dirty="0" smtClean="0">
                <a:cs typeface="Times New Roman" pitchFamily="18" charset="0"/>
              </a:rPr>
              <a:t>14)</a:t>
            </a:r>
            <a:endParaRPr lang="el-GR" dirty="0">
              <a:latin typeface="+mn-lt"/>
            </a:endParaRPr>
          </a:p>
        </p:txBody>
      </p:sp>
      <p:sp>
        <p:nvSpPr>
          <p:cNvPr id="2" name="Θέση περιεχομένου 1"/>
          <p:cNvSpPr>
            <a:spLocks noGrp="1"/>
          </p:cNvSpPr>
          <p:nvPr>
            <p:ph idx="1"/>
          </p:nvPr>
        </p:nvSpPr>
        <p:spPr>
          <a:xfrm>
            <a:off x="457200" y="1268760"/>
            <a:ext cx="8229600" cy="460648"/>
          </a:xfrm>
        </p:spPr>
        <p:txBody>
          <a:bodyPr>
            <a:normAutofit/>
          </a:bodyPr>
          <a:lstStyle/>
          <a:p>
            <a:pPr marL="0" indent="0">
              <a:buNone/>
            </a:pPr>
            <a:r>
              <a:rPr lang="el-GR" sz="2400" dirty="0" smtClean="0"/>
              <a:t>Δοκιμές καρέκλας.</a:t>
            </a:r>
            <a:endParaRPr lang="el-GR" sz="2400" dirty="0"/>
          </a:p>
        </p:txBody>
      </p:sp>
      <p:pic>
        <p:nvPicPr>
          <p:cNvPr id="8" name="Picture 3" descr="Εικόνα, Εξαρτήματα προσομοίωσης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1700808"/>
            <a:ext cx="6768752" cy="4777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Ποιοτικός Έλεγχος στα Έπιπλα</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17</a:t>
            </a:fld>
            <a:endParaRPr lang="el-GR" sz="1400" dirty="0"/>
          </a:p>
        </p:txBody>
      </p:sp>
    </p:spTree>
    <p:custDataLst>
      <p:tags r:id="rId1"/>
    </p:custDataLst>
    <p:extLst>
      <p:ext uri="{BB962C8B-B14F-4D97-AF65-F5344CB8AC3E}">
        <p14:creationId xmlns:p14="http://schemas.microsoft.com/office/powerpoint/2010/main" val="36065964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79846"/>
            <a:ext cx="8352928" cy="126092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a:cs typeface="Times New Roman" pitchFamily="18" charset="0"/>
              </a:rPr>
              <a:t>Εργαστηριακοί έλεγχοι (</a:t>
            </a:r>
            <a:r>
              <a:rPr lang="el-GR" altLang="el-GR" dirty="0" smtClean="0">
                <a:cs typeface="Times New Roman" pitchFamily="18" charset="0"/>
              </a:rPr>
              <a:t>11 </a:t>
            </a:r>
            <a:r>
              <a:rPr lang="el-GR" altLang="el-GR" dirty="0">
                <a:cs typeface="Times New Roman" pitchFamily="18" charset="0"/>
              </a:rPr>
              <a:t>από </a:t>
            </a:r>
            <a:r>
              <a:rPr lang="el-GR" altLang="el-GR" dirty="0" smtClean="0">
                <a:cs typeface="Times New Roman" pitchFamily="18" charset="0"/>
              </a:rPr>
              <a:t>14)</a:t>
            </a:r>
            <a:endParaRPr lang="el-GR" dirty="0">
              <a:latin typeface="+mn-lt"/>
            </a:endParaRPr>
          </a:p>
        </p:txBody>
      </p:sp>
      <p:sp>
        <p:nvSpPr>
          <p:cNvPr id="6" name="Θέση περιεχομένου 2"/>
          <p:cNvSpPr>
            <a:spLocks noGrp="1"/>
          </p:cNvSpPr>
          <p:nvPr>
            <p:ph sz="quarter" idx="1"/>
          </p:nvPr>
        </p:nvSpPr>
        <p:spPr>
          <a:xfrm>
            <a:off x="457200" y="1219200"/>
            <a:ext cx="8229600" cy="481608"/>
          </a:xfrm>
        </p:spPr>
        <p:txBody>
          <a:bodyPr>
            <a:normAutofit/>
          </a:bodyPr>
          <a:lstStyle/>
          <a:p>
            <a:pPr marL="0" indent="0">
              <a:buNone/>
            </a:pPr>
            <a:r>
              <a:rPr lang="el-GR" sz="2400" dirty="0" smtClean="0"/>
              <a:t>Δοκιμές καρέκλας.</a:t>
            </a:r>
            <a:endParaRPr lang="el-GR" sz="2400" dirty="0"/>
          </a:p>
        </p:txBody>
      </p:sp>
      <p:pic>
        <p:nvPicPr>
          <p:cNvPr id="47" name="Picture 3" descr="Εικόνα, Φορτίσεις σε καθίσματα – Η περίπτωση των πλευρικών μπράτσων."/>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1" y="1858292"/>
            <a:ext cx="4312082" cy="3802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3" desc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5936" y="2209800"/>
            <a:ext cx="4680520" cy="3620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Ποιοτικός Έλεγχος στα Έπιπλα</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18</a:t>
            </a:fld>
            <a:endParaRPr lang="el-GR" sz="1400" dirty="0"/>
          </a:p>
        </p:txBody>
      </p:sp>
    </p:spTree>
    <p:custDataLst>
      <p:tags r:id="rId1"/>
    </p:custDataLst>
    <p:extLst>
      <p:ext uri="{BB962C8B-B14F-4D97-AF65-F5344CB8AC3E}">
        <p14:creationId xmlns:p14="http://schemas.microsoft.com/office/powerpoint/2010/main" val="36065964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27384"/>
            <a:ext cx="8352928" cy="126092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a:cs typeface="Times New Roman" pitchFamily="18" charset="0"/>
              </a:rPr>
              <a:t>Εργαστηριακοί έλεγχοι (</a:t>
            </a:r>
            <a:r>
              <a:rPr lang="el-GR" altLang="el-GR" dirty="0" smtClean="0">
                <a:cs typeface="Times New Roman" pitchFamily="18" charset="0"/>
              </a:rPr>
              <a:t>12 </a:t>
            </a:r>
            <a:r>
              <a:rPr lang="el-GR" altLang="el-GR" dirty="0">
                <a:cs typeface="Times New Roman" pitchFamily="18" charset="0"/>
              </a:rPr>
              <a:t>από </a:t>
            </a:r>
            <a:r>
              <a:rPr lang="el-GR" altLang="el-GR" dirty="0" smtClean="0">
                <a:cs typeface="Times New Roman" pitchFamily="18" charset="0"/>
              </a:rPr>
              <a:t>14)</a:t>
            </a:r>
            <a:endParaRPr lang="el-GR" dirty="0">
              <a:latin typeface="+mn-lt"/>
            </a:endParaRPr>
          </a:p>
        </p:txBody>
      </p:sp>
      <p:sp>
        <p:nvSpPr>
          <p:cNvPr id="2" name="Ορθογώνιο 1"/>
          <p:cNvSpPr/>
          <p:nvPr/>
        </p:nvSpPr>
        <p:spPr>
          <a:xfrm>
            <a:off x="467544" y="1196752"/>
            <a:ext cx="8219256" cy="461665"/>
          </a:xfrm>
          <a:prstGeom prst="rect">
            <a:avLst/>
          </a:prstGeom>
        </p:spPr>
        <p:txBody>
          <a:bodyPr wrap="square">
            <a:spAutoFit/>
          </a:bodyPr>
          <a:lstStyle/>
          <a:p>
            <a:r>
              <a:rPr lang="el-GR" sz="2400" dirty="0" smtClean="0"/>
              <a:t>Δοκιμές καρέκλας.</a:t>
            </a:r>
            <a:endParaRPr lang="el-GR" sz="2400" dirty="0"/>
          </a:p>
        </p:txBody>
      </p:sp>
      <p:pic>
        <p:nvPicPr>
          <p:cNvPr id="8" name="Picture 3" descr="Εικόνα, Ακραία φόρτιση καθισματος γραφείου."/>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9872" y="1115352"/>
            <a:ext cx="4032448" cy="5409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Ποιοτικός Έλεγχος στα Έπιπλα</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19</a:t>
            </a:fld>
            <a:endParaRPr lang="el-GR" sz="1400" dirty="0"/>
          </a:p>
        </p:txBody>
      </p:sp>
    </p:spTree>
    <p:custDataLst>
      <p:tags r:id="rId1"/>
    </p:custDataLst>
    <p:extLst>
      <p:ext uri="{BB962C8B-B14F-4D97-AF65-F5344CB8AC3E}">
        <p14:creationId xmlns:p14="http://schemas.microsoft.com/office/powerpoint/2010/main" val="36065964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p:cNvSpPr>
            <a:spLocks noGrp="1"/>
          </p:cNvSpPr>
          <p:nvPr>
            <p:ph type="title"/>
          </p:nvPr>
        </p:nvSpPr>
        <p:spPr/>
        <p:txBody>
          <a:bodyPr/>
          <a:lstStyle/>
          <a:p>
            <a:r>
              <a:rPr lang="el-GR" altLang="el-GR" b="1" dirty="0" smtClean="0">
                <a:latin typeface="Calibri" panose="020F0502020204030204" pitchFamily="34" charset="0"/>
              </a:rPr>
              <a:t>Άδειες χρήσης </a:t>
            </a:r>
            <a:endParaRPr lang="el-GR" altLang="el-GR" dirty="0" smtClean="0">
              <a:latin typeface="Calibri" panose="020F0502020204030204" pitchFamily="34" charset="0"/>
            </a:endParaRPr>
          </a:p>
        </p:txBody>
      </p:sp>
      <p:sp>
        <p:nvSpPr>
          <p:cNvPr id="3075" name="Θέση περιεχομένου 1" descr="Το παρόν εκπαιδευτικό υλικό υπόκειται στην παρακάτω άδεια χρήσης Creative Commons (C C): Αναφορά δημιουργού (B Y), Παρόμοια Διανομή (S A), 3.0, Μη εισαγόμενο. &#10;Για εκπαιδευτικό υλικό, όπως εικόνες, που υπόκειται σε άλλου τύπου άδειας χρήσης, η άδεια χρήσης αναφέρεται ρητώς. &#10;"/>
          <p:cNvSpPr>
            <a:spLocks noGrp="1"/>
          </p:cNvSpPr>
          <p:nvPr>
            <p:ph idx="1"/>
          </p:nvPr>
        </p:nvSpPr>
        <p:spPr/>
        <p:txBody>
          <a:bodyPr/>
          <a:lstStyle/>
          <a:p>
            <a:pPr>
              <a:spcBef>
                <a:spcPct val="0"/>
              </a:spcBef>
              <a:spcAft>
                <a:spcPts val="1200"/>
              </a:spcAft>
            </a:pPr>
            <a:r>
              <a:rPr lang="el-GR" altLang="el-GR" sz="2800" dirty="0" smtClean="0">
                <a:latin typeface="Calibri" panose="020F0502020204030204" pitchFamily="34" charset="0"/>
              </a:rPr>
              <a:t>Το παρόν εκπαιδευτικό υλικό υπόκειται στην παρακάτω άδεια χρήσης </a:t>
            </a:r>
            <a:r>
              <a:rPr lang="en-US" altLang="el-GR" sz="2800" dirty="0" smtClean="0">
                <a:latin typeface="Calibri" panose="020F0502020204030204" pitchFamily="34" charset="0"/>
              </a:rPr>
              <a:t>Creative Commons</a:t>
            </a:r>
            <a:r>
              <a:rPr lang="el-GR" altLang="el-GR" sz="2800" dirty="0" smtClean="0">
                <a:latin typeface="Calibri" panose="020F0502020204030204" pitchFamily="34" charset="0"/>
              </a:rPr>
              <a:t> (</a:t>
            </a:r>
            <a:r>
              <a:rPr lang="en-US" altLang="el-GR" sz="2800" dirty="0" smtClean="0">
                <a:latin typeface="Calibri" panose="020F0502020204030204" pitchFamily="34" charset="0"/>
              </a:rPr>
              <a:t>C C)</a:t>
            </a:r>
            <a:r>
              <a:rPr lang="el-GR" altLang="el-GR" sz="2800" dirty="0" smtClean="0">
                <a:latin typeface="Calibri" panose="020F0502020204030204" pitchFamily="34" charset="0"/>
              </a:rPr>
              <a:t>: </a:t>
            </a:r>
            <a:r>
              <a:rPr lang="el-GR" altLang="el-GR" sz="2400" b="1" dirty="0" smtClean="0">
                <a:latin typeface="Calibri" panose="020F0502020204030204" pitchFamily="34" charset="0"/>
              </a:rPr>
              <a:t>Αναφορά δημιουργού</a:t>
            </a:r>
            <a:r>
              <a:rPr lang="en-US" altLang="el-GR" sz="2400" b="1" dirty="0" smtClean="0">
                <a:latin typeface="Calibri" panose="020F0502020204030204" pitchFamily="34" charset="0"/>
              </a:rPr>
              <a:t> (B</a:t>
            </a:r>
            <a:r>
              <a:rPr lang="el-GR" altLang="el-GR" sz="2400" b="1" dirty="0" smtClean="0">
                <a:latin typeface="Calibri" panose="020F0502020204030204" pitchFamily="34" charset="0"/>
              </a:rPr>
              <a:t> </a:t>
            </a:r>
            <a:r>
              <a:rPr lang="en-US" altLang="el-GR" sz="2400" b="1" dirty="0" smtClean="0">
                <a:latin typeface="Calibri" panose="020F0502020204030204" pitchFamily="34" charset="0"/>
              </a:rPr>
              <a:t>Y)</a:t>
            </a:r>
            <a:r>
              <a:rPr lang="en-US" altLang="el-GR" sz="2400" dirty="0" smtClean="0">
                <a:latin typeface="Calibri" panose="020F0502020204030204" pitchFamily="34" charset="0"/>
              </a:rPr>
              <a:t>,</a:t>
            </a:r>
            <a:r>
              <a:rPr lang="el-GR" altLang="el-GR" sz="2400" dirty="0" smtClean="0">
                <a:latin typeface="Calibri" panose="020F0502020204030204" pitchFamily="34" charset="0"/>
              </a:rPr>
              <a:t> </a:t>
            </a:r>
            <a:r>
              <a:rPr lang="el-GR" altLang="el-GR" sz="2400" b="1" dirty="0" smtClean="0">
                <a:latin typeface="Calibri" panose="020F0502020204030204" pitchFamily="34" charset="0"/>
              </a:rPr>
              <a:t>Παρόμοια Διανομή</a:t>
            </a:r>
            <a:r>
              <a:rPr lang="en-US" altLang="el-GR" sz="2400" b="1" dirty="0" smtClean="0">
                <a:latin typeface="Calibri" panose="020F0502020204030204" pitchFamily="34" charset="0"/>
              </a:rPr>
              <a:t> (S A)</a:t>
            </a:r>
            <a:r>
              <a:rPr lang="en-US" altLang="el-GR" sz="2400" dirty="0" smtClean="0">
                <a:latin typeface="Calibri" panose="020F0502020204030204" pitchFamily="34" charset="0"/>
              </a:rPr>
              <a:t>,</a:t>
            </a:r>
            <a:r>
              <a:rPr lang="el-GR" altLang="el-GR" sz="2400" dirty="0" smtClean="0">
                <a:latin typeface="Calibri" panose="020F0502020204030204" pitchFamily="34" charset="0"/>
              </a:rPr>
              <a:t> </a:t>
            </a:r>
            <a:r>
              <a:rPr lang="el-GR" altLang="el-GR" sz="2400" b="1" dirty="0" smtClean="0">
                <a:latin typeface="Calibri" panose="020F0502020204030204" pitchFamily="34" charset="0"/>
              </a:rPr>
              <a:t>3.0</a:t>
            </a:r>
            <a:r>
              <a:rPr lang="en-US" altLang="el-GR" sz="2400" b="1" dirty="0" smtClean="0">
                <a:latin typeface="Calibri" panose="020F0502020204030204" pitchFamily="34" charset="0"/>
              </a:rPr>
              <a:t>,</a:t>
            </a:r>
            <a:r>
              <a:rPr lang="el-GR" altLang="el-GR" sz="2400" b="1" dirty="0" smtClean="0">
                <a:latin typeface="Calibri" panose="020F0502020204030204" pitchFamily="34" charset="0"/>
              </a:rPr>
              <a:t> Μη εισαγόμενο</a:t>
            </a:r>
            <a:r>
              <a:rPr lang="en-US" altLang="el-GR" sz="2400" b="1" dirty="0" smtClean="0">
                <a:latin typeface="Calibri" panose="020F0502020204030204" pitchFamily="34" charset="0"/>
              </a:rPr>
              <a:t>.</a:t>
            </a:r>
            <a:r>
              <a:rPr lang="en-US" altLang="el-GR" sz="2400" dirty="0" smtClean="0">
                <a:latin typeface="Calibri" panose="020F0502020204030204" pitchFamily="34" charset="0"/>
              </a:rPr>
              <a:t> </a:t>
            </a:r>
            <a:endParaRPr lang="el-GR" altLang="el-GR" sz="2400" dirty="0" smtClean="0">
              <a:latin typeface="Calibri" panose="020F0502020204030204" pitchFamily="34" charset="0"/>
            </a:endParaRPr>
          </a:p>
          <a:p>
            <a:r>
              <a:rPr lang="el-GR" altLang="el-GR" sz="2800" dirty="0" smtClean="0">
                <a:latin typeface="Calibri" panose="020F0502020204030204" pitchFamily="34" charset="0"/>
              </a:rPr>
              <a:t>Για εκπαιδευτικό υλικό, όπως εικόνες, που υπόκειται σε άλλου τύπου άδειας χρήσης, η άδεια χρήσης αναφέρεται ρητώς. </a:t>
            </a:r>
          </a:p>
        </p:txBody>
      </p:sp>
      <p:pic>
        <p:nvPicPr>
          <p:cNvPr id="1026" name="Εικόνα 1" descr=" Λογότυπο για Άδειες χρήσης Creative Commons, B Y, S A. ">
            <a:hlinkClick r:id="rId3" tooltip="Μετάβαση στην Άδεια Χρήσης"/>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6656" y="5516563"/>
            <a:ext cx="1690688" cy="591531"/>
          </a:xfrm>
          <a:prstGeom prst="rect">
            <a:avLst/>
          </a:prstGeom>
          <a:noFill/>
          <a:extLst>
            <a:ext uri="{909E8E84-426E-40DD-AFC4-6F175D3DCCD1}">
              <a14:hiddenFill xmlns:a14="http://schemas.microsoft.com/office/drawing/2010/main">
                <a:solidFill>
                  <a:srgbClr val="FFFFFF"/>
                </a:solidFill>
              </a14:hiddenFill>
            </a:ext>
          </a:extLst>
        </p:spPr>
      </p:pic>
      <p:sp>
        <p:nvSpPr>
          <p:cNvPr id="3077" name="Θέση αριθμού διαφάνειας 1" desc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B1592C4-C974-4E42-A8EF-7721567A32B8}" type="slidenum">
              <a:rPr lang="el-GR" altLang="el-GR" sz="1400">
                <a:solidFill>
                  <a:srgbClr val="000000"/>
                </a:solidFill>
              </a:rPr>
              <a:pPr fontAlgn="base">
                <a:spcBef>
                  <a:spcPct val="0"/>
                </a:spcBef>
                <a:spcAft>
                  <a:spcPct val="0"/>
                </a:spcAft>
              </a:pPr>
              <a:t>2</a:t>
            </a:fld>
            <a:endParaRPr lang="el-GR" altLang="el-GR" sz="1400" dirty="0">
              <a:solidFill>
                <a:srgbClr val="000000"/>
              </a:solidFill>
            </a:endParaRPr>
          </a:p>
        </p:txBody>
      </p:sp>
    </p:spTree>
    <p:custDataLst>
      <p:tags r:id="rId1"/>
    </p:custDataLst>
    <p:extLst>
      <p:ext uri="{BB962C8B-B14F-4D97-AF65-F5344CB8AC3E}">
        <p14:creationId xmlns:p14="http://schemas.microsoft.com/office/powerpoint/2010/main" val="24643096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27384"/>
            <a:ext cx="8352928" cy="126092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a:cs typeface="Times New Roman" pitchFamily="18" charset="0"/>
              </a:rPr>
              <a:t>Εργαστηριακοί έλεγχοι (</a:t>
            </a:r>
            <a:r>
              <a:rPr lang="el-GR" altLang="el-GR" dirty="0" smtClean="0">
                <a:cs typeface="Times New Roman" pitchFamily="18" charset="0"/>
              </a:rPr>
              <a:t>13 </a:t>
            </a:r>
            <a:r>
              <a:rPr lang="el-GR" altLang="el-GR" dirty="0">
                <a:cs typeface="Times New Roman" pitchFamily="18" charset="0"/>
              </a:rPr>
              <a:t>από </a:t>
            </a:r>
            <a:r>
              <a:rPr lang="el-GR" altLang="el-GR" dirty="0" smtClean="0">
                <a:cs typeface="Times New Roman" pitchFamily="18" charset="0"/>
              </a:rPr>
              <a:t>14)</a:t>
            </a:r>
            <a:endParaRPr lang="el-GR" dirty="0">
              <a:latin typeface="+mn-lt"/>
            </a:endParaRPr>
          </a:p>
        </p:txBody>
      </p:sp>
      <p:sp>
        <p:nvSpPr>
          <p:cNvPr id="2" name="Ορθογώνιο 1"/>
          <p:cNvSpPr/>
          <p:nvPr/>
        </p:nvSpPr>
        <p:spPr>
          <a:xfrm>
            <a:off x="467544" y="1196752"/>
            <a:ext cx="8219256" cy="461665"/>
          </a:xfrm>
          <a:prstGeom prst="rect">
            <a:avLst/>
          </a:prstGeom>
        </p:spPr>
        <p:txBody>
          <a:bodyPr wrap="square">
            <a:spAutoFit/>
          </a:bodyPr>
          <a:lstStyle/>
          <a:p>
            <a:r>
              <a:rPr lang="el-GR" sz="2400" dirty="0" smtClean="0"/>
              <a:t>Δοκιμές γραφείου.</a:t>
            </a:r>
            <a:endParaRPr lang="el-GR" sz="2400" dirty="0"/>
          </a:p>
        </p:txBody>
      </p:sp>
      <p:pic>
        <p:nvPicPr>
          <p:cNvPr id="13" name="Picture 3" descr="Εικόνα, Φορτίσεις σε τραπέζι."/>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9872" y="1052736"/>
            <a:ext cx="3810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Ποιοτικός Έλεγχος στα Έπιπλα</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20</a:t>
            </a:fld>
            <a:endParaRPr lang="el-GR" sz="1400" dirty="0"/>
          </a:p>
        </p:txBody>
      </p:sp>
    </p:spTree>
    <p:custDataLst>
      <p:tags r:id="rId1"/>
    </p:custDataLst>
    <p:extLst>
      <p:ext uri="{BB962C8B-B14F-4D97-AF65-F5344CB8AC3E}">
        <p14:creationId xmlns:p14="http://schemas.microsoft.com/office/powerpoint/2010/main" val="36065964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27384"/>
            <a:ext cx="8352928" cy="126092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a:cs typeface="Times New Roman" pitchFamily="18" charset="0"/>
              </a:rPr>
              <a:t>Εργαστηριακοί έλεγχοι (</a:t>
            </a:r>
            <a:r>
              <a:rPr lang="el-GR" altLang="el-GR" dirty="0" smtClean="0">
                <a:cs typeface="Times New Roman" pitchFamily="18" charset="0"/>
              </a:rPr>
              <a:t>14 </a:t>
            </a:r>
            <a:r>
              <a:rPr lang="el-GR" altLang="el-GR" dirty="0">
                <a:cs typeface="Times New Roman" pitchFamily="18" charset="0"/>
              </a:rPr>
              <a:t>από </a:t>
            </a:r>
            <a:r>
              <a:rPr lang="el-GR" altLang="el-GR" dirty="0" smtClean="0">
                <a:cs typeface="Times New Roman" pitchFamily="18" charset="0"/>
              </a:rPr>
              <a:t>14)</a:t>
            </a:r>
            <a:endParaRPr lang="el-GR" dirty="0">
              <a:latin typeface="+mn-lt"/>
            </a:endParaRPr>
          </a:p>
        </p:txBody>
      </p:sp>
      <p:sp>
        <p:nvSpPr>
          <p:cNvPr id="2" name="Ορθογώνιο 1"/>
          <p:cNvSpPr/>
          <p:nvPr/>
        </p:nvSpPr>
        <p:spPr>
          <a:xfrm>
            <a:off x="467544" y="1023119"/>
            <a:ext cx="8219256" cy="461665"/>
          </a:xfrm>
          <a:prstGeom prst="rect">
            <a:avLst/>
          </a:prstGeom>
        </p:spPr>
        <p:txBody>
          <a:bodyPr wrap="square">
            <a:spAutoFit/>
          </a:bodyPr>
          <a:lstStyle/>
          <a:p>
            <a:r>
              <a:rPr lang="el-GR" sz="2400" dirty="0"/>
              <a:t>Δοκιμές γραφείου.</a:t>
            </a:r>
          </a:p>
        </p:txBody>
      </p:sp>
      <p:pic>
        <p:nvPicPr>
          <p:cNvPr id="6" name="Picture 3" descr="Εικόνα, Σημειακή φόρτιση τραπεζιού"/>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50542" y="1023119"/>
            <a:ext cx="4777842" cy="5349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Ποιοτικός Έλεγχος στα Έπιπλα</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21</a:t>
            </a:fld>
            <a:endParaRPr lang="el-GR" sz="1400" dirty="0"/>
          </a:p>
        </p:txBody>
      </p:sp>
    </p:spTree>
    <p:custDataLst>
      <p:tags r:id="rId1"/>
    </p:custDataLst>
    <p:extLst>
      <p:ext uri="{BB962C8B-B14F-4D97-AF65-F5344CB8AC3E}">
        <p14:creationId xmlns:p14="http://schemas.microsoft.com/office/powerpoint/2010/main" val="36065964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sp>
        <p:nvSpPr>
          <p:cNvPr id="2" name="Ορθογώνιο 1"/>
          <p:cNvSpPr/>
          <p:nvPr/>
        </p:nvSpPr>
        <p:spPr>
          <a:xfrm>
            <a:off x="5004048" y="4110171"/>
            <a:ext cx="3240360" cy="830997"/>
          </a:xfrm>
          <a:prstGeom prst="rect">
            <a:avLst/>
          </a:prstGeom>
        </p:spPr>
        <p:txBody>
          <a:bodyPr wrap="square">
            <a:spAutoFit/>
          </a:bodyPr>
          <a:lstStyle/>
          <a:p>
            <a:r>
              <a:rPr lang="el-GR" sz="2400" dirty="0" smtClean="0">
                <a:solidFill>
                  <a:schemeClr val="tx1">
                    <a:lumMod val="65000"/>
                    <a:lumOff val="35000"/>
                  </a:schemeClr>
                </a:solidFill>
              </a:rPr>
              <a:t>Επεξεργασία </a:t>
            </a:r>
            <a:r>
              <a:rPr lang="el-GR" sz="2400" dirty="0">
                <a:solidFill>
                  <a:schemeClr val="tx1">
                    <a:lumMod val="65000"/>
                    <a:lumOff val="35000"/>
                  </a:schemeClr>
                </a:solidFill>
              </a:rPr>
              <a:t>υλικού</a:t>
            </a:r>
            <a:r>
              <a:rPr lang="el-GR" sz="2400" dirty="0" smtClean="0">
                <a:solidFill>
                  <a:schemeClr val="tx1">
                    <a:lumMod val="65000"/>
                    <a:lumOff val="35000"/>
                  </a:schemeClr>
                </a:solidFill>
              </a:rPr>
              <a:t>:</a:t>
            </a:r>
            <a:endParaRPr lang="el-GR" sz="2400" dirty="0">
              <a:solidFill>
                <a:schemeClr val="tx1">
                  <a:lumMod val="65000"/>
                  <a:lumOff val="35000"/>
                </a:schemeClr>
              </a:solidFill>
            </a:endParaRPr>
          </a:p>
          <a:p>
            <a:r>
              <a:rPr lang="el-GR" sz="2400" dirty="0" err="1" smtClean="0">
                <a:solidFill>
                  <a:schemeClr val="tx1">
                    <a:lumMod val="65000"/>
                    <a:lumOff val="35000"/>
                  </a:schemeClr>
                </a:solidFill>
              </a:rPr>
              <a:t>Χαρτώνας</a:t>
            </a:r>
            <a:r>
              <a:rPr lang="el-GR" sz="2400" dirty="0" smtClean="0">
                <a:solidFill>
                  <a:schemeClr val="tx1">
                    <a:lumMod val="65000"/>
                    <a:lumOff val="35000"/>
                  </a:schemeClr>
                </a:solidFill>
              </a:rPr>
              <a:t> Αλέξανδρος</a:t>
            </a:r>
            <a:endParaRPr lang="el-GR" sz="2400" dirty="0">
              <a:solidFill>
                <a:schemeClr val="tx1">
                  <a:lumMod val="65000"/>
                  <a:lumOff val="35000"/>
                </a:schemeClr>
              </a:solidFill>
            </a:endParaRPr>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Τίτλος 1"/>
          <p:cNvSpPr>
            <a:spLocks noGrp="1"/>
          </p:cNvSpPr>
          <p:nvPr>
            <p:ph type="title"/>
          </p:nvPr>
        </p:nvSpPr>
        <p:spPr/>
        <p:txBody>
          <a:bodyPr/>
          <a:lstStyle/>
          <a:p>
            <a:pPr eaLnBrk="1" hangingPunct="1"/>
            <a:r>
              <a:rPr lang="el-GR" b="1" dirty="0" smtClean="0"/>
              <a:t>Χρηματοδότηση </a:t>
            </a:r>
          </a:p>
        </p:txBody>
      </p:sp>
      <p:sp>
        <p:nvSpPr>
          <p:cNvPr id="4099" name="Θέση περιεχομένου 1"/>
          <p:cNvSpPr>
            <a:spLocks noGrp="1"/>
          </p:cNvSpPr>
          <p:nvPr>
            <p:ph idx="1"/>
          </p:nvPr>
        </p:nvSpPr>
        <p:spPr/>
        <p:txBody>
          <a:bodyPr>
            <a:normAutofit/>
          </a:bodyPr>
          <a:lstStyle/>
          <a:p>
            <a:pPr eaLnBrk="1" hangingPunct="1">
              <a:spcBef>
                <a:spcPts val="0"/>
              </a:spcBef>
              <a:spcAft>
                <a:spcPts val="600"/>
              </a:spcAft>
            </a:pPr>
            <a:r>
              <a:rPr lang="el-GR" sz="2000" dirty="0" smtClean="0"/>
              <a:t>Το παρόν εκπαιδευτικό υλικό έχει αναπτυχθεί στα πλαίσια του εκπαιδευτικού έργου του διδάσκοντα. </a:t>
            </a:r>
          </a:p>
          <a:p>
            <a:pPr lvl="0">
              <a:spcBef>
                <a:spcPts val="0"/>
              </a:spcBef>
              <a:spcAft>
                <a:spcPts val="600"/>
              </a:spcAft>
            </a:pPr>
            <a:r>
              <a:rPr lang="el-GR" sz="2000" dirty="0" smtClean="0">
                <a:solidFill>
                  <a:prstClr val="black"/>
                </a:solidFill>
              </a:rPr>
              <a:t>Το έργο «</a:t>
            </a:r>
            <a:r>
              <a:rPr lang="el-GR" sz="2000" b="1" dirty="0" smtClean="0">
                <a:solidFill>
                  <a:prstClr val="black"/>
                </a:solidFill>
              </a:rPr>
              <a:t>Ανοικτά Ακαδημαϊκά Μαθήματα στο ΤΕΙ Θεσσαλίας</a:t>
            </a:r>
            <a:r>
              <a:rPr lang="el-GR" sz="2000" dirty="0" smtClean="0">
                <a:solidFill>
                  <a:prstClr val="black"/>
                </a:solidFill>
              </a:rPr>
              <a:t>» έχει χρηματοδοτήσει μόνο τη αναδιαμόρφωση του εκπαιδευτικού υλικού.</a:t>
            </a:r>
            <a:endParaRPr lang="el-GR" sz="2000" dirty="0" smtClean="0"/>
          </a:p>
          <a:p>
            <a:pPr eaLnBrk="1" hangingPunct="1">
              <a:spcBef>
                <a:spcPts val="0"/>
              </a:spcBef>
            </a:pPr>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 </a:t>
            </a:r>
          </a:p>
        </p:txBody>
      </p:sp>
      <p:pic>
        <p:nvPicPr>
          <p:cNvPr id="6" name="Εικόνα 1" descr=" Λογότυπο Επιχειρησιακού Προγράμματος Εκπαίδευση και Δια βίου Μάθηση.   ">
            <a:hlinkClick r:id="rId4" tooltip="Μετάβαση σε www.edulll.gr"/>
          </p:cNvPr>
          <p:cNvPicPr>
            <a:picLocks noChangeAspect="1" noChangeArrowheads="1"/>
          </p:cNvPicPr>
          <p:nvPr/>
        </p:nvPicPr>
        <p:blipFill>
          <a:blip r:embed="rId5" cstate="print"/>
          <a:srcRect/>
          <a:stretch>
            <a:fillRect/>
          </a:stretch>
        </p:blipFill>
        <p:spPr bwMode="auto">
          <a:xfrm>
            <a:off x="684213" y="4221163"/>
            <a:ext cx="784860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Θέση αριθμού διαφάνειας 1" descr="."/>
          <p:cNvSpPr>
            <a:spLocks noGrp="1"/>
          </p:cNvSpPr>
          <p:nvPr>
            <p:ph type="sldNum" sz="quarter" idx="12"/>
          </p:nvPr>
        </p:nvSpPr>
        <p:spPr/>
        <p:txBody>
          <a:bodyPr/>
          <a:lstStyle/>
          <a:p>
            <a:pPr>
              <a:defRPr/>
            </a:pPr>
            <a:fld id="{E034B054-DA0D-4AD9-A3C5-59235BE4FE8B}" type="slidenum">
              <a:rPr lang="el-GR" sz="1400" smtClean="0">
                <a:solidFill>
                  <a:prstClr val="black"/>
                </a:solidFill>
              </a:rPr>
              <a:pPr>
                <a:defRPr/>
              </a:pPr>
              <a:t>3</a:t>
            </a:fld>
            <a:endParaRPr lang="el-GR" sz="1400" dirty="0">
              <a:solidFill>
                <a:prstClr val="black"/>
              </a:solidFill>
            </a:endParaRPr>
          </a:p>
        </p:txBody>
      </p:sp>
    </p:spTree>
    <p:custDataLst>
      <p:tags r:id="rId1"/>
    </p:custDataLst>
    <p:extLst>
      <p:ext uri="{BB962C8B-B14F-4D97-AF65-F5344CB8AC3E}">
        <p14:creationId xmlns:p14="http://schemas.microsoft.com/office/powerpoint/2010/main" val="4015966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67544" y="2636912"/>
            <a:ext cx="8229600" cy="1163341"/>
          </a:xfrm>
        </p:spPr>
        <p:txBody>
          <a:bodyPr>
            <a:noAutofit/>
          </a:bodyPr>
          <a:lstStyle/>
          <a:p>
            <a:r>
              <a:rPr lang="el-GR" sz="2800" dirty="0"/>
              <a:t>Σκοπός της ενότητας είναι η κατανόηση της ανάγκης ποιοτικού ελέγχου στα έπιπλα. </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Ποιοτικός Έλεγχος στα Έπιπλα</a:t>
            </a:r>
            <a:endParaRPr lang="en-GB" sz="1400" dirty="0">
              <a:cs typeface="Times New Roman" pitchFamily="18" charset="0"/>
            </a:endParaRPr>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467544" y="2420888"/>
            <a:ext cx="8208912" cy="1728192"/>
          </a:xfrm>
        </p:spPr>
        <p:txBody>
          <a:bodyPr>
            <a:noAutofit/>
          </a:bodyPr>
          <a:lstStyle/>
          <a:p>
            <a:pPr lvl="0"/>
            <a:r>
              <a:rPr lang="el-GR" sz="2800" dirty="0"/>
              <a:t>Μετρήσεις </a:t>
            </a:r>
            <a:r>
              <a:rPr lang="el-GR" sz="2800" dirty="0" smtClean="0"/>
              <a:t>διαστάσεων, </a:t>
            </a:r>
            <a:endParaRPr lang="el-GR" sz="2800" dirty="0"/>
          </a:p>
          <a:p>
            <a:pPr lvl="0"/>
            <a:r>
              <a:rPr lang="el-GR" sz="2800" dirty="0"/>
              <a:t>Έλεγχος σταθερότητας </a:t>
            </a:r>
            <a:r>
              <a:rPr lang="el-GR" sz="2800" dirty="0" smtClean="0"/>
              <a:t>επίπλων,</a:t>
            </a:r>
            <a:endParaRPr lang="el-GR" sz="2800" dirty="0"/>
          </a:p>
          <a:p>
            <a:pPr lvl="0"/>
            <a:r>
              <a:rPr lang="el-GR" sz="2800" dirty="0"/>
              <a:t>Ανάλυση κύκλου </a:t>
            </a:r>
            <a:r>
              <a:rPr lang="el-GR" sz="2800" dirty="0" smtClean="0"/>
              <a:t>ζωής. </a:t>
            </a:r>
            <a:endParaRPr lang="el-GR" sz="2800" dirty="0"/>
          </a:p>
        </p:txBody>
      </p:sp>
      <p:sp>
        <p:nvSpPr>
          <p:cNvPr id="5" name="Θέση υποσέλιδου 3" descr="."/>
          <p:cNvSpPr txBox="1">
            <a:spLocks/>
          </p:cNvSpPr>
          <p:nvPr/>
        </p:nvSpPr>
        <p:spPr>
          <a:xfrm>
            <a:off x="2909727"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Ποιοτικός Έλεγχος στα Έπιπλα</a:t>
            </a:r>
            <a:endParaRPr lang="en-GB" sz="1400" dirty="0">
              <a:cs typeface="Times New Roman" pitchFamily="18" charset="0"/>
            </a:endParaRPr>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611560" y="44624"/>
            <a:ext cx="7955161" cy="1296144"/>
          </a:xfrm>
        </p:spPr>
        <p:txBody>
          <a:bodyPr>
            <a:noAutofit/>
          </a:bodyPr>
          <a:lstStyle/>
          <a:p>
            <a:pPr algn="ctr"/>
            <a:r>
              <a:rPr lang="el-GR" altLang="el-GR" sz="4400" dirty="0" smtClean="0">
                <a:latin typeface="+mn-lt"/>
                <a:cs typeface="Times New Roman" pitchFamily="18" charset="0"/>
              </a:rPr>
              <a:t>Ποιοτικός έλεγχος επίπλου </a:t>
            </a:r>
            <a:br>
              <a:rPr lang="el-GR" altLang="el-GR" sz="4400" dirty="0" smtClean="0">
                <a:latin typeface="+mn-lt"/>
                <a:cs typeface="Times New Roman" pitchFamily="18" charset="0"/>
              </a:rPr>
            </a:br>
            <a:r>
              <a:rPr lang="el-GR" altLang="el-GR" sz="4400" dirty="0" smtClean="0">
                <a:latin typeface="+mn-lt"/>
                <a:cs typeface="Times New Roman" pitchFamily="18" charset="0"/>
              </a:rPr>
              <a:t>(1 από 2)</a:t>
            </a:r>
            <a:endParaRPr lang="el-GR" sz="4400" dirty="0">
              <a:latin typeface="+mn-lt"/>
            </a:endParaRPr>
          </a:p>
        </p:txBody>
      </p:sp>
      <p:sp>
        <p:nvSpPr>
          <p:cNvPr id="2" name="Ορθογώνιο 1"/>
          <p:cNvSpPr/>
          <p:nvPr/>
        </p:nvSpPr>
        <p:spPr>
          <a:xfrm>
            <a:off x="467544" y="1375023"/>
            <a:ext cx="8219256" cy="5078313"/>
          </a:xfrm>
          <a:prstGeom prst="rect">
            <a:avLst/>
          </a:prstGeom>
        </p:spPr>
        <p:txBody>
          <a:bodyPr wrap="square">
            <a:spAutoFit/>
          </a:bodyPr>
          <a:lstStyle/>
          <a:p>
            <a:pPr>
              <a:spcBef>
                <a:spcPct val="50000"/>
              </a:spcBef>
            </a:pPr>
            <a:r>
              <a:rPr lang="el-GR" altLang="el-GR" sz="2400" dirty="0">
                <a:cs typeface="Times New Roman" pitchFamily="18" charset="0"/>
              </a:rPr>
              <a:t> Ένα έπιπλο όπως είναι γνωστό θα πρέπει πέρα από τον ποιοτικό έλεγχο που έχουν υποστεί οι πρώτες ύλες από τις οποίες έχει κατασκευαστεί να δοκιμαστεί και ως τελικό προϊόν</a:t>
            </a:r>
            <a:r>
              <a:rPr lang="el-GR" altLang="el-GR" sz="2400" dirty="0" smtClean="0">
                <a:cs typeface="Times New Roman" pitchFamily="18" charset="0"/>
              </a:rPr>
              <a:t>.</a:t>
            </a:r>
            <a:endParaRPr lang="el-GR" altLang="el-GR" sz="2400" dirty="0"/>
          </a:p>
          <a:p>
            <a:pPr>
              <a:spcBef>
                <a:spcPct val="50000"/>
              </a:spcBef>
            </a:pPr>
            <a:r>
              <a:rPr lang="el-GR" altLang="el-GR" sz="2400" dirty="0">
                <a:cs typeface="Times New Roman" pitchFamily="18" charset="0"/>
              </a:rPr>
              <a:t>Τα στοιχεία που θα πρέπει να ελεγχθούν </a:t>
            </a:r>
            <a:r>
              <a:rPr lang="el-GR" altLang="el-GR" sz="2400" dirty="0" smtClean="0">
                <a:cs typeface="Times New Roman" pitchFamily="18" charset="0"/>
              </a:rPr>
              <a:t>είναι:</a:t>
            </a:r>
          </a:p>
          <a:p>
            <a:pPr marL="342900" indent="-342900">
              <a:lnSpc>
                <a:spcPct val="90000"/>
              </a:lnSpc>
              <a:buFont typeface="Wingdings" panose="05000000000000000000" pitchFamily="2" charset="2"/>
              <a:buChar char="§"/>
            </a:pPr>
            <a:r>
              <a:rPr lang="el-GR" altLang="el-GR" sz="2400" dirty="0" smtClean="0">
                <a:cs typeface="Times New Roman" pitchFamily="18" charset="0"/>
              </a:rPr>
              <a:t> Λειτουργικότητα,</a:t>
            </a:r>
            <a:endParaRPr lang="el-GR" altLang="el-GR" sz="2400" dirty="0">
              <a:cs typeface="Times New Roman" pitchFamily="18" charset="0"/>
            </a:endParaRPr>
          </a:p>
          <a:p>
            <a:pPr marL="342900" indent="-342900">
              <a:lnSpc>
                <a:spcPct val="90000"/>
              </a:lnSpc>
              <a:buFont typeface="Wingdings" panose="05000000000000000000" pitchFamily="2" charset="2"/>
              <a:buChar char="§"/>
            </a:pPr>
            <a:r>
              <a:rPr lang="el-GR" altLang="el-GR" sz="2400" dirty="0" smtClean="0">
                <a:cs typeface="Times New Roman" pitchFamily="18" charset="0"/>
              </a:rPr>
              <a:t> Διαστάσεις,</a:t>
            </a:r>
            <a:endParaRPr lang="el-GR" altLang="el-GR" sz="2400" dirty="0">
              <a:cs typeface="Times New Roman" pitchFamily="18" charset="0"/>
            </a:endParaRPr>
          </a:p>
          <a:p>
            <a:pPr marL="342900" indent="-342900">
              <a:lnSpc>
                <a:spcPct val="90000"/>
              </a:lnSpc>
              <a:buFont typeface="Wingdings" panose="05000000000000000000" pitchFamily="2" charset="2"/>
              <a:buChar char="§"/>
            </a:pPr>
            <a:r>
              <a:rPr lang="el-GR" altLang="el-GR" sz="2400" dirty="0" smtClean="0">
                <a:cs typeface="Times New Roman" pitchFamily="18" charset="0"/>
              </a:rPr>
              <a:t> Σταθερότητα,</a:t>
            </a:r>
            <a:endParaRPr lang="el-GR" altLang="el-GR" sz="2400" dirty="0">
              <a:cs typeface="Times New Roman" pitchFamily="18" charset="0"/>
            </a:endParaRPr>
          </a:p>
          <a:p>
            <a:pPr marL="342900" indent="-342900">
              <a:lnSpc>
                <a:spcPct val="90000"/>
              </a:lnSpc>
              <a:buFont typeface="Wingdings" panose="05000000000000000000" pitchFamily="2" charset="2"/>
              <a:buChar char="§"/>
            </a:pPr>
            <a:r>
              <a:rPr lang="el-GR" altLang="el-GR" sz="2400" dirty="0" smtClean="0">
                <a:cs typeface="Times New Roman" pitchFamily="18" charset="0"/>
              </a:rPr>
              <a:t> Ασφάλεια,</a:t>
            </a:r>
            <a:endParaRPr lang="el-GR" altLang="el-GR" sz="2400" dirty="0">
              <a:cs typeface="Times New Roman" pitchFamily="18" charset="0"/>
            </a:endParaRPr>
          </a:p>
          <a:p>
            <a:pPr marL="342900" indent="-342900">
              <a:lnSpc>
                <a:spcPct val="90000"/>
              </a:lnSpc>
              <a:buFont typeface="Wingdings" panose="05000000000000000000" pitchFamily="2" charset="2"/>
              <a:buChar char="§"/>
            </a:pPr>
            <a:r>
              <a:rPr lang="el-GR" altLang="el-GR" sz="2400" dirty="0" smtClean="0">
                <a:cs typeface="Times New Roman" pitchFamily="18" charset="0"/>
              </a:rPr>
              <a:t> Εργονομική καταλληλότητα,</a:t>
            </a:r>
            <a:endParaRPr lang="el-GR" altLang="el-GR" sz="2400" dirty="0">
              <a:cs typeface="Times New Roman" pitchFamily="18" charset="0"/>
            </a:endParaRPr>
          </a:p>
          <a:p>
            <a:pPr marL="342900" indent="-342900">
              <a:lnSpc>
                <a:spcPct val="90000"/>
              </a:lnSpc>
              <a:buFont typeface="Wingdings" panose="05000000000000000000" pitchFamily="2" charset="2"/>
              <a:buChar char="§"/>
            </a:pPr>
            <a:r>
              <a:rPr lang="el-GR" altLang="el-GR" sz="2400" dirty="0" smtClean="0">
                <a:cs typeface="Times New Roman" pitchFamily="18" charset="0"/>
              </a:rPr>
              <a:t> Διάρκεια ζωής,</a:t>
            </a:r>
            <a:endParaRPr lang="el-GR" altLang="el-GR" sz="2400" dirty="0">
              <a:cs typeface="Times New Roman" pitchFamily="18" charset="0"/>
            </a:endParaRPr>
          </a:p>
          <a:p>
            <a:pPr marL="342900" indent="-342900">
              <a:lnSpc>
                <a:spcPct val="90000"/>
              </a:lnSpc>
              <a:buFont typeface="Wingdings" panose="05000000000000000000" pitchFamily="2" charset="2"/>
              <a:buChar char="§"/>
            </a:pPr>
            <a:r>
              <a:rPr lang="el-GR" altLang="el-GR" sz="2400" dirty="0" smtClean="0">
                <a:cs typeface="Times New Roman" pitchFamily="18" charset="0"/>
              </a:rPr>
              <a:t> Μηχανική αντοχή,</a:t>
            </a:r>
            <a:endParaRPr lang="el-GR" altLang="el-GR" sz="2400" dirty="0">
              <a:cs typeface="Times New Roman" pitchFamily="18" charset="0"/>
            </a:endParaRPr>
          </a:p>
          <a:p>
            <a:pPr marL="342900" indent="-342900">
              <a:lnSpc>
                <a:spcPct val="90000"/>
              </a:lnSpc>
              <a:buFont typeface="Wingdings" panose="05000000000000000000" pitchFamily="2" charset="2"/>
              <a:buChar char="§"/>
            </a:pPr>
            <a:r>
              <a:rPr lang="el-GR" altLang="el-GR" sz="2400" dirty="0" smtClean="0">
                <a:cs typeface="Times New Roman" pitchFamily="18" charset="0"/>
              </a:rPr>
              <a:t> Σε </a:t>
            </a:r>
            <a:r>
              <a:rPr lang="el-GR" altLang="el-GR" sz="2400" dirty="0">
                <a:cs typeface="Times New Roman" pitchFamily="18" charset="0"/>
              </a:rPr>
              <a:t>στατική </a:t>
            </a:r>
            <a:r>
              <a:rPr lang="el-GR" altLang="el-GR" sz="2400" dirty="0" smtClean="0">
                <a:cs typeface="Times New Roman" pitchFamily="18" charset="0"/>
              </a:rPr>
              <a:t>φόρτιση,</a:t>
            </a:r>
            <a:endParaRPr lang="el-GR" altLang="el-GR" sz="2400" dirty="0">
              <a:cs typeface="Times New Roman" pitchFamily="18" charset="0"/>
            </a:endParaRPr>
          </a:p>
          <a:p>
            <a:pPr marL="342900" indent="-342900">
              <a:lnSpc>
                <a:spcPct val="90000"/>
              </a:lnSpc>
              <a:buFont typeface="Wingdings" panose="05000000000000000000" pitchFamily="2" charset="2"/>
              <a:buChar char="§"/>
            </a:pPr>
            <a:r>
              <a:rPr lang="el-GR" altLang="el-GR" sz="2400" dirty="0" smtClean="0">
                <a:cs typeface="Times New Roman" pitchFamily="18" charset="0"/>
              </a:rPr>
              <a:t> Σε </a:t>
            </a:r>
            <a:r>
              <a:rPr lang="el-GR" altLang="el-GR" sz="2400" dirty="0">
                <a:cs typeface="Times New Roman" pitchFamily="18" charset="0"/>
              </a:rPr>
              <a:t>δυναμική </a:t>
            </a:r>
            <a:r>
              <a:rPr lang="el-GR" altLang="el-GR" sz="2400" dirty="0" smtClean="0">
                <a:cs typeface="Times New Roman" pitchFamily="18" charset="0"/>
              </a:rPr>
              <a:t>φόρτιση,</a:t>
            </a:r>
            <a:endParaRPr lang="el-GR" altLang="el-GR" sz="2400" dirty="0">
              <a:cs typeface="Times New Roman" pitchFamily="18" charset="0"/>
            </a:endParaRPr>
          </a:p>
          <a:p>
            <a:pPr marL="342900" indent="-342900">
              <a:lnSpc>
                <a:spcPct val="90000"/>
              </a:lnSpc>
              <a:buFont typeface="Wingdings" panose="05000000000000000000" pitchFamily="2" charset="2"/>
              <a:buChar char="§"/>
            </a:pPr>
            <a:r>
              <a:rPr lang="el-GR" altLang="el-GR" sz="2400" dirty="0" smtClean="0">
                <a:cs typeface="Times New Roman" pitchFamily="18" charset="0"/>
              </a:rPr>
              <a:t> Ανθεκτικότητα επιφάνειας, </a:t>
            </a:r>
            <a:endParaRPr lang="el-GR" altLang="el-GR" sz="2400" dirty="0">
              <a:cs typeface="Times New Roman" pitchFamily="18" charset="0"/>
            </a:endParaRPr>
          </a:p>
        </p:txBody>
      </p:sp>
      <p:sp>
        <p:nvSpPr>
          <p:cNvPr id="10"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Ποιοτικός Έλεγχος στα Έπιπλα</a:t>
            </a:r>
            <a:endParaRPr lang="en-GB" sz="1400" dirty="0">
              <a:cs typeface="Times New Roman" pitchFamily="18" charset="0"/>
            </a:endParaRPr>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7173808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467545" y="44624"/>
            <a:ext cx="8352928" cy="1413738"/>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r>
              <a:rPr lang="el-GR" altLang="el-GR" dirty="0" smtClean="0">
                <a:cs typeface="Times New Roman" pitchFamily="18" charset="0"/>
              </a:rPr>
              <a:t>Ποιοτικός έλεγχος επίπλου </a:t>
            </a:r>
            <a:br>
              <a:rPr lang="el-GR" altLang="el-GR" dirty="0" smtClean="0">
                <a:cs typeface="Times New Roman" pitchFamily="18" charset="0"/>
              </a:rPr>
            </a:br>
            <a:r>
              <a:rPr lang="el-GR" altLang="el-GR" dirty="0" smtClean="0">
                <a:cs typeface="Times New Roman" pitchFamily="18" charset="0"/>
              </a:rPr>
              <a:t>(2 από 2)</a:t>
            </a:r>
            <a:endParaRPr lang="el-GR" dirty="0">
              <a:cs typeface="Times New Roman" pitchFamily="18" charset="0"/>
            </a:endParaRPr>
          </a:p>
        </p:txBody>
      </p:sp>
      <p:sp>
        <p:nvSpPr>
          <p:cNvPr id="2" name="Ορθογώνιο 1" descr=" Στην επίδραση υγρών (νερό, αλκοόλη, καφές, και άλλα),&#10; Στην επίδραση υψηλών – χαμηλών θερμοκρασιών,&#10; Σε μηχανική αποτριβή,&#10; Ευλεκτικότητα,&#10;Κατασκευαστική τελειότητα,&#10; Ποιότητα υλικών κατασκευής,&#10; Φινίρισμα.&#10;"/>
          <p:cNvSpPr/>
          <p:nvPr/>
        </p:nvSpPr>
        <p:spPr>
          <a:xfrm>
            <a:off x="539552" y="2047488"/>
            <a:ext cx="8136904" cy="2677656"/>
          </a:xfrm>
          <a:prstGeom prst="rect">
            <a:avLst/>
          </a:prstGeom>
        </p:spPr>
        <p:txBody>
          <a:bodyPr wrap="square">
            <a:spAutoFit/>
          </a:bodyPr>
          <a:lstStyle/>
          <a:p>
            <a:pPr marL="342900" indent="-342900">
              <a:buFont typeface="Wingdings" panose="05000000000000000000" pitchFamily="2" charset="2"/>
              <a:buChar char="§"/>
            </a:pPr>
            <a:r>
              <a:rPr lang="el-GR" altLang="el-GR" sz="2400" dirty="0" smtClean="0">
                <a:cs typeface="Times New Roman" pitchFamily="18" charset="0"/>
              </a:rPr>
              <a:t> Στην </a:t>
            </a:r>
            <a:r>
              <a:rPr lang="el-GR" altLang="el-GR" sz="2400" dirty="0">
                <a:cs typeface="Times New Roman" pitchFamily="18" charset="0"/>
              </a:rPr>
              <a:t>επίδραση υγρών </a:t>
            </a:r>
            <a:r>
              <a:rPr lang="el-GR" altLang="el-GR" sz="2400" dirty="0" smtClean="0">
                <a:cs typeface="Times New Roman" pitchFamily="18" charset="0"/>
              </a:rPr>
              <a:t>(νερό, αλκοόλη, καφές, </a:t>
            </a:r>
            <a:r>
              <a:rPr lang="el-GR" altLang="el-GR" sz="2400" dirty="0" err="1" smtClean="0">
                <a:cs typeface="Times New Roman" pitchFamily="18" charset="0"/>
              </a:rPr>
              <a:t>κ.ά</a:t>
            </a:r>
            <a:r>
              <a:rPr lang="el-GR" altLang="el-GR" sz="2400" dirty="0" smtClean="0">
                <a:cs typeface="Times New Roman" pitchFamily="18" charset="0"/>
              </a:rPr>
              <a:t>),</a:t>
            </a:r>
          </a:p>
          <a:p>
            <a:pPr marL="342900" indent="-342900">
              <a:buFont typeface="Wingdings" panose="05000000000000000000" pitchFamily="2" charset="2"/>
              <a:buChar char="§"/>
            </a:pPr>
            <a:r>
              <a:rPr lang="el-GR" altLang="el-GR" sz="2400" dirty="0" smtClean="0">
                <a:cs typeface="Times New Roman" pitchFamily="18" charset="0"/>
              </a:rPr>
              <a:t> Στην </a:t>
            </a:r>
            <a:r>
              <a:rPr lang="el-GR" altLang="el-GR" sz="2400" dirty="0">
                <a:cs typeface="Times New Roman" pitchFamily="18" charset="0"/>
              </a:rPr>
              <a:t>επίδραση υψηλών – χαμηλών </a:t>
            </a:r>
            <a:r>
              <a:rPr lang="el-GR" altLang="el-GR" sz="2400" dirty="0" smtClean="0">
                <a:cs typeface="Times New Roman" pitchFamily="18" charset="0"/>
              </a:rPr>
              <a:t>θερμοκρασιών,</a:t>
            </a:r>
            <a:endParaRPr lang="el-GR" altLang="el-GR" sz="2400" dirty="0">
              <a:cs typeface="Times New Roman" pitchFamily="18" charset="0"/>
            </a:endParaRPr>
          </a:p>
          <a:p>
            <a:pPr marL="342900" indent="-342900">
              <a:buFont typeface="Wingdings" panose="05000000000000000000" pitchFamily="2" charset="2"/>
              <a:buChar char="§"/>
            </a:pPr>
            <a:r>
              <a:rPr lang="el-GR" altLang="el-GR" sz="2400" dirty="0" smtClean="0">
                <a:cs typeface="Times New Roman" pitchFamily="18" charset="0"/>
              </a:rPr>
              <a:t> Σε </a:t>
            </a:r>
            <a:r>
              <a:rPr lang="el-GR" altLang="el-GR" sz="2400" dirty="0">
                <a:cs typeface="Times New Roman" pitchFamily="18" charset="0"/>
              </a:rPr>
              <a:t>μηχανική </a:t>
            </a:r>
            <a:r>
              <a:rPr lang="el-GR" altLang="el-GR" sz="2400" dirty="0" err="1" smtClean="0">
                <a:cs typeface="Times New Roman" pitchFamily="18" charset="0"/>
              </a:rPr>
              <a:t>αποτριβή</a:t>
            </a:r>
            <a:r>
              <a:rPr lang="el-GR" altLang="el-GR" sz="2400" dirty="0" smtClean="0">
                <a:cs typeface="Times New Roman" pitchFamily="18" charset="0"/>
              </a:rPr>
              <a:t>,</a:t>
            </a:r>
            <a:endParaRPr lang="el-GR" altLang="el-GR" sz="2400" dirty="0">
              <a:cs typeface="Times New Roman" pitchFamily="18" charset="0"/>
            </a:endParaRPr>
          </a:p>
          <a:p>
            <a:pPr marL="342900" indent="-342900">
              <a:buFont typeface="Wingdings" panose="05000000000000000000" pitchFamily="2" charset="2"/>
              <a:buChar char="§"/>
            </a:pPr>
            <a:r>
              <a:rPr lang="el-GR" altLang="el-GR" sz="2400" dirty="0" smtClean="0">
                <a:cs typeface="Times New Roman" pitchFamily="18" charset="0"/>
              </a:rPr>
              <a:t> </a:t>
            </a:r>
            <a:r>
              <a:rPr lang="el-GR" altLang="el-GR" sz="2400" dirty="0" err="1" smtClean="0">
                <a:cs typeface="Times New Roman" pitchFamily="18" charset="0"/>
              </a:rPr>
              <a:t>Ευλεκτικότητα</a:t>
            </a:r>
            <a:r>
              <a:rPr lang="el-GR" altLang="el-GR" sz="2400" dirty="0" smtClean="0">
                <a:cs typeface="Times New Roman" pitchFamily="18" charset="0"/>
              </a:rPr>
              <a:t>,</a:t>
            </a:r>
            <a:endParaRPr lang="el-GR" altLang="el-GR" sz="2400" dirty="0">
              <a:cs typeface="Times New Roman" pitchFamily="18" charset="0"/>
            </a:endParaRPr>
          </a:p>
          <a:p>
            <a:pPr marL="457200" indent="-457200">
              <a:buFont typeface="Wingdings" panose="05000000000000000000" pitchFamily="2" charset="2"/>
              <a:buChar char="§"/>
            </a:pPr>
            <a:r>
              <a:rPr lang="el-GR" altLang="el-GR" sz="2400" dirty="0" smtClean="0">
                <a:cs typeface="Times New Roman" pitchFamily="18" charset="0"/>
              </a:rPr>
              <a:t>Κατασκευαστική τελειότητα,</a:t>
            </a:r>
            <a:endParaRPr lang="el-GR" altLang="el-GR" sz="2400" dirty="0">
              <a:cs typeface="Times New Roman" pitchFamily="18" charset="0"/>
            </a:endParaRPr>
          </a:p>
          <a:p>
            <a:pPr marL="342900" indent="-342900">
              <a:buFont typeface="Wingdings" panose="05000000000000000000" pitchFamily="2" charset="2"/>
              <a:buChar char="§"/>
            </a:pPr>
            <a:r>
              <a:rPr lang="el-GR" altLang="el-GR" sz="2400" dirty="0" smtClean="0">
                <a:cs typeface="Times New Roman" pitchFamily="18" charset="0"/>
              </a:rPr>
              <a:t> Ποιότητα </a:t>
            </a:r>
            <a:r>
              <a:rPr lang="el-GR" altLang="el-GR" sz="2400" dirty="0">
                <a:cs typeface="Times New Roman" pitchFamily="18" charset="0"/>
              </a:rPr>
              <a:t>υλικών </a:t>
            </a:r>
            <a:r>
              <a:rPr lang="el-GR" altLang="el-GR" sz="2400" dirty="0" smtClean="0">
                <a:cs typeface="Times New Roman" pitchFamily="18" charset="0"/>
              </a:rPr>
              <a:t>κατασκευής,</a:t>
            </a:r>
            <a:endParaRPr lang="el-GR" altLang="el-GR" sz="2400" dirty="0">
              <a:cs typeface="Times New Roman" pitchFamily="18" charset="0"/>
            </a:endParaRPr>
          </a:p>
          <a:p>
            <a:pPr marL="342900" indent="-342900">
              <a:buFont typeface="Wingdings" panose="05000000000000000000" pitchFamily="2" charset="2"/>
              <a:buChar char="§"/>
            </a:pPr>
            <a:r>
              <a:rPr lang="el-GR" altLang="el-GR" sz="2400" dirty="0" smtClean="0">
                <a:cs typeface="Times New Roman" pitchFamily="18" charset="0"/>
              </a:rPr>
              <a:t> Φινίρισμα.</a:t>
            </a:r>
            <a:endParaRPr lang="el-GR" altLang="el-GR" sz="2400" dirty="0"/>
          </a:p>
        </p:txBody>
      </p:sp>
      <p:sp>
        <p:nvSpPr>
          <p:cNvPr id="11"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Ποιοτικός Έλεγχος στα Έπιπλα</a:t>
            </a:r>
            <a:endParaRPr lang="en-GB" sz="1400" dirty="0">
              <a:cs typeface="Times New Roman" pitchFamily="18" charset="0"/>
            </a:endParaRPr>
          </a:p>
        </p:txBody>
      </p:sp>
      <p:sp>
        <p:nvSpPr>
          <p:cNvPr id="4" name="Slide Number Placeholder 3" descr="."/>
          <p:cNvSpPr>
            <a:spLocks noGrp="1"/>
          </p:cNvSpPr>
          <p:nvPr>
            <p:ph type="sldNum" sz="quarter" idx="12"/>
          </p:nvPr>
        </p:nvSpPr>
        <p:spPr>
          <a:xfrm>
            <a:off x="6553200" y="6309320"/>
            <a:ext cx="2133600" cy="365125"/>
          </a:xfrm>
        </p:spPr>
        <p:txBody>
          <a:bodyPr/>
          <a:lstStyle/>
          <a:p>
            <a:fld id="{95390251-5B84-4D2F-A9C7-1C62C4738B3F}" type="slidenum">
              <a:rPr lang="el-GR" smtClean="0"/>
              <a:pPr/>
              <a:t>7</a:t>
            </a:fld>
            <a:endParaRPr lang="el-GR" dirty="0"/>
          </a:p>
        </p:txBody>
      </p:sp>
    </p:spTree>
    <p:custDataLst>
      <p:tags r:id="rId1"/>
    </p:custDataLst>
    <p:extLst>
      <p:ext uri="{BB962C8B-B14F-4D97-AF65-F5344CB8AC3E}">
        <p14:creationId xmlns:p14="http://schemas.microsoft.com/office/powerpoint/2010/main" val="27941604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22413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tabLst>
                <a:tab pos="457200" algn="l"/>
                <a:tab pos="1584325" algn="l"/>
              </a:tabLst>
            </a:pPr>
            <a:r>
              <a:rPr lang="el-GR" altLang="el-GR" sz="4000" dirty="0" smtClean="0">
                <a:cs typeface="Times New Roman" pitchFamily="18" charset="0"/>
              </a:rPr>
              <a:t>Εργαστηριακοί έλεγχοι (1 από 14)</a:t>
            </a:r>
            <a:endParaRPr lang="el-GR" sz="4000" dirty="0"/>
          </a:p>
        </p:txBody>
      </p:sp>
      <p:sp>
        <p:nvSpPr>
          <p:cNvPr id="2" name="Ορθογώνιο 1"/>
          <p:cNvSpPr/>
          <p:nvPr/>
        </p:nvSpPr>
        <p:spPr>
          <a:xfrm>
            <a:off x="467544" y="1976641"/>
            <a:ext cx="8208912" cy="3108543"/>
          </a:xfrm>
          <a:prstGeom prst="rect">
            <a:avLst/>
          </a:prstGeom>
        </p:spPr>
        <p:txBody>
          <a:bodyPr wrap="square">
            <a:spAutoFit/>
          </a:bodyPr>
          <a:lstStyle/>
          <a:p>
            <a:r>
              <a:rPr lang="el-GR" altLang="el-GR" sz="2800" dirty="0">
                <a:cs typeface="Times New Roman" pitchFamily="18" charset="0"/>
              </a:rPr>
              <a:t>Οι εργαστηριακοί έλεγχοι διακρίνονται σε τέσσερις </a:t>
            </a:r>
            <a:r>
              <a:rPr lang="el-GR" altLang="el-GR" sz="2800" dirty="0" smtClean="0">
                <a:cs typeface="Times New Roman" pitchFamily="18" charset="0"/>
              </a:rPr>
              <a:t>κατηγορίες:</a:t>
            </a:r>
            <a:endParaRPr lang="el-GR" altLang="el-GR" sz="2800" dirty="0">
              <a:cs typeface="Times New Roman" pitchFamily="18" charset="0"/>
            </a:endParaRPr>
          </a:p>
          <a:p>
            <a:pPr marL="457200" indent="-457200">
              <a:buFont typeface="Wingdings" panose="05000000000000000000" pitchFamily="2" charset="2"/>
              <a:buChar char="q"/>
            </a:pPr>
            <a:endParaRPr lang="el-GR" altLang="el-GR" sz="2800" dirty="0">
              <a:cs typeface="Times New Roman" pitchFamily="18" charset="0"/>
            </a:endParaRPr>
          </a:p>
          <a:p>
            <a:pPr marL="457200" indent="-457200">
              <a:buFont typeface="Wingdings" panose="05000000000000000000" pitchFamily="2" charset="2"/>
              <a:buChar char="§"/>
            </a:pPr>
            <a:r>
              <a:rPr lang="el-GR" altLang="el-GR" sz="2800" dirty="0" smtClean="0">
                <a:cs typeface="Times New Roman" pitchFamily="18" charset="0"/>
              </a:rPr>
              <a:t>έλεγχος επίπλου,</a:t>
            </a:r>
          </a:p>
          <a:p>
            <a:pPr marL="457200" indent="-457200">
              <a:buFont typeface="Wingdings" panose="05000000000000000000" pitchFamily="2" charset="2"/>
              <a:buChar char="§"/>
            </a:pPr>
            <a:r>
              <a:rPr lang="el-GR" altLang="el-GR" sz="2800" dirty="0" smtClean="0">
                <a:cs typeface="Times New Roman" pitchFamily="18" charset="0"/>
              </a:rPr>
              <a:t>έλεγχος κατασκευαστικών υλικών,</a:t>
            </a:r>
          </a:p>
          <a:p>
            <a:pPr marL="457200" indent="-457200">
              <a:buFont typeface="Wingdings" panose="05000000000000000000" pitchFamily="2" charset="2"/>
              <a:buChar char="§"/>
            </a:pPr>
            <a:r>
              <a:rPr lang="el-GR" altLang="el-GR" sz="2800" dirty="0" smtClean="0">
                <a:cs typeface="Times New Roman" pitchFamily="18" charset="0"/>
              </a:rPr>
              <a:t>έλεγχος συνδέσεων,</a:t>
            </a:r>
            <a:endParaRPr lang="el-GR" altLang="el-GR" sz="2800" dirty="0">
              <a:cs typeface="Times New Roman" pitchFamily="18" charset="0"/>
            </a:endParaRPr>
          </a:p>
          <a:p>
            <a:pPr marL="457200" indent="-457200">
              <a:buFont typeface="Wingdings" panose="05000000000000000000" pitchFamily="2" charset="2"/>
              <a:buChar char="§"/>
            </a:pPr>
            <a:r>
              <a:rPr lang="el-GR" altLang="el-GR" sz="2800" dirty="0" smtClean="0">
                <a:cs typeface="Times New Roman" pitchFamily="18" charset="0"/>
              </a:rPr>
              <a:t>έλεγχος </a:t>
            </a:r>
            <a:r>
              <a:rPr lang="el-GR" altLang="el-GR" sz="2800" dirty="0">
                <a:cs typeface="Times New Roman" pitchFamily="18" charset="0"/>
              </a:rPr>
              <a:t>εξωτερικών επιφανειών.</a:t>
            </a:r>
            <a:r>
              <a:rPr lang="el-GR" altLang="el-GR" sz="2800" dirty="0"/>
              <a:t> </a:t>
            </a:r>
          </a:p>
        </p:txBody>
      </p:sp>
      <p:sp>
        <p:nvSpPr>
          <p:cNvPr id="9"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Ποιοτικός Έλεγχος στα Έπιπλα</a:t>
            </a:r>
            <a:endParaRPr lang="en-GB" sz="1400" dirty="0">
              <a:cs typeface="Times New Roman" pitchFamily="18" charset="0"/>
            </a:endParaRPr>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8</a:t>
            </a:fld>
            <a:endParaRPr lang="el-GR" dirty="0"/>
          </a:p>
        </p:txBody>
      </p:sp>
    </p:spTree>
    <p:custDataLst>
      <p:tags r:id="rId1"/>
    </p:custDataLst>
    <p:extLst>
      <p:ext uri="{BB962C8B-B14F-4D97-AF65-F5344CB8AC3E}">
        <p14:creationId xmlns:p14="http://schemas.microsoft.com/office/powerpoint/2010/main" val="29989218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467544" y="-27384"/>
            <a:ext cx="8208912" cy="1296144"/>
          </a:xfrm>
          <a:ln/>
          <a:extLst>
            <a:ext uri="{91240B29-F687-4F45-9708-019B960494DF}">
              <a14:hiddenLine xmlns:a14="http://schemas.microsoft.com/office/drawing/2010/main" w="9525">
                <a:solidFill>
                  <a:srgbClr val="000000"/>
                </a:solidFill>
                <a:round/>
                <a:headEnd/>
                <a:tailEnd/>
              </a14:hiddenLine>
            </a:ext>
          </a:extLst>
        </p:spPr>
        <p:txBody>
          <a:bodyPr lIns="89964" tIns="46781" rIns="89964" bIns="46781">
            <a:noAutofit/>
          </a:bodyPr>
          <a:lstStyle/>
          <a:p>
            <a:r>
              <a:rPr lang="el-GR" altLang="el-GR" dirty="0">
                <a:cs typeface="Times New Roman" pitchFamily="18" charset="0"/>
              </a:rPr>
              <a:t>Εργαστηριακοί έλεγχοι </a:t>
            </a:r>
            <a:r>
              <a:rPr lang="el-GR" altLang="el-GR" dirty="0" smtClean="0">
                <a:cs typeface="Times New Roman" pitchFamily="18" charset="0"/>
              </a:rPr>
              <a:t>(2 </a:t>
            </a:r>
            <a:r>
              <a:rPr lang="el-GR" altLang="el-GR" dirty="0">
                <a:cs typeface="Times New Roman" pitchFamily="18" charset="0"/>
              </a:rPr>
              <a:t>από </a:t>
            </a:r>
            <a:r>
              <a:rPr lang="el-GR" altLang="el-GR" dirty="0" smtClean="0">
                <a:cs typeface="Times New Roman" pitchFamily="18" charset="0"/>
              </a:rPr>
              <a:t>14)</a:t>
            </a:r>
            <a:endParaRPr lang="el-GR" dirty="0"/>
          </a:p>
        </p:txBody>
      </p:sp>
      <p:sp>
        <p:nvSpPr>
          <p:cNvPr id="3" name="Ορθογώνιο 2" descr="Πληροφορίες μετά από ποιοτικό έλεγχο αντιπροσωπευτικών &#10;δειγμάτων  &#10; &#10;                                                              Ποιότητα&#10;                                     Κανονική             Καλή              Πολύ καλή&#10;Μηχανική αντοχή&#10;και σταθερότητα                                                                                      &#10; &#10;Ανθεκτικότητα&#10;της επιφάνειας&#10; &#10;Ποιότητα υλικών&#10;και κατασκευαστική&#10;τελειότητα &#10;"/>
          <p:cNvSpPr/>
          <p:nvPr/>
        </p:nvSpPr>
        <p:spPr>
          <a:xfrm>
            <a:off x="467544" y="1162481"/>
            <a:ext cx="8280920" cy="5262979"/>
          </a:xfrm>
          <a:prstGeom prst="rect">
            <a:avLst/>
          </a:prstGeom>
        </p:spPr>
        <p:txBody>
          <a:bodyPr wrap="square">
            <a:spAutoFit/>
          </a:bodyPr>
          <a:lstStyle/>
          <a:p>
            <a:r>
              <a:rPr lang="el-GR" altLang="el-GR" sz="2400" dirty="0" smtClean="0">
                <a:cs typeface="Times New Roman" pitchFamily="18" charset="0"/>
              </a:rPr>
              <a:t>Πληροφορίες μετά από ποιοτικό έλεγχο αντιπροσωπευτικών </a:t>
            </a:r>
          </a:p>
          <a:p>
            <a:r>
              <a:rPr lang="el-GR" altLang="el-GR" sz="2400" dirty="0" smtClean="0">
                <a:cs typeface="Times New Roman" pitchFamily="18" charset="0"/>
              </a:rPr>
              <a:t>δειγμάτων  </a:t>
            </a:r>
          </a:p>
          <a:p>
            <a:r>
              <a:rPr lang="el-GR" altLang="el-GR" sz="2400" dirty="0" smtClean="0">
                <a:cs typeface="Times New Roman" pitchFamily="18" charset="0"/>
              </a:rPr>
              <a:t> </a:t>
            </a:r>
          </a:p>
          <a:p>
            <a:r>
              <a:rPr lang="el-GR" altLang="el-GR" sz="2400" dirty="0" smtClean="0">
                <a:cs typeface="Times New Roman" pitchFamily="18" charset="0"/>
              </a:rPr>
              <a:t>                                                              Ποιότητα</a:t>
            </a:r>
          </a:p>
          <a:p>
            <a:r>
              <a:rPr lang="el-GR" altLang="el-GR" sz="2400" dirty="0" smtClean="0">
                <a:cs typeface="Times New Roman" pitchFamily="18" charset="0"/>
              </a:rPr>
              <a:t>                                     Κανονική             Καλή              Πολύ καλή</a:t>
            </a:r>
          </a:p>
          <a:p>
            <a:r>
              <a:rPr lang="el-GR" altLang="el-GR" sz="2400" dirty="0" smtClean="0">
                <a:cs typeface="Times New Roman" pitchFamily="18" charset="0"/>
              </a:rPr>
              <a:t>Μηχανική αντοχή</a:t>
            </a:r>
          </a:p>
          <a:p>
            <a:r>
              <a:rPr lang="el-GR" altLang="el-GR" sz="2400" dirty="0" smtClean="0">
                <a:cs typeface="Times New Roman" pitchFamily="18" charset="0"/>
              </a:rPr>
              <a:t>και σταθερότητα                                                                                      </a:t>
            </a:r>
          </a:p>
          <a:p>
            <a:r>
              <a:rPr lang="el-GR" altLang="el-GR" sz="2400" dirty="0" smtClean="0">
                <a:cs typeface="Times New Roman" pitchFamily="18" charset="0"/>
              </a:rPr>
              <a:t> </a:t>
            </a:r>
          </a:p>
          <a:p>
            <a:r>
              <a:rPr lang="el-GR" altLang="el-GR" sz="2400" dirty="0" smtClean="0">
                <a:cs typeface="Times New Roman" pitchFamily="18" charset="0"/>
              </a:rPr>
              <a:t>Ανθεκτικότητα</a:t>
            </a:r>
          </a:p>
          <a:p>
            <a:r>
              <a:rPr lang="el-GR" altLang="el-GR" sz="2400" dirty="0" smtClean="0">
                <a:cs typeface="Times New Roman" pitchFamily="18" charset="0"/>
              </a:rPr>
              <a:t>της επιφάνειας</a:t>
            </a:r>
          </a:p>
          <a:p>
            <a:r>
              <a:rPr lang="el-GR" altLang="el-GR" sz="2400" dirty="0" smtClean="0">
                <a:cs typeface="Times New Roman" pitchFamily="18" charset="0"/>
              </a:rPr>
              <a:t> </a:t>
            </a:r>
          </a:p>
          <a:p>
            <a:r>
              <a:rPr lang="el-GR" altLang="el-GR" sz="2400" dirty="0" smtClean="0">
                <a:cs typeface="Times New Roman" pitchFamily="18" charset="0"/>
              </a:rPr>
              <a:t>Ποιότητα υλικών</a:t>
            </a:r>
          </a:p>
          <a:p>
            <a:r>
              <a:rPr lang="el-GR" altLang="el-GR" sz="2400" dirty="0" smtClean="0">
                <a:cs typeface="Times New Roman" pitchFamily="18" charset="0"/>
              </a:rPr>
              <a:t>και κατασκευαστική</a:t>
            </a:r>
          </a:p>
          <a:p>
            <a:r>
              <a:rPr lang="el-GR" altLang="el-GR" sz="2400" dirty="0" smtClean="0">
                <a:cs typeface="Times New Roman" pitchFamily="18" charset="0"/>
              </a:rPr>
              <a:t>τελειότητα </a:t>
            </a:r>
            <a:endParaRPr lang="el-GR" altLang="el-GR" sz="2400" dirty="0">
              <a:cs typeface="Times New Roman" pitchFamily="18" charset="0"/>
            </a:endParaRPr>
          </a:p>
        </p:txBody>
      </p:sp>
      <p:sp>
        <p:nvSpPr>
          <p:cNvPr id="10"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Ποιοτικός Έλεγχος στα Έπιπλα</a:t>
            </a:r>
            <a:endParaRPr lang="en-GB" sz="1400" dirty="0">
              <a:cs typeface="Times New Roman" pitchFamily="18" charset="0"/>
            </a:endParaRPr>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9</a:t>
            </a:fld>
            <a:endParaRPr lang="el-GR" dirty="0"/>
          </a:p>
        </p:txBody>
      </p:sp>
      <p:sp>
        <p:nvSpPr>
          <p:cNvPr id="22" name="Rectangle 3" descr="."/>
          <p:cNvSpPr>
            <a:spLocks noChangeArrowheads="1"/>
          </p:cNvSpPr>
          <p:nvPr>
            <p:custDataLst>
              <p:tags r:id="rId3"/>
            </p:custDataLst>
          </p:nvPr>
        </p:nvSpPr>
        <p:spPr bwMode="auto">
          <a:xfrm>
            <a:off x="3419872" y="4365104"/>
            <a:ext cx="639763" cy="365125"/>
          </a:xfrm>
          <a:prstGeom prst="rect">
            <a:avLst/>
          </a:prstGeom>
          <a:solidFill>
            <a:srgbClr val="FFFFFF"/>
          </a:solidFill>
          <a:ln w="9525">
            <a:solidFill>
              <a:srgbClr val="000000"/>
            </a:solidFill>
            <a:miter lim="800000"/>
            <a:headEnd/>
            <a:tailEnd/>
          </a:ln>
        </p:spPr>
        <p:txBody>
          <a:bodyPr lIns="0" tIns="0" rIns="0" bIns="0"/>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l-GR" sz="1200" dirty="0">
                <a:latin typeface="Arial" charset="0"/>
                <a:cs typeface="Times New Roman" pitchFamily="18" charset="0"/>
              </a:rPr>
              <a:t> </a:t>
            </a:r>
          </a:p>
          <a:p>
            <a:endParaRPr lang="en-US" altLang="el-GR" sz="1800" dirty="0">
              <a:latin typeface="Arial" charset="0"/>
            </a:endParaRPr>
          </a:p>
        </p:txBody>
      </p:sp>
      <p:sp>
        <p:nvSpPr>
          <p:cNvPr id="23" name="Rectangle 4" descr="."/>
          <p:cNvSpPr>
            <a:spLocks noChangeArrowheads="1"/>
          </p:cNvSpPr>
          <p:nvPr>
            <p:custDataLst>
              <p:tags r:id="rId4"/>
            </p:custDataLst>
          </p:nvPr>
        </p:nvSpPr>
        <p:spPr bwMode="auto">
          <a:xfrm>
            <a:off x="5165501" y="4365104"/>
            <a:ext cx="639763" cy="365125"/>
          </a:xfrm>
          <a:prstGeom prst="rect">
            <a:avLst/>
          </a:prstGeom>
          <a:solidFill>
            <a:srgbClr val="FFFFFF"/>
          </a:solidFill>
          <a:ln w="9525">
            <a:solidFill>
              <a:srgbClr val="000000"/>
            </a:solidFill>
            <a:miter lim="800000"/>
            <a:headEnd/>
            <a:tailEnd/>
          </a:ln>
        </p:spPr>
        <p:txBody>
          <a:bodyPr lIns="0" tIns="0" rIns="0" bIns="0"/>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r>
              <a:rPr lang="en-US" altLang="el-GR" sz="1500" dirty="0">
                <a:latin typeface="Times New Roman" pitchFamily="18" charset="0"/>
                <a:cs typeface="Times New Roman" pitchFamily="18" charset="0"/>
                <a:sym typeface="Webdings" pitchFamily="18" charset="2"/>
              </a:rPr>
              <a:t></a:t>
            </a:r>
            <a:endParaRPr lang="en-US" altLang="el-GR" sz="1200" dirty="0">
              <a:latin typeface="Arial" charset="0"/>
              <a:cs typeface="Times New Roman" pitchFamily="18" charset="0"/>
            </a:endParaRPr>
          </a:p>
          <a:p>
            <a:pPr algn="ctr"/>
            <a:endParaRPr lang="en-US" altLang="el-GR" sz="1500" dirty="0">
              <a:latin typeface="Times New Roman" pitchFamily="18" charset="0"/>
              <a:cs typeface="Times New Roman" pitchFamily="18" charset="0"/>
              <a:sym typeface="Webdings" pitchFamily="18" charset="2"/>
            </a:endParaRPr>
          </a:p>
        </p:txBody>
      </p:sp>
      <p:sp>
        <p:nvSpPr>
          <p:cNvPr id="24" name="Rectangle 5" descr="."/>
          <p:cNvSpPr>
            <a:spLocks noChangeArrowheads="1"/>
          </p:cNvSpPr>
          <p:nvPr>
            <p:custDataLst>
              <p:tags r:id="rId5"/>
            </p:custDataLst>
          </p:nvPr>
        </p:nvSpPr>
        <p:spPr bwMode="auto">
          <a:xfrm>
            <a:off x="7092280" y="4365104"/>
            <a:ext cx="639763" cy="365125"/>
          </a:xfrm>
          <a:prstGeom prst="rect">
            <a:avLst/>
          </a:prstGeom>
          <a:solidFill>
            <a:srgbClr val="FFFFFF"/>
          </a:solidFill>
          <a:ln w="9525">
            <a:solidFill>
              <a:srgbClr val="000000"/>
            </a:solidFill>
            <a:miter lim="800000"/>
            <a:headEnd/>
            <a:tailEnd/>
          </a:ln>
        </p:spPr>
        <p:txBody>
          <a:bodyPr lIns="0" tIns="0" rIns="0" bIns="0"/>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r>
              <a:rPr lang="en-US" altLang="el-GR" sz="1500" dirty="0">
                <a:latin typeface="Arial" charset="0"/>
                <a:cs typeface="Times New Roman" pitchFamily="18" charset="0"/>
              </a:rPr>
              <a:t> </a:t>
            </a:r>
            <a:endParaRPr lang="en-US" altLang="el-GR" sz="1200" dirty="0">
              <a:latin typeface="Arial" charset="0"/>
              <a:cs typeface="Times New Roman" pitchFamily="18" charset="0"/>
            </a:endParaRPr>
          </a:p>
          <a:p>
            <a:pPr algn="ctr"/>
            <a:endParaRPr lang="en-US" altLang="el-GR" sz="1800" dirty="0">
              <a:latin typeface="Arial" charset="0"/>
            </a:endParaRPr>
          </a:p>
        </p:txBody>
      </p:sp>
      <p:sp>
        <p:nvSpPr>
          <p:cNvPr id="25" name="Rectangle 6" descr="."/>
          <p:cNvSpPr>
            <a:spLocks noChangeArrowheads="1"/>
          </p:cNvSpPr>
          <p:nvPr>
            <p:custDataLst>
              <p:tags r:id="rId6"/>
            </p:custDataLst>
          </p:nvPr>
        </p:nvSpPr>
        <p:spPr bwMode="auto">
          <a:xfrm>
            <a:off x="3419872" y="5516488"/>
            <a:ext cx="639763" cy="365125"/>
          </a:xfrm>
          <a:prstGeom prst="rect">
            <a:avLst/>
          </a:prstGeom>
          <a:solidFill>
            <a:srgbClr val="FFFFFF"/>
          </a:solidFill>
          <a:ln w="9525">
            <a:solidFill>
              <a:srgbClr val="000000"/>
            </a:solidFill>
            <a:miter lim="800000"/>
            <a:headEnd/>
            <a:tailEnd/>
          </a:ln>
        </p:spPr>
        <p:txBody>
          <a:bodyPr lIns="0" tIns="0" rIns="0" bIns="0"/>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r>
              <a:rPr lang="en-US" altLang="el-GR" sz="1500" dirty="0">
                <a:latin typeface="Times New Roman" pitchFamily="18" charset="0"/>
                <a:cs typeface="Times New Roman" pitchFamily="18" charset="0"/>
                <a:sym typeface="Webdings" pitchFamily="18" charset="2"/>
              </a:rPr>
              <a:t></a:t>
            </a:r>
            <a:endParaRPr lang="en-US" altLang="el-GR" sz="1200" dirty="0">
              <a:latin typeface="Arial" charset="0"/>
              <a:cs typeface="Times New Roman" pitchFamily="18" charset="0"/>
            </a:endParaRPr>
          </a:p>
          <a:p>
            <a:pPr algn="ctr"/>
            <a:endParaRPr lang="en-US" altLang="el-GR" sz="1500" dirty="0">
              <a:latin typeface="Times New Roman" pitchFamily="18" charset="0"/>
              <a:cs typeface="Times New Roman" pitchFamily="18" charset="0"/>
              <a:sym typeface="Webdings" pitchFamily="18" charset="2"/>
            </a:endParaRPr>
          </a:p>
        </p:txBody>
      </p:sp>
      <p:sp>
        <p:nvSpPr>
          <p:cNvPr id="26" name="Rectangle 7" descr="."/>
          <p:cNvSpPr>
            <a:spLocks noChangeArrowheads="1"/>
          </p:cNvSpPr>
          <p:nvPr>
            <p:custDataLst>
              <p:tags r:id="rId7"/>
            </p:custDataLst>
          </p:nvPr>
        </p:nvSpPr>
        <p:spPr bwMode="auto">
          <a:xfrm>
            <a:off x="5165501" y="5517232"/>
            <a:ext cx="639763" cy="365125"/>
          </a:xfrm>
          <a:prstGeom prst="rect">
            <a:avLst/>
          </a:prstGeom>
          <a:solidFill>
            <a:srgbClr val="FFFFFF"/>
          </a:solidFill>
          <a:ln w="9525">
            <a:solidFill>
              <a:srgbClr val="000000"/>
            </a:solidFill>
            <a:miter lim="800000"/>
            <a:headEnd/>
            <a:tailEnd/>
          </a:ln>
        </p:spPr>
        <p:txBody>
          <a:bodyPr lIns="0" tIns="0" rIns="0" bIns="0"/>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r>
              <a:rPr lang="en-US" altLang="el-GR" sz="1200" dirty="0">
                <a:latin typeface="Arial" charset="0"/>
                <a:cs typeface="Times New Roman" pitchFamily="18" charset="0"/>
              </a:rPr>
              <a:t> </a:t>
            </a:r>
          </a:p>
          <a:p>
            <a:pPr algn="ctr"/>
            <a:endParaRPr lang="en-US" altLang="el-GR" sz="1800" dirty="0">
              <a:latin typeface="Arial" charset="0"/>
            </a:endParaRPr>
          </a:p>
        </p:txBody>
      </p:sp>
      <p:sp>
        <p:nvSpPr>
          <p:cNvPr id="27" name="Rectangle 8" descr="."/>
          <p:cNvSpPr>
            <a:spLocks noChangeArrowheads="1"/>
          </p:cNvSpPr>
          <p:nvPr>
            <p:custDataLst>
              <p:tags r:id="rId8"/>
            </p:custDataLst>
          </p:nvPr>
        </p:nvSpPr>
        <p:spPr bwMode="auto">
          <a:xfrm>
            <a:off x="7092280" y="5517232"/>
            <a:ext cx="639763" cy="365125"/>
          </a:xfrm>
          <a:prstGeom prst="rect">
            <a:avLst/>
          </a:prstGeom>
          <a:solidFill>
            <a:srgbClr val="FFFFFF"/>
          </a:solidFill>
          <a:ln w="9525">
            <a:solidFill>
              <a:srgbClr val="000000"/>
            </a:solidFill>
            <a:miter lim="800000"/>
            <a:headEnd/>
            <a:tailEnd/>
          </a:ln>
        </p:spPr>
        <p:txBody>
          <a:bodyPr lIns="0" tIns="0" rIns="0" bIns="0"/>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l-GR" sz="1200" dirty="0">
                <a:latin typeface="Arial" charset="0"/>
                <a:cs typeface="Times New Roman" pitchFamily="18" charset="0"/>
              </a:rPr>
              <a:t> </a:t>
            </a:r>
          </a:p>
          <a:p>
            <a:endParaRPr lang="en-US" altLang="el-GR" sz="1800" dirty="0">
              <a:latin typeface="Arial" charset="0"/>
            </a:endParaRPr>
          </a:p>
        </p:txBody>
      </p:sp>
      <p:sp>
        <p:nvSpPr>
          <p:cNvPr id="28" name="Rectangle 9" descr="."/>
          <p:cNvSpPr>
            <a:spLocks noChangeArrowheads="1"/>
          </p:cNvSpPr>
          <p:nvPr>
            <p:custDataLst>
              <p:tags r:id="rId9"/>
            </p:custDataLst>
          </p:nvPr>
        </p:nvSpPr>
        <p:spPr bwMode="auto">
          <a:xfrm>
            <a:off x="3419872" y="3351907"/>
            <a:ext cx="639763" cy="365125"/>
          </a:xfrm>
          <a:prstGeom prst="rect">
            <a:avLst/>
          </a:prstGeom>
          <a:solidFill>
            <a:srgbClr val="FFFFFF"/>
          </a:solidFill>
          <a:ln w="9525">
            <a:solidFill>
              <a:srgbClr val="000000"/>
            </a:solidFill>
            <a:miter lim="800000"/>
            <a:headEnd/>
            <a:tailEnd/>
          </a:ln>
        </p:spPr>
        <p:txBody>
          <a:bodyPr lIns="0" tIns="0" rIns="0" bIns="0"/>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l-GR" sz="1200" dirty="0">
                <a:latin typeface="Arial" charset="0"/>
                <a:cs typeface="Times New Roman" pitchFamily="18" charset="0"/>
              </a:rPr>
              <a:t> </a:t>
            </a:r>
          </a:p>
          <a:p>
            <a:endParaRPr lang="en-US" altLang="el-GR" sz="1800" dirty="0">
              <a:latin typeface="Arial" charset="0"/>
            </a:endParaRPr>
          </a:p>
        </p:txBody>
      </p:sp>
      <p:sp>
        <p:nvSpPr>
          <p:cNvPr id="29" name="Rectangle 10" descr="."/>
          <p:cNvSpPr>
            <a:spLocks noChangeArrowheads="1"/>
          </p:cNvSpPr>
          <p:nvPr>
            <p:custDataLst>
              <p:tags r:id="rId10"/>
            </p:custDataLst>
          </p:nvPr>
        </p:nvSpPr>
        <p:spPr bwMode="auto">
          <a:xfrm>
            <a:off x="5156373" y="3351907"/>
            <a:ext cx="639763" cy="365125"/>
          </a:xfrm>
          <a:prstGeom prst="rect">
            <a:avLst/>
          </a:prstGeom>
          <a:solidFill>
            <a:srgbClr val="FFFFFF"/>
          </a:solidFill>
          <a:ln w="9525">
            <a:solidFill>
              <a:srgbClr val="000000"/>
            </a:solidFill>
            <a:miter lim="800000"/>
            <a:headEnd/>
            <a:tailEnd/>
          </a:ln>
        </p:spPr>
        <p:txBody>
          <a:bodyPr lIns="0" tIns="0" rIns="0" bIns="0"/>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l-GR" sz="1200" dirty="0">
                <a:latin typeface="Arial" charset="0"/>
                <a:cs typeface="Times New Roman" pitchFamily="18" charset="0"/>
              </a:rPr>
              <a:t> </a:t>
            </a:r>
          </a:p>
          <a:p>
            <a:endParaRPr lang="en-US" altLang="el-GR" sz="1800" dirty="0">
              <a:latin typeface="Arial" charset="0"/>
            </a:endParaRPr>
          </a:p>
        </p:txBody>
      </p:sp>
      <p:sp>
        <p:nvSpPr>
          <p:cNvPr id="30" name="Rectangle 11" descr="."/>
          <p:cNvSpPr>
            <a:spLocks noChangeArrowheads="1"/>
          </p:cNvSpPr>
          <p:nvPr>
            <p:custDataLst>
              <p:tags r:id="rId11"/>
            </p:custDataLst>
          </p:nvPr>
        </p:nvSpPr>
        <p:spPr bwMode="auto">
          <a:xfrm>
            <a:off x="7100589" y="3351907"/>
            <a:ext cx="639763" cy="365125"/>
          </a:xfrm>
          <a:prstGeom prst="rect">
            <a:avLst/>
          </a:prstGeom>
          <a:solidFill>
            <a:srgbClr val="FFFFFF"/>
          </a:solidFill>
          <a:ln w="9525">
            <a:solidFill>
              <a:srgbClr val="000000"/>
            </a:solidFill>
            <a:miter lim="800000"/>
            <a:headEnd/>
            <a:tailEnd/>
          </a:ln>
        </p:spPr>
        <p:txBody>
          <a:bodyPr lIns="0" tIns="0" rIns="0" bIns="0"/>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r>
              <a:rPr lang="en-US" altLang="el-GR" sz="1500" dirty="0">
                <a:latin typeface="Times New Roman" pitchFamily="18" charset="0"/>
                <a:cs typeface="Times New Roman" pitchFamily="18" charset="0"/>
                <a:sym typeface="Webdings" pitchFamily="18" charset="2"/>
              </a:rPr>
              <a:t></a:t>
            </a:r>
            <a:endParaRPr lang="en-US" altLang="el-GR" sz="1200" dirty="0">
              <a:latin typeface="Arial" charset="0"/>
              <a:cs typeface="Times New Roman" pitchFamily="18" charset="0"/>
            </a:endParaRPr>
          </a:p>
          <a:p>
            <a:endParaRPr lang="en-US" altLang="el-GR" sz="1500" dirty="0">
              <a:latin typeface="Times New Roman" pitchFamily="18" charset="0"/>
              <a:cs typeface="Times New Roman" pitchFamily="18" charset="0"/>
              <a:sym typeface="Webdings" pitchFamily="18" charset="2"/>
            </a:endParaRPr>
          </a:p>
        </p:txBody>
      </p:sp>
    </p:spTree>
    <p:custDataLst>
      <p:tags r:id="rId1"/>
    </p:custDataLst>
    <p:extLst>
      <p:ext uri="{BB962C8B-B14F-4D97-AF65-F5344CB8AC3E}">
        <p14:creationId xmlns:p14="http://schemas.microsoft.com/office/powerpoint/2010/main" val="407666619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0/3/2005 3:40:40 A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7,3,10,4,22,23,24,25,26,27,28,29,30,"/>
</p:tagLst>
</file>

<file path=ppt/tags/tag1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7,8,10,4,"/>
</p:tagLst>
</file>

<file path=ppt/tags/tag24.xml><?xml version="1.0" encoding="utf-8"?>
<p:tagLst xmlns:a="http://schemas.openxmlformats.org/drawingml/2006/main" xmlns:r="http://schemas.openxmlformats.org/officeDocument/2006/relationships" xmlns:p="http://schemas.openxmlformats.org/presentationml/2006/main">
  <p:tag name="ZHAW.ACCESSIBILITYADDIN.READINGORDER" val="5,2,6,7,4,"/>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6.xml><?xml version="1.0" encoding="utf-8"?>
<p:tagLst xmlns:a="http://schemas.openxmlformats.org/drawingml/2006/main" xmlns:r="http://schemas.openxmlformats.org/officeDocument/2006/relationships" xmlns:p="http://schemas.openxmlformats.org/presentationml/2006/main">
  <p:tag name="ZHAW.ACCESSIBILITYADDIN.READINGORDER" val="5,2,8,7,4,"/>
</p:tagLst>
</file>

<file path=ppt/tags/tag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8.xml><?xml version="1.0" encoding="utf-8"?>
<p:tagLst xmlns:a="http://schemas.openxmlformats.org/drawingml/2006/main" xmlns:r="http://schemas.openxmlformats.org/officeDocument/2006/relationships" xmlns:p="http://schemas.openxmlformats.org/presentationml/2006/main">
  <p:tag name="ZHAW.ACCESSIBILITYADDIN.READINGORDER" val="5,2,6,7,4,"/>
</p:tagLst>
</file>

<file path=ppt/tags/tag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3074,3075,1026,3077,"/>
</p:tagLst>
</file>

<file path=ppt/tags/tag30.xml><?xml version="1.0" encoding="utf-8"?>
<p:tagLst xmlns:a="http://schemas.openxmlformats.org/drawingml/2006/main" xmlns:r="http://schemas.openxmlformats.org/officeDocument/2006/relationships" xmlns:p="http://schemas.openxmlformats.org/presentationml/2006/main">
  <p:tag name="ZHAW.ACCESSIBILITYADDIN.READINGORDER" val="5,2,8,7,4,"/>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3.xml><?xml version="1.0" encoding="utf-8"?>
<p:tagLst xmlns:a="http://schemas.openxmlformats.org/drawingml/2006/main" xmlns:r="http://schemas.openxmlformats.org/officeDocument/2006/relationships" xmlns:p="http://schemas.openxmlformats.org/presentationml/2006/main">
  <p:tag name="ZHAW.ACCESSIBILITYADDIN.READINGORDER" val="7,2,8,5,9,"/>
</p:tagLst>
</file>

<file path=ppt/tags/tag34.xml><?xml version="1.0" encoding="utf-8"?>
<p:tagLst xmlns:a="http://schemas.openxmlformats.org/drawingml/2006/main" xmlns:r="http://schemas.openxmlformats.org/officeDocument/2006/relationships" xmlns:p="http://schemas.openxmlformats.org/presentationml/2006/main">
  <p:tag name="ZHAW.ACCESSIBILITYADDIN.READINGORDER" val="7,2,6,8,5,9,"/>
</p:tagLst>
</file>

<file path=ppt/tags/tag35.xml><?xml version="1.0" encoding="utf-8"?>
<p:tagLst xmlns:a="http://schemas.openxmlformats.org/drawingml/2006/main" xmlns:r="http://schemas.openxmlformats.org/officeDocument/2006/relationships" xmlns:p="http://schemas.openxmlformats.org/presentationml/2006/main">
  <p:tag name="ZHAW.ACCESSIBILITYADDIN.READINGORDER" val="7,2,8,5,9,"/>
</p:tagLst>
</file>

<file path=ppt/tags/tag36.xml><?xml version="1.0" encoding="utf-8"?>
<p:tagLst xmlns:a="http://schemas.openxmlformats.org/drawingml/2006/main" xmlns:r="http://schemas.openxmlformats.org/officeDocument/2006/relationships" xmlns:p="http://schemas.openxmlformats.org/presentationml/2006/main">
  <p:tag name="ZHAW.ACCESSIBILITYADDIN.READINGORDER" val="7,6,47,48,5,9,"/>
</p:tagLst>
</file>

<file path=ppt/tags/tag37.xml><?xml version="1.0" encoding="utf-8"?>
<p:tagLst xmlns:a="http://schemas.openxmlformats.org/drawingml/2006/main" xmlns:r="http://schemas.openxmlformats.org/officeDocument/2006/relationships" xmlns:p="http://schemas.openxmlformats.org/presentationml/2006/main">
  <p:tag name="ZHAW.ACCESSIBILITYADDIN.READINGORDER" val="7,2,8,5,9,"/>
</p:tagLst>
</file>

<file path=ppt/tags/tag38.xml><?xml version="1.0" encoding="utf-8"?>
<p:tagLst xmlns:a="http://schemas.openxmlformats.org/drawingml/2006/main" xmlns:r="http://schemas.openxmlformats.org/officeDocument/2006/relationships" xmlns:p="http://schemas.openxmlformats.org/presentationml/2006/main">
  <p:tag name="ZHAW.ACCESSIBILITYADDIN.READINGORDER" val="7,2,13,5,9,"/>
</p:tagLst>
</file>

<file path=ppt/tags/tag39.xml><?xml version="1.0" encoding="utf-8"?>
<p:tagLst xmlns:a="http://schemas.openxmlformats.org/drawingml/2006/main" xmlns:r="http://schemas.openxmlformats.org/officeDocument/2006/relationships" xmlns:p="http://schemas.openxmlformats.org/presentationml/2006/main">
  <p:tag name="ZHAW.ACCESSIBILITYADDIN.READINGORDER" val="7,2,6,5,9,"/>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4098,4099,6,3,"/>
</p:tagLst>
</file>

<file path=ppt/tags/tag40.xml><?xml version="1.0" encoding="utf-8"?>
<p:tagLst xmlns:a="http://schemas.openxmlformats.org/drawingml/2006/main" xmlns:r="http://schemas.openxmlformats.org/officeDocument/2006/relationships" xmlns:p="http://schemas.openxmlformats.org/presentationml/2006/main">
  <p:tag name="ZHAW.ACCESSIBILITYADDIN.READINGORDER" val="7,2,9,10,"/>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3,2,10,9,"/>
</p:tagLst>
</file>

<file path=ppt/tags/tag8.xml><?xml version="1.0" encoding="utf-8"?>
<p:tagLst xmlns:a="http://schemas.openxmlformats.org/drawingml/2006/main" xmlns:r="http://schemas.openxmlformats.org/officeDocument/2006/relationships" xmlns:p="http://schemas.openxmlformats.org/presentationml/2006/main">
  <p:tag name="ZHAW.ACCESSIBILITYADDIN.READINGORDER" val="9,2,11,4,"/>
</p:tagLst>
</file>

<file path=ppt/tags/tag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F99FDF0F-2D85-4FD5-A39B-EA32434AE23F}">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6611</TotalTime>
  <Words>590</Words>
  <Application>Microsoft Office PowerPoint</Application>
  <PresentationFormat>Προβολή στην οθόνη (4:3)</PresentationFormat>
  <Paragraphs>162</Paragraphs>
  <Slides>22</Slides>
  <Notes>17</Notes>
  <HiddenSlides>0</HiddenSlides>
  <MMClips>0</MMClips>
  <ScaleCrop>false</ScaleCrop>
  <HeadingPairs>
    <vt:vector size="4" baseType="variant">
      <vt:variant>
        <vt:lpstr>Θέμα</vt:lpstr>
      </vt:variant>
      <vt:variant>
        <vt:i4>1</vt:i4>
      </vt:variant>
      <vt:variant>
        <vt:lpstr>Τίτλοι διαφανειών</vt:lpstr>
      </vt:variant>
      <vt:variant>
        <vt:i4>22</vt:i4>
      </vt:variant>
    </vt:vector>
  </HeadingPairs>
  <TitlesOfParts>
    <vt:vector size="23" baseType="lpstr">
      <vt:lpstr>Θέμα του Office</vt:lpstr>
      <vt:lpstr>Ποιοτικός Έλεγχος Πρώτων Υλών</vt:lpstr>
      <vt:lpstr>Άδειες χρήσης </vt:lpstr>
      <vt:lpstr>Χρηματοδότηση </vt:lpstr>
      <vt:lpstr>Σκοποί  ενότητας</vt:lpstr>
      <vt:lpstr>Περιεχόμενα ενότητας</vt:lpstr>
      <vt:lpstr>Ποιοτικός έλεγχος επίπλου  (1 από 2)</vt:lpstr>
      <vt:lpstr>Ποιοτικός έλεγχος επίπλου  (2 από 2)</vt:lpstr>
      <vt:lpstr>Εργαστηριακοί έλεγχοι (1 από 14)</vt:lpstr>
      <vt:lpstr>Εργαστηριακοί έλεγχοι (2 από 14)</vt:lpstr>
      <vt:lpstr>Εργαστηριακοί έλεγχοι (3 από 14)</vt:lpstr>
      <vt:lpstr>Εργαστηριακοί έλεγχοι (4 από 14)</vt:lpstr>
      <vt:lpstr>Εργαστηριακοί έλεγχοι (5 από 14)</vt:lpstr>
      <vt:lpstr>Εργαστηριακοί έλεγχοι (6 από 14)</vt:lpstr>
      <vt:lpstr>Εργαστηριακοί έλεγχοι (7 από 14)</vt:lpstr>
      <vt:lpstr>Εργαστηριακοί έλεγχοι (8 από 14)</vt:lpstr>
      <vt:lpstr>Εργαστηριακοί έλεγχοι (9 από 14)</vt:lpstr>
      <vt:lpstr>Εργαστηριακοί έλεγχοι (10 από 14)</vt:lpstr>
      <vt:lpstr>Εργαστηριακοί έλεγχοι (11 από 14)</vt:lpstr>
      <vt:lpstr>Εργαστηριακοί έλεγχοι (12 από 14)</vt:lpstr>
      <vt:lpstr>Εργαστηριακοί έλεγχοι (13 από 14)</vt:lpstr>
      <vt:lpstr>Εργαστηριακοί έλεγχοι (14 από 14)</vt:lpstr>
      <vt:lpstr>Τέλος Ενότητας</vt:lpstr>
    </vt:vector>
  </TitlesOfParts>
  <Company>Τεχνολογικό Εκπαιδευτικό Ίδρυμα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Ποιοτικός Έλεγχος Πρώτων Υλών: Ποιοτικός Έλεγχος στα Έπιπλα.</dc:title>
  <dc:creator>Γεώργιος Νταλός</dc:creator>
  <cp:keywords>Ποιοτικός Έλεγχος Πρώτων Υλών, Ποιοτικός Έλεγχος στα Έπιπλα,</cp:keywords>
  <cp:lastModifiedBy>Windows User</cp:lastModifiedBy>
  <cp:revision>567</cp:revision>
  <dcterms:created xsi:type="dcterms:W3CDTF">2012-09-06T09:03:05Z</dcterms:created>
  <dcterms:modified xsi:type="dcterms:W3CDTF">2005-10-03T00:40:48Z</dcterms:modified>
</cp:coreProperties>
</file>