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2"/>
  </p:notesMasterIdLst>
  <p:sldIdLst>
    <p:sldId id="257" r:id="rId3"/>
    <p:sldId id="258" r:id="rId4"/>
    <p:sldId id="324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39" r:id="rId22"/>
    <p:sldId id="364" r:id="rId23"/>
    <p:sldId id="365" r:id="rId24"/>
    <p:sldId id="366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67" r:id="rId33"/>
    <p:sldId id="368" r:id="rId34"/>
    <p:sldId id="351" r:id="rId35"/>
    <p:sldId id="352" r:id="rId36"/>
    <p:sldId id="353" r:id="rId37"/>
    <p:sldId id="354" r:id="rId38"/>
    <p:sldId id="355" r:id="rId39"/>
    <p:sldId id="356" r:id="rId40"/>
    <p:sldId id="325" r:id="rId41"/>
  </p:sldIdLst>
  <p:sldSz cx="9144000" cy="6858000" type="screen4x3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>
      <p:cViewPr varScale="1">
        <p:scale>
          <a:sx n="54" d="100"/>
          <a:sy n="54" d="100"/>
        </p:scale>
        <p:origin x="-98" y="-4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11/3/2016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A974-A4D3-4386-9B28-E238D6122B3B}" type="datetime1">
              <a:rPr lang="el-GR" smtClean="0"/>
              <a:t>11/3/2016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44AB-14E7-4BA4-AA57-16F5F94F0E99}" type="datetime1">
              <a:rPr lang="el-GR" smtClean="0"/>
              <a:t>11/3/2016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40D-1395-499A-955C-FFF014101766}" type="datetime1">
              <a:rPr lang="el-GR" smtClean="0"/>
              <a:t>11/3/2016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69F1-59EF-4BF0-8148-853D7CB1BE30}" type="datetime1">
              <a:rPr lang="el-GR" altLang="el-GR" smtClean="0"/>
              <a:t>11/3/2016</a:t>
            </a:fld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/>
              <a:t>Αρχιτεκτονική και Μέθοδοι Σχεδίασης</a:t>
            </a: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3F04-6015-4326-BE44-192C40D2D88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3991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EA1-E7A3-4BBB-B8E2-2983E235ABAE}" type="datetime1">
              <a:rPr lang="el-GR" smtClean="0"/>
              <a:t>11/3/2016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0783-A3A2-481A-BEDF-252B2FC0A574}" type="datetime1">
              <a:rPr lang="el-GR" smtClean="0"/>
              <a:t>11/3/2016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6AA7-863B-4B0F-887B-095D92A18AA0}" type="datetime1">
              <a:rPr lang="el-GR" smtClean="0"/>
              <a:t>11/3/2016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4AC3-BD7F-4632-B540-42AF09E2A914}" type="datetime1">
              <a:rPr lang="el-GR" smtClean="0"/>
              <a:t>11/3/2016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0973-578F-413A-993F-19F1A107374D}" type="datetime1">
              <a:rPr lang="el-GR" smtClean="0"/>
              <a:t>11/3/2016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3D1-52A0-4361-A273-911C935310A0}" type="datetime1">
              <a:rPr lang="el-GR" smtClean="0"/>
              <a:t>11/3/2016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E624-292B-44F6-BB0F-B2503EC8A7C9}" type="datetime1">
              <a:rPr lang="el-GR" smtClean="0"/>
              <a:t>11/3/2016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ADF1-F392-49BA-BD63-DA3306198ED7}" type="datetime1">
              <a:rPr lang="el-GR" smtClean="0"/>
              <a:t>11/3/2016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5726-A0E9-425D-BE55-CC000B26024D}" type="datetime1">
              <a:rPr lang="el-GR" smtClean="0"/>
              <a:t>11/3/2016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err="1" smtClean="0">
                <a:solidFill>
                  <a:prstClr val="black"/>
                </a:solidFill>
              </a:rPr>
              <a:t>Μετασυλλεκτικοί</a:t>
            </a:r>
            <a:r>
              <a:rPr lang="el-GR" sz="4100" b="1" dirty="0" smtClean="0">
                <a:solidFill>
                  <a:prstClr val="black"/>
                </a:solidFill>
              </a:rPr>
              <a:t> Χειρισμοί Γεωργικών Προϊόντων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52928" cy="3092946"/>
          </a:xfrm>
        </p:spPr>
        <p:txBody>
          <a:bodyPr>
            <a:norm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n-US" sz="3000" b="1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Εισαγωγικές Έννοιες</a:t>
            </a:r>
            <a:r>
              <a:rPr lang="en-US" sz="3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Παπαιωάννου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Χρυσούλα,</a:t>
            </a:r>
            <a:endParaRPr lang="el-GR" sz="3000" dirty="0" smtClean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Αναπληρώτρια Καθηγήτρια.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Τμήμα Τεχνολόγων Γεωπόνων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9E31BC-5B19-439A-88AF-C1B36542DB51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altLang="el-GR" dirty="0"/>
              <a:t>Η δομή και η σύσταση των οπωροκηπευτικών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Η δομή και η σύσταση των οπωροκηπευτικών δεν είναι μια σταθερή κατάσταση </a:t>
            </a:r>
            <a:br>
              <a:rPr lang="el-GR" altLang="el-GR" dirty="0"/>
            </a:br>
            <a:r>
              <a:rPr lang="el-GR" altLang="el-GR" dirty="0"/>
              <a:t>αλλά μεταβάλλεται συνεχώς </a:t>
            </a:r>
            <a:br>
              <a:rPr lang="el-GR" altLang="el-GR" dirty="0"/>
            </a:br>
            <a:endParaRPr lang="el-GR" altLang="el-GR" dirty="0" smtClean="0"/>
          </a:p>
          <a:p>
            <a:r>
              <a:rPr lang="el-GR" altLang="el-GR" dirty="0" smtClean="0"/>
              <a:t>π.χ</a:t>
            </a:r>
            <a:r>
              <a:rPr lang="el-GR" altLang="el-GR" dirty="0"/>
              <a:t>.</a:t>
            </a:r>
            <a:br>
              <a:rPr lang="el-GR" altLang="el-GR" dirty="0"/>
            </a:br>
            <a:r>
              <a:rPr lang="el-GR" altLang="el-GR" dirty="0"/>
              <a:t>απόθεση </a:t>
            </a:r>
            <a:r>
              <a:rPr lang="el-GR" altLang="el-GR" dirty="0" err="1"/>
              <a:t>λιγνίνης</a:t>
            </a:r>
            <a:r>
              <a:rPr lang="el-GR" altLang="el-GR" dirty="0"/>
              <a:t>, </a:t>
            </a:r>
            <a:br>
              <a:rPr lang="el-GR" altLang="el-GR" dirty="0"/>
            </a:br>
            <a:r>
              <a:rPr lang="el-GR" altLang="el-GR" dirty="0"/>
              <a:t>απώλειες φυσικών κηρών, </a:t>
            </a:r>
            <a:br>
              <a:rPr lang="el-GR" altLang="el-GR" dirty="0"/>
            </a:br>
            <a:r>
              <a:rPr lang="el-GR" altLang="el-GR" dirty="0"/>
              <a:t>διάσπαση της χλωροφύλλης </a:t>
            </a:r>
            <a:r>
              <a:rPr lang="el-GR" altLang="el-GR" dirty="0" err="1"/>
              <a:t>κ.α</a:t>
            </a:r>
            <a:r>
              <a:rPr lang="en-US" altLang="el-GR" dirty="0"/>
              <a:t/>
            </a:r>
            <a:br>
              <a:rPr lang="en-US" alt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9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E108168-EA1D-4E28-B432-360B69301E7C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el-GR" altLang="el-GR" sz="2800" b="1" dirty="0"/>
          </a:p>
          <a:p>
            <a:pPr>
              <a:lnSpc>
                <a:spcPct val="90000"/>
              </a:lnSpc>
              <a:defRPr/>
            </a:pPr>
            <a:r>
              <a:rPr lang="el-GR" altLang="el-GR" sz="2800" dirty="0" smtClean="0"/>
              <a:t>συμβαίνουν </a:t>
            </a:r>
            <a:r>
              <a:rPr lang="el-GR" altLang="el-GR" sz="2800" dirty="0"/>
              <a:t>ακόμα πιο δραστικές μεταβολές που εμφανίζονται με μεγαλύτερη ένταση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800" u="sng" dirty="0" smtClean="0"/>
              <a:t>καθώς </a:t>
            </a:r>
            <a:r>
              <a:rPr lang="el-GR" altLang="el-GR" sz="2800" u="sng" dirty="0"/>
              <a:t>τα προϊόντα πλησιάζουν στο στάδιο του γηρασμού</a:t>
            </a:r>
            <a:r>
              <a:rPr lang="el-GR" altLang="el-GR" sz="2800" dirty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800" dirty="0" smtClean="0"/>
              <a:t>Ο </a:t>
            </a:r>
            <a:r>
              <a:rPr lang="el-GR" altLang="el-GR" sz="2800" dirty="0"/>
              <a:t>έλεγχος των μεταβολών αυτών είναι απαραίτητη προϋπόθεση για την επιτυχημένη συντήρηση των Ο/Κ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l-GR" altLang="el-GR" b="1" dirty="0" smtClean="0"/>
              <a:t>Σε </a:t>
            </a:r>
            <a:br>
              <a:rPr lang="el-GR" altLang="el-GR" b="1" dirty="0" smtClean="0"/>
            </a:br>
            <a:r>
              <a:rPr lang="el-GR" altLang="el-GR" b="1" dirty="0" smtClean="0"/>
              <a:t>επίπεδο κυττάρων: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81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7117E7D-4BB1-4D97-A585-5D0CF88DA231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altLang="el-GR" dirty="0"/>
              <a:t>τα οπωροκηπευτικά προϊόντα είναι </a:t>
            </a:r>
            <a:r>
              <a:rPr lang="el-GR" altLang="el-GR" dirty="0" smtClean="0"/>
              <a:t>είτε</a:t>
            </a:r>
          </a:p>
          <a:p>
            <a:pPr marL="0" indent="0" algn="ctr">
              <a:buNone/>
              <a:defRPr/>
            </a:pPr>
            <a:r>
              <a:rPr lang="el-GR" altLang="el-GR" b="1" dirty="0" smtClean="0"/>
              <a:t> </a:t>
            </a:r>
            <a:r>
              <a:rPr lang="el-GR" altLang="el-GR" b="1" u="sng" dirty="0"/>
              <a:t>φυτικά όργανα </a:t>
            </a:r>
          </a:p>
          <a:p>
            <a:pPr marL="0" indent="0" algn="ctr">
              <a:buNone/>
              <a:defRPr/>
            </a:pPr>
            <a:r>
              <a:rPr lang="el-GR" altLang="el-GR" b="1" u="sng" dirty="0"/>
              <a:t>ή </a:t>
            </a:r>
          </a:p>
          <a:p>
            <a:pPr marL="0" indent="0" algn="ctr">
              <a:buNone/>
              <a:defRPr/>
            </a:pPr>
            <a:r>
              <a:rPr lang="el-GR" altLang="el-GR" b="1" u="sng" dirty="0"/>
              <a:t>ολόκληρα φυτά</a:t>
            </a:r>
            <a:r>
              <a:rPr lang="el-GR" altLang="el-GR" b="1" dirty="0"/>
              <a:t> </a:t>
            </a:r>
          </a:p>
          <a:p>
            <a:pPr>
              <a:defRPr/>
            </a:pPr>
            <a:endParaRPr lang="el-GR" altLang="el-GR" b="1" dirty="0"/>
          </a:p>
          <a:p>
            <a:pPr marL="0" indent="0">
              <a:buNone/>
              <a:defRPr/>
            </a:pPr>
            <a:r>
              <a:rPr lang="el-GR" altLang="el-GR" dirty="0"/>
              <a:t>τα οποία έχουν </a:t>
            </a:r>
            <a:r>
              <a:rPr lang="el-GR" altLang="el-GR" u="sng" dirty="0"/>
              <a:t>μεγάλη διαφοροποίηση των μορφολογικών</a:t>
            </a:r>
            <a:r>
              <a:rPr lang="el-GR" altLang="el-GR" dirty="0"/>
              <a:t> τους χαρακτηριστικών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Κατηγορίες (1/2)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5119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/>
              <a:t>ανάλογα με το εδώδιμο φυτικό διακρίνονται σε </a:t>
            </a:r>
            <a:r>
              <a:rPr lang="el-GR" u="sng" dirty="0"/>
              <a:t>3 κατηγορίες</a:t>
            </a:r>
            <a:r>
              <a:rPr lang="el-GR" dirty="0"/>
              <a:t>: 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α) </a:t>
            </a:r>
            <a:r>
              <a:rPr lang="el-GR" dirty="0">
                <a:solidFill>
                  <a:srgbClr val="FF0000"/>
                </a:solidFill>
              </a:rPr>
              <a:t>σπέρματα και λοβοί</a:t>
            </a:r>
            <a:r>
              <a:rPr lang="el-GR" dirty="0"/>
              <a:t>, στους οποίους εδώδιμο τμήμα είναι τα σπέρματα. 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β) </a:t>
            </a:r>
            <a:r>
              <a:rPr lang="el-GR" dirty="0">
                <a:solidFill>
                  <a:srgbClr val="FF0000"/>
                </a:solidFill>
              </a:rPr>
              <a:t>βολβώδη, </a:t>
            </a:r>
            <a:r>
              <a:rPr lang="el-GR" dirty="0" err="1">
                <a:solidFill>
                  <a:srgbClr val="FF0000"/>
                </a:solidFill>
              </a:rPr>
              <a:t>ριζώδη</a:t>
            </a:r>
            <a:r>
              <a:rPr lang="el-GR" dirty="0">
                <a:solidFill>
                  <a:srgbClr val="FF0000"/>
                </a:solidFill>
              </a:rPr>
              <a:t> και κονδυλώδη</a:t>
            </a:r>
            <a:r>
              <a:rPr lang="el-GR" dirty="0"/>
              <a:t>, στα οποία εδώδιμο είναι συνήθως το υπόγειο τμήμα του φυτού.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γ) </a:t>
            </a:r>
            <a:r>
              <a:rPr lang="el-GR" dirty="0">
                <a:solidFill>
                  <a:srgbClr val="FF0000"/>
                </a:solidFill>
              </a:rPr>
              <a:t>φυλλώδη, </a:t>
            </a:r>
            <a:r>
              <a:rPr lang="el-GR" dirty="0" err="1">
                <a:solidFill>
                  <a:srgbClr val="FF0000"/>
                </a:solidFill>
              </a:rPr>
              <a:t>ανθώδη</a:t>
            </a:r>
            <a:r>
              <a:rPr lang="el-GR" dirty="0">
                <a:solidFill>
                  <a:srgbClr val="FF0000"/>
                </a:solidFill>
              </a:rPr>
              <a:t> και καρποφόρα </a:t>
            </a:r>
            <a:r>
              <a:rPr lang="el-GR" dirty="0"/>
              <a:t>λαχανικά, στα οποία εδώδιμο τμήμα είναι διάφορα υπέργεια βλαστικά ή αναπαραγωγικά μέρη. </a:t>
            </a:r>
          </a:p>
          <a:p>
            <a:pPr>
              <a:defRPr/>
            </a:pPr>
            <a:endParaRPr lang="el-GR" dirty="0"/>
          </a:p>
          <a:p>
            <a:endParaRPr lang="el-GR" dirty="0"/>
          </a:p>
        </p:txBody>
      </p:sp>
      <p:grpSp>
        <p:nvGrpSpPr>
          <p:cNvPr id="7" name="Ομάδα 1" descr="Εικόνα με διάφορα είδη εδώδιμων φυτών."/>
          <p:cNvGrpSpPr>
            <a:grpSpLocks/>
          </p:cNvGrpSpPr>
          <p:nvPr/>
        </p:nvGrpSpPr>
        <p:grpSpPr bwMode="auto">
          <a:xfrm>
            <a:off x="1882184" y="1557780"/>
            <a:ext cx="3510316" cy="4468540"/>
            <a:chOff x="2051050" y="188913"/>
            <a:chExt cx="4992688" cy="6486525"/>
          </a:xfrm>
        </p:grpSpPr>
        <p:pic>
          <p:nvPicPr>
            <p:cNvPr id="8" name="Picture 4" descr="Εικόνα με διάφορα είδη εδώδιμων φυτών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02" y="42862"/>
              <a:ext cx="4992688" cy="648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Oval 5" descr="[DECORATIVE]"/>
            <p:cNvSpPr>
              <a:spLocks noChangeArrowheads="1"/>
            </p:cNvSpPr>
            <p:nvPr/>
          </p:nvSpPr>
          <p:spPr bwMode="auto">
            <a:xfrm>
              <a:off x="5795963" y="3429000"/>
              <a:ext cx="409575" cy="28892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10" name="Oval 6" descr="[DECORATIVE]"/>
            <p:cNvSpPr>
              <a:spLocks noChangeArrowheads="1"/>
            </p:cNvSpPr>
            <p:nvPr/>
          </p:nvSpPr>
          <p:spPr bwMode="auto">
            <a:xfrm>
              <a:off x="4500563" y="4149725"/>
              <a:ext cx="409575" cy="2889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11" name="Oval 7" descr="[DECORATIVE]"/>
            <p:cNvSpPr>
              <a:spLocks noChangeArrowheads="1"/>
            </p:cNvSpPr>
            <p:nvPr/>
          </p:nvSpPr>
          <p:spPr bwMode="auto">
            <a:xfrm>
              <a:off x="4572000" y="5876925"/>
              <a:ext cx="409575" cy="2889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12" name="Oval 8" descr="[DECORATIVE]"/>
            <p:cNvSpPr>
              <a:spLocks noChangeArrowheads="1"/>
            </p:cNvSpPr>
            <p:nvPr/>
          </p:nvSpPr>
          <p:spPr bwMode="auto">
            <a:xfrm>
              <a:off x="3419475" y="5589588"/>
              <a:ext cx="409575" cy="2889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13" name="Oval 9" descr="[DECORATIVE]"/>
            <p:cNvSpPr>
              <a:spLocks noChangeArrowheads="1"/>
            </p:cNvSpPr>
            <p:nvPr/>
          </p:nvSpPr>
          <p:spPr bwMode="auto">
            <a:xfrm>
              <a:off x="4716463" y="3141663"/>
              <a:ext cx="215900" cy="1444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14" name="Oval 10" descr="[DECORATIVE]"/>
            <p:cNvSpPr>
              <a:spLocks noChangeArrowheads="1"/>
            </p:cNvSpPr>
            <p:nvPr/>
          </p:nvSpPr>
          <p:spPr bwMode="auto">
            <a:xfrm>
              <a:off x="3132138" y="4437063"/>
              <a:ext cx="409575" cy="2889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15" name="Oval 11" descr="[DECORATIVE]"/>
            <p:cNvSpPr>
              <a:spLocks noChangeArrowheads="1"/>
            </p:cNvSpPr>
            <p:nvPr/>
          </p:nvSpPr>
          <p:spPr bwMode="auto">
            <a:xfrm>
              <a:off x="4643438" y="3573463"/>
              <a:ext cx="144462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  <p:sp>
          <p:nvSpPr>
            <p:cNvPr id="16" name="Oval 13" descr="[DECORATIVE]"/>
            <p:cNvSpPr>
              <a:spLocks noChangeArrowheads="1"/>
            </p:cNvSpPr>
            <p:nvPr/>
          </p:nvSpPr>
          <p:spPr bwMode="auto">
            <a:xfrm>
              <a:off x="4859338" y="2708275"/>
              <a:ext cx="217487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Κατηγορίες (2/2)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7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Φυλλώδη Λαχανικά</a:t>
            </a:r>
            <a:endParaRPr lang="el-GR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Τα </a:t>
            </a:r>
            <a:r>
              <a:rPr lang="el-GR" dirty="0"/>
              <a:t>περισσότερα φυλλώδη λαχανικά έχουν πλατύ φύλλο με μέτριο έως μεγάλο μέγεθος (σπανάκι, μαρούλι και λάχανο), ενώ σε άλλα χρησιμοποιείται περισσότερο ο μίσχος για  τροφή (π.χ. σέλινο). 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9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</a:schemeClr>
                </a:solidFill>
              </a:rPr>
              <a:t>Νεαροί </a:t>
            </a:r>
            <a:r>
              <a:rPr lang="el-GR" b="1" dirty="0" smtClean="0">
                <a:solidFill>
                  <a:schemeClr val="tx1">
                    <a:lumMod val="75000"/>
                  </a:schemeClr>
                </a:solidFill>
              </a:rPr>
              <a:t>βλαστοί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err="1">
                <a:solidFill>
                  <a:schemeClr val="tx1">
                    <a:lumMod val="75000"/>
                  </a:schemeClr>
                </a:solidFill>
              </a:rPr>
              <a:t>Π.χ</a:t>
            </a:r>
            <a:r>
              <a:rPr lang="el-GR" dirty="0">
                <a:solidFill>
                  <a:schemeClr val="tx1">
                    <a:lumMod val="75000"/>
                  </a:schemeClr>
                </a:solidFill>
              </a:rPr>
              <a:t> στο σπαράγγι το εδώδιμο τμήμα είναι οι τρυφεροί βλαστοί πριν τη σκλήρυνση και κυρίως το κορυφαίο τμήμα που αποτελεί και το </a:t>
            </a:r>
            <a:r>
              <a:rPr lang="el-GR" dirty="0" err="1">
                <a:solidFill>
                  <a:schemeClr val="tx1">
                    <a:lumMod val="75000"/>
                  </a:schemeClr>
                </a:solidFill>
              </a:rPr>
              <a:t>μερίστωμα</a:t>
            </a:r>
            <a:r>
              <a:rPr lang="el-GR" dirty="0">
                <a:solidFill>
                  <a:schemeClr val="tx1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endParaRPr lang="el-GR" dirty="0">
              <a:solidFill>
                <a:schemeClr val="tx1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4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</a:schemeClr>
                </a:solidFill>
              </a:rPr>
              <a:t>Άνθη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>
                    <a:lumMod val="75000"/>
                  </a:schemeClr>
                </a:solidFill>
              </a:rPr>
              <a:t>Εδώδιμο τμήμα είναι το άνθος, όπως π.χ. η αγκινάρα, που συγκομίζεται σε πολύ πρώιμο στάδιο, ενώ στο μπρόκολο και στο κουνουπίδι το εδώδιμο τμήμα είναι η ταξιανθία.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>
                    <a:lumMod val="75000"/>
                  </a:schemeClr>
                </a:solidFill>
              </a:rPr>
              <a:t>Καρποί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>
                    <a:lumMod val="75000"/>
                  </a:schemeClr>
                </a:solidFill>
              </a:rPr>
              <a:t>Στα περισσότερα είδη οπωροφόρων και σε ορισμένα καρποφόρα λαχανικά οι καρποί είναι σαρκώδεις και καταναλώνονται αφού ωριμάσουν, για τον λόγο αυτό ονομάζονται νωπά οπωροκηπευτικά.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3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Υπόγεια φυτικά </a:t>
            </a:r>
            <a:r>
              <a:rPr lang="el-GR" b="1" dirty="0" smtClean="0"/>
              <a:t>μέρη</a:t>
            </a:r>
            <a:r>
              <a:rPr lang="en-US" b="1" dirty="0"/>
              <a:t/>
            </a:r>
            <a:br>
              <a:rPr lang="en-US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Είναι συνήθως οι κόνδυλοι (π.χ. πατάτα) και τα ριζώματα (π.χ. καρότα, παντζάρια, ραπανάκια).  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51920" y="1052736"/>
            <a:ext cx="5112568" cy="54014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l-GR" dirty="0" smtClean="0"/>
              <a:t>το </a:t>
            </a:r>
            <a:r>
              <a:rPr lang="el-GR" dirty="0"/>
              <a:t>εδώδιμο τμήμα μπορεί να προέρχεται από</a:t>
            </a:r>
            <a:r>
              <a:rPr lang="en-US" dirty="0"/>
              <a:t>:</a:t>
            </a:r>
            <a:endParaRPr lang="el-G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l-GR" dirty="0" smtClean="0"/>
              <a:t>τον </a:t>
            </a:r>
            <a:r>
              <a:rPr lang="el-GR" dirty="0"/>
              <a:t>ύπερο ή 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l-GR" dirty="0"/>
              <a:t>τους γειτονικούς με την ωοθήκη ιστούς</a:t>
            </a:r>
            <a:r>
              <a:rPr lang="en-US" dirty="0"/>
              <a:t> (</a:t>
            </a:r>
            <a:r>
              <a:rPr lang="el-GR" dirty="0"/>
              <a:t>αβοκάντο, μπανάνα, ακτινίδιο</a:t>
            </a:r>
            <a:r>
              <a:rPr lang="en-US" dirty="0"/>
              <a:t> </a:t>
            </a:r>
            <a:r>
              <a:rPr lang="el-GR" dirty="0"/>
              <a:t>ή</a:t>
            </a:r>
            <a:r>
              <a:rPr lang="en-US" dirty="0"/>
              <a:t> </a:t>
            </a:r>
            <a:endParaRPr lang="el-G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l-GR" dirty="0" smtClean="0"/>
              <a:t>τα </a:t>
            </a:r>
            <a:r>
              <a:rPr lang="el-GR" dirty="0"/>
              <a:t>τοιχώματα της ωοθήκης που διαφοροποιούνται σε </a:t>
            </a:r>
            <a:r>
              <a:rPr lang="el-GR" dirty="0" err="1"/>
              <a:t>εξωκάρπιο</a:t>
            </a:r>
            <a:r>
              <a:rPr lang="el-GR" dirty="0"/>
              <a:t>, μεσοκάρπιο και ενδοκάρπιο, ή </a:t>
            </a:r>
            <a:endParaRPr lang="el-G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l-GR" dirty="0" smtClean="0"/>
              <a:t>ο </a:t>
            </a:r>
            <a:r>
              <a:rPr lang="el-GR" dirty="0"/>
              <a:t>πυρήνας οπότε υπάρχουν </a:t>
            </a:r>
            <a:r>
              <a:rPr lang="el-GR" dirty="0" err="1"/>
              <a:t>πυρηνόκαρπα</a:t>
            </a:r>
            <a:r>
              <a:rPr lang="el-GR" dirty="0"/>
              <a:t>, όπως η ελιά ή τα φιστίκια, ή </a:t>
            </a:r>
            <a:r>
              <a:rPr lang="el-GR" dirty="0" err="1"/>
              <a:t>πυρηνόκαρπα</a:t>
            </a:r>
            <a:r>
              <a:rPr lang="el-GR" dirty="0"/>
              <a:t> όπως ροδάκινο, βερίκοκο, δαμάσκηνο εδώδιμο τμήμα είναι το μεσοκάρπιο.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9" name="Picture 4" descr="σάρωση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8" y="1484784"/>
            <a:ext cx="3782552" cy="496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Στους σαρκώδεις </a:t>
            </a:r>
            <a:r>
              <a:rPr lang="el-GR" b="1" dirty="0" smtClean="0"/>
              <a:t>καρπούς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B3797EA-2140-440E-B068-97C241D6D989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altLang="el-GR" dirty="0"/>
              <a:t>Ο καλύτερος τρόπος ταξινόμησης </a:t>
            </a:r>
            <a:r>
              <a:rPr lang="el-GR" altLang="el-GR" dirty="0" smtClean="0"/>
              <a:t>Ο/Κ για </a:t>
            </a:r>
            <a:r>
              <a:rPr lang="el-GR" altLang="el-GR" dirty="0"/>
              <a:t>σωστή </a:t>
            </a:r>
            <a:r>
              <a:rPr lang="el-GR" altLang="el-GR" dirty="0" err="1"/>
              <a:t>μετασυλλεκτική</a:t>
            </a:r>
            <a:r>
              <a:rPr lang="el-GR" altLang="el-GR" dirty="0"/>
              <a:t> </a:t>
            </a:r>
            <a:r>
              <a:rPr lang="el-GR" altLang="el-GR" dirty="0" smtClean="0"/>
              <a:t>μεταχείριση είναι </a:t>
            </a:r>
            <a:r>
              <a:rPr lang="en-US" altLang="el-GR" dirty="0"/>
              <a:t>:</a:t>
            </a:r>
          </a:p>
          <a:p>
            <a:pPr algn="ctr">
              <a:defRPr/>
            </a:pPr>
            <a:endParaRPr lang="en-US" altLang="el-GR" dirty="0"/>
          </a:p>
          <a:p>
            <a:pPr algn="ctr">
              <a:defRPr/>
            </a:pPr>
            <a:r>
              <a:rPr lang="el-GR" altLang="el-GR" b="1" dirty="0"/>
              <a:t>ανάλογα με το είδος του φυτικού οργάνου </a:t>
            </a:r>
            <a:endParaRPr lang="el-GR" altLang="el-GR" b="1" dirty="0" smtClean="0"/>
          </a:p>
          <a:p>
            <a:pPr algn="ctr">
              <a:defRPr/>
            </a:pPr>
            <a:endParaRPr lang="el-GR" altLang="el-GR" b="1" dirty="0"/>
          </a:p>
          <a:p>
            <a:pPr marL="0" indent="0" algn="ctr">
              <a:buNone/>
              <a:defRPr/>
            </a:pPr>
            <a:r>
              <a:rPr lang="el-GR" altLang="el-GR" b="1" dirty="0" smtClean="0"/>
              <a:t>και </a:t>
            </a:r>
            <a:endParaRPr lang="en-US" altLang="el-GR" b="1" dirty="0"/>
          </a:p>
          <a:p>
            <a:pPr marL="0" indent="0" algn="ctr">
              <a:buNone/>
              <a:defRPr/>
            </a:pPr>
            <a:endParaRPr lang="en-US" altLang="el-GR" b="1" dirty="0"/>
          </a:p>
          <a:p>
            <a:pPr>
              <a:defRPr/>
            </a:pPr>
            <a:r>
              <a:rPr lang="el-GR" altLang="el-GR" b="1" dirty="0"/>
              <a:t>το στάδιο ανάπτυξης</a:t>
            </a:r>
            <a:endParaRPr lang="en-US" altLang="el-GR" b="1" dirty="0"/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l-GR" dirty="0"/>
          </a:p>
          <a:p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Ταξινόμηση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650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4082"/>
          </a:xfrm>
        </p:spPr>
        <p:txBody>
          <a:bodyPr>
            <a:normAutofit fontScale="90000"/>
          </a:bodyPr>
          <a:lstStyle/>
          <a:p>
            <a:r>
              <a:rPr lang="el-GR" altLang="el-GR" b="1" dirty="0"/>
              <a:t>Χημική σύσταση </a:t>
            </a:r>
            <a:r>
              <a:rPr lang="en-US" altLang="el-GR" b="1" dirty="0"/>
              <a:t>O/K </a:t>
            </a:r>
            <a:r>
              <a:rPr lang="el-GR" altLang="el-GR" b="1" dirty="0"/>
              <a:t>και σπόρων </a:t>
            </a:r>
            <a:r>
              <a:rPr lang="el-GR" altLang="el-GR" b="1" dirty="0" smtClean="0"/>
              <a:t>(1/3</a:t>
            </a:r>
            <a:r>
              <a:rPr lang="el-GR" altLang="el-GR" b="1" dirty="0"/>
              <a:t>)</a:t>
            </a:r>
            <a:br>
              <a:rPr lang="el-GR" alt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61206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6200" b="1" dirty="0" smtClean="0">
                <a:latin typeface="+mj-lt"/>
              </a:rPr>
              <a:t>1) Περιεκτικότητα </a:t>
            </a:r>
            <a:r>
              <a:rPr lang="el-GR" sz="6200" b="1" dirty="0">
                <a:latin typeface="+mj-lt"/>
              </a:rPr>
              <a:t>σε </a:t>
            </a:r>
            <a:r>
              <a:rPr lang="el-GR" sz="6200" b="1" dirty="0" smtClean="0">
                <a:latin typeface="+mj-lt"/>
              </a:rPr>
              <a:t>νερό: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6200" dirty="0" smtClean="0">
                <a:latin typeface="+mj-lt"/>
              </a:rPr>
              <a:t>μεγάλη </a:t>
            </a:r>
            <a:r>
              <a:rPr lang="el-GR" sz="6200" dirty="0">
                <a:latin typeface="+mj-lt"/>
              </a:rPr>
              <a:t>περιεκτικότητα (αγγούρια, μαρούλια έχουν υγρασία 95%) και μεσαία περιεκτικότητα (αμυλώδη λαχανικά π.χ. 50% στους κονδύλους πατάτας</a:t>
            </a:r>
            <a:r>
              <a:rPr lang="el-GR" sz="6200" dirty="0" smtClean="0">
                <a:latin typeface="+mj-lt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el-GR" sz="6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6200" b="1" dirty="0" smtClean="0">
                <a:latin typeface="+mj-lt"/>
              </a:rPr>
              <a:t>2) </a:t>
            </a:r>
            <a:r>
              <a:rPr lang="el-GR" sz="6200" b="1" dirty="0">
                <a:latin typeface="+mj-lt"/>
              </a:rPr>
              <a:t>Περιεκτικότητα σε υδατάνθρακες: </a:t>
            </a:r>
            <a:endParaRPr lang="el-GR" sz="6200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6200" dirty="0" smtClean="0">
                <a:latin typeface="+mj-lt"/>
              </a:rPr>
              <a:t>2η </a:t>
            </a:r>
            <a:r>
              <a:rPr lang="el-GR" sz="6200" dirty="0">
                <a:latin typeface="+mj-lt"/>
              </a:rPr>
              <a:t>σε σπουδαιότητα κατηγορία ουσιών (σάκχαρα, γλυκόζη) και κυμαίνεται από </a:t>
            </a:r>
            <a:r>
              <a:rPr lang="el-GR" sz="6200" dirty="0" smtClean="0">
                <a:latin typeface="+mj-lt"/>
              </a:rPr>
              <a:t>2 </a:t>
            </a:r>
            <a:r>
              <a:rPr lang="el-GR" sz="6200" dirty="0">
                <a:latin typeface="+mj-lt"/>
              </a:rPr>
              <a:t>έως 40</a:t>
            </a:r>
            <a:r>
              <a:rPr lang="el-GR" sz="6200" dirty="0" smtClean="0">
                <a:latin typeface="+mj-lt"/>
              </a:rPr>
              <a:t>%. Σημαντικό </a:t>
            </a:r>
            <a:r>
              <a:rPr lang="el-GR" sz="6200" dirty="0">
                <a:latin typeface="+mj-lt"/>
              </a:rPr>
              <a:t>τμήμα της </a:t>
            </a:r>
            <a:r>
              <a:rPr lang="el-GR" sz="6200" dirty="0" err="1">
                <a:latin typeface="+mj-lt"/>
              </a:rPr>
              <a:t>περιεκτ</a:t>
            </a:r>
            <a:r>
              <a:rPr lang="el-GR" sz="6200" dirty="0">
                <a:latin typeface="+mj-lt"/>
              </a:rPr>
              <a:t>. λαχανικών σε υδατάνθρακες </a:t>
            </a:r>
            <a:r>
              <a:rPr lang="el-GR" sz="6200" dirty="0" smtClean="0">
                <a:latin typeface="+mj-lt"/>
              </a:rPr>
              <a:t>βρίσκεται σε </a:t>
            </a:r>
            <a:r>
              <a:rPr lang="el-GR" sz="6200" dirty="0">
                <a:latin typeface="+mj-lt"/>
              </a:rPr>
              <a:t>μορφή ινών </a:t>
            </a:r>
            <a:r>
              <a:rPr lang="el-GR" sz="6200" dirty="0" smtClean="0">
                <a:latin typeface="+mj-lt"/>
              </a:rPr>
              <a:t>που </a:t>
            </a:r>
            <a:r>
              <a:rPr lang="el-GR" sz="6200" dirty="0">
                <a:latin typeface="+mj-lt"/>
              </a:rPr>
              <a:t>δεν </a:t>
            </a:r>
            <a:r>
              <a:rPr lang="el-GR" sz="6200" dirty="0" err="1">
                <a:latin typeface="+mj-lt"/>
              </a:rPr>
              <a:t>πέπτονται</a:t>
            </a:r>
            <a:r>
              <a:rPr lang="el-GR" sz="6200" dirty="0">
                <a:latin typeface="+mj-lt"/>
              </a:rPr>
              <a:t> από τον </a:t>
            </a:r>
            <a:r>
              <a:rPr lang="el-GR" sz="6200" dirty="0" smtClean="0">
                <a:latin typeface="+mj-lt"/>
              </a:rPr>
              <a:t>άνθρωπο:</a:t>
            </a:r>
            <a:endParaRPr lang="el-GR" sz="6200" dirty="0">
              <a:latin typeface="+mj-lt"/>
            </a:endParaRPr>
          </a:p>
          <a:p>
            <a:pPr marL="800100" lvl="2">
              <a:lnSpc>
                <a:spcPct val="120000"/>
              </a:lnSpc>
              <a:spcBef>
                <a:spcPts val="200"/>
              </a:spcBef>
            </a:pPr>
            <a:r>
              <a:rPr lang="el-GR" sz="5400" dirty="0" smtClean="0">
                <a:latin typeface="+mj-lt"/>
              </a:rPr>
              <a:t> </a:t>
            </a:r>
            <a:r>
              <a:rPr lang="el-GR" sz="5400" dirty="0">
                <a:latin typeface="+mj-lt"/>
              </a:rPr>
              <a:t>(κυτταρίνη, </a:t>
            </a:r>
            <a:r>
              <a:rPr lang="el-GR" sz="5400" dirty="0" err="1">
                <a:latin typeface="+mj-lt"/>
              </a:rPr>
              <a:t>ημικυτταρίνη</a:t>
            </a:r>
            <a:r>
              <a:rPr lang="el-GR" sz="5400" dirty="0">
                <a:latin typeface="+mj-lt"/>
              </a:rPr>
              <a:t>, πηκτίνη = ενώσεις που συνιστούν τις φυτικές ίνες και </a:t>
            </a:r>
          </a:p>
          <a:p>
            <a:pPr marL="800100" lvl="2">
              <a:lnSpc>
                <a:spcPct val="120000"/>
              </a:lnSpc>
              <a:spcBef>
                <a:spcPts val="200"/>
              </a:spcBef>
            </a:pPr>
            <a:endParaRPr lang="el-GR" sz="5400" dirty="0">
              <a:latin typeface="+mj-lt"/>
            </a:endParaRPr>
          </a:p>
          <a:p>
            <a:pPr marL="800100" lvl="2">
              <a:lnSpc>
                <a:spcPct val="120000"/>
              </a:lnSpc>
              <a:spcBef>
                <a:spcPts val="200"/>
              </a:spcBef>
            </a:pPr>
            <a:r>
              <a:rPr lang="el-GR" sz="5400" dirty="0" err="1">
                <a:latin typeface="+mj-lt"/>
              </a:rPr>
              <a:t>λιγνίνη</a:t>
            </a:r>
            <a:r>
              <a:rPr lang="el-GR" sz="5400" dirty="0">
                <a:latin typeface="+mj-lt"/>
              </a:rPr>
              <a:t> = είναι μια άλλη μορφή ενώσεων αρωματικών υδατανθράκων που </a:t>
            </a:r>
            <a:r>
              <a:rPr lang="el-GR" sz="5400" dirty="0" smtClean="0">
                <a:latin typeface="+mj-lt"/>
              </a:rPr>
              <a:t>συμμετέχει </a:t>
            </a:r>
            <a:r>
              <a:rPr lang="el-GR" sz="5400" dirty="0">
                <a:latin typeface="+mj-lt"/>
              </a:rPr>
              <a:t>επίσης στην κατασκευή των φυτικών ινών).</a:t>
            </a:r>
          </a:p>
          <a:p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90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el-GR" altLang="el-GR" b="1" dirty="0"/>
              <a:t>Χημική </a:t>
            </a:r>
            <a:r>
              <a:rPr lang="el-GR" altLang="el-GR" b="1" dirty="0" smtClean="0"/>
              <a:t>σύσταση </a:t>
            </a:r>
            <a:r>
              <a:rPr lang="en-US" altLang="el-GR" b="1" dirty="0" smtClean="0"/>
              <a:t>O/K </a:t>
            </a:r>
            <a:r>
              <a:rPr lang="el-GR" altLang="el-GR" b="1" dirty="0"/>
              <a:t>και </a:t>
            </a:r>
            <a:r>
              <a:rPr lang="el-GR" altLang="el-GR" b="1" dirty="0" smtClean="0"/>
              <a:t>σπόρων (2/3)</a:t>
            </a:r>
            <a:r>
              <a:rPr lang="el-GR" altLang="el-GR" b="1" dirty="0"/>
              <a:t/>
            </a:r>
            <a:br>
              <a:rPr lang="el-GR" alt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90465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6200" b="1" dirty="0" smtClean="0">
                <a:latin typeface="+mj-lt"/>
              </a:rPr>
              <a:t>3) </a:t>
            </a:r>
            <a:r>
              <a:rPr lang="el-GR" sz="6200" b="1" dirty="0">
                <a:latin typeface="+mj-lt"/>
              </a:rPr>
              <a:t>Πρωτεΐνη: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6200" dirty="0">
                <a:latin typeface="+mj-lt"/>
              </a:rPr>
              <a:t>Τα Ο/Κ περιέχουν μικρές ποσότητες πρωτεΐνης =1% τα φρούτα, 2% στα περισσότερα λαχανικά εκτός από τα ψυχανθή (δηλ τα όσπρια : φακή, κουκιά, </a:t>
            </a:r>
            <a:r>
              <a:rPr lang="el-GR" sz="6200" dirty="0" err="1">
                <a:latin typeface="+mj-lt"/>
              </a:rPr>
              <a:t>ρεβίθιa</a:t>
            </a:r>
            <a:r>
              <a:rPr lang="el-GR" sz="6200" dirty="0">
                <a:latin typeface="+mj-lt"/>
              </a:rPr>
              <a:t>, φασόλια καθώς και τα χαρούπια η μηδική και το τριφύλλι)  τα οποία περιέχουν σημαντικές ποσότητες πρωτεΐνης, περίπου 5%.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el-GR" sz="6200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6200" b="1" dirty="0" smtClean="0">
                <a:latin typeface="+mj-lt"/>
              </a:rPr>
              <a:t>4) </a:t>
            </a:r>
            <a:r>
              <a:rPr lang="el-GR" sz="6200" b="1" dirty="0">
                <a:latin typeface="+mj-lt"/>
              </a:rPr>
              <a:t>Λιπίδια: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6200" dirty="0">
                <a:latin typeface="+mj-lt"/>
              </a:rPr>
              <a:t>Τα λιπίδια αποτελούν επίσης ένα μικρό ποσοστό (1%), των Ο/Κ με εξαίρεση το αβοκάντο και την ελιά (15% έως 20%).</a:t>
            </a:r>
            <a:endParaRPr lang="el-GR" sz="5400" dirty="0">
              <a:latin typeface="+mj-lt"/>
            </a:endParaRPr>
          </a:p>
          <a:p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35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rmAutofit fontScale="90000"/>
          </a:bodyPr>
          <a:lstStyle/>
          <a:p>
            <a:r>
              <a:rPr lang="el-GR" altLang="el-GR" b="1" dirty="0"/>
              <a:t>Χημική </a:t>
            </a:r>
            <a:r>
              <a:rPr lang="el-GR" altLang="el-GR" b="1" dirty="0" smtClean="0"/>
              <a:t>σύσταση </a:t>
            </a:r>
            <a:r>
              <a:rPr lang="en-US" altLang="el-GR" b="1" dirty="0" smtClean="0"/>
              <a:t>O/K </a:t>
            </a:r>
            <a:r>
              <a:rPr lang="el-GR" altLang="el-GR" b="1" dirty="0"/>
              <a:t>και </a:t>
            </a:r>
            <a:r>
              <a:rPr lang="el-GR" altLang="el-GR" b="1" dirty="0" smtClean="0"/>
              <a:t>σπόρων (3/3)</a:t>
            </a:r>
            <a:r>
              <a:rPr lang="el-GR" altLang="el-GR" b="1" dirty="0"/>
              <a:t/>
            </a:r>
            <a:br>
              <a:rPr lang="el-GR" alt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9046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8800" b="1" dirty="0" smtClean="0">
                <a:latin typeface="+mj-lt"/>
              </a:rPr>
              <a:t>5) Οργανικά </a:t>
            </a:r>
            <a:r>
              <a:rPr lang="el-GR" sz="8800" b="1" dirty="0">
                <a:latin typeface="+mj-lt"/>
              </a:rPr>
              <a:t>οξέα: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8800" dirty="0">
                <a:latin typeface="+mj-lt"/>
              </a:rPr>
              <a:t>Τα περισσότερα Ο/Κ περιέχουν επαρκείς ποσότητες οργανικών οξέων. Τα επικρατέστερα οξέα στα οπωροκηπευτικά είναι συνήθως το κιτρικό  και το μηλικό.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8800" dirty="0">
                <a:latin typeface="+mj-lt"/>
              </a:rPr>
              <a:t>Άλλα οργανικά οξέα βρίσκονται σε ορισμένα προϊόντα όπως τρυγικό οξύ στα σταφύλια, οξαλικό οξύ στο σπανάκι και </a:t>
            </a:r>
            <a:r>
              <a:rPr lang="el-GR" sz="8800" dirty="0" err="1">
                <a:latin typeface="+mj-lt"/>
              </a:rPr>
              <a:t>ισοκιτρικό</a:t>
            </a:r>
            <a:r>
              <a:rPr lang="el-GR" sz="8800" dirty="0">
                <a:latin typeface="+mj-lt"/>
              </a:rPr>
              <a:t> στα φραγκοστάφυλα.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el-GR" sz="88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8800" b="1" dirty="0" smtClean="0">
                <a:latin typeface="+mj-lt"/>
              </a:rPr>
              <a:t>6) </a:t>
            </a:r>
            <a:r>
              <a:rPr lang="el-GR" sz="8800" b="1" dirty="0">
                <a:latin typeface="+mj-lt"/>
              </a:rPr>
              <a:t>Βιταμίνες και ανόργανα άλατα: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8800" dirty="0">
                <a:latin typeface="+mj-lt"/>
              </a:rPr>
              <a:t>Τα </a:t>
            </a:r>
            <a:r>
              <a:rPr lang="el-GR" sz="8800" dirty="0" smtClean="0">
                <a:latin typeface="+mj-lt"/>
              </a:rPr>
              <a:t>Ό/Κ είναι </a:t>
            </a:r>
            <a:r>
              <a:rPr lang="el-GR" sz="8800" dirty="0">
                <a:latin typeface="+mj-lt"/>
              </a:rPr>
              <a:t>πλούσιες πηγές  βιταμινών (κυρίως Α, C) και </a:t>
            </a:r>
            <a:r>
              <a:rPr lang="el-GR" sz="8800" dirty="0" err="1">
                <a:latin typeface="+mj-lt"/>
              </a:rPr>
              <a:t>φολικού</a:t>
            </a:r>
            <a:r>
              <a:rPr lang="el-GR" sz="8800" dirty="0">
                <a:latin typeface="+mj-lt"/>
              </a:rPr>
              <a:t> οξέως καθώς και ανόργανων αλάτων (Πλούσια σε βιταμίνη C είναι όλα τα λαχανικά (πιπεριές, μπρόκολα, κουνουπίδια) και τα φρούτα (ακτινίδια, φράουλες, πορτοκάλια).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l-GR" sz="8800" dirty="0">
                <a:latin typeface="+mj-lt"/>
              </a:rPr>
              <a:t>Τα περισσότερα λαχανικά και ορισμένα φρούτα είναι πλούσια σε βιταμίνη Α που περιέχεται σε μεγάλες ποσότητες στα φύλλα, τους καρπούς (τομάτες, πιπεριές) ή τις σαρκώδεις ρίζες (καρότα).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el-GR" sz="5400" dirty="0">
              <a:latin typeface="+mj-lt"/>
            </a:endParaRPr>
          </a:p>
          <a:p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55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CA25A38-A4E3-43B7-978B-608A3BBD7635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kern="0" dirty="0"/>
              <a:t>Γιατί η </a:t>
            </a:r>
            <a:r>
              <a:rPr lang="el-GR" altLang="el-GR" b="1" kern="0" dirty="0"/>
              <a:t>παραγωγή του CO</a:t>
            </a:r>
            <a:r>
              <a:rPr lang="el-GR" altLang="el-GR" b="1" kern="0" baseline="-25000" dirty="0"/>
              <a:t>2</a:t>
            </a:r>
            <a:r>
              <a:rPr lang="el-GR" altLang="el-GR" kern="0" dirty="0"/>
              <a:t> </a:t>
            </a:r>
            <a:endParaRPr lang="en-US" altLang="el-GR" kern="0" dirty="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kern="0" dirty="0"/>
              <a:t>σε έναν χώρο αποθήκευσης </a:t>
            </a:r>
            <a:r>
              <a:rPr lang="el-GR" altLang="el-GR" kern="0" dirty="0" err="1"/>
              <a:t>γ.π</a:t>
            </a:r>
            <a:r>
              <a:rPr lang="el-GR" altLang="el-GR" kern="0" dirty="0"/>
              <a:t>.</a:t>
            </a:r>
            <a:endParaRPr lang="en-US" altLang="el-GR" kern="0" dirty="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kern="0" dirty="0"/>
              <a:t>είναι ένας </a:t>
            </a:r>
            <a:r>
              <a:rPr lang="el-GR" altLang="el-GR" b="1" kern="0" dirty="0"/>
              <a:t>δείκτης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u="sng" kern="0" dirty="0"/>
              <a:t>του μεγέθους των απωλειών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u="sng" kern="0" dirty="0"/>
              <a:t>της ξηράς ουσίας</a:t>
            </a:r>
            <a:r>
              <a:rPr lang="el-GR" altLang="el-GR" kern="0" dirty="0"/>
              <a:t>,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l-GR" altLang="el-GR" b="1" kern="0" dirty="0"/>
              <a:t>δηλαδή της χειροτέρευσης της ποιότητας</a:t>
            </a:r>
            <a:r>
              <a:rPr lang="el-GR" altLang="el-GR" kern="0" dirty="0"/>
              <a:t> του προϊόντος</a:t>
            </a:r>
            <a:r>
              <a:rPr lang="en-US" altLang="el-GR" kern="0" dirty="0"/>
              <a:t>;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7626618" y="692696"/>
            <a:ext cx="94754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altLang="el-GR" sz="8000" kern="0" dirty="0">
                <a:solidFill>
                  <a:srgbClr val="003366"/>
                </a:solidFill>
              </a:rPr>
              <a:t>?</a:t>
            </a:r>
            <a:endParaRPr lang="en-US" altLang="el-GR" kern="0" dirty="0">
              <a:solidFill>
                <a:srgbClr val="0033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Ερώτηση: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altLang="el-GR" dirty="0"/>
              <a:t>Υπάρχουν </a:t>
            </a:r>
            <a:r>
              <a:rPr lang="el-GR" altLang="el-GR" dirty="0" smtClean="0"/>
              <a:t> πίνακες με </a:t>
            </a:r>
            <a:r>
              <a:rPr lang="el-GR" altLang="el-GR" dirty="0"/>
              <a:t>τα μέγιστα ποσοστά </a:t>
            </a:r>
            <a:r>
              <a:rPr lang="el-GR" altLang="el-GR" dirty="0" smtClean="0"/>
              <a:t>υγρασίας  </a:t>
            </a:r>
            <a:r>
              <a:rPr lang="el-GR" altLang="el-GR" dirty="0"/>
              <a:t>διαφόρων σπόρων </a:t>
            </a:r>
          </a:p>
          <a:p>
            <a:pPr marL="0" indent="0" algn="ctr">
              <a:buNone/>
              <a:defRPr/>
            </a:pPr>
            <a:r>
              <a:rPr lang="el-GR" altLang="el-GR" dirty="0">
                <a:solidFill>
                  <a:srgbClr val="FF0000"/>
                </a:solidFill>
              </a:rPr>
              <a:t>για ασφαλή αποθήκευση.</a:t>
            </a:r>
            <a:r>
              <a:rPr lang="el-GR" altLang="el-GR" dirty="0"/>
              <a:t> </a:t>
            </a:r>
          </a:p>
          <a:p>
            <a:pPr marL="0" indent="0">
              <a:buNone/>
              <a:defRPr/>
            </a:pPr>
            <a:endParaRPr lang="el-GR" altLang="el-GR" dirty="0" smtClean="0"/>
          </a:p>
          <a:p>
            <a:pPr marL="0" indent="0">
              <a:buNone/>
              <a:defRPr/>
            </a:pPr>
            <a:r>
              <a:rPr lang="el-GR" altLang="el-GR" dirty="0" smtClean="0"/>
              <a:t>Ακόμη </a:t>
            </a:r>
            <a:r>
              <a:rPr lang="el-GR" altLang="el-GR" dirty="0"/>
              <a:t>όμως </a:t>
            </a:r>
            <a:r>
              <a:rPr lang="el-GR" altLang="el-GR" dirty="0" smtClean="0"/>
              <a:t>και </a:t>
            </a:r>
            <a:r>
              <a:rPr lang="el-GR" altLang="el-GR" dirty="0"/>
              <a:t>με αυτά τα ποσοστά </a:t>
            </a:r>
            <a:r>
              <a:rPr lang="el-GR" altLang="el-GR" u="sng" dirty="0" smtClean="0"/>
              <a:t>είναι </a:t>
            </a:r>
            <a:r>
              <a:rPr lang="el-GR" altLang="el-GR" u="sng" dirty="0"/>
              <a:t>δυνατό να καταστραφεί το προϊόν κάτω από ορισμένες συνθήκες.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1507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A3DE55C-7742-46EB-B4E9-57BA5ED225D5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96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Όμως 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l-GR" altLang="el-GR" dirty="0"/>
              <a:t>Οι </a:t>
            </a:r>
            <a:r>
              <a:rPr lang="el-GR" altLang="el-GR" u="sng" dirty="0"/>
              <a:t>μεταβολές της θερμοκρασίας </a:t>
            </a:r>
            <a:r>
              <a:rPr lang="el-GR" altLang="el-GR" u="sng" dirty="0" smtClean="0"/>
              <a:t> μπορεί </a:t>
            </a:r>
            <a:r>
              <a:rPr lang="el-GR" altLang="el-GR" u="sng" dirty="0"/>
              <a:t>να δημιουργήσουν ρεύματα του αέρα μέσα στη μάζα του προϊόντος,</a:t>
            </a:r>
            <a:r>
              <a:rPr lang="el-GR" altLang="el-GR" dirty="0"/>
              <a:t> </a:t>
            </a:r>
            <a:r>
              <a:rPr lang="el-GR" altLang="el-GR" dirty="0" smtClean="0"/>
              <a:t> τα </a:t>
            </a:r>
            <a:r>
              <a:rPr lang="el-GR" altLang="el-GR" dirty="0"/>
              <a:t>οποία συγκεντρώνουν τη διάχυτη υγρασία </a:t>
            </a:r>
          </a:p>
          <a:p>
            <a:pPr marL="0" indent="0" algn="ctr">
              <a:buNone/>
              <a:defRPr/>
            </a:pPr>
            <a:r>
              <a:rPr lang="el-GR" altLang="el-GR" dirty="0">
                <a:solidFill>
                  <a:srgbClr val="FF0000"/>
                </a:solidFill>
              </a:rPr>
              <a:t>σε ορισμένα σημεία</a:t>
            </a:r>
          </a:p>
          <a:p>
            <a:pPr marL="0" indent="0">
              <a:buNone/>
              <a:defRPr/>
            </a:pPr>
            <a:r>
              <a:rPr lang="el-GR" altLang="el-GR" dirty="0"/>
              <a:t> και την αποθέτουν </a:t>
            </a:r>
            <a:r>
              <a:rPr lang="el-GR" altLang="el-GR" b="1" dirty="0"/>
              <a:t>στην επιφάνεια των σπόρων</a:t>
            </a:r>
            <a:r>
              <a:rPr lang="el-GR" altLang="el-GR" dirty="0"/>
              <a:t> αυξάνοντας σημαντικά την υγρασία τους. </a:t>
            </a:r>
          </a:p>
          <a:p>
            <a:pPr marL="0" indent="0">
              <a:buNone/>
              <a:defRPr/>
            </a:pPr>
            <a:r>
              <a:rPr lang="el-GR" altLang="el-GR" dirty="0"/>
              <a:t>Τέτοιες καταστάσεις έχουν παρατηρηθεί σε μεγάλα κυλινδρικά σιλό </a:t>
            </a:r>
            <a:r>
              <a:rPr lang="el-GR" altLang="el-GR" dirty="0" smtClean="0"/>
              <a:t>αποθήκευσης.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2531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6F72A99-4204-483D-83C8-A8915B11D664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23555" name="Picture 4" descr="Σχήμα με τις ροές του θερμού αέρα σε σιλό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3"/>
            <a:ext cx="4860032" cy="453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" name="Picture 4" descr="Σχήμα με τις ροές του κρύου αέρα σε σιλό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56792"/>
            <a:ext cx="4680520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Σχηματικά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7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3795B2-FA8C-4B32-98F9-E2AF3B4F5616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l-GR" altLang="el-GR" dirty="0"/>
              <a:t>Η καταστροφή του προϊόντος μπορεί να γίνει και με την είσοδο νερού από το περιβάλλον </a:t>
            </a:r>
            <a:r>
              <a:rPr lang="el-GR" altLang="el-GR" dirty="0" smtClean="0"/>
              <a:t> (</a:t>
            </a:r>
            <a:r>
              <a:rPr lang="el-GR" altLang="el-GR" dirty="0"/>
              <a:t>βροχή, χιόνι, απορρέοντα νερά). </a:t>
            </a:r>
          </a:p>
          <a:p>
            <a:pPr marL="0" indent="0" algn="ctr">
              <a:buNone/>
              <a:defRPr/>
            </a:pPr>
            <a:endParaRPr lang="el-GR" altLang="el-GR" dirty="0"/>
          </a:p>
          <a:p>
            <a:pPr marL="0" indent="0">
              <a:buNone/>
              <a:defRPr/>
            </a:pPr>
            <a:r>
              <a:rPr lang="el-GR" altLang="el-GR" dirty="0"/>
              <a:t>Για τον λόγο αυτό </a:t>
            </a:r>
          </a:p>
          <a:p>
            <a:pPr marL="0" indent="0" algn="ctr">
              <a:buNone/>
              <a:defRPr/>
            </a:pPr>
            <a:r>
              <a:rPr lang="el-GR" altLang="el-GR" dirty="0" smtClean="0">
                <a:solidFill>
                  <a:srgbClr val="FF0000"/>
                </a:solidFill>
              </a:rPr>
              <a:t>η</a:t>
            </a:r>
            <a:endParaRPr lang="el-GR" altLang="el-GR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el-GR" altLang="el-GR" dirty="0">
                <a:solidFill>
                  <a:srgbClr val="FF0000"/>
                </a:solidFill>
              </a:rPr>
              <a:t> </a:t>
            </a:r>
            <a:r>
              <a:rPr lang="el-GR" altLang="el-GR" u="sng" dirty="0">
                <a:solidFill>
                  <a:srgbClr val="FF0000"/>
                </a:solidFill>
              </a:rPr>
              <a:t>στεγανότητα </a:t>
            </a:r>
          </a:p>
          <a:p>
            <a:pPr marL="0" indent="0" algn="ctr">
              <a:buNone/>
              <a:defRPr/>
            </a:pPr>
            <a:r>
              <a:rPr lang="el-GR" altLang="el-GR" u="sng" dirty="0">
                <a:solidFill>
                  <a:srgbClr val="FF0000"/>
                </a:solidFill>
              </a:rPr>
              <a:t>της αποθήκης</a:t>
            </a:r>
            <a:r>
              <a:rPr lang="el-GR" altLang="el-GR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  <a:defRPr/>
            </a:pPr>
            <a:r>
              <a:rPr lang="el-GR" altLang="el-GR" dirty="0">
                <a:solidFill>
                  <a:srgbClr val="FF0000"/>
                </a:solidFill>
              </a:rPr>
              <a:t>είναι </a:t>
            </a:r>
          </a:p>
          <a:p>
            <a:pPr marL="0" indent="0" algn="ctr">
              <a:buNone/>
              <a:defRPr/>
            </a:pPr>
            <a:r>
              <a:rPr lang="el-GR" altLang="el-GR" dirty="0">
                <a:solidFill>
                  <a:srgbClr val="FF0000"/>
                </a:solidFill>
              </a:rPr>
              <a:t>θεμελιώδης παράγων</a:t>
            </a:r>
            <a:r>
              <a:rPr lang="el-GR" altLang="el-GR" dirty="0"/>
              <a:t> </a:t>
            </a:r>
          </a:p>
          <a:p>
            <a:pPr marL="0" indent="0" algn="ctr">
              <a:buNone/>
              <a:defRPr/>
            </a:pPr>
            <a:endParaRPr lang="el-GR" altLang="el-GR" dirty="0"/>
          </a:p>
          <a:p>
            <a:pPr marL="0" indent="0">
              <a:buNone/>
              <a:defRPr/>
            </a:pPr>
            <a:r>
              <a:rPr lang="el-GR" altLang="el-GR" dirty="0"/>
              <a:t>για την προστασία του προϊόντος. </a:t>
            </a:r>
          </a:p>
          <a:p>
            <a:pPr algn="ctr">
              <a:defRPr/>
            </a:pPr>
            <a:endParaRPr lang="el-GR" altLang="el-GR" dirty="0"/>
          </a:p>
          <a:p>
            <a:pPr algn="ctr">
              <a:defRPr/>
            </a:pP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Στεγανότητα αποθήκης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24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10B1FA-597D-468D-B787-53EEF5C10BCB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81944" y="2136775"/>
            <a:ext cx="581439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el-GR" sz="3200" dirty="0"/>
              <a:t>Γιατί απαγορεύεται η χρήση θερμομόνωσης στις αποθήκες γεωργικών προϊόντων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7626618" y="692696"/>
            <a:ext cx="94754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altLang="el-GR" sz="8000" kern="0" dirty="0">
                <a:solidFill>
                  <a:srgbClr val="003366"/>
                </a:solidFill>
              </a:rPr>
              <a:t>?</a:t>
            </a:r>
            <a:endParaRPr lang="en-US" altLang="el-GR" kern="0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Θερμομόνωση αποθηκών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6DA36FE-F1FE-4FC2-AABA-B6CE11F497D8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altLang="el-GR" dirty="0"/>
              <a:t>Όταν η απομάκρυνση της υγρασίας από τους σπόρους </a:t>
            </a:r>
            <a:r>
              <a:rPr lang="el-GR" altLang="el-GR" dirty="0" smtClean="0"/>
              <a:t>γίνει </a:t>
            </a:r>
            <a:r>
              <a:rPr lang="el-GR" altLang="el-GR" dirty="0"/>
              <a:t>με </a:t>
            </a:r>
            <a:r>
              <a:rPr lang="el-GR" altLang="el-GR" b="1" dirty="0"/>
              <a:t>αέρα υψηλής θερμοκρασίας</a:t>
            </a:r>
            <a:r>
              <a:rPr lang="el-GR" altLang="el-GR" dirty="0"/>
              <a:t>,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altLang="el-GR" dirty="0"/>
              <a:t> </a:t>
            </a:r>
            <a:r>
              <a:rPr lang="el-GR" altLang="el-GR" u="sng" dirty="0"/>
              <a:t>η εξωτερική επιφάνεια του σπόρου </a:t>
            </a:r>
            <a:r>
              <a:rPr lang="el-GR" altLang="el-GR" b="1" u="sng" dirty="0"/>
              <a:t>ξηραίνεται</a:t>
            </a:r>
            <a:r>
              <a:rPr lang="el-GR" altLang="el-GR" u="sng" dirty="0"/>
              <a:t>  και </a:t>
            </a:r>
            <a:r>
              <a:rPr lang="el-GR" altLang="el-GR" b="1" u="sng" dirty="0"/>
              <a:t>συρρικνώνεται</a:t>
            </a:r>
            <a:r>
              <a:rPr lang="el-GR" altLang="el-GR" dirty="0"/>
              <a:t> </a:t>
            </a:r>
            <a:r>
              <a:rPr lang="el-GR" altLang="el-GR" dirty="0" smtClean="0"/>
              <a:t>πολύ </a:t>
            </a:r>
            <a:r>
              <a:rPr lang="el-GR" altLang="el-GR" dirty="0"/>
              <a:t>ταχύτερα από ότι το εσωτερικό τους, </a:t>
            </a:r>
            <a:r>
              <a:rPr lang="el-GR" altLang="el-GR" dirty="0" smtClean="0"/>
              <a:t>με </a:t>
            </a:r>
            <a:r>
              <a:rPr lang="el-GR" altLang="el-GR" dirty="0"/>
              <a:t>αποτέλεσμα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altLang="el-GR" dirty="0">
                <a:solidFill>
                  <a:srgbClr val="FF0000"/>
                </a:solidFill>
              </a:rPr>
              <a:t>τη δημιουργία επιφανειακών ρωγμών ή 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>
                <a:solidFill>
                  <a:srgbClr val="FF0000"/>
                </a:solidFill>
              </a:rPr>
              <a:t>σπάσιμο του </a:t>
            </a:r>
            <a:r>
              <a:rPr lang="el-GR" altLang="el-GR" dirty="0" smtClean="0">
                <a:solidFill>
                  <a:srgbClr val="FF0000"/>
                </a:solidFill>
              </a:rPr>
              <a:t>σπόρου.</a:t>
            </a:r>
            <a:endParaRPr lang="el-GR" altLang="el-GR" dirty="0"/>
          </a:p>
          <a:p>
            <a:pPr marL="0" indent="0">
              <a:buNone/>
              <a:defRPr/>
            </a:pPr>
            <a:r>
              <a:rPr lang="el-GR" altLang="el-GR" dirty="0"/>
              <a:t>Για να αποφευχθούν τέτοιου είδους απώλειες, </a:t>
            </a:r>
          </a:p>
          <a:p>
            <a:pPr marL="0" indent="0">
              <a:buNone/>
              <a:defRPr/>
            </a:pPr>
            <a:r>
              <a:rPr lang="el-GR" altLang="el-GR" dirty="0"/>
              <a:t>οι σπόροι υφίστανται ορισμένες </a:t>
            </a:r>
            <a:r>
              <a:rPr lang="el-GR" altLang="el-GR" u="sng" dirty="0" smtClean="0"/>
              <a:t>διεργασίες</a:t>
            </a:r>
            <a:r>
              <a:rPr lang="el-GR" altLang="el-GR" dirty="0" smtClean="0"/>
              <a:t> </a:t>
            </a:r>
            <a:r>
              <a:rPr lang="el-GR" altLang="el-GR" dirty="0"/>
              <a:t>πριν από την αποθήκευσή τους (ξήρανση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l-GR" b="1" dirty="0" smtClean="0"/>
              <a:t>Απομάκρυνση Υγρασίας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2972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6DA36FE-F1FE-4FC2-AABA-B6CE11F497D8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altLang="el-GR" dirty="0"/>
              <a:t>(ή  κοντά σ’ αυτό, </a:t>
            </a:r>
            <a:r>
              <a:rPr lang="el-GR" altLang="el-GR" dirty="0" smtClean="0"/>
              <a:t> όπου  </a:t>
            </a:r>
            <a:r>
              <a:rPr lang="el-GR" altLang="el-GR" dirty="0"/>
              <a:t>έχουμε  γρήγορες  αλλαγές) 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l-GR" altLang="el-GR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altLang="el-GR" dirty="0" smtClean="0"/>
              <a:t>ένας  υψηλός  </a:t>
            </a:r>
            <a:r>
              <a:rPr lang="el-GR" altLang="el-GR" dirty="0"/>
              <a:t>ρυθμός  αναπνοής </a:t>
            </a:r>
            <a:r>
              <a:rPr lang="el-GR" altLang="el-GR" dirty="0" smtClean="0"/>
              <a:t> </a:t>
            </a:r>
            <a:r>
              <a:rPr lang="el-GR" altLang="el-GR" dirty="0"/>
              <a:t>γρήγορο  ρυθμό  καταστροφής  δηλ. υψηλός  βαθμός  </a:t>
            </a:r>
            <a:r>
              <a:rPr lang="el-GR" altLang="el-GR" dirty="0" smtClean="0"/>
              <a:t>φθαρτότητας</a:t>
            </a:r>
            <a:endParaRPr lang="el-GR" altLang="el-GR" dirty="0"/>
          </a:p>
          <a:p>
            <a:pPr marL="0" indent="0">
              <a:buNone/>
              <a:defRPr/>
            </a:pPr>
            <a:r>
              <a:rPr lang="el-GR" altLang="el-GR" dirty="0" smtClean="0"/>
              <a:t>						συνεχίζεται…</a:t>
            </a:r>
            <a:endParaRPr lang="el-GR" alt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Αν  το  προϊόν  συγκομίζεται  στο  στάδιο  της  άριστης ποιότητας για  κατανάλωση</a:t>
            </a:r>
          </a:p>
        </p:txBody>
      </p:sp>
    </p:spTree>
    <p:extLst>
      <p:ext uri="{BB962C8B-B14F-4D97-AF65-F5344CB8AC3E}">
        <p14:creationId xmlns:p14="http://schemas.microsoft.com/office/powerpoint/2010/main" val="7521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6DA36FE-F1FE-4FC2-AABA-B6CE11F497D8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altLang="el-GR" u="sng" dirty="0" smtClean="0">
                <a:solidFill>
                  <a:srgbClr val="FF0000"/>
                </a:solidFill>
              </a:rPr>
              <a:t/>
            </a:r>
            <a:br>
              <a:rPr lang="el-GR" altLang="el-GR" u="sng" dirty="0" smtClean="0">
                <a:solidFill>
                  <a:srgbClr val="FF0000"/>
                </a:solidFill>
              </a:rPr>
            </a:br>
            <a:r>
              <a:rPr lang="el-GR" altLang="el-GR" u="sng" dirty="0" smtClean="0">
                <a:solidFill>
                  <a:srgbClr val="FF0000"/>
                </a:solidFill>
              </a:rPr>
              <a:t/>
            </a:r>
            <a:br>
              <a:rPr lang="el-GR" altLang="el-GR" u="sng" dirty="0" smtClean="0">
                <a:solidFill>
                  <a:srgbClr val="FF0000"/>
                </a:solidFill>
              </a:rPr>
            </a:br>
            <a:r>
              <a:rPr lang="el-GR" altLang="el-GR" u="sng" dirty="0" smtClean="0">
                <a:solidFill>
                  <a:srgbClr val="FF0000"/>
                </a:solidFill>
              </a:rPr>
              <a:t/>
            </a:r>
            <a:br>
              <a:rPr lang="el-GR" altLang="el-GR" u="sng" dirty="0" smtClean="0">
                <a:solidFill>
                  <a:srgbClr val="FF0000"/>
                </a:solidFill>
              </a:rPr>
            </a:br>
            <a:r>
              <a:rPr lang="el-GR" altLang="el-GR" u="sng" dirty="0" smtClean="0">
                <a:solidFill>
                  <a:srgbClr val="FF0000"/>
                </a:solidFill>
              </a:rPr>
              <a:t/>
            </a:r>
            <a:br>
              <a:rPr lang="el-GR" altLang="el-GR" u="sng" dirty="0" smtClean="0">
                <a:solidFill>
                  <a:srgbClr val="FF0000"/>
                </a:solidFill>
              </a:rPr>
            </a:br>
            <a:r>
              <a:rPr lang="el-GR" altLang="el-GR" u="sng" dirty="0" smtClean="0">
                <a:solidFill>
                  <a:srgbClr val="FF0000"/>
                </a:solidFill>
              </a:rPr>
              <a:t>στο  στάδιο  της  άριστης ποιότητας για  συγκομιδή!</a:t>
            </a:r>
            <a:br>
              <a:rPr lang="el-GR" altLang="el-GR" u="sng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altLang="el-GR" b="1" dirty="0"/>
              <a:t>Άρα πρέπει να συγκομίζεται</a:t>
            </a:r>
            <a:r>
              <a:rPr lang="en-US" altLang="el-GR" b="1" dirty="0"/>
              <a:t>:</a:t>
            </a: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33260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0D76EBB-AEEA-47A4-917F-B858ADC66C31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74857" y="2708920"/>
            <a:ext cx="863916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l-G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Πως μετριέται η αναπνοή των Ο/Κ </a:t>
            </a:r>
          </a:p>
          <a:p>
            <a:pPr algn="ctr">
              <a:defRPr/>
            </a:pPr>
            <a:r>
              <a:rPr lang="el-G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σε ένα χώρο συντήρησης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4294967295"/>
          </p:nvPr>
        </p:nvSpPr>
        <p:spPr>
          <a:xfrm>
            <a:off x="8062913" y="333375"/>
            <a:ext cx="1081087" cy="120015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8000" dirty="0">
                <a:solidFill>
                  <a:srgbClr val="003366"/>
                </a:solidFill>
              </a:rPr>
              <a:t>?</a:t>
            </a:r>
            <a:endParaRPr lang="en-US" altLang="el-GR" dirty="0">
              <a:solidFill>
                <a:srgbClr val="0033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Μέτρηση αναπνοής Ο/Κ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6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l-GR" dirty="0" smtClean="0"/>
              <a:t>με  την  ποσότητα  (σε  βάρος  ή  όγκο)  του  εκλυόμενου  </a:t>
            </a:r>
            <a:r>
              <a:rPr lang="en-US" altLang="el-GR" dirty="0" smtClean="0"/>
              <a:t>CO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 ή  του  καταναλισκόμενου  </a:t>
            </a:r>
            <a:r>
              <a:rPr lang="en-US" altLang="el-GR" dirty="0" smtClean="0"/>
              <a:t>O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  ανά  χιλιόγραμμο  βάρους  προϊόντος  και  ανά  ώρα.</a:t>
            </a:r>
          </a:p>
          <a:p>
            <a:pPr eaLnBrk="1" hangingPunct="1">
              <a:buFontTx/>
              <a:buNone/>
            </a:pPr>
            <a:endParaRPr lang="el-GR" altLang="el-GR" dirty="0" smtClean="0"/>
          </a:p>
          <a:p>
            <a:pPr eaLnBrk="1" hangingPunct="1">
              <a:buFontTx/>
              <a:buNone/>
            </a:pPr>
            <a:r>
              <a:rPr lang="el-GR" altLang="el-GR" sz="2400" dirty="0" smtClean="0"/>
              <a:t>Ένταση  αναπνοής  =</a:t>
            </a:r>
          </a:p>
          <a:p>
            <a:pPr algn="ctr" eaLnBrk="1" hangingPunct="1">
              <a:buFontTx/>
              <a:buNone/>
            </a:pPr>
            <a:endParaRPr lang="el-GR" altLang="el-GR" sz="2400" dirty="0" smtClean="0"/>
          </a:p>
          <a:p>
            <a:pPr algn="ctr" eaLnBrk="1" hangingPunct="1">
              <a:buFontTx/>
              <a:buNone/>
            </a:pPr>
            <a:endParaRPr lang="el-GR" altLang="el-GR" dirty="0" smtClean="0"/>
          </a:p>
          <a:p>
            <a:pPr algn="ctr" eaLnBrk="1" hangingPunct="1">
              <a:buFontTx/>
              <a:buNone/>
            </a:pPr>
            <a:endParaRPr lang="el-GR" altLang="el-GR" dirty="0" smtClean="0"/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3995738" y="4437063"/>
          <a:ext cx="47513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Εξίσωση" r:id="rId4" imgW="2336800" imgH="457200" progId="Equation.3">
                  <p:embed/>
                </p:oleObj>
              </mc:Choice>
              <mc:Fallback>
                <p:oleObj name="Εξίσωση" r:id="rId4" imgW="233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437063"/>
                        <a:ext cx="47513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αναπνοή μετριέται </a:t>
            </a:r>
            <a:endParaRPr lang="el-GR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47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055B63D-80D3-4A0E-8C0D-D1995B08CF3C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60065" y="2708920"/>
            <a:ext cx="6068713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Αναπνέουν </a:t>
            </a:r>
          </a:p>
          <a:p>
            <a:pPr algn="ctr">
              <a:defRPr/>
            </a:pPr>
            <a:r>
              <a:rPr lang="el-G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το ίδιο όλα τα Ο/Κ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4294967295"/>
          </p:nvPr>
        </p:nvSpPr>
        <p:spPr>
          <a:xfrm>
            <a:off x="8062913" y="333375"/>
            <a:ext cx="1081087" cy="120015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8000" dirty="0">
                <a:solidFill>
                  <a:srgbClr val="003366"/>
                </a:solidFill>
              </a:rPr>
              <a:t>?</a:t>
            </a:r>
            <a:endParaRPr lang="en-US" altLang="el-GR" dirty="0">
              <a:solidFill>
                <a:srgbClr val="0033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Ερώτηση : αναπνέουν το ίδιο?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1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72008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Ρυθμός αναπνοής σε φρούτα και λαχανικά.</a:t>
            </a:r>
            <a:endParaRPr lang="el-GR" b="1" dirty="0"/>
          </a:p>
        </p:txBody>
      </p:sp>
      <p:graphicFrame>
        <p:nvGraphicFramePr>
          <p:cNvPr id="102558" name="Group 158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1982205"/>
              </p:ext>
            </p:extLst>
          </p:nvPr>
        </p:nvGraphicFramePr>
        <p:xfrm>
          <a:off x="395536" y="1063762"/>
          <a:ext cx="8280920" cy="5478671"/>
        </p:xfrm>
        <a:graphic>
          <a:graphicData uri="http://schemas.openxmlformats.org/drawingml/2006/table">
            <a:tbl>
              <a:tblPr firstRow="1"/>
              <a:tblGrid>
                <a:gridCol w="3105345"/>
                <a:gridCol w="5175575"/>
              </a:tblGrid>
              <a:tr h="5000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Φρούτα  &amp;  Λαχανικά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Ρυθμός  αναπνοής  στους  15 </a:t>
                      </a:r>
                      <a:r>
                        <a:rPr kumimoji="0" lang="el-GR" altLang="el-GR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 </a:t>
                      </a:r>
                      <a:endParaRPr kumimoji="0" lang="el-GR" alt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</a:t>
                      </a:r>
                      <a:r>
                        <a:rPr kumimoji="0" lang="el-GR" altLang="el-G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/ 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 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*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h</a:t>
                      </a: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7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 ρ ο ύ τ 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Μπανάνα (πράσινη)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45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1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Μπανάνα (ώριμη  για  κατανάλωση)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Λεμόνι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20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Πορτοκάλι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20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75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 α χ α ν ι κ ό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Φασόλι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Λάχανο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32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Καρότο</a:t>
                      </a:r>
                      <a:endParaRPr kumimoji="0" lang="el-GR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45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Μαρούλι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Μπιζέλι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260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99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Πατάτα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8</a:t>
                      </a:r>
                      <a:endParaRPr kumimoji="0" lang="el-GR" alt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24" marR="914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4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F5002EC-DA1A-4F01-804E-5B93A46AA932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435220" y="2708920"/>
            <a:ext cx="6318461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Ποιο στοιχείο καθορίζει την </a:t>
            </a:r>
          </a:p>
          <a:p>
            <a:pPr algn="ctr">
              <a:defRPr/>
            </a:pPr>
            <a:r>
              <a:rPr lang="el-G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αλλαγή </a:t>
            </a:r>
          </a:p>
          <a:p>
            <a:pPr algn="ctr">
              <a:defRPr/>
            </a:pPr>
            <a:r>
              <a:rPr lang="el-G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στον χρόνο συντήρησης </a:t>
            </a:r>
          </a:p>
          <a:p>
            <a:pPr algn="ctr">
              <a:defRPr/>
            </a:pPr>
            <a:r>
              <a:rPr lang="el-G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των Ο/Κ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4294967295"/>
          </p:nvPr>
        </p:nvSpPr>
        <p:spPr>
          <a:xfrm>
            <a:off x="8062913" y="333375"/>
            <a:ext cx="1081087" cy="120015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l-GR" sz="8000" dirty="0">
                <a:solidFill>
                  <a:srgbClr val="003366"/>
                </a:solidFill>
              </a:rPr>
              <a:t>?</a:t>
            </a:r>
            <a:endParaRPr lang="en-US" altLang="el-GR" dirty="0">
              <a:solidFill>
                <a:srgbClr val="0033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Χρόνος Συντήρησης 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Πίνακας με είδη και διάρκεια συντήρησης.</a:t>
            </a:r>
            <a:endParaRPr lang="el-GR"/>
          </a:p>
        </p:txBody>
      </p:sp>
      <p:pic>
        <p:nvPicPr>
          <p:cNvPr id="34820" name="Picture 4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2388"/>
            <a:ext cx="8892480" cy="66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1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7" name="Εικόνα 2" descr="Λογότυπο Επιχειρησιακού Προγράμματος Εκπαίδευση και Δια βίου Μάθηση. ">
            <a:hlinkClick r:id="rId3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1" descr="Λογότυπο για Άδειες χρήσης Creative Commons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2C99449-2FC6-4D3D-B503-6BB245BE0209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pic>
        <p:nvPicPr>
          <p:cNvPr id="5123" name="Picture 5" descr="photosy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349500"/>
            <a:ext cx="3962400" cy="39624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ΦΩΤΟΣΥΝΘΕΣΗ</a:t>
            </a:r>
          </a:p>
        </p:txBody>
      </p:sp>
    </p:spTree>
    <p:extLst>
      <p:ext uri="{BB962C8B-B14F-4D97-AF65-F5344CB8AC3E}">
        <p14:creationId xmlns:p14="http://schemas.microsoft.com/office/powerpoint/2010/main" val="24890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BD3E69C-424A-4210-9730-B60BBA17B288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grpSp>
        <p:nvGrpSpPr>
          <p:cNvPr id="2" name="Group 1" descr="Σχήμα αναπαράστασης της φωτοσύνθεσης."/>
          <p:cNvGrpSpPr/>
          <p:nvPr/>
        </p:nvGrpSpPr>
        <p:grpSpPr>
          <a:xfrm>
            <a:off x="3997325" y="1916113"/>
            <a:ext cx="4895850" cy="2089150"/>
            <a:chOff x="3997325" y="1916113"/>
            <a:chExt cx="4895850" cy="2089150"/>
          </a:xfrm>
        </p:grpSpPr>
        <p:sp>
          <p:nvSpPr>
            <p:cNvPr id="6148" name="Line 4" descr="Σχήμα αναπαράστασης της φωτοσύνθεσης."/>
            <p:cNvSpPr>
              <a:spLocks noChangeShapeType="1"/>
            </p:cNvSpPr>
            <p:nvPr/>
          </p:nvSpPr>
          <p:spPr bwMode="auto">
            <a:xfrm>
              <a:off x="3997325" y="3357563"/>
              <a:ext cx="129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6149" name="Picture 5" descr="[DECORATIVE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1916113"/>
              <a:ext cx="2089150" cy="208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77162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altLang="el-GR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l-GR" altLang="el-GR" sz="2000" dirty="0" smtClean="0"/>
              <a:t> </a:t>
            </a:r>
            <a:r>
              <a:rPr lang="en-US" altLang="el-GR" sz="2000" dirty="0" smtClean="0"/>
              <a:t>                          </a:t>
            </a:r>
            <a:r>
              <a:rPr lang="el-GR" altLang="el-GR" sz="1600" dirty="0" err="1" smtClean="0"/>
              <a:t>Χλωροπλάστες</a:t>
            </a:r>
            <a:endParaRPr lang="en-US" altLang="el-GR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dirty="0" smtClean="0"/>
              <a:t>6</a:t>
            </a:r>
            <a:r>
              <a:rPr lang="en-US" altLang="el-GR" sz="2000" dirty="0" smtClean="0"/>
              <a:t> CO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 + 12 H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O                      C</a:t>
            </a:r>
            <a:r>
              <a:rPr lang="en-US" altLang="el-GR" sz="2000" baseline="-24000" dirty="0" smtClean="0"/>
              <a:t>6</a:t>
            </a:r>
            <a:r>
              <a:rPr lang="en-US" altLang="el-GR" sz="2000" dirty="0" smtClean="0"/>
              <a:t>H</a:t>
            </a:r>
            <a:r>
              <a:rPr lang="en-US" altLang="el-GR" sz="2000" baseline="-24000" dirty="0" smtClean="0"/>
              <a:t>12</a:t>
            </a:r>
            <a:r>
              <a:rPr lang="en-US" altLang="el-GR" sz="2000" dirty="0" smtClean="0"/>
              <a:t>O</a:t>
            </a:r>
            <a:r>
              <a:rPr lang="en-US" altLang="el-GR" sz="2000" baseline="-24000" dirty="0" smtClean="0"/>
              <a:t>6</a:t>
            </a:r>
            <a:r>
              <a:rPr lang="en-US" altLang="el-GR" sz="2000" dirty="0" smtClean="0"/>
              <a:t> + 6 O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 + 6H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O</a:t>
            </a:r>
            <a:endParaRPr lang="el-GR" altLang="el-GR" sz="2000" dirty="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l-GR" altLang="el-GR" sz="2000" dirty="0" smtClean="0"/>
              <a:t>                          </a:t>
            </a:r>
            <a:r>
              <a:rPr lang="el-GR" altLang="el-GR" sz="1600" dirty="0" smtClean="0"/>
              <a:t>Ηλιακή ενέργεια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l-GR" altLang="el-GR" sz="1600" dirty="0" smtClean="0"/>
          </a:p>
          <a:p>
            <a:pPr eaLnBrk="1" hangingPunct="1"/>
            <a:r>
              <a:rPr lang="el-GR" altLang="el-GR" sz="2000" dirty="0" smtClean="0"/>
              <a:t>Σύνθεση από τα πράσινα φυτά (απαραίτητη η χλωροφύλλη) οργανικών ουσιών (υδατανθράκων) από ανόργανα στοιχεία (θρεπτικά στοιχεία), παρουσία ηλιακής ενέργειας, </a:t>
            </a:r>
            <a:r>
              <a:rPr lang="en-US" altLang="el-GR" sz="2000" dirty="0" smtClean="0"/>
              <a:t>CO</a:t>
            </a:r>
            <a:r>
              <a:rPr lang="en-US" altLang="el-GR" sz="2000" baseline="-24000" dirty="0" smtClean="0"/>
              <a:t>2</a:t>
            </a:r>
            <a:r>
              <a:rPr lang="el-GR" altLang="el-GR" sz="2000" baseline="-24000" dirty="0" smtClean="0"/>
              <a:t>, </a:t>
            </a:r>
            <a:r>
              <a:rPr lang="en-US" altLang="el-GR" sz="2000" dirty="0" smtClean="0"/>
              <a:t>H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O</a:t>
            </a:r>
            <a:r>
              <a:rPr lang="el-GR" altLang="el-GR" sz="2000" dirty="0" smtClean="0"/>
              <a:t> και αέρα. </a:t>
            </a:r>
            <a:endParaRPr lang="en-US" altLang="el-GR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l-GR" sz="2000" dirty="0" smtClean="0"/>
          </a:p>
          <a:p>
            <a:pPr eaLnBrk="1" hangingPunct="1"/>
            <a:r>
              <a:rPr lang="el-GR" altLang="el-GR" sz="2000" dirty="0" smtClean="0"/>
              <a:t>Απαρχή της παραγωγής όλης της βιομάζας, των τροφών και του Ο</a:t>
            </a:r>
            <a:r>
              <a:rPr lang="el-GR" altLang="el-GR" sz="2000" baseline="-25000" dirty="0" smtClean="0"/>
              <a:t>2.</a:t>
            </a:r>
          </a:p>
        </p:txBody>
      </p:sp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7575"/>
            <a:ext cx="7924800" cy="1143000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Φωτοσύνθεση:</a:t>
            </a:r>
            <a:br>
              <a:rPr lang="el-GR" altLang="el-GR" sz="2800" smtClean="0"/>
            </a:br>
            <a:endParaRPr lang="el-GR" altLang="el-GR" sz="28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4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C8E999-299C-4591-9BE2-86D01A6E284C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2915816" y="2132856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sz="16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l-GR" sz="2000" dirty="0" smtClean="0"/>
              <a:t>C</a:t>
            </a:r>
            <a:r>
              <a:rPr lang="en-US" altLang="el-GR" sz="2000" baseline="-24000" dirty="0" smtClean="0"/>
              <a:t>6</a:t>
            </a:r>
            <a:r>
              <a:rPr lang="en-US" altLang="el-GR" sz="2000" dirty="0" smtClean="0"/>
              <a:t>H</a:t>
            </a:r>
            <a:r>
              <a:rPr lang="en-US" altLang="el-GR" sz="2000" baseline="-24000" dirty="0" smtClean="0"/>
              <a:t>12</a:t>
            </a:r>
            <a:r>
              <a:rPr lang="en-US" altLang="el-GR" sz="2000" dirty="0" smtClean="0"/>
              <a:t>O</a:t>
            </a:r>
            <a:r>
              <a:rPr lang="en-US" altLang="el-GR" sz="2000" baseline="-24000" dirty="0" smtClean="0"/>
              <a:t>6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+ 6</a:t>
            </a:r>
            <a:r>
              <a:rPr lang="en-US" altLang="el-GR" sz="2000" dirty="0" smtClean="0"/>
              <a:t> O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 + </a:t>
            </a:r>
            <a:r>
              <a:rPr lang="el-GR" altLang="el-GR" sz="2000" dirty="0" smtClean="0"/>
              <a:t>6</a:t>
            </a:r>
            <a:r>
              <a:rPr lang="en-US" altLang="el-GR" sz="2000" dirty="0" smtClean="0"/>
              <a:t> H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O                   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6 </a:t>
            </a:r>
            <a:r>
              <a:rPr lang="en-US" altLang="el-GR" sz="2000" dirty="0" smtClean="0"/>
              <a:t>CO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+ </a:t>
            </a:r>
            <a:r>
              <a:rPr lang="el-GR" altLang="el-GR" sz="2000" dirty="0" smtClean="0"/>
              <a:t>12 </a:t>
            </a:r>
            <a:r>
              <a:rPr lang="en-US" altLang="el-GR" sz="2000" dirty="0" smtClean="0"/>
              <a:t>H</a:t>
            </a:r>
            <a:r>
              <a:rPr lang="en-US" altLang="el-GR" sz="2000" baseline="-24000" dirty="0" smtClean="0"/>
              <a:t>2</a:t>
            </a:r>
            <a:r>
              <a:rPr lang="en-US" altLang="el-GR" sz="2000" dirty="0" smtClean="0"/>
              <a:t>O</a:t>
            </a:r>
            <a:r>
              <a:rPr lang="el-GR" altLang="el-GR" sz="2000" dirty="0" smtClean="0"/>
              <a:t>, Δ</a:t>
            </a:r>
            <a:r>
              <a:rPr lang="en-US" altLang="el-GR" sz="2000" dirty="0" smtClean="0"/>
              <a:t>F</a:t>
            </a:r>
            <a:r>
              <a:rPr lang="el-GR" altLang="el-GR" sz="2000" dirty="0" smtClean="0"/>
              <a:t> = 686 </a:t>
            </a:r>
            <a:r>
              <a:rPr lang="en-US" altLang="el-GR" sz="2000" dirty="0" smtClean="0"/>
              <a:t>Kcal</a:t>
            </a:r>
            <a:endParaRPr lang="el-GR" altLang="el-GR" sz="2000" dirty="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l-GR" altLang="el-GR" sz="2000" dirty="0" smtClean="0"/>
              <a:t>                          </a:t>
            </a:r>
            <a:endParaRPr lang="el-GR" altLang="el-GR" sz="1600" dirty="0" smtClean="0"/>
          </a:p>
          <a:p>
            <a:pPr eaLnBrk="1" hangingPunct="1"/>
            <a:r>
              <a:rPr lang="el-GR" altLang="el-GR" sz="2000" dirty="0" smtClean="0"/>
              <a:t>Χρησιμοποίηση της ενέργειας που παράχθηκαν </a:t>
            </a:r>
            <a:r>
              <a:rPr lang="el-GR" altLang="el-GR" sz="2000" dirty="0" smtClean="0">
                <a:solidFill>
                  <a:srgbClr val="FF3300"/>
                </a:solidFill>
              </a:rPr>
              <a:t>του φυτού, με οξείδωση της γλυκόζης ή άλλων πολυσακχαριτών</a:t>
            </a:r>
            <a:r>
              <a:rPr lang="el-GR" altLang="el-GR" sz="2000" dirty="0" smtClean="0"/>
              <a:t> με τη φωτοσύνθεση, καθώς και σύνθεση άλλων ουσιών.  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Κέντρο της αναπνοής τα μιτοχόνδρια και όργανο της αναπνοής όλα τα ζώντα κύτταρα.</a:t>
            </a:r>
          </a:p>
          <a:p>
            <a:pPr eaLnBrk="1" hangingPunct="1"/>
            <a:endParaRPr lang="el-GR" altLang="el-GR" sz="2000" dirty="0" smtClean="0"/>
          </a:p>
          <a:p>
            <a:pPr eaLnBrk="1" hangingPunct="1"/>
            <a:endParaRPr lang="en-US" altLang="el-GR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l-GR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Αναπνοή</a:t>
            </a:r>
            <a:endParaRPr lang="el-G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7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7780546" y="213746"/>
            <a:ext cx="94754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altLang="el-GR" sz="8000" kern="0" dirty="0">
                <a:solidFill>
                  <a:srgbClr val="003366"/>
                </a:solidFill>
              </a:rPr>
              <a:t>?</a:t>
            </a:r>
            <a:endParaRPr lang="en-US" altLang="el-GR" kern="0" dirty="0">
              <a:solidFill>
                <a:srgbClr val="003366"/>
              </a:solidFill>
            </a:endParaRPr>
          </a:p>
        </p:txBody>
      </p:sp>
      <p:sp>
        <p:nvSpPr>
          <p:cNvPr id="8194" name="Τίτλος 2"/>
          <p:cNvSpPr>
            <a:spLocks noGrp="1"/>
          </p:cNvSpPr>
          <p:nvPr>
            <p:ph type="ctrTitle" sz="quarter"/>
          </p:nvPr>
        </p:nvSpPr>
        <p:spPr>
          <a:xfrm>
            <a:off x="755650" y="1052513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Η  αναπνοή  μπορεί  να  θεωρηθεί,  ως το  αντίστροφο  της  φωτοσύνθεσης.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2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05B89BA-F314-4229-BDAB-3C8C75441D4C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sz="2400" b="1" dirty="0" smtClean="0">
              <a:solidFill>
                <a:srgbClr val="009999"/>
              </a:solidFill>
            </a:endParaRPr>
          </a:p>
          <a:p>
            <a:pPr eaLnBrk="1" hangingPunct="1"/>
            <a:r>
              <a:rPr lang="el-GR" altLang="el-GR" sz="2000" dirty="0" smtClean="0"/>
              <a:t>Με τη διαπνοή τα φυτά ρυθμίζουν την υδατική τους κατάσταση </a:t>
            </a:r>
          </a:p>
          <a:p>
            <a:pPr eaLnBrk="1" hangingPunct="1"/>
            <a:endParaRPr lang="el-GR" altLang="el-GR" sz="2000" dirty="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l-GR" altLang="el-GR" sz="2000" dirty="0" smtClean="0"/>
              <a:t>                          </a:t>
            </a:r>
          </a:p>
          <a:p>
            <a:pPr eaLnBrk="1" hangingPunct="1"/>
            <a:r>
              <a:rPr lang="el-GR" altLang="el-GR" sz="2000" dirty="0" smtClean="0"/>
              <a:t>Είναι η αποβολή νερού με εξάτμιση από τα φύλλα, διαμέσου των </a:t>
            </a:r>
            <a:r>
              <a:rPr lang="el-GR" altLang="el-GR" sz="2000" dirty="0" err="1" smtClean="0"/>
              <a:t>στοματίων</a:t>
            </a:r>
            <a:r>
              <a:rPr lang="el-GR" altLang="el-GR" sz="2000" dirty="0" smtClean="0"/>
              <a:t> της επιδερμίδας.</a:t>
            </a:r>
          </a:p>
          <a:p>
            <a:pPr eaLnBrk="1" hangingPunct="1"/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Χρειάζεται ηλιακή ενέργεια.</a:t>
            </a:r>
          </a:p>
          <a:p>
            <a:pPr eaLnBrk="1" hangingPunct="1"/>
            <a:endParaRPr lang="en-US" altLang="el-GR" sz="2000" dirty="0" smtClean="0"/>
          </a:p>
          <a:p>
            <a:pPr eaLnBrk="1" hangingPunct="1"/>
            <a:endParaRPr lang="el-GR" altLang="el-G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Διαπνοή: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9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E48C5BF-6654-4462-98F6-D04AF1B66F71}" type="slidenum">
              <a:rPr lang="el-GR" altLang="el-GR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l-GR" altLang="el-GR" sz="260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endParaRPr lang="el-GR" altLang="el-GR" dirty="0"/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endParaRPr lang="el-GR" altLang="el-GR" dirty="0"/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endParaRPr lang="el-GR" altLang="el-GR" dirty="0"/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endParaRPr lang="el-GR" altLang="el-GR" dirty="0"/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l-GR" altLang="el-GR" dirty="0"/>
              <a:t>Τα όργανα που λειτουργούν ως αποθηκευτικοί ιστοί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l-GR" altLang="el-GR" dirty="0"/>
              <a:t>(</a:t>
            </a:r>
            <a:r>
              <a:rPr lang="el-GR" altLang="el-GR" sz="2400" i="1" dirty="0"/>
              <a:t>κόνδυλοι πατάτας, κρεμμύδια κ.α.)</a:t>
            </a:r>
            <a:r>
              <a:rPr lang="el-GR" altLang="el-GR" dirty="0"/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endParaRPr lang="el-GR" altLang="el-GR" dirty="0"/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l-GR" altLang="el-GR" dirty="0"/>
              <a:t>συμπεριφέρονται τελείως διαφορετικά από τα φυλλώδη λαχανικά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l-GR" altLang="el-GR" dirty="0"/>
              <a:t>(</a:t>
            </a:r>
            <a:r>
              <a:rPr lang="el-GR" altLang="el-GR" sz="2400" i="1" dirty="0"/>
              <a:t>μαρούλια, σπανάκι κ.α.)</a:t>
            </a:r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altLang="el-GR" b="1" dirty="0"/>
              <a:t>ΧΡΕΙΑΖΟΝΤΑΙ ΣΤΟΙΧΕΙΑ ΑΠΟ ΤΗ ΦΥΣΙΟΛΟΓΙΑ ΤΩΝ ΦΥΤΩΝ </a:t>
            </a:r>
            <a:br>
              <a:rPr lang="el-GR" altLang="el-GR" b="1" dirty="0"/>
            </a:br>
            <a:r>
              <a:rPr lang="el-GR" altLang="el-GR" b="1" dirty="0"/>
              <a:t>ΔΙΟΤΙ</a:t>
            </a:r>
            <a:r>
              <a:rPr lang="en-US" altLang="el-GR" b="1" dirty="0"/>
              <a:t>:</a:t>
            </a:r>
            <a:r>
              <a:rPr lang="el-GR" altLang="el-GR" b="1" dirty="0"/>
              <a:t/>
            </a:r>
            <a:br>
              <a:rPr lang="el-GR" altLang="el-GR" b="1" dirty="0"/>
            </a:b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3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1/3/2016 11:16:35 π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8,9,6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487,10,3,7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23555,23554,2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5603,4,5,2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9699,5,6,3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30723,30725,2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1747,5,6,4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3795,5,6,2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2,34820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9,2,3,7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6,3,2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3075,3074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4099,4098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51,2,6147,6146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175,7172,7170,4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8194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4,3,2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6,7,4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DFE341E-DDDD-4EF1-BBAF-2D5B4E481C4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Microsoft Office PowerPoint</Application>
  <PresentationFormat>On-screen Show (4:3)</PresentationFormat>
  <Paragraphs>259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Θέμα του Office</vt:lpstr>
      <vt:lpstr>Εξίσωση</vt:lpstr>
      <vt:lpstr>Μετασυλλεκτικοί Χειρισμοί Γεωργικών Προϊόντων</vt:lpstr>
      <vt:lpstr>Άδειες χρήσης </vt:lpstr>
      <vt:lpstr>Χρηματοδότηση </vt:lpstr>
      <vt:lpstr>ΦΩΤΟΣΥΝΘΕΣΗ</vt:lpstr>
      <vt:lpstr>Φωτοσύνθεση: </vt:lpstr>
      <vt:lpstr>Αναπνοή</vt:lpstr>
      <vt:lpstr>Η  αναπνοή  μπορεί  να  θεωρηθεί,  ως το  αντίστροφο  της  φωτοσύνθεσης. </vt:lpstr>
      <vt:lpstr>Διαπνοή:</vt:lpstr>
      <vt:lpstr>ΧΡΕΙΑΖΟΝΤΑΙ ΣΤΟΙΧΕΙΑ ΑΠΟ ΤΗ ΦΥΣΙΟΛΟΓΙΑ ΤΩΝ ΦΥΤΩΝ  ΔΙΟΤΙ: </vt:lpstr>
      <vt:lpstr>Η δομή και η σύσταση των οπωροκηπευτικών</vt:lpstr>
      <vt:lpstr>Σε  επίπεδο κυττάρων:</vt:lpstr>
      <vt:lpstr>Κατηγορίες (1/2)</vt:lpstr>
      <vt:lpstr>Κατηγορίες (2/2)</vt:lpstr>
      <vt:lpstr>Φυλλώδη Λαχανικά</vt:lpstr>
      <vt:lpstr>Νεαροί βλαστοί</vt:lpstr>
      <vt:lpstr>Άνθη</vt:lpstr>
      <vt:lpstr>Καρποί</vt:lpstr>
      <vt:lpstr>Υπόγεια φυτικά μέρη </vt:lpstr>
      <vt:lpstr>Στους σαρκώδεις καρπούς </vt:lpstr>
      <vt:lpstr>Ταξινόμηση</vt:lpstr>
      <vt:lpstr>Χημική σύσταση O/K και σπόρων (1/3) </vt:lpstr>
      <vt:lpstr>Χημική σύσταση O/K και σπόρων (2/3) </vt:lpstr>
      <vt:lpstr>Χημική σύσταση O/K και σπόρων (3/3) </vt:lpstr>
      <vt:lpstr>Ερώτηση:</vt:lpstr>
      <vt:lpstr>Απάντηση</vt:lpstr>
      <vt:lpstr>Όμως :</vt:lpstr>
      <vt:lpstr>Σχηματικά</vt:lpstr>
      <vt:lpstr>Στεγανότητα αποθήκης</vt:lpstr>
      <vt:lpstr>Θερμομόνωση αποθηκών</vt:lpstr>
      <vt:lpstr>Απομάκρυνση Υγρασίας</vt:lpstr>
      <vt:lpstr>Αν  το  προϊόν  συγκομίζεται  στο  στάδιο  της  άριστης ποιότητας για  κατανάλωση</vt:lpstr>
      <vt:lpstr>Άρα πρέπει να συγκομίζεται:</vt:lpstr>
      <vt:lpstr>Μέτρηση αναπνοής Ο/Κ</vt:lpstr>
      <vt:lpstr>Η αναπνοή μετριέται </vt:lpstr>
      <vt:lpstr>Ερώτηση : αναπνέουν το ίδιο?</vt:lpstr>
      <vt:lpstr>Ρυθμός αναπνοής σε φρούτα και λαχανικά.</vt:lpstr>
      <vt:lpstr>Χρόνος Συντήρησης </vt:lpstr>
      <vt:lpstr>Πίνακας με είδη και διάρκεια συντήρησης.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2016-03-11T07:15:02Z</dcterms:created>
  <dcterms:modified xsi:type="dcterms:W3CDTF">2016-03-11T09:16:49Z</dcterms:modified>
</cp:coreProperties>
</file>