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Lst>
  <p:notesMasterIdLst>
    <p:notesMasterId r:id="rId40"/>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custDataLst>
    <p:tags r:id="rId4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1E35E6-AC31-4F46-AE65-CC91E0F562F2}"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65D929-BCA3-41DC-84AA-71B7B51C221D}" type="slidenum">
              <a:rPr lang="el-GR" smtClean="0"/>
              <a:t>‹#›</a:t>
            </a:fld>
            <a:endParaRPr lang="el-GR"/>
          </a:p>
        </p:txBody>
      </p:sp>
    </p:spTree>
    <p:extLst>
      <p:ext uri="{BB962C8B-B14F-4D97-AF65-F5344CB8AC3E}">
        <p14:creationId xmlns:p14="http://schemas.microsoft.com/office/powerpoint/2010/main" val="1350006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1E386939-E0B8-4B03-BD27-1E4E8D13FD9D}"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1889787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1E386939-E0B8-4B03-BD27-1E4E8D13FD9D}" type="slidenum">
              <a:rPr lang="el-GR" smtClean="0">
                <a:solidFill>
                  <a:prstClr val="black"/>
                </a:solidFill>
              </a:rPr>
              <a:pPr/>
              <a:t>5</a:t>
            </a:fld>
            <a:endParaRPr lang="el-GR" dirty="0">
              <a:solidFill>
                <a:prstClr val="black"/>
              </a:solidFill>
            </a:endParaRPr>
          </a:p>
        </p:txBody>
      </p:sp>
    </p:spTree>
    <p:extLst>
      <p:ext uri="{BB962C8B-B14F-4D97-AF65-F5344CB8AC3E}">
        <p14:creationId xmlns:p14="http://schemas.microsoft.com/office/powerpoint/2010/main" val="1667664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55743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030127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61397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93047EE-8C8D-43FD-A6C7-08EA6678C1A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670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D5B7BF9-C84D-4014-8A52-4FF990AB4F05}"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38258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8157C43-0018-4B3F-BCAB-F8AE31C300AC}"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20239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56A6FCC-81A5-4825-B668-D67289C3A9A7}"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788919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5620AEC-4693-4430-B474-5A29A80CB3E1}" type="datetime1">
              <a:rPr lang="el-GR" smtClean="0">
                <a:solidFill>
                  <a:prstClr val="black">
                    <a:tint val="75000"/>
                  </a:prstClr>
                </a:solidFill>
              </a:rPr>
              <a:p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08638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F305053-5A33-4F9B-8AA6-8F267D164E9C}" type="datetime1">
              <a:rPr lang="el-GR" smtClean="0">
                <a:solidFill>
                  <a:prstClr val="black">
                    <a:tint val="75000"/>
                  </a:prstClr>
                </a:solidFill>
              </a:rPr>
              <a:p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110457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4439EEC-CF7D-4C88-9B60-E82861BB2316}" type="datetime1">
              <a:rPr lang="el-GR" smtClean="0">
                <a:solidFill>
                  <a:prstClr val="black">
                    <a:tint val="75000"/>
                  </a:prstClr>
                </a:solidFill>
              </a:rPr>
              <a:p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821619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BB49FDF-C408-4264-8A8C-3C76F6533E39}"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22350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67761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FE559DB-3B2F-4DC1-BD07-E947F8856502}"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704381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B37D99B-EDC4-43BC-9208-B34EA607D6B2}"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57730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4E12613-1A66-4686-82F3-4DC9E06A82F0}"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22264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109589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721534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186428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101536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37689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662301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735853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5394840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16511-B61B-493E-890A-4C0DD9F4835F}"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577717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edulll.gr/" TargetMode="External"/><Relationship Id="rId3" Type="http://schemas.openxmlformats.org/officeDocument/2006/relationships/hyperlink" Target="http://www.teilar.gr/" TargetMode="External"/><Relationship Id="rId7"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hyperlink" Target="http://creativecommons.org/licenses/by-nc-nd/3.0/deed.el" TargetMode="External"/><Relationship Id="rId5" Type="http://schemas.microsoft.com/office/2007/relationships/hdphoto" Target="../media/hdphoto1.wdp"/><Relationship Id="rId4" Type="http://schemas.openxmlformats.org/officeDocument/2006/relationships/image" Target="../media/image1.jpeg"/><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5.xml"/><Relationship Id="rId1" Type="http://schemas.openxmlformats.org/officeDocument/2006/relationships/tags" Target="../tags/tag14.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hyperlink" Target="http://creativecommons.org/licenses/by-nc-nd/3.0/deed.el" TargetMode="Externa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tags" Target="../tags/tag26.xml"/><Relationship Id="rId7" Type="http://schemas.microsoft.com/office/2007/relationships/hdphoto" Target="../media/hdphoto3.wdp"/><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4.xml"/><Relationship Id="rId1" Type="http://schemas.openxmlformats.org/officeDocument/2006/relationships/tags" Target="../tags/tag3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2.xml"/><Relationship Id="rId1" Type="http://schemas.openxmlformats.org/officeDocument/2006/relationships/tags" Target="../tags/tag31.xml"/></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5" Type="http://schemas.microsoft.com/office/2007/relationships/hdphoto" Target="../media/hdphoto2.wdp"/><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6.xml"/><Relationship Id="rId1" Type="http://schemas.openxmlformats.org/officeDocument/2006/relationships/tags" Target="../tags/tag35.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s>
</file>

<file path=ppt/slides/_rels/slide35.xml.rels><?xml version="1.0" encoding="UTF-8" standalone="yes"?>
<Relationships xmlns="http://schemas.openxmlformats.org/package/2006/relationships"><Relationship Id="rId3" Type="http://schemas.openxmlformats.org/officeDocument/2006/relationships/tags" Target="../tags/tag41.xml"/><Relationship Id="rId7" Type="http://schemas.microsoft.com/office/2007/relationships/hdphoto" Target="../media/hdphoto3.wdp"/><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2.xml"/><Relationship Id="rId1" Type="http://schemas.openxmlformats.org/officeDocument/2006/relationships/tags" Target="../tags/tag42.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slide" Target="slide27.xml"/><Relationship Id="rId3" Type="http://schemas.openxmlformats.org/officeDocument/2006/relationships/notesSlide" Target="../notesSlides/notesSlide2.xml"/><Relationship Id="rId7" Type="http://schemas.openxmlformats.org/officeDocument/2006/relationships/slide" Target="slide24.xml"/><Relationship Id="rId2" Type="http://schemas.openxmlformats.org/officeDocument/2006/relationships/slideLayout" Target="../slideLayouts/slideLayout2.xml"/><Relationship Id="rId1" Type="http://schemas.openxmlformats.org/officeDocument/2006/relationships/tags" Target="../tags/tag5.xml"/><Relationship Id="rId6" Type="http://schemas.openxmlformats.org/officeDocument/2006/relationships/slide" Target="slide18.xml"/><Relationship Id="rId5" Type="http://schemas.openxmlformats.org/officeDocument/2006/relationships/slide" Target="slide14.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Ομάδα 1" descr="Λογότυπο του Τεϊ Θεσσαλίας. Τεχνολογικό Εκπαιδευτικό Ίδρυμα Θεσσαλίας." title="Λογότυπο του Ιδρύματος."/>
          <p:cNvGrpSpPr/>
          <p:nvPr/>
        </p:nvGrpSpPr>
        <p:grpSpPr>
          <a:xfrm>
            <a:off x="611559" y="461813"/>
            <a:ext cx="3456384" cy="1041770"/>
            <a:chOff x="611559" y="461813"/>
            <a:chExt cx="3456384" cy="1041770"/>
          </a:xfrm>
        </p:grpSpPr>
        <p:pic>
          <p:nvPicPr>
            <p:cNvPr id="3"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100000"/>
                      </a14:imgEffect>
                      <a14:imgEffect>
                        <a14:brightnessContrast bright="15000" contrast="-20000"/>
                      </a14:imgEffect>
                    </a14:imgLayer>
                  </a14:imgProps>
                </a:ext>
                <a:ext uri="{28A0092B-C50C-407E-A947-70E740481C1C}">
                  <a14:useLocalDpi xmlns:a14="http://schemas.microsoft.com/office/drawing/2010/main" val="0"/>
                </a:ext>
              </a:extLst>
            </a:blip>
            <a:srcRect/>
            <a:stretch>
              <a:fillRect/>
            </a:stretch>
          </p:blipFill>
          <p:spPr bwMode="gray">
            <a:xfrm>
              <a:off x="611559" y="461813"/>
              <a:ext cx="1080000"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Θέση περιεχομένου 1"/>
            <p:cNvSpPr txBox="1"/>
            <p:nvPr/>
          </p:nvSpPr>
          <p:spPr>
            <a:xfrm>
              <a:off x="1810182" y="484376"/>
              <a:ext cx="2257761" cy="1015663"/>
            </a:xfrm>
            <a:prstGeom prst="rect">
              <a:avLst/>
            </a:prstGeom>
            <a:noFill/>
          </p:spPr>
          <p:txBody>
            <a:bodyPr wrap="square" rtlCol="0">
              <a:spAutoFit/>
            </a:bodyPr>
            <a:lstStyle/>
            <a:p>
              <a:r>
                <a:rPr lang="el-GR" sz="2000" dirty="0">
                  <a:solidFill>
                    <a:prstClr val="black"/>
                  </a:solidFill>
                </a:rPr>
                <a:t>Τεχνολογικό Εκπαιδευτικό </a:t>
              </a:r>
            </a:p>
            <a:p>
              <a:r>
                <a:rPr lang="el-GR" sz="2000" dirty="0">
                  <a:solidFill>
                    <a:prstClr val="black"/>
                  </a:solidFill>
                </a:rPr>
                <a:t>Ίδρυμα Θεσσαλίας</a:t>
              </a:r>
            </a:p>
          </p:txBody>
        </p:sp>
      </p:grpSp>
      <p:sp>
        <p:nvSpPr>
          <p:cNvPr id="4" name="Τίτλος 1"/>
          <p:cNvSpPr>
            <a:spLocks noGrp="1"/>
          </p:cNvSpPr>
          <p:nvPr>
            <p:ph type="ctrTitle"/>
          </p:nvPr>
        </p:nvSpPr>
        <p:spPr>
          <a:xfrm>
            <a:off x="611559" y="1700808"/>
            <a:ext cx="7772400" cy="1470025"/>
          </a:xfrm>
        </p:spPr>
        <p:txBody>
          <a:bodyPr>
            <a:noAutofit/>
          </a:bodyPr>
          <a:lstStyle/>
          <a:p>
            <a:pPr lvl="0">
              <a:spcBef>
                <a:spcPct val="20000"/>
              </a:spcBef>
            </a:pPr>
            <a:r>
              <a:rPr lang="el-GR" sz="2800" b="0" cap="none" dirty="0" smtClean="0">
                <a:latin typeface="+mn-lt"/>
              </a:rPr>
              <a:t>   </a:t>
            </a:r>
            <a:br>
              <a:rPr lang="el-GR" sz="2800" b="0" cap="none" dirty="0" smtClean="0">
                <a:latin typeface="+mn-lt"/>
              </a:rPr>
            </a:br>
            <a:r>
              <a:rPr lang="el-GR" b="1" dirty="0" smtClean="0">
                <a:solidFill>
                  <a:prstClr val="black"/>
                </a:solidFill>
              </a:rPr>
              <a:t>Προγραμματισμός ΗΥ </a:t>
            </a:r>
            <a:r>
              <a:rPr lang="en-US" b="1" dirty="0" smtClean="0">
                <a:solidFill>
                  <a:prstClr val="black"/>
                </a:solidFill>
              </a:rPr>
              <a:t> </a:t>
            </a:r>
            <a:r>
              <a:rPr lang="el-GR" b="1" dirty="0" smtClean="0">
                <a:solidFill>
                  <a:prstClr val="black"/>
                </a:solidFill>
              </a:rPr>
              <a:t> </a:t>
            </a:r>
            <a:r>
              <a:rPr lang="en-US" b="1" dirty="0">
                <a:solidFill>
                  <a:prstClr val="black"/>
                </a:solidFill>
                <a:ea typeface="+mn-ea"/>
                <a:cs typeface="+mn-cs"/>
              </a:rPr>
              <a:t/>
            </a:r>
            <a:br>
              <a:rPr lang="en-US" b="1" dirty="0">
                <a:solidFill>
                  <a:prstClr val="black"/>
                </a:solidFill>
                <a:ea typeface="+mn-ea"/>
                <a:cs typeface="+mn-cs"/>
              </a:rPr>
            </a:br>
            <a:r>
              <a:rPr lang="en-US" sz="2800" b="0" cap="none" dirty="0" smtClean="0">
                <a:latin typeface="+mn-lt"/>
              </a:rPr>
              <a:t/>
            </a:r>
            <a:br>
              <a:rPr lang="en-US" sz="2800" b="0" cap="none" dirty="0" smtClean="0">
                <a:latin typeface="+mn-lt"/>
              </a:rPr>
            </a:br>
            <a:endParaRPr lang="el-GR" sz="2800" cap="none" dirty="0">
              <a:latin typeface="+mn-lt"/>
            </a:endParaRPr>
          </a:p>
        </p:txBody>
      </p:sp>
      <p:sp>
        <p:nvSpPr>
          <p:cNvPr id="5" name="Θέση περιεχομένου 1"/>
          <p:cNvSpPr>
            <a:spLocks noGrp="1"/>
          </p:cNvSpPr>
          <p:nvPr>
            <p:ph type="subTitle" idx="1"/>
          </p:nvPr>
        </p:nvSpPr>
        <p:spPr>
          <a:xfrm>
            <a:off x="1401291" y="2947031"/>
            <a:ext cx="6400800" cy="2732728"/>
          </a:xfrm>
        </p:spPr>
        <p:txBody>
          <a:bodyPr anchor="ctr">
            <a:noAutofit/>
          </a:bodyPr>
          <a:lstStyle/>
          <a:p>
            <a:pPr>
              <a:spcBef>
                <a:spcPts val="0"/>
              </a:spcBef>
            </a:pPr>
            <a:r>
              <a:rPr lang="el-GR" sz="2800" b="1" dirty="0" smtClean="0">
                <a:solidFill>
                  <a:prstClr val="black"/>
                </a:solidFill>
                <a:ea typeface="+mj-ea"/>
                <a:cs typeface="+mj-cs"/>
              </a:rPr>
              <a:t>Ενότητα </a:t>
            </a:r>
            <a:r>
              <a:rPr lang="en-US" sz="2800" b="1" dirty="0">
                <a:solidFill>
                  <a:prstClr val="black"/>
                </a:solidFill>
                <a:ea typeface="+mj-ea"/>
                <a:cs typeface="+mj-cs"/>
              </a:rPr>
              <a:t>8</a:t>
            </a:r>
            <a:r>
              <a:rPr lang="en-US" sz="2800" b="1" dirty="0" smtClean="0">
                <a:solidFill>
                  <a:prstClr val="black"/>
                </a:solidFill>
                <a:ea typeface="+mj-ea"/>
                <a:cs typeface="+mj-cs"/>
              </a:rPr>
              <a:t>:</a:t>
            </a:r>
            <a:r>
              <a:rPr lang="el-GR" sz="2800" b="1" dirty="0" smtClean="0">
                <a:solidFill>
                  <a:prstClr val="black"/>
                </a:solidFill>
                <a:ea typeface="+mj-ea"/>
                <a:cs typeface="+mj-cs"/>
              </a:rPr>
              <a:t> </a:t>
            </a:r>
            <a:r>
              <a:rPr lang="el-GR" sz="2800" dirty="0" smtClean="0">
                <a:solidFill>
                  <a:prstClr val="black"/>
                </a:solidFill>
                <a:ea typeface="+mj-ea"/>
                <a:cs typeface="+mj-cs"/>
              </a:rPr>
              <a:t>Δομές</a:t>
            </a:r>
            <a:r>
              <a:rPr lang="en-US" sz="2800" dirty="0" smtClean="0">
                <a:solidFill>
                  <a:prstClr val="black"/>
                </a:solidFill>
                <a:ea typeface="+mj-ea"/>
                <a:cs typeface="+mj-cs"/>
              </a:rPr>
              <a:t>.</a:t>
            </a:r>
            <a:r>
              <a:rPr lang="el-GR" sz="2800" dirty="0" smtClean="0">
                <a:solidFill>
                  <a:prstClr val="black"/>
                </a:solidFill>
                <a:ea typeface="+mj-ea"/>
                <a:cs typeface="+mj-cs"/>
              </a:rPr>
              <a:t> </a:t>
            </a:r>
          </a:p>
          <a:p>
            <a:pPr>
              <a:spcBef>
                <a:spcPts val="0"/>
              </a:spcBef>
            </a:pPr>
            <a:endParaRPr lang="el-GR" sz="1200" dirty="0" smtClean="0">
              <a:solidFill>
                <a:prstClr val="black"/>
              </a:solidFill>
              <a:ea typeface="+mj-ea"/>
              <a:cs typeface="+mj-cs"/>
            </a:endParaRPr>
          </a:p>
          <a:p>
            <a:pPr>
              <a:spcBef>
                <a:spcPts val="0"/>
              </a:spcBef>
            </a:pPr>
            <a:r>
              <a:rPr lang="el-GR" sz="2800" dirty="0" smtClean="0">
                <a:solidFill>
                  <a:prstClr val="black"/>
                </a:solidFill>
                <a:ea typeface="+mj-ea"/>
                <a:cs typeface="+mj-cs"/>
              </a:rPr>
              <a:t> </a:t>
            </a:r>
            <a:r>
              <a:rPr lang="el-GR" sz="4400" b="1" dirty="0" smtClean="0">
                <a:solidFill>
                  <a:schemeClr val="tx1"/>
                </a:solidFill>
                <a:latin typeface="+mj-lt"/>
              </a:rPr>
              <a:t>   </a:t>
            </a:r>
            <a:r>
              <a:rPr lang="el-GR" sz="2800" dirty="0" smtClean="0">
                <a:solidFill>
                  <a:schemeClr val="tx1"/>
                </a:solidFill>
              </a:rPr>
              <a:t>Διδάσκων: </a:t>
            </a:r>
            <a:r>
              <a:rPr lang="el-GR" sz="2800" dirty="0" smtClean="0">
                <a:solidFill>
                  <a:prstClr val="black"/>
                </a:solidFill>
                <a:ea typeface="+mj-ea"/>
                <a:cs typeface="+mj-cs"/>
              </a:rPr>
              <a:t>Ηλίας Κ Σάββας</a:t>
            </a:r>
            <a:r>
              <a:rPr lang="en-US" sz="2800" dirty="0" smtClean="0">
                <a:solidFill>
                  <a:prstClr val="black"/>
                </a:solidFill>
                <a:ea typeface="+mj-ea"/>
                <a:cs typeface="+mj-cs"/>
              </a:rPr>
              <a:t>,</a:t>
            </a:r>
            <a:endParaRPr lang="el-GR" sz="2800" dirty="0" smtClean="0">
              <a:solidFill>
                <a:prstClr val="black"/>
              </a:solidFill>
              <a:ea typeface="+mj-ea"/>
              <a:cs typeface="+mj-cs"/>
            </a:endParaRPr>
          </a:p>
          <a:p>
            <a:pPr>
              <a:spcBef>
                <a:spcPts val="0"/>
              </a:spcBef>
            </a:pPr>
            <a:r>
              <a:rPr lang="el-GR" sz="2800" dirty="0" smtClean="0">
                <a:solidFill>
                  <a:prstClr val="black"/>
                </a:solidFill>
                <a:ea typeface="+mj-ea"/>
                <a:cs typeface="+mj-cs"/>
              </a:rPr>
              <a:t>Αναπληρωτής Καθηγητής</a:t>
            </a:r>
            <a:r>
              <a:rPr lang="en-US" sz="2800" dirty="0" smtClean="0">
                <a:solidFill>
                  <a:prstClr val="black"/>
                </a:solidFill>
                <a:ea typeface="+mj-ea"/>
                <a:cs typeface="+mj-cs"/>
              </a:rPr>
              <a:t>.</a:t>
            </a:r>
            <a:r>
              <a:rPr lang="el-GR" sz="2800" dirty="0" smtClean="0">
                <a:solidFill>
                  <a:prstClr val="black"/>
                </a:solidFill>
                <a:ea typeface="+mj-ea"/>
                <a:cs typeface="+mj-cs"/>
              </a:rPr>
              <a:t> </a:t>
            </a:r>
            <a:endParaRPr lang="el-GR" sz="2800" dirty="0">
              <a:solidFill>
                <a:prstClr val="black"/>
              </a:solidFill>
              <a:ea typeface="+mj-ea"/>
              <a:cs typeface="+mj-cs"/>
            </a:endParaRPr>
          </a:p>
          <a:p>
            <a:pPr>
              <a:spcBef>
                <a:spcPts val="0"/>
              </a:spcBef>
            </a:pPr>
            <a:r>
              <a:rPr lang="el-GR" sz="2800" dirty="0" smtClean="0">
                <a:solidFill>
                  <a:prstClr val="black"/>
                </a:solidFill>
                <a:ea typeface="+mj-ea"/>
                <a:cs typeface="+mj-cs"/>
              </a:rPr>
              <a:t>Τμήμα </a:t>
            </a:r>
            <a:r>
              <a:rPr lang="el-GR" sz="2800" dirty="0">
                <a:solidFill>
                  <a:prstClr val="black"/>
                </a:solidFill>
                <a:ea typeface="+mj-ea"/>
                <a:cs typeface="+mj-cs"/>
              </a:rPr>
              <a:t>Μηχανικών </a:t>
            </a:r>
            <a:r>
              <a:rPr lang="el-GR" sz="2800" dirty="0" smtClean="0">
                <a:solidFill>
                  <a:prstClr val="black"/>
                </a:solidFill>
                <a:ea typeface="+mj-ea"/>
                <a:cs typeface="+mj-cs"/>
              </a:rPr>
              <a:t>Πληροφορικής,</a:t>
            </a:r>
          </a:p>
          <a:p>
            <a:pPr>
              <a:spcBef>
                <a:spcPts val="0"/>
              </a:spcBef>
            </a:pPr>
            <a:r>
              <a:rPr lang="el-GR" sz="2800" dirty="0" smtClean="0">
                <a:solidFill>
                  <a:prstClr val="black"/>
                </a:solidFill>
                <a:ea typeface="+mj-ea"/>
                <a:cs typeface="+mj-cs"/>
              </a:rPr>
              <a:t>Τεχνολογικής Εκπαίδευσης. </a:t>
            </a:r>
            <a:endParaRPr lang="en-US" sz="4400" b="1" dirty="0" smtClean="0">
              <a:solidFill>
                <a:schemeClr val="tx1"/>
              </a:solidFill>
              <a:latin typeface="+mj-lt"/>
            </a:endParaRPr>
          </a:p>
        </p:txBody>
      </p:sp>
      <p:pic>
        <p:nvPicPr>
          <p:cNvPr id="1026" name="Εικόνα 1" descr="Λογότυπο για Άδειες χρήσης Creative Commons, B Y, NC, ND." title="Λογότυπο Creative Commons. ">
            <a:hlinkClick r:id="rId6" tooltip="Μετάβαση στην Άδεια Χρήσης"/>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8" tooltip="Μετάβαση σε www.edulll.gr"/>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028" y="5657672"/>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4889205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Απόδοση τ</a:t>
            </a:r>
            <a:r>
              <a:rPr lang="el-GR" b="1" dirty="0" smtClean="0"/>
              <a:t>ιμής</a:t>
            </a:r>
            <a:endParaRPr lang="el-GR" b="1" dirty="0"/>
          </a:p>
        </p:txBody>
      </p:sp>
      <p:sp>
        <p:nvSpPr>
          <p:cNvPr id="3" name="Θέση περιεχομένου 1"/>
          <p:cNvSpPr>
            <a:spLocks noGrp="1"/>
          </p:cNvSpPr>
          <p:nvPr>
            <p:ph sz="half" idx="1"/>
          </p:nvPr>
        </p:nvSpPr>
        <p:spPr/>
        <p:txBody>
          <a:bodyPr/>
          <a:lstStyle/>
          <a:p>
            <a:pPr marL="0" lvl="0" indent="0" defTabSz="449263" fontAlgn="base" hangingPunct="0">
              <a:lnSpc>
                <a:spcPct val="93000"/>
              </a:lnSpc>
              <a:spcBef>
                <a:spcPct val="0"/>
              </a:spcBef>
              <a:spcAft>
                <a:spcPct val="0"/>
              </a:spcAft>
              <a:buClr>
                <a:srgbClr val="C00000"/>
              </a:buClr>
              <a:buSzPct val="100000"/>
              <a:buNone/>
            </a:pPr>
            <a:r>
              <a:rPr lang="el-GR" dirty="0" smtClean="0">
                <a:solidFill>
                  <a:srgbClr val="000000"/>
                </a:solidFill>
                <a:ea typeface="Arial Unicode MS" panose="020B0604020202020204" pitchFamily="34" charset="-128"/>
                <a:cs typeface="Arial Unicode MS" panose="020B0604020202020204" pitchFamily="34" charset="-128"/>
              </a:rPr>
              <a:t>Εάν δύο μεταβλητές έχουν τον ίδιο τύπο δεδομένων</a:t>
            </a:r>
            <a:r>
              <a:rPr lang="en-US" dirty="0" smtClean="0">
                <a:solidFill>
                  <a:srgbClr val="000000"/>
                </a:solidFill>
                <a:ea typeface="Arial Unicode MS" panose="020B0604020202020204" pitchFamily="34" charset="-128"/>
                <a:cs typeface="Arial Unicode MS" panose="020B0604020202020204" pitchFamily="34" charset="-128"/>
              </a:rPr>
              <a:t>,</a:t>
            </a:r>
            <a:r>
              <a:rPr lang="el-GR" dirty="0" smtClean="0">
                <a:solidFill>
                  <a:srgbClr val="000000"/>
                </a:solidFill>
                <a:ea typeface="Arial Unicode MS" panose="020B0604020202020204" pitchFamily="34" charset="-128"/>
                <a:cs typeface="Arial Unicode MS" panose="020B0604020202020204" pitchFamily="34" charset="-128"/>
              </a:rPr>
              <a:t> είναι δυνατή η απόδοση</a:t>
            </a:r>
            <a:r>
              <a:rPr lang="en-US" dirty="0" smtClean="0">
                <a:solidFill>
                  <a:srgbClr val="000000"/>
                </a:solidFill>
                <a:ea typeface="Arial Unicode MS" panose="020B0604020202020204" pitchFamily="34" charset="-128"/>
                <a:cs typeface="Arial Unicode MS" panose="020B0604020202020204" pitchFamily="34" charset="-128"/>
              </a:rPr>
              <a:t>,</a:t>
            </a:r>
            <a:r>
              <a:rPr lang="el-GR" dirty="0" smtClean="0">
                <a:solidFill>
                  <a:srgbClr val="000000"/>
                </a:solidFill>
                <a:ea typeface="Arial Unicode MS" panose="020B0604020202020204" pitchFamily="34" charset="-128"/>
                <a:cs typeface="Arial Unicode MS" panose="020B0604020202020204" pitchFamily="34" charset="-128"/>
              </a:rPr>
              <a:t> όλων μαζί των τιμών της μίας δομής σε μία άλλη, αλλά και ανά πεδίο ξεχωριστά.</a:t>
            </a:r>
            <a:endParaRPr lang="en-IE" dirty="0" smtClean="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4" name="Θέση περιεχομένου 2" descr="Τμήμα προγράμματος: Sue = b d. Enter, Mary = Sue. Enter, Mary .year,  -= 10.  Τί τιμές έχουν όμως μετά από αυτό, τα πεδία που αφορούν την Sue και την Mary?  Οι τιμές που θα έχουν είναι οι εξής: Sue = άγκιστρο, 10, κόμμα 11, κόμμα 1990, κλείσιμο αγκίστρου. Mary = άγκιστρο, 10, κόμμα 11, κόμμα 1980, κλείσιμο αγκίστρου. &#10;"/>
          <p:cNvSpPr>
            <a:spLocks noGrp="1"/>
          </p:cNvSpPr>
          <p:nvPr>
            <p:ph sz="half" idx="2"/>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Sue = </a:t>
            </a:r>
            <a:r>
              <a:rPr lang="en-US" sz="2400" dirty="0" err="1" smtClean="0">
                <a:solidFill>
                  <a:srgbClr val="000000"/>
                </a:solidFill>
                <a:ea typeface="Arial Unicode MS" panose="020B0604020202020204" pitchFamily="34" charset="-128"/>
                <a:cs typeface="Arial Unicode MS" panose="020B0604020202020204" pitchFamily="34" charset="-128"/>
              </a:rPr>
              <a:t>bd</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Mary = Sue;</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Mary.year</a:t>
            </a:r>
            <a:r>
              <a:rPr lang="en-US" sz="2400" dirty="0" smtClean="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10;</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Sue =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Mary = ?</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99"/>
                </a:solidFill>
                <a:ea typeface="Arial Unicode MS" panose="020B0604020202020204" pitchFamily="34" charset="-128"/>
                <a:cs typeface="Arial Unicode MS" panose="020B0604020202020204" pitchFamily="34" charset="-128"/>
              </a:rPr>
              <a:t>Sue = {10, 11, 1990}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99"/>
                </a:solidFill>
                <a:ea typeface="Arial Unicode MS" panose="020B0604020202020204" pitchFamily="34" charset="-128"/>
                <a:cs typeface="Arial Unicode MS" panose="020B0604020202020204" pitchFamily="34" charset="-128"/>
              </a:rPr>
              <a:t>Mary = {10, 11, 1980}</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10</a:t>
            </a:fld>
            <a:endParaRPr lang="el-GR" sz="1400" dirty="0">
              <a:solidFill>
                <a:schemeClr val="tx1"/>
              </a:solidFill>
            </a:endParaRPr>
          </a:p>
        </p:txBody>
      </p:sp>
    </p:spTree>
    <p:extLst>
      <p:ext uri="{BB962C8B-B14F-4D97-AF65-F5344CB8AC3E}">
        <p14:creationId xmlns:p14="http://schemas.microsoft.com/office/powerpoint/2010/main" val="1865398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 π</a:t>
            </a:r>
            <a:r>
              <a:rPr lang="el-GR" b="1" dirty="0" smtClean="0"/>
              <a:t>ρογράμματος </a:t>
            </a:r>
            <a:br>
              <a:rPr lang="el-GR" b="1" dirty="0" smtClean="0"/>
            </a:br>
            <a:r>
              <a:rPr lang="el-GR" b="1" dirty="0" smtClean="0"/>
              <a:t>(1 από 2)</a:t>
            </a:r>
            <a:endParaRPr lang="el-GR" b="1" dirty="0"/>
          </a:p>
        </p:txBody>
      </p:sp>
      <p:sp>
        <p:nvSpPr>
          <p:cNvPr id="8" name="Θέση περιεχομένου 1"/>
          <p:cNvSpPr txBox="1">
            <a:spLocks noChangeArrowheads="1"/>
          </p:cNvSpPr>
          <p:nvPr/>
        </p:nvSpPr>
        <p:spPr bwMode="auto">
          <a:xfrm>
            <a:off x="4283968" y="1628800"/>
            <a:ext cx="4392488" cy="15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000000"/>
                </a:solidFill>
                <a:ea typeface="Arial Unicode MS" panose="020B0604020202020204" pitchFamily="34" charset="-128"/>
                <a:cs typeface="Arial Unicode MS" panose="020B0604020202020204" pitchFamily="34" charset="-128"/>
              </a:rPr>
              <a:t>Η δομή</a:t>
            </a:r>
            <a:r>
              <a:rPr lang="en-IE" sz="2000" b="1" dirty="0">
                <a:solidFill>
                  <a:srgbClr val="000000"/>
                </a:solidFill>
                <a:ea typeface="Arial Unicode MS" panose="020B0604020202020204" pitchFamily="34" charset="-128"/>
                <a:cs typeface="Arial Unicode MS" panose="020B0604020202020204" pitchFamily="34" charset="-128"/>
              </a:rPr>
              <a:t> </a:t>
            </a:r>
            <a:r>
              <a:rPr lang="en-IE" sz="2000" b="1" dirty="0" err="1" smtClean="0">
                <a:solidFill>
                  <a:srgbClr val="000000"/>
                </a:solidFill>
                <a:ea typeface="Arial Unicode MS" panose="020B0604020202020204" pitchFamily="34" charset="-128"/>
                <a:cs typeface="Arial Unicode MS" panose="020B0604020202020204" pitchFamily="34" charset="-128"/>
              </a:rPr>
              <a:t>date_of_birth</a:t>
            </a:r>
            <a:r>
              <a:rPr lang="el-GR" sz="2000" b="1" dirty="0" smtClean="0">
                <a:solidFill>
                  <a:srgbClr val="000000"/>
                </a:solidFill>
                <a:ea typeface="Arial Unicode MS" panose="020B0604020202020204" pitchFamily="34" charset="-128"/>
                <a:cs typeface="Arial Unicode MS" panose="020B0604020202020204" pitchFamily="34" charset="-128"/>
              </a:rPr>
              <a:t>,</a:t>
            </a:r>
            <a:r>
              <a:rPr lang="en-IE" sz="2000" b="1" dirty="0" smtClean="0">
                <a:solidFill>
                  <a:srgbClr val="000000"/>
                </a:solidFill>
                <a:ea typeface="Arial Unicode MS" panose="020B0604020202020204" pitchFamily="34" charset="-128"/>
                <a:cs typeface="Arial Unicode MS" panose="020B0604020202020204" pitchFamily="34" charset="-128"/>
              </a:rPr>
              <a:t> </a:t>
            </a:r>
            <a:r>
              <a:rPr lang="el-GR" sz="2000" b="1" dirty="0" smtClean="0">
                <a:solidFill>
                  <a:srgbClr val="000000"/>
                </a:solidFill>
                <a:ea typeface="Arial Unicode MS" panose="020B0604020202020204" pitchFamily="34" charset="-128"/>
                <a:cs typeface="Arial Unicode MS" panose="020B0604020202020204" pitchFamily="34" charset="-128"/>
              </a:rPr>
              <a:t>θα δηλωθεί </a:t>
            </a:r>
            <a:r>
              <a:rPr lang="el-GR" sz="2000" b="1" dirty="0">
                <a:solidFill>
                  <a:srgbClr val="000000"/>
                </a:solidFill>
                <a:ea typeface="Arial Unicode MS" panose="020B0604020202020204" pitchFamily="34" charset="-128"/>
                <a:cs typeface="Arial Unicode MS" panose="020B0604020202020204" pitchFamily="34" charset="-128"/>
              </a:rPr>
              <a:t>σαν </a:t>
            </a:r>
            <a:r>
              <a:rPr lang="el-GR" sz="2000" b="1" dirty="0" smtClean="0">
                <a:solidFill>
                  <a:srgbClr val="000099"/>
                </a:solidFill>
                <a:ea typeface="Arial Unicode MS" panose="020B0604020202020204" pitchFamily="34" charset="-128"/>
                <a:cs typeface="Arial Unicode MS" panose="020B0604020202020204" pitchFamily="34" charset="-128"/>
              </a:rPr>
              <a:t>ΚΑΘΟΛΙΚΉ</a:t>
            </a:r>
            <a:r>
              <a:rPr lang="el-GR" sz="2000" b="1" dirty="0" smtClean="0">
                <a:solidFill>
                  <a:srgbClr val="000000"/>
                </a:solidFill>
                <a:ea typeface="Arial Unicode MS" panose="020B0604020202020204" pitchFamily="34" charset="-128"/>
                <a:cs typeface="Arial Unicode MS" panose="020B0604020202020204" pitchFamily="34" charset="-128"/>
              </a:rPr>
              <a:t> μεταβλητή.</a:t>
            </a:r>
            <a:endParaRPr lang="el-GR" sz="2000" b="1" dirty="0">
              <a:solidFill>
                <a:srgbClr val="0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l-GR" sz="2000" b="1" dirty="0">
              <a:solidFill>
                <a:srgbClr val="0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smtClean="0">
                <a:solidFill>
                  <a:srgbClr val="000000"/>
                </a:solidFill>
                <a:ea typeface="Arial Unicode MS" panose="020B0604020202020204" pitchFamily="34" charset="-128"/>
                <a:cs typeface="Arial Unicode MS" panose="020B0604020202020204" pitchFamily="34" charset="-128"/>
              </a:rPr>
              <a:t>Επομένως, θα είναι </a:t>
            </a:r>
            <a:r>
              <a:rPr lang="el-GR" sz="2000" b="1" dirty="0" smtClean="0">
                <a:solidFill>
                  <a:srgbClr val="000099"/>
                </a:solidFill>
                <a:ea typeface="Arial Unicode MS" panose="020B0604020202020204" pitchFamily="34" charset="-128"/>
                <a:cs typeface="Arial Unicode MS" panose="020B0604020202020204" pitchFamily="34" charset="-128"/>
              </a:rPr>
              <a:t>ΟΡΑΤΉ</a:t>
            </a:r>
            <a:r>
              <a:rPr lang="el-GR" sz="2000" b="1" dirty="0" smtClean="0">
                <a:solidFill>
                  <a:srgbClr val="000000"/>
                </a:solidFill>
                <a:ea typeface="Arial Unicode MS" panose="020B0604020202020204" pitchFamily="34" charset="-128"/>
                <a:cs typeface="Arial Unicode MS" panose="020B0604020202020204" pitchFamily="34" charset="-128"/>
              </a:rPr>
              <a:t> </a:t>
            </a:r>
            <a:r>
              <a:rPr lang="el-GR" sz="2000" b="1" dirty="0">
                <a:solidFill>
                  <a:srgbClr val="000000"/>
                </a:solidFill>
                <a:ea typeface="Arial Unicode MS" panose="020B0604020202020204" pitchFamily="34" charset="-128"/>
                <a:cs typeface="Arial Unicode MS" panose="020B0604020202020204" pitchFamily="34" charset="-128"/>
              </a:rPr>
              <a:t>σε κάθε συνάρτηση</a:t>
            </a:r>
            <a:r>
              <a:rPr lang="en-IE" sz="2000" b="1" dirty="0">
                <a:solidFill>
                  <a:srgbClr val="000000"/>
                </a:solidFill>
                <a:ea typeface="Arial Unicode MS" panose="020B0604020202020204" pitchFamily="34" charset="-128"/>
                <a:cs typeface="Arial Unicode MS" panose="020B0604020202020204" pitchFamily="34" charset="-128"/>
              </a:rPr>
              <a:t>!</a:t>
            </a:r>
          </a:p>
        </p:txBody>
      </p:sp>
      <p:sp>
        <p:nvSpPr>
          <p:cNvPr id="7" name="Θέση περιεχομένου 2" descr="Πρόγραμμα: # include, s t d i o τελεία h. Enter, struct, date underscore, of underscore birth, άγκιστρο. Enter, int month, ερωτηματικό. Enter, int day, ερωτηματικό. Enter, int year, ερωτηματικό. Enter, κλείσιμο αγκίστρου, ερωτηματικό. Enter, int main, άγκιστρο. Enter, struct, date underscore, of underscore birth, Sue, κόμμα Mary. Enter, print f, \ n, εισαγωγή μήνα, μέρας, και έτους γέννησης της Sue. Enter, scan f, % d, % d, % d, κόμμα, &amp; Sue .month, κόμμα  &amp; Sue .day, κόμμα &amp; Sue .year. Enter, Mary = Sue. Enter, print f, \ n, τα γενέθλια της Mary είναι. Enter, print f, \ n, μήνας, % 4 d, κόμμα Mary .month. Enter, print f, \ n, ημέρα, % 4 d, κόμμα Mary .day. Enter, print f, \ n, έτος, % 4 d, \ n,  κόμμα Mary .year. Enter,  return 0. Enter, κλείσιμο αγκίστρου.&#10;"/>
          <p:cNvSpPr>
            <a:spLocks noGrp="1"/>
          </p:cNvSpPr>
          <p:nvPr>
            <p:ph idx="1"/>
            <p:custDataLst>
              <p:tags r:id="rId2"/>
            </p:custDataLst>
          </p:nvPr>
        </p:nvSpPr>
        <p:spPr/>
        <p:txBody>
          <a:bodyPr>
            <a:normAutofit fontScale="925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b="1" dirty="0" err="1" smtClean="0">
                <a:solidFill>
                  <a:srgbClr val="000099"/>
                </a:solidFill>
                <a:ea typeface="Arial Unicode MS" panose="020B0604020202020204" pitchFamily="34" charset="-128"/>
                <a:cs typeface="Arial Unicode MS" panose="020B0604020202020204" pitchFamily="34" charset="-128"/>
              </a:rPr>
              <a:t>struct</a:t>
            </a: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date_of_birth</a:t>
            </a:r>
            <a:r>
              <a:rPr lang="en-US" sz="22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int</a:t>
            </a:r>
            <a:r>
              <a:rPr lang="en-US" sz="2200" b="1" dirty="0" smtClean="0">
                <a:solidFill>
                  <a:srgbClr val="000099"/>
                </a:solidFill>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int</a:t>
            </a:r>
            <a:r>
              <a:rPr lang="en-US" sz="2200" b="1" dirty="0" smtClean="0">
                <a:solidFill>
                  <a:srgbClr val="000099"/>
                </a:solidFill>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    </a:t>
            </a:r>
            <a:r>
              <a:rPr lang="en-US" sz="2200" b="1" dirty="0" err="1" smtClean="0">
                <a:solidFill>
                  <a:srgbClr val="000099"/>
                </a:solidFill>
                <a:ea typeface="Arial Unicode MS" panose="020B0604020202020204" pitchFamily="34" charset="-128"/>
                <a:cs typeface="Arial Unicode MS" panose="020B0604020202020204" pitchFamily="34" charset="-128"/>
              </a:rPr>
              <a:t>int</a:t>
            </a:r>
            <a:r>
              <a:rPr lang="en-US" sz="2200" b="1" dirty="0" smtClean="0">
                <a:solidFill>
                  <a:srgbClr val="000099"/>
                </a:solidFill>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date_of_birth</a:t>
            </a:r>
            <a:r>
              <a:rPr lang="en-US" sz="2200" dirty="0" smtClean="0">
                <a:solidFill>
                  <a:srgbClr val="000000"/>
                </a:solidFill>
                <a:ea typeface="Arial Unicode MS" panose="020B0604020202020204" pitchFamily="34" charset="-128"/>
                <a:cs typeface="Arial Unicode MS" panose="020B0604020202020204" pitchFamily="34" charset="-128"/>
              </a:rPr>
              <a:t> Sue, Mary;</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μήνα, μέρας και έτους γέννησης της </a:t>
            </a:r>
            <a:r>
              <a:rPr lang="en-US" sz="2200" dirty="0" smtClean="0">
                <a:solidFill>
                  <a:srgbClr val="000000"/>
                </a:solidFill>
                <a:ea typeface="Arial Unicode MS" panose="020B0604020202020204" pitchFamily="34" charset="-128"/>
                <a:cs typeface="Arial Unicode MS" panose="020B0604020202020204" pitchFamily="34" charset="-128"/>
              </a:rPr>
              <a:t>Sue: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99"/>
                </a:solidFill>
                <a:ea typeface="Arial Unicode MS" panose="020B0604020202020204" pitchFamily="34" charset="-128"/>
                <a:cs typeface="Arial Unicode MS" panose="020B0604020202020204" pitchFamily="34" charset="-128"/>
              </a:rPr>
              <a:t>scanf</a:t>
            </a:r>
            <a:r>
              <a:rPr lang="en-US" sz="2200" dirty="0" smtClean="0">
                <a:solidFill>
                  <a:srgbClr val="000099"/>
                </a:solidFill>
                <a:ea typeface="Arial Unicode MS" panose="020B0604020202020204" pitchFamily="34" charset="-128"/>
                <a:cs typeface="Arial Unicode MS" panose="020B0604020202020204" pitchFamily="34" charset="-128"/>
              </a:rPr>
              <a:t>("%d %d %d", &amp;</a:t>
            </a:r>
            <a:r>
              <a:rPr lang="en-US" sz="2200" dirty="0" err="1" smtClean="0">
                <a:solidFill>
                  <a:srgbClr val="000099"/>
                </a:solidFill>
                <a:ea typeface="Arial Unicode MS" panose="020B0604020202020204" pitchFamily="34" charset="-128"/>
                <a:cs typeface="Arial Unicode MS" panose="020B0604020202020204" pitchFamily="34" charset="-128"/>
              </a:rPr>
              <a:t>Sue.month</a:t>
            </a:r>
            <a:r>
              <a:rPr lang="en-US" sz="2200" dirty="0" smtClean="0">
                <a:solidFill>
                  <a:srgbClr val="000099"/>
                </a:solidFill>
                <a:ea typeface="Arial Unicode MS" panose="020B0604020202020204" pitchFamily="34" charset="-128"/>
                <a:cs typeface="Arial Unicode MS" panose="020B0604020202020204" pitchFamily="34" charset="-128"/>
              </a:rPr>
              <a:t>, &amp;</a:t>
            </a:r>
            <a:r>
              <a:rPr lang="en-US" sz="2200" dirty="0" err="1" smtClean="0">
                <a:solidFill>
                  <a:srgbClr val="000099"/>
                </a:solidFill>
                <a:ea typeface="Arial Unicode MS" panose="020B0604020202020204" pitchFamily="34" charset="-128"/>
                <a:cs typeface="Arial Unicode MS" panose="020B0604020202020204" pitchFamily="34" charset="-128"/>
              </a:rPr>
              <a:t>Sue.day</a:t>
            </a:r>
            <a:r>
              <a:rPr lang="en-US" sz="2200" dirty="0" smtClean="0">
                <a:solidFill>
                  <a:srgbClr val="000099"/>
                </a:solidFill>
                <a:ea typeface="Arial Unicode MS" panose="020B0604020202020204" pitchFamily="34" charset="-128"/>
                <a:cs typeface="Arial Unicode MS" panose="020B0604020202020204" pitchFamily="34" charset="-128"/>
              </a:rPr>
              <a:t>, &amp;</a:t>
            </a:r>
            <a:r>
              <a:rPr lang="en-US" sz="2200" dirty="0" err="1" smtClean="0">
                <a:solidFill>
                  <a:srgbClr val="000099"/>
                </a:solidFill>
                <a:ea typeface="Arial Unicode MS" panose="020B0604020202020204" pitchFamily="34" charset="-128"/>
                <a:cs typeface="Arial Unicode MS" panose="020B0604020202020204" pitchFamily="34" charset="-128"/>
              </a:rPr>
              <a:t>Sue.year</a:t>
            </a:r>
            <a:r>
              <a:rPr lang="en-US" sz="2200" dirty="0" smtClean="0">
                <a:solidFill>
                  <a:srgbClr val="000099"/>
                </a:solidFill>
                <a:ea typeface="Arial Unicode MS" panose="020B0604020202020204" pitchFamily="34" charset="-128"/>
                <a:cs typeface="Arial Unicode MS" panose="020B0604020202020204" pitchFamily="34" charset="-128"/>
              </a:rPr>
              <a:t>)</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99"/>
                </a:solidFill>
                <a:ea typeface="Arial Unicode MS" panose="020B0604020202020204" pitchFamily="34" charset="-128"/>
                <a:cs typeface="Arial Unicode MS" panose="020B0604020202020204" pitchFamily="34" charset="-128"/>
              </a:rPr>
              <a:t>    Mary = Sue</a:t>
            </a:r>
            <a:r>
              <a:rPr lang="en-US" sz="2200" dirty="0" smtClean="0">
                <a:ea typeface="Arial Unicode MS" panose="020B0604020202020204" pitchFamily="34" charset="-128"/>
                <a:cs typeface="Arial Unicode MS" panose="020B0604020202020204" pitchFamily="34" charset="-128"/>
              </a:rPr>
              <a:t>;</a:t>
            </a:r>
            <a:r>
              <a:rPr lang="en-US" sz="2200"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Τα γενέθλια της </a:t>
            </a:r>
            <a:r>
              <a:rPr lang="en-US" sz="2200" dirty="0" smtClean="0">
                <a:solidFill>
                  <a:srgbClr val="000000"/>
                </a:solidFill>
                <a:ea typeface="Arial Unicode MS" panose="020B0604020202020204" pitchFamily="34" charset="-128"/>
                <a:cs typeface="Arial Unicode MS" panose="020B0604020202020204" pitchFamily="34" charset="-128"/>
              </a:rPr>
              <a:t>Mary </a:t>
            </a:r>
            <a:r>
              <a:rPr lang="el-GR" sz="2200" dirty="0" smtClean="0">
                <a:solidFill>
                  <a:srgbClr val="000000"/>
                </a:solidFill>
                <a:ea typeface="Arial Unicode MS" panose="020B0604020202020204" pitchFamily="34" charset="-128"/>
                <a:cs typeface="Arial Unicode MS" panose="020B0604020202020204" pitchFamily="34" charset="-128"/>
              </a:rPr>
              <a:t>είναι</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Μήνας</a:t>
            </a:r>
            <a:r>
              <a:rPr lang="en-US" sz="2200" dirty="0" smtClean="0">
                <a:solidFill>
                  <a:srgbClr val="000000"/>
                </a:solidFill>
                <a:ea typeface="Arial Unicode MS" panose="020B0604020202020204" pitchFamily="34" charset="-128"/>
                <a:cs typeface="Arial Unicode MS" panose="020B0604020202020204" pitchFamily="34" charset="-128"/>
              </a:rPr>
              <a:t>  : %4d</a:t>
            </a:r>
            <a:r>
              <a:rPr lang="en-US" sz="2200" dirty="0" smtClean="0">
                <a:ea typeface="Arial Unicode MS" panose="020B0604020202020204" pitchFamily="34" charset="-128"/>
                <a:cs typeface="Arial Unicode MS" panose="020B0604020202020204" pitchFamily="34" charset="-128"/>
              </a:rPr>
              <a:t>",</a:t>
            </a:r>
            <a:r>
              <a:rPr lang="en-US" sz="2200" dirty="0" smtClean="0">
                <a:solidFill>
                  <a:srgbClr val="000099"/>
                </a:solidFill>
                <a:ea typeface="Arial Unicode MS" panose="020B0604020202020204" pitchFamily="34" charset="-128"/>
                <a:cs typeface="Arial Unicode MS" panose="020B0604020202020204" pitchFamily="34" charset="-128"/>
              </a:rPr>
              <a:t> Mary.month</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Ημέρα</a:t>
            </a:r>
            <a:r>
              <a:rPr lang="en-US" sz="2200" dirty="0" smtClean="0">
                <a:solidFill>
                  <a:srgbClr val="000000"/>
                </a:solidFill>
                <a:ea typeface="Arial Unicode MS" panose="020B0604020202020204" pitchFamily="34" charset="-128"/>
                <a:cs typeface="Arial Unicode MS" panose="020B0604020202020204" pitchFamily="34" charset="-128"/>
              </a:rPr>
              <a:t>  : %4d", </a:t>
            </a:r>
            <a:r>
              <a:rPr lang="en-US" sz="2200" dirty="0" smtClean="0">
                <a:solidFill>
                  <a:srgbClr val="000099"/>
                </a:solidFill>
                <a:ea typeface="Arial Unicode MS" panose="020B0604020202020204" pitchFamily="34" charset="-128"/>
                <a:cs typeface="Arial Unicode MS" panose="020B0604020202020204" pitchFamily="34" charset="-128"/>
              </a:rPr>
              <a:t>Mary.day</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Έτος </a:t>
            </a:r>
            <a:r>
              <a:rPr lang="en-US" sz="2200" dirty="0" smtClean="0">
                <a:solidFill>
                  <a:srgbClr val="000000"/>
                </a:solidFill>
                <a:ea typeface="Arial Unicode MS" panose="020B0604020202020204" pitchFamily="34" charset="-128"/>
                <a:cs typeface="Arial Unicode MS" panose="020B0604020202020204" pitchFamily="34" charset="-128"/>
              </a:rPr>
              <a:t>   : %4d \n\n", </a:t>
            </a:r>
            <a:r>
              <a:rPr lang="en-US" sz="2200" dirty="0" err="1" smtClean="0">
                <a:solidFill>
                  <a:srgbClr val="000099"/>
                </a:solidFill>
                <a:ea typeface="Arial Unicode MS" panose="020B0604020202020204" pitchFamily="34" charset="-128"/>
                <a:cs typeface="Arial Unicode MS" panose="020B0604020202020204" pitchFamily="34" charset="-128"/>
              </a:rPr>
              <a:t>Mary.year</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706723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Παράδειγμα π</a:t>
            </a:r>
            <a:r>
              <a:rPr lang="el-GR" b="1" dirty="0" smtClean="0"/>
              <a:t>ρογράμματος </a:t>
            </a:r>
            <a:br>
              <a:rPr lang="el-GR" b="1" dirty="0" smtClean="0"/>
            </a:br>
            <a:r>
              <a:rPr lang="el-GR" b="1" dirty="0" smtClean="0"/>
              <a:t>(2 από 2)</a:t>
            </a:r>
            <a:endParaRPr lang="el-GR" b="1" dirty="0"/>
          </a:p>
        </p:txBody>
      </p:sp>
      <p:sp>
        <p:nvSpPr>
          <p:cNvPr id="8" name="Θέση περιεχομένου 1"/>
          <p:cNvSpPr txBox="1">
            <a:spLocks noChangeArrowheads="1"/>
          </p:cNvSpPr>
          <p:nvPr/>
        </p:nvSpPr>
        <p:spPr bwMode="auto">
          <a:xfrm>
            <a:off x="4283968" y="1628800"/>
            <a:ext cx="4392488" cy="1523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smtClean="0">
                <a:solidFill>
                  <a:srgbClr val="000000"/>
                </a:solidFill>
                <a:ea typeface="Arial Unicode MS" panose="020B0604020202020204" pitchFamily="34" charset="-128"/>
                <a:cs typeface="Arial Unicode MS" panose="020B0604020202020204" pitchFamily="34" charset="-128"/>
              </a:rPr>
              <a:t>Όμως εδώ</a:t>
            </a:r>
            <a:r>
              <a:rPr lang="en-US" sz="2000" b="1" dirty="0" smtClean="0">
                <a:solidFill>
                  <a:srgbClr val="000000"/>
                </a:solidFill>
                <a:ea typeface="Arial Unicode MS" panose="020B0604020202020204" pitchFamily="34" charset="-128"/>
                <a:cs typeface="Arial Unicode MS" panose="020B0604020202020204" pitchFamily="34" charset="-128"/>
              </a:rPr>
              <a:t>,</a:t>
            </a:r>
            <a:r>
              <a:rPr lang="el-GR" sz="2000" b="1" dirty="0" smtClean="0">
                <a:solidFill>
                  <a:srgbClr val="000000"/>
                </a:solidFill>
                <a:ea typeface="Arial Unicode MS" panose="020B0604020202020204" pitchFamily="34" charset="-128"/>
                <a:cs typeface="Arial Unicode MS" panose="020B0604020202020204" pitchFamily="34" charset="-128"/>
              </a:rPr>
              <a:t> η </a:t>
            </a:r>
            <a:r>
              <a:rPr lang="el-GR" sz="2000" b="1" dirty="0">
                <a:solidFill>
                  <a:srgbClr val="000000"/>
                </a:solidFill>
                <a:ea typeface="Arial Unicode MS" panose="020B0604020202020204" pitchFamily="34" charset="-128"/>
                <a:cs typeface="Arial Unicode MS" panose="020B0604020202020204" pitchFamily="34" charset="-128"/>
              </a:rPr>
              <a:t>δομή</a:t>
            </a:r>
            <a:r>
              <a:rPr lang="en-IE" sz="2000" b="1" dirty="0">
                <a:solidFill>
                  <a:srgbClr val="000000"/>
                </a:solidFill>
                <a:ea typeface="Arial Unicode MS" panose="020B0604020202020204" pitchFamily="34" charset="-128"/>
                <a:cs typeface="Arial Unicode MS" panose="020B0604020202020204" pitchFamily="34" charset="-128"/>
              </a:rPr>
              <a:t> </a:t>
            </a:r>
            <a:r>
              <a:rPr lang="en-IE" sz="2000" b="1" dirty="0" err="1">
                <a:solidFill>
                  <a:srgbClr val="000000"/>
                </a:solidFill>
                <a:ea typeface="Arial Unicode MS" panose="020B0604020202020204" pitchFamily="34" charset="-128"/>
                <a:cs typeface="Arial Unicode MS" panose="020B0604020202020204" pitchFamily="34" charset="-128"/>
              </a:rPr>
              <a:t>date_of_birth</a:t>
            </a:r>
            <a:r>
              <a:rPr lang="el-GR" sz="2000" b="1" dirty="0">
                <a:solidFill>
                  <a:srgbClr val="000000"/>
                </a:solidFill>
                <a:ea typeface="Arial Unicode MS" panose="020B0604020202020204" pitchFamily="34" charset="-128"/>
                <a:cs typeface="Arial Unicode MS" panose="020B0604020202020204" pitchFamily="34" charset="-128"/>
              </a:rPr>
              <a:t>,</a:t>
            </a:r>
            <a:r>
              <a:rPr lang="en-IE" sz="2000" b="1" dirty="0">
                <a:solidFill>
                  <a:srgbClr val="000000"/>
                </a:solidFill>
                <a:ea typeface="Arial Unicode MS" panose="020B0604020202020204" pitchFamily="34" charset="-128"/>
                <a:cs typeface="Arial Unicode MS" panose="020B0604020202020204" pitchFamily="34" charset="-128"/>
              </a:rPr>
              <a:t> </a:t>
            </a:r>
            <a:r>
              <a:rPr lang="el-GR" sz="2000" b="1" dirty="0">
                <a:solidFill>
                  <a:srgbClr val="000000"/>
                </a:solidFill>
                <a:ea typeface="Arial Unicode MS" panose="020B0604020202020204" pitchFamily="34" charset="-128"/>
                <a:cs typeface="Arial Unicode MS" panose="020B0604020202020204" pitchFamily="34" charset="-128"/>
              </a:rPr>
              <a:t>θα δηλωθεί σαν </a:t>
            </a:r>
            <a:r>
              <a:rPr lang="el-GR" sz="2000" b="1" dirty="0" smtClean="0">
                <a:solidFill>
                  <a:srgbClr val="000099"/>
                </a:solidFill>
                <a:ea typeface="Arial Unicode MS" panose="020B0604020202020204" pitchFamily="34" charset="-128"/>
                <a:cs typeface="Arial Unicode MS" panose="020B0604020202020204" pitchFamily="34" charset="-128"/>
              </a:rPr>
              <a:t>ΤΟΠΙΚΉ</a:t>
            </a:r>
            <a:r>
              <a:rPr lang="el-GR" sz="2000" b="1" dirty="0" smtClean="0">
                <a:solidFill>
                  <a:srgbClr val="000000"/>
                </a:solidFill>
                <a:ea typeface="Arial Unicode MS" panose="020B0604020202020204" pitchFamily="34" charset="-128"/>
                <a:cs typeface="Arial Unicode MS" panose="020B0604020202020204" pitchFamily="34" charset="-128"/>
              </a:rPr>
              <a:t> </a:t>
            </a:r>
            <a:r>
              <a:rPr lang="el-GR" sz="2000" b="1" dirty="0">
                <a:solidFill>
                  <a:srgbClr val="000000"/>
                </a:solidFill>
                <a:ea typeface="Arial Unicode MS" panose="020B0604020202020204" pitchFamily="34" charset="-128"/>
                <a:cs typeface="Arial Unicode MS" panose="020B0604020202020204" pitchFamily="34" charset="-128"/>
              </a:rPr>
              <a:t>μεταβλητή.</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endParaRPr lang="el-GR" sz="2000" b="1" dirty="0">
              <a:solidFill>
                <a:srgbClr val="000000"/>
              </a:solidFill>
              <a:ea typeface="Arial Unicode MS" panose="020B0604020202020204" pitchFamily="34" charset="-128"/>
              <a:cs typeface="Arial Unicode MS" panose="020B0604020202020204" pitchFamily="34" charset="-128"/>
            </a:endParaRP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a:solidFill>
                  <a:srgbClr val="000000"/>
                </a:solidFill>
                <a:ea typeface="Arial Unicode MS" panose="020B0604020202020204" pitchFamily="34" charset="-128"/>
                <a:cs typeface="Arial Unicode MS" panose="020B0604020202020204" pitchFamily="34" charset="-128"/>
              </a:rPr>
              <a:t>Επομένως, θα είναι </a:t>
            </a:r>
            <a:r>
              <a:rPr lang="el-GR" sz="2000" b="1" dirty="0">
                <a:solidFill>
                  <a:srgbClr val="000099"/>
                </a:solidFill>
                <a:ea typeface="Arial Unicode MS" panose="020B0604020202020204" pitchFamily="34" charset="-128"/>
                <a:cs typeface="Arial Unicode MS" panose="020B0604020202020204" pitchFamily="34" charset="-128"/>
              </a:rPr>
              <a:t>ΟΡΑΤΉ</a:t>
            </a:r>
            <a:r>
              <a:rPr lang="el-GR" sz="2000" b="1" dirty="0">
                <a:solidFill>
                  <a:srgbClr val="000000"/>
                </a:solidFill>
                <a:ea typeface="Arial Unicode MS" panose="020B0604020202020204" pitchFamily="34" charset="-128"/>
                <a:cs typeface="Arial Unicode MS" panose="020B0604020202020204" pitchFamily="34" charset="-128"/>
              </a:rPr>
              <a:t> </a:t>
            </a:r>
            <a:r>
              <a:rPr lang="el-GR" sz="2000" b="1" dirty="0" smtClean="0">
                <a:solidFill>
                  <a:srgbClr val="000000"/>
                </a:solidFill>
                <a:ea typeface="Arial Unicode MS" panose="020B0604020202020204" pitchFamily="34" charset="-128"/>
                <a:cs typeface="Arial Unicode MS" panose="020B0604020202020204" pitchFamily="34" charset="-128"/>
              </a:rPr>
              <a:t>μόνο στη συνάρτηση </a:t>
            </a:r>
            <a:r>
              <a:rPr lang="en-US" sz="2000" b="1" dirty="0" smtClean="0">
                <a:solidFill>
                  <a:srgbClr val="000000"/>
                </a:solidFill>
                <a:ea typeface="Arial Unicode MS" panose="020B0604020202020204" pitchFamily="34" charset="-128"/>
                <a:cs typeface="Arial Unicode MS" panose="020B0604020202020204" pitchFamily="34" charset="-128"/>
              </a:rPr>
              <a:t>main</a:t>
            </a:r>
            <a:r>
              <a:rPr lang="en-IE" sz="2000" b="1" dirty="0" smtClean="0">
                <a:solidFill>
                  <a:srgbClr val="000000"/>
                </a:solidFill>
                <a:ea typeface="Arial Unicode MS" panose="020B0604020202020204" pitchFamily="34" charset="-128"/>
                <a:cs typeface="Arial Unicode MS" panose="020B0604020202020204" pitchFamily="34" charset="-128"/>
              </a:rPr>
              <a:t>!</a:t>
            </a:r>
            <a:endParaRPr lang="en-IE" sz="2000" b="1" dirty="0">
              <a:solidFill>
                <a:srgbClr val="000000"/>
              </a:solidFill>
              <a:ea typeface="Arial Unicode MS" panose="020B0604020202020204" pitchFamily="34" charset="-128"/>
              <a:cs typeface="Arial Unicode MS" panose="020B0604020202020204" pitchFamily="34" charset="-128"/>
            </a:endParaRPr>
          </a:p>
        </p:txBody>
      </p:sp>
      <p:sp>
        <p:nvSpPr>
          <p:cNvPr id="7" name="Θέση περιεχομένου 2" descr="Πρόγραμμα: # include, s t d i o τελεία h. Enter, int main, άγκιστρο. Enter, struct, date underscore, of underscore birth, άγκιστρο. Enter, int month, ερωτηματικό. Enter, int day, ερωτηματικό. Enter, int year, ερωτηματικό. Enter, κλείσιμο αγκίστρου, ερωτηματικό. Το υπόλοιπο πρόγραμμα παραμένει το ίδιο.&#10;"/>
          <p:cNvSpPr>
            <a:spLocks noGrp="1"/>
          </p:cNvSpPr>
          <p:nvPr>
            <p:ph idx="1"/>
            <p:custDataLst>
              <p:tags r:id="rId2"/>
            </p:custDataLst>
          </p:nvPr>
        </p:nvSpPr>
        <p:spPr/>
        <p:txBody>
          <a:bodyPr>
            <a:normAutofit fontScale="850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400" b="1" dirty="0" err="1" smtClean="0">
                <a:solidFill>
                  <a:srgbClr val="000099"/>
                </a:solidFill>
                <a:ea typeface="Arial Unicode MS" panose="020B0604020202020204" pitchFamily="34" charset="-128"/>
                <a:cs typeface="Arial Unicode MS" panose="020B0604020202020204" pitchFamily="34" charset="-128"/>
              </a:rPr>
              <a:t>struct</a:t>
            </a:r>
            <a:r>
              <a:rPr lang="en-US" sz="2400" b="1" dirty="0" smtClean="0">
                <a:solidFill>
                  <a:srgbClr val="000099"/>
                </a:solidFill>
                <a:ea typeface="Arial Unicode MS" panose="020B0604020202020204" pitchFamily="34" charset="-128"/>
                <a:cs typeface="Arial Unicode MS" panose="020B0604020202020204" pitchFamily="34" charset="-128"/>
              </a:rPr>
              <a:t> </a:t>
            </a:r>
            <a:r>
              <a:rPr lang="en-US" sz="2400" b="1" dirty="0" err="1" smtClean="0">
                <a:solidFill>
                  <a:srgbClr val="000099"/>
                </a:solidFill>
                <a:ea typeface="Arial Unicode MS" panose="020B0604020202020204" pitchFamily="34" charset="-128"/>
                <a:cs typeface="Arial Unicode MS" panose="020B0604020202020204" pitchFamily="34" charset="-128"/>
              </a:rPr>
              <a:t>date_of_birth</a:t>
            </a:r>
            <a:r>
              <a:rPr lang="en-US" sz="24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    </a:t>
            </a:r>
            <a:r>
              <a:rPr lang="en-US" sz="2400" b="1" dirty="0" err="1" smtClean="0">
                <a:solidFill>
                  <a:srgbClr val="000099"/>
                </a:solidFill>
                <a:ea typeface="Arial Unicode MS" panose="020B0604020202020204" pitchFamily="34" charset="-128"/>
                <a:cs typeface="Arial Unicode MS" panose="020B0604020202020204" pitchFamily="34" charset="-128"/>
              </a:rPr>
              <a:t>int</a:t>
            </a:r>
            <a:r>
              <a:rPr lang="en-US" sz="2400" b="1" dirty="0" smtClean="0">
                <a:solidFill>
                  <a:srgbClr val="000099"/>
                </a:solidFill>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    </a:t>
            </a:r>
            <a:r>
              <a:rPr lang="en-US" sz="2400" b="1" dirty="0" err="1" smtClean="0">
                <a:solidFill>
                  <a:srgbClr val="000099"/>
                </a:solidFill>
                <a:ea typeface="Arial Unicode MS" panose="020B0604020202020204" pitchFamily="34" charset="-128"/>
                <a:cs typeface="Arial Unicode MS" panose="020B0604020202020204" pitchFamily="34" charset="-128"/>
              </a:rPr>
              <a:t>int</a:t>
            </a:r>
            <a:r>
              <a:rPr lang="en-US" sz="2400" b="1" dirty="0" smtClean="0">
                <a:solidFill>
                  <a:srgbClr val="000099"/>
                </a:solidFill>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    </a:t>
            </a:r>
            <a:r>
              <a:rPr lang="en-US" sz="2400" b="1" dirty="0" err="1" smtClean="0">
                <a:solidFill>
                  <a:srgbClr val="000099"/>
                </a:solidFill>
                <a:ea typeface="Arial Unicode MS" panose="020B0604020202020204" pitchFamily="34" charset="-128"/>
                <a:cs typeface="Arial Unicode MS" panose="020B0604020202020204" pitchFamily="34" charset="-128"/>
              </a:rPr>
              <a:t>int</a:t>
            </a:r>
            <a:r>
              <a:rPr lang="en-US" sz="2400" b="1" dirty="0" smtClean="0">
                <a:solidFill>
                  <a:srgbClr val="000099"/>
                </a:solidFill>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struct</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date_of_birth</a:t>
            </a:r>
            <a:r>
              <a:rPr lang="en-US" sz="2400" dirty="0" smtClean="0">
                <a:solidFill>
                  <a:srgbClr val="000000"/>
                </a:solidFill>
                <a:ea typeface="Arial Unicode MS" panose="020B0604020202020204" pitchFamily="34" charset="-128"/>
                <a:cs typeface="Arial Unicode MS" panose="020B0604020202020204" pitchFamily="34" charset="-128"/>
              </a:rPr>
              <a:t> Sue, Mary;</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Εισαγωγή μήνα, μέρας και έτους γέννησης της </a:t>
            </a:r>
            <a:r>
              <a:rPr lang="en-US" sz="2400" dirty="0" smtClean="0">
                <a:solidFill>
                  <a:srgbClr val="000000"/>
                </a:solidFill>
                <a:ea typeface="Arial Unicode MS" panose="020B0604020202020204" pitchFamily="34" charset="-128"/>
                <a:cs typeface="Arial Unicode MS" panose="020B0604020202020204" pitchFamily="34" charset="-128"/>
              </a:rPr>
              <a:t>Sue: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99"/>
                </a:solidFill>
                <a:ea typeface="Arial Unicode MS" panose="020B0604020202020204" pitchFamily="34" charset="-128"/>
                <a:cs typeface="Arial Unicode MS" panose="020B0604020202020204" pitchFamily="34" charset="-128"/>
              </a:rPr>
              <a:t>scanf</a:t>
            </a:r>
            <a:r>
              <a:rPr lang="en-US" sz="2400" dirty="0" smtClean="0">
                <a:solidFill>
                  <a:srgbClr val="000099"/>
                </a:solidFill>
                <a:ea typeface="Arial Unicode MS" panose="020B0604020202020204" pitchFamily="34" charset="-128"/>
                <a:cs typeface="Arial Unicode MS" panose="020B0604020202020204" pitchFamily="34" charset="-128"/>
              </a:rPr>
              <a:t>("%d %d %d", &amp;</a:t>
            </a:r>
            <a:r>
              <a:rPr lang="en-US" sz="2400" dirty="0" err="1" smtClean="0">
                <a:solidFill>
                  <a:srgbClr val="000099"/>
                </a:solidFill>
                <a:ea typeface="Arial Unicode MS" panose="020B0604020202020204" pitchFamily="34" charset="-128"/>
                <a:cs typeface="Arial Unicode MS" panose="020B0604020202020204" pitchFamily="34" charset="-128"/>
              </a:rPr>
              <a:t>Sue.month</a:t>
            </a:r>
            <a:r>
              <a:rPr lang="en-US" sz="2400" dirty="0" smtClean="0">
                <a:solidFill>
                  <a:srgbClr val="000099"/>
                </a:solidFill>
                <a:ea typeface="Arial Unicode MS" panose="020B0604020202020204" pitchFamily="34" charset="-128"/>
                <a:cs typeface="Arial Unicode MS" panose="020B0604020202020204" pitchFamily="34" charset="-128"/>
              </a:rPr>
              <a:t>, &amp;</a:t>
            </a:r>
            <a:r>
              <a:rPr lang="en-US" sz="2400" dirty="0" err="1" smtClean="0">
                <a:solidFill>
                  <a:srgbClr val="000099"/>
                </a:solidFill>
                <a:ea typeface="Arial Unicode MS" panose="020B0604020202020204" pitchFamily="34" charset="-128"/>
                <a:cs typeface="Arial Unicode MS" panose="020B0604020202020204" pitchFamily="34" charset="-128"/>
              </a:rPr>
              <a:t>Sue.day</a:t>
            </a:r>
            <a:r>
              <a:rPr lang="en-US" sz="2400" dirty="0" smtClean="0">
                <a:solidFill>
                  <a:srgbClr val="000099"/>
                </a:solidFill>
                <a:ea typeface="Arial Unicode MS" panose="020B0604020202020204" pitchFamily="34" charset="-128"/>
                <a:cs typeface="Arial Unicode MS" panose="020B0604020202020204" pitchFamily="34" charset="-128"/>
              </a:rPr>
              <a:t>, &amp;</a:t>
            </a:r>
            <a:r>
              <a:rPr lang="en-US" sz="2400" dirty="0" err="1" smtClean="0">
                <a:solidFill>
                  <a:srgbClr val="000099"/>
                </a:solidFill>
                <a:ea typeface="Arial Unicode MS" panose="020B0604020202020204" pitchFamily="34" charset="-128"/>
                <a:cs typeface="Arial Unicode MS" panose="020B0604020202020204" pitchFamily="34" charset="-128"/>
              </a:rPr>
              <a:t>Sue.year</a:t>
            </a:r>
            <a:r>
              <a:rPr lang="en-US" sz="2400" dirty="0" smtClean="0">
                <a:solidFill>
                  <a:srgbClr val="000099"/>
                </a:solidFill>
                <a:ea typeface="Arial Unicode MS" panose="020B0604020202020204" pitchFamily="34" charset="-128"/>
                <a:cs typeface="Arial Unicode MS" panose="020B0604020202020204" pitchFamily="34" charset="-128"/>
              </a:rPr>
              <a:t>)</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99"/>
                </a:solidFill>
                <a:ea typeface="Arial Unicode MS" panose="020B0604020202020204" pitchFamily="34" charset="-128"/>
                <a:cs typeface="Arial Unicode MS" panose="020B0604020202020204" pitchFamily="34" charset="-128"/>
              </a:rPr>
              <a:t>    Mary = Sue</a:t>
            </a:r>
            <a:r>
              <a:rPr lang="en-US" sz="2400" dirty="0" smtClean="0">
                <a:ea typeface="Arial Unicode MS" panose="020B0604020202020204" pitchFamily="34" charset="-128"/>
                <a:cs typeface="Arial Unicode MS" panose="020B0604020202020204" pitchFamily="34" charset="-128"/>
              </a:rPr>
              <a:t>;</a:t>
            </a:r>
            <a:r>
              <a:rPr lang="en-US" sz="2400"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Τα γενέθλια της </a:t>
            </a:r>
            <a:r>
              <a:rPr lang="en-US" sz="2400" dirty="0" smtClean="0">
                <a:solidFill>
                  <a:srgbClr val="000000"/>
                </a:solidFill>
                <a:ea typeface="Arial Unicode MS" panose="020B0604020202020204" pitchFamily="34" charset="-128"/>
                <a:cs typeface="Arial Unicode MS" panose="020B0604020202020204" pitchFamily="34" charset="-128"/>
              </a:rPr>
              <a:t>Mary</a:t>
            </a:r>
            <a:r>
              <a:rPr lang="el-GR" sz="2400" dirty="0" smtClean="0">
                <a:solidFill>
                  <a:srgbClr val="000000"/>
                </a:solidFill>
                <a:ea typeface="Arial Unicode MS" panose="020B0604020202020204" pitchFamily="34" charset="-128"/>
                <a:cs typeface="Arial Unicode MS" panose="020B0604020202020204" pitchFamily="34" charset="-128"/>
              </a:rPr>
              <a:t> είναι</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Μήνας </a:t>
            </a:r>
            <a:r>
              <a:rPr lang="en-US" sz="2400" dirty="0" smtClean="0">
                <a:solidFill>
                  <a:srgbClr val="000000"/>
                </a:solidFill>
                <a:ea typeface="Arial Unicode MS" panose="020B0604020202020204" pitchFamily="34" charset="-128"/>
                <a:cs typeface="Arial Unicode MS" panose="020B0604020202020204" pitchFamily="34" charset="-128"/>
              </a:rPr>
              <a:t> : %4d</a:t>
            </a:r>
            <a:r>
              <a:rPr lang="en-US" sz="2400" dirty="0" smtClean="0">
                <a:solidFill>
                  <a:srgbClr val="000099"/>
                </a:solidFill>
                <a:ea typeface="Arial Unicode MS" panose="020B0604020202020204" pitchFamily="34" charset="-128"/>
                <a:cs typeface="Arial Unicode MS" panose="020B0604020202020204" pitchFamily="34" charset="-128"/>
              </a:rPr>
              <a:t>", Mary.month</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Ημέρα</a:t>
            </a:r>
            <a:r>
              <a:rPr lang="en-US" sz="2400" dirty="0" smtClean="0">
                <a:solidFill>
                  <a:srgbClr val="000000"/>
                </a:solidFill>
                <a:ea typeface="Arial Unicode MS" panose="020B0604020202020204" pitchFamily="34" charset="-128"/>
                <a:cs typeface="Arial Unicode MS" panose="020B0604020202020204" pitchFamily="34" charset="-128"/>
              </a:rPr>
              <a:t>  : %4d", </a:t>
            </a:r>
            <a:r>
              <a:rPr lang="en-US" sz="2400" dirty="0" smtClean="0">
                <a:solidFill>
                  <a:srgbClr val="000099"/>
                </a:solidFill>
                <a:ea typeface="Arial Unicode MS" panose="020B0604020202020204" pitchFamily="34" charset="-128"/>
                <a:cs typeface="Arial Unicode MS" panose="020B0604020202020204" pitchFamily="34" charset="-128"/>
              </a:rPr>
              <a:t>Mary.day</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 </a:t>
            </a:r>
            <a:r>
              <a:rPr lang="el-GR" sz="2400" dirty="0" smtClean="0">
                <a:solidFill>
                  <a:srgbClr val="000000"/>
                </a:solidFill>
                <a:ea typeface="Arial Unicode MS" panose="020B0604020202020204" pitchFamily="34" charset="-128"/>
                <a:cs typeface="Arial Unicode MS" panose="020B0604020202020204" pitchFamily="34" charset="-128"/>
              </a:rPr>
              <a:t>Έτος  </a:t>
            </a:r>
            <a:r>
              <a:rPr lang="en-US" sz="2400" dirty="0" smtClean="0">
                <a:solidFill>
                  <a:srgbClr val="000000"/>
                </a:solidFill>
                <a:ea typeface="Arial Unicode MS" panose="020B0604020202020204" pitchFamily="34" charset="-128"/>
                <a:cs typeface="Arial Unicode MS" panose="020B0604020202020204" pitchFamily="34" charset="-128"/>
              </a:rPr>
              <a:t>  : %4d \n\n", </a:t>
            </a:r>
            <a:r>
              <a:rPr lang="en-US" sz="2400" dirty="0" err="1" smtClean="0">
                <a:solidFill>
                  <a:srgbClr val="000099"/>
                </a:solidFill>
                <a:ea typeface="Arial Unicode MS" panose="020B0604020202020204" pitchFamily="34" charset="-128"/>
                <a:cs typeface="Arial Unicode MS" panose="020B0604020202020204" pitchFamily="34" charset="-128"/>
              </a:rPr>
              <a:t>Mary.year</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prstClr val="black"/>
                </a:solidFill>
              </a:rPr>
              <a:t>Δομές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12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435924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Μέγεθος </a:t>
            </a:r>
            <a:r>
              <a:rPr lang="el-GR" b="1" dirty="0" smtClean="0"/>
              <a:t>δομής</a:t>
            </a:r>
            <a:endParaRPr lang="el-GR" b="1" dirty="0"/>
          </a:p>
        </p:txBody>
      </p:sp>
      <p:sp>
        <p:nvSpPr>
          <p:cNvPr id="5" name="Θέση περιεχομένου 1"/>
          <p:cNvSpPr/>
          <p:nvPr/>
        </p:nvSpPr>
        <p:spPr>
          <a:xfrm>
            <a:off x="611560" y="1556792"/>
            <a:ext cx="7920880" cy="2653034"/>
          </a:xfrm>
          <a:prstGeom prst="rect">
            <a:avLst/>
          </a:prstGeom>
        </p:spPr>
        <p:txBody>
          <a:bodyPr wrap="square">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kumimoji="0" lang="el-GR" sz="3200" b="0" i="0" u="none" strike="noStrike" kern="0" cap="none" spc="0" normalizeH="0" baseline="0" noProof="0" dirty="0" smtClean="0">
                <a:ln>
                  <a:noFill/>
                </a:ln>
                <a:solidFill>
                  <a:srgbClr val="000000"/>
                </a:solidFill>
                <a:effectLst/>
                <a:uLnTx/>
                <a:uFillTx/>
                <a:ea typeface="+mn-ea"/>
                <a:cs typeface="+mn-cs"/>
              </a:rPr>
              <a:t>Το μέγεθος μίας δομής (</a:t>
            </a:r>
            <a:r>
              <a:rPr kumimoji="0" lang="en-US" sz="3200" b="0" i="0" u="none" strike="noStrike" kern="0" cap="none" spc="0" normalizeH="0" baseline="0" noProof="0" dirty="0" smtClean="0">
                <a:ln>
                  <a:noFill/>
                </a:ln>
                <a:solidFill>
                  <a:srgbClr val="000000"/>
                </a:solidFill>
                <a:effectLst/>
                <a:uLnTx/>
                <a:uFillTx/>
                <a:ea typeface="+mn-ea"/>
                <a:cs typeface="+mn-cs"/>
              </a:rPr>
              <a:t>bytes)</a:t>
            </a:r>
            <a:r>
              <a:rPr kumimoji="0" lang="el-GR" sz="3200" b="0" i="0" u="none" strike="noStrike" kern="0" cap="none" spc="0" normalizeH="0" baseline="0" noProof="0" dirty="0" smtClean="0">
                <a:ln>
                  <a:noFill/>
                </a:ln>
                <a:solidFill>
                  <a:srgbClr val="000000"/>
                </a:solidFill>
                <a:effectLst/>
                <a:uLnTx/>
                <a:uFillTx/>
                <a:ea typeface="+mn-ea"/>
                <a:cs typeface="+mn-cs"/>
              </a:rPr>
              <a:t>,</a:t>
            </a:r>
            <a:r>
              <a:rPr kumimoji="0" lang="en-US" sz="3200" b="0" i="0" u="none" strike="noStrike" kern="0" cap="none" spc="0" normalizeH="0" baseline="0" noProof="0" dirty="0" smtClean="0">
                <a:ln>
                  <a:noFill/>
                </a:ln>
                <a:solidFill>
                  <a:srgbClr val="000000"/>
                </a:solidFill>
                <a:effectLst/>
                <a:uLnTx/>
                <a:uFillTx/>
                <a:ea typeface="+mn-ea"/>
                <a:cs typeface="+mn-cs"/>
              </a:rPr>
              <a:t> </a:t>
            </a:r>
            <a:r>
              <a:rPr kumimoji="0" lang="el-GR" sz="3200" b="0" i="0" u="none" strike="noStrike" kern="0" cap="none" spc="0" normalizeH="0" baseline="0" noProof="0" dirty="0" smtClean="0">
                <a:ln>
                  <a:noFill/>
                </a:ln>
                <a:solidFill>
                  <a:srgbClr val="000000"/>
                </a:solidFill>
                <a:effectLst/>
                <a:uLnTx/>
                <a:uFillTx/>
                <a:ea typeface="+mn-ea"/>
                <a:cs typeface="+mn-cs"/>
              </a:rPr>
              <a:t>μπορεί να προσδιορισθεί από τον τελεστή </a:t>
            </a:r>
            <a:r>
              <a:rPr kumimoji="0" lang="en-IE" sz="3200" b="1" i="0" u="none" strike="noStrike" kern="0" cap="none" spc="0" normalizeH="0" baseline="0" noProof="0" dirty="0" err="1" smtClean="0">
                <a:ln>
                  <a:noFill/>
                </a:ln>
                <a:solidFill>
                  <a:srgbClr val="000000"/>
                </a:solidFill>
                <a:effectLst/>
                <a:uLnTx/>
                <a:uFillTx/>
                <a:ea typeface="+mn-ea"/>
                <a:cs typeface="+mn-cs"/>
              </a:rPr>
              <a:t>sizeof</a:t>
            </a:r>
            <a:r>
              <a:rPr kumimoji="0" lang="el-GR" sz="3200" b="1" i="0" u="none" strike="noStrike" kern="0" cap="none" spc="0" normalizeH="0" baseline="0" noProof="0" dirty="0" smtClean="0">
                <a:ln>
                  <a:noFill/>
                </a:ln>
                <a:solidFill>
                  <a:srgbClr val="000000"/>
                </a:solidFill>
                <a:effectLst/>
                <a:uLnTx/>
                <a:uFillTx/>
                <a:ea typeface="+mn-ea"/>
                <a:cs typeface="+mn-cs"/>
              </a:rPr>
              <a:t>()</a:t>
            </a:r>
            <a:r>
              <a:rPr kumimoji="0" lang="en-IE" sz="3200" i="0" u="none" strike="noStrike" kern="0" cap="none" spc="0" normalizeH="0" baseline="0" noProof="0" dirty="0" smtClean="0">
                <a:ln>
                  <a:noFill/>
                </a:ln>
                <a:solidFill>
                  <a:srgbClr val="000000"/>
                </a:solidFill>
                <a:effectLst/>
                <a:uLnTx/>
                <a:uFillTx/>
                <a:ea typeface="+mn-ea"/>
                <a:cs typeface="+mn-cs"/>
              </a:rPr>
              <a:t>.</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kumimoji="0" lang="el-GR" sz="3200" b="0" i="0" u="none" strike="noStrike" kern="0" cap="none" spc="0" normalizeH="0" baseline="0" noProof="0" dirty="0" smtClean="0">
                <a:ln>
                  <a:noFill/>
                </a:ln>
                <a:solidFill>
                  <a:srgbClr val="000000"/>
                </a:solidFill>
                <a:effectLst/>
                <a:uLnTx/>
                <a:uFillTx/>
                <a:ea typeface="+mn-ea"/>
                <a:cs typeface="+mn-cs"/>
              </a:rPr>
              <a:t>Η παράμετρος του τελεστή</a:t>
            </a:r>
            <a:r>
              <a:rPr kumimoji="0" lang="en-IE" sz="3200" b="0" i="0" u="none" strike="noStrike" kern="0" cap="none" spc="0" normalizeH="0" baseline="0" noProof="0" dirty="0" smtClean="0">
                <a:ln>
                  <a:noFill/>
                </a:ln>
                <a:solidFill>
                  <a:srgbClr val="000000"/>
                </a:solidFill>
                <a:effectLst/>
                <a:uLnTx/>
                <a:uFillTx/>
                <a:ea typeface="+mn-ea"/>
                <a:cs typeface="+mn-cs"/>
              </a:rPr>
              <a:t> </a:t>
            </a:r>
            <a:r>
              <a:rPr kumimoji="0" lang="en-IE" sz="3200" b="1" i="1" u="none" strike="noStrike" kern="0" cap="none" spc="0" normalizeH="0" baseline="0" noProof="0" dirty="0" err="1" smtClean="0">
                <a:ln>
                  <a:noFill/>
                </a:ln>
                <a:solidFill>
                  <a:srgbClr val="000000"/>
                </a:solidFill>
                <a:effectLst/>
                <a:uLnTx/>
                <a:uFillTx/>
                <a:ea typeface="+mn-ea"/>
                <a:cs typeface="+mn-cs"/>
              </a:rPr>
              <a:t>sizeof</a:t>
            </a:r>
            <a:r>
              <a:rPr kumimoji="0" lang="el-GR" sz="3200" b="1" i="0" u="none" strike="noStrike" kern="0" cap="none" spc="0" normalizeH="0" baseline="0" noProof="0" dirty="0" smtClean="0">
                <a:ln>
                  <a:noFill/>
                </a:ln>
                <a:solidFill>
                  <a:srgbClr val="000000"/>
                </a:solidFill>
                <a:effectLst/>
                <a:uLnTx/>
                <a:uFillTx/>
                <a:ea typeface="+mn-ea"/>
                <a:cs typeface="+mn-cs"/>
              </a:rPr>
              <a:t>(?)</a:t>
            </a:r>
            <a:r>
              <a:rPr kumimoji="0" lang="el-GR" sz="3200" i="0" u="none" strike="noStrike" kern="0" cap="none" spc="0" normalizeH="0" baseline="0" noProof="0" dirty="0" smtClean="0">
                <a:ln>
                  <a:noFill/>
                </a:ln>
                <a:solidFill>
                  <a:srgbClr val="000000"/>
                </a:solidFill>
                <a:effectLst/>
                <a:uLnTx/>
                <a:uFillTx/>
                <a:ea typeface="+mn-ea"/>
                <a:cs typeface="+mn-cs"/>
              </a:rPr>
              <a:t>,</a:t>
            </a:r>
            <a:r>
              <a:rPr kumimoji="0" lang="en-IE" sz="3200" b="0" i="1" u="none" strike="noStrike" kern="0" cap="none" spc="0" normalizeH="0" baseline="0" noProof="0" dirty="0" smtClean="0">
                <a:ln>
                  <a:noFill/>
                </a:ln>
                <a:solidFill>
                  <a:srgbClr val="000000"/>
                </a:solidFill>
                <a:effectLst/>
                <a:uLnTx/>
                <a:uFillTx/>
                <a:ea typeface="+mn-ea"/>
                <a:cs typeface="+mn-cs"/>
              </a:rPr>
              <a:t> </a:t>
            </a:r>
            <a:r>
              <a:rPr kumimoji="0" lang="el-GR" sz="3200" b="0" i="0" u="none" strike="noStrike" kern="0" cap="none" spc="0" normalizeH="0" baseline="0" noProof="0" dirty="0" smtClean="0">
                <a:ln>
                  <a:noFill/>
                </a:ln>
                <a:solidFill>
                  <a:srgbClr val="000000"/>
                </a:solidFill>
                <a:effectLst/>
                <a:uLnTx/>
                <a:uFillTx/>
                <a:ea typeface="+mn-ea"/>
                <a:cs typeface="+mn-cs"/>
              </a:rPr>
              <a:t>μπορεί να είναι μία μεταβλητή τύπου δομής, ή το όνομα της ίδιας της δομής.</a:t>
            </a:r>
            <a:endParaRPr kumimoji="0" lang="en-IE" sz="3200" b="0" i="0" u="none" strike="noStrike" kern="0" cap="none" spc="0" normalizeH="0" baseline="0" noProof="0" dirty="0" smtClean="0">
              <a:ln>
                <a:noFill/>
              </a:ln>
              <a:solidFill>
                <a:srgbClr val="000000"/>
              </a:solidFill>
              <a:effectLst/>
              <a:uLnTx/>
              <a:uFillTx/>
              <a:ea typeface="+mn-ea"/>
              <a:cs typeface="+mn-cs"/>
            </a:endParaRPr>
          </a:p>
        </p:txBody>
      </p:sp>
      <p:sp>
        <p:nvSpPr>
          <p:cNvPr id="6" name="Θέση περιεχομένου 2" descr="Τμήμα προγράμματος: Παράδειγμα πρώτο, s1 = size of, παρένθεση, date underscore of, underscore birth, κλείσιμο παρένθεσης. Έτσι, η τιμή 12, θα αποθηκευτεί στην μεταβλητή s1. Παράδειγμα δεύτερο, s2 = size of, παρένθεση Sue, κλείσιμο παρένθεσης. Η s2, θα έχει τελικά, την τιμή 12.&#10;"/>
          <p:cNvSpPr/>
          <p:nvPr>
            <p:custDataLst>
              <p:tags r:id="rId2"/>
            </p:custDataLst>
          </p:nvPr>
        </p:nvSpPr>
        <p:spPr>
          <a:xfrm>
            <a:off x="611560" y="4239853"/>
            <a:ext cx="7920879" cy="1175706"/>
          </a:xfrm>
          <a:prstGeom prst="rect">
            <a:avLst/>
          </a:prstGeom>
        </p:spPr>
        <p:txBody>
          <a:bodyPr wrap="square">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kumimoji="0" lang="en-US" sz="3200" b="0" i="0" u="none" strike="noStrike" kern="0" cap="none" spc="0" normalizeH="0" baseline="0" dirty="0" smtClean="0">
                <a:ln>
                  <a:noFill/>
                </a:ln>
                <a:solidFill>
                  <a:srgbClr val="000000"/>
                </a:solidFill>
                <a:effectLst/>
                <a:uLnTx/>
                <a:uFillTx/>
              </a:rPr>
              <a:t> s1 = </a:t>
            </a:r>
            <a:r>
              <a:rPr kumimoji="0" lang="en-US" sz="3200" b="0" i="0" u="none" strike="noStrike" kern="0" cap="none" spc="0" normalizeH="0" baseline="0" dirty="0" err="1" smtClean="0">
                <a:ln>
                  <a:noFill/>
                </a:ln>
                <a:solidFill>
                  <a:srgbClr val="000000"/>
                </a:solidFill>
                <a:effectLst/>
                <a:uLnTx/>
                <a:uFillTx/>
              </a:rPr>
              <a:t>sizeof</a:t>
            </a:r>
            <a:r>
              <a:rPr kumimoji="0" lang="en-US" sz="3200" b="0" i="0" u="none" strike="noStrike" kern="0" cap="none" spc="0" normalizeH="0" baseline="0" dirty="0" smtClean="0">
                <a:ln>
                  <a:noFill/>
                </a:ln>
                <a:solidFill>
                  <a:srgbClr val="000000"/>
                </a:solidFill>
                <a:effectLst/>
                <a:uLnTx/>
                <a:uFillTx/>
              </a:rPr>
              <a:t>(</a:t>
            </a:r>
            <a:r>
              <a:rPr kumimoji="0" lang="en-US" sz="3200" b="0" i="0" u="none" strike="noStrike" kern="0" cap="none" spc="0" normalizeH="0" baseline="0" dirty="0" err="1" smtClean="0">
                <a:ln>
                  <a:noFill/>
                </a:ln>
                <a:solidFill>
                  <a:srgbClr val="000000"/>
                </a:solidFill>
                <a:effectLst/>
                <a:uLnTx/>
                <a:uFillTx/>
              </a:rPr>
              <a:t>date_of_birth</a:t>
            </a:r>
            <a:r>
              <a:rPr kumimoji="0" lang="en-US" sz="3200" b="0" i="0" u="none" strike="noStrike" kern="0" cap="none" spc="0" normalizeH="0" baseline="0" dirty="0" smtClean="0">
                <a:ln>
                  <a:noFill/>
                </a:ln>
                <a:solidFill>
                  <a:srgbClr val="000000"/>
                </a:solidFill>
                <a:effectLst/>
                <a:uLnTx/>
                <a:uFillTx/>
              </a:rPr>
              <a:t>); s1 </a:t>
            </a:r>
            <a:r>
              <a:rPr kumimoji="0" lang="en-US" sz="3200" b="0" i="0" u="none" strike="noStrike" kern="0" cap="none" spc="0" normalizeH="0" baseline="0" dirty="0" smtClean="0">
                <a:ln>
                  <a:noFill/>
                </a:ln>
                <a:solidFill>
                  <a:srgbClr val="000000"/>
                </a:solidFill>
                <a:effectLst/>
                <a:uLnTx/>
                <a:uFillTx/>
                <a:sym typeface="Wingdings" panose="05000000000000000000" pitchFamily="2" charset="2"/>
              </a:rPr>
              <a:t> 12</a:t>
            </a:r>
            <a:endParaRPr kumimoji="0" lang="en-US" sz="3200" b="0" i="0" u="none" strike="noStrike" kern="0" cap="none" spc="0" normalizeH="0" baseline="0" dirty="0" smtClean="0">
              <a:ln>
                <a:noFill/>
              </a:ln>
              <a:solidFill>
                <a:srgbClr val="000000"/>
              </a:solidFill>
              <a:effectLst/>
              <a:uLnTx/>
              <a:uFillTx/>
            </a:endParaRP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kumimoji="0" lang="en-US" sz="3200" b="0" i="0" u="none" strike="noStrike" kern="0" cap="none" spc="0" normalizeH="0" baseline="0" dirty="0" smtClean="0">
                <a:ln>
                  <a:noFill/>
                </a:ln>
                <a:solidFill>
                  <a:srgbClr val="000000"/>
                </a:solidFill>
                <a:effectLst/>
                <a:uLnTx/>
                <a:uFillTx/>
              </a:rPr>
              <a:t> s2 = </a:t>
            </a:r>
            <a:r>
              <a:rPr kumimoji="0" lang="en-US" sz="3200" b="0" i="0" u="none" strike="noStrike" kern="0" cap="none" spc="0" normalizeH="0" baseline="0" dirty="0" err="1" smtClean="0">
                <a:ln>
                  <a:noFill/>
                </a:ln>
                <a:solidFill>
                  <a:srgbClr val="000000"/>
                </a:solidFill>
                <a:effectLst/>
                <a:uLnTx/>
                <a:uFillTx/>
              </a:rPr>
              <a:t>sizeof</a:t>
            </a:r>
            <a:r>
              <a:rPr kumimoji="0" lang="en-US" sz="3200" b="0" i="0" u="none" strike="noStrike" kern="0" cap="none" spc="0" normalizeH="0" baseline="0" dirty="0" smtClean="0">
                <a:ln>
                  <a:noFill/>
                </a:ln>
                <a:solidFill>
                  <a:srgbClr val="000000"/>
                </a:solidFill>
                <a:effectLst/>
                <a:uLnTx/>
                <a:uFillTx/>
              </a:rPr>
              <a:t>(Sue); s2 </a:t>
            </a:r>
            <a:r>
              <a:rPr kumimoji="0" lang="en-US" sz="3200" b="0" i="0" u="none" strike="noStrike" kern="0" cap="none" spc="0" normalizeH="0" baseline="0" dirty="0" smtClean="0">
                <a:ln>
                  <a:noFill/>
                </a:ln>
                <a:solidFill>
                  <a:srgbClr val="000000"/>
                </a:solidFill>
                <a:effectLst/>
                <a:uLnTx/>
                <a:uFillTx/>
                <a:sym typeface="Wingdings" panose="05000000000000000000" pitchFamily="2" charset="2"/>
              </a:rPr>
              <a:t> 12</a:t>
            </a:r>
            <a:endParaRPr kumimoji="0" lang="en-US" sz="3200" b="0" i="0" u="none" strike="noStrike" kern="0" cap="none" spc="0" normalizeH="0" baseline="0" dirty="0" smtClean="0">
              <a:ln>
                <a:noFill/>
              </a:ln>
              <a:solidFill>
                <a:srgbClr val="000000"/>
              </a:solidFill>
              <a:effectLst/>
              <a:uLnTx/>
              <a:uFillTx/>
            </a:endParaRPr>
          </a:p>
        </p:txBody>
      </p:sp>
      <p:sp>
        <p:nvSpPr>
          <p:cNvPr id="3"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13</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69890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Φωλιασμένες </a:t>
            </a:r>
            <a:r>
              <a:rPr lang="el-GR" b="1" dirty="0" smtClean="0"/>
              <a:t>δομές</a:t>
            </a:r>
            <a:r>
              <a:rPr lang="el-GR" b="1" dirty="0" smtClean="0">
                <a:latin typeface="Arial" panose="020B0604020202020204" pitchFamily="34" charset="0"/>
              </a:rPr>
              <a:t> </a:t>
            </a:r>
            <a:r>
              <a:rPr lang="el-GR" b="1" dirty="0"/>
              <a:t>(δομές σε δομή)</a:t>
            </a:r>
          </a:p>
        </p:txBody>
      </p:sp>
      <p:sp>
        <p:nvSpPr>
          <p:cNvPr id="3" name="Θέση περιεχομένου 1"/>
          <p:cNvSpPr>
            <a:spLocks noGrp="1"/>
          </p:cNvSpPr>
          <p:nvPr>
            <p:ph sz="half" idx="1"/>
          </p:nvPr>
        </p:nvSpPr>
        <p:spPr>
          <a:xfrm>
            <a:off x="457200" y="1600200"/>
            <a:ext cx="2818656" cy="4525963"/>
          </a:xfrm>
        </p:spPr>
        <p:txBody>
          <a:bodyPr>
            <a:normAutofit/>
          </a:bodyPr>
          <a:lstStyle/>
          <a:p>
            <a:pPr marL="0" lvl="0" indent="0" defTabSz="1008063" eaLnBrk="0" fontAlgn="base" hangingPunct="0">
              <a:spcAft>
                <a:spcPct val="0"/>
              </a:spcAft>
              <a:buClr>
                <a:srgbClr val="660000"/>
              </a:buClr>
              <a:buSzPct val="70000"/>
              <a:buNone/>
            </a:pPr>
            <a:r>
              <a:rPr lang="el-GR" kern="0" dirty="0">
                <a:solidFill>
                  <a:srgbClr val="000000"/>
                </a:solidFill>
              </a:rPr>
              <a:t>Μία </a:t>
            </a:r>
            <a:r>
              <a:rPr lang="el-GR" b="1" i="1" kern="0" dirty="0">
                <a:solidFill>
                  <a:srgbClr val="000000"/>
                </a:solidFill>
              </a:rPr>
              <a:t>φωλιασμένη</a:t>
            </a:r>
            <a:r>
              <a:rPr lang="el-GR" kern="0" dirty="0">
                <a:solidFill>
                  <a:srgbClr val="000000"/>
                </a:solidFill>
              </a:rPr>
              <a:t> </a:t>
            </a:r>
            <a:r>
              <a:rPr lang="el-GR" kern="0" dirty="0" smtClean="0">
                <a:solidFill>
                  <a:srgbClr val="000000"/>
                </a:solidFill>
              </a:rPr>
              <a:t>δομή, </a:t>
            </a:r>
            <a:r>
              <a:rPr lang="el-GR" kern="0" dirty="0">
                <a:solidFill>
                  <a:srgbClr val="000000"/>
                </a:solidFill>
              </a:rPr>
              <a:t>ορίζεται σαν μία </a:t>
            </a:r>
            <a:r>
              <a:rPr lang="el-GR" kern="0" dirty="0" smtClean="0">
                <a:solidFill>
                  <a:srgbClr val="000000"/>
                </a:solidFill>
              </a:rPr>
              <a:t>δομή, </a:t>
            </a:r>
            <a:r>
              <a:rPr lang="el-GR" kern="0" dirty="0">
                <a:solidFill>
                  <a:srgbClr val="000000"/>
                </a:solidFill>
              </a:rPr>
              <a:t>της οποίας ένα ή περισσότερα πεδία </a:t>
            </a:r>
            <a:r>
              <a:rPr lang="el-GR" kern="0" dirty="0" smtClean="0">
                <a:solidFill>
                  <a:srgbClr val="000000"/>
                </a:solidFill>
              </a:rPr>
              <a:t>της, </a:t>
            </a:r>
            <a:r>
              <a:rPr lang="el-GR" kern="0" dirty="0">
                <a:solidFill>
                  <a:srgbClr val="000000"/>
                </a:solidFill>
              </a:rPr>
              <a:t>είναι επίσης δομές.</a:t>
            </a:r>
            <a:endParaRPr lang="en-IE" kern="0" dirty="0">
              <a:solidFill>
                <a:srgbClr val="000000"/>
              </a:solidFill>
            </a:endParaRPr>
          </a:p>
          <a:p>
            <a:endParaRPr lang="el-GR" dirty="0"/>
          </a:p>
        </p:txBody>
      </p:sp>
      <p:sp>
        <p:nvSpPr>
          <p:cNvPr id="4" name="Θέση περιεχομένου 2"/>
          <p:cNvSpPr>
            <a:spLocks noGrp="1"/>
          </p:cNvSpPr>
          <p:nvPr>
            <p:ph sz="half" idx="2"/>
          </p:nvPr>
        </p:nvSpPr>
        <p:spPr>
          <a:xfrm>
            <a:off x="3563888" y="1600200"/>
            <a:ext cx="5122912" cy="4525963"/>
          </a:xfrm>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l-GR" sz="2400" dirty="0">
                <a:solidFill>
                  <a:srgbClr val="000099"/>
                </a:solidFill>
                <a:ea typeface="Arial Unicode MS" panose="020B0604020202020204" pitchFamily="34" charset="-128"/>
                <a:cs typeface="Arial Unicode MS" panose="020B0604020202020204" pitchFamily="34" charset="-128"/>
              </a:rPr>
              <a:t>Οι φωλιασμένες </a:t>
            </a:r>
            <a:r>
              <a:rPr lang="el-GR" sz="2400" dirty="0" smtClean="0">
                <a:solidFill>
                  <a:srgbClr val="000099"/>
                </a:solidFill>
                <a:ea typeface="Arial Unicode MS" panose="020B0604020202020204" pitchFamily="34" charset="-128"/>
                <a:cs typeface="Arial Unicode MS" panose="020B0604020202020204" pitchFamily="34" charset="-128"/>
              </a:rPr>
              <a:t>δομές, </a:t>
            </a:r>
            <a:r>
              <a:rPr lang="el-GR" sz="2400" dirty="0">
                <a:solidFill>
                  <a:srgbClr val="000099"/>
                </a:solidFill>
                <a:ea typeface="Arial Unicode MS" panose="020B0604020202020204" pitchFamily="34" charset="-128"/>
                <a:cs typeface="Arial Unicode MS" panose="020B0604020202020204" pitchFamily="34" charset="-128"/>
              </a:rPr>
              <a:t>είναι πολύ </a:t>
            </a:r>
            <a:r>
              <a:rPr lang="el-GR" sz="2400" dirty="0" smtClean="0">
                <a:solidFill>
                  <a:srgbClr val="000099"/>
                </a:solidFill>
                <a:ea typeface="Arial Unicode MS" panose="020B0604020202020204" pitchFamily="34" charset="-128"/>
                <a:cs typeface="Arial Unicode MS" panose="020B0604020202020204" pitchFamily="34" charset="-128"/>
              </a:rPr>
              <a:t>χρήσιμες, </a:t>
            </a:r>
            <a:r>
              <a:rPr lang="el-GR" sz="2400" dirty="0">
                <a:solidFill>
                  <a:srgbClr val="000099"/>
                </a:solidFill>
                <a:ea typeface="Arial Unicode MS" panose="020B0604020202020204" pitchFamily="34" charset="-128"/>
                <a:cs typeface="Arial Unicode MS" panose="020B0604020202020204" pitchFamily="34" charset="-128"/>
              </a:rPr>
              <a:t>γιατί επιτρέπουν την δημιουργία </a:t>
            </a:r>
            <a:r>
              <a:rPr lang="el-GR" sz="2400" b="1" dirty="0">
                <a:solidFill>
                  <a:srgbClr val="000099"/>
                </a:solidFill>
                <a:ea typeface="Arial Unicode MS" panose="020B0604020202020204" pitchFamily="34" charset="-128"/>
                <a:cs typeface="Arial Unicode MS" panose="020B0604020202020204" pitchFamily="34" charset="-128"/>
              </a:rPr>
              <a:t>ΙΕΡΑΡΧΙΚΏΝ</a:t>
            </a:r>
            <a:r>
              <a:rPr lang="el-GR" sz="2400" dirty="0">
                <a:solidFill>
                  <a:srgbClr val="000099"/>
                </a:solidFill>
                <a:ea typeface="Arial Unicode MS" panose="020B0604020202020204" pitchFamily="34" charset="-128"/>
                <a:cs typeface="Arial Unicode MS" panose="020B0604020202020204" pitchFamily="34" charset="-128"/>
              </a:rPr>
              <a:t> δομών</a:t>
            </a:r>
            <a:r>
              <a:rPr lang="en-IE" sz="2400" dirty="0">
                <a:solidFill>
                  <a:srgbClr val="000099"/>
                </a:solidFill>
                <a:ea typeface="Arial Unicode MS" panose="020B0604020202020204" pitchFamily="34" charset="-128"/>
                <a:cs typeface="Arial Unicode MS" panose="020B0604020202020204" pitchFamily="34" charset="-128"/>
              </a:rPr>
              <a:t>.</a:t>
            </a:r>
          </a:p>
          <a:p>
            <a:pPr marL="0" indent="0">
              <a:buNone/>
            </a:pPr>
            <a:endParaRPr lang="el-GR" dirty="0"/>
          </a:p>
        </p:txBody>
      </p:sp>
      <p:pic>
        <p:nvPicPr>
          <p:cNvPr id="7" name="Εικόνα 1" descr="Μπλόκ διάγραμμα, στο οποίο φαίνεται πώς μία δομή, εμφωλεύεται σε μία άλλη. Συγκεκριμένα, η δομή date, εμφωλεύεται, δηλαδή αποτελεί πεδίο, στην δομή student. Πιο αναλυτικά η δομή date:  struct date, άγκιστρο. Enter, int day, ερωτηματικό. Enter, int month, ερωτηματικό. Enter, int year, ερωτηματικό. Enter, κλείσιμο αγκίστρου, ερωτηματικό. &#10;Και η δομή student, η οποία θα έχει πεδίο την δομή struct date, είναι ως εξής: Struct student, άγκιστρο. Enter, int I D, ερωτηματικό. Enter, char, last underscore name, αγκύλη 20, κλείσιμο αγκύλης, ερωτηματικό. Enter, struct date, birthday, ερωτηματικό. Enter, κλείσιμο αγκίστρου.&#10;&#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856" y="3645024"/>
            <a:ext cx="5328592" cy="2152686"/>
          </a:xfrm>
          <a:prstGeom prst="rect">
            <a:avLst/>
          </a:prstGeo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28810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Φωλιασμένες </a:t>
            </a:r>
            <a:r>
              <a:rPr lang="el-GR" b="1" dirty="0" smtClean="0"/>
              <a:t>δομές</a:t>
            </a:r>
            <a:r>
              <a:rPr lang="en-IE" b="1" dirty="0"/>
              <a:t>: </a:t>
            </a:r>
            <a:r>
              <a:rPr lang="el-GR" b="1" dirty="0"/>
              <a:t>Παραδείγματα</a:t>
            </a:r>
          </a:p>
        </p:txBody>
      </p:sp>
      <p:sp>
        <p:nvSpPr>
          <p:cNvPr id="3" name="Θέση περιεχομένου 1" descr="Τμήμα προγράμματος: struct student, s. Enter, &#10;str cpy, παρένθεση, s .last underscore name, κόμμα, διπλά εισαγωγικά, a, b, c, d, e, f , διπλά εισαγωγικά, κλείσιμο παρένθεσης. Enter, &#10;s .birthday .year, = 1984. Enter, &#10;s .birthday .month, = 1. Enter, &#10;s .birthday .day, = 24.&#10;"/>
          <p:cNvSpPr>
            <a:spLocks noGrp="1"/>
          </p:cNvSpPr>
          <p:nvPr>
            <p:ph idx="1"/>
            <p:custDataLst>
              <p:tags r:id="rId1"/>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n-US" kern="0" dirty="0" err="1" smtClean="0">
                <a:solidFill>
                  <a:srgbClr val="000000"/>
                </a:solidFill>
              </a:rPr>
              <a:t>struct</a:t>
            </a:r>
            <a:r>
              <a:rPr lang="en-US" kern="0" dirty="0" smtClean="0">
                <a:solidFill>
                  <a:srgbClr val="000000"/>
                </a:solidFill>
              </a:rPr>
              <a:t> Student s;</a:t>
            </a: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US"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n-US" kern="0" dirty="0" err="1" smtClean="0">
                <a:solidFill>
                  <a:srgbClr val="000000"/>
                </a:solidFill>
              </a:rPr>
              <a:t>strcpy</a:t>
            </a:r>
            <a:r>
              <a:rPr lang="en-US" kern="0" dirty="0" smtClean="0">
                <a:solidFill>
                  <a:srgbClr val="000000"/>
                </a:solidFill>
              </a:rPr>
              <a:t>(</a:t>
            </a:r>
            <a:r>
              <a:rPr lang="en-US" kern="0" dirty="0" err="1" smtClean="0">
                <a:solidFill>
                  <a:srgbClr val="000000"/>
                </a:solidFill>
              </a:rPr>
              <a:t>s.Last_name</a:t>
            </a:r>
            <a:r>
              <a:rPr lang="en-US" kern="0" dirty="0" smtClean="0">
                <a:solidFill>
                  <a:srgbClr val="000000"/>
                </a:solidFill>
              </a:rPr>
              <a:t>, “ABCDEF”);</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n-US" kern="0" dirty="0" err="1" smtClean="0">
                <a:solidFill>
                  <a:srgbClr val="000000"/>
                </a:solidFill>
              </a:rPr>
              <a:t>s.birthday.year</a:t>
            </a:r>
            <a:r>
              <a:rPr lang="en-US" kern="0" dirty="0" smtClean="0">
                <a:solidFill>
                  <a:srgbClr val="000000"/>
                </a:solidFill>
              </a:rPr>
              <a:t> = 1984;</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n-US" kern="0" dirty="0" err="1" smtClean="0">
                <a:solidFill>
                  <a:srgbClr val="000000"/>
                </a:solidFill>
              </a:rPr>
              <a:t>s.birthday.month</a:t>
            </a:r>
            <a:r>
              <a:rPr lang="en-US" kern="0" dirty="0" smtClean="0">
                <a:solidFill>
                  <a:srgbClr val="000000"/>
                </a:solidFill>
              </a:rPr>
              <a:t> = 1;</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n-US" kern="0" dirty="0" err="1" smtClean="0">
                <a:solidFill>
                  <a:srgbClr val="000000"/>
                </a:solidFill>
              </a:rPr>
              <a:t>s.birthday.day</a:t>
            </a:r>
            <a:r>
              <a:rPr lang="en-US" kern="0" dirty="0" smtClean="0">
                <a:solidFill>
                  <a:srgbClr val="000000"/>
                </a:solidFill>
              </a:rPr>
              <a:t> = 24;</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825022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1</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Γράψτε ένα πρόγραμμα με χρήση μίας </a:t>
            </a:r>
            <a:r>
              <a:rPr lang="el-GR" kern="0" dirty="0" smtClean="0">
                <a:solidFill>
                  <a:srgbClr val="000000"/>
                </a:solidFill>
              </a:rPr>
              <a:t>δομής</a:t>
            </a:r>
            <a:r>
              <a:rPr lang="en-US" kern="0" dirty="0" smtClean="0">
                <a:solidFill>
                  <a:srgbClr val="000000"/>
                </a:solidFill>
              </a:rPr>
              <a:t>,</a:t>
            </a:r>
            <a:r>
              <a:rPr lang="el-GR" kern="0" dirty="0" smtClean="0">
                <a:solidFill>
                  <a:srgbClr val="000000"/>
                </a:solidFill>
              </a:rPr>
              <a:t> </a:t>
            </a:r>
            <a:r>
              <a:rPr lang="el-GR" kern="0" dirty="0">
                <a:solidFill>
                  <a:srgbClr val="000000"/>
                </a:solidFill>
              </a:rPr>
              <a:t>που να επιτρέπει στον χρήστη να </a:t>
            </a:r>
            <a:r>
              <a:rPr lang="el-GR" kern="0" dirty="0" smtClean="0">
                <a:solidFill>
                  <a:srgbClr val="000000"/>
                </a:solidFill>
              </a:rPr>
              <a:t>εισάγει</a:t>
            </a:r>
            <a:r>
              <a:rPr lang="en-US" kern="0" dirty="0" smtClean="0">
                <a:solidFill>
                  <a:srgbClr val="000000"/>
                </a:solidFill>
              </a:rPr>
              <a:t>,</a:t>
            </a:r>
            <a:r>
              <a:rPr lang="el-GR" kern="0" dirty="0" smtClean="0">
                <a:solidFill>
                  <a:srgbClr val="000000"/>
                </a:solidFill>
              </a:rPr>
              <a:t> </a:t>
            </a:r>
            <a:r>
              <a:rPr lang="el-GR" kern="0" dirty="0">
                <a:solidFill>
                  <a:srgbClr val="000000"/>
                </a:solidFill>
              </a:rPr>
              <a:t>την ημερομηνία γέννησης ενός </a:t>
            </a:r>
            <a:r>
              <a:rPr lang="el-GR" kern="0" dirty="0" smtClean="0">
                <a:solidFill>
                  <a:srgbClr val="000000"/>
                </a:solidFill>
              </a:rPr>
              <a:t>ατόμου</a:t>
            </a:r>
            <a:r>
              <a:rPr lang="en-US" kern="0" dirty="0" smtClean="0">
                <a:solidFill>
                  <a:srgbClr val="000000"/>
                </a:solidFill>
              </a:rPr>
              <a:t>,</a:t>
            </a:r>
            <a:r>
              <a:rPr lang="en-IE" kern="0" dirty="0" smtClean="0">
                <a:solidFill>
                  <a:srgbClr val="000000"/>
                </a:solidFill>
              </a:rPr>
              <a:t> </a:t>
            </a:r>
            <a:r>
              <a:rPr lang="en-IE" kern="0" dirty="0">
                <a:solidFill>
                  <a:srgbClr val="000000"/>
                </a:solidFill>
              </a:rPr>
              <a:t>(day, month, year). </a:t>
            </a:r>
            <a:r>
              <a:rPr lang="el-GR" kern="0" dirty="0">
                <a:solidFill>
                  <a:srgbClr val="000000"/>
                </a:solidFill>
              </a:rPr>
              <a:t>Στην </a:t>
            </a:r>
            <a:r>
              <a:rPr lang="el-GR" kern="0" dirty="0" smtClean="0">
                <a:solidFill>
                  <a:srgbClr val="000000"/>
                </a:solidFill>
              </a:rPr>
              <a:t>συνέχεια</a:t>
            </a:r>
            <a:r>
              <a:rPr lang="en-US" kern="0" dirty="0" smtClean="0">
                <a:solidFill>
                  <a:srgbClr val="000000"/>
                </a:solidFill>
              </a:rPr>
              <a:t>,</a:t>
            </a:r>
            <a:r>
              <a:rPr lang="el-GR" kern="0" dirty="0" smtClean="0">
                <a:solidFill>
                  <a:srgbClr val="000000"/>
                </a:solidFill>
              </a:rPr>
              <a:t> </a:t>
            </a:r>
            <a:r>
              <a:rPr lang="el-GR" kern="0" dirty="0">
                <a:solidFill>
                  <a:srgbClr val="000000"/>
                </a:solidFill>
              </a:rPr>
              <a:t>να εκτυπώνει την ημερομηνία αυτή.</a:t>
            </a:r>
            <a:endParaRPr lang="en-IE"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8149886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Άσκηση</a:t>
            </a:r>
            <a:r>
              <a:rPr lang="en-IE" b="1" dirty="0"/>
              <a:t> </a:t>
            </a:r>
            <a:r>
              <a:rPr lang="en-IE" b="1" dirty="0" smtClean="0"/>
              <a:t>1</a:t>
            </a:r>
            <a:r>
              <a:rPr lang="el-GR" b="1" dirty="0"/>
              <a:t>: Πρόγραμμα</a:t>
            </a:r>
          </a:p>
        </p:txBody>
      </p:sp>
      <p:sp>
        <p:nvSpPr>
          <p:cNvPr id="7" name="Θέση περιεχομένου 1" descr="Πρόγραμμα: # include, s t d i o τελεία h. Enter, struct, date underscore, of underscore birth, άγκιστρο. Enter, int month, ερωτηματικό. Enter, int day, ερωτηματικό. Enter, int year, ερωτηματικό. Enter, κλείσιμο αγκίστρου, ερωτηματικό. Enter, int main, άγκιστρο. Enter, struct, date underscore, of underscore birth, person, ερωτηματικό. Enter, print f, \ n, εισαγωγή μήνα, ημέρας, και έτους γέννησης,  ενός ατόμου. Enter, scan f, % d, % d, % d, κόμμα &amp; person .month, κόμμα  &amp; person .day, κόμμα &amp; person .year. Enter, print f, \ n, τα γενέθλια, αυτού του ατόμου είναι. Enter, print f, \ n, % 2 d, % 2 d, % 4 d, κόμμα person .month, κόμμα person .day, κόμμα person .year. Enter,  return 0. Enter, κλείσιμο αγκίστρου.&#10;"/>
          <p:cNvSpPr>
            <a:spLocks noGrp="1"/>
          </p:cNvSpPr>
          <p:nvPr>
            <p:ph idx="1"/>
            <p:custDataLst>
              <p:tags r:id="rId2"/>
            </p:custDataLst>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ea typeface="Arial Unicode MS" panose="020B0604020202020204" pitchFamily="34" charset="-128"/>
                <a:cs typeface="Arial Unicode MS" panose="020B0604020202020204" pitchFamily="34" charset="-128"/>
              </a:rPr>
              <a:t>struct</a:t>
            </a:r>
            <a:r>
              <a:rPr lang="en-US" sz="2200" dirty="0" smtClean="0">
                <a:ea typeface="Arial Unicode MS" panose="020B0604020202020204" pitchFamily="34" charset="-128"/>
                <a:cs typeface="Arial Unicode MS" panose="020B0604020202020204" pitchFamily="34" charset="-128"/>
              </a:rPr>
              <a:t> </a:t>
            </a:r>
            <a:r>
              <a:rPr lang="en-US" sz="2200" dirty="0" err="1" smtClean="0">
                <a:ea typeface="Arial Unicode MS" panose="020B0604020202020204" pitchFamily="34" charset="-128"/>
                <a:cs typeface="Arial Unicode MS" panose="020B0604020202020204" pitchFamily="34" charset="-128"/>
              </a:rPr>
              <a:t>date_of_birth</a:t>
            </a:r>
            <a:r>
              <a:rPr lang="en-US" sz="2200" dirty="0" smtClean="0">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ea typeface="Arial Unicode MS" panose="020B0604020202020204" pitchFamily="34" charset="-128"/>
                <a:cs typeface="Arial Unicode MS" panose="020B0604020202020204" pitchFamily="34" charset="-128"/>
              </a:rPr>
              <a:t>    </a:t>
            </a:r>
            <a:r>
              <a:rPr lang="en-US" sz="2200" dirty="0" err="1" smtClean="0">
                <a:ea typeface="Arial Unicode MS" panose="020B0604020202020204" pitchFamily="34" charset="-128"/>
                <a:cs typeface="Arial Unicode MS" panose="020B0604020202020204" pitchFamily="34" charset="-128"/>
              </a:rPr>
              <a:t>int</a:t>
            </a:r>
            <a:r>
              <a:rPr lang="en-US" sz="2200" dirty="0" smtClean="0">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200" dirty="0" smtClean="0">
                <a:ea typeface="Arial Unicode MS" panose="020B0604020202020204" pitchFamily="34" charset="-128"/>
                <a:cs typeface="Arial Unicode MS" panose="020B0604020202020204" pitchFamily="34" charset="-128"/>
              </a:rPr>
              <a:t>    </a:t>
            </a:r>
            <a:r>
              <a:rPr lang="en-US" sz="2200" dirty="0" err="1" smtClean="0">
                <a:ea typeface="Arial Unicode MS" panose="020B0604020202020204" pitchFamily="34" charset="-128"/>
                <a:cs typeface="Arial Unicode MS" panose="020B0604020202020204" pitchFamily="34" charset="-128"/>
              </a:rPr>
              <a:t>int</a:t>
            </a:r>
            <a:r>
              <a:rPr lang="en-US" sz="2200" dirty="0" smtClean="0">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200" dirty="0" smtClean="0">
                <a:ea typeface="Arial Unicode MS" panose="020B0604020202020204" pitchFamily="34" charset="-128"/>
                <a:cs typeface="Arial Unicode MS" panose="020B0604020202020204" pitchFamily="34" charset="-128"/>
              </a:rPr>
              <a:t>    </a:t>
            </a:r>
            <a:r>
              <a:rPr lang="en-US" sz="2200" dirty="0" err="1" smtClean="0">
                <a:ea typeface="Arial Unicode MS" panose="020B0604020202020204" pitchFamily="34" charset="-128"/>
                <a:cs typeface="Arial Unicode MS" panose="020B0604020202020204" pitchFamily="34" charset="-128"/>
              </a:rPr>
              <a:t>int</a:t>
            </a:r>
            <a:r>
              <a:rPr lang="en-US" sz="2200" dirty="0" smtClean="0">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date_of_birth</a:t>
            </a:r>
            <a:r>
              <a:rPr lang="en-US" sz="2200" dirty="0" smtClean="0">
                <a:solidFill>
                  <a:srgbClr val="000000"/>
                </a:solidFill>
                <a:ea typeface="Arial Unicode MS" panose="020B0604020202020204" pitchFamily="34" charset="-128"/>
                <a:cs typeface="Arial Unicode MS" panose="020B0604020202020204" pitchFamily="34" charset="-128"/>
              </a:rPr>
              <a:t> person;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μήνα, ημέρας και έτους γέννησης ενός ατόμου</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ea typeface="Arial Unicode MS" panose="020B0604020202020204" pitchFamily="34" charset="-128"/>
                <a:cs typeface="Arial Unicode MS" panose="020B0604020202020204" pitchFamily="34" charset="-128"/>
              </a:rPr>
              <a:t>scanf</a:t>
            </a:r>
            <a:r>
              <a:rPr lang="en-US" sz="2200" dirty="0" smtClean="0">
                <a:ea typeface="Arial Unicode MS" panose="020B0604020202020204" pitchFamily="34" charset="-128"/>
                <a:cs typeface="Arial Unicode MS" panose="020B0604020202020204" pitchFamily="34" charset="-128"/>
              </a:rPr>
              <a:t>("%d %d %d", &amp;</a:t>
            </a:r>
            <a:r>
              <a:rPr lang="en-US" sz="2200" dirty="0" err="1" smtClean="0">
                <a:ea typeface="Arial Unicode MS" panose="020B0604020202020204" pitchFamily="34" charset="-128"/>
                <a:cs typeface="Arial Unicode MS" panose="020B0604020202020204" pitchFamily="34" charset="-128"/>
              </a:rPr>
              <a:t>person.month</a:t>
            </a:r>
            <a:r>
              <a:rPr lang="en-US" sz="2200" dirty="0" smtClean="0">
                <a:ea typeface="Arial Unicode MS" panose="020B0604020202020204" pitchFamily="34" charset="-128"/>
                <a:cs typeface="Arial Unicode MS" panose="020B0604020202020204" pitchFamily="34" charset="-128"/>
              </a:rPr>
              <a:t>, &amp;</a:t>
            </a:r>
            <a:r>
              <a:rPr lang="en-US" sz="2200" dirty="0" err="1" smtClean="0">
                <a:ea typeface="Arial Unicode MS" panose="020B0604020202020204" pitchFamily="34" charset="-128"/>
                <a:cs typeface="Arial Unicode MS" panose="020B0604020202020204" pitchFamily="34" charset="-128"/>
              </a:rPr>
              <a:t>person.day</a:t>
            </a:r>
            <a:r>
              <a:rPr lang="en-US" sz="2200" dirty="0" smtClean="0">
                <a:ea typeface="Arial Unicode MS" panose="020B0604020202020204" pitchFamily="34" charset="-128"/>
                <a:cs typeface="Arial Unicode MS" panose="020B0604020202020204" pitchFamily="34" charset="-128"/>
              </a:rPr>
              <a:t>, &amp;</a:t>
            </a:r>
            <a:r>
              <a:rPr lang="en-US" sz="2200" dirty="0" err="1" smtClean="0">
                <a:ea typeface="Arial Unicode MS" panose="020B0604020202020204" pitchFamily="34" charset="-128"/>
                <a:cs typeface="Arial Unicode MS" panose="020B0604020202020204" pitchFamily="34" charset="-128"/>
              </a:rPr>
              <a:t>person.year</a:t>
            </a:r>
            <a:r>
              <a:rPr lang="en-US" sz="22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Τα γενέθλια αυτού του ατόμου είναι</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 %2d %2d %4d”, </a:t>
            </a:r>
            <a:r>
              <a:rPr lang="en-US" sz="2200" dirty="0" err="1" smtClean="0">
                <a:solidFill>
                  <a:prstClr val="black"/>
                </a:solidFill>
                <a:ea typeface="Arial Unicode MS" panose="020B0604020202020204" pitchFamily="34" charset="-128"/>
                <a:cs typeface="Arial Unicode MS" panose="020B0604020202020204" pitchFamily="34" charset="-128"/>
              </a:rPr>
              <a:t>person.month</a:t>
            </a:r>
            <a:r>
              <a:rPr lang="en-US" sz="2200" dirty="0" smtClean="0">
                <a:solidFill>
                  <a:prstClr val="black"/>
                </a:solidFill>
                <a:ea typeface="Arial Unicode MS" panose="020B0604020202020204" pitchFamily="34" charset="-128"/>
                <a:cs typeface="Arial Unicode MS" panose="020B0604020202020204" pitchFamily="34" charset="-128"/>
              </a:rPr>
              <a:t>, </a:t>
            </a:r>
            <a:r>
              <a:rPr lang="en-US" sz="2200" dirty="0" err="1" smtClean="0">
                <a:solidFill>
                  <a:prstClr val="black"/>
                </a:solidFill>
                <a:ea typeface="Arial Unicode MS" panose="020B0604020202020204" pitchFamily="34" charset="-128"/>
                <a:cs typeface="Arial Unicode MS" panose="020B0604020202020204" pitchFamily="34" charset="-128"/>
              </a:rPr>
              <a:t>person.day</a:t>
            </a:r>
            <a:r>
              <a:rPr lang="en-US" sz="2200" dirty="0" smtClean="0">
                <a:solidFill>
                  <a:prstClr val="black"/>
                </a:solidFill>
                <a:ea typeface="Arial Unicode MS" panose="020B0604020202020204" pitchFamily="34" charset="-128"/>
                <a:cs typeface="Arial Unicode MS" panose="020B0604020202020204" pitchFamily="34" charset="-128"/>
              </a:rPr>
              <a:t>, </a:t>
            </a:r>
            <a:r>
              <a:rPr lang="en-US" sz="2200" dirty="0" err="1" smtClean="0">
                <a:solidFill>
                  <a:prstClr val="black"/>
                </a:solidFill>
                <a:ea typeface="Arial Unicode MS" panose="020B0604020202020204" pitchFamily="34" charset="-128"/>
                <a:cs typeface="Arial Unicode MS" panose="020B0604020202020204" pitchFamily="34" charset="-128"/>
              </a:rPr>
              <a:t>person.year</a:t>
            </a:r>
            <a:r>
              <a:rPr lang="en-US" sz="2200" dirty="0" smtClean="0">
                <a:solidFill>
                  <a:prstClr val="black"/>
                </a:solidFill>
                <a:ea typeface="Arial Unicode MS" panose="020B0604020202020204" pitchFamily="34" charset="-128"/>
                <a:cs typeface="Arial Unicode MS" panose="020B0604020202020204" pitchFamily="34" charset="-128"/>
              </a:rPr>
              <a:t>);</a:t>
            </a:r>
            <a:endParaRPr lang="en-US" sz="22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8" name="Θέση περιεχομένου 2"/>
          <p:cNvSpPr txBox="1">
            <a:spLocks noChangeArrowheads="1"/>
          </p:cNvSpPr>
          <p:nvPr/>
        </p:nvSpPr>
        <p:spPr bwMode="auto">
          <a:xfrm>
            <a:off x="4067944" y="1638662"/>
            <a:ext cx="4392488" cy="951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smtClean="0">
                <a:solidFill>
                  <a:srgbClr val="000000"/>
                </a:solidFill>
                <a:ea typeface="Arial Unicode MS" panose="020B0604020202020204" pitchFamily="34" charset="-128"/>
                <a:cs typeface="Arial Unicode MS" panose="020B0604020202020204" pitchFamily="34" charset="-128"/>
              </a:rPr>
              <a:t>Η εκτύπωση θα είναι: </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l-GR" sz="2000" b="1" dirty="0" smtClean="0">
                <a:solidFill>
                  <a:srgbClr val="000000"/>
                </a:solidFill>
                <a:ea typeface="Arial Unicode MS" panose="020B0604020202020204" pitchFamily="34" charset="-128"/>
                <a:cs typeface="Arial Unicode MS" panose="020B0604020202020204" pitchFamily="34" charset="-128"/>
              </a:rPr>
              <a:t>Τα γενέθλια αυτού του ατόμου είναι: 23/10/1990</a:t>
            </a:r>
            <a:endParaRPr lang="en-IE" sz="2000" b="1" dirty="0">
              <a:solidFill>
                <a:srgbClr val="000000"/>
              </a:solidFill>
              <a:ea typeface="Arial Unicode MS" panose="020B0604020202020204" pitchFamily="34" charset="-128"/>
              <a:cs typeface="Arial Unicode MS" panose="020B0604020202020204" pitchFamily="34" charset="-128"/>
            </a:endParaRPr>
          </a:p>
        </p:txBody>
      </p:sp>
      <p:sp>
        <p:nvSpPr>
          <p:cNvPr id="5" name="Θέση υποσέλιδου 1" descr="."/>
          <p:cNvSpPr>
            <a:spLocks noGrp="1"/>
          </p:cNvSpPr>
          <p:nvPr>
            <p:ph type="ftr" sz="quarter" idx="11"/>
          </p:nvPr>
        </p:nvSpPr>
        <p:spPr/>
        <p:txBody>
          <a:bodyPr/>
          <a:lstStyle/>
          <a:p>
            <a:r>
              <a:rPr lang="el-GR" sz="1400" dirty="0" smtClean="0">
                <a:solidFill>
                  <a:prstClr val="black"/>
                </a:solidFill>
              </a:rPr>
              <a:t>Δομές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17</a:t>
            </a:fld>
            <a:endParaRPr lang="el-GR" sz="1400" dirty="0">
              <a:solidFill>
                <a:prstClr val="black"/>
              </a:solidFill>
            </a:endParaRPr>
          </a:p>
        </p:txBody>
      </p:sp>
      <p:pic>
        <p:nvPicPr>
          <p:cNvPr id="9"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634197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Δομές σαν </a:t>
            </a:r>
            <a:r>
              <a:rPr lang="el-GR" b="1" dirty="0" smtClean="0"/>
              <a:t>παράμετροι </a:t>
            </a:r>
            <a:r>
              <a:rPr lang="el-GR" b="1" dirty="0"/>
              <a:t>σ</a:t>
            </a:r>
            <a:r>
              <a:rPr lang="el-GR" b="1" dirty="0" smtClean="0"/>
              <a:t>υναρτήσεων</a:t>
            </a:r>
            <a:endParaRPr lang="el-GR" b="1" dirty="0"/>
          </a:p>
        </p:txBody>
      </p:sp>
      <p:sp>
        <p:nvSpPr>
          <p:cNvPr id="3" name="Θέση περιεχομένου 1"/>
          <p:cNvSpPr>
            <a:spLocks noGrp="1"/>
          </p:cNvSpPr>
          <p:nvPr>
            <p:ph idx="1"/>
          </p:nvPr>
        </p:nvSpPr>
        <p:spPr>
          <a:xfrm>
            <a:off x="457200" y="1600200"/>
            <a:ext cx="8291264" cy="4525963"/>
          </a:xfrm>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a:solidFill>
                  <a:srgbClr val="000000"/>
                </a:solidFill>
              </a:rPr>
              <a:t>Ανεξάρτητα πεδία </a:t>
            </a:r>
            <a:r>
              <a:rPr lang="el-GR" sz="2800" kern="0" dirty="0" smtClean="0">
                <a:solidFill>
                  <a:srgbClr val="000000"/>
                </a:solidFill>
              </a:rPr>
              <a:t>δομών, </a:t>
            </a:r>
            <a:r>
              <a:rPr lang="el-GR" sz="2800" kern="0" dirty="0">
                <a:solidFill>
                  <a:srgbClr val="000000"/>
                </a:solidFill>
              </a:rPr>
              <a:t>μπορούν να χρησιμοποιηθούν σαν </a:t>
            </a:r>
            <a:r>
              <a:rPr lang="el-GR" sz="2800" kern="0" dirty="0" smtClean="0">
                <a:solidFill>
                  <a:srgbClr val="000000"/>
                </a:solidFill>
              </a:rPr>
              <a:t>παράμετροι, </a:t>
            </a:r>
            <a:r>
              <a:rPr lang="el-GR" sz="2800" kern="0" dirty="0">
                <a:solidFill>
                  <a:srgbClr val="000000"/>
                </a:solidFill>
              </a:rPr>
              <a:t>σε συναρτήσεις όπως και οι απλές μεταβλητές</a:t>
            </a:r>
            <a:r>
              <a:rPr lang="en-IE" sz="28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400" kern="0" dirty="0">
                <a:solidFill>
                  <a:srgbClr val="000000"/>
                </a:solidFill>
              </a:rPr>
              <a:t> </a:t>
            </a:r>
            <a:r>
              <a:rPr lang="en-IE" sz="2400" kern="0" dirty="0" err="1">
                <a:solidFill>
                  <a:srgbClr val="000000"/>
                </a:solidFill>
              </a:rPr>
              <a:t>int</a:t>
            </a:r>
            <a:r>
              <a:rPr lang="en-IE" sz="2400" kern="0" dirty="0">
                <a:solidFill>
                  <a:srgbClr val="000000"/>
                </a:solidFill>
              </a:rPr>
              <a:t> </a:t>
            </a:r>
            <a:r>
              <a:rPr lang="en-IE" sz="2400" kern="0" dirty="0" err="1" smtClean="0">
                <a:solidFill>
                  <a:srgbClr val="000000"/>
                </a:solidFill>
              </a:rPr>
              <a:t>increase_day</a:t>
            </a:r>
            <a:r>
              <a:rPr lang="el-GR" sz="2400" kern="0" dirty="0" smtClean="0">
                <a:solidFill>
                  <a:srgbClr val="000000"/>
                </a:solidFill>
              </a:rPr>
              <a:t>, και μέσα σε παρενθέσεις, </a:t>
            </a:r>
            <a:r>
              <a:rPr lang="en-IE" sz="2400" kern="0" dirty="0" smtClean="0">
                <a:solidFill>
                  <a:srgbClr val="000000"/>
                </a:solidFill>
              </a:rPr>
              <a:t>(</a:t>
            </a:r>
            <a:r>
              <a:rPr lang="en-IE" sz="2400" kern="0" dirty="0" err="1" smtClean="0">
                <a:solidFill>
                  <a:srgbClr val="000000"/>
                </a:solidFill>
              </a:rPr>
              <a:t>int</a:t>
            </a:r>
            <a:r>
              <a:rPr lang="en-IE" sz="2400" kern="0" dirty="0" smtClean="0">
                <a:solidFill>
                  <a:srgbClr val="000000"/>
                </a:solidFill>
              </a:rPr>
              <a:t> </a:t>
            </a:r>
            <a:r>
              <a:rPr lang="en-IE" sz="2400" kern="0" dirty="0" err="1">
                <a:solidFill>
                  <a:srgbClr val="000000"/>
                </a:solidFill>
              </a:rPr>
              <a:t>Person.day</a:t>
            </a:r>
            <a:r>
              <a:rPr lang="en-IE" sz="24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400" kern="0" dirty="0">
                <a:solidFill>
                  <a:srgbClr val="000000"/>
                </a:solidFill>
              </a:rPr>
              <a:t> </a:t>
            </a:r>
            <a:r>
              <a:rPr lang="el-GR" sz="2400" kern="0" dirty="0">
                <a:solidFill>
                  <a:srgbClr val="000000"/>
                </a:solidFill>
              </a:rPr>
              <a:t>Κλήση της συνάρτησης</a:t>
            </a:r>
            <a:r>
              <a:rPr lang="en-IE" sz="2400" kern="0" dirty="0">
                <a:solidFill>
                  <a:srgbClr val="000000"/>
                </a:solidFill>
              </a:rPr>
              <a:t>: </a:t>
            </a:r>
            <a:r>
              <a:rPr lang="en-IE" sz="2400" kern="0" dirty="0" err="1" smtClean="0">
                <a:solidFill>
                  <a:srgbClr val="000000"/>
                </a:solidFill>
              </a:rPr>
              <a:t>Sue.day</a:t>
            </a:r>
            <a:r>
              <a:rPr lang="el-GR" sz="2400" kern="0" dirty="0" smtClean="0">
                <a:solidFill>
                  <a:srgbClr val="000000"/>
                </a:solidFill>
              </a:rPr>
              <a:t> </a:t>
            </a:r>
            <a:r>
              <a:rPr lang="en-IE" sz="2400" kern="0" dirty="0" smtClean="0">
                <a:solidFill>
                  <a:srgbClr val="000000"/>
                </a:solidFill>
              </a:rPr>
              <a:t>=</a:t>
            </a:r>
            <a:r>
              <a:rPr lang="el-GR" sz="2400" kern="0" dirty="0" smtClean="0">
                <a:solidFill>
                  <a:srgbClr val="000000"/>
                </a:solidFill>
              </a:rPr>
              <a:t> </a:t>
            </a:r>
            <a:r>
              <a:rPr lang="en-IE" sz="2400" kern="0" dirty="0" err="1" smtClean="0">
                <a:solidFill>
                  <a:srgbClr val="000000"/>
                </a:solidFill>
              </a:rPr>
              <a:t>increase_day</a:t>
            </a:r>
            <a:r>
              <a:rPr lang="el-GR" sz="2400" kern="0" dirty="0" smtClean="0">
                <a:solidFill>
                  <a:srgbClr val="000000"/>
                </a:solidFill>
              </a:rPr>
              <a:t>, και μέσα σε παρενθέσεις, </a:t>
            </a:r>
            <a:r>
              <a:rPr lang="en-IE" sz="2400" kern="0" dirty="0" smtClean="0">
                <a:solidFill>
                  <a:srgbClr val="000000"/>
                </a:solidFill>
              </a:rPr>
              <a:t>(</a:t>
            </a:r>
            <a:r>
              <a:rPr lang="en-IE" sz="2400" kern="0" dirty="0" err="1" smtClean="0">
                <a:solidFill>
                  <a:srgbClr val="000000"/>
                </a:solidFill>
              </a:rPr>
              <a:t>Person.Mary.day</a:t>
            </a:r>
            <a:r>
              <a:rPr lang="en-IE" sz="24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IE" sz="28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800" kern="0" dirty="0">
                <a:solidFill>
                  <a:srgbClr val="000000"/>
                </a:solidFill>
              </a:rPr>
              <a:t>Αλλά και ολόκληρες μεταβλητές </a:t>
            </a:r>
            <a:r>
              <a:rPr lang="el-GR" sz="2800" kern="0" dirty="0" smtClean="0">
                <a:solidFill>
                  <a:srgbClr val="000000"/>
                </a:solidFill>
              </a:rPr>
              <a:t>δομών, </a:t>
            </a:r>
            <a:r>
              <a:rPr lang="el-GR" sz="2800" kern="0" dirty="0">
                <a:solidFill>
                  <a:srgbClr val="000000"/>
                </a:solidFill>
              </a:rPr>
              <a:t>μπορούν</a:t>
            </a:r>
            <a:r>
              <a:rPr lang="en-US" sz="2800" kern="0" dirty="0">
                <a:solidFill>
                  <a:srgbClr val="000000"/>
                </a:solidFill>
              </a:rPr>
              <a:t> </a:t>
            </a:r>
            <a:r>
              <a:rPr lang="el-GR" sz="2800" kern="0" dirty="0">
                <a:solidFill>
                  <a:srgbClr val="000000"/>
                </a:solidFill>
              </a:rPr>
              <a:t>να χρησιμοποιηθούν σαν παράμετροι</a:t>
            </a:r>
            <a:r>
              <a:rPr lang="en-IE" sz="28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400" kern="0" dirty="0">
                <a:solidFill>
                  <a:srgbClr val="000000"/>
                </a:solidFill>
              </a:rPr>
              <a:t> void </a:t>
            </a:r>
            <a:r>
              <a:rPr lang="en-IE" sz="2400" kern="0" dirty="0" err="1" smtClean="0">
                <a:solidFill>
                  <a:srgbClr val="000000"/>
                </a:solidFill>
              </a:rPr>
              <a:t>display_birthday</a:t>
            </a:r>
            <a:r>
              <a:rPr lang="el-GR" sz="2400" kern="0" dirty="0" smtClean="0">
                <a:solidFill>
                  <a:srgbClr val="000000"/>
                </a:solidFill>
              </a:rPr>
              <a:t>, σε παρενθέσεις, </a:t>
            </a:r>
            <a:r>
              <a:rPr lang="en-IE" sz="2400" kern="0" dirty="0" smtClean="0">
                <a:solidFill>
                  <a:srgbClr val="000000"/>
                </a:solidFill>
              </a:rPr>
              <a:t>(</a:t>
            </a:r>
            <a:r>
              <a:rPr lang="en-IE" sz="2400" kern="0" dirty="0" err="1">
                <a:solidFill>
                  <a:srgbClr val="000000"/>
                </a:solidFill>
              </a:rPr>
              <a:t>struct</a:t>
            </a:r>
            <a:r>
              <a:rPr lang="en-IE" sz="2400" kern="0" dirty="0">
                <a:solidFill>
                  <a:srgbClr val="000000"/>
                </a:solidFill>
              </a:rPr>
              <a:t> </a:t>
            </a:r>
            <a:r>
              <a:rPr lang="en-IE" sz="2400" kern="0" dirty="0" err="1">
                <a:solidFill>
                  <a:srgbClr val="000000"/>
                </a:solidFill>
              </a:rPr>
              <a:t>date_of_birth</a:t>
            </a:r>
            <a:r>
              <a:rPr lang="en-IE" sz="24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l-GR" sz="2400" kern="0" dirty="0">
                <a:solidFill>
                  <a:srgbClr val="000000"/>
                </a:solidFill>
              </a:rPr>
              <a:t>Κλήση της </a:t>
            </a:r>
            <a:r>
              <a:rPr lang="el-GR" sz="2400" kern="0" dirty="0" smtClean="0">
                <a:solidFill>
                  <a:srgbClr val="000000"/>
                </a:solidFill>
              </a:rPr>
              <a:t>συνάρτησης</a:t>
            </a:r>
            <a:r>
              <a:rPr lang="en-IE" sz="2400" kern="0" dirty="0" smtClean="0">
                <a:solidFill>
                  <a:srgbClr val="000000"/>
                </a:solidFill>
              </a:rPr>
              <a:t>: </a:t>
            </a:r>
            <a:r>
              <a:rPr lang="en-IE" sz="2400" kern="0" dirty="0" err="1" smtClean="0">
                <a:solidFill>
                  <a:srgbClr val="000000"/>
                </a:solidFill>
              </a:rPr>
              <a:t>display_birthday</a:t>
            </a:r>
            <a:r>
              <a:rPr lang="el-GR" sz="2400" kern="0" dirty="0" smtClean="0">
                <a:solidFill>
                  <a:srgbClr val="000000"/>
                </a:solidFill>
              </a:rPr>
              <a:t>, και σε παρενθέσεις </a:t>
            </a:r>
            <a:r>
              <a:rPr lang="en-IE" sz="2400" kern="0" dirty="0" smtClean="0">
                <a:solidFill>
                  <a:srgbClr val="000000"/>
                </a:solidFill>
              </a:rPr>
              <a:t>(Sue)</a:t>
            </a:r>
            <a:r>
              <a:rPr lang="el-GR" sz="2400" kern="0" dirty="0">
                <a:solidFill>
                  <a:srgbClr val="000000"/>
                </a:solidFill>
              </a:rPr>
              <a:t>;</a:t>
            </a:r>
            <a:endParaRPr lang="en-IE" sz="24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4276586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2</a:t>
            </a:r>
            <a:endParaRPr lang="el-GR" b="1" dirty="0"/>
          </a:p>
        </p:txBody>
      </p:sp>
      <p:sp>
        <p:nvSpPr>
          <p:cNvPr id="3" name="Θέση περιεχομένου 1"/>
          <p:cNvSpPr>
            <a:spLocks noGrp="1"/>
          </p:cNvSpPr>
          <p:nvPr>
            <p:ph idx="1"/>
          </p:nvPr>
        </p:nvSpPr>
        <p:spPr/>
        <p:txBody>
          <a:bodyPr>
            <a:normAutofit fontScale="925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a:solidFill>
                  <a:srgbClr val="000000"/>
                </a:solidFill>
              </a:rPr>
              <a:t>Να ορισθεί ένα </a:t>
            </a:r>
            <a:r>
              <a:rPr lang="el-GR" sz="3500" kern="0" dirty="0" smtClean="0">
                <a:solidFill>
                  <a:srgbClr val="000000"/>
                </a:solidFill>
              </a:rPr>
              <a:t>τρίγωνο </a:t>
            </a:r>
            <a:r>
              <a:rPr lang="el-GR" sz="3500" kern="0" dirty="0">
                <a:solidFill>
                  <a:srgbClr val="000000"/>
                </a:solidFill>
              </a:rPr>
              <a:t>σαν μία νέα </a:t>
            </a:r>
            <a:r>
              <a:rPr lang="el-GR" sz="3500" kern="0" dirty="0" smtClean="0">
                <a:solidFill>
                  <a:srgbClr val="000000"/>
                </a:solidFill>
              </a:rPr>
              <a:t>δομή</a:t>
            </a:r>
            <a:r>
              <a:rPr lang="en-US" sz="3500" kern="0" dirty="0" smtClean="0">
                <a:solidFill>
                  <a:srgbClr val="000000"/>
                </a:solidFill>
              </a:rPr>
              <a:t>,</a:t>
            </a:r>
            <a:r>
              <a:rPr lang="el-GR" sz="3500" kern="0" dirty="0" smtClean="0">
                <a:solidFill>
                  <a:srgbClr val="000000"/>
                </a:solidFill>
              </a:rPr>
              <a:t> </a:t>
            </a:r>
            <a:r>
              <a:rPr lang="el-GR" sz="3500" kern="0" dirty="0">
                <a:solidFill>
                  <a:srgbClr val="000000"/>
                </a:solidFill>
              </a:rPr>
              <a:t>η οποία να περιέχει τα τρία μήκη των πλευρών ενός </a:t>
            </a:r>
            <a:r>
              <a:rPr lang="el-GR" sz="3500" kern="0" dirty="0" smtClean="0">
                <a:solidFill>
                  <a:srgbClr val="000000"/>
                </a:solidFill>
              </a:rPr>
              <a:t>τριγώνου</a:t>
            </a:r>
            <a:r>
              <a:rPr lang="en-US" sz="3500" kern="0" dirty="0" smtClean="0">
                <a:solidFill>
                  <a:srgbClr val="000000"/>
                </a:solidFill>
              </a:rPr>
              <a:t>,</a:t>
            </a:r>
            <a:r>
              <a:rPr lang="el-GR" sz="3500" kern="0" dirty="0" smtClean="0">
                <a:solidFill>
                  <a:srgbClr val="000000"/>
                </a:solidFill>
              </a:rPr>
              <a:t> </a:t>
            </a:r>
            <a:r>
              <a:rPr lang="en-IE" sz="3500" kern="0" dirty="0">
                <a:solidFill>
                  <a:srgbClr val="000000"/>
                </a:solidFill>
              </a:rPr>
              <a:t>(a, b, c). </a:t>
            </a:r>
            <a:r>
              <a:rPr lang="el-GR" sz="3500" kern="0" dirty="0">
                <a:solidFill>
                  <a:srgbClr val="000000"/>
                </a:solidFill>
              </a:rPr>
              <a:t>Στην συνέχεια, να γράψετε ένα </a:t>
            </a:r>
            <a:r>
              <a:rPr lang="el-GR" sz="3500" kern="0" dirty="0" smtClean="0">
                <a:solidFill>
                  <a:srgbClr val="000000"/>
                </a:solidFill>
              </a:rPr>
              <a:t>πρόγραμμα</a:t>
            </a:r>
            <a:r>
              <a:rPr lang="en-US" sz="3500" kern="0" dirty="0" smtClean="0">
                <a:solidFill>
                  <a:srgbClr val="000000"/>
                </a:solidFill>
              </a:rPr>
              <a:t>,</a:t>
            </a:r>
            <a:r>
              <a:rPr lang="el-GR" sz="3500" kern="0" dirty="0" smtClean="0">
                <a:solidFill>
                  <a:srgbClr val="000000"/>
                </a:solidFill>
              </a:rPr>
              <a:t> </a:t>
            </a:r>
            <a:r>
              <a:rPr lang="el-GR" sz="3500" kern="0" dirty="0">
                <a:solidFill>
                  <a:srgbClr val="000000"/>
                </a:solidFill>
              </a:rPr>
              <a:t>το οποίο να υπολογίζει την περίμετρο ενός </a:t>
            </a:r>
            <a:r>
              <a:rPr lang="el-GR" sz="3500" kern="0" dirty="0" smtClean="0">
                <a:solidFill>
                  <a:srgbClr val="000000"/>
                </a:solidFill>
              </a:rPr>
              <a:t>τριγώνου</a:t>
            </a:r>
            <a:r>
              <a:rPr lang="en-US" sz="3500" kern="0" dirty="0" smtClean="0">
                <a:solidFill>
                  <a:srgbClr val="000000"/>
                </a:solidFill>
              </a:rPr>
              <a:t>,</a:t>
            </a:r>
            <a:r>
              <a:rPr lang="el-GR" sz="3500" kern="0" dirty="0" smtClean="0">
                <a:solidFill>
                  <a:srgbClr val="000000"/>
                </a:solidFill>
              </a:rPr>
              <a:t> </a:t>
            </a:r>
            <a:r>
              <a:rPr lang="el-GR" sz="3500" kern="0" dirty="0">
                <a:solidFill>
                  <a:srgbClr val="000000"/>
                </a:solidFill>
              </a:rPr>
              <a:t>με χρήση συνάρτησης</a:t>
            </a:r>
            <a:r>
              <a:rPr lang="en-IE" sz="35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a:solidFill>
                  <a:srgbClr val="000000"/>
                </a:solidFill>
              </a:rPr>
              <a:t>Περίμετρος</a:t>
            </a:r>
            <a:r>
              <a:rPr lang="en-IE" sz="3500"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3000" kern="0" dirty="0">
                <a:solidFill>
                  <a:srgbClr val="000000"/>
                </a:solidFill>
              </a:rPr>
              <a:t> t = </a:t>
            </a:r>
            <a:r>
              <a:rPr lang="en-IE" sz="3000" kern="0" dirty="0" smtClean="0">
                <a:solidFill>
                  <a:srgbClr val="000000"/>
                </a:solidFill>
              </a:rPr>
              <a:t>a + b + c</a:t>
            </a:r>
            <a:endParaRPr lang="en-IE" sz="3000"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19</a:t>
            </a:fld>
            <a:endParaRPr lang="el-GR" sz="1400" dirty="0">
              <a:solidFill>
                <a:schemeClr val="tx1"/>
              </a:solidFill>
            </a:endParaRPr>
          </a:p>
        </p:txBody>
      </p:sp>
    </p:spTree>
    <p:extLst>
      <p:ext uri="{BB962C8B-B14F-4D97-AF65-F5344CB8AC3E}">
        <p14:creationId xmlns:p14="http://schemas.microsoft.com/office/powerpoint/2010/main" val="2969190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9776"/>
            <a:ext cx="8229600" cy="1143000"/>
          </a:xfrm>
        </p:spPr>
        <p:txBody>
          <a:bodyPr/>
          <a:lstStyle/>
          <a:p>
            <a:r>
              <a:rPr lang="el-GR" b="1" dirty="0" smtClean="0"/>
              <a:t>Άδειες χρήσης </a:t>
            </a:r>
            <a:endParaRPr lang="el-GR" b="1" dirty="0"/>
          </a:p>
        </p:txBody>
      </p:sp>
      <p:sp>
        <p:nvSpPr>
          <p:cNvPr id="3" name="Θέση περιεχομένου 1"/>
          <p:cNvSpPr>
            <a:spLocks noGrp="1"/>
          </p:cNvSpPr>
          <p:nvPr>
            <p:ph idx="1"/>
          </p:nvPr>
        </p:nvSpPr>
        <p:spPr/>
        <p:txBody>
          <a:bodyPr>
            <a:normAutofit/>
          </a:bodyPr>
          <a:lstStyle/>
          <a:p>
            <a:r>
              <a:rPr lang="el-GR" sz="2800" dirty="0" smtClean="0"/>
              <a:t>Το παρόν εκπαιδευτικό υλικό υπόκειται στην παρακάτω άδεια χρήσης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 (</a:t>
            </a:r>
            <a:r>
              <a:rPr lang="en-US" sz="2400" b="1" dirty="0" smtClean="0"/>
              <a:t>B Y),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a:t> </a:t>
            </a:r>
            <a:r>
              <a:rPr lang="en-US" sz="2400" b="1" dirty="0" smtClean="0"/>
              <a:t>(N</a:t>
            </a:r>
            <a:r>
              <a:rPr lang="el-GR" sz="2400" b="1" dirty="0" smtClean="0"/>
              <a:t> </a:t>
            </a:r>
            <a:r>
              <a:rPr lang="en-US" sz="2400" b="1" dirty="0" smtClean="0"/>
              <a:t>D),</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endParaRPr lang="el-GR" sz="2400" b="1" dirty="0" smtClean="0"/>
          </a:p>
          <a:p>
            <a:r>
              <a:rPr lang="el-GR" sz="2800" dirty="0" smtClean="0"/>
              <a:t>Για εκπαιδευτικό υλικό, όπως εικόνες, που υπόκειται σε άλλου τύπου άδειας χρήσης, η άδεια χρήσης αναφέρεται ρητώς. </a:t>
            </a:r>
            <a:endParaRPr lang="el-GR" sz="2800" dirty="0"/>
          </a:p>
        </p:txBody>
      </p:sp>
      <p:pic>
        <p:nvPicPr>
          <p:cNvPr id="1026" name="Εικόνα 1" descr="  Λογότυπο για Άδειες χρήσης Creative Commons, B Y, NC, ND. " title="Λογότυπο Άδειας Χρήσης. ">
            <a:hlinkClick r:id="rId4" tooltip="Μετάβαση στην Άδεια Χρήσης "/>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4"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183839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2</a:t>
            </a:r>
            <a:r>
              <a:rPr lang="en-IE" b="1" dirty="0"/>
              <a:t>: </a:t>
            </a:r>
            <a:r>
              <a:rPr lang="el-GR" b="1" dirty="0" smtClean="0"/>
              <a:t>Πρόγραμμα (1 από 2)</a:t>
            </a:r>
            <a:endParaRPr lang="el-GR" b="1" dirty="0"/>
          </a:p>
        </p:txBody>
      </p:sp>
      <p:sp>
        <p:nvSpPr>
          <p:cNvPr id="3" name="Θέση περιεχομένου 1" descr="Πρόγραμμα: # include, s t d i o τελεία h. Enter, # include, math .h. Enter, struct triangle, άγκιστρο. Enter, float a. Enter, float b. Enter, float c. Enter, κλείσιμο αγκίστρου, ερωτηματικό. Enter, float perimeter, παρένθεση struct Triangle, κλείσιμο παρένθεσης. Enter, int main, άγκιστρο. Enter, struct Triangle T. Enter, float Per. Enter, print f, \ n, εισαγωγή των τριών μηκών των πλευρών ενός τριγώνου. Enter, scan f, % f, % f, % f,  κόμμα &amp; T τελεία a, κόμμα &amp; T τελεία b, κόμμα &amp; T τελεία c.&#10;"/>
          <p:cNvSpPr>
            <a:spLocks noGrp="1"/>
          </p:cNvSpPr>
          <p:nvPr>
            <p:ph idx="1"/>
            <p:custDataLst>
              <p:tags r:id="rId1"/>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math.h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Triangle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000099"/>
                </a:solidFill>
                <a:ea typeface="Arial Unicode MS" panose="020B0604020202020204" pitchFamily="34" charset="-128"/>
                <a:cs typeface="Arial Unicode MS" panose="020B0604020202020204" pitchFamily="34" charset="-128"/>
              </a:rPr>
              <a:t>float perimeter(</a:t>
            </a:r>
            <a:r>
              <a:rPr lang="en-US" sz="2000" b="1" dirty="0" err="1" smtClean="0">
                <a:solidFill>
                  <a:srgbClr val="000099"/>
                </a:solidFill>
                <a:ea typeface="Arial Unicode MS" panose="020B0604020202020204" pitchFamily="34" charset="-128"/>
                <a:cs typeface="Arial Unicode MS" panose="020B0604020202020204" pitchFamily="34" charset="-128"/>
              </a:rPr>
              <a:t>struct</a:t>
            </a:r>
            <a:r>
              <a:rPr lang="en-US" sz="2000" b="1" dirty="0" smtClean="0">
                <a:solidFill>
                  <a:srgbClr val="000099"/>
                </a:solidFill>
                <a:ea typeface="Arial Unicode MS" panose="020B0604020202020204" pitchFamily="34" charset="-128"/>
                <a:cs typeface="Arial Unicode MS" panose="020B0604020202020204" pitchFamily="34" charset="-128"/>
              </a:rPr>
              <a:t> Triangle)</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Triangle 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Per;</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των 3 μηκών των πλευρών ενός τριγώνου: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("%f %f %f", &amp;</a:t>
            </a:r>
            <a:r>
              <a:rPr lang="en-US" sz="2000" dirty="0" err="1" smtClean="0">
                <a:solidFill>
                  <a:srgbClr val="000000"/>
                </a:solidFill>
                <a:ea typeface="Arial Unicode MS" panose="020B0604020202020204" pitchFamily="34" charset="-128"/>
                <a:cs typeface="Arial Unicode MS" panose="020B0604020202020204" pitchFamily="34" charset="-128"/>
              </a:rPr>
              <a:t>T.a</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dirty="0" err="1" smtClean="0">
                <a:solidFill>
                  <a:srgbClr val="000000"/>
                </a:solidFill>
                <a:ea typeface="Arial Unicode MS" panose="020B0604020202020204" pitchFamily="34" charset="-128"/>
                <a:cs typeface="Arial Unicode MS" panose="020B0604020202020204" pitchFamily="34" charset="-128"/>
              </a:rPr>
              <a:t>T.b</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dirty="0" err="1" smtClean="0">
                <a:solidFill>
                  <a:srgbClr val="000000"/>
                </a:solidFill>
                <a:ea typeface="Arial Unicode MS" panose="020B0604020202020204" pitchFamily="34" charset="-128"/>
                <a:cs typeface="Arial Unicode MS" panose="020B0604020202020204" pitchFamily="34" charset="-128"/>
              </a:rPr>
              <a:t>T.c</a:t>
            </a: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dirty="0">
              <a:solidFill>
                <a:srgbClr val="0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1234603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a:t>
            </a:r>
            <a:r>
              <a:rPr lang="en-IE" b="1" dirty="0" smtClean="0"/>
              <a:t> 2</a:t>
            </a:r>
            <a:r>
              <a:rPr lang="en-IE" b="1" dirty="0"/>
              <a:t>: </a:t>
            </a:r>
            <a:r>
              <a:rPr lang="el-GR" b="1" dirty="0" smtClean="0"/>
              <a:t>Πρόγραμμα (</a:t>
            </a:r>
            <a:r>
              <a:rPr lang="el-GR" b="1" dirty="0"/>
              <a:t>2</a:t>
            </a:r>
            <a:r>
              <a:rPr lang="el-GR" b="1" dirty="0" smtClean="0"/>
              <a:t> από 2)</a:t>
            </a:r>
            <a:endParaRPr lang="el-GR" b="1" dirty="0"/>
          </a:p>
        </p:txBody>
      </p:sp>
      <p:sp>
        <p:nvSpPr>
          <p:cNvPr id="3" name="Θέση περιεχομένου 1" descr="Τμήμα προγράμματος: Per = perimeter, παρένθεση T, κλείσιμο παρένθεσης, / asterisc, η T, είναι παράμετρος, asterisc /. Enter, print f, \ n, περίμετρος =, % .4 f, \ n,  κόμμα Per. Enter, return 0. Enter,  κλείσιμο αγκίστρου. Enter, / asterisc, η συνάρτηση perimeter, asterisc /. Enter, float perimeter, παρένθεση struct Triangle, triangle, κλείσιμο παρένθεσης, / asterisc, η triangle, είναι τυπική παράμετρος, asterisc /. Enter, άγκιστρο. Enter, float t, / asterisc, τοπικές μεταβλητές, asterisc /. Enter, t = triangle .a, + triangle .b, + triangle .c. Enter, return t. Enter, κλείσιμο αγκίστρου.&#10;"/>
          <p:cNvSpPr>
            <a:spLocks noGrp="1"/>
          </p:cNvSpPr>
          <p:nvPr>
            <p:ph idx="1"/>
            <p:custDataLst>
              <p:tags r:id="rId2"/>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99"/>
                </a:solidFill>
                <a:ea typeface="Arial Unicode MS" panose="020B0604020202020204" pitchFamily="34" charset="-128"/>
                <a:cs typeface="Arial Unicode MS" panose="020B0604020202020204" pitchFamily="34" charset="-128"/>
              </a:rPr>
              <a:t>Per = perimeter(T);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Περίμετρος</a:t>
            </a:r>
            <a:r>
              <a:rPr lang="en-US" sz="2400" dirty="0" smtClean="0">
                <a:solidFill>
                  <a:srgbClr val="000000"/>
                </a:solidFill>
                <a:ea typeface="Arial Unicode MS" panose="020B0604020202020204" pitchFamily="34" charset="-128"/>
                <a:cs typeface="Arial Unicode MS" panose="020B0604020202020204" pitchFamily="34" charset="-128"/>
              </a:rPr>
              <a:t> = %.4f \n\n", Per);</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float perimeter(</a:t>
            </a:r>
            <a:r>
              <a:rPr lang="en-US" sz="2400" b="1" dirty="0" err="1" smtClean="0">
                <a:solidFill>
                  <a:srgbClr val="000000"/>
                </a:solidFill>
                <a:ea typeface="Arial Unicode MS" panose="020B0604020202020204" pitchFamily="34" charset="-128"/>
                <a:cs typeface="Arial Unicode MS" panose="020B0604020202020204" pitchFamily="34" charset="-128"/>
              </a:rPr>
              <a:t>struct</a:t>
            </a:r>
            <a:r>
              <a:rPr lang="en-US" sz="2400" b="1" dirty="0" smtClean="0">
                <a:solidFill>
                  <a:srgbClr val="000000"/>
                </a:solidFill>
                <a:ea typeface="Arial Unicode MS" panose="020B0604020202020204" pitchFamily="34" charset="-128"/>
                <a:cs typeface="Arial Unicode MS" panose="020B0604020202020204" pitchFamily="34" charset="-128"/>
              </a:rPr>
              <a:t> Triangle triangle)</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float t;  </a:t>
            </a:r>
            <a:r>
              <a:rPr lang="en-US" sz="2400" b="1" dirty="0" smtClean="0">
                <a:solidFill>
                  <a:srgbClr val="000099"/>
                </a:solidFill>
                <a:ea typeface="Arial Unicode MS" panose="020B0604020202020204" pitchFamily="34" charset="-128"/>
                <a:cs typeface="Arial Unicode MS" panose="020B0604020202020204" pitchFamily="34" charset="-128"/>
                <a:sym typeface="Wingdings" panose="05000000000000000000" pitchFamily="2" charset="2"/>
              </a:rPr>
              <a:t>/*</a:t>
            </a:r>
            <a:r>
              <a:rPr lang="en-US" sz="2400" b="1"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l-GR" sz="2400" b="1" dirty="0" smtClean="0">
                <a:solidFill>
                  <a:srgbClr val="000099"/>
                </a:solidFill>
                <a:ea typeface="Arial Unicode MS" panose="020B0604020202020204" pitchFamily="34" charset="-128"/>
                <a:cs typeface="Arial Unicode MS" panose="020B0604020202020204" pitchFamily="34" charset="-128"/>
                <a:sym typeface="Wingdings" panose="05000000000000000000" pitchFamily="2" charset="2"/>
              </a:rPr>
              <a:t>τοπικές μεταβλητές </a:t>
            </a:r>
            <a:r>
              <a:rPr lang="en-US" sz="2400" b="1" dirty="0" smtClean="0">
                <a:solidFill>
                  <a:srgbClr val="000099"/>
                </a:solidFill>
                <a:ea typeface="Arial Unicode MS" panose="020B0604020202020204" pitchFamily="34" charset="-128"/>
                <a:cs typeface="Arial Unicode MS" panose="020B0604020202020204" pitchFamily="34" charset="-128"/>
                <a:sym typeface="Wingdings" panose="05000000000000000000" pitchFamily="2" charset="2"/>
              </a:rPr>
              <a:t>*/</a:t>
            </a:r>
            <a:endParaRPr lang="en-US" sz="2400" b="1" dirty="0" smtClean="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t = </a:t>
            </a:r>
            <a:r>
              <a:rPr lang="en-US" sz="2400" b="1" dirty="0" err="1" smtClean="0">
                <a:solidFill>
                  <a:srgbClr val="000000"/>
                </a:solidFill>
                <a:ea typeface="Arial Unicode MS" panose="020B0604020202020204" pitchFamily="34" charset="-128"/>
                <a:cs typeface="Arial Unicode MS" panose="020B0604020202020204" pitchFamily="34" charset="-128"/>
              </a:rPr>
              <a:t>triangle.a</a:t>
            </a:r>
            <a:r>
              <a:rPr lang="en-US" sz="2400" b="1" dirty="0" smtClean="0">
                <a:solidFill>
                  <a:srgbClr val="000000"/>
                </a:solidFill>
                <a:ea typeface="Arial Unicode MS" panose="020B0604020202020204" pitchFamily="34" charset="-128"/>
                <a:cs typeface="Arial Unicode MS" panose="020B0604020202020204" pitchFamily="34" charset="-128"/>
              </a:rPr>
              <a:t> + </a:t>
            </a:r>
            <a:r>
              <a:rPr lang="en-US" sz="2400" b="1" dirty="0" err="1" smtClean="0">
                <a:solidFill>
                  <a:srgbClr val="000000"/>
                </a:solidFill>
                <a:ea typeface="Arial Unicode MS" panose="020B0604020202020204" pitchFamily="34" charset="-128"/>
                <a:cs typeface="Arial Unicode MS" panose="020B0604020202020204" pitchFamily="34" charset="-128"/>
              </a:rPr>
              <a:t>triangle.b</a:t>
            </a:r>
            <a:r>
              <a:rPr lang="en-US" sz="2400" b="1" dirty="0" smtClean="0">
                <a:solidFill>
                  <a:srgbClr val="000000"/>
                </a:solidFill>
                <a:ea typeface="Arial Unicode MS" panose="020B0604020202020204" pitchFamily="34" charset="-128"/>
                <a:cs typeface="Arial Unicode MS" panose="020B0604020202020204" pitchFamily="34" charset="-128"/>
              </a:rPr>
              <a:t> + </a:t>
            </a:r>
            <a:r>
              <a:rPr lang="en-US" sz="2400" b="1" dirty="0" err="1" smtClean="0">
                <a:solidFill>
                  <a:srgbClr val="000000"/>
                </a:solidFill>
                <a:ea typeface="Arial Unicode MS" panose="020B0604020202020204" pitchFamily="34" charset="-128"/>
                <a:cs typeface="Arial Unicode MS" panose="020B0604020202020204" pitchFamily="34" charset="-128"/>
              </a:rPr>
              <a:t>triangle.c</a:t>
            </a:r>
            <a:r>
              <a:rPr lang="en-US" sz="2400" b="1"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    return 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000000"/>
                </a:solidFill>
                <a:ea typeface="Arial Unicode MS" panose="020B0604020202020204" pitchFamily="34" charset="-128"/>
                <a:cs typeface="Arial Unicode MS" panose="020B0604020202020204" pitchFamily="34" charset="-128"/>
              </a:rPr>
              <a:t>}</a:t>
            </a:r>
            <a:endParaRPr lang="en-US" dirty="0"/>
          </a:p>
        </p:txBody>
      </p:sp>
      <p:sp>
        <p:nvSpPr>
          <p:cNvPr id="6" name="Θέση περιεχομένου 2" descr="."/>
          <p:cNvSpPr txBox="1">
            <a:spLocks noChangeArrowheads="1"/>
          </p:cNvSpPr>
          <p:nvPr>
            <p:custDataLst>
              <p:tags r:id="rId3"/>
            </p:custDataLst>
          </p:nvPr>
        </p:nvSpPr>
        <p:spPr bwMode="auto">
          <a:xfrm>
            <a:off x="4975448" y="1707287"/>
            <a:ext cx="3372270" cy="664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T</a:t>
            </a:r>
            <a:r>
              <a:rPr lang="el-GR" sz="2000" b="1" dirty="0" smtClean="0">
                <a:solidFill>
                  <a:srgbClr val="C00000"/>
                </a:solidFill>
                <a:ea typeface="Arial Unicode MS" panose="020B0604020202020204" pitchFamily="34" charset="-128"/>
                <a:cs typeface="Arial Unicode MS" panose="020B0604020202020204" pitchFamily="34" charset="-128"/>
              </a:rPr>
              <a:t>: παράμετρος,</a:t>
            </a:r>
          </a:p>
          <a:p>
            <a:pPr defTabSz="449263" fontAlgn="base" hangingPunct="0">
              <a:lnSpc>
                <a:spcPct val="93000"/>
              </a:lnSpc>
              <a:spcBef>
                <a:spcPct val="0"/>
              </a:spcBef>
              <a:spcAft>
                <a:spcPct val="0"/>
              </a:spcAft>
              <a:buClr>
                <a:srgbClr val="000000"/>
              </a:buClr>
              <a:buSzPct val="100000"/>
              <a:buFont typeface="Times New Roman" panose="02020603050405020304" pitchFamily="18" charset="0"/>
              <a:buNone/>
            </a:pPr>
            <a:r>
              <a:rPr lang="en-US" sz="2000" b="1" dirty="0" smtClean="0">
                <a:solidFill>
                  <a:srgbClr val="C00000"/>
                </a:solidFill>
                <a:ea typeface="Arial Unicode MS" panose="020B0604020202020204" pitchFamily="34" charset="-128"/>
                <a:cs typeface="Arial Unicode MS" panose="020B0604020202020204" pitchFamily="34" charset="-128"/>
              </a:rPr>
              <a:t>triangle</a:t>
            </a:r>
            <a:r>
              <a:rPr lang="el-GR" sz="2000" b="1" dirty="0" smtClean="0">
                <a:solidFill>
                  <a:srgbClr val="C00000"/>
                </a:solidFill>
                <a:ea typeface="Arial Unicode MS" panose="020B0604020202020204" pitchFamily="34" charset="-128"/>
                <a:cs typeface="Arial Unicode MS" panose="020B0604020202020204" pitchFamily="34" charset="-128"/>
              </a:rPr>
              <a:t> : τυπική παράμετρος.</a:t>
            </a:r>
            <a:endParaRPr lang="el-GR" sz="2000" b="1" dirty="0">
              <a:solidFill>
                <a:srgbClr val="C00000"/>
              </a:solidFill>
              <a:ea typeface="Arial Unicode MS" panose="020B0604020202020204" pitchFamily="34" charset="-128"/>
              <a:cs typeface="Arial Unicode MS" panose="020B0604020202020204" pitchFamily="34" charset="-128"/>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36653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3</a:t>
            </a:r>
            <a:endParaRPr lang="el-GR" b="1" dirty="0"/>
          </a:p>
        </p:txBody>
      </p:sp>
      <p:sp>
        <p:nvSpPr>
          <p:cNvPr id="3" name="Θέση περιεχομένου 1"/>
          <p:cNvSpPr>
            <a:spLocks noGrp="1"/>
          </p:cNvSpPr>
          <p:nvPr>
            <p:ph idx="1"/>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a:solidFill>
                  <a:srgbClr val="000000"/>
                </a:solidFill>
              </a:rPr>
              <a:t>Γράψτε ένα </a:t>
            </a:r>
            <a:r>
              <a:rPr lang="el-GR" sz="3500" kern="0" dirty="0" smtClean="0">
                <a:solidFill>
                  <a:srgbClr val="000000"/>
                </a:solidFill>
              </a:rPr>
              <a:t>πρόγραμμα, </a:t>
            </a:r>
            <a:r>
              <a:rPr lang="el-GR" sz="3500" kern="0" dirty="0">
                <a:solidFill>
                  <a:srgbClr val="000000"/>
                </a:solidFill>
              </a:rPr>
              <a:t>με χρήση </a:t>
            </a:r>
            <a:r>
              <a:rPr lang="el-GR" sz="3500" kern="0" dirty="0" smtClean="0">
                <a:solidFill>
                  <a:srgbClr val="000000"/>
                </a:solidFill>
              </a:rPr>
              <a:t>συνάρτησης </a:t>
            </a:r>
            <a:r>
              <a:rPr lang="el-GR" sz="3500" kern="0" dirty="0">
                <a:solidFill>
                  <a:srgbClr val="000000"/>
                </a:solidFill>
              </a:rPr>
              <a:t>με όνομα </a:t>
            </a:r>
            <a:r>
              <a:rPr lang="en-IE" sz="3500" kern="0" dirty="0">
                <a:solidFill>
                  <a:srgbClr val="000000"/>
                </a:solidFill>
              </a:rPr>
              <a:t>days</a:t>
            </a:r>
            <a:r>
              <a:rPr lang="en-IE" sz="3500" kern="0" dirty="0" smtClean="0">
                <a:solidFill>
                  <a:srgbClr val="000000"/>
                </a:solidFill>
              </a:rPr>
              <a:t>()</a:t>
            </a:r>
            <a:r>
              <a:rPr lang="el-GR" sz="3500" kern="0" dirty="0" smtClean="0">
                <a:solidFill>
                  <a:srgbClr val="000000"/>
                </a:solidFill>
              </a:rPr>
              <a:t>,</a:t>
            </a:r>
            <a:r>
              <a:rPr lang="en-IE" sz="3500" kern="0" dirty="0" smtClean="0">
                <a:solidFill>
                  <a:srgbClr val="000000"/>
                </a:solidFill>
              </a:rPr>
              <a:t> </a:t>
            </a:r>
            <a:r>
              <a:rPr lang="el-GR" sz="3500" kern="0" dirty="0">
                <a:solidFill>
                  <a:srgbClr val="000000"/>
                </a:solidFill>
              </a:rPr>
              <a:t>να προσδιορίζει το σύνολο των </a:t>
            </a:r>
            <a:r>
              <a:rPr lang="el-GR" sz="3500" kern="0" dirty="0" smtClean="0">
                <a:solidFill>
                  <a:srgbClr val="000000"/>
                </a:solidFill>
              </a:rPr>
              <a:t>ημερών, </a:t>
            </a:r>
            <a:r>
              <a:rPr lang="el-GR" sz="3500" kern="0" dirty="0">
                <a:solidFill>
                  <a:srgbClr val="000000"/>
                </a:solidFill>
              </a:rPr>
              <a:t>που πέρασαν από την αρχή του αιώνα </a:t>
            </a:r>
            <a:r>
              <a:rPr lang="el-GR" sz="3500" kern="0" dirty="0" smtClean="0">
                <a:solidFill>
                  <a:srgbClr val="000000"/>
                </a:solidFill>
              </a:rPr>
              <a:t>μας, </a:t>
            </a:r>
            <a:r>
              <a:rPr lang="el-GR" sz="3500" kern="0" dirty="0">
                <a:solidFill>
                  <a:srgbClr val="000000"/>
                </a:solidFill>
              </a:rPr>
              <a:t>για κάθε </a:t>
            </a:r>
            <a:r>
              <a:rPr lang="el-GR" sz="3500" kern="0" dirty="0" smtClean="0">
                <a:solidFill>
                  <a:srgbClr val="000000"/>
                </a:solidFill>
              </a:rPr>
              <a:t>ημερομηνία, </a:t>
            </a:r>
            <a:r>
              <a:rPr lang="el-GR" sz="3500" kern="0" dirty="0">
                <a:solidFill>
                  <a:srgbClr val="000000"/>
                </a:solidFill>
              </a:rPr>
              <a:t>που </a:t>
            </a:r>
            <a:r>
              <a:rPr lang="el-GR" sz="3500" kern="0" dirty="0" smtClean="0">
                <a:solidFill>
                  <a:srgbClr val="000000"/>
                </a:solidFill>
              </a:rPr>
              <a:t>θα </a:t>
            </a:r>
            <a:r>
              <a:rPr lang="el-GR" sz="3500" kern="0" dirty="0">
                <a:solidFill>
                  <a:srgbClr val="000000"/>
                </a:solidFill>
              </a:rPr>
              <a:t>εισάγεται σαν παράμετρος της συνάρτησης</a:t>
            </a:r>
            <a:r>
              <a:rPr lang="en-IE" sz="35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500" kern="0" dirty="0">
                <a:solidFill>
                  <a:srgbClr val="000000"/>
                </a:solidFill>
              </a:rPr>
              <a:t>Να θεωρηθεί ότι το κάθε </a:t>
            </a:r>
            <a:r>
              <a:rPr lang="el-GR" sz="3500" kern="0" dirty="0" smtClean="0">
                <a:solidFill>
                  <a:srgbClr val="000000"/>
                </a:solidFill>
              </a:rPr>
              <a:t>έτος, </a:t>
            </a:r>
            <a:r>
              <a:rPr lang="el-GR" sz="3500" kern="0" dirty="0">
                <a:solidFill>
                  <a:srgbClr val="000000"/>
                </a:solidFill>
              </a:rPr>
              <a:t>αποτελείται από </a:t>
            </a:r>
            <a:r>
              <a:rPr lang="en-IE" sz="3500" kern="0" dirty="0">
                <a:solidFill>
                  <a:srgbClr val="000000"/>
                </a:solidFill>
              </a:rPr>
              <a:t>360 </a:t>
            </a:r>
            <a:r>
              <a:rPr lang="el-GR" sz="3500" kern="0" dirty="0" smtClean="0">
                <a:solidFill>
                  <a:srgbClr val="000000"/>
                </a:solidFill>
              </a:rPr>
              <a:t>ημέρες, </a:t>
            </a:r>
            <a:r>
              <a:rPr lang="el-GR" sz="3500" kern="0" dirty="0">
                <a:solidFill>
                  <a:srgbClr val="000000"/>
                </a:solidFill>
              </a:rPr>
              <a:t>και ο κάθε </a:t>
            </a:r>
            <a:r>
              <a:rPr lang="el-GR" sz="3500" kern="0" dirty="0" smtClean="0">
                <a:solidFill>
                  <a:srgbClr val="000000"/>
                </a:solidFill>
              </a:rPr>
              <a:t>μήνας, </a:t>
            </a:r>
            <a:r>
              <a:rPr lang="el-GR" sz="3500" kern="0" dirty="0">
                <a:solidFill>
                  <a:srgbClr val="000000"/>
                </a:solidFill>
              </a:rPr>
              <a:t>από </a:t>
            </a:r>
            <a:r>
              <a:rPr lang="en-IE" sz="3500" kern="0" dirty="0">
                <a:solidFill>
                  <a:srgbClr val="000000"/>
                </a:solidFill>
              </a:rPr>
              <a:t>30 </a:t>
            </a:r>
            <a:r>
              <a:rPr lang="el-GR" sz="3500" kern="0" dirty="0">
                <a:solidFill>
                  <a:srgbClr val="000000"/>
                </a:solidFill>
              </a:rPr>
              <a:t>ημέρες</a:t>
            </a:r>
            <a:r>
              <a:rPr lang="en-IE" sz="35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22</a:t>
            </a:fld>
            <a:endParaRPr lang="el-GR" dirty="0">
              <a:solidFill>
                <a:schemeClr val="tx1"/>
              </a:solidFill>
            </a:endParaRPr>
          </a:p>
        </p:txBody>
      </p:sp>
    </p:spTree>
    <p:extLst>
      <p:ext uri="{BB962C8B-B14F-4D97-AF65-F5344CB8AC3E}">
        <p14:creationId xmlns:p14="http://schemas.microsoft.com/office/powerpoint/2010/main" val="4291232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Άσκηση</a:t>
            </a:r>
            <a:r>
              <a:rPr lang="en-IE" b="1" dirty="0"/>
              <a:t> </a:t>
            </a:r>
            <a:r>
              <a:rPr lang="en-IE" b="1" dirty="0" smtClean="0"/>
              <a:t>3</a:t>
            </a:r>
            <a:r>
              <a:rPr lang="en-IE" b="1" dirty="0"/>
              <a:t>: </a:t>
            </a:r>
            <a:r>
              <a:rPr lang="el-GR" b="1" dirty="0"/>
              <a:t>Πρόγραμμα</a:t>
            </a:r>
            <a:endParaRPr lang="el-GR" sz="3600" b="1" dirty="0"/>
          </a:p>
        </p:txBody>
      </p:sp>
      <p:sp>
        <p:nvSpPr>
          <p:cNvPr id="3" name="Θέση περιεχομένου 1" descr="Πρόγραμμα: # include, s t d i o τελεία h. Enter, struct date, άγκιστρο. Enter, int month. Enter, int day. Enter, int year. Enter, κλείσιμο αγκίστρου, ερωτηματικό. Enter, int days, παρένθεση struct date, κλείσιμο παρένθεσης. Enter, int main, άγκιστρο. Enter, struct date a. Enter, int, num underscore, of underscore days. Enter, print f, \ n, Εισαγωγή μίας ημερομηνίας: μήνας, ημέρα, έτος. Enter, scan f, % d, % d, % d, κόμμα &amp; a .month, κόμμα &amp; a .day, κόμμα &amp; a .year. Enter, num underscore, of underscore days, =  days, παρένθεση a, κλείσιμο παρένθεσης. Enter, print f, \ n, Ημέρες που πέρασαν από την πρώτη πρώτου του 2000, % d, \ n,  κόμμα, num underscore, of underscore days. Enter, return 0. Enter, κλείσιμο αγκίστρου.&#10;"/>
          <p:cNvSpPr>
            <a:spLocks noGrp="1"/>
          </p:cNvSpPr>
          <p:nvPr>
            <p:ph sz="half" idx="1"/>
            <p:custDataLst>
              <p:tags r:id="rId2"/>
            </p:custDataLst>
          </p:nvPr>
        </p:nvSpPr>
        <p:spPr>
          <a:xfrm>
            <a:off x="457200" y="1340768"/>
            <a:ext cx="4038600" cy="5184576"/>
          </a:xfrm>
        </p:spPr>
        <p:txBody>
          <a:bodyPr>
            <a:normAutofit fontScale="925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date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days(</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date);</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date a;</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num_of_days</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μίας </a:t>
            </a:r>
          </a:p>
          <a:p>
            <a:pPr marL="0" lvl="0" indent="0" defTabSz="449263" fontAlgn="base" hangingPunct="0">
              <a:lnSpc>
                <a:spcPct val="93000"/>
              </a:lnSpc>
              <a:spcBef>
                <a:spcPct val="0"/>
              </a:spcBef>
              <a:spcAft>
                <a:spcPct val="0"/>
              </a:spcAft>
              <a:buClr>
                <a:srgbClr val="000000"/>
              </a:buClr>
              <a:buSzPct val="100000"/>
              <a:buNone/>
            </a:pPr>
            <a:r>
              <a:rPr lang="el-GR" sz="2200" dirty="0" smtClean="0">
                <a:solidFill>
                  <a:srgbClr val="000000"/>
                </a:solidFill>
                <a:ea typeface="Arial Unicode MS" panose="020B0604020202020204" pitchFamily="34" charset="-128"/>
                <a:cs typeface="Arial Unicode MS" panose="020B0604020202020204" pitchFamily="34" charset="-128"/>
              </a:rPr>
              <a:t>    ημερομηνίας (μήνας, ημέρα,   </a:t>
            </a:r>
          </a:p>
          <a:p>
            <a:pPr marL="0" lvl="0" indent="0" defTabSz="449263" fontAlgn="base" hangingPunct="0">
              <a:lnSpc>
                <a:spcPct val="93000"/>
              </a:lnSpc>
              <a:spcBef>
                <a:spcPct val="0"/>
              </a:spcBef>
              <a:spcAft>
                <a:spcPct val="0"/>
              </a:spcAft>
              <a:buClr>
                <a:srgbClr val="000000"/>
              </a:buClr>
              <a:buSzPct val="100000"/>
              <a:buNone/>
            </a:pPr>
            <a:r>
              <a:rPr lang="el-GR" sz="2200" dirty="0" smtClean="0">
                <a:solidFill>
                  <a:srgbClr val="000000"/>
                </a:solidFill>
                <a:ea typeface="Arial Unicode MS" panose="020B0604020202020204" pitchFamily="34" charset="-128"/>
                <a:cs typeface="Arial Unicode MS" panose="020B0604020202020204" pitchFamily="34" charset="-128"/>
              </a:rPr>
              <a:t>    έτος</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%d %d", &amp;</a:t>
            </a:r>
            <a:r>
              <a:rPr lang="en-US" sz="2200" dirty="0" err="1" smtClean="0">
                <a:solidFill>
                  <a:srgbClr val="000000"/>
                </a:solidFill>
                <a:ea typeface="Arial Unicode MS" panose="020B0604020202020204" pitchFamily="34" charset="-128"/>
                <a:cs typeface="Arial Unicode MS" panose="020B0604020202020204" pitchFamily="34" charset="-128"/>
              </a:rPr>
              <a:t>a.month</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&amp;</a:t>
            </a:r>
            <a:r>
              <a:rPr lang="en-US" sz="2200" dirty="0" err="1" smtClean="0">
                <a:solidFill>
                  <a:srgbClr val="000000"/>
                </a:solidFill>
                <a:ea typeface="Arial Unicode MS" panose="020B0604020202020204" pitchFamily="34" charset="-128"/>
                <a:cs typeface="Arial Unicode MS" panose="020B0604020202020204" pitchFamily="34" charset="-128"/>
              </a:rPr>
              <a:t>a.day</a:t>
            </a:r>
            <a:r>
              <a:rPr lang="en-US" sz="2200" dirty="0" smtClean="0">
                <a:solidFill>
                  <a:srgbClr val="000000"/>
                </a:solidFill>
                <a:ea typeface="Arial Unicode MS" panose="020B0604020202020204" pitchFamily="34" charset="-128"/>
                <a:cs typeface="Arial Unicode MS" panose="020B0604020202020204" pitchFamily="34" charset="-128"/>
              </a:rPr>
              <a:t>, &amp;</a:t>
            </a:r>
            <a:r>
              <a:rPr lang="en-US" sz="2200" dirty="0" err="1" smtClean="0">
                <a:solidFill>
                  <a:srgbClr val="000000"/>
                </a:solidFill>
                <a:ea typeface="Arial Unicode MS" panose="020B0604020202020204" pitchFamily="34" charset="-128"/>
                <a:cs typeface="Arial Unicode MS" panose="020B0604020202020204" pitchFamily="34" charset="-128"/>
              </a:rPr>
              <a:t>a.year</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num_of_days</a:t>
            </a:r>
            <a:r>
              <a:rPr lang="en-US" sz="2200" dirty="0" smtClean="0">
                <a:solidFill>
                  <a:srgbClr val="000000"/>
                </a:solidFill>
                <a:ea typeface="Arial Unicode MS" panose="020B0604020202020204" pitchFamily="34" charset="-128"/>
                <a:cs typeface="Arial Unicode MS" panose="020B0604020202020204" pitchFamily="34" charset="-128"/>
              </a:rPr>
              <a:t> = days(a);</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Ημέρες που πέρασαν </a:t>
            </a:r>
          </a:p>
          <a:p>
            <a:pPr marL="0" lvl="0" indent="0" defTabSz="449263" fontAlgn="base" hangingPunct="0">
              <a:lnSpc>
                <a:spcPct val="93000"/>
              </a:lnSpc>
              <a:spcBef>
                <a:spcPct val="0"/>
              </a:spcBef>
              <a:spcAft>
                <a:spcPct val="0"/>
              </a:spcAft>
              <a:buClr>
                <a:srgbClr val="000000"/>
              </a:buClr>
              <a:buSzPct val="100000"/>
              <a:buNone/>
            </a:pPr>
            <a:r>
              <a:rPr lang="el-GR" sz="2200" dirty="0" smtClean="0">
                <a:solidFill>
                  <a:srgbClr val="000000"/>
                </a:solidFill>
                <a:ea typeface="Arial Unicode MS" panose="020B0604020202020204" pitchFamily="34" charset="-128"/>
                <a:cs typeface="Arial Unicode MS" panose="020B0604020202020204" pitchFamily="34" charset="-128"/>
              </a:rPr>
              <a:t>    από την 1/1/2000</a:t>
            </a:r>
            <a:r>
              <a:rPr lang="en-US" sz="2200" dirty="0" smtClean="0">
                <a:solidFill>
                  <a:srgbClr val="000000"/>
                </a:solidFill>
                <a:ea typeface="Arial Unicode MS" panose="020B0604020202020204" pitchFamily="34" charset="-128"/>
                <a:cs typeface="Arial Unicode MS" panose="020B0604020202020204" pitchFamily="34" charset="-128"/>
              </a:rPr>
              <a:t>: %d \n\n",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num_of_days</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return 0; }</a:t>
            </a:r>
          </a:p>
          <a:p>
            <a:endParaRPr lang="en-US" dirty="0"/>
          </a:p>
        </p:txBody>
      </p:sp>
      <p:sp>
        <p:nvSpPr>
          <p:cNvPr id="4" name="Θέση περιεχομένου 2" descr="Συνέχεια προγράμματος: / asterisc, η συνάρτηση days, asterisc /. Enter, int days, παρένθεση, struct date X, κλείσιμο παρένθεσης. Enter,  άγκιστρο. Enter, int d. Enter, d = παρένθεση X .year, -2000, κλείσιμο παρένθεσης, * 360. Enter, d, + =, παρένθεση X .month, -1, κλείσιμο παρένθεσης, * 30, + X, .day. Enter, return d. Enter, κλείσιμο αγκίστρου.&#10;"/>
          <p:cNvSpPr>
            <a:spLocks noGrp="1"/>
          </p:cNvSpPr>
          <p:nvPr>
            <p:ph sz="half" idx="2"/>
            <p:custDataLst>
              <p:tags r:id="rId3"/>
            </p:custDataLst>
          </p:nvPr>
        </p:nvSpPr>
        <p:spPr/>
        <p:txBody>
          <a:bodyPr>
            <a:normAutofit fontScale="925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days(</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date X)</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d;</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d = (X.year-2000) * 360;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d += (X.month-1) * 30 + </a:t>
            </a:r>
            <a:r>
              <a:rPr lang="en-US" sz="2200" dirty="0" err="1" smtClean="0">
                <a:solidFill>
                  <a:srgbClr val="000000"/>
                </a:solidFill>
                <a:ea typeface="Arial Unicode MS" panose="020B0604020202020204" pitchFamily="34" charset="-128"/>
                <a:cs typeface="Arial Unicode MS" panose="020B0604020202020204" pitchFamily="34" charset="-128"/>
              </a:rPr>
              <a:t>X.day</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d;</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23</a:t>
            </a:fld>
            <a:endParaRPr lang="el-GR" sz="1400" dirty="0">
              <a:solidFill>
                <a:schemeClr val="tx1"/>
              </a:solidFill>
            </a:endParaRPr>
          </a:p>
        </p:txBody>
      </p:sp>
      <p:pic>
        <p:nvPicPr>
          <p:cNvPr id="8"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054371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Επιστροφή </a:t>
            </a:r>
            <a:r>
              <a:rPr lang="el-GR" b="1" dirty="0" smtClean="0"/>
              <a:t>δομών</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Μία </a:t>
            </a:r>
            <a:r>
              <a:rPr lang="el-GR" kern="0" dirty="0" smtClean="0">
                <a:solidFill>
                  <a:srgbClr val="000000"/>
                </a:solidFill>
              </a:rPr>
              <a:t>συνάρτηση, </a:t>
            </a:r>
            <a:r>
              <a:rPr lang="el-GR" kern="0" dirty="0">
                <a:solidFill>
                  <a:srgbClr val="000000"/>
                </a:solidFill>
              </a:rPr>
              <a:t>μπορεί να επιστρέψει μία ολόκληρη </a:t>
            </a:r>
            <a:r>
              <a:rPr lang="el-GR" kern="0" dirty="0" smtClean="0">
                <a:solidFill>
                  <a:srgbClr val="000000"/>
                </a:solidFill>
              </a:rPr>
              <a:t>δομή, </a:t>
            </a:r>
            <a:r>
              <a:rPr lang="el-GR" kern="0" dirty="0">
                <a:solidFill>
                  <a:srgbClr val="000000"/>
                </a:solidFill>
              </a:rPr>
              <a:t>όπως ακριβώς επιστρέφουν απλές μεταβλητές</a:t>
            </a:r>
            <a:r>
              <a:rPr lang="en-IE"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Άσκηση</a:t>
            </a:r>
            <a:r>
              <a:rPr lang="en-IE" kern="0" dirty="0">
                <a:solidFill>
                  <a:srgbClr val="000000"/>
                </a:solidFill>
              </a:rPr>
              <a:t> </a:t>
            </a:r>
            <a:r>
              <a:rPr lang="en-IE" kern="0" dirty="0" smtClean="0">
                <a:solidFill>
                  <a:srgbClr val="000000"/>
                </a:solidFill>
              </a:rPr>
              <a:t>4</a:t>
            </a:r>
            <a:r>
              <a:rPr lang="en-IE" kern="0" dirty="0">
                <a:solidFill>
                  <a:srgbClr val="000000"/>
                </a:solidFill>
              </a:rPr>
              <a:t>: </a:t>
            </a:r>
            <a:r>
              <a:rPr lang="el-GR" kern="0" dirty="0">
                <a:solidFill>
                  <a:srgbClr val="000000"/>
                </a:solidFill>
              </a:rPr>
              <a:t>Γράψτε ένα πρόγραμμα το οποίο (με χρήση συνάρτησης</a:t>
            </a:r>
            <a:r>
              <a:rPr lang="el-GR" kern="0" dirty="0" smtClean="0">
                <a:solidFill>
                  <a:srgbClr val="000000"/>
                </a:solidFill>
              </a:rPr>
              <a:t>), </a:t>
            </a:r>
            <a:r>
              <a:rPr lang="el-GR" kern="0" dirty="0">
                <a:solidFill>
                  <a:srgbClr val="000000"/>
                </a:solidFill>
              </a:rPr>
              <a:t>να επιστρέφει την μεγαλύτερη </a:t>
            </a:r>
            <a:r>
              <a:rPr lang="el-GR" kern="0" dirty="0" smtClean="0">
                <a:solidFill>
                  <a:srgbClr val="000000"/>
                </a:solidFill>
              </a:rPr>
              <a:t>ημερομηνία, </a:t>
            </a:r>
            <a:r>
              <a:rPr lang="el-GR" kern="0" dirty="0">
                <a:solidFill>
                  <a:srgbClr val="000000"/>
                </a:solidFill>
              </a:rPr>
              <a:t>από δύο δεδομένες ημερομηνίες</a:t>
            </a:r>
            <a:r>
              <a:rPr lang="en-IE"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24</a:t>
            </a:fld>
            <a:endParaRPr lang="el-GR" sz="1400" dirty="0">
              <a:solidFill>
                <a:schemeClr val="tx1"/>
              </a:solidFill>
            </a:endParaRPr>
          </a:p>
        </p:txBody>
      </p:sp>
    </p:spTree>
    <p:extLst>
      <p:ext uri="{BB962C8B-B14F-4D97-AF65-F5344CB8AC3E}">
        <p14:creationId xmlns:p14="http://schemas.microsoft.com/office/powerpoint/2010/main" val="2903007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4</a:t>
            </a:r>
            <a:r>
              <a:rPr lang="en-IE" b="1" dirty="0"/>
              <a:t>: </a:t>
            </a:r>
            <a:r>
              <a:rPr lang="el-GR" b="1" dirty="0" smtClean="0"/>
              <a:t>Πρόγραμμα (1 από 2)</a:t>
            </a:r>
            <a:endParaRPr lang="el-GR" b="1" dirty="0"/>
          </a:p>
        </p:txBody>
      </p:sp>
      <p:sp>
        <p:nvSpPr>
          <p:cNvPr id="3" name="Θέση περιεχομένου 1" descr="Πρόγραμμα: # include, s t d i o τελεία h. Enter, struct date, άγκιστρο. Enter, int month. Enter, int day. Enter, int year. Enter, κλείσιμο αγκίστρου, ερωτηματικό. Enter, struct date, larger, παρένθεση struct date, κόμμα struct date, κλείσιμο παρένθεσης. Enter, int main, άγκιστρο. Enter, struct date a, κόμμα b, κόμμα later. Enter, print f, \ n, εισαγωγή μίας ημερομηνίας, μήνας, ημέρα, έτος. Enter, scan f, % d, % d, % d, κόμμα &amp; a .month, κόμμα &amp; a .day, κόμμα &amp; a .year. Enter, print f, \ n, εισαγωγή άλλης μίας ημερομηνίας, μήνας, ημέρα, έτος. Enter, scan f, % d, % d, % d, κόμμα &amp; b .month, κόμμα &amp; b .day, κόμμα &amp; b .year. Enter, later =  larger, παρένθεση a, κόμμα b, κλείσιμο παρένθεσης. Enter, print f, \ n, η μεγαλύτερη ημερομηνία είναι % d, / % d, / % d, \ n,  κόμμα later .month, κόμμα later .day, κόμμα later .year. Enter, return 0. Enter, κλείσιμο αγκίστρου.&#10;"/>
          <p:cNvSpPr>
            <a:spLocks noGrp="1"/>
          </p:cNvSpPr>
          <p:nvPr>
            <p:ph idx="1"/>
            <p:custDataLst>
              <p:tags r:id="rId1"/>
            </p:custDataLst>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larger(</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a, b, later;</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μίας ημερομηνίας (μήνας ημέρα έτος</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%d %d", &amp;</a:t>
            </a:r>
            <a:r>
              <a:rPr lang="en-US" sz="2000" dirty="0" err="1" smtClean="0">
                <a:solidFill>
                  <a:srgbClr val="000000"/>
                </a:solidFill>
                <a:ea typeface="Arial Unicode MS" panose="020B0604020202020204" pitchFamily="34" charset="-128"/>
                <a:cs typeface="Arial Unicode MS" panose="020B0604020202020204" pitchFamily="34" charset="-128"/>
              </a:rPr>
              <a:t>a.month</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dirty="0" err="1" smtClean="0">
                <a:solidFill>
                  <a:srgbClr val="000000"/>
                </a:solidFill>
                <a:ea typeface="Arial Unicode MS" panose="020B0604020202020204" pitchFamily="34" charset="-128"/>
                <a:cs typeface="Arial Unicode MS" panose="020B0604020202020204" pitchFamily="34" charset="-128"/>
              </a:rPr>
              <a:t>a.day</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dirty="0" err="1" smtClean="0">
                <a:solidFill>
                  <a:srgbClr val="000000"/>
                </a:solidFill>
                <a:ea typeface="Arial Unicode MS" panose="020B0604020202020204" pitchFamily="34" charset="-128"/>
                <a:cs typeface="Arial Unicode MS" panose="020B0604020202020204" pitchFamily="34" charset="-128"/>
              </a:rPr>
              <a:t>a.year</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άλλης μίας ημερομηνίας (μήνας ημέρα έτος</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%d %d", &amp;</a:t>
            </a:r>
            <a:r>
              <a:rPr lang="en-US" sz="2000" dirty="0" err="1" smtClean="0">
                <a:solidFill>
                  <a:srgbClr val="000000"/>
                </a:solidFill>
                <a:ea typeface="Arial Unicode MS" panose="020B0604020202020204" pitchFamily="34" charset="-128"/>
                <a:cs typeface="Arial Unicode MS" panose="020B0604020202020204" pitchFamily="34" charset="-128"/>
              </a:rPr>
              <a:t>b.month</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dirty="0" err="1" smtClean="0">
                <a:solidFill>
                  <a:srgbClr val="000000"/>
                </a:solidFill>
                <a:ea typeface="Arial Unicode MS" panose="020B0604020202020204" pitchFamily="34" charset="-128"/>
                <a:cs typeface="Arial Unicode MS" panose="020B0604020202020204" pitchFamily="34" charset="-128"/>
              </a:rPr>
              <a:t>b.day</a:t>
            </a:r>
            <a:r>
              <a:rPr lang="en-US" sz="2000" dirty="0" smtClean="0">
                <a:solidFill>
                  <a:srgbClr val="000000"/>
                </a:solidFill>
                <a:ea typeface="Arial Unicode MS" panose="020B0604020202020204" pitchFamily="34" charset="-128"/>
                <a:cs typeface="Arial Unicode MS" panose="020B0604020202020204" pitchFamily="34" charset="-128"/>
              </a:rPr>
              <a:t>, &amp;</a:t>
            </a:r>
            <a:r>
              <a:rPr lang="en-US" sz="2000" dirty="0" err="1" smtClean="0">
                <a:solidFill>
                  <a:srgbClr val="000000"/>
                </a:solidFill>
                <a:ea typeface="Arial Unicode MS" panose="020B0604020202020204" pitchFamily="34" charset="-128"/>
                <a:cs typeface="Arial Unicode MS" panose="020B0604020202020204" pitchFamily="34" charset="-128"/>
              </a:rPr>
              <a:t>b.year</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later = larger(a,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Η μεγαλύτερη ημερομηνία είναι</a:t>
            </a:r>
            <a:r>
              <a:rPr lang="en-US" sz="2000" dirty="0" smtClean="0">
                <a:solidFill>
                  <a:srgbClr val="000000"/>
                </a:solidFill>
                <a:ea typeface="Arial Unicode MS" panose="020B0604020202020204" pitchFamily="34" charset="-128"/>
                <a:cs typeface="Arial Unicode MS" panose="020B0604020202020204" pitchFamily="34" charset="-128"/>
              </a:rPr>
              <a:t>: %d / %d / %d \n\n",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later.month</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later.day</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later.year</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25</a:t>
            </a:fld>
            <a:endParaRPr lang="el-GR" sz="1400" dirty="0">
              <a:solidFill>
                <a:schemeClr val="tx1"/>
              </a:solidFill>
            </a:endParaRPr>
          </a:p>
        </p:txBody>
      </p:sp>
    </p:spTree>
    <p:extLst>
      <p:ext uri="{BB962C8B-B14F-4D97-AF65-F5344CB8AC3E}">
        <p14:creationId xmlns:p14="http://schemas.microsoft.com/office/powerpoint/2010/main" val="24209723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Άσκηση</a:t>
            </a:r>
            <a:r>
              <a:rPr lang="en-IE" b="1" dirty="0">
                <a:solidFill>
                  <a:prstClr val="black"/>
                </a:solidFill>
              </a:rPr>
              <a:t> 4: </a:t>
            </a:r>
            <a:r>
              <a:rPr lang="el-GR" b="1" dirty="0" smtClean="0">
                <a:solidFill>
                  <a:prstClr val="black"/>
                </a:solidFill>
              </a:rPr>
              <a:t>Πρόγραμμα (2 </a:t>
            </a:r>
            <a:r>
              <a:rPr lang="el-GR" b="1" dirty="0">
                <a:solidFill>
                  <a:prstClr val="black"/>
                </a:solidFill>
              </a:rPr>
              <a:t>από 2)</a:t>
            </a:r>
            <a:endParaRPr lang="el-GR" dirty="0"/>
          </a:p>
        </p:txBody>
      </p:sp>
      <p:sp>
        <p:nvSpPr>
          <p:cNvPr id="3" name="Θέση περιεχομένου 1" descr="Συνέχεια προγράμματος: struct date large, παρένθεση struct date X, κόμμα struct date Y, κλείσιμο παρένθεσης. Enter, άγκιστρο. Enter, if, X .year, μεγαλύτερο του Y .year. Enter, return X. Enter, else if, X .year, μικρότερο του Y .year. Enter, return Y. Enter, else if, X .month,  μεγαλύτερο του Y .month. Enter, return X. Enter, else if, X .month, μικρότερο του Y .month. Enter, return Y. Enter, else if, X .day, μεγαλύτερο του Y .day. Enter, return X. Enter, else. Enter, return Y. Enter, κλείσιμο αγκίστρου.&#10;"/>
          <p:cNvSpPr>
            <a:spLocks noGrp="1"/>
          </p:cNvSpPr>
          <p:nvPr>
            <p:ph idx="1"/>
            <p:custDataLst>
              <p:tags r:id="rId2"/>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larger(</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X,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Y)</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dirty="0" err="1" smtClean="0">
                <a:solidFill>
                  <a:srgbClr val="000000"/>
                </a:solidFill>
                <a:ea typeface="Arial Unicode MS" panose="020B0604020202020204" pitchFamily="34" charset="-128"/>
                <a:cs typeface="Arial Unicode MS" panose="020B0604020202020204" pitchFamily="34" charset="-128"/>
              </a:rPr>
              <a:t>X.year</a:t>
            </a:r>
            <a:r>
              <a:rPr lang="en-US" sz="2000" dirty="0" smtClean="0">
                <a:solidFill>
                  <a:srgbClr val="000000"/>
                </a:solidFill>
                <a:ea typeface="Arial Unicode MS" panose="020B0604020202020204" pitchFamily="34" charset="-128"/>
                <a:cs typeface="Arial Unicode MS" panose="020B0604020202020204" pitchFamily="34" charset="-128"/>
              </a:rPr>
              <a:t> &gt; </a:t>
            </a:r>
            <a:r>
              <a:rPr lang="en-US" sz="2000" dirty="0" err="1" smtClean="0">
                <a:solidFill>
                  <a:srgbClr val="000000"/>
                </a:solidFill>
                <a:ea typeface="Arial Unicode MS" panose="020B0604020202020204" pitchFamily="34" charset="-128"/>
                <a:cs typeface="Arial Unicode MS" panose="020B0604020202020204" pitchFamily="34" charset="-128"/>
              </a:rPr>
              <a:t>Y.year</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 if (</a:t>
            </a:r>
            <a:r>
              <a:rPr lang="en-US" sz="2000" dirty="0" err="1" smtClean="0">
                <a:solidFill>
                  <a:srgbClr val="000000"/>
                </a:solidFill>
                <a:ea typeface="Arial Unicode MS" panose="020B0604020202020204" pitchFamily="34" charset="-128"/>
                <a:cs typeface="Arial Unicode MS" panose="020B0604020202020204" pitchFamily="34" charset="-128"/>
              </a:rPr>
              <a:t>X.year</a:t>
            </a:r>
            <a:r>
              <a:rPr lang="en-US" sz="2000" dirty="0" smtClean="0">
                <a:solidFill>
                  <a:srgbClr val="000000"/>
                </a:solidFill>
                <a:ea typeface="Arial Unicode MS" panose="020B0604020202020204" pitchFamily="34" charset="-128"/>
                <a:cs typeface="Arial Unicode MS" panose="020B0604020202020204" pitchFamily="34" charset="-128"/>
              </a:rPr>
              <a:t> &lt; </a:t>
            </a:r>
            <a:r>
              <a:rPr lang="en-US" sz="2000" dirty="0" err="1" smtClean="0">
                <a:solidFill>
                  <a:srgbClr val="000000"/>
                </a:solidFill>
                <a:ea typeface="Arial Unicode MS" panose="020B0604020202020204" pitchFamily="34" charset="-128"/>
                <a:cs typeface="Arial Unicode MS" panose="020B0604020202020204" pitchFamily="34" charset="-128"/>
              </a:rPr>
              <a:t>Y.year</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Y;</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 if (</a:t>
            </a:r>
            <a:r>
              <a:rPr lang="en-US" sz="2000" dirty="0" err="1" smtClean="0">
                <a:solidFill>
                  <a:srgbClr val="000000"/>
                </a:solidFill>
                <a:ea typeface="Arial Unicode MS" panose="020B0604020202020204" pitchFamily="34" charset="-128"/>
                <a:cs typeface="Arial Unicode MS" panose="020B0604020202020204" pitchFamily="34" charset="-128"/>
              </a:rPr>
              <a:t>X.month</a:t>
            </a:r>
            <a:r>
              <a:rPr lang="en-US" sz="2000" dirty="0" smtClean="0">
                <a:solidFill>
                  <a:srgbClr val="000000"/>
                </a:solidFill>
                <a:ea typeface="Arial Unicode MS" panose="020B0604020202020204" pitchFamily="34" charset="-128"/>
                <a:cs typeface="Arial Unicode MS" panose="020B0604020202020204" pitchFamily="34" charset="-128"/>
              </a:rPr>
              <a:t> &gt; </a:t>
            </a:r>
            <a:r>
              <a:rPr lang="en-US" sz="2000" dirty="0" err="1" smtClean="0">
                <a:solidFill>
                  <a:srgbClr val="000000"/>
                </a:solidFill>
                <a:ea typeface="Arial Unicode MS" panose="020B0604020202020204" pitchFamily="34" charset="-128"/>
                <a:cs typeface="Arial Unicode MS" panose="020B0604020202020204" pitchFamily="34" charset="-128"/>
              </a:rPr>
              <a:t>Y.month</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 if (</a:t>
            </a:r>
            <a:r>
              <a:rPr lang="en-US" sz="2000" dirty="0" err="1" smtClean="0">
                <a:solidFill>
                  <a:srgbClr val="000000"/>
                </a:solidFill>
                <a:ea typeface="Arial Unicode MS" panose="020B0604020202020204" pitchFamily="34" charset="-128"/>
                <a:cs typeface="Arial Unicode MS" panose="020B0604020202020204" pitchFamily="34" charset="-128"/>
              </a:rPr>
              <a:t>X.month</a:t>
            </a:r>
            <a:r>
              <a:rPr lang="en-US" sz="2000" dirty="0" smtClean="0">
                <a:solidFill>
                  <a:srgbClr val="000000"/>
                </a:solidFill>
                <a:ea typeface="Arial Unicode MS" panose="020B0604020202020204" pitchFamily="34" charset="-128"/>
                <a:cs typeface="Arial Unicode MS" panose="020B0604020202020204" pitchFamily="34" charset="-128"/>
              </a:rPr>
              <a:t> &lt; </a:t>
            </a:r>
            <a:r>
              <a:rPr lang="en-US" sz="2000" dirty="0" err="1" smtClean="0">
                <a:solidFill>
                  <a:srgbClr val="000000"/>
                </a:solidFill>
                <a:ea typeface="Arial Unicode MS" panose="020B0604020202020204" pitchFamily="34" charset="-128"/>
                <a:cs typeface="Arial Unicode MS" panose="020B0604020202020204" pitchFamily="34" charset="-128"/>
              </a:rPr>
              <a:t>Y.month</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Y;</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 if (</a:t>
            </a:r>
            <a:r>
              <a:rPr lang="en-US" sz="2000" dirty="0" err="1" smtClean="0">
                <a:solidFill>
                  <a:srgbClr val="000000"/>
                </a:solidFill>
                <a:ea typeface="Arial Unicode MS" panose="020B0604020202020204" pitchFamily="34" charset="-128"/>
                <a:cs typeface="Arial Unicode MS" panose="020B0604020202020204" pitchFamily="34" charset="-128"/>
              </a:rPr>
              <a:t>X.day</a:t>
            </a:r>
            <a:r>
              <a:rPr lang="en-US" sz="2000" dirty="0" smtClean="0">
                <a:solidFill>
                  <a:srgbClr val="000000"/>
                </a:solidFill>
                <a:ea typeface="Arial Unicode MS" panose="020B0604020202020204" pitchFamily="34" charset="-128"/>
                <a:cs typeface="Arial Unicode MS" panose="020B0604020202020204" pitchFamily="34" charset="-128"/>
              </a:rPr>
              <a:t> &gt; </a:t>
            </a:r>
            <a:r>
              <a:rPr lang="en-US" sz="2000" dirty="0" err="1" smtClean="0">
                <a:solidFill>
                  <a:srgbClr val="000000"/>
                </a:solidFill>
                <a:ea typeface="Arial Unicode MS" panose="020B0604020202020204" pitchFamily="34" charset="-128"/>
                <a:cs typeface="Arial Unicode MS" panose="020B0604020202020204" pitchFamily="34" charset="-128"/>
              </a:rPr>
              <a:t>Y.day</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Y;</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26</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839771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Πίνακες </a:t>
            </a:r>
            <a:r>
              <a:rPr lang="el-GR" b="1" dirty="0" smtClean="0"/>
              <a:t>δομών</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Επειδή μία δομή είναι ένα αντικείμενο, είναι δυνατόν να δημιουργηθούν πίνακες </a:t>
            </a:r>
            <a:r>
              <a:rPr lang="el-GR" kern="0" dirty="0" smtClean="0">
                <a:solidFill>
                  <a:srgbClr val="000000"/>
                </a:solidFill>
              </a:rPr>
              <a:t>δομών.</a:t>
            </a:r>
            <a:endParaRPr lang="en-IE"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Οπότε κάθε στοιχείο του πίνακα θα είναι μία </a:t>
            </a:r>
            <a:r>
              <a:rPr lang="el-GR" kern="0" dirty="0" smtClean="0">
                <a:solidFill>
                  <a:srgbClr val="000000"/>
                </a:solidFill>
              </a:rPr>
              <a:t>δομή.</a:t>
            </a:r>
            <a:endParaRPr lang="en-IE"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Ένας πίνακας </a:t>
            </a:r>
            <a:r>
              <a:rPr lang="el-GR" kern="0" dirty="0" smtClean="0">
                <a:solidFill>
                  <a:srgbClr val="000000"/>
                </a:solidFill>
              </a:rPr>
              <a:t>δομών </a:t>
            </a:r>
            <a:r>
              <a:rPr lang="el-GR" kern="0" dirty="0">
                <a:solidFill>
                  <a:srgbClr val="000000"/>
                </a:solidFill>
              </a:rPr>
              <a:t>δηλώνεται με την ίδια </a:t>
            </a:r>
            <a:r>
              <a:rPr lang="el-GR" kern="0" dirty="0" smtClean="0">
                <a:solidFill>
                  <a:srgbClr val="000000"/>
                </a:solidFill>
              </a:rPr>
              <a:t>μέθοδο, </a:t>
            </a:r>
            <a:r>
              <a:rPr lang="el-GR" kern="0" dirty="0">
                <a:solidFill>
                  <a:srgbClr val="000000"/>
                </a:solidFill>
              </a:rPr>
              <a:t>που δηλώνεται μία κοινή μεταβλητή</a:t>
            </a:r>
            <a:r>
              <a:rPr lang="en-IE" kern="0" dirty="0">
                <a:solidFill>
                  <a:srgbClr val="000000"/>
                </a:solidFill>
              </a:rPr>
              <a:t>: </a:t>
            </a:r>
            <a:r>
              <a:rPr lang="en-IE" kern="0" dirty="0" err="1">
                <a:solidFill>
                  <a:srgbClr val="000000"/>
                </a:solidFill>
              </a:rPr>
              <a:t>struct</a:t>
            </a:r>
            <a:r>
              <a:rPr lang="en-IE" kern="0" dirty="0">
                <a:solidFill>
                  <a:srgbClr val="000000"/>
                </a:solidFill>
              </a:rPr>
              <a:t> Date a[N];</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27</a:t>
            </a:fld>
            <a:endParaRPr lang="el-GR" dirty="0">
              <a:solidFill>
                <a:schemeClr val="tx1"/>
              </a:solidFill>
            </a:endParaRPr>
          </a:p>
        </p:txBody>
      </p:sp>
    </p:spTree>
    <p:extLst>
      <p:ext uri="{BB962C8B-B14F-4D97-AF65-F5344CB8AC3E}">
        <p14:creationId xmlns:p14="http://schemas.microsoft.com/office/powerpoint/2010/main" val="1836250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prstClr val="black"/>
                </a:solidFill>
              </a:rPr>
              <a:t>Πίνακες </a:t>
            </a:r>
            <a:r>
              <a:rPr lang="el-GR" b="1" dirty="0" smtClean="0">
                <a:solidFill>
                  <a:prstClr val="black"/>
                </a:solidFill>
              </a:rPr>
              <a:t>δομών</a:t>
            </a:r>
            <a:r>
              <a:rPr lang="en-IE" b="1" dirty="0">
                <a:solidFill>
                  <a:prstClr val="black"/>
                </a:solidFill>
              </a:rPr>
              <a:t>: </a:t>
            </a:r>
            <a:r>
              <a:rPr lang="el-GR" b="1" dirty="0">
                <a:solidFill>
                  <a:prstClr val="black"/>
                </a:solidFill>
              </a:rPr>
              <a:t>Παράδειγμα</a:t>
            </a:r>
            <a:r>
              <a:rPr lang="en-IE" b="1" dirty="0">
                <a:solidFill>
                  <a:prstClr val="black"/>
                </a:solidFill>
              </a:rPr>
              <a:t> 1</a:t>
            </a:r>
            <a:endParaRPr lang="el-GR" dirty="0"/>
          </a:p>
        </p:txBody>
      </p:sp>
      <p:sp>
        <p:nvSpPr>
          <p:cNvPr id="3" name="Θέση περιεχομένου 1" descr="Τμήμα προγράμματος: struct, pay underscore record, άγκιστρο. Enter, int, e underscore num.  Enter, char, e underscore name, αγκύλη 30, κλείσιμο αγκύλης. Enter, float, e underscore rate. Enter,  κλείσιμο αγκίστρου, ερωτηματικό.  Μέσα στο κυρίως πρόγραμμα, η δήλωση του πίνακα, γίνεται ως εξής:  struct, pay underscore record,  employee, αγκύλη 7, κλείσιμο αγκύλης.&#10;"/>
          <p:cNvSpPr>
            <a:spLocks noGrp="1"/>
          </p:cNvSpPr>
          <p:nvPr>
            <p:ph sz="half"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C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C00000"/>
                </a:solidFill>
                <a:ea typeface="Arial Unicode MS" panose="020B0604020202020204" pitchFamily="34" charset="-128"/>
                <a:cs typeface="Arial Unicode MS" panose="020B0604020202020204" pitchFamily="34" charset="-128"/>
              </a:rPr>
              <a:t>struct</a:t>
            </a: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pay_record</a:t>
            </a:r>
            <a:r>
              <a:rPr lang="en-US" sz="2400"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int</a:t>
            </a:r>
            <a:r>
              <a:rPr lang="en-US" sz="2400" dirty="0" smtClean="0">
                <a:solidFill>
                  <a:srgbClr val="C00000"/>
                </a:solidFill>
                <a:ea typeface="Arial Unicode MS" panose="020B0604020202020204" pitchFamily="34" charset="-128"/>
                <a:cs typeface="Arial Unicode MS" panose="020B0604020202020204" pitchFamily="34" charset="-128"/>
              </a:rPr>
              <a:t> </a:t>
            </a:r>
            <a:r>
              <a:rPr lang="el-GR"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e_num</a:t>
            </a:r>
            <a:r>
              <a:rPr lang="en-US" sz="24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char </a:t>
            </a:r>
            <a:r>
              <a:rPr lang="el-GR"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e_name</a:t>
            </a:r>
            <a:r>
              <a:rPr lang="en-US" sz="2400" dirty="0" smtClean="0">
                <a:solidFill>
                  <a:srgbClr val="C00000"/>
                </a:solidFill>
                <a:ea typeface="Arial Unicode MS" panose="020B0604020202020204" pitchFamily="34" charset="-128"/>
                <a:cs typeface="Arial Unicode MS" panose="020B0604020202020204" pitchFamily="34" charset="-128"/>
              </a:rPr>
              <a:t>[30];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float </a:t>
            </a:r>
            <a:r>
              <a:rPr lang="el-GR"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e_rate</a:t>
            </a:r>
            <a:r>
              <a:rPr lang="en-US" sz="24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struct</a:t>
            </a: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dirty="0" err="1" smtClean="0">
                <a:solidFill>
                  <a:srgbClr val="C00000"/>
                </a:solidFill>
                <a:ea typeface="Arial Unicode MS" panose="020B0604020202020204" pitchFamily="34" charset="-128"/>
                <a:cs typeface="Arial Unicode MS" panose="020B0604020202020204" pitchFamily="34" charset="-128"/>
              </a:rPr>
              <a:t>pay_record</a:t>
            </a:r>
            <a:r>
              <a:rPr lang="en-US" sz="2400" dirty="0" smtClean="0">
                <a:solidFill>
                  <a:srgbClr val="C00000"/>
                </a:solidFill>
                <a:ea typeface="Arial Unicode MS" panose="020B0604020202020204" pitchFamily="34" charset="-128"/>
                <a:cs typeface="Arial Unicode MS" panose="020B0604020202020204" pitchFamily="34" charset="-128"/>
              </a:rPr>
              <a:t> employee[7];</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p>
          <a:p>
            <a:endParaRPr lang="en-US" dirty="0"/>
          </a:p>
        </p:txBody>
      </p:sp>
      <p:pic>
        <p:nvPicPr>
          <p:cNvPr id="7" name="Θέση περιεχομένου 1" descr="Εικόνα που εμφανίζει την έξοδο του προγράμματος. Πρόκειται για έναν πίνακα με επτά εγγραφές εργαζομένων. Περιέχει τον κωδικό του εργαζομένου, το όνομά του, και την ωρομίσθια αμοιβή του."/>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644008" y="2501050"/>
            <a:ext cx="4038600" cy="2724262"/>
          </a:xfrm>
        </p:spPr>
      </p:pic>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28</a:t>
            </a:fld>
            <a:endParaRPr lang="el-GR" sz="1400" dirty="0">
              <a:solidFill>
                <a:schemeClr val="tx1"/>
              </a:solidFill>
            </a:endParaRPr>
          </a:p>
        </p:txBody>
      </p:sp>
    </p:spTree>
    <p:extLst>
      <p:ext uri="{BB962C8B-B14F-4D97-AF65-F5344CB8AC3E}">
        <p14:creationId xmlns:p14="http://schemas.microsoft.com/office/powerpoint/2010/main" val="4011919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Πίνακες </a:t>
            </a:r>
            <a:r>
              <a:rPr lang="el-GR" b="1" dirty="0" smtClean="0"/>
              <a:t>δομών</a:t>
            </a:r>
            <a:r>
              <a:rPr lang="en-IE" b="1" dirty="0"/>
              <a:t>: </a:t>
            </a:r>
            <a:r>
              <a:rPr lang="el-GR" b="1" dirty="0"/>
              <a:t>Πρόγραμμα</a:t>
            </a:r>
            <a:r>
              <a:rPr lang="en-IE" b="1" dirty="0"/>
              <a:t> </a:t>
            </a:r>
            <a:r>
              <a:rPr lang="el-GR" b="1" dirty="0"/>
              <a:t>1</a:t>
            </a:r>
          </a:p>
        </p:txBody>
      </p:sp>
      <p:sp>
        <p:nvSpPr>
          <p:cNvPr id="3" name="Θέση περιεχομένου 1" descr="Πρόγραμμα: # include, s t d i o τελεία h. Enter, # define, N 3. Enter, struct, pay underscore record, άγκιστρο. Enter, int, e underscore num. Enter, char, e underscore name, αγκύλη 30, κλείσιμο αγκύλης. Enter, float, e underscore rate. Enter, κλείσιμο αγκίστρου, ερωτηματικό. Enter, int main, άγκιστρο.  Enter, struct, pay underscore record, employee, αγκύλη N, κλείσιμο αγκύλης, = άγκιστρο, άγκιστρο, 1 2 3 4, κόμμα, εισαγωγικά Hanson, H, εισαγωγικά, κόμμα 5.34, κλείσιμο αγκίστρου, κόμμα άγκιστρο, 2 3 4 5, κόμμα, εισαγωγικά Monroe, M, εισαγωγικά, κόμμα 6.12, κλείσιμο αγκίστρου, κόμμα άγκιστρο, 7 8 9 0, κόμμα, εισαγωγικά Donaldson, D, εισαγωγικά, κόμμα 8.23, κλείσιμο αγκίστρου, κλείσιμο αγκίστρου, ερωτηματικό. Enter, int  i. Enter, print f, Αριθμός, \ t, Όνομα, \ t, \ t, Ωρομίσθιο, \ n. &#10;"/>
          <p:cNvSpPr>
            <a:spLocks noGrp="1"/>
          </p:cNvSpPr>
          <p:nvPr>
            <p:ph sz="half" idx="1"/>
            <p:custDataLst>
              <p:tags r:id="rId1"/>
            </p:custDataLst>
          </p:nvPr>
        </p:nvSpPr>
        <p:spPr/>
        <p:txBody>
          <a:bodyPr>
            <a:normAutofit fontScale="775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#include &lt;</a:t>
            </a:r>
            <a:r>
              <a:rPr lang="en-US" sz="2600" dirty="0" err="1" smtClean="0">
                <a:solidFill>
                  <a:srgbClr val="000000"/>
                </a:solidFill>
                <a:ea typeface="Arial Unicode MS" panose="020B0604020202020204" pitchFamily="34" charset="-128"/>
                <a:cs typeface="Arial Unicode MS" panose="020B0604020202020204" pitchFamily="34" charset="-128"/>
              </a:rPr>
              <a:t>stdio.h</a:t>
            </a:r>
            <a:r>
              <a:rPr lang="en-US" sz="26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#define N 3</a:t>
            </a:r>
          </a:p>
          <a:p>
            <a:pPr marL="0" lvl="0" indent="0" defTabSz="449263" fontAlgn="base" hangingPunct="0">
              <a:lnSpc>
                <a:spcPct val="103000"/>
              </a:lnSpc>
              <a:spcBef>
                <a:spcPct val="0"/>
              </a:spcBef>
              <a:spcAft>
                <a:spcPct val="0"/>
              </a:spcAft>
              <a:buClr>
                <a:srgbClr val="000000"/>
              </a:buClr>
              <a:buSzPct val="100000"/>
              <a:buNone/>
            </a:pPr>
            <a:r>
              <a:rPr lang="en-US" sz="2600" dirty="0" err="1" smtClean="0">
                <a:solidFill>
                  <a:srgbClr val="000000"/>
                </a:solidFill>
                <a:ea typeface="Arial Unicode MS" panose="020B0604020202020204" pitchFamily="34" charset="-128"/>
                <a:cs typeface="Arial Unicode MS" panose="020B0604020202020204" pitchFamily="34" charset="-128"/>
              </a:rPr>
              <a:t>struct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pay_record</a:t>
            </a: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e_num</a:t>
            </a:r>
            <a:r>
              <a:rPr lang="en-US" sz="26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char  </a:t>
            </a:r>
            <a:r>
              <a:rPr lang="en-US" sz="2600" dirty="0" err="1" smtClean="0">
                <a:solidFill>
                  <a:srgbClr val="000000"/>
                </a:solidFill>
                <a:ea typeface="Arial Unicode MS" panose="020B0604020202020204" pitchFamily="34" charset="-128"/>
                <a:cs typeface="Arial Unicode MS" panose="020B0604020202020204" pitchFamily="34" charset="-128"/>
              </a:rPr>
              <a:t>e_name</a:t>
            </a:r>
            <a:r>
              <a:rPr lang="en-US" sz="2600" dirty="0" smtClean="0">
                <a:solidFill>
                  <a:srgbClr val="000000"/>
                </a:solidFill>
                <a:ea typeface="Arial Unicode MS" panose="020B0604020202020204" pitchFamily="34" charset="-128"/>
                <a:cs typeface="Arial Unicode MS" panose="020B0604020202020204" pitchFamily="34" charset="-128"/>
              </a:rPr>
              <a:t>[30];</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float </a:t>
            </a:r>
            <a:r>
              <a:rPr lang="el-GR"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e_rate</a:t>
            </a:r>
            <a:r>
              <a:rPr lang="en-US" sz="26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struct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pay_record</a:t>
            </a:r>
            <a:r>
              <a:rPr lang="en-US" sz="2600" dirty="0" smtClean="0">
                <a:solidFill>
                  <a:srgbClr val="000000"/>
                </a:solidFill>
                <a:ea typeface="Arial Unicode MS" panose="020B0604020202020204" pitchFamily="34" charset="-128"/>
                <a:cs typeface="Arial Unicode MS" panose="020B0604020202020204" pitchFamily="34" charset="-128"/>
              </a:rPr>
              <a:t> employee[N]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{1234, "Hanson, H.", 5.34},</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{2345, "Monroe, M.", 6.12},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{7890, "Donaldson, D.", 8.23}</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a:t>
            </a:r>
            <a:r>
              <a:rPr lang="en-US" sz="26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printf</a:t>
            </a:r>
            <a:r>
              <a:rPr lang="en-US" sz="2600" dirty="0" smtClean="0">
                <a:solidFill>
                  <a:srgbClr val="000000"/>
                </a:solidFill>
                <a:ea typeface="Arial Unicode MS" panose="020B0604020202020204" pitchFamily="34" charset="-128"/>
                <a:cs typeface="Arial Unicode MS" panose="020B0604020202020204" pitchFamily="34" charset="-128"/>
              </a:rPr>
              <a:t>(“</a:t>
            </a:r>
            <a:r>
              <a:rPr lang="el-GR" sz="2600" dirty="0" smtClean="0">
                <a:solidFill>
                  <a:srgbClr val="000000"/>
                </a:solidFill>
                <a:ea typeface="Arial Unicode MS" panose="020B0604020202020204" pitchFamily="34" charset="-128"/>
                <a:cs typeface="Arial Unicode MS" panose="020B0604020202020204" pitchFamily="34" charset="-128"/>
              </a:rPr>
              <a:t>Αριθμός </a:t>
            </a:r>
            <a:r>
              <a:rPr lang="en-US" sz="2600" dirty="0" smtClean="0">
                <a:solidFill>
                  <a:srgbClr val="000000"/>
                </a:solidFill>
                <a:ea typeface="Arial Unicode MS" panose="020B0604020202020204" pitchFamily="34" charset="-128"/>
                <a:cs typeface="Arial Unicode MS" panose="020B0604020202020204" pitchFamily="34" charset="-128"/>
              </a:rPr>
              <a:t>\t </a:t>
            </a:r>
            <a:r>
              <a:rPr lang="el-GR" sz="2600" dirty="0" smtClean="0">
                <a:solidFill>
                  <a:srgbClr val="000000"/>
                </a:solidFill>
                <a:ea typeface="Arial Unicode MS" panose="020B0604020202020204" pitchFamily="34" charset="-128"/>
                <a:cs typeface="Arial Unicode MS" panose="020B0604020202020204" pitchFamily="34" charset="-128"/>
              </a:rPr>
              <a:t>Όνομα </a:t>
            </a:r>
            <a:r>
              <a:rPr lang="en-US" sz="2600" dirty="0" smtClean="0">
                <a:solidFill>
                  <a:srgbClr val="000000"/>
                </a:solidFill>
                <a:ea typeface="Arial Unicode MS" panose="020B0604020202020204" pitchFamily="34" charset="-128"/>
                <a:cs typeface="Arial Unicode MS" panose="020B0604020202020204" pitchFamily="34" charset="-128"/>
              </a:rPr>
              <a:t>\t\t </a:t>
            </a:r>
          </a:p>
          <a:p>
            <a:pPr marL="0" lvl="0" indent="0" defTabSz="449263" fontAlgn="base" hangingPunct="0">
              <a:lnSpc>
                <a:spcPct val="10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l-GR" sz="2600" dirty="0" smtClean="0">
                <a:solidFill>
                  <a:srgbClr val="000000"/>
                </a:solidFill>
                <a:ea typeface="Arial Unicode MS" panose="020B0604020202020204" pitchFamily="34" charset="-128"/>
                <a:cs typeface="Arial Unicode MS" panose="020B0604020202020204" pitchFamily="34" charset="-128"/>
              </a:rPr>
              <a:t> Ωρομίσθιο </a:t>
            </a:r>
            <a:r>
              <a:rPr lang="en-US" sz="2600" dirty="0" smtClean="0">
                <a:solidFill>
                  <a:srgbClr val="000000"/>
                </a:solidFill>
                <a:ea typeface="Arial Unicode MS" panose="020B0604020202020204" pitchFamily="34" charset="-128"/>
                <a:cs typeface="Arial Unicode MS" panose="020B0604020202020204" pitchFamily="34" charset="-128"/>
              </a:rPr>
              <a:t>\n");</a:t>
            </a:r>
          </a:p>
          <a:p>
            <a:endParaRPr lang="en-US" dirty="0"/>
          </a:p>
        </p:txBody>
      </p:sp>
      <p:sp>
        <p:nvSpPr>
          <p:cNvPr id="7" name="Θέση περιεχομένου 2" descr="Συνέχεια προγράμματος: For, i = 0, ερωτηματικό, i μικρότερο του N, ερωτηματικό, i + +. Enter, print f, % d,  \ t, % s, \ t, % .2 f,  \ n, κόμμα employee, αγκύλη i, κλείσιμο αγκύλης, .e underscore num, κόμμα employee, αγκύλη i, κλείσιμο αγκύλης, .e underscore name, κόμμα employee, αγκύλη i, κλείσιμο αγκύλης, .e underscore rate. Enter, return 0. Enter, κλείσιμο αγκίστρου. Στην έξοδο του προγράμματος, θα εκτυπωθεί ένας πίνακας, με τον αριθμό, το όνομα, και το ωρομίσθιο, των τριών εργαζομένων.&#10;"/>
          <p:cNvSpPr>
            <a:spLocks noGrp="1"/>
          </p:cNvSpPr>
          <p:nvPr>
            <p:ph sz="half" idx="2"/>
            <p:custDataLst>
              <p:tags r:id="rId2"/>
            </p:custDataLst>
          </p:nvPr>
        </p:nvSpPr>
        <p:spPr/>
        <p:txBody>
          <a:bodyPr>
            <a:noAutofit/>
          </a:bodyPr>
          <a:lstStyle/>
          <a:p>
            <a:pPr marL="0" lvl="0" indent="0" defTabSz="449263" fontAlgn="base" hangingPunct="0">
              <a:lnSpc>
                <a:spcPct val="10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("%d \t %s \t %.2f \n", 	employee[</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e_num</a:t>
            </a:r>
            <a:r>
              <a:rPr lang="en-US" sz="2000" dirty="0" smtClean="0">
                <a:solidFill>
                  <a:srgbClr val="000000"/>
                </a:solidFill>
                <a:ea typeface="Arial Unicode MS" panose="020B0604020202020204" pitchFamily="34" charset="-128"/>
                <a:cs typeface="Arial Unicode MS" panose="020B0604020202020204" pitchFamily="34" charset="-128"/>
              </a:rPr>
              <a:t>, 	employee[</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e_name</a:t>
            </a:r>
            <a:r>
              <a:rPr lang="en-US" sz="2000" dirty="0" smtClean="0">
                <a:solidFill>
                  <a:srgbClr val="000000"/>
                </a:solidFill>
                <a:ea typeface="Arial Unicode MS" panose="020B0604020202020204" pitchFamily="34" charset="-128"/>
                <a:cs typeface="Arial Unicode MS" panose="020B0604020202020204" pitchFamily="34" charset="-128"/>
              </a:rPr>
              <a:t>, 	employee[</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e_rate</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a:t>
            </a:r>
          </a:p>
          <a:p>
            <a:pPr marL="0" lvl="0" indent="0" defTabSz="449263" fontAlgn="base" hangingPunct="0">
              <a:lnSpc>
                <a:spcPct val="10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18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Output:</a:t>
            </a:r>
          </a:p>
          <a:p>
            <a:pPr marL="0" lvl="0" indent="0" defTabSz="449263" fontAlgn="base" hangingPunct="0">
              <a:lnSpc>
                <a:spcPct val="93000"/>
              </a:lnSpc>
              <a:spcBef>
                <a:spcPct val="0"/>
              </a:spcBef>
              <a:spcAft>
                <a:spcPct val="0"/>
              </a:spcAft>
              <a:buClr>
                <a:srgbClr val="000000"/>
              </a:buClr>
              <a:buSzPct val="100000"/>
              <a:buNone/>
            </a:pPr>
            <a:endParaRPr lang="en-US" sz="11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Number	Name			Rate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1234	Hanson, H.		5.34</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2345	Monroe, M.		6.12</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7890	Donaldson, D.	8.23</a:t>
            </a:r>
          </a:p>
          <a:p>
            <a:pPr marL="0" lvl="0" indent="0" defTabSz="449263" fontAlgn="base" hangingPunct="0">
              <a:lnSpc>
                <a:spcPct val="103000"/>
              </a:lnSpc>
              <a:spcBef>
                <a:spcPct val="0"/>
              </a:spcBef>
              <a:spcAft>
                <a:spcPct val="0"/>
              </a:spcAft>
              <a:buClr>
                <a:srgbClr val="000000"/>
              </a:buClr>
              <a:buSzPct val="100000"/>
              <a:buNone/>
            </a:pPr>
            <a:endParaRPr lang="en-US" sz="20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29</a:t>
            </a:fld>
            <a:endParaRPr lang="el-GR" sz="1400" dirty="0">
              <a:solidFill>
                <a:schemeClr val="tx1"/>
              </a:solidFill>
            </a:endParaRPr>
          </a:p>
        </p:txBody>
      </p:sp>
    </p:spTree>
    <p:extLst>
      <p:ext uri="{BB962C8B-B14F-4D97-AF65-F5344CB8AC3E}">
        <p14:creationId xmlns:p14="http://schemas.microsoft.com/office/powerpoint/2010/main" val="4152506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Χρηματοδότηση </a:t>
            </a:r>
            <a:endParaRPr lang="el-GR" b="1" dirty="0"/>
          </a:p>
        </p:txBody>
      </p:sp>
      <p:sp>
        <p:nvSpPr>
          <p:cNvPr id="3" name="Θέση περιεχομένου 1"/>
          <p:cNvSpPr>
            <a:spLocks noGrp="1"/>
          </p:cNvSpPr>
          <p:nvPr>
            <p:ph idx="1"/>
          </p:nvPr>
        </p:nvSpPr>
        <p:spPr/>
        <p:txBody>
          <a:bodyPr>
            <a:normAutofit/>
          </a:bodyPr>
          <a:lstStyle/>
          <a:p>
            <a:r>
              <a:rPr lang="el-GR" sz="2400" dirty="0" smtClean="0"/>
              <a:t>Το παρόν εκπαιδευτικό υλικό έχει αναπτυχθεί στα πλαίσια του εκπαιδευτικού έργου του διδάσκοντα</a:t>
            </a:r>
            <a:r>
              <a:rPr lang="en-US" sz="2400" dirty="0"/>
              <a:t>.</a:t>
            </a:r>
            <a:r>
              <a:rPr lang="el-GR" sz="2400" dirty="0" smtClean="0"/>
              <a:t> </a:t>
            </a:r>
          </a:p>
          <a:p>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a:t>.</a:t>
            </a:r>
            <a:r>
              <a:rPr lang="en-US" sz="2400" dirty="0" smtClean="0"/>
              <a:t> </a:t>
            </a:r>
            <a:endParaRPr lang="el-GR" sz="2400" dirty="0"/>
          </a:p>
        </p:txBody>
      </p:sp>
      <p:pic>
        <p:nvPicPr>
          <p:cNvPr id="4"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0000"/>
                    </a14:imgEffect>
                  </a14:imgLayer>
                </a14:imgProps>
              </a:ext>
              <a:ext uri="{28A0092B-C50C-407E-A947-70E740481C1C}">
                <a14:useLocalDpi xmlns:a14="http://schemas.microsoft.com/office/drawing/2010/main" val="0"/>
              </a:ext>
            </a:extLst>
          </a:blip>
          <a:srcRect/>
          <a:stretch>
            <a:fillRect/>
          </a:stretch>
        </p:blipFill>
        <p:spPr bwMode="auto">
          <a:xfrm>
            <a:off x="683568" y="4221088"/>
            <a:ext cx="7848872" cy="201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Θέση αριθμού διαφάνειας 1" descr="."/>
          <p:cNvSpPr>
            <a:spLocks noGrp="1"/>
          </p:cNvSpPr>
          <p:nvPr>
            <p:ph type="sldNum" sz="quarter" idx="12"/>
          </p:nvPr>
        </p:nvSpPr>
        <p:spPr>
          <a:xfrm>
            <a:off x="6553200" y="6356350"/>
            <a:ext cx="2123256" cy="365125"/>
          </a:xfrm>
        </p:spPr>
        <p:txBody>
          <a:bodyPr/>
          <a:lstStyle/>
          <a:p>
            <a:fld id="{05CD8379-8D09-42C5-AE1F-DB6F792C5FCB}" type="slidenum">
              <a:rPr lang="el-GR" sz="1400" smtClean="0">
                <a:solidFill>
                  <a:prstClr val="black"/>
                </a:solidFill>
              </a: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576954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Πίνακες </a:t>
            </a:r>
            <a:r>
              <a:rPr lang="el-GR" b="1" dirty="0" smtClean="0"/>
              <a:t>δομών</a:t>
            </a:r>
            <a:r>
              <a:rPr lang="en-IE" b="1" dirty="0"/>
              <a:t>: </a:t>
            </a:r>
            <a:r>
              <a:rPr lang="el-GR" b="1" dirty="0"/>
              <a:t>Πρόγραμμα</a:t>
            </a:r>
            <a:r>
              <a:rPr lang="en-IE" b="1" dirty="0"/>
              <a:t> </a:t>
            </a:r>
            <a:r>
              <a:rPr lang="el-GR" b="1" dirty="0" smtClean="0"/>
              <a:t>2 </a:t>
            </a:r>
            <a:br>
              <a:rPr lang="el-GR" b="1" dirty="0" smtClean="0"/>
            </a:br>
            <a:r>
              <a:rPr lang="el-GR" b="1" dirty="0" smtClean="0"/>
              <a:t>(1 από 2)</a:t>
            </a:r>
            <a:endParaRPr lang="el-GR" b="1" dirty="0"/>
          </a:p>
        </p:txBody>
      </p:sp>
      <p:sp>
        <p:nvSpPr>
          <p:cNvPr id="3" name="Θέση περιεχομένου 1" descr="Πρόγραμμα: # include, s t d i o τελεία h. Enter, # include, math.h. Enter, # define,  N 5. Enter, struct Triangle, άγκιστρο. Enter, float a. Enter, float b. Enter, float c. Enter,  κλείσιμο αγκίστρου, ερωτηματικό.  Enter, float perimeter, παρένθεση struct Triangle, κλείσιμο παρένθεσης. Enter, int main, άγκιστρο. Enter, struct Triangle T, αγκύλη N, κλείσιμο αγκύλης. Enter, float Per, αγκύλη N, κλείσιμο αγκύλης,  κόμμα max underscore per. Enter, int  i. Enter, for, i = 0, ερωτηματικό, i μικρότερο του N, ερωτηματικό, i + +, άγκιστρο. Enter, print f, \ n, εισαγωγή των τριών μηκών των πλευρών, του % d τριγώνου, κόμμα i. Enter, scan f, % f, % f, % f, κόμμα &amp; T, αγκύλη i, κλείσιμο αγκύλης .a, κόμμα &amp; T, αγκύλη i, κλείσιμο αγκύλης .b, κόμμα &amp; T, αγκύλη i, κλείσιμο αγκύλης .c. Enter, κλείσιμο αγκίστρου. &#10;"/>
          <p:cNvSpPr>
            <a:spLocks noGrp="1"/>
          </p:cNvSpPr>
          <p:nvPr>
            <p:ph idx="1"/>
            <p:custDataLst>
              <p:tags r:id="rId1"/>
            </p:custDataLst>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math.h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N 5</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Triangle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a;</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b;</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c;</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float perimeter(</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Triangle);</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struct</a:t>
            </a:r>
            <a:r>
              <a:rPr lang="en-US" sz="2200" b="1" dirty="0" smtClean="0">
                <a:solidFill>
                  <a:srgbClr val="000000"/>
                </a:solidFill>
                <a:ea typeface="Arial Unicode MS" panose="020B0604020202020204" pitchFamily="34" charset="-128"/>
                <a:cs typeface="Arial Unicode MS" panose="020B0604020202020204" pitchFamily="34" charset="-128"/>
              </a:rPr>
              <a:t> Triangle T[N]</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Per[N], </a:t>
            </a:r>
            <a:r>
              <a:rPr lang="en-US" sz="2200" dirty="0" err="1" smtClean="0">
                <a:solidFill>
                  <a:srgbClr val="000000"/>
                </a:solidFill>
                <a:ea typeface="Arial Unicode MS" panose="020B0604020202020204" pitchFamily="34" charset="-128"/>
                <a:cs typeface="Arial Unicode MS" panose="020B0604020202020204" pitchFamily="34" charset="-128"/>
              </a:rPr>
              <a:t>max_per</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for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=0;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&lt;N;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των 3 μηκών των πλευρών του </a:t>
            </a:r>
            <a:r>
              <a:rPr lang="en-US" sz="2200" dirty="0" smtClean="0">
                <a:solidFill>
                  <a:srgbClr val="000000"/>
                </a:solidFill>
                <a:ea typeface="Arial Unicode MS" panose="020B0604020202020204" pitchFamily="34" charset="-128"/>
                <a:cs typeface="Arial Unicode MS" panose="020B0604020202020204" pitchFamily="34" charset="-128"/>
              </a:rPr>
              <a:t>%d </a:t>
            </a:r>
            <a:r>
              <a:rPr lang="el-GR" sz="2200" dirty="0" smtClean="0">
                <a:solidFill>
                  <a:srgbClr val="000000"/>
                </a:solidFill>
                <a:ea typeface="Arial Unicode MS" panose="020B0604020202020204" pitchFamily="34" charset="-128"/>
                <a:cs typeface="Arial Unicode MS" panose="020B0604020202020204" pitchFamily="34" charset="-128"/>
              </a:rPr>
              <a:t>τριγώνου: </a:t>
            </a:r>
            <a:r>
              <a:rPr lang="en-US" sz="2200" dirty="0" smtClean="0">
                <a:solidFill>
                  <a:srgbClr val="000000"/>
                </a:solidFill>
                <a:ea typeface="Arial Unicode MS" panose="020B0604020202020204" pitchFamily="34" charset="-128"/>
                <a:cs typeface="Arial Unicode MS" panose="020B0604020202020204" pitchFamily="34" charset="-128"/>
              </a:rPr>
              <a:t>", i);</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("%f %f %f", </a:t>
            </a:r>
            <a:r>
              <a:rPr lang="en-US" sz="2200" b="1" dirty="0" smtClean="0">
                <a:solidFill>
                  <a:srgbClr val="000000"/>
                </a:solidFill>
                <a:ea typeface="Arial Unicode MS" panose="020B0604020202020204" pitchFamily="34" charset="-128"/>
                <a:cs typeface="Arial Unicode MS" panose="020B0604020202020204" pitchFamily="34" charset="-128"/>
              </a:rPr>
              <a:t>&amp;T[</a:t>
            </a:r>
            <a:r>
              <a:rPr lang="en-US" sz="2200" b="1" dirty="0" err="1" smtClean="0">
                <a:solidFill>
                  <a:srgbClr val="000000"/>
                </a:solidFill>
                <a:ea typeface="Arial Unicode MS" panose="020B0604020202020204" pitchFamily="34" charset="-128"/>
                <a:cs typeface="Arial Unicode MS" panose="020B0604020202020204" pitchFamily="34" charset="-128"/>
              </a:rPr>
              <a:t>i</a:t>
            </a:r>
            <a:r>
              <a:rPr lang="en-US" sz="2200" b="1" dirty="0" smtClean="0">
                <a:solidFill>
                  <a:srgbClr val="000000"/>
                </a:solidFill>
                <a:ea typeface="Arial Unicode MS" panose="020B0604020202020204" pitchFamily="34" charset="-128"/>
                <a:cs typeface="Arial Unicode MS" panose="020B0604020202020204" pitchFamily="34" charset="-128"/>
              </a:rPr>
              <a:t>].a, &amp;T[</a:t>
            </a:r>
            <a:r>
              <a:rPr lang="en-US" sz="2200" b="1" dirty="0" err="1" smtClean="0">
                <a:solidFill>
                  <a:srgbClr val="000000"/>
                </a:solidFill>
                <a:ea typeface="Arial Unicode MS" panose="020B0604020202020204" pitchFamily="34" charset="-128"/>
                <a:cs typeface="Arial Unicode MS" panose="020B0604020202020204" pitchFamily="34" charset="-128"/>
              </a:rPr>
              <a:t>i</a:t>
            </a:r>
            <a:r>
              <a:rPr lang="en-US" sz="2200" b="1" dirty="0" smtClean="0">
                <a:solidFill>
                  <a:srgbClr val="000000"/>
                </a:solidFill>
                <a:ea typeface="Arial Unicode MS" panose="020B0604020202020204" pitchFamily="34" charset="-128"/>
                <a:cs typeface="Arial Unicode MS" panose="020B0604020202020204" pitchFamily="34" charset="-128"/>
              </a:rPr>
              <a:t>].b, &amp;T[</a:t>
            </a:r>
            <a:r>
              <a:rPr lang="en-US" sz="2200" b="1" dirty="0" err="1" smtClean="0">
                <a:solidFill>
                  <a:srgbClr val="000000"/>
                </a:solidFill>
                <a:ea typeface="Arial Unicode MS" panose="020B0604020202020204" pitchFamily="34" charset="-128"/>
                <a:cs typeface="Arial Unicode MS" panose="020B0604020202020204" pitchFamily="34" charset="-128"/>
              </a:rPr>
              <a:t>i</a:t>
            </a:r>
            <a:r>
              <a:rPr lang="en-US" sz="2200" b="1" dirty="0" smtClean="0">
                <a:solidFill>
                  <a:srgbClr val="000000"/>
                </a:solidFill>
                <a:ea typeface="Arial Unicode MS" panose="020B0604020202020204" pitchFamily="34" charset="-128"/>
                <a:cs typeface="Arial Unicode MS" panose="020B0604020202020204" pitchFamily="34" charset="-128"/>
              </a:rPr>
              <a:t>].c</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30</a:t>
            </a:fld>
            <a:endParaRPr lang="el-GR" sz="1400" dirty="0">
              <a:solidFill>
                <a:schemeClr val="tx1"/>
              </a:solidFill>
            </a:endParaRPr>
          </a:p>
        </p:txBody>
      </p:sp>
    </p:spTree>
    <p:extLst>
      <p:ext uri="{BB962C8B-B14F-4D97-AF65-F5344CB8AC3E}">
        <p14:creationId xmlns:p14="http://schemas.microsoft.com/office/powerpoint/2010/main" val="17277172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solidFill>
                  <a:prstClr val="black"/>
                </a:solidFill>
              </a:rPr>
              <a:t>Πίνακες </a:t>
            </a:r>
            <a:r>
              <a:rPr lang="el-GR" b="1" dirty="0" smtClean="0">
                <a:solidFill>
                  <a:prstClr val="black"/>
                </a:solidFill>
              </a:rPr>
              <a:t>δομών</a:t>
            </a:r>
            <a:r>
              <a:rPr lang="en-IE" b="1" dirty="0">
                <a:solidFill>
                  <a:prstClr val="black"/>
                </a:solidFill>
              </a:rPr>
              <a:t>: </a:t>
            </a:r>
            <a:r>
              <a:rPr lang="el-GR" b="1" dirty="0">
                <a:solidFill>
                  <a:prstClr val="black"/>
                </a:solidFill>
              </a:rPr>
              <a:t>Πρόγραμμα</a:t>
            </a:r>
            <a:r>
              <a:rPr lang="en-IE" b="1" dirty="0">
                <a:solidFill>
                  <a:prstClr val="black"/>
                </a:solidFill>
              </a:rPr>
              <a:t> </a:t>
            </a:r>
            <a:r>
              <a:rPr lang="el-GR" b="1" dirty="0">
                <a:solidFill>
                  <a:prstClr val="black"/>
                </a:solidFill>
              </a:rPr>
              <a:t>2 </a:t>
            </a:r>
            <a:br>
              <a:rPr lang="el-GR" b="1" dirty="0">
                <a:solidFill>
                  <a:prstClr val="black"/>
                </a:solidFill>
              </a:rPr>
            </a:br>
            <a:r>
              <a:rPr lang="el-GR" b="1" dirty="0" smtClean="0">
                <a:solidFill>
                  <a:prstClr val="black"/>
                </a:solidFill>
              </a:rPr>
              <a:t>(2 </a:t>
            </a:r>
            <a:r>
              <a:rPr lang="el-GR" b="1" dirty="0">
                <a:solidFill>
                  <a:prstClr val="black"/>
                </a:solidFill>
              </a:rPr>
              <a:t>από 2)</a:t>
            </a:r>
            <a:endParaRPr lang="el-GR" dirty="0"/>
          </a:p>
        </p:txBody>
      </p:sp>
      <p:sp>
        <p:nvSpPr>
          <p:cNvPr id="3" name="Θέση περιεχομένου 1" descr="Συνέχεια προγράμματος: for,  i = 0, ερωτηματικό, i μικρότερο του N, ερωτηματικό, i + +. Enter, Per, αγκύλη i, κλείσιμο αγκύλης,  =  perimeter, παρένθεση T, αγκύλη i, κλείσιμο αγκύλης, κλείσιμο παρένθεσης. Enter, max underscore per, = Per, αγκύλη 0, κλείσιμο αγκύλης. Enter, for,  i = 1, ερωτηματικό, i μικρότερο του N, ερωτηματικό, i + +. Enter, if,  max underscore per,  μικρότερο του Per, αγκύλη i, κλείσιμο αγκύλης. Enter, max underscore per, =  Per, αγκύλη i, κλείσιμο αγκύλης. Enter, print f, \ n, μεγαλύτερη περίμετρος = % .4 f, \ n,  κόμμα max underscore per. Enter, return 0. Enter,  κλείσιμο αγκίστρου. Enter, / asterisc, η συνάρτηση perimeter, asterisc /. Enter, float perimeter, παρένθεση struct Triangle, triangle, κλείσιμο παρένθεσης. Enter, άγκιστρο. Enter, float t. Enter, t =  triangle .a, + triangle .b, + triangle .c. Enter, return p. Enter, κλείσιμο αγκίστρου.&#10;"/>
          <p:cNvSpPr>
            <a:spLocks noGrp="1"/>
          </p:cNvSpPr>
          <p:nvPr>
            <p:ph idx="1"/>
            <p:custDataLst>
              <p:tags r:id="rId1"/>
            </p:custDataLst>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for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=0;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&lt;N;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Per[</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 perimeter(T[</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max_per</a:t>
            </a:r>
            <a:r>
              <a:rPr lang="en-US" sz="2200" dirty="0" smtClean="0">
                <a:solidFill>
                  <a:srgbClr val="000000"/>
                </a:solidFill>
                <a:ea typeface="Arial Unicode MS" panose="020B0604020202020204" pitchFamily="34" charset="-128"/>
                <a:cs typeface="Arial Unicode MS" panose="020B0604020202020204" pitchFamily="34" charset="-128"/>
              </a:rPr>
              <a:t> = Per[0];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for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=1;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&lt;N;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if (</a:t>
            </a:r>
            <a:r>
              <a:rPr lang="en-US" sz="2200" dirty="0" err="1" smtClean="0">
                <a:solidFill>
                  <a:srgbClr val="000000"/>
                </a:solidFill>
                <a:ea typeface="Arial Unicode MS" panose="020B0604020202020204" pitchFamily="34" charset="-128"/>
                <a:cs typeface="Arial Unicode MS" panose="020B0604020202020204" pitchFamily="34" charset="-128"/>
              </a:rPr>
              <a:t>max_per</a:t>
            </a:r>
            <a:r>
              <a:rPr lang="en-US" sz="2200" dirty="0" smtClean="0">
                <a:solidFill>
                  <a:srgbClr val="000000"/>
                </a:solidFill>
                <a:ea typeface="Arial Unicode MS" panose="020B0604020202020204" pitchFamily="34" charset="-128"/>
                <a:cs typeface="Arial Unicode MS" panose="020B0604020202020204" pitchFamily="34" charset="-128"/>
              </a:rPr>
              <a:t> &lt; Per[</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max_per</a:t>
            </a:r>
            <a:r>
              <a:rPr lang="en-US" sz="2200" dirty="0" smtClean="0">
                <a:solidFill>
                  <a:srgbClr val="000000"/>
                </a:solidFill>
                <a:ea typeface="Arial Unicode MS" panose="020B0604020202020204" pitchFamily="34" charset="-128"/>
                <a:cs typeface="Arial Unicode MS" panose="020B0604020202020204" pitchFamily="34" charset="-128"/>
              </a:rPr>
              <a:t> = Per[</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Μεγαλύτερη περίμετρος </a:t>
            </a:r>
            <a:r>
              <a:rPr lang="en-US" sz="2200" dirty="0" smtClean="0">
                <a:solidFill>
                  <a:srgbClr val="000000"/>
                </a:solidFill>
                <a:ea typeface="Arial Unicode MS" panose="020B0604020202020204" pitchFamily="34" charset="-128"/>
                <a:cs typeface="Arial Unicode MS" panose="020B0604020202020204" pitchFamily="34" charset="-128"/>
              </a:rPr>
              <a:t>= %.4f \n\n", max_per);</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2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float perimeter(</a:t>
            </a:r>
            <a:r>
              <a:rPr lang="en-US" sz="2200" dirty="0" err="1" smtClean="0">
                <a:solidFill>
                  <a:srgbClr val="000000"/>
                </a:solidFill>
                <a:ea typeface="Arial Unicode MS" panose="020B0604020202020204" pitchFamily="34" charset="-128"/>
                <a:cs typeface="Arial Unicode MS" panose="020B0604020202020204" pitchFamily="34" charset="-128"/>
              </a:rPr>
              <a:t>struct</a:t>
            </a:r>
            <a:r>
              <a:rPr lang="en-US" sz="2200" dirty="0" smtClean="0">
                <a:solidFill>
                  <a:srgbClr val="000000"/>
                </a:solidFill>
                <a:ea typeface="Arial Unicode MS" panose="020B0604020202020204" pitchFamily="34" charset="-128"/>
                <a:cs typeface="Arial Unicode MS" panose="020B0604020202020204" pitchFamily="34" charset="-128"/>
              </a:rPr>
              <a:t> Triangle triangle)</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t = </a:t>
            </a:r>
            <a:r>
              <a:rPr lang="en-US" sz="2200" dirty="0" err="1" smtClean="0">
                <a:solidFill>
                  <a:srgbClr val="000000"/>
                </a:solidFill>
                <a:ea typeface="Arial Unicode MS" panose="020B0604020202020204" pitchFamily="34" charset="-128"/>
                <a:cs typeface="Arial Unicode MS" panose="020B0604020202020204" pitchFamily="34" charset="-128"/>
              </a:rPr>
              <a:t>triangle.a</a:t>
            </a:r>
            <a:r>
              <a:rPr lang="en-US" sz="2200" dirty="0" smtClean="0">
                <a:solidFill>
                  <a:srgbClr val="000000"/>
                </a:solidFill>
                <a:ea typeface="Arial Unicode MS" panose="020B0604020202020204" pitchFamily="34" charset="-128"/>
                <a:cs typeface="Arial Unicode MS" panose="020B0604020202020204" pitchFamily="34" charset="-128"/>
              </a:rPr>
              <a:t> + </a:t>
            </a:r>
            <a:r>
              <a:rPr lang="en-US" sz="2200" dirty="0" err="1" smtClean="0">
                <a:solidFill>
                  <a:srgbClr val="000000"/>
                </a:solidFill>
                <a:ea typeface="Arial Unicode MS" panose="020B0604020202020204" pitchFamily="34" charset="-128"/>
                <a:cs typeface="Arial Unicode MS" panose="020B0604020202020204" pitchFamily="34" charset="-128"/>
              </a:rPr>
              <a:t>triangle.b</a:t>
            </a:r>
            <a:r>
              <a:rPr lang="en-US" sz="2200" dirty="0" smtClean="0">
                <a:solidFill>
                  <a:srgbClr val="000000"/>
                </a:solidFill>
                <a:ea typeface="Arial Unicode MS" panose="020B0604020202020204" pitchFamily="34" charset="-128"/>
                <a:cs typeface="Arial Unicode MS" panose="020B0604020202020204" pitchFamily="34" charset="-128"/>
              </a:rPr>
              <a:t> + </a:t>
            </a:r>
            <a:r>
              <a:rPr lang="en-US" sz="2200" dirty="0" err="1" smtClean="0">
                <a:solidFill>
                  <a:srgbClr val="000000"/>
                </a:solidFill>
                <a:ea typeface="Arial Unicode MS" panose="020B0604020202020204" pitchFamily="34" charset="-128"/>
                <a:cs typeface="Arial Unicode MS" panose="020B0604020202020204" pitchFamily="34" charset="-128"/>
              </a:rPr>
              <a:t>triangle.c</a:t>
            </a: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p;</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31</a:t>
            </a:fld>
            <a:endParaRPr lang="el-GR" sz="1400" dirty="0">
              <a:solidFill>
                <a:schemeClr val="tx1"/>
              </a:solidFill>
            </a:endParaRPr>
          </a:p>
        </p:txBody>
      </p:sp>
    </p:spTree>
    <p:extLst>
      <p:ext uri="{BB962C8B-B14F-4D97-AF65-F5344CB8AC3E}">
        <p14:creationId xmlns:p14="http://schemas.microsoft.com/office/powerpoint/2010/main" val="3829159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Συνηθισμένο </a:t>
            </a:r>
            <a:r>
              <a:rPr lang="el-GR" b="1" dirty="0" smtClean="0"/>
              <a:t>προγραμματιστικό λάθος</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b="1" kern="0" dirty="0" smtClean="0">
                <a:solidFill>
                  <a:srgbClr val="C00000"/>
                </a:solidFill>
              </a:rPr>
              <a:t>Δεν</a:t>
            </a:r>
            <a:r>
              <a:rPr lang="el-GR" kern="0" dirty="0" smtClean="0">
                <a:solidFill>
                  <a:srgbClr val="000000"/>
                </a:solidFill>
              </a:rPr>
              <a:t> </a:t>
            </a:r>
            <a:r>
              <a:rPr lang="el-GR" kern="0" dirty="0">
                <a:solidFill>
                  <a:srgbClr val="000000"/>
                </a:solidFill>
              </a:rPr>
              <a:t>μπορούμε να συγκρίνουμε μεταβλητές </a:t>
            </a:r>
            <a:r>
              <a:rPr lang="el-GR" kern="0" dirty="0" smtClean="0">
                <a:solidFill>
                  <a:srgbClr val="000000"/>
                </a:solidFill>
              </a:rPr>
              <a:t>δομών, </a:t>
            </a:r>
            <a:r>
              <a:rPr lang="el-GR" kern="0" dirty="0">
                <a:solidFill>
                  <a:srgbClr val="000000"/>
                </a:solidFill>
              </a:rPr>
              <a:t>μέσα σε μία πρόταση </a:t>
            </a:r>
            <a:r>
              <a:rPr lang="en-IE" kern="0" dirty="0">
                <a:solidFill>
                  <a:srgbClr val="000000"/>
                </a:solidFill>
              </a:rPr>
              <a:t>if, </a:t>
            </a:r>
            <a:r>
              <a:rPr lang="el-GR" kern="0" dirty="0">
                <a:solidFill>
                  <a:srgbClr val="000000"/>
                </a:solidFill>
              </a:rPr>
              <a:t>ακόμη και εάν είναι δομές του ίδιου τύπου.</a:t>
            </a: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l-GR"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IE"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Μπορούμε να συγκρίνουμε μόνο πεδία </a:t>
            </a:r>
            <a:r>
              <a:rPr lang="el-GR" kern="0" dirty="0" smtClean="0">
                <a:solidFill>
                  <a:srgbClr val="000000"/>
                </a:solidFill>
              </a:rPr>
              <a:t>δομών </a:t>
            </a:r>
            <a:r>
              <a:rPr lang="el-GR" kern="0" dirty="0">
                <a:solidFill>
                  <a:srgbClr val="000000"/>
                </a:solidFill>
              </a:rPr>
              <a:t>(προφανώς ίδιου τύπου).</a:t>
            </a:r>
            <a:endParaRPr lang="en-IE" kern="0" dirty="0">
              <a:solidFill>
                <a:srgbClr val="000000"/>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32</a:t>
            </a:fld>
            <a:endParaRPr lang="el-GR" sz="1400" dirty="0">
              <a:solidFill>
                <a:schemeClr val="tx1"/>
              </a:solidFill>
            </a:endParaRPr>
          </a:p>
        </p:txBody>
      </p:sp>
    </p:spTree>
    <p:extLst>
      <p:ext uri="{BB962C8B-B14F-4D97-AF65-F5344CB8AC3E}">
        <p14:creationId xmlns:p14="http://schemas.microsoft.com/office/powerpoint/2010/main" val="2638649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496944" cy="1143000"/>
          </a:xfrm>
        </p:spPr>
        <p:txBody>
          <a:bodyPr>
            <a:normAutofit fontScale="90000"/>
          </a:bodyPr>
          <a:lstStyle/>
          <a:p>
            <a:r>
              <a:rPr lang="el-GR" b="1" dirty="0"/>
              <a:t>Γρήγορος </a:t>
            </a:r>
            <a:r>
              <a:rPr lang="el-GR" b="1" dirty="0" smtClean="0"/>
              <a:t>πίνακας αναφοράς σύνταξης</a:t>
            </a:r>
            <a:endParaRPr lang="el-GR" b="1" dirty="0"/>
          </a:p>
        </p:txBody>
      </p:sp>
      <p:graphicFrame>
        <p:nvGraphicFramePr>
          <p:cNvPr id="5" name="Πίνακας 1" descr="Πίνακας: Πρώτη γραμμή. Ενέργεια, δήλωση πρότυπου δομής, structure template. Σύνταξη, struct, όνομα δομής, άγκιστρο. Enter, τύπος, μεταβλητή 1, ερωτηματικό, / asterisc, πεδίο 1, asterisc /. Enter, τύπος, μεταβλητή 2, ερωτηματικό, / asterisc, πεδίο 2, asterisc /. Enter, και ούτω καθεξής, έως, τύπος, μεταβλητή N, ερωτηματικό, / asterisc,  πεδίο N, asterisc /.  Enter, κλείσιμο αγκίστρου. Παράδειγμα:  struct date, άγκιστρο. Enter, int day, ερωτηματικό. Enter, int month, ερωτηματικό. Enter, int year, ερωτηματικό. Enter, κλείσιμο αγκίστρου, ερωτηματικό. &#10;Δεύτερη γραμμή. Ενέργεια, ορισμός μεταβλητών με τύπο δομής. Σύνταξη,  struct, όνομα δομής, μεταβλητή 1, και ούτω καθεξής. Παράδειγμα:  struct date X. &#10;Τρίτη γραμμή. Ενέργεια, προσπέλαση πεδίων δομών. Σύνταξη, Τελεστής τελεία. Παράδειγμα: X .day, = 7.&#10;&#10;&#10;&#10;&#10;&#10;&#10;"/>
          <p:cNvGraphicFramePr>
            <a:graphicFrameLocks/>
          </p:cNvGraphicFramePr>
          <p:nvPr>
            <p:custDataLst>
              <p:tags r:id="rId2"/>
            </p:custDataLst>
            <p:extLst>
              <p:ext uri="{D42A27DB-BD31-4B8C-83A1-F6EECF244321}">
                <p14:modId xmlns:p14="http://schemas.microsoft.com/office/powerpoint/2010/main" val="3063540960"/>
              </p:ext>
            </p:extLst>
          </p:nvPr>
        </p:nvGraphicFramePr>
        <p:xfrm>
          <a:off x="395536" y="1484784"/>
          <a:ext cx="8280921" cy="4539871"/>
        </p:xfrm>
        <a:graphic>
          <a:graphicData uri="http://schemas.openxmlformats.org/drawingml/2006/table">
            <a:tbl>
              <a:tblPr firstRow="1"/>
              <a:tblGrid>
                <a:gridCol w="2160240"/>
                <a:gridCol w="3888432"/>
                <a:gridCol w="2232249"/>
              </a:tblGrid>
              <a:tr h="408880">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Ενέργεια</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smtClean="0">
                          <a:ln>
                            <a:noFill/>
                          </a:ln>
                          <a:solidFill>
                            <a:schemeClr val="tx1"/>
                          </a:solidFill>
                          <a:effectLst/>
                          <a:latin typeface="+mn-lt"/>
                        </a:rPr>
                        <a:t>Σύνταξη</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Παραδείγματα</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219174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Δήλωση πρότυπου δομής </a:t>
                      </a:r>
                      <a:r>
                        <a:rPr kumimoji="0" lang="en-US" sz="2000" b="0" i="0" u="none" strike="noStrike" cap="none" normalizeH="0" baseline="0" noProof="0" dirty="0" smtClean="0">
                          <a:ln>
                            <a:noFill/>
                          </a:ln>
                          <a:solidFill>
                            <a:srgbClr val="000000"/>
                          </a:solidFill>
                          <a:effectLst/>
                          <a:latin typeface="+mn-lt"/>
                        </a:rPr>
                        <a:t>(structure template)</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err="1" smtClean="0">
                          <a:ln>
                            <a:noFill/>
                          </a:ln>
                          <a:solidFill>
                            <a:srgbClr val="000000"/>
                          </a:solidFill>
                          <a:effectLst/>
                          <a:latin typeface="+mn-lt"/>
                        </a:rPr>
                        <a:t>struct</a:t>
                      </a:r>
                      <a:r>
                        <a:rPr kumimoji="0" lang="en-US" sz="2000" b="0" i="0" u="none" strike="noStrike" cap="none" normalizeH="0" baseline="0" noProof="0" dirty="0" smtClean="0">
                          <a:ln>
                            <a:noFill/>
                          </a:ln>
                          <a:solidFill>
                            <a:srgbClr val="000000"/>
                          </a:solidFill>
                          <a:effectLst/>
                          <a:latin typeface="+mn-lt"/>
                        </a:rPr>
                        <a:t> </a:t>
                      </a:r>
                      <a:r>
                        <a:rPr kumimoji="0" lang="el-GR" sz="2000" b="0" i="0" u="none" strike="noStrike" cap="none" normalizeH="0" baseline="0" noProof="0" dirty="0" err="1" smtClean="0">
                          <a:ln>
                            <a:noFill/>
                          </a:ln>
                          <a:solidFill>
                            <a:srgbClr val="000000"/>
                          </a:solidFill>
                          <a:effectLst/>
                          <a:latin typeface="+mn-lt"/>
                        </a:rPr>
                        <a:t>όνομα_δομής</a:t>
                      </a:r>
                      <a:r>
                        <a:rPr kumimoji="0" lang="el-GR"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τύπος μεταβλητή</a:t>
                      </a:r>
                      <a:r>
                        <a:rPr kumimoji="0" lang="en-US" sz="2000" b="0" i="0" u="none" strike="noStrike" cap="none" normalizeH="0" baseline="0" noProof="0" dirty="0" smtClean="0">
                          <a:ln>
                            <a:noFill/>
                          </a:ln>
                          <a:solidFill>
                            <a:srgbClr val="000000"/>
                          </a:solidFill>
                          <a:effectLst/>
                          <a:latin typeface="+mn-lt"/>
                        </a:rPr>
                        <a:t> </a:t>
                      </a:r>
                      <a:r>
                        <a:rPr kumimoji="0" lang="el-GR" sz="2000" b="0" i="0" u="none" strike="noStrike" cap="none" normalizeH="0" baseline="0" noProof="0" dirty="0" smtClean="0">
                          <a:ln>
                            <a:noFill/>
                          </a:ln>
                          <a:solidFill>
                            <a:srgbClr val="000000"/>
                          </a:solidFill>
                          <a:effectLst/>
                          <a:latin typeface="+mn-lt"/>
                        </a:rPr>
                        <a:t>1; /* πεδίο 1*/</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τύπος μεταβλητή 2; /* πεδίο 2*/</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τύπος μεταβλητή N; /* πεδίο N*/</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struct date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int day;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int month;</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int year;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1215799">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smtClean="0">
                          <a:ln>
                            <a:noFill/>
                          </a:ln>
                          <a:solidFill>
                            <a:srgbClr val="000000"/>
                          </a:solidFill>
                          <a:effectLst/>
                          <a:latin typeface="+mn-lt"/>
                        </a:rPr>
                        <a:t>Ορισμός μεταβλητών με τύπο δομής</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struct</a:t>
                      </a:r>
                      <a:r>
                        <a:rPr kumimoji="0" lang="en-US" sz="2000" b="0" i="0" u="none" strike="noStrike" cap="none" normalizeH="0" baseline="0" noProof="0" dirty="0" smtClean="0">
                          <a:ln>
                            <a:noFill/>
                          </a:ln>
                          <a:solidFill>
                            <a:srgbClr val="000000"/>
                          </a:solidFill>
                          <a:effectLst/>
                          <a:latin typeface="+mn-lt"/>
                        </a:rPr>
                        <a:t> </a:t>
                      </a:r>
                      <a:r>
                        <a:rPr kumimoji="0" lang="el-GR" sz="2000" b="0" i="0" u="none" strike="noStrike" cap="none" normalizeH="0" baseline="0" noProof="0" dirty="0" err="1" smtClean="0">
                          <a:ln>
                            <a:noFill/>
                          </a:ln>
                          <a:solidFill>
                            <a:srgbClr val="000000"/>
                          </a:solidFill>
                          <a:effectLst/>
                          <a:latin typeface="+mn-lt"/>
                        </a:rPr>
                        <a:t>όνομα_δομής</a:t>
                      </a:r>
                      <a:r>
                        <a:rPr kumimoji="0" lang="el-GR" sz="2000" b="0" i="0" u="none" strike="noStrike" cap="none" normalizeH="0" baseline="0" noProof="0" dirty="0" smtClean="0">
                          <a:ln>
                            <a:noFill/>
                          </a:ln>
                          <a:solidFill>
                            <a:srgbClr val="000000"/>
                          </a:solidFill>
                          <a:effectLst/>
                          <a:latin typeface="+mn-lt"/>
                        </a:rPr>
                        <a:t> μεταβλητή</a:t>
                      </a:r>
                      <a:r>
                        <a:rPr kumimoji="0" lang="en-US" sz="2000" b="0" i="0" u="none" strike="noStrike" cap="none" normalizeH="0" baseline="0" noProof="0" dirty="0" smtClean="0">
                          <a:ln>
                            <a:noFill/>
                          </a:ln>
                          <a:solidFill>
                            <a:srgbClr val="000000"/>
                          </a:solidFill>
                          <a:effectLst/>
                          <a:latin typeface="+mn-lt"/>
                        </a:rPr>
                        <a:t> </a:t>
                      </a:r>
                      <a:r>
                        <a:rPr kumimoji="0" lang="el-GR" sz="2000" b="0" i="0" u="none" strike="noStrike" cap="none" normalizeH="0" baseline="0" noProof="0" dirty="0" smtClean="0">
                          <a:ln>
                            <a:noFill/>
                          </a:ln>
                          <a:solidFill>
                            <a:srgbClr val="000000"/>
                          </a:solidFill>
                          <a:effectLst/>
                          <a:latin typeface="+mn-lt"/>
                        </a:rPr>
                        <a:t>1, ...;</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 struct date X;</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723447">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Προσπέλαση πεδίων δομών</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Τελεστής ‘τελεία’ </a:t>
                      </a:r>
                      <a:r>
                        <a:rPr kumimoji="0" lang="el-GR" sz="2000" b="0" i="0" u="none" strike="noStrike" cap="none" normalizeH="0" baseline="0" noProof="0" dirty="0" smtClean="0">
                          <a:ln>
                            <a:noFill/>
                          </a:ln>
                          <a:solidFill>
                            <a:srgbClr val="000000"/>
                          </a:solidFill>
                          <a:effectLst/>
                          <a:latin typeface="+mn-lt"/>
                          <a:sym typeface="Wingdings" pitchFamily="2" charset="2"/>
                        </a:rPr>
                        <a:t> </a:t>
                      </a:r>
                      <a:r>
                        <a:rPr kumimoji="0" lang="el-GR" sz="2000" b="0" i="0" u="none" strike="noStrike" cap="none" normalizeH="0" baseline="0" noProof="0" dirty="0" smtClean="0">
                          <a:ln>
                            <a:noFill/>
                          </a:ln>
                          <a:solidFill>
                            <a:srgbClr val="000000"/>
                          </a:solidFill>
                          <a:effectLst/>
                          <a:latin typeface="+mn-lt"/>
                        </a:rPr>
                        <a:t>.</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X.day</a:t>
                      </a:r>
                      <a:r>
                        <a:rPr kumimoji="0" lang="en-US" sz="2000" b="0" i="0" u="none" strike="noStrike" cap="none" normalizeH="0" baseline="0" noProof="0" dirty="0" smtClean="0">
                          <a:ln>
                            <a:noFill/>
                          </a:ln>
                          <a:solidFill>
                            <a:srgbClr val="000000"/>
                          </a:solidFill>
                          <a:effectLst/>
                          <a:latin typeface="+mn-lt"/>
                        </a:rPr>
                        <a:t> = 7;</a:t>
                      </a:r>
                    </a:p>
                  </a:txBody>
                  <a:tcPr marT="45724" marB="45724"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bl>
          </a:graphicData>
        </a:graphic>
      </p:graphicFrame>
      <p:sp>
        <p:nvSpPr>
          <p:cNvPr id="3"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297694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5</a:t>
            </a:r>
            <a:endParaRPr lang="el-GR" b="1" dirty="0"/>
          </a:p>
        </p:txBody>
      </p:sp>
      <p:sp>
        <p:nvSpPr>
          <p:cNvPr id="3" name="Θέση περιεχομένου 1" descr="Τμήμα προγράμματος: Δεδομένης της δομής: struct stock, άγκιστρο, / asterisc, αποθήκη υλικών, asterisc /. Enter, int no, / asterisc,  κωδικός, asterisc /. Enter, char description, αγκύλη 30, κλείσιμο αγκύλης, / asterisc, περιγραφή, asterisc /. Enter, float price, / asterisc, τιμή, asterisc /. Enter, int q t y, / asterisc, ποσότητα, asterisc /. Enter, κλείσιμο αγκίστρου, ερωτηματικό.&#10;"/>
          <p:cNvSpPr>
            <a:spLocks noGrp="1"/>
          </p:cNvSpPr>
          <p:nvPr>
            <p:ph idx="1"/>
            <p:custDataLst>
              <p:tags r:id="rId2"/>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500" kern="0" dirty="0" smtClean="0">
                <a:solidFill>
                  <a:srgbClr val="000000"/>
                </a:solidFill>
              </a:rPr>
              <a:t> </a:t>
            </a:r>
            <a:r>
              <a:rPr lang="el-GR" sz="2800" kern="0" dirty="0" smtClean="0">
                <a:solidFill>
                  <a:srgbClr val="000000"/>
                </a:solidFill>
              </a:rPr>
              <a:t>Δεδομένης της δομής:</a:t>
            </a:r>
          </a:p>
          <a:p>
            <a:pPr marL="1001713" lvl="1" indent="-482600" defTabSz="1008063" eaLnBrk="0" fontAlgn="base" hangingPunct="0">
              <a:spcAft>
                <a:spcPct val="0"/>
              </a:spcAft>
              <a:buClr>
                <a:srgbClr val="999966"/>
              </a:buClr>
              <a:buSzPct val="75000"/>
              <a:buNone/>
            </a:pPr>
            <a:r>
              <a:rPr lang="en-US" sz="2400" kern="0" dirty="0" err="1" smtClean="0">
                <a:solidFill>
                  <a:srgbClr val="000000"/>
                </a:solidFill>
              </a:rPr>
              <a:t>struct</a:t>
            </a:r>
            <a:r>
              <a:rPr lang="en-US" sz="2400" kern="0" dirty="0" smtClean="0">
                <a:solidFill>
                  <a:srgbClr val="000000"/>
                </a:solidFill>
              </a:rPr>
              <a:t> stock { 		</a:t>
            </a:r>
            <a:r>
              <a:rPr lang="el-GR" sz="2400" kern="0" dirty="0" smtClean="0">
                <a:solidFill>
                  <a:srgbClr val="000000"/>
                </a:solidFill>
              </a:rPr>
              <a:t>/*Αποθήκη υλικών */</a:t>
            </a:r>
          </a:p>
          <a:p>
            <a:pPr marL="1001713" lvl="1" indent="-482600" defTabSz="1008063" eaLnBrk="0" fontAlgn="base" hangingPunct="0">
              <a:spcAft>
                <a:spcPct val="0"/>
              </a:spcAft>
              <a:buClr>
                <a:srgbClr val="999966"/>
              </a:buClr>
              <a:buSzPct val="75000"/>
              <a:buNone/>
            </a:pPr>
            <a:r>
              <a:rPr lang="en-US"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no;  			</a:t>
            </a:r>
            <a:r>
              <a:rPr lang="el-GR" sz="2400" kern="0" dirty="0" smtClean="0">
                <a:solidFill>
                  <a:srgbClr val="000000"/>
                </a:solidFill>
              </a:rPr>
              <a:t>/* κωδικός */</a:t>
            </a:r>
          </a:p>
          <a:p>
            <a:pPr marL="1001713" lvl="1" indent="-482600" defTabSz="1008063" eaLnBrk="0" fontAlgn="base" hangingPunct="0">
              <a:spcAft>
                <a:spcPct val="0"/>
              </a:spcAft>
              <a:buClr>
                <a:srgbClr val="999966"/>
              </a:buClr>
              <a:buSzPct val="75000"/>
              <a:buNone/>
            </a:pPr>
            <a:r>
              <a:rPr lang="en-US" sz="2400" kern="0" dirty="0" smtClean="0">
                <a:solidFill>
                  <a:srgbClr val="000000"/>
                </a:solidFill>
              </a:rPr>
              <a:t>   char description[30]; 	</a:t>
            </a:r>
            <a:r>
              <a:rPr lang="el-GR" sz="2400" kern="0" dirty="0" smtClean="0">
                <a:solidFill>
                  <a:srgbClr val="000000"/>
                </a:solidFill>
              </a:rPr>
              <a:t>/* περιγραφή */</a:t>
            </a:r>
          </a:p>
          <a:p>
            <a:pPr marL="1001713" lvl="1" indent="-482600" defTabSz="1008063" eaLnBrk="0" fontAlgn="base" hangingPunct="0">
              <a:spcAft>
                <a:spcPct val="0"/>
              </a:spcAft>
              <a:buClr>
                <a:srgbClr val="999966"/>
              </a:buClr>
              <a:buSzPct val="75000"/>
              <a:buNone/>
            </a:pPr>
            <a:r>
              <a:rPr lang="en-US" sz="2400" kern="0" dirty="0" smtClean="0">
                <a:solidFill>
                  <a:srgbClr val="000000"/>
                </a:solidFill>
              </a:rPr>
              <a:t>   float price; 		</a:t>
            </a:r>
            <a:r>
              <a:rPr lang="el-GR" sz="2400" kern="0" dirty="0" smtClean="0">
                <a:solidFill>
                  <a:srgbClr val="000000"/>
                </a:solidFill>
              </a:rPr>
              <a:t>/* τιμή */</a:t>
            </a:r>
          </a:p>
          <a:p>
            <a:pPr marL="1001713" lvl="1" indent="-482600" defTabSz="1008063" eaLnBrk="0" fontAlgn="base" hangingPunct="0">
              <a:spcAft>
                <a:spcPct val="0"/>
              </a:spcAft>
              <a:buClr>
                <a:srgbClr val="999966"/>
              </a:buClr>
              <a:buSzPct val="75000"/>
              <a:buNone/>
            </a:pPr>
            <a:r>
              <a:rPr lang="en-US"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qty</a:t>
            </a:r>
            <a:r>
              <a:rPr lang="en-US" sz="2400" kern="0" dirty="0" smtClean="0">
                <a:solidFill>
                  <a:srgbClr val="000000"/>
                </a:solidFill>
              </a:rPr>
              <a:t>; 			</a:t>
            </a:r>
            <a:r>
              <a:rPr lang="el-GR" sz="2400" kern="0" dirty="0" smtClean="0">
                <a:solidFill>
                  <a:srgbClr val="000000"/>
                </a:solidFill>
              </a:rPr>
              <a:t>/* ποσότητα */</a:t>
            </a:r>
          </a:p>
          <a:p>
            <a:pPr marL="1001713" lvl="1" indent="-482600" defTabSz="1008063" eaLnBrk="0" fontAlgn="base" hangingPunct="0">
              <a:spcAft>
                <a:spcPct val="0"/>
              </a:spcAft>
              <a:buClr>
                <a:srgbClr val="999966"/>
              </a:buClr>
              <a:buSzPct val="75000"/>
              <a:buNone/>
            </a:pPr>
            <a:r>
              <a:rPr lang="en-US" sz="2400" kern="0" dirty="0" smtClean="0">
                <a:solidFill>
                  <a:srgbClr val="000000"/>
                </a:solidFill>
              </a:rPr>
              <a:t>   };</a:t>
            </a:r>
          </a:p>
          <a:p>
            <a:endParaRPr lang="el-GR" dirty="0"/>
          </a:p>
        </p:txBody>
      </p:sp>
      <p:sp>
        <p:nvSpPr>
          <p:cNvPr id="6" name="Θέση περιεχομένου 2"/>
          <p:cNvSpPr txBox="1"/>
          <p:nvPr/>
        </p:nvSpPr>
        <p:spPr>
          <a:xfrm>
            <a:off x="467544" y="5130189"/>
            <a:ext cx="8064896" cy="954107"/>
          </a:xfrm>
          <a:prstGeom prst="rect">
            <a:avLst/>
          </a:prstGeom>
          <a:noFill/>
        </p:spPr>
        <p:txBody>
          <a:bodyPr wrap="square" rtlCol="0">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Να </a:t>
            </a:r>
            <a:r>
              <a:rPr lang="el-GR" sz="2800" kern="0" dirty="0">
                <a:solidFill>
                  <a:srgbClr val="000000"/>
                </a:solidFill>
              </a:rPr>
              <a:t>γραφεί </a:t>
            </a:r>
            <a:r>
              <a:rPr lang="el-GR" sz="2800" kern="0" dirty="0" smtClean="0">
                <a:solidFill>
                  <a:srgbClr val="000000"/>
                </a:solidFill>
              </a:rPr>
              <a:t>πρόγραμμα, </a:t>
            </a:r>
            <a:r>
              <a:rPr lang="el-GR" sz="2800" kern="0" dirty="0">
                <a:solidFill>
                  <a:srgbClr val="000000"/>
                </a:solidFill>
              </a:rPr>
              <a:t>το οποίο αφού εισάγει 5 υλικά, στην συνέχεια να τα εκτυπώνει</a:t>
            </a:r>
            <a:r>
              <a:rPr lang="en-IE" sz="2800" kern="0" dirty="0">
                <a:solidFill>
                  <a:srgbClr val="000000"/>
                </a:solidFill>
              </a:rPr>
              <a:t>.</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538880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l-GR" b="1" dirty="0"/>
              <a:t>5</a:t>
            </a:r>
            <a:r>
              <a:rPr lang="el-GR" b="1" dirty="0" smtClean="0"/>
              <a:t>: Πρόγραμμα</a:t>
            </a:r>
            <a:endParaRPr lang="el-GR" b="1" dirty="0"/>
          </a:p>
        </p:txBody>
      </p:sp>
      <p:sp>
        <p:nvSpPr>
          <p:cNvPr id="6" name="Θέση περιεχομένου 1" descr="Πρόγραμμα: # include, s t d i o τελεία h. Enter, # define, N 5. Enter, struct stock, άγκιστρο. Enter, int no. Enter, char description, αγκύλη 30, κλείσιμο αγκύλης. Enter, float price. Enter, int q t y. Enter, κλείσιμο αγκίστρου, ερωτηματικό.  Enter, int main, άγκιστρο.  Enter, struct stock S, αγκύλη N, κλείσιμο αγκύλης. Enter, int i. "/>
          <p:cNvSpPr>
            <a:spLocks noGrp="1"/>
          </p:cNvSpPr>
          <p:nvPr>
            <p:ph sz="half" idx="1"/>
            <p:custDataLst>
              <p:tags r:id="rId2"/>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N 5</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stock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no;</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char description[30];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price;</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qty</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stock S[N];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7" name="Θέση περιεχομένου 2" descr="Συνέχεια προγράμματος: For,  i = 0, ερωτηματικό, i μικρότερο του N, ερωτηματικό, i + +, άγκιστρο. Enter, print f, \ n, εισαγωγή κωδικού. Enter, scan f, % d, κόμμα &amp; S, αγκύλη i, κλείσιμο αγκύλης .no. Enter, / asterisc, εισαγωγή περιγραφής, τιμής, ποσότητας, και τα λοιπά, asterisc /. Enter, κλείσιμο αγκίστρου.  Enter, print f, \ n, πληκτρολογούμε περίπου 15 παύλες, \ n. Enter, for,  i = 0, ερωτηματικό, i μικρότερο του N, ερωτηματικό, i + +. Enter, print f, % 5 d, \ t, % 30 s, \ t, % 10 .2 f, \ t, % 5 d , \ n, κόμμα S, αγκύλη i, κλείσιμο αγκύλης .no, κόμμα S, αγκύλη i, κλείσιμο αγκύλης .description, κόμμα S, αγκύλη i, κλείσιμο αγκύλης .price, κόμμα S, αγκύλη i, κλείσιμο αγκύλης .q t y. Enter, return 0.  Enter,  κλείσιμο αγκίστρου.&#10;"/>
          <p:cNvSpPr>
            <a:spLocks noGrp="1"/>
          </p:cNvSpPr>
          <p:nvPr>
            <p:ph sz="half" idx="2"/>
            <p:custDataLst>
              <p:tags r:id="rId3"/>
            </p:custDataLst>
          </p:nvPr>
        </p:nvSpPr>
        <p:spPr/>
        <p:txBody>
          <a:bodyPr>
            <a:normAutofit/>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κωδικού: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&amp;S[</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].no);</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εισαγωγή περιγραφής κλπ</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 ----- \n");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&lt;N;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("%5d \t %30s \t %10.2f \t 	%5d \n", S[</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].no, S[</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].description, 	S[</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].price, S[</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qty</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35</a:t>
            </a:fld>
            <a:endParaRPr lang="el-GR" sz="1400" dirty="0">
              <a:solidFill>
                <a:schemeClr val="tx1"/>
              </a:solidFill>
            </a:endParaRPr>
          </a:p>
        </p:txBody>
      </p:sp>
      <p:pic>
        <p:nvPicPr>
          <p:cNvPr id="8"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338690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όγδοης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641829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Σκοποί ενότητας</a:t>
            </a:r>
            <a:endParaRPr lang="el-GR" b="1" dirty="0"/>
          </a:p>
        </p:txBody>
      </p:sp>
      <p:sp>
        <p:nvSpPr>
          <p:cNvPr id="3" name="Θέση περιεχομένου 1"/>
          <p:cNvSpPr>
            <a:spLocks noGrp="1"/>
          </p:cNvSpPr>
          <p:nvPr>
            <p:ph idx="1"/>
          </p:nvPr>
        </p:nvSpPr>
        <p:spPr/>
        <p:txBody>
          <a:bodyPr/>
          <a:lstStyle/>
          <a:p>
            <a:pPr marL="0" indent="0">
              <a:buNone/>
            </a:pPr>
            <a:r>
              <a:rPr lang="el-GR" dirty="0" smtClean="0"/>
              <a:t>Ο αναγνώστης να μπορεί να: </a:t>
            </a:r>
          </a:p>
          <a:p>
            <a:pPr marL="0" indent="0">
              <a:buNone/>
            </a:pPr>
            <a:r>
              <a:rPr lang="en-US" dirty="0" smtClean="0"/>
              <a:t>1)</a:t>
            </a:r>
            <a:r>
              <a:rPr lang="el-GR" dirty="0" smtClean="0"/>
              <a:t> αντιληφθεί με ευκρίνεια την έννοια της </a:t>
            </a:r>
            <a:endParaRPr lang="en-US" dirty="0" smtClean="0"/>
          </a:p>
          <a:p>
            <a:pPr marL="0" indent="0">
              <a:buNone/>
            </a:pPr>
            <a:r>
              <a:rPr lang="en-US" dirty="0" smtClean="0"/>
              <a:t>    </a:t>
            </a:r>
            <a:r>
              <a:rPr lang="el-GR" dirty="0" smtClean="0"/>
              <a:t>δομής δεδομένων. </a:t>
            </a:r>
          </a:p>
          <a:p>
            <a:pPr marL="0" indent="0">
              <a:buNone/>
            </a:pPr>
            <a:r>
              <a:rPr lang="en-US" dirty="0" smtClean="0"/>
              <a:t>2)</a:t>
            </a:r>
            <a:r>
              <a:rPr lang="el-GR" dirty="0" smtClean="0"/>
              <a:t> χρησιμοποιεί δομές σε συναρτήσεις και </a:t>
            </a:r>
            <a:endParaRPr lang="en-US" dirty="0" smtClean="0"/>
          </a:p>
          <a:p>
            <a:pPr marL="0" indent="0">
              <a:buNone/>
            </a:pPr>
            <a:r>
              <a:rPr lang="en-US" dirty="0"/>
              <a:t> </a:t>
            </a:r>
            <a:r>
              <a:rPr lang="en-US" dirty="0" smtClean="0"/>
              <a:t>   </a:t>
            </a:r>
            <a:r>
              <a:rPr lang="el-GR" dirty="0" smtClean="0"/>
              <a:t>πίνακες.</a:t>
            </a:r>
          </a:p>
          <a:p>
            <a:pPr marL="0" indent="0">
              <a:buNone/>
            </a:pPr>
            <a:r>
              <a:rPr lang="el-GR" dirty="0" smtClean="0"/>
              <a:t> </a:t>
            </a:r>
            <a:endParaRPr lang="el-GR" dirty="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Δομές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4</a:t>
            </a:fld>
            <a:endParaRPr lang="el-GR" sz="1400" dirty="0">
              <a:solidFill>
                <a:prstClr val="black"/>
              </a:solidFill>
            </a:endParaRPr>
          </a:p>
        </p:txBody>
      </p:sp>
    </p:spTree>
    <p:extLst>
      <p:ext uri="{BB962C8B-B14F-4D97-AF65-F5344CB8AC3E}">
        <p14:creationId xmlns:p14="http://schemas.microsoft.com/office/powerpoint/2010/main" val="3608013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5192" y="116632"/>
            <a:ext cx="8229600" cy="864096"/>
          </a:xfrm>
        </p:spPr>
        <p:txBody>
          <a:bodyPr/>
          <a:lstStyle/>
          <a:p>
            <a:r>
              <a:rPr lang="el-GR" b="1" dirty="0" smtClean="0"/>
              <a:t>Περιεχόμενα ενότητας  </a:t>
            </a:r>
            <a:endParaRPr lang="el-GR" b="1" dirty="0"/>
          </a:p>
        </p:txBody>
      </p:sp>
      <p:sp>
        <p:nvSpPr>
          <p:cNvPr id="4" name="Θέση περιεχομένου 1">
            <a:hlinkClick r:id="rId4" action="ppaction://hlinksldjump" tooltip="Μετάβαση στη Διαφάνεια 6"/>
          </p:cNvPr>
          <p:cNvSpPr/>
          <p:nvPr/>
        </p:nvSpPr>
        <p:spPr>
          <a:xfrm>
            <a:off x="787982" y="1556792"/>
            <a:ext cx="78164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dirty="0">
                <a:solidFill>
                  <a:srgbClr val="0070C0"/>
                </a:solidFill>
              </a:rPr>
              <a:t>1)  </a:t>
            </a:r>
            <a:r>
              <a:rPr lang="el-GR" sz="2800" i="1" dirty="0" smtClean="0">
                <a:solidFill>
                  <a:srgbClr val="0070C0"/>
                </a:solidFill>
              </a:rPr>
              <a:t>Δομές δεδομένων</a:t>
            </a:r>
            <a:endParaRPr lang="el-GR" i="1" dirty="0">
              <a:solidFill>
                <a:srgbClr val="0070C0"/>
              </a:solidFill>
            </a:endParaRPr>
          </a:p>
        </p:txBody>
      </p:sp>
      <p:sp>
        <p:nvSpPr>
          <p:cNvPr id="5" name="Θέση περιεχομένου 2">
            <a:hlinkClick r:id="rId5" action="ppaction://hlinksldjump" tooltip="Μετάβαση στη Διαφάνεια 14"/>
          </p:cNvPr>
          <p:cNvSpPr/>
          <p:nvPr/>
        </p:nvSpPr>
        <p:spPr>
          <a:xfrm>
            <a:off x="787982" y="2276872"/>
            <a:ext cx="78164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dirty="0">
                <a:solidFill>
                  <a:srgbClr val="0070C0"/>
                </a:solidFill>
              </a:rPr>
              <a:t>2)  </a:t>
            </a:r>
            <a:r>
              <a:rPr lang="el-GR" sz="2800" i="1" dirty="0" smtClean="0">
                <a:solidFill>
                  <a:srgbClr val="0070C0"/>
                </a:solidFill>
              </a:rPr>
              <a:t>Φωλιασμένες δομές</a:t>
            </a:r>
            <a:endParaRPr lang="el-GR" sz="2800" i="1" dirty="0">
              <a:solidFill>
                <a:srgbClr val="0070C0"/>
              </a:solidFill>
            </a:endParaRPr>
          </a:p>
        </p:txBody>
      </p:sp>
      <p:sp>
        <p:nvSpPr>
          <p:cNvPr id="6" name="Θέση περιεχομένου 3">
            <a:hlinkClick r:id="rId6" action="ppaction://hlinksldjump" tooltip="Μετάβαση στη Διαφάνεια 18"/>
          </p:cNvPr>
          <p:cNvSpPr/>
          <p:nvPr/>
        </p:nvSpPr>
        <p:spPr>
          <a:xfrm>
            <a:off x="787982" y="2996575"/>
            <a:ext cx="7816466" cy="4790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dirty="0">
                <a:solidFill>
                  <a:srgbClr val="0070C0"/>
                </a:solidFill>
              </a:rPr>
              <a:t>3)  </a:t>
            </a:r>
            <a:r>
              <a:rPr lang="el-GR" sz="2800" i="1" dirty="0" smtClean="0">
                <a:solidFill>
                  <a:srgbClr val="0070C0"/>
                </a:solidFill>
              </a:rPr>
              <a:t>Δομές σαν παράμετροι συναρτήσεων</a:t>
            </a:r>
            <a:endParaRPr lang="el-GR" sz="2800" i="1" dirty="0">
              <a:solidFill>
                <a:srgbClr val="0070C0"/>
              </a:solidFill>
            </a:endParaRPr>
          </a:p>
        </p:txBody>
      </p:sp>
      <p:sp>
        <p:nvSpPr>
          <p:cNvPr id="7" name="Θέση περιεχομένου 4">
            <a:hlinkClick r:id="rId7" action="ppaction://hlinksldjump" tooltip="Μετάβαση στη Διαφάνεια 24"/>
          </p:cNvPr>
          <p:cNvSpPr txBox="1"/>
          <p:nvPr/>
        </p:nvSpPr>
        <p:spPr>
          <a:xfrm>
            <a:off x="1547664" y="3500611"/>
            <a:ext cx="7056783" cy="461665"/>
          </a:xfrm>
          <a:prstGeom prst="rect">
            <a:avLst/>
          </a:prstGeom>
          <a:noFill/>
        </p:spPr>
        <p:txBody>
          <a:bodyPr wrap="square" rtlCol="0">
            <a:spAutoFit/>
          </a:bodyPr>
          <a:lstStyle/>
          <a:p>
            <a:r>
              <a:rPr lang="el-GR" sz="2400" i="1" dirty="0">
                <a:solidFill>
                  <a:srgbClr val="0070C0"/>
                </a:solidFill>
              </a:rPr>
              <a:t>α</a:t>
            </a:r>
            <a:r>
              <a:rPr lang="el-GR" sz="2400" i="1" dirty="0" smtClean="0">
                <a:solidFill>
                  <a:srgbClr val="0070C0"/>
                </a:solidFill>
              </a:rPr>
              <a:t>)  Επιστροφή δομών</a:t>
            </a:r>
            <a:endParaRPr lang="el-GR" sz="2400" i="1" dirty="0">
              <a:solidFill>
                <a:srgbClr val="0070C0"/>
              </a:solidFill>
            </a:endParaRPr>
          </a:p>
        </p:txBody>
      </p:sp>
      <p:sp>
        <p:nvSpPr>
          <p:cNvPr id="3" name="Θέση περιεχομένου 5">
            <a:hlinkClick r:id="rId8" action="ppaction://hlinksldjump" tooltip="Μετάβαση στη Διαφάνεια 27"/>
          </p:cNvPr>
          <p:cNvSpPr/>
          <p:nvPr/>
        </p:nvSpPr>
        <p:spPr>
          <a:xfrm>
            <a:off x="787982" y="4221088"/>
            <a:ext cx="7816465" cy="507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4) Πίνακες δομών</a:t>
            </a:r>
            <a:endParaRPr lang="el-GR" sz="2400" i="1" u="sng" dirty="0">
              <a:solidFill>
                <a:srgbClr val="0070C0"/>
              </a:solidFill>
            </a:endParaRPr>
          </a:p>
        </p:txBody>
      </p:sp>
      <p:sp>
        <p:nvSpPr>
          <p:cNvPr id="9" name="Θέση υποσέλιδου 1" descr="."/>
          <p:cNvSpPr>
            <a:spLocks noGrp="1"/>
          </p:cNvSpPr>
          <p:nvPr>
            <p:ph type="ftr" sz="quarter" idx="11"/>
          </p:nvPr>
        </p:nvSpPr>
        <p:spPr/>
        <p:txBody>
          <a:bodyPr/>
          <a:lstStyle/>
          <a:p>
            <a:r>
              <a:rPr lang="el-GR" sz="1400" smtClean="0">
                <a:solidFill>
                  <a:prstClr val="black"/>
                </a:solidFill>
              </a:rPr>
              <a:t>Δομές</a:t>
            </a:r>
            <a:endParaRPr lang="el-GR" sz="1400" dirty="0">
              <a:solidFill>
                <a:prstClr val="black"/>
              </a:solidFill>
            </a:endParaRPr>
          </a:p>
        </p:txBody>
      </p:sp>
      <p:sp>
        <p:nvSpPr>
          <p:cNvPr id="8"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3450086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Δομές </a:t>
            </a:r>
            <a:r>
              <a:rPr lang="el-GR" b="1" dirty="0" smtClean="0"/>
              <a:t>δεδομένων</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Μερικές </a:t>
            </a:r>
            <a:r>
              <a:rPr lang="el-GR" sz="2400" kern="0" dirty="0" smtClean="0">
                <a:solidFill>
                  <a:srgbClr val="000000"/>
                </a:solidFill>
              </a:rPr>
              <a:t>φορές, </a:t>
            </a:r>
            <a:r>
              <a:rPr lang="el-GR" sz="2400" kern="0" dirty="0">
                <a:solidFill>
                  <a:srgbClr val="000000"/>
                </a:solidFill>
              </a:rPr>
              <a:t>ένα δεδομένο αποτελείται από πολλές μικρότερες </a:t>
            </a:r>
            <a:r>
              <a:rPr lang="el-GR" sz="2400" kern="0" dirty="0" smtClean="0">
                <a:solidFill>
                  <a:srgbClr val="000000"/>
                </a:solidFill>
              </a:rPr>
              <a:t>πληροφορίες, </a:t>
            </a:r>
            <a:r>
              <a:rPr lang="el-GR" sz="2400" kern="0" dirty="0">
                <a:solidFill>
                  <a:srgbClr val="000000"/>
                </a:solidFill>
              </a:rPr>
              <a:t>οι οποίες δεν είναι του ίδιου τύπου δεδομένων, (επομένως δεν μπορούμε να χρησιμοποιήσουμε ένα </a:t>
            </a:r>
            <a:r>
              <a:rPr lang="el-GR" sz="2400" kern="0" dirty="0" smtClean="0">
                <a:solidFill>
                  <a:srgbClr val="000000"/>
                </a:solidFill>
              </a:rPr>
              <a:t>πίνακα).</a:t>
            </a:r>
            <a:endParaRPr lang="en-IE" sz="24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Η </a:t>
            </a:r>
            <a:r>
              <a:rPr lang="en-IE" sz="2400" kern="0" dirty="0">
                <a:solidFill>
                  <a:srgbClr val="000000"/>
                </a:solidFill>
              </a:rPr>
              <a:t>C </a:t>
            </a:r>
            <a:r>
              <a:rPr lang="el-GR" sz="2400" kern="0" dirty="0">
                <a:solidFill>
                  <a:srgbClr val="000000"/>
                </a:solidFill>
              </a:rPr>
              <a:t>μας επιτρέπει να συσχετίζουμε λογικά δεδομένα </a:t>
            </a:r>
            <a:r>
              <a:rPr lang="el-GR" sz="2400" kern="0" dirty="0" smtClean="0">
                <a:solidFill>
                  <a:srgbClr val="000000"/>
                </a:solidFill>
              </a:rPr>
              <a:t>πληροφοριών, </a:t>
            </a:r>
            <a:r>
              <a:rPr lang="el-GR" sz="2400" kern="0" dirty="0">
                <a:solidFill>
                  <a:srgbClr val="000000"/>
                </a:solidFill>
              </a:rPr>
              <a:t>οι οποίες μπορεί να διαφέρουν στον τύπο </a:t>
            </a:r>
            <a:r>
              <a:rPr lang="el-GR" sz="2400" kern="0" dirty="0" smtClean="0">
                <a:solidFill>
                  <a:srgbClr val="000000"/>
                </a:solidFill>
              </a:rPr>
              <a:t>τους, </a:t>
            </a:r>
            <a:r>
              <a:rPr lang="el-GR" sz="2400" kern="0" dirty="0">
                <a:solidFill>
                  <a:srgbClr val="000000"/>
                </a:solidFill>
              </a:rPr>
              <a:t>προς ένα νέο τύπο δεδομένων: </a:t>
            </a:r>
            <a:r>
              <a:rPr lang="en-IE" sz="2400" b="1" i="1" kern="0" dirty="0">
                <a:solidFill>
                  <a:srgbClr val="000000"/>
                </a:solidFill>
              </a:rPr>
              <a:t>structure</a:t>
            </a:r>
            <a:r>
              <a:rPr lang="en-IE" sz="24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Σε αντίθεση με τους πίνακες, τα δεδομένα ενός </a:t>
            </a:r>
            <a:r>
              <a:rPr lang="en-US" sz="2400" b="1" i="1" kern="0" dirty="0" smtClean="0">
                <a:solidFill>
                  <a:srgbClr val="000000"/>
                </a:solidFill>
              </a:rPr>
              <a:t>structure</a:t>
            </a:r>
            <a:r>
              <a:rPr lang="el-GR" sz="2400" kern="0" dirty="0" smtClean="0">
                <a:solidFill>
                  <a:srgbClr val="000000"/>
                </a:solidFill>
              </a:rPr>
              <a:t>,</a:t>
            </a:r>
            <a:r>
              <a:rPr lang="en-US" sz="2400" kern="0" dirty="0" smtClean="0">
                <a:solidFill>
                  <a:srgbClr val="000000"/>
                </a:solidFill>
              </a:rPr>
              <a:t> </a:t>
            </a:r>
            <a:r>
              <a:rPr lang="el-GR" sz="2400" kern="0" dirty="0">
                <a:solidFill>
                  <a:srgbClr val="000000"/>
                </a:solidFill>
              </a:rPr>
              <a:t>μπορεί να είναι διαφορετικού τύπου</a:t>
            </a:r>
            <a:r>
              <a:rPr lang="en-IE" sz="2400"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Παράδειγμα</a:t>
            </a:r>
            <a:r>
              <a:rPr lang="en-IE" sz="2400" kern="0" dirty="0">
                <a:solidFill>
                  <a:srgbClr val="000000"/>
                </a:solidFill>
              </a:rPr>
              <a:t>: </a:t>
            </a:r>
            <a:r>
              <a:rPr lang="el-GR" sz="2400" kern="0" dirty="0" smtClean="0">
                <a:solidFill>
                  <a:srgbClr val="000000"/>
                </a:solidFill>
              </a:rPr>
              <a:t>Φοιτητής = </a:t>
            </a:r>
            <a:r>
              <a:rPr lang="el-GR" sz="2400" kern="0" dirty="0">
                <a:solidFill>
                  <a:srgbClr val="000000"/>
                </a:solidFill>
              </a:rPr>
              <a:t>{</a:t>
            </a:r>
            <a:r>
              <a:rPr lang="el-GR" sz="2400" kern="0" dirty="0" err="1">
                <a:solidFill>
                  <a:srgbClr val="000000"/>
                </a:solidFill>
              </a:rPr>
              <a:t>Αριθμός_Μητρώου</a:t>
            </a:r>
            <a:r>
              <a:rPr lang="en-IE" sz="2400" kern="0" dirty="0">
                <a:solidFill>
                  <a:srgbClr val="000000"/>
                </a:solidFill>
              </a:rPr>
              <a:t>, </a:t>
            </a:r>
            <a:r>
              <a:rPr lang="el-GR" sz="2400" kern="0" dirty="0">
                <a:solidFill>
                  <a:srgbClr val="000000"/>
                </a:solidFill>
              </a:rPr>
              <a:t>Επίθετο</a:t>
            </a:r>
            <a:r>
              <a:rPr lang="en-IE" sz="2400" kern="0" dirty="0">
                <a:solidFill>
                  <a:srgbClr val="000000"/>
                </a:solidFill>
              </a:rPr>
              <a:t>, </a:t>
            </a:r>
            <a:r>
              <a:rPr lang="el-GR" sz="2400" kern="0" dirty="0">
                <a:solidFill>
                  <a:srgbClr val="000000"/>
                </a:solidFill>
              </a:rPr>
              <a:t>Όνομα</a:t>
            </a:r>
            <a:r>
              <a:rPr lang="en-IE" sz="2400" kern="0" dirty="0">
                <a:solidFill>
                  <a:srgbClr val="000000"/>
                </a:solidFill>
              </a:rPr>
              <a:t>, </a:t>
            </a:r>
            <a:r>
              <a:rPr lang="el-GR" sz="2400" kern="0" dirty="0">
                <a:solidFill>
                  <a:srgbClr val="000000"/>
                </a:solidFill>
              </a:rPr>
              <a:t>Βαθμοί}</a:t>
            </a:r>
            <a:r>
              <a:rPr lang="en-IE" sz="2400" kern="0" dirty="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6</a:t>
            </a:fld>
            <a:endParaRPr lang="el-GR" sz="1400" dirty="0">
              <a:solidFill>
                <a:schemeClr val="tx1"/>
              </a:solidFill>
            </a:endParaRPr>
          </a:p>
        </p:txBody>
      </p:sp>
    </p:spTree>
    <p:extLst>
      <p:ext uri="{BB962C8B-B14F-4D97-AF65-F5344CB8AC3E}">
        <p14:creationId xmlns:p14="http://schemas.microsoft.com/office/powerpoint/2010/main" val="294559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Ορίζοντας μία </a:t>
            </a:r>
            <a:r>
              <a:rPr lang="el-GR" b="1" dirty="0" smtClean="0"/>
              <a:t>δομή </a:t>
            </a:r>
            <a:r>
              <a:rPr lang="el-GR" b="1" dirty="0"/>
              <a:t>(</a:t>
            </a:r>
            <a:r>
              <a:rPr lang="en-IE" b="1" dirty="0"/>
              <a:t>structure</a:t>
            </a:r>
            <a:r>
              <a:rPr lang="el-GR" b="1" dirty="0"/>
              <a:t>)</a:t>
            </a:r>
          </a:p>
        </p:txBody>
      </p:sp>
      <p:sp>
        <p:nvSpPr>
          <p:cNvPr id="3" name="Θέση περιεχομένου 1" descr="Τμήμα προγράμματος: Πρώτη δομή: struct, student underscore rec, άγκιστρο. Enter, int I D, ερωτηματικό. Enter, char, last underscore name, αγκύλη 20, κλείσιμο αγκύλης, ερωτηματικό. Enter, char, first underscore name, αγκύλη 10, κλείσιμο αγκύλης, ερωτηματικό. Enter, int scores, αγκύλη 5, κλείσιμο αγκύλης, ερωτηματικό. Enter, κλείσιμο αγκίστρου, ερωτηματικό. &#10;Δεύτερη δομή: struct, time underscore rec, άγκιστρο. Enter, int hours, ερωτηματικό. Enter, int mins, ερωτηματικό.  Enter, int secs, ερωτηματικό.  Enter, κλείσιμο αγκίστρου, ερωτηματικό.&#10;"/>
          <p:cNvSpPr>
            <a:spLocks noGrp="1"/>
          </p:cNvSpPr>
          <p:nvPr>
            <p:ph sz="half" idx="1"/>
            <p:custDataLst>
              <p:tags r:id="rId1"/>
            </p:custDataLst>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C00000"/>
                </a:solidFill>
                <a:ea typeface="Arial Unicode MS" panose="020B0604020202020204" pitchFamily="34" charset="-128"/>
                <a:cs typeface="Arial Unicode MS" panose="020B0604020202020204" pitchFamily="34" charset="-128"/>
              </a:rPr>
              <a:t> </a:t>
            </a:r>
            <a:r>
              <a:rPr lang="en-US" sz="2600" b="1" dirty="0" err="1" smtClean="0">
                <a:solidFill>
                  <a:srgbClr val="C00000"/>
                </a:solidFill>
                <a:ea typeface="Arial Unicode MS" panose="020B0604020202020204" pitchFamily="34" charset="-128"/>
                <a:cs typeface="Arial Unicode MS" panose="020B0604020202020204" pitchFamily="34" charset="-128"/>
              </a:rPr>
              <a:t>struct</a:t>
            </a:r>
            <a:r>
              <a:rPr lang="en-US" sz="2600" dirty="0" smtClean="0">
                <a:solidFill>
                  <a:srgbClr val="C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student_rec</a:t>
            </a: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ID;</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char </a:t>
            </a:r>
            <a:r>
              <a:rPr lang="en-US" sz="2600" dirty="0" err="1" smtClean="0">
                <a:solidFill>
                  <a:srgbClr val="000000"/>
                </a:solidFill>
                <a:ea typeface="Arial Unicode MS" panose="020B0604020202020204" pitchFamily="34" charset="-128"/>
                <a:cs typeface="Arial Unicode MS" panose="020B0604020202020204" pitchFamily="34" charset="-128"/>
              </a:rPr>
              <a:t>last_name</a:t>
            </a:r>
            <a:r>
              <a:rPr lang="en-US" sz="2600" dirty="0" smtClean="0">
                <a:solidFill>
                  <a:srgbClr val="000000"/>
                </a:solidFill>
                <a:ea typeface="Arial Unicode MS" panose="020B0604020202020204" pitchFamily="34" charset="-128"/>
                <a:cs typeface="Arial Unicode MS" panose="020B0604020202020204" pitchFamily="34" charset="-128"/>
              </a:rPr>
              <a:t>[20];</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char </a:t>
            </a:r>
            <a:r>
              <a:rPr lang="en-US" sz="2600" dirty="0" err="1" smtClean="0">
                <a:solidFill>
                  <a:srgbClr val="000000"/>
                </a:solidFill>
                <a:ea typeface="Arial Unicode MS" panose="020B0604020202020204" pitchFamily="34" charset="-128"/>
                <a:cs typeface="Arial Unicode MS" panose="020B0604020202020204" pitchFamily="34" charset="-128"/>
              </a:rPr>
              <a:t>first_name</a:t>
            </a:r>
            <a:r>
              <a:rPr lang="en-US" sz="2600" dirty="0" smtClean="0">
                <a:solidFill>
                  <a:srgbClr val="000000"/>
                </a:solidFill>
                <a:ea typeface="Arial Unicode MS" panose="020B0604020202020204" pitchFamily="34" charset="-128"/>
                <a:cs typeface="Arial Unicode MS" panose="020B0604020202020204" pitchFamily="34" charset="-128"/>
              </a:rPr>
              <a:t>[10];</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scores[5];</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indent="0">
              <a:buNone/>
            </a:pPr>
            <a:endParaRPr lang="en-US" sz="2600" dirty="0" smtClean="0"/>
          </a:p>
          <a:p>
            <a:pPr marL="0" indent="0">
              <a:buNone/>
            </a:pPr>
            <a:endParaRPr lang="en-US" sz="2600" dirty="0" smtClean="0"/>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b="1" dirty="0" err="1" smtClean="0">
                <a:solidFill>
                  <a:srgbClr val="C00000"/>
                </a:solidFill>
                <a:ea typeface="Arial Unicode MS" panose="020B0604020202020204" pitchFamily="34" charset="-128"/>
                <a:cs typeface="Arial Unicode MS" panose="020B0604020202020204" pitchFamily="34" charset="-128"/>
              </a:rPr>
              <a:t>struct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time_rec</a:t>
            </a: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hours;</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mins</a:t>
            </a: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secs</a:t>
            </a:r>
            <a:r>
              <a:rPr lang="en-US" sz="26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indent="0">
              <a:buNone/>
            </a:pPr>
            <a:endParaRPr lang="en-US" dirty="0"/>
          </a:p>
        </p:txBody>
      </p:sp>
      <p:sp>
        <p:nvSpPr>
          <p:cNvPr id="4" name="Θέση περιεχομένου 2"/>
          <p:cNvSpPr>
            <a:spLocks noGrp="1"/>
          </p:cNvSpPr>
          <p:nvPr>
            <p:ph sz="half" idx="2"/>
          </p:nvPr>
        </p:nvSpPr>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rPr>
              <a:t>Η</a:t>
            </a:r>
            <a:r>
              <a:rPr lang="en-IE" sz="2200" dirty="0" smtClean="0">
                <a:solidFill>
                  <a:srgbClr val="000000"/>
                </a:solidFill>
                <a:ea typeface="Arial Unicode MS" panose="020B0604020202020204" pitchFamily="34" charset="-128"/>
                <a:cs typeface="Arial Unicode MS" panose="020B0604020202020204" pitchFamily="34" charset="-128"/>
              </a:rPr>
              <a:t> </a:t>
            </a:r>
            <a:r>
              <a:rPr lang="el-GR" sz="2200" dirty="0">
                <a:solidFill>
                  <a:srgbClr val="000000"/>
                </a:solidFill>
                <a:ea typeface="Arial Unicode MS" panose="020B0604020202020204" pitchFamily="34" charset="-128"/>
                <a:cs typeface="Arial Unicode MS" panose="020B0604020202020204" pitchFamily="34" charset="-128"/>
              </a:rPr>
              <a:t>περιγραφή μίας </a:t>
            </a:r>
            <a:r>
              <a:rPr lang="el-GR" sz="2200" dirty="0" smtClean="0">
                <a:solidFill>
                  <a:srgbClr val="000000"/>
                </a:solidFill>
                <a:ea typeface="Arial Unicode MS" panose="020B0604020202020204" pitchFamily="34" charset="-128"/>
                <a:cs typeface="Arial Unicode MS" panose="020B0604020202020204" pitchFamily="34" charset="-128"/>
              </a:rPr>
              <a:t>δομής </a:t>
            </a:r>
            <a:r>
              <a:rPr lang="en-US" sz="2200" dirty="0">
                <a:solidFill>
                  <a:srgbClr val="000000"/>
                </a:solidFill>
                <a:ea typeface="Arial Unicode MS" panose="020B0604020202020204" pitchFamily="34" charset="-128"/>
                <a:cs typeface="Arial Unicode MS" panose="020B0604020202020204" pitchFamily="34" charset="-128"/>
              </a:rPr>
              <a:t>(template) </a:t>
            </a:r>
            <a:r>
              <a:rPr lang="el-GR" sz="2200" dirty="0">
                <a:solidFill>
                  <a:srgbClr val="000000"/>
                </a:solidFill>
                <a:ea typeface="Arial Unicode MS" panose="020B0604020202020204" pitchFamily="34" charset="-128"/>
                <a:cs typeface="Arial Unicode MS" panose="020B0604020202020204" pitchFamily="34" charset="-128"/>
              </a:rPr>
              <a:t>αποτελείται από την λέξη </a:t>
            </a:r>
            <a:r>
              <a:rPr lang="en-IE" sz="2200" b="1" dirty="0" err="1" smtClean="0">
                <a:solidFill>
                  <a:srgbClr val="C00000"/>
                </a:solidFill>
                <a:ea typeface="Arial Unicode MS" panose="020B0604020202020204" pitchFamily="34" charset="-128"/>
                <a:cs typeface="Arial Unicode MS" panose="020B0604020202020204" pitchFamily="34" charset="-128"/>
              </a:rPr>
              <a:t>struct</a:t>
            </a:r>
            <a:r>
              <a:rPr lang="el-GR" sz="2200" dirty="0" smtClean="0">
                <a:ea typeface="Arial Unicode MS" panose="020B0604020202020204" pitchFamily="34" charset="-128"/>
                <a:cs typeface="Arial Unicode MS" panose="020B0604020202020204" pitchFamily="34" charset="-128"/>
              </a:rPr>
              <a:t>,</a:t>
            </a:r>
            <a:r>
              <a:rPr lang="en-IE" sz="2200" dirty="0" smtClean="0">
                <a:solidFill>
                  <a:srgbClr val="000000"/>
                </a:solidFill>
                <a:ea typeface="Arial Unicode MS" panose="020B0604020202020204" pitchFamily="34" charset="-128"/>
                <a:cs typeface="Arial Unicode MS" panose="020B0604020202020204" pitchFamily="34" charset="-128"/>
              </a:rPr>
              <a:t> </a:t>
            </a:r>
            <a:r>
              <a:rPr lang="el-GR" sz="2200" dirty="0">
                <a:solidFill>
                  <a:srgbClr val="000000"/>
                </a:solidFill>
                <a:ea typeface="Arial Unicode MS" panose="020B0604020202020204" pitchFamily="34" charset="-128"/>
                <a:cs typeface="Arial Unicode MS" panose="020B0604020202020204" pitchFamily="34" charset="-128"/>
              </a:rPr>
              <a:t>και στην συνέχεια δίνουμε το όνομα της δομής</a:t>
            </a:r>
            <a:r>
              <a:rPr lang="en-IE" sz="2200" dirty="0">
                <a:solidFill>
                  <a:srgbClr val="000000"/>
                </a:solidFill>
                <a:ea typeface="Arial Unicode MS" panose="020B0604020202020204" pitchFamily="34" charset="-128"/>
                <a:cs typeface="Arial Unicode MS" panose="020B0604020202020204" pitchFamily="34" charset="-128"/>
              </a:rPr>
              <a:t> </a:t>
            </a:r>
            <a:r>
              <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n-IE" sz="2200" b="1" i="1"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structure</a:t>
            </a:r>
            <a:r>
              <a:rPr lang="en-IE" sz="2200" b="1"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n-IE" sz="2200" b="1" i="1"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tag</a:t>
            </a:r>
            <a:r>
              <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a:t>
            </a:r>
          </a:p>
          <a:p>
            <a:pPr marL="0" lvl="0" indent="0" defTabSz="449263" fontAlgn="base" hangingPunct="0">
              <a:lnSpc>
                <a:spcPct val="93000"/>
              </a:lnSpc>
              <a:spcBef>
                <a:spcPct val="0"/>
              </a:spcBef>
              <a:spcAft>
                <a:spcPct val="0"/>
              </a:spcAft>
              <a:buClr>
                <a:srgbClr val="000000"/>
              </a:buClr>
              <a:buSzPct val="100000"/>
              <a:buNone/>
            </a:pPr>
            <a:endPar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449263" fontAlgn="base" hangingPunct="0">
              <a:lnSpc>
                <a:spcPct val="93000"/>
              </a:lnSpc>
              <a:spcBef>
                <a:spcPct val="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Μετά το όνομα της δομής, περιγράφεται το κάθε αντικείμενο – </a:t>
            </a:r>
            <a:r>
              <a:rPr lang="el-GR" sz="2200" b="1" i="1" dirty="0" smtClean="0">
                <a:solidFill>
                  <a:srgbClr val="C00000"/>
                </a:solidFill>
                <a:ea typeface="Arial Unicode MS" panose="020B0604020202020204" pitchFamily="34" charset="-128"/>
                <a:cs typeface="Arial Unicode MS" panose="020B0604020202020204" pitchFamily="34" charset="-128"/>
                <a:sym typeface="Wingdings" panose="05000000000000000000" pitchFamily="2" charset="2"/>
              </a:rPr>
              <a:t>πεδίο</a:t>
            </a:r>
            <a:r>
              <a:rPr lang="el-GR" sz="2200" b="1" i="1" dirty="0" smtClean="0">
                <a:ea typeface="Arial Unicode MS" panose="020B0604020202020204" pitchFamily="34" charset="-128"/>
                <a:cs typeface="Arial Unicode MS" panose="020B0604020202020204" pitchFamily="34" charset="-128"/>
                <a:sym typeface="Wingdings" panose="05000000000000000000" pitchFamily="2" charset="2"/>
              </a:rPr>
              <a:t>,</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της </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δομής,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(τύπος δεδομένων και όνομα</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μέσα σε αγκύλες</a:t>
            </a:r>
            <a:r>
              <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 ... }.</a:t>
            </a:r>
          </a:p>
          <a:p>
            <a:pPr marL="0" lvl="0" indent="0" defTabSz="449263" fontAlgn="base" hangingPunct="0">
              <a:lnSpc>
                <a:spcPct val="93000"/>
              </a:lnSpc>
              <a:spcBef>
                <a:spcPct val="0"/>
              </a:spcBef>
              <a:spcAft>
                <a:spcPct val="0"/>
              </a:spcAft>
              <a:buClr>
                <a:srgbClr val="000000"/>
              </a:buClr>
              <a:buSzPct val="100000"/>
              <a:buNone/>
            </a:pPr>
            <a:endPar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449263" fontAlgn="base" hangingPunct="0">
              <a:lnSpc>
                <a:spcPct val="93000"/>
              </a:lnSpc>
              <a:spcBef>
                <a:spcPct val="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Κάθε </a:t>
            </a:r>
            <a:r>
              <a:rPr lang="el-GR" sz="2200" b="1" i="1" dirty="0" smtClean="0">
                <a:solidFill>
                  <a:srgbClr val="C00000"/>
                </a:solidFill>
                <a:ea typeface="Arial Unicode MS" panose="020B0604020202020204" pitchFamily="34" charset="-128"/>
                <a:cs typeface="Arial Unicode MS" panose="020B0604020202020204" pitchFamily="34" charset="-128"/>
                <a:sym typeface="Wingdings" panose="05000000000000000000" pitchFamily="2" charset="2"/>
              </a:rPr>
              <a:t>πεδίο</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έχει ένα </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όνομα,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και φυσικά </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έναν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τύπο δεδομένων</a:t>
            </a:r>
            <a:r>
              <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a:t>
            </a:r>
          </a:p>
          <a:p>
            <a:pPr marL="0" lvl="0" indent="0" defTabSz="449263" fontAlgn="base" hangingPunct="0">
              <a:lnSpc>
                <a:spcPct val="93000"/>
              </a:lnSpc>
              <a:spcBef>
                <a:spcPct val="0"/>
              </a:spcBef>
              <a:spcAft>
                <a:spcPct val="0"/>
              </a:spcAft>
              <a:buClr>
                <a:srgbClr val="000000"/>
              </a:buClr>
              <a:buSzPct val="100000"/>
              <a:buNone/>
            </a:pPr>
            <a:endPar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endParaRPr>
          </a:p>
          <a:p>
            <a:pPr marL="0" lvl="0" indent="0" defTabSz="449263" fontAlgn="base" hangingPunct="0">
              <a:lnSpc>
                <a:spcPct val="93000"/>
              </a:lnSpc>
              <a:spcBef>
                <a:spcPct val="0"/>
              </a:spcBef>
              <a:spcAft>
                <a:spcPct val="0"/>
              </a:spcAft>
              <a:buClr>
                <a:srgbClr val="000000"/>
              </a:buClr>
              <a:buSzPct val="100000"/>
              <a:buNone/>
            </a:pP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Η περιγραφή της </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δομής,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δεν αποθηκεύει στην μνήμη κάποια μεταβλητή. </a:t>
            </a:r>
            <a:r>
              <a:rPr lang="el-GR" sz="2200"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Απλώς, </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ορίζεται ένας </a:t>
            </a:r>
            <a:r>
              <a:rPr lang="el-GR" sz="2200" b="1" dirty="0">
                <a:solidFill>
                  <a:srgbClr val="C00000"/>
                </a:solidFill>
                <a:ea typeface="Arial Unicode MS" panose="020B0604020202020204" pitchFamily="34" charset="-128"/>
                <a:cs typeface="Arial Unicode MS" panose="020B0604020202020204" pitchFamily="34" charset="-128"/>
                <a:sym typeface="Wingdings" panose="05000000000000000000" pitchFamily="2" charset="2"/>
              </a:rPr>
              <a:t>νέος</a:t>
            </a:r>
            <a:r>
              <a:rPr lang="el-GR"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 </a:t>
            </a:r>
            <a:r>
              <a:rPr lang="el-GR" sz="2200" b="1"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τύπος </a:t>
            </a:r>
            <a:r>
              <a:rPr lang="el-GR" sz="2200" b="1" dirty="0" smtClean="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δεδομένων</a:t>
            </a:r>
            <a:r>
              <a:rPr lang="en-IE" sz="2200" dirty="0">
                <a:solidFill>
                  <a:srgbClr val="000000"/>
                </a:solidFill>
                <a:ea typeface="Arial Unicode MS" panose="020B0604020202020204" pitchFamily="34" charset="-128"/>
                <a:cs typeface="Arial Unicode MS" panose="020B0604020202020204" pitchFamily="34" charset="-128"/>
                <a:sym typeface="Wingdings" panose="05000000000000000000" pitchFamily="2" charset="2"/>
              </a:rPr>
              <a:t>.</a:t>
            </a:r>
            <a:endParaRPr lang="en-IE" sz="2200" dirty="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2043063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Χρήση </a:t>
            </a:r>
            <a:r>
              <a:rPr lang="el-GR" b="1" dirty="0" smtClean="0"/>
              <a:t>δομών</a:t>
            </a:r>
            <a:endParaRPr lang="el-GR" b="1" dirty="0"/>
          </a:p>
        </p:txBody>
      </p:sp>
      <p:sp>
        <p:nvSpPr>
          <p:cNvPr id="3" name="Θέση περιεχομένου 1" descr="Τμήμα προγράμματος: / asterisc, δήλωση μεταβλητών με τύπο δεδομένων, ότι η ήδη ορισθείσα δομή, asterisc /. Enter, struct, student underscore rec, s t 1, κόμμα s t 2, κόμμα s t, αγκύλη 10, κλείσιμο αγκύλης, ερωτηματικό. Enter, struct, time underscore rec, t 1, κόμμα t 2, ερωτηματικό. Enter, / asterisc, τα πεδία της κάθε δομής, μπορούν να χρησιμοποιηθούν με τον χαρακτήρα επιλογής μέλους, την τελεία, asterisc /. Enter, s t 1 .I D, = 1 2 3 4. Enter, str cpy, παρένθεση s t 1 .first underscore name, κόμμα, διπλά εισαγωγικά,  Mary, διπλά εισαγωγικά, κλείσιμο παρένθεσης. Enter, s t 1 .scores, αγκύλη 0, κλείσιμο αγκύλης, = 3. Enter, s t 1 .scores, αγκύλη 1, κλείσιμο αγκύλης, = 2. Enter, for, i = 0, ερωτηματικό, i μικρότερο του 5, ερωτηματικό, i + +. Enter, s t 2 .scores, αγκύλη i, κλείσιμο αγκύλης, = 0. Enter, t .hours,  = 14. Enter, t .mins, = 20. Enter, t .secs, = 12.&#10;"/>
          <p:cNvSpPr>
            <a:spLocks noGrp="1"/>
          </p:cNvSpPr>
          <p:nvPr>
            <p:ph sz="half" idx="1"/>
          </p:nvPr>
        </p:nvSpPr>
        <p:spPr/>
        <p:txBody>
          <a:bodyPr/>
          <a:lstStyle/>
          <a:p>
            <a:pPr marL="0" lvl="0" indent="0" defTabSz="449263" fontAlgn="base" hangingPunct="0">
              <a:lnSpc>
                <a:spcPct val="93000"/>
              </a:lnSpc>
              <a:spcBef>
                <a:spcPct val="0"/>
              </a:spcBef>
              <a:spcAft>
                <a:spcPct val="0"/>
              </a:spcAft>
              <a:buClr>
                <a:srgbClr val="000000"/>
              </a:buClr>
              <a:buSzPct val="100000"/>
              <a:buNone/>
            </a:pPr>
            <a:endParaRPr lang="el-GR"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dirty="0" smtClean="0">
                <a:solidFill>
                  <a:srgbClr val="C00000"/>
                </a:solidFill>
                <a:ea typeface="Arial Unicode MS" panose="020B0604020202020204" pitchFamily="34" charset="-128"/>
                <a:cs typeface="Arial Unicode MS" panose="020B0604020202020204" pitchFamily="34" charset="-128"/>
              </a:rPr>
              <a:t> </a:t>
            </a:r>
            <a:r>
              <a:rPr lang="en-IE" sz="2000" dirty="0" err="1">
                <a:solidFill>
                  <a:srgbClr val="C00000"/>
                </a:solidFill>
                <a:ea typeface="Arial Unicode MS" panose="020B0604020202020204" pitchFamily="34" charset="-128"/>
                <a:cs typeface="Arial Unicode MS" panose="020B0604020202020204" pitchFamily="34" charset="-128"/>
              </a:rPr>
              <a:t>struct</a:t>
            </a:r>
            <a:r>
              <a:rPr lang="en-IE" sz="2000" dirty="0">
                <a:solidFill>
                  <a:srgbClr val="C00000"/>
                </a:solidFill>
                <a:ea typeface="Arial Unicode MS" panose="020B0604020202020204" pitchFamily="34" charset="-128"/>
                <a:cs typeface="Arial Unicode MS" panose="020B0604020202020204" pitchFamily="34" charset="-128"/>
              </a:rPr>
              <a:t> </a:t>
            </a:r>
            <a:r>
              <a:rPr lang="en-IE" sz="2000" dirty="0" err="1">
                <a:solidFill>
                  <a:srgbClr val="C00000"/>
                </a:solidFill>
                <a:ea typeface="Arial Unicode MS" panose="020B0604020202020204" pitchFamily="34" charset="-128"/>
                <a:cs typeface="Arial Unicode MS" panose="020B0604020202020204" pitchFamily="34" charset="-128"/>
              </a:rPr>
              <a:t>student_rec</a:t>
            </a:r>
            <a:r>
              <a:rPr lang="en-IE" sz="2000" dirty="0">
                <a:solidFill>
                  <a:srgbClr val="C00000"/>
                </a:solidFill>
                <a:ea typeface="Arial Unicode MS" panose="020B0604020202020204" pitchFamily="34" charset="-128"/>
                <a:cs typeface="Arial Unicode MS" panose="020B0604020202020204" pitchFamily="34" charset="-128"/>
              </a:rPr>
              <a:t> st1, st2, </a:t>
            </a:r>
            <a:r>
              <a:rPr lang="en-IE" sz="2000" dirty="0" err="1">
                <a:solidFill>
                  <a:srgbClr val="C00000"/>
                </a:solidFill>
                <a:ea typeface="Arial Unicode MS" panose="020B0604020202020204" pitchFamily="34" charset="-128"/>
                <a:cs typeface="Arial Unicode MS" panose="020B0604020202020204" pitchFamily="34" charset="-128"/>
              </a:rPr>
              <a:t>st</a:t>
            </a:r>
            <a:r>
              <a:rPr lang="en-IE" sz="2000" dirty="0">
                <a:solidFill>
                  <a:srgbClr val="C00000"/>
                </a:solidFill>
                <a:ea typeface="Arial Unicode MS" panose="020B0604020202020204" pitchFamily="34" charset="-128"/>
                <a:cs typeface="Arial Unicode MS" panose="020B0604020202020204" pitchFamily="34" charset="-128"/>
              </a:rPr>
              <a:t>[10];</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C00000"/>
                </a:solidFill>
                <a:ea typeface="Arial Unicode MS" panose="020B0604020202020204" pitchFamily="34" charset="-128"/>
                <a:cs typeface="Arial Unicode MS" panose="020B0604020202020204" pitchFamily="34" charset="-128"/>
              </a:rPr>
              <a:t> </a:t>
            </a:r>
            <a:r>
              <a:rPr lang="en-IE" sz="2000" dirty="0" err="1">
                <a:solidFill>
                  <a:srgbClr val="C00000"/>
                </a:solidFill>
                <a:ea typeface="Arial Unicode MS" panose="020B0604020202020204" pitchFamily="34" charset="-128"/>
                <a:cs typeface="Arial Unicode MS" panose="020B0604020202020204" pitchFamily="34" charset="-128"/>
              </a:rPr>
              <a:t>struct</a:t>
            </a:r>
            <a:r>
              <a:rPr lang="en-IE" sz="2000" dirty="0">
                <a:solidFill>
                  <a:srgbClr val="C00000"/>
                </a:solidFill>
                <a:ea typeface="Arial Unicode MS" panose="020B0604020202020204" pitchFamily="34" charset="-128"/>
                <a:cs typeface="Arial Unicode MS" panose="020B0604020202020204" pitchFamily="34" charset="-128"/>
              </a:rPr>
              <a:t> </a:t>
            </a:r>
            <a:r>
              <a:rPr lang="en-IE" sz="2000" dirty="0" err="1">
                <a:solidFill>
                  <a:srgbClr val="C00000"/>
                </a:solidFill>
                <a:ea typeface="Arial Unicode MS" panose="020B0604020202020204" pitchFamily="34" charset="-128"/>
                <a:cs typeface="Arial Unicode MS" panose="020B0604020202020204" pitchFamily="34" charset="-128"/>
              </a:rPr>
              <a:t>time_rec</a:t>
            </a:r>
            <a:r>
              <a:rPr lang="en-IE" sz="2000" dirty="0">
                <a:solidFill>
                  <a:srgbClr val="C00000"/>
                </a:solidFill>
                <a:ea typeface="Arial Unicode MS" panose="020B0604020202020204" pitchFamily="34" charset="-128"/>
                <a:cs typeface="Arial Unicode MS" panose="020B0604020202020204" pitchFamily="34" charset="-128"/>
              </a:rPr>
              <a:t> t1, t2; </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a:t>
            </a:r>
            <a:endParaRPr lang="el-GR" sz="2000" dirty="0" smtClean="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l-GR" sz="2000" dirty="0" smtClean="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dirty="0" smtClean="0">
                <a:solidFill>
                  <a:srgbClr val="000099"/>
                </a:solidFill>
                <a:ea typeface="Arial Unicode MS" panose="020B0604020202020204" pitchFamily="34" charset="-128"/>
                <a:cs typeface="Arial Unicode MS" panose="020B0604020202020204" pitchFamily="34" charset="-128"/>
              </a:rPr>
              <a:t>st1.ID </a:t>
            </a:r>
            <a:r>
              <a:rPr lang="en-IE" sz="2000" dirty="0">
                <a:solidFill>
                  <a:srgbClr val="000099"/>
                </a:solidFill>
                <a:ea typeface="Arial Unicode MS" panose="020B0604020202020204" pitchFamily="34" charset="-128"/>
                <a:cs typeface="Arial Unicode MS" panose="020B0604020202020204" pitchFamily="34" charset="-128"/>
              </a:rPr>
              <a:t>= 1234;</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a:t>
            </a:r>
            <a:r>
              <a:rPr lang="en-IE" sz="2000" dirty="0" err="1">
                <a:solidFill>
                  <a:srgbClr val="000099"/>
                </a:solidFill>
                <a:ea typeface="Arial Unicode MS" panose="020B0604020202020204" pitchFamily="34" charset="-128"/>
                <a:cs typeface="Arial Unicode MS" panose="020B0604020202020204" pitchFamily="34" charset="-128"/>
              </a:rPr>
              <a:t>strcpy</a:t>
            </a:r>
            <a:r>
              <a:rPr lang="en-IE" sz="2000" dirty="0">
                <a:solidFill>
                  <a:srgbClr val="000099"/>
                </a:solidFill>
                <a:ea typeface="Arial Unicode MS" panose="020B0604020202020204" pitchFamily="34" charset="-128"/>
                <a:cs typeface="Arial Unicode MS" panose="020B0604020202020204" pitchFamily="34" charset="-128"/>
              </a:rPr>
              <a:t>(st1.first_name, “Mary”);</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st1.scores[0] = 3;</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st1.scores[1] = 2;</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for (</a:t>
            </a:r>
            <a:r>
              <a:rPr lang="en-IE" sz="2000" dirty="0" err="1">
                <a:solidFill>
                  <a:srgbClr val="000099"/>
                </a:solidFill>
                <a:ea typeface="Arial Unicode MS" panose="020B0604020202020204" pitchFamily="34" charset="-128"/>
                <a:cs typeface="Arial Unicode MS" panose="020B0604020202020204" pitchFamily="34" charset="-128"/>
              </a:rPr>
              <a:t>i</a:t>
            </a:r>
            <a:r>
              <a:rPr lang="en-IE" sz="2000" dirty="0">
                <a:solidFill>
                  <a:srgbClr val="000099"/>
                </a:solidFill>
                <a:ea typeface="Arial Unicode MS" panose="020B0604020202020204" pitchFamily="34" charset="-128"/>
                <a:cs typeface="Arial Unicode MS" panose="020B0604020202020204" pitchFamily="34" charset="-128"/>
              </a:rPr>
              <a:t>=0; </a:t>
            </a:r>
            <a:r>
              <a:rPr lang="en-IE" sz="2000" dirty="0" err="1">
                <a:solidFill>
                  <a:srgbClr val="000099"/>
                </a:solidFill>
                <a:ea typeface="Arial Unicode MS" panose="020B0604020202020204" pitchFamily="34" charset="-128"/>
                <a:cs typeface="Arial Unicode MS" panose="020B0604020202020204" pitchFamily="34" charset="-128"/>
              </a:rPr>
              <a:t>i</a:t>
            </a:r>
            <a:r>
              <a:rPr lang="en-IE" sz="2000" dirty="0">
                <a:solidFill>
                  <a:srgbClr val="000099"/>
                </a:solidFill>
                <a:ea typeface="Arial Unicode MS" panose="020B0604020202020204" pitchFamily="34" charset="-128"/>
                <a:cs typeface="Arial Unicode MS" panose="020B0604020202020204" pitchFamily="34" charset="-128"/>
              </a:rPr>
              <a:t>&lt;5; </a:t>
            </a:r>
            <a:r>
              <a:rPr lang="en-IE" sz="2000" dirty="0" err="1">
                <a:solidFill>
                  <a:srgbClr val="000099"/>
                </a:solidFill>
                <a:ea typeface="Arial Unicode MS" panose="020B0604020202020204" pitchFamily="34" charset="-128"/>
                <a:cs typeface="Arial Unicode MS" panose="020B0604020202020204" pitchFamily="34" charset="-128"/>
              </a:rPr>
              <a:t>i</a:t>
            </a:r>
            <a:r>
              <a:rPr lang="en-IE" sz="2000" dirty="0">
                <a:solidFill>
                  <a:srgbClr val="000099"/>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st2.scores[</a:t>
            </a:r>
            <a:r>
              <a:rPr lang="en-IE" sz="2000" dirty="0" err="1">
                <a:solidFill>
                  <a:srgbClr val="000099"/>
                </a:solidFill>
                <a:ea typeface="Arial Unicode MS" panose="020B0604020202020204" pitchFamily="34" charset="-128"/>
                <a:cs typeface="Arial Unicode MS" panose="020B0604020202020204" pitchFamily="34" charset="-128"/>
              </a:rPr>
              <a:t>i</a:t>
            </a:r>
            <a:r>
              <a:rPr lang="en-IE" sz="2000" dirty="0">
                <a:solidFill>
                  <a:srgbClr val="000099"/>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93000"/>
              </a:lnSpc>
              <a:spcBef>
                <a:spcPct val="0"/>
              </a:spcBef>
              <a:spcAft>
                <a:spcPct val="0"/>
              </a:spcAft>
              <a:buClr>
                <a:srgbClr val="000000"/>
              </a:buClr>
              <a:buSzPct val="100000"/>
              <a:buNone/>
            </a:pPr>
            <a:endParaRPr lang="en-IE" sz="2000"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a:t>
            </a:r>
            <a:r>
              <a:rPr lang="en-IE" sz="2000" dirty="0" err="1">
                <a:solidFill>
                  <a:srgbClr val="000099"/>
                </a:solidFill>
                <a:ea typeface="Arial Unicode MS" panose="020B0604020202020204" pitchFamily="34" charset="-128"/>
                <a:cs typeface="Arial Unicode MS" panose="020B0604020202020204" pitchFamily="34" charset="-128"/>
              </a:rPr>
              <a:t>t.hours</a:t>
            </a:r>
            <a:r>
              <a:rPr lang="en-IE" sz="2000" dirty="0">
                <a:solidFill>
                  <a:srgbClr val="000099"/>
                </a:solidFill>
                <a:ea typeface="Arial Unicode MS" panose="020B0604020202020204" pitchFamily="34" charset="-128"/>
                <a:cs typeface="Arial Unicode MS" panose="020B0604020202020204" pitchFamily="34" charset="-128"/>
              </a:rPr>
              <a:t> = 14;</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a:t>
            </a:r>
            <a:r>
              <a:rPr lang="en-IE" sz="2000" dirty="0" err="1">
                <a:solidFill>
                  <a:srgbClr val="000099"/>
                </a:solidFill>
                <a:ea typeface="Arial Unicode MS" panose="020B0604020202020204" pitchFamily="34" charset="-128"/>
                <a:cs typeface="Arial Unicode MS" panose="020B0604020202020204" pitchFamily="34" charset="-128"/>
              </a:rPr>
              <a:t>t.mins</a:t>
            </a:r>
            <a:r>
              <a:rPr lang="en-IE" sz="2000" dirty="0">
                <a:solidFill>
                  <a:srgbClr val="000099"/>
                </a:solidFill>
                <a:ea typeface="Arial Unicode MS" panose="020B0604020202020204" pitchFamily="34" charset="-128"/>
                <a:cs typeface="Arial Unicode MS" panose="020B0604020202020204" pitchFamily="34" charset="-128"/>
              </a:rPr>
              <a:t> = 20;</a:t>
            </a:r>
          </a:p>
          <a:p>
            <a:pPr marL="0" lvl="0" indent="0" defTabSz="449263" fontAlgn="base" hangingPunct="0">
              <a:lnSpc>
                <a:spcPct val="93000"/>
              </a:lnSpc>
              <a:spcBef>
                <a:spcPct val="0"/>
              </a:spcBef>
              <a:spcAft>
                <a:spcPct val="0"/>
              </a:spcAft>
              <a:buClr>
                <a:srgbClr val="000000"/>
              </a:buClr>
              <a:buSzPct val="100000"/>
              <a:buNone/>
            </a:pPr>
            <a:r>
              <a:rPr lang="en-IE" sz="2000" dirty="0">
                <a:solidFill>
                  <a:srgbClr val="000099"/>
                </a:solidFill>
                <a:ea typeface="Arial Unicode MS" panose="020B0604020202020204" pitchFamily="34" charset="-128"/>
                <a:cs typeface="Arial Unicode MS" panose="020B0604020202020204" pitchFamily="34" charset="-128"/>
              </a:rPr>
              <a:t> </a:t>
            </a:r>
            <a:r>
              <a:rPr lang="en-IE" sz="2000" dirty="0" err="1">
                <a:solidFill>
                  <a:srgbClr val="000099"/>
                </a:solidFill>
                <a:ea typeface="Arial Unicode MS" panose="020B0604020202020204" pitchFamily="34" charset="-128"/>
                <a:cs typeface="Arial Unicode MS" panose="020B0604020202020204" pitchFamily="34" charset="-128"/>
              </a:rPr>
              <a:t>t.secs</a:t>
            </a:r>
            <a:r>
              <a:rPr lang="en-IE" sz="2000" dirty="0">
                <a:solidFill>
                  <a:srgbClr val="000099"/>
                </a:solidFill>
                <a:ea typeface="Arial Unicode MS" panose="020B0604020202020204" pitchFamily="34" charset="-128"/>
                <a:cs typeface="Arial Unicode MS" panose="020B0604020202020204" pitchFamily="34" charset="-128"/>
              </a:rPr>
              <a:t> = 12;</a:t>
            </a:r>
          </a:p>
          <a:p>
            <a:endParaRPr lang="el-GR" dirty="0"/>
          </a:p>
        </p:txBody>
      </p:sp>
      <p:grpSp>
        <p:nvGrpSpPr>
          <p:cNvPr id="11" name="Ομάδα 1" descr="."/>
          <p:cNvGrpSpPr/>
          <p:nvPr/>
        </p:nvGrpSpPr>
        <p:grpSpPr>
          <a:xfrm>
            <a:off x="4907833" y="1735664"/>
            <a:ext cx="3602505" cy="4235357"/>
            <a:chOff x="4801794" y="1771697"/>
            <a:chExt cx="4479194" cy="3385794"/>
          </a:xfrm>
        </p:grpSpPr>
        <p:sp>
          <p:nvSpPr>
            <p:cNvPr id="12" name="Θέση περιεχομένου 1" descr="."/>
            <p:cNvSpPr txBox="1">
              <a:spLocks noChangeArrowheads="1"/>
            </p:cNvSpPr>
            <p:nvPr/>
          </p:nvSpPr>
          <p:spPr bwMode="auto">
            <a:xfrm>
              <a:off x="5637676" y="1771697"/>
              <a:ext cx="3643311" cy="1172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l-GR" sz="2400" b="1" i="0" u="none" strike="noStrike" kern="0" cap="none" spc="0" normalizeH="0" baseline="0" noProof="0" dirty="0">
                  <a:ln>
                    <a:noFill/>
                  </a:ln>
                  <a:solidFill>
                    <a:srgbClr val="C00000"/>
                  </a:solidFill>
                  <a:effectLst/>
                  <a:uLnTx/>
                  <a:uFillTx/>
                  <a:ea typeface="Arial Unicode MS" panose="020B0604020202020204" pitchFamily="34" charset="-128"/>
                  <a:cs typeface="Arial Unicode MS" panose="020B0604020202020204" pitchFamily="34" charset="-128"/>
                </a:rPr>
                <a:t>Δήλωση μεταβλητών με τύπο </a:t>
              </a:r>
              <a:r>
                <a:rPr kumimoji="0" lang="el-GR" sz="2400" b="1" i="0" u="none" strike="noStrike" kern="0" cap="none" spc="0" normalizeH="0" baseline="0" noProof="0" dirty="0" smtClean="0">
                  <a:ln>
                    <a:noFill/>
                  </a:ln>
                  <a:solidFill>
                    <a:srgbClr val="C00000"/>
                  </a:solidFill>
                  <a:effectLst/>
                  <a:uLnTx/>
                  <a:uFillTx/>
                  <a:ea typeface="Arial Unicode MS" panose="020B0604020202020204" pitchFamily="34" charset="-128"/>
                  <a:cs typeface="Arial Unicode MS" panose="020B0604020202020204" pitchFamily="34" charset="-128"/>
                </a:rPr>
                <a:t>δεδομένων, </a:t>
              </a:r>
              <a:r>
                <a:rPr kumimoji="0" lang="el-GR" sz="2400" b="1" i="0" u="none" strike="noStrike" kern="0" cap="none" spc="0" normalizeH="0" baseline="0" noProof="0" dirty="0">
                  <a:ln>
                    <a:noFill/>
                  </a:ln>
                  <a:solidFill>
                    <a:srgbClr val="C00000"/>
                  </a:solidFill>
                  <a:effectLst/>
                  <a:uLnTx/>
                  <a:uFillTx/>
                  <a:ea typeface="Arial Unicode MS" panose="020B0604020202020204" pitchFamily="34" charset="-128"/>
                  <a:cs typeface="Arial Unicode MS" panose="020B0604020202020204" pitchFamily="34" charset="-128"/>
                </a:rPr>
                <a:t>ότι η ήδη ορισθείσα δομή</a:t>
              </a:r>
              <a:endParaRPr kumimoji="0" lang="en-IE" sz="2400" b="1" i="0" u="none" strike="noStrike" kern="0" cap="none" spc="0" normalizeH="0" baseline="0" noProof="0" dirty="0">
                <a:ln>
                  <a:noFill/>
                </a:ln>
                <a:solidFill>
                  <a:srgbClr val="C00000"/>
                </a:solidFill>
                <a:effectLst/>
                <a:uLnTx/>
                <a:uFillTx/>
                <a:ea typeface="Arial Unicode MS" panose="020B0604020202020204" pitchFamily="34" charset="-128"/>
                <a:cs typeface="Arial Unicode MS" panose="020B0604020202020204" pitchFamily="34" charset="-128"/>
              </a:endParaRPr>
            </a:p>
          </p:txBody>
        </p:sp>
        <p:cxnSp>
          <p:nvCxnSpPr>
            <p:cNvPr id="14" name="Βέλος 1" descr="."/>
            <p:cNvCxnSpPr>
              <a:cxnSpLocks noChangeShapeType="1"/>
            </p:cNvCxnSpPr>
            <p:nvPr/>
          </p:nvCxnSpPr>
          <p:spPr bwMode="auto">
            <a:xfrm flipH="1" flipV="1">
              <a:off x="4831892" y="2391065"/>
              <a:ext cx="692265" cy="1"/>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13" name="Θέση περιεχομένου 2" descr="."/>
            <p:cNvSpPr txBox="1">
              <a:spLocks noChangeArrowheads="1"/>
            </p:cNvSpPr>
            <p:nvPr/>
          </p:nvSpPr>
          <p:spPr bwMode="auto">
            <a:xfrm>
              <a:off x="5637676" y="3436132"/>
              <a:ext cx="3643312" cy="1721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l-GR" sz="2400" b="1" i="0" u="none" strike="noStrike" kern="0" cap="none" spc="0" normalizeH="0" baseline="0" noProof="0" dirty="0">
                  <a:ln>
                    <a:noFill/>
                  </a:ln>
                  <a:solidFill>
                    <a:srgbClr val="000099"/>
                  </a:solidFill>
                  <a:effectLst/>
                  <a:uLnTx/>
                  <a:uFillTx/>
                  <a:ea typeface="Arial Unicode MS" panose="020B0604020202020204" pitchFamily="34" charset="-128"/>
                  <a:cs typeface="Arial Unicode MS" panose="020B0604020202020204" pitchFamily="34" charset="-128"/>
                </a:rPr>
                <a:t>Τα πεδία της κάθε </a:t>
              </a:r>
              <a:r>
                <a:rPr kumimoji="0" lang="el-GR" sz="2400" b="1" i="0" u="none" strike="noStrike" kern="0" cap="none" spc="0" normalizeH="0" baseline="0" noProof="0" dirty="0" smtClean="0">
                  <a:ln>
                    <a:noFill/>
                  </a:ln>
                  <a:solidFill>
                    <a:srgbClr val="000099"/>
                  </a:solidFill>
                  <a:effectLst/>
                  <a:uLnTx/>
                  <a:uFillTx/>
                  <a:ea typeface="Arial Unicode MS" panose="020B0604020202020204" pitchFamily="34" charset="-128"/>
                  <a:cs typeface="Arial Unicode MS" panose="020B0604020202020204" pitchFamily="34" charset="-128"/>
                </a:rPr>
                <a:t>δομής, </a:t>
              </a:r>
              <a:r>
                <a:rPr kumimoji="0" lang="el-GR" sz="2400" b="1" i="0" u="none" strike="noStrike" kern="0" cap="none" spc="0" normalizeH="0" baseline="0" noProof="0" dirty="0">
                  <a:ln>
                    <a:noFill/>
                  </a:ln>
                  <a:solidFill>
                    <a:srgbClr val="000099"/>
                  </a:solidFill>
                  <a:effectLst/>
                  <a:uLnTx/>
                  <a:uFillTx/>
                  <a:ea typeface="Arial Unicode MS" panose="020B0604020202020204" pitchFamily="34" charset="-128"/>
                  <a:cs typeface="Arial Unicode MS" panose="020B0604020202020204" pitchFamily="34" charset="-128"/>
                </a:rPr>
                <a:t>μπορούν να χρησιμοποιηθούν με τον χαρακτήρα επιλογής </a:t>
              </a:r>
              <a:r>
                <a:rPr kumimoji="0" lang="el-GR" sz="2400" b="1" i="0" u="none" strike="noStrike" kern="0" cap="none" spc="0" normalizeH="0" baseline="0" noProof="0" dirty="0" smtClean="0">
                  <a:ln>
                    <a:noFill/>
                  </a:ln>
                  <a:solidFill>
                    <a:srgbClr val="000099"/>
                  </a:solidFill>
                  <a:effectLst/>
                  <a:uLnTx/>
                  <a:uFillTx/>
                  <a:ea typeface="Arial Unicode MS" panose="020B0604020202020204" pitchFamily="34" charset="-128"/>
                  <a:cs typeface="Arial Unicode MS" panose="020B0604020202020204" pitchFamily="34" charset="-128"/>
                </a:rPr>
                <a:t>μέλους, </a:t>
              </a:r>
            </a:p>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IE" sz="2400" b="1" i="0" u="none" strike="noStrike" kern="0" cap="none" spc="0" normalizeH="0" baseline="0" noProof="0" dirty="0" smtClean="0">
                  <a:ln>
                    <a:noFill/>
                  </a:ln>
                  <a:solidFill>
                    <a:srgbClr val="000099"/>
                  </a:solidFill>
                  <a:effectLst/>
                  <a:uLnTx/>
                  <a:uFillTx/>
                  <a:ea typeface="Arial Unicode MS" panose="020B0604020202020204" pitchFamily="34" charset="-128"/>
                  <a:cs typeface="Arial Unicode MS" panose="020B0604020202020204" pitchFamily="34" charset="-128"/>
                </a:rPr>
                <a:t>&lt; </a:t>
              </a:r>
              <a:r>
                <a:rPr kumimoji="0" lang="en-IE" sz="2400" b="1" i="0" u="none" strike="noStrike" kern="0" cap="none" spc="0" normalizeH="0" baseline="0" noProof="0" dirty="0">
                  <a:ln>
                    <a:noFill/>
                  </a:ln>
                  <a:solidFill>
                    <a:srgbClr val="000099"/>
                  </a:solidFill>
                  <a:effectLst/>
                  <a:uLnTx/>
                  <a:uFillTx/>
                  <a:ea typeface="Arial Unicode MS" panose="020B0604020202020204" pitchFamily="34" charset="-128"/>
                  <a:cs typeface="Arial Unicode MS" panose="020B0604020202020204" pitchFamily="34" charset="-128"/>
                </a:rPr>
                <a:t>. &gt; - </a:t>
              </a:r>
              <a:r>
                <a:rPr kumimoji="0" lang="el-GR" sz="2400" b="1" i="0" u="none" strike="noStrike" kern="0" cap="none" spc="0" normalizeH="0" baseline="0" noProof="0" dirty="0">
                  <a:ln>
                    <a:noFill/>
                  </a:ln>
                  <a:solidFill>
                    <a:srgbClr val="000099"/>
                  </a:solidFill>
                  <a:effectLst/>
                  <a:uLnTx/>
                  <a:uFillTx/>
                  <a:ea typeface="Arial Unicode MS" panose="020B0604020202020204" pitchFamily="34" charset="-128"/>
                  <a:cs typeface="Arial Unicode MS" panose="020B0604020202020204" pitchFamily="34" charset="-128"/>
                </a:rPr>
                <a:t>μία τελεία!</a:t>
              </a:r>
              <a:endParaRPr kumimoji="0" lang="en-IE" sz="2400" b="1" i="0" u="none" strike="noStrike" kern="0" cap="none" spc="0" normalizeH="0" baseline="0" noProof="0" dirty="0">
                <a:ln>
                  <a:noFill/>
                </a:ln>
                <a:solidFill>
                  <a:srgbClr val="000099"/>
                </a:solidFill>
                <a:effectLst/>
                <a:uLnTx/>
                <a:uFillTx/>
                <a:ea typeface="Arial Unicode MS" panose="020B0604020202020204" pitchFamily="34" charset="-128"/>
                <a:cs typeface="Arial Unicode MS" panose="020B0604020202020204" pitchFamily="34" charset="-128"/>
              </a:endParaRPr>
            </a:p>
          </p:txBody>
        </p:sp>
        <p:cxnSp>
          <p:nvCxnSpPr>
            <p:cNvPr id="15" name="Βέλος 2" descr="."/>
            <p:cNvCxnSpPr>
              <a:cxnSpLocks noChangeShapeType="1"/>
            </p:cNvCxnSpPr>
            <p:nvPr/>
          </p:nvCxnSpPr>
          <p:spPr bwMode="auto">
            <a:xfrm flipH="1">
              <a:off x="4801794" y="4345070"/>
              <a:ext cx="722363" cy="0"/>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grpSp>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120685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Αρχικοποίηση </a:t>
            </a:r>
            <a:r>
              <a:rPr lang="el-GR" b="1" dirty="0" smtClean="0"/>
              <a:t>δομών</a:t>
            </a:r>
            <a:endParaRPr lang="el-GR" b="1" dirty="0"/>
          </a:p>
        </p:txBody>
      </p:sp>
      <p:sp>
        <p:nvSpPr>
          <p:cNvPr id="3" name="Θέση περιεχομένου 1" descr="Τμήμα προγράμματος: Struct, date underscore, of underscore birth, άγκιστρο. Enter, int month, ερωτηματικό. Enter, int day, ερωτηματικό. Enter, int year, ερωτηματικό. Enter, κλείσιμο αγκίστρου, ερωτηματικό.  Μέσα στο κυρίως πρόγραμμα, για να αρχικοποιήσουμε την δομή, γράφουμε: Struct, date underscore, of underscore birth, b d, =  άγκιστρο, 10, κόμμα 11, κόμμα 1990, κλείσιμο αγκίστρου. Enter, struct, date underscore, of underscore birth, Mary, κόμμα Sue.&#10;"/>
          <p:cNvSpPr>
            <a:spLocks noGrp="1"/>
          </p:cNvSpPr>
          <p:nvPr>
            <p:ph sz="half"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1800"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struct</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date_of_birth</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struct</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date_of_birth</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bd</a:t>
            </a:r>
            <a:r>
              <a:rPr lang="en-US" sz="2400" dirty="0" smtClean="0">
                <a:solidFill>
                  <a:srgbClr val="000000"/>
                </a:solidFill>
                <a:ea typeface="Arial Unicode MS" panose="020B0604020202020204" pitchFamily="34" charset="-128"/>
                <a:cs typeface="Arial Unicode MS" panose="020B0604020202020204" pitchFamily="34" charset="-128"/>
              </a:rPr>
              <a:t> = {10, 11, 1990};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struct</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date_of_birth</a:t>
            </a:r>
            <a:r>
              <a:rPr lang="en-US" sz="2400" dirty="0" smtClean="0">
                <a:solidFill>
                  <a:srgbClr val="000000"/>
                </a:solidFill>
                <a:ea typeface="Arial Unicode MS" panose="020B0604020202020204" pitchFamily="34" charset="-128"/>
                <a:cs typeface="Arial Unicode MS" panose="020B0604020202020204" pitchFamily="34" charset="-128"/>
              </a:rPr>
              <a:t> Mary, Sue;</a:t>
            </a:r>
          </a:p>
          <a:p>
            <a:endParaRPr lang="en-US" dirty="0"/>
          </a:p>
        </p:txBody>
      </p:sp>
      <p:sp>
        <p:nvSpPr>
          <p:cNvPr id="4" name="Θέση περιεχομένου 2" descr="Τμήμα προγράμματος: Ή αλλιώς, γράφουμε:  B d .month, = 10. Enter, b d .day, = 11. Enter, b d .year, = 1990.&#10;"/>
          <p:cNvSpPr>
            <a:spLocks noGrp="1"/>
          </p:cNvSpPr>
          <p:nvPr>
            <p:ph sz="half" idx="2"/>
          </p:nvPr>
        </p:nvSpPr>
        <p:spPr/>
        <p:txBody>
          <a:bodyPr/>
          <a:lstStyle/>
          <a:p>
            <a:pPr marL="0" lvl="0" indent="0" algn="ctr" defTabSz="449263" fontAlgn="base" hangingPunct="0">
              <a:lnSpc>
                <a:spcPct val="93000"/>
              </a:lnSpc>
              <a:spcBef>
                <a:spcPct val="0"/>
              </a:spcBef>
              <a:spcAft>
                <a:spcPct val="0"/>
              </a:spcAft>
              <a:buClr>
                <a:srgbClr val="000000"/>
              </a:buClr>
              <a:buSzPct val="100000"/>
              <a:buNone/>
            </a:pPr>
            <a:r>
              <a:rPr lang="el-GR" sz="2400" b="1" dirty="0">
                <a:solidFill>
                  <a:srgbClr val="000099"/>
                </a:solidFill>
                <a:ea typeface="Arial Unicode MS" panose="020B0604020202020204" pitchFamily="34" charset="-128"/>
                <a:cs typeface="Arial Unicode MS" panose="020B0604020202020204" pitchFamily="34" charset="-128"/>
              </a:rPr>
              <a:t>ή</a:t>
            </a:r>
            <a:endParaRPr lang="en-IE" sz="2400" b="1"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endParaRPr lang="en-IE" sz="2400" b="1"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400" b="1" dirty="0">
                <a:solidFill>
                  <a:srgbClr val="000099"/>
                </a:solidFill>
                <a:ea typeface="Arial Unicode MS" panose="020B0604020202020204" pitchFamily="34" charset="-128"/>
                <a:cs typeface="Arial Unicode MS" panose="020B0604020202020204" pitchFamily="34" charset="-128"/>
              </a:rPr>
              <a:t> </a:t>
            </a:r>
            <a:r>
              <a:rPr lang="en-IE" sz="2400" b="1" dirty="0" err="1">
                <a:solidFill>
                  <a:srgbClr val="000099"/>
                </a:solidFill>
                <a:ea typeface="Arial Unicode MS" panose="020B0604020202020204" pitchFamily="34" charset="-128"/>
                <a:cs typeface="Arial Unicode MS" panose="020B0604020202020204" pitchFamily="34" charset="-128"/>
              </a:rPr>
              <a:t>bd.month</a:t>
            </a:r>
            <a:r>
              <a:rPr lang="en-IE" sz="2400" b="1" dirty="0">
                <a:solidFill>
                  <a:srgbClr val="000099"/>
                </a:solidFill>
                <a:ea typeface="Arial Unicode MS" panose="020B0604020202020204" pitchFamily="34" charset="-128"/>
                <a:cs typeface="Arial Unicode MS" panose="020B0604020202020204" pitchFamily="34" charset="-128"/>
              </a:rPr>
              <a:t> = 10;</a:t>
            </a:r>
          </a:p>
          <a:p>
            <a:pPr marL="0" lvl="0" indent="0" defTabSz="449263" fontAlgn="base" hangingPunct="0">
              <a:lnSpc>
                <a:spcPct val="93000"/>
              </a:lnSpc>
              <a:spcBef>
                <a:spcPct val="0"/>
              </a:spcBef>
              <a:spcAft>
                <a:spcPct val="0"/>
              </a:spcAft>
              <a:buClr>
                <a:srgbClr val="000000"/>
              </a:buClr>
              <a:buSzPct val="100000"/>
              <a:buNone/>
            </a:pPr>
            <a:r>
              <a:rPr lang="en-IE" sz="2400" b="1" dirty="0">
                <a:solidFill>
                  <a:srgbClr val="000099"/>
                </a:solidFill>
                <a:ea typeface="Arial Unicode MS" panose="020B0604020202020204" pitchFamily="34" charset="-128"/>
                <a:cs typeface="Arial Unicode MS" panose="020B0604020202020204" pitchFamily="34" charset="-128"/>
              </a:rPr>
              <a:t> </a:t>
            </a:r>
            <a:r>
              <a:rPr lang="en-IE" sz="2400" b="1" dirty="0" err="1">
                <a:solidFill>
                  <a:srgbClr val="000099"/>
                </a:solidFill>
                <a:ea typeface="Arial Unicode MS" panose="020B0604020202020204" pitchFamily="34" charset="-128"/>
                <a:cs typeface="Arial Unicode MS" panose="020B0604020202020204" pitchFamily="34" charset="-128"/>
              </a:rPr>
              <a:t>bd.day</a:t>
            </a:r>
            <a:r>
              <a:rPr lang="en-IE" sz="2400" b="1" dirty="0">
                <a:solidFill>
                  <a:srgbClr val="000099"/>
                </a:solidFill>
                <a:ea typeface="Arial Unicode MS" panose="020B0604020202020204" pitchFamily="34" charset="-128"/>
                <a:cs typeface="Arial Unicode MS" panose="020B0604020202020204" pitchFamily="34" charset="-128"/>
              </a:rPr>
              <a:t> = </a:t>
            </a:r>
            <a:r>
              <a:rPr lang="en-IE" sz="2400" b="1" dirty="0" smtClean="0">
                <a:solidFill>
                  <a:srgbClr val="000099"/>
                </a:solidFill>
                <a:ea typeface="Arial Unicode MS" panose="020B0604020202020204" pitchFamily="34" charset="-128"/>
                <a:cs typeface="Arial Unicode MS" panose="020B0604020202020204" pitchFamily="34" charset="-128"/>
              </a:rPr>
              <a:t>11;</a:t>
            </a:r>
            <a:endParaRPr lang="en-IE" sz="2400" b="1" dirty="0">
              <a:solidFill>
                <a:srgbClr val="000099"/>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IE" sz="2400" b="1" dirty="0">
                <a:solidFill>
                  <a:srgbClr val="000099"/>
                </a:solidFill>
                <a:ea typeface="Arial Unicode MS" panose="020B0604020202020204" pitchFamily="34" charset="-128"/>
                <a:cs typeface="Arial Unicode MS" panose="020B0604020202020204" pitchFamily="34" charset="-128"/>
              </a:rPr>
              <a:t> </a:t>
            </a:r>
            <a:r>
              <a:rPr lang="en-IE" sz="2400" b="1" dirty="0" err="1">
                <a:solidFill>
                  <a:srgbClr val="000099"/>
                </a:solidFill>
                <a:ea typeface="Arial Unicode MS" panose="020B0604020202020204" pitchFamily="34" charset="-128"/>
                <a:cs typeface="Arial Unicode MS" panose="020B0604020202020204" pitchFamily="34" charset="-128"/>
              </a:rPr>
              <a:t>bd.year</a:t>
            </a:r>
            <a:r>
              <a:rPr lang="en-IE" sz="2400" b="1" dirty="0">
                <a:solidFill>
                  <a:srgbClr val="000099"/>
                </a:solidFill>
                <a:ea typeface="Arial Unicode MS" panose="020B0604020202020204" pitchFamily="34" charset="-128"/>
                <a:cs typeface="Arial Unicode MS" panose="020B0604020202020204" pitchFamily="34" charset="-128"/>
              </a:rPr>
              <a:t> = 1990;</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1440606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1/9/2013 10:56:01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8,7,5,6,"/>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8,7,5,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5,6,3,4,7,"/>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7,5,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7,8,5,6,9,"/>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8,4,5,1026,1027,"/>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READINGORDER" val="2,3,4,5,6,8,"/>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8.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2,3,1026,5,"/>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5.xml><?xml version="1.0" encoding="utf-8"?>
<p:tagLst xmlns:a="http://schemas.openxmlformats.org/drawingml/2006/main" xmlns:r="http://schemas.openxmlformats.org/officeDocument/2006/relationships" xmlns:p="http://schemas.openxmlformats.org/presentationml/2006/main">
  <p:tag name="ZHAW.ACCESSIBILITYADDIN.READINGORDER" val="2,5,3,4,"/>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37.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9.xml><?xml version="1.0" encoding="utf-8"?>
<p:tagLst xmlns:a="http://schemas.openxmlformats.org/drawingml/2006/main" xmlns:r="http://schemas.openxmlformats.org/officeDocument/2006/relationships" xmlns:p="http://schemas.openxmlformats.org/presentationml/2006/main">
  <p:tag name="ZHAW.ACCESSIBILITYADDIN.READINGORDER" val="2,6,7,4,5,8,"/>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4,6,"/>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2.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4,5,6,7,3,9,8,"/>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11,5,6,"/>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02B47DD1-D302-406D-AD56-EBE21FCDDAD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533</TotalTime>
  <Words>2728</Words>
  <Application>Microsoft Office PowerPoint</Application>
  <PresentationFormat>Προβολή στην οθόνη (4:3)</PresentationFormat>
  <Paragraphs>510</Paragraphs>
  <Slides>36</Slides>
  <Notes>2</Notes>
  <HiddenSlides>0</HiddenSlides>
  <MMClips>0</MMClips>
  <ScaleCrop>false</ScaleCrop>
  <HeadingPairs>
    <vt:vector size="4" baseType="variant">
      <vt:variant>
        <vt:lpstr>Θέμα</vt:lpstr>
      </vt:variant>
      <vt:variant>
        <vt:i4>2</vt:i4>
      </vt:variant>
      <vt:variant>
        <vt:lpstr>Τίτλοι διαφανειών</vt:lpstr>
      </vt:variant>
      <vt:variant>
        <vt:i4>36</vt:i4>
      </vt:variant>
    </vt:vector>
  </HeadingPairs>
  <TitlesOfParts>
    <vt:vector size="38" baseType="lpstr">
      <vt:lpstr>1_Θέμα του Office</vt:lpstr>
      <vt:lpstr>Θέμα του Office</vt:lpstr>
      <vt:lpstr>    Προγραμματισμός ΗΥ     </vt:lpstr>
      <vt:lpstr>Άδειες χρήσης </vt:lpstr>
      <vt:lpstr>Χρηματοδότηση </vt:lpstr>
      <vt:lpstr>Σκοποί ενότητας</vt:lpstr>
      <vt:lpstr>Περιεχόμενα ενότητας  </vt:lpstr>
      <vt:lpstr>Δομές δεδομένων</vt:lpstr>
      <vt:lpstr>Ορίζοντας μία δομή (structure)</vt:lpstr>
      <vt:lpstr>Χρήση δομών</vt:lpstr>
      <vt:lpstr>Αρχικοποίηση δομών</vt:lpstr>
      <vt:lpstr>Απόδοση τιμής</vt:lpstr>
      <vt:lpstr>Παράδειγμα προγράμματος  (1 από 2)</vt:lpstr>
      <vt:lpstr>Παράδειγμα προγράμματος  (2 από 2)</vt:lpstr>
      <vt:lpstr>Μέγεθος δομής</vt:lpstr>
      <vt:lpstr>Φωλιασμένες δομές (δομές σε δομή)</vt:lpstr>
      <vt:lpstr>Φωλιασμένες δομές: Παραδείγματα</vt:lpstr>
      <vt:lpstr>Άσκηση 1</vt:lpstr>
      <vt:lpstr>Άσκηση 1: Πρόγραμμα</vt:lpstr>
      <vt:lpstr>Δομές σαν παράμετροι συναρτήσεων</vt:lpstr>
      <vt:lpstr>Άσκηση 2</vt:lpstr>
      <vt:lpstr>Άσκηση 2: Πρόγραμμα (1 από 2)</vt:lpstr>
      <vt:lpstr>Άσκηση 2: Πρόγραμμα (2 από 2)</vt:lpstr>
      <vt:lpstr>Άσκηση 3</vt:lpstr>
      <vt:lpstr>Άσκηση 3: Πρόγραμμα</vt:lpstr>
      <vt:lpstr>Επιστροφή δομών</vt:lpstr>
      <vt:lpstr>Άσκηση 4: Πρόγραμμα (1 από 2)</vt:lpstr>
      <vt:lpstr>Άσκηση 4: Πρόγραμμα (2 από 2)</vt:lpstr>
      <vt:lpstr>Πίνακες δομών</vt:lpstr>
      <vt:lpstr>Πίνακες δομών: Παράδειγμα 1</vt:lpstr>
      <vt:lpstr>Πίνακες δομών: Πρόγραμμα 1</vt:lpstr>
      <vt:lpstr>Πίνακες δομών: Πρόγραμμα 2  (1 από 2)</vt:lpstr>
      <vt:lpstr>Πίνακες δομών: Πρόγραμμα 2  (2 από 2)</vt:lpstr>
      <vt:lpstr>Συνηθισμένο προγραμματιστικό λάθος</vt:lpstr>
      <vt:lpstr>Γρήγορος πίνακας αναφοράς σύνταξης</vt:lpstr>
      <vt:lpstr>Άσκηση 5</vt:lpstr>
      <vt:lpstr>Άσκηση 5: Πρόγραμμα</vt:lpstr>
      <vt:lpstr>Τέλος όγδοης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Δομές</dc:subject>
  <dc:creator>Σάββας Ηλίας</dc:creator>
  <cp:keywords>Δομές δεδομένων, πίνακες δομών</cp:keywords>
  <dc:description>Παρουσίαση της έννοιας της δομής δεδομένων και υλοποίησή τους με C. Ανάπτυξη περίπλοκων δομών όπως για παράδειγμα πίνακες δομών.</dc:description>
  <cp:lastModifiedBy>Georgia</cp:lastModifiedBy>
  <cp:revision>120</cp:revision>
  <dcterms:created xsi:type="dcterms:W3CDTF">2013-09-05T09:35:23Z</dcterms:created>
  <dcterms:modified xsi:type="dcterms:W3CDTF">2013-09-16T14:33:27Z</dcterms:modified>
  <cp:category>Εκπαιδευτικό Υλικό</cp:category>
  <cp:contentStatus>Τελικό</cp:contentStatus>
</cp:coreProperties>
</file>