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88" r:id="rId6"/>
    <p:sldId id="302" r:id="rId7"/>
    <p:sldId id="303" r:id="rId8"/>
    <p:sldId id="296" r:id="rId9"/>
    <p:sldId id="297" r:id="rId10"/>
    <p:sldId id="304" r:id="rId11"/>
    <p:sldId id="305" r:id="rId12"/>
    <p:sldId id="306" r:id="rId13"/>
    <p:sldId id="310" r:id="rId14"/>
    <p:sldId id="307" r:id="rId15"/>
    <p:sldId id="308" r:id="rId16"/>
    <p:sldId id="309" r:id="rId17"/>
    <p:sldId id="311" r:id="rId18"/>
    <p:sldId id="312" r:id="rId19"/>
    <p:sldId id="313" r:id="rId20"/>
    <p:sldId id="293" r:id="rId21"/>
    <p:sldId id="280" r:id="rId22"/>
  </p:sldIdLst>
  <p:sldSz cx="9144000" cy="6858000" type="screen4x3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12η:</a:t>
            </a:r>
            <a:r>
              <a:rPr lang="en-US" sz="2800" dirty="0" smtClean="0"/>
              <a:t> </a:t>
            </a:r>
            <a:r>
              <a:rPr lang="el-GR" sz="2800" dirty="0" smtClean="0"/>
              <a:t>Η πάσα με δάχτυλα και η μανσέτα στο Βόλεϊ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Λάθη που γίνονται στην πάσα με δάχτυλα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Στα συνηθισμένα λάθη που γίνονται από </a:t>
            </a:r>
            <a:r>
              <a:rPr lang="el-GR" dirty="0" smtClean="0"/>
              <a:t>αρχάριους παίκτες κυρίως ιδιαίτερα στη φάση της εμπέδωσης των δεξιοτήτων κατά </a:t>
            </a:r>
            <a:r>
              <a:rPr lang="el-GR" dirty="0"/>
              <a:t>την εκτέλεση της πάσας με </a:t>
            </a:r>
            <a:r>
              <a:rPr lang="el-GR" dirty="0" smtClean="0"/>
              <a:t>δάχτυλα από </a:t>
            </a:r>
            <a:r>
              <a:rPr lang="el-GR" dirty="0"/>
              <a:t>πάνω είναι:</a:t>
            </a:r>
          </a:p>
          <a:p>
            <a:r>
              <a:rPr lang="el-GR" dirty="0"/>
              <a:t>α) λάθος στη στάση του σώματος, </a:t>
            </a:r>
            <a:r>
              <a:rPr lang="el-GR" dirty="0" smtClean="0"/>
              <a:t>το </a:t>
            </a:r>
            <a:r>
              <a:rPr lang="el-GR" dirty="0"/>
              <a:t>βάρος του σώματος είναι </a:t>
            </a:r>
            <a:r>
              <a:rPr lang="el-GR" dirty="0" smtClean="0"/>
              <a:t>στις φτέρνες</a:t>
            </a:r>
            <a:r>
              <a:rPr lang="el-GR" dirty="0"/>
              <a:t>, τα πόδια έχουν μεγάλη διάσταση ή το βάρος δεν </a:t>
            </a:r>
            <a:r>
              <a:rPr lang="el-GR" dirty="0" smtClean="0"/>
              <a:t>κατανέμεται σωστά </a:t>
            </a:r>
            <a:r>
              <a:rPr lang="el-GR" dirty="0"/>
              <a:t>και στα δύο </a:t>
            </a:r>
            <a:r>
              <a:rPr lang="el-GR" dirty="0" smtClean="0"/>
              <a:t>πόδια,</a:t>
            </a:r>
            <a:endParaRPr lang="el-GR" dirty="0"/>
          </a:p>
          <a:p>
            <a:r>
              <a:rPr lang="el-GR" dirty="0"/>
              <a:t>β) λάθος στην έκταση των χεριών κατά την εκτέλεση της πάσας </a:t>
            </a:r>
            <a:r>
              <a:rPr lang="el-GR" dirty="0" smtClean="0"/>
              <a:t>δεν τεντώνουν </a:t>
            </a:r>
            <a:r>
              <a:rPr lang="el-GR" dirty="0"/>
              <a:t>τα </a:t>
            </a:r>
            <a:r>
              <a:rPr lang="el-GR" dirty="0" smtClean="0"/>
              <a:t>χέρια,</a:t>
            </a:r>
            <a:endParaRPr lang="el-GR" dirty="0"/>
          </a:p>
          <a:p>
            <a:r>
              <a:rPr lang="el-GR" dirty="0"/>
              <a:t>γ) λάθος στην εφαρμογή των δαχτύλων πάνω στην μπάλα, όπου </a:t>
            </a:r>
            <a:r>
              <a:rPr lang="el-GR" dirty="0" smtClean="0"/>
              <a:t>τα δάχτυλα </a:t>
            </a:r>
            <a:r>
              <a:rPr lang="el-GR" dirty="0"/>
              <a:t>δεν είναι τεντωμένα και δεν εφαρμόζουν και τα 10 δάχτυλα </a:t>
            </a:r>
            <a:r>
              <a:rPr lang="el-GR" dirty="0" smtClean="0"/>
              <a:t>πάνω στη μπάλα.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869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Λάθη που γίνονται στην πάσα με δάχτυλα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δ) λάθος στην έκταση του σώματος, </a:t>
            </a:r>
            <a:r>
              <a:rPr lang="el-GR" dirty="0" smtClean="0"/>
              <a:t>όταν </a:t>
            </a:r>
            <a:r>
              <a:rPr lang="el-GR" dirty="0"/>
              <a:t>υπάρχει πρόωρη </a:t>
            </a:r>
            <a:r>
              <a:rPr lang="el-GR" dirty="0" smtClean="0"/>
              <a:t>ή καθυστερημένη </a:t>
            </a:r>
            <a:r>
              <a:rPr lang="el-GR" dirty="0"/>
              <a:t>έκταση του σώματος αντί να γίνεται </a:t>
            </a:r>
            <a:r>
              <a:rPr lang="el-GR" dirty="0" smtClean="0"/>
              <a:t>έκταση μαζί </a:t>
            </a:r>
            <a:r>
              <a:rPr lang="el-GR" dirty="0"/>
              <a:t>με την επαφή της </a:t>
            </a:r>
            <a:r>
              <a:rPr lang="el-GR" dirty="0" smtClean="0"/>
              <a:t>μπάλας,</a:t>
            </a:r>
            <a:endParaRPr lang="el-GR" dirty="0"/>
          </a:p>
          <a:p>
            <a:r>
              <a:rPr lang="el-GR" dirty="0"/>
              <a:t>ε) λάθος στην τεχνική των αγκώνων </a:t>
            </a:r>
            <a:r>
              <a:rPr lang="el-GR" dirty="0" smtClean="0"/>
              <a:t>όταν </a:t>
            </a:r>
            <a:r>
              <a:rPr lang="el-GR" dirty="0"/>
              <a:t>οι αγκώνες αντί </a:t>
            </a:r>
            <a:r>
              <a:rPr lang="el-GR" dirty="0" smtClean="0"/>
              <a:t>να βλέπουν </a:t>
            </a:r>
            <a:r>
              <a:rPr lang="el-GR" dirty="0"/>
              <a:t>εμπρός και έξω βλέπουν </a:t>
            </a:r>
            <a:r>
              <a:rPr lang="el-GR" dirty="0" smtClean="0"/>
              <a:t>πλάγια,</a:t>
            </a:r>
            <a:endParaRPr lang="el-GR" dirty="0"/>
          </a:p>
          <a:p>
            <a:r>
              <a:rPr lang="el-GR" dirty="0"/>
              <a:t>στ) λάθος στην κίνηση των καρπών, </a:t>
            </a:r>
            <a:r>
              <a:rPr lang="el-GR" dirty="0" smtClean="0"/>
              <a:t>όταν υπάρχει περιορισμένη </a:t>
            </a:r>
            <a:r>
              <a:rPr lang="el-GR" dirty="0"/>
              <a:t>κίνηση ή καθόλου κίνηση των </a:t>
            </a:r>
            <a:r>
              <a:rPr lang="el-GR" dirty="0" smtClean="0"/>
              <a:t>καρπών,</a:t>
            </a:r>
            <a:endParaRPr lang="el-GR" dirty="0"/>
          </a:p>
          <a:p>
            <a:r>
              <a:rPr lang="el-GR" dirty="0"/>
              <a:t>ζ) λάθος τεχνική στην προώθηση της μπάλας με τα </a:t>
            </a:r>
            <a:r>
              <a:rPr lang="el-GR" dirty="0" smtClean="0"/>
              <a:t>δάχτυλα όταν </a:t>
            </a:r>
            <a:r>
              <a:rPr lang="el-GR" dirty="0"/>
              <a:t>συμμετέχουν και οι παλάμες των χεριών κατά </a:t>
            </a:r>
            <a:r>
              <a:rPr lang="el-GR" dirty="0" smtClean="0"/>
              <a:t>την εκτέλεση </a:t>
            </a:r>
            <a:r>
              <a:rPr lang="el-GR" dirty="0"/>
              <a:t>της πάσας με δάχτυλα από πάνω (</a:t>
            </a:r>
            <a:r>
              <a:rPr lang="el-GR" dirty="0" err="1"/>
              <a:t>πιαστή</a:t>
            </a:r>
            <a:r>
              <a:rPr lang="el-GR" dirty="0"/>
              <a:t> μπαλιά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84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μανσέτα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Μανσέτα είναι το χτύπημα της μπάλας με τους </a:t>
            </a:r>
            <a:r>
              <a:rPr lang="el-GR" dirty="0" smtClean="0"/>
              <a:t>πήχεις των </a:t>
            </a:r>
            <a:r>
              <a:rPr lang="el-GR" dirty="0"/>
              <a:t>χεριών όταν </a:t>
            </a:r>
            <a:r>
              <a:rPr lang="el-GR" dirty="0" smtClean="0"/>
              <a:t>τα χέρια είναι ενωμένα.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μανσέτα </a:t>
            </a:r>
            <a:r>
              <a:rPr lang="el-GR" dirty="0" smtClean="0"/>
              <a:t>ως τεχνική χρησιμοποιείται </a:t>
            </a:r>
            <a:r>
              <a:rPr lang="el-GR" dirty="0"/>
              <a:t>όταν η μπάλα παίζεται </a:t>
            </a:r>
            <a:r>
              <a:rPr lang="el-GR" dirty="0" smtClean="0"/>
              <a:t>με δύναμη </a:t>
            </a:r>
            <a:r>
              <a:rPr lang="el-GR" dirty="0"/>
              <a:t>από τον αντίπαλο και έρχεται χαμηλά και </a:t>
            </a:r>
            <a:r>
              <a:rPr lang="el-GR" dirty="0" smtClean="0"/>
              <a:t>δεν μπορεί ο παίκτης/</a:t>
            </a:r>
            <a:r>
              <a:rPr lang="el-GR" dirty="0" err="1" smtClean="0"/>
              <a:t>τρια</a:t>
            </a:r>
            <a:r>
              <a:rPr lang="el-GR" dirty="0" smtClean="0"/>
              <a:t> να κάνει πάσα </a:t>
            </a:r>
            <a:r>
              <a:rPr lang="el-GR" dirty="0"/>
              <a:t>με δάχτυλα από </a:t>
            </a:r>
            <a:r>
              <a:rPr lang="el-GR" dirty="0" smtClean="0"/>
              <a:t>πάνω.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μανσέτα ως </a:t>
            </a:r>
            <a:r>
              <a:rPr lang="el-GR" dirty="0" smtClean="0"/>
              <a:t>τεχνική δεξιότητα </a:t>
            </a:r>
            <a:r>
              <a:rPr lang="el-GR" dirty="0"/>
              <a:t>είναι </a:t>
            </a:r>
            <a:r>
              <a:rPr lang="el-GR" dirty="0" smtClean="0"/>
              <a:t>πολύ </a:t>
            </a:r>
            <a:r>
              <a:rPr lang="el-GR" dirty="0"/>
              <a:t>σημαντική </a:t>
            </a:r>
            <a:r>
              <a:rPr lang="el-GR" dirty="0" smtClean="0"/>
              <a:t>στην υποδοχή </a:t>
            </a:r>
            <a:r>
              <a:rPr lang="el-GR" dirty="0"/>
              <a:t>του </a:t>
            </a:r>
            <a:r>
              <a:rPr lang="el-GR" dirty="0" err="1" smtClean="0"/>
              <a:t>σερβίς</a:t>
            </a:r>
            <a:r>
              <a:rPr lang="el-GR" dirty="0" smtClean="0"/>
              <a:t>, </a:t>
            </a:r>
            <a:r>
              <a:rPr lang="el-GR" dirty="0"/>
              <a:t>τόσο </a:t>
            </a:r>
            <a:r>
              <a:rPr lang="el-GR" dirty="0" smtClean="0"/>
              <a:t>στο </a:t>
            </a:r>
            <a:r>
              <a:rPr lang="el-GR" dirty="0"/>
              <a:t>επίπεδο </a:t>
            </a:r>
            <a:r>
              <a:rPr lang="el-GR" dirty="0" smtClean="0"/>
              <a:t>των </a:t>
            </a:r>
            <a:r>
              <a:rPr lang="el-GR" dirty="0" smtClean="0"/>
              <a:t>αρχαρίων, </a:t>
            </a:r>
            <a:r>
              <a:rPr lang="el-GR" dirty="0"/>
              <a:t>όσο και </a:t>
            </a:r>
            <a:r>
              <a:rPr lang="el-GR" dirty="0" smtClean="0"/>
              <a:t>στο υψηλό επίπεδο.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23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μανσέτα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μανσέτα γίνεται συνήθως με τους πήχεις </a:t>
            </a:r>
            <a:r>
              <a:rPr lang="el-GR" dirty="0" smtClean="0"/>
              <a:t>των χεριών </a:t>
            </a:r>
            <a:r>
              <a:rPr lang="el-GR" dirty="0"/>
              <a:t>ενωμένους κατά την </a:t>
            </a:r>
            <a:r>
              <a:rPr lang="el-GR" dirty="0" smtClean="0"/>
              <a:t>επαφή.</a:t>
            </a:r>
          </a:p>
          <a:p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/>
              <a:t>μπάλα εφάπτεται στους δύο πήχεις σε </a:t>
            </a:r>
            <a:r>
              <a:rPr lang="el-GR" dirty="0" smtClean="0"/>
              <a:t>ύψος περίπου </a:t>
            </a:r>
            <a:r>
              <a:rPr lang="el-GR" dirty="0"/>
              <a:t>5-6 εκατοστών από τους καρπούς </a:t>
            </a:r>
            <a:r>
              <a:rPr lang="el-GR" dirty="0" smtClean="0"/>
              <a:t>των χεριών.</a:t>
            </a:r>
          </a:p>
          <a:p>
            <a:r>
              <a:rPr lang="el-GR" dirty="0"/>
              <a:t> </a:t>
            </a:r>
            <a:r>
              <a:rPr lang="el-GR" dirty="0" smtClean="0"/>
              <a:t>Για </a:t>
            </a:r>
            <a:r>
              <a:rPr lang="el-GR" dirty="0"/>
              <a:t>να γίνει σωστά η τεχνική </a:t>
            </a:r>
            <a:r>
              <a:rPr lang="el-GR" dirty="0" smtClean="0"/>
              <a:t>της μανσέτας θα </a:t>
            </a:r>
            <a:r>
              <a:rPr lang="el-GR" dirty="0"/>
              <a:t>πρέπει τα </a:t>
            </a:r>
            <a:r>
              <a:rPr lang="el-GR" dirty="0" smtClean="0"/>
              <a:t>χέρια να </a:t>
            </a:r>
            <a:r>
              <a:rPr lang="el-GR" dirty="0"/>
              <a:t>εφάπτονται μεταξύ τους στο ύψος των </a:t>
            </a:r>
            <a:r>
              <a:rPr lang="el-GR" dirty="0" smtClean="0"/>
              <a:t>πήχεων όταν </a:t>
            </a:r>
            <a:r>
              <a:rPr lang="el-GR" dirty="0"/>
              <a:t>προσκρούσει η μπάλα πάνω τους και </a:t>
            </a:r>
            <a:r>
              <a:rPr lang="el-GR" dirty="0" smtClean="0"/>
              <a:t>τα χέρια </a:t>
            </a:r>
            <a:r>
              <a:rPr lang="el-GR" dirty="0"/>
              <a:t>να μην είναι κολλημένα στο σώμα </a:t>
            </a:r>
            <a:r>
              <a:rPr lang="el-GR" dirty="0" smtClean="0"/>
              <a:t>του παίκτη/</a:t>
            </a:r>
            <a:r>
              <a:rPr lang="el-GR" dirty="0" err="1" smtClean="0"/>
              <a:t>τριας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38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μανσέτα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Ανάλογα με τη χρήση της </a:t>
            </a:r>
            <a:r>
              <a:rPr lang="el-GR" dirty="0" smtClean="0"/>
              <a:t>μανσέτας από 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διακρίνουμε </a:t>
            </a:r>
            <a:r>
              <a:rPr lang="el-GR" dirty="0"/>
              <a:t>την:</a:t>
            </a:r>
          </a:p>
          <a:p>
            <a:r>
              <a:rPr lang="el-GR" dirty="0"/>
              <a:t>α) μανσέτα υποδοχής,</a:t>
            </a:r>
          </a:p>
          <a:p>
            <a:r>
              <a:rPr lang="el-GR" dirty="0"/>
              <a:t>β) μανσέτα άμυνας,</a:t>
            </a:r>
          </a:p>
          <a:p>
            <a:r>
              <a:rPr lang="el-GR" dirty="0"/>
              <a:t>γ) μανσέτα μεταβίβασης,</a:t>
            </a:r>
          </a:p>
          <a:p>
            <a:r>
              <a:rPr lang="el-GR" dirty="0"/>
              <a:t>δ) μανσέτα με τα δύο χέρια και</a:t>
            </a:r>
          </a:p>
          <a:p>
            <a:r>
              <a:rPr lang="el-GR" dirty="0"/>
              <a:t>ε) μανσέτα με το ένα </a:t>
            </a:r>
            <a:r>
              <a:rPr lang="el-GR" dirty="0" smtClean="0"/>
              <a:t>χέρι.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690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μανσέτα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μανσέτα υποδοχής χρησιμοποιείται για </a:t>
            </a:r>
            <a:r>
              <a:rPr lang="el-GR" dirty="0" smtClean="0"/>
              <a:t>την υποδοχή </a:t>
            </a:r>
            <a:r>
              <a:rPr lang="el-GR" dirty="0"/>
              <a:t>του </a:t>
            </a:r>
            <a:r>
              <a:rPr lang="el-GR" dirty="0" err="1" smtClean="0"/>
              <a:t>σερβίς</a:t>
            </a:r>
            <a:r>
              <a:rPr lang="el-GR" dirty="0" smtClean="0"/>
              <a:t>.  </a:t>
            </a:r>
            <a:r>
              <a:rPr lang="el-GR" dirty="0"/>
              <a:t>Η στάση του σώματος του παίκτη είναι η </a:t>
            </a:r>
            <a:r>
              <a:rPr lang="el-GR" dirty="0" smtClean="0"/>
              <a:t>ψηλή ή </a:t>
            </a:r>
            <a:r>
              <a:rPr lang="el-GR" dirty="0"/>
              <a:t>η </a:t>
            </a:r>
            <a:r>
              <a:rPr lang="el-GR" dirty="0" smtClean="0"/>
              <a:t>μεσαία.  </a:t>
            </a:r>
            <a:r>
              <a:rPr lang="el-GR" dirty="0"/>
              <a:t>Η μανσέτα υποδοχής χρησιμοποιείται </a:t>
            </a:r>
            <a:r>
              <a:rPr lang="el-GR" dirty="0" smtClean="0"/>
              <a:t>από τους </a:t>
            </a:r>
            <a:r>
              <a:rPr lang="el-GR" dirty="0"/>
              <a:t>αμυντικούς παίκτες αποκλειστικά για </a:t>
            </a:r>
            <a:r>
              <a:rPr lang="el-GR" dirty="0" smtClean="0"/>
              <a:t>την υποδοχή </a:t>
            </a:r>
            <a:r>
              <a:rPr lang="el-GR" dirty="0" err="1"/>
              <a:t>σερβίς</a:t>
            </a:r>
            <a:r>
              <a:rPr lang="el-GR" dirty="0"/>
              <a:t> από κάτω και </a:t>
            </a:r>
            <a:r>
              <a:rPr lang="el-GR" dirty="0" err="1"/>
              <a:t>σερβίς</a:t>
            </a:r>
            <a:r>
              <a:rPr lang="el-GR" dirty="0"/>
              <a:t> </a:t>
            </a:r>
            <a:r>
              <a:rPr lang="el-GR" dirty="0" smtClean="0"/>
              <a:t>από πάνω</a:t>
            </a:r>
            <a:r>
              <a:rPr lang="el-GR" dirty="0"/>
              <a:t>, εκτός από τα επιθετικά </a:t>
            </a:r>
            <a:r>
              <a:rPr lang="el-GR" dirty="0" err="1" smtClean="0"/>
              <a:t>σερβίς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Η </a:t>
            </a:r>
            <a:r>
              <a:rPr lang="el-GR" dirty="0"/>
              <a:t>μανσέτα άμυνας χρησιμοποιείται από </a:t>
            </a:r>
            <a:r>
              <a:rPr lang="el-GR" dirty="0" smtClean="0"/>
              <a:t>τους αμυντικούς </a:t>
            </a:r>
            <a:r>
              <a:rPr lang="el-GR" dirty="0"/>
              <a:t>παίκτες για την υποδοχή </a:t>
            </a:r>
            <a:r>
              <a:rPr lang="el-GR" dirty="0" smtClean="0"/>
              <a:t>των επιθετικών χτυπημάτων και την </a:t>
            </a:r>
            <a:r>
              <a:rPr lang="el-GR" dirty="0"/>
              <a:t>υποδοχή των επιθετικών </a:t>
            </a:r>
            <a:r>
              <a:rPr lang="el-GR" dirty="0" err="1" smtClean="0"/>
              <a:t>σερβίς</a:t>
            </a:r>
            <a:r>
              <a:rPr lang="el-GR" dirty="0" smtClean="0"/>
              <a:t>. Η </a:t>
            </a:r>
            <a:r>
              <a:rPr lang="el-GR" dirty="0"/>
              <a:t>στάση του σώματος στην μανσέτα </a:t>
            </a:r>
            <a:r>
              <a:rPr lang="el-GR" dirty="0" smtClean="0"/>
              <a:t>άμυνας είναι </a:t>
            </a:r>
            <a:r>
              <a:rPr lang="el-GR" dirty="0"/>
              <a:t>η μεσαία ή η </a:t>
            </a:r>
            <a:r>
              <a:rPr lang="el-GR" dirty="0" smtClean="0"/>
              <a:t>χαμηλή και χρησιμοποιείται </a:t>
            </a:r>
            <a:r>
              <a:rPr lang="el-GR" dirty="0"/>
              <a:t>από </a:t>
            </a:r>
            <a:r>
              <a:rPr lang="el-GR" dirty="0" smtClean="0"/>
              <a:t>όλους τους </a:t>
            </a:r>
            <a:r>
              <a:rPr lang="el-GR" dirty="0"/>
              <a:t>αμυντικούς </a:t>
            </a:r>
            <a:r>
              <a:rPr lang="el-GR" dirty="0" smtClean="0"/>
              <a:t>παίκτες/</a:t>
            </a:r>
            <a:r>
              <a:rPr lang="el-GR" dirty="0" err="1" smtClean="0"/>
              <a:t>τριες</a:t>
            </a:r>
            <a:r>
              <a:rPr lang="el-GR" dirty="0" smtClean="0"/>
              <a:t> μιας ομάδας.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421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μανσέτα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μανσέτα μεταβίβασης </a:t>
            </a:r>
            <a:r>
              <a:rPr lang="el-GR" dirty="0" smtClean="0"/>
              <a:t>χρησιμοποιείται κυρίως </a:t>
            </a:r>
            <a:r>
              <a:rPr lang="el-GR" dirty="0"/>
              <a:t>από τον </a:t>
            </a:r>
            <a:r>
              <a:rPr lang="el-GR" dirty="0" err="1"/>
              <a:t>πασαδόρο</a:t>
            </a:r>
            <a:r>
              <a:rPr lang="el-GR" dirty="0"/>
              <a:t> όταν δεν μπορεί </a:t>
            </a:r>
            <a:r>
              <a:rPr lang="el-GR" dirty="0" smtClean="0"/>
              <a:t>να κάνει </a:t>
            </a:r>
            <a:r>
              <a:rPr lang="el-GR" dirty="0"/>
              <a:t>πάσα με δάχτυλα από </a:t>
            </a:r>
            <a:r>
              <a:rPr lang="el-GR" dirty="0" smtClean="0"/>
              <a:t>πάνω.</a:t>
            </a:r>
          </a:p>
          <a:p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/>
              <a:t>στάση του σώματος στην </a:t>
            </a:r>
            <a:r>
              <a:rPr lang="el-GR" dirty="0" smtClean="0"/>
              <a:t>μανσέτα μεταβίβασης </a:t>
            </a:r>
            <a:r>
              <a:rPr lang="el-GR" dirty="0"/>
              <a:t>είναι η ψηλή ή η </a:t>
            </a:r>
            <a:r>
              <a:rPr lang="el-GR" dirty="0" smtClean="0"/>
              <a:t>μεσαία.</a:t>
            </a:r>
          </a:p>
          <a:p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/>
              <a:t>μανσέτα μεταβίβασης μπορεί επίσης </a:t>
            </a:r>
            <a:r>
              <a:rPr lang="el-GR" dirty="0" smtClean="0"/>
              <a:t>να χρησιμοποιηθεί </a:t>
            </a:r>
            <a:r>
              <a:rPr lang="el-GR" dirty="0"/>
              <a:t>για το πέρασμα της </a:t>
            </a:r>
            <a:r>
              <a:rPr lang="el-GR" dirty="0" smtClean="0"/>
              <a:t>μπάλας στο </a:t>
            </a:r>
            <a:r>
              <a:rPr lang="el-GR" dirty="0"/>
              <a:t>αντίπαλο γήπεδο μιας δύσκολης </a:t>
            </a:r>
            <a:r>
              <a:rPr lang="el-GR" dirty="0" smtClean="0"/>
              <a:t>μπαλιάς.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907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Λάθη στη μανσέτα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Τα πιο συνηθισμένα λάθη που γίνονται </a:t>
            </a:r>
            <a:r>
              <a:rPr lang="el-GR" dirty="0" smtClean="0"/>
              <a:t>από τους </a:t>
            </a:r>
            <a:r>
              <a:rPr lang="el-GR" dirty="0"/>
              <a:t>αρχαρίους κατά την εκμάθηση </a:t>
            </a:r>
            <a:r>
              <a:rPr lang="el-GR" dirty="0" smtClean="0"/>
              <a:t>της μανσέτας </a:t>
            </a:r>
            <a:r>
              <a:rPr lang="el-GR" dirty="0"/>
              <a:t>χωρίς κίνηση είναι τα ακόλουθα:</a:t>
            </a:r>
          </a:p>
          <a:p>
            <a:r>
              <a:rPr lang="el-GR" dirty="0"/>
              <a:t>α) το κέντρο βάρους του σώματος είναι πολύ ψηλά,</a:t>
            </a:r>
          </a:p>
          <a:p>
            <a:r>
              <a:rPr lang="el-GR" dirty="0"/>
              <a:t>β) η λεκάνη είναι πολύ μπροστά ή πολύ πίσω,</a:t>
            </a:r>
          </a:p>
          <a:p>
            <a:r>
              <a:rPr lang="el-GR" dirty="0"/>
              <a:t>γ) τα γόνατα είναι τεντωμένα,</a:t>
            </a:r>
          </a:p>
          <a:p>
            <a:r>
              <a:rPr lang="el-GR" dirty="0"/>
              <a:t>δ) το βάρος του σώματος είναι στις </a:t>
            </a:r>
            <a:r>
              <a:rPr lang="el-GR" dirty="0" smtClean="0"/>
              <a:t>φτέρνες, </a:t>
            </a:r>
            <a:r>
              <a:rPr lang="el-GR" dirty="0"/>
              <a:t>και</a:t>
            </a:r>
          </a:p>
          <a:p>
            <a:r>
              <a:rPr lang="el-GR" dirty="0"/>
              <a:t>ε) το κεφάλι βρίσκεται </a:t>
            </a:r>
            <a:r>
              <a:rPr lang="el-GR" dirty="0" smtClean="0"/>
              <a:t>και κοιτάει προς </a:t>
            </a:r>
            <a:r>
              <a:rPr lang="el-GR" dirty="0"/>
              <a:t>τα </a:t>
            </a:r>
            <a:r>
              <a:rPr lang="el-GR" dirty="0" smtClean="0"/>
              <a:t>κάτω.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92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Λάθη στη μανσέτα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Τα πιο συνηθισμένα λάθη που γίνονται </a:t>
            </a:r>
            <a:r>
              <a:rPr lang="el-GR" dirty="0" smtClean="0"/>
              <a:t>στην μανσέτα </a:t>
            </a:r>
            <a:r>
              <a:rPr lang="el-GR" dirty="0"/>
              <a:t>με κίνηση αφορούν γενικά τα </a:t>
            </a:r>
            <a:r>
              <a:rPr lang="el-GR" dirty="0" smtClean="0"/>
              <a:t>λάθη στις </a:t>
            </a:r>
            <a:r>
              <a:rPr lang="el-GR" dirty="0"/>
              <a:t>μετακινήσεις και σαν τέτοια θα πρέπει </a:t>
            </a:r>
            <a:r>
              <a:rPr lang="el-GR" dirty="0" smtClean="0"/>
              <a:t>να αντιμετωπίζονται.</a:t>
            </a:r>
          </a:p>
          <a:p>
            <a:r>
              <a:rPr lang="el-GR" dirty="0" smtClean="0"/>
              <a:t>Τα λάθη </a:t>
            </a:r>
            <a:r>
              <a:rPr lang="el-GR" dirty="0"/>
              <a:t>γίνονται γιατί:</a:t>
            </a:r>
          </a:p>
          <a:p>
            <a:r>
              <a:rPr lang="el-GR" dirty="0"/>
              <a:t>α) ο παίκτης δεν προλαβαίνει να βάλει τα χέρια του κάτω </a:t>
            </a:r>
            <a:r>
              <a:rPr lang="el-GR" dirty="0" smtClean="0"/>
              <a:t>από τη </a:t>
            </a:r>
            <a:r>
              <a:rPr lang="el-GR" dirty="0"/>
              <a:t>μπάλα,</a:t>
            </a:r>
          </a:p>
          <a:p>
            <a:r>
              <a:rPr lang="el-GR" dirty="0"/>
              <a:t>β) ο παίκτης δεν προλαβαίνει να κάνει </a:t>
            </a:r>
            <a:r>
              <a:rPr lang="el-GR" dirty="0" smtClean="0"/>
              <a:t>μανσέτα χρησιμοποιώντας </a:t>
            </a:r>
            <a:r>
              <a:rPr lang="el-GR" dirty="0"/>
              <a:t>και τα δύο του χέρια</a:t>
            </a:r>
            <a:r>
              <a:rPr lang="el-GR" dirty="0" smtClean="0"/>
              <a:t>,</a:t>
            </a:r>
          </a:p>
          <a:p>
            <a:r>
              <a:rPr lang="el-GR" dirty="0"/>
              <a:t>γ) ο παίκτης τοποθετεί το λάθος πόδι προς </a:t>
            </a:r>
            <a:r>
              <a:rPr lang="el-GR" dirty="0" smtClean="0"/>
              <a:t>την κατεύθυνση </a:t>
            </a:r>
            <a:r>
              <a:rPr lang="el-GR" dirty="0"/>
              <a:t>της μπάλας,</a:t>
            </a:r>
          </a:p>
          <a:p>
            <a:r>
              <a:rPr lang="el-GR" dirty="0"/>
              <a:t>δ) ο παίκτης κάνει μανσέτα με κίνηση χωρίς </a:t>
            </a:r>
            <a:r>
              <a:rPr lang="el-GR" dirty="0" smtClean="0"/>
              <a:t>να σταματήσει </a:t>
            </a:r>
            <a:r>
              <a:rPr lang="el-GR" dirty="0"/>
              <a:t>και να ελέγξει με αυτόν τον τρόπο την </a:t>
            </a:r>
            <a:r>
              <a:rPr lang="el-GR" dirty="0" smtClean="0"/>
              <a:t>μπάλα,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205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Λάθη στη μανσέτα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</a:t>
            </a:r>
            <a:r>
              <a:rPr lang="el-GR" dirty="0"/>
              <a:t>) ο </a:t>
            </a:r>
            <a:r>
              <a:rPr lang="el-GR" dirty="0" smtClean="0"/>
              <a:t>παίκτης/</a:t>
            </a:r>
            <a:r>
              <a:rPr lang="el-GR" dirty="0" err="1" smtClean="0"/>
              <a:t>τρια</a:t>
            </a:r>
            <a:r>
              <a:rPr lang="el-GR" dirty="0" smtClean="0"/>
              <a:t> </a:t>
            </a:r>
            <a:r>
              <a:rPr lang="el-GR" dirty="0"/>
              <a:t>κάνει μανσέτα κάνοντας ταυτόχρονα άλμα,</a:t>
            </a:r>
          </a:p>
          <a:p>
            <a:r>
              <a:rPr lang="el-GR" dirty="0"/>
              <a:t>στ) ο </a:t>
            </a:r>
            <a:r>
              <a:rPr lang="el-GR" dirty="0" smtClean="0"/>
              <a:t>παίκτης/</a:t>
            </a:r>
            <a:r>
              <a:rPr lang="el-GR" dirty="0" err="1" smtClean="0"/>
              <a:t>τρια</a:t>
            </a:r>
            <a:r>
              <a:rPr lang="el-GR" dirty="0" smtClean="0"/>
              <a:t> </a:t>
            </a:r>
            <a:r>
              <a:rPr lang="el-GR" dirty="0"/>
              <a:t>κάνει μανσέτα στηρίζοντας το βάρος </a:t>
            </a:r>
            <a:r>
              <a:rPr lang="el-GR" dirty="0" smtClean="0"/>
              <a:t>του σώματός </a:t>
            </a:r>
            <a:r>
              <a:rPr lang="el-GR" dirty="0"/>
              <a:t>του στο ένα </a:t>
            </a:r>
            <a:r>
              <a:rPr lang="el-GR" dirty="0" smtClean="0"/>
              <a:t>πόδι, </a:t>
            </a:r>
            <a:r>
              <a:rPr lang="el-GR" dirty="0"/>
              <a:t>και</a:t>
            </a:r>
          </a:p>
          <a:p>
            <a:r>
              <a:rPr lang="el-GR" dirty="0"/>
              <a:t>ζ) ο </a:t>
            </a:r>
            <a:r>
              <a:rPr lang="el-GR" dirty="0" smtClean="0"/>
              <a:t>παίκτης/</a:t>
            </a:r>
            <a:r>
              <a:rPr lang="el-GR" dirty="0" err="1" smtClean="0"/>
              <a:t>τρια</a:t>
            </a:r>
            <a:r>
              <a:rPr lang="el-GR" dirty="0" smtClean="0"/>
              <a:t> </a:t>
            </a:r>
            <a:r>
              <a:rPr lang="el-GR" dirty="0"/>
              <a:t>κάνει μανσέτα έχοντας τα πόδια του </a:t>
            </a:r>
            <a:r>
              <a:rPr lang="el-GR" dirty="0" smtClean="0"/>
              <a:t>στη μεγάλη </a:t>
            </a:r>
            <a:r>
              <a:rPr lang="el-GR" dirty="0"/>
              <a:t>διάσταση </a:t>
            </a:r>
            <a:r>
              <a:rPr lang="el-GR" dirty="0" smtClean="0"/>
              <a:t>ή/και </a:t>
            </a:r>
            <a:r>
              <a:rPr lang="el-GR" dirty="0"/>
              <a:t>στηρίζοντας το βάρος του </a:t>
            </a:r>
            <a:r>
              <a:rPr lang="el-GR" dirty="0" smtClean="0"/>
              <a:t>στις φτέρνες.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633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Ζέτου</a:t>
            </a:r>
            <a:r>
              <a:rPr lang="el-GR" dirty="0"/>
              <a:t>, Ε., Χαριτωνίδης, Κ. (2001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l-GR" dirty="0" err="1" smtClean="0"/>
              <a:t>Πετοσφαίρισης</a:t>
            </a:r>
            <a:r>
              <a:rPr lang="el-GR" dirty="0"/>
              <a:t>. Τόμος Ι </a:t>
            </a:r>
            <a:r>
              <a:rPr lang="en-US" dirty="0"/>
              <a:t>University Studio press.</a:t>
            </a:r>
          </a:p>
          <a:p>
            <a:r>
              <a:rPr lang="el-GR" dirty="0" err="1" smtClean="0"/>
              <a:t>Ζέτου</a:t>
            </a:r>
            <a:r>
              <a:rPr lang="el-GR" dirty="0"/>
              <a:t>, Ε., Χαριτωνίδης, Κ. (2002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n-US" dirty="0" err="1" smtClean="0"/>
              <a:t>Πετοσφ</a:t>
            </a:r>
            <a:r>
              <a:rPr lang="en-US" dirty="0" smtClean="0"/>
              <a:t>αίρισης</a:t>
            </a:r>
            <a:r>
              <a:rPr lang="en-US" dirty="0"/>
              <a:t>. </a:t>
            </a:r>
            <a:r>
              <a:rPr lang="en-US" dirty="0" err="1"/>
              <a:t>Τόμος</a:t>
            </a:r>
            <a:r>
              <a:rPr lang="en-US" dirty="0"/>
              <a:t> IΙ University Studio press.</a:t>
            </a:r>
          </a:p>
          <a:p>
            <a:r>
              <a:rPr lang="en-US" dirty="0" err="1" smtClean="0"/>
              <a:t>Papageorgiou</a:t>
            </a:r>
            <a:r>
              <a:rPr lang="en-US" dirty="0" smtClean="0"/>
              <a:t> </a:t>
            </a:r>
            <a:r>
              <a:rPr lang="en-US" dirty="0"/>
              <a:t>, A., </a:t>
            </a:r>
            <a:r>
              <a:rPr lang="en-US" dirty="0" err="1"/>
              <a:t>Spitzley</a:t>
            </a:r>
            <a:r>
              <a:rPr lang="en-US" dirty="0"/>
              <a:t>, W. (1994). </a:t>
            </a:r>
            <a:r>
              <a:rPr lang="en-US" dirty="0" err="1"/>
              <a:t>Handbuch</a:t>
            </a:r>
            <a:r>
              <a:rPr lang="en-US" dirty="0"/>
              <a:t> </a:t>
            </a:r>
            <a:r>
              <a:rPr lang="en-US" dirty="0" err="1" smtClean="0"/>
              <a:t>fuer</a:t>
            </a:r>
            <a:r>
              <a:rPr lang="el-GR" dirty="0" smtClean="0"/>
              <a:t> </a:t>
            </a:r>
            <a:r>
              <a:rPr lang="en-US" dirty="0" smtClean="0"/>
              <a:t>Volleyball</a:t>
            </a:r>
            <a:r>
              <a:rPr lang="en-US" dirty="0"/>
              <a:t>.</a:t>
            </a:r>
          </a:p>
          <a:p>
            <a:r>
              <a:rPr lang="el-GR" dirty="0" err="1" smtClean="0"/>
              <a:t>Πατσιαούρας</a:t>
            </a:r>
            <a:r>
              <a:rPr lang="el-GR" dirty="0" smtClean="0"/>
              <a:t> </a:t>
            </a:r>
            <a:r>
              <a:rPr lang="el-GR" dirty="0"/>
              <a:t>Α. (2006). </a:t>
            </a:r>
            <a:r>
              <a:rPr lang="el-GR" dirty="0" err="1"/>
              <a:t>Πετοσφαίριση</a:t>
            </a:r>
            <a:r>
              <a:rPr lang="el-GR" dirty="0"/>
              <a:t>. Θεωρία</a:t>
            </a:r>
            <a:r>
              <a:rPr lang="el-GR" dirty="0" smtClean="0"/>
              <a:t>, τεχνική</a:t>
            </a:r>
            <a:r>
              <a:rPr lang="el-GR" dirty="0"/>
              <a:t>, μεθοδολογία, ειδική διδακτική &amp; κανονισμοί</a:t>
            </a:r>
            <a:r>
              <a:rPr lang="el-GR" dirty="0" smtClean="0"/>
              <a:t>. ΑΣΕΠ</a:t>
            </a:r>
            <a:r>
              <a:rPr lang="el-GR" dirty="0"/>
              <a:t>, κλάδος Φυσικής Αγωγής. Εκδόσεις ΣΑΛΤΟ</a:t>
            </a:r>
            <a:r>
              <a:rPr lang="el-GR" dirty="0" smtClean="0"/>
              <a:t>, Θεσσαλονίκη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95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δεξιότητες της πάσας με δάχτυλα από πάνω και της μανσέτας που χρησιμοποιούνται από τους παίκτες μιας ομάδας βόλεϊ.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βασικά στοιχεία που απαρτίζουν τις δεξιότητες της πάσας με δάχτυλα και της μανσέτας στο άθλημα του βόλεϊ.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πάσα με δάχτυλα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Βασικό στοιχείο </a:t>
            </a:r>
            <a:r>
              <a:rPr lang="el-GR" dirty="0" smtClean="0"/>
              <a:t>στη </a:t>
            </a:r>
            <a:r>
              <a:rPr lang="el-GR" dirty="0"/>
              <a:t>διδασκαλία και </a:t>
            </a:r>
            <a:r>
              <a:rPr lang="el-GR" dirty="0" smtClean="0"/>
              <a:t>την εκμάθηση </a:t>
            </a:r>
            <a:r>
              <a:rPr lang="el-GR" dirty="0"/>
              <a:t>της πάσας με δάχτυλα </a:t>
            </a:r>
            <a:r>
              <a:rPr lang="el-GR" dirty="0" smtClean="0"/>
              <a:t>στο βόλεϊ </a:t>
            </a:r>
            <a:r>
              <a:rPr lang="el-GR" dirty="0"/>
              <a:t>είναι η παρατήρηση από </a:t>
            </a:r>
            <a:r>
              <a:rPr lang="el-GR" dirty="0" smtClean="0"/>
              <a:t>τους παίκτες </a:t>
            </a:r>
            <a:r>
              <a:rPr lang="el-GR" dirty="0"/>
              <a:t>της τροχιάς της </a:t>
            </a:r>
            <a:r>
              <a:rPr lang="el-GR" dirty="0" smtClean="0"/>
              <a:t>μπάλας.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πάσα με δάχτυλα μεταβιβάζει με </a:t>
            </a:r>
            <a:r>
              <a:rPr lang="el-GR" dirty="0" smtClean="0"/>
              <a:t>ακρίβεια </a:t>
            </a:r>
            <a:r>
              <a:rPr lang="el-GR" dirty="0"/>
              <a:t>την μπάλα σε ένα </a:t>
            </a:r>
            <a:r>
              <a:rPr lang="el-GR" dirty="0" smtClean="0"/>
              <a:t>σημείο </a:t>
            </a:r>
            <a:r>
              <a:rPr lang="el-GR" dirty="0"/>
              <a:t>του </a:t>
            </a:r>
            <a:r>
              <a:rPr lang="el-GR" dirty="0" smtClean="0"/>
              <a:t>γηπέδου. </a:t>
            </a:r>
          </a:p>
          <a:p>
            <a:r>
              <a:rPr lang="el-GR" dirty="0" smtClean="0"/>
              <a:t>Στην </a:t>
            </a:r>
            <a:r>
              <a:rPr lang="el-GR" dirty="0"/>
              <a:t>μετωπική πάσα ο παίκτης παίρνει </a:t>
            </a:r>
            <a:r>
              <a:rPr lang="el-GR" dirty="0" smtClean="0"/>
              <a:t>θέση ακριβώς </a:t>
            </a:r>
            <a:r>
              <a:rPr lang="el-GR" dirty="0"/>
              <a:t>κάτω από τη μπάλα με τους </a:t>
            </a:r>
            <a:r>
              <a:rPr lang="el-GR" dirty="0" smtClean="0"/>
              <a:t>ώμους του </a:t>
            </a:r>
            <a:r>
              <a:rPr lang="el-GR" dirty="0"/>
              <a:t>στραμμένους στην κατεύθυνση </a:t>
            </a:r>
            <a:r>
              <a:rPr lang="el-GR" dirty="0" smtClean="0"/>
              <a:t>που έρχεται </a:t>
            </a:r>
            <a:r>
              <a:rPr lang="el-GR" dirty="0"/>
              <a:t>η </a:t>
            </a:r>
            <a:r>
              <a:rPr lang="el-GR" dirty="0" smtClean="0"/>
              <a:t>μπάλα.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πόδια είναι στη διάσταση στο άνοιγμα </a:t>
            </a:r>
            <a:r>
              <a:rPr lang="el-GR" dirty="0" smtClean="0"/>
              <a:t>των ώμων </a:t>
            </a:r>
            <a:r>
              <a:rPr lang="el-GR" dirty="0"/>
              <a:t>σχεδόν παράλληλα μεταξύ τους με </a:t>
            </a:r>
            <a:r>
              <a:rPr lang="el-GR" dirty="0" smtClean="0"/>
              <a:t>το ένα </a:t>
            </a:r>
            <a:r>
              <a:rPr lang="el-GR" dirty="0"/>
              <a:t>πόδι λίγο πιο μπροστά από το </a:t>
            </a:r>
            <a:r>
              <a:rPr lang="el-GR" dirty="0" smtClean="0"/>
              <a:t>άλλο.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408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πάσα με δάχτυλα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Στην τεχνική της πάσας με δάχτυλα από πάνω τα </a:t>
            </a:r>
            <a:r>
              <a:rPr lang="el-GR" dirty="0"/>
              <a:t>γόνατα είναι ελαφρά λυγισμένα και </a:t>
            </a:r>
            <a:r>
              <a:rPr lang="el-GR" dirty="0" smtClean="0"/>
              <a:t>το σώμα είναι όρθιο.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στάση του σώματος είναι η ψηλή ή η </a:t>
            </a:r>
            <a:r>
              <a:rPr lang="el-GR" dirty="0" smtClean="0"/>
              <a:t>μεσαία ανάλογα βέβαια με </a:t>
            </a:r>
            <a:r>
              <a:rPr lang="el-GR" dirty="0"/>
              <a:t>την τροχιά και την ταχύτητα </a:t>
            </a:r>
            <a:r>
              <a:rPr lang="el-GR" dirty="0" smtClean="0"/>
              <a:t>της μπάλας.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ισχία πρέπει να βρίσκονται κάτω από </a:t>
            </a:r>
            <a:r>
              <a:rPr lang="el-GR" dirty="0" smtClean="0"/>
              <a:t>τη μπάλα </a:t>
            </a:r>
            <a:r>
              <a:rPr lang="el-GR" dirty="0"/>
              <a:t>για καλύτερη εφαρμογή της </a:t>
            </a:r>
            <a:r>
              <a:rPr lang="el-GR" dirty="0" smtClean="0"/>
              <a:t>δύναμης πάνω </a:t>
            </a:r>
            <a:r>
              <a:rPr lang="el-GR" dirty="0"/>
              <a:t>στη </a:t>
            </a:r>
            <a:r>
              <a:rPr lang="el-GR" dirty="0" smtClean="0"/>
              <a:t>μπάλα. </a:t>
            </a:r>
            <a:r>
              <a:rPr lang="el-GR" dirty="0"/>
              <a:t>Οι βραχίονες είναι χαλαροί, οι </a:t>
            </a:r>
            <a:r>
              <a:rPr lang="el-GR" dirty="0" smtClean="0"/>
              <a:t>αγκώνες λυγίζουν </a:t>
            </a:r>
            <a:r>
              <a:rPr lang="el-GR" dirty="0"/>
              <a:t>σε γωνία </a:t>
            </a:r>
            <a:r>
              <a:rPr lang="el-GR" dirty="0" smtClean="0"/>
              <a:t>περίπου </a:t>
            </a:r>
            <a:r>
              <a:rPr lang="el-GR" dirty="0" smtClean="0"/>
              <a:t>100</a:t>
            </a:r>
            <a:r>
              <a:rPr lang="en-US" baseline="30000" dirty="0"/>
              <a:t>o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και τα </a:t>
            </a:r>
            <a:r>
              <a:rPr lang="el-GR" dirty="0" smtClean="0"/>
              <a:t>χέρια βρίσκονται </a:t>
            </a:r>
            <a:r>
              <a:rPr lang="el-GR" dirty="0"/>
              <a:t>μπροστά από το </a:t>
            </a:r>
            <a:r>
              <a:rPr lang="el-GR" dirty="0" smtClean="0"/>
              <a:t>σώμα.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χέρια βρίσκονται περίπου 15 </a:t>
            </a:r>
            <a:r>
              <a:rPr lang="el-GR" dirty="0" smtClean="0"/>
              <a:t>εκατοστά πάνω </a:t>
            </a:r>
            <a:r>
              <a:rPr lang="el-GR" dirty="0"/>
              <a:t>από το κεφάλι στο ύψος του </a:t>
            </a:r>
            <a:r>
              <a:rPr lang="el-GR" dirty="0" smtClean="0"/>
              <a:t>μετώπου, ενώ οι </a:t>
            </a:r>
            <a:r>
              <a:rPr lang="el-GR" dirty="0"/>
              <a:t>παλάμες είναι κυρτές σε σχήμα κούπας </a:t>
            </a:r>
            <a:r>
              <a:rPr lang="el-GR" dirty="0" smtClean="0"/>
              <a:t>και τα </a:t>
            </a:r>
            <a:r>
              <a:rPr lang="el-GR" dirty="0"/>
              <a:t>δάχτυλα είναι </a:t>
            </a:r>
            <a:r>
              <a:rPr lang="el-GR" dirty="0" smtClean="0"/>
              <a:t>τεντωμένα.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079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πάσα με δάχτυλα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Η </a:t>
            </a:r>
            <a:r>
              <a:rPr lang="el-GR" dirty="0" smtClean="0"/>
              <a:t>επαφή των χεριών  </a:t>
            </a:r>
            <a:r>
              <a:rPr lang="el-GR" dirty="0"/>
              <a:t>με τη μπάλα πρέπει να γίνεται </a:t>
            </a:r>
            <a:r>
              <a:rPr lang="el-GR" dirty="0" smtClean="0"/>
              <a:t>πάνω από </a:t>
            </a:r>
            <a:r>
              <a:rPr lang="el-GR" dirty="0"/>
              <a:t>το κεφάλι και μπροστά από </a:t>
            </a:r>
            <a:r>
              <a:rPr lang="el-GR" dirty="0" smtClean="0"/>
              <a:t>αυτό. Η </a:t>
            </a:r>
            <a:r>
              <a:rPr lang="el-GR" dirty="0"/>
              <a:t>επαφή της μπάλας </a:t>
            </a:r>
            <a:r>
              <a:rPr lang="el-GR" dirty="0" smtClean="0"/>
              <a:t>γίνεται με όλα </a:t>
            </a:r>
            <a:r>
              <a:rPr lang="el-GR" dirty="0"/>
              <a:t>τα δάχτυλα των </a:t>
            </a:r>
            <a:r>
              <a:rPr lang="el-GR" dirty="0" smtClean="0"/>
              <a:t>χεριών. Οι παλάμες των χεριών δεν </a:t>
            </a:r>
            <a:r>
              <a:rPr lang="el-GR" dirty="0"/>
              <a:t>πρέπει να </a:t>
            </a:r>
            <a:r>
              <a:rPr lang="el-GR" dirty="0" smtClean="0"/>
              <a:t>ακουμπήσουν </a:t>
            </a:r>
            <a:r>
              <a:rPr lang="el-GR" dirty="0"/>
              <a:t>τη </a:t>
            </a:r>
            <a:r>
              <a:rPr lang="el-GR" dirty="0" smtClean="0"/>
              <a:t>μπάλα. </a:t>
            </a:r>
          </a:p>
          <a:p>
            <a:r>
              <a:rPr lang="el-GR" dirty="0" smtClean="0"/>
              <a:t>Ο </a:t>
            </a:r>
            <a:r>
              <a:rPr lang="el-GR" dirty="0"/>
              <a:t>παίκτης μετά την επαφή με τη μπάλα πρέπει να </a:t>
            </a:r>
            <a:r>
              <a:rPr lang="el-GR" dirty="0" smtClean="0"/>
              <a:t>την προωθήσει </a:t>
            </a:r>
            <a:r>
              <a:rPr lang="el-GR" dirty="0"/>
              <a:t>με ένα πολύ γρήγορο πιάσιμο </a:t>
            </a:r>
            <a:r>
              <a:rPr lang="el-GR" dirty="0" smtClean="0"/>
              <a:t>και πέταγμα</a:t>
            </a:r>
            <a:r>
              <a:rPr lang="el-GR" dirty="0"/>
              <a:t>. Αν κρατήσει τη μπάλα λίγο παραπάνω </a:t>
            </a:r>
            <a:r>
              <a:rPr lang="el-GR" dirty="0" smtClean="0"/>
              <a:t>τότε είναι </a:t>
            </a:r>
            <a:r>
              <a:rPr lang="el-GR" dirty="0" err="1"/>
              <a:t>πιαστή</a:t>
            </a:r>
            <a:r>
              <a:rPr lang="el-GR" dirty="0"/>
              <a:t> και σφυρίζετε ως σφάλμα από </a:t>
            </a:r>
            <a:r>
              <a:rPr lang="el-GR" dirty="0" smtClean="0"/>
              <a:t>τον διαιτητή.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προώθηση της μπάλας αρχίζει από το πίσω </a:t>
            </a:r>
            <a:r>
              <a:rPr lang="el-GR" dirty="0" smtClean="0"/>
              <a:t>πόδι, τεντώνουν τα γόνατα, οι </a:t>
            </a:r>
            <a:r>
              <a:rPr lang="el-GR" dirty="0"/>
              <a:t>αγκώνες </a:t>
            </a:r>
            <a:r>
              <a:rPr lang="el-GR" dirty="0" smtClean="0"/>
              <a:t>και </a:t>
            </a:r>
            <a:r>
              <a:rPr lang="el-GR" dirty="0"/>
              <a:t>τέλος </a:t>
            </a:r>
            <a:r>
              <a:rPr lang="el-GR" dirty="0" smtClean="0"/>
              <a:t>μέσω των </a:t>
            </a:r>
            <a:r>
              <a:rPr lang="el-GR" dirty="0"/>
              <a:t>καρπών τα δάχτυλα διώχνουν τη </a:t>
            </a:r>
            <a:r>
              <a:rPr lang="el-GR" dirty="0" smtClean="0"/>
              <a:t>μπάλα προς την επιθυμητή κατεύθυνση.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χέρια σπρώχνουν τη μπάλα προς 4 κατευθύνσεις</a:t>
            </a:r>
            <a:r>
              <a:rPr lang="el-GR" dirty="0" smtClean="0"/>
              <a:t>: από </a:t>
            </a:r>
            <a:r>
              <a:rPr lang="el-GR" dirty="0"/>
              <a:t>κάτω, </a:t>
            </a:r>
            <a:r>
              <a:rPr lang="el-GR" dirty="0" smtClean="0"/>
              <a:t>εμπρός, </a:t>
            </a:r>
            <a:r>
              <a:rPr lang="el-GR" dirty="0"/>
              <a:t>πάνω και προς τα </a:t>
            </a:r>
            <a:r>
              <a:rPr lang="el-GR" dirty="0" smtClean="0"/>
              <a:t>έξω.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858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πάσα με δάχτυλα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κίνηση των χεριών και του σώματος </a:t>
            </a:r>
            <a:r>
              <a:rPr lang="el-GR" dirty="0" smtClean="0"/>
              <a:t>δεν σταματάει μετά </a:t>
            </a:r>
            <a:r>
              <a:rPr lang="el-GR" dirty="0"/>
              <a:t>την απομάκρυνση της μπάλας</a:t>
            </a:r>
            <a:r>
              <a:rPr lang="el-GR" dirty="0" smtClean="0"/>
              <a:t>, αλλά </a:t>
            </a:r>
            <a:r>
              <a:rPr lang="el-GR" dirty="0"/>
              <a:t>συνεχίζεται και </a:t>
            </a:r>
            <a:r>
              <a:rPr lang="el-GR" dirty="0" smtClean="0"/>
              <a:t>ολοκληρώνεται ακολουθώντας τη νοητή πορεία της μπάλας στον αέρα.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σώμα είναι στην πλήρη έκταση και το βάρος </a:t>
            </a:r>
            <a:r>
              <a:rPr lang="el-GR" dirty="0" smtClean="0"/>
              <a:t>του σώματος </a:t>
            </a:r>
            <a:r>
              <a:rPr lang="el-GR" dirty="0"/>
              <a:t>είναι στα δάχτυλα των </a:t>
            </a:r>
            <a:r>
              <a:rPr lang="el-GR" dirty="0" smtClean="0"/>
              <a:t>ποδιών.</a:t>
            </a:r>
            <a:endParaRPr lang="el-GR" dirty="0"/>
          </a:p>
          <a:p>
            <a:r>
              <a:rPr lang="el-GR" dirty="0" smtClean="0"/>
              <a:t>Επίσης το </a:t>
            </a:r>
            <a:r>
              <a:rPr lang="el-GR" dirty="0"/>
              <a:t>κέντρο βάρους του σώματος είναι προς τα </a:t>
            </a:r>
            <a:r>
              <a:rPr lang="el-GR" dirty="0" smtClean="0"/>
              <a:t>εμπρός εξαιτίας </a:t>
            </a:r>
            <a:r>
              <a:rPr lang="el-GR" dirty="0"/>
              <a:t>της προωθητικής δύναμης που </a:t>
            </a:r>
            <a:r>
              <a:rPr lang="el-GR" dirty="0" smtClean="0"/>
              <a:t>έχει εφαρμόσει </a:t>
            </a:r>
            <a:r>
              <a:rPr lang="el-GR" dirty="0"/>
              <a:t>ο παίκτης </a:t>
            </a:r>
            <a:r>
              <a:rPr lang="el-GR" dirty="0" smtClean="0"/>
              <a:t>στη </a:t>
            </a:r>
            <a:r>
              <a:rPr lang="el-GR" dirty="0" smtClean="0"/>
              <a:t>μπάλα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 smtClean="0"/>
              <a:t>ενώ </a:t>
            </a:r>
            <a:r>
              <a:rPr lang="el-GR" dirty="0"/>
              <a:t>επιπλέον </a:t>
            </a:r>
            <a:r>
              <a:rPr lang="el-GR" dirty="0" smtClean="0"/>
              <a:t>ο παίκτης με αυτόν τον τρόπο μπορεί </a:t>
            </a:r>
            <a:r>
              <a:rPr lang="el-GR" dirty="0"/>
              <a:t>να κινηθεί </a:t>
            </a:r>
            <a:r>
              <a:rPr lang="el-GR" dirty="0" smtClean="0"/>
              <a:t>ταχύτερα </a:t>
            </a:r>
            <a:r>
              <a:rPr lang="el-GR" dirty="0" smtClean="0"/>
              <a:t>προς </a:t>
            </a:r>
            <a:r>
              <a:rPr lang="el-GR" dirty="0"/>
              <a:t>τα εμπρός </a:t>
            </a:r>
            <a:r>
              <a:rPr lang="el-GR" dirty="0" smtClean="0"/>
              <a:t>αν χρειαστεί.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024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1498</Words>
  <Application>Microsoft Office PowerPoint</Application>
  <PresentationFormat>Προβολή στην οθόνη (4:3)</PresentationFormat>
  <Paragraphs>121</Paragraphs>
  <Slides>21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Η πάσα με δάχτυλα</vt:lpstr>
      <vt:lpstr>Η πάσα με δάχτυλα</vt:lpstr>
      <vt:lpstr>Η πάσα με δάχτυλα</vt:lpstr>
      <vt:lpstr>Η πάσα με δάχτυλα</vt:lpstr>
      <vt:lpstr>Λάθη που γίνονται στην πάσα με δάχτυλα</vt:lpstr>
      <vt:lpstr>Λάθη που γίνονται στην πάσα με δάχτυλα</vt:lpstr>
      <vt:lpstr>Η μανσέτα</vt:lpstr>
      <vt:lpstr>Η μανσέτα</vt:lpstr>
      <vt:lpstr>Η μανσέτα</vt:lpstr>
      <vt:lpstr>Η μανσέτα </vt:lpstr>
      <vt:lpstr>Η μανσέτα</vt:lpstr>
      <vt:lpstr>Λάθη στη μανσέτα</vt:lpstr>
      <vt:lpstr>Λάθη στη μανσέτα</vt:lpstr>
      <vt:lpstr>Λάθη στη μανσέτα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pats</cp:lastModifiedBy>
  <cp:revision>240</cp:revision>
  <dcterms:created xsi:type="dcterms:W3CDTF">2012-09-06T09:03:05Z</dcterms:created>
  <dcterms:modified xsi:type="dcterms:W3CDTF">2015-01-07T12:46:25Z</dcterms:modified>
</cp:coreProperties>
</file>