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4"/>
  </p:notesMasterIdLst>
  <p:sldIdLst>
    <p:sldId id="257" r:id="rId3"/>
    <p:sldId id="258" r:id="rId4"/>
    <p:sldId id="259" r:id="rId5"/>
    <p:sldId id="260" r:id="rId6"/>
    <p:sldId id="278"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custDataLst>
    <p:tags r:id="rId2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7A7D1C-491C-45B3-9B86-F2DA625A58C1}" type="datetimeFigureOut">
              <a:rPr lang="el-GR" smtClean="0"/>
              <a:t>6/11/2013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93BA9C-1908-42B7-BEE0-3C5BEB3D6D28}" type="slidenum">
              <a:rPr lang="el-GR" smtClean="0"/>
              <a:t>‹#›</a:t>
            </a:fld>
            <a:endParaRPr lang="el-GR"/>
          </a:p>
        </p:txBody>
      </p:sp>
    </p:spTree>
    <p:extLst>
      <p:ext uri="{BB962C8B-B14F-4D97-AF65-F5344CB8AC3E}">
        <p14:creationId xmlns:p14="http://schemas.microsoft.com/office/powerpoint/2010/main" val="240422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63A980A0-947A-40C9-B394-1A2EE04DD6C9}"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Κληρονομικότητα</a:t>
            </a:r>
            <a:endParaRPr lang="el-GR"/>
          </a:p>
        </p:txBody>
      </p:sp>
      <p:sp>
        <p:nvSpPr>
          <p:cNvPr id="6" name="Θέση αριθμού διαφάνειας 5"/>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3933304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7CB82FB-C7A5-4B12-8365-41FAFD6110DF}"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Κληρονομικότητα</a:t>
            </a:r>
            <a:endParaRPr lang="el-GR"/>
          </a:p>
        </p:txBody>
      </p:sp>
      <p:sp>
        <p:nvSpPr>
          <p:cNvPr id="6" name="Θέση αριθμού διαφάνειας 5"/>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2709729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FE5CFCB-34ED-485B-B48C-D49D0346A59F}"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Κληρονομικότητα</a:t>
            </a:r>
            <a:endParaRPr lang="el-GR"/>
          </a:p>
        </p:txBody>
      </p:sp>
      <p:sp>
        <p:nvSpPr>
          <p:cNvPr id="6" name="Θέση αριθμού διαφάνειας 5"/>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202287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7F40089-510F-4682-AE03-E35AA1FE3194}"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Κληρονομικότητα</a:t>
            </a:r>
            <a:endParaRPr lang="el-GR"/>
          </a:p>
        </p:txBody>
      </p:sp>
      <p:sp>
        <p:nvSpPr>
          <p:cNvPr id="6" name="Θέση αριθμού διαφάνειας 5"/>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2375205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14D39CA-B4F1-4A42-884D-D66B48D1B343}"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l-GR" smtClean="0"/>
              <a:t>Κληρονομικότητα</a:t>
            </a:r>
            <a:endParaRPr lang="el-GR"/>
          </a:p>
        </p:txBody>
      </p:sp>
      <p:sp>
        <p:nvSpPr>
          <p:cNvPr id="6" name="Θέση αριθμού διαφάνειας 5"/>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4253036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94358B46-A61A-4B7F-9329-E697AD563ABA}"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Κληρονομικότητα</a:t>
            </a:r>
            <a:endParaRPr lang="el-GR"/>
          </a:p>
        </p:txBody>
      </p:sp>
      <p:sp>
        <p:nvSpPr>
          <p:cNvPr id="7" name="Θέση αριθμού διαφάνειας 6"/>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1812404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64BA0D43-A843-42C4-9088-E4FADFC76B67}" type="datetime1">
              <a:rPr lang="el-GR" smtClean="0"/>
              <a:t>6/11/2013</a:t>
            </a:fld>
            <a:endParaRPr lang="el-GR"/>
          </a:p>
        </p:txBody>
      </p:sp>
      <p:sp>
        <p:nvSpPr>
          <p:cNvPr id="8" name="Θέση υποσέλιδου 7"/>
          <p:cNvSpPr>
            <a:spLocks noGrp="1"/>
          </p:cNvSpPr>
          <p:nvPr>
            <p:ph type="ftr" sz="quarter" idx="11"/>
          </p:nvPr>
        </p:nvSpPr>
        <p:spPr/>
        <p:txBody>
          <a:bodyPr/>
          <a:lstStyle/>
          <a:p>
            <a:r>
              <a:rPr lang="el-GR" smtClean="0"/>
              <a:t>Κληρονομικότητα</a:t>
            </a:r>
            <a:endParaRPr lang="el-GR"/>
          </a:p>
        </p:txBody>
      </p:sp>
      <p:sp>
        <p:nvSpPr>
          <p:cNvPr id="9" name="Θέση αριθμού διαφάνειας 8"/>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3028151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09DFF21-992E-4B03-9DAB-380E036DB5E2}" type="datetime1">
              <a:rPr lang="el-GR" smtClean="0"/>
              <a:t>6/11/2013</a:t>
            </a:fld>
            <a:endParaRPr lang="el-GR"/>
          </a:p>
        </p:txBody>
      </p:sp>
      <p:sp>
        <p:nvSpPr>
          <p:cNvPr id="4" name="Θέση υποσέλιδου 3"/>
          <p:cNvSpPr>
            <a:spLocks noGrp="1"/>
          </p:cNvSpPr>
          <p:nvPr>
            <p:ph type="ftr" sz="quarter" idx="11"/>
          </p:nvPr>
        </p:nvSpPr>
        <p:spPr/>
        <p:txBody>
          <a:bodyPr/>
          <a:lstStyle/>
          <a:p>
            <a:r>
              <a:rPr lang="el-GR" smtClean="0"/>
              <a:t>Κληρονομικότητα</a:t>
            </a:r>
            <a:endParaRPr lang="el-GR"/>
          </a:p>
        </p:txBody>
      </p:sp>
      <p:sp>
        <p:nvSpPr>
          <p:cNvPr id="5" name="Θέση αριθμού διαφάνειας 4"/>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702971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B6A55B4D-8CC8-4E12-AB5E-2BB6749D26F0}" type="datetime1">
              <a:rPr lang="el-GR" smtClean="0"/>
              <a:t>6/11/2013</a:t>
            </a:fld>
            <a:endParaRPr lang="el-GR"/>
          </a:p>
        </p:txBody>
      </p:sp>
      <p:sp>
        <p:nvSpPr>
          <p:cNvPr id="3" name="Θέση υποσέλιδου 2"/>
          <p:cNvSpPr>
            <a:spLocks noGrp="1"/>
          </p:cNvSpPr>
          <p:nvPr>
            <p:ph type="ftr" sz="quarter" idx="11"/>
          </p:nvPr>
        </p:nvSpPr>
        <p:spPr/>
        <p:txBody>
          <a:bodyPr/>
          <a:lstStyle/>
          <a:p>
            <a:r>
              <a:rPr lang="el-GR" smtClean="0"/>
              <a:t>Κληρονομικότητα</a:t>
            </a:r>
            <a:endParaRPr lang="el-GR"/>
          </a:p>
        </p:txBody>
      </p:sp>
      <p:sp>
        <p:nvSpPr>
          <p:cNvPr id="4" name="Θέση αριθμού διαφάνειας 3"/>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4258197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1712D54C-6AC4-4AA7-8CE2-7BB3A2D89849}"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Κληρονομικότητα</a:t>
            </a:r>
            <a:endParaRPr lang="el-GR"/>
          </a:p>
        </p:txBody>
      </p:sp>
      <p:sp>
        <p:nvSpPr>
          <p:cNvPr id="7" name="Θέση αριθμού διαφάνειας 6"/>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1215228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F1FFD08F-2BDF-4472-870E-E76E980840B2}"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l-GR" smtClean="0"/>
              <a:t>Κληρονομικότητα</a:t>
            </a:r>
            <a:endParaRPr lang="el-GR"/>
          </a:p>
        </p:txBody>
      </p:sp>
      <p:sp>
        <p:nvSpPr>
          <p:cNvPr id="7" name="Θέση αριθμού διαφάνειας 6"/>
          <p:cNvSpPr>
            <a:spLocks noGrp="1"/>
          </p:cNvSpPr>
          <p:nvPr>
            <p:ph type="sldNum" sz="quarter" idx="12"/>
          </p:nvPr>
        </p:nvSpPr>
        <p:spPr/>
        <p:txBody>
          <a:bodyPr/>
          <a:lstStyle/>
          <a:p>
            <a:fld id="{E2776E69-13B9-45E9-8B50-26D8FDA26F75}" type="slidenum">
              <a:rPr lang="el-GR" smtClean="0"/>
              <a:t>‹#›</a:t>
            </a:fld>
            <a:endParaRPr lang="el-GR"/>
          </a:p>
        </p:txBody>
      </p:sp>
    </p:spTree>
    <p:extLst>
      <p:ext uri="{BB962C8B-B14F-4D97-AF65-F5344CB8AC3E}">
        <p14:creationId xmlns:p14="http://schemas.microsoft.com/office/powerpoint/2010/main" val="538829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B31266-84EA-4299-BCE8-AC557EADB368}" type="datetime1">
              <a:rPr lang="el-GR" smtClean="0"/>
              <a:t>6/11/2013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Κληρονομικότητα</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76E69-13B9-45E9-8B50-26D8FDA26F75}" type="slidenum">
              <a:rPr lang="el-GR" smtClean="0"/>
              <a:t>‹#›</a:t>
            </a:fld>
            <a:endParaRPr lang="el-GR"/>
          </a:p>
        </p:txBody>
      </p:sp>
    </p:spTree>
    <p:extLst>
      <p:ext uri="{BB962C8B-B14F-4D97-AF65-F5344CB8AC3E}">
        <p14:creationId xmlns:p14="http://schemas.microsoft.com/office/powerpoint/2010/main" val="24712575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12.xml"/><Relationship Id="rId5" Type="http://schemas.microsoft.com/office/2007/relationships/hdphoto" Target="../media/hdphoto1.wdp"/><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6.xml"/><Relationship Id="rId1" Type="http://schemas.openxmlformats.org/officeDocument/2006/relationships/tags" Target="../tags/tag18.xml"/><Relationship Id="rId6" Type="http://schemas.microsoft.com/office/2007/relationships/hdphoto" Target="../media/hdphoto1.wdp"/><Relationship Id="rId5" Type="http://schemas.openxmlformats.org/officeDocument/2006/relationships/image" Target="../media/image8.jpeg"/><Relationship Id="rId4" Type="http://schemas.openxmlformats.org/officeDocument/2006/relationships/slide" Target="slide5.xml"/></Relationships>
</file>

<file path=ppt/slides/_rels/slide21.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19.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 Target="slide10.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Αντικειμενοστραφής Προγραμματισμός Ι</a:t>
            </a:r>
            <a:endParaRPr lang="el-GR" dirty="0"/>
          </a:p>
        </p:txBody>
      </p:sp>
      <p:sp>
        <p:nvSpPr>
          <p:cNvPr id="3" name="Θέση περιεχομένου 2"/>
          <p:cNvSpPr>
            <a:spLocks noGrp="1"/>
          </p:cNvSpPr>
          <p:nvPr>
            <p:ph type="subTitle" idx="1"/>
          </p:nvPr>
        </p:nvSpPr>
        <p:spPr>
          <a:xfrm>
            <a:off x="1043608" y="3284984"/>
            <a:ext cx="7128791" cy="2232248"/>
          </a:xfrm>
        </p:spPr>
        <p:txBody>
          <a:bodyPr>
            <a:normAutofit/>
          </a:bodyPr>
          <a:lstStyle/>
          <a:p>
            <a:pPr lvl="0">
              <a:spcBef>
                <a:spcPts val="0"/>
              </a:spcBef>
              <a:defRPr/>
            </a:pPr>
            <a:r>
              <a:rPr lang="el-GR" sz="2800" b="1" dirty="0">
                <a:solidFill>
                  <a:prstClr val="black"/>
                </a:solidFill>
                <a:cs typeface="Arial" charset="0"/>
              </a:rPr>
              <a:t>Ενότητα 9</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prstClr val="black"/>
                </a:solidFill>
                <a:cs typeface="Arial" charset="0"/>
              </a:rPr>
              <a:t>Κληρονομικότητα</a:t>
            </a:r>
            <a:r>
              <a:rPr lang="en-US" sz="2800" dirty="0" smtClean="0">
                <a:solidFill>
                  <a:prstClr val="black"/>
                </a:solidFill>
                <a:cs typeface="Arial" charset="0"/>
              </a:rPr>
              <a:t>.</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44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Νικόλαος</a:t>
            </a:r>
            <a:r>
              <a:rPr lang="en-US" sz="2800" dirty="0" smtClean="0">
                <a:solidFill>
                  <a:prstClr val="black"/>
                </a:solidFill>
                <a:cs typeface="Arial" charset="0"/>
              </a:rPr>
              <a:t> </a:t>
            </a:r>
            <a:r>
              <a:rPr lang="el-GR" sz="2800" dirty="0" smtClean="0">
                <a:solidFill>
                  <a:prstClr val="black"/>
                </a:solidFill>
                <a:cs typeface="Arial" charset="0"/>
              </a:rPr>
              <a:t>Θ </a:t>
            </a:r>
            <a:r>
              <a:rPr lang="el-GR" sz="2800" dirty="0" err="1" smtClean="0">
                <a:solidFill>
                  <a:prstClr val="black"/>
                </a:solidFill>
                <a:cs typeface="Arial" charset="0"/>
              </a:rPr>
              <a:t>Λιόλιος</a:t>
            </a:r>
            <a:r>
              <a:rPr lang="el-GR" sz="2800" dirty="0" smtClean="0">
                <a:solidFill>
                  <a:prstClr val="black"/>
                </a:solidFill>
                <a:cs typeface="Arial" charset="0"/>
              </a:rPr>
              <a:t>, 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5456734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solidFill>
                  <a:prstClr val="black"/>
                </a:solidFill>
              </a:rPr>
              <a:t>Η χρήση του </a:t>
            </a:r>
            <a:r>
              <a:rPr lang="en-US" altLang="el-GR" b="1" dirty="0" smtClean="0">
                <a:solidFill>
                  <a:prstClr val="black"/>
                </a:solidFill>
              </a:rPr>
              <a:t>super</a:t>
            </a:r>
            <a:endParaRPr lang="el-GR" dirty="0"/>
          </a:p>
        </p:txBody>
      </p:sp>
      <p:sp>
        <p:nvSpPr>
          <p:cNvPr id="3" name="Θέση περιεχομένου 1"/>
          <p:cNvSpPr>
            <a:spLocks noGrp="1"/>
          </p:cNvSpPr>
          <p:nvPr>
            <p:ph idx="1"/>
          </p:nvPr>
        </p:nvSpPr>
        <p:spPr/>
        <p:txBody>
          <a:bodyPr/>
          <a:lstStyle/>
          <a:p>
            <a:pPr lvl="0" fontAlgn="base">
              <a:lnSpc>
                <a:spcPct val="90000"/>
              </a:lnSpc>
              <a:spcBef>
                <a:spcPct val="0"/>
              </a:spcBef>
              <a:spcAft>
                <a:spcPts val="1200"/>
              </a:spcAft>
              <a:buClr>
                <a:srgbClr val="0033CC"/>
              </a:buClr>
              <a:buSzPct val="120000"/>
              <a:buFont typeface="Wingdings" panose="05000000000000000000" pitchFamily="2" charset="2"/>
              <a:buChar char="§"/>
            </a:pPr>
            <a:r>
              <a:rPr lang="el-GR" altLang="el-GR" sz="2800" dirty="0" smtClean="0">
                <a:solidFill>
                  <a:srgbClr val="000000"/>
                </a:solidFill>
              </a:rPr>
              <a:t>Η λέξη </a:t>
            </a:r>
            <a:r>
              <a:rPr lang="en-US" altLang="el-GR" sz="2800" b="1" dirty="0" smtClean="0">
                <a:solidFill>
                  <a:srgbClr val="C00000"/>
                </a:solidFill>
              </a:rPr>
              <a:t>super</a:t>
            </a:r>
            <a:r>
              <a:rPr lang="en-US" altLang="el-GR" sz="2800" dirty="0" smtClean="0">
                <a:solidFill>
                  <a:prstClr val="black"/>
                </a:solidFill>
              </a:rPr>
              <a:t>,</a:t>
            </a:r>
            <a:r>
              <a:rPr lang="el-GR" altLang="el-GR" sz="2800" b="1" dirty="0" smtClean="0">
                <a:solidFill>
                  <a:srgbClr val="000000"/>
                </a:solidFill>
              </a:rPr>
              <a:t> </a:t>
            </a:r>
            <a:r>
              <a:rPr lang="el-GR" altLang="el-GR" sz="2800" dirty="0">
                <a:solidFill>
                  <a:srgbClr val="000000"/>
                </a:solidFill>
              </a:rPr>
              <a:t>χρησιμοποιείται όταν θέλουμε να αναφερθούμε σε μεταβλητές και μεθόδους</a:t>
            </a:r>
            <a:r>
              <a:rPr lang="en-US" altLang="el-GR" sz="2800" dirty="0">
                <a:solidFill>
                  <a:srgbClr val="000000"/>
                </a:solidFill>
              </a:rPr>
              <a:t>,</a:t>
            </a:r>
            <a:r>
              <a:rPr lang="el-GR" altLang="el-GR" sz="2800" dirty="0">
                <a:solidFill>
                  <a:srgbClr val="000000"/>
                </a:solidFill>
              </a:rPr>
              <a:t> </a:t>
            </a:r>
            <a:r>
              <a:rPr lang="el-GR" altLang="el-GR" sz="2800" dirty="0" smtClean="0">
                <a:solidFill>
                  <a:srgbClr val="000000"/>
                </a:solidFill>
              </a:rPr>
              <a:t>της αμέσως προηγούμενης υπερκλάσης του </a:t>
            </a:r>
            <a:r>
              <a:rPr lang="el-GR" altLang="el-GR" sz="2800" dirty="0">
                <a:solidFill>
                  <a:srgbClr val="000000"/>
                </a:solidFill>
              </a:rPr>
              <a:t>αντικειμένου μας. </a:t>
            </a:r>
          </a:p>
          <a:p>
            <a:endParaRPr lang="el-GR" dirty="0"/>
          </a:p>
        </p:txBody>
      </p:sp>
      <p:pic>
        <p:nvPicPr>
          <p:cNvPr id="7" name="Εικόνα 1" descr="Εικόνα που δείχνει ότι η κλάση a είναι υπέρ-κλάση της b. Στην κλάση a χρησιμοποιείται η λέξη super. Πιό αναλυτικά: Στην κλάση a. Μεταβλητή x. Enter, μέθοδος y άνοιγμα κλείσιμο παρένθεσης. Στην κλάση b. Μεταβλητή x. Enter, μέθοδος y άνοιγμα κλείσιμο παρένθεσης. Στην λέξη super, η οποία χρησιμοποιείται μόνο στην κλάση a. Super.x. Enter, super.y, άνοιγμα κλείσιμο παρένθεσης."/>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7784" y="3429000"/>
            <a:ext cx="4108704" cy="2944368"/>
          </a:xfrm>
          <a:prstGeom prst="rect">
            <a:avLst/>
          </a:prstGeom>
        </p:spPr>
      </p:pic>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509271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424936" cy="1143000"/>
          </a:xfrm>
        </p:spPr>
        <p:txBody>
          <a:bodyPr>
            <a:noAutofit/>
          </a:bodyPr>
          <a:lstStyle/>
          <a:p>
            <a:r>
              <a:rPr lang="el-GR" altLang="el-GR" b="1" dirty="0" smtClean="0">
                <a:solidFill>
                  <a:prstClr val="black"/>
                </a:solidFill>
              </a:rPr>
              <a:t>Θέματα που πρέπει να γνωρίζουμε</a:t>
            </a:r>
            <a:endParaRPr lang="el-GR" dirty="0"/>
          </a:p>
        </p:txBody>
      </p:sp>
      <p:sp>
        <p:nvSpPr>
          <p:cNvPr id="3" name="Θέση περιεχομένου 1"/>
          <p:cNvSpPr>
            <a:spLocks noGrp="1"/>
          </p:cNvSpPr>
          <p:nvPr>
            <p:ph idx="1"/>
          </p:nvPr>
        </p:nvSpPr>
        <p:spPr bwMode="gray"/>
        <p:txBody>
          <a:bodyPr>
            <a:normAutofit/>
          </a:bodyPr>
          <a:lstStyle/>
          <a:p>
            <a:pPr marL="0" indent="0" fontAlgn="base">
              <a:lnSpc>
                <a:spcPct val="90000"/>
              </a:lnSpc>
              <a:spcBef>
                <a:spcPts val="0"/>
              </a:spcBef>
              <a:spcAft>
                <a:spcPts val="1800"/>
              </a:spcAft>
              <a:buNone/>
            </a:pPr>
            <a:r>
              <a:rPr lang="el-GR" sz="2800" kern="0" dirty="0" smtClean="0">
                <a:solidFill>
                  <a:srgbClr val="000000"/>
                </a:solidFill>
              </a:rPr>
              <a:t>Αφού </a:t>
            </a:r>
            <a:r>
              <a:rPr lang="el-GR" sz="2800" kern="0" dirty="0">
                <a:solidFill>
                  <a:srgbClr val="000000"/>
                </a:solidFill>
              </a:rPr>
              <a:t>μία τάξη δηλωθεί ότι επεκτείνει την </a:t>
            </a:r>
            <a:r>
              <a:rPr lang="el-GR" sz="2800" kern="0" dirty="0" smtClean="0">
                <a:solidFill>
                  <a:srgbClr val="000000"/>
                </a:solidFill>
              </a:rPr>
              <a:t>υπερτάξη </a:t>
            </a:r>
            <a:r>
              <a:rPr lang="el-GR" sz="2800" kern="0" dirty="0">
                <a:solidFill>
                  <a:srgbClr val="000000"/>
                </a:solidFill>
              </a:rPr>
              <a:t>της, κληρονομεί κάποια από τα μέλη της </a:t>
            </a:r>
            <a:r>
              <a:rPr lang="el-GR" sz="2800" kern="0" dirty="0" smtClean="0">
                <a:solidFill>
                  <a:srgbClr val="000000"/>
                </a:solidFill>
              </a:rPr>
              <a:t>υπερτάξης </a:t>
            </a:r>
            <a:r>
              <a:rPr lang="el-GR" sz="2800" kern="0" dirty="0">
                <a:solidFill>
                  <a:srgbClr val="000000"/>
                </a:solidFill>
              </a:rPr>
              <a:t>της με τους εξής </a:t>
            </a:r>
            <a:r>
              <a:rPr lang="el-GR" sz="2800" kern="0" dirty="0" smtClean="0">
                <a:solidFill>
                  <a:srgbClr val="000000"/>
                </a:solidFill>
              </a:rPr>
              <a:t>κανόνες:</a:t>
            </a:r>
          </a:p>
          <a:p>
            <a:pPr lvl="1" indent="-342900" fontAlgn="base">
              <a:lnSpc>
                <a:spcPct val="90000"/>
              </a:lnSpc>
              <a:spcBef>
                <a:spcPts val="0"/>
              </a:spcBef>
              <a:spcAft>
                <a:spcPts val="600"/>
              </a:spcAft>
              <a:buClr>
                <a:schemeClr val="tx1">
                  <a:lumMod val="65000"/>
                  <a:lumOff val="35000"/>
                </a:schemeClr>
              </a:buClr>
              <a:buSzPct val="120000"/>
              <a:buFont typeface="Wingdings" panose="05000000000000000000" pitchFamily="2" charset="2"/>
              <a:buChar char="§"/>
            </a:pPr>
            <a:r>
              <a:rPr lang="el-GR" sz="2000" kern="0" dirty="0" smtClean="0">
                <a:solidFill>
                  <a:srgbClr val="000000"/>
                </a:solidFill>
              </a:rPr>
              <a:t>Αν </a:t>
            </a:r>
            <a:r>
              <a:rPr lang="el-GR" sz="2000" kern="0" dirty="0">
                <a:solidFill>
                  <a:srgbClr val="000000"/>
                </a:solidFill>
              </a:rPr>
              <a:t>η </a:t>
            </a:r>
            <a:r>
              <a:rPr lang="el-GR" sz="2000" kern="0" dirty="0" smtClean="0">
                <a:solidFill>
                  <a:srgbClr val="000000"/>
                </a:solidFill>
              </a:rPr>
              <a:t>υπερτάξη </a:t>
            </a:r>
            <a:r>
              <a:rPr lang="el-GR" sz="2000" kern="0" dirty="0">
                <a:solidFill>
                  <a:srgbClr val="000000"/>
                </a:solidFill>
              </a:rPr>
              <a:t>έχει δηλώσει κάποια μέλη ως </a:t>
            </a:r>
            <a:r>
              <a:rPr lang="el-GR" sz="2000" b="1" kern="0" dirty="0">
                <a:solidFill>
                  <a:srgbClr val="000000"/>
                </a:solidFill>
              </a:rPr>
              <a:t>ιδιωτικά</a:t>
            </a:r>
            <a:r>
              <a:rPr lang="el-GR" sz="2000" kern="0" dirty="0">
                <a:solidFill>
                  <a:srgbClr val="000000"/>
                </a:solidFill>
              </a:rPr>
              <a:t> </a:t>
            </a:r>
            <a:r>
              <a:rPr lang="el-GR" sz="2000" kern="0" dirty="0" smtClean="0">
                <a:solidFill>
                  <a:srgbClr val="000000"/>
                </a:solidFill>
              </a:rPr>
              <a:t>(</a:t>
            </a:r>
            <a:r>
              <a:rPr lang="en-US" sz="2000" i="1" kern="0" dirty="0" smtClean="0">
                <a:solidFill>
                  <a:srgbClr val="000000"/>
                </a:solidFill>
              </a:rPr>
              <a:t>private</a:t>
            </a:r>
            <a:r>
              <a:rPr lang="el-GR" sz="2000" kern="0" dirty="0" smtClean="0">
                <a:solidFill>
                  <a:srgbClr val="000000"/>
                </a:solidFill>
              </a:rPr>
              <a:t>), </a:t>
            </a:r>
            <a:r>
              <a:rPr lang="el-GR" sz="2000" kern="0" dirty="0">
                <a:solidFill>
                  <a:srgbClr val="000000"/>
                </a:solidFill>
              </a:rPr>
              <a:t>τότε τα </a:t>
            </a:r>
            <a:r>
              <a:rPr lang="el-GR" sz="2000" kern="0" dirty="0" smtClean="0">
                <a:solidFill>
                  <a:srgbClr val="000000"/>
                </a:solidFill>
              </a:rPr>
              <a:t>μέλη αυτά, </a:t>
            </a:r>
            <a:r>
              <a:rPr lang="el-GR" sz="2000" kern="0" dirty="0">
                <a:solidFill>
                  <a:srgbClr val="000000"/>
                </a:solidFill>
              </a:rPr>
              <a:t>ναι μεν</a:t>
            </a:r>
            <a:r>
              <a:rPr lang="el-GR" sz="2000" b="1" kern="0" dirty="0">
                <a:solidFill>
                  <a:srgbClr val="000000"/>
                </a:solidFill>
              </a:rPr>
              <a:t> κληρονομούνται </a:t>
            </a:r>
            <a:r>
              <a:rPr lang="el-GR" sz="2000" kern="0" dirty="0">
                <a:solidFill>
                  <a:srgbClr val="000000"/>
                </a:solidFill>
              </a:rPr>
              <a:t>από την </a:t>
            </a:r>
            <a:r>
              <a:rPr lang="el-GR" sz="2000" kern="0" dirty="0" smtClean="0">
                <a:solidFill>
                  <a:srgbClr val="000000"/>
                </a:solidFill>
              </a:rPr>
              <a:t>υποτάξη, </a:t>
            </a:r>
            <a:r>
              <a:rPr lang="el-GR" sz="2000" kern="0" dirty="0">
                <a:solidFill>
                  <a:srgbClr val="000000"/>
                </a:solidFill>
              </a:rPr>
              <a:t>αλλά η πρόσβαση γίνεται </a:t>
            </a:r>
            <a:r>
              <a:rPr lang="el-GR" sz="2000" kern="0" dirty="0" smtClean="0">
                <a:solidFill>
                  <a:srgbClr val="000000"/>
                </a:solidFill>
              </a:rPr>
              <a:t>έμμεσα </a:t>
            </a:r>
            <a:r>
              <a:rPr lang="el-GR" sz="2000" kern="0" dirty="0">
                <a:solidFill>
                  <a:srgbClr val="000000"/>
                </a:solidFill>
              </a:rPr>
              <a:t>μέσω μεθόδων τύπου </a:t>
            </a:r>
            <a:r>
              <a:rPr lang="en-US" sz="2000" kern="0" dirty="0">
                <a:solidFill>
                  <a:srgbClr val="000000"/>
                </a:solidFill>
              </a:rPr>
              <a:t>public</a:t>
            </a:r>
            <a:r>
              <a:rPr lang="el-GR" sz="2000" kern="0" dirty="0">
                <a:solidFill>
                  <a:srgbClr val="000000"/>
                </a:solidFill>
              </a:rPr>
              <a:t> της </a:t>
            </a:r>
            <a:r>
              <a:rPr lang="el-GR" sz="2000" kern="0" dirty="0" smtClean="0">
                <a:solidFill>
                  <a:srgbClr val="000000"/>
                </a:solidFill>
              </a:rPr>
              <a:t>υπερτάξης.</a:t>
            </a:r>
          </a:p>
          <a:p>
            <a:pPr lvl="1" indent="-342900" fontAlgn="base">
              <a:lnSpc>
                <a:spcPct val="90000"/>
              </a:lnSpc>
              <a:spcBef>
                <a:spcPts val="0"/>
              </a:spcBef>
              <a:spcAft>
                <a:spcPts val="600"/>
              </a:spcAft>
              <a:buClr>
                <a:schemeClr val="tx1">
                  <a:lumMod val="65000"/>
                  <a:lumOff val="35000"/>
                </a:schemeClr>
              </a:buClr>
              <a:buSzPct val="120000"/>
              <a:buFont typeface="Wingdings" panose="05000000000000000000" pitchFamily="2" charset="2"/>
              <a:buChar char="§"/>
            </a:pPr>
            <a:r>
              <a:rPr lang="el-GR" sz="2000" kern="0" dirty="0" smtClean="0">
                <a:solidFill>
                  <a:srgbClr val="000000"/>
                </a:solidFill>
              </a:rPr>
              <a:t>Από </a:t>
            </a:r>
            <a:r>
              <a:rPr lang="el-GR" sz="2000" kern="0" dirty="0">
                <a:solidFill>
                  <a:srgbClr val="000000"/>
                </a:solidFill>
              </a:rPr>
              <a:t>την άλλη </a:t>
            </a:r>
            <a:r>
              <a:rPr lang="el-GR" sz="2000" kern="0" dirty="0" smtClean="0">
                <a:solidFill>
                  <a:srgbClr val="000000"/>
                </a:solidFill>
              </a:rPr>
              <a:t>μεριά, </a:t>
            </a:r>
            <a:r>
              <a:rPr lang="el-GR" sz="2000" kern="0" dirty="0">
                <a:solidFill>
                  <a:srgbClr val="000000"/>
                </a:solidFill>
              </a:rPr>
              <a:t>η </a:t>
            </a:r>
            <a:r>
              <a:rPr lang="el-GR" sz="2000" kern="0" dirty="0" smtClean="0">
                <a:solidFill>
                  <a:srgbClr val="000000"/>
                </a:solidFill>
              </a:rPr>
              <a:t>υποτάξη </a:t>
            </a:r>
            <a:r>
              <a:rPr lang="el-GR" sz="2000" kern="0" dirty="0">
                <a:solidFill>
                  <a:srgbClr val="000000"/>
                </a:solidFill>
              </a:rPr>
              <a:t>μπορεί να αναφερθεί στα προστατευμένα </a:t>
            </a:r>
            <a:r>
              <a:rPr lang="el-GR" sz="2000" kern="0" dirty="0" smtClean="0">
                <a:solidFill>
                  <a:srgbClr val="000000"/>
                </a:solidFill>
              </a:rPr>
              <a:t>(</a:t>
            </a:r>
            <a:r>
              <a:rPr lang="en-US" sz="2000" i="1" kern="0" dirty="0" smtClean="0">
                <a:solidFill>
                  <a:srgbClr val="000000"/>
                </a:solidFill>
              </a:rPr>
              <a:t>protected</a:t>
            </a:r>
            <a:r>
              <a:rPr lang="el-GR" sz="2000" kern="0" dirty="0" smtClean="0">
                <a:solidFill>
                  <a:srgbClr val="000000"/>
                </a:solidFill>
              </a:rPr>
              <a:t>) </a:t>
            </a:r>
            <a:r>
              <a:rPr lang="el-GR" sz="2000" kern="0" dirty="0">
                <a:solidFill>
                  <a:srgbClr val="000000"/>
                </a:solidFill>
              </a:rPr>
              <a:t>μέλη </a:t>
            </a:r>
            <a:r>
              <a:rPr lang="el-GR" sz="2000" kern="0" dirty="0" smtClean="0">
                <a:solidFill>
                  <a:srgbClr val="000000"/>
                </a:solidFill>
              </a:rPr>
              <a:t>της, </a:t>
            </a:r>
            <a:r>
              <a:rPr lang="el-GR" sz="2000" kern="0" dirty="0">
                <a:solidFill>
                  <a:srgbClr val="000000"/>
                </a:solidFill>
              </a:rPr>
              <a:t>(που κληρονομούνται από την </a:t>
            </a:r>
            <a:r>
              <a:rPr lang="el-GR" sz="2000" kern="0" dirty="0" smtClean="0">
                <a:solidFill>
                  <a:srgbClr val="000000"/>
                </a:solidFill>
              </a:rPr>
              <a:t>υπερτάξη), </a:t>
            </a:r>
            <a:r>
              <a:rPr lang="el-GR" sz="2000" kern="0" dirty="0">
                <a:solidFill>
                  <a:srgbClr val="000000"/>
                </a:solidFill>
              </a:rPr>
              <a:t>άμεσα χωρίς κανένα </a:t>
            </a:r>
            <a:r>
              <a:rPr lang="el-GR" sz="2000" kern="0" dirty="0" smtClean="0">
                <a:solidFill>
                  <a:srgbClr val="000000"/>
                </a:solidFill>
              </a:rPr>
              <a:t>πρόβλημα.</a:t>
            </a:r>
          </a:p>
          <a:p>
            <a:pPr lvl="1" indent="-342900" fontAlgn="base">
              <a:lnSpc>
                <a:spcPct val="90000"/>
              </a:lnSpc>
              <a:spcBef>
                <a:spcPts val="0"/>
              </a:spcBef>
              <a:buClr>
                <a:schemeClr val="tx1">
                  <a:lumMod val="65000"/>
                  <a:lumOff val="35000"/>
                </a:schemeClr>
              </a:buClr>
              <a:buSzPct val="120000"/>
              <a:buFont typeface="Wingdings" panose="05000000000000000000" pitchFamily="2" charset="2"/>
              <a:buChar char="§"/>
            </a:pPr>
            <a:r>
              <a:rPr lang="el-GR" sz="2000" kern="0" dirty="0" smtClean="0">
                <a:solidFill>
                  <a:srgbClr val="000000"/>
                </a:solidFill>
              </a:rPr>
              <a:t>Τα </a:t>
            </a:r>
            <a:r>
              <a:rPr lang="el-GR" sz="2000" kern="0" dirty="0">
                <a:solidFill>
                  <a:srgbClr val="000000"/>
                </a:solidFill>
              </a:rPr>
              <a:t>δημόσια </a:t>
            </a:r>
            <a:r>
              <a:rPr lang="el-GR" sz="2000" kern="0" dirty="0" smtClean="0">
                <a:solidFill>
                  <a:srgbClr val="000000"/>
                </a:solidFill>
              </a:rPr>
              <a:t>(</a:t>
            </a:r>
            <a:r>
              <a:rPr lang="en-US" sz="2000" i="1" kern="0" dirty="0" smtClean="0">
                <a:solidFill>
                  <a:srgbClr val="000000"/>
                </a:solidFill>
              </a:rPr>
              <a:t>public</a:t>
            </a:r>
            <a:r>
              <a:rPr lang="el-GR" sz="2000" kern="0" dirty="0" smtClean="0">
                <a:solidFill>
                  <a:srgbClr val="000000"/>
                </a:solidFill>
              </a:rPr>
              <a:t>) </a:t>
            </a:r>
            <a:r>
              <a:rPr lang="el-GR" sz="2000" kern="0" dirty="0">
                <a:solidFill>
                  <a:srgbClr val="000000"/>
                </a:solidFill>
              </a:rPr>
              <a:t>μέλη της </a:t>
            </a:r>
            <a:r>
              <a:rPr lang="el-GR" sz="2000" kern="0" dirty="0" smtClean="0">
                <a:solidFill>
                  <a:srgbClr val="000000"/>
                </a:solidFill>
              </a:rPr>
              <a:t>υπερτάξης , είναι </a:t>
            </a:r>
            <a:r>
              <a:rPr lang="el-GR" sz="2000" kern="0" dirty="0">
                <a:solidFill>
                  <a:srgbClr val="000000"/>
                </a:solidFill>
              </a:rPr>
              <a:t>φυσικά προσπελάσιμα από όλους και από τις υποτάξεις.</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11</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501338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smtClean="0"/>
              <a:t>Παράδειγμα </a:t>
            </a:r>
            <a:r>
              <a:rPr lang="el-GR" altLang="el-GR" b="1" dirty="0"/>
              <a:t>- Μέρος </a:t>
            </a:r>
            <a:r>
              <a:rPr lang="el-GR" altLang="el-GR" b="1" dirty="0" smtClean="0"/>
              <a:t>1ο</a:t>
            </a:r>
            <a:endParaRPr lang="el-GR" dirty="0"/>
          </a:p>
        </p:txBody>
      </p:sp>
      <p:sp>
        <p:nvSpPr>
          <p:cNvPr id="3" name="Θέση περιεχομένου 1" descr="Πρόγραμμα: Δημιουργούμε την τάξη Person.&#10;public class person. Enter, άγκιστρο. Enter, protected string name. Enter, private int age. Enter, public person, άνοιγμα κλείσιμο παρένθεσης, άνοιγμα κλείσιμο αγκίστρου. Enter, public void, set name, παρένθεση string n, κλείσιμο παρένθεσης, άγκιστρο. Enter,  name = n. Enter,  κλείσιμο αγκίστρου. Enter, public void, set age, παρένθεση int a, κλείσιμο παρένθεσης, άγκιστρο. Enter, age = a. Enter,  κλείσιμο αγκίστρου.  &#10;"/>
          <p:cNvSpPr>
            <a:spLocks noGrp="1"/>
          </p:cNvSpPr>
          <p:nvPr>
            <p:ph sz="half" idx="1"/>
          </p:nvPr>
        </p:nvSpPr>
        <p:spPr bwMode="gray">
          <a:xfrm>
            <a:off x="457200" y="1600200"/>
            <a:ext cx="4042792" cy="4525963"/>
          </a:xfrm>
        </p:spPr>
        <p:txBody>
          <a:bodyPr>
            <a:normAutofit/>
          </a:bodyPr>
          <a:lstStyle/>
          <a:p>
            <a:pPr marL="0" lvl="0" indent="0" fontAlgn="base">
              <a:lnSpc>
                <a:spcPct val="90000"/>
              </a:lnSpc>
              <a:spcBef>
                <a:spcPts val="0"/>
              </a:spcBef>
              <a:spcAft>
                <a:spcPts val="2400"/>
              </a:spcAft>
              <a:buNone/>
              <a:defRPr/>
            </a:pPr>
            <a:r>
              <a:rPr lang="el-GR" sz="2000" b="1" kern="0" spc="100" dirty="0">
                <a:solidFill>
                  <a:srgbClr val="C00000"/>
                </a:solidFill>
              </a:rPr>
              <a:t>Δημιουργούμε την τάξη </a:t>
            </a:r>
            <a:r>
              <a:rPr lang="en-US" sz="2000" b="1" kern="0" spc="100" dirty="0" smtClean="0">
                <a:solidFill>
                  <a:srgbClr val="C00000"/>
                </a:solidFill>
              </a:rPr>
              <a:t>Person</a:t>
            </a:r>
            <a:r>
              <a:rPr lang="el-GR" sz="2000" b="1" kern="0" spc="100" dirty="0" smtClean="0">
                <a:solidFill>
                  <a:srgbClr val="C00000"/>
                </a:solidFill>
              </a:rPr>
              <a:t>.</a:t>
            </a:r>
            <a:endParaRPr lang="el-GR" sz="2000" b="1" kern="0" spc="100" dirty="0">
              <a:solidFill>
                <a:srgbClr val="C00000"/>
              </a:solidFill>
            </a:endParaRPr>
          </a:p>
          <a:p>
            <a:pPr marL="0" lvl="0" indent="0" fontAlgn="base">
              <a:lnSpc>
                <a:spcPct val="90000"/>
              </a:lnSpc>
              <a:spcBef>
                <a:spcPts val="0"/>
              </a:spcBef>
              <a:spcAft>
                <a:spcPts val="1200"/>
              </a:spcAft>
              <a:buNone/>
              <a:defRPr/>
            </a:pPr>
            <a:r>
              <a:rPr lang="en-US" sz="2000" kern="0" dirty="0" smtClean="0"/>
              <a:t>public class Person </a:t>
            </a:r>
            <a:br>
              <a:rPr lang="en-US" sz="2000" kern="0" dirty="0" smtClean="0"/>
            </a:br>
            <a:r>
              <a:rPr lang="en-US" sz="2000" kern="0" dirty="0" smtClean="0"/>
              <a:t>{</a:t>
            </a:r>
          </a:p>
          <a:p>
            <a:pPr marL="400050" lvl="1" indent="0" fontAlgn="base">
              <a:lnSpc>
                <a:spcPct val="90000"/>
              </a:lnSpc>
              <a:spcBef>
                <a:spcPts val="0"/>
              </a:spcBef>
              <a:spcAft>
                <a:spcPts val="1200"/>
              </a:spcAft>
              <a:buNone/>
              <a:defRPr/>
            </a:pPr>
            <a:r>
              <a:rPr lang="en-US" sz="2000" kern="0" dirty="0" smtClean="0"/>
              <a:t>protected String name; </a:t>
            </a:r>
            <a:br>
              <a:rPr lang="en-US" sz="2000" kern="0" dirty="0" smtClean="0"/>
            </a:br>
            <a:r>
              <a:rPr lang="en-US" sz="2000" kern="0" dirty="0" smtClean="0"/>
              <a:t>private </a:t>
            </a:r>
            <a:r>
              <a:rPr lang="en-US" sz="2000" kern="0" dirty="0" err="1" smtClean="0"/>
              <a:t>int</a:t>
            </a:r>
            <a:r>
              <a:rPr lang="en-US" sz="2000" kern="0" dirty="0" smtClean="0"/>
              <a:t> age; </a:t>
            </a:r>
          </a:p>
          <a:p>
            <a:pPr marL="400050" lvl="1" indent="0" fontAlgn="base">
              <a:lnSpc>
                <a:spcPct val="90000"/>
              </a:lnSpc>
              <a:spcBef>
                <a:spcPts val="0"/>
              </a:spcBef>
              <a:spcAft>
                <a:spcPts val="1200"/>
              </a:spcAft>
              <a:buNone/>
              <a:defRPr/>
            </a:pPr>
            <a:r>
              <a:rPr lang="en-US" sz="2000" kern="0" dirty="0" smtClean="0"/>
              <a:t>public Person() {}</a:t>
            </a:r>
          </a:p>
          <a:p>
            <a:pPr marL="400050" lvl="1" indent="0" fontAlgn="base">
              <a:lnSpc>
                <a:spcPct val="90000"/>
              </a:lnSpc>
              <a:spcBef>
                <a:spcPts val="0"/>
              </a:spcBef>
              <a:buNone/>
              <a:defRPr/>
            </a:pPr>
            <a:r>
              <a:rPr lang="en-US" sz="2000" kern="0" dirty="0" smtClean="0"/>
              <a:t>public void </a:t>
            </a:r>
            <a:r>
              <a:rPr lang="en-US" sz="2000" kern="0" dirty="0" err="1" smtClean="0"/>
              <a:t>setName</a:t>
            </a:r>
            <a:r>
              <a:rPr lang="en-US" sz="2000" kern="0" dirty="0" smtClean="0"/>
              <a:t>(String n) {</a:t>
            </a:r>
          </a:p>
          <a:p>
            <a:pPr marL="800100" lvl="2" indent="0" fontAlgn="base">
              <a:lnSpc>
                <a:spcPct val="90000"/>
              </a:lnSpc>
              <a:spcBef>
                <a:spcPts val="0"/>
              </a:spcBef>
              <a:buNone/>
              <a:defRPr/>
            </a:pPr>
            <a:r>
              <a:rPr lang="en-US" kern="0" dirty="0" smtClean="0"/>
              <a:t>name = n;</a:t>
            </a:r>
          </a:p>
          <a:p>
            <a:pPr marL="400050" lvl="1" indent="0" fontAlgn="base">
              <a:lnSpc>
                <a:spcPct val="90000"/>
              </a:lnSpc>
              <a:spcBef>
                <a:spcPts val="0"/>
              </a:spcBef>
              <a:spcAft>
                <a:spcPts val="1200"/>
              </a:spcAft>
              <a:buNone/>
              <a:defRPr/>
            </a:pPr>
            <a:r>
              <a:rPr lang="en-US" sz="2000" kern="0" dirty="0" smtClean="0"/>
              <a:t>}</a:t>
            </a:r>
          </a:p>
          <a:p>
            <a:pPr marL="400050" lvl="1" indent="0" fontAlgn="base">
              <a:lnSpc>
                <a:spcPct val="90000"/>
              </a:lnSpc>
              <a:spcBef>
                <a:spcPts val="0"/>
              </a:spcBef>
              <a:buNone/>
              <a:defRPr/>
            </a:pPr>
            <a:r>
              <a:rPr lang="en-US" sz="2000" kern="0" dirty="0" smtClean="0"/>
              <a:t>public void </a:t>
            </a:r>
            <a:r>
              <a:rPr lang="en-US" sz="2000" kern="0" dirty="0" err="1" smtClean="0"/>
              <a:t>setAge</a:t>
            </a:r>
            <a:r>
              <a:rPr lang="en-US" sz="2000" kern="0" dirty="0" smtClean="0"/>
              <a:t>(</a:t>
            </a:r>
            <a:r>
              <a:rPr lang="en-US" sz="2000" kern="0" dirty="0" err="1" smtClean="0"/>
              <a:t>int</a:t>
            </a:r>
            <a:r>
              <a:rPr lang="en-US" sz="2000" kern="0" dirty="0" smtClean="0"/>
              <a:t> a) {</a:t>
            </a:r>
          </a:p>
          <a:p>
            <a:pPr marL="800100" lvl="2" indent="0" fontAlgn="base">
              <a:lnSpc>
                <a:spcPct val="90000"/>
              </a:lnSpc>
              <a:spcBef>
                <a:spcPts val="0"/>
              </a:spcBef>
              <a:buNone/>
              <a:defRPr/>
            </a:pPr>
            <a:r>
              <a:rPr lang="en-US" kern="0" dirty="0" smtClean="0"/>
              <a:t>age = a;</a:t>
            </a:r>
          </a:p>
          <a:p>
            <a:pPr marL="400050" lvl="1" indent="0" fontAlgn="base">
              <a:lnSpc>
                <a:spcPct val="90000"/>
              </a:lnSpc>
              <a:spcBef>
                <a:spcPts val="0"/>
              </a:spcBef>
              <a:buNone/>
              <a:defRPr/>
            </a:pPr>
            <a:r>
              <a:rPr lang="en-US" sz="2000" kern="0" dirty="0" smtClean="0"/>
              <a:t>} </a:t>
            </a:r>
            <a:endParaRPr lang="en-US" sz="2000" kern="0" dirty="0"/>
          </a:p>
        </p:txBody>
      </p:sp>
      <p:sp>
        <p:nvSpPr>
          <p:cNvPr id="4" name="Θέση περιεχομένου 2" descr="Συνέχεια προγράμματος: Public string get name, άνοιγμα κλείσιμο παρένθεσης, άγκιστρο. Enter, return name. Enter,  κλείσιμο αγκίστρου. Enter, public int, get age, άνοιγμα κλείσιμο παρένθεσης, άγκιστρο. Enter, return age. Enter,  κλείσιμο αγκίστρου. Enter, public string say who you are, άνοιγμα κλείσιμο παρένθεσης. Enter, άγκιστρο. Enter,  return, εισαγωγικά, είμαι ο, εισαγωγικά, + name +,  εισαγωγικά, και είμαι,  εισαγωγικά,  + age +, εισαγωγικά, ετών, εισαγωγικά. Enter, κλείσιμο αγκίστρου. Enter, κλείσιμο αγκίστρου. &#10;&#10;}&#10;"/>
          <p:cNvSpPr>
            <a:spLocks noGrp="1"/>
          </p:cNvSpPr>
          <p:nvPr>
            <p:ph sz="half" idx="2"/>
            <p:custDataLst>
              <p:tags r:id="rId1"/>
            </p:custDataLst>
          </p:nvPr>
        </p:nvSpPr>
        <p:spPr/>
        <p:txBody>
          <a:bodyPr/>
          <a:lstStyle/>
          <a:p>
            <a:pPr marL="400050" lvl="1" indent="-209550" fontAlgn="base">
              <a:lnSpc>
                <a:spcPct val="90000"/>
              </a:lnSpc>
              <a:spcBef>
                <a:spcPts val="0"/>
              </a:spcBef>
              <a:buNone/>
              <a:defRPr/>
            </a:pPr>
            <a:r>
              <a:rPr lang="en-US" sz="2000" kern="0" dirty="0" smtClean="0"/>
              <a:t>public String </a:t>
            </a:r>
            <a:r>
              <a:rPr lang="en-US" sz="2000" kern="0" dirty="0" err="1" smtClean="0"/>
              <a:t>getName</a:t>
            </a:r>
            <a:r>
              <a:rPr lang="en-US" sz="2000" kern="0" dirty="0" smtClean="0"/>
              <a:t>() { </a:t>
            </a:r>
            <a:br>
              <a:rPr lang="en-US" sz="2000" kern="0" dirty="0" smtClean="0"/>
            </a:br>
            <a:r>
              <a:rPr lang="en-US" sz="2000" kern="0" dirty="0" smtClean="0"/>
              <a:t>   return name;</a:t>
            </a:r>
          </a:p>
          <a:p>
            <a:pPr marL="400050" lvl="1" indent="-209550" fontAlgn="base">
              <a:lnSpc>
                <a:spcPct val="90000"/>
              </a:lnSpc>
              <a:spcBef>
                <a:spcPts val="0"/>
              </a:spcBef>
              <a:spcAft>
                <a:spcPts val="1200"/>
              </a:spcAft>
              <a:buNone/>
              <a:defRPr/>
            </a:pPr>
            <a:r>
              <a:rPr lang="en-US" sz="2000" kern="0" dirty="0" smtClean="0"/>
              <a:t>} </a:t>
            </a:r>
          </a:p>
          <a:p>
            <a:pPr marL="190500" lvl="1" indent="0" fontAlgn="base">
              <a:lnSpc>
                <a:spcPct val="90000"/>
              </a:lnSpc>
              <a:spcBef>
                <a:spcPts val="0"/>
              </a:spcBef>
              <a:buNone/>
              <a:defRPr/>
            </a:pPr>
            <a:r>
              <a:rPr lang="en-US" sz="2000" kern="0" dirty="0" smtClean="0"/>
              <a:t>public </a:t>
            </a:r>
            <a:r>
              <a:rPr lang="en-US" sz="2000" kern="0" dirty="0" err="1" smtClean="0"/>
              <a:t>int</a:t>
            </a:r>
            <a:r>
              <a:rPr lang="en-US" sz="2000" kern="0" dirty="0" smtClean="0"/>
              <a:t> </a:t>
            </a:r>
            <a:r>
              <a:rPr lang="en-US" sz="2000" kern="0" dirty="0" err="1" smtClean="0"/>
              <a:t>getAge</a:t>
            </a:r>
            <a:r>
              <a:rPr lang="en-US" sz="2000" kern="0" dirty="0" smtClean="0"/>
              <a:t>() {</a:t>
            </a:r>
          </a:p>
          <a:p>
            <a:pPr marL="590550" lvl="2" indent="0" fontAlgn="base">
              <a:lnSpc>
                <a:spcPct val="90000"/>
              </a:lnSpc>
              <a:spcBef>
                <a:spcPts val="0"/>
              </a:spcBef>
              <a:buNone/>
              <a:defRPr/>
            </a:pPr>
            <a:r>
              <a:rPr lang="en-US" kern="0" dirty="0" smtClean="0"/>
              <a:t>return age;</a:t>
            </a:r>
          </a:p>
          <a:p>
            <a:pPr marL="190500" lvl="1" indent="0" fontAlgn="base">
              <a:lnSpc>
                <a:spcPct val="90000"/>
              </a:lnSpc>
              <a:spcBef>
                <a:spcPts val="0"/>
              </a:spcBef>
              <a:spcAft>
                <a:spcPts val="1200"/>
              </a:spcAft>
              <a:buNone/>
              <a:defRPr/>
            </a:pPr>
            <a:r>
              <a:rPr lang="en-US" sz="2000" kern="0" dirty="0" smtClean="0"/>
              <a:t>} </a:t>
            </a:r>
          </a:p>
          <a:p>
            <a:pPr marL="190500" lvl="1" indent="0" fontAlgn="base">
              <a:lnSpc>
                <a:spcPct val="90000"/>
              </a:lnSpc>
              <a:spcBef>
                <a:spcPts val="0"/>
              </a:spcBef>
              <a:buNone/>
              <a:defRPr/>
            </a:pPr>
            <a:r>
              <a:rPr lang="en-US" sz="2000" kern="0" dirty="0" smtClean="0"/>
              <a:t>public String </a:t>
            </a:r>
            <a:r>
              <a:rPr lang="en-US" sz="2000" kern="0" dirty="0" err="1" smtClean="0"/>
              <a:t>sayWhoYouAre</a:t>
            </a:r>
            <a:r>
              <a:rPr lang="en-US" sz="2000" kern="0" dirty="0" smtClean="0"/>
              <a:t>() </a:t>
            </a:r>
            <a:br>
              <a:rPr lang="en-US" sz="2000" kern="0" dirty="0" smtClean="0"/>
            </a:br>
            <a:r>
              <a:rPr lang="en-US" sz="2000" kern="0" dirty="0" smtClean="0"/>
              <a:t>{</a:t>
            </a:r>
          </a:p>
          <a:p>
            <a:pPr marL="590550" lvl="2" indent="0" fontAlgn="base">
              <a:lnSpc>
                <a:spcPct val="90000"/>
              </a:lnSpc>
              <a:spcBef>
                <a:spcPts val="0"/>
              </a:spcBef>
              <a:buNone/>
              <a:defRPr/>
            </a:pPr>
            <a:r>
              <a:rPr lang="en-US" kern="0" dirty="0" smtClean="0"/>
              <a:t>return "</a:t>
            </a:r>
            <a:r>
              <a:rPr lang="el-GR" kern="0" dirty="0" smtClean="0"/>
              <a:t>Είμαι ο </a:t>
            </a:r>
            <a:r>
              <a:rPr lang="en-US" kern="0" dirty="0" smtClean="0"/>
              <a:t>“ +name+ " </a:t>
            </a:r>
            <a:r>
              <a:rPr lang="el-GR" kern="0" dirty="0" smtClean="0"/>
              <a:t>και</a:t>
            </a:r>
          </a:p>
          <a:p>
            <a:pPr marL="1047750" lvl="3" indent="0" fontAlgn="base">
              <a:lnSpc>
                <a:spcPct val="90000"/>
              </a:lnSpc>
              <a:spcBef>
                <a:spcPts val="0"/>
              </a:spcBef>
              <a:buNone/>
              <a:defRPr/>
            </a:pPr>
            <a:r>
              <a:rPr lang="el-GR" sz="2000" kern="0" dirty="0" smtClean="0"/>
              <a:t>είμαι </a:t>
            </a:r>
            <a:r>
              <a:rPr lang="en-US" sz="2000" kern="0" dirty="0" smtClean="0"/>
              <a:t>“ + age + " </a:t>
            </a:r>
            <a:r>
              <a:rPr lang="el-GR" sz="2000" kern="0" dirty="0" smtClean="0"/>
              <a:t>ετών</a:t>
            </a:r>
            <a:r>
              <a:rPr lang="en-US" sz="2000" kern="0" dirty="0" smtClean="0"/>
              <a:t>.";</a:t>
            </a:r>
          </a:p>
          <a:p>
            <a:pPr marL="190500" lvl="1" indent="0" fontAlgn="base">
              <a:lnSpc>
                <a:spcPct val="90000"/>
              </a:lnSpc>
              <a:spcBef>
                <a:spcPts val="0"/>
              </a:spcBef>
              <a:spcAft>
                <a:spcPts val="1200"/>
              </a:spcAft>
              <a:buNone/>
              <a:defRPr/>
            </a:pPr>
            <a:r>
              <a:rPr lang="en-US" sz="2000" kern="0" dirty="0" smtClean="0"/>
              <a:t>}</a:t>
            </a:r>
          </a:p>
          <a:p>
            <a:pPr marL="0" indent="-209550" fontAlgn="base">
              <a:lnSpc>
                <a:spcPct val="90000"/>
              </a:lnSpc>
              <a:spcBef>
                <a:spcPts val="0"/>
              </a:spcBef>
              <a:buNone/>
              <a:defRPr/>
            </a:pPr>
            <a:r>
              <a:rPr lang="en-US" sz="2000" kern="0" dirty="0" smtClean="0"/>
              <a:t>}</a:t>
            </a:r>
          </a:p>
          <a:p>
            <a:endParaRPr lang="el-GR" dirty="0"/>
          </a:p>
        </p:txBody>
      </p:sp>
      <p:sp>
        <p:nvSpPr>
          <p:cNvPr id="5"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12</a:t>
            </a:fld>
            <a:endParaRPr lang="el-GR" sz="1400" dirty="0">
              <a:solidFill>
                <a:schemeClr val="tx1"/>
              </a:solidFill>
            </a:endParaRPr>
          </a:p>
        </p:txBody>
      </p:sp>
    </p:spTree>
    <p:extLst>
      <p:ext uri="{BB962C8B-B14F-4D97-AF65-F5344CB8AC3E}">
        <p14:creationId xmlns:p14="http://schemas.microsoft.com/office/powerpoint/2010/main" val="2420860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smtClean="0"/>
              <a:t>Παράδειγμα </a:t>
            </a:r>
            <a:r>
              <a:rPr lang="el-GR" altLang="el-GR" b="1" dirty="0"/>
              <a:t>- Μέρος </a:t>
            </a:r>
            <a:r>
              <a:rPr lang="el-GR" altLang="el-GR" b="1" dirty="0" smtClean="0"/>
              <a:t>2ο</a:t>
            </a:r>
            <a:endParaRPr lang="el-GR" dirty="0"/>
          </a:p>
        </p:txBody>
      </p:sp>
      <p:sp>
        <p:nvSpPr>
          <p:cNvPr id="3" name="Θέση περιεχομένου 1" descr="Πρόγραμμα: Δημιουργούμε την υποτάξη student. &#10;Public class, student extends person. Enter, άγκιστρο. Enter, private string, field of study. Enter, public void, set field, παρένθεση string s, κλείσιμο παρένθεσης, άγκιστρο. Enter, field of study = s. Enter, κλείσιμο αγκίστρου. Enter, public string, get field, άνοιγμα κλείσιμο παρένθεσης, άγκιστρο. Enter, return field of study. Enter,  κλείσιμο αγκίστρου. Enter, public string, say who you are, άνοιγμα κλείσιμο παρένθεσης, άγκιστρο. Enter, return, εισαγωγικά, είμαι ο, εισαγωγικά, + name +, εισαγωγικά, και είμαι, εισαγωγικά, + get age, άνοιγμα κλείσιμο παρένθεσης +, εισαγωγικά, ετών, εισαγωγικά, + εισαγωγικά, σπουδάζω, εισαγωγικά, + field of study. Enter, κλείσιμο αγκίστρου. Enter, κλείσιμο αγκίστρου. "/>
          <p:cNvSpPr>
            <a:spLocks noGrp="1"/>
          </p:cNvSpPr>
          <p:nvPr>
            <p:ph idx="1"/>
          </p:nvPr>
        </p:nvSpPr>
        <p:spPr>
          <a:xfrm>
            <a:off x="467544" y="1412776"/>
            <a:ext cx="8229600" cy="5040560"/>
          </a:xfrm>
        </p:spPr>
        <p:txBody>
          <a:bodyPr>
            <a:normAutofit/>
          </a:bodyPr>
          <a:lstStyle/>
          <a:p>
            <a:pPr marL="0" lvl="0" indent="0" fontAlgn="base">
              <a:lnSpc>
                <a:spcPct val="90000"/>
              </a:lnSpc>
              <a:spcBef>
                <a:spcPts val="0"/>
              </a:spcBef>
              <a:spcAft>
                <a:spcPts val="2400"/>
              </a:spcAft>
              <a:buNone/>
              <a:defRPr/>
            </a:pPr>
            <a:r>
              <a:rPr lang="el-GR" sz="2000" b="1" kern="0" spc="100" dirty="0">
                <a:solidFill>
                  <a:srgbClr val="C00000"/>
                </a:solidFill>
              </a:rPr>
              <a:t>Δημιουργούμε την υποτάξη </a:t>
            </a:r>
            <a:r>
              <a:rPr lang="en-US" sz="2000" b="1" kern="0" spc="100" dirty="0" smtClean="0">
                <a:solidFill>
                  <a:srgbClr val="C00000"/>
                </a:solidFill>
              </a:rPr>
              <a:t>Student</a:t>
            </a:r>
            <a:r>
              <a:rPr lang="el-GR" sz="2000" b="1" kern="0" spc="100" dirty="0" smtClean="0">
                <a:solidFill>
                  <a:srgbClr val="C00000"/>
                </a:solidFill>
              </a:rPr>
              <a:t>.</a:t>
            </a:r>
            <a:endParaRPr lang="el-GR" sz="2000" b="1" kern="0" spc="100" dirty="0">
              <a:solidFill>
                <a:srgbClr val="C00000"/>
              </a:solidFill>
            </a:endParaRPr>
          </a:p>
          <a:p>
            <a:pPr marL="0" lvl="0" indent="0" fontAlgn="base">
              <a:lnSpc>
                <a:spcPct val="90000"/>
              </a:lnSpc>
              <a:spcBef>
                <a:spcPts val="0"/>
              </a:spcBef>
              <a:buNone/>
              <a:defRPr/>
            </a:pPr>
            <a:r>
              <a:rPr lang="en-US" sz="2000" kern="0" dirty="0" smtClean="0"/>
              <a:t>public class Student </a:t>
            </a:r>
            <a:r>
              <a:rPr lang="en-US" sz="2000" b="1" kern="0" dirty="0" smtClean="0"/>
              <a:t>extends Person</a:t>
            </a:r>
            <a:r>
              <a:rPr lang="en-US" sz="2000" kern="0" dirty="0" smtClean="0"/>
              <a:t> </a:t>
            </a:r>
            <a:br>
              <a:rPr lang="en-US" sz="2000" kern="0" dirty="0" smtClean="0"/>
            </a:br>
            <a:r>
              <a:rPr lang="en-US" sz="2000" kern="0" dirty="0" smtClean="0"/>
              <a:t>{</a:t>
            </a:r>
          </a:p>
          <a:p>
            <a:pPr marL="400050" lvl="1" indent="0" fontAlgn="base">
              <a:lnSpc>
                <a:spcPct val="90000"/>
              </a:lnSpc>
              <a:spcBef>
                <a:spcPts val="0"/>
              </a:spcBef>
              <a:spcAft>
                <a:spcPts val="1200"/>
              </a:spcAft>
              <a:buNone/>
              <a:defRPr/>
            </a:pPr>
            <a:r>
              <a:rPr lang="en-US" sz="2000" kern="0" dirty="0" smtClean="0"/>
              <a:t>private String </a:t>
            </a:r>
            <a:r>
              <a:rPr lang="en-US" sz="2000" kern="0" dirty="0" err="1" smtClean="0"/>
              <a:t>fieldOfStudy</a:t>
            </a:r>
            <a:r>
              <a:rPr lang="en-US" sz="2000" kern="0" dirty="0" smtClean="0"/>
              <a:t>; </a:t>
            </a:r>
          </a:p>
          <a:p>
            <a:pPr marL="400050" lvl="1" indent="0" fontAlgn="base">
              <a:lnSpc>
                <a:spcPct val="90000"/>
              </a:lnSpc>
              <a:spcBef>
                <a:spcPts val="0"/>
              </a:spcBef>
              <a:buNone/>
              <a:defRPr/>
            </a:pPr>
            <a:r>
              <a:rPr lang="en-US" sz="2000" kern="0" dirty="0" smtClean="0"/>
              <a:t>public void </a:t>
            </a:r>
            <a:r>
              <a:rPr lang="en-US" sz="2000" kern="0" dirty="0" err="1" smtClean="0"/>
              <a:t>setField</a:t>
            </a:r>
            <a:r>
              <a:rPr lang="en-US" sz="2000" kern="0" dirty="0" smtClean="0"/>
              <a:t>(String s) {</a:t>
            </a:r>
          </a:p>
          <a:p>
            <a:pPr marL="800100" lvl="2" indent="0" fontAlgn="base">
              <a:lnSpc>
                <a:spcPct val="90000"/>
              </a:lnSpc>
              <a:spcBef>
                <a:spcPts val="0"/>
              </a:spcBef>
              <a:buNone/>
              <a:defRPr/>
            </a:pPr>
            <a:r>
              <a:rPr lang="en-US" sz="2000" kern="0" dirty="0" err="1" smtClean="0"/>
              <a:t>fieldOfStudy</a:t>
            </a:r>
            <a:r>
              <a:rPr lang="en-US" sz="2000" kern="0" dirty="0" smtClean="0"/>
              <a:t> = s;</a:t>
            </a:r>
          </a:p>
          <a:p>
            <a:pPr marL="400050" lvl="1" indent="0" fontAlgn="base">
              <a:lnSpc>
                <a:spcPct val="90000"/>
              </a:lnSpc>
              <a:spcBef>
                <a:spcPts val="0"/>
              </a:spcBef>
              <a:spcAft>
                <a:spcPts val="1200"/>
              </a:spcAft>
              <a:buNone/>
              <a:defRPr/>
            </a:pPr>
            <a:r>
              <a:rPr lang="en-US" sz="2000" kern="0" dirty="0" smtClean="0"/>
              <a:t>}</a:t>
            </a:r>
          </a:p>
          <a:p>
            <a:pPr marL="400050" lvl="1" indent="0" fontAlgn="base">
              <a:lnSpc>
                <a:spcPct val="90000"/>
              </a:lnSpc>
              <a:spcBef>
                <a:spcPts val="0"/>
              </a:spcBef>
              <a:buNone/>
              <a:defRPr/>
            </a:pPr>
            <a:r>
              <a:rPr lang="en-US" sz="2000" kern="0" dirty="0" smtClean="0"/>
              <a:t>public String </a:t>
            </a:r>
            <a:r>
              <a:rPr lang="en-US" sz="2000" kern="0" dirty="0" err="1" smtClean="0"/>
              <a:t>getField</a:t>
            </a:r>
            <a:r>
              <a:rPr lang="en-US" sz="2000" kern="0" dirty="0" smtClean="0"/>
              <a:t>() {</a:t>
            </a:r>
          </a:p>
          <a:p>
            <a:pPr marL="800100" lvl="2" indent="0" fontAlgn="base">
              <a:lnSpc>
                <a:spcPct val="90000"/>
              </a:lnSpc>
              <a:spcBef>
                <a:spcPts val="0"/>
              </a:spcBef>
              <a:buNone/>
              <a:defRPr/>
            </a:pPr>
            <a:r>
              <a:rPr lang="en-US" sz="2000" kern="0" dirty="0" smtClean="0"/>
              <a:t>return </a:t>
            </a:r>
            <a:r>
              <a:rPr lang="en-US" sz="2000" kern="0" dirty="0" err="1" smtClean="0"/>
              <a:t>fieldOfStudy</a:t>
            </a:r>
            <a:r>
              <a:rPr lang="en-US" sz="2000" kern="0" dirty="0" smtClean="0"/>
              <a:t>;</a:t>
            </a:r>
          </a:p>
          <a:p>
            <a:pPr marL="400050" lvl="1" indent="0" fontAlgn="base">
              <a:lnSpc>
                <a:spcPct val="90000"/>
              </a:lnSpc>
              <a:spcBef>
                <a:spcPts val="0"/>
              </a:spcBef>
              <a:spcAft>
                <a:spcPts val="1200"/>
              </a:spcAft>
              <a:buNone/>
              <a:defRPr/>
            </a:pPr>
            <a:r>
              <a:rPr lang="en-US" sz="2000" kern="0" dirty="0" smtClean="0"/>
              <a:t>}</a:t>
            </a:r>
          </a:p>
          <a:p>
            <a:pPr marL="400050" lvl="1" indent="0" fontAlgn="base">
              <a:lnSpc>
                <a:spcPct val="90000"/>
              </a:lnSpc>
              <a:spcBef>
                <a:spcPts val="0"/>
              </a:spcBef>
              <a:buNone/>
              <a:defRPr/>
            </a:pPr>
            <a:r>
              <a:rPr lang="en-US" sz="2000" kern="0" dirty="0" smtClean="0"/>
              <a:t>public String </a:t>
            </a:r>
            <a:r>
              <a:rPr lang="en-US" sz="2000" kern="0" dirty="0" err="1" smtClean="0"/>
              <a:t>sayWhoYouAre</a:t>
            </a:r>
            <a:r>
              <a:rPr lang="en-US" sz="2000" kern="0" dirty="0" smtClean="0"/>
              <a:t>() {</a:t>
            </a:r>
          </a:p>
          <a:p>
            <a:pPr marL="800100" lvl="2" indent="0" fontAlgn="base">
              <a:lnSpc>
                <a:spcPct val="90000"/>
              </a:lnSpc>
              <a:spcBef>
                <a:spcPts val="0"/>
              </a:spcBef>
              <a:buNone/>
              <a:defRPr/>
            </a:pPr>
            <a:r>
              <a:rPr lang="en-US" sz="2000" kern="0" dirty="0" smtClean="0"/>
              <a:t>return </a:t>
            </a:r>
            <a:r>
              <a:rPr lang="el-GR" sz="2000" kern="0" dirty="0" smtClean="0"/>
              <a:t>"</a:t>
            </a:r>
            <a:r>
              <a:rPr lang="el-GR" sz="2000" kern="0" dirty="0"/>
              <a:t>Είμαι o "</a:t>
            </a:r>
            <a:r>
              <a:rPr lang="en-US" sz="2000" kern="0" dirty="0"/>
              <a:t> </a:t>
            </a:r>
            <a:r>
              <a:rPr lang="en-US" sz="2000" kern="0" dirty="0" smtClean="0"/>
              <a:t>+ </a:t>
            </a:r>
            <a:r>
              <a:rPr lang="en-US" sz="2000" b="1" kern="0" dirty="0" smtClean="0"/>
              <a:t>name </a:t>
            </a:r>
            <a:r>
              <a:rPr lang="en-US" sz="2000" kern="0" dirty="0" smtClean="0"/>
              <a:t>+ </a:t>
            </a:r>
            <a:r>
              <a:rPr lang="el-GR" sz="2000" kern="0" dirty="0" smtClean="0"/>
              <a:t>" </a:t>
            </a:r>
            <a:r>
              <a:rPr lang="el-GR" sz="2000" kern="0" dirty="0"/>
              <a:t>και είμαι "</a:t>
            </a:r>
            <a:r>
              <a:rPr lang="en-US" sz="2000" kern="0" dirty="0"/>
              <a:t> </a:t>
            </a:r>
            <a:r>
              <a:rPr lang="en-US" sz="2000" kern="0" dirty="0" smtClean="0"/>
              <a:t>+ </a:t>
            </a:r>
            <a:r>
              <a:rPr lang="en-US" sz="2000" b="1" kern="0" dirty="0" err="1" smtClean="0"/>
              <a:t>getAge</a:t>
            </a:r>
            <a:r>
              <a:rPr lang="en-US" sz="2000" b="1" kern="0" dirty="0" smtClean="0"/>
              <a:t>() </a:t>
            </a:r>
            <a:r>
              <a:rPr lang="en-US" sz="2000" kern="0" dirty="0" smtClean="0"/>
              <a:t>+ </a:t>
            </a:r>
            <a:r>
              <a:rPr lang="el-GR" sz="2000" kern="0" dirty="0" smtClean="0"/>
              <a:t>" </a:t>
            </a:r>
            <a:r>
              <a:rPr lang="el-GR" sz="2000" kern="0" dirty="0"/>
              <a:t>ετών. "</a:t>
            </a:r>
            <a:r>
              <a:rPr lang="en-US" sz="2000" kern="0" dirty="0"/>
              <a:t> </a:t>
            </a:r>
            <a:r>
              <a:rPr lang="el-GR" sz="2000" kern="0" dirty="0" smtClean="0"/>
              <a:t>+</a:t>
            </a:r>
          </a:p>
          <a:p>
            <a:pPr marL="1257300" lvl="3" indent="0" fontAlgn="base">
              <a:lnSpc>
                <a:spcPct val="90000"/>
              </a:lnSpc>
              <a:spcBef>
                <a:spcPts val="0"/>
              </a:spcBef>
              <a:buNone/>
              <a:defRPr/>
            </a:pPr>
            <a:r>
              <a:rPr lang="el-GR" kern="0" dirty="0" smtClean="0"/>
              <a:t>"</a:t>
            </a:r>
            <a:r>
              <a:rPr lang="el-GR" kern="0" dirty="0"/>
              <a:t>Σπουδάζω "</a:t>
            </a:r>
            <a:r>
              <a:rPr lang="en-US" kern="0" dirty="0"/>
              <a:t> </a:t>
            </a:r>
            <a:r>
              <a:rPr lang="el-GR" kern="0" dirty="0"/>
              <a:t>+</a:t>
            </a:r>
            <a:r>
              <a:rPr lang="en-US" kern="0" dirty="0"/>
              <a:t> </a:t>
            </a:r>
            <a:r>
              <a:rPr lang="en-US" kern="0" dirty="0" err="1" smtClean="0"/>
              <a:t>fieldOfStudy</a:t>
            </a:r>
            <a:r>
              <a:rPr lang="el-GR" kern="0" dirty="0" smtClean="0"/>
              <a:t>;</a:t>
            </a:r>
          </a:p>
          <a:p>
            <a:pPr marL="800100" lvl="2" indent="0" fontAlgn="base">
              <a:lnSpc>
                <a:spcPct val="90000"/>
              </a:lnSpc>
              <a:spcBef>
                <a:spcPts val="0"/>
              </a:spcBef>
              <a:buNone/>
              <a:defRPr/>
            </a:pPr>
            <a:r>
              <a:rPr lang="el-GR" sz="2000" kern="0" dirty="0" smtClean="0"/>
              <a:t>}</a:t>
            </a:r>
          </a:p>
          <a:p>
            <a:pPr marL="400050" lvl="1" indent="0" fontAlgn="base">
              <a:lnSpc>
                <a:spcPct val="90000"/>
              </a:lnSpc>
              <a:spcBef>
                <a:spcPts val="0"/>
              </a:spcBef>
              <a:buNone/>
              <a:defRPr/>
            </a:pPr>
            <a:r>
              <a:rPr lang="el-GR" sz="2000" kern="0" dirty="0" smtClean="0"/>
              <a:t>}</a:t>
            </a:r>
            <a:endParaRPr lang="el-GR" sz="2000" kern="0" dirty="0"/>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13</a:t>
            </a:fld>
            <a:endParaRPr lang="el-GR" sz="1400" dirty="0">
              <a:solidFill>
                <a:schemeClr val="tx1"/>
              </a:solidFill>
            </a:endParaRPr>
          </a:p>
        </p:txBody>
      </p:sp>
    </p:spTree>
    <p:extLst>
      <p:ext uri="{BB962C8B-B14F-4D97-AF65-F5344CB8AC3E}">
        <p14:creationId xmlns:p14="http://schemas.microsoft.com/office/powerpoint/2010/main" val="1323939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Παράδειγμα - Μέρος </a:t>
            </a:r>
            <a:r>
              <a:rPr lang="el-GR" altLang="el-GR" b="1" dirty="0" smtClean="0"/>
              <a:t>3ο</a:t>
            </a:r>
            <a:endParaRPr lang="el-GR" dirty="0"/>
          </a:p>
        </p:txBody>
      </p:sp>
      <p:sp>
        <p:nvSpPr>
          <p:cNvPr id="3" name="Θέση περιεχομένου 1" descr="Πρόγραμμα: Στην τάξη main χρησιμοποιούμε αντικείμενα της τάξης person, και της υποτάξης student. Public class, test peson and student,  άγκιστρο. Enter, public static, void main, παρένθεση string άνοιγμα κλείσιμο αγκύλης, args, κλείσιμο παρένθεσης, άγκιστρο. Enter, person p = new person, άνοιγμα κλείσιμο παρένθεσης. Enter, student s = new student, άνοιγμα κλείσιμο παρένθεσης. Enter, p.set name, παρένθεση, εισαγωγικά γιώργος εισαγωγικά, κλείσιμο παρένθεσης. Enter, p.set age, παρένθεση 33, κλείσιμο παρένθεσης. Enter, s.set name, παρένθεση, εισαγωγικά νίκος εισαγωγικά, κλείσιμο παρένθεσης. Enter, s.set age, παρένθεση 22, κλείσιμο παρένθεσης. Enter, s.set field, παρένθεση, εισαγωγικά πληροφορική εισαγωγικά, κλείσιμο παρένθεσης. Enter, system.out.print ln, παρένθεση, p.say who you are, άνοιγμα κλείσιμο παρένθεσης, κλείσιμο παρένθεσης. Enter, system.out.print ln, παρένθεση, s.say who you are, άνοιγμα κλείσιμο παρένθεσης, κλείσιμο παρένθεσης. Enter, κλείσιμο αγκίστρου. Enter, κλείσιμο αγκίστρου. "/>
          <p:cNvSpPr>
            <a:spLocks noGrp="1"/>
          </p:cNvSpPr>
          <p:nvPr>
            <p:ph idx="1"/>
          </p:nvPr>
        </p:nvSpPr>
        <p:spPr>
          <a:xfrm>
            <a:off x="457200" y="1600200"/>
            <a:ext cx="8229600" cy="4781128"/>
          </a:xfrm>
        </p:spPr>
        <p:txBody>
          <a:bodyPr>
            <a:normAutofit fontScale="92500" lnSpcReduction="10000"/>
          </a:bodyPr>
          <a:lstStyle/>
          <a:p>
            <a:pPr marL="0" lvl="0" indent="0" fontAlgn="base">
              <a:lnSpc>
                <a:spcPct val="90000"/>
              </a:lnSpc>
              <a:spcBef>
                <a:spcPts val="0"/>
              </a:spcBef>
              <a:spcAft>
                <a:spcPts val="2400"/>
              </a:spcAft>
              <a:buNone/>
              <a:defRPr/>
            </a:pPr>
            <a:r>
              <a:rPr lang="el-GR" sz="2000" b="1" kern="0" spc="100" dirty="0">
                <a:solidFill>
                  <a:srgbClr val="C00000"/>
                </a:solidFill>
              </a:rPr>
              <a:t>Στην τάξη </a:t>
            </a:r>
            <a:r>
              <a:rPr lang="en-US" sz="2000" b="1" kern="0" spc="100" dirty="0">
                <a:solidFill>
                  <a:srgbClr val="C00000"/>
                </a:solidFill>
              </a:rPr>
              <a:t>Main </a:t>
            </a:r>
            <a:r>
              <a:rPr lang="el-GR" sz="2000" b="1" kern="0" spc="100" dirty="0">
                <a:solidFill>
                  <a:srgbClr val="C00000"/>
                </a:solidFill>
              </a:rPr>
              <a:t>χρησιμοποιούμε αντικείμενα της τάξης </a:t>
            </a:r>
            <a:r>
              <a:rPr lang="en-US" sz="2000" b="1" kern="0" spc="100" dirty="0">
                <a:solidFill>
                  <a:srgbClr val="C00000"/>
                </a:solidFill>
              </a:rPr>
              <a:t>Person </a:t>
            </a:r>
            <a:r>
              <a:rPr lang="el-GR" sz="2000" b="1" kern="0" spc="100" dirty="0">
                <a:solidFill>
                  <a:srgbClr val="C00000"/>
                </a:solidFill>
              </a:rPr>
              <a:t>και της υποτάξης </a:t>
            </a:r>
            <a:r>
              <a:rPr lang="en-US" sz="2000" b="1" kern="0" spc="100" dirty="0">
                <a:solidFill>
                  <a:srgbClr val="C00000"/>
                </a:solidFill>
              </a:rPr>
              <a:t>Student.</a:t>
            </a:r>
            <a:endParaRPr lang="el-GR" sz="2000" b="1" kern="0" spc="100" dirty="0">
              <a:solidFill>
                <a:srgbClr val="C00000"/>
              </a:solidFill>
            </a:endParaRPr>
          </a:p>
          <a:p>
            <a:pPr marL="0" lvl="0" indent="0" fontAlgn="base">
              <a:spcBef>
                <a:spcPts val="0"/>
              </a:spcBef>
              <a:buNone/>
              <a:defRPr/>
            </a:pPr>
            <a:r>
              <a:rPr lang="en-US" sz="2000" kern="0" dirty="0" smtClean="0"/>
              <a:t>public class </a:t>
            </a:r>
            <a:r>
              <a:rPr lang="en-US" sz="2000" kern="0" dirty="0" err="1" smtClean="0"/>
              <a:t>TestPesonAndStudent</a:t>
            </a:r>
            <a:r>
              <a:rPr lang="en-US" sz="2000" kern="0" dirty="0" smtClean="0"/>
              <a:t> {</a:t>
            </a:r>
          </a:p>
          <a:p>
            <a:pPr marL="400050" lvl="1" indent="0" fontAlgn="base">
              <a:spcBef>
                <a:spcPts val="0"/>
              </a:spcBef>
              <a:buNone/>
              <a:defRPr/>
            </a:pPr>
            <a:r>
              <a:rPr lang="en-US" sz="2000" kern="0" dirty="0" smtClean="0"/>
              <a:t>public static void main(String[] </a:t>
            </a:r>
            <a:r>
              <a:rPr lang="en-US" sz="2000" kern="0" dirty="0" err="1" smtClean="0"/>
              <a:t>args</a:t>
            </a:r>
            <a:r>
              <a:rPr lang="en-US" sz="2000" kern="0" dirty="0" smtClean="0"/>
              <a:t>) {</a:t>
            </a:r>
          </a:p>
          <a:p>
            <a:pPr marL="800100" lvl="2" indent="0" fontAlgn="base">
              <a:spcBef>
                <a:spcPts val="0"/>
              </a:spcBef>
              <a:buNone/>
              <a:defRPr/>
            </a:pPr>
            <a:r>
              <a:rPr lang="en-US" sz="2000" kern="0" dirty="0" smtClean="0"/>
              <a:t>Person p = new Person();</a:t>
            </a:r>
          </a:p>
          <a:p>
            <a:pPr marL="800100" lvl="2" indent="0" fontAlgn="base">
              <a:spcBef>
                <a:spcPts val="0"/>
              </a:spcBef>
              <a:spcAft>
                <a:spcPts val="1200"/>
              </a:spcAft>
              <a:buNone/>
              <a:defRPr/>
            </a:pPr>
            <a:r>
              <a:rPr lang="en-US" sz="2000" kern="0" dirty="0" smtClean="0"/>
              <a:t>Student s = new Student();</a:t>
            </a:r>
          </a:p>
          <a:p>
            <a:pPr marL="800100" lvl="2" indent="0" fontAlgn="base">
              <a:spcBef>
                <a:spcPts val="0"/>
              </a:spcBef>
              <a:buNone/>
              <a:defRPr/>
            </a:pPr>
            <a:r>
              <a:rPr lang="en-US" sz="2000" kern="0" dirty="0" err="1" smtClean="0"/>
              <a:t>p.setName</a:t>
            </a:r>
            <a:r>
              <a:rPr lang="en-US" sz="2000" kern="0" dirty="0" smtClean="0"/>
              <a:t>("</a:t>
            </a:r>
            <a:r>
              <a:rPr lang="el-GR" sz="2000" kern="0" dirty="0" smtClean="0"/>
              <a:t>Γιώργος</a:t>
            </a:r>
            <a:r>
              <a:rPr lang="en-US" sz="2000" kern="0" dirty="0" smtClean="0"/>
              <a:t>");</a:t>
            </a:r>
          </a:p>
          <a:p>
            <a:pPr marL="800100" lvl="2" indent="0" fontAlgn="base">
              <a:spcBef>
                <a:spcPts val="0"/>
              </a:spcBef>
              <a:spcAft>
                <a:spcPts val="1200"/>
              </a:spcAft>
              <a:buNone/>
              <a:defRPr/>
            </a:pPr>
            <a:r>
              <a:rPr lang="en-US" sz="2000" kern="0" dirty="0" err="1" smtClean="0"/>
              <a:t>p.setAge</a:t>
            </a:r>
            <a:r>
              <a:rPr lang="en-US" sz="2000" kern="0" dirty="0" smtClean="0"/>
              <a:t>(33);</a:t>
            </a:r>
          </a:p>
          <a:p>
            <a:pPr marL="800100" lvl="2" indent="0" fontAlgn="base">
              <a:spcBef>
                <a:spcPts val="0"/>
              </a:spcBef>
              <a:buNone/>
              <a:defRPr/>
            </a:pPr>
            <a:r>
              <a:rPr lang="en-US" sz="2000" kern="0" dirty="0" err="1" smtClean="0"/>
              <a:t>s.setName</a:t>
            </a:r>
            <a:r>
              <a:rPr lang="en-US" sz="2000" kern="0" dirty="0" smtClean="0"/>
              <a:t>("</a:t>
            </a:r>
            <a:r>
              <a:rPr lang="el-GR" sz="2000" kern="0" dirty="0" smtClean="0"/>
              <a:t>Νίκος</a:t>
            </a:r>
            <a:r>
              <a:rPr lang="en-US" sz="2000" kern="0" dirty="0" smtClean="0"/>
              <a:t>");</a:t>
            </a:r>
          </a:p>
          <a:p>
            <a:pPr marL="800100" lvl="2" indent="0" fontAlgn="base">
              <a:spcBef>
                <a:spcPts val="0"/>
              </a:spcBef>
              <a:buNone/>
              <a:defRPr/>
            </a:pPr>
            <a:r>
              <a:rPr lang="en-US" sz="2000" kern="0" dirty="0" err="1" smtClean="0"/>
              <a:t>s.setAge</a:t>
            </a:r>
            <a:r>
              <a:rPr lang="en-US" sz="2000" kern="0" dirty="0" smtClean="0"/>
              <a:t>(22);</a:t>
            </a:r>
          </a:p>
          <a:p>
            <a:pPr marL="800100" lvl="2" indent="0" fontAlgn="base">
              <a:spcBef>
                <a:spcPts val="0"/>
              </a:spcBef>
              <a:spcAft>
                <a:spcPts val="1200"/>
              </a:spcAft>
              <a:buNone/>
              <a:defRPr/>
            </a:pPr>
            <a:r>
              <a:rPr lang="en-US" sz="2000" kern="0" dirty="0" err="1" smtClean="0"/>
              <a:t>s.setField</a:t>
            </a:r>
            <a:r>
              <a:rPr lang="en-US" sz="2000" kern="0" dirty="0" smtClean="0"/>
              <a:t>("</a:t>
            </a:r>
            <a:r>
              <a:rPr lang="el-GR" sz="2000" kern="0" dirty="0" smtClean="0"/>
              <a:t>Πληροφορική</a:t>
            </a:r>
            <a:r>
              <a:rPr lang="en-US" sz="2000" kern="0" dirty="0" smtClean="0"/>
              <a:t>");</a:t>
            </a:r>
          </a:p>
          <a:p>
            <a:pPr marL="800100" lvl="2" indent="0" fontAlgn="base">
              <a:spcBef>
                <a:spcPts val="0"/>
              </a:spcBef>
              <a:buNone/>
              <a:defRPr/>
            </a:pPr>
            <a:r>
              <a:rPr lang="en-US" sz="2000" kern="0" dirty="0" err="1" smtClean="0"/>
              <a:t>System.out.println</a:t>
            </a:r>
            <a:r>
              <a:rPr lang="en-US" sz="2000" kern="0" dirty="0" smtClean="0"/>
              <a:t>(</a:t>
            </a:r>
            <a:r>
              <a:rPr lang="en-US" sz="2000" kern="0" dirty="0" err="1" smtClean="0"/>
              <a:t>p.sayWhoYouAre</a:t>
            </a:r>
            <a:r>
              <a:rPr lang="en-US" sz="2000" kern="0" dirty="0" smtClean="0"/>
              <a:t>());</a:t>
            </a:r>
          </a:p>
          <a:p>
            <a:pPr marL="800100" lvl="2" indent="0" fontAlgn="base">
              <a:spcBef>
                <a:spcPts val="0"/>
              </a:spcBef>
              <a:buNone/>
              <a:defRPr/>
            </a:pPr>
            <a:r>
              <a:rPr lang="en-US" sz="2000" kern="0" dirty="0" err="1" smtClean="0"/>
              <a:t>System.out.println</a:t>
            </a:r>
            <a:r>
              <a:rPr lang="en-US" sz="2000" kern="0" dirty="0" smtClean="0"/>
              <a:t>(</a:t>
            </a:r>
            <a:r>
              <a:rPr lang="en-US" sz="2000" kern="0" dirty="0" err="1" smtClean="0"/>
              <a:t>s.sayWhoYouAre</a:t>
            </a:r>
            <a:r>
              <a:rPr lang="en-US" sz="2000" kern="0" dirty="0" smtClean="0"/>
              <a:t>());</a:t>
            </a:r>
          </a:p>
          <a:p>
            <a:pPr marL="400050" lvl="1" indent="0" fontAlgn="base">
              <a:spcBef>
                <a:spcPts val="0"/>
              </a:spcBef>
              <a:buNone/>
              <a:defRPr/>
            </a:pPr>
            <a:r>
              <a:rPr lang="en-US" sz="2000" kern="0" dirty="0" smtClean="0"/>
              <a:t>}</a:t>
            </a:r>
          </a:p>
          <a:p>
            <a:pPr marL="0" indent="0" fontAlgn="base">
              <a:spcBef>
                <a:spcPts val="0"/>
              </a:spcBef>
              <a:buNone/>
              <a:defRPr/>
            </a:pPr>
            <a:r>
              <a:rPr lang="en-US" sz="2200" kern="0" dirty="0" smtClean="0"/>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14</a:t>
            </a:fld>
            <a:endParaRPr lang="el-GR" sz="1400" dirty="0">
              <a:solidFill>
                <a:schemeClr val="tx1"/>
              </a:solidFill>
            </a:endParaRPr>
          </a:p>
        </p:txBody>
      </p:sp>
    </p:spTree>
    <p:extLst>
      <p:ext uri="{BB962C8B-B14F-4D97-AF65-F5344CB8AC3E}">
        <p14:creationId xmlns:p14="http://schemas.microsoft.com/office/powerpoint/2010/main" val="42385170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a:sym typeface="Wingdings" pitchFamily="2" charset="2"/>
              </a:rPr>
              <a:t>Παράδειγμα 2 </a:t>
            </a:r>
            <a:r>
              <a:rPr lang="el-GR" altLang="el-GR" b="1" dirty="0" smtClean="0">
                <a:sym typeface="Wingdings" pitchFamily="2" charset="2"/>
              </a:rPr>
              <a:t>με </a:t>
            </a:r>
            <a:r>
              <a:rPr lang="el-GR" altLang="el-GR" b="1" dirty="0" smtClean="0">
                <a:sym typeface="Wingdings" pitchFamily="2" charset="2"/>
              </a:rPr>
              <a:t>κλάση (1 από 6)</a:t>
            </a:r>
            <a:endParaRPr lang="el-GR" b="1" dirty="0"/>
          </a:p>
        </p:txBody>
      </p:sp>
      <p:sp>
        <p:nvSpPr>
          <p:cNvPr id="3" name="Θέση περιεχομένου 1"/>
          <p:cNvSpPr>
            <a:spLocks noGrp="1"/>
          </p:cNvSpPr>
          <p:nvPr>
            <p:ph idx="1"/>
          </p:nvPr>
        </p:nvSpPr>
        <p:spPr/>
        <p:txBody>
          <a:bodyPr>
            <a:normAutofit/>
          </a:bodyPr>
          <a:lstStyle/>
          <a:p>
            <a:pPr lvl="0" fontAlgn="base">
              <a:lnSpc>
                <a:spcPct val="110000"/>
              </a:lnSpc>
              <a:spcBef>
                <a:spcPct val="0"/>
              </a:spcBef>
              <a:spcAft>
                <a:spcPct val="0"/>
              </a:spcAft>
              <a:buClr>
                <a:schemeClr val="tx1">
                  <a:lumMod val="65000"/>
                  <a:lumOff val="35000"/>
                </a:schemeClr>
              </a:buClr>
              <a:buSzPct val="120000"/>
              <a:buFont typeface="Wingdings" panose="05000000000000000000" pitchFamily="2" charset="2"/>
              <a:buChar char="§"/>
            </a:pPr>
            <a:r>
              <a:rPr lang="el-GR" altLang="el-GR" sz="2000" dirty="0">
                <a:solidFill>
                  <a:srgbClr val="000000"/>
                </a:solidFill>
                <a:sym typeface="Wingdings" pitchFamily="2" charset="2"/>
              </a:rPr>
              <a:t>Δημιουργήστε </a:t>
            </a:r>
            <a:r>
              <a:rPr lang="el-GR" altLang="el-GR" sz="2000" dirty="0" smtClean="0">
                <a:solidFill>
                  <a:srgbClr val="000000"/>
                </a:solidFill>
                <a:sym typeface="Wingdings" pitchFamily="2" charset="2"/>
              </a:rPr>
              <a:t>μία </a:t>
            </a:r>
            <a:r>
              <a:rPr lang="el-GR" altLang="el-GR" sz="2000" dirty="0">
                <a:solidFill>
                  <a:srgbClr val="000000"/>
                </a:solidFill>
                <a:sym typeface="Wingdings" pitchFamily="2" charset="2"/>
              </a:rPr>
              <a:t>κλάση αντικειμένων </a:t>
            </a:r>
            <a:r>
              <a:rPr lang="en-US" altLang="el-GR" sz="2000" b="1" dirty="0" smtClean="0">
                <a:solidFill>
                  <a:srgbClr val="000000"/>
                </a:solidFill>
                <a:sym typeface="Wingdings" pitchFamily="2" charset="2"/>
              </a:rPr>
              <a:t>Student</a:t>
            </a:r>
            <a:r>
              <a:rPr lang="el-GR" altLang="el-GR" sz="2000" dirty="0" smtClean="0">
                <a:solidFill>
                  <a:srgbClr val="000000"/>
                </a:solidFill>
                <a:sym typeface="Wingdings" pitchFamily="2" charset="2"/>
              </a:rPr>
              <a:t>,</a:t>
            </a:r>
            <a:r>
              <a:rPr lang="en-US" altLang="el-GR" sz="2000" b="1" dirty="0" smtClean="0">
                <a:solidFill>
                  <a:srgbClr val="000000"/>
                </a:solidFill>
                <a:sym typeface="Wingdings" pitchFamily="2" charset="2"/>
              </a:rPr>
              <a:t> </a:t>
            </a:r>
            <a:r>
              <a:rPr lang="el-GR" altLang="el-GR" sz="2000" dirty="0" smtClean="0">
                <a:solidFill>
                  <a:srgbClr val="000000"/>
                </a:solidFill>
                <a:sym typeface="Wingdings" pitchFamily="2" charset="2"/>
              </a:rPr>
              <a:t>η </a:t>
            </a:r>
            <a:r>
              <a:rPr lang="el-GR" altLang="el-GR" sz="2000" dirty="0">
                <a:solidFill>
                  <a:srgbClr val="000000"/>
                </a:solidFill>
                <a:sym typeface="Wingdings" pitchFamily="2" charset="2"/>
              </a:rPr>
              <a:t>οποία να περιγράφει φοιτητές. Ένας φοιτητής έχει το </a:t>
            </a:r>
            <a:r>
              <a:rPr lang="el-GR" altLang="el-GR" sz="2000" dirty="0" smtClean="0">
                <a:solidFill>
                  <a:srgbClr val="000000"/>
                </a:solidFill>
                <a:sym typeface="Wingdings" pitchFamily="2" charset="2"/>
              </a:rPr>
              <a:t>όνομα, </a:t>
            </a:r>
            <a:r>
              <a:rPr lang="el-GR" altLang="el-GR" sz="2000" dirty="0">
                <a:solidFill>
                  <a:srgbClr val="000000"/>
                </a:solidFill>
                <a:sym typeface="Wingdings" pitchFamily="2" charset="2"/>
              </a:rPr>
              <a:t>το </a:t>
            </a:r>
            <a:r>
              <a:rPr lang="el-GR" altLang="el-GR" sz="2000" dirty="0" smtClean="0">
                <a:solidFill>
                  <a:srgbClr val="000000"/>
                </a:solidFill>
                <a:sym typeface="Wingdings" pitchFamily="2" charset="2"/>
              </a:rPr>
              <a:t>επώνυμο, </a:t>
            </a:r>
            <a:r>
              <a:rPr lang="el-GR" altLang="el-GR" sz="2000" dirty="0">
                <a:solidFill>
                  <a:srgbClr val="000000"/>
                </a:solidFill>
                <a:sym typeface="Wingdings" pitchFamily="2" charset="2"/>
              </a:rPr>
              <a:t>και τον αριθμό μητρώου του. Η κλάση που θα </a:t>
            </a:r>
            <a:r>
              <a:rPr lang="el-GR" altLang="el-GR" sz="2000" dirty="0" smtClean="0">
                <a:solidFill>
                  <a:srgbClr val="000000"/>
                </a:solidFill>
                <a:sym typeface="Wingdings" pitchFamily="2" charset="2"/>
              </a:rPr>
              <a:t>δημιουργήσετε, </a:t>
            </a:r>
            <a:r>
              <a:rPr lang="el-GR" altLang="el-GR" sz="2000" dirty="0">
                <a:solidFill>
                  <a:srgbClr val="000000"/>
                </a:solidFill>
                <a:sym typeface="Wingdings" pitchFamily="2" charset="2"/>
              </a:rPr>
              <a:t>πρέπει να περιλαμβάνει </a:t>
            </a:r>
            <a:r>
              <a:rPr lang="el-GR" altLang="el-GR" sz="2000" dirty="0" smtClean="0">
                <a:solidFill>
                  <a:srgbClr val="000000"/>
                </a:solidFill>
                <a:sym typeface="Wingdings" pitchFamily="2" charset="2"/>
              </a:rPr>
              <a:t>μία </a:t>
            </a:r>
            <a:r>
              <a:rPr lang="el-GR" altLang="el-GR" sz="2000" dirty="0">
                <a:solidFill>
                  <a:srgbClr val="000000"/>
                </a:solidFill>
                <a:sym typeface="Wingdings" pitchFamily="2" charset="2"/>
              </a:rPr>
              <a:t>μέθοδο κατασκευής, τις μεθόδους πρόσβασης στο όνομα, το </a:t>
            </a:r>
            <a:r>
              <a:rPr lang="el-GR" altLang="el-GR" sz="2000" dirty="0" smtClean="0">
                <a:solidFill>
                  <a:srgbClr val="000000"/>
                </a:solidFill>
                <a:sym typeface="Wingdings" pitchFamily="2" charset="2"/>
              </a:rPr>
              <a:t>επώνυμο, </a:t>
            </a:r>
            <a:r>
              <a:rPr lang="el-GR" altLang="el-GR" sz="2000" dirty="0">
                <a:solidFill>
                  <a:srgbClr val="000000"/>
                </a:solidFill>
                <a:sym typeface="Wingdings" pitchFamily="2" charset="2"/>
              </a:rPr>
              <a:t>και τον αριθμό μητρώου του </a:t>
            </a:r>
            <a:r>
              <a:rPr lang="el-GR" altLang="el-GR" sz="2000" dirty="0" smtClean="0">
                <a:solidFill>
                  <a:srgbClr val="000000"/>
                </a:solidFill>
                <a:sym typeface="Wingdings" pitchFamily="2" charset="2"/>
              </a:rPr>
              <a:t>φοιτητή, </a:t>
            </a:r>
            <a:r>
              <a:rPr lang="el-GR" altLang="el-GR" sz="2000" dirty="0">
                <a:solidFill>
                  <a:srgbClr val="000000"/>
                </a:solidFill>
                <a:sym typeface="Wingdings" pitchFamily="2" charset="2"/>
              </a:rPr>
              <a:t>και </a:t>
            </a:r>
            <a:r>
              <a:rPr lang="el-GR" altLang="el-GR" sz="2000" dirty="0" smtClean="0">
                <a:solidFill>
                  <a:srgbClr val="000000"/>
                </a:solidFill>
                <a:sym typeface="Wingdings" pitchFamily="2" charset="2"/>
              </a:rPr>
              <a:t>μία </a:t>
            </a:r>
            <a:r>
              <a:rPr lang="el-GR" altLang="el-GR" sz="2000" dirty="0">
                <a:solidFill>
                  <a:srgbClr val="000000"/>
                </a:solidFill>
                <a:sym typeface="Wingdings" pitchFamily="2" charset="2"/>
              </a:rPr>
              <a:t>μέθοδο εκτύπωσης ενός αντικειμένου. Στη συνέχεια να δημιουργήσετε την κλάση </a:t>
            </a:r>
            <a:r>
              <a:rPr lang="en-US" altLang="el-GR" sz="2000" b="1" dirty="0" err="1" smtClean="0">
                <a:solidFill>
                  <a:srgbClr val="000000"/>
                </a:solidFill>
                <a:sym typeface="Wingdings" pitchFamily="2" charset="2"/>
              </a:rPr>
              <a:t>JavaStudent</a:t>
            </a:r>
            <a:r>
              <a:rPr lang="el-GR" altLang="el-GR" sz="2000" dirty="0" smtClean="0">
                <a:solidFill>
                  <a:srgbClr val="000000"/>
                </a:solidFill>
                <a:sym typeface="Wingdings" pitchFamily="2" charset="2"/>
              </a:rPr>
              <a:t>,</a:t>
            </a:r>
            <a:r>
              <a:rPr lang="el-GR" altLang="el-GR" sz="2000" b="1" dirty="0" smtClean="0">
                <a:solidFill>
                  <a:srgbClr val="000000"/>
                </a:solidFill>
                <a:sym typeface="Wingdings" pitchFamily="2" charset="2"/>
              </a:rPr>
              <a:t> </a:t>
            </a:r>
            <a:r>
              <a:rPr lang="el-GR" altLang="el-GR" sz="2000" dirty="0">
                <a:solidFill>
                  <a:srgbClr val="000000"/>
                </a:solidFill>
                <a:sym typeface="Wingdings" pitchFamily="2" charset="2"/>
              </a:rPr>
              <a:t>η οποία να επεκτείνει την </a:t>
            </a:r>
            <a:r>
              <a:rPr lang="el-GR" altLang="el-GR" sz="2000" dirty="0" smtClean="0">
                <a:solidFill>
                  <a:srgbClr val="000000"/>
                </a:solidFill>
                <a:sym typeface="Wingdings" pitchFamily="2" charset="2"/>
              </a:rPr>
              <a:t>κλάση</a:t>
            </a:r>
            <a:r>
              <a:rPr lang="en-US" altLang="el-GR" sz="2000" dirty="0" smtClean="0">
                <a:solidFill>
                  <a:srgbClr val="000000"/>
                </a:solidFill>
                <a:sym typeface="Wingdings" pitchFamily="2" charset="2"/>
              </a:rPr>
              <a:t> Student</a:t>
            </a:r>
            <a:r>
              <a:rPr lang="el-GR" altLang="el-GR" sz="2000" dirty="0" smtClean="0">
                <a:solidFill>
                  <a:srgbClr val="000000"/>
                </a:solidFill>
                <a:sym typeface="Wingdings" pitchFamily="2" charset="2"/>
              </a:rPr>
              <a:t>,</a:t>
            </a:r>
            <a:r>
              <a:rPr lang="en-US" altLang="el-GR" sz="2000" dirty="0" smtClean="0">
                <a:solidFill>
                  <a:srgbClr val="000000"/>
                </a:solidFill>
                <a:sym typeface="Wingdings" pitchFamily="2" charset="2"/>
              </a:rPr>
              <a:t> </a:t>
            </a:r>
            <a:r>
              <a:rPr lang="el-GR" altLang="el-GR" sz="2000" dirty="0">
                <a:solidFill>
                  <a:srgbClr val="000000"/>
                </a:solidFill>
                <a:sym typeface="Wingdings" pitchFamily="2" charset="2"/>
              </a:rPr>
              <a:t>μ</a:t>
            </a:r>
            <a:r>
              <a:rPr lang="el-GR" altLang="el-GR" sz="2000" dirty="0" smtClean="0">
                <a:solidFill>
                  <a:srgbClr val="000000"/>
                </a:solidFill>
                <a:sym typeface="Wingdings" pitchFamily="2" charset="2"/>
              </a:rPr>
              <a:t>ε </a:t>
            </a:r>
            <a:r>
              <a:rPr lang="el-GR" altLang="el-GR" sz="2000" dirty="0">
                <a:solidFill>
                  <a:srgbClr val="000000"/>
                </a:solidFill>
                <a:sym typeface="Wingdings" pitchFamily="2" charset="2"/>
              </a:rPr>
              <a:t>τον βαθμό κάθε φοιτητή στο μάθημα της </a:t>
            </a:r>
            <a:r>
              <a:rPr lang="en-US" altLang="el-GR" sz="2000" dirty="0" smtClean="0">
                <a:solidFill>
                  <a:srgbClr val="000000"/>
                </a:solidFill>
                <a:sym typeface="Wingdings" pitchFamily="2" charset="2"/>
              </a:rPr>
              <a:t>Java</a:t>
            </a:r>
            <a:r>
              <a:rPr lang="el-GR" altLang="el-GR" sz="2000" dirty="0" smtClean="0">
                <a:solidFill>
                  <a:srgbClr val="000000"/>
                </a:solidFill>
                <a:sym typeface="Wingdings" pitchFamily="2" charset="2"/>
              </a:rPr>
              <a:t>. </a:t>
            </a:r>
            <a:r>
              <a:rPr lang="el-GR" altLang="el-GR" sz="2000" dirty="0">
                <a:solidFill>
                  <a:srgbClr val="000000"/>
                </a:solidFill>
                <a:sym typeface="Wingdings" pitchFamily="2" charset="2"/>
              </a:rPr>
              <a:t>Η νέα κλάση πρέπει να περιλαμβάνει </a:t>
            </a:r>
            <a:r>
              <a:rPr lang="el-GR" altLang="el-GR" sz="2000" dirty="0" smtClean="0">
                <a:solidFill>
                  <a:srgbClr val="000000"/>
                </a:solidFill>
                <a:sym typeface="Wingdings" pitchFamily="2" charset="2"/>
              </a:rPr>
              <a:t>μία </a:t>
            </a:r>
            <a:r>
              <a:rPr lang="el-GR" altLang="el-GR" sz="2000" dirty="0">
                <a:solidFill>
                  <a:srgbClr val="000000"/>
                </a:solidFill>
                <a:sym typeface="Wingdings" pitchFamily="2" charset="2"/>
              </a:rPr>
              <a:t>μέθοδο κατασκευής, </a:t>
            </a:r>
            <a:r>
              <a:rPr lang="el-GR" altLang="el-GR" sz="2000" dirty="0" smtClean="0">
                <a:solidFill>
                  <a:srgbClr val="000000"/>
                </a:solidFill>
                <a:sym typeface="Wingdings" pitchFamily="2" charset="2"/>
              </a:rPr>
              <a:t>μία </a:t>
            </a:r>
            <a:r>
              <a:rPr lang="el-GR" altLang="el-GR" sz="2000" dirty="0">
                <a:solidFill>
                  <a:srgbClr val="000000"/>
                </a:solidFill>
                <a:sym typeface="Wingdings" pitchFamily="2" charset="2"/>
              </a:rPr>
              <a:t>μέθοδο πρόσβασης στο βαθμό του </a:t>
            </a:r>
            <a:r>
              <a:rPr lang="el-GR" altLang="el-GR" sz="2000" dirty="0" smtClean="0">
                <a:solidFill>
                  <a:srgbClr val="000000"/>
                </a:solidFill>
                <a:sym typeface="Wingdings" pitchFamily="2" charset="2"/>
              </a:rPr>
              <a:t>φοιτητή, </a:t>
            </a:r>
            <a:r>
              <a:rPr lang="el-GR" altLang="el-GR" sz="2000" dirty="0">
                <a:solidFill>
                  <a:srgbClr val="000000"/>
                </a:solidFill>
                <a:sym typeface="Wingdings" pitchFamily="2" charset="2"/>
              </a:rPr>
              <a:t>και </a:t>
            </a:r>
            <a:r>
              <a:rPr lang="el-GR" altLang="el-GR" sz="2000" dirty="0" smtClean="0">
                <a:solidFill>
                  <a:srgbClr val="000000"/>
                </a:solidFill>
                <a:sym typeface="Wingdings" pitchFamily="2" charset="2"/>
              </a:rPr>
              <a:t>μία </a:t>
            </a:r>
            <a:r>
              <a:rPr lang="el-GR" altLang="el-GR" sz="2000" dirty="0">
                <a:solidFill>
                  <a:srgbClr val="000000"/>
                </a:solidFill>
                <a:sym typeface="Wingdings" pitchFamily="2" charset="2"/>
              </a:rPr>
              <a:t>μέθοδο εκτύπωσης ενός αντικειμένου. Στη </a:t>
            </a:r>
            <a:r>
              <a:rPr lang="el-GR" altLang="el-GR" sz="2000" dirty="0" smtClean="0">
                <a:solidFill>
                  <a:srgbClr val="000000"/>
                </a:solidFill>
                <a:sym typeface="Wingdings" pitchFamily="2" charset="2"/>
              </a:rPr>
              <a:t>συνέχεια </a:t>
            </a:r>
            <a:r>
              <a:rPr lang="el-GR" altLang="el-GR" sz="2000" dirty="0">
                <a:solidFill>
                  <a:srgbClr val="000000"/>
                </a:solidFill>
                <a:sym typeface="Wingdings" pitchFamily="2" charset="2"/>
              </a:rPr>
              <a:t>γράψτε ένα </a:t>
            </a:r>
            <a:r>
              <a:rPr lang="el-GR" altLang="el-GR" sz="2000" dirty="0" smtClean="0">
                <a:solidFill>
                  <a:srgbClr val="000000"/>
                </a:solidFill>
                <a:sym typeface="Wingdings" pitchFamily="2" charset="2"/>
              </a:rPr>
              <a:t>πρόγραμμα, </a:t>
            </a:r>
            <a:r>
              <a:rPr lang="el-GR" altLang="el-GR" sz="2000" dirty="0">
                <a:solidFill>
                  <a:srgbClr val="000000"/>
                </a:solidFill>
                <a:sym typeface="Wingdings" pitchFamily="2" charset="2"/>
              </a:rPr>
              <a:t>στο οποίο να δημιουργήσετε τέσσερα αντικείμενα της κλάσης </a:t>
            </a:r>
            <a:r>
              <a:rPr lang="en-US" altLang="el-GR" sz="2000" b="1" dirty="0" err="1" smtClean="0">
                <a:solidFill>
                  <a:srgbClr val="000000"/>
                </a:solidFill>
                <a:sym typeface="Wingdings" pitchFamily="2" charset="2"/>
              </a:rPr>
              <a:t>JavaStudent</a:t>
            </a:r>
            <a:r>
              <a:rPr lang="el-GR" altLang="el-GR" sz="2000" dirty="0" smtClean="0">
                <a:solidFill>
                  <a:srgbClr val="000000"/>
                </a:solidFill>
                <a:sym typeface="Wingdings" pitchFamily="2" charset="2"/>
              </a:rPr>
              <a:t>. </a:t>
            </a:r>
            <a:r>
              <a:rPr lang="el-GR" altLang="el-GR" sz="2000" dirty="0">
                <a:solidFill>
                  <a:srgbClr val="000000"/>
                </a:solidFill>
                <a:sym typeface="Wingdings" pitchFamily="2" charset="2"/>
              </a:rPr>
              <a:t>Εισάγετε κατάλληλα δεδομένα σε αυτά και εκτυπώστε τα. </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15</a:t>
            </a:fld>
            <a:endParaRPr lang="el-GR" sz="1400" dirty="0">
              <a:solidFill>
                <a:schemeClr val="tx1"/>
              </a:solidFill>
            </a:endParaRPr>
          </a:p>
        </p:txBody>
      </p:sp>
    </p:spTree>
    <p:extLst>
      <p:ext uri="{BB962C8B-B14F-4D97-AF65-F5344CB8AC3E}">
        <p14:creationId xmlns:p14="http://schemas.microsoft.com/office/powerpoint/2010/main" val="4018517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sym typeface="Wingdings" pitchFamily="2" charset="2"/>
              </a:rPr>
              <a:t>Παράδειγμα 2 </a:t>
            </a:r>
            <a:r>
              <a:rPr lang="el-GR" altLang="el-GR" b="1" dirty="0" smtClean="0">
                <a:sym typeface="Wingdings" pitchFamily="2" charset="2"/>
              </a:rPr>
              <a:t>με </a:t>
            </a:r>
            <a:r>
              <a:rPr lang="el-GR" altLang="el-GR" b="1" dirty="0">
                <a:sym typeface="Wingdings" pitchFamily="2" charset="2"/>
              </a:rPr>
              <a:t>κλάση </a:t>
            </a:r>
            <a:r>
              <a:rPr lang="el-GR" altLang="el-GR" b="1" dirty="0" smtClean="0">
                <a:sym typeface="Wingdings" pitchFamily="2" charset="2"/>
              </a:rPr>
              <a:t>(2 </a:t>
            </a:r>
            <a:r>
              <a:rPr lang="el-GR" altLang="el-GR" b="1" dirty="0">
                <a:sym typeface="Wingdings" pitchFamily="2" charset="2"/>
              </a:rPr>
              <a:t>από </a:t>
            </a:r>
            <a:r>
              <a:rPr lang="el-GR" altLang="el-GR" b="1" dirty="0" smtClean="0">
                <a:sym typeface="Wingdings" pitchFamily="2" charset="2"/>
              </a:rPr>
              <a:t>6)</a:t>
            </a:r>
            <a:endParaRPr lang="el-GR" dirty="0"/>
          </a:p>
        </p:txBody>
      </p:sp>
      <p:sp>
        <p:nvSpPr>
          <p:cNvPr id="3" name="Θέση περιεχομένου 1" descr="Πρόγραμμα: Public class student. Enter, άγκιστρο. Enter, protected string όνομα. Enter, protected string επώνυμο. Enter, protected int a m, / /, αριθμός μητρώου. Enter, / /,  μέθοδος κατασκευής constructor. Enter, public student, παρένθεση string όνομα, κόμμα string επώνυμο, κόμμα int a m, κλείσιμο παρένθεσης. Enter, άγκιστρο. Enter, this.όνομα = όνομα. Enter, this.επώνυμο = επώνυμο. Enter, this.a m = a m. Enter, κλείσιμο αγκίστρου. "/>
          <p:cNvSpPr>
            <a:spLocks noGrp="1"/>
          </p:cNvSpPr>
          <p:nvPr>
            <p:ph idx="1"/>
            <p:custDataLst>
              <p:tags r:id="rId1"/>
            </p:custDataLst>
          </p:nvPr>
        </p:nvSpPr>
        <p:spPr/>
        <p:txBody>
          <a:bodyPr/>
          <a:lstStyle/>
          <a:p>
            <a:pPr marL="0" indent="0">
              <a:lnSpc>
                <a:spcPct val="90000"/>
              </a:lnSpc>
              <a:spcBef>
                <a:spcPts val="0"/>
              </a:spcBef>
              <a:buNone/>
            </a:pPr>
            <a:r>
              <a:rPr lang="en-US" sz="2000" kern="100" dirty="0"/>
              <a:t>public class Student</a:t>
            </a:r>
          </a:p>
          <a:p>
            <a:pPr marL="0" indent="0">
              <a:lnSpc>
                <a:spcPct val="90000"/>
              </a:lnSpc>
              <a:spcBef>
                <a:spcPts val="0"/>
              </a:spcBef>
              <a:buNone/>
            </a:pPr>
            <a:r>
              <a:rPr lang="en-US" sz="2000" kern="100" dirty="0"/>
              <a:t>{</a:t>
            </a:r>
          </a:p>
          <a:p>
            <a:pPr marL="400050" lvl="1" indent="0">
              <a:lnSpc>
                <a:spcPct val="90000"/>
              </a:lnSpc>
              <a:spcBef>
                <a:spcPts val="0"/>
              </a:spcBef>
              <a:buNone/>
            </a:pPr>
            <a:r>
              <a:rPr lang="en-US" sz="2000" kern="100" dirty="0"/>
              <a:t>protected String </a:t>
            </a:r>
            <a:r>
              <a:rPr lang="en-US" sz="2000" kern="100" dirty="0" err="1"/>
              <a:t>onoma</a:t>
            </a:r>
            <a:r>
              <a:rPr lang="en-US" sz="2000" kern="100" dirty="0"/>
              <a:t>;</a:t>
            </a:r>
          </a:p>
          <a:p>
            <a:pPr marL="400050" lvl="1" indent="0">
              <a:lnSpc>
                <a:spcPct val="90000"/>
              </a:lnSpc>
              <a:spcBef>
                <a:spcPts val="0"/>
              </a:spcBef>
              <a:buNone/>
            </a:pPr>
            <a:r>
              <a:rPr lang="en-US" sz="2000" kern="100" dirty="0"/>
              <a:t>protected String </a:t>
            </a:r>
            <a:r>
              <a:rPr lang="en-US" sz="2000" kern="100" dirty="0" err="1"/>
              <a:t>eponimo</a:t>
            </a:r>
            <a:r>
              <a:rPr lang="en-US" sz="2000" kern="100" dirty="0"/>
              <a:t>;</a:t>
            </a:r>
          </a:p>
          <a:p>
            <a:pPr marL="400050" lvl="1" indent="0">
              <a:lnSpc>
                <a:spcPct val="90000"/>
              </a:lnSpc>
              <a:spcBef>
                <a:spcPts val="0"/>
              </a:spcBef>
              <a:spcAft>
                <a:spcPts val="1200"/>
              </a:spcAft>
              <a:buNone/>
            </a:pPr>
            <a:r>
              <a:rPr lang="en-US" sz="2000" kern="100" dirty="0"/>
              <a:t>protected </a:t>
            </a:r>
            <a:r>
              <a:rPr lang="en-US" sz="2000" kern="100" dirty="0" err="1"/>
              <a:t>int</a:t>
            </a:r>
            <a:r>
              <a:rPr lang="en-US" sz="2000" kern="100" dirty="0"/>
              <a:t> AM; //</a:t>
            </a:r>
            <a:r>
              <a:rPr lang="en-US" sz="2000" kern="100" dirty="0" err="1"/>
              <a:t>Arithmos</a:t>
            </a:r>
            <a:r>
              <a:rPr lang="en-US" sz="2000" kern="100" dirty="0"/>
              <a:t> </a:t>
            </a:r>
            <a:r>
              <a:rPr lang="en-US" sz="2000" kern="100" dirty="0" err="1"/>
              <a:t>mitroou</a:t>
            </a:r>
            <a:endParaRPr lang="en-US" sz="2000" kern="100" dirty="0"/>
          </a:p>
          <a:p>
            <a:pPr marL="400050" lvl="1" indent="0">
              <a:lnSpc>
                <a:spcPct val="90000"/>
              </a:lnSpc>
              <a:spcBef>
                <a:spcPts val="0"/>
              </a:spcBef>
              <a:spcAft>
                <a:spcPts val="0"/>
              </a:spcAft>
              <a:buNone/>
            </a:pPr>
            <a:r>
              <a:rPr lang="en-US" sz="2000" kern="100" dirty="0"/>
              <a:t>// </a:t>
            </a:r>
            <a:r>
              <a:rPr lang="en-US" sz="2000" kern="100" dirty="0" err="1"/>
              <a:t>Methodos</a:t>
            </a:r>
            <a:r>
              <a:rPr lang="en-US" sz="2000" kern="100" dirty="0"/>
              <a:t> </a:t>
            </a:r>
            <a:r>
              <a:rPr lang="en-US" sz="2000" kern="100" dirty="0" err="1"/>
              <a:t>kataskevis</a:t>
            </a:r>
            <a:r>
              <a:rPr lang="en-US" sz="2000" kern="100" dirty="0"/>
              <a:t> (Constructor)</a:t>
            </a:r>
          </a:p>
          <a:p>
            <a:pPr marL="400050" lvl="1" indent="0">
              <a:lnSpc>
                <a:spcPct val="90000"/>
              </a:lnSpc>
              <a:spcBef>
                <a:spcPts val="0"/>
              </a:spcBef>
              <a:spcAft>
                <a:spcPts val="0"/>
              </a:spcAft>
              <a:buNone/>
            </a:pPr>
            <a:r>
              <a:rPr lang="en-US" sz="2000" kern="100" dirty="0"/>
              <a:t>public Student(String </a:t>
            </a:r>
            <a:r>
              <a:rPr lang="en-US" sz="2000" kern="100" dirty="0" err="1"/>
              <a:t>onoma</a:t>
            </a:r>
            <a:r>
              <a:rPr lang="en-US" sz="2000" kern="100" dirty="0"/>
              <a:t>, String </a:t>
            </a:r>
            <a:r>
              <a:rPr lang="en-US" sz="2000" kern="100" dirty="0" err="1"/>
              <a:t>eponimo</a:t>
            </a:r>
            <a:r>
              <a:rPr lang="en-US" sz="2000" kern="100" dirty="0"/>
              <a:t>, </a:t>
            </a:r>
            <a:r>
              <a:rPr lang="en-US" sz="2000" kern="100" dirty="0" err="1"/>
              <a:t>int</a:t>
            </a:r>
            <a:r>
              <a:rPr lang="en-US" sz="2000" kern="100" dirty="0"/>
              <a:t> AM)</a:t>
            </a:r>
          </a:p>
          <a:p>
            <a:pPr marL="400050" lvl="1" indent="0">
              <a:lnSpc>
                <a:spcPct val="90000"/>
              </a:lnSpc>
              <a:spcBef>
                <a:spcPts val="0"/>
              </a:spcBef>
              <a:spcAft>
                <a:spcPts val="0"/>
              </a:spcAft>
              <a:buNone/>
            </a:pPr>
            <a:r>
              <a:rPr lang="en-US" sz="2000" kern="100" dirty="0"/>
              <a:t>{</a:t>
            </a:r>
          </a:p>
          <a:p>
            <a:pPr marL="800100" lvl="2" indent="0">
              <a:lnSpc>
                <a:spcPct val="90000"/>
              </a:lnSpc>
              <a:spcBef>
                <a:spcPts val="0"/>
              </a:spcBef>
              <a:spcAft>
                <a:spcPts val="0"/>
              </a:spcAft>
              <a:buNone/>
            </a:pPr>
            <a:r>
              <a:rPr lang="en-US" sz="2000" kern="100" dirty="0" err="1"/>
              <a:t>this.onoma</a:t>
            </a:r>
            <a:r>
              <a:rPr lang="en-US" sz="2000" kern="100" dirty="0"/>
              <a:t> = </a:t>
            </a:r>
            <a:r>
              <a:rPr lang="en-US" sz="2000" kern="100" dirty="0" err="1"/>
              <a:t>onoma</a:t>
            </a:r>
            <a:r>
              <a:rPr lang="en-US" sz="2000" kern="100" dirty="0"/>
              <a:t>;</a:t>
            </a:r>
          </a:p>
          <a:p>
            <a:pPr marL="800100" lvl="2" indent="0">
              <a:lnSpc>
                <a:spcPct val="90000"/>
              </a:lnSpc>
              <a:spcBef>
                <a:spcPts val="0"/>
              </a:spcBef>
              <a:spcAft>
                <a:spcPts val="0"/>
              </a:spcAft>
              <a:buNone/>
            </a:pPr>
            <a:r>
              <a:rPr lang="en-US" sz="2000" kern="100" dirty="0" err="1"/>
              <a:t>this.eponimo</a:t>
            </a:r>
            <a:r>
              <a:rPr lang="en-US" sz="2000" kern="100" dirty="0"/>
              <a:t> = </a:t>
            </a:r>
            <a:r>
              <a:rPr lang="en-US" sz="2000" kern="100" dirty="0" err="1"/>
              <a:t>eponimo</a:t>
            </a:r>
            <a:r>
              <a:rPr lang="en-US" sz="2000" kern="100" dirty="0"/>
              <a:t>;</a:t>
            </a:r>
          </a:p>
          <a:p>
            <a:pPr marL="800100" lvl="2" indent="0">
              <a:lnSpc>
                <a:spcPct val="90000"/>
              </a:lnSpc>
              <a:spcBef>
                <a:spcPts val="0"/>
              </a:spcBef>
              <a:spcAft>
                <a:spcPts val="0"/>
              </a:spcAft>
              <a:buNone/>
            </a:pPr>
            <a:r>
              <a:rPr lang="en-US" sz="2000" kern="100" dirty="0"/>
              <a:t>this.AM = AM;</a:t>
            </a:r>
          </a:p>
          <a:p>
            <a:pPr marL="400050" lvl="1" indent="0">
              <a:lnSpc>
                <a:spcPct val="90000"/>
              </a:lnSpc>
              <a:spcBef>
                <a:spcPts val="0"/>
              </a:spcBef>
              <a:spcAft>
                <a:spcPts val="1200"/>
              </a:spcAft>
              <a:buNone/>
            </a:pPr>
            <a:r>
              <a:rPr lang="en-US" sz="2000" kern="100" dirty="0" smtClean="0"/>
              <a:t>}</a:t>
            </a:r>
            <a:endParaRPr lang="en-US" sz="2000" kern="1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1152506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38138"/>
          </a:xfrm>
        </p:spPr>
        <p:txBody>
          <a:bodyPr/>
          <a:lstStyle/>
          <a:p>
            <a:r>
              <a:rPr lang="el-GR" altLang="el-GR" b="1" dirty="0">
                <a:solidFill>
                  <a:prstClr val="black"/>
                </a:solidFill>
                <a:sym typeface="Wingdings" pitchFamily="2" charset="2"/>
              </a:rPr>
              <a:t>Παράδειγμα 2 </a:t>
            </a:r>
            <a:r>
              <a:rPr lang="el-GR" altLang="el-GR" b="1" dirty="0" smtClean="0">
                <a:solidFill>
                  <a:prstClr val="black"/>
                </a:solidFill>
                <a:sym typeface="Wingdings" pitchFamily="2" charset="2"/>
              </a:rPr>
              <a:t>με </a:t>
            </a:r>
            <a:r>
              <a:rPr lang="el-GR" altLang="el-GR" b="1" dirty="0">
                <a:solidFill>
                  <a:prstClr val="black"/>
                </a:solidFill>
                <a:sym typeface="Wingdings" pitchFamily="2" charset="2"/>
              </a:rPr>
              <a:t>κλάση </a:t>
            </a:r>
            <a:r>
              <a:rPr lang="el-GR" altLang="el-GR" b="1" dirty="0" smtClean="0">
                <a:solidFill>
                  <a:prstClr val="black"/>
                </a:solidFill>
                <a:sym typeface="Wingdings" pitchFamily="2" charset="2"/>
              </a:rPr>
              <a:t>(</a:t>
            </a:r>
            <a:r>
              <a:rPr lang="en-US" altLang="el-GR" b="1" dirty="0" smtClean="0">
                <a:solidFill>
                  <a:prstClr val="black"/>
                </a:solidFill>
                <a:sym typeface="Wingdings" pitchFamily="2" charset="2"/>
              </a:rPr>
              <a:t>3</a:t>
            </a:r>
            <a:r>
              <a:rPr lang="el-GR" altLang="el-GR" b="1" dirty="0" smtClean="0">
                <a:solidFill>
                  <a:prstClr val="black"/>
                </a:solidFill>
                <a:sym typeface="Wingdings" pitchFamily="2" charset="2"/>
              </a:rPr>
              <a:t> </a:t>
            </a:r>
            <a:r>
              <a:rPr lang="el-GR" altLang="el-GR" b="1" dirty="0">
                <a:solidFill>
                  <a:prstClr val="black"/>
                </a:solidFill>
                <a:sym typeface="Wingdings" pitchFamily="2" charset="2"/>
              </a:rPr>
              <a:t>από </a:t>
            </a:r>
            <a:r>
              <a:rPr lang="el-GR" altLang="el-GR" b="1" dirty="0" smtClean="0">
                <a:solidFill>
                  <a:prstClr val="black"/>
                </a:solidFill>
                <a:sym typeface="Wingdings" pitchFamily="2" charset="2"/>
              </a:rPr>
              <a:t>6)</a:t>
            </a:r>
            <a:endParaRPr lang="el-GR" dirty="0"/>
          </a:p>
        </p:txBody>
      </p:sp>
      <p:sp>
        <p:nvSpPr>
          <p:cNvPr id="3" name="Θέση περιεχομένου 1" descr="Συνέχεια προγράμματος: Public string όνομα, άνοιγμα κλείσιμο παρένθεσης, / /, μέθοδος πρόσβασης στο όνομα. Enter, άγκιστρο. Enter, return όνομα. Enter, κλείσιμο αγκίστρου. Enter, public string επώνυμο, άνοιγμα κλείσιμο παρένθεσης, / /, μέθοδος πρόσβασης στο επώνυμο. Enter, άγκιστρο. Enter, return επώνυμο. Enter, κλείσιμο αγκίστρου. Enter, public int a m, άνοιγμα κλείσιμο παρένθεσης, / /,  μέθοδος πρόσβασης στον αριθμό μητρώου. Enter, άγκιστρο. Enter, return a m. Enter, κλείσιμο αγκίστρου. Enter, public string to string, άνοιγμα κλείσιμο παρένθεσης, / /, μέθοδος εκτύπωσης αντικειμένου. Enter, άγκιστρο. Enter, string a = new string, παρένθεση όνομα +, εισαγωγικά κενό εισαγωγικά, + επώνυμο εισαγωγικά, + a m : εισαγωγικά, + a m, κλείσιμο παρένθεσης. Enter, return a. Enter, κλείσιμο αγκίστρου.&#10;"/>
          <p:cNvSpPr>
            <a:spLocks noGrp="1"/>
          </p:cNvSpPr>
          <p:nvPr>
            <p:ph idx="1"/>
            <p:custDataLst>
              <p:tags r:id="rId1"/>
            </p:custDataLst>
          </p:nvPr>
        </p:nvSpPr>
        <p:spPr>
          <a:xfrm>
            <a:off x="457200" y="1556792"/>
            <a:ext cx="8229600" cy="4680520"/>
          </a:xfrm>
        </p:spPr>
        <p:txBody>
          <a:bodyPr>
            <a:normAutofit fontScale="92500" lnSpcReduction="10000"/>
          </a:bodyPr>
          <a:lstStyle/>
          <a:p>
            <a:pPr marL="400050" lvl="1" indent="0" eaLnBrk="0" fontAlgn="base" hangingPunct="0">
              <a:lnSpc>
                <a:spcPct val="90000"/>
              </a:lnSpc>
              <a:spcBef>
                <a:spcPts val="0"/>
              </a:spcBef>
              <a:buClr>
                <a:srgbClr val="FF0000"/>
              </a:buClr>
              <a:buSzPct val="55000"/>
              <a:buNone/>
            </a:pPr>
            <a:r>
              <a:rPr lang="en-US" sz="2200" kern="0" dirty="0" smtClean="0">
                <a:solidFill>
                  <a:srgbClr val="000000"/>
                </a:solidFill>
              </a:rPr>
              <a:t>public String </a:t>
            </a:r>
            <a:r>
              <a:rPr lang="en-US" sz="2200" kern="0" dirty="0" err="1" smtClean="0">
                <a:solidFill>
                  <a:srgbClr val="000000"/>
                </a:solidFill>
              </a:rPr>
              <a:t>onoma</a:t>
            </a:r>
            <a:r>
              <a:rPr lang="en-US" sz="2200" kern="0" dirty="0" smtClean="0">
                <a:solidFill>
                  <a:srgbClr val="000000"/>
                </a:solidFill>
              </a:rPr>
              <a:t>() //</a:t>
            </a:r>
            <a:r>
              <a:rPr lang="en-US" sz="2200" kern="0" dirty="0" err="1" smtClean="0">
                <a:solidFill>
                  <a:srgbClr val="000000"/>
                </a:solidFill>
              </a:rPr>
              <a:t>Methodos</a:t>
            </a:r>
            <a:r>
              <a:rPr lang="en-US" sz="2200" kern="0" dirty="0" smtClean="0">
                <a:solidFill>
                  <a:srgbClr val="000000"/>
                </a:solidFill>
              </a:rPr>
              <a:t> </a:t>
            </a:r>
            <a:r>
              <a:rPr lang="en-US" sz="2200" kern="0" dirty="0" err="1" smtClean="0">
                <a:solidFill>
                  <a:srgbClr val="000000"/>
                </a:solidFill>
              </a:rPr>
              <a:t>prosvasis</a:t>
            </a:r>
            <a:r>
              <a:rPr lang="en-US" sz="2200" kern="0" dirty="0" smtClean="0">
                <a:solidFill>
                  <a:srgbClr val="000000"/>
                </a:solidFill>
              </a:rPr>
              <a:t> </a:t>
            </a:r>
            <a:r>
              <a:rPr lang="en-US" sz="2200" kern="0" dirty="0" err="1" smtClean="0">
                <a:solidFill>
                  <a:srgbClr val="000000"/>
                </a:solidFill>
              </a:rPr>
              <a:t>sto</a:t>
            </a:r>
            <a:r>
              <a:rPr lang="en-US" sz="2200" kern="0" dirty="0" smtClean="0">
                <a:solidFill>
                  <a:srgbClr val="000000"/>
                </a:solidFill>
              </a:rPr>
              <a:t> </a:t>
            </a:r>
            <a:r>
              <a:rPr lang="en-US" sz="2200" kern="0" dirty="0" err="1" smtClean="0">
                <a:solidFill>
                  <a:srgbClr val="000000"/>
                </a:solidFill>
              </a:rPr>
              <a:t>onoma</a:t>
            </a:r>
            <a:endParaRPr lang="en-US" sz="2200" kern="0" dirty="0" smtClean="0">
              <a:solidFill>
                <a:srgbClr val="000000"/>
              </a:solidFill>
            </a:endParaRPr>
          </a:p>
          <a:p>
            <a:pPr marL="400050" lvl="1" indent="0" eaLnBrk="0" fontAlgn="base" hangingPunct="0">
              <a:lnSpc>
                <a:spcPct val="90000"/>
              </a:lnSpc>
              <a:spcBef>
                <a:spcPts val="0"/>
              </a:spcBef>
              <a:buClr>
                <a:srgbClr val="FF0000"/>
              </a:buClr>
              <a:buSzPct val="55000"/>
              <a:buNone/>
            </a:pPr>
            <a:r>
              <a:rPr lang="en-US" sz="2200" kern="0" dirty="0" smtClean="0">
                <a:solidFill>
                  <a:srgbClr val="000000"/>
                </a:solidFill>
              </a:rPr>
              <a:t>{</a:t>
            </a:r>
          </a:p>
          <a:p>
            <a:pPr marL="800100" lvl="2" indent="0" eaLnBrk="0" fontAlgn="base" hangingPunct="0">
              <a:lnSpc>
                <a:spcPct val="90000"/>
              </a:lnSpc>
              <a:spcBef>
                <a:spcPts val="0"/>
              </a:spcBef>
              <a:buClr>
                <a:srgbClr val="FF0000"/>
              </a:buClr>
              <a:buSzPct val="50000"/>
              <a:buNone/>
            </a:pPr>
            <a:r>
              <a:rPr lang="en-US" sz="2200" kern="0" dirty="0" smtClean="0">
                <a:solidFill>
                  <a:srgbClr val="000000"/>
                </a:solidFill>
              </a:rPr>
              <a:t>return </a:t>
            </a:r>
            <a:r>
              <a:rPr lang="en-US" sz="2200" kern="0" dirty="0" err="1" smtClean="0">
                <a:solidFill>
                  <a:srgbClr val="000000"/>
                </a:solidFill>
              </a:rPr>
              <a:t>onoma</a:t>
            </a:r>
            <a:r>
              <a:rPr lang="en-US" sz="2200" kern="0" dirty="0" smtClean="0">
                <a:solidFill>
                  <a:srgbClr val="000000"/>
                </a:solidFill>
              </a:rPr>
              <a:t>;</a:t>
            </a:r>
          </a:p>
          <a:p>
            <a:pPr marL="400050" lvl="1" indent="0" eaLnBrk="0" fontAlgn="base" hangingPunct="0">
              <a:lnSpc>
                <a:spcPct val="90000"/>
              </a:lnSpc>
              <a:spcBef>
                <a:spcPts val="0"/>
              </a:spcBef>
              <a:spcAft>
                <a:spcPts val="1000"/>
              </a:spcAft>
              <a:buClr>
                <a:srgbClr val="FF0000"/>
              </a:buClr>
              <a:buSzPct val="55000"/>
              <a:buNone/>
            </a:pPr>
            <a:r>
              <a:rPr lang="en-US" sz="2200" kern="0" dirty="0" smtClean="0">
                <a:solidFill>
                  <a:srgbClr val="000000"/>
                </a:solidFill>
              </a:rPr>
              <a:t>}</a:t>
            </a:r>
          </a:p>
          <a:p>
            <a:pPr marL="400050" lvl="1" indent="0" eaLnBrk="0" fontAlgn="base" hangingPunct="0">
              <a:lnSpc>
                <a:spcPct val="90000"/>
              </a:lnSpc>
              <a:spcBef>
                <a:spcPts val="0"/>
              </a:spcBef>
              <a:buClr>
                <a:srgbClr val="FF0000"/>
              </a:buClr>
              <a:buSzPct val="55000"/>
              <a:buNone/>
            </a:pPr>
            <a:r>
              <a:rPr lang="en-US" sz="2200" kern="0" dirty="0" smtClean="0">
                <a:solidFill>
                  <a:srgbClr val="000000"/>
                </a:solidFill>
              </a:rPr>
              <a:t>public String </a:t>
            </a:r>
            <a:r>
              <a:rPr lang="en-US" sz="2200" kern="0" dirty="0" err="1" smtClean="0">
                <a:solidFill>
                  <a:srgbClr val="000000"/>
                </a:solidFill>
              </a:rPr>
              <a:t>eponimo</a:t>
            </a:r>
            <a:r>
              <a:rPr lang="en-US" sz="2200" kern="0" dirty="0" smtClean="0">
                <a:solidFill>
                  <a:srgbClr val="000000"/>
                </a:solidFill>
              </a:rPr>
              <a:t>() // </a:t>
            </a:r>
            <a:r>
              <a:rPr lang="en-US" sz="2200" kern="0" dirty="0" err="1" smtClean="0">
                <a:solidFill>
                  <a:srgbClr val="000000"/>
                </a:solidFill>
              </a:rPr>
              <a:t>Methodos</a:t>
            </a:r>
            <a:r>
              <a:rPr lang="en-US" sz="2200" kern="0" dirty="0" smtClean="0">
                <a:solidFill>
                  <a:srgbClr val="000000"/>
                </a:solidFill>
              </a:rPr>
              <a:t> </a:t>
            </a:r>
            <a:r>
              <a:rPr lang="en-US" sz="2200" kern="0" dirty="0" err="1" smtClean="0">
                <a:solidFill>
                  <a:srgbClr val="000000"/>
                </a:solidFill>
              </a:rPr>
              <a:t>prosvasis</a:t>
            </a:r>
            <a:r>
              <a:rPr lang="en-US" sz="2200" kern="0" dirty="0" smtClean="0">
                <a:solidFill>
                  <a:srgbClr val="000000"/>
                </a:solidFill>
              </a:rPr>
              <a:t> </a:t>
            </a:r>
            <a:r>
              <a:rPr lang="en-US" sz="2200" kern="0" dirty="0" err="1" smtClean="0">
                <a:solidFill>
                  <a:srgbClr val="000000"/>
                </a:solidFill>
              </a:rPr>
              <a:t>sto</a:t>
            </a:r>
            <a:r>
              <a:rPr lang="en-US" sz="2200" kern="0" dirty="0" smtClean="0">
                <a:solidFill>
                  <a:srgbClr val="000000"/>
                </a:solidFill>
              </a:rPr>
              <a:t> </a:t>
            </a:r>
            <a:r>
              <a:rPr lang="en-US" sz="2200" kern="0" dirty="0" err="1" smtClean="0">
                <a:solidFill>
                  <a:srgbClr val="000000"/>
                </a:solidFill>
              </a:rPr>
              <a:t>eponimo</a:t>
            </a:r>
            <a:endParaRPr lang="en-US" sz="2200" kern="0" dirty="0" smtClean="0">
              <a:solidFill>
                <a:srgbClr val="000000"/>
              </a:solidFill>
            </a:endParaRPr>
          </a:p>
          <a:p>
            <a:pPr marL="400050" lvl="1" indent="0" eaLnBrk="0" fontAlgn="base" hangingPunct="0">
              <a:lnSpc>
                <a:spcPct val="90000"/>
              </a:lnSpc>
              <a:spcBef>
                <a:spcPts val="0"/>
              </a:spcBef>
              <a:buClr>
                <a:srgbClr val="FF0000"/>
              </a:buClr>
              <a:buSzPct val="55000"/>
              <a:buNone/>
            </a:pPr>
            <a:r>
              <a:rPr lang="en-US" sz="2200" kern="0" dirty="0" smtClean="0">
                <a:solidFill>
                  <a:srgbClr val="000000"/>
                </a:solidFill>
              </a:rPr>
              <a:t>{</a:t>
            </a:r>
          </a:p>
          <a:p>
            <a:pPr marL="800100" lvl="2" indent="0" eaLnBrk="0" fontAlgn="base" hangingPunct="0">
              <a:lnSpc>
                <a:spcPct val="90000"/>
              </a:lnSpc>
              <a:spcBef>
                <a:spcPts val="0"/>
              </a:spcBef>
              <a:buClr>
                <a:srgbClr val="FF0000"/>
              </a:buClr>
              <a:buSzPct val="50000"/>
              <a:buNone/>
            </a:pPr>
            <a:r>
              <a:rPr lang="en-US" sz="2200" kern="0" dirty="0" smtClean="0">
                <a:solidFill>
                  <a:srgbClr val="000000"/>
                </a:solidFill>
              </a:rPr>
              <a:t>return </a:t>
            </a:r>
            <a:r>
              <a:rPr lang="en-US" sz="2200" kern="0" dirty="0" err="1" smtClean="0">
                <a:solidFill>
                  <a:srgbClr val="000000"/>
                </a:solidFill>
              </a:rPr>
              <a:t>eponimo</a:t>
            </a:r>
            <a:r>
              <a:rPr lang="en-US" sz="2200" kern="0" dirty="0" smtClean="0">
                <a:solidFill>
                  <a:srgbClr val="000000"/>
                </a:solidFill>
              </a:rPr>
              <a:t>;</a:t>
            </a:r>
          </a:p>
          <a:p>
            <a:pPr marL="400050" lvl="1" indent="0" eaLnBrk="0" fontAlgn="base" hangingPunct="0">
              <a:lnSpc>
                <a:spcPct val="90000"/>
              </a:lnSpc>
              <a:spcBef>
                <a:spcPts val="0"/>
              </a:spcBef>
              <a:spcAft>
                <a:spcPts val="1000"/>
              </a:spcAft>
              <a:buClr>
                <a:srgbClr val="FF0000"/>
              </a:buClr>
              <a:buSzPct val="55000"/>
              <a:buNone/>
            </a:pPr>
            <a:r>
              <a:rPr lang="en-US" sz="2200" kern="0" dirty="0" smtClean="0">
                <a:solidFill>
                  <a:srgbClr val="000000"/>
                </a:solidFill>
              </a:rPr>
              <a:t>}</a:t>
            </a:r>
          </a:p>
          <a:p>
            <a:pPr marL="400050" lvl="1" indent="0" eaLnBrk="0" fontAlgn="base" hangingPunct="0">
              <a:lnSpc>
                <a:spcPct val="90000"/>
              </a:lnSpc>
              <a:spcBef>
                <a:spcPts val="0"/>
              </a:spcBef>
              <a:buClr>
                <a:srgbClr val="FF0000"/>
              </a:buClr>
              <a:buSzPct val="55000"/>
              <a:buNone/>
            </a:pPr>
            <a:r>
              <a:rPr lang="en-US" sz="2200" kern="0" dirty="0" smtClean="0">
                <a:solidFill>
                  <a:srgbClr val="000000"/>
                </a:solidFill>
              </a:rPr>
              <a:t>public </a:t>
            </a:r>
            <a:r>
              <a:rPr lang="en-US" sz="2200" kern="0" dirty="0" err="1" smtClean="0">
                <a:solidFill>
                  <a:srgbClr val="000000"/>
                </a:solidFill>
              </a:rPr>
              <a:t>int</a:t>
            </a:r>
            <a:r>
              <a:rPr lang="en-US" sz="2200" kern="0" dirty="0" smtClean="0">
                <a:solidFill>
                  <a:srgbClr val="000000"/>
                </a:solidFill>
              </a:rPr>
              <a:t> AM() // </a:t>
            </a:r>
            <a:r>
              <a:rPr lang="en-US" sz="2200" kern="0" dirty="0" err="1" smtClean="0">
                <a:solidFill>
                  <a:srgbClr val="000000"/>
                </a:solidFill>
              </a:rPr>
              <a:t>Methodos</a:t>
            </a:r>
            <a:r>
              <a:rPr lang="en-US" sz="2200" kern="0" dirty="0" smtClean="0">
                <a:solidFill>
                  <a:srgbClr val="000000"/>
                </a:solidFill>
              </a:rPr>
              <a:t> </a:t>
            </a:r>
            <a:r>
              <a:rPr lang="en-US" sz="2200" kern="0" dirty="0" err="1" smtClean="0">
                <a:solidFill>
                  <a:srgbClr val="000000"/>
                </a:solidFill>
              </a:rPr>
              <a:t>prosvasis</a:t>
            </a:r>
            <a:r>
              <a:rPr lang="en-US" sz="2200" kern="0" dirty="0" smtClean="0">
                <a:solidFill>
                  <a:srgbClr val="000000"/>
                </a:solidFill>
              </a:rPr>
              <a:t> </a:t>
            </a:r>
            <a:r>
              <a:rPr lang="en-US" sz="2200" kern="0" dirty="0" err="1" smtClean="0">
                <a:solidFill>
                  <a:srgbClr val="000000"/>
                </a:solidFill>
              </a:rPr>
              <a:t>ston</a:t>
            </a:r>
            <a:r>
              <a:rPr lang="en-US" sz="2200" kern="0" dirty="0" smtClean="0">
                <a:solidFill>
                  <a:srgbClr val="000000"/>
                </a:solidFill>
              </a:rPr>
              <a:t> AM</a:t>
            </a:r>
          </a:p>
          <a:p>
            <a:pPr marL="400050" lvl="1" indent="0" eaLnBrk="0" fontAlgn="base" hangingPunct="0">
              <a:lnSpc>
                <a:spcPct val="90000"/>
              </a:lnSpc>
              <a:spcBef>
                <a:spcPts val="0"/>
              </a:spcBef>
              <a:buClr>
                <a:srgbClr val="FF0000"/>
              </a:buClr>
              <a:buSzPct val="55000"/>
              <a:buNone/>
            </a:pPr>
            <a:r>
              <a:rPr lang="en-US" sz="2200" kern="0" dirty="0" smtClean="0">
                <a:solidFill>
                  <a:srgbClr val="000000"/>
                </a:solidFill>
              </a:rPr>
              <a:t>{</a:t>
            </a:r>
          </a:p>
          <a:p>
            <a:pPr marL="800100" lvl="2" indent="0" eaLnBrk="0" fontAlgn="base" hangingPunct="0">
              <a:lnSpc>
                <a:spcPct val="90000"/>
              </a:lnSpc>
              <a:spcBef>
                <a:spcPts val="0"/>
              </a:spcBef>
              <a:buClr>
                <a:srgbClr val="FF0000"/>
              </a:buClr>
              <a:buSzPct val="50000"/>
              <a:buNone/>
            </a:pPr>
            <a:r>
              <a:rPr lang="en-US" sz="2200" kern="0" dirty="0" smtClean="0">
                <a:solidFill>
                  <a:srgbClr val="000000"/>
                </a:solidFill>
              </a:rPr>
              <a:t>return AM;</a:t>
            </a:r>
          </a:p>
          <a:p>
            <a:pPr marL="400050" lvl="1" indent="0" eaLnBrk="0" fontAlgn="base" hangingPunct="0">
              <a:lnSpc>
                <a:spcPct val="90000"/>
              </a:lnSpc>
              <a:spcBef>
                <a:spcPts val="0"/>
              </a:spcBef>
              <a:spcAft>
                <a:spcPts val="1000"/>
              </a:spcAft>
              <a:buClr>
                <a:srgbClr val="FF0000"/>
              </a:buClr>
              <a:buSzPct val="55000"/>
              <a:buNone/>
            </a:pPr>
            <a:r>
              <a:rPr lang="en-US" sz="2200" kern="0" dirty="0" smtClean="0">
                <a:solidFill>
                  <a:srgbClr val="000000"/>
                </a:solidFill>
              </a:rPr>
              <a:t>}</a:t>
            </a:r>
          </a:p>
          <a:p>
            <a:pPr marL="400050" lvl="1" indent="0" eaLnBrk="0" fontAlgn="base" hangingPunct="0">
              <a:lnSpc>
                <a:spcPct val="90000"/>
              </a:lnSpc>
              <a:spcBef>
                <a:spcPts val="0"/>
              </a:spcBef>
              <a:buClr>
                <a:srgbClr val="FF0000"/>
              </a:buClr>
              <a:buSzPct val="55000"/>
              <a:buNone/>
            </a:pPr>
            <a:r>
              <a:rPr lang="en-US" sz="2200" kern="0" dirty="0" smtClean="0">
                <a:solidFill>
                  <a:srgbClr val="000000"/>
                </a:solidFill>
              </a:rPr>
              <a:t>public String </a:t>
            </a:r>
            <a:r>
              <a:rPr lang="en-US" sz="2200" kern="0" dirty="0" err="1" smtClean="0">
                <a:solidFill>
                  <a:srgbClr val="000000"/>
                </a:solidFill>
              </a:rPr>
              <a:t>toString</a:t>
            </a:r>
            <a:r>
              <a:rPr lang="en-US" sz="2200" kern="0" dirty="0" smtClean="0">
                <a:solidFill>
                  <a:srgbClr val="000000"/>
                </a:solidFill>
              </a:rPr>
              <a:t>() //</a:t>
            </a:r>
            <a:r>
              <a:rPr lang="en-US" sz="2200" kern="0" dirty="0" err="1" smtClean="0">
                <a:solidFill>
                  <a:srgbClr val="000000"/>
                </a:solidFill>
              </a:rPr>
              <a:t>Methodos</a:t>
            </a:r>
            <a:r>
              <a:rPr lang="en-US" sz="2200" kern="0" dirty="0" smtClean="0">
                <a:solidFill>
                  <a:srgbClr val="000000"/>
                </a:solidFill>
              </a:rPr>
              <a:t> </a:t>
            </a:r>
            <a:r>
              <a:rPr lang="en-US" sz="2200" kern="0" dirty="0" err="1" smtClean="0">
                <a:solidFill>
                  <a:srgbClr val="000000"/>
                </a:solidFill>
              </a:rPr>
              <a:t>ektyposis</a:t>
            </a:r>
            <a:r>
              <a:rPr lang="en-US" sz="2200" kern="0" dirty="0" smtClean="0">
                <a:solidFill>
                  <a:srgbClr val="000000"/>
                </a:solidFill>
              </a:rPr>
              <a:t> </a:t>
            </a:r>
            <a:r>
              <a:rPr lang="en-US" sz="2200" kern="0" dirty="0" err="1" smtClean="0">
                <a:solidFill>
                  <a:srgbClr val="000000"/>
                </a:solidFill>
              </a:rPr>
              <a:t>antikeimenou</a:t>
            </a:r>
            <a:endParaRPr lang="en-US" sz="2200" kern="0" dirty="0" smtClean="0">
              <a:solidFill>
                <a:srgbClr val="000000"/>
              </a:solidFill>
            </a:endParaRPr>
          </a:p>
          <a:p>
            <a:pPr marL="400050" lvl="1" indent="0" eaLnBrk="0" fontAlgn="base" hangingPunct="0">
              <a:lnSpc>
                <a:spcPct val="90000"/>
              </a:lnSpc>
              <a:spcBef>
                <a:spcPts val="0"/>
              </a:spcBef>
              <a:buClr>
                <a:srgbClr val="FF0000"/>
              </a:buClr>
              <a:buSzPct val="55000"/>
              <a:buNone/>
            </a:pPr>
            <a:r>
              <a:rPr lang="en-US" sz="2200" kern="0" dirty="0" smtClean="0">
                <a:solidFill>
                  <a:srgbClr val="000000"/>
                </a:solidFill>
              </a:rPr>
              <a:t>{</a:t>
            </a:r>
          </a:p>
          <a:p>
            <a:pPr marL="800100" lvl="2" indent="0" eaLnBrk="0" fontAlgn="base" hangingPunct="0">
              <a:lnSpc>
                <a:spcPct val="90000"/>
              </a:lnSpc>
              <a:spcBef>
                <a:spcPts val="0"/>
              </a:spcBef>
              <a:buClr>
                <a:srgbClr val="FF0000"/>
              </a:buClr>
              <a:buSzPct val="50000"/>
              <a:buNone/>
            </a:pPr>
            <a:r>
              <a:rPr lang="en-US" sz="2200" kern="0" dirty="0" smtClean="0">
                <a:solidFill>
                  <a:srgbClr val="000000"/>
                </a:solidFill>
              </a:rPr>
              <a:t>String a = new String(</a:t>
            </a:r>
            <a:r>
              <a:rPr lang="en-US" sz="2200" kern="0" dirty="0" err="1" smtClean="0">
                <a:solidFill>
                  <a:srgbClr val="000000"/>
                </a:solidFill>
              </a:rPr>
              <a:t>onoma</a:t>
            </a:r>
            <a:r>
              <a:rPr lang="en-US" sz="2200" kern="0" dirty="0" smtClean="0">
                <a:solidFill>
                  <a:srgbClr val="000000"/>
                </a:solidFill>
              </a:rPr>
              <a:t> + “ “ + </a:t>
            </a:r>
            <a:r>
              <a:rPr lang="en-US" sz="2200" kern="0" dirty="0" err="1" smtClean="0">
                <a:solidFill>
                  <a:srgbClr val="000000"/>
                </a:solidFill>
              </a:rPr>
              <a:t>eponimo</a:t>
            </a:r>
            <a:r>
              <a:rPr lang="en-US" sz="2200" kern="0" dirty="0" smtClean="0">
                <a:solidFill>
                  <a:srgbClr val="000000"/>
                </a:solidFill>
              </a:rPr>
              <a:t> “ + AM : “ + AM);</a:t>
            </a:r>
          </a:p>
          <a:p>
            <a:pPr marL="800100" lvl="2" indent="0" eaLnBrk="0" fontAlgn="base" hangingPunct="0">
              <a:lnSpc>
                <a:spcPct val="90000"/>
              </a:lnSpc>
              <a:spcBef>
                <a:spcPts val="0"/>
              </a:spcBef>
              <a:buClr>
                <a:srgbClr val="FF0000"/>
              </a:buClr>
              <a:buSzPct val="50000"/>
              <a:buNone/>
            </a:pPr>
            <a:r>
              <a:rPr lang="en-US" sz="2200" kern="0" dirty="0" smtClean="0">
                <a:solidFill>
                  <a:srgbClr val="000000"/>
                </a:solidFill>
              </a:rPr>
              <a:t>return a;</a:t>
            </a:r>
          </a:p>
          <a:p>
            <a:pPr marL="400050" lvl="1" indent="0" eaLnBrk="0" fontAlgn="base" hangingPunct="0">
              <a:lnSpc>
                <a:spcPct val="90000"/>
              </a:lnSpc>
              <a:spcBef>
                <a:spcPts val="0"/>
              </a:spcBef>
              <a:buClr>
                <a:srgbClr val="FF0000"/>
              </a:buClr>
              <a:buSzPct val="55000"/>
              <a:buNone/>
            </a:pPr>
            <a:r>
              <a:rPr lang="en-US" sz="2200" kern="0" dirty="0" smtClean="0">
                <a:solidFill>
                  <a:srgbClr val="000000"/>
                </a:solidFill>
              </a:rPr>
              <a:t>}</a:t>
            </a:r>
            <a:endParaRPr lang="en-US" sz="2200" kern="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17</a:t>
            </a:fld>
            <a:endParaRPr lang="el-GR" sz="1400" dirty="0">
              <a:solidFill>
                <a:schemeClr val="tx1"/>
              </a:solidFill>
            </a:endParaRPr>
          </a:p>
        </p:txBody>
      </p:sp>
    </p:spTree>
    <p:extLst>
      <p:ext uri="{BB962C8B-B14F-4D97-AF65-F5344CB8AC3E}">
        <p14:creationId xmlns:p14="http://schemas.microsoft.com/office/powerpoint/2010/main" val="3184758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solidFill>
                  <a:prstClr val="black"/>
                </a:solidFill>
                <a:sym typeface="Wingdings" pitchFamily="2" charset="2"/>
              </a:rPr>
              <a:t>Παράδειγμα 2 </a:t>
            </a:r>
            <a:r>
              <a:rPr lang="el-GR" altLang="el-GR" b="1" dirty="0" smtClean="0">
                <a:solidFill>
                  <a:prstClr val="black"/>
                </a:solidFill>
                <a:sym typeface="Wingdings" pitchFamily="2" charset="2"/>
              </a:rPr>
              <a:t>με </a:t>
            </a:r>
            <a:r>
              <a:rPr lang="el-GR" altLang="el-GR" b="1" dirty="0">
                <a:solidFill>
                  <a:prstClr val="black"/>
                </a:solidFill>
                <a:sym typeface="Wingdings" pitchFamily="2" charset="2"/>
              </a:rPr>
              <a:t>κλάση </a:t>
            </a:r>
            <a:r>
              <a:rPr lang="el-GR" altLang="el-GR" b="1" dirty="0" smtClean="0">
                <a:solidFill>
                  <a:prstClr val="black"/>
                </a:solidFill>
                <a:sym typeface="Wingdings" pitchFamily="2" charset="2"/>
              </a:rPr>
              <a:t>(</a:t>
            </a:r>
            <a:r>
              <a:rPr lang="en-US" altLang="el-GR" b="1" dirty="0" smtClean="0">
                <a:solidFill>
                  <a:prstClr val="black"/>
                </a:solidFill>
                <a:sym typeface="Wingdings" pitchFamily="2" charset="2"/>
              </a:rPr>
              <a:t>4</a:t>
            </a:r>
            <a:r>
              <a:rPr lang="el-GR" altLang="el-GR" b="1" dirty="0" smtClean="0">
                <a:solidFill>
                  <a:prstClr val="black"/>
                </a:solidFill>
                <a:sym typeface="Wingdings" pitchFamily="2" charset="2"/>
              </a:rPr>
              <a:t> </a:t>
            </a:r>
            <a:r>
              <a:rPr lang="el-GR" altLang="el-GR" b="1" dirty="0">
                <a:solidFill>
                  <a:prstClr val="black"/>
                </a:solidFill>
                <a:sym typeface="Wingdings" pitchFamily="2" charset="2"/>
              </a:rPr>
              <a:t>από </a:t>
            </a:r>
            <a:r>
              <a:rPr lang="el-GR" altLang="el-GR" b="1" dirty="0" smtClean="0">
                <a:solidFill>
                  <a:prstClr val="black"/>
                </a:solidFill>
                <a:sym typeface="Wingdings" pitchFamily="2" charset="2"/>
              </a:rPr>
              <a:t>6)</a:t>
            </a:r>
            <a:endParaRPr lang="el-GR" dirty="0"/>
          </a:p>
        </p:txBody>
      </p:sp>
      <p:sp>
        <p:nvSpPr>
          <p:cNvPr id="3" name="Θέση περιεχομένου 1" descr="Συνέχεια προγράμματος: Public class, java student, extends student. Enter, άγκιστρο. Enter, protected double βαθμός, / / βαθμός στο μάθημα Java. Enter, / /, μέθοδος κατασκευής constructor. Enter, public java student, παρένθεση string όνομα, κόμμα string επώνυμο, κόμμα int a m, κόμμα int βαθμός, κλείσιμο παρένθεσης. Enter, άγκιστρο. Enter, super, παρένθεση όνομα, κόμμα επώνυμο, κόμμα a m, κλείσιμο παρένθεσης. Enter, this.βαθμός = βαθμός. Enter,  κλείσιμο αγκίστρου. Enter, public double βαθμός, άνοιγμα κλείσιμο παρένθεσης, / /,  μέθοδος πρόσβασης στο βαθμό. Enter, άγκιστρο. Enter, return βαθμός. Enter, κλείσιμο αγκίστρου. Enter, public string to string, άνοιγμα κλείσιμο παρένθεσης, / /, μέθοδος εκτύπωσης αντικειμένου. Enter, άγκιστρο. Enter, string a = new string, παρένθεση super.to string, άνοιγμα κλείσιμο παρένθεσης, + εισαγωγικά, βαθμός,  εισαγωγικά, + βαθμός, κλείσιμο παρένθεσης. Enter, return a. Enter, κλείσιμο αγκίστρου. Enter, κλείσιμο αγκίστρου.&#10;"/>
          <p:cNvSpPr>
            <a:spLocks noGrp="1"/>
          </p:cNvSpPr>
          <p:nvPr>
            <p:ph idx="1"/>
            <p:custDataLst>
              <p:tags r:id="rId1"/>
            </p:custDataLst>
          </p:nvPr>
        </p:nvSpPr>
        <p:spPr>
          <a:xfrm>
            <a:off x="457200" y="1484784"/>
            <a:ext cx="8229600" cy="5112568"/>
          </a:xfrm>
        </p:spPr>
        <p:txBody>
          <a:bodyPr>
            <a:normAutofit fontScale="92500" lnSpcReduction="10000"/>
          </a:bodyPr>
          <a:lstStyle/>
          <a:p>
            <a:pPr marL="0" lvl="0" indent="0" eaLnBrk="0" fontAlgn="base" hangingPunct="0">
              <a:lnSpc>
                <a:spcPct val="90000"/>
              </a:lnSpc>
              <a:spcBef>
                <a:spcPts val="0"/>
              </a:spcBef>
              <a:spcAft>
                <a:spcPct val="0"/>
              </a:spcAft>
              <a:buClr>
                <a:srgbClr val="3333CC"/>
              </a:buClr>
              <a:buSzPct val="60000"/>
              <a:buNone/>
            </a:pPr>
            <a:r>
              <a:rPr lang="en-US" sz="2200" kern="0" dirty="0" smtClean="0">
                <a:solidFill>
                  <a:srgbClr val="000000"/>
                </a:solidFill>
              </a:rPr>
              <a:t>public class </a:t>
            </a:r>
            <a:r>
              <a:rPr lang="en-US" sz="2200" kern="0" dirty="0" err="1" smtClean="0">
                <a:solidFill>
                  <a:srgbClr val="000000"/>
                </a:solidFill>
              </a:rPr>
              <a:t>JavaStudent</a:t>
            </a:r>
            <a:r>
              <a:rPr lang="en-US" sz="2200" kern="0" dirty="0" smtClean="0">
                <a:solidFill>
                  <a:srgbClr val="000000"/>
                </a:solidFill>
              </a:rPr>
              <a:t> extends Student</a:t>
            </a:r>
          </a:p>
          <a:p>
            <a:pPr marL="0" lvl="0" indent="0" eaLnBrk="0" fontAlgn="base" hangingPunct="0">
              <a:lnSpc>
                <a:spcPct val="90000"/>
              </a:lnSpc>
              <a:spcBef>
                <a:spcPts val="0"/>
              </a:spcBef>
              <a:spcAft>
                <a:spcPct val="0"/>
              </a:spcAft>
              <a:buClr>
                <a:srgbClr val="3333CC"/>
              </a:buClr>
              <a:buSzPct val="60000"/>
              <a:buNone/>
            </a:pPr>
            <a:r>
              <a:rPr lang="en-US" sz="2200" kern="0" dirty="0" smtClean="0">
                <a:solidFill>
                  <a:srgbClr val="000000"/>
                </a:solidFill>
              </a:rPr>
              <a:t>{</a:t>
            </a:r>
          </a:p>
          <a:p>
            <a:pPr marL="400050" lvl="1" indent="0" eaLnBrk="0" fontAlgn="base" hangingPunct="0">
              <a:lnSpc>
                <a:spcPct val="90000"/>
              </a:lnSpc>
              <a:spcBef>
                <a:spcPts val="0"/>
              </a:spcBef>
              <a:spcAft>
                <a:spcPct val="0"/>
              </a:spcAft>
              <a:buClr>
                <a:srgbClr val="FF0000"/>
              </a:buClr>
              <a:buSzPct val="55000"/>
              <a:buNone/>
            </a:pPr>
            <a:r>
              <a:rPr lang="en-US" sz="2200" kern="0" dirty="0" smtClean="0">
                <a:solidFill>
                  <a:srgbClr val="000000"/>
                </a:solidFill>
              </a:rPr>
              <a:t>protected double </a:t>
            </a:r>
            <a:r>
              <a:rPr lang="en-US" sz="2200" kern="0" dirty="0" err="1" smtClean="0">
                <a:solidFill>
                  <a:srgbClr val="000000"/>
                </a:solidFill>
              </a:rPr>
              <a:t>bathmos</a:t>
            </a:r>
            <a:r>
              <a:rPr lang="en-US" sz="2200" kern="0" dirty="0" smtClean="0">
                <a:solidFill>
                  <a:srgbClr val="000000"/>
                </a:solidFill>
              </a:rPr>
              <a:t>; // </a:t>
            </a:r>
            <a:r>
              <a:rPr lang="en-US" sz="2200" kern="0" dirty="0" err="1" smtClean="0">
                <a:solidFill>
                  <a:srgbClr val="000000"/>
                </a:solidFill>
              </a:rPr>
              <a:t>Bathmos</a:t>
            </a:r>
            <a:r>
              <a:rPr lang="en-US" sz="2200" kern="0" dirty="0" smtClean="0">
                <a:solidFill>
                  <a:srgbClr val="000000"/>
                </a:solidFill>
              </a:rPr>
              <a:t> </a:t>
            </a:r>
            <a:r>
              <a:rPr lang="en-US" sz="2200" kern="0" dirty="0" err="1" smtClean="0">
                <a:solidFill>
                  <a:srgbClr val="000000"/>
                </a:solidFill>
              </a:rPr>
              <a:t>sto</a:t>
            </a:r>
            <a:r>
              <a:rPr lang="en-US" sz="2200" kern="0" dirty="0" smtClean="0">
                <a:solidFill>
                  <a:srgbClr val="000000"/>
                </a:solidFill>
              </a:rPr>
              <a:t> </a:t>
            </a:r>
            <a:r>
              <a:rPr lang="en-US" sz="2200" kern="0" dirty="0" err="1" smtClean="0">
                <a:solidFill>
                  <a:srgbClr val="000000"/>
                </a:solidFill>
              </a:rPr>
              <a:t>mathima</a:t>
            </a:r>
            <a:r>
              <a:rPr lang="en-US" sz="2200" kern="0" dirty="0" smtClean="0">
                <a:solidFill>
                  <a:srgbClr val="000000"/>
                </a:solidFill>
              </a:rPr>
              <a:t> Java</a:t>
            </a:r>
          </a:p>
          <a:p>
            <a:pPr marL="400050" lvl="1" indent="0" eaLnBrk="0" fontAlgn="base" hangingPunct="0">
              <a:lnSpc>
                <a:spcPct val="90000"/>
              </a:lnSpc>
              <a:spcBef>
                <a:spcPts val="0"/>
              </a:spcBef>
              <a:spcAft>
                <a:spcPts val="1000"/>
              </a:spcAft>
              <a:buClr>
                <a:srgbClr val="FF0000"/>
              </a:buClr>
              <a:buSzPct val="55000"/>
              <a:buNone/>
            </a:pPr>
            <a:r>
              <a:rPr lang="en-US" sz="2200" kern="0" dirty="0" smtClean="0">
                <a:solidFill>
                  <a:srgbClr val="000000"/>
                </a:solidFill>
              </a:rPr>
              <a:t>// </a:t>
            </a:r>
            <a:r>
              <a:rPr lang="en-US" sz="2200" kern="0" dirty="0" err="1" smtClean="0">
                <a:solidFill>
                  <a:srgbClr val="000000"/>
                </a:solidFill>
              </a:rPr>
              <a:t>Methodos</a:t>
            </a:r>
            <a:r>
              <a:rPr lang="en-US" sz="2200" kern="0" dirty="0" smtClean="0">
                <a:solidFill>
                  <a:srgbClr val="000000"/>
                </a:solidFill>
              </a:rPr>
              <a:t> </a:t>
            </a:r>
            <a:r>
              <a:rPr lang="en-US" sz="2200" kern="0" dirty="0" err="1" smtClean="0">
                <a:solidFill>
                  <a:srgbClr val="000000"/>
                </a:solidFill>
              </a:rPr>
              <a:t>kataskevis</a:t>
            </a:r>
            <a:r>
              <a:rPr lang="en-US" sz="2200" kern="0" dirty="0" smtClean="0">
                <a:solidFill>
                  <a:srgbClr val="000000"/>
                </a:solidFill>
              </a:rPr>
              <a:t> (Constructor)</a:t>
            </a:r>
          </a:p>
          <a:p>
            <a:pPr marL="400050" lvl="1" indent="0" eaLnBrk="0" fontAlgn="base" hangingPunct="0">
              <a:lnSpc>
                <a:spcPct val="90000"/>
              </a:lnSpc>
              <a:spcBef>
                <a:spcPts val="0"/>
              </a:spcBef>
              <a:spcAft>
                <a:spcPct val="0"/>
              </a:spcAft>
              <a:buClr>
                <a:srgbClr val="FF0000"/>
              </a:buClr>
              <a:buSzPct val="55000"/>
              <a:buNone/>
            </a:pPr>
            <a:r>
              <a:rPr lang="en-US" sz="2200" kern="0" dirty="0" smtClean="0">
                <a:solidFill>
                  <a:srgbClr val="000000"/>
                </a:solidFill>
              </a:rPr>
              <a:t>public </a:t>
            </a:r>
            <a:r>
              <a:rPr lang="en-US" sz="2200" kern="0" dirty="0" err="1" smtClean="0">
                <a:solidFill>
                  <a:srgbClr val="000000"/>
                </a:solidFill>
              </a:rPr>
              <a:t>JavaStudent</a:t>
            </a:r>
            <a:r>
              <a:rPr lang="en-US" sz="2200" kern="0" dirty="0" smtClean="0">
                <a:solidFill>
                  <a:srgbClr val="000000"/>
                </a:solidFill>
              </a:rPr>
              <a:t>(String </a:t>
            </a:r>
            <a:r>
              <a:rPr lang="en-US" sz="2200" kern="0" dirty="0" err="1" smtClean="0">
                <a:solidFill>
                  <a:srgbClr val="000000"/>
                </a:solidFill>
              </a:rPr>
              <a:t>onoma</a:t>
            </a:r>
            <a:r>
              <a:rPr lang="en-US" sz="2200" kern="0" dirty="0" smtClean="0">
                <a:solidFill>
                  <a:srgbClr val="000000"/>
                </a:solidFill>
              </a:rPr>
              <a:t>, String </a:t>
            </a:r>
            <a:r>
              <a:rPr lang="en-US" sz="2200" kern="0" dirty="0" err="1" smtClean="0">
                <a:solidFill>
                  <a:srgbClr val="000000"/>
                </a:solidFill>
              </a:rPr>
              <a:t>eponimo</a:t>
            </a:r>
            <a:r>
              <a:rPr lang="en-US" sz="2200" kern="0" dirty="0" smtClean="0">
                <a:solidFill>
                  <a:srgbClr val="000000"/>
                </a:solidFill>
              </a:rPr>
              <a:t>, </a:t>
            </a:r>
            <a:r>
              <a:rPr lang="en-US" sz="2200" kern="0" dirty="0" err="1" smtClean="0">
                <a:solidFill>
                  <a:srgbClr val="000000"/>
                </a:solidFill>
              </a:rPr>
              <a:t>int</a:t>
            </a:r>
            <a:r>
              <a:rPr lang="en-US" sz="2200" kern="0" dirty="0" smtClean="0">
                <a:solidFill>
                  <a:srgbClr val="000000"/>
                </a:solidFill>
              </a:rPr>
              <a:t> AM, </a:t>
            </a:r>
            <a:r>
              <a:rPr lang="en-US" sz="2200" kern="0" dirty="0" err="1" smtClean="0">
                <a:solidFill>
                  <a:srgbClr val="000000"/>
                </a:solidFill>
              </a:rPr>
              <a:t>int</a:t>
            </a:r>
            <a:r>
              <a:rPr lang="en-US" sz="2200" kern="0" dirty="0" smtClean="0">
                <a:solidFill>
                  <a:srgbClr val="000000"/>
                </a:solidFill>
              </a:rPr>
              <a:t> </a:t>
            </a:r>
            <a:r>
              <a:rPr lang="en-US" sz="2200" kern="0" dirty="0" err="1" smtClean="0">
                <a:solidFill>
                  <a:srgbClr val="000000"/>
                </a:solidFill>
              </a:rPr>
              <a:t>bathmos</a:t>
            </a:r>
            <a:r>
              <a:rPr lang="en-US" sz="2200" kern="0" dirty="0" smtClean="0">
                <a:solidFill>
                  <a:srgbClr val="000000"/>
                </a:solidFill>
              </a:rPr>
              <a:t>)</a:t>
            </a:r>
          </a:p>
          <a:p>
            <a:pPr marL="400050" lvl="1" indent="0" eaLnBrk="0" fontAlgn="base" hangingPunct="0">
              <a:lnSpc>
                <a:spcPct val="90000"/>
              </a:lnSpc>
              <a:spcBef>
                <a:spcPts val="0"/>
              </a:spcBef>
              <a:spcAft>
                <a:spcPct val="0"/>
              </a:spcAft>
              <a:buClr>
                <a:srgbClr val="FF0000"/>
              </a:buClr>
              <a:buSzPct val="55000"/>
              <a:buNone/>
            </a:pPr>
            <a:r>
              <a:rPr lang="en-US" sz="2200" kern="0" dirty="0" smtClean="0">
                <a:solidFill>
                  <a:srgbClr val="000000"/>
                </a:solidFill>
              </a:rPr>
              <a:t>{</a:t>
            </a:r>
          </a:p>
          <a:p>
            <a:pPr marL="800100" lvl="2" indent="0" eaLnBrk="0" fontAlgn="base" hangingPunct="0">
              <a:lnSpc>
                <a:spcPct val="90000"/>
              </a:lnSpc>
              <a:spcBef>
                <a:spcPts val="0"/>
              </a:spcBef>
              <a:spcAft>
                <a:spcPct val="0"/>
              </a:spcAft>
              <a:buClr>
                <a:srgbClr val="3333CC"/>
              </a:buClr>
              <a:buSzPct val="50000"/>
              <a:buNone/>
            </a:pPr>
            <a:r>
              <a:rPr lang="en-US" sz="2200" kern="0" dirty="0" smtClean="0">
                <a:solidFill>
                  <a:srgbClr val="000000"/>
                </a:solidFill>
              </a:rPr>
              <a:t>super(</a:t>
            </a:r>
            <a:r>
              <a:rPr lang="en-US" sz="2200" kern="0" dirty="0" err="1" smtClean="0">
                <a:solidFill>
                  <a:srgbClr val="000000"/>
                </a:solidFill>
              </a:rPr>
              <a:t>onoma</a:t>
            </a:r>
            <a:r>
              <a:rPr lang="en-US" sz="2200" kern="0" dirty="0" smtClean="0">
                <a:solidFill>
                  <a:srgbClr val="000000"/>
                </a:solidFill>
              </a:rPr>
              <a:t>, </a:t>
            </a:r>
            <a:r>
              <a:rPr lang="en-US" sz="2200" kern="0" dirty="0" err="1" smtClean="0">
                <a:solidFill>
                  <a:srgbClr val="000000"/>
                </a:solidFill>
              </a:rPr>
              <a:t>eponimo</a:t>
            </a:r>
            <a:r>
              <a:rPr lang="en-US" sz="2200" kern="0" dirty="0" smtClean="0">
                <a:solidFill>
                  <a:srgbClr val="000000"/>
                </a:solidFill>
              </a:rPr>
              <a:t>, AM);</a:t>
            </a:r>
          </a:p>
          <a:p>
            <a:pPr marL="800100" lvl="2" indent="0" eaLnBrk="0" fontAlgn="base" hangingPunct="0">
              <a:lnSpc>
                <a:spcPct val="90000"/>
              </a:lnSpc>
              <a:spcBef>
                <a:spcPts val="0"/>
              </a:spcBef>
              <a:spcAft>
                <a:spcPct val="0"/>
              </a:spcAft>
              <a:buClr>
                <a:srgbClr val="3333CC"/>
              </a:buClr>
              <a:buSzPct val="50000"/>
              <a:buNone/>
            </a:pPr>
            <a:r>
              <a:rPr lang="en-US" sz="2200" kern="0" dirty="0" err="1" smtClean="0">
                <a:solidFill>
                  <a:srgbClr val="000000"/>
                </a:solidFill>
              </a:rPr>
              <a:t>this.bathmos</a:t>
            </a:r>
            <a:r>
              <a:rPr lang="en-US" sz="2200" kern="0" dirty="0" smtClean="0">
                <a:solidFill>
                  <a:srgbClr val="000000"/>
                </a:solidFill>
              </a:rPr>
              <a:t> = </a:t>
            </a:r>
            <a:r>
              <a:rPr lang="en-US" sz="2200" kern="0" dirty="0" err="1" smtClean="0">
                <a:solidFill>
                  <a:srgbClr val="000000"/>
                </a:solidFill>
              </a:rPr>
              <a:t>bathmos</a:t>
            </a:r>
            <a:r>
              <a:rPr lang="en-US" sz="2200" kern="0" dirty="0" smtClean="0">
                <a:solidFill>
                  <a:srgbClr val="000000"/>
                </a:solidFill>
              </a:rPr>
              <a:t>;</a:t>
            </a:r>
          </a:p>
          <a:p>
            <a:pPr marL="400050" lvl="1" indent="0" eaLnBrk="0" fontAlgn="base" hangingPunct="0">
              <a:lnSpc>
                <a:spcPct val="90000"/>
              </a:lnSpc>
              <a:spcBef>
                <a:spcPts val="0"/>
              </a:spcBef>
              <a:spcAft>
                <a:spcPts val="1000"/>
              </a:spcAft>
              <a:buClr>
                <a:srgbClr val="FF0000"/>
              </a:buClr>
              <a:buSzPct val="55000"/>
              <a:buNone/>
            </a:pPr>
            <a:r>
              <a:rPr lang="en-US" sz="2200" kern="0" dirty="0" smtClean="0">
                <a:solidFill>
                  <a:srgbClr val="000000"/>
                </a:solidFill>
              </a:rPr>
              <a:t>}</a:t>
            </a:r>
          </a:p>
          <a:p>
            <a:pPr marL="400050" lvl="1" indent="0" eaLnBrk="0" fontAlgn="base" hangingPunct="0">
              <a:lnSpc>
                <a:spcPct val="90000"/>
              </a:lnSpc>
              <a:spcBef>
                <a:spcPts val="0"/>
              </a:spcBef>
              <a:spcAft>
                <a:spcPct val="0"/>
              </a:spcAft>
              <a:buClr>
                <a:srgbClr val="FF0000"/>
              </a:buClr>
              <a:buSzPct val="55000"/>
              <a:buNone/>
            </a:pPr>
            <a:r>
              <a:rPr lang="en-US" sz="2200" kern="0" dirty="0" smtClean="0">
                <a:solidFill>
                  <a:srgbClr val="000000"/>
                </a:solidFill>
              </a:rPr>
              <a:t>public double </a:t>
            </a:r>
            <a:r>
              <a:rPr lang="en-US" sz="2200" kern="0" dirty="0" err="1" smtClean="0">
                <a:solidFill>
                  <a:srgbClr val="000000"/>
                </a:solidFill>
              </a:rPr>
              <a:t>bathmos</a:t>
            </a:r>
            <a:r>
              <a:rPr lang="en-US" sz="2200" kern="0" dirty="0" smtClean="0">
                <a:solidFill>
                  <a:srgbClr val="000000"/>
                </a:solidFill>
              </a:rPr>
              <a:t>() // </a:t>
            </a:r>
            <a:r>
              <a:rPr lang="en-US" sz="2200" kern="0" dirty="0" err="1" smtClean="0">
                <a:solidFill>
                  <a:srgbClr val="000000"/>
                </a:solidFill>
              </a:rPr>
              <a:t>Methodos</a:t>
            </a:r>
            <a:r>
              <a:rPr lang="en-US" sz="2200" kern="0" dirty="0" smtClean="0">
                <a:solidFill>
                  <a:srgbClr val="000000"/>
                </a:solidFill>
              </a:rPr>
              <a:t> </a:t>
            </a:r>
            <a:r>
              <a:rPr lang="en-US" sz="2200" kern="0" dirty="0" err="1" smtClean="0">
                <a:solidFill>
                  <a:srgbClr val="000000"/>
                </a:solidFill>
              </a:rPr>
              <a:t>prosvasis</a:t>
            </a:r>
            <a:r>
              <a:rPr lang="en-US" sz="2200" kern="0" dirty="0" smtClean="0">
                <a:solidFill>
                  <a:srgbClr val="000000"/>
                </a:solidFill>
              </a:rPr>
              <a:t> </a:t>
            </a:r>
            <a:r>
              <a:rPr lang="en-US" sz="2200" kern="0" dirty="0" err="1" smtClean="0">
                <a:solidFill>
                  <a:srgbClr val="000000"/>
                </a:solidFill>
              </a:rPr>
              <a:t>sto</a:t>
            </a:r>
            <a:r>
              <a:rPr lang="en-US" sz="2200" kern="0" dirty="0" smtClean="0">
                <a:solidFill>
                  <a:srgbClr val="000000"/>
                </a:solidFill>
              </a:rPr>
              <a:t> </a:t>
            </a:r>
            <a:r>
              <a:rPr lang="en-US" sz="2200" kern="0" dirty="0" err="1" smtClean="0">
                <a:solidFill>
                  <a:srgbClr val="000000"/>
                </a:solidFill>
              </a:rPr>
              <a:t>bathmo</a:t>
            </a:r>
            <a:endParaRPr lang="en-US" sz="2200" kern="0" dirty="0" smtClean="0">
              <a:solidFill>
                <a:srgbClr val="000000"/>
              </a:solidFill>
            </a:endParaRPr>
          </a:p>
          <a:p>
            <a:pPr marL="400050" lvl="1" indent="0" eaLnBrk="0" fontAlgn="base" hangingPunct="0">
              <a:lnSpc>
                <a:spcPct val="90000"/>
              </a:lnSpc>
              <a:spcBef>
                <a:spcPts val="0"/>
              </a:spcBef>
              <a:spcAft>
                <a:spcPct val="0"/>
              </a:spcAft>
              <a:buClr>
                <a:srgbClr val="FF0000"/>
              </a:buClr>
              <a:buSzPct val="55000"/>
              <a:buNone/>
            </a:pPr>
            <a:r>
              <a:rPr lang="en-US" sz="2200" kern="0" dirty="0" smtClean="0">
                <a:solidFill>
                  <a:srgbClr val="000000"/>
                </a:solidFill>
              </a:rPr>
              <a:t>{</a:t>
            </a:r>
          </a:p>
          <a:p>
            <a:pPr marL="800100" lvl="2" indent="0" eaLnBrk="0" fontAlgn="base" hangingPunct="0">
              <a:lnSpc>
                <a:spcPct val="90000"/>
              </a:lnSpc>
              <a:spcBef>
                <a:spcPts val="0"/>
              </a:spcBef>
              <a:spcAft>
                <a:spcPct val="0"/>
              </a:spcAft>
              <a:buClr>
                <a:srgbClr val="3333CC"/>
              </a:buClr>
              <a:buSzPct val="50000"/>
              <a:buNone/>
            </a:pPr>
            <a:r>
              <a:rPr lang="en-US" sz="2200" kern="0" dirty="0" smtClean="0">
                <a:solidFill>
                  <a:srgbClr val="000000"/>
                </a:solidFill>
              </a:rPr>
              <a:t>return </a:t>
            </a:r>
            <a:r>
              <a:rPr lang="en-US" sz="2200" kern="0" dirty="0" err="1" smtClean="0">
                <a:solidFill>
                  <a:srgbClr val="000000"/>
                </a:solidFill>
              </a:rPr>
              <a:t>bathmos</a:t>
            </a:r>
            <a:r>
              <a:rPr lang="en-US" sz="2200" kern="0" dirty="0" smtClean="0">
                <a:solidFill>
                  <a:srgbClr val="000000"/>
                </a:solidFill>
              </a:rPr>
              <a:t>;</a:t>
            </a:r>
          </a:p>
          <a:p>
            <a:pPr marL="400050" lvl="1" indent="0" eaLnBrk="0" fontAlgn="base" hangingPunct="0">
              <a:lnSpc>
                <a:spcPct val="90000"/>
              </a:lnSpc>
              <a:spcBef>
                <a:spcPts val="0"/>
              </a:spcBef>
              <a:spcAft>
                <a:spcPts val="1000"/>
              </a:spcAft>
              <a:buClr>
                <a:srgbClr val="FF0000"/>
              </a:buClr>
              <a:buSzPct val="55000"/>
              <a:buNone/>
            </a:pPr>
            <a:r>
              <a:rPr lang="en-US" sz="2200" kern="0" dirty="0" smtClean="0">
                <a:solidFill>
                  <a:srgbClr val="000000"/>
                </a:solidFill>
              </a:rPr>
              <a:t>}</a:t>
            </a:r>
          </a:p>
          <a:p>
            <a:pPr marL="400050" lvl="1" indent="0" eaLnBrk="0" fontAlgn="base" hangingPunct="0">
              <a:lnSpc>
                <a:spcPct val="90000"/>
              </a:lnSpc>
              <a:spcBef>
                <a:spcPts val="0"/>
              </a:spcBef>
              <a:spcAft>
                <a:spcPct val="0"/>
              </a:spcAft>
              <a:buClr>
                <a:srgbClr val="FF0000"/>
              </a:buClr>
              <a:buSzPct val="55000"/>
              <a:buNone/>
            </a:pPr>
            <a:r>
              <a:rPr lang="en-US" sz="2200" kern="0" dirty="0" smtClean="0">
                <a:solidFill>
                  <a:srgbClr val="000000"/>
                </a:solidFill>
              </a:rPr>
              <a:t>public String </a:t>
            </a:r>
            <a:r>
              <a:rPr lang="en-US" sz="2200" kern="0" dirty="0" err="1" smtClean="0">
                <a:solidFill>
                  <a:srgbClr val="000000"/>
                </a:solidFill>
              </a:rPr>
              <a:t>toString</a:t>
            </a:r>
            <a:r>
              <a:rPr lang="en-US" sz="2200" kern="0" dirty="0" smtClean="0">
                <a:solidFill>
                  <a:srgbClr val="000000"/>
                </a:solidFill>
              </a:rPr>
              <a:t>() // </a:t>
            </a:r>
            <a:r>
              <a:rPr lang="en-US" sz="2200" kern="0" dirty="0" err="1" smtClean="0">
                <a:solidFill>
                  <a:srgbClr val="000000"/>
                </a:solidFill>
              </a:rPr>
              <a:t>Methodos</a:t>
            </a:r>
            <a:r>
              <a:rPr lang="en-US" sz="2200" kern="0" dirty="0" smtClean="0">
                <a:solidFill>
                  <a:srgbClr val="000000"/>
                </a:solidFill>
              </a:rPr>
              <a:t> </a:t>
            </a:r>
            <a:r>
              <a:rPr lang="en-US" sz="2200" kern="0" dirty="0" err="1" smtClean="0">
                <a:solidFill>
                  <a:srgbClr val="000000"/>
                </a:solidFill>
              </a:rPr>
              <a:t>ektyposis</a:t>
            </a:r>
            <a:r>
              <a:rPr lang="en-US" sz="2200" kern="0" dirty="0" smtClean="0">
                <a:solidFill>
                  <a:srgbClr val="000000"/>
                </a:solidFill>
              </a:rPr>
              <a:t> </a:t>
            </a:r>
            <a:r>
              <a:rPr lang="en-US" sz="2200" kern="0" dirty="0" err="1" smtClean="0">
                <a:solidFill>
                  <a:srgbClr val="000000"/>
                </a:solidFill>
              </a:rPr>
              <a:t>antikeimenou</a:t>
            </a:r>
            <a:endParaRPr lang="en-US" sz="2200" kern="0" dirty="0" smtClean="0">
              <a:solidFill>
                <a:srgbClr val="000000"/>
              </a:solidFill>
            </a:endParaRPr>
          </a:p>
          <a:p>
            <a:pPr marL="400050" lvl="1" indent="0" eaLnBrk="0" fontAlgn="base" hangingPunct="0">
              <a:lnSpc>
                <a:spcPct val="90000"/>
              </a:lnSpc>
              <a:spcBef>
                <a:spcPts val="0"/>
              </a:spcBef>
              <a:spcAft>
                <a:spcPct val="0"/>
              </a:spcAft>
              <a:buClr>
                <a:srgbClr val="FF0000"/>
              </a:buClr>
              <a:buSzPct val="55000"/>
              <a:buNone/>
            </a:pPr>
            <a:r>
              <a:rPr lang="en-US" sz="2200" kern="0" dirty="0" smtClean="0">
                <a:solidFill>
                  <a:srgbClr val="000000"/>
                </a:solidFill>
              </a:rPr>
              <a:t>{</a:t>
            </a:r>
          </a:p>
          <a:p>
            <a:pPr marL="800100" lvl="2" indent="0" eaLnBrk="0" fontAlgn="base" hangingPunct="0">
              <a:lnSpc>
                <a:spcPct val="90000"/>
              </a:lnSpc>
              <a:spcBef>
                <a:spcPts val="0"/>
              </a:spcBef>
              <a:spcAft>
                <a:spcPct val="0"/>
              </a:spcAft>
              <a:buClr>
                <a:srgbClr val="3333CC"/>
              </a:buClr>
              <a:buSzPct val="50000"/>
              <a:buNone/>
            </a:pPr>
            <a:r>
              <a:rPr lang="en-US" sz="2200" kern="0" dirty="0" smtClean="0">
                <a:solidFill>
                  <a:srgbClr val="000000"/>
                </a:solidFill>
              </a:rPr>
              <a:t>String a = new String(</a:t>
            </a:r>
            <a:r>
              <a:rPr lang="en-US" sz="2200" kern="0" dirty="0" err="1" smtClean="0">
                <a:solidFill>
                  <a:srgbClr val="000000"/>
                </a:solidFill>
              </a:rPr>
              <a:t>super.toString</a:t>
            </a:r>
            <a:r>
              <a:rPr lang="en-US" sz="2200" kern="0" dirty="0" smtClean="0">
                <a:solidFill>
                  <a:srgbClr val="000000"/>
                </a:solidFill>
              </a:rPr>
              <a:t>() + “</a:t>
            </a:r>
            <a:r>
              <a:rPr lang="en-US" sz="2200" kern="0" dirty="0" err="1" smtClean="0">
                <a:solidFill>
                  <a:srgbClr val="000000"/>
                </a:solidFill>
              </a:rPr>
              <a:t>Bathmos</a:t>
            </a:r>
            <a:r>
              <a:rPr lang="en-US" sz="2200" kern="0" dirty="0" smtClean="0">
                <a:solidFill>
                  <a:srgbClr val="000000"/>
                </a:solidFill>
              </a:rPr>
              <a:t> : “ + </a:t>
            </a:r>
            <a:r>
              <a:rPr lang="en-US" sz="2200" kern="0" dirty="0" err="1" smtClean="0">
                <a:solidFill>
                  <a:srgbClr val="000000"/>
                </a:solidFill>
              </a:rPr>
              <a:t>bathmos</a:t>
            </a:r>
            <a:r>
              <a:rPr lang="en-US" sz="2200" kern="0" dirty="0" smtClean="0">
                <a:solidFill>
                  <a:srgbClr val="000000"/>
                </a:solidFill>
              </a:rPr>
              <a:t>);</a:t>
            </a:r>
          </a:p>
          <a:p>
            <a:pPr marL="800100" lvl="2" indent="0" eaLnBrk="0" fontAlgn="base" hangingPunct="0">
              <a:lnSpc>
                <a:spcPct val="90000"/>
              </a:lnSpc>
              <a:spcBef>
                <a:spcPts val="0"/>
              </a:spcBef>
              <a:spcAft>
                <a:spcPct val="0"/>
              </a:spcAft>
              <a:buClr>
                <a:srgbClr val="3333CC"/>
              </a:buClr>
              <a:buSzPct val="50000"/>
              <a:buNone/>
            </a:pPr>
            <a:r>
              <a:rPr lang="en-US" sz="2200" kern="0" dirty="0" smtClean="0">
                <a:solidFill>
                  <a:srgbClr val="000000"/>
                </a:solidFill>
              </a:rPr>
              <a:t>return a;</a:t>
            </a:r>
          </a:p>
          <a:p>
            <a:pPr marL="400050" lvl="1" indent="0" eaLnBrk="0" fontAlgn="base" hangingPunct="0">
              <a:lnSpc>
                <a:spcPct val="90000"/>
              </a:lnSpc>
              <a:spcBef>
                <a:spcPts val="0"/>
              </a:spcBef>
              <a:spcAft>
                <a:spcPct val="0"/>
              </a:spcAft>
              <a:buClr>
                <a:srgbClr val="FF0000"/>
              </a:buClr>
              <a:buSzPct val="55000"/>
              <a:buNone/>
            </a:pPr>
            <a:r>
              <a:rPr lang="en-US" sz="2200" kern="0" dirty="0" smtClean="0">
                <a:solidFill>
                  <a:srgbClr val="000000"/>
                </a:solidFill>
              </a:rPr>
              <a:t>}</a:t>
            </a:r>
          </a:p>
          <a:p>
            <a:pPr marL="0" lvl="0" indent="0" eaLnBrk="0" fontAlgn="base" hangingPunct="0">
              <a:lnSpc>
                <a:spcPct val="90000"/>
              </a:lnSpc>
              <a:spcBef>
                <a:spcPts val="0"/>
              </a:spcBef>
              <a:spcAft>
                <a:spcPct val="0"/>
              </a:spcAft>
              <a:buClr>
                <a:srgbClr val="3333CC"/>
              </a:buClr>
              <a:buSzPct val="60000"/>
              <a:buNone/>
            </a:pPr>
            <a:r>
              <a:rPr lang="en-US" sz="2200" kern="0" dirty="0" smtClean="0">
                <a:solidFill>
                  <a:srgbClr val="000000"/>
                </a:solidFill>
              </a:rPr>
              <a:t>}</a:t>
            </a:r>
            <a:endParaRPr lang="en-US" sz="2200" kern="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18</a:t>
            </a:fld>
            <a:endParaRPr lang="el-GR" sz="1400" dirty="0">
              <a:solidFill>
                <a:schemeClr val="tx1"/>
              </a:solidFill>
            </a:endParaRPr>
          </a:p>
        </p:txBody>
      </p:sp>
    </p:spTree>
    <p:extLst>
      <p:ext uri="{BB962C8B-B14F-4D97-AF65-F5344CB8AC3E}">
        <p14:creationId xmlns:p14="http://schemas.microsoft.com/office/powerpoint/2010/main" val="2620165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solidFill>
                  <a:prstClr val="black"/>
                </a:solidFill>
                <a:sym typeface="Wingdings" pitchFamily="2" charset="2"/>
              </a:rPr>
              <a:t>Παράδειγμα 2 </a:t>
            </a:r>
            <a:r>
              <a:rPr lang="el-GR" altLang="el-GR" b="1" dirty="0" smtClean="0">
                <a:solidFill>
                  <a:prstClr val="black"/>
                </a:solidFill>
                <a:sym typeface="Wingdings" pitchFamily="2" charset="2"/>
              </a:rPr>
              <a:t>με </a:t>
            </a:r>
            <a:r>
              <a:rPr lang="el-GR" altLang="el-GR" b="1" dirty="0">
                <a:solidFill>
                  <a:prstClr val="black"/>
                </a:solidFill>
                <a:sym typeface="Wingdings" pitchFamily="2" charset="2"/>
              </a:rPr>
              <a:t>κλάση </a:t>
            </a:r>
            <a:r>
              <a:rPr lang="el-GR" altLang="el-GR" b="1" dirty="0" smtClean="0">
                <a:solidFill>
                  <a:prstClr val="black"/>
                </a:solidFill>
                <a:sym typeface="Wingdings" pitchFamily="2" charset="2"/>
              </a:rPr>
              <a:t>(</a:t>
            </a:r>
            <a:r>
              <a:rPr lang="en-US" altLang="el-GR" b="1" dirty="0" smtClean="0">
                <a:solidFill>
                  <a:prstClr val="black"/>
                </a:solidFill>
                <a:sym typeface="Wingdings" pitchFamily="2" charset="2"/>
              </a:rPr>
              <a:t>5</a:t>
            </a:r>
            <a:r>
              <a:rPr lang="el-GR" altLang="el-GR" b="1" dirty="0" smtClean="0">
                <a:solidFill>
                  <a:prstClr val="black"/>
                </a:solidFill>
                <a:sym typeface="Wingdings" pitchFamily="2" charset="2"/>
              </a:rPr>
              <a:t> </a:t>
            </a:r>
            <a:r>
              <a:rPr lang="el-GR" altLang="el-GR" b="1" dirty="0">
                <a:solidFill>
                  <a:prstClr val="black"/>
                </a:solidFill>
                <a:sym typeface="Wingdings" pitchFamily="2" charset="2"/>
              </a:rPr>
              <a:t>από </a:t>
            </a:r>
            <a:r>
              <a:rPr lang="el-GR" altLang="el-GR" b="1" dirty="0" smtClean="0">
                <a:solidFill>
                  <a:prstClr val="black"/>
                </a:solidFill>
                <a:sym typeface="Wingdings" pitchFamily="2" charset="2"/>
              </a:rPr>
              <a:t>6)</a:t>
            </a:r>
            <a:endParaRPr lang="el-GR" dirty="0"/>
          </a:p>
        </p:txBody>
      </p:sp>
      <p:sp>
        <p:nvSpPr>
          <p:cNvPr id="3" name="Θέση περιεχομένου 1" descr="Συνέχεια προγράμματος: Class test, java student. Enter, άγκιστρο. Enter, public static, void main, παρένθεση string, άνοιγμα κλείσιμο αγκύλης, arguments, κλείσιμο παρένθεσης. Enter, άγκιστρο. Enter, java student a, = new java student, παρένθεση, εισαγωγικά νικόλαος εισαγωγικά, κόμμα, εισαγωγικά αποστόλου εισαγωγικά, κόμμα 31 45, κόμμα 8.5, κλείσιμο παρένθεσης. Enter, java student b, = new java student, παρένθεση, εισαγωγικά ιωάννης εισαγωγικά, κόμμα, εισαγωγικά δάλας εισαγωγικά, κόμμα 32 56, κόμμα 5.0, κλείσιμο παρένθεσης. Enter, java student c, = new java student, παρένθεση, εισαγωγικά γεώργιος εισαγωγικά, κόμμα, εισαγωγικά λαδάς εισαγωγικά, κόμμα 33 72, κόμμα 7.0, κλείσιμο παρένθεσης. Enter, &#10;java student d, = new java student, παρένθεση, εισαγωγικά μαρία εισαγωγικά, κόμμα, εισαγωγικά νικολάου εισαγωγικά, κόμμα 34 84, κόμμα 6.5, κλείσιμο παρένθεσης. Enter, system.out.print ln, παρένθεση a, κλείσιμο παρένθεσης. Enter, system.out.print ln, παρένθεση b, κλείσιμο παρένθεσης. Enter, system.out.print ln, παρένθεση c, κλείσιμο παρένθεσης. Enter, system.out.print ln, παρένθεση d, κλείσιμο παρένθεσης. Enter, κλείσιμο αγκίστρου. Enter, κλείσιμο αγκίστρου.&#10;"/>
          <p:cNvSpPr>
            <a:spLocks noGrp="1"/>
          </p:cNvSpPr>
          <p:nvPr>
            <p:ph idx="1"/>
            <p:custDataLst>
              <p:tags r:id="rId1"/>
            </p:custDataLst>
          </p:nvPr>
        </p:nvSpPr>
        <p:spPr/>
        <p:txBody>
          <a:bodyPr/>
          <a:lstStyle/>
          <a:p>
            <a:pPr marL="0" lvl="0" indent="0" eaLnBrk="0" fontAlgn="base" hangingPunct="0">
              <a:lnSpc>
                <a:spcPct val="90000"/>
              </a:lnSpc>
              <a:spcBef>
                <a:spcPts val="0"/>
              </a:spcBef>
              <a:spcAft>
                <a:spcPct val="0"/>
              </a:spcAft>
              <a:buClr>
                <a:srgbClr val="3333CC"/>
              </a:buClr>
              <a:buSzPct val="60000"/>
              <a:buNone/>
            </a:pPr>
            <a:r>
              <a:rPr lang="en-US" sz="2000" kern="0" dirty="0" smtClean="0">
                <a:solidFill>
                  <a:srgbClr val="000000"/>
                </a:solidFill>
              </a:rPr>
              <a:t>class </a:t>
            </a:r>
            <a:r>
              <a:rPr lang="en-US" sz="2000" kern="0" dirty="0" err="1" smtClean="0">
                <a:solidFill>
                  <a:srgbClr val="000000"/>
                </a:solidFill>
              </a:rPr>
              <a:t>TestJavaStudent</a:t>
            </a:r>
            <a:endParaRPr lang="en-US" sz="2000" kern="0" dirty="0" smtClean="0">
              <a:solidFill>
                <a:srgbClr val="000000"/>
              </a:solidFill>
            </a:endParaRPr>
          </a:p>
          <a:p>
            <a:pPr marL="0" lvl="0" indent="0" eaLnBrk="0" fontAlgn="base" hangingPunct="0">
              <a:lnSpc>
                <a:spcPct val="90000"/>
              </a:lnSpc>
              <a:spcBef>
                <a:spcPts val="0"/>
              </a:spcBef>
              <a:spcAft>
                <a:spcPct val="0"/>
              </a:spcAft>
              <a:buClr>
                <a:srgbClr val="3333CC"/>
              </a:buClr>
              <a:buSzPct val="60000"/>
              <a:buNone/>
            </a:pPr>
            <a:r>
              <a:rPr lang="en-US" sz="2000" kern="0" dirty="0" smtClean="0">
                <a:solidFill>
                  <a:srgbClr val="000000"/>
                </a:solidFill>
              </a:rPr>
              <a:t>{</a:t>
            </a:r>
          </a:p>
          <a:p>
            <a:pPr marL="400050" lvl="1" indent="0" eaLnBrk="0" fontAlgn="base" hangingPunct="0">
              <a:lnSpc>
                <a:spcPct val="90000"/>
              </a:lnSpc>
              <a:spcBef>
                <a:spcPts val="0"/>
              </a:spcBef>
              <a:buClr>
                <a:srgbClr val="FF0000"/>
              </a:buClr>
              <a:buSzPct val="55000"/>
              <a:buNone/>
            </a:pPr>
            <a:r>
              <a:rPr lang="en-US" sz="2000" kern="0" dirty="0" smtClean="0">
                <a:solidFill>
                  <a:srgbClr val="000000"/>
                </a:solidFill>
              </a:rPr>
              <a:t>public static void main(String[] arguments)</a:t>
            </a:r>
          </a:p>
          <a:p>
            <a:pPr marL="400050" lvl="1" indent="0" eaLnBrk="0" fontAlgn="base" hangingPunct="0">
              <a:lnSpc>
                <a:spcPct val="90000"/>
              </a:lnSpc>
              <a:spcBef>
                <a:spcPts val="0"/>
              </a:spcBef>
              <a:buClr>
                <a:srgbClr val="FF0000"/>
              </a:buClr>
              <a:buSzPct val="55000"/>
              <a:buNone/>
            </a:pPr>
            <a:r>
              <a:rPr lang="en-US" sz="2000" kern="0" dirty="0" smtClean="0">
                <a:solidFill>
                  <a:srgbClr val="000000"/>
                </a:solidFill>
              </a:rPr>
              <a:t>{</a:t>
            </a:r>
          </a:p>
          <a:p>
            <a:pPr marL="800100" lvl="2" indent="0" eaLnBrk="0" fontAlgn="base" hangingPunct="0">
              <a:lnSpc>
                <a:spcPct val="90000"/>
              </a:lnSpc>
              <a:spcBef>
                <a:spcPts val="0"/>
              </a:spcBef>
              <a:buClr>
                <a:srgbClr val="3333CC"/>
              </a:buClr>
              <a:buSzPct val="50000"/>
              <a:buNone/>
            </a:pPr>
            <a:r>
              <a:rPr lang="en-US" sz="2000" kern="0" dirty="0" err="1" smtClean="0">
                <a:solidFill>
                  <a:srgbClr val="000000"/>
                </a:solidFill>
              </a:rPr>
              <a:t>JavaStudent</a:t>
            </a:r>
            <a:r>
              <a:rPr lang="en-US" sz="2000" kern="0" dirty="0" smtClean="0">
                <a:solidFill>
                  <a:srgbClr val="000000"/>
                </a:solidFill>
              </a:rPr>
              <a:t> a = new </a:t>
            </a:r>
            <a:r>
              <a:rPr lang="en-US" sz="2000" kern="0" dirty="0" err="1" smtClean="0">
                <a:solidFill>
                  <a:srgbClr val="000000"/>
                </a:solidFill>
              </a:rPr>
              <a:t>JavaStudent</a:t>
            </a:r>
            <a:r>
              <a:rPr lang="en-US" sz="2000" kern="0" dirty="0" smtClean="0">
                <a:solidFill>
                  <a:srgbClr val="000000"/>
                </a:solidFill>
              </a:rPr>
              <a:t>(“</a:t>
            </a:r>
            <a:r>
              <a:rPr lang="en-US" sz="2000" kern="0" dirty="0" err="1" smtClean="0">
                <a:solidFill>
                  <a:srgbClr val="000000"/>
                </a:solidFill>
              </a:rPr>
              <a:t>Nikolaos</a:t>
            </a:r>
            <a:r>
              <a:rPr lang="en-US" sz="2000" kern="0" dirty="0" smtClean="0">
                <a:solidFill>
                  <a:srgbClr val="000000"/>
                </a:solidFill>
              </a:rPr>
              <a:t>”, “</a:t>
            </a:r>
            <a:r>
              <a:rPr lang="en-US" sz="2000" kern="0" dirty="0" err="1" smtClean="0">
                <a:solidFill>
                  <a:srgbClr val="000000"/>
                </a:solidFill>
              </a:rPr>
              <a:t>Apostolou</a:t>
            </a:r>
            <a:r>
              <a:rPr lang="en-US" sz="2000" kern="0" dirty="0" smtClean="0">
                <a:solidFill>
                  <a:srgbClr val="000000"/>
                </a:solidFill>
              </a:rPr>
              <a:t>”, 3145, 8.5);</a:t>
            </a:r>
          </a:p>
          <a:p>
            <a:pPr marL="800100" lvl="2" indent="0" eaLnBrk="0" fontAlgn="base" hangingPunct="0">
              <a:lnSpc>
                <a:spcPct val="90000"/>
              </a:lnSpc>
              <a:spcBef>
                <a:spcPts val="0"/>
              </a:spcBef>
              <a:buClr>
                <a:srgbClr val="3333CC"/>
              </a:buClr>
              <a:buSzPct val="50000"/>
              <a:buNone/>
            </a:pPr>
            <a:r>
              <a:rPr lang="en-US" sz="2000" kern="0" dirty="0" err="1" smtClean="0">
                <a:solidFill>
                  <a:srgbClr val="000000"/>
                </a:solidFill>
              </a:rPr>
              <a:t>JavaStudent</a:t>
            </a:r>
            <a:r>
              <a:rPr lang="en-US" sz="2000" kern="0" dirty="0" smtClean="0">
                <a:solidFill>
                  <a:srgbClr val="000000"/>
                </a:solidFill>
              </a:rPr>
              <a:t> b = new </a:t>
            </a:r>
            <a:r>
              <a:rPr lang="en-US" sz="2000" kern="0" dirty="0" err="1" smtClean="0">
                <a:solidFill>
                  <a:srgbClr val="000000"/>
                </a:solidFill>
              </a:rPr>
              <a:t>JavaStudent</a:t>
            </a:r>
            <a:r>
              <a:rPr lang="en-US" sz="2000" kern="0" dirty="0" smtClean="0">
                <a:solidFill>
                  <a:srgbClr val="000000"/>
                </a:solidFill>
              </a:rPr>
              <a:t>(“</a:t>
            </a:r>
            <a:r>
              <a:rPr lang="en-US" sz="2000" kern="0" dirty="0" err="1" smtClean="0">
                <a:solidFill>
                  <a:srgbClr val="000000"/>
                </a:solidFill>
              </a:rPr>
              <a:t>Ioannis</a:t>
            </a:r>
            <a:r>
              <a:rPr lang="en-US" sz="2000" kern="0" dirty="0" smtClean="0">
                <a:solidFill>
                  <a:srgbClr val="000000"/>
                </a:solidFill>
              </a:rPr>
              <a:t>”, “</a:t>
            </a:r>
            <a:r>
              <a:rPr lang="en-US" sz="2000" kern="0" dirty="0" err="1" smtClean="0">
                <a:solidFill>
                  <a:srgbClr val="000000"/>
                </a:solidFill>
              </a:rPr>
              <a:t>Dalas</a:t>
            </a:r>
            <a:r>
              <a:rPr lang="en-US" sz="2000" kern="0" dirty="0" smtClean="0">
                <a:solidFill>
                  <a:srgbClr val="000000"/>
                </a:solidFill>
              </a:rPr>
              <a:t>”, 3256, 5.0);</a:t>
            </a:r>
          </a:p>
          <a:p>
            <a:pPr marL="800100" lvl="2" indent="0" eaLnBrk="0" fontAlgn="base" hangingPunct="0">
              <a:lnSpc>
                <a:spcPct val="90000"/>
              </a:lnSpc>
              <a:spcBef>
                <a:spcPts val="0"/>
              </a:spcBef>
              <a:buClr>
                <a:srgbClr val="3333CC"/>
              </a:buClr>
              <a:buSzPct val="50000"/>
              <a:buNone/>
            </a:pPr>
            <a:r>
              <a:rPr lang="en-US" sz="2000" kern="0" dirty="0" err="1" smtClean="0">
                <a:solidFill>
                  <a:srgbClr val="000000"/>
                </a:solidFill>
              </a:rPr>
              <a:t>JavaStudent</a:t>
            </a:r>
            <a:r>
              <a:rPr lang="en-US" sz="2000" kern="0" dirty="0" smtClean="0">
                <a:solidFill>
                  <a:srgbClr val="000000"/>
                </a:solidFill>
              </a:rPr>
              <a:t> c = new </a:t>
            </a:r>
            <a:r>
              <a:rPr lang="en-US" sz="2000" kern="0" dirty="0" err="1" smtClean="0">
                <a:solidFill>
                  <a:srgbClr val="000000"/>
                </a:solidFill>
              </a:rPr>
              <a:t>JavaStudent</a:t>
            </a:r>
            <a:r>
              <a:rPr lang="en-US" sz="2000" kern="0" dirty="0" smtClean="0">
                <a:solidFill>
                  <a:srgbClr val="000000"/>
                </a:solidFill>
              </a:rPr>
              <a:t>(“</a:t>
            </a:r>
            <a:r>
              <a:rPr lang="en-US" sz="2000" kern="0" dirty="0" err="1" smtClean="0">
                <a:solidFill>
                  <a:srgbClr val="000000"/>
                </a:solidFill>
              </a:rPr>
              <a:t>Georgios</a:t>
            </a:r>
            <a:r>
              <a:rPr lang="en-US" sz="2000" kern="0" dirty="0" smtClean="0">
                <a:solidFill>
                  <a:srgbClr val="000000"/>
                </a:solidFill>
              </a:rPr>
              <a:t>”, “Ladas”, 3372, 7.0);</a:t>
            </a:r>
          </a:p>
          <a:p>
            <a:pPr marL="800100" lvl="2" indent="0" eaLnBrk="0" fontAlgn="base" hangingPunct="0">
              <a:lnSpc>
                <a:spcPct val="90000"/>
              </a:lnSpc>
              <a:spcBef>
                <a:spcPts val="0"/>
              </a:spcBef>
              <a:spcAft>
                <a:spcPts val="1200"/>
              </a:spcAft>
              <a:buClr>
                <a:srgbClr val="3333CC"/>
              </a:buClr>
              <a:buSzPct val="50000"/>
              <a:buNone/>
            </a:pPr>
            <a:r>
              <a:rPr lang="en-US" sz="2000" kern="0" dirty="0" err="1" smtClean="0">
                <a:solidFill>
                  <a:srgbClr val="000000"/>
                </a:solidFill>
              </a:rPr>
              <a:t>JavaStudent</a:t>
            </a:r>
            <a:r>
              <a:rPr lang="en-US" sz="2000" kern="0" dirty="0" smtClean="0">
                <a:solidFill>
                  <a:srgbClr val="000000"/>
                </a:solidFill>
              </a:rPr>
              <a:t> d = new </a:t>
            </a:r>
            <a:r>
              <a:rPr lang="en-US" sz="2000" kern="0" dirty="0" err="1" smtClean="0">
                <a:solidFill>
                  <a:srgbClr val="000000"/>
                </a:solidFill>
              </a:rPr>
              <a:t>JavaStudent</a:t>
            </a:r>
            <a:r>
              <a:rPr lang="en-US" sz="2000" kern="0" dirty="0" smtClean="0">
                <a:solidFill>
                  <a:srgbClr val="000000"/>
                </a:solidFill>
              </a:rPr>
              <a:t>(“Maria”, “Nikolaou”, 3484, 6.5);</a:t>
            </a:r>
          </a:p>
          <a:p>
            <a:pPr marL="800100" lvl="2" indent="0" eaLnBrk="0" fontAlgn="base" hangingPunct="0">
              <a:lnSpc>
                <a:spcPct val="90000"/>
              </a:lnSpc>
              <a:spcBef>
                <a:spcPts val="0"/>
              </a:spcBef>
              <a:spcAft>
                <a:spcPct val="0"/>
              </a:spcAft>
              <a:buClr>
                <a:srgbClr val="3333CC"/>
              </a:buClr>
              <a:buSzPct val="50000"/>
              <a:buNone/>
            </a:pPr>
            <a:r>
              <a:rPr lang="en-US" sz="2000" kern="0" dirty="0" err="1" smtClean="0">
                <a:solidFill>
                  <a:srgbClr val="000000"/>
                </a:solidFill>
              </a:rPr>
              <a:t>System.out.println</a:t>
            </a:r>
            <a:r>
              <a:rPr lang="en-US" sz="2000" kern="0" dirty="0" smtClean="0">
                <a:solidFill>
                  <a:srgbClr val="000000"/>
                </a:solidFill>
              </a:rPr>
              <a:t>(a);</a:t>
            </a:r>
          </a:p>
          <a:p>
            <a:pPr marL="800100" lvl="2" indent="0" eaLnBrk="0" fontAlgn="base" hangingPunct="0">
              <a:lnSpc>
                <a:spcPct val="90000"/>
              </a:lnSpc>
              <a:spcBef>
                <a:spcPts val="0"/>
              </a:spcBef>
              <a:spcAft>
                <a:spcPct val="0"/>
              </a:spcAft>
              <a:buClr>
                <a:srgbClr val="3333CC"/>
              </a:buClr>
              <a:buSzPct val="50000"/>
              <a:buNone/>
            </a:pPr>
            <a:r>
              <a:rPr lang="en-US" sz="2000" kern="0" dirty="0" err="1" smtClean="0">
                <a:solidFill>
                  <a:srgbClr val="000000"/>
                </a:solidFill>
              </a:rPr>
              <a:t>System.out.println</a:t>
            </a:r>
            <a:r>
              <a:rPr lang="en-US" sz="2000" kern="0" dirty="0" smtClean="0">
                <a:solidFill>
                  <a:srgbClr val="000000"/>
                </a:solidFill>
              </a:rPr>
              <a:t>(b);</a:t>
            </a:r>
          </a:p>
          <a:p>
            <a:pPr marL="800100" lvl="2" indent="0" eaLnBrk="0" fontAlgn="base" hangingPunct="0">
              <a:lnSpc>
                <a:spcPct val="90000"/>
              </a:lnSpc>
              <a:spcBef>
                <a:spcPts val="0"/>
              </a:spcBef>
              <a:spcAft>
                <a:spcPct val="0"/>
              </a:spcAft>
              <a:buClr>
                <a:srgbClr val="3333CC"/>
              </a:buClr>
              <a:buSzPct val="50000"/>
              <a:buNone/>
            </a:pPr>
            <a:r>
              <a:rPr lang="en-US" sz="2000" kern="0" dirty="0" err="1" smtClean="0">
                <a:solidFill>
                  <a:srgbClr val="000000"/>
                </a:solidFill>
              </a:rPr>
              <a:t>System.out.println</a:t>
            </a:r>
            <a:r>
              <a:rPr lang="en-US" sz="2000" kern="0" dirty="0" smtClean="0">
                <a:solidFill>
                  <a:srgbClr val="000000"/>
                </a:solidFill>
              </a:rPr>
              <a:t>(c);</a:t>
            </a:r>
          </a:p>
          <a:p>
            <a:pPr marL="800100" lvl="2" indent="0" eaLnBrk="0" fontAlgn="base" hangingPunct="0">
              <a:lnSpc>
                <a:spcPct val="90000"/>
              </a:lnSpc>
              <a:spcBef>
                <a:spcPts val="0"/>
              </a:spcBef>
              <a:spcAft>
                <a:spcPct val="0"/>
              </a:spcAft>
              <a:buClr>
                <a:srgbClr val="3333CC"/>
              </a:buClr>
              <a:buSzPct val="50000"/>
              <a:buNone/>
            </a:pPr>
            <a:r>
              <a:rPr lang="en-US" sz="2000" kern="0" dirty="0" err="1" smtClean="0">
                <a:solidFill>
                  <a:srgbClr val="000000"/>
                </a:solidFill>
              </a:rPr>
              <a:t>System.out.println</a:t>
            </a:r>
            <a:r>
              <a:rPr lang="en-US" sz="2000" kern="0" dirty="0" smtClean="0">
                <a:solidFill>
                  <a:srgbClr val="000000"/>
                </a:solidFill>
              </a:rPr>
              <a:t>(d);</a:t>
            </a:r>
          </a:p>
          <a:p>
            <a:pPr marL="400050" lvl="1" indent="0" eaLnBrk="0" fontAlgn="base" hangingPunct="0">
              <a:lnSpc>
                <a:spcPct val="90000"/>
              </a:lnSpc>
              <a:spcBef>
                <a:spcPts val="0"/>
              </a:spcBef>
              <a:spcAft>
                <a:spcPct val="0"/>
              </a:spcAft>
              <a:buClr>
                <a:srgbClr val="3333CC"/>
              </a:buClr>
              <a:buSzPct val="55000"/>
              <a:buNone/>
            </a:pPr>
            <a:r>
              <a:rPr lang="en-US" sz="2000" kern="0" dirty="0" smtClean="0">
                <a:solidFill>
                  <a:srgbClr val="000000"/>
                </a:solidFill>
              </a:rPr>
              <a:t>}</a:t>
            </a:r>
          </a:p>
          <a:p>
            <a:pPr marL="0" lvl="0" indent="0" eaLnBrk="0" fontAlgn="base" hangingPunct="0">
              <a:lnSpc>
                <a:spcPct val="90000"/>
              </a:lnSpc>
              <a:spcBef>
                <a:spcPts val="0"/>
              </a:spcBef>
              <a:spcAft>
                <a:spcPct val="0"/>
              </a:spcAft>
              <a:buClr>
                <a:srgbClr val="3333CC"/>
              </a:buClr>
              <a:buSzPct val="60000"/>
              <a:buNone/>
            </a:pPr>
            <a:r>
              <a:rPr lang="en-US" sz="2000" kern="0" dirty="0" smtClean="0">
                <a:solidFill>
                  <a:srgbClr val="000000"/>
                </a:solidFill>
              </a:rPr>
              <a:t>}</a:t>
            </a:r>
            <a:endParaRPr lang="en-US" sz="2000" kern="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19</a:t>
            </a:fld>
            <a:endParaRPr lang="el-GR" sz="1400" dirty="0">
              <a:solidFill>
                <a:schemeClr val="tx1"/>
              </a:solidFill>
            </a:endParaRPr>
          </a:p>
        </p:txBody>
      </p:sp>
    </p:spTree>
    <p:extLst>
      <p:ext uri="{BB962C8B-B14F-4D97-AF65-F5344CB8AC3E}">
        <p14:creationId xmlns:p14="http://schemas.microsoft.com/office/powerpoint/2010/main" val="2190817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7750960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solidFill>
                  <a:prstClr val="black"/>
                </a:solidFill>
                <a:sym typeface="Wingdings" pitchFamily="2" charset="2"/>
              </a:rPr>
              <a:t>Παράδειγμα 2 </a:t>
            </a:r>
            <a:r>
              <a:rPr lang="el-GR" altLang="el-GR" b="1" dirty="0" smtClean="0">
                <a:solidFill>
                  <a:prstClr val="black"/>
                </a:solidFill>
                <a:sym typeface="Wingdings" pitchFamily="2" charset="2"/>
              </a:rPr>
              <a:t>με </a:t>
            </a:r>
            <a:r>
              <a:rPr lang="el-GR" altLang="el-GR" b="1" dirty="0">
                <a:solidFill>
                  <a:prstClr val="black"/>
                </a:solidFill>
                <a:sym typeface="Wingdings" pitchFamily="2" charset="2"/>
              </a:rPr>
              <a:t>κλάση </a:t>
            </a:r>
            <a:r>
              <a:rPr lang="el-GR" altLang="el-GR" b="1" dirty="0" smtClean="0">
                <a:solidFill>
                  <a:prstClr val="black"/>
                </a:solidFill>
                <a:sym typeface="Wingdings" pitchFamily="2" charset="2"/>
              </a:rPr>
              <a:t>(</a:t>
            </a:r>
            <a:r>
              <a:rPr lang="en-US" altLang="el-GR" b="1" dirty="0" smtClean="0">
                <a:solidFill>
                  <a:prstClr val="black"/>
                </a:solidFill>
                <a:sym typeface="Wingdings" pitchFamily="2" charset="2"/>
              </a:rPr>
              <a:t>6</a:t>
            </a:r>
            <a:r>
              <a:rPr lang="el-GR" altLang="el-GR" b="1" dirty="0" smtClean="0">
                <a:solidFill>
                  <a:prstClr val="black"/>
                </a:solidFill>
                <a:sym typeface="Wingdings" pitchFamily="2" charset="2"/>
              </a:rPr>
              <a:t> </a:t>
            </a:r>
            <a:r>
              <a:rPr lang="el-GR" altLang="el-GR" b="1" dirty="0">
                <a:solidFill>
                  <a:prstClr val="black"/>
                </a:solidFill>
                <a:sym typeface="Wingdings" pitchFamily="2" charset="2"/>
              </a:rPr>
              <a:t>από </a:t>
            </a:r>
            <a:r>
              <a:rPr lang="el-GR" altLang="el-GR" b="1" dirty="0" smtClean="0">
                <a:solidFill>
                  <a:prstClr val="black"/>
                </a:solidFill>
                <a:sym typeface="Wingdings" pitchFamily="2" charset="2"/>
              </a:rPr>
              <a:t>6)</a:t>
            </a:r>
            <a:endParaRPr lang="el-GR" dirty="0"/>
          </a:p>
        </p:txBody>
      </p:sp>
      <p:pic>
        <p:nvPicPr>
          <p:cNvPr id="5" name="Εικόνα 1" descr="Εικόνα της επιφάνειας της command line, στην οποία φαίνεται το αποτέλεσμα της εκτέλεσης του προγράμματος, το οποίο είναι το εξής: Νικόλαος Αποστόλου, Α Μ 31 45, βαθμός 8.5.&#10;Ιωάννης Δάλας, Α Μ 32 56, βαθμός 5.0.&#10;Γεώργιος Λαδάς, Α Μ 33 72, βαθμός 7.0.&#10;Μαρία Νικολάου, Α Μ 34 84, βαθμός 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2077197"/>
            <a:ext cx="5399087" cy="368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20</a:t>
            </a:fld>
            <a:endParaRPr lang="el-GR" sz="1400" dirty="0">
              <a:solidFill>
                <a:schemeClr val="tx1"/>
              </a:solidFill>
            </a:endParaRPr>
          </a:p>
        </p:txBody>
      </p:sp>
      <p:pic>
        <p:nvPicPr>
          <p:cNvPr id="6" name="Εικόνα 2"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173134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ένατης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805745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780054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να:</a:t>
            </a:r>
          </a:p>
          <a:p>
            <a:pPr marL="400050" lvl="1" indent="0">
              <a:spcBef>
                <a:spcPts val="0"/>
              </a:spcBef>
              <a:spcAft>
                <a:spcPts val="600"/>
              </a:spcAft>
              <a:buNone/>
            </a:pPr>
            <a:r>
              <a:rPr lang="en-US" dirty="0" smtClean="0"/>
              <a:t>1) </a:t>
            </a:r>
            <a:r>
              <a:rPr lang="el-GR" dirty="0" smtClean="0"/>
              <a:t>Αντιληφθεί την έννοια της κληρονομικότητας.</a:t>
            </a:r>
          </a:p>
          <a:p>
            <a:pPr marL="400050" lvl="1" indent="0">
              <a:buNone/>
            </a:pPr>
            <a:r>
              <a:rPr lang="en-US" dirty="0" smtClean="0"/>
              <a:t>2) </a:t>
            </a:r>
            <a:r>
              <a:rPr lang="el-GR" dirty="0"/>
              <a:t>Χ</a:t>
            </a:r>
            <a:r>
              <a:rPr lang="el-GR" dirty="0" smtClean="0"/>
              <a:t>ρησιμοποιεί την κληρονομικότητα σε </a:t>
            </a:r>
          </a:p>
          <a:p>
            <a:pPr marL="800100" lvl="2" indent="0">
              <a:buNone/>
            </a:pPr>
            <a:r>
              <a:rPr lang="el-GR" sz="2800" dirty="0" smtClean="0"/>
              <a:t>μεγάλα προγράμματα</a:t>
            </a:r>
            <a:r>
              <a:rPr lang="en-US" sz="2800" dirty="0" smtClean="0"/>
              <a:t>. </a:t>
            </a:r>
            <a:endParaRPr lang="el-GR" sz="2800" dirty="0" smtClean="0"/>
          </a:p>
          <a:p>
            <a:pPr marL="0" indent="0" eaLnBrk="1" hangingPunct="1">
              <a:buNone/>
            </a:pPr>
            <a:endParaRPr lang="el-GR" dirty="0" smtClean="0"/>
          </a:p>
        </p:txBody>
      </p:sp>
      <p:sp>
        <p:nvSpPr>
          <p:cNvPr id="4" name="Θέση υποσέλιδου 1" descr="."/>
          <p:cNvSpPr>
            <a:spLocks noGrp="1"/>
          </p:cNvSpPr>
          <p:nvPr>
            <p:ph type="ftr" sz="quarter" idx="11"/>
          </p:nvPr>
        </p:nvSpPr>
        <p:spPr/>
        <p:txBody>
          <a:bodyPr/>
          <a:lstStyle/>
          <a:p>
            <a:r>
              <a:rPr lang="el-GR" sz="1400" smtClean="0">
                <a:solidFill>
                  <a:prstClr val="black"/>
                </a:solidFill>
              </a:rPr>
              <a:t>Κληρονομικότητα</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1133269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4" action="ppaction://hlinksldjump" tooltip="Μετάβαση στη Διαφάνεια 6"/>
          </p:cNvPr>
          <p:cNvSpPr/>
          <p:nvPr/>
        </p:nvSpPr>
        <p:spPr>
          <a:xfrm>
            <a:off x="809255" y="1906645"/>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Κληρονομικότητα</a:t>
            </a:r>
            <a:endParaRPr lang="el-GR" i="1" dirty="0">
              <a:solidFill>
                <a:srgbClr val="0070C0"/>
              </a:solidFill>
            </a:endParaRPr>
          </a:p>
        </p:txBody>
      </p:sp>
      <p:sp>
        <p:nvSpPr>
          <p:cNvPr id="14" name="Θέση περιεχομένου 2">
            <a:hlinkClick r:id="rId5" action="ppaction://hlinksldjump" tooltip="Μετάβαση στη Διαφάνεια 10"/>
          </p:cNvPr>
          <p:cNvSpPr/>
          <p:nvPr>
            <p:custDataLst>
              <p:tags r:id="rId2"/>
            </p:custDataLst>
          </p:nvPr>
        </p:nvSpPr>
        <p:spPr>
          <a:xfrm>
            <a:off x="809258" y="2685952"/>
            <a:ext cx="750715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Παραδείγματα</a:t>
            </a:r>
            <a:endParaRPr lang="el-GR"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Κατασκευαστές</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558824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t>Κληρονομικότητα</a:t>
            </a:r>
            <a:r>
              <a:rPr lang="en-US" altLang="el-GR" b="1" dirty="0" smtClean="0"/>
              <a:t> (inheritance)</a:t>
            </a:r>
            <a:endParaRPr lang="el-GR" b="1" dirty="0"/>
          </a:p>
        </p:txBody>
      </p:sp>
      <p:sp>
        <p:nvSpPr>
          <p:cNvPr id="3" name="Θέση περιεχομένου 1"/>
          <p:cNvSpPr>
            <a:spLocks noGrp="1"/>
          </p:cNvSpPr>
          <p:nvPr>
            <p:ph idx="1"/>
          </p:nvPr>
        </p:nvSpPr>
        <p:spPr>
          <a:xfrm>
            <a:off x="457200" y="1600201"/>
            <a:ext cx="8229600" cy="2836911"/>
          </a:xfrm>
        </p:spPr>
        <p:txBody>
          <a:bodyPr>
            <a:normAutofit/>
          </a:bodyPr>
          <a:lstStyle/>
          <a:p>
            <a:pPr fontAlgn="base">
              <a:lnSpc>
                <a:spcPct val="90000"/>
              </a:lnSpc>
              <a:spcBef>
                <a:spcPct val="0"/>
              </a:spcBef>
              <a:spcAft>
                <a:spcPct val="0"/>
              </a:spcAft>
              <a:buClr>
                <a:srgbClr val="C00000"/>
              </a:buClr>
              <a:buSzPct val="120000"/>
              <a:buFont typeface="Wingdings" panose="05000000000000000000" pitchFamily="2" charset="2"/>
              <a:buChar char="§"/>
            </a:pPr>
            <a:r>
              <a:rPr lang="el-GR" altLang="el-GR" sz="2800" dirty="0" smtClean="0">
                <a:solidFill>
                  <a:srgbClr val="000000"/>
                </a:solidFill>
                <a:sym typeface="Wingdings" pitchFamily="2" charset="2"/>
              </a:rPr>
              <a:t>Είναι </a:t>
            </a:r>
            <a:r>
              <a:rPr lang="el-GR" altLang="el-GR" sz="2800" dirty="0">
                <a:solidFill>
                  <a:srgbClr val="000000"/>
                </a:solidFill>
                <a:sym typeface="Wingdings" pitchFamily="2" charset="2"/>
              </a:rPr>
              <a:t>ο </a:t>
            </a:r>
            <a:r>
              <a:rPr lang="el-GR" altLang="el-GR" sz="2800" dirty="0" smtClean="0">
                <a:solidFill>
                  <a:srgbClr val="000000"/>
                </a:solidFill>
                <a:sym typeface="Wingdings" pitchFamily="2" charset="2"/>
              </a:rPr>
              <a:t>τρόπος με </a:t>
            </a:r>
            <a:r>
              <a:rPr lang="el-GR" altLang="el-GR" sz="2800" dirty="0">
                <a:solidFill>
                  <a:srgbClr val="000000"/>
                </a:solidFill>
                <a:sym typeface="Wingdings" pitchFamily="2" charset="2"/>
              </a:rPr>
              <a:t>τον οποίο μία </a:t>
            </a:r>
            <a:r>
              <a:rPr lang="el-GR" altLang="el-GR" sz="2800" dirty="0" smtClean="0">
                <a:solidFill>
                  <a:srgbClr val="000000"/>
                </a:solidFill>
                <a:sym typeface="Wingdings" pitchFamily="2" charset="2"/>
              </a:rPr>
              <a:t>τάξη, </a:t>
            </a:r>
            <a:r>
              <a:rPr lang="el-GR" altLang="el-GR" sz="2800" dirty="0">
                <a:solidFill>
                  <a:srgbClr val="000000"/>
                </a:solidFill>
                <a:sym typeface="Wingdings" pitchFamily="2" charset="2"/>
              </a:rPr>
              <a:t>μπορεί να κληρονομήσει ιδιότητες και </a:t>
            </a:r>
            <a:r>
              <a:rPr lang="el-GR" altLang="el-GR" sz="2800" dirty="0" smtClean="0">
                <a:solidFill>
                  <a:srgbClr val="000000"/>
                </a:solidFill>
                <a:sym typeface="Wingdings" pitchFamily="2" charset="2"/>
              </a:rPr>
              <a:t>συμπεριφορά, </a:t>
            </a:r>
            <a:r>
              <a:rPr lang="el-GR" altLang="el-GR" sz="2800" dirty="0">
                <a:solidFill>
                  <a:srgbClr val="000000"/>
                </a:solidFill>
                <a:sym typeface="Wingdings" pitchFamily="2" charset="2"/>
              </a:rPr>
              <a:t>από άλλες </a:t>
            </a:r>
            <a:r>
              <a:rPr lang="el-GR" altLang="el-GR" sz="2800" dirty="0" smtClean="0">
                <a:solidFill>
                  <a:srgbClr val="000000"/>
                </a:solidFill>
                <a:sym typeface="Wingdings" pitchFamily="2" charset="2"/>
              </a:rPr>
              <a:t>τάξεις.</a:t>
            </a:r>
          </a:p>
          <a:p>
            <a:pPr fontAlgn="base">
              <a:lnSpc>
                <a:spcPct val="90000"/>
              </a:lnSpc>
              <a:spcBef>
                <a:spcPct val="0"/>
              </a:spcBef>
              <a:spcAft>
                <a:spcPct val="0"/>
              </a:spcAft>
              <a:buClr>
                <a:srgbClr val="C00000"/>
              </a:buClr>
              <a:buSzPct val="120000"/>
              <a:buFont typeface="Wingdings" panose="05000000000000000000" pitchFamily="2" charset="2"/>
              <a:buChar char="§"/>
            </a:pPr>
            <a:r>
              <a:rPr lang="el-GR" altLang="el-GR" sz="2800" dirty="0" smtClean="0">
                <a:solidFill>
                  <a:srgbClr val="000000"/>
                </a:solidFill>
                <a:sym typeface="Wingdings" pitchFamily="2" charset="2"/>
              </a:rPr>
              <a:t>Μέσω </a:t>
            </a:r>
            <a:r>
              <a:rPr lang="el-GR" altLang="el-GR" sz="2800" dirty="0">
                <a:solidFill>
                  <a:srgbClr val="000000"/>
                </a:solidFill>
                <a:sym typeface="Wingdings" pitchFamily="2" charset="2"/>
              </a:rPr>
              <a:t>της </a:t>
            </a:r>
            <a:r>
              <a:rPr lang="el-GR" altLang="el-GR" sz="2800" dirty="0" smtClean="0">
                <a:solidFill>
                  <a:srgbClr val="000000"/>
                </a:solidFill>
                <a:sym typeface="Wingdings" pitchFamily="2" charset="2"/>
              </a:rPr>
              <a:t>κληρονομικότητας, </a:t>
            </a:r>
            <a:r>
              <a:rPr lang="el-GR" altLang="el-GR" sz="2800" dirty="0">
                <a:solidFill>
                  <a:srgbClr val="000000"/>
                </a:solidFill>
                <a:sym typeface="Wingdings" pitchFamily="2" charset="2"/>
              </a:rPr>
              <a:t>μπορούμε να δημιουργήσουμε </a:t>
            </a:r>
            <a:r>
              <a:rPr lang="el-GR" altLang="el-GR" sz="2800" dirty="0" smtClean="0">
                <a:solidFill>
                  <a:srgbClr val="000000"/>
                </a:solidFill>
                <a:sym typeface="Wingdings" pitchFamily="2" charset="2"/>
              </a:rPr>
              <a:t>μία </a:t>
            </a:r>
            <a:r>
              <a:rPr lang="el-GR" altLang="el-GR" sz="2800" dirty="0">
                <a:solidFill>
                  <a:srgbClr val="000000"/>
                </a:solidFill>
                <a:sym typeface="Wingdings" pitchFamily="2" charset="2"/>
              </a:rPr>
              <a:t>νέα τάξη (</a:t>
            </a:r>
            <a:r>
              <a:rPr lang="el-GR" altLang="el-GR" sz="2800" dirty="0" smtClean="0">
                <a:solidFill>
                  <a:srgbClr val="000000"/>
                </a:solidFill>
                <a:sym typeface="Wingdings" pitchFamily="2" charset="2"/>
              </a:rPr>
              <a:t>θυγατρική), προσδιορίζοντας μόνο </a:t>
            </a:r>
            <a:r>
              <a:rPr lang="el-GR" altLang="el-GR" sz="2800" dirty="0">
                <a:solidFill>
                  <a:srgbClr val="000000"/>
                </a:solidFill>
                <a:sym typeface="Wingdings" pitchFamily="2" charset="2"/>
              </a:rPr>
              <a:t>τα σημεία </a:t>
            </a:r>
            <a:r>
              <a:rPr lang="el-GR" altLang="el-GR" sz="2800" dirty="0" smtClean="0">
                <a:solidFill>
                  <a:srgbClr val="000000"/>
                </a:solidFill>
                <a:sym typeface="Wingdings" pitchFamily="2" charset="2"/>
              </a:rPr>
              <a:t>εκείνα, </a:t>
            </a:r>
            <a:r>
              <a:rPr lang="el-GR" altLang="el-GR" sz="2800" dirty="0">
                <a:solidFill>
                  <a:srgbClr val="000000"/>
                </a:solidFill>
                <a:sym typeface="Wingdings" pitchFamily="2" charset="2"/>
              </a:rPr>
              <a:t>στα οποία αυτή διαφέρει από </a:t>
            </a:r>
            <a:r>
              <a:rPr lang="el-GR" altLang="el-GR" sz="2800" dirty="0" smtClean="0">
                <a:solidFill>
                  <a:srgbClr val="000000"/>
                </a:solidFill>
                <a:sym typeface="Wingdings" pitchFamily="2" charset="2"/>
              </a:rPr>
              <a:t>μία </a:t>
            </a:r>
            <a:r>
              <a:rPr lang="el-GR" altLang="el-GR" sz="2800" dirty="0">
                <a:solidFill>
                  <a:srgbClr val="000000"/>
                </a:solidFill>
                <a:sym typeface="Wingdings" pitchFamily="2" charset="2"/>
              </a:rPr>
              <a:t>υπάρχουσα τάξη.</a:t>
            </a:r>
          </a:p>
          <a:p>
            <a:endParaRPr lang="el-GR" dirty="0"/>
          </a:p>
        </p:txBody>
      </p:sp>
      <p:pic>
        <p:nvPicPr>
          <p:cNvPr id="8" name="Εικόνα 1" descr="Εικόνα που δείχνει ότι η κλάση test b είναι υποκλάση της test a. Έτσι η κλάση test b, θα κληρονομήσει όλες τις ιδιότητες της κλάσης test a. "/>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9592" y="4736867"/>
            <a:ext cx="1981200" cy="1511808"/>
          </a:xfrm>
          <a:prstGeom prst="rect">
            <a:avLst/>
          </a:prstGeom>
        </p:spPr>
      </p:pic>
      <p:sp>
        <p:nvSpPr>
          <p:cNvPr id="7" name="Θέση περιεχομένου 2" descr="Τμήμα προγράμματος: Class test b, extends test a, άγκιστρο. Enter, ακολουθούν οι εντολές. Enter, κλείσιμο αγκίστρου."/>
          <p:cNvSpPr txBox="1"/>
          <p:nvPr>
            <p:custDataLst>
              <p:tags r:id="rId2"/>
            </p:custDataLst>
          </p:nvPr>
        </p:nvSpPr>
        <p:spPr>
          <a:xfrm>
            <a:off x="3635896" y="4736867"/>
            <a:ext cx="5112568" cy="1200329"/>
          </a:xfrm>
          <a:prstGeom prst="rect">
            <a:avLst/>
          </a:prstGeom>
          <a:noFill/>
        </p:spPr>
        <p:txBody>
          <a:bodyPr wrap="square" rtlCol="0">
            <a:spAutoFit/>
          </a:bodyPr>
          <a:lstStyle/>
          <a:p>
            <a:pPr lvl="0" fontAlgn="base">
              <a:lnSpc>
                <a:spcPct val="120000"/>
              </a:lnSpc>
              <a:spcBef>
                <a:spcPct val="0"/>
              </a:spcBef>
              <a:spcAft>
                <a:spcPct val="0"/>
              </a:spcAft>
            </a:pPr>
            <a:r>
              <a:rPr lang="en-US" altLang="el-GR" sz="2000" b="1" dirty="0" smtClean="0">
                <a:ea typeface="Times New Roman" pitchFamily="18" charset="0"/>
                <a:cs typeface="Tahoma" pitchFamily="34" charset="0"/>
              </a:rPr>
              <a:t>class</a:t>
            </a:r>
            <a:r>
              <a:rPr lang="en-US" altLang="el-GR" sz="2000" dirty="0" smtClean="0">
                <a:solidFill>
                  <a:srgbClr val="008100"/>
                </a:solidFill>
                <a:ea typeface="Times New Roman" pitchFamily="18" charset="0"/>
                <a:cs typeface="Tahoma" pitchFamily="34" charset="0"/>
              </a:rPr>
              <a:t> </a:t>
            </a:r>
            <a:r>
              <a:rPr lang="en-US" altLang="el-GR" sz="2000" dirty="0" err="1" smtClean="0">
                <a:solidFill>
                  <a:srgbClr val="000000"/>
                </a:solidFill>
                <a:ea typeface="Times New Roman" pitchFamily="18" charset="0"/>
                <a:cs typeface="Tahoma" pitchFamily="34" charset="0"/>
              </a:rPr>
              <a:t>TestB</a:t>
            </a:r>
            <a:r>
              <a:rPr lang="en-US" altLang="el-GR" sz="2000" dirty="0" smtClean="0">
                <a:solidFill>
                  <a:srgbClr val="008100"/>
                </a:solidFill>
                <a:ea typeface="Times New Roman" pitchFamily="18" charset="0"/>
                <a:cs typeface="Tahoma" pitchFamily="34" charset="0"/>
              </a:rPr>
              <a:t> </a:t>
            </a:r>
            <a:r>
              <a:rPr lang="en-US" altLang="el-GR" sz="2000" b="1" dirty="0" smtClean="0">
                <a:ea typeface="Times New Roman" pitchFamily="18" charset="0"/>
                <a:cs typeface="Tahoma" pitchFamily="34" charset="0"/>
              </a:rPr>
              <a:t>extends</a:t>
            </a:r>
            <a:r>
              <a:rPr lang="en-US" altLang="el-GR" sz="2000" dirty="0" smtClean="0">
                <a:solidFill>
                  <a:srgbClr val="D70093"/>
                </a:solidFill>
                <a:ea typeface="Times New Roman" pitchFamily="18" charset="0"/>
                <a:cs typeface="Tahoma" pitchFamily="34" charset="0"/>
              </a:rPr>
              <a:t> </a:t>
            </a:r>
            <a:r>
              <a:rPr lang="en-US" altLang="el-GR" sz="2000" dirty="0" err="1" smtClean="0">
                <a:solidFill>
                  <a:srgbClr val="000000"/>
                </a:solidFill>
                <a:ea typeface="Times New Roman" pitchFamily="18" charset="0"/>
                <a:cs typeface="Tahoma" pitchFamily="34" charset="0"/>
              </a:rPr>
              <a:t>TestA</a:t>
            </a:r>
            <a:r>
              <a:rPr lang="en-US" altLang="el-GR" sz="2000" dirty="0" smtClean="0">
                <a:solidFill>
                  <a:srgbClr val="000000"/>
                </a:solidFill>
                <a:ea typeface="Times New Roman" pitchFamily="18" charset="0"/>
                <a:cs typeface="Tahoma" pitchFamily="34" charset="0"/>
              </a:rPr>
              <a:t> {</a:t>
            </a:r>
          </a:p>
          <a:p>
            <a:pPr lvl="0" fontAlgn="base">
              <a:lnSpc>
                <a:spcPct val="120000"/>
              </a:lnSpc>
              <a:spcBef>
                <a:spcPct val="0"/>
              </a:spcBef>
              <a:spcAft>
                <a:spcPct val="0"/>
              </a:spcAft>
            </a:pPr>
            <a:r>
              <a:rPr lang="en-US" altLang="el-GR" sz="2000" dirty="0" smtClean="0">
                <a:solidFill>
                  <a:srgbClr val="000000"/>
                </a:solidFill>
                <a:ea typeface="Times New Roman" pitchFamily="18" charset="0"/>
                <a:cs typeface="Tahoma" pitchFamily="34" charset="0"/>
              </a:rPr>
              <a:t>   …………….</a:t>
            </a:r>
          </a:p>
          <a:p>
            <a:pPr lvl="0" fontAlgn="base">
              <a:lnSpc>
                <a:spcPct val="120000"/>
              </a:lnSpc>
              <a:spcBef>
                <a:spcPct val="0"/>
              </a:spcBef>
              <a:spcAft>
                <a:spcPct val="0"/>
              </a:spcAft>
            </a:pPr>
            <a:r>
              <a:rPr lang="en-US" altLang="el-GR" sz="2000" dirty="0" smtClean="0">
                <a:solidFill>
                  <a:srgbClr val="000000"/>
                </a:solidFill>
                <a:ea typeface="Times New Roman" pitchFamily="18" charset="0"/>
                <a:cs typeface="Tahoma" pitchFamily="34" charset="0"/>
              </a:rPr>
              <a:t>}</a:t>
            </a:r>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6</a:t>
            </a:fld>
            <a:endParaRPr lang="el-GR" dirty="0">
              <a:solidFill>
                <a:schemeClr val="tx1"/>
              </a:solidFill>
            </a:endParaRPr>
          </a:p>
        </p:txBody>
      </p:sp>
    </p:spTree>
    <p:custDataLst>
      <p:tags r:id="rId1"/>
    </p:custDataLst>
    <p:extLst>
      <p:ext uri="{BB962C8B-B14F-4D97-AF65-F5344CB8AC3E}">
        <p14:creationId xmlns:p14="http://schemas.microsoft.com/office/powerpoint/2010/main" val="2193565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smtClean="0">
                <a:solidFill>
                  <a:prstClr val="black"/>
                </a:solidFill>
              </a:rPr>
              <a:t>Μέθοδοι επικάλυψης</a:t>
            </a:r>
            <a:endParaRPr lang="el-GR" dirty="0"/>
          </a:p>
        </p:txBody>
      </p:sp>
      <p:sp>
        <p:nvSpPr>
          <p:cNvPr id="3" name="Θέση περιεχομένου 1"/>
          <p:cNvSpPr>
            <a:spLocks noGrp="1"/>
          </p:cNvSpPr>
          <p:nvPr>
            <p:ph idx="1"/>
          </p:nvPr>
        </p:nvSpPr>
        <p:spPr/>
        <p:txBody>
          <a:bodyPr>
            <a:normAutofit lnSpcReduction="10000"/>
          </a:bodyPr>
          <a:lstStyle/>
          <a:p>
            <a:pPr fontAlgn="base">
              <a:lnSpc>
                <a:spcPct val="90000"/>
              </a:lnSpc>
              <a:spcBef>
                <a:spcPct val="0"/>
              </a:spcBef>
              <a:spcAft>
                <a:spcPts val="1200"/>
              </a:spcAft>
              <a:buClr>
                <a:srgbClr val="C00000"/>
              </a:buClr>
              <a:buSzPct val="120000"/>
              <a:buFont typeface="Wingdings" panose="05000000000000000000" pitchFamily="2" charset="2"/>
              <a:buChar char="§"/>
            </a:pPr>
            <a:r>
              <a:rPr lang="el-GR" altLang="el-GR" sz="2800" dirty="0" smtClean="0">
                <a:solidFill>
                  <a:srgbClr val="000000"/>
                </a:solidFill>
              </a:rPr>
              <a:t>Όταν μία μέθοδος ορίζεται σε μία υποκλάση και στην υπερκλάση, χρησιμοποιείται η μέθοδος της υποκλάσης.</a:t>
            </a:r>
            <a:endParaRPr lang="el-GR" altLang="el-GR" sz="2800" dirty="0">
              <a:solidFill>
                <a:srgbClr val="000000"/>
              </a:solidFill>
              <a:sym typeface="Wingdings" pitchFamily="2" charset="2"/>
            </a:endParaRPr>
          </a:p>
          <a:p>
            <a:pPr fontAlgn="base">
              <a:lnSpc>
                <a:spcPct val="90000"/>
              </a:lnSpc>
              <a:spcBef>
                <a:spcPct val="0"/>
              </a:spcBef>
              <a:spcAft>
                <a:spcPts val="1200"/>
              </a:spcAft>
              <a:buClr>
                <a:srgbClr val="C00000"/>
              </a:buClr>
              <a:buSzPct val="120000"/>
              <a:buFont typeface="Wingdings" panose="05000000000000000000" pitchFamily="2" charset="2"/>
              <a:buChar char="§"/>
            </a:pPr>
            <a:r>
              <a:rPr lang="el-GR" altLang="el-GR" sz="2800" dirty="0" smtClean="0">
                <a:solidFill>
                  <a:srgbClr val="000000"/>
                </a:solidFill>
              </a:rPr>
              <a:t>Αυτό επιτρέπει σε μία υποκλάση να αλλάζει, να αντικαθιστά ή να καταργεί τελείως, μέρος της συμπεριφοράς ή των ιδιοτήτων των υπερκλάσεων της.</a:t>
            </a:r>
          </a:p>
          <a:p>
            <a:pPr fontAlgn="base">
              <a:lnSpc>
                <a:spcPct val="90000"/>
              </a:lnSpc>
              <a:spcBef>
                <a:spcPct val="0"/>
              </a:spcBef>
              <a:buClr>
                <a:srgbClr val="C00000"/>
              </a:buClr>
              <a:buSzPct val="120000"/>
              <a:buFont typeface="Wingdings" panose="05000000000000000000" pitchFamily="2" charset="2"/>
              <a:buChar char="§"/>
            </a:pPr>
            <a:r>
              <a:rPr lang="el-GR" altLang="el-GR" sz="2800" dirty="0" smtClean="0">
                <a:solidFill>
                  <a:srgbClr val="000000"/>
                </a:solidFill>
              </a:rPr>
              <a:t>Η δημιουργία μιας τέτοιας μεθόδου σε μία υποκλάση, έτσι ώστε να αλλάξει η συμπεριφορά που κληρονομήθηκε από μία υπερκλάση, ονομάζεται </a:t>
            </a:r>
            <a:r>
              <a:rPr lang="el-GR" altLang="el-GR" sz="2800" b="1" dirty="0" smtClean="0"/>
              <a:t>μέθοδος επικάλυψης (</a:t>
            </a:r>
            <a:r>
              <a:rPr lang="en-US" altLang="el-GR" sz="2800" b="1" dirty="0" smtClean="0"/>
              <a:t>Overriding</a:t>
            </a:r>
            <a:r>
              <a:rPr lang="el-GR" altLang="el-GR" sz="2800" b="1" dirty="0" smtClean="0"/>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410206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smtClean="0">
                <a:solidFill>
                  <a:prstClr val="black"/>
                </a:solidFill>
              </a:rPr>
              <a:t>Η λέξη </a:t>
            </a:r>
            <a:r>
              <a:rPr lang="en-US" altLang="el-GR" b="1" dirty="0" smtClean="0">
                <a:solidFill>
                  <a:prstClr val="black"/>
                </a:solidFill>
              </a:rPr>
              <a:t>this</a:t>
            </a:r>
            <a:endParaRPr lang="el-GR" dirty="0"/>
          </a:p>
        </p:txBody>
      </p:sp>
      <p:sp>
        <p:nvSpPr>
          <p:cNvPr id="3" name="Θέση περιεχομένου 1" descr="Τμήμα προγράμματος: Με τη λέξη this, αναφερόμαστε σε μεταβλητές ή μεθόδους του τρέχοντος αντικειμένου μας. Public class όνομα κλάσης, άγκιστρο. Enter, private int a, ερωτηματικό. Enter, public μέθοδος A, παρένθεση int a, κλείσιμο παρένθεσης, άγκιστρο. Enter, this.a = 15, ερωτηματικό.  Enter, ακολουθούν οι εντολές. Enter, κλείσιμο αγκίστρου. Enter, κλείσιμο αγκίστρου.&#10;}&#10;"/>
          <p:cNvSpPr>
            <a:spLocks noGrp="1"/>
          </p:cNvSpPr>
          <p:nvPr>
            <p:ph idx="1"/>
          </p:nvPr>
        </p:nvSpPr>
        <p:spPr/>
        <p:txBody>
          <a:bodyPr>
            <a:normAutofit/>
          </a:bodyPr>
          <a:lstStyle/>
          <a:p>
            <a:pPr lvl="0" fontAlgn="base">
              <a:lnSpc>
                <a:spcPct val="90000"/>
              </a:lnSpc>
              <a:spcBef>
                <a:spcPct val="0"/>
              </a:spcBef>
              <a:spcAft>
                <a:spcPts val="2400"/>
              </a:spcAft>
              <a:buClr>
                <a:srgbClr val="0033CC"/>
              </a:buClr>
              <a:buSzPct val="120000"/>
              <a:buFont typeface="Wingdings" panose="05000000000000000000" pitchFamily="2" charset="2"/>
              <a:buChar char="§"/>
            </a:pPr>
            <a:r>
              <a:rPr lang="el-GR" altLang="el-GR" dirty="0" smtClean="0">
                <a:solidFill>
                  <a:srgbClr val="000000"/>
                </a:solidFill>
              </a:rPr>
              <a:t>Με </a:t>
            </a:r>
            <a:r>
              <a:rPr lang="el-GR" altLang="el-GR" dirty="0">
                <a:solidFill>
                  <a:srgbClr val="000000"/>
                </a:solidFill>
              </a:rPr>
              <a:t>τη λέξη</a:t>
            </a:r>
            <a:r>
              <a:rPr lang="el-GR" altLang="el-GR" dirty="0">
                <a:solidFill>
                  <a:srgbClr val="C00000"/>
                </a:solidFill>
              </a:rPr>
              <a:t> </a:t>
            </a:r>
            <a:r>
              <a:rPr lang="en-US" altLang="el-GR" b="1" dirty="0" smtClean="0">
                <a:solidFill>
                  <a:srgbClr val="C00000"/>
                </a:solidFill>
              </a:rPr>
              <a:t>this</a:t>
            </a:r>
            <a:r>
              <a:rPr lang="el-GR" altLang="el-GR" dirty="0" smtClean="0"/>
              <a:t>,</a:t>
            </a:r>
            <a:r>
              <a:rPr lang="el-GR" altLang="el-GR" b="1" dirty="0" smtClean="0">
                <a:solidFill>
                  <a:srgbClr val="C00000"/>
                </a:solidFill>
              </a:rPr>
              <a:t> </a:t>
            </a:r>
            <a:r>
              <a:rPr lang="el-GR" altLang="el-GR" dirty="0">
                <a:solidFill>
                  <a:srgbClr val="000000"/>
                </a:solidFill>
              </a:rPr>
              <a:t>αναφερόμαστε σε μεταβλητές ή </a:t>
            </a:r>
            <a:r>
              <a:rPr lang="el-GR" altLang="el-GR" dirty="0" smtClean="0">
                <a:solidFill>
                  <a:srgbClr val="000000"/>
                </a:solidFill>
              </a:rPr>
              <a:t>μεθόδους</a:t>
            </a:r>
            <a:r>
              <a:rPr lang="el-GR" altLang="el-GR" dirty="0">
                <a:solidFill>
                  <a:srgbClr val="000000"/>
                </a:solidFill>
              </a:rPr>
              <a:t> </a:t>
            </a:r>
            <a:r>
              <a:rPr lang="el-GR" altLang="el-GR" dirty="0" smtClean="0">
                <a:solidFill>
                  <a:srgbClr val="000000"/>
                </a:solidFill>
              </a:rPr>
              <a:t>του </a:t>
            </a:r>
            <a:r>
              <a:rPr lang="el-GR" altLang="el-GR" dirty="0">
                <a:solidFill>
                  <a:srgbClr val="000000"/>
                </a:solidFill>
              </a:rPr>
              <a:t>τρέχοντος αντικειμένου </a:t>
            </a:r>
            <a:r>
              <a:rPr lang="el-GR" altLang="el-GR" dirty="0" smtClean="0">
                <a:solidFill>
                  <a:srgbClr val="000000"/>
                </a:solidFill>
              </a:rPr>
              <a:t>μας.</a:t>
            </a:r>
            <a:endParaRPr lang="en-US" altLang="el-GR" dirty="0" smtClean="0">
              <a:solidFill>
                <a:srgbClr val="000000"/>
              </a:solidFill>
            </a:endParaRPr>
          </a:p>
          <a:p>
            <a:pPr marL="800100" lvl="2" indent="0" fontAlgn="base">
              <a:lnSpc>
                <a:spcPct val="90000"/>
              </a:lnSpc>
              <a:spcBef>
                <a:spcPct val="0"/>
              </a:spcBef>
              <a:buClr>
                <a:srgbClr val="0033CC"/>
              </a:buClr>
              <a:buSzPct val="120000"/>
              <a:buNone/>
            </a:pPr>
            <a:r>
              <a:rPr lang="en-US" altLang="el-GR" b="1" dirty="0" smtClean="0"/>
              <a:t>public class </a:t>
            </a:r>
            <a:r>
              <a:rPr lang="el-GR" altLang="el-GR" dirty="0" err="1" smtClean="0">
                <a:solidFill>
                  <a:srgbClr val="000000"/>
                </a:solidFill>
              </a:rPr>
              <a:t>ΌνομαΚλάσης</a:t>
            </a:r>
            <a:r>
              <a:rPr lang="en-US" altLang="el-GR" dirty="0" smtClean="0">
                <a:solidFill>
                  <a:srgbClr val="000000"/>
                </a:solidFill>
              </a:rPr>
              <a:t> {</a:t>
            </a:r>
            <a:endParaRPr lang="en-US" altLang="el-GR" dirty="0">
              <a:solidFill>
                <a:srgbClr val="000000"/>
              </a:solidFill>
            </a:endParaRPr>
          </a:p>
          <a:p>
            <a:pPr marL="1257300" lvl="3" indent="0" fontAlgn="base">
              <a:lnSpc>
                <a:spcPct val="90000"/>
              </a:lnSpc>
              <a:spcBef>
                <a:spcPct val="0"/>
              </a:spcBef>
              <a:buClr>
                <a:srgbClr val="0033CC"/>
              </a:buClr>
              <a:buSzPct val="120000"/>
              <a:buNone/>
            </a:pPr>
            <a:r>
              <a:rPr lang="en-US" altLang="el-GR" sz="2400" b="1" dirty="0" smtClean="0"/>
              <a:t>private </a:t>
            </a:r>
            <a:r>
              <a:rPr lang="en-US" altLang="el-GR" sz="2400" b="1" dirty="0" err="1" smtClean="0"/>
              <a:t>int</a:t>
            </a:r>
            <a:r>
              <a:rPr lang="en-US" altLang="el-GR" sz="2400" b="1" dirty="0" smtClean="0"/>
              <a:t> </a:t>
            </a:r>
            <a:r>
              <a:rPr lang="en-US" altLang="el-GR" sz="2400" dirty="0" smtClean="0">
                <a:solidFill>
                  <a:srgbClr val="000000"/>
                </a:solidFill>
              </a:rPr>
              <a:t>a;</a:t>
            </a:r>
          </a:p>
          <a:p>
            <a:pPr marL="1257300" lvl="3" indent="0" fontAlgn="base">
              <a:lnSpc>
                <a:spcPct val="90000"/>
              </a:lnSpc>
              <a:spcBef>
                <a:spcPct val="0"/>
              </a:spcBef>
              <a:buClr>
                <a:srgbClr val="0033CC"/>
              </a:buClr>
              <a:buSzPct val="120000"/>
              <a:buNone/>
            </a:pPr>
            <a:r>
              <a:rPr lang="en-US" altLang="el-GR" sz="2400" b="1" dirty="0" smtClean="0"/>
              <a:t>public</a:t>
            </a:r>
            <a:r>
              <a:rPr lang="en-US" altLang="el-GR" sz="2400" dirty="0" smtClean="0">
                <a:solidFill>
                  <a:srgbClr val="000000"/>
                </a:solidFill>
              </a:rPr>
              <a:t> </a:t>
            </a:r>
            <a:r>
              <a:rPr lang="el-GR" altLang="el-GR" sz="2400" dirty="0" smtClean="0">
                <a:solidFill>
                  <a:srgbClr val="000000"/>
                </a:solidFill>
              </a:rPr>
              <a:t>μέθοδος</a:t>
            </a:r>
            <a:r>
              <a:rPr lang="en-US" altLang="el-GR" sz="2400" dirty="0" smtClean="0">
                <a:solidFill>
                  <a:srgbClr val="000000"/>
                </a:solidFill>
              </a:rPr>
              <a:t>A( </a:t>
            </a:r>
            <a:r>
              <a:rPr lang="en-US" altLang="el-GR" sz="2400" b="1" dirty="0" err="1" smtClean="0"/>
              <a:t>int</a:t>
            </a:r>
            <a:r>
              <a:rPr lang="en-US" altLang="el-GR" sz="2400" dirty="0" smtClean="0">
                <a:solidFill>
                  <a:srgbClr val="000000"/>
                </a:solidFill>
              </a:rPr>
              <a:t> a){</a:t>
            </a:r>
          </a:p>
          <a:p>
            <a:pPr marL="1714500" lvl="4" indent="0" fontAlgn="base">
              <a:lnSpc>
                <a:spcPct val="90000"/>
              </a:lnSpc>
              <a:spcBef>
                <a:spcPct val="0"/>
              </a:spcBef>
              <a:buClr>
                <a:srgbClr val="0033CC"/>
              </a:buClr>
              <a:buSzPct val="120000"/>
              <a:buNone/>
            </a:pPr>
            <a:r>
              <a:rPr lang="en-US" altLang="el-GR" sz="2400" b="1" dirty="0" err="1" smtClean="0"/>
              <a:t>this</a:t>
            </a:r>
            <a:r>
              <a:rPr lang="en-US" altLang="el-GR" sz="2400" dirty="0" err="1" smtClean="0">
                <a:solidFill>
                  <a:srgbClr val="000000"/>
                </a:solidFill>
              </a:rPr>
              <a:t>.a</a:t>
            </a:r>
            <a:r>
              <a:rPr lang="en-US" altLang="el-GR" sz="2400" dirty="0" smtClean="0">
                <a:solidFill>
                  <a:srgbClr val="000000"/>
                </a:solidFill>
              </a:rPr>
              <a:t> = 15;</a:t>
            </a:r>
          </a:p>
          <a:p>
            <a:pPr marL="1714500" lvl="4" indent="0" fontAlgn="base">
              <a:lnSpc>
                <a:spcPct val="90000"/>
              </a:lnSpc>
              <a:spcBef>
                <a:spcPct val="0"/>
              </a:spcBef>
              <a:buClr>
                <a:srgbClr val="0033CC"/>
              </a:buClr>
              <a:buSzPct val="120000"/>
              <a:buNone/>
            </a:pPr>
            <a:r>
              <a:rPr lang="en-US" altLang="el-GR" sz="2400" dirty="0" smtClean="0">
                <a:solidFill>
                  <a:srgbClr val="000000"/>
                </a:solidFill>
              </a:rPr>
              <a:t>…</a:t>
            </a:r>
          </a:p>
          <a:p>
            <a:pPr marL="1257300" lvl="3" indent="0" fontAlgn="base">
              <a:lnSpc>
                <a:spcPct val="90000"/>
              </a:lnSpc>
              <a:spcBef>
                <a:spcPct val="0"/>
              </a:spcBef>
              <a:buClr>
                <a:srgbClr val="0033CC"/>
              </a:buClr>
              <a:buSzPct val="120000"/>
              <a:buNone/>
            </a:pPr>
            <a:r>
              <a:rPr lang="en-US" altLang="el-GR" sz="2400" dirty="0" smtClean="0">
                <a:solidFill>
                  <a:srgbClr val="000000"/>
                </a:solidFill>
              </a:rPr>
              <a:t>}</a:t>
            </a:r>
          </a:p>
          <a:p>
            <a:pPr marL="800100" lvl="2" indent="0" fontAlgn="base">
              <a:lnSpc>
                <a:spcPct val="90000"/>
              </a:lnSpc>
              <a:spcBef>
                <a:spcPct val="0"/>
              </a:spcBef>
              <a:buClr>
                <a:srgbClr val="0033CC"/>
              </a:buClr>
              <a:buSzPct val="120000"/>
              <a:buNone/>
            </a:pPr>
            <a:r>
              <a:rPr lang="en-US" altLang="el-GR" dirty="0" smtClean="0">
                <a:solidFill>
                  <a:srgbClr val="000000"/>
                </a:solidFill>
              </a:rPr>
              <a:t>}</a:t>
            </a:r>
          </a:p>
          <a:p>
            <a:endParaRPr lang="el-GR"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8</a:t>
            </a:fld>
            <a:endParaRPr lang="el-GR" sz="1400" dirty="0">
              <a:solidFill>
                <a:schemeClr val="tx1"/>
              </a:solidFill>
            </a:endParaRPr>
          </a:p>
        </p:txBody>
      </p:sp>
      <p:grpSp>
        <p:nvGrpSpPr>
          <p:cNvPr id="26" name="Ομάδα 1" descr="."/>
          <p:cNvGrpSpPr/>
          <p:nvPr/>
        </p:nvGrpSpPr>
        <p:grpSpPr>
          <a:xfrm>
            <a:off x="3725706" y="3789040"/>
            <a:ext cx="1512168" cy="686671"/>
            <a:chOff x="3560857" y="3822449"/>
            <a:chExt cx="1512168" cy="686671"/>
          </a:xfrm>
        </p:grpSpPr>
        <p:cxnSp>
          <p:nvCxnSpPr>
            <p:cNvPr id="13" name="Βέλος 1"/>
            <p:cNvCxnSpPr/>
            <p:nvPr/>
          </p:nvCxnSpPr>
          <p:spPr>
            <a:xfrm flipH="1">
              <a:off x="3560857" y="3822449"/>
              <a:ext cx="1512168" cy="0"/>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Γραμμή 1"/>
            <p:cNvCxnSpPr/>
            <p:nvPr/>
          </p:nvCxnSpPr>
          <p:spPr>
            <a:xfrm>
              <a:off x="5073025" y="3822449"/>
              <a:ext cx="0" cy="68667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Βέλος 2"/>
            <p:cNvCxnSpPr/>
            <p:nvPr/>
          </p:nvCxnSpPr>
          <p:spPr>
            <a:xfrm flipH="1">
              <a:off x="3848889" y="4509120"/>
              <a:ext cx="1224136" cy="0"/>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2172216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prstClr val="black"/>
                </a:solidFill>
              </a:rPr>
              <a:t>Η χρήση του </a:t>
            </a:r>
            <a:r>
              <a:rPr lang="en-US" b="1" dirty="0" smtClean="0">
                <a:solidFill>
                  <a:prstClr val="black"/>
                </a:solidFill>
              </a:rPr>
              <a:t>this</a:t>
            </a:r>
            <a:endParaRPr lang="el-GR" dirty="0"/>
          </a:p>
        </p:txBody>
      </p:sp>
      <p:sp>
        <p:nvSpPr>
          <p:cNvPr id="3" name="Θέση περιεχομένου 1"/>
          <p:cNvSpPr>
            <a:spLocks noGrp="1"/>
          </p:cNvSpPr>
          <p:nvPr>
            <p:ph idx="1"/>
          </p:nvPr>
        </p:nvSpPr>
        <p:spPr>
          <a:xfrm>
            <a:off x="457200" y="1600200"/>
            <a:ext cx="8229600" cy="4637112"/>
          </a:xfrm>
        </p:spPr>
        <p:txBody>
          <a:bodyPr/>
          <a:lstStyle/>
          <a:p>
            <a:pPr lvl="0" fontAlgn="base">
              <a:lnSpc>
                <a:spcPct val="90000"/>
              </a:lnSpc>
              <a:spcBef>
                <a:spcPct val="0"/>
              </a:spcBef>
              <a:spcAft>
                <a:spcPts val="1200"/>
              </a:spcAft>
              <a:buClr>
                <a:srgbClr val="0033CC"/>
              </a:buClr>
              <a:buSzPct val="120000"/>
              <a:buFont typeface="Wingdings" panose="05000000000000000000" pitchFamily="2" charset="2"/>
              <a:buChar char="§"/>
            </a:pPr>
            <a:r>
              <a:rPr lang="el-GR" altLang="el-GR" sz="2800" dirty="0" smtClean="0">
                <a:solidFill>
                  <a:srgbClr val="000000"/>
                </a:solidFill>
              </a:rPr>
              <a:t>Σε </a:t>
            </a:r>
            <a:r>
              <a:rPr lang="el-GR" altLang="el-GR" sz="2800" dirty="0">
                <a:solidFill>
                  <a:srgbClr val="000000"/>
                </a:solidFill>
              </a:rPr>
              <a:t>υποκλάσεις η λέξη </a:t>
            </a:r>
            <a:r>
              <a:rPr lang="en-US" altLang="el-GR" sz="2800" b="1" dirty="0" smtClean="0">
                <a:solidFill>
                  <a:srgbClr val="C00000"/>
                </a:solidFill>
              </a:rPr>
              <a:t>this</a:t>
            </a:r>
            <a:r>
              <a:rPr lang="en-US" altLang="el-GR" sz="2800" dirty="0" smtClean="0"/>
              <a:t>,</a:t>
            </a:r>
            <a:r>
              <a:rPr lang="el-GR" altLang="el-GR" sz="2800" b="1" dirty="0" smtClean="0">
                <a:solidFill>
                  <a:srgbClr val="000000"/>
                </a:solidFill>
              </a:rPr>
              <a:t> </a:t>
            </a:r>
            <a:r>
              <a:rPr lang="el-GR" altLang="el-GR" sz="2800" dirty="0">
                <a:solidFill>
                  <a:srgbClr val="000000"/>
                </a:solidFill>
              </a:rPr>
              <a:t>χρησιμοποιείται όταν θέλουμε να αναφερθούμε σε μεταβλητές και </a:t>
            </a:r>
            <a:r>
              <a:rPr lang="el-GR" altLang="el-GR" sz="2800" dirty="0" smtClean="0">
                <a:solidFill>
                  <a:srgbClr val="000000"/>
                </a:solidFill>
              </a:rPr>
              <a:t>μεθόδους</a:t>
            </a:r>
            <a:r>
              <a:rPr lang="en-US" altLang="el-GR" sz="2800" dirty="0" smtClean="0">
                <a:solidFill>
                  <a:srgbClr val="000000"/>
                </a:solidFill>
              </a:rPr>
              <a:t>,</a:t>
            </a:r>
            <a:r>
              <a:rPr lang="el-GR" altLang="el-GR" sz="2800" dirty="0" smtClean="0">
                <a:solidFill>
                  <a:srgbClr val="000000"/>
                </a:solidFill>
              </a:rPr>
              <a:t> </a:t>
            </a:r>
            <a:r>
              <a:rPr lang="el-GR" altLang="el-GR" sz="2800" dirty="0">
                <a:solidFill>
                  <a:srgbClr val="000000"/>
                </a:solidFill>
              </a:rPr>
              <a:t>του τρέχοντος αντικειμένου μ</a:t>
            </a:r>
            <a:r>
              <a:rPr lang="el-GR" altLang="el-GR" sz="2800" dirty="0" smtClean="0">
                <a:solidFill>
                  <a:srgbClr val="000000"/>
                </a:solidFill>
              </a:rPr>
              <a:t>ας</a:t>
            </a:r>
            <a:r>
              <a:rPr lang="el-GR" altLang="el-GR" sz="2800" dirty="0">
                <a:solidFill>
                  <a:srgbClr val="000000"/>
                </a:solidFill>
              </a:rPr>
              <a:t>. </a:t>
            </a:r>
          </a:p>
          <a:p>
            <a:endParaRPr lang="el-GR" dirty="0"/>
          </a:p>
        </p:txBody>
      </p:sp>
      <p:pic>
        <p:nvPicPr>
          <p:cNvPr id="6" name="Εικόνα 1" descr="Εικόνα που δείχνει ότι η κλάση b είναι υποκλάση της a. Στην κλάση b χρησιμοποιείται η λέξη this. Πιό αναλυτικά: Στην κλάση a. Μεταβλητή x. Enter, μέθοδος y άνοιγμα κλείσιμο παρένθεσης. Στην κλάση b. Μεταβλητή x. Enter, μέθοδος y άνοιγμα κλείσιμο παρένθεσης. Στην λέξη this, η οποία χρησιμοποιείται μόνο στην κλάση b. This.x. Enter, this.y, άνοιγμα κλείσιμο παρένθεσης."/>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06040" y="3429000"/>
            <a:ext cx="3931920" cy="2944368"/>
          </a:xfrm>
          <a:prstGeom prst="rect">
            <a:avLst/>
          </a:prstGeom>
        </p:spPr>
      </p:pic>
      <p:sp>
        <p:nvSpPr>
          <p:cNvPr id="4" name="Θέση υποσέλιδου 1" descr="."/>
          <p:cNvSpPr>
            <a:spLocks noGrp="1"/>
          </p:cNvSpPr>
          <p:nvPr>
            <p:ph type="ftr" sz="quarter" idx="11"/>
          </p:nvPr>
        </p:nvSpPr>
        <p:spPr/>
        <p:txBody>
          <a:bodyPr/>
          <a:lstStyle/>
          <a:p>
            <a:r>
              <a:rPr lang="el-GR" sz="1400" smtClean="0">
                <a:solidFill>
                  <a:schemeClr val="tx1"/>
                </a:solidFill>
              </a:rPr>
              <a:t>Κληρονομικότητα</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7647781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6/11/2013 1:57:25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3,7,4,5,"/>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5,3,4,6,"/>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13,6,"/>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8,7,4,5,"/>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4,5,2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AE78FCA-D9A9-48AB-9EDF-A58A86D93943}">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18</TotalTime>
  <Words>1125</Words>
  <Application>Microsoft Office PowerPoint</Application>
  <PresentationFormat>Προβολή στην οθόνη (4:3)</PresentationFormat>
  <Paragraphs>207</Paragraphs>
  <Slides>21</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Θέμα του Office</vt:lpstr>
      <vt:lpstr>Αντικειμενοστραφής Προγραμματισμός Ι</vt:lpstr>
      <vt:lpstr>Άδειες χρήσης </vt:lpstr>
      <vt:lpstr>Χρηματοδότηση </vt:lpstr>
      <vt:lpstr>Σκοποί ενότητας </vt:lpstr>
      <vt:lpstr>Περιεχόμενα ενότητας</vt:lpstr>
      <vt:lpstr>Κληρονομικότητα (inheritance)</vt:lpstr>
      <vt:lpstr>Μέθοδοι επικάλυψης</vt:lpstr>
      <vt:lpstr>Η λέξη this</vt:lpstr>
      <vt:lpstr>Η χρήση του this</vt:lpstr>
      <vt:lpstr>Η χρήση του super</vt:lpstr>
      <vt:lpstr>Θέματα που πρέπει να γνωρίζουμε</vt:lpstr>
      <vt:lpstr>Παράδειγμα - Μέρος 1ο</vt:lpstr>
      <vt:lpstr>Παράδειγμα - Μέρος 2ο</vt:lpstr>
      <vt:lpstr>Παράδειγμα - Μέρος 3ο</vt:lpstr>
      <vt:lpstr>Παράδειγμα 2 με κλάση (1 από 6)</vt:lpstr>
      <vt:lpstr>Παράδειγμα 2 με κλάση (2 από 6)</vt:lpstr>
      <vt:lpstr>Παράδειγμα 2 με κλάση (3 από 6)</vt:lpstr>
      <vt:lpstr>Παράδειγμα 2 με κλάση (4 από 6)</vt:lpstr>
      <vt:lpstr>Παράδειγμα 2 με κλάση (5 από 6)</vt:lpstr>
      <vt:lpstr>Παράδειγμα 2 με κλάση (6 από 6)</vt:lpstr>
      <vt:lpstr>Τέλος ένατης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Αντικειμενοστραφής Προγραμματισμός Ι</dc:title>
  <dc:subject>Κληρονομικότητα</dc:subject>
  <dc:creator>Λιόλιος Νικόλαος</dc:creator>
  <cp:keywords>Κληρονομικότητα, inheritance</cp:keywords>
  <dc:description>Η έννοια της κληρονομικότητας. Εκμάθηση και χρήση της κληρονομικότητας σε μεγάλα προγράμματα.</dc:description>
  <cp:lastModifiedBy>Georgia</cp:lastModifiedBy>
  <cp:revision>8</cp:revision>
  <dcterms:created xsi:type="dcterms:W3CDTF">2013-10-08T11:56:47Z</dcterms:created>
  <dcterms:modified xsi:type="dcterms:W3CDTF">2013-11-06T11:57:38Z</dcterms:modified>
  <cp:category>Εκπαιδευτικό Υλικό</cp:category>
  <cp:contentStatus>Τελικό</cp:contentStatus>
</cp:coreProperties>
</file>