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theme/theme5.xml" ContentType="application/vnd.openxmlformats-officedocument.theme+xml"/>
  <Override PartName="/ppt/slideLayouts/slideLayout57.xml" ContentType="application/vnd.openxmlformats-officedocument.presentationml.slideLayout+xml"/>
  <Override PartName="/ppt/slideLayouts/slideLayout157.xml" ContentType="application/vnd.openxmlformats-officedocument.presentationml.slideLayout+xml"/>
  <Override PartName="/ppt/notesSlides/notesSlide2.xml" ContentType="application/vnd.openxmlformats-officedocument.presentationml.notesSlide+xml"/>
  <Override PartName="/ppt/slides/slide36.xml" ContentType="application/vnd.openxmlformats-officedocument.presentationml.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Layouts/slideLayout135.xml" ContentType="application/vnd.openxmlformats-officedocument.presentationml.slideLayout+xml"/>
  <Override PartName="/ppt/slideLayouts/slideLayout146.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slideLayouts/slideLayout124.xml" ContentType="application/vnd.openxmlformats-officedocument.presentationml.slideLayout+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slideLayouts/slideLayout113.xml" ContentType="application/vnd.openxmlformats-officedocument.presentationml.slideLayout+xml"/>
  <Override PartName="/ppt/slideLayouts/slideLayout160.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slideLayouts/slideLayout102.xml" ContentType="application/vnd.openxmlformats-officedocument.presentationml.slideLayout+xml"/>
  <Override PartName="/ppt/slideMasters/slideMaster8.xml" ContentType="application/vnd.openxmlformats-officedocument.presentationml.slideMaster+xml"/>
  <Override PartName="/ppt/slideMasters/slideMaster11.xml" ContentType="application/vnd.openxmlformats-officedocument.presentationml.slideMaster+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Override PartName="/ppt/theme/theme10.xml" ContentType="application/vnd.openxmlformats-officedocument.them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ppt/slideLayouts/slideLayout118.xml" ContentType="application/vnd.openxmlformats-officedocument.presentationml.slideLayout+xml"/>
  <Override PartName="/ppt/slideLayouts/slideLayout129.xml" ContentType="application/vnd.openxmlformats-officedocument.presentationml.slideLayout+xml"/>
  <Override PartName="/ppt/slideLayouts/slideLayout165.xml" ContentType="application/vnd.openxmlformats-officedocument.presentationml.slideLayout+xml"/>
  <Default Extension="png" ContentType="image/png"/>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107.xml" ContentType="application/vnd.openxmlformats-officedocument.presentationml.slideLayout+xml"/>
  <Override PartName="/ppt/slideLayouts/slideLayout154.xml" ContentType="application/vnd.openxmlformats-officedocument.presentationml.slideLayout+xml"/>
  <Override PartName="/ppt/slides/slide33.xml" ContentType="application/vnd.openxmlformats-officedocument.presentationml.slide+xml"/>
  <Override PartName="/ppt/slides/slide44.xml" ContentType="application/vnd.openxmlformats-officedocument.presentationml.slide+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slideLayouts/slideLayout14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slideLayouts/slideLayout1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slideLayouts/slideLayout110.xml" ContentType="application/vnd.openxmlformats-officedocument.presentationml.slideLayout+xml"/>
  <Override PartName="/ppt/slideLayouts/slideLayout1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theme/theme15.xml" ContentType="application/vnd.openxmlformats-officedocument.theme+xml"/>
  <Override PartName="/ppt/slideMasters/slideMaster5.xml" ContentType="application/vnd.openxmlformats-officedocument.presentationml.slideMaster+xml"/>
  <Override PartName="/ppt/slides/slide49.xml" ContentType="application/vnd.openxmlformats-officedocument.presentationml.slide+xml"/>
  <Override PartName="/ppt/slideLayouts/slideLayout59.xml" ContentType="application/vnd.openxmlformats-officedocument.presentationml.slideLayout+xml"/>
  <Override PartName="/ppt/theme/theme7.xml" ContentType="application/vnd.openxmlformats-officedocument.theme+xml"/>
  <Override PartName="/ppt/slideLayouts/slideLayout159.xml" ContentType="application/vnd.openxmlformats-officedocument.presentationml.slideLayout+xml"/>
  <Override PartName="/ppt/notesSlides/notesSlide4.xml" ContentType="application/vnd.openxmlformats-officedocument.presentationml.notesSlide+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48.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ppt/slideLayouts/slideLayout95.xml" ContentType="application/vnd.openxmlformats-officedocument.presentationml.slideLayout+xml"/>
  <Override PartName="/ppt/slideLayouts/slideLayout119.xml" ContentType="application/vnd.openxmlformats-officedocument.presentationml.slideLayout+xml"/>
  <Override PartName="/ppt/slideLayouts/slideLayout137.xml" ContentType="application/vnd.openxmlformats-officedocument.presentationml.slideLayout+xml"/>
  <Override PartName="/ppt/slideLayouts/slideLayout14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55.xml" ContentType="application/vnd.openxmlformats-officedocument.presentationml.slideLayout+xml"/>
  <Override PartName="/ppt/slideLayouts/slideLayout84.xml" ContentType="application/vnd.openxmlformats-officedocument.presentationml.slideLayout+xml"/>
  <Override PartName="/ppt/slideLayouts/slideLayout108.xml" ContentType="application/vnd.openxmlformats-officedocument.presentationml.slideLayout+xml"/>
  <Override PartName="/ppt/slideLayouts/slideLayout126.xml" ContentType="application/vnd.openxmlformats-officedocument.presentationml.slideLayout+xml"/>
  <Override PartName="/ppt/slideLayouts/slideLayout155.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slideLayouts/slideLayout115.xml" ContentType="application/vnd.openxmlformats-officedocument.presentationml.slideLayout+xml"/>
  <Override PartName="/ppt/slideLayouts/slideLayout133.xml" ContentType="application/vnd.openxmlformats-officedocument.presentationml.slideLayout+xml"/>
  <Override PartName="/ppt/slideLayouts/slideLayout144.xml" ContentType="application/vnd.openxmlformats-officedocument.presentationml.slideLayout+xml"/>
  <Override PartName="/ppt/slideLayouts/slideLayout16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slideLayouts/slideLayout104.xml" ContentType="application/vnd.openxmlformats-officedocument.presentationml.slideLayout+xml"/>
  <Override PartName="/ppt/slideLayouts/slideLayout122.xml" ContentType="application/vnd.openxmlformats-officedocument.presentationml.slideLayout+xml"/>
  <Override PartName="/ppt/slideLayouts/slideLayout140.xml" ContentType="application/vnd.openxmlformats-officedocument.presentationml.slideLayout+xml"/>
  <Override PartName="/ppt/slideLayouts/slideLayout151.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slideLayouts/slideLayout111.xml" ContentType="application/vnd.openxmlformats-officedocument.presentationml.slideLayout+xml"/>
  <Override PartName="/ppt/theme/theme16.xml" ContentType="application/vnd.openxmlformats-officedocument.theme+xml"/>
  <Override PartName="/ppt/notesSlides/notesSlide14.xml" ContentType="application/vnd.openxmlformats-officedocument.presentationml.notesSlide+xml"/>
  <Override PartName="/ppt/slideMasters/slideMaster13.xml" ContentType="application/vnd.openxmlformats-officedocument.presentationml.slideMaster+xml"/>
  <Override PartName="/ppt/slideLayouts/slideLayout100.xml" ContentType="application/vnd.openxmlformats-officedocument.presentationml.slideLayout+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theme/theme8.xml" ContentType="application/vnd.openxmlformats-officedocument.theme+xml"/>
  <Override PartName="/ppt/slideLayouts/slideLayout89.xml" ContentType="application/vnd.openxmlformats-officedocument.presentationml.slideLayout+xml"/>
  <Override PartName="/ppt/theme/theme12.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slideLayouts/slideLayout149.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slideLayouts/slideLayout109.xml" ContentType="application/vnd.openxmlformats-officedocument.presentationml.slideLayout+xml"/>
  <Override PartName="/ppt/slideLayouts/slideLayout138.xml" ContentType="application/vnd.openxmlformats-officedocument.presentationml.slideLayout+xml"/>
  <Override PartName="/ppt/slideLayouts/slideLayout15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slideLayouts/slideLayout116.xml" ContentType="application/vnd.openxmlformats-officedocument.presentationml.slideLayout+xml"/>
  <Override PartName="/ppt/slideLayouts/slideLayout127.xml" ContentType="application/vnd.openxmlformats-officedocument.presentationml.slideLayout+xml"/>
  <Override PartName="/ppt/slideLayouts/slideLayout145.xml" ContentType="application/vnd.openxmlformats-officedocument.presentationml.slideLayout+xml"/>
  <Override PartName="/ppt/slideLayouts/slideLayout163.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slideLayouts/slideLayout105.xml" ContentType="application/vnd.openxmlformats-officedocument.presentationml.slideLayout+xml"/>
  <Override PartName="/ppt/slideLayouts/slideLayout134.xml" ContentType="application/vnd.openxmlformats-officedocument.presentationml.slideLayout+xml"/>
  <Override PartName="/ppt/slideLayouts/slideLayout152.xml" ContentType="application/vnd.openxmlformats-officedocument.presentationml.slideLayout+xml"/>
  <Default Extension="jpeg" ContentType="image/jpeg"/>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slideLayouts/slideLayout112.xml" ContentType="application/vnd.openxmlformats-officedocument.presentationml.slideLayout+xml"/>
  <Override PartName="/ppt/slideLayouts/slideLayout123.xml" ContentType="application/vnd.openxmlformats-officedocument.presentationml.slideLayout+xml"/>
  <Override PartName="/ppt/slideLayouts/slideLayout141.xml" ContentType="application/vnd.openxmlformats-officedocument.presentationml.slideLayout+xml"/>
  <Override PartName="/ppt/notesSlides/notesSlide15.xml" ContentType="application/vnd.openxmlformats-officedocument.presentationml.notesSlide+xml"/>
  <Override PartName="/ppt/slideMasters/slideMaster14.xml" ContentType="application/vnd.openxmlformats-officedocument.presentationml.slideMaster+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slideLayouts/slideLayout101.xml" ContentType="application/vnd.openxmlformats-officedocument.presentationml.slideLayout+xml"/>
  <Override PartName="/ppt/slideLayouts/slideLayout1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slideMasters/slideMaster10.xml" ContentType="application/vnd.openxmlformats-officedocument.presentationml.slideMaster+xml"/>
  <Override PartName="/ppt/theme/theme9.xml" ContentType="application/vnd.openxmlformats-officedocument.theme+xml"/>
  <Override PartName="/ppt/theme/theme13.xml" ContentType="application/vnd.openxmlformats-officedocument.theme+xml"/>
  <Override PartName="/ppt/notesSlides/notesSlide6.xml" ContentType="application/vnd.openxmlformats-officedocument.presentationml.notesSlide+xml"/>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slideLayouts/slideLayout139.xml" ContentType="application/vnd.openxmlformats-officedocument.presentationml.slideLayout+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Layouts/slideLayout128.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ppt/slideLayouts/slideLayout117.xml" ContentType="application/vnd.openxmlformats-officedocument.presentationml.slideLayout+xml"/>
  <Override PartName="/ppt/slideLayouts/slideLayout164.xml" ContentType="application/vnd.openxmlformats-officedocument.presentationml.slideLayout+xml"/>
  <Override PartName="/ppt/slides/slide43.xml" ContentType="application/vnd.openxmlformats-officedocument.presentationml.slide+xml"/>
  <Override PartName="/ppt/theme/theme1.xml" ContentType="application/vnd.openxmlformats-officedocument.theme+xml"/>
  <Override PartName="/ppt/slideLayouts/slideLayout53.xml" ContentType="application/vnd.openxmlformats-officedocument.presentationml.slideLayout+xml"/>
  <Override PartName="/ppt/slideLayouts/slideLayout106.xml" ContentType="application/vnd.openxmlformats-officedocument.presentationml.slideLayout+xml"/>
  <Override PartName="/ppt/slideLayouts/slideLayout142.xml" ContentType="application/vnd.openxmlformats-officedocument.presentationml.slideLayout+xml"/>
  <Override PartName="/ppt/slideLayouts/slideLayout153.xml" ContentType="application/vnd.openxmlformats-officedocument.presentationml.slideLayout+xml"/>
  <Override PartName="/ppt/slides/slide32.xml" ContentType="application/vnd.openxmlformats-officedocument.presentationml.slide+xml"/>
  <Override PartName="/ppt/slideLayouts/slideLayout42.xml" ContentType="application/vnd.openxmlformats-officedocument.presentationml.slideLayout+xml"/>
  <Override PartName="/ppt/slideLayouts/slideLayout131.xml" ContentType="application/vnd.openxmlformats-officedocument.presentationml.slideLayout+xml"/>
  <Override PartName="/ppt/slideMasters/slideMaster15.xml" ContentType="application/vnd.openxmlformats-officedocument.presentationml.slideMaster+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120.xml" ContentType="application/vnd.openxmlformats-officedocument.presentationml.slideLayout+xml"/>
  <Override PartName="/ppt/notesSlides/notesSlide23.xml" ContentType="application/vnd.openxmlformats-officedocument.presentationml.notesSlide+xml"/>
  <Override PartName="/ppt/theme/theme14.xml" ContentType="application/vnd.openxmlformats-officedocument.theme+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theme/theme6.xml" ContentType="application/vnd.openxmlformats-officedocument.theme+xml"/>
  <Override PartName="/ppt/slideLayouts/slideLayout69.xml" ContentType="application/vnd.openxmlformats-officedocument.presentationml.slideLayout+xml"/>
  <Override PartName="/ppt/slideLayouts/slideLayout158.xml" ContentType="application/vnd.openxmlformats-officedocument.presentationml.slideLayout+xml"/>
  <Override PartName="/ppt/slides/slide48.xml" ContentType="application/vnd.openxmlformats-officedocument.presentationml.slide+xml"/>
  <Override PartName="/ppt/slideLayouts/slideLayout58.xml" ContentType="application/vnd.openxmlformats-officedocument.presentationml.slideLayout+xml"/>
  <Override PartName="/ppt/slideLayouts/slideLayout147.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Layouts/slideLayout1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slideLayouts/slideLayout114.xml" ContentType="application/vnd.openxmlformats-officedocument.presentationml.slideLayout+xml"/>
  <Override PartName="/ppt/slideLayouts/slideLayout125.xml" ContentType="application/vnd.openxmlformats-officedocument.presentationml.slideLayout+xml"/>
  <Override PartName="/ppt/slideLayouts/slideLayout161.xml" ContentType="application/vnd.openxmlformats-officedocument.presentationml.slideLayout+xml"/>
  <Override PartName="/ppt/notesSlides/notesSlide17.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150.xml" ContentType="application/vnd.openxmlformats-officedocument.presentationml.slideLayout+xml"/>
  <Override PartName="/ppt/slides/slide40.xml" ContentType="application/vnd.openxmlformats-officedocument.presentationml.slide+xml"/>
  <Override PartName="/ppt/slideLayouts/slideLayout50.xml" ContentType="application/vnd.openxmlformats-officedocument.presentationml.slideLayout+xml"/>
  <Override PartName="/ppt/slideMasters/slideMaster9.xml" ContentType="application/vnd.openxmlformats-officedocument.presentationml.slideMaster+xml"/>
  <Override PartName="/ppt/slideMasters/slideMaster12.xml" ContentType="application/vnd.openxmlformats-officedocument.presentationml.slideMaster+xml"/>
  <Override PartName="/ppt/notesSlides/notesSlide8.xml" ContentType="application/vnd.openxmlformats-officedocument.presentationml.notesSlide+xml"/>
  <Override PartName="/ppt/notesSlides/notesSlide20.xml" ContentType="application/vnd.openxmlformats-officedocument.presentationml.notesSlide+xml"/>
  <Override PartName="/ppt/slideLayouts/slideLayout99.xml" ContentType="application/vnd.openxmlformats-officedocument.presentationml.slideLayout+xml"/>
  <Override PartName="/ppt/slideLayouts/slideLayout88.xml" ContentType="application/vnd.openxmlformats-officedocument.presentationml.slideLayout+xml"/>
  <Override PartName="/ppt/theme/theme11.xml" ContentType="application/vnd.openxmlformats-officedocument.them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 id="2147483708" r:id="rId6"/>
    <p:sldMasterId id="2147483720" r:id="rId7"/>
    <p:sldMasterId id="2147483732" r:id="rId8"/>
    <p:sldMasterId id="2147483744" r:id="rId9"/>
    <p:sldMasterId id="2147483756" r:id="rId10"/>
    <p:sldMasterId id="2147483768" r:id="rId11"/>
    <p:sldMasterId id="2147483780" r:id="rId12"/>
    <p:sldMasterId id="2147483792" r:id="rId13"/>
    <p:sldMasterId id="2147483804" r:id="rId14"/>
    <p:sldMasterId id="2147483816" r:id="rId15"/>
  </p:sldMasterIdLst>
  <p:notesMasterIdLst>
    <p:notesMasterId r:id="rId70"/>
  </p:notesMasterIdLst>
  <p:sldIdLst>
    <p:sldId id="326" r:id="rId16"/>
    <p:sldId id="327" r:id="rId17"/>
    <p:sldId id="328" r:id="rId18"/>
    <p:sldId id="257" r:id="rId19"/>
    <p:sldId id="280" r:id="rId20"/>
    <p:sldId id="258" r:id="rId21"/>
    <p:sldId id="281" r:id="rId22"/>
    <p:sldId id="285" r:id="rId23"/>
    <p:sldId id="286" r:id="rId24"/>
    <p:sldId id="259" r:id="rId25"/>
    <p:sldId id="260" r:id="rId26"/>
    <p:sldId id="290" r:id="rId27"/>
    <p:sldId id="266" r:id="rId28"/>
    <p:sldId id="288" r:id="rId29"/>
    <p:sldId id="262" r:id="rId30"/>
    <p:sldId id="263" r:id="rId31"/>
    <p:sldId id="268" r:id="rId32"/>
    <p:sldId id="270" r:id="rId33"/>
    <p:sldId id="269" r:id="rId34"/>
    <p:sldId id="272" r:id="rId35"/>
    <p:sldId id="273" r:id="rId36"/>
    <p:sldId id="274" r:id="rId37"/>
    <p:sldId id="276" r:id="rId38"/>
    <p:sldId id="277" r:id="rId39"/>
    <p:sldId id="279" r:id="rId40"/>
    <p:sldId id="292" r:id="rId41"/>
    <p:sldId id="294" r:id="rId42"/>
    <p:sldId id="296" r:id="rId43"/>
    <p:sldId id="297" r:id="rId44"/>
    <p:sldId id="298" r:id="rId45"/>
    <p:sldId id="299" r:id="rId46"/>
    <p:sldId id="300" r:id="rId47"/>
    <p:sldId id="301" r:id="rId48"/>
    <p:sldId id="302" r:id="rId49"/>
    <p:sldId id="303" r:id="rId50"/>
    <p:sldId id="295" r:id="rId51"/>
    <p:sldId id="305" r:id="rId52"/>
    <p:sldId id="306" r:id="rId53"/>
    <p:sldId id="307" r:id="rId54"/>
    <p:sldId id="308" r:id="rId55"/>
    <p:sldId id="309" r:id="rId56"/>
    <p:sldId id="310" r:id="rId57"/>
    <p:sldId id="311" r:id="rId58"/>
    <p:sldId id="312" r:id="rId59"/>
    <p:sldId id="313" r:id="rId60"/>
    <p:sldId id="314" r:id="rId61"/>
    <p:sldId id="315" r:id="rId62"/>
    <p:sldId id="304" r:id="rId63"/>
    <p:sldId id="319" r:id="rId64"/>
    <p:sldId id="316" r:id="rId65"/>
    <p:sldId id="321" r:id="rId66"/>
    <p:sldId id="323" r:id="rId67"/>
    <p:sldId id="324" r:id="rId68"/>
    <p:sldId id="325" r:id="rId69"/>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9" d="100"/>
          <a:sy n="69" d="100"/>
        </p:scale>
        <p:origin x="-1416"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slide" Target="slides/slide11.xml"/><Relationship Id="rId39" Type="http://schemas.openxmlformats.org/officeDocument/2006/relationships/slide" Target="slides/slide24.xml"/><Relationship Id="rId21" Type="http://schemas.openxmlformats.org/officeDocument/2006/relationships/slide" Target="slides/slide6.xml"/><Relationship Id="rId34" Type="http://schemas.openxmlformats.org/officeDocument/2006/relationships/slide" Target="slides/slide19.xml"/><Relationship Id="rId42" Type="http://schemas.openxmlformats.org/officeDocument/2006/relationships/slide" Target="slides/slide27.xml"/><Relationship Id="rId47" Type="http://schemas.openxmlformats.org/officeDocument/2006/relationships/slide" Target="slides/slide32.xml"/><Relationship Id="rId50" Type="http://schemas.openxmlformats.org/officeDocument/2006/relationships/slide" Target="slides/slide35.xml"/><Relationship Id="rId55" Type="http://schemas.openxmlformats.org/officeDocument/2006/relationships/slide" Target="slides/slide40.xml"/><Relationship Id="rId63" Type="http://schemas.openxmlformats.org/officeDocument/2006/relationships/slide" Target="slides/slide48.xml"/><Relationship Id="rId68" Type="http://schemas.openxmlformats.org/officeDocument/2006/relationships/slide" Target="slides/slide53.xml"/><Relationship Id="rId7" Type="http://schemas.openxmlformats.org/officeDocument/2006/relationships/slideMaster" Target="slideMasters/slideMaster7.xml"/><Relationship Id="rId71"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xml"/><Relationship Id="rId29" Type="http://schemas.openxmlformats.org/officeDocument/2006/relationships/slide" Target="slides/slide14.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slide" Target="slides/slide17.xml"/><Relationship Id="rId37" Type="http://schemas.openxmlformats.org/officeDocument/2006/relationships/slide" Target="slides/slide22.xml"/><Relationship Id="rId40" Type="http://schemas.openxmlformats.org/officeDocument/2006/relationships/slide" Target="slides/slide25.xml"/><Relationship Id="rId45" Type="http://schemas.openxmlformats.org/officeDocument/2006/relationships/slide" Target="slides/slide30.xml"/><Relationship Id="rId53" Type="http://schemas.openxmlformats.org/officeDocument/2006/relationships/slide" Target="slides/slide38.xml"/><Relationship Id="rId58" Type="http://schemas.openxmlformats.org/officeDocument/2006/relationships/slide" Target="slides/slide43.xml"/><Relationship Id="rId66" Type="http://schemas.openxmlformats.org/officeDocument/2006/relationships/slide" Target="slides/slide51.xml"/><Relationship Id="rId74"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slide" Target="slides/slide13.xml"/><Relationship Id="rId36" Type="http://schemas.openxmlformats.org/officeDocument/2006/relationships/slide" Target="slides/slide21.xml"/><Relationship Id="rId49" Type="http://schemas.openxmlformats.org/officeDocument/2006/relationships/slide" Target="slides/slide34.xml"/><Relationship Id="rId57" Type="http://schemas.openxmlformats.org/officeDocument/2006/relationships/slide" Target="slides/slide42.xml"/><Relationship Id="rId61" Type="http://schemas.openxmlformats.org/officeDocument/2006/relationships/slide" Target="slides/slide46.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slide" Target="slides/slide16.xml"/><Relationship Id="rId44" Type="http://schemas.openxmlformats.org/officeDocument/2006/relationships/slide" Target="slides/slide29.xml"/><Relationship Id="rId52" Type="http://schemas.openxmlformats.org/officeDocument/2006/relationships/slide" Target="slides/slide37.xml"/><Relationship Id="rId60" Type="http://schemas.openxmlformats.org/officeDocument/2006/relationships/slide" Target="slides/slide45.xml"/><Relationship Id="rId65" Type="http://schemas.openxmlformats.org/officeDocument/2006/relationships/slide" Target="slides/slide50.xml"/><Relationship Id="rId73"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slide" Target="slides/slide12.xml"/><Relationship Id="rId30" Type="http://schemas.openxmlformats.org/officeDocument/2006/relationships/slide" Target="slides/slide15.xml"/><Relationship Id="rId35" Type="http://schemas.openxmlformats.org/officeDocument/2006/relationships/slide" Target="slides/slide20.xml"/><Relationship Id="rId43" Type="http://schemas.openxmlformats.org/officeDocument/2006/relationships/slide" Target="slides/slide28.xml"/><Relationship Id="rId48" Type="http://schemas.openxmlformats.org/officeDocument/2006/relationships/slide" Target="slides/slide33.xml"/><Relationship Id="rId56" Type="http://schemas.openxmlformats.org/officeDocument/2006/relationships/slide" Target="slides/slide41.xml"/><Relationship Id="rId64" Type="http://schemas.openxmlformats.org/officeDocument/2006/relationships/slide" Target="slides/slide49.xml"/><Relationship Id="rId69" Type="http://schemas.openxmlformats.org/officeDocument/2006/relationships/slide" Target="slides/slide54.xml"/><Relationship Id="rId8" Type="http://schemas.openxmlformats.org/officeDocument/2006/relationships/slideMaster" Target="slideMasters/slideMaster8.xml"/><Relationship Id="rId51" Type="http://schemas.openxmlformats.org/officeDocument/2006/relationships/slide" Target="slides/slide36.xml"/><Relationship Id="rId72"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slide" Target="slides/slide10.xml"/><Relationship Id="rId33" Type="http://schemas.openxmlformats.org/officeDocument/2006/relationships/slide" Target="slides/slide18.xml"/><Relationship Id="rId38" Type="http://schemas.openxmlformats.org/officeDocument/2006/relationships/slide" Target="slides/slide23.xml"/><Relationship Id="rId46" Type="http://schemas.openxmlformats.org/officeDocument/2006/relationships/slide" Target="slides/slide31.xml"/><Relationship Id="rId59" Type="http://schemas.openxmlformats.org/officeDocument/2006/relationships/slide" Target="slides/slide44.xml"/><Relationship Id="rId67" Type="http://schemas.openxmlformats.org/officeDocument/2006/relationships/slide" Target="slides/slide52.xml"/><Relationship Id="rId20" Type="http://schemas.openxmlformats.org/officeDocument/2006/relationships/slide" Target="slides/slide5.xml"/><Relationship Id="rId41" Type="http://schemas.openxmlformats.org/officeDocument/2006/relationships/slide" Target="slides/slide26.xml"/><Relationship Id="rId54" Type="http://schemas.openxmlformats.org/officeDocument/2006/relationships/slide" Target="slides/slide39.xml"/><Relationship Id="rId62" Type="http://schemas.openxmlformats.org/officeDocument/2006/relationships/slide" Target="slides/slide47.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2 - Θέση ημερομηνίας"/>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5C5F3B5-2347-420B-8604-7E6460E570EB}" type="datetimeFigureOut">
              <a:rPr lang="el-GR" smtClean="0"/>
              <a:pPr/>
              <a:t>3/2/2015</a:t>
            </a:fld>
            <a:endParaRPr lang="el-GR"/>
          </a:p>
        </p:txBody>
      </p:sp>
      <p:sp>
        <p:nvSpPr>
          <p:cNvPr id="4" name="3 - Θέση εικόνας διαφάνειας"/>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4 - Θέση σημειώσεων"/>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6" name="5 - Θέση υποσέλιδου"/>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6 - Θέση αριθμού διαφάνειας"/>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A7A2D3D-93BF-42CD-8491-47F289EC50C3}" type="slidenum">
              <a:rPr lang="el-GR" smtClean="0"/>
              <a:pPr/>
              <a:t>‹#›</a:t>
            </a:fld>
            <a:endParaRPr lang="el-GR"/>
          </a:p>
        </p:txBody>
      </p:sp>
    </p:spTree>
    <p:extLst>
      <p:ext uri="{BB962C8B-B14F-4D97-AF65-F5344CB8AC3E}">
        <p14:creationId xmlns:p14="http://schemas.microsoft.com/office/powerpoint/2010/main" xmlns="" val="7160763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Rot="1" noChangeAspect="1" noChangeArrowheads="1" noTextEdit="1"/>
          </p:cNvSpPr>
          <p:nvPr>
            <p:ph type="sldImg"/>
          </p:nvPr>
        </p:nvSpPr>
        <p:spPr>
          <a:ln/>
        </p:spPr>
      </p:sp>
      <p:sp>
        <p:nvSpPr>
          <p:cNvPr id="2826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ln/>
        </p:spPr>
      </p:sp>
      <p:sp>
        <p:nvSpPr>
          <p:cNvPr id="29901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Rot="1" noChangeAspect="1" noChangeArrowheads="1" noTextEdit="1"/>
          </p:cNvSpPr>
          <p:nvPr>
            <p:ph type="sldImg"/>
          </p:nvPr>
        </p:nvSpPr>
        <p:spPr>
          <a:ln/>
        </p:spPr>
      </p:sp>
      <p:sp>
        <p:nvSpPr>
          <p:cNvPr id="30208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Rot="1" noChangeAspect="1" noChangeArrowheads="1" noTextEdit="1"/>
          </p:cNvSpPr>
          <p:nvPr>
            <p:ph type="sldImg"/>
          </p:nvPr>
        </p:nvSpPr>
        <p:spPr>
          <a:ln/>
        </p:spPr>
      </p:sp>
      <p:sp>
        <p:nvSpPr>
          <p:cNvPr id="30413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ln/>
        </p:spPr>
      </p:sp>
      <p:sp>
        <p:nvSpPr>
          <p:cNvPr id="30720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ln/>
        </p:spPr>
      </p:sp>
      <p:sp>
        <p:nvSpPr>
          <p:cNvPr id="31129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ln/>
        </p:spPr>
      </p:sp>
      <p:sp>
        <p:nvSpPr>
          <p:cNvPr id="31334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370" name="Rectangle 2"/>
          <p:cNvSpPr>
            <a:spLocks noGrp="1" noRot="1" noChangeAspect="1" noChangeArrowheads="1" noTextEdit="1"/>
          </p:cNvSpPr>
          <p:nvPr>
            <p:ph type="sldImg"/>
          </p:nvPr>
        </p:nvSpPr>
        <p:spPr>
          <a:ln/>
        </p:spPr>
      </p:sp>
      <p:sp>
        <p:nvSpPr>
          <p:cNvPr id="31437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5394" name="Rectangle 2"/>
          <p:cNvSpPr>
            <a:spLocks noGrp="1" noRot="1" noChangeAspect="1" noChangeArrowheads="1" noTextEdit="1"/>
          </p:cNvSpPr>
          <p:nvPr>
            <p:ph type="sldImg"/>
          </p:nvPr>
        </p:nvSpPr>
        <p:spPr>
          <a:ln/>
        </p:spPr>
      </p:sp>
      <p:sp>
        <p:nvSpPr>
          <p:cNvPr id="3153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ln/>
        </p:spPr>
      </p:sp>
      <p:sp>
        <p:nvSpPr>
          <p:cNvPr id="28365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418" name="Rectangle 2"/>
          <p:cNvSpPr>
            <a:spLocks noGrp="1" noRot="1" noChangeAspect="1" noChangeArrowheads="1" noTextEdit="1"/>
          </p:cNvSpPr>
          <p:nvPr>
            <p:ph type="sldImg"/>
          </p:nvPr>
        </p:nvSpPr>
        <p:spPr>
          <a:ln/>
        </p:spPr>
      </p:sp>
      <p:sp>
        <p:nvSpPr>
          <p:cNvPr id="316419"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8466" name="Rectangle 2"/>
          <p:cNvSpPr>
            <a:spLocks noGrp="1" noRot="1" noChangeAspect="1" noChangeArrowheads="1" noTextEdit="1"/>
          </p:cNvSpPr>
          <p:nvPr>
            <p:ph type="sldImg"/>
          </p:nvPr>
        </p:nvSpPr>
        <p:spPr>
          <a:ln/>
        </p:spPr>
      </p:sp>
      <p:sp>
        <p:nvSpPr>
          <p:cNvPr id="3184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Rot="1" noChangeAspect="1" noChangeArrowheads="1" noTextEdit="1"/>
          </p:cNvSpPr>
          <p:nvPr>
            <p:ph type="sldImg"/>
          </p:nvPr>
        </p:nvSpPr>
        <p:spPr>
          <a:ln/>
        </p:spPr>
      </p:sp>
      <p:sp>
        <p:nvSpPr>
          <p:cNvPr id="33382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Rectangle 2"/>
          <p:cNvSpPr>
            <a:spLocks noGrp="1" noRot="1" noChangeAspect="1" noChangeArrowheads="1" noTextEdit="1"/>
          </p:cNvSpPr>
          <p:nvPr>
            <p:ph type="sldImg"/>
          </p:nvPr>
        </p:nvSpPr>
        <p:spPr>
          <a:ln/>
        </p:spPr>
      </p:sp>
      <p:sp>
        <p:nvSpPr>
          <p:cNvPr id="24883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2" name="Rectangle 2"/>
          <p:cNvSpPr>
            <a:spLocks noGrp="1" noRot="1" noChangeAspect="1" noChangeArrowheads="1" noTextEdit="1"/>
          </p:cNvSpPr>
          <p:nvPr>
            <p:ph type="sldImg"/>
          </p:nvPr>
        </p:nvSpPr>
        <p:spPr>
          <a:ln/>
        </p:spPr>
      </p:sp>
      <p:sp>
        <p:nvSpPr>
          <p:cNvPr id="28672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Rot="1" noChangeAspect="1" noChangeArrowheads="1" noTextEdit="1"/>
          </p:cNvSpPr>
          <p:nvPr>
            <p:ph type="sldImg"/>
          </p:nvPr>
        </p:nvSpPr>
        <p:spPr>
          <a:ln/>
        </p:spPr>
      </p:sp>
      <p:sp>
        <p:nvSpPr>
          <p:cNvPr id="289795" name="Rectangle 3"/>
          <p:cNvSpPr>
            <a:spLocks noGrp="1" noChangeArrowheads="1"/>
          </p:cNvSpPr>
          <p:nvPr>
            <p:ph type="body" idx="1"/>
          </p:nvPr>
        </p:nvSpPr>
        <p:spPr/>
        <p:txBody>
          <a:bodyPr/>
          <a:lstStyle/>
          <a:p>
            <a:endParaRPr lang="el-G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Grp="1" noRot="1" noChangeAspect="1" noChangeArrowheads="1" noTextEdit="1"/>
          </p:cNvSpPr>
          <p:nvPr>
            <p:ph type="sldImg"/>
          </p:nvPr>
        </p:nvSpPr>
        <p:spPr>
          <a:ln/>
        </p:spPr>
      </p:sp>
      <p:sp>
        <p:nvSpPr>
          <p:cNvPr id="29184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Grp="1" noRot="1" noChangeAspect="1" noChangeArrowheads="1" noTextEdit="1"/>
          </p:cNvSpPr>
          <p:nvPr>
            <p:ph type="sldImg"/>
          </p:nvPr>
        </p:nvSpPr>
        <p:spPr>
          <a:ln/>
        </p:spPr>
      </p:sp>
      <p:sp>
        <p:nvSpPr>
          <p:cNvPr id="292867" name="Rectangle 3"/>
          <p:cNvSpPr>
            <a:spLocks noGrp="1" noChangeArrowheads="1"/>
          </p:cNvSpPr>
          <p:nvPr>
            <p:ph type="body" idx="1"/>
          </p:nvPr>
        </p:nvSpPr>
        <p:spPr/>
        <p:txBody>
          <a:bodyPr/>
          <a:lstStyle/>
          <a:p>
            <a:endParaRPr lang="el-G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Rot="1" noChangeAspect="1" noChangeArrowheads="1" noTextEdit="1"/>
          </p:cNvSpPr>
          <p:nvPr>
            <p:ph type="sldImg"/>
          </p:nvPr>
        </p:nvSpPr>
        <p:spPr>
          <a:ln/>
        </p:spPr>
      </p:sp>
      <p:sp>
        <p:nvSpPr>
          <p:cNvPr id="293891" name="Rectangle 3"/>
          <p:cNvSpPr>
            <a:spLocks noGrp="1" noChangeArrowheads="1"/>
          </p:cNvSpPr>
          <p:nvPr>
            <p:ph type="body" idx="1"/>
          </p:nvPr>
        </p:nvSpPr>
        <p:spPr/>
        <p:txBody>
          <a:bodyPr/>
          <a:lstStyle/>
          <a:p>
            <a:endParaRPr lang="el-G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2" name="Rectangle 2"/>
          <p:cNvSpPr>
            <a:spLocks noGrp="1" noRot="1" noChangeAspect="1" noChangeArrowheads="1" noTextEdit="1"/>
          </p:cNvSpPr>
          <p:nvPr>
            <p:ph type="sldImg"/>
          </p:nvPr>
        </p:nvSpPr>
        <p:spPr>
          <a:ln/>
        </p:spPr>
      </p:sp>
      <p:sp>
        <p:nvSpPr>
          <p:cNvPr id="296963" name="Rectangle 3"/>
          <p:cNvSpPr>
            <a:spLocks noGrp="1" noChangeArrowheads="1"/>
          </p:cNvSpPr>
          <p:nvPr>
            <p:ph type="body" idx="1"/>
          </p:nvPr>
        </p:nvSpPr>
        <p:spPr/>
        <p:txBody>
          <a:bodyPr/>
          <a:lstStyle/>
          <a:p>
            <a:endParaRPr lang="el-G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Grp="1" noRot="1" noChangeAspect="1" noChangeArrowheads="1" noTextEdit="1"/>
          </p:cNvSpPr>
          <p:nvPr>
            <p:ph type="sldImg"/>
          </p:nvPr>
        </p:nvSpPr>
        <p:spPr>
          <a:ln/>
        </p:spPr>
      </p:sp>
      <p:sp>
        <p:nvSpPr>
          <p:cNvPr id="297987" name="Rectangle 3"/>
          <p:cNvSpPr>
            <a:spLocks noGrp="1" noChangeArrowheads="1"/>
          </p:cNvSpPr>
          <p:nvPr>
            <p:ph type="body" idx="1"/>
          </p:nvPr>
        </p:nvSpPr>
        <p:spPr/>
        <p:txBody>
          <a:bodyPr/>
          <a:lstStyle/>
          <a:p>
            <a:endParaRPr lang="el-G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103084698"/>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775575577"/>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847536748"/>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12967893"/>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98286438"/>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408292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6153169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7090594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23359815"/>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149171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97759844"/>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042302083"/>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06789769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46251640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34584510"/>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97028059"/>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00052537"/>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0962066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508859822"/>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04669269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98742173"/>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321692755"/>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58601342"/>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64994144"/>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165402979"/>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6375843"/>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178815456"/>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91977788"/>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392000460"/>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162943082"/>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284387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29328006"/>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88412214"/>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7439887"/>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9201255"/>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389325111"/>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353578206"/>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73168214"/>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48784118"/>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134288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208888027"/>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372895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82872816"/>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15269710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4420030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80862227"/>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765105290"/>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3406283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368437721"/>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33370253"/>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861499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2048325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12692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182715406"/>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319451336"/>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172944314"/>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49978927"/>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37360528"/>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242549406"/>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983197371"/>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58712412"/>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143211895"/>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032373036"/>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089255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61084097"/>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3790945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43854218"/>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80918376"/>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76501231"/>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344341303"/>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460510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213042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4396596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335238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8526861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671882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5751821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5590681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375475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8806782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07222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8563997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031602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7148351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25088435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4549213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6397131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9451036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7284206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37532074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8858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82891048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70973474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4197923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9235705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394536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435390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1486058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8482993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8921095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1400181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167974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93558659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754728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70700324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33091508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624875992"/>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61640427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82990932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98786273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76305900"/>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1342779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08777034"/>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765071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0165814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3094269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25075422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6259216"/>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871250388"/>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01150379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3349078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0400624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44039679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07221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90537881"/>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817231083"/>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963354235"/>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39627810"/>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81939689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772124101"/>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253976040"/>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688153758"/>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225508417"/>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7602325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59320967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491481421"/>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938108035"/>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675794182"/>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74836320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330133845"/>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09687054"/>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774578007"/>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865116947"/>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p>
            <a:r>
              <a:rPr lang="el-GR" smtClean="0"/>
              <a:t>Στυλ κύριου τίτλου</a:t>
            </a:r>
            <a:endParaRPr lang="el-GR"/>
          </a:p>
        </p:txBody>
      </p:sp>
      <p:sp>
        <p:nvSpPr>
          <p:cNvPr id="3" name="Υπότιτλος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7103CA12-AA42-43F9-8144-64FF39CDA78E}"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2EC6AC44-FD57-4C34-8C11-B42202B4413C}"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3321546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DC4D4854-984B-43CB-9EE3-C1A55DD19AE2}" type="datetimeFigureOut">
              <a:rPr lang="el-GR" smtClean="0"/>
              <a:pPr/>
              <a:t>3/2/2015</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AD9DFDEB-3682-459E-BBBE-186CEEB3DC2E}" type="slidenum">
              <a:rPr lang="el-GR" smtClean="0"/>
              <a:pPr/>
              <a:t>‹#›</a:t>
            </a:fld>
            <a:endParaRPr lang="el-GR"/>
          </a:p>
        </p:txBody>
      </p:sp>
    </p:spTree>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6FCC499-C0E2-410E-93A0-0E139491E4B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026A8571-F4FD-4A73-BC67-CB4A6F16F8E9}"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25550069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1" cap="all"/>
            </a:lvl1pPr>
          </a:lstStyle>
          <a:p>
            <a:r>
              <a:rPr lang="el-GR" smtClean="0"/>
              <a:t>Στυλ κύριου τίτλου</a:t>
            </a:r>
            <a:endParaRPr lang="el-GR"/>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Θέση ημερομηνίας 3"/>
          <p:cNvSpPr>
            <a:spLocks noGrp="1"/>
          </p:cNvSpPr>
          <p:nvPr>
            <p:ph type="dt" sz="half" idx="10"/>
          </p:nvPr>
        </p:nvSpPr>
        <p:spPr/>
        <p:txBody>
          <a:bodyPr/>
          <a:lstStyle>
            <a:lvl1pPr>
              <a:defRPr/>
            </a:lvl1pPr>
          </a:lstStyle>
          <a:p>
            <a:pPr>
              <a:defRPr/>
            </a:pPr>
            <a:fld id="{D1E47B7E-6A03-416D-A481-05EC579B4122}"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70190C9-B37B-446E-88DC-EB6E0748CCE1}"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89924196"/>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ημερομηνίας 3"/>
          <p:cNvSpPr>
            <a:spLocks noGrp="1"/>
          </p:cNvSpPr>
          <p:nvPr>
            <p:ph type="dt" sz="half" idx="10"/>
          </p:nvPr>
        </p:nvSpPr>
        <p:spPr/>
        <p:txBody>
          <a:bodyPr/>
          <a:lstStyle>
            <a:lvl1pPr>
              <a:defRPr/>
            </a:lvl1pPr>
          </a:lstStyle>
          <a:p>
            <a:pPr>
              <a:defRPr/>
            </a:pPr>
            <a:fld id="{8B94A419-14D7-4A2B-9807-ABB4E6627142}"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ACD8BB9B-34B8-483B-B98D-9ED44DDF89D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895910044"/>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lvl1pPr>
              <a:defRPr/>
            </a:lvl1pPr>
          </a:lstStyle>
          <a:p>
            <a:r>
              <a:rPr lang="el-GR" smtClean="0"/>
              <a:t>Στυλ κύριου τίτλου</a:t>
            </a:r>
            <a:endParaRPr lang="el-GR"/>
          </a:p>
        </p:txBody>
      </p:sp>
      <p:sp>
        <p:nvSpPr>
          <p:cNvPr id="3" name="Θέση κειμένου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Θέση ημερομηνίας 3"/>
          <p:cNvSpPr>
            <a:spLocks noGrp="1"/>
          </p:cNvSpPr>
          <p:nvPr>
            <p:ph type="dt" sz="half" idx="10"/>
          </p:nvPr>
        </p:nvSpPr>
        <p:spPr/>
        <p:txBody>
          <a:bodyPr/>
          <a:lstStyle>
            <a:lvl1pPr>
              <a:defRPr/>
            </a:lvl1pPr>
          </a:lstStyle>
          <a:p>
            <a:pPr>
              <a:defRPr/>
            </a:pPr>
            <a:fld id="{E30F199D-4170-4A45-9D12-FF88F1E2BFD8}" type="datetimeFigureOut">
              <a:rPr lang="el-GR">
                <a:solidFill>
                  <a:prstClr val="black">
                    <a:tint val="75000"/>
                  </a:prstClr>
                </a:solidFill>
              </a:rPr>
              <a:pPr>
                <a:defRPr/>
              </a:pPr>
              <a:t>3/2/2015</a:t>
            </a:fld>
            <a:endParaRPr lang="el-GR">
              <a:solidFill>
                <a:prstClr val="black">
                  <a:tint val="75000"/>
                </a:prstClr>
              </a:solidFill>
            </a:endParaRPr>
          </a:p>
        </p:txBody>
      </p:sp>
      <p:sp>
        <p:nvSpPr>
          <p:cNvPr id="8"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9" name="Θέση αριθμού διαφάνειας 5"/>
          <p:cNvSpPr>
            <a:spLocks noGrp="1"/>
          </p:cNvSpPr>
          <p:nvPr>
            <p:ph type="sldNum" sz="quarter" idx="12"/>
          </p:nvPr>
        </p:nvSpPr>
        <p:spPr/>
        <p:txBody>
          <a:bodyPr/>
          <a:lstStyle>
            <a:lvl1pPr>
              <a:defRPr/>
            </a:lvl1pPr>
          </a:lstStyle>
          <a:p>
            <a:pPr>
              <a:defRPr/>
            </a:pPr>
            <a:fld id="{C4CCE0DC-C33C-407E-8A39-D6A9A32E7CC3}"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614681595"/>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ημερομηνίας 3"/>
          <p:cNvSpPr>
            <a:spLocks noGrp="1"/>
          </p:cNvSpPr>
          <p:nvPr>
            <p:ph type="dt" sz="half" idx="10"/>
          </p:nvPr>
        </p:nvSpPr>
        <p:spPr/>
        <p:txBody>
          <a:bodyPr/>
          <a:lstStyle>
            <a:lvl1pPr>
              <a:defRPr/>
            </a:lvl1pPr>
          </a:lstStyle>
          <a:p>
            <a:pPr>
              <a:defRPr/>
            </a:pPr>
            <a:fld id="{939411DE-067C-4DC4-B17B-0861B2DC4750}" type="datetimeFigureOut">
              <a:rPr lang="el-GR">
                <a:solidFill>
                  <a:prstClr val="black">
                    <a:tint val="75000"/>
                  </a:prstClr>
                </a:solidFill>
              </a:rPr>
              <a:pPr>
                <a:defRPr/>
              </a:pPr>
              <a:t>3/2/2015</a:t>
            </a:fld>
            <a:endParaRPr lang="el-GR">
              <a:solidFill>
                <a:prstClr val="black">
                  <a:tint val="75000"/>
                </a:prstClr>
              </a:solidFill>
            </a:endParaRPr>
          </a:p>
        </p:txBody>
      </p:sp>
      <p:sp>
        <p:nvSpPr>
          <p:cNvPr id="4"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5" name="Θέση αριθμού διαφάνειας 5"/>
          <p:cNvSpPr>
            <a:spLocks noGrp="1"/>
          </p:cNvSpPr>
          <p:nvPr>
            <p:ph type="sldNum" sz="quarter" idx="12"/>
          </p:nvPr>
        </p:nvSpPr>
        <p:spPr/>
        <p:txBody>
          <a:bodyPr/>
          <a:lstStyle>
            <a:lvl1pPr>
              <a:defRPr/>
            </a:lvl1pPr>
          </a:lstStyle>
          <a:p>
            <a:pPr>
              <a:defRPr/>
            </a:pPr>
            <a:fld id="{B07A89AC-0618-440A-9C6A-05F3E337E0D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80595240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Θέση ημερομηνίας 3"/>
          <p:cNvSpPr>
            <a:spLocks noGrp="1"/>
          </p:cNvSpPr>
          <p:nvPr>
            <p:ph type="dt" sz="half" idx="10"/>
          </p:nvPr>
        </p:nvSpPr>
        <p:spPr/>
        <p:txBody>
          <a:bodyPr/>
          <a:lstStyle>
            <a:lvl1pPr>
              <a:defRPr/>
            </a:lvl1pPr>
          </a:lstStyle>
          <a:p>
            <a:pPr>
              <a:defRPr/>
            </a:pPr>
            <a:fld id="{A83A46D7-E17F-4540-B6C3-DB92302893F6}" type="datetimeFigureOut">
              <a:rPr lang="el-GR">
                <a:solidFill>
                  <a:prstClr val="black">
                    <a:tint val="75000"/>
                  </a:prstClr>
                </a:solidFill>
              </a:rPr>
              <a:pPr>
                <a:defRPr/>
              </a:pPr>
              <a:t>3/2/2015</a:t>
            </a:fld>
            <a:endParaRPr lang="el-GR">
              <a:solidFill>
                <a:prstClr val="black">
                  <a:tint val="75000"/>
                </a:prstClr>
              </a:solidFill>
            </a:endParaRPr>
          </a:p>
        </p:txBody>
      </p:sp>
      <p:sp>
        <p:nvSpPr>
          <p:cNvPr id="3"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4" name="Θέση αριθμού διαφάνειας 5"/>
          <p:cNvSpPr>
            <a:spLocks noGrp="1"/>
          </p:cNvSpPr>
          <p:nvPr>
            <p:ph type="sldNum" sz="quarter" idx="12"/>
          </p:nvPr>
        </p:nvSpPr>
        <p:spPr/>
        <p:txBody>
          <a:bodyPr/>
          <a:lstStyle>
            <a:lvl1pPr>
              <a:defRPr/>
            </a:lvl1pPr>
          </a:lstStyle>
          <a:p>
            <a:pPr>
              <a:defRPr/>
            </a:pPr>
            <a:fld id="{D20E2311-7C73-421A-9A75-05C9A8C202E8}"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97996689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Θέση περιεχομένου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77602E34-FC63-47E5-B9A8-76AF41F5340A}"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68F3BAC-D52E-4BCE-9C57-AF8F10272B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79155654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Θέση εικόνας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a:p>
        </p:txBody>
      </p:sp>
      <p:sp>
        <p:nvSpPr>
          <p:cNvPr id="4" name="Θέση κειμένου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Θέση ημερομηνίας 3"/>
          <p:cNvSpPr>
            <a:spLocks noGrp="1"/>
          </p:cNvSpPr>
          <p:nvPr>
            <p:ph type="dt" sz="half" idx="10"/>
          </p:nvPr>
        </p:nvSpPr>
        <p:spPr/>
        <p:txBody>
          <a:bodyPr/>
          <a:lstStyle>
            <a:lvl1pPr>
              <a:defRPr/>
            </a:lvl1pPr>
          </a:lstStyle>
          <a:p>
            <a:pPr>
              <a:defRPr/>
            </a:pPr>
            <a:fld id="{3631571D-E112-49E9-80FF-E9763BD5421B}" type="datetimeFigureOut">
              <a:rPr lang="el-GR">
                <a:solidFill>
                  <a:prstClr val="black">
                    <a:tint val="75000"/>
                  </a:prstClr>
                </a:solidFill>
              </a:rPr>
              <a:pPr>
                <a:defRPr/>
              </a:pPr>
              <a:t>3/2/2015</a:t>
            </a:fld>
            <a:endParaRPr lang="el-GR">
              <a:solidFill>
                <a:prstClr val="black">
                  <a:tint val="75000"/>
                </a:prstClr>
              </a:solidFill>
            </a:endParaRPr>
          </a:p>
        </p:txBody>
      </p:sp>
      <p:sp>
        <p:nvSpPr>
          <p:cNvPr id="6"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7" name="Θέση αριθμού διαφάνειας 5"/>
          <p:cNvSpPr>
            <a:spLocks noGrp="1"/>
          </p:cNvSpPr>
          <p:nvPr>
            <p:ph type="sldNum" sz="quarter" idx="12"/>
          </p:nvPr>
        </p:nvSpPr>
        <p:spPr/>
        <p:txBody>
          <a:bodyPr/>
          <a:lstStyle>
            <a:lvl1pPr>
              <a:defRPr/>
            </a:lvl1pPr>
          </a:lstStyle>
          <a:p>
            <a:pPr>
              <a:defRPr/>
            </a:pPr>
            <a:fld id="{304E3651-261A-4D02-A531-46A905E7AAD4}"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580373764"/>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FC1D04B2-C0CC-4FE8-A23B-25F53A145A2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BFBCE359-E1DF-4C78-8AAC-F5D48E4E652B}"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51372598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ημερομηνίας 3"/>
          <p:cNvSpPr>
            <a:spLocks noGrp="1"/>
          </p:cNvSpPr>
          <p:nvPr>
            <p:ph type="dt" sz="half" idx="10"/>
          </p:nvPr>
        </p:nvSpPr>
        <p:spPr/>
        <p:txBody>
          <a:bodyPr/>
          <a:lstStyle>
            <a:lvl1pPr>
              <a:defRPr/>
            </a:lvl1pPr>
          </a:lstStyle>
          <a:p>
            <a:pPr>
              <a:defRPr/>
            </a:pPr>
            <a:fld id="{BFD58901-72E6-4049-87CB-D45B845249D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11"/>
          </p:nvPr>
        </p:nvSpPr>
        <p:spPr/>
        <p:txBody>
          <a:bodyPr/>
          <a:lstStyle>
            <a:lvl1pPr>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12"/>
          </p:nvPr>
        </p:nvSpPr>
        <p:spPr/>
        <p:txBody>
          <a:bodyPr/>
          <a:lstStyle>
            <a:lvl1pPr>
              <a:defRPr/>
            </a:lvl1pPr>
          </a:lstStyle>
          <a:p>
            <a:pPr>
              <a:defRPr/>
            </a:pPr>
            <a:fld id="{8F610261-059A-4500-8C86-C2AC306F3A0D}"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1864297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4D4854-984B-43CB-9EE3-C1A55DD19AE2}" type="datetimeFigureOut">
              <a:rPr lang="el-GR" smtClean="0"/>
              <a:pPr/>
              <a:t>3/2/2015</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9DFDEB-3682-459E-BBBE-186CEEB3DC2E}"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1782719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4045130873"/>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693130828"/>
      </p:ext>
    </p:extLst>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242940134"/>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585067877"/>
      </p:ext>
    </p:extLst>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634413459"/>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 id="2147483826" r:id="rId10"/>
    <p:sldLayoutId id="214748382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10624908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340765603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14131398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13033302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76021847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9941256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160804364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p>
        </p:txBody>
      </p:sp>
      <p:sp>
        <p:nvSpPr>
          <p:cNvPr id="4" name="Θέση ημερομηνίας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3C6DE08-3A0D-41A8-8AB7-0894AD6DCB05}" type="datetimeFigureOut">
              <a:rPr lang="el-GR">
                <a:solidFill>
                  <a:prstClr val="black">
                    <a:tint val="75000"/>
                  </a:prstClr>
                </a:solidFill>
              </a:rPr>
              <a:pPr>
                <a:defRPr/>
              </a:pPr>
              <a:t>3/2/2015</a:t>
            </a:fld>
            <a:endParaRPr lang="el-GR">
              <a:solidFill>
                <a:prstClr val="black">
                  <a:tint val="75000"/>
                </a:prstClr>
              </a:solidFill>
            </a:endParaRPr>
          </a:p>
        </p:txBody>
      </p:sp>
      <p:sp>
        <p:nvSpPr>
          <p:cNvPr id="5" name="Θέση υποσέλιδου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a:defRPr/>
            </a:pPr>
            <a:endParaRPr lang="el-GR">
              <a:solidFill>
                <a:prstClr val="black">
                  <a:tint val="75000"/>
                </a:prstClr>
              </a:solidFill>
            </a:endParaRPr>
          </a:p>
        </p:txBody>
      </p:sp>
      <p:sp>
        <p:nvSpPr>
          <p:cNvPr id="6" name="Θέση αριθμού διαφάνειας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5B909196-2483-4FB7-A46C-1AE707EF1686}" type="slidenum">
              <a:rPr lang="el-GR">
                <a:solidFill>
                  <a:prstClr val="black">
                    <a:tint val="75000"/>
                  </a:prstClr>
                </a:solidFill>
              </a:rPr>
              <a:pPr>
                <a:defRPr/>
              </a:pPr>
              <a:t>‹#›</a:t>
            </a:fld>
            <a:endParaRPr lang="el-GR">
              <a:solidFill>
                <a:prstClr val="black">
                  <a:tint val="75000"/>
                </a:prstClr>
              </a:solidFill>
            </a:endParaRPr>
          </a:p>
        </p:txBody>
      </p:sp>
    </p:spTree>
    <p:extLst>
      <p:ext uri="{BB962C8B-B14F-4D97-AF65-F5344CB8AC3E}">
        <p14:creationId xmlns:p14="http://schemas.microsoft.com/office/powerpoint/2010/main" xmlns="" val="238628465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6.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8.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0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4.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5.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5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Θέση αριθμού διαφάνειας"/>
          <p:cNvSpPr>
            <a:spLocks noGrp="1"/>
          </p:cNvSpPr>
          <p:nvPr>
            <p:ph type="sldNum" sz="quarter" idx="12"/>
          </p:nvPr>
        </p:nvSpPr>
        <p:spPr/>
        <p:txBody>
          <a:bodyPr/>
          <a:lstStyle/>
          <a:p>
            <a:pPr fontAlgn="base">
              <a:spcBef>
                <a:spcPct val="0"/>
              </a:spcBef>
              <a:spcAft>
                <a:spcPct val="0"/>
              </a:spcAft>
              <a:defRPr/>
            </a:pPr>
            <a:fld id="{48547E67-1DAD-4501-B970-69B10E524940}" type="slidenum">
              <a:rPr lang="el-GR" smtClean="0">
                <a:latin typeface="Arial" charset="0"/>
                <a:cs typeface="Arial" charset="0"/>
              </a:rPr>
              <a:pPr fontAlgn="base">
                <a:spcBef>
                  <a:spcPct val="0"/>
                </a:spcBef>
                <a:spcAft>
                  <a:spcPct val="0"/>
                </a:spcAft>
                <a:defRPr/>
              </a:pPr>
              <a:t>1</a:t>
            </a:fld>
            <a:endParaRPr lang="el-GR">
              <a:latin typeface="Arial" charset="0"/>
              <a:cs typeface="Arial" charset="0"/>
            </a:endParaRPr>
          </a:p>
        </p:txBody>
      </p:sp>
      <p:pic>
        <p:nvPicPr>
          <p:cNvPr id="6" name="7 - Εικόνα" descr="Λογότυπο για Άδειες χρήσης Creative Commons BY-NC-ND"/>
          <p:cNvPicPr>
            <a:picLocks noChangeAspect="1"/>
          </p:cNvPicPr>
          <p:nvPr/>
        </p:nvPicPr>
        <p:blipFill>
          <a:blip r:embed="rId2" cstate="print"/>
          <a:stretch>
            <a:fillRect/>
          </a:stretch>
        </p:blipFill>
        <p:spPr>
          <a:xfrm>
            <a:off x="6858016" y="6072206"/>
            <a:ext cx="1581685" cy="553393"/>
          </a:xfrm>
          <a:prstGeom prst="rect">
            <a:avLst/>
          </a:prstGeom>
        </p:spPr>
      </p:pic>
      <p:pic>
        <p:nvPicPr>
          <p:cNvPr id="10" name="9 - Εικόνα" descr="Περιγραφή: Λογότυπο-Κεντρικό Μητρώο Ελληνικών Ανοικτών Μαθημάτων"/>
          <p:cNvPicPr/>
          <p:nvPr/>
        </p:nvPicPr>
        <p:blipFill>
          <a:blip r:embed="rId3" cstate="print"/>
          <a:srcRect/>
          <a:stretch>
            <a:fillRect/>
          </a:stretch>
        </p:blipFill>
        <p:spPr bwMode="auto">
          <a:xfrm>
            <a:off x="6715140" y="0"/>
            <a:ext cx="1285884" cy="1285860"/>
          </a:xfrm>
          <a:prstGeom prst="rect">
            <a:avLst/>
          </a:prstGeom>
          <a:noFill/>
          <a:ln w="9525">
            <a:noFill/>
            <a:miter lim="800000"/>
            <a:headEnd/>
            <a:tailEnd/>
          </a:ln>
        </p:spPr>
      </p:pic>
      <p:sp>
        <p:nvSpPr>
          <p:cNvPr id="14" name="Subtitle 2"/>
          <p:cNvSpPr txBox="1">
            <a:spLocks/>
          </p:cNvSpPr>
          <p:nvPr/>
        </p:nvSpPr>
        <p:spPr>
          <a:xfrm>
            <a:off x="928662" y="3071810"/>
            <a:ext cx="7239000" cy="1500198"/>
          </a:xfrm>
          <a:prstGeom prst="rect">
            <a:avLst/>
          </a:prstGeom>
        </p:spPr>
        <p:txBody>
          <a:bodyPr vert="horz" lIns="91440" tIns="45720" rIns="91440" bIns="45720" rtlCol="0">
            <a:noAutofit/>
          </a:bodyPr>
          <a:lstStyle/>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Ενότητα 4:</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Διαπολιτισμική Παιδαγωγική από τη σκοπιά των Κοινωνικών Θεωριών περί</a:t>
            </a:r>
            <a:r>
              <a:rPr kumimoji="0" lang="el-GR" sz="2400" b="0" i="0" u="none" strike="noStrike" kern="1200" cap="none" spc="0" normalizeH="0" noProof="0" dirty="0" smtClean="0">
                <a:ln>
                  <a:noFill/>
                </a:ln>
                <a:solidFill>
                  <a:schemeClr val="tx1"/>
                </a:solidFill>
                <a:effectLst/>
                <a:uLnTx/>
                <a:uFillTx/>
                <a:latin typeface="+mn-lt"/>
                <a:ea typeface="+mn-ea"/>
                <a:cs typeface="+mn-cs"/>
              </a:rPr>
              <a:t> Αναγνώρισης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endParaRPr kumimoji="0" lang="en-US" sz="28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Διδάσκων:</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Χρήστος</a:t>
            </a:r>
            <a:r>
              <a:rPr kumimoji="0" lang="el-GR" sz="2400" b="0" i="0" u="none" strike="noStrike" kern="1200" cap="none" spc="0" normalizeH="0" noProof="0" dirty="0" smtClean="0">
                <a:ln>
                  <a:noFill/>
                </a:ln>
                <a:solidFill>
                  <a:schemeClr val="tx1"/>
                </a:solidFill>
                <a:effectLst/>
                <a:uLnTx/>
                <a:uFillTx/>
                <a:latin typeface="+mn-lt"/>
                <a:ea typeface="+mn-ea"/>
                <a:cs typeface="+mn-cs"/>
              </a:rPr>
              <a:t> </a:t>
            </a:r>
            <a:r>
              <a:rPr kumimoji="0" lang="el-GR" sz="2400" b="0" i="0" u="none" strike="noStrike" kern="1200" cap="none" spc="0" normalizeH="0" noProof="0" dirty="0" err="1" smtClean="0">
                <a:ln>
                  <a:noFill/>
                </a:ln>
                <a:solidFill>
                  <a:schemeClr val="tx1"/>
                </a:solidFill>
                <a:effectLst/>
                <a:uLnTx/>
                <a:uFillTx/>
                <a:latin typeface="+mn-lt"/>
                <a:ea typeface="+mn-ea"/>
                <a:cs typeface="+mn-cs"/>
              </a:rPr>
              <a:t>Γκόβαρης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Τμήμα:</a:t>
            </a:r>
            <a:r>
              <a:rPr kumimoji="0" lang="el-GR" sz="2400" b="0" i="0" u="none" strike="noStrike" kern="1200" cap="none" spc="0" normalizeH="0" baseline="0" noProof="0" dirty="0" smtClean="0">
                <a:ln>
                  <a:noFill/>
                </a:ln>
                <a:solidFill>
                  <a:schemeClr val="tx1"/>
                </a:solidFill>
                <a:effectLst/>
                <a:uLnTx/>
                <a:uFillTx/>
                <a:latin typeface="+mn-lt"/>
                <a:ea typeface="+mn-ea"/>
                <a:cs typeface="+mn-cs"/>
              </a:rPr>
              <a:t> Παιδαγωγικό</a:t>
            </a:r>
            <a:r>
              <a:rPr kumimoji="0" lang="el-GR" sz="2400" b="0" i="0" u="none" strike="noStrike" kern="1200" cap="none" spc="0" normalizeH="0" noProof="0" dirty="0" smtClean="0">
                <a:ln>
                  <a:noFill/>
                </a:ln>
                <a:solidFill>
                  <a:schemeClr val="tx1"/>
                </a:solidFill>
                <a:effectLst/>
                <a:uLnTx/>
                <a:uFillTx/>
                <a:latin typeface="+mn-lt"/>
                <a:ea typeface="+mn-ea"/>
                <a:cs typeface="+mn-cs"/>
              </a:rPr>
              <a:t> Δημοτικής Εκπαίδευσης</a:t>
            </a:r>
            <a:endParaRPr kumimoji="0" lang="el-G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chemeClr val="tx1"/>
              </a:solidFill>
              <a:effectLst/>
              <a:uLnTx/>
              <a:uFillTx/>
              <a:latin typeface="+mn-lt"/>
              <a:ea typeface="+mn-ea"/>
              <a:cs typeface="+mn-cs"/>
            </a:endParaRPr>
          </a:p>
        </p:txBody>
      </p:sp>
      <p:sp>
        <p:nvSpPr>
          <p:cNvPr id="16" name="Title 1"/>
          <p:cNvSpPr txBox="1">
            <a:spLocks/>
          </p:cNvSpPr>
          <p:nvPr/>
        </p:nvSpPr>
        <p:spPr>
          <a:xfrm>
            <a:off x="571472" y="1428736"/>
            <a:ext cx="7772400" cy="14700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l-GR" sz="4400" b="1" i="0" u="none" strike="noStrike" kern="1200" cap="none" spc="0" normalizeH="0" baseline="0" noProof="0" dirty="0" smtClean="0">
                <a:ln>
                  <a:noFill/>
                </a:ln>
                <a:solidFill>
                  <a:schemeClr val="tx1"/>
                </a:solidFill>
                <a:effectLst/>
                <a:uLnTx/>
                <a:uFillTx/>
                <a:latin typeface="+mj-lt"/>
                <a:ea typeface="+mj-ea"/>
                <a:cs typeface="+mj-cs"/>
              </a:rPr>
              <a:t>Διαπολιτισμική Εκπαίδευση – Θεωρία και Πράξη</a:t>
            </a:r>
            <a:endParaRPr kumimoji="0" lang="en-US" sz="4400" b="1" i="0" u="none" strike="noStrike" kern="1200" cap="none" spc="0" normalizeH="0" baseline="0" noProof="0" dirty="0">
              <a:ln>
                <a:noFill/>
              </a:ln>
              <a:solidFill>
                <a:schemeClr val="tx1"/>
              </a:solidFill>
              <a:effectLst/>
              <a:uLnTx/>
              <a:uFillTx/>
              <a:latin typeface="+mj-lt"/>
              <a:ea typeface="+mj-ea"/>
              <a:cs typeface="+mj-cs"/>
            </a:endParaRPr>
          </a:p>
        </p:txBody>
      </p:sp>
      <p:pic>
        <p:nvPicPr>
          <p:cNvPr id="2049" name="Picture 1"/>
          <p:cNvPicPr>
            <a:picLocks noChangeAspect="1" noChangeArrowheads="1"/>
          </p:cNvPicPr>
          <p:nvPr/>
        </p:nvPicPr>
        <p:blipFill>
          <a:blip r:embed="rId4"/>
          <a:srcRect/>
          <a:stretch>
            <a:fillRect/>
          </a:stretch>
        </p:blipFill>
        <p:spPr bwMode="auto">
          <a:xfrm>
            <a:off x="1028789" y="0"/>
            <a:ext cx="4971971" cy="1071546"/>
          </a:xfrm>
          <a:prstGeom prst="rect">
            <a:avLst/>
          </a:prstGeom>
          <a:noFill/>
          <a:ln w="9525">
            <a:noFill/>
            <a:miter lim="800000"/>
            <a:headEnd/>
            <a:tailEnd/>
          </a:ln>
          <a:effectLst/>
        </p:spPr>
      </p:pic>
      <p:pic>
        <p:nvPicPr>
          <p:cNvPr id="19" name="18 - Εικόνα" descr="Περιγραφή: Λογότυπο - 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
          <p:cNvPicPr/>
          <p:nvPr/>
        </p:nvPicPr>
        <p:blipFill>
          <a:blip r:embed="rId5"/>
          <a:srcRect/>
          <a:stretch>
            <a:fillRect/>
          </a:stretch>
        </p:blipFill>
        <p:spPr bwMode="auto">
          <a:xfrm>
            <a:off x="2143108" y="5786454"/>
            <a:ext cx="4502901" cy="1071546"/>
          </a:xfrm>
          <a:prstGeom prst="rect">
            <a:avLst/>
          </a:prstGeom>
          <a:noFill/>
          <a:ln w="9525">
            <a:noFill/>
            <a:miter lim="800000"/>
            <a:headEnd/>
            <a:tailEnd/>
          </a:ln>
        </p:spPr>
      </p:pic>
      <p:pic>
        <p:nvPicPr>
          <p:cNvPr id="20" name="19 - Εικόνα" descr="Περιγραφή: Λογότυπο GUnet."/>
          <p:cNvPicPr/>
          <p:nvPr/>
        </p:nvPicPr>
        <p:blipFill>
          <a:blip r:embed="rId6"/>
          <a:srcRect/>
          <a:stretch>
            <a:fillRect/>
          </a:stretch>
        </p:blipFill>
        <p:spPr bwMode="auto">
          <a:xfrm>
            <a:off x="428596" y="5857916"/>
            <a:ext cx="1478993" cy="928670"/>
          </a:xfrm>
          <a:prstGeom prst="rect">
            <a:avLst/>
          </a:prstGeom>
          <a:noFill/>
          <a:ln w="9525">
            <a:noFill/>
            <a:miter lim="800000"/>
            <a:headEnd/>
            <a:tailEnd/>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Πρόταση</a:t>
            </a:r>
            <a:endParaRPr lang="el-GR" dirty="0"/>
          </a:p>
        </p:txBody>
      </p:sp>
      <p:sp>
        <p:nvSpPr>
          <p:cNvPr id="3" name="2 - Θέση περιεχομένου"/>
          <p:cNvSpPr>
            <a:spLocks noGrp="1"/>
          </p:cNvSpPr>
          <p:nvPr>
            <p:ph idx="1"/>
          </p:nvPr>
        </p:nvSpPr>
        <p:spPr/>
        <p:txBody>
          <a:bodyPr>
            <a:normAutofit/>
          </a:bodyPr>
          <a:lstStyle/>
          <a:p>
            <a:pPr algn="just">
              <a:buNone/>
            </a:pPr>
            <a:endParaRPr lang="el-GR" b="1" dirty="0" smtClean="0"/>
          </a:p>
          <a:p>
            <a:pPr algn="just">
              <a:buNone/>
            </a:pPr>
            <a:r>
              <a:rPr lang="el-GR" b="1" dirty="0" smtClean="0"/>
              <a:t>Αναγνώριση </a:t>
            </a:r>
            <a:r>
              <a:rPr lang="el-GR" dirty="0"/>
              <a:t>των ομαδικών ταυτοτήτων βάσει εφαρμογής μιας </a:t>
            </a:r>
            <a:r>
              <a:rPr lang="el-GR" b="1" i="1" dirty="0" smtClean="0">
                <a:solidFill>
                  <a:srgbClr val="C00000"/>
                </a:solidFill>
              </a:rPr>
              <a:t>πολιτικής </a:t>
            </a:r>
            <a:r>
              <a:rPr lang="el-GR" b="1" i="1" dirty="0">
                <a:solidFill>
                  <a:srgbClr val="C00000"/>
                </a:solidFill>
              </a:rPr>
              <a:t>της </a:t>
            </a:r>
            <a:r>
              <a:rPr lang="el-GR" b="1" i="1" dirty="0" smtClean="0">
                <a:solidFill>
                  <a:srgbClr val="C00000"/>
                </a:solidFill>
              </a:rPr>
              <a:t>διαφοράς</a:t>
            </a:r>
          </a:p>
          <a:p>
            <a:pPr algn="just">
              <a:buNone/>
            </a:pPr>
            <a:endParaRPr lang="el-GR" b="1" i="1" dirty="0" smtClean="0">
              <a:solidFill>
                <a:srgbClr val="C00000"/>
              </a:solidFill>
            </a:endParaRPr>
          </a:p>
          <a:p>
            <a:pPr lvl="1" algn="just"/>
            <a:r>
              <a:rPr lang="el-GR" dirty="0" smtClean="0"/>
              <a:t>Πολιτική </a:t>
            </a:r>
            <a:r>
              <a:rPr lang="el-GR" b="1" dirty="0" smtClean="0"/>
              <a:t>αναγνώρισης</a:t>
            </a:r>
            <a:r>
              <a:rPr lang="el-GR" dirty="0" smtClean="0"/>
              <a:t> </a:t>
            </a:r>
            <a:r>
              <a:rPr lang="el-GR" dirty="0"/>
              <a:t>και </a:t>
            </a:r>
            <a:r>
              <a:rPr lang="el-GR" b="1" dirty="0"/>
              <a:t>προστασίας</a:t>
            </a:r>
            <a:r>
              <a:rPr lang="el-GR" dirty="0"/>
              <a:t> των </a:t>
            </a:r>
            <a:r>
              <a:rPr lang="el-GR" b="1" dirty="0"/>
              <a:t>διαφορετικών παραδόσεων </a:t>
            </a:r>
            <a:r>
              <a:rPr lang="el-GR" dirty="0"/>
              <a:t>που χαρακτηρίζουν τις </a:t>
            </a:r>
            <a:r>
              <a:rPr lang="el-GR" b="1" dirty="0"/>
              <a:t>ιδιαίτερες ταυτότητες </a:t>
            </a:r>
            <a:r>
              <a:rPr lang="el-GR" dirty="0"/>
              <a:t>των κοινωνικών </a:t>
            </a:r>
            <a:r>
              <a:rPr lang="el-GR" dirty="0" smtClean="0"/>
              <a:t>ομάδων.</a:t>
            </a:r>
            <a:endParaRPr lang="el-GR"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b="1" dirty="0" smtClean="0"/>
              <a:t>Κοινοτισμός - </a:t>
            </a:r>
            <a:r>
              <a:rPr lang="en-US" b="1" dirty="0" smtClean="0"/>
              <a:t>Taylor</a:t>
            </a:r>
            <a:endParaRPr lang="el-GR" b="1" dirty="0"/>
          </a:p>
        </p:txBody>
      </p:sp>
      <p:sp>
        <p:nvSpPr>
          <p:cNvPr id="3" name="2 - Θέση περιεχομένου"/>
          <p:cNvSpPr>
            <a:spLocks noGrp="1"/>
          </p:cNvSpPr>
          <p:nvPr>
            <p:ph idx="1"/>
          </p:nvPr>
        </p:nvSpPr>
        <p:spPr/>
        <p:txBody>
          <a:bodyPr>
            <a:normAutofit fontScale="92500" lnSpcReduction="10000"/>
          </a:bodyPr>
          <a:lstStyle/>
          <a:p>
            <a:pPr algn="just">
              <a:buNone/>
            </a:pPr>
            <a:r>
              <a:rPr lang="el-GR" b="1" dirty="0" smtClean="0">
                <a:solidFill>
                  <a:srgbClr val="C00000"/>
                </a:solidFill>
              </a:rPr>
              <a:t>Η αναγνώριση</a:t>
            </a:r>
            <a:r>
              <a:rPr lang="el-GR" b="1" dirty="0" smtClean="0"/>
              <a:t> </a:t>
            </a:r>
            <a:r>
              <a:rPr lang="el-GR" dirty="0"/>
              <a:t>αποτελεί</a:t>
            </a:r>
            <a:r>
              <a:rPr lang="el-GR" b="1" dirty="0"/>
              <a:t> </a:t>
            </a:r>
            <a:r>
              <a:rPr lang="el-GR" dirty="0"/>
              <a:t>για τον </a:t>
            </a:r>
            <a:r>
              <a:rPr lang="en-US" dirty="0"/>
              <a:t>Taylor</a:t>
            </a:r>
            <a:r>
              <a:rPr lang="el-GR" dirty="0"/>
              <a:t> </a:t>
            </a:r>
            <a:r>
              <a:rPr lang="el-GR" b="1" dirty="0">
                <a:solidFill>
                  <a:srgbClr val="C00000"/>
                </a:solidFill>
              </a:rPr>
              <a:t>θεμελιώδη ανθρώπινη </a:t>
            </a:r>
            <a:r>
              <a:rPr lang="el-GR" b="1" dirty="0" smtClean="0">
                <a:solidFill>
                  <a:srgbClr val="C00000"/>
                </a:solidFill>
              </a:rPr>
              <a:t>ανάγκη</a:t>
            </a:r>
            <a:endParaRPr lang="el-GR" dirty="0" smtClean="0"/>
          </a:p>
          <a:p>
            <a:pPr algn="just"/>
            <a:endParaRPr lang="el-GR" dirty="0" smtClean="0"/>
          </a:p>
          <a:p>
            <a:pPr lvl="1" algn="just">
              <a:buFont typeface="Wingdings" pitchFamily="2" charset="2"/>
              <a:buChar char="Ø"/>
            </a:pPr>
            <a:r>
              <a:rPr lang="el-GR" b="1" dirty="0" smtClean="0"/>
              <a:t>Πολιτική της διαφοράς </a:t>
            </a:r>
            <a:r>
              <a:rPr lang="en-US" b="1" dirty="0" smtClean="0"/>
              <a:t>vs. </a:t>
            </a:r>
            <a:r>
              <a:rPr lang="el-GR" b="1" dirty="0" smtClean="0"/>
              <a:t>Πολιτική της αξιοπρέπειας</a:t>
            </a:r>
          </a:p>
          <a:p>
            <a:pPr lvl="1" algn="just">
              <a:buFont typeface="Wingdings" pitchFamily="2" charset="2"/>
              <a:buChar char="Ø"/>
            </a:pPr>
            <a:r>
              <a:rPr lang="el-GR" b="1" dirty="0" smtClean="0"/>
              <a:t>Η προσωπική </a:t>
            </a:r>
            <a:r>
              <a:rPr lang="el-GR" b="1" dirty="0"/>
              <a:t>ταυτότητα βιώνεται τότε μόνο ως θετικό </a:t>
            </a:r>
            <a:r>
              <a:rPr lang="el-GR" b="1" dirty="0" err="1"/>
              <a:t>δόμημα</a:t>
            </a:r>
            <a:r>
              <a:rPr lang="el-GR" dirty="0"/>
              <a:t>, όταν αναγνωρίζεται στο διαπροσωπικό και στο ευρύτερο κοινωνικό επίπεδο </a:t>
            </a:r>
            <a:r>
              <a:rPr lang="en-US" dirty="0" smtClean="0"/>
              <a:t>.</a:t>
            </a:r>
            <a:r>
              <a:rPr lang="el-GR" dirty="0" smtClean="0"/>
              <a:t> </a:t>
            </a:r>
          </a:p>
          <a:p>
            <a:pPr lvl="1" algn="just">
              <a:buFont typeface="Wingdings" pitchFamily="2" charset="2"/>
              <a:buChar char="Ø"/>
            </a:pPr>
            <a:r>
              <a:rPr lang="el-GR" dirty="0" smtClean="0"/>
              <a:t>Η </a:t>
            </a:r>
            <a:r>
              <a:rPr lang="el-GR" b="1" dirty="0" smtClean="0"/>
              <a:t>απουσία αναγνώρισης </a:t>
            </a:r>
            <a:r>
              <a:rPr lang="el-GR" dirty="0" smtClean="0"/>
              <a:t>συνιστά</a:t>
            </a:r>
            <a:r>
              <a:rPr lang="el-GR" b="1" dirty="0" smtClean="0"/>
              <a:t> μορφή καταπίεσης.</a:t>
            </a:r>
          </a:p>
          <a:p>
            <a:pPr lvl="1" algn="just">
              <a:buFont typeface="Wingdings" pitchFamily="2" charset="2"/>
              <a:buChar char="Ø"/>
            </a:pPr>
            <a:endParaRPr lang="el-GR" dirty="0" smtClean="0"/>
          </a:p>
          <a:p>
            <a:pPr lvl="1" algn="just">
              <a:buFont typeface="Wingdings" pitchFamily="2" charset="2"/>
              <a:buChar char="Ø"/>
            </a:pPr>
            <a:endParaRPr lang="el-GR" dirty="0" smtClean="0"/>
          </a:p>
          <a:p>
            <a:pPr lvl="1" algn="just">
              <a:buFont typeface="Wingdings" pitchFamily="2" charset="2"/>
              <a:buChar char="Ø"/>
            </a:pPr>
            <a:endParaRPr lang="en-US" dirty="0" smtClean="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Πολιτική της Διαφοράς  </a:t>
            </a:r>
            <a:r>
              <a:rPr lang="en-US" b="1" dirty="0" smtClean="0"/>
              <a:t>vs.</a:t>
            </a:r>
            <a:r>
              <a:rPr lang="el-GR" b="1" dirty="0" smtClean="0"/>
              <a:t>Πολιτική της Αξιοπρέπειας</a:t>
            </a:r>
            <a:endParaRPr lang="el-GR" b="1" dirty="0"/>
          </a:p>
        </p:txBody>
      </p:sp>
      <p:sp>
        <p:nvSpPr>
          <p:cNvPr id="3" name="2 - Θέση περιεχομένου"/>
          <p:cNvSpPr>
            <a:spLocks noGrp="1"/>
          </p:cNvSpPr>
          <p:nvPr>
            <p:ph idx="1"/>
          </p:nvPr>
        </p:nvSpPr>
        <p:spPr/>
        <p:txBody>
          <a:bodyPr>
            <a:normAutofit/>
          </a:bodyPr>
          <a:lstStyle/>
          <a:p>
            <a:pPr algn="just">
              <a:buNone/>
            </a:pPr>
            <a:r>
              <a:rPr lang="el-GR" dirty="0" smtClean="0"/>
              <a:t>Η </a:t>
            </a:r>
            <a:r>
              <a:rPr lang="el-GR" b="1" dirty="0" smtClean="0">
                <a:solidFill>
                  <a:srgbClr val="C00000"/>
                </a:solidFill>
              </a:rPr>
              <a:t>"πολιτική της αξιοπρέπειας</a:t>
            </a:r>
            <a:r>
              <a:rPr lang="el-GR" dirty="0" smtClean="0"/>
              <a:t>", έχοντας ως 	αφετηρία το "αφηρημένο άτομο", οδηγεί ή στην 	</a:t>
            </a:r>
            <a:r>
              <a:rPr lang="el-GR" dirty="0" err="1" smtClean="0"/>
              <a:t>ομογενοποίηση</a:t>
            </a:r>
            <a:r>
              <a:rPr lang="el-GR" dirty="0" smtClean="0"/>
              <a:t> ή στην αδιαφορία για τις 	ιδιαιτερότητες των ομάδων</a:t>
            </a:r>
            <a:r>
              <a:rPr lang="en-US" dirty="0" smtClean="0"/>
              <a:t>.</a:t>
            </a:r>
            <a:endParaRPr lang="el-GR" dirty="0" smtClean="0"/>
          </a:p>
          <a:p>
            <a:pPr algn="just">
              <a:buNone/>
            </a:pPr>
            <a:endParaRPr lang="el-GR" dirty="0" smtClean="0"/>
          </a:p>
          <a:p>
            <a:pPr algn="just">
              <a:buNone/>
            </a:pPr>
            <a:r>
              <a:rPr lang="el-GR" dirty="0" smtClean="0"/>
              <a:t>Η </a:t>
            </a:r>
            <a:r>
              <a:rPr lang="el-GR" dirty="0"/>
              <a:t>"</a:t>
            </a:r>
            <a:r>
              <a:rPr lang="el-GR" b="1" dirty="0">
                <a:solidFill>
                  <a:srgbClr val="C00000"/>
                </a:solidFill>
              </a:rPr>
              <a:t>πολιτική της </a:t>
            </a:r>
            <a:r>
              <a:rPr lang="el-GR" b="1" dirty="0" smtClean="0">
                <a:solidFill>
                  <a:srgbClr val="C00000"/>
                </a:solidFill>
              </a:rPr>
              <a:t>διαφοράς</a:t>
            </a:r>
            <a:r>
              <a:rPr lang="el-GR" dirty="0" smtClean="0">
                <a:solidFill>
                  <a:srgbClr val="C00000"/>
                </a:solidFill>
              </a:rPr>
              <a:t>» </a:t>
            </a:r>
            <a:r>
              <a:rPr lang="el-GR" dirty="0" smtClean="0"/>
              <a:t>αναγνωρίζει τη σημασία των διαφορών για τη συγκρότηση της ταυτότητας.</a:t>
            </a:r>
            <a:endParaRPr lang="el-GR" sz="26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Κοινοτισμός-</a:t>
            </a:r>
            <a:r>
              <a:rPr lang="en-US" dirty="0" smtClean="0"/>
              <a:t>Taylor</a:t>
            </a:r>
            <a:endParaRPr lang="el-GR" dirty="0"/>
          </a:p>
        </p:txBody>
      </p:sp>
      <p:sp>
        <p:nvSpPr>
          <p:cNvPr id="3" name="2 - Θέση περιεχομένου"/>
          <p:cNvSpPr>
            <a:spLocks noGrp="1"/>
          </p:cNvSpPr>
          <p:nvPr>
            <p:ph idx="1"/>
          </p:nvPr>
        </p:nvSpPr>
        <p:spPr/>
        <p:txBody>
          <a:bodyPr>
            <a:normAutofit/>
          </a:bodyPr>
          <a:lstStyle/>
          <a:p>
            <a:pPr algn="just">
              <a:buNone/>
            </a:pPr>
            <a:endParaRPr lang="en-US" b="1" dirty="0" smtClean="0"/>
          </a:p>
          <a:p>
            <a:pPr algn="just">
              <a:buNone/>
            </a:pPr>
            <a:r>
              <a:rPr lang="el-GR" b="1" dirty="0" smtClean="0">
                <a:solidFill>
                  <a:srgbClr val="C00000"/>
                </a:solidFill>
              </a:rPr>
              <a:t>Θεωρητικά: </a:t>
            </a:r>
            <a:r>
              <a:rPr lang="el-GR" dirty="0" smtClean="0"/>
              <a:t>αναγνώριση </a:t>
            </a:r>
            <a:r>
              <a:rPr lang="el-GR" dirty="0"/>
              <a:t>αποκτά μεγάλη σημασία, επειδή ακριβώς η </a:t>
            </a:r>
            <a:r>
              <a:rPr lang="el-GR" b="1" dirty="0"/>
              <a:t>ταυτότητά μας εξαρτάται από τις διαλογικές μας σχέσεις με τους </a:t>
            </a:r>
            <a:r>
              <a:rPr lang="el-GR" b="1" dirty="0" smtClean="0"/>
              <a:t>άλλους.</a:t>
            </a:r>
            <a:endParaRPr lang="el-GR"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n-US" dirty="0" smtClean="0"/>
              <a:t>Taylor</a:t>
            </a:r>
            <a:endParaRPr lang="el-GR" dirty="0"/>
          </a:p>
        </p:txBody>
      </p:sp>
      <p:sp>
        <p:nvSpPr>
          <p:cNvPr id="3" name="2 - Θέση περιεχομένου"/>
          <p:cNvSpPr>
            <a:spLocks noGrp="1"/>
          </p:cNvSpPr>
          <p:nvPr>
            <p:ph idx="1"/>
          </p:nvPr>
        </p:nvSpPr>
        <p:spPr/>
        <p:txBody>
          <a:bodyPr>
            <a:normAutofit fontScale="92500" lnSpcReduction="20000"/>
          </a:bodyPr>
          <a:lstStyle/>
          <a:p>
            <a:pPr algn="just">
              <a:buNone/>
            </a:pPr>
            <a:r>
              <a:rPr lang="el-GR" dirty="0" smtClean="0"/>
              <a:t>«</a:t>
            </a:r>
            <a:r>
              <a:rPr lang="el-GR" i="1" dirty="0" smtClean="0"/>
              <a:t>Στο κοινωνικό επίπεδο η συνειδητοποίηση του γεγονότος ότι οι </a:t>
            </a:r>
            <a:r>
              <a:rPr lang="el-GR" b="1" i="1" dirty="0" smtClean="0"/>
              <a:t>ταυτότητες σφυρηλατούνται μέσω ενός ανοικτού διαλόγου</a:t>
            </a:r>
            <a:r>
              <a:rPr lang="el-GR" i="1" dirty="0" smtClean="0"/>
              <a:t>, ο οποίος δε διαμορφώνεται βάσει ενός προκαθορισμένου κοινωνικού κώδικα, προσέδωσε στην </a:t>
            </a:r>
            <a:r>
              <a:rPr lang="el-GR" b="1" i="1" dirty="0" smtClean="0"/>
              <a:t>πολιτική της ίσης αναγνώρισης </a:t>
            </a:r>
            <a:r>
              <a:rPr lang="el-GR" i="1" dirty="0" smtClean="0"/>
              <a:t>ιδιαίτερη βαρύτητα. </a:t>
            </a:r>
            <a:r>
              <a:rPr lang="el-GR" b="1" i="1" dirty="0" smtClean="0"/>
              <a:t>Η ίση αναγνώριση δεν είναι απλώς κάτι που αρμόζει σε μια υγιή δημοκρατική κοινωνία</a:t>
            </a:r>
            <a:r>
              <a:rPr lang="el-GR" i="1" dirty="0" smtClean="0"/>
              <a:t> (…) Όπως υπαινίχτηκα στην αρχή, σύμφωνα με μια ιδιαίτερη διαδεδομένη άποψη, </a:t>
            </a:r>
            <a:r>
              <a:rPr lang="el-GR" b="1" i="1" dirty="0" smtClean="0"/>
              <a:t>η απόρριψή της μπορεί να ζημιώσει αυτούς που την υφίστανται</a:t>
            </a:r>
            <a:r>
              <a:rPr lang="el-GR" dirty="0" smtClean="0"/>
              <a:t>»</a:t>
            </a:r>
            <a:endParaRPr lang="el-G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Κοινοτισμός </a:t>
            </a:r>
            <a:r>
              <a:rPr lang="en-US" dirty="0" smtClean="0"/>
              <a:t>Taylor</a:t>
            </a:r>
            <a:endParaRPr lang="el-GR" dirty="0"/>
          </a:p>
        </p:txBody>
      </p:sp>
      <p:sp>
        <p:nvSpPr>
          <p:cNvPr id="3" name="2 - Θέση περιεχομένου"/>
          <p:cNvSpPr>
            <a:spLocks noGrp="1"/>
          </p:cNvSpPr>
          <p:nvPr>
            <p:ph idx="1"/>
          </p:nvPr>
        </p:nvSpPr>
        <p:spPr/>
        <p:txBody>
          <a:bodyPr>
            <a:normAutofit/>
          </a:bodyPr>
          <a:lstStyle/>
          <a:p>
            <a:pPr algn="just">
              <a:buNone/>
            </a:pPr>
            <a:r>
              <a:rPr lang="el-GR" b="1" dirty="0" smtClean="0"/>
              <a:t>Παραδείγματα </a:t>
            </a:r>
            <a:r>
              <a:rPr lang="el-GR" b="1" dirty="0"/>
              <a:t>«</a:t>
            </a:r>
            <a:r>
              <a:rPr lang="el-GR" b="1" i="1" dirty="0"/>
              <a:t>εσφαλμένης αναγνώρισης</a:t>
            </a:r>
            <a:r>
              <a:rPr lang="el-GR" b="1" dirty="0" smtClean="0"/>
              <a:t>»:</a:t>
            </a:r>
          </a:p>
          <a:p>
            <a:pPr algn="just">
              <a:buFont typeface="Wingdings" pitchFamily="2" charset="2"/>
              <a:buChar char="q"/>
            </a:pPr>
            <a:r>
              <a:rPr lang="el-GR" b="1" dirty="0" smtClean="0"/>
              <a:t> Γυναίκες: </a:t>
            </a:r>
            <a:r>
              <a:rPr lang="el-GR" dirty="0" smtClean="0"/>
              <a:t> υιοθέτηση </a:t>
            </a:r>
            <a:r>
              <a:rPr lang="el-GR" dirty="0"/>
              <a:t>μιας </a:t>
            </a:r>
            <a:r>
              <a:rPr lang="el-GR" b="1" dirty="0"/>
              <a:t>υποβαθμισμένης εικόνας για τον εαυτό τους στις πατριαρχικές κοινωνίες</a:t>
            </a:r>
            <a:r>
              <a:rPr lang="el-GR" dirty="0"/>
              <a:t>, </a:t>
            </a:r>
            <a:endParaRPr lang="el-GR" dirty="0" smtClean="0"/>
          </a:p>
          <a:p>
            <a:pPr algn="just">
              <a:buFont typeface="Wingdings" pitchFamily="2" charset="2"/>
              <a:buChar char="q"/>
            </a:pPr>
            <a:r>
              <a:rPr lang="el-GR" dirty="0" smtClean="0"/>
              <a:t> «</a:t>
            </a:r>
            <a:r>
              <a:rPr lang="el-GR" dirty="0" err="1" smtClean="0"/>
              <a:t>Αυτο</a:t>
            </a:r>
            <a:r>
              <a:rPr lang="el-GR" dirty="0" smtClean="0"/>
              <a:t>-εγκλωβισμός» </a:t>
            </a:r>
            <a:r>
              <a:rPr lang="el-GR" dirty="0"/>
              <a:t>των μαύρων σε </a:t>
            </a:r>
            <a:r>
              <a:rPr lang="el-GR" b="1" dirty="0"/>
              <a:t>υποβαθμισμένες αναπαραστάσεις περί ταυτότητας </a:t>
            </a:r>
            <a:r>
              <a:rPr lang="el-GR" dirty="0"/>
              <a:t>που κατασκευάζουν </a:t>
            </a:r>
            <a:r>
              <a:rPr lang="el-GR" dirty="0" smtClean="0"/>
              <a:t>οι </a:t>
            </a:r>
            <a:r>
              <a:rPr lang="el-GR" dirty="0"/>
              <a:t>«</a:t>
            </a:r>
            <a:r>
              <a:rPr lang="el-GR" i="1" dirty="0"/>
              <a:t>κοινωνίες των λευκών</a:t>
            </a:r>
            <a:r>
              <a:rPr lang="el-GR" dirty="0"/>
              <a:t>». </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Κοινοτισμός </a:t>
            </a:r>
            <a:r>
              <a:rPr lang="en-US" dirty="0" smtClean="0"/>
              <a:t>Taylor</a:t>
            </a:r>
            <a:endParaRPr lang="el-GR" dirty="0"/>
          </a:p>
        </p:txBody>
      </p:sp>
      <p:sp>
        <p:nvSpPr>
          <p:cNvPr id="3" name="2 - Θέση περιεχομένου"/>
          <p:cNvSpPr>
            <a:spLocks noGrp="1"/>
          </p:cNvSpPr>
          <p:nvPr>
            <p:ph idx="1"/>
          </p:nvPr>
        </p:nvSpPr>
        <p:spPr/>
        <p:txBody>
          <a:bodyPr/>
          <a:lstStyle/>
          <a:p>
            <a:pPr algn="just">
              <a:buNone/>
            </a:pPr>
            <a:r>
              <a:rPr lang="el-GR" b="1" dirty="0"/>
              <a:t>Η εσφαλμένη αναγνώριση </a:t>
            </a:r>
            <a:endParaRPr lang="el-GR" b="1" dirty="0" smtClean="0"/>
          </a:p>
          <a:p>
            <a:pPr algn="just"/>
            <a:endParaRPr lang="el-GR" dirty="0" smtClean="0"/>
          </a:p>
          <a:p>
            <a:pPr algn="just">
              <a:buFont typeface="Wingdings" pitchFamily="2" charset="2"/>
              <a:buChar char="Ø"/>
            </a:pPr>
            <a:r>
              <a:rPr lang="el-GR" dirty="0" smtClean="0"/>
              <a:t>δεν </a:t>
            </a:r>
            <a:r>
              <a:rPr lang="el-GR" dirty="0"/>
              <a:t>αποδεικνύει απλά την </a:t>
            </a:r>
            <a:r>
              <a:rPr lang="el-GR" b="1" dirty="0"/>
              <a:t>έλλειψη σεβασμού </a:t>
            </a:r>
            <a:r>
              <a:rPr lang="el-GR" dirty="0"/>
              <a:t>για τον «άλλο», </a:t>
            </a:r>
            <a:endParaRPr lang="el-GR" dirty="0" smtClean="0"/>
          </a:p>
          <a:p>
            <a:pPr algn="just">
              <a:buFont typeface="Wingdings" pitchFamily="2" charset="2"/>
              <a:buChar char="Ø"/>
            </a:pPr>
            <a:r>
              <a:rPr lang="el-GR" dirty="0" smtClean="0"/>
              <a:t>αλλά </a:t>
            </a:r>
            <a:r>
              <a:rPr lang="el-GR" b="1" dirty="0"/>
              <a:t>αντανακλά μια </a:t>
            </a:r>
            <a:r>
              <a:rPr lang="el-GR" b="1" dirty="0">
                <a:solidFill>
                  <a:srgbClr val="C00000"/>
                </a:solidFill>
              </a:rPr>
              <a:t>τακτική ηγεμόνευσης </a:t>
            </a:r>
            <a:r>
              <a:rPr lang="el-GR" b="1" dirty="0"/>
              <a:t>των «διαφορετικών</a:t>
            </a:r>
            <a:r>
              <a:rPr lang="el-GR" dirty="0"/>
              <a:t>» που μπορεί να οδηγήσει ακόμη και σε τάσεις </a:t>
            </a:r>
            <a:r>
              <a:rPr lang="el-GR" dirty="0" smtClean="0"/>
              <a:t>αυτοκαταστροφής</a:t>
            </a:r>
            <a:r>
              <a:rPr lang="en-US" dirty="0" smtClean="0"/>
              <a:t>.</a:t>
            </a:r>
            <a:endParaRPr lang="el-G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Βασικές θέσεις για την </a:t>
            </a:r>
            <a:r>
              <a:rPr lang="el-GR" b="1" i="1" dirty="0" smtClean="0"/>
              <a:t>Πολιτική της Διαφοράς</a:t>
            </a:r>
            <a:endParaRPr lang="el-GR" b="1" i="1" dirty="0"/>
          </a:p>
        </p:txBody>
      </p:sp>
      <p:sp>
        <p:nvSpPr>
          <p:cNvPr id="3" name="2 - Θέση περιεχομένου"/>
          <p:cNvSpPr>
            <a:spLocks noGrp="1"/>
          </p:cNvSpPr>
          <p:nvPr>
            <p:ph idx="1"/>
          </p:nvPr>
        </p:nvSpPr>
        <p:spPr/>
        <p:txBody>
          <a:bodyPr/>
          <a:lstStyle/>
          <a:p>
            <a:pPr algn="just">
              <a:buNone/>
            </a:pPr>
            <a:endParaRPr lang="el-GR" dirty="0" smtClean="0"/>
          </a:p>
          <a:p>
            <a:pPr algn="just">
              <a:buNone/>
            </a:pPr>
            <a:r>
              <a:rPr lang="el-GR" dirty="0" smtClean="0"/>
              <a:t>Οι </a:t>
            </a:r>
            <a:r>
              <a:rPr lang="el-GR" b="1" dirty="0"/>
              <a:t>καθολικές </a:t>
            </a:r>
            <a:r>
              <a:rPr lang="el-GR" dirty="0"/>
              <a:t>και</a:t>
            </a:r>
            <a:r>
              <a:rPr lang="el-GR" b="1" dirty="0"/>
              <a:t> αδιαφοροποίητες αρχές δικαίου" </a:t>
            </a:r>
            <a:r>
              <a:rPr lang="el-GR" dirty="0"/>
              <a:t>δεν μπορούν να εξυπηρετήσουν όλες τις </a:t>
            </a:r>
            <a:r>
              <a:rPr lang="el-GR" b="1" dirty="0"/>
              <a:t>διαφορετικές ταυτότητες και τους τρόπους ζωής</a:t>
            </a:r>
            <a:r>
              <a:rPr lang="el-GR" dirty="0"/>
              <a:t>. </a:t>
            </a:r>
            <a:endParaRPr lang="el-GR" dirty="0" smtClean="0"/>
          </a:p>
          <a:p>
            <a:pPr lvl="1" algn="just"/>
            <a:r>
              <a:rPr lang="el-GR" dirty="0" smtClean="0"/>
              <a:t>Οι </a:t>
            </a:r>
            <a:r>
              <a:rPr lang="el-GR" dirty="0"/>
              <a:t>γυναίκες, για παράδειγμα, χρειάζονται διαφορετικά δικαιώματα από τους άντρες, προκειμένου να είναι ελεύθερες και ίσες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Κοινοτισμός - </a:t>
            </a:r>
            <a:r>
              <a:rPr lang="en-US" dirty="0" err="1" smtClean="0"/>
              <a:t>Kymlicka</a:t>
            </a:r>
            <a:endParaRPr lang="el-GR" dirty="0"/>
          </a:p>
        </p:txBody>
      </p:sp>
      <p:sp>
        <p:nvSpPr>
          <p:cNvPr id="3" name="2 - Θέση περιεχομένου"/>
          <p:cNvSpPr>
            <a:spLocks noGrp="1"/>
          </p:cNvSpPr>
          <p:nvPr>
            <p:ph idx="1"/>
          </p:nvPr>
        </p:nvSpPr>
        <p:spPr/>
        <p:txBody>
          <a:bodyPr>
            <a:normAutofit fontScale="92500"/>
          </a:bodyPr>
          <a:lstStyle/>
          <a:p>
            <a:pPr algn="just">
              <a:buNone/>
            </a:pPr>
            <a:r>
              <a:rPr lang="el-GR" b="1" dirty="0" smtClean="0">
                <a:solidFill>
                  <a:srgbClr val="C00000"/>
                </a:solidFill>
              </a:rPr>
              <a:t>Βασικές θέσεις: </a:t>
            </a:r>
          </a:p>
          <a:p>
            <a:pPr lvl="1" algn="just">
              <a:buFont typeface="Wingdings" pitchFamily="2" charset="2"/>
              <a:buChar char="v"/>
            </a:pPr>
            <a:r>
              <a:rPr lang="el-GR" dirty="0" smtClean="0"/>
              <a:t>Η </a:t>
            </a:r>
            <a:r>
              <a:rPr lang="el-GR" dirty="0"/>
              <a:t>επίτευξη της </a:t>
            </a:r>
            <a:r>
              <a:rPr lang="el-GR" b="1" dirty="0"/>
              <a:t>ατομικής αυτονομίας</a:t>
            </a:r>
            <a:r>
              <a:rPr lang="el-GR" dirty="0"/>
              <a:t> προϋποθέτει </a:t>
            </a:r>
            <a:r>
              <a:rPr lang="el-GR" b="1" dirty="0"/>
              <a:t>ισχυρούς πολιτισμικούς δεσμού</a:t>
            </a:r>
            <a:r>
              <a:rPr lang="el-GR" dirty="0"/>
              <a:t>ς με την </a:t>
            </a:r>
            <a:r>
              <a:rPr lang="el-GR" b="1" dirty="0"/>
              <a:t>ομάδα </a:t>
            </a:r>
            <a:r>
              <a:rPr lang="el-GR" b="1" dirty="0" smtClean="0"/>
              <a:t>προέλευσης</a:t>
            </a:r>
            <a:r>
              <a:rPr lang="en-US" b="1" dirty="0" smtClean="0"/>
              <a:t>.</a:t>
            </a:r>
            <a:endParaRPr lang="el-GR" b="1" dirty="0" smtClean="0"/>
          </a:p>
          <a:p>
            <a:pPr lvl="1" algn="just">
              <a:buFont typeface="Wingdings" pitchFamily="2" charset="2"/>
              <a:buChar char="v"/>
            </a:pPr>
            <a:r>
              <a:rPr lang="el-GR" dirty="0" smtClean="0"/>
              <a:t>Η </a:t>
            </a:r>
            <a:r>
              <a:rPr lang="el-GR" b="1" dirty="0" smtClean="0"/>
              <a:t>συλλογικότητα επιτρέπει στο άτομο την πρόσβαση σε αγαθά,</a:t>
            </a:r>
            <a:r>
              <a:rPr lang="el-GR" dirty="0" smtClean="0"/>
              <a:t> όπως αυτό του αυτοσεβασμού.</a:t>
            </a:r>
          </a:p>
          <a:p>
            <a:pPr lvl="1" algn="just">
              <a:buFont typeface="Wingdings" pitchFamily="2" charset="2"/>
              <a:buChar char="v"/>
            </a:pPr>
            <a:r>
              <a:rPr lang="el-GR" b="1" dirty="0" smtClean="0"/>
              <a:t>Κίνδυνος από την περιθωριοποίηση της πολιτισμικής κληρονομιάς: </a:t>
            </a:r>
            <a:r>
              <a:rPr lang="el-GR" dirty="0" smtClean="0"/>
              <a:t>εκλείπουν οι προϋποθέσεις λήψης ορθολογιστικών αποφάσεων εκ μέρους των μελών της μειονότητας</a:t>
            </a:r>
            <a:r>
              <a:rPr lang="en-US" dirty="0" smtClean="0"/>
              <a:t>.</a:t>
            </a:r>
            <a:endParaRPr lang="el-GR" dirty="0" smtClean="0"/>
          </a:p>
          <a:p>
            <a:pPr lvl="1" algn="just">
              <a:buFont typeface="Wingdings" pitchFamily="2" charset="2"/>
              <a:buChar char="v"/>
            </a:pPr>
            <a:endParaRPr lang="en-US" dirty="0" smtClean="0"/>
          </a:p>
          <a:p>
            <a:pPr lvl="1" algn="just">
              <a:buFont typeface="Wingdings" pitchFamily="2" charset="2"/>
              <a:buChar char="v"/>
            </a:pPr>
            <a:endParaRPr lang="el-GR" b="1"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Βασικές θέσεις της </a:t>
            </a:r>
            <a:r>
              <a:rPr lang="el-GR" b="1" i="1" dirty="0" smtClean="0"/>
              <a:t>Πολιτική της Διαφοράς</a:t>
            </a:r>
            <a:endParaRPr lang="el-GR" b="1" i="1" dirty="0"/>
          </a:p>
        </p:txBody>
      </p:sp>
      <p:sp>
        <p:nvSpPr>
          <p:cNvPr id="3" name="2 - Θέση περιεχομένου"/>
          <p:cNvSpPr>
            <a:spLocks noGrp="1"/>
          </p:cNvSpPr>
          <p:nvPr>
            <p:ph idx="1"/>
          </p:nvPr>
        </p:nvSpPr>
        <p:spPr/>
        <p:txBody>
          <a:bodyPr>
            <a:normAutofit fontScale="92500" lnSpcReduction="20000"/>
          </a:bodyPr>
          <a:lstStyle/>
          <a:p>
            <a:pPr algn="just"/>
            <a:r>
              <a:rPr lang="el-GR" b="1" dirty="0" smtClean="0">
                <a:solidFill>
                  <a:srgbClr val="C00000"/>
                </a:solidFill>
              </a:rPr>
              <a:t>Αυθεντική ταυτότητα </a:t>
            </a:r>
            <a:r>
              <a:rPr lang="en-US" b="1" dirty="0" smtClean="0">
                <a:solidFill>
                  <a:srgbClr val="C00000"/>
                </a:solidFill>
              </a:rPr>
              <a:t>vs. </a:t>
            </a:r>
            <a:r>
              <a:rPr lang="el-GR" b="1" dirty="0" smtClean="0">
                <a:solidFill>
                  <a:srgbClr val="C00000"/>
                </a:solidFill>
              </a:rPr>
              <a:t>Αφομοίωση</a:t>
            </a:r>
          </a:p>
          <a:p>
            <a:pPr lvl="1" algn="just"/>
            <a:r>
              <a:rPr lang="el-GR" dirty="0" smtClean="0"/>
              <a:t> Η </a:t>
            </a:r>
            <a:r>
              <a:rPr lang="el-GR" dirty="0"/>
              <a:t>αφομοίωση </a:t>
            </a:r>
            <a:r>
              <a:rPr lang="el-GR" dirty="0" smtClean="0"/>
              <a:t>συνιστά </a:t>
            </a:r>
            <a:r>
              <a:rPr lang="el-GR" dirty="0"/>
              <a:t>«θανάσιμη αμαρτία» ενάντια στο </a:t>
            </a:r>
            <a:r>
              <a:rPr lang="el-GR" b="1" dirty="0"/>
              <a:t>ιδανικό της αυθεντικότητας</a:t>
            </a:r>
            <a:r>
              <a:rPr lang="el-GR" dirty="0"/>
              <a:t>. </a:t>
            </a:r>
            <a:endParaRPr lang="el-GR" dirty="0" smtClean="0"/>
          </a:p>
          <a:p>
            <a:pPr algn="just"/>
            <a:r>
              <a:rPr lang="el-GR" b="1" dirty="0" smtClean="0">
                <a:solidFill>
                  <a:srgbClr val="C00000"/>
                </a:solidFill>
              </a:rPr>
              <a:t>Αναγνώριση συλλογικών ταυτοτήτων</a:t>
            </a:r>
            <a:r>
              <a:rPr lang="el-GR" dirty="0" smtClean="0"/>
              <a:t> </a:t>
            </a:r>
          </a:p>
          <a:p>
            <a:pPr lvl="1" algn="just"/>
            <a:r>
              <a:rPr lang="el-GR" dirty="0" smtClean="0"/>
              <a:t>Ζητούμενο η </a:t>
            </a:r>
            <a:r>
              <a:rPr lang="el-GR" b="1" dirty="0" smtClean="0"/>
              <a:t>αναγνώριση</a:t>
            </a:r>
            <a:r>
              <a:rPr lang="el-GR" dirty="0" smtClean="0"/>
              <a:t> </a:t>
            </a:r>
            <a:r>
              <a:rPr lang="el-GR" dirty="0"/>
              <a:t>εκείνης της διάστασης της προσωπικής ταυτότητας του ατόμου, δηλαδή, </a:t>
            </a:r>
            <a:r>
              <a:rPr lang="el-GR" b="1" dirty="0"/>
              <a:t>των σχέσεών του με την ομάδα προέλευσης, που το καθιστά διαφορετικό και διακριτό. </a:t>
            </a:r>
            <a:endParaRPr lang="el-GR" b="1" dirty="0" smtClean="0"/>
          </a:p>
          <a:p>
            <a:pPr algn="just"/>
            <a:r>
              <a:rPr lang="el-GR" b="1" dirty="0" smtClean="0">
                <a:solidFill>
                  <a:srgbClr val="C00000"/>
                </a:solidFill>
              </a:rPr>
              <a:t>Πολιτική </a:t>
            </a:r>
            <a:r>
              <a:rPr lang="el-GR" b="1" dirty="0">
                <a:solidFill>
                  <a:srgbClr val="C00000"/>
                </a:solidFill>
              </a:rPr>
              <a:t>της </a:t>
            </a:r>
            <a:r>
              <a:rPr lang="el-GR" b="1" dirty="0" smtClean="0">
                <a:solidFill>
                  <a:srgbClr val="C00000"/>
                </a:solidFill>
              </a:rPr>
              <a:t>Διαφοράς ως πολιτική ένταξης</a:t>
            </a:r>
          </a:p>
          <a:p>
            <a:pPr lvl="1" algn="just"/>
            <a:r>
              <a:rPr lang="el-GR" dirty="0" smtClean="0"/>
              <a:t>Ως </a:t>
            </a:r>
            <a:r>
              <a:rPr lang="el-GR" dirty="0"/>
              <a:t>πολιτική </a:t>
            </a:r>
            <a:r>
              <a:rPr lang="el-GR" dirty="0" smtClean="0"/>
              <a:t>δυνατότητα </a:t>
            </a:r>
            <a:r>
              <a:rPr lang="el-GR" dirty="0"/>
              <a:t>αντιμετώπισης του κοινωνικού </a:t>
            </a:r>
            <a:r>
              <a:rPr lang="el-GR" dirty="0" smtClean="0"/>
              <a:t>αποκλεισμού</a:t>
            </a:r>
            <a:endParaRPr lang="el-GR"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Άδειες Χρήσης</a:t>
            </a:r>
            <a:endParaRPr lang="en-US" b="1" dirty="0"/>
          </a:p>
        </p:txBody>
      </p:sp>
      <p:sp>
        <p:nvSpPr>
          <p:cNvPr id="3" name="Content Placeholder 2"/>
          <p:cNvSpPr>
            <a:spLocks noGrp="1"/>
          </p:cNvSpPr>
          <p:nvPr>
            <p:ph idx="1"/>
          </p:nvPr>
        </p:nvSpPr>
        <p:spPr/>
        <p:txBody>
          <a:bodyPr>
            <a:normAutofit/>
          </a:bodyPr>
          <a:lstStyle/>
          <a:p>
            <a:r>
              <a:rPr lang="el-GR" sz="2800" dirty="0" smtClean="0"/>
              <a:t>Το παρόν εκπαιδευτικό υλικό υπόκειται σε</a:t>
            </a:r>
            <a:r>
              <a:rPr lang="en-US" sz="2800" dirty="0" smtClean="0"/>
              <a:t> </a:t>
            </a:r>
            <a:r>
              <a:rPr lang="el-GR" sz="2800" dirty="0" smtClean="0"/>
              <a:t>άδειες χρήσης </a:t>
            </a:r>
            <a:r>
              <a:rPr lang="en-US" sz="2800" dirty="0" smtClean="0"/>
              <a:t>Creative Commons. </a:t>
            </a:r>
          </a:p>
          <a:p>
            <a:r>
              <a:rPr lang="el-GR" sz="2800" dirty="0" smtClean="0"/>
              <a:t>Για εκπαιδευτικό υλικό, όπως εικόνες, που υπόκειται σε άλλου τύπου άδειας χρήσης, η άδεια χρήσης αναφέρεται ρητώς. </a:t>
            </a:r>
          </a:p>
          <a:p>
            <a:endParaRPr lang="en-US" sz="2800" dirty="0"/>
          </a:p>
        </p:txBody>
      </p:sp>
      <p:pic>
        <p:nvPicPr>
          <p:cNvPr id="4" name="7 - Εικόνα" descr="Λογότυπο για Άδειες χρήσης Creative Commons BY-NC-ND"/>
          <p:cNvPicPr>
            <a:picLocks noChangeAspect="1"/>
          </p:cNvPicPr>
          <p:nvPr/>
        </p:nvPicPr>
        <p:blipFill>
          <a:blip r:embed="rId2" cstate="print"/>
          <a:stretch>
            <a:fillRect/>
          </a:stretch>
        </p:blipFill>
        <p:spPr>
          <a:xfrm>
            <a:off x="3886200" y="4856807"/>
            <a:ext cx="1581685" cy="553393"/>
          </a:xfrm>
          <a:prstGeom prst="rect">
            <a:avLst/>
          </a:prstGeom>
        </p:spPr>
      </p:pic>
      <p:sp>
        <p:nvSpPr>
          <p:cNvPr id="6" name="Slide Number Placeholder 5"/>
          <p:cNvSpPr>
            <a:spLocks noGrp="1"/>
          </p:cNvSpPr>
          <p:nvPr>
            <p:ph type="sldNum" sz="quarter" idx="12"/>
          </p:nvPr>
        </p:nvSpPr>
        <p:spPr/>
        <p:txBody>
          <a:bodyPr/>
          <a:lstStyle/>
          <a:p>
            <a:fld id="{3C15B086-5058-4351-A36C-FAEAC888A0A6}" type="slidenum">
              <a:rPr lang="en-US" smtClean="0"/>
              <a:pPr/>
              <a:t>2</a:t>
            </a:fld>
            <a:endParaRPr lang="en-US"/>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Κοινοτισμός_ </a:t>
            </a:r>
            <a:r>
              <a:rPr lang="en-US" dirty="0" err="1" smtClean="0"/>
              <a:t>Kymlicka</a:t>
            </a:r>
            <a:endParaRPr lang="el-GR" dirty="0"/>
          </a:p>
        </p:txBody>
      </p:sp>
      <p:sp>
        <p:nvSpPr>
          <p:cNvPr id="3" name="2 - Θέση περιεχομένου"/>
          <p:cNvSpPr>
            <a:spLocks noGrp="1"/>
          </p:cNvSpPr>
          <p:nvPr>
            <p:ph idx="1"/>
          </p:nvPr>
        </p:nvSpPr>
        <p:spPr/>
        <p:txBody>
          <a:bodyPr>
            <a:normAutofit/>
          </a:bodyPr>
          <a:lstStyle/>
          <a:p>
            <a:pPr algn="just">
              <a:buNone/>
            </a:pPr>
            <a:r>
              <a:rPr lang="el-GR" b="1" dirty="0" smtClean="0">
                <a:solidFill>
                  <a:srgbClr val="C00000"/>
                </a:solidFill>
              </a:rPr>
              <a:t>Ζητούμενο: </a:t>
            </a:r>
            <a:r>
              <a:rPr lang="el-GR" dirty="0" smtClean="0"/>
              <a:t>απονομή </a:t>
            </a:r>
            <a:r>
              <a:rPr lang="el-GR" dirty="0"/>
              <a:t>ιδιαίτερων πολιτισμικών δικαιωμάτων στις μειονότητες </a:t>
            </a:r>
            <a:r>
              <a:rPr lang="el-GR" dirty="0" smtClean="0"/>
              <a:t>.</a:t>
            </a:r>
          </a:p>
          <a:p>
            <a:pPr lvl="1" algn="just">
              <a:buFont typeface="Wingdings" pitchFamily="2" charset="2"/>
              <a:buChar char="q"/>
            </a:pPr>
            <a:endParaRPr lang="el-GR" dirty="0" smtClean="0"/>
          </a:p>
          <a:p>
            <a:pPr lvl="1" algn="just">
              <a:buFont typeface="Wingdings" pitchFamily="2" charset="2"/>
              <a:buChar char="q"/>
            </a:pPr>
            <a:r>
              <a:rPr lang="el-GR" dirty="0" smtClean="0"/>
              <a:t>αξιολογείται </a:t>
            </a:r>
            <a:r>
              <a:rPr lang="el-GR" dirty="0"/>
              <a:t>από τον </a:t>
            </a:r>
            <a:r>
              <a:rPr lang="en-US" dirty="0" err="1"/>
              <a:t>Kymlicka</a:t>
            </a:r>
            <a:r>
              <a:rPr lang="el-GR" dirty="0"/>
              <a:t> ως θεμελιώδες συστατικό στοιχείο της φιλελεύθερης θεωρίας και πολιτικής περί ισότητας, επειδή οι πολιτισμοί των μειονοτήτων κινδυνεύουν από αφανισμό, σε αντίθεση με αυτούς των ομάδων πλειοψηφίας.</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Θέσεις του </a:t>
            </a:r>
            <a:r>
              <a:rPr lang="en-US" dirty="0" err="1" smtClean="0"/>
              <a:t>Kymlicka</a:t>
            </a:r>
            <a:r>
              <a:rPr lang="en-US" dirty="0" smtClean="0"/>
              <a:t> </a:t>
            </a:r>
            <a:r>
              <a:rPr lang="el-GR" dirty="0" smtClean="0"/>
              <a:t>για την εκπαίδευση:</a:t>
            </a:r>
            <a:endParaRPr lang="el-GR" dirty="0"/>
          </a:p>
        </p:txBody>
      </p:sp>
      <p:sp>
        <p:nvSpPr>
          <p:cNvPr id="3" name="2 - Θέση περιεχομένου"/>
          <p:cNvSpPr>
            <a:spLocks noGrp="1"/>
          </p:cNvSpPr>
          <p:nvPr>
            <p:ph idx="1"/>
          </p:nvPr>
        </p:nvSpPr>
        <p:spPr/>
        <p:txBody>
          <a:bodyPr>
            <a:normAutofit fontScale="92500" lnSpcReduction="20000"/>
          </a:bodyPr>
          <a:lstStyle/>
          <a:p>
            <a:pPr lvl="0"/>
            <a:r>
              <a:rPr lang="el-GR" dirty="0" smtClean="0"/>
              <a:t>Αλλαγές </a:t>
            </a:r>
            <a:r>
              <a:rPr lang="el-GR" dirty="0"/>
              <a:t>στα αναλυτικά προγράμματα </a:t>
            </a:r>
            <a:endParaRPr lang="el-GR" dirty="0" smtClean="0"/>
          </a:p>
          <a:p>
            <a:pPr lvl="1" algn="just"/>
            <a:r>
              <a:rPr lang="el-GR" dirty="0" smtClean="0"/>
              <a:t>ιδιαίτερα </a:t>
            </a:r>
            <a:r>
              <a:rPr lang="el-GR" dirty="0"/>
              <a:t>στη σύνθεση της  ύλης των μαθημάτων της ιστορίας και της λογοτεχνίας, έτσι ώστε να αναγνωριστεί η ιστορική και πολιτισμική προσφορά των μειονοτήτων.</a:t>
            </a:r>
          </a:p>
          <a:p>
            <a:pPr lvl="0" algn="just"/>
            <a:r>
              <a:rPr lang="el-GR" dirty="0"/>
              <a:t>Σχεδιασμός του </a:t>
            </a:r>
            <a:r>
              <a:rPr lang="el-GR" b="1" dirty="0"/>
              <a:t>ωρολογίου προγράμματος </a:t>
            </a:r>
            <a:r>
              <a:rPr lang="el-GR" dirty="0"/>
              <a:t>με βάση και τις </a:t>
            </a:r>
            <a:r>
              <a:rPr lang="el-GR" b="1" dirty="0"/>
              <a:t>θρησκευτικές γιορτές </a:t>
            </a:r>
            <a:r>
              <a:rPr lang="el-GR" dirty="0"/>
              <a:t>των μεταναστευτικών ομάδων.</a:t>
            </a:r>
          </a:p>
          <a:p>
            <a:pPr algn="just"/>
            <a:r>
              <a:rPr lang="el-GR" dirty="0"/>
              <a:t>Αλλαγές στους </a:t>
            </a:r>
            <a:r>
              <a:rPr lang="el-GR" b="1" dirty="0"/>
              <a:t>ενδυματολογικούς κανονισμούς </a:t>
            </a:r>
            <a:r>
              <a:rPr lang="el-GR" dirty="0"/>
              <a:t>με τέτοιο τρόπο, ώστε να ικανοποιηθούν </a:t>
            </a:r>
            <a:r>
              <a:rPr lang="el-GR" dirty="0" smtClean="0"/>
              <a:t>οι </a:t>
            </a:r>
            <a:r>
              <a:rPr lang="el-GR" b="1" dirty="0" smtClean="0"/>
              <a:t>θρησκευτικές ανάγκες των μεταναστών.</a:t>
            </a:r>
          </a:p>
          <a:p>
            <a:pPr lvl="0"/>
            <a:endParaRPr lang="el-G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Θέσεις του </a:t>
            </a:r>
            <a:r>
              <a:rPr lang="en-US" dirty="0" err="1" smtClean="0"/>
              <a:t>Kymlicka</a:t>
            </a:r>
            <a:r>
              <a:rPr lang="en-US" dirty="0" smtClean="0"/>
              <a:t> </a:t>
            </a:r>
            <a:r>
              <a:rPr lang="el-GR" dirty="0" smtClean="0"/>
              <a:t>για την εκπαίδευση:</a:t>
            </a:r>
            <a:endParaRPr lang="el-GR" dirty="0"/>
          </a:p>
        </p:txBody>
      </p:sp>
      <p:sp>
        <p:nvSpPr>
          <p:cNvPr id="3" name="2 - Θέση περιεχομένου"/>
          <p:cNvSpPr>
            <a:spLocks noGrp="1"/>
          </p:cNvSpPr>
          <p:nvPr>
            <p:ph idx="1"/>
          </p:nvPr>
        </p:nvSpPr>
        <p:spPr/>
        <p:txBody>
          <a:bodyPr>
            <a:normAutofit fontScale="92500" lnSpcReduction="10000"/>
          </a:bodyPr>
          <a:lstStyle/>
          <a:p>
            <a:pPr lvl="0" algn="just"/>
            <a:r>
              <a:rPr lang="en-US" dirty="0" err="1" smtClean="0"/>
              <a:t>Αντιρατσιστικά</a:t>
            </a:r>
            <a:r>
              <a:rPr lang="en-US" dirty="0" smtClean="0"/>
              <a:t> </a:t>
            </a:r>
            <a:r>
              <a:rPr lang="en-US" dirty="0" err="1" smtClean="0"/>
              <a:t>περιεχόμενα</a:t>
            </a:r>
            <a:r>
              <a:rPr lang="en-US" dirty="0" smtClean="0"/>
              <a:t> </a:t>
            </a:r>
            <a:r>
              <a:rPr lang="en-US" dirty="0" err="1" smtClean="0"/>
              <a:t>διδασκαλίας</a:t>
            </a:r>
            <a:r>
              <a:rPr lang="en-US" dirty="0" smtClean="0"/>
              <a:t>.</a:t>
            </a:r>
            <a:endParaRPr lang="el-GR" dirty="0" smtClean="0"/>
          </a:p>
          <a:p>
            <a:pPr lvl="0" algn="just"/>
            <a:r>
              <a:rPr lang="el-GR" dirty="0" smtClean="0"/>
              <a:t>Οικονομική στήριξη πολιτισμικών εκδηλώσεων και </a:t>
            </a:r>
            <a:r>
              <a:rPr lang="el-GR" dirty="0" err="1" smtClean="0"/>
              <a:t>εθνοτικών</a:t>
            </a:r>
            <a:r>
              <a:rPr lang="el-GR" dirty="0" smtClean="0"/>
              <a:t> προγραμμάτων έρευνας.</a:t>
            </a:r>
          </a:p>
          <a:p>
            <a:pPr lvl="0" algn="just"/>
            <a:r>
              <a:rPr lang="el-GR" dirty="0" smtClean="0"/>
              <a:t>Προσφορά δημόσιων υπηρεσιών στις μητρικές γλώσσες των μεταναστών. </a:t>
            </a:r>
          </a:p>
          <a:p>
            <a:pPr lvl="1" algn="just"/>
            <a:r>
              <a:rPr lang="el-GR" dirty="0" smtClean="0"/>
              <a:t>Με το μέτρο αυτό γίνεται ευκολότερη η πρόσληψη στον κρατικό τομέα εκείνων των μεταναστών που δε γνωρίζουν επαρκώς την κυρίαρχη γλώσσα. </a:t>
            </a:r>
          </a:p>
          <a:p>
            <a:pPr lvl="0" algn="just"/>
            <a:r>
              <a:rPr lang="en-US" dirty="0" err="1" smtClean="0"/>
              <a:t>Προσφορά</a:t>
            </a:r>
            <a:r>
              <a:rPr lang="en-US" dirty="0" smtClean="0"/>
              <a:t> </a:t>
            </a:r>
            <a:r>
              <a:rPr lang="en-US" dirty="0" err="1" smtClean="0"/>
              <a:t>προγραμμάτων</a:t>
            </a:r>
            <a:r>
              <a:rPr lang="en-US" dirty="0" smtClean="0"/>
              <a:t> </a:t>
            </a:r>
            <a:r>
              <a:rPr lang="en-US" dirty="0" err="1" smtClean="0"/>
              <a:t>δίγλωσσης</a:t>
            </a:r>
            <a:r>
              <a:rPr lang="en-US" dirty="0" smtClean="0"/>
              <a:t> </a:t>
            </a:r>
            <a:r>
              <a:rPr lang="en-US" dirty="0" err="1" smtClean="0"/>
              <a:t>εκπαίδευσης</a:t>
            </a:r>
            <a:r>
              <a:rPr lang="en-US" dirty="0" smtClean="0"/>
              <a:t>.</a:t>
            </a:r>
            <a:endParaRPr lang="el-GR" dirty="0" smtClean="0"/>
          </a:p>
          <a:p>
            <a:endParaRPr lang="el-GR" dirty="0" smtClean="0"/>
          </a:p>
          <a:p>
            <a:endParaRPr lang="el-G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Autofit/>
          </a:bodyPr>
          <a:lstStyle/>
          <a:p>
            <a:pPr lvl="2" algn="ctr" rtl="0">
              <a:spcBef>
                <a:spcPct val="0"/>
              </a:spcBef>
            </a:pPr>
            <a:r>
              <a:rPr lang="el-GR" sz="2800" b="1" dirty="0"/>
              <a:t>Διαπολιτισμική Παιδαγωγική από τη σκοπιά του Κοινοτισμού </a:t>
            </a:r>
            <a:r>
              <a:rPr lang="en-US" sz="2800" b="1" dirty="0" smtClean="0"/>
              <a:t>– </a:t>
            </a:r>
            <a:r>
              <a:rPr lang="el-GR" sz="2800" b="1" dirty="0" smtClean="0"/>
              <a:t>Κριτική</a:t>
            </a:r>
            <a:r>
              <a:rPr lang="el-GR" sz="2800" b="1" dirty="0"/>
              <a:t/>
            </a:r>
            <a:br>
              <a:rPr lang="el-GR" sz="2800" b="1" dirty="0"/>
            </a:br>
            <a:endParaRPr lang="el-GR" sz="2800" dirty="0"/>
          </a:p>
        </p:txBody>
      </p:sp>
      <p:sp>
        <p:nvSpPr>
          <p:cNvPr id="3" name="2 - Θέση περιεχομένου"/>
          <p:cNvSpPr>
            <a:spLocks noGrp="1"/>
          </p:cNvSpPr>
          <p:nvPr>
            <p:ph idx="1"/>
          </p:nvPr>
        </p:nvSpPr>
        <p:spPr/>
        <p:txBody>
          <a:bodyPr>
            <a:normAutofit/>
          </a:bodyPr>
          <a:lstStyle/>
          <a:p>
            <a:pPr algn="just"/>
            <a:r>
              <a:rPr lang="el-GR" dirty="0" smtClean="0"/>
              <a:t>Σκεπτικισμός για την απονομή </a:t>
            </a:r>
            <a:r>
              <a:rPr lang="el-GR" dirty="0"/>
              <a:t>ιδιαίτερων δικαιωμάτων σε ομάδες. </a:t>
            </a:r>
            <a:endParaRPr lang="el-GR" dirty="0" smtClean="0"/>
          </a:p>
          <a:p>
            <a:pPr algn="just"/>
            <a:r>
              <a:rPr lang="el-GR" dirty="0" smtClean="0"/>
              <a:t>Η </a:t>
            </a:r>
            <a:r>
              <a:rPr lang="el-GR" b="1" dirty="0" smtClean="0"/>
              <a:t>πολιτική της διαφοράς </a:t>
            </a:r>
            <a:r>
              <a:rPr lang="el-GR" dirty="0" smtClean="0"/>
              <a:t>αντίκειται στην </a:t>
            </a:r>
            <a:r>
              <a:rPr lang="el-GR" dirty="0"/>
              <a:t>ιδέα του </a:t>
            </a:r>
            <a:r>
              <a:rPr lang="el-GR" b="1" dirty="0"/>
              <a:t>αυτόνομου ατόμου </a:t>
            </a:r>
            <a:r>
              <a:rPr lang="el-GR" dirty="0"/>
              <a:t>και του δικαιώματός του να </a:t>
            </a:r>
            <a:r>
              <a:rPr lang="el-GR" b="1" dirty="0"/>
              <a:t>προσδιορίζει από μόνο του </a:t>
            </a:r>
            <a:r>
              <a:rPr lang="el-GR" dirty="0"/>
              <a:t>το αγαθό για το οποίο προτίθεται να αγωνιστεί, συμμετέχοντας ενεργά σε ομάδες κοινών </a:t>
            </a:r>
            <a:r>
              <a:rPr lang="el-GR" dirty="0" smtClean="0"/>
              <a:t>συμφερόντων. </a:t>
            </a:r>
            <a:endParaRPr lang="el-GR" dirty="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Διαπολιτισμική Παιδαγωγική από τη σκοπιά του Κοινοτισμού </a:t>
            </a:r>
            <a:r>
              <a:rPr lang="en-US" b="1" dirty="0" smtClean="0"/>
              <a:t>– </a:t>
            </a:r>
            <a:r>
              <a:rPr lang="el-GR" b="1" dirty="0" smtClean="0"/>
              <a:t>Κριτική</a:t>
            </a:r>
            <a:endParaRPr lang="el-GR" dirty="0"/>
          </a:p>
        </p:txBody>
      </p:sp>
      <p:sp>
        <p:nvSpPr>
          <p:cNvPr id="3" name="2 - Θέση περιεχομένου"/>
          <p:cNvSpPr>
            <a:spLocks noGrp="1"/>
          </p:cNvSpPr>
          <p:nvPr>
            <p:ph idx="1"/>
          </p:nvPr>
        </p:nvSpPr>
        <p:spPr/>
        <p:txBody>
          <a:bodyPr>
            <a:normAutofit fontScale="92500"/>
          </a:bodyPr>
          <a:lstStyle/>
          <a:p>
            <a:pPr algn="just"/>
            <a:r>
              <a:rPr lang="el-GR" dirty="0" smtClean="0"/>
              <a:t>Η </a:t>
            </a:r>
            <a:r>
              <a:rPr lang="el-GR" dirty="0"/>
              <a:t>ελευθερία και </a:t>
            </a:r>
            <a:r>
              <a:rPr lang="el-GR" dirty="0" smtClean="0"/>
              <a:t>η </a:t>
            </a:r>
            <a:r>
              <a:rPr lang="el-GR" dirty="0"/>
              <a:t>ισότητα μεταξύ των </a:t>
            </a:r>
            <a:r>
              <a:rPr lang="el-GR" dirty="0" smtClean="0"/>
              <a:t>πολιτών προστατεύεται από την</a:t>
            </a:r>
            <a:r>
              <a:rPr lang="el-GR" b="1" dirty="0" smtClean="0"/>
              <a:t> </a:t>
            </a:r>
            <a:r>
              <a:rPr lang="el-GR" b="1" dirty="0"/>
              <a:t>ουδετερότητα της δημόσιας σφαίρας. </a:t>
            </a:r>
            <a:endParaRPr lang="el-GR" b="1" dirty="0" smtClean="0"/>
          </a:p>
          <a:p>
            <a:pPr algn="just"/>
            <a:r>
              <a:rPr lang="el-GR" b="1" dirty="0" smtClean="0"/>
              <a:t>Η </a:t>
            </a:r>
            <a:r>
              <a:rPr lang="el-GR" b="1" dirty="0"/>
              <a:t>ελευθερία και η ισότητα που απολαμβάνουμε ως πολίτες απορρέει μόνο από τα κοινά μας γνωρίσματα, δηλαδή </a:t>
            </a:r>
            <a:r>
              <a:rPr lang="el-GR" b="1" dirty="0" smtClean="0"/>
              <a:t>από τις </a:t>
            </a:r>
            <a:r>
              <a:rPr lang="el-GR" b="1" dirty="0"/>
              <a:t>καθολικές και μη επηρεαζόμενες από πολιτισμικές ιδιαιτερότητες, </a:t>
            </a:r>
            <a:r>
              <a:rPr lang="el-GR" dirty="0"/>
              <a:t>ανάγκες μας για βασικά αγαθά, όπως το εισόδημα, η ιατρική περίθαλψη κ.α.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Κριτική στον Κοινοτισμό</a:t>
            </a:r>
            <a:endParaRPr lang="el-GR" dirty="0"/>
          </a:p>
        </p:txBody>
      </p:sp>
      <p:sp>
        <p:nvSpPr>
          <p:cNvPr id="3" name="2 - Θέση περιεχομένου"/>
          <p:cNvSpPr>
            <a:spLocks noGrp="1"/>
          </p:cNvSpPr>
          <p:nvPr>
            <p:ph idx="1"/>
          </p:nvPr>
        </p:nvSpPr>
        <p:spPr/>
        <p:txBody>
          <a:bodyPr>
            <a:normAutofit/>
          </a:bodyPr>
          <a:lstStyle/>
          <a:p>
            <a:pPr algn="just">
              <a:buNone/>
            </a:pPr>
            <a:r>
              <a:rPr lang="el-GR" b="1" dirty="0"/>
              <a:t>Στις σύνθετες </a:t>
            </a:r>
            <a:r>
              <a:rPr lang="el-GR" b="1" dirty="0" smtClean="0"/>
              <a:t>κοινωνίες: </a:t>
            </a:r>
          </a:p>
          <a:p>
            <a:pPr algn="just">
              <a:buFont typeface="Wingdings" pitchFamily="2" charset="2"/>
              <a:buChar char="§"/>
            </a:pPr>
            <a:r>
              <a:rPr lang="el-GR" dirty="0" smtClean="0"/>
              <a:t>το </a:t>
            </a:r>
            <a:r>
              <a:rPr lang="el-GR" dirty="0"/>
              <a:t>άτομο δεν μπορεί να συγκροτήσει προσωπική ταυτότητα μέσω της άκριτης αποδοχής των κοινωνικών </a:t>
            </a:r>
            <a:r>
              <a:rPr lang="el-GR" dirty="0" smtClean="0"/>
              <a:t>ρόλων</a:t>
            </a:r>
          </a:p>
          <a:p>
            <a:pPr algn="just"/>
            <a:r>
              <a:rPr lang="el-GR" dirty="0" smtClean="0"/>
              <a:t>Η </a:t>
            </a:r>
            <a:r>
              <a:rPr lang="el-GR" dirty="0"/>
              <a:t>συγκρότηση της σύγχρονης προσωπικής ταυτότητας δεν εξαντλείται στην παθητική αποδοχή των ρόλων. </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3" name="Τίτλος 1"/>
          <p:cNvSpPr>
            <a:spLocks noGrp="1"/>
          </p:cNvSpPr>
          <p:nvPr>
            <p:ph type="title"/>
          </p:nvPr>
        </p:nvSpPr>
        <p:spPr/>
        <p:txBody>
          <a:bodyPr/>
          <a:lstStyle/>
          <a:p>
            <a:r>
              <a:rPr lang="el-GR" dirty="0" smtClean="0"/>
              <a:t>Κριτική στον Κοινοτισμό</a:t>
            </a:r>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Αποσιώπηση του περιοριστικού </a:t>
            </a:r>
            <a:r>
              <a:rPr lang="el-GR" dirty="0"/>
              <a:t>χαρακτήρα των </a:t>
            </a:r>
            <a:r>
              <a:rPr lang="el-GR" dirty="0" err="1"/>
              <a:t>εθνοτικών</a:t>
            </a:r>
            <a:r>
              <a:rPr lang="el-GR" dirty="0"/>
              <a:t> </a:t>
            </a:r>
            <a:r>
              <a:rPr lang="el-GR" dirty="0" smtClean="0"/>
              <a:t>δεσμών.</a:t>
            </a:r>
            <a:endParaRPr lang="el-GR" dirty="0"/>
          </a:p>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Η </a:t>
            </a:r>
            <a:r>
              <a:rPr lang="el-GR" dirty="0"/>
              <a:t>νομική στήριξη των </a:t>
            </a:r>
            <a:r>
              <a:rPr lang="el-GR" dirty="0" err="1"/>
              <a:t>εθνοτικών</a:t>
            </a:r>
            <a:r>
              <a:rPr lang="el-GR" dirty="0"/>
              <a:t> ομάδων </a:t>
            </a:r>
            <a:r>
              <a:rPr lang="el-GR" dirty="0" smtClean="0"/>
              <a:t>οδηγεί σε </a:t>
            </a:r>
            <a:r>
              <a:rPr lang="el-GR" dirty="0"/>
              <a:t>σταθεροποίηση σχέσεων ανισότητας στο εσωτερικό </a:t>
            </a:r>
            <a:r>
              <a:rPr lang="el-GR" dirty="0" smtClean="0"/>
              <a:t>τους.</a:t>
            </a:r>
            <a:endParaRPr lang="el-GR" dirty="0"/>
          </a:p>
          <a:p>
            <a:pPr marL="0" indent="0" fontAlgn="auto">
              <a:spcAft>
                <a:spcPts val="0"/>
              </a:spcAft>
              <a:buFont typeface="Arial" pitchFamily="34" charset="0"/>
              <a:buNone/>
              <a:defRPr/>
            </a:pPr>
            <a:endParaRPr lang="el-GR"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7" name="Τίτλος 1"/>
          <p:cNvSpPr>
            <a:spLocks noGrp="1"/>
          </p:cNvSpPr>
          <p:nvPr>
            <p:ph type="title"/>
          </p:nvPr>
        </p:nvSpPr>
        <p:spPr/>
        <p:txBody>
          <a:bodyPr/>
          <a:lstStyle/>
          <a:p>
            <a:r>
              <a:rPr lang="el-GR" dirty="0" smtClean="0"/>
              <a:t>Κριτική στον Κοινοτισμό</a:t>
            </a:r>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b="1" dirty="0" smtClean="0"/>
              <a:t>Εγκλωβισμός</a:t>
            </a:r>
            <a:r>
              <a:rPr lang="el-GR" dirty="0" smtClean="0"/>
              <a:t> </a:t>
            </a:r>
            <a:r>
              <a:rPr lang="el-GR" dirty="0"/>
              <a:t>των μειονοτήτων σε στατικές κατηγορίες και </a:t>
            </a:r>
            <a:r>
              <a:rPr lang="el-GR" dirty="0" smtClean="0"/>
              <a:t>γνωρίσματα </a:t>
            </a:r>
          </a:p>
          <a:p>
            <a:pPr algn="just" fontAlgn="auto">
              <a:spcAft>
                <a:spcPts val="0"/>
              </a:spcAft>
              <a:buFont typeface="Wingdings" pitchFamily="2" charset="2"/>
              <a:buChar char="§"/>
              <a:defRPr/>
            </a:pPr>
            <a:r>
              <a:rPr lang="el-GR" b="1" dirty="0" smtClean="0"/>
              <a:t>Οι </a:t>
            </a:r>
            <a:r>
              <a:rPr lang="el-GR" b="1" dirty="0"/>
              <a:t>πολιτισμοί δε συνιστούν κλειστές </a:t>
            </a:r>
            <a:r>
              <a:rPr lang="el-GR" b="1" dirty="0" smtClean="0"/>
              <a:t>ενότητες</a:t>
            </a:r>
            <a:r>
              <a:rPr lang="el-GR" dirty="0" smtClean="0"/>
              <a:t> </a:t>
            </a:r>
          </a:p>
          <a:p>
            <a:pPr lvl="2" algn="just">
              <a:buFont typeface="Wingdings" pitchFamily="2" charset="2"/>
              <a:buChar char="§"/>
              <a:defRPr/>
            </a:pPr>
            <a:r>
              <a:rPr lang="el-GR" dirty="0" smtClean="0"/>
              <a:t>συγκροτούνται </a:t>
            </a:r>
            <a:r>
              <a:rPr lang="el-GR" dirty="0"/>
              <a:t>στη βάση μιας δυναμικής διαδικασίας </a:t>
            </a:r>
            <a:r>
              <a:rPr lang="el-GR" dirty="0" err="1"/>
              <a:t>αυτοπροσδιορισμών</a:t>
            </a:r>
            <a:r>
              <a:rPr lang="el-GR" dirty="0"/>
              <a:t> και συμβολισμών, που αναπτύσσουν τα μέλη τους </a:t>
            </a:r>
            <a:r>
              <a:rPr lang="el-GR" dirty="0" err="1" smtClean="0"/>
              <a:t>στo</a:t>
            </a:r>
            <a:r>
              <a:rPr lang="el-GR" dirty="0" smtClean="0"/>
              <a:t> </a:t>
            </a:r>
            <a:r>
              <a:rPr lang="el-GR" dirty="0" err="1" smtClean="0"/>
              <a:t>πλαίσιo</a:t>
            </a:r>
            <a:r>
              <a:rPr lang="el-GR" dirty="0" smtClean="0"/>
              <a:t> </a:t>
            </a:r>
            <a:r>
              <a:rPr lang="el-GR" dirty="0"/>
              <a:t>της συμμετοχής τους σε πολύπλοκες κοινωνικές </a:t>
            </a:r>
            <a:r>
              <a:rPr lang="el-GR" dirty="0" smtClean="0"/>
              <a:t>πρακτικές.</a:t>
            </a:r>
            <a:endParaRPr lang="el-GR" dirty="0"/>
          </a:p>
          <a:p>
            <a:pPr fontAlgn="auto">
              <a:spcAft>
                <a:spcPts val="0"/>
              </a:spcAft>
              <a:buFont typeface="Arial" pitchFamily="34" charset="0"/>
              <a:buChar char="•"/>
              <a:defRPr/>
            </a:pPr>
            <a:endParaRPr lang="el-GR"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09" name="Τίτλος 1"/>
          <p:cNvSpPr>
            <a:spLocks noGrp="1"/>
          </p:cNvSpPr>
          <p:nvPr>
            <p:ph type="title"/>
          </p:nvPr>
        </p:nvSpPr>
        <p:spPr/>
        <p:txBody>
          <a:bodyPr/>
          <a:lstStyle/>
          <a:p>
            <a:r>
              <a:rPr lang="el-GR" sz="3200" b="1" dirty="0" smtClean="0"/>
              <a:t>Αναγνώριση ως διάσταση της «Ηθικής του Διαλόγου» - Οι θέσεις του </a:t>
            </a:r>
            <a:r>
              <a:rPr lang="el-GR" sz="3200" b="1" dirty="0" err="1" smtClean="0"/>
              <a:t>Habermas</a:t>
            </a:r>
            <a:endParaRPr lang="el-GR" sz="3200" b="1" dirty="0" smtClean="0"/>
          </a:p>
        </p:txBody>
      </p:sp>
      <p:sp>
        <p:nvSpPr>
          <p:cNvPr id="119810" name="Θέση περιεχομένου 2"/>
          <p:cNvSpPr>
            <a:spLocks noGrp="1"/>
          </p:cNvSpPr>
          <p:nvPr>
            <p:ph idx="1"/>
          </p:nvPr>
        </p:nvSpPr>
        <p:spPr/>
        <p:txBody>
          <a:bodyPr/>
          <a:lstStyle/>
          <a:p>
            <a:pPr algn="just">
              <a:buNone/>
            </a:pPr>
            <a:r>
              <a:rPr lang="el-GR" sz="2800" b="1" dirty="0" smtClean="0"/>
              <a:t>Βασικές Θέσεις: </a:t>
            </a:r>
          </a:p>
          <a:p>
            <a:pPr algn="just"/>
            <a:r>
              <a:rPr lang="el-GR" sz="2800" dirty="0" smtClean="0"/>
              <a:t>Δίκαιο και ηθική με αφετηρία το επικοινωνιακό “εγώ”.</a:t>
            </a:r>
          </a:p>
          <a:p>
            <a:pPr algn="just"/>
            <a:r>
              <a:rPr lang="el-GR" sz="2800" dirty="0" smtClean="0"/>
              <a:t>Ευαίσθητος στη διαφορετικότητα οικουμενισμός </a:t>
            </a:r>
          </a:p>
          <a:p>
            <a:pPr lvl="1" algn="just"/>
            <a:r>
              <a:rPr lang="el-GR" sz="2400" dirty="0" smtClean="0"/>
              <a:t>συγκρότηση επικοινωνιακών κοινοτήτων </a:t>
            </a:r>
            <a:r>
              <a:rPr lang="el-GR" sz="2400" b="1" dirty="0" smtClean="0"/>
              <a:t>με ανοιχτά στη διαβούλευση σύνορα, </a:t>
            </a:r>
            <a:r>
              <a:rPr lang="el-GR" sz="2400" dirty="0" smtClean="0"/>
              <a:t> </a:t>
            </a:r>
            <a:r>
              <a:rPr lang="el-GR" sz="2400" dirty="0" smtClean="0">
                <a:solidFill>
                  <a:srgbClr val="7030A0"/>
                </a:solidFill>
              </a:rPr>
              <a:t>έτσι ώστε να είναι εφικτή η συμμετοχή του «άλλου</a:t>
            </a:r>
            <a:r>
              <a:rPr lang="el-GR" sz="2400" dirty="0" smtClean="0"/>
              <a:t>».</a:t>
            </a:r>
            <a:r>
              <a:rPr lang="el-GR" sz="2400" b="1" dirty="0" smtClean="0">
                <a:solidFill>
                  <a:srgbClr val="7030A0"/>
                </a:solidFill>
              </a:rPr>
              <a:t> </a:t>
            </a:r>
          </a:p>
          <a:p>
            <a:pPr lvl="1" algn="just"/>
            <a:r>
              <a:rPr lang="el-GR" sz="2400" b="1" dirty="0" smtClean="0">
                <a:solidFill>
                  <a:srgbClr val="7030A0"/>
                </a:solidFill>
              </a:rPr>
              <a:t>Οικουμενικοί ηθικοί κανόνες ως αποτέλεσμα του επικοινωνιακού </a:t>
            </a:r>
            <a:r>
              <a:rPr lang="el-GR" sz="2400" b="1" dirty="0" err="1" smtClean="0">
                <a:solidFill>
                  <a:srgbClr val="7030A0"/>
                </a:solidFill>
              </a:rPr>
              <a:t>πράττειν</a:t>
            </a:r>
            <a:r>
              <a:rPr lang="el-GR" sz="2400" dirty="0" smtClean="0"/>
              <a:t>, (δηλ. διαδικασιών επικοινωνιακής συνεννόησης και συναίνεσης μεταξύ «ξένων»).</a:t>
            </a:r>
          </a:p>
          <a:p>
            <a:pPr lvl="1" algn="just"/>
            <a:endParaRPr lang="el-GR" dirty="0" smtClean="0"/>
          </a:p>
          <a:p>
            <a:pPr algn="just"/>
            <a:endParaRPr lang="el-GR" dirty="0" smtClean="0"/>
          </a:p>
          <a:p>
            <a:pPr algn="just"/>
            <a:endParaRPr lang="el-GR" dirty="0" smtClean="0"/>
          </a:p>
        </p:txBody>
      </p:sp>
    </p:spTree>
    <p:extLst>
      <p:ext uri="{BB962C8B-B14F-4D97-AF65-F5344CB8AC3E}">
        <p14:creationId xmlns:p14="http://schemas.microsoft.com/office/powerpoint/2010/main" xmlns="" val="37604662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1" name="Τίτλος 1"/>
          <p:cNvSpPr>
            <a:spLocks noGrp="1"/>
          </p:cNvSpPr>
          <p:nvPr>
            <p:ph type="title"/>
          </p:nvPr>
        </p:nvSpPr>
        <p:spPr/>
        <p:txBody>
          <a:bodyPr/>
          <a:lstStyle/>
          <a:p>
            <a:r>
              <a:rPr lang="el-GR" sz="3200" b="1" dirty="0" smtClean="0"/>
              <a:t>Αναγνώριση ως διάσταση της «Ηθικής του Διαλόγου» - Οι θέσεις του </a:t>
            </a:r>
            <a:r>
              <a:rPr lang="el-GR" sz="3200" b="1" dirty="0" err="1" smtClean="0"/>
              <a:t>Habermas</a:t>
            </a:r>
            <a:endParaRPr lang="el-GR" sz="3200"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Wingdings" pitchFamily="2" charset="2"/>
              <a:buChar char="q"/>
              <a:defRPr/>
            </a:pPr>
            <a:r>
              <a:rPr lang="el-GR" sz="2800" dirty="0" smtClean="0"/>
              <a:t>Στο </a:t>
            </a:r>
            <a:r>
              <a:rPr lang="el-GR" sz="2800" b="1" dirty="0">
                <a:solidFill>
                  <a:srgbClr val="C00000"/>
                </a:solidFill>
              </a:rPr>
              <a:t>πλαίσιο του επικοινωνιακού </a:t>
            </a:r>
            <a:r>
              <a:rPr lang="el-GR" sz="2800" b="1" dirty="0" err="1" smtClean="0">
                <a:solidFill>
                  <a:srgbClr val="C00000"/>
                </a:solidFill>
              </a:rPr>
              <a:t>πράττειν</a:t>
            </a:r>
            <a:r>
              <a:rPr lang="el-GR" sz="2800" b="1" dirty="0" smtClean="0">
                <a:solidFill>
                  <a:srgbClr val="C00000"/>
                </a:solidFill>
              </a:rPr>
              <a:t> αναγνωρίζονται</a:t>
            </a:r>
            <a:r>
              <a:rPr lang="el-GR" sz="2800" dirty="0" smtClean="0"/>
              <a:t> εκείνες οι αξιώσεις (διαφορές) </a:t>
            </a:r>
            <a:r>
              <a:rPr lang="el-GR" sz="2800" dirty="0"/>
              <a:t>που </a:t>
            </a:r>
            <a:r>
              <a:rPr lang="el-GR" sz="2800" b="1" dirty="0">
                <a:solidFill>
                  <a:srgbClr val="C00000"/>
                </a:solidFill>
              </a:rPr>
              <a:t>οφείλουν να ισχύουν ως οικουμενικοί </a:t>
            </a:r>
            <a:r>
              <a:rPr lang="el-GR" sz="2800" b="1" dirty="0" smtClean="0">
                <a:solidFill>
                  <a:srgbClr val="C00000"/>
                </a:solidFill>
              </a:rPr>
              <a:t>κανόνες. </a:t>
            </a:r>
          </a:p>
          <a:p>
            <a:pPr algn="just" fontAlgn="auto">
              <a:spcAft>
                <a:spcPts val="0"/>
              </a:spcAft>
              <a:buFont typeface="Arial" pitchFamily="34" charset="0"/>
              <a:buChar char="•"/>
              <a:defRPr/>
            </a:pPr>
            <a:r>
              <a:rPr lang="el-GR" sz="2800" b="1" dirty="0" smtClean="0">
                <a:solidFill>
                  <a:srgbClr val="C00000"/>
                </a:solidFill>
              </a:rPr>
              <a:t>Στη συνεννόηση μας οδηγεί η γλώσσα ως πράξη</a:t>
            </a:r>
            <a:endParaRPr lang="el-GR" sz="2800" dirty="0" smtClean="0"/>
          </a:p>
          <a:p>
            <a:pPr lvl="1" algn="just" fontAlgn="auto">
              <a:spcAft>
                <a:spcPts val="0"/>
              </a:spcAft>
              <a:buFont typeface="Arial" pitchFamily="34" charset="0"/>
              <a:buChar char="•"/>
              <a:defRPr/>
            </a:pPr>
            <a:r>
              <a:rPr lang="el-GR" sz="2400" dirty="0" smtClean="0"/>
              <a:t>η οποία είναι σε θέση να ανοίξει το δρόμο προς τον πραγματικό οικουμενικό κόσμο. </a:t>
            </a:r>
          </a:p>
          <a:p>
            <a:pPr algn="just" fontAlgn="auto">
              <a:spcAft>
                <a:spcPts val="0"/>
              </a:spcAft>
              <a:buFont typeface="Arial" pitchFamily="34" charset="0"/>
              <a:buChar char="•"/>
              <a:defRPr/>
            </a:pPr>
            <a:r>
              <a:rPr lang="el-GR" sz="2800" dirty="0" smtClean="0"/>
              <a:t>Η επικοινωνία συνιστά και την προϋπόθεση </a:t>
            </a:r>
            <a:r>
              <a:rPr lang="el-GR" sz="2800" b="1" dirty="0" smtClean="0">
                <a:solidFill>
                  <a:srgbClr val="C00000"/>
                </a:solidFill>
              </a:rPr>
              <a:t>υπέρβασης του σχετικισμού </a:t>
            </a:r>
            <a:r>
              <a:rPr lang="el-GR" sz="2800" b="1" dirty="0" smtClean="0"/>
              <a:t>και της αναζήτησης και ανάδειξης εκείνων των ηθικών κρίσεων που είναι αληθείς</a:t>
            </a:r>
            <a:r>
              <a:rPr lang="el-GR" sz="2800" dirty="0" smtClean="0"/>
              <a:t>. </a:t>
            </a:r>
          </a:p>
          <a:p>
            <a:pPr algn="just" fontAlgn="auto">
              <a:spcAft>
                <a:spcPts val="0"/>
              </a:spcAft>
              <a:buFont typeface="Arial" pitchFamily="34" charset="0"/>
              <a:buChar char="•"/>
              <a:defRPr/>
            </a:pPr>
            <a:endParaRPr lang="el-GR" sz="2800" dirty="0" smtClean="0">
              <a:solidFill>
                <a:srgbClr val="C00000"/>
              </a:solidFill>
            </a:endParaRPr>
          </a:p>
          <a:p>
            <a:pPr algn="just" fontAlgn="auto">
              <a:spcAft>
                <a:spcPts val="0"/>
              </a:spcAft>
              <a:buFont typeface="Arial" pitchFamily="34" charset="0"/>
              <a:buChar char="•"/>
              <a:defRPr/>
            </a:pPr>
            <a:endParaRPr lang="el-GR" sz="2800" dirty="0" smtClean="0"/>
          </a:p>
          <a:p>
            <a:pPr algn="just" fontAlgn="auto">
              <a:spcAft>
                <a:spcPts val="0"/>
              </a:spcAft>
              <a:buFont typeface="Arial" pitchFamily="34" charset="0"/>
              <a:buChar char="•"/>
              <a:defRPr/>
            </a:pPr>
            <a:endParaRPr lang="el-GR" sz="2800" dirty="0" smtClean="0"/>
          </a:p>
        </p:txBody>
      </p:sp>
    </p:spTree>
    <p:extLst>
      <p:ext uri="{BB962C8B-B14F-4D97-AF65-F5344CB8AC3E}">
        <p14:creationId xmlns:p14="http://schemas.microsoft.com/office/powerpoint/2010/main" xmlns="" val="1504629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b="1" dirty="0" smtClean="0"/>
              <a:t>Χρηματοδότηση</a:t>
            </a:r>
            <a:endParaRPr lang="en-US" b="1" dirty="0"/>
          </a:p>
        </p:txBody>
      </p:sp>
      <p:sp>
        <p:nvSpPr>
          <p:cNvPr id="3" name="Content Placeholder 2"/>
          <p:cNvSpPr>
            <a:spLocks noGrp="1"/>
          </p:cNvSpPr>
          <p:nvPr>
            <p:ph idx="1"/>
          </p:nvPr>
        </p:nvSpPr>
        <p:spPr>
          <a:xfrm>
            <a:off x="457200" y="1295400"/>
            <a:ext cx="8229600" cy="4525963"/>
          </a:xfrm>
        </p:spPr>
        <p:txBody>
          <a:bodyPr>
            <a:normAutofit/>
          </a:bodyPr>
          <a:lstStyle/>
          <a:p>
            <a:r>
              <a:rPr lang="el-GR" sz="2400" dirty="0" smtClean="0"/>
              <a:t>Το παρόν εκπαιδευτικό υλικό έχει αναπτυχθεί στα πλαίσια του εκπαιδευτικού έργου του διδάσκοντα.</a:t>
            </a:r>
            <a:endParaRPr lang="en-US" sz="2400" dirty="0" smtClean="0"/>
          </a:p>
          <a:p>
            <a:r>
              <a:rPr lang="el-GR" sz="2400" dirty="0" smtClean="0"/>
              <a:t>Το έργο «</a:t>
            </a:r>
            <a:r>
              <a:rPr lang="el-GR" sz="2400" b="1" dirty="0" smtClean="0"/>
              <a:t>Ανοικτά Ακαδημαϊκά Μαθήματα στο Πανεπιστήμιο </a:t>
            </a:r>
            <a:r>
              <a:rPr lang="el-GR" sz="2400" b="1" dirty="0" smtClean="0"/>
              <a:t>Θεσσαλίας</a:t>
            </a:r>
            <a:r>
              <a:rPr lang="el-GR" sz="2400" dirty="0" smtClean="0"/>
              <a:t>» </a:t>
            </a:r>
            <a:r>
              <a:rPr lang="el-GR" sz="2400" dirty="0" smtClean="0"/>
              <a:t>έχει χρηματοδοτήσει μόνο τη αναδιαμόρφωση του εκπαιδευτικού υλικού. </a:t>
            </a:r>
          </a:p>
          <a:p>
            <a:r>
              <a:rPr lang="el-GR" sz="24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a:p>
            <a:endParaRPr lang="en-US" sz="2400" dirty="0"/>
          </a:p>
        </p:txBody>
      </p:sp>
      <p:pic>
        <p:nvPicPr>
          <p:cNvPr id="4" name="Picture 3" descr="Λογότυπο Επιχειρησιακού Προγράμματος Εκπαίδευση και Δια βίου Μάθηση"/>
          <p:cNvPicPr>
            <a:picLocks noChangeAspect="1" noChangeArrowheads="1"/>
          </p:cNvPicPr>
          <p:nvPr/>
        </p:nvPicPr>
        <p:blipFill>
          <a:blip r:embed="rId2" cstate="print"/>
          <a:srcRect/>
          <a:stretch>
            <a:fillRect/>
          </a:stretch>
        </p:blipFill>
        <p:spPr bwMode="auto">
          <a:xfrm>
            <a:off x="1331976" y="5087112"/>
            <a:ext cx="6480048" cy="1542288"/>
          </a:xfrm>
          <a:prstGeom prst="rect">
            <a:avLst/>
          </a:prstGeom>
          <a:noFill/>
        </p:spPr>
      </p:pic>
      <p:sp>
        <p:nvSpPr>
          <p:cNvPr id="5" name="Slide Number Placeholder 4"/>
          <p:cNvSpPr>
            <a:spLocks noGrp="1"/>
          </p:cNvSpPr>
          <p:nvPr>
            <p:ph type="sldNum" sz="quarter" idx="12"/>
          </p:nvPr>
        </p:nvSpPr>
        <p:spPr/>
        <p:txBody>
          <a:bodyPr/>
          <a:lstStyle/>
          <a:p>
            <a:fld id="{3C15B086-5058-4351-A36C-FAEAC888A0A6}" type="slidenum">
              <a:rPr lang="en-US" smtClean="0"/>
              <a:pPr/>
              <a:t>3</a:t>
            </a:fld>
            <a:endParaRPr lang="en-US"/>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29" name="Τίτλος 1"/>
          <p:cNvSpPr>
            <a:spLocks noGrp="1"/>
          </p:cNvSpPr>
          <p:nvPr>
            <p:ph type="title"/>
          </p:nvPr>
        </p:nvSpPr>
        <p:spPr/>
        <p:txBody>
          <a:bodyPr/>
          <a:lstStyle/>
          <a:p>
            <a:r>
              <a:rPr lang="el-GR" sz="3200" b="1" dirty="0" smtClean="0"/>
              <a:t>Αναγνώριση ως διάσταση της «Ηθικής του Διαλόγου» - Οι θέσεις του </a:t>
            </a:r>
            <a:r>
              <a:rPr lang="el-GR" sz="3200" b="1" dirty="0" err="1" smtClean="0"/>
              <a:t>Habermas</a:t>
            </a:r>
            <a:endParaRPr lang="el-GR" sz="3200" dirty="0"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endParaRPr lang="el-GR" dirty="0" smtClean="0"/>
          </a:p>
          <a:p>
            <a:pPr lvl="0" algn="just" fontAlgn="auto">
              <a:spcAft>
                <a:spcPts val="0"/>
              </a:spcAft>
              <a:buFont typeface="Arial" pitchFamily="34" charset="0"/>
              <a:buChar char="•"/>
              <a:defRPr/>
            </a:pPr>
            <a:r>
              <a:rPr lang="el-GR" dirty="0" smtClean="0"/>
              <a:t>«εποικοδομητική μάθηση» και </a:t>
            </a:r>
            <a:r>
              <a:rPr lang="el-GR" i="1" dirty="0" smtClean="0"/>
              <a:t>επικοινωνιακό </a:t>
            </a:r>
            <a:r>
              <a:rPr lang="el-GR" i="1" dirty="0" err="1" smtClean="0"/>
              <a:t>πράτειν</a:t>
            </a:r>
            <a:r>
              <a:rPr lang="el-GR" i="1" dirty="0"/>
              <a:t>. </a:t>
            </a:r>
            <a:endParaRPr lang="el-GR" i="1" dirty="0" smtClean="0"/>
          </a:p>
          <a:p>
            <a:pPr lvl="0" algn="just" fontAlgn="auto">
              <a:spcAft>
                <a:spcPts val="0"/>
              </a:spcAft>
              <a:buFont typeface="Arial" pitchFamily="34" charset="0"/>
              <a:buChar char="•"/>
              <a:defRPr/>
            </a:pPr>
            <a:endParaRPr lang="el-GR" sz="3000" b="1" dirty="0">
              <a:solidFill>
                <a:prstClr val="black"/>
              </a:solidFill>
            </a:endParaRPr>
          </a:p>
          <a:p>
            <a:pPr lvl="0" algn="just" fontAlgn="auto">
              <a:spcAft>
                <a:spcPts val="0"/>
              </a:spcAft>
              <a:buFont typeface="Arial" pitchFamily="34" charset="0"/>
              <a:buChar char="•"/>
              <a:defRPr/>
            </a:pPr>
            <a:r>
              <a:rPr lang="el-GR" sz="3000" b="1" dirty="0" smtClean="0">
                <a:solidFill>
                  <a:prstClr val="black"/>
                </a:solidFill>
              </a:rPr>
              <a:t>Το </a:t>
            </a:r>
            <a:r>
              <a:rPr lang="el-GR" sz="3000" b="1" i="1" dirty="0">
                <a:solidFill>
                  <a:prstClr val="black"/>
                </a:solidFill>
              </a:rPr>
              <a:t>επικοινωνιακό </a:t>
            </a:r>
            <a:r>
              <a:rPr lang="el-GR" sz="3000" b="1" i="1" dirty="0" err="1" smtClean="0">
                <a:solidFill>
                  <a:prstClr val="black"/>
                </a:solidFill>
              </a:rPr>
              <a:t>πράτειν</a:t>
            </a:r>
            <a:r>
              <a:rPr lang="el-GR" sz="3000" b="1" i="1" dirty="0" smtClean="0">
                <a:solidFill>
                  <a:prstClr val="black"/>
                </a:solidFill>
              </a:rPr>
              <a:t> </a:t>
            </a:r>
            <a:r>
              <a:rPr lang="el-GR" sz="3000" b="1" dirty="0">
                <a:solidFill>
                  <a:prstClr val="black"/>
                </a:solidFill>
              </a:rPr>
              <a:t>συνιστά διαδικασία και περιεχόμενο εποικοδομητικής μάθησης. </a:t>
            </a:r>
          </a:p>
          <a:p>
            <a:pPr lvl="0" algn="just" fontAlgn="auto">
              <a:spcAft>
                <a:spcPts val="0"/>
              </a:spcAft>
              <a:buFont typeface="Arial" pitchFamily="34" charset="0"/>
              <a:buChar char="•"/>
              <a:defRPr/>
            </a:pPr>
            <a:endParaRPr lang="el-GR" sz="3000" dirty="0">
              <a:solidFill>
                <a:prstClr val="black"/>
              </a:solidFill>
            </a:endParaRPr>
          </a:p>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endParaRPr lang="el-GR" dirty="0"/>
          </a:p>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209117911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3" name="Τίτλος 1"/>
          <p:cNvSpPr>
            <a:spLocks noGrp="1"/>
          </p:cNvSpPr>
          <p:nvPr>
            <p:ph type="title"/>
          </p:nvPr>
        </p:nvSpPr>
        <p:spPr/>
        <p:txBody>
          <a:bodyPr/>
          <a:lstStyle/>
          <a:p>
            <a:endParaRPr lang="el-GR" smtClean="0"/>
          </a:p>
        </p:txBody>
      </p:sp>
      <p:sp>
        <p:nvSpPr>
          <p:cNvPr id="3" name="Θέση περιεχομένου 2"/>
          <p:cNvSpPr>
            <a:spLocks noGrp="1"/>
          </p:cNvSpPr>
          <p:nvPr>
            <p:ph idx="1"/>
          </p:nvPr>
        </p:nvSpPr>
        <p:spPr>
          <a:xfrm>
            <a:off x="457200" y="2060848"/>
            <a:ext cx="8229600" cy="4464496"/>
          </a:xfrm>
        </p:spPr>
        <p:txBody>
          <a:bodyPr rtlCol="0">
            <a:normAutofit fontScale="92500" lnSpcReduction="10000"/>
          </a:bodyPr>
          <a:lstStyle/>
          <a:p>
            <a:pPr algn="just" fontAlgn="auto">
              <a:spcAft>
                <a:spcPts val="0"/>
              </a:spcAft>
              <a:buFont typeface="Arial" pitchFamily="34" charset="0"/>
              <a:buChar char="•"/>
              <a:defRPr/>
            </a:pPr>
            <a:r>
              <a:rPr lang="el-GR" dirty="0" smtClean="0"/>
              <a:t>Όπως </a:t>
            </a:r>
            <a:r>
              <a:rPr lang="el-GR" dirty="0"/>
              <a:t>μέσω της </a:t>
            </a:r>
            <a:r>
              <a:rPr lang="el-GR" b="1" dirty="0"/>
              <a:t>εποικοδομητικής μάθησης επιτυγχάνεται ένα νέο στάδιο γνωστικής και ηθικής ανάπτυξης</a:t>
            </a:r>
            <a:r>
              <a:rPr lang="el-GR" dirty="0"/>
              <a:t> έτσι και </a:t>
            </a:r>
            <a:r>
              <a:rPr lang="el-GR" b="1" dirty="0"/>
              <a:t>στο πλαίσιο του επικοινωνιακού </a:t>
            </a:r>
            <a:r>
              <a:rPr lang="el-GR" b="1" dirty="0" err="1" smtClean="0"/>
              <a:t>πράτειν</a:t>
            </a:r>
            <a:r>
              <a:rPr lang="el-GR" b="1" dirty="0" smtClean="0"/>
              <a:t> </a:t>
            </a:r>
            <a:r>
              <a:rPr lang="el-GR" b="1" dirty="0"/>
              <a:t>τα υποκείμενα οικοδομούν νέες στάσεις - μέσω του επικοινωνιακού </a:t>
            </a:r>
            <a:r>
              <a:rPr lang="el-GR" b="1" dirty="0" err="1"/>
              <a:t>αναστοχασμού</a:t>
            </a:r>
            <a:r>
              <a:rPr lang="el-GR" b="1" dirty="0"/>
              <a:t> και της αντιπαράθεσης, βάσει επιχειρημάτων, με τις ίδιες τους τις αντιλήψεις </a:t>
            </a:r>
            <a:r>
              <a:rPr lang="el-GR" dirty="0"/>
              <a:t>- οι οποίες είναι «αδύνατο να οικοδομηθούν στα όρια του στενού κοινωνικού τους </a:t>
            </a:r>
            <a:r>
              <a:rPr lang="el-GR" dirty="0" smtClean="0"/>
              <a:t>περιβάλλοντος ‘. </a:t>
            </a:r>
            <a:endParaRPr lang="el-GR" dirty="0"/>
          </a:p>
          <a:p>
            <a:pPr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16206431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7" name="Τίτλος 1"/>
          <p:cNvSpPr>
            <a:spLocks noGrp="1"/>
          </p:cNvSpPr>
          <p:nvPr>
            <p:ph type="title"/>
          </p:nvPr>
        </p:nvSpPr>
        <p:spPr/>
        <p:txBody>
          <a:bodyPr/>
          <a:lstStyle/>
          <a:p>
            <a:endParaRPr lang="el-GR" smtClean="0"/>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dirty="0"/>
              <a:t>Το </a:t>
            </a:r>
            <a:r>
              <a:rPr lang="el-GR" b="1" i="1" dirty="0"/>
              <a:t>επικοινωνιακό </a:t>
            </a:r>
            <a:r>
              <a:rPr lang="el-GR" b="1" i="1" dirty="0" err="1" smtClean="0"/>
              <a:t>πράτειν</a:t>
            </a:r>
            <a:r>
              <a:rPr lang="el-GR" b="1" i="1" dirty="0" smtClean="0"/>
              <a:t> </a:t>
            </a:r>
            <a:r>
              <a:rPr lang="el-GR" dirty="0" smtClean="0"/>
              <a:t>συνιστά </a:t>
            </a:r>
            <a:r>
              <a:rPr lang="el-GR" dirty="0"/>
              <a:t>το «μέσο» του ανοίγματος του εαυτού στον κόσμο, </a:t>
            </a:r>
            <a:endParaRPr lang="el-GR" dirty="0" smtClean="0"/>
          </a:p>
          <a:p>
            <a:pPr algn="just" fontAlgn="auto">
              <a:spcAft>
                <a:spcPts val="0"/>
              </a:spcAft>
              <a:buFont typeface="Arial" pitchFamily="34" charset="0"/>
              <a:buChar char="•"/>
              <a:defRPr/>
            </a:pPr>
            <a:endParaRPr lang="el-GR" dirty="0" smtClean="0"/>
          </a:p>
          <a:p>
            <a:pPr algn="just" fontAlgn="auto">
              <a:spcAft>
                <a:spcPts val="0"/>
              </a:spcAft>
              <a:buFont typeface="Arial" pitchFamily="34" charset="0"/>
              <a:buChar char="•"/>
              <a:defRPr/>
            </a:pPr>
            <a:r>
              <a:rPr lang="el-GR" dirty="0" smtClean="0"/>
              <a:t>το </a:t>
            </a:r>
            <a:r>
              <a:rPr lang="el-GR" i="1" dirty="0"/>
              <a:t>επικοινωνιακό </a:t>
            </a:r>
            <a:r>
              <a:rPr lang="el-GR" i="1" dirty="0" err="1" smtClean="0"/>
              <a:t>πράτειν</a:t>
            </a:r>
            <a:r>
              <a:rPr lang="el-GR" dirty="0" smtClean="0"/>
              <a:t> </a:t>
            </a:r>
            <a:r>
              <a:rPr lang="el-GR" dirty="0"/>
              <a:t>ως </a:t>
            </a:r>
            <a:r>
              <a:rPr lang="el-GR" b="1" dirty="0"/>
              <a:t>διαδικασία οικοδόμησης της οικουμενικής </a:t>
            </a:r>
            <a:r>
              <a:rPr lang="el-GR" b="1" dirty="0" smtClean="0"/>
              <a:t>σκέψης.</a:t>
            </a:r>
            <a:endParaRPr lang="el-GR" dirty="0"/>
          </a:p>
        </p:txBody>
      </p:sp>
    </p:spTree>
    <p:extLst>
      <p:ext uri="{BB962C8B-B14F-4D97-AF65-F5344CB8AC3E}">
        <p14:creationId xmlns:p14="http://schemas.microsoft.com/office/powerpoint/2010/main" xmlns="" val="22692596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49" name="Τίτλος 1"/>
          <p:cNvSpPr>
            <a:spLocks noGrp="1"/>
          </p:cNvSpPr>
          <p:nvPr>
            <p:ph type="title"/>
          </p:nvPr>
        </p:nvSpPr>
        <p:spPr/>
        <p:txBody>
          <a:bodyPr/>
          <a:lstStyle/>
          <a:p>
            <a:r>
              <a:rPr lang="el-GR" dirty="0" smtClean="0"/>
              <a:t>Ταυτότητα κατά τον </a:t>
            </a:r>
            <a:r>
              <a:rPr lang="en-US" dirty="0" err="1" smtClean="0"/>
              <a:t>Habermas</a:t>
            </a:r>
            <a:endParaRPr lang="el-GR" dirty="0" smtClean="0"/>
          </a:p>
        </p:txBody>
      </p:sp>
      <p:sp>
        <p:nvSpPr>
          <p:cNvPr id="130050" name="Θέση περιεχομένου 2"/>
          <p:cNvSpPr>
            <a:spLocks noGrp="1"/>
          </p:cNvSpPr>
          <p:nvPr>
            <p:ph idx="1"/>
          </p:nvPr>
        </p:nvSpPr>
        <p:spPr/>
        <p:txBody>
          <a:bodyPr/>
          <a:lstStyle/>
          <a:p>
            <a:pPr marL="0" indent="0" algn="ctr">
              <a:buNone/>
            </a:pPr>
            <a:endParaRPr lang="en-US" b="1" dirty="0" smtClean="0">
              <a:solidFill>
                <a:srgbClr val="C00000"/>
              </a:solidFill>
            </a:endParaRPr>
          </a:p>
          <a:p>
            <a:pPr marL="0" indent="0" algn="ctr">
              <a:buNone/>
            </a:pPr>
            <a:r>
              <a:rPr lang="en-US" b="1" dirty="0" smtClean="0">
                <a:solidFill>
                  <a:srgbClr val="C00000"/>
                </a:solidFill>
              </a:rPr>
              <a:t>H</a:t>
            </a:r>
            <a:r>
              <a:rPr lang="el-GR" b="1" dirty="0" smtClean="0">
                <a:solidFill>
                  <a:srgbClr val="C00000"/>
                </a:solidFill>
              </a:rPr>
              <a:t> ταυτότητα δεν προκύπτει από την ιστορική κοινότητα και από την ταύτιση με αξίες,</a:t>
            </a:r>
            <a:r>
              <a:rPr lang="el-GR" dirty="0" smtClean="0">
                <a:solidFill>
                  <a:srgbClr val="C00000"/>
                </a:solidFill>
              </a:rPr>
              <a:t> </a:t>
            </a:r>
            <a:r>
              <a:rPr lang="el-GR" b="1" dirty="0" smtClean="0"/>
              <a:t>όπως στηρίζει ο Κοινοτισμός</a:t>
            </a:r>
            <a:r>
              <a:rPr lang="el-GR" dirty="0" smtClean="0">
                <a:solidFill>
                  <a:srgbClr val="C00000"/>
                </a:solidFill>
              </a:rPr>
              <a:t>, </a:t>
            </a:r>
            <a:r>
              <a:rPr lang="el-GR" b="1" dirty="0" smtClean="0">
                <a:solidFill>
                  <a:srgbClr val="C00000"/>
                </a:solidFill>
              </a:rPr>
              <a:t>αλλά από τις δυνατότητες των ομάδων για κοινωνική συμμετοχή στο δημόσιο χώρο.</a:t>
            </a:r>
          </a:p>
        </p:txBody>
      </p:sp>
    </p:spTree>
    <p:extLst>
      <p:ext uri="{BB962C8B-B14F-4D97-AF65-F5344CB8AC3E}">
        <p14:creationId xmlns:p14="http://schemas.microsoft.com/office/powerpoint/2010/main" xmlns="" val="84158056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3" name="Τίτλος 1"/>
          <p:cNvSpPr>
            <a:spLocks noGrp="1"/>
          </p:cNvSpPr>
          <p:nvPr>
            <p:ph type="title"/>
          </p:nvPr>
        </p:nvSpPr>
        <p:spPr/>
        <p:txBody>
          <a:bodyPr/>
          <a:lstStyle/>
          <a:p>
            <a:r>
              <a:rPr lang="el-GR" dirty="0">
                <a:solidFill>
                  <a:prstClr val="black"/>
                </a:solidFill>
              </a:rPr>
              <a:t>Ταυτότητα κατά τον </a:t>
            </a:r>
            <a:r>
              <a:rPr lang="en-US" dirty="0" err="1">
                <a:solidFill>
                  <a:prstClr val="black"/>
                </a:solidFill>
              </a:rPr>
              <a:t>Habermas</a:t>
            </a:r>
            <a:endParaRPr lang="el-GR" dirty="0" smtClean="0"/>
          </a:p>
        </p:txBody>
      </p:sp>
      <p:sp>
        <p:nvSpPr>
          <p:cNvPr id="131074" name="Θέση περιεχομένου 2"/>
          <p:cNvSpPr>
            <a:spLocks noGrp="1"/>
          </p:cNvSpPr>
          <p:nvPr>
            <p:ph idx="1"/>
          </p:nvPr>
        </p:nvSpPr>
        <p:spPr/>
        <p:txBody>
          <a:bodyPr/>
          <a:lstStyle/>
          <a:p>
            <a:pPr algn="just"/>
            <a:endParaRPr lang="en-US" b="1" dirty="0" smtClean="0"/>
          </a:p>
          <a:p>
            <a:pPr marL="0" indent="0" algn="ctr">
              <a:buNone/>
            </a:pPr>
            <a:r>
              <a:rPr lang="en-US" b="1" dirty="0" smtClean="0">
                <a:solidFill>
                  <a:srgbClr val="C00000"/>
                </a:solidFill>
              </a:rPr>
              <a:t>E</a:t>
            </a:r>
            <a:r>
              <a:rPr lang="el-GR" b="1" dirty="0" err="1" smtClean="0">
                <a:solidFill>
                  <a:srgbClr val="C00000"/>
                </a:solidFill>
              </a:rPr>
              <a:t>μπειρία</a:t>
            </a:r>
            <a:r>
              <a:rPr lang="el-GR" b="1" dirty="0" smtClean="0">
                <a:solidFill>
                  <a:srgbClr val="C00000"/>
                </a:solidFill>
              </a:rPr>
              <a:t> της </a:t>
            </a:r>
            <a:r>
              <a:rPr lang="el-GR" b="1" dirty="0" smtClean="0"/>
              <a:t>συλλογικής ταυτότητας </a:t>
            </a:r>
            <a:r>
              <a:rPr lang="el-GR" b="1" dirty="0" smtClean="0">
                <a:solidFill>
                  <a:srgbClr val="C00000"/>
                </a:solidFill>
              </a:rPr>
              <a:t>ως δυνατότητα συμμετοχής στο δημόσιο διάλογο και στη διαδικασία διαμόρφωσης συμβόλων, αξιών και κανόνων.</a:t>
            </a:r>
          </a:p>
        </p:txBody>
      </p:sp>
    </p:spTree>
    <p:extLst>
      <p:ext uri="{BB962C8B-B14F-4D97-AF65-F5344CB8AC3E}">
        <p14:creationId xmlns:p14="http://schemas.microsoft.com/office/powerpoint/2010/main" xmlns="" val="35669305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7" name="Τίτλος 1"/>
          <p:cNvSpPr>
            <a:spLocks noGrp="1"/>
          </p:cNvSpPr>
          <p:nvPr>
            <p:ph type="title"/>
          </p:nvPr>
        </p:nvSpPr>
        <p:spPr/>
        <p:txBody>
          <a:bodyPr/>
          <a:lstStyle/>
          <a:p>
            <a:r>
              <a:rPr lang="el-GR" dirty="0" smtClean="0"/>
              <a:t>Βασικές θέσεις:</a:t>
            </a:r>
          </a:p>
        </p:txBody>
      </p:sp>
      <p:sp>
        <p:nvSpPr>
          <p:cNvPr id="3" name="Θέση περιεχομένου 2"/>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el-GR" dirty="0" smtClean="0"/>
              <a:t>Συναινετικός χαρακτήρας </a:t>
            </a:r>
            <a:r>
              <a:rPr lang="el-GR" dirty="0"/>
              <a:t>του επικοινωνιακού </a:t>
            </a:r>
            <a:r>
              <a:rPr lang="el-GR" dirty="0" smtClean="0"/>
              <a:t>Λόγου. </a:t>
            </a:r>
          </a:p>
          <a:p>
            <a:pPr algn="just" fontAlgn="auto">
              <a:spcAft>
                <a:spcPts val="0"/>
              </a:spcAft>
              <a:buFont typeface="Arial" pitchFamily="34" charset="0"/>
              <a:buChar char="•"/>
              <a:defRPr/>
            </a:pPr>
            <a:r>
              <a:rPr lang="el-GR" dirty="0" smtClean="0"/>
              <a:t>Οι </a:t>
            </a:r>
            <a:r>
              <a:rPr lang="el-GR" dirty="0"/>
              <a:t>αξιώσεις ισχύος των διαφορετικών αξιολογικών συστημάτων μπορούν να "</a:t>
            </a:r>
            <a:r>
              <a:rPr lang="el-GR" dirty="0" err="1"/>
              <a:t>ελεχθούν</a:t>
            </a:r>
            <a:r>
              <a:rPr lang="el-GR" dirty="0"/>
              <a:t>", να εξεταστούν και να διαπραγματευτούν συναινετικά στο πλαίσιο του διαλόγου (</a:t>
            </a:r>
            <a:r>
              <a:rPr lang="el-GR" dirty="0" err="1"/>
              <a:t>Diskurs</a:t>
            </a:r>
            <a:r>
              <a:rPr lang="el-GR" dirty="0"/>
              <a:t>). </a:t>
            </a:r>
            <a:endParaRPr lang="el-GR" dirty="0" smtClean="0"/>
          </a:p>
          <a:p>
            <a:pPr algn="just" fontAlgn="auto">
              <a:spcAft>
                <a:spcPts val="0"/>
              </a:spcAft>
              <a:buFont typeface="Arial" pitchFamily="34" charset="0"/>
              <a:buChar char="•"/>
              <a:defRPr/>
            </a:pPr>
            <a:r>
              <a:rPr lang="el-GR" b="1" dirty="0" err="1" smtClean="0"/>
              <a:t>Diskurs</a:t>
            </a:r>
            <a:r>
              <a:rPr lang="el-GR" b="1" dirty="0" smtClean="0"/>
              <a:t>:  </a:t>
            </a:r>
            <a:r>
              <a:rPr lang="el-GR" b="1" dirty="0"/>
              <a:t>η μορφή επικοινωνίας που στηρίζεται στην ανταλλαγή επιχειρημάτων και αποτελεί, συνάμα, πλαίσιο κριτικής αντιπαράθεσης με τις αξιώσεις ισχύος αξιών και κανόνων. </a:t>
            </a:r>
            <a:endParaRPr lang="el-GR" b="1" dirty="0" smtClean="0"/>
          </a:p>
          <a:p>
            <a:pPr algn="just" fontAlgn="auto">
              <a:spcAft>
                <a:spcPts val="0"/>
              </a:spcAft>
              <a:buFont typeface="Arial" pitchFamily="34" charset="0"/>
              <a:buChar char="•"/>
              <a:defRPr/>
            </a:pPr>
            <a:endParaRPr lang="el-GR" b="1" dirty="0" smtClean="0"/>
          </a:p>
          <a:p>
            <a:pPr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16526007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Βασικές θέσεις</a:t>
            </a:r>
            <a:endParaRPr lang="el-GR" dirty="0"/>
          </a:p>
        </p:txBody>
      </p:sp>
      <p:sp>
        <p:nvSpPr>
          <p:cNvPr id="3" name="Θέση περιεχομένου 2"/>
          <p:cNvSpPr>
            <a:spLocks noGrp="1"/>
          </p:cNvSpPr>
          <p:nvPr>
            <p:ph idx="1"/>
          </p:nvPr>
        </p:nvSpPr>
        <p:spPr/>
        <p:txBody>
          <a:bodyPr>
            <a:normAutofit/>
          </a:bodyPr>
          <a:lstStyle/>
          <a:p>
            <a:pPr lvl="0" algn="just">
              <a:defRPr/>
            </a:pPr>
            <a:endParaRPr lang="el-GR" b="1" dirty="0" smtClean="0">
              <a:solidFill>
                <a:prstClr val="black"/>
              </a:solidFill>
            </a:endParaRPr>
          </a:p>
          <a:p>
            <a:pPr marL="0" lvl="0" indent="0" algn="ctr">
              <a:buNone/>
              <a:defRPr/>
            </a:pPr>
            <a:r>
              <a:rPr lang="el-GR" b="1" dirty="0" smtClean="0">
                <a:solidFill>
                  <a:srgbClr val="C00000"/>
                </a:solidFill>
              </a:rPr>
              <a:t>Ισχύ </a:t>
            </a:r>
            <a:r>
              <a:rPr lang="el-GR" b="1" dirty="0">
                <a:solidFill>
                  <a:srgbClr val="C00000"/>
                </a:solidFill>
              </a:rPr>
              <a:t>αποκτούν μόνο εκείνοι οι κανόνες και οι θεσμικές ρυθμίσεις που έχουν τύχει θετικής αποδοχής απ’ όλους τους ενδιαφερόμενους στα πλαίσια του διαλόγου.</a:t>
            </a:r>
          </a:p>
          <a:p>
            <a:endParaRPr lang="el-GR" dirty="0"/>
          </a:p>
        </p:txBody>
      </p:sp>
    </p:spTree>
    <p:extLst>
      <p:ext uri="{BB962C8B-B14F-4D97-AF65-F5344CB8AC3E}">
        <p14:creationId xmlns:p14="http://schemas.microsoft.com/office/powerpoint/2010/main" xmlns="" val="7092058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dirty="0" smtClean="0"/>
              <a:t>Διαφοροποίηση και ως προς την έννοια του πολιτισμού</a:t>
            </a:r>
            <a:endParaRPr lang="el-GR" dirty="0"/>
          </a:p>
        </p:txBody>
      </p:sp>
      <p:sp>
        <p:nvSpPr>
          <p:cNvPr id="3" name="Θέση περιεχομένου 2"/>
          <p:cNvSpPr>
            <a:spLocks noGrp="1"/>
          </p:cNvSpPr>
          <p:nvPr>
            <p:ph idx="1"/>
          </p:nvPr>
        </p:nvSpPr>
        <p:spPr/>
        <p:txBody>
          <a:bodyPr rtlCol="0">
            <a:normAutofit fontScale="92500" lnSpcReduction="10000"/>
          </a:bodyPr>
          <a:lstStyle/>
          <a:p>
            <a:pPr algn="just" fontAlgn="auto">
              <a:spcAft>
                <a:spcPts val="0"/>
              </a:spcAft>
              <a:buFont typeface="Arial" pitchFamily="34" charset="0"/>
              <a:buChar char="•"/>
              <a:defRPr/>
            </a:pPr>
            <a:r>
              <a:rPr lang="el-GR" dirty="0" smtClean="0"/>
              <a:t> </a:t>
            </a:r>
            <a:r>
              <a:rPr lang="el-GR" i="1" dirty="0" smtClean="0"/>
              <a:t>«</a:t>
            </a:r>
            <a:r>
              <a:rPr lang="el-GR" i="1" dirty="0"/>
              <a:t>Οι πολιτισμικές παραδόσεις, και οι </a:t>
            </a:r>
            <a:r>
              <a:rPr lang="el-GR" i="1" dirty="0" smtClean="0"/>
              <a:t>εκφρασμένοι </a:t>
            </a:r>
            <a:r>
              <a:rPr lang="el-GR" i="1" dirty="0"/>
              <a:t>τρόποι ζωής, αναπαράγονται» </a:t>
            </a:r>
            <a:r>
              <a:rPr lang="el-GR" dirty="0"/>
              <a:t>όταν πείσουν τα υποκείμενα, τα οποία πρέπει να έχουν την ελευθερία να αποφανθούν θετικά ή </a:t>
            </a:r>
            <a:r>
              <a:rPr lang="el-GR" dirty="0" smtClean="0"/>
              <a:t>αρνητικά, </a:t>
            </a:r>
            <a:r>
              <a:rPr lang="el-GR" dirty="0"/>
              <a:t>για την αναπαραγωγή αυτών των παραδόσεων</a:t>
            </a:r>
            <a:r>
              <a:rPr lang="el-GR" i="1" dirty="0"/>
              <a:t>. </a:t>
            </a:r>
            <a:endParaRPr lang="el-GR" i="1" dirty="0" smtClean="0"/>
          </a:p>
          <a:p>
            <a:pPr algn="just" fontAlgn="auto">
              <a:spcAft>
                <a:spcPts val="0"/>
              </a:spcAft>
              <a:buFont typeface="Arial" pitchFamily="34" charset="0"/>
              <a:buChar char="•"/>
              <a:defRPr/>
            </a:pPr>
            <a:r>
              <a:rPr lang="el-GR" b="1" i="1" dirty="0" smtClean="0">
                <a:solidFill>
                  <a:srgbClr val="7030A0"/>
                </a:solidFill>
              </a:rPr>
              <a:t>«</a:t>
            </a:r>
            <a:r>
              <a:rPr lang="el-GR" b="1" i="1" dirty="0">
                <a:solidFill>
                  <a:srgbClr val="7030A0"/>
                </a:solidFill>
              </a:rPr>
              <a:t>Ζω σε μια πολυπολιτισμική κοινωνία σημαίνει ότι έχω τη δυνατότητα να αντιπαρατεθώ και να μετασχηματίσω την κουλτούρα της προέλευσής μου ή και ακόμη να απομακρυνθώ από αυτή» </a:t>
            </a:r>
            <a:r>
              <a:rPr lang="el-GR" i="1" dirty="0" smtClean="0"/>
              <a:t>. </a:t>
            </a:r>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12526391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69" name="Τίτλος 1"/>
          <p:cNvSpPr>
            <a:spLocks noGrp="1"/>
          </p:cNvSpPr>
          <p:nvPr>
            <p:ph type="title"/>
          </p:nvPr>
        </p:nvSpPr>
        <p:spPr/>
        <p:txBody>
          <a:bodyPr/>
          <a:lstStyle/>
          <a:p>
            <a:pPr marL="342900" lvl="0" indent="-342900" fontAlgn="auto">
              <a:spcBef>
                <a:spcPct val="20000"/>
              </a:spcBef>
              <a:spcAft>
                <a:spcPts val="0"/>
              </a:spcAft>
              <a:defRPr/>
            </a:pPr>
            <a:r>
              <a:rPr lang="el-GR" sz="3000" dirty="0" smtClean="0">
                <a:solidFill>
                  <a:prstClr val="black"/>
                </a:solidFill>
              </a:rPr>
              <a:t/>
            </a:r>
            <a:br>
              <a:rPr lang="el-GR" sz="3000" dirty="0" smtClean="0">
                <a:solidFill>
                  <a:prstClr val="black"/>
                </a:solidFill>
              </a:rPr>
            </a:br>
            <a:r>
              <a:rPr lang="el-GR" sz="3000" b="1" dirty="0">
                <a:solidFill>
                  <a:prstClr val="black"/>
                </a:solidFill>
              </a:rPr>
              <a:t>Σχέση μεταξύ υποκειμένου και πολυπολιτισμικής πραγματικότητας:  </a:t>
            </a:r>
            <a:r>
              <a:rPr lang="el-GR" sz="3000" dirty="0">
                <a:solidFill>
                  <a:prstClr val="black"/>
                </a:solidFill>
              </a:rPr>
              <a:t/>
            </a:r>
            <a:br>
              <a:rPr lang="el-GR" sz="3000" dirty="0">
                <a:solidFill>
                  <a:prstClr val="black"/>
                </a:solidFill>
              </a:rPr>
            </a:br>
            <a:endParaRPr lang="el-GR" dirty="0" smtClean="0"/>
          </a:p>
        </p:txBody>
      </p:sp>
      <p:sp>
        <p:nvSpPr>
          <p:cNvPr id="3" name="Θέση περιεχομένου 2"/>
          <p:cNvSpPr>
            <a:spLocks noGrp="1"/>
          </p:cNvSpPr>
          <p:nvPr>
            <p:ph idx="1"/>
          </p:nvPr>
        </p:nvSpPr>
        <p:spPr/>
        <p:txBody>
          <a:bodyPr rtlCol="0">
            <a:normAutofit/>
          </a:bodyPr>
          <a:lstStyle/>
          <a:p>
            <a:pPr marL="0" indent="0" algn="just" fontAlgn="auto">
              <a:spcAft>
                <a:spcPts val="0"/>
              </a:spcAft>
              <a:buNone/>
              <a:defRPr/>
            </a:pPr>
            <a:endParaRPr lang="el-GR" b="1" dirty="0" smtClean="0">
              <a:solidFill>
                <a:srgbClr val="00B050"/>
              </a:solidFill>
            </a:endParaRPr>
          </a:p>
          <a:p>
            <a:pPr marL="0" indent="0" algn="just" fontAlgn="auto">
              <a:spcAft>
                <a:spcPts val="0"/>
              </a:spcAft>
              <a:buNone/>
              <a:defRPr/>
            </a:pPr>
            <a:r>
              <a:rPr lang="el-GR" b="1" dirty="0" smtClean="0">
                <a:solidFill>
                  <a:srgbClr val="00B050"/>
                </a:solidFill>
              </a:rPr>
              <a:t>Πρωταρχικός </a:t>
            </a:r>
            <a:r>
              <a:rPr lang="el-GR" b="1" dirty="0">
                <a:solidFill>
                  <a:srgbClr val="00B050"/>
                </a:solidFill>
              </a:rPr>
              <a:t>παιδαγωγικός στόχος δεν μπορεί να </a:t>
            </a:r>
            <a:r>
              <a:rPr lang="el-GR" b="1" dirty="0" smtClean="0">
                <a:solidFill>
                  <a:srgbClr val="00B050"/>
                </a:solidFill>
              </a:rPr>
              <a:t>είναι η </a:t>
            </a:r>
            <a:r>
              <a:rPr lang="el-GR" b="1" dirty="0">
                <a:solidFill>
                  <a:srgbClr val="00B050"/>
                </a:solidFill>
              </a:rPr>
              <a:t>πιστοποίηση της πολιτισμικής προέλευσης του κάθε </a:t>
            </a:r>
            <a:r>
              <a:rPr lang="el-GR" b="1" i="1" dirty="0">
                <a:solidFill>
                  <a:srgbClr val="00B050"/>
                </a:solidFill>
              </a:rPr>
              <a:t>διαφορετικού μαθητή </a:t>
            </a:r>
            <a:r>
              <a:rPr lang="el-GR" b="1" dirty="0">
                <a:solidFill>
                  <a:srgbClr val="00B050"/>
                </a:solidFill>
              </a:rPr>
              <a:t>αλλά η εκπαίδευσή του κατά τέτοιο τρόπο που να μπορεί να αντιπαρατεθεί, στο πλαίσιο της εξέλιξής του, αυτόνομα και δημιουργικά με την ιδιαίτερη πολιτισμική του προέλευσή του. </a:t>
            </a:r>
            <a:endParaRPr lang="el-GR" b="1" dirty="0" smtClean="0">
              <a:solidFill>
                <a:srgbClr val="00B050"/>
              </a:solidFill>
            </a:endParaRPr>
          </a:p>
          <a:p>
            <a:pPr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404746858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fontAlgn="auto">
              <a:spcAft>
                <a:spcPts val="0"/>
              </a:spcAft>
              <a:defRPr/>
            </a:pPr>
            <a:r>
              <a:rPr lang="el-GR" sz="4000" dirty="0"/>
              <a:t/>
            </a:r>
            <a:br>
              <a:rPr lang="el-GR" sz="4000" dirty="0"/>
            </a:br>
            <a:r>
              <a:rPr lang="el-GR" sz="4000" b="1" dirty="0" smtClean="0"/>
              <a:t>Επικοινωνία </a:t>
            </a:r>
            <a:r>
              <a:rPr lang="el-GR" sz="4000" b="1" dirty="0"/>
              <a:t>και Αναγνώριση - Οι θέσεις του </a:t>
            </a:r>
            <a:r>
              <a:rPr lang="el-GR" sz="4000" b="1" dirty="0" err="1"/>
              <a:t>Honneth</a:t>
            </a:r>
            <a:r>
              <a:rPr lang="el-GR" b="1" dirty="0"/>
              <a:t/>
            </a:r>
            <a:br>
              <a:rPr lang="el-GR" b="1" dirty="0"/>
            </a:br>
            <a:endParaRPr lang="el-GR" b="1" dirty="0"/>
          </a:p>
        </p:txBody>
      </p:sp>
      <p:sp>
        <p:nvSpPr>
          <p:cNvPr id="137218" name="Θέση περιεχομένου 2"/>
          <p:cNvSpPr>
            <a:spLocks noGrp="1"/>
          </p:cNvSpPr>
          <p:nvPr>
            <p:ph idx="1"/>
          </p:nvPr>
        </p:nvSpPr>
        <p:spPr/>
        <p:txBody>
          <a:bodyPr/>
          <a:lstStyle/>
          <a:p>
            <a:pPr marL="0" indent="0" algn="just">
              <a:buNone/>
            </a:pPr>
            <a:r>
              <a:rPr lang="el-GR" b="1" dirty="0" smtClean="0">
                <a:solidFill>
                  <a:srgbClr val="00B050"/>
                </a:solidFill>
              </a:rPr>
              <a:t>Βασικές θέσεις:</a:t>
            </a:r>
          </a:p>
          <a:p>
            <a:pPr algn="just"/>
            <a:r>
              <a:rPr lang="el-GR" b="1" dirty="0" smtClean="0"/>
              <a:t>Η δίκαιη κοινωνία δεν συγκροτείται μέσα από διαδικασίες συσσώρευσης πρακτικής ορθολογικότητας.</a:t>
            </a:r>
          </a:p>
          <a:p>
            <a:pPr algn="just"/>
            <a:r>
              <a:rPr lang="el-GR" b="1" dirty="0" smtClean="0"/>
              <a:t>Η δίκαιη κοινωνία προϋποθέτει συγκεκριμένες μορφές αναγνώρισης</a:t>
            </a:r>
            <a:r>
              <a:rPr lang="el-GR" dirty="0" smtClean="0"/>
              <a:t>.</a:t>
            </a:r>
          </a:p>
          <a:p>
            <a:pPr algn="just"/>
            <a:r>
              <a:rPr lang="el-GR" dirty="0">
                <a:solidFill>
                  <a:srgbClr val="00B050"/>
                </a:solidFill>
              </a:rPr>
              <a:t>Η </a:t>
            </a:r>
            <a:r>
              <a:rPr lang="el-GR" b="1" dirty="0">
                <a:solidFill>
                  <a:srgbClr val="00B050"/>
                </a:solidFill>
              </a:rPr>
              <a:t>αναγνώριση</a:t>
            </a:r>
            <a:r>
              <a:rPr lang="el-GR" dirty="0">
                <a:solidFill>
                  <a:srgbClr val="00B050"/>
                </a:solidFill>
              </a:rPr>
              <a:t> </a:t>
            </a:r>
            <a:r>
              <a:rPr lang="el-GR" dirty="0" smtClean="0">
                <a:solidFill>
                  <a:srgbClr val="00B050"/>
                </a:solidFill>
              </a:rPr>
              <a:t>συνιστά το </a:t>
            </a:r>
            <a:r>
              <a:rPr lang="el-GR" dirty="0">
                <a:solidFill>
                  <a:srgbClr val="00B050"/>
                </a:solidFill>
              </a:rPr>
              <a:t>βαθύτερο κίνητρο κάθε επικοινωνίας</a:t>
            </a:r>
            <a:endParaRPr lang="el-GR" dirty="0" smtClean="0"/>
          </a:p>
        </p:txBody>
      </p:sp>
    </p:spTree>
    <p:extLst>
      <p:ext uri="{BB962C8B-B14F-4D97-AF65-F5344CB8AC3E}">
        <p14:creationId xmlns:p14="http://schemas.microsoft.com/office/powerpoint/2010/main" xmlns="" val="9900029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a:bodyPr>
          <a:lstStyle/>
          <a:p>
            <a:r>
              <a:rPr lang="el-GR" b="1" dirty="0" smtClean="0"/>
              <a:t>Η περίπτωση του </a:t>
            </a:r>
            <a:r>
              <a:rPr lang="el-GR" b="1" i="1" dirty="0" smtClean="0"/>
              <a:t>Κοινοτισμού</a:t>
            </a:r>
            <a:endParaRPr lang="el-GR" b="1" i="1" dirty="0"/>
          </a:p>
        </p:txBody>
      </p:sp>
      <p:sp>
        <p:nvSpPr>
          <p:cNvPr id="3" name="2 - Θέση περιεχομένου"/>
          <p:cNvSpPr>
            <a:spLocks noGrp="1"/>
          </p:cNvSpPr>
          <p:nvPr>
            <p:ph idx="1"/>
          </p:nvPr>
        </p:nvSpPr>
        <p:spPr/>
        <p:txBody>
          <a:bodyPr>
            <a:normAutofit/>
          </a:bodyPr>
          <a:lstStyle/>
          <a:p>
            <a:pPr algn="just">
              <a:buNone/>
            </a:pPr>
            <a:endParaRPr lang="el-GR" dirty="0" smtClean="0"/>
          </a:p>
          <a:p>
            <a:pPr algn="just">
              <a:buNone/>
            </a:pPr>
            <a:r>
              <a:rPr lang="el-GR" dirty="0" smtClean="0"/>
              <a:t>Στο </a:t>
            </a:r>
            <a:r>
              <a:rPr lang="el-GR" dirty="0"/>
              <a:t>επίκεντρο των </a:t>
            </a:r>
            <a:r>
              <a:rPr lang="el-GR" dirty="0" smtClean="0"/>
              <a:t>αναζητήσεων </a:t>
            </a:r>
            <a:r>
              <a:rPr lang="el-GR" dirty="0"/>
              <a:t>του </a:t>
            </a:r>
            <a:r>
              <a:rPr lang="el-GR" b="1" i="1" dirty="0" smtClean="0"/>
              <a:t>Κοινοτισμού</a:t>
            </a:r>
            <a:r>
              <a:rPr lang="el-GR" dirty="0" smtClean="0"/>
              <a:t> βρίσκονται </a:t>
            </a:r>
            <a:r>
              <a:rPr lang="el-GR" dirty="0"/>
              <a:t>δύο σημεία με ιδιαίτερη </a:t>
            </a:r>
            <a:r>
              <a:rPr lang="el-GR" b="1" i="1" dirty="0"/>
              <a:t>ψυχολογική </a:t>
            </a:r>
            <a:r>
              <a:rPr lang="el-GR" b="1" i="1" dirty="0" smtClean="0"/>
              <a:t>σημασία, ο</a:t>
            </a:r>
            <a:r>
              <a:rPr lang="el-GR" b="1" dirty="0" smtClean="0"/>
              <a:t>ι </a:t>
            </a:r>
            <a:r>
              <a:rPr lang="el-GR" b="1" dirty="0"/>
              <a:t>προϋποθέσεις </a:t>
            </a:r>
            <a:r>
              <a:rPr lang="en-US" b="1" dirty="0" smtClean="0"/>
              <a:t>:</a:t>
            </a:r>
          </a:p>
          <a:p>
            <a:pPr algn="just">
              <a:buFont typeface="Wingdings" pitchFamily="2" charset="2"/>
              <a:buChar char="Ø"/>
            </a:pPr>
            <a:r>
              <a:rPr lang="el-GR" dirty="0" smtClean="0"/>
              <a:t>δόμησης </a:t>
            </a:r>
            <a:r>
              <a:rPr lang="el-GR" b="1" dirty="0">
                <a:solidFill>
                  <a:srgbClr val="C00000"/>
                </a:solidFill>
              </a:rPr>
              <a:t>προσωπικής ταυτότητας </a:t>
            </a:r>
            <a:r>
              <a:rPr lang="el-GR" dirty="0"/>
              <a:t>και </a:t>
            </a:r>
            <a:endParaRPr lang="el-GR" dirty="0" smtClean="0"/>
          </a:p>
          <a:p>
            <a:pPr algn="just">
              <a:buFont typeface="Wingdings" pitchFamily="2" charset="2"/>
              <a:buChar char="Ø"/>
            </a:pPr>
            <a:r>
              <a:rPr lang="el-GR" dirty="0" smtClean="0"/>
              <a:t>επίτευξης </a:t>
            </a:r>
            <a:r>
              <a:rPr lang="el-GR" b="1" dirty="0">
                <a:solidFill>
                  <a:srgbClr val="C00000"/>
                </a:solidFill>
              </a:rPr>
              <a:t>κοινωνικής </a:t>
            </a:r>
            <a:r>
              <a:rPr lang="el-GR" b="1" dirty="0" smtClean="0">
                <a:solidFill>
                  <a:srgbClr val="C00000"/>
                </a:solidFill>
              </a:rPr>
              <a:t>ισότητας</a:t>
            </a:r>
          </a:p>
          <a:p>
            <a:pPr algn="just"/>
            <a:endParaRPr lang="el-GR"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89" name="Τίτλος 1"/>
          <p:cNvSpPr>
            <a:spLocks noGrp="1"/>
          </p:cNvSpPr>
          <p:nvPr>
            <p:ph type="title"/>
          </p:nvPr>
        </p:nvSpPr>
        <p:spPr/>
        <p:txBody>
          <a:bodyPr/>
          <a:lstStyle/>
          <a:p>
            <a:r>
              <a:rPr lang="el-GR" dirty="0" smtClean="0"/>
              <a:t>Ηθικές προσβολές</a:t>
            </a:r>
          </a:p>
        </p:txBody>
      </p:sp>
      <p:sp>
        <p:nvSpPr>
          <p:cNvPr id="3" name="Θέση περιεχομένου 2"/>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el-GR" b="1" dirty="0" smtClean="0"/>
              <a:t>Ηθικές </a:t>
            </a:r>
            <a:r>
              <a:rPr lang="el-GR" b="1" dirty="0"/>
              <a:t>προσβολές που «</a:t>
            </a:r>
            <a:r>
              <a:rPr lang="el-GR" b="1" i="1" dirty="0"/>
              <a:t>στερούν το πρόσωπο από την ασφάλεια ότι μπορεί να ελέγχει τη φυσική του ευημερία</a:t>
            </a:r>
            <a:r>
              <a:rPr lang="el-GR" b="1" dirty="0" smtClean="0"/>
              <a:t>». </a:t>
            </a:r>
          </a:p>
          <a:p>
            <a:pPr lvl="0" algn="just" fontAlgn="auto">
              <a:spcAft>
                <a:spcPts val="0"/>
              </a:spcAft>
              <a:buFont typeface="Arial" pitchFamily="34" charset="0"/>
              <a:buChar char="•"/>
              <a:defRPr/>
            </a:pPr>
            <a:r>
              <a:rPr lang="el-GR" sz="3000" b="1" dirty="0">
                <a:solidFill>
                  <a:prstClr val="black"/>
                </a:solidFill>
              </a:rPr>
              <a:t>Ηθικές προσβολές που «καταστρέφουν τον αυτοσεβασμό, τον οποίο αποκτούμε, όταν βλέπουμε την αξία της κρίσης μας να αναγνωρίζεται από άλλα πρόσωπα». </a:t>
            </a:r>
          </a:p>
          <a:p>
            <a:pPr algn="just" fontAlgn="auto">
              <a:spcAft>
                <a:spcPts val="0"/>
              </a:spcAft>
              <a:buFont typeface="Arial" pitchFamily="34" charset="0"/>
              <a:buChar char="•"/>
              <a:defRPr/>
            </a:pPr>
            <a:r>
              <a:rPr lang="el-GR" b="1" dirty="0">
                <a:solidFill>
                  <a:prstClr val="black"/>
                </a:solidFill>
              </a:rPr>
              <a:t>Ηθικές προσβολές οι οποίες δίνουν στα υποκείμενα την αίσθηση ότι δεν είναι σε θέση να συμβάλλουν θετικά στην εξέλιξη της κοινωνίας στην οποία ανήκουν</a:t>
            </a:r>
            <a:endParaRPr lang="el-GR" b="1" dirty="0" smtClean="0"/>
          </a:p>
        </p:txBody>
      </p:sp>
    </p:spTree>
    <p:extLst>
      <p:ext uri="{BB962C8B-B14F-4D97-AF65-F5344CB8AC3E}">
        <p14:creationId xmlns:p14="http://schemas.microsoft.com/office/powerpoint/2010/main" xmlns="" val="341152209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5" name="Τίτλος 1"/>
          <p:cNvSpPr>
            <a:spLocks noGrp="1"/>
          </p:cNvSpPr>
          <p:nvPr>
            <p:ph type="title"/>
          </p:nvPr>
        </p:nvSpPr>
        <p:spPr/>
        <p:txBody>
          <a:bodyPr/>
          <a:lstStyle/>
          <a:p>
            <a:r>
              <a:rPr lang="el-GR" dirty="0" smtClean="0"/>
              <a:t>Σχέσεις Αναγνώρισης</a:t>
            </a:r>
          </a:p>
        </p:txBody>
      </p:sp>
      <p:sp>
        <p:nvSpPr>
          <p:cNvPr id="3" name="Θέση περιεχομένου 2"/>
          <p:cNvSpPr>
            <a:spLocks noGrp="1"/>
          </p:cNvSpPr>
          <p:nvPr>
            <p:ph idx="1"/>
          </p:nvPr>
        </p:nvSpPr>
        <p:spPr/>
        <p:txBody>
          <a:bodyPr rtlCol="0">
            <a:normAutofit/>
          </a:bodyPr>
          <a:lstStyle/>
          <a:p>
            <a:pPr algn="just" fontAlgn="auto">
              <a:spcAft>
                <a:spcPts val="0"/>
              </a:spcAft>
              <a:buFont typeface="Arial" pitchFamily="34" charset="0"/>
              <a:buChar char="•"/>
              <a:defRPr/>
            </a:pPr>
            <a:r>
              <a:rPr lang="el-GR" b="1" dirty="0" smtClean="0"/>
              <a:t>Σχέσεις </a:t>
            </a:r>
            <a:r>
              <a:rPr lang="el-GR" b="1" dirty="0"/>
              <a:t>μέριμνας και </a:t>
            </a:r>
            <a:r>
              <a:rPr lang="el-GR" b="1" dirty="0" smtClean="0"/>
              <a:t>αγάπης: </a:t>
            </a:r>
            <a:r>
              <a:rPr lang="el-GR" dirty="0" smtClean="0"/>
              <a:t>εμπεριέχουν </a:t>
            </a:r>
            <a:r>
              <a:rPr lang="el-GR" dirty="0"/>
              <a:t>και εκφράζουν το σύνολο των συναισθηματικών δεσμών που αναπτύσσονται στην οικογένεια και στις φιλίες και καθιστούν δυνατή την αναγνώριση του ατόμου ως προσώπου με μοναδικές και συγκεκριμένες ανάγκες. </a:t>
            </a:r>
          </a:p>
        </p:txBody>
      </p:sp>
    </p:spTree>
    <p:extLst>
      <p:ext uri="{BB962C8B-B14F-4D97-AF65-F5344CB8AC3E}">
        <p14:creationId xmlns:p14="http://schemas.microsoft.com/office/powerpoint/2010/main" xmlns="" val="63478617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3" name="Τίτλος 1"/>
          <p:cNvSpPr>
            <a:spLocks noGrp="1"/>
          </p:cNvSpPr>
          <p:nvPr>
            <p:ph type="title"/>
          </p:nvPr>
        </p:nvSpPr>
        <p:spPr/>
        <p:txBody>
          <a:bodyPr/>
          <a:lstStyle/>
          <a:p>
            <a:r>
              <a:rPr lang="el-GR" dirty="0" smtClean="0"/>
              <a:t>Σχέσεις Αναγνώρισης</a:t>
            </a:r>
          </a:p>
        </p:txBody>
      </p:sp>
      <p:sp>
        <p:nvSpPr>
          <p:cNvPr id="3" name="Θέση περιεχομένου 2"/>
          <p:cNvSpPr>
            <a:spLocks noGrp="1"/>
          </p:cNvSpPr>
          <p:nvPr>
            <p:ph idx="1"/>
          </p:nvPr>
        </p:nvSpPr>
        <p:spPr/>
        <p:txBody>
          <a:bodyPr rtlCol="0">
            <a:normAutofit/>
          </a:bodyPr>
          <a:lstStyle/>
          <a:p>
            <a:pPr marL="0" indent="0" algn="just" fontAlgn="auto">
              <a:spcAft>
                <a:spcPts val="0"/>
              </a:spcAft>
              <a:buNone/>
              <a:defRPr/>
            </a:pPr>
            <a:r>
              <a:rPr lang="el-GR" b="1" dirty="0" smtClean="0"/>
              <a:t>Σχέσεις αλληλεγγύης. </a:t>
            </a:r>
          </a:p>
          <a:p>
            <a:pPr algn="just" fontAlgn="auto">
              <a:spcAft>
                <a:spcPts val="0"/>
              </a:spcAft>
              <a:buFont typeface="Arial" pitchFamily="34" charset="0"/>
              <a:buChar char="•"/>
              <a:defRPr/>
            </a:pPr>
            <a:r>
              <a:rPr lang="el-GR" dirty="0" smtClean="0"/>
              <a:t>Η </a:t>
            </a:r>
            <a:r>
              <a:rPr lang="el-GR" dirty="0"/>
              <a:t>αλληλεγγύη </a:t>
            </a:r>
            <a:r>
              <a:rPr lang="el-GR" b="1" dirty="0">
                <a:solidFill>
                  <a:srgbClr val="00B050"/>
                </a:solidFill>
              </a:rPr>
              <a:t>ορίζεται ως σύνολο στάσεων θετικής αποδοχής και αναγνώρισης των ιδιαίτερων υποκειμενικών επιδόσεων </a:t>
            </a:r>
            <a:r>
              <a:rPr lang="el-GR" dirty="0"/>
              <a:t>και ικανοτήτων ως σημαντικών και αξιόλογων για την πρόοδο του κοινωνικού συνόλου. </a:t>
            </a:r>
            <a:endParaRPr lang="el-GR" dirty="0" smtClean="0"/>
          </a:p>
          <a:p>
            <a:pPr marL="457200" lvl="1" indent="0" algn="just" fontAlgn="auto">
              <a:spcAft>
                <a:spcPts val="0"/>
              </a:spcAft>
              <a:buNone/>
              <a:defRPr/>
            </a:pPr>
            <a:r>
              <a:rPr lang="el-GR" dirty="0" smtClean="0">
                <a:solidFill>
                  <a:srgbClr val="7030A0"/>
                </a:solidFill>
              </a:rPr>
              <a:t> </a:t>
            </a:r>
            <a:endParaRPr lang="el-GR" dirty="0">
              <a:solidFill>
                <a:srgbClr val="7030A0"/>
              </a:solidFill>
            </a:endParaRPr>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a:p>
        </p:txBody>
      </p:sp>
    </p:spTree>
    <p:extLst>
      <p:ext uri="{BB962C8B-B14F-4D97-AF65-F5344CB8AC3E}">
        <p14:creationId xmlns:p14="http://schemas.microsoft.com/office/powerpoint/2010/main" xmlns="" val="302457933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09" name="Τίτλος 1"/>
          <p:cNvSpPr>
            <a:spLocks noGrp="1"/>
          </p:cNvSpPr>
          <p:nvPr>
            <p:ph type="title"/>
          </p:nvPr>
        </p:nvSpPr>
        <p:spPr/>
        <p:txBody>
          <a:bodyPr/>
          <a:lstStyle/>
          <a:p>
            <a:r>
              <a:rPr lang="el-GR" dirty="0" smtClean="0"/>
              <a:t>Σχέσεις Δικαίου</a:t>
            </a:r>
          </a:p>
        </p:txBody>
      </p:sp>
      <p:sp>
        <p:nvSpPr>
          <p:cNvPr id="3" name="Θέση περιεχομένου 2"/>
          <p:cNvSpPr>
            <a:spLocks noGrp="1"/>
          </p:cNvSpPr>
          <p:nvPr>
            <p:ph idx="1"/>
          </p:nvPr>
        </p:nvSpPr>
        <p:spPr/>
        <p:txBody>
          <a:bodyPr rtlCol="0">
            <a:normAutofit fontScale="92500" lnSpcReduction="20000"/>
          </a:bodyPr>
          <a:lstStyle/>
          <a:p>
            <a:pPr algn="just" fontAlgn="auto">
              <a:spcAft>
                <a:spcPts val="0"/>
              </a:spcAft>
              <a:buFont typeface="Arial" pitchFamily="34" charset="0"/>
              <a:buChar char="•"/>
              <a:defRPr/>
            </a:pPr>
            <a:r>
              <a:rPr lang="el-GR" b="1" dirty="0" smtClean="0"/>
              <a:t>Σχέσεις </a:t>
            </a:r>
            <a:r>
              <a:rPr lang="el-GR" b="1" dirty="0"/>
              <a:t>δικαίου. </a:t>
            </a:r>
            <a:r>
              <a:rPr lang="el-GR" dirty="0"/>
              <a:t>Το δίκαιο ως μορφή αναγνώρισης </a:t>
            </a:r>
            <a:r>
              <a:rPr lang="el-GR" b="1" dirty="0">
                <a:solidFill>
                  <a:srgbClr val="C00000"/>
                </a:solidFill>
              </a:rPr>
              <a:t>επιτρέπει στα υποκείμενα να συμμετέχουν ισότιμα </a:t>
            </a:r>
            <a:r>
              <a:rPr lang="el-GR" dirty="0"/>
              <a:t>στο σύνολο των κοινωνικών εκδηλώσεων και να αξιώνουν την ικανοποίηση κοινωνικά αποδεκτών αιτημάτων</a:t>
            </a:r>
            <a:r>
              <a:rPr lang="el-GR" dirty="0" smtClean="0"/>
              <a:t>.</a:t>
            </a:r>
          </a:p>
          <a:p>
            <a:pPr algn="just" fontAlgn="auto">
              <a:spcAft>
                <a:spcPts val="0"/>
              </a:spcAft>
              <a:buFont typeface="Arial" pitchFamily="34" charset="0"/>
              <a:buChar char="•"/>
              <a:defRPr/>
            </a:pPr>
            <a:r>
              <a:rPr lang="el-GR" dirty="0" smtClean="0"/>
              <a:t> </a:t>
            </a:r>
            <a:r>
              <a:rPr lang="el-GR" dirty="0"/>
              <a:t>«</a:t>
            </a:r>
            <a:r>
              <a:rPr lang="el-GR" i="1" dirty="0"/>
              <a:t>Η ατομική εμπειρία αυτής της μορφής αναγνώρισης δίνει τη δυνατότητα στο άτομο να συγκροτήσει μια θετική </a:t>
            </a:r>
            <a:r>
              <a:rPr lang="el-GR" i="1" dirty="0" err="1"/>
              <a:t>αυτοεικόνα</a:t>
            </a:r>
            <a:r>
              <a:rPr lang="el-GR" i="1" dirty="0"/>
              <a:t>, επειδή του παρέχει ευκαιρίες συμμετοχής στις διαδικασίες διαμόρφωσης του κοινωνικού γίγνεσθαι</a:t>
            </a:r>
            <a:r>
              <a:rPr lang="el-GR" dirty="0" smtClean="0"/>
              <a:t>».</a:t>
            </a:r>
            <a:endParaRPr lang="el-GR" dirty="0"/>
          </a:p>
          <a:p>
            <a:pPr marL="0" indent="0" algn="just" fontAlgn="auto">
              <a:spcAft>
                <a:spcPts val="0"/>
              </a:spcAft>
              <a:buNone/>
              <a:defRPr/>
            </a:pPr>
            <a:r>
              <a:rPr lang="el-GR" dirty="0"/>
              <a:t>	</a:t>
            </a:r>
          </a:p>
        </p:txBody>
      </p:sp>
    </p:spTree>
    <p:extLst>
      <p:ext uri="{BB962C8B-B14F-4D97-AF65-F5344CB8AC3E}">
        <p14:creationId xmlns:p14="http://schemas.microsoft.com/office/powerpoint/2010/main" xmlns="" val="247639815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7" name="Τίτλος 1"/>
          <p:cNvSpPr>
            <a:spLocks noGrp="1"/>
          </p:cNvSpPr>
          <p:nvPr>
            <p:ph type="title"/>
          </p:nvPr>
        </p:nvSpPr>
        <p:spPr/>
        <p:txBody>
          <a:bodyPr>
            <a:noAutofit/>
          </a:bodyPr>
          <a:lstStyle/>
          <a:p>
            <a:r>
              <a:rPr lang="el-GR" sz="3600" b="1" dirty="0" smtClean="0"/>
              <a:t>ΔΙΑΠΟΛΙΤΙΣΜΙΚΗ ΕΚΠΑΙΔΕΥΣΗ- ΚΡΙΤΙΚΕΣ ΕΠΙΣΗΜΑΝΣΕΙΣ</a:t>
            </a:r>
          </a:p>
        </p:txBody>
      </p:sp>
      <p:sp>
        <p:nvSpPr>
          <p:cNvPr id="147458" name="Θέση περιεχομένου 2"/>
          <p:cNvSpPr>
            <a:spLocks noGrp="1"/>
          </p:cNvSpPr>
          <p:nvPr>
            <p:ph idx="1"/>
          </p:nvPr>
        </p:nvSpPr>
        <p:spPr/>
        <p:txBody>
          <a:bodyPr/>
          <a:lstStyle/>
          <a:p>
            <a:pPr marL="0" indent="0" algn="just">
              <a:buNone/>
            </a:pPr>
            <a:r>
              <a:rPr lang="el-GR" dirty="0" smtClean="0"/>
              <a:t>Ο </a:t>
            </a:r>
            <a:r>
              <a:rPr lang="el-GR" dirty="0" smtClean="0">
                <a:solidFill>
                  <a:srgbClr val="C00000"/>
                </a:solidFill>
              </a:rPr>
              <a:t>θεωρητικός λόγος </a:t>
            </a:r>
            <a:r>
              <a:rPr lang="el-GR" dirty="0" smtClean="0"/>
              <a:t>της Διαπολιτισμικής Παιδαγωγικής </a:t>
            </a:r>
            <a:r>
              <a:rPr lang="el-GR" dirty="0" smtClean="0">
                <a:solidFill>
                  <a:srgbClr val="C00000"/>
                </a:solidFill>
              </a:rPr>
              <a:t>δεν είναι ενιαίος</a:t>
            </a:r>
            <a:r>
              <a:rPr lang="el-GR" dirty="0" smtClean="0"/>
              <a:t>:</a:t>
            </a:r>
          </a:p>
          <a:p>
            <a:pPr lvl="1" algn="just"/>
            <a:r>
              <a:rPr lang="el-GR" dirty="0" smtClean="0"/>
              <a:t> </a:t>
            </a:r>
            <a:r>
              <a:rPr lang="el-GR" dirty="0" smtClean="0">
                <a:solidFill>
                  <a:srgbClr val="C00000"/>
                </a:solidFill>
              </a:rPr>
              <a:t>ούτε</a:t>
            </a:r>
            <a:r>
              <a:rPr lang="el-GR" dirty="0" smtClean="0"/>
              <a:t> ως προς τη </a:t>
            </a:r>
            <a:r>
              <a:rPr lang="el-GR" b="1" dirty="0" smtClean="0"/>
              <a:t>διάγνωση της παιδαγωγικής πρόκλησης της </a:t>
            </a:r>
            <a:r>
              <a:rPr lang="el-GR" b="1" dirty="0" err="1" smtClean="0"/>
              <a:t>πολυπολιτισμικότητας</a:t>
            </a:r>
            <a:r>
              <a:rPr lang="el-GR" b="1" dirty="0" smtClean="0"/>
              <a:t> </a:t>
            </a:r>
            <a:r>
              <a:rPr lang="el-GR" dirty="0" smtClean="0"/>
              <a:t>και συνακόλουθα </a:t>
            </a:r>
          </a:p>
          <a:p>
            <a:pPr lvl="1" algn="just"/>
            <a:r>
              <a:rPr lang="el-GR" dirty="0" smtClean="0">
                <a:solidFill>
                  <a:srgbClr val="C00000"/>
                </a:solidFill>
              </a:rPr>
              <a:t>ούτε</a:t>
            </a:r>
            <a:r>
              <a:rPr lang="el-GR" dirty="0" smtClean="0"/>
              <a:t> ως προς τις </a:t>
            </a:r>
            <a:r>
              <a:rPr lang="el-GR" b="1" dirty="0" smtClean="0"/>
              <a:t>απαντήσεις για τις πρακτικές διαχείρισης </a:t>
            </a:r>
            <a:r>
              <a:rPr lang="el-GR" dirty="0" smtClean="0"/>
              <a:t>αυτής της πρόκλησης</a:t>
            </a:r>
          </a:p>
        </p:txBody>
      </p:sp>
    </p:spTree>
    <p:extLst>
      <p:ext uri="{BB962C8B-B14F-4D97-AF65-F5344CB8AC3E}">
        <p14:creationId xmlns:p14="http://schemas.microsoft.com/office/powerpoint/2010/main" xmlns="" val="321776968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1" name="Τίτλος 1"/>
          <p:cNvSpPr>
            <a:spLocks noGrp="1"/>
          </p:cNvSpPr>
          <p:nvPr>
            <p:ph type="title"/>
          </p:nvPr>
        </p:nvSpPr>
        <p:spPr/>
        <p:txBody>
          <a:bodyPr>
            <a:noAutofit/>
          </a:bodyPr>
          <a:lstStyle/>
          <a:p>
            <a:pPr algn="just"/>
            <a:r>
              <a:rPr lang="el-GR" sz="3600" b="1" dirty="0"/>
              <a:t>ΔΙΑΠΟΛΙΤΙΣΜΙΚΗ ΕΚΠΑΙΔΕΥΣΗ- ΚΡΙΤΙΚΕΣ ΕΠΙΣΗΜΑΝΣΕΙΣ</a:t>
            </a:r>
            <a:endParaRPr lang="el-GR" sz="3600" b="1" dirty="0" smtClean="0"/>
          </a:p>
        </p:txBody>
      </p:sp>
      <p:sp>
        <p:nvSpPr>
          <p:cNvPr id="148482" name="Θέση περιεχομένου 2"/>
          <p:cNvSpPr>
            <a:spLocks noGrp="1"/>
          </p:cNvSpPr>
          <p:nvPr>
            <p:ph idx="1"/>
          </p:nvPr>
        </p:nvSpPr>
        <p:spPr/>
        <p:txBody>
          <a:bodyPr>
            <a:normAutofit/>
          </a:bodyPr>
          <a:lstStyle/>
          <a:p>
            <a:pPr algn="just">
              <a:buFont typeface="Wingdings" panose="05000000000000000000" pitchFamily="2" charset="2"/>
              <a:buChar char="§"/>
            </a:pPr>
            <a:endParaRPr lang="el-GR" dirty="0" smtClean="0"/>
          </a:p>
          <a:p>
            <a:pPr algn="just">
              <a:buFont typeface="Wingdings" panose="05000000000000000000" pitchFamily="2" charset="2"/>
              <a:buChar char="§"/>
            </a:pPr>
            <a:r>
              <a:rPr lang="el-GR" dirty="0" smtClean="0"/>
              <a:t>Αποκλίσεις ως προς </a:t>
            </a:r>
            <a:r>
              <a:rPr lang="el-GR" dirty="0" smtClean="0">
                <a:solidFill>
                  <a:srgbClr val="FF0000"/>
                </a:solidFill>
              </a:rPr>
              <a:t>τον ορισμό της σχέσης μεταξύ ισότητας και πολιτισμικών διαφορών</a:t>
            </a:r>
            <a:r>
              <a:rPr lang="el-GR" dirty="0" smtClean="0"/>
              <a:t>. </a:t>
            </a:r>
          </a:p>
          <a:p>
            <a:pPr marL="0" indent="0" algn="just">
              <a:buNone/>
            </a:pPr>
            <a:endParaRPr lang="el-GR" dirty="0"/>
          </a:p>
          <a:p>
            <a:pPr lvl="1" algn="just">
              <a:buFont typeface="Wingdings" panose="05000000000000000000" pitchFamily="2" charset="2"/>
              <a:buChar char="§"/>
            </a:pPr>
            <a:r>
              <a:rPr lang="el-GR" dirty="0" smtClean="0"/>
              <a:t>Η </a:t>
            </a:r>
            <a:r>
              <a:rPr lang="el-GR" b="1" dirty="0" smtClean="0">
                <a:solidFill>
                  <a:srgbClr val="C00000"/>
                </a:solidFill>
              </a:rPr>
              <a:t>κάθε ιδιαίτερη </a:t>
            </a:r>
            <a:r>
              <a:rPr lang="el-GR" b="1" dirty="0" err="1" smtClean="0">
                <a:solidFill>
                  <a:srgbClr val="C00000"/>
                </a:solidFill>
              </a:rPr>
              <a:t>εννοιολόγηση</a:t>
            </a:r>
            <a:r>
              <a:rPr lang="el-GR" b="1" dirty="0" smtClean="0">
                <a:solidFill>
                  <a:srgbClr val="C00000"/>
                </a:solidFill>
              </a:rPr>
              <a:t> </a:t>
            </a:r>
            <a:r>
              <a:rPr lang="el-GR" dirty="0" smtClean="0"/>
              <a:t>των παραπάνω εννοιών </a:t>
            </a:r>
            <a:r>
              <a:rPr lang="el-GR" dirty="0" smtClean="0">
                <a:solidFill>
                  <a:srgbClr val="C00000"/>
                </a:solidFill>
              </a:rPr>
              <a:t>οδηγεί και σε μια διαφορετική </a:t>
            </a:r>
            <a:r>
              <a:rPr lang="el-GR" b="1" dirty="0" smtClean="0">
                <a:solidFill>
                  <a:srgbClr val="C00000"/>
                </a:solidFill>
              </a:rPr>
              <a:t>συσχέτιση μεταξύ ισότητας και διαφορετικότητας</a:t>
            </a:r>
            <a:r>
              <a:rPr lang="el-GR" dirty="0" smtClean="0">
                <a:solidFill>
                  <a:srgbClr val="C00000"/>
                </a:solidFill>
              </a:rPr>
              <a:t>. </a:t>
            </a:r>
          </a:p>
        </p:txBody>
      </p:sp>
    </p:spTree>
    <p:extLst>
      <p:ext uri="{BB962C8B-B14F-4D97-AF65-F5344CB8AC3E}">
        <p14:creationId xmlns:p14="http://schemas.microsoft.com/office/powerpoint/2010/main" xmlns="" val="224023802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5" name="Τίτλος 1"/>
          <p:cNvSpPr>
            <a:spLocks noGrp="1"/>
          </p:cNvSpPr>
          <p:nvPr>
            <p:ph type="title"/>
          </p:nvPr>
        </p:nvSpPr>
        <p:spPr/>
        <p:txBody>
          <a:bodyPr>
            <a:noAutofit/>
          </a:bodyPr>
          <a:lstStyle/>
          <a:p>
            <a:r>
              <a:rPr lang="el-GR" sz="3600" b="1" dirty="0"/>
              <a:t>ΔΙΑΠΟΛΙΤΙΣΜΙΚΗ ΕΚΠΑΙΔΕΥΣΗ- ΚΡΙΤΙΚΕΣ ΕΠΙΣΗΜΑΝΣΕΙΣ</a:t>
            </a:r>
            <a:endParaRPr lang="el-GR" sz="3600" b="1" dirty="0" smtClean="0"/>
          </a:p>
        </p:txBody>
      </p:sp>
      <p:sp>
        <p:nvSpPr>
          <p:cNvPr id="3" name="Θέση περιεχομένου 2"/>
          <p:cNvSpPr>
            <a:spLocks noGrp="1"/>
          </p:cNvSpPr>
          <p:nvPr>
            <p:ph idx="1"/>
          </p:nvPr>
        </p:nvSpPr>
        <p:spPr>
          <a:xfrm>
            <a:off x="395536" y="1628800"/>
            <a:ext cx="8229600" cy="4525963"/>
          </a:xfrm>
        </p:spPr>
        <p:txBody>
          <a:bodyPr rtlCol="0">
            <a:normAutofit/>
          </a:bodyPr>
          <a:lstStyle/>
          <a:p>
            <a:pPr marL="0" indent="0" algn="just" fontAlgn="auto">
              <a:spcAft>
                <a:spcPts val="0"/>
              </a:spcAft>
              <a:buNone/>
              <a:defRPr/>
            </a:pPr>
            <a:r>
              <a:rPr lang="el-GR" b="1" dirty="0" smtClean="0">
                <a:solidFill>
                  <a:srgbClr val="C00000"/>
                </a:solidFill>
              </a:rPr>
              <a:t>Εκπρόσωποι των </a:t>
            </a:r>
            <a:r>
              <a:rPr lang="el-GR" b="1" i="1" dirty="0">
                <a:solidFill>
                  <a:srgbClr val="C00000"/>
                </a:solidFill>
              </a:rPr>
              <a:t>πολιτικών </a:t>
            </a:r>
            <a:r>
              <a:rPr lang="el-GR" b="1" i="1" dirty="0" smtClean="0">
                <a:solidFill>
                  <a:srgbClr val="C00000"/>
                </a:solidFill>
              </a:rPr>
              <a:t>ταυτότητας:</a:t>
            </a:r>
          </a:p>
          <a:p>
            <a:pPr algn="just" fontAlgn="auto">
              <a:spcAft>
                <a:spcPts val="0"/>
              </a:spcAft>
              <a:buFont typeface="Wingdings" panose="05000000000000000000" pitchFamily="2" charset="2"/>
              <a:buChar char="§"/>
              <a:defRPr/>
            </a:pPr>
            <a:r>
              <a:rPr lang="el-GR" u="sng" dirty="0" smtClean="0"/>
              <a:t>Κανονιστικό </a:t>
            </a:r>
            <a:r>
              <a:rPr lang="el-GR" u="sng" dirty="0"/>
              <a:t>παράδειγμα </a:t>
            </a:r>
            <a:r>
              <a:rPr lang="el-GR" u="sng" dirty="0" smtClean="0"/>
              <a:t>δικαιοσύνης </a:t>
            </a:r>
          </a:p>
          <a:p>
            <a:pPr lvl="1" algn="just">
              <a:buFont typeface="Wingdings" panose="05000000000000000000" pitchFamily="2" charset="2"/>
              <a:buChar char="§"/>
              <a:defRPr/>
            </a:pPr>
            <a:r>
              <a:rPr lang="el-GR" dirty="0" smtClean="0"/>
              <a:t>διαφοροποιείται </a:t>
            </a:r>
            <a:r>
              <a:rPr lang="el-GR" dirty="0"/>
              <a:t>από το φιλελεύθερο παράδειγμα </a:t>
            </a:r>
            <a:endParaRPr lang="el-GR" dirty="0" smtClean="0"/>
          </a:p>
          <a:p>
            <a:pPr lvl="2" algn="just">
              <a:buFont typeface="Wingdings" panose="05000000000000000000" pitchFamily="2" charset="2"/>
              <a:buChar char="§"/>
              <a:defRPr/>
            </a:pPr>
            <a:r>
              <a:rPr lang="el-GR" dirty="0" smtClean="0"/>
              <a:t>τοποθετεί </a:t>
            </a:r>
            <a:r>
              <a:rPr lang="el-GR" dirty="0"/>
              <a:t>στη θέση του αιτήματος για δίκαιη διανομή των κοινωνικών αγαθών το αίτημα για αναγνώριση των διαφορετικών ταυτοτήτων. </a:t>
            </a:r>
          </a:p>
          <a:p>
            <a:pPr lvl="2" algn="just">
              <a:buFont typeface="Wingdings" panose="05000000000000000000" pitchFamily="2" charset="2"/>
              <a:buChar char="§"/>
              <a:defRPr/>
            </a:pPr>
            <a:endParaRPr lang="el-GR" dirty="0" smtClean="0"/>
          </a:p>
        </p:txBody>
      </p:sp>
    </p:spTree>
    <p:extLst>
      <p:ext uri="{BB962C8B-B14F-4D97-AF65-F5344CB8AC3E}">
        <p14:creationId xmlns:p14="http://schemas.microsoft.com/office/powerpoint/2010/main" xmlns="" val="561246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3" name="Τίτλος 1"/>
          <p:cNvSpPr>
            <a:spLocks noGrp="1"/>
          </p:cNvSpPr>
          <p:nvPr>
            <p:ph type="title"/>
          </p:nvPr>
        </p:nvSpPr>
        <p:spPr/>
        <p:txBody>
          <a:bodyPr>
            <a:noAutofit/>
          </a:bodyPr>
          <a:lstStyle/>
          <a:p>
            <a:r>
              <a:rPr lang="el-GR" sz="3600" b="1" dirty="0"/>
              <a:t>ΔΙΑΠΟΛΙΤΙΣΜΙΚΗ ΕΚΠΑΙΔΕΥΣΗ- ΚΡΙΤΙΚΕΣ ΕΠΙΣΗΜΑΝΣΕΙΣ</a:t>
            </a:r>
            <a:endParaRPr lang="el-GR" sz="3600" b="1" dirty="0" smtClean="0"/>
          </a:p>
        </p:txBody>
      </p:sp>
      <p:sp>
        <p:nvSpPr>
          <p:cNvPr id="3" name="Θέση περιεχομένου 2"/>
          <p:cNvSpPr>
            <a:spLocks noGrp="1"/>
          </p:cNvSpPr>
          <p:nvPr>
            <p:ph idx="1"/>
          </p:nvPr>
        </p:nvSpPr>
        <p:spPr/>
        <p:txBody>
          <a:bodyPr rtlCol="0">
            <a:normAutofit fontScale="92500" lnSpcReduction="10000"/>
          </a:bodyPr>
          <a:lstStyle/>
          <a:p>
            <a:pPr marL="0" indent="0" fontAlgn="auto">
              <a:spcAft>
                <a:spcPts val="0"/>
              </a:spcAft>
              <a:buNone/>
              <a:defRPr/>
            </a:pPr>
            <a:r>
              <a:rPr lang="el-GR" u="sng" dirty="0" smtClean="0"/>
              <a:t>Προβληματικά </a:t>
            </a:r>
            <a:r>
              <a:rPr lang="el-GR" u="sng" dirty="0"/>
              <a:t>σ</a:t>
            </a:r>
            <a:r>
              <a:rPr lang="el-GR" u="sng" dirty="0" smtClean="0"/>
              <a:t>ημεία: </a:t>
            </a:r>
          </a:p>
          <a:p>
            <a:pPr algn="just" fontAlgn="auto">
              <a:spcAft>
                <a:spcPts val="0"/>
              </a:spcAft>
              <a:buFont typeface="Wingdings" panose="05000000000000000000" pitchFamily="2" charset="2"/>
              <a:buChar char="§"/>
              <a:defRPr/>
            </a:pPr>
            <a:r>
              <a:rPr lang="el-GR" dirty="0" smtClean="0"/>
              <a:t>έχει </a:t>
            </a:r>
            <a:r>
              <a:rPr lang="el-GR" dirty="0"/>
              <a:t>στραμμένο το βλέμμα της περισσότερο στο παρελθόν παρά στο παρόν και στο μέλλον. </a:t>
            </a:r>
            <a:endParaRPr lang="el-GR" dirty="0" smtClean="0"/>
          </a:p>
          <a:p>
            <a:pPr lvl="1" algn="just">
              <a:buFont typeface="Wingdings" panose="05000000000000000000" pitchFamily="2" charset="2"/>
              <a:buChar char="§"/>
              <a:defRPr/>
            </a:pPr>
            <a:r>
              <a:rPr lang="el-GR" dirty="0" smtClean="0"/>
              <a:t>Επειδή </a:t>
            </a:r>
            <a:r>
              <a:rPr lang="el-GR" b="1" dirty="0">
                <a:solidFill>
                  <a:srgbClr val="C00000"/>
                </a:solidFill>
              </a:rPr>
              <a:t>δεν λαμβάνει υπόψη της την εμπειρική πραγματικότητα των υποκειμένων </a:t>
            </a:r>
            <a:r>
              <a:rPr lang="el-GR" dirty="0"/>
              <a:t>και κυρίως αυτών από οικογένειες μεταναστών.  </a:t>
            </a:r>
            <a:endParaRPr lang="el-GR" dirty="0" smtClean="0"/>
          </a:p>
          <a:p>
            <a:pPr lvl="1" algn="just">
              <a:buFont typeface="Wingdings" panose="05000000000000000000" pitchFamily="2" charset="2"/>
              <a:buChar char="§"/>
              <a:defRPr/>
            </a:pPr>
            <a:r>
              <a:rPr lang="el-GR" b="1" dirty="0">
                <a:solidFill>
                  <a:srgbClr val="C00000"/>
                </a:solidFill>
              </a:rPr>
              <a:t>Δεν μπορούμε να αγνοήσουμε ότι οι ταυτότητες κατασκευάζονται (και) μέσα στο σχολείο </a:t>
            </a:r>
            <a:r>
              <a:rPr lang="el-GR" dirty="0"/>
              <a:t>και </a:t>
            </a:r>
            <a:endParaRPr lang="el-GR" dirty="0" smtClean="0"/>
          </a:p>
          <a:p>
            <a:pPr lvl="2" algn="just">
              <a:buFont typeface="Wingdings" panose="05000000000000000000" pitchFamily="2" charset="2"/>
              <a:buChar char="§"/>
              <a:defRPr/>
            </a:pPr>
            <a:r>
              <a:rPr lang="el-GR" dirty="0" smtClean="0"/>
              <a:t>ότι </a:t>
            </a:r>
            <a:r>
              <a:rPr lang="el-GR" dirty="0"/>
              <a:t>οι πολιτισμικές διαφορές αποκτούν κοινωνική και ατομική σημασία στο πλαίσιο της επικοινωνιακής κατασκευής και παρουσίασης αυτών των </a:t>
            </a:r>
            <a:r>
              <a:rPr lang="el-GR" dirty="0" smtClean="0"/>
              <a:t>ταυτοτήτων.</a:t>
            </a:r>
          </a:p>
          <a:p>
            <a:pPr marL="0" indent="0" fontAlgn="auto">
              <a:spcAft>
                <a:spcPts val="0"/>
              </a:spcAft>
              <a:buNone/>
              <a:defRPr/>
            </a:pPr>
            <a:endParaRPr lang="el-GR" dirty="0" smtClean="0"/>
          </a:p>
          <a:p>
            <a:pPr fontAlgn="auto">
              <a:spcAft>
                <a:spcPts val="0"/>
              </a:spcAft>
              <a:buFont typeface="Arial" pitchFamily="34" charset="0"/>
              <a:buChar char="•"/>
              <a:defRPr/>
            </a:pPr>
            <a:endParaRPr lang="el-GR" dirty="0"/>
          </a:p>
          <a:p>
            <a:pPr fontAlgn="auto">
              <a:spcAft>
                <a:spcPts val="0"/>
              </a:spcAft>
              <a:buFont typeface="Arial" pitchFamily="34" charset="0"/>
              <a:buChar char="•"/>
              <a:defRPr/>
            </a:pPr>
            <a:endParaRPr lang="el-GR" dirty="0" smtClean="0"/>
          </a:p>
        </p:txBody>
      </p:sp>
    </p:spTree>
    <p:extLst>
      <p:ext uri="{BB962C8B-B14F-4D97-AF65-F5344CB8AC3E}">
        <p14:creationId xmlns:p14="http://schemas.microsoft.com/office/powerpoint/2010/main" xmlns="" val="108768504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a:t>ΔΙΑΠΟΛΙΤΙΣΜΙΚΗ ΕΚΠΑΙΔΕΥΣΗ- ΚΡΙΤΙΚΕΣ ΕΠΙΣΗΜΑΝΣΕΙΣ</a:t>
            </a:r>
          </a:p>
        </p:txBody>
      </p:sp>
      <p:sp>
        <p:nvSpPr>
          <p:cNvPr id="3" name="Θέση περιεχομένου 2"/>
          <p:cNvSpPr>
            <a:spLocks noGrp="1"/>
          </p:cNvSpPr>
          <p:nvPr>
            <p:ph idx="1"/>
          </p:nvPr>
        </p:nvSpPr>
        <p:spPr/>
        <p:txBody>
          <a:bodyPr/>
          <a:lstStyle/>
          <a:p>
            <a:pPr marL="0" indent="0">
              <a:buNone/>
            </a:pPr>
            <a:endParaRPr lang="el-GR" b="1" u="sng" dirty="0" smtClean="0"/>
          </a:p>
          <a:p>
            <a:pPr marL="0" indent="0">
              <a:buNone/>
            </a:pPr>
            <a:r>
              <a:rPr lang="el-GR" b="1" u="sng" dirty="0" smtClean="0"/>
              <a:t>Βασικό συμπέρασμα: </a:t>
            </a:r>
          </a:p>
          <a:p>
            <a:pPr marL="0" indent="0">
              <a:buNone/>
            </a:pPr>
            <a:r>
              <a:rPr lang="el-GR" b="1" dirty="0" smtClean="0">
                <a:solidFill>
                  <a:srgbClr val="C00000"/>
                </a:solidFill>
              </a:rPr>
              <a:t>Η </a:t>
            </a:r>
            <a:r>
              <a:rPr lang="el-GR" b="1" i="1" dirty="0" smtClean="0">
                <a:solidFill>
                  <a:srgbClr val="C00000"/>
                </a:solidFill>
              </a:rPr>
              <a:t>διαφορετικότητα</a:t>
            </a:r>
            <a:r>
              <a:rPr lang="el-GR" b="1" dirty="0" smtClean="0">
                <a:solidFill>
                  <a:srgbClr val="C00000"/>
                </a:solidFill>
              </a:rPr>
              <a:t> </a:t>
            </a:r>
            <a:r>
              <a:rPr lang="el-GR" b="1" dirty="0">
                <a:solidFill>
                  <a:srgbClr val="C00000"/>
                </a:solidFill>
              </a:rPr>
              <a:t>δεν μπορεί να κατανοηθεί με τρόπο παιδαγωγικά δημιουργικό εκτός του πλαισίου στο οποίο κοινωνικά διαμορφώνεται και υποκειμενικά </a:t>
            </a:r>
            <a:r>
              <a:rPr lang="el-GR" b="1" dirty="0" err="1">
                <a:solidFill>
                  <a:srgbClr val="C00000"/>
                </a:solidFill>
              </a:rPr>
              <a:t>νοηματοδοτείται</a:t>
            </a:r>
            <a:r>
              <a:rPr lang="el-GR" dirty="0"/>
              <a:t>.</a:t>
            </a:r>
          </a:p>
          <a:p>
            <a:endParaRPr lang="el-GR" dirty="0"/>
          </a:p>
        </p:txBody>
      </p:sp>
    </p:spTree>
    <p:extLst>
      <p:ext uri="{BB962C8B-B14F-4D97-AF65-F5344CB8AC3E}">
        <p14:creationId xmlns:p14="http://schemas.microsoft.com/office/powerpoint/2010/main" xmlns="" val="302325327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ormAutofit fontScale="90000"/>
          </a:bodyPr>
          <a:lstStyle/>
          <a:p>
            <a:pPr algn="just" fontAlgn="auto">
              <a:spcAft>
                <a:spcPts val="0"/>
              </a:spcAft>
              <a:defRPr/>
            </a:pPr>
            <a:r>
              <a:rPr lang="el-GR" b="1" dirty="0" smtClean="0"/>
              <a:t>Κριτικές επισημάνσεις από την οπτική της </a:t>
            </a:r>
            <a:r>
              <a:rPr lang="el-GR" b="1" i="1" dirty="0" smtClean="0"/>
              <a:t>Θεωρίας της Παιδείας</a:t>
            </a:r>
            <a:endParaRPr lang="el-GR" b="1" i="1" dirty="0"/>
          </a:p>
        </p:txBody>
      </p:sp>
      <p:sp>
        <p:nvSpPr>
          <p:cNvPr id="166914" name="Θέση περιεχομένου 2"/>
          <p:cNvSpPr>
            <a:spLocks noGrp="1"/>
          </p:cNvSpPr>
          <p:nvPr>
            <p:ph idx="1"/>
          </p:nvPr>
        </p:nvSpPr>
        <p:spPr/>
        <p:txBody>
          <a:bodyPr>
            <a:normAutofit fontScale="92500" lnSpcReduction="20000"/>
          </a:bodyPr>
          <a:lstStyle/>
          <a:p>
            <a:pPr algn="just">
              <a:buFont typeface="Wingdings" panose="05000000000000000000" pitchFamily="2" charset="2"/>
              <a:buChar char="Ø"/>
            </a:pPr>
            <a:r>
              <a:rPr lang="el-GR" b="1" dirty="0" smtClean="0"/>
              <a:t>Ο «άλλος»: μορφή γνώσης που οδηγεί στη διεύρυνση του προσωπικού ορίζοντα του υποκειμένου, της διεύρυνσης δηλαδή του ανοίγματος στον κόσμο. </a:t>
            </a:r>
          </a:p>
          <a:p>
            <a:pPr lvl="1" algn="just">
              <a:buFont typeface="Wingdings" panose="05000000000000000000" pitchFamily="2" charset="2"/>
              <a:buChar char="Ø"/>
            </a:pPr>
            <a:r>
              <a:rPr lang="el-GR" dirty="0" smtClean="0"/>
              <a:t>Η παιδεία ολοκληρώνεται μέσα από τη δημιουργία </a:t>
            </a:r>
            <a:r>
              <a:rPr lang="el-GR" dirty="0" smtClean="0">
                <a:solidFill>
                  <a:srgbClr val="C00000"/>
                </a:solidFill>
              </a:rPr>
              <a:t>νέων σχέσεων με τον κόσμο και νέων οπτικών</a:t>
            </a:r>
            <a:r>
              <a:rPr lang="el-GR" dirty="0" smtClean="0"/>
              <a:t>“ (</a:t>
            </a:r>
            <a:r>
              <a:rPr lang="el-GR" dirty="0" err="1" smtClean="0"/>
              <a:t>Wulf</a:t>
            </a:r>
            <a:r>
              <a:rPr lang="el-GR" dirty="0" smtClean="0"/>
              <a:t> 1999,  41). </a:t>
            </a:r>
            <a:endParaRPr lang="el-GR" dirty="0"/>
          </a:p>
          <a:p>
            <a:pPr lvl="1" algn="just">
              <a:buFont typeface="Wingdings" panose="05000000000000000000" pitchFamily="2" charset="2"/>
              <a:buChar char="Ø"/>
            </a:pPr>
            <a:r>
              <a:rPr lang="el-GR" dirty="0"/>
              <a:t>Οι </a:t>
            </a:r>
            <a:r>
              <a:rPr lang="el-GR" dirty="0">
                <a:solidFill>
                  <a:srgbClr val="C00000"/>
                </a:solidFill>
              </a:rPr>
              <a:t>νέες σχέσεις με τον </a:t>
            </a:r>
            <a:r>
              <a:rPr lang="el-GR" dirty="0" smtClean="0">
                <a:solidFill>
                  <a:srgbClr val="C00000"/>
                </a:solidFill>
              </a:rPr>
              <a:t>κόσμο: </a:t>
            </a:r>
            <a:r>
              <a:rPr lang="el-GR" dirty="0" smtClean="0"/>
              <a:t>προϋποθέτουν</a:t>
            </a:r>
            <a:r>
              <a:rPr lang="el-GR" dirty="0" smtClean="0">
                <a:solidFill>
                  <a:srgbClr val="C00000"/>
                </a:solidFill>
              </a:rPr>
              <a:t> </a:t>
            </a:r>
            <a:r>
              <a:rPr lang="el-GR" dirty="0" smtClean="0"/>
              <a:t>μια </a:t>
            </a:r>
            <a:r>
              <a:rPr lang="el-GR" b="1" dirty="0" smtClean="0">
                <a:solidFill>
                  <a:srgbClr val="C00000"/>
                </a:solidFill>
              </a:rPr>
              <a:t>κριτική σχέση </a:t>
            </a:r>
            <a:r>
              <a:rPr lang="el-GR" dirty="0" smtClean="0"/>
              <a:t>με </a:t>
            </a:r>
            <a:r>
              <a:rPr lang="el-GR" dirty="0"/>
              <a:t>«</a:t>
            </a:r>
            <a:r>
              <a:rPr lang="el-GR" i="1" dirty="0"/>
              <a:t>τις συνήθειες, τις πολιτισμικές πρακτικές και τις παραδόσεις που έχει αποκτήσει  στο πλαίσιο της κοινωνικοποίησής του στο άμεσο κοινωνικό του </a:t>
            </a:r>
            <a:r>
              <a:rPr lang="el-GR" i="1" dirty="0" smtClean="0"/>
              <a:t>περιβάλλον» </a:t>
            </a:r>
            <a:r>
              <a:rPr lang="el-GR" dirty="0"/>
              <a:t>(</a:t>
            </a:r>
            <a:r>
              <a:rPr lang="el-GR" dirty="0" err="1"/>
              <a:t>Ruhloff</a:t>
            </a:r>
            <a:r>
              <a:rPr lang="el-GR" dirty="0"/>
              <a:t> 2006). </a:t>
            </a:r>
          </a:p>
          <a:p>
            <a:pPr lvl="1" algn="just">
              <a:buFont typeface="Wingdings" panose="05000000000000000000" pitchFamily="2" charset="2"/>
              <a:buChar char="Ø"/>
            </a:pPr>
            <a:endParaRPr lang="el-GR" dirty="0" smtClean="0"/>
          </a:p>
        </p:txBody>
      </p:sp>
    </p:spTree>
    <p:extLst>
      <p:ext uri="{BB962C8B-B14F-4D97-AF65-F5344CB8AC3E}">
        <p14:creationId xmlns:p14="http://schemas.microsoft.com/office/powerpoint/2010/main" xmlns="" val="30651051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Η κριτική στο Φιλελευθερισμό: </a:t>
            </a:r>
            <a:endParaRPr lang="el-GR" dirty="0"/>
          </a:p>
        </p:txBody>
      </p:sp>
      <p:sp>
        <p:nvSpPr>
          <p:cNvPr id="3" name="2 - Θέση περιεχομένου"/>
          <p:cNvSpPr>
            <a:spLocks noGrp="1"/>
          </p:cNvSpPr>
          <p:nvPr>
            <p:ph idx="1"/>
          </p:nvPr>
        </p:nvSpPr>
        <p:spPr/>
        <p:txBody>
          <a:bodyPr/>
          <a:lstStyle/>
          <a:p>
            <a:pPr algn="just">
              <a:buFont typeface="Wingdings" pitchFamily="2" charset="2"/>
              <a:buChar char="Ø"/>
            </a:pPr>
            <a:r>
              <a:rPr lang="el-GR" b="1" dirty="0" smtClean="0"/>
              <a:t>επιταχυνόμενη διάβρωση </a:t>
            </a:r>
            <a:r>
              <a:rPr lang="el-GR" dirty="0" smtClean="0"/>
              <a:t>των παραδοσιακών κοινωνικών και ομαδικών δεσμών </a:t>
            </a:r>
          </a:p>
          <a:p>
            <a:pPr algn="just">
              <a:buFont typeface="Wingdings" pitchFamily="2" charset="2"/>
              <a:buChar char="Ø"/>
            </a:pPr>
            <a:r>
              <a:rPr lang="el-GR" b="1" dirty="0" smtClean="0"/>
              <a:t>Επικράτηση </a:t>
            </a:r>
            <a:r>
              <a:rPr lang="el-GR" dirty="0" smtClean="0"/>
              <a:t> αφηρημένων σχέσεων δικαίου,</a:t>
            </a:r>
          </a:p>
          <a:p>
            <a:pPr algn="just">
              <a:buNone/>
            </a:pPr>
            <a:endParaRPr lang="el-GR" b="1" dirty="0" smtClean="0"/>
          </a:p>
          <a:p>
            <a:pPr lvl="1" algn="just">
              <a:buNone/>
            </a:pPr>
            <a:r>
              <a:rPr lang="el-GR" sz="3200" b="1" dirty="0" smtClean="0">
                <a:solidFill>
                  <a:srgbClr val="C00000"/>
                </a:solidFill>
              </a:rPr>
              <a:t>Αποτέλεσμα: </a:t>
            </a:r>
            <a:r>
              <a:rPr lang="el-GR" sz="3200" b="1" dirty="0" smtClean="0"/>
              <a:t>ανυπέρβλητα κοινωνικά προβλήματα.</a:t>
            </a:r>
          </a:p>
          <a:p>
            <a:endParaRPr lang="el-G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Autofit/>
          </a:bodyPr>
          <a:lstStyle/>
          <a:p>
            <a:r>
              <a:rPr lang="el-GR" sz="3600" b="1" dirty="0" smtClean="0"/>
              <a:t>Κριτικές επισημάνσεις – Η Σημασία του σχολείου</a:t>
            </a:r>
            <a:endParaRPr lang="el-GR" sz="3600" b="1" dirty="0"/>
          </a:p>
        </p:txBody>
      </p:sp>
      <p:sp>
        <p:nvSpPr>
          <p:cNvPr id="3" name="Θέση περιεχομένου 2"/>
          <p:cNvSpPr>
            <a:spLocks noGrp="1"/>
          </p:cNvSpPr>
          <p:nvPr>
            <p:ph idx="1"/>
          </p:nvPr>
        </p:nvSpPr>
        <p:spPr/>
        <p:txBody>
          <a:bodyPr>
            <a:normAutofit/>
          </a:bodyPr>
          <a:lstStyle/>
          <a:p>
            <a:pPr algn="just">
              <a:buFont typeface="Wingdings" panose="05000000000000000000" pitchFamily="2" charset="2"/>
              <a:buChar char="Ø"/>
            </a:pPr>
            <a:r>
              <a:rPr lang="el-GR" b="1" dirty="0" smtClean="0"/>
              <a:t>Διαδικασίες </a:t>
            </a:r>
            <a:r>
              <a:rPr lang="el-GR" b="1" dirty="0"/>
              <a:t>μάθησης </a:t>
            </a:r>
            <a:r>
              <a:rPr lang="el-GR" b="1" dirty="0" smtClean="0"/>
              <a:t>και </a:t>
            </a:r>
            <a:r>
              <a:rPr lang="el-GR" b="1" dirty="0" smtClean="0">
                <a:solidFill>
                  <a:srgbClr val="C00000"/>
                </a:solidFill>
              </a:rPr>
              <a:t>απόκτηση βιωμάτων </a:t>
            </a:r>
            <a:r>
              <a:rPr lang="el-GR" b="1" dirty="0">
                <a:solidFill>
                  <a:srgbClr val="C00000"/>
                </a:solidFill>
              </a:rPr>
              <a:t>αναγνώρισης </a:t>
            </a:r>
            <a:endParaRPr lang="el-GR" b="1" dirty="0" smtClean="0">
              <a:solidFill>
                <a:srgbClr val="C00000"/>
              </a:solidFill>
            </a:endParaRPr>
          </a:p>
          <a:p>
            <a:pPr lvl="1" algn="just"/>
            <a:r>
              <a:rPr lang="el-GR" dirty="0" smtClean="0"/>
              <a:t>απαραίτητα </a:t>
            </a:r>
            <a:r>
              <a:rPr lang="el-GR" dirty="0"/>
              <a:t>τόσο για την οικοδόμηση της ατομικής αυτονομίας όσο και για την οικοδόμηση των γνώσεων και των ικανοτήτων που είναι αναγκαίες για τη συμμετοχή στη συγκρότηση του σχολείου ως δημοκρατική κοινότητα όσο και για την ταύτιση με αυτή. </a:t>
            </a:r>
          </a:p>
          <a:p>
            <a:endParaRPr lang="el-GR" dirty="0"/>
          </a:p>
        </p:txBody>
      </p:sp>
    </p:spTree>
    <p:extLst>
      <p:ext uri="{BB962C8B-B14F-4D97-AF65-F5344CB8AC3E}">
        <p14:creationId xmlns:p14="http://schemas.microsoft.com/office/powerpoint/2010/main" xmlns="" val="159759023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29" name="Τίτλος 1"/>
          <p:cNvSpPr>
            <a:spLocks noGrp="1"/>
          </p:cNvSpPr>
          <p:nvPr>
            <p:ph type="title"/>
          </p:nvPr>
        </p:nvSpPr>
        <p:spPr/>
        <p:txBody>
          <a:bodyPr>
            <a:normAutofit fontScale="90000"/>
          </a:bodyPr>
          <a:lstStyle/>
          <a:p>
            <a:r>
              <a:rPr lang="el-GR" b="1" dirty="0"/>
              <a:t>Κριτικές επισημάνσεις – Η Σημασία του σχολείου</a:t>
            </a:r>
            <a:endParaRPr lang="el-GR" b="1" dirty="0" smtClean="0"/>
          </a:p>
        </p:txBody>
      </p:sp>
      <p:sp>
        <p:nvSpPr>
          <p:cNvPr id="3" name="Θέση περιεχομένου 2"/>
          <p:cNvSpPr>
            <a:spLocks noGrp="1"/>
          </p:cNvSpPr>
          <p:nvPr>
            <p:ph idx="1"/>
          </p:nvPr>
        </p:nvSpPr>
        <p:spPr/>
        <p:txBody>
          <a:bodyPr rtlCol="0">
            <a:normAutofit fontScale="77500" lnSpcReduction="20000"/>
          </a:bodyPr>
          <a:lstStyle/>
          <a:p>
            <a:pPr marL="0" indent="0" algn="just" fontAlgn="auto">
              <a:spcAft>
                <a:spcPts val="0"/>
              </a:spcAft>
              <a:buNone/>
              <a:defRPr/>
            </a:pPr>
            <a:r>
              <a:rPr lang="el-GR" b="1" dirty="0" smtClean="0"/>
              <a:t>Κεντρικά </a:t>
            </a:r>
            <a:r>
              <a:rPr lang="el-GR" b="1" dirty="0"/>
              <a:t>σημεία πρακτικών με διαπολιτισμικό προσανατολισμό: </a:t>
            </a:r>
            <a:endParaRPr lang="el-GR" b="1" dirty="0" smtClean="0"/>
          </a:p>
          <a:p>
            <a:pPr algn="just" fontAlgn="auto">
              <a:spcAft>
                <a:spcPts val="0"/>
              </a:spcAft>
              <a:buFont typeface="Wingdings" panose="05000000000000000000" pitchFamily="2" charset="2"/>
              <a:buChar char="Ø"/>
              <a:defRPr/>
            </a:pPr>
            <a:r>
              <a:rPr lang="el-GR" b="1" dirty="0">
                <a:solidFill>
                  <a:srgbClr val="C00000"/>
                </a:solidFill>
              </a:rPr>
              <a:t>Α</a:t>
            </a:r>
            <a:r>
              <a:rPr lang="el-GR" b="1" dirty="0" smtClean="0">
                <a:solidFill>
                  <a:srgbClr val="C00000"/>
                </a:solidFill>
              </a:rPr>
              <a:t>ντιπαράθεση</a:t>
            </a:r>
            <a:r>
              <a:rPr lang="el-GR" dirty="0" smtClean="0"/>
              <a:t> </a:t>
            </a:r>
            <a:r>
              <a:rPr lang="el-GR" dirty="0"/>
              <a:t>με τα εμπόδια που (</a:t>
            </a:r>
            <a:r>
              <a:rPr lang="el-GR" dirty="0" err="1"/>
              <a:t>ανα)παράγονται</a:t>
            </a:r>
            <a:r>
              <a:rPr lang="el-GR" dirty="0"/>
              <a:t> στη σημερινή κοινωνική κατάσταση και παρεμβάλλονται αρνητικά στις σχέσεις μας με τους «άλλους</a:t>
            </a:r>
            <a:r>
              <a:rPr lang="el-GR" dirty="0" smtClean="0"/>
              <a:t>».</a:t>
            </a:r>
          </a:p>
          <a:p>
            <a:pPr algn="just" fontAlgn="auto">
              <a:spcAft>
                <a:spcPts val="0"/>
              </a:spcAft>
              <a:buFont typeface="Wingdings" panose="05000000000000000000" pitchFamily="2" charset="2"/>
              <a:buChar char="Ø"/>
              <a:defRPr/>
            </a:pPr>
            <a:r>
              <a:rPr lang="el-GR" b="1" dirty="0" smtClean="0">
                <a:solidFill>
                  <a:srgbClr val="C00000"/>
                </a:solidFill>
              </a:rPr>
              <a:t>Αναζήτηση</a:t>
            </a:r>
            <a:r>
              <a:rPr lang="el-GR" dirty="0" smtClean="0"/>
              <a:t> </a:t>
            </a:r>
            <a:r>
              <a:rPr lang="el-GR" dirty="0"/>
              <a:t>δυνατοτήτων διεύρυνσης της δημοκρατικής συνύπαρξης με τους «άλλους», αξιοποιώντας τον πλουραλισμό των οπτικών και των γνώσεων που έχουν αναπτύξει οι </a:t>
            </a:r>
            <a:r>
              <a:rPr lang="el-GR" dirty="0" smtClean="0"/>
              <a:t>μαθητές. </a:t>
            </a:r>
            <a:endParaRPr lang="el-GR" dirty="0"/>
          </a:p>
          <a:p>
            <a:pPr algn="just" fontAlgn="auto">
              <a:spcAft>
                <a:spcPts val="0"/>
              </a:spcAft>
              <a:buFont typeface="Wingdings" panose="05000000000000000000" pitchFamily="2" charset="2"/>
              <a:buChar char="Ø"/>
              <a:defRPr/>
            </a:pPr>
            <a:r>
              <a:rPr lang="el-GR" b="1" dirty="0" smtClean="0">
                <a:solidFill>
                  <a:srgbClr val="C00000"/>
                </a:solidFill>
              </a:rPr>
              <a:t>Στήριξη</a:t>
            </a:r>
            <a:r>
              <a:rPr lang="el-GR" dirty="0" smtClean="0"/>
              <a:t> </a:t>
            </a:r>
            <a:r>
              <a:rPr lang="el-GR" dirty="0"/>
              <a:t>των «διαφορετικών» μαθητών στις προσπάθειές τους να ξεπεράσουν βιώματα διάκρισης και </a:t>
            </a:r>
            <a:r>
              <a:rPr lang="el-GR" dirty="0" smtClean="0"/>
              <a:t>διαχωρισμού. </a:t>
            </a:r>
            <a:endParaRPr lang="el-GR" dirty="0"/>
          </a:p>
          <a:p>
            <a:pPr algn="just" fontAlgn="auto">
              <a:spcAft>
                <a:spcPts val="0"/>
              </a:spcAft>
              <a:buFont typeface="Wingdings" panose="05000000000000000000" pitchFamily="2" charset="2"/>
              <a:buChar char="Ø"/>
              <a:defRPr/>
            </a:pPr>
            <a:r>
              <a:rPr lang="el-GR" b="1" dirty="0" smtClean="0">
                <a:solidFill>
                  <a:srgbClr val="C00000"/>
                </a:solidFill>
              </a:rPr>
              <a:t>Αποδόμηση</a:t>
            </a:r>
            <a:r>
              <a:rPr lang="el-GR" dirty="0" smtClean="0"/>
              <a:t> </a:t>
            </a:r>
            <a:r>
              <a:rPr lang="el-GR" dirty="0"/>
              <a:t>της κυρίαρχης εικόνας του «ξένου» και των πρακτικών που συμβάλλουν στην κατασκευή της .</a:t>
            </a:r>
          </a:p>
          <a:p>
            <a:pPr algn="just" fontAlgn="auto">
              <a:spcAft>
                <a:spcPts val="0"/>
              </a:spcAft>
              <a:buFont typeface="Wingdings" panose="05000000000000000000" pitchFamily="2" charset="2"/>
              <a:buChar char="Ø"/>
              <a:defRPr/>
            </a:pPr>
            <a:endParaRPr lang="el-GR" dirty="0"/>
          </a:p>
        </p:txBody>
      </p:sp>
    </p:spTree>
    <p:extLst>
      <p:ext uri="{BB962C8B-B14F-4D97-AF65-F5344CB8AC3E}">
        <p14:creationId xmlns:p14="http://schemas.microsoft.com/office/powerpoint/2010/main" xmlns="" val="91824020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Τίτλος 1"/>
          <p:cNvSpPr>
            <a:spLocks noGrp="1"/>
          </p:cNvSpPr>
          <p:nvPr>
            <p:ph type="title"/>
          </p:nvPr>
        </p:nvSpPr>
        <p:spPr/>
        <p:txBody>
          <a:bodyPr>
            <a:normAutofit fontScale="90000"/>
          </a:bodyPr>
          <a:lstStyle/>
          <a:p>
            <a:r>
              <a:rPr lang="el-GR" b="1" dirty="0" smtClean="0"/>
              <a:t>…και σε σχέση με την έννοια της πολιτισμικής ένταξης:</a:t>
            </a:r>
          </a:p>
        </p:txBody>
      </p:sp>
      <p:sp>
        <p:nvSpPr>
          <p:cNvPr id="3" name="Θέση περιεχομένου 2"/>
          <p:cNvSpPr>
            <a:spLocks noGrp="1"/>
          </p:cNvSpPr>
          <p:nvPr>
            <p:ph idx="1"/>
          </p:nvPr>
        </p:nvSpPr>
        <p:spPr/>
        <p:txBody>
          <a:bodyPr rtlCol="0">
            <a:normAutofit fontScale="92500" lnSpcReduction="10000"/>
          </a:bodyPr>
          <a:lstStyle/>
          <a:p>
            <a:pPr marL="0" indent="0" algn="just" fontAlgn="auto">
              <a:spcAft>
                <a:spcPts val="0"/>
              </a:spcAft>
              <a:buNone/>
              <a:defRPr/>
            </a:pPr>
            <a:r>
              <a:rPr lang="el-GR" dirty="0" smtClean="0"/>
              <a:t>Περιλαμβάνει: </a:t>
            </a:r>
          </a:p>
          <a:p>
            <a:pPr algn="just" fontAlgn="auto">
              <a:spcAft>
                <a:spcPts val="0"/>
              </a:spcAft>
              <a:buFont typeface="Wingdings" panose="05000000000000000000" pitchFamily="2" charset="2"/>
              <a:buChar char="§"/>
              <a:defRPr/>
            </a:pPr>
            <a:r>
              <a:rPr lang="el-GR" dirty="0" smtClean="0"/>
              <a:t>διαδικασίες </a:t>
            </a:r>
            <a:r>
              <a:rPr lang="el-GR" dirty="0" err="1" smtClean="0"/>
              <a:t>εκκοινωνισμού</a:t>
            </a:r>
            <a:r>
              <a:rPr lang="el-GR" dirty="0" smtClean="0"/>
              <a:t> των υποκειμένων, μέσω ένταξής τους σε συγκεκριμένους </a:t>
            </a:r>
            <a:r>
              <a:rPr lang="el-GR" dirty="0" err="1" smtClean="0"/>
              <a:t>βιόκοσμους</a:t>
            </a:r>
            <a:r>
              <a:rPr lang="el-GR" dirty="0" smtClean="0"/>
              <a:t>, (π.χ. ομάδα προέλευσης, σχολείο, ομάδα συνομηλίκων),</a:t>
            </a:r>
          </a:p>
          <a:p>
            <a:pPr lvl="1" algn="just">
              <a:buFont typeface="Wingdings" panose="05000000000000000000" pitchFamily="2" charset="2"/>
              <a:buChar char="§"/>
              <a:defRPr/>
            </a:pPr>
            <a:r>
              <a:rPr lang="el-GR" dirty="0" smtClean="0"/>
              <a:t>κριτική αναγνώριση της σημασίας μιας σειράς γνωρισμάτων αυτών των </a:t>
            </a:r>
            <a:r>
              <a:rPr lang="el-GR" dirty="0" err="1" smtClean="0"/>
              <a:t>βιόκοσμων</a:t>
            </a:r>
            <a:r>
              <a:rPr lang="el-GR" dirty="0" smtClean="0"/>
              <a:t> (π.χ. παράδοση, κοινωνικές σχέσεις, θρησκεία, ιδιαίτερες πολιτισμικές αρχές), που είναι σημαντικές τόσο για την εξέλιξη της υποκειμενικότητας του ατόμου, όσο και για την εδραίωση της κοινωνικής συνοχής. </a:t>
            </a:r>
            <a:endParaRPr lang="el-GR" dirty="0"/>
          </a:p>
        </p:txBody>
      </p:sp>
    </p:spTree>
    <p:extLst>
      <p:ext uri="{BB962C8B-B14F-4D97-AF65-F5344CB8AC3E}">
        <p14:creationId xmlns:p14="http://schemas.microsoft.com/office/powerpoint/2010/main" xmlns="" val="77281465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Τίτλος 1"/>
          <p:cNvSpPr>
            <a:spLocks noGrp="1"/>
          </p:cNvSpPr>
          <p:nvPr>
            <p:ph type="title"/>
          </p:nvPr>
        </p:nvSpPr>
        <p:spPr/>
        <p:txBody>
          <a:bodyPr>
            <a:normAutofit fontScale="90000"/>
          </a:bodyPr>
          <a:lstStyle/>
          <a:p>
            <a:r>
              <a:rPr lang="el-GR" b="1" dirty="0" smtClean="0"/>
              <a:t>…και σε σχέση με την επικοινωνιακή ένταξη:</a:t>
            </a:r>
          </a:p>
        </p:txBody>
      </p:sp>
      <p:sp>
        <p:nvSpPr>
          <p:cNvPr id="3" name="Θέση περιεχομένου 2"/>
          <p:cNvSpPr>
            <a:spLocks noGrp="1"/>
          </p:cNvSpPr>
          <p:nvPr>
            <p:ph idx="1"/>
          </p:nvPr>
        </p:nvSpPr>
        <p:spPr/>
        <p:txBody>
          <a:bodyPr rtlCol="0">
            <a:normAutofit fontScale="92500" lnSpcReduction="10000"/>
          </a:bodyPr>
          <a:lstStyle/>
          <a:p>
            <a:pPr marL="0" indent="0" algn="just" fontAlgn="auto">
              <a:spcAft>
                <a:spcPts val="0"/>
              </a:spcAft>
              <a:buNone/>
              <a:defRPr/>
            </a:pPr>
            <a:r>
              <a:rPr lang="el-GR" b="1" dirty="0" smtClean="0"/>
              <a:t>Αναφέρεται: </a:t>
            </a:r>
          </a:p>
          <a:p>
            <a:pPr algn="just" fontAlgn="auto">
              <a:spcAft>
                <a:spcPts val="0"/>
              </a:spcAft>
              <a:buFont typeface="Wingdings" panose="05000000000000000000" pitchFamily="2" charset="2"/>
              <a:buChar char="Ø"/>
              <a:defRPr/>
            </a:pPr>
            <a:r>
              <a:rPr lang="el-GR" dirty="0" smtClean="0"/>
              <a:t>στην αναγκαιότητα της συμμετοχής των ατόμων στο δημόσιο χώρο</a:t>
            </a:r>
          </a:p>
          <a:p>
            <a:pPr lvl="2" algn="just">
              <a:buFont typeface="Wingdings" panose="05000000000000000000" pitchFamily="2" charset="2"/>
              <a:buChar char="Ø"/>
              <a:defRPr/>
            </a:pPr>
            <a:r>
              <a:rPr lang="el-GR" dirty="0" smtClean="0"/>
              <a:t> </a:t>
            </a:r>
            <a:r>
              <a:rPr lang="el-GR" dirty="0" smtClean="0">
                <a:solidFill>
                  <a:srgbClr val="C00000"/>
                </a:solidFill>
              </a:rPr>
              <a:t>δηλαδή, σε δημόσιες διαδικασίες διαπραγμάτευσης και διαμόρφωσης των αρχών και των αξιών που διέπουν τη λειτουργία ενός κοινωνικού συνόλου</a:t>
            </a:r>
            <a:r>
              <a:rPr lang="el-GR" dirty="0" smtClean="0"/>
              <a:t>. </a:t>
            </a:r>
          </a:p>
          <a:p>
            <a:pPr lvl="1" algn="just">
              <a:buFont typeface="Wingdings" panose="05000000000000000000" pitchFamily="2" charset="2"/>
              <a:buChar char="Ø"/>
              <a:defRPr/>
            </a:pPr>
            <a:r>
              <a:rPr lang="el-GR" dirty="0" smtClean="0"/>
              <a:t>Η κοινωνική συμμετοχή προϋποθέτει την ισότιμη πρόσβαση σε μορφές εκπαίδευσης οι οποίες στηρίζουν την ανάπτυξη των ατομικών ικανοτήτων που επιτρέπουν στο άτομο να εκθέτει και να στηρίζει με επιχειρήματα τις απόψεις του. </a:t>
            </a:r>
          </a:p>
        </p:txBody>
      </p:sp>
    </p:spTree>
    <p:extLst>
      <p:ext uri="{BB962C8B-B14F-4D97-AF65-F5344CB8AC3E}">
        <p14:creationId xmlns:p14="http://schemas.microsoft.com/office/powerpoint/2010/main" xmlns="" val="276702445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l-GR" b="1" dirty="0" smtClean="0"/>
              <a:t>Τέλος Ενότητας</a:t>
            </a:r>
            <a:endParaRPr lang="en-US" b="1" dirty="0"/>
          </a:p>
        </p:txBody>
      </p:sp>
      <p:sp>
        <p:nvSpPr>
          <p:cNvPr id="3" name="Subtitle 2"/>
          <p:cNvSpPr>
            <a:spLocks noGrp="1"/>
          </p:cNvSpPr>
          <p:nvPr>
            <p:ph type="subTitle" idx="1"/>
          </p:nvPr>
        </p:nvSpPr>
        <p:spPr>
          <a:xfrm>
            <a:off x="3071802" y="4143380"/>
            <a:ext cx="5286412" cy="1071570"/>
          </a:xfrm>
        </p:spPr>
        <p:txBody>
          <a:bodyPr>
            <a:normAutofit/>
          </a:bodyPr>
          <a:lstStyle/>
          <a:p>
            <a:r>
              <a:rPr lang="el-GR" sz="2400" dirty="0" smtClean="0"/>
              <a:t>Επεξεργασία: </a:t>
            </a:r>
            <a:r>
              <a:rPr lang="el-GR" sz="2400" dirty="0" err="1" smtClean="0"/>
              <a:t>Μεταξιώτης</a:t>
            </a:r>
            <a:r>
              <a:rPr lang="el-GR" sz="2400" dirty="0" smtClean="0"/>
              <a:t> Γιώργος</a:t>
            </a:r>
            <a:endParaRPr lang="en-US" sz="2400" dirty="0"/>
          </a:p>
        </p:txBody>
      </p:sp>
      <p:pic>
        <p:nvPicPr>
          <p:cNvPr id="4" name="7 - Εικόνα" descr="Λογότυπο για Άδειες χρήσης Creative Commons"/>
          <p:cNvPicPr>
            <a:picLocks noChangeAspect="1"/>
          </p:cNvPicPr>
          <p:nvPr/>
        </p:nvPicPr>
        <p:blipFill>
          <a:blip r:embed="rId2" cstate="print"/>
          <a:stretch>
            <a:fillRect/>
          </a:stretch>
        </p:blipFill>
        <p:spPr>
          <a:xfrm>
            <a:off x="2160977" y="5952855"/>
            <a:ext cx="1581685" cy="553393"/>
          </a:xfrm>
          <a:prstGeom prst="rect">
            <a:avLst/>
          </a:prstGeom>
        </p:spPr>
      </p:pic>
      <p:pic>
        <p:nvPicPr>
          <p:cNvPr id="5" name="Picture 4" descr="Λογότυπο Επιχειρησιακού Προγράμματος Εκπαίδευση και Δια βίου Μάθηση"/>
          <p:cNvPicPr>
            <a:picLocks noChangeAspect="1" noChangeArrowheads="1"/>
          </p:cNvPicPr>
          <p:nvPr/>
        </p:nvPicPr>
        <p:blipFill>
          <a:blip r:embed="rId3" cstate="print"/>
          <a:srcRect/>
          <a:stretch>
            <a:fillRect/>
          </a:stretch>
        </p:blipFill>
        <p:spPr bwMode="auto">
          <a:xfrm>
            <a:off x="3742662" y="5858176"/>
            <a:ext cx="3240360" cy="771224"/>
          </a:xfrm>
          <a:prstGeom prst="rect">
            <a:avLst/>
          </a:prstGeom>
          <a:noFill/>
        </p:spPr>
      </p:pic>
    </p:spTree>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Κεντρικό </a:t>
            </a:r>
            <a:r>
              <a:rPr lang="el-GR" dirty="0" err="1" smtClean="0"/>
              <a:t>πρόταγμα</a:t>
            </a:r>
            <a:r>
              <a:rPr lang="el-GR" dirty="0" smtClean="0"/>
              <a:t>:</a:t>
            </a:r>
            <a:endParaRPr lang="el-GR" dirty="0"/>
          </a:p>
        </p:txBody>
      </p:sp>
      <p:sp>
        <p:nvSpPr>
          <p:cNvPr id="3" name="2 - Θέση περιεχομένου"/>
          <p:cNvSpPr>
            <a:spLocks noGrp="1"/>
          </p:cNvSpPr>
          <p:nvPr>
            <p:ph idx="1"/>
          </p:nvPr>
        </p:nvSpPr>
        <p:spPr/>
        <p:txBody>
          <a:bodyPr>
            <a:normAutofit/>
          </a:bodyPr>
          <a:lstStyle/>
          <a:p>
            <a:pPr algn="just"/>
            <a:endParaRPr lang="el-GR" b="1" dirty="0" smtClean="0"/>
          </a:p>
          <a:p>
            <a:pPr algn="just">
              <a:buNone/>
            </a:pPr>
            <a:endParaRPr lang="el-GR" b="1" dirty="0" smtClean="0"/>
          </a:p>
          <a:p>
            <a:pPr algn="just">
              <a:buNone/>
            </a:pPr>
            <a:r>
              <a:rPr lang="el-GR" sz="4000" b="1" dirty="0" smtClean="0"/>
              <a:t>Ιδέα της </a:t>
            </a:r>
            <a:r>
              <a:rPr lang="el-GR" sz="4000" b="1" dirty="0" smtClean="0">
                <a:solidFill>
                  <a:srgbClr val="C00000"/>
                </a:solidFill>
              </a:rPr>
              <a:t>κοινότητας</a:t>
            </a:r>
            <a:r>
              <a:rPr lang="el-GR" sz="4000" b="1" dirty="0" smtClean="0"/>
              <a:t> έναντι της φιλελεύθερης ιδεολογίας της </a:t>
            </a:r>
            <a:r>
              <a:rPr lang="el-GR" sz="4000" b="1" dirty="0" smtClean="0">
                <a:solidFill>
                  <a:srgbClr val="C00000"/>
                </a:solidFill>
              </a:rPr>
              <a:t>ατομικότητας</a:t>
            </a:r>
            <a:r>
              <a:rPr lang="el-GR" sz="4000" b="1" dirty="0" smtClean="0"/>
              <a:t> </a:t>
            </a:r>
          </a:p>
          <a:p>
            <a:pPr algn="just"/>
            <a:endParaRPr lang="el-GR" b="1" dirty="0" smtClean="0"/>
          </a:p>
          <a:p>
            <a:pPr algn="just">
              <a:buNone/>
            </a:pPr>
            <a:endParaRPr lang="el-G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dirty="0" smtClean="0"/>
              <a:t>Η θεμελιώδης σημασία της κοινότητας</a:t>
            </a:r>
            <a:endParaRPr lang="el-GR" dirty="0"/>
          </a:p>
        </p:txBody>
      </p:sp>
      <p:sp>
        <p:nvSpPr>
          <p:cNvPr id="3" name="2 - Θέση περιεχομένου"/>
          <p:cNvSpPr>
            <a:spLocks noGrp="1"/>
          </p:cNvSpPr>
          <p:nvPr>
            <p:ph idx="1"/>
          </p:nvPr>
        </p:nvSpPr>
        <p:spPr/>
        <p:txBody>
          <a:bodyPr/>
          <a:lstStyle/>
          <a:p>
            <a:pPr algn="just">
              <a:buNone/>
            </a:pPr>
            <a:endParaRPr lang="el-GR" b="1" dirty="0" smtClean="0"/>
          </a:p>
          <a:p>
            <a:pPr algn="just">
              <a:buNone/>
            </a:pPr>
            <a:r>
              <a:rPr lang="el-GR" b="1" dirty="0" smtClean="0"/>
              <a:t> </a:t>
            </a:r>
            <a:r>
              <a:rPr lang="el-GR" b="1" dirty="0" smtClean="0">
                <a:solidFill>
                  <a:srgbClr val="C00000"/>
                </a:solidFill>
              </a:rPr>
              <a:t>Ουσιαστική προϋπόθεση </a:t>
            </a:r>
            <a:r>
              <a:rPr lang="el-GR" b="1" dirty="0" smtClean="0"/>
              <a:t>τόσο για την εξέλιξη της </a:t>
            </a:r>
            <a:r>
              <a:rPr lang="el-GR" b="1" dirty="0" smtClean="0">
                <a:solidFill>
                  <a:srgbClr val="C00000"/>
                </a:solidFill>
              </a:rPr>
              <a:t>προσωπικής ταυτότητας </a:t>
            </a:r>
            <a:r>
              <a:rPr lang="el-GR" b="1" dirty="0" smtClean="0"/>
              <a:t>του ατόμου,</a:t>
            </a:r>
            <a:r>
              <a:rPr lang="el-GR" dirty="0" smtClean="0"/>
              <a:t> </a:t>
            </a:r>
            <a:r>
              <a:rPr lang="el-GR" b="1" dirty="0" smtClean="0"/>
              <a:t>όσο και για την </a:t>
            </a:r>
            <a:r>
              <a:rPr lang="el-GR" b="1" dirty="0" smtClean="0">
                <a:solidFill>
                  <a:srgbClr val="C00000"/>
                </a:solidFill>
              </a:rPr>
              <a:t>επίτευξη της προσωπικής του ελευθερίας.</a:t>
            </a:r>
            <a:endParaRPr lang="el-GR" b="1" dirty="0">
              <a:solidFill>
                <a:srgbClr val="C00000"/>
              </a:solidFill>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dirty="0" smtClean="0"/>
              <a:t>Βασικές θέσεις</a:t>
            </a:r>
            <a:endParaRPr lang="el-GR" dirty="0"/>
          </a:p>
        </p:txBody>
      </p:sp>
      <p:sp>
        <p:nvSpPr>
          <p:cNvPr id="3" name="2 - Θέση περιεχομένου"/>
          <p:cNvSpPr>
            <a:spLocks noGrp="1"/>
          </p:cNvSpPr>
          <p:nvPr>
            <p:ph idx="1"/>
          </p:nvPr>
        </p:nvSpPr>
        <p:spPr/>
        <p:txBody>
          <a:bodyPr>
            <a:normAutofit fontScale="85000" lnSpcReduction="10000"/>
          </a:bodyPr>
          <a:lstStyle/>
          <a:p>
            <a:pPr algn="just"/>
            <a:endParaRPr lang="el-GR" dirty="0" smtClean="0"/>
          </a:p>
          <a:p>
            <a:pPr algn="just"/>
            <a:r>
              <a:rPr lang="el-GR" b="1" dirty="0" smtClean="0"/>
              <a:t>Έννοια της </a:t>
            </a:r>
            <a:r>
              <a:rPr lang="el-GR" b="1" dirty="0" smtClean="0">
                <a:solidFill>
                  <a:srgbClr val="C00000"/>
                </a:solidFill>
              </a:rPr>
              <a:t>ταυτότητας:</a:t>
            </a:r>
          </a:p>
          <a:p>
            <a:pPr algn="just"/>
            <a:r>
              <a:rPr lang="el-GR" b="1" dirty="0" smtClean="0"/>
              <a:t>μετατόπιση </a:t>
            </a:r>
            <a:r>
              <a:rPr lang="el-GR" b="1" dirty="0"/>
              <a:t>από την </a:t>
            </a:r>
            <a:r>
              <a:rPr lang="el-GR" b="1" dirty="0">
                <a:solidFill>
                  <a:srgbClr val="C00000"/>
                </a:solidFill>
              </a:rPr>
              <a:t>"</a:t>
            </a:r>
            <a:r>
              <a:rPr lang="el-GR" b="1" dirty="0" err="1">
                <a:solidFill>
                  <a:srgbClr val="C00000"/>
                </a:solidFill>
              </a:rPr>
              <a:t>κοινωνιογενή</a:t>
            </a:r>
            <a:r>
              <a:rPr lang="el-GR" b="1" dirty="0">
                <a:solidFill>
                  <a:srgbClr val="C00000"/>
                </a:solidFill>
              </a:rPr>
              <a:t>" </a:t>
            </a:r>
            <a:r>
              <a:rPr lang="el-GR" b="1" dirty="0"/>
              <a:t>στην </a:t>
            </a:r>
            <a:r>
              <a:rPr lang="el-GR" b="1" dirty="0">
                <a:solidFill>
                  <a:srgbClr val="C00000"/>
                </a:solidFill>
              </a:rPr>
              <a:t>"ενδογενή</a:t>
            </a:r>
            <a:r>
              <a:rPr lang="el-GR" b="1" dirty="0"/>
              <a:t>" αντίληψη της </a:t>
            </a:r>
            <a:r>
              <a:rPr lang="el-GR" b="1" dirty="0" smtClean="0"/>
              <a:t>ταυτότητας (18</a:t>
            </a:r>
            <a:r>
              <a:rPr lang="el-GR" b="1" baseline="30000" dirty="0" smtClean="0"/>
              <a:t>ος</a:t>
            </a:r>
            <a:r>
              <a:rPr lang="el-GR" b="1" dirty="0" smtClean="0"/>
              <a:t> αιώνας). </a:t>
            </a:r>
          </a:p>
          <a:p>
            <a:pPr algn="just"/>
            <a:r>
              <a:rPr lang="el-GR" dirty="0" smtClean="0"/>
              <a:t>Η </a:t>
            </a:r>
            <a:r>
              <a:rPr lang="el-GR" dirty="0"/>
              <a:t>ταυτότητα αποτελεί έκφραση της </a:t>
            </a:r>
            <a:r>
              <a:rPr lang="el-GR" b="1" dirty="0">
                <a:solidFill>
                  <a:srgbClr val="C00000"/>
                </a:solidFill>
              </a:rPr>
              <a:t>εσωτερικότητας του ανθρώπου. </a:t>
            </a:r>
            <a:endParaRPr lang="el-GR" b="1" dirty="0" smtClean="0">
              <a:solidFill>
                <a:srgbClr val="C00000"/>
              </a:solidFill>
            </a:endParaRPr>
          </a:p>
          <a:p>
            <a:pPr algn="just"/>
            <a:r>
              <a:rPr lang="el-GR" dirty="0" smtClean="0"/>
              <a:t>Η </a:t>
            </a:r>
            <a:r>
              <a:rPr lang="el-GR" b="1" dirty="0"/>
              <a:t>αναγνώριση δεν αποτελεί </a:t>
            </a:r>
            <a:r>
              <a:rPr lang="el-GR" b="1" dirty="0" err="1"/>
              <a:t>γι΄</a:t>
            </a:r>
            <a:r>
              <a:rPr lang="el-GR" b="1" dirty="0"/>
              <a:t> αυτόν τον τύπο ταυτότητας πρόβλημα </a:t>
            </a:r>
            <a:r>
              <a:rPr lang="el-GR" dirty="0"/>
              <a:t>καθώς αυτή προσδιορίζεται ως προϊόν του εσωτερικού κόσμου και η υπόστασή της δεν εξαρτάται από την αναγνώρισή της ή μη από τον κοινωνικό περίγυρο.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normAutofit fontScale="90000"/>
          </a:bodyPr>
          <a:lstStyle/>
          <a:p>
            <a:r>
              <a:rPr lang="el-GR" b="1" dirty="0" smtClean="0"/>
              <a:t>Κριτική στην ενδογενή εκδοχή ταυτότητας (</a:t>
            </a:r>
            <a:r>
              <a:rPr lang="en-US" b="1" dirty="0" smtClean="0"/>
              <a:t>Taylor</a:t>
            </a:r>
            <a:r>
              <a:rPr lang="el-GR" b="1" dirty="0" smtClean="0"/>
              <a:t>)</a:t>
            </a:r>
            <a:endParaRPr lang="el-GR" b="1" dirty="0"/>
          </a:p>
        </p:txBody>
      </p:sp>
      <p:sp>
        <p:nvSpPr>
          <p:cNvPr id="3" name="2 - Θέση περιεχομένου"/>
          <p:cNvSpPr>
            <a:spLocks noGrp="1"/>
          </p:cNvSpPr>
          <p:nvPr>
            <p:ph idx="1"/>
          </p:nvPr>
        </p:nvSpPr>
        <p:spPr/>
        <p:txBody>
          <a:bodyPr>
            <a:normAutofit/>
          </a:bodyPr>
          <a:lstStyle/>
          <a:p>
            <a:pPr algn="just">
              <a:buNone/>
            </a:pPr>
            <a:endParaRPr lang="el-GR" dirty="0" smtClean="0"/>
          </a:p>
          <a:p>
            <a:pPr algn="just">
              <a:buNone/>
            </a:pPr>
            <a:r>
              <a:rPr lang="el-GR" dirty="0" smtClean="0"/>
              <a:t>«</a:t>
            </a:r>
            <a:r>
              <a:rPr lang="el-GR" i="1" dirty="0"/>
              <a:t>Καθορίζουμε την </a:t>
            </a:r>
            <a:r>
              <a:rPr lang="el-GR" b="1" i="1" dirty="0"/>
              <a:t>ταυτότητά</a:t>
            </a:r>
            <a:r>
              <a:rPr lang="el-GR" i="1" dirty="0"/>
              <a:t> μας ευρισκόμενοι σε </a:t>
            </a:r>
            <a:r>
              <a:rPr lang="el-GR" b="1" i="1" dirty="0"/>
              <a:t>διάλογο</a:t>
            </a:r>
            <a:r>
              <a:rPr lang="el-GR" i="1" dirty="0"/>
              <a:t> και ενίοτε σε αντιπαράθεση με όλα αυτά, που κάποια σημαίνοντα πρόσωπα θα επιθυμούσαν να δουν σε μας (…) Το </a:t>
            </a:r>
            <a:r>
              <a:rPr lang="el-GR" b="1" i="1" dirty="0"/>
              <a:t>μονολογικό ιδανικό </a:t>
            </a:r>
            <a:r>
              <a:rPr lang="el-GR" i="1" dirty="0"/>
              <a:t>υποτιμά σοβαρά τη θέση που καταλαμβάνει το </a:t>
            </a:r>
            <a:r>
              <a:rPr lang="el-GR" b="1" i="1" dirty="0"/>
              <a:t>διαλογικό ιδανικό </a:t>
            </a:r>
            <a:r>
              <a:rPr lang="el-GR" i="1" dirty="0"/>
              <a:t>στη ζωή του ανθρώπου»</a:t>
            </a:r>
            <a:endParaRPr lang="el-GR" dirty="0"/>
          </a:p>
        </p:txBody>
      </p:sp>
    </p:spTree>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9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10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1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1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1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5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6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7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8_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256</TotalTime>
  <Words>2558</Words>
  <Application>Microsoft Office PowerPoint</Application>
  <PresentationFormat>Προβολή στην οθόνη (4:3)</PresentationFormat>
  <Paragraphs>234</Paragraphs>
  <Slides>54</Slides>
  <Notes>25</Notes>
  <HiddenSlides>0</HiddenSlides>
  <MMClips>0</MMClips>
  <ScaleCrop>false</ScaleCrop>
  <HeadingPairs>
    <vt:vector size="4" baseType="variant">
      <vt:variant>
        <vt:lpstr>Θέμα</vt:lpstr>
      </vt:variant>
      <vt:variant>
        <vt:i4>15</vt:i4>
      </vt:variant>
      <vt:variant>
        <vt:lpstr>Τίτλοι διαφανειών</vt:lpstr>
      </vt:variant>
      <vt:variant>
        <vt:i4>54</vt:i4>
      </vt:variant>
    </vt:vector>
  </HeadingPairs>
  <TitlesOfParts>
    <vt:vector size="69" baseType="lpstr">
      <vt:lpstr>Θέμα του Office</vt:lpstr>
      <vt:lpstr>1_Θέμα του Office</vt:lpstr>
      <vt:lpstr>2_Θέμα του Office</vt:lpstr>
      <vt:lpstr>3_Θέμα του Office</vt:lpstr>
      <vt:lpstr>4_Θέμα του Office</vt:lpstr>
      <vt:lpstr>5_Θέμα του Office</vt:lpstr>
      <vt:lpstr>6_Θέμα του Office</vt:lpstr>
      <vt:lpstr>7_Θέμα του Office</vt:lpstr>
      <vt:lpstr>8_Θέμα του Office</vt:lpstr>
      <vt:lpstr>9_Θέμα του Office</vt:lpstr>
      <vt:lpstr>10_Θέμα του Office</vt:lpstr>
      <vt:lpstr>11_Θέμα του Office</vt:lpstr>
      <vt:lpstr>12_Θέμα του Office</vt:lpstr>
      <vt:lpstr>13_Θέμα του Office</vt:lpstr>
      <vt:lpstr>14_Θέμα του Office</vt:lpstr>
      <vt:lpstr>Διαφάνεια 1</vt:lpstr>
      <vt:lpstr>Άδειες Χρήσης</vt:lpstr>
      <vt:lpstr>Χρηματοδότηση</vt:lpstr>
      <vt:lpstr>Η περίπτωση του Κοινοτισμού</vt:lpstr>
      <vt:lpstr>Η κριτική στο Φιλελευθερισμό: </vt:lpstr>
      <vt:lpstr>Κεντρικό πρόταγμα:</vt:lpstr>
      <vt:lpstr>Η θεμελιώδης σημασία της κοινότητας</vt:lpstr>
      <vt:lpstr>Βασικές θέσεις</vt:lpstr>
      <vt:lpstr>Κριτική στην ενδογενή εκδοχή ταυτότητας (Taylor)</vt:lpstr>
      <vt:lpstr>Πρόταση</vt:lpstr>
      <vt:lpstr>Κοινοτισμός - Taylor</vt:lpstr>
      <vt:lpstr>Πολιτική της Διαφοράς  vs.Πολιτική της Αξιοπρέπειας</vt:lpstr>
      <vt:lpstr>Κοινοτισμός-Taylor</vt:lpstr>
      <vt:lpstr>Taylor</vt:lpstr>
      <vt:lpstr>Κοινοτισμός Taylor</vt:lpstr>
      <vt:lpstr>Κοινοτισμός Taylor</vt:lpstr>
      <vt:lpstr>Βασικές θέσεις για την Πολιτική της Διαφοράς</vt:lpstr>
      <vt:lpstr>Κοινοτισμός - Kymlicka</vt:lpstr>
      <vt:lpstr>Βασικές θέσεις της Πολιτική της Διαφοράς</vt:lpstr>
      <vt:lpstr>Κοινοτισμός_ Kymlicka</vt:lpstr>
      <vt:lpstr>Θέσεις του Kymlicka για την εκπαίδευση:</vt:lpstr>
      <vt:lpstr>Θέσεις του Kymlicka για την εκπαίδευση:</vt:lpstr>
      <vt:lpstr>Διαπολιτισμική Παιδαγωγική από τη σκοπιά του Κοινοτισμού – Κριτική </vt:lpstr>
      <vt:lpstr>Διαπολιτισμική Παιδαγωγική από τη σκοπιά του Κοινοτισμού – Κριτική</vt:lpstr>
      <vt:lpstr>Κριτική στον Κοινοτισμό</vt:lpstr>
      <vt:lpstr>Κριτική στον Κοινοτισμό</vt:lpstr>
      <vt:lpstr>Κριτική στον Κοινοτισμό</vt:lpstr>
      <vt:lpstr>Αναγνώριση ως διάσταση της «Ηθικής του Διαλόγου» - Οι θέσεις του Habermas</vt:lpstr>
      <vt:lpstr>Αναγνώριση ως διάσταση της «Ηθικής του Διαλόγου» - Οι θέσεις του Habermas</vt:lpstr>
      <vt:lpstr>Αναγνώριση ως διάσταση της «Ηθικής του Διαλόγου» - Οι θέσεις του Habermas</vt:lpstr>
      <vt:lpstr>Διαφάνεια 31</vt:lpstr>
      <vt:lpstr>Διαφάνεια 32</vt:lpstr>
      <vt:lpstr>Ταυτότητα κατά τον Habermas</vt:lpstr>
      <vt:lpstr>Ταυτότητα κατά τον Habermas</vt:lpstr>
      <vt:lpstr>Βασικές θέσεις:</vt:lpstr>
      <vt:lpstr>Βασικές θέσεις</vt:lpstr>
      <vt:lpstr>Διαφοροποίηση και ως προς την έννοια του πολιτισμού</vt:lpstr>
      <vt:lpstr> Σχέση μεταξύ υποκειμένου και πολυπολιτισμικής πραγματικότητας:   </vt:lpstr>
      <vt:lpstr> Επικοινωνία και Αναγνώριση - Οι θέσεις του Honneth </vt:lpstr>
      <vt:lpstr>Ηθικές προσβολές</vt:lpstr>
      <vt:lpstr>Σχέσεις Αναγνώρισης</vt:lpstr>
      <vt:lpstr>Σχέσεις Αναγνώρισης</vt:lpstr>
      <vt:lpstr>Σχέσεις Δικαίου</vt:lpstr>
      <vt:lpstr>ΔΙΑΠΟΛΙΤΙΣΜΙΚΗ ΕΚΠΑΙΔΕΥΣΗ- ΚΡΙΤΙΚΕΣ ΕΠΙΣΗΜΑΝΣΕΙΣ</vt:lpstr>
      <vt:lpstr>ΔΙΑΠΟΛΙΤΙΣΜΙΚΗ ΕΚΠΑΙΔΕΥΣΗ- ΚΡΙΤΙΚΕΣ ΕΠΙΣΗΜΑΝΣΕΙΣ</vt:lpstr>
      <vt:lpstr>ΔΙΑΠΟΛΙΤΙΣΜΙΚΗ ΕΚΠΑΙΔΕΥΣΗ- ΚΡΙΤΙΚΕΣ ΕΠΙΣΗΜΑΝΣΕΙΣ</vt:lpstr>
      <vt:lpstr>ΔΙΑΠΟΛΙΤΙΣΜΙΚΗ ΕΚΠΑΙΔΕΥΣΗ- ΚΡΙΤΙΚΕΣ ΕΠΙΣΗΜΑΝΣΕΙΣ</vt:lpstr>
      <vt:lpstr>ΔΙΑΠΟΛΙΤΙΣΜΙΚΗ ΕΚΠΑΙΔΕΥΣΗ- ΚΡΙΤΙΚΕΣ ΕΠΙΣΗΜΑΝΣΕΙΣ</vt:lpstr>
      <vt:lpstr>Κριτικές επισημάνσεις από την οπτική της Θεωρίας της Παιδείας</vt:lpstr>
      <vt:lpstr>Κριτικές επισημάνσεις – Η Σημασία του σχολείου</vt:lpstr>
      <vt:lpstr>Κριτικές επισημάνσεις – Η Σημασία του σχολείου</vt:lpstr>
      <vt:lpstr>…και σε σχέση με την έννοια της πολιτισμικής ένταξης:</vt:lpstr>
      <vt:lpstr>…και σε σχέση με την επικοινωνιακή ένταξη:</vt:lpstr>
      <vt:lpstr>Τέλος Ενότητας</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Διαπολιτισμική Παιδαγωγική από τη σκοπιά Θεωριών Αναγνώρισης</dc:title>
  <dc:creator>Χρήστος Γκόβαρης</dc:creator>
  <cp:lastModifiedBy>gm</cp:lastModifiedBy>
  <cp:revision>49</cp:revision>
  <dcterms:created xsi:type="dcterms:W3CDTF">2012-11-30T10:00:33Z</dcterms:created>
  <dcterms:modified xsi:type="dcterms:W3CDTF">2015-02-03T15:05:58Z</dcterms:modified>
</cp:coreProperties>
</file>