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457" r:id="rId3"/>
    <p:sldId id="458" r:id="rId4"/>
    <p:sldId id="459" r:id="rId5"/>
    <p:sldId id="460" r:id="rId6"/>
    <p:sldId id="461" r:id="rId7"/>
    <p:sldId id="462" r:id="rId8"/>
    <p:sldId id="463" r:id="rId9"/>
    <p:sldId id="464" r:id="rId10"/>
    <p:sldId id="465" r:id="rId11"/>
    <p:sldId id="466" r:id="rId12"/>
    <p:sldId id="467" r:id="rId13"/>
    <p:sldId id="468" r:id="rId14"/>
    <p:sldId id="469" r:id="rId15"/>
    <p:sldId id="470" r:id="rId16"/>
    <p:sldId id="471" r:id="rId17"/>
    <p:sldId id="472" r:id="rId18"/>
    <p:sldId id="473" r:id="rId19"/>
    <p:sldId id="474" r:id="rId20"/>
    <p:sldId id="475" r:id="rId21"/>
    <p:sldId id="476" r:id="rId22"/>
    <p:sldId id="477" r:id="rId23"/>
    <p:sldId id="478" r:id="rId24"/>
    <p:sldId id="479" r:id="rId25"/>
    <p:sldId id="480" r:id="rId26"/>
    <p:sldId id="481" r:id="rId27"/>
    <p:sldId id="482" r:id="rId28"/>
    <p:sldId id="483" r:id="rId29"/>
    <p:sldId id="484" r:id="rId30"/>
    <p:sldId id="485" r:id="rId31"/>
    <p:sldId id="486" r:id="rId32"/>
    <p:sldId id="487" r:id="rId33"/>
    <p:sldId id="488" r:id="rId34"/>
    <p:sldId id="489" r:id="rId35"/>
    <p:sldId id="490" r:id="rId36"/>
    <p:sldId id="491" r:id="rId37"/>
    <p:sldId id="492" r:id="rId38"/>
    <p:sldId id="399" r:id="rId39"/>
    <p:sldId id="290" r:id="rId40"/>
    <p:sldId id="291" r:id="rId41"/>
    <p:sldId id="306" r:id="rId4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457"/>
            <p14:sldId id="458"/>
            <p14:sldId id="459"/>
            <p14:sldId id="460"/>
            <p14:sldId id="461"/>
            <p14:sldId id="462"/>
            <p14:sldId id="463"/>
            <p14:sldId id="464"/>
            <p14:sldId id="465"/>
            <p14:sldId id="466"/>
            <p14:sldId id="467"/>
            <p14:sldId id="468"/>
            <p14:sldId id="469"/>
            <p14:sldId id="470"/>
            <p14:sldId id="471"/>
            <p14:sldId id="472"/>
            <p14:sldId id="473"/>
            <p14:sldId id="474"/>
            <p14:sldId id="475"/>
            <p14:sldId id="476"/>
            <p14:sldId id="477"/>
            <p14:sldId id="478"/>
            <p14:sldId id="479"/>
            <p14:sldId id="480"/>
            <p14:sldId id="481"/>
            <p14:sldId id="482"/>
            <p14:sldId id="483"/>
            <p14:sldId id="484"/>
            <p14:sldId id="485"/>
            <p14:sldId id="486"/>
            <p14:sldId id="487"/>
            <p14:sldId id="488"/>
            <p14:sldId id="489"/>
            <p14:sldId id="490"/>
            <p14:sldId id="491"/>
            <p14:sldId id="492"/>
            <p14:sldId id="399"/>
          </p14:sldIdLst>
        </p14:section>
        <p14:section name="Copyright" id="{94FB528B-2313-4AEB-98F6-8B9532041BB8}">
          <p14:sldIdLst>
            <p14:sldId id="290"/>
            <p14:sldId id="291"/>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91" autoAdjust="0"/>
    <p:restoredTop sz="98901" autoAdjust="0"/>
  </p:normalViewPr>
  <p:slideViewPr>
    <p:cSldViewPr>
      <p:cViewPr varScale="1">
        <p:scale>
          <a:sx n="116" d="100"/>
          <a:sy n="116" d="100"/>
        </p:scale>
        <p:origin x="1668" y="1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6384"/>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3DBFB5-6AE5-46CB-96E5-3640B0678E76}" type="datetimeFigureOut">
              <a:rPr lang="el-GR" smtClean="0"/>
              <a:t>25/5/2015</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184AAB-786E-4655-9787-7E4C12EC978E}" type="slidenum">
              <a:rPr lang="el-GR" smtClean="0"/>
              <a:t>‹#›</a:t>
            </a:fld>
            <a:endParaRPr lang="el-GR"/>
          </a:p>
        </p:txBody>
      </p:sp>
    </p:spTree>
    <p:extLst>
      <p:ext uri="{BB962C8B-B14F-4D97-AF65-F5344CB8AC3E}">
        <p14:creationId xmlns:p14="http://schemas.microsoft.com/office/powerpoint/2010/main" val="833826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25/5/2015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0170228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16898873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163066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1994963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1745007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40830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4626846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6273309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37873542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85587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7736553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7583955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18824612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10000554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15034972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5745027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6932360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35887515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12618203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6588860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1629062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6243031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37783681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24260038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1849457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10199301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19495590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18706364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39173194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186664987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28210902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332266408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2895644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1289066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1918119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789996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3188968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805182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5" name="2 - Θέση υποσέλιδου"/>
          <p:cNvSpPr txBox="1">
            <a:spLocks/>
          </p:cNvSpPr>
          <p:nvPr userDrawn="1"/>
        </p:nvSpPr>
        <p:spPr bwMode="auto">
          <a:xfrm>
            <a:off x="251520" y="6441600"/>
            <a:ext cx="8280919" cy="268139"/>
          </a:xfrm>
          <a:prstGeom prst="rect">
            <a:avLst/>
          </a:prstGeom>
          <a:solidFill>
            <a:schemeClr val="bg1">
              <a:lumMod val="95000"/>
            </a:schemeClr>
          </a:solidFill>
          <a:ln>
            <a:miter lim="800000"/>
            <a:headEnd/>
            <a:tailEnd/>
          </a:ln>
        </p:spPr>
        <p:txBody>
          <a:bodyPr anchor="ctr"/>
          <a:lstStyle/>
          <a:p>
            <a:r>
              <a:rPr lang="el-GR" sz="1200" kern="1200" dirty="0" smtClean="0">
                <a:solidFill>
                  <a:schemeClr val="tx1"/>
                </a:solidFill>
                <a:latin typeface="+mn-lt"/>
                <a:ea typeface="+mn-ea"/>
                <a:cs typeface="+mn-cs"/>
              </a:rPr>
              <a:t>Ενότητα </a:t>
            </a:r>
            <a:r>
              <a:rPr lang="en-US" sz="1200" kern="1200" dirty="0" smtClean="0">
                <a:solidFill>
                  <a:schemeClr val="tx1"/>
                </a:solidFill>
                <a:latin typeface="+mn-lt"/>
                <a:ea typeface="+mn-ea"/>
                <a:cs typeface="+mn-cs"/>
              </a:rPr>
              <a:t>9</a:t>
            </a:r>
            <a:r>
              <a:rPr lang="el-GR" sz="120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r>
              <a:rPr lang="el-GR" sz="1200" kern="1200" dirty="0" smtClean="0">
                <a:solidFill>
                  <a:schemeClr val="tx1"/>
                </a:solidFill>
                <a:latin typeface="+mn-lt"/>
                <a:ea typeface="+mn-ea"/>
                <a:cs typeface="+mn-cs"/>
              </a:rPr>
              <a:t>Το</a:t>
            </a:r>
            <a:r>
              <a:rPr lang="el-GR" sz="1200" kern="1200" baseline="0" dirty="0" smtClean="0">
                <a:solidFill>
                  <a:schemeClr val="tx1"/>
                </a:solidFill>
                <a:latin typeface="+mn-lt"/>
                <a:ea typeface="+mn-ea"/>
                <a:cs typeface="+mn-cs"/>
              </a:rPr>
              <a:t> σχέδιο και η γραφή των αριστερόχειρων παιδιών</a:t>
            </a:r>
            <a:endParaRPr lang="en-US" sz="1200" dirty="0" smtClean="0"/>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8"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10" name="Εικόνα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Εικόνα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Εικόνα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075" y="476672"/>
            <a:ext cx="4248150" cy="857250"/>
          </a:xfrm>
          <a:prstGeom prst="rect">
            <a:avLst/>
          </a:prstGeom>
        </p:spPr>
      </p:pic>
      <p:sp>
        <p:nvSpPr>
          <p:cNvPr id="2" name="Τίτλος 1"/>
          <p:cNvSpPr>
            <a:spLocks noGrp="1"/>
          </p:cNvSpPr>
          <p:nvPr>
            <p:ph type="ctrTitle"/>
          </p:nvPr>
        </p:nvSpPr>
        <p:spPr>
          <a:xfrm>
            <a:off x="685801" y="1412776"/>
            <a:ext cx="7772400" cy="1080120"/>
          </a:xfrm>
        </p:spPr>
        <p:txBody>
          <a:bodyPr>
            <a:normAutofit/>
          </a:bodyPr>
          <a:lstStyle/>
          <a:p>
            <a:r>
              <a:rPr lang="el-GR" sz="5400" b="1" dirty="0" smtClean="0">
                <a:solidFill>
                  <a:schemeClr val="tx1"/>
                </a:solidFill>
              </a:rPr>
              <a:t>Ψυχοφυσιολογία</a:t>
            </a:r>
            <a:endParaRPr lang="el-GR" sz="5400" dirty="0">
              <a:solidFill>
                <a:schemeClr val="tx1"/>
              </a:solidFill>
            </a:endParaRPr>
          </a:p>
        </p:txBody>
      </p:sp>
      <p:sp>
        <p:nvSpPr>
          <p:cNvPr id="3" name="Υπότιτλος 2"/>
          <p:cNvSpPr>
            <a:spLocks noGrp="1"/>
          </p:cNvSpPr>
          <p:nvPr>
            <p:ph type="subTitle" idx="1"/>
          </p:nvPr>
        </p:nvSpPr>
        <p:spPr>
          <a:xfrm>
            <a:off x="497828" y="2852936"/>
            <a:ext cx="8322644" cy="3528392"/>
          </a:xfrm>
        </p:spPr>
        <p:txBody>
          <a:bodyPr>
            <a:noAutofit/>
          </a:bodyPr>
          <a:lstStyle/>
          <a:p>
            <a:r>
              <a:rPr lang="el-GR" sz="2800" dirty="0" smtClean="0">
                <a:latin typeface="+mj-lt"/>
                <a:ea typeface="+mj-ea"/>
                <a:cs typeface="+mj-cs"/>
              </a:rPr>
              <a:t>Ενότητα </a:t>
            </a:r>
            <a:r>
              <a:rPr lang="en-US" sz="2800" dirty="0" smtClean="0">
                <a:latin typeface="+mj-lt"/>
                <a:ea typeface="+mj-ea"/>
                <a:cs typeface="+mj-cs"/>
              </a:rPr>
              <a:t>9</a:t>
            </a:r>
            <a:r>
              <a:rPr lang="el-GR" sz="2800" dirty="0" smtClean="0">
                <a:latin typeface="+mj-lt"/>
                <a:ea typeface="+mj-ea"/>
                <a:cs typeface="+mj-cs"/>
              </a:rPr>
              <a:t>:</a:t>
            </a:r>
            <a:r>
              <a:rPr lang="en-US" sz="2800" dirty="0" smtClean="0">
                <a:latin typeface="+mj-lt"/>
                <a:ea typeface="+mj-ea"/>
                <a:cs typeface="+mj-cs"/>
              </a:rPr>
              <a:t> </a:t>
            </a:r>
            <a:endParaRPr lang="el-GR" sz="2800" dirty="0" smtClean="0">
              <a:latin typeface="+mj-lt"/>
              <a:ea typeface="+mj-ea"/>
              <a:cs typeface="+mj-cs"/>
            </a:endParaRPr>
          </a:p>
          <a:p>
            <a:r>
              <a:rPr lang="el-GR" sz="2800" b="1" dirty="0"/>
              <a:t>ΤΟ ΣΧΕΔΙΟ ΚΑΙ Η ΓΡΑΦΗ </a:t>
            </a:r>
          </a:p>
          <a:p>
            <a:r>
              <a:rPr lang="el-GR" sz="2800" b="1" dirty="0"/>
              <a:t>ΤΩΝ ΑΡΙΣΤΕΡΟΧΕΙΡΩΝ ΠΑΙΔΙΩΝ</a:t>
            </a:r>
          </a:p>
          <a:p>
            <a:endParaRPr lang="en-US" sz="2800" dirty="0" smtClean="0"/>
          </a:p>
          <a:p>
            <a:r>
              <a:rPr lang="el-GR" sz="2800" dirty="0" smtClean="0"/>
              <a:t>Φίλιππος Βλάχος</a:t>
            </a:r>
          </a:p>
          <a:p>
            <a:r>
              <a:rPr lang="el-GR" sz="2800" dirty="0" smtClean="0"/>
              <a:t>Σχολή Ανθρωπιστικών και Κοινωνικών Επιστημών  Παιδαγωγικό Τμήμα Ειδικής Αγωγής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88640"/>
            <a:ext cx="8928992"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3/19</a:t>
            </a:r>
            <a:endParaRPr lang="el-GR" sz="3200" dirty="0"/>
          </a:p>
        </p:txBody>
      </p:sp>
      <p:sp>
        <p:nvSpPr>
          <p:cNvPr id="3" name="Θέση περιεχομένου 2"/>
          <p:cNvSpPr>
            <a:spLocks noGrp="1"/>
          </p:cNvSpPr>
          <p:nvPr>
            <p:ph idx="1"/>
          </p:nvPr>
        </p:nvSpPr>
        <p:spPr>
          <a:xfrm>
            <a:off x="0" y="1340768"/>
            <a:ext cx="9144000" cy="5517232"/>
          </a:xfrm>
        </p:spPr>
        <p:txBody>
          <a:bodyPr>
            <a:normAutofit fontScale="92500" lnSpcReduction="10000"/>
          </a:bodyPr>
          <a:lstStyle/>
          <a:p>
            <a:pPr marL="0" indent="0">
              <a:buNone/>
            </a:pPr>
            <a:r>
              <a:rPr lang="el-GR" b="1" dirty="0"/>
              <a:t>Θεωρητικό Υπόβαθρο </a:t>
            </a:r>
          </a:p>
          <a:p>
            <a:r>
              <a:rPr lang="el-GR" dirty="0" smtClean="0"/>
              <a:t>Υψηλά </a:t>
            </a:r>
            <a:r>
              <a:rPr lang="el-GR" dirty="0"/>
              <a:t>αναφερόμενα ποσοστά αριστερόχειρων αρχιτεκτόνων (</a:t>
            </a:r>
            <a:r>
              <a:rPr lang="el-GR" dirty="0" err="1"/>
              <a:t>Peterson</a:t>
            </a:r>
            <a:r>
              <a:rPr lang="el-GR" dirty="0"/>
              <a:t> &amp; </a:t>
            </a:r>
            <a:r>
              <a:rPr lang="el-GR" dirty="0" err="1"/>
              <a:t>Lansky</a:t>
            </a:r>
            <a:r>
              <a:rPr lang="el-GR" dirty="0"/>
              <a:t>, 1974) και αριστερόχειρων ζωγράφων (</a:t>
            </a:r>
            <a:r>
              <a:rPr lang="el-GR" dirty="0" err="1"/>
              <a:t>Μebert</a:t>
            </a:r>
            <a:r>
              <a:rPr lang="el-GR" dirty="0"/>
              <a:t> &amp; </a:t>
            </a:r>
            <a:r>
              <a:rPr lang="el-GR" dirty="0" err="1"/>
              <a:t>Michel</a:t>
            </a:r>
            <a:r>
              <a:rPr lang="el-GR" dirty="0"/>
              <a:t>, 1980). </a:t>
            </a:r>
          </a:p>
          <a:p>
            <a:r>
              <a:rPr lang="el-GR" dirty="0" smtClean="0"/>
              <a:t>Αναφερόμενες </a:t>
            </a:r>
            <a:r>
              <a:rPr lang="el-GR" dirty="0"/>
              <a:t>διαφορές στη χωρική ικανότητα αριστερόχειρων και δεξιόχειρων ατόμων (</a:t>
            </a:r>
            <a:r>
              <a:rPr lang="el-GR" dirty="0" err="1"/>
              <a:t>Lewis</a:t>
            </a:r>
            <a:r>
              <a:rPr lang="el-GR" dirty="0"/>
              <a:t> &amp; </a:t>
            </a:r>
            <a:r>
              <a:rPr lang="el-GR" dirty="0" err="1"/>
              <a:t>Harris</a:t>
            </a:r>
            <a:r>
              <a:rPr lang="el-GR" dirty="0"/>
              <a:t>, 1990)</a:t>
            </a:r>
          </a:p>
          <a:p>
            <a:r>
              <a:rPr lang="el-GR" dirty="0" smtClean="0"/>
              <a:t> Μεταξύ </a:t>
            </a:r>
            <a:r>
              <a:rPr lang="el-GR" dirty="0"/>
              <a:t>των αγοριών η αριστεροχειρία συσχετίζεται με χαμηλή χωρική ικανότητα, ενώ μεταξύ των κοριτσιών συνδέεται με υψηλότερη χωρική </a:t>
            </a:r>
            <a:r>
              <a:rPr lang="el-GR" dirty="0" err="1"/>
              <a:t>ικανόητα</a:t>
            </a:r>
            <a:r>
              <a:rPr lang="el-GR" dirty="0"/>
              <a:t> (</a:t>
            </a:r>
            <a:r>
              <a:rPr lang="el-GR" dirty="0" err="1"/>
              <a:t>Harshman</a:t>
            </a:r>
            <a:r>
              <a:rPr lang="el-GR" dirty="0"/>
              <a:t> &amp; </a:t>
            </a:r>
            <a:r>
              <a:rPr lang="el-GR" dirty="0" err="1"/>
              <a:t>Hampson</a:t>
            </a:r>
            <a:r>
              <a:rPr lang="el-GR" dirty="0"/>
              <a:t>, 1983</a:t>
            </a:r>
            <a:r>
              <a:rPr lang="el-GR" dirty="0" smtClean="0"/>
              <a:t>).</a:t>
            </a:r>
            <a:endParaRPr lang="el-GR" dirty="0"/>
          </a:p>
        </p:txBody>
      </p:sp>
    </p:spTree>
    <p:extLst>
      <p:ext uri="{BB962C8B-B14F-4D97-AF65-F5344CB8AC3E}">
        <p14:creationId xmlns:p14="http://schemas.microsoft.com/office/powerpoint/2010/main" val="3300104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1256" y="116632"/>
            <a:ext cx="8928992"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4/19</a:t>
            </a:r>
            <a:endParaRPr lang="el-GR" sz="3600" dirty="0"/>
          </a:p>
        </p:txBody>
      </p:sp>
      <p:sp>
        <p:nvSpPr>
          <p:cNvPr id="3" name="Θέση περιεχομένου 2"/>
          <p:cNvSpPr>
            <a:spLocks noGrp="1"/>
          </p:cNvSpPr>
          <p:nvPr>
            <p:ph idx="1"/>
          </p:nvPr>
        </p:nvSpPr>
        <p:spPr>
          <a:xfrm>
            <a:off x="370882" y="1268760"/>
            <a:ext cx="8712968" cy="5072380"/>
          </a:xfrm>
        </p:spPr>
        <p:txBody>
          <a:bodyPr>
            <a:normAutofit/>
          </a:bodyPr>
          <a:lstStyle/>
          <a:p>
            <a:pPr marL="0" indent="0">
              <a:buNone/>
            </a:pPr>
            <a:r>
              <a:rPr lang="el-GR" sz="2000" b="1" dirty="0"/>
              <a:t>Θεωρητικό Υπόβαθρο </a:t>
            </a:r>
          </a:p>
          <a:p>
            <a:r>
              <a:rPr lang="el-GR" sz="2000" dirty="0" smtClean="0"/>
              <a:t>Επίσης μελέτες </a:t>
            </a:r>
            <a:r>
              <a:rPr lang="el-GR" sz="2000" dirty="0"/>
              <a:t>που έχουν δείξει  ότι οι δεξιόχειρες είναι σε γενικές γραμμές πιο ισχυρά </a:t>
            </a:r>
            <a:r>
              <a:rPr lang="el-GR" sz="2000" dirty="0" err="1"/>
              <a:t>πλευριωμένοι</a:t>
            </a:r>
            <a:r>
              <a:rPr lang="el-GR" sz="2000" dirty="0"/>
              <a:t> (βλ. </a:t>
            </a:r>
            <a:r>
              <a:rPr lang="el-GR" sz="2000" dirty="0" err="1"/>
              <a:t>Gabbard</a:t>
            </a:r>
            <a:r>
              <a:rPr lang="el-GR" sz="2000" dirty="0"/>
              <a:t>, </a:t>
            </a:r>
            <a:r>
              <a:rPr lang="el-GR" sz="2000" dirty="0" err="1"/>
              <a:t>Iteya</a:t>
            </a:r>
            <a:r>
              <a:rPr lang="el-GR" sz="2000" dirty="0"/>
              <a:t> &amp; </a:t>
            </a:r>
            <a:r>
              <a:rPr lang="el-GR" sz="2000" dirty="0" err="1"/>
              <a:t>Rabb</a:t>
            </a:r>
            <a:r>
              <a:rPr lang="el-GR" sz="2000" dirty="0"/>
              <a:t>, 1997). Για παράδειγμα, πρόσφατα δεδομένα λειτουργικής απεικόνισης εγκεφάλου έχουν δείξει ότι το αριστερό ημισφαίριο των δεξιόχειρων είναι εξειδικευμένο για τον έλεγχο γνωστικών – κινητικών έργων και στα δύο χέρια (</a:t>
            </a:r>
            <a:r>
              <a:rPr lang="el-GR" sz="2000" dirty="0" err="1"/>
              <a:t>Haaland</a:t>
            </a:r>
            <a:r>
              <a:rPr lang="el-GR" sz="2000" dirty="0"/>
              <a:t> &amp; </a:t>
            </a:r>
            <a:r>
              <a:rPr lang="el-GR" sz="2000" dirty="0" err="1"/>
              <a:t>Harrington</a:t>
            </a:r>
            <a:r>
              <a:rPr lang="el-GR" sz="2000" dirty="0"/>
              <a:t>, 1996. </a:t>
            </a:r>
            <a:r>
              <a:rPr lang="el-GR" sz="2000" dirty="0" err="1"/>
              <a:t>Kawashima</a:t>
            </a:r>
            <a:r>
              <a:rPr lang="el-GR" sz="2000" dirty="0"/>
              <a:t> </a:t>
            </a:r>
            <a:r>
              <a:rPr lang="el-GR" sz="2000" dirty="0" err="1"/>
              <a:t>et</a:t>
            </a:r>
            <a:r>
              <a:rPr lang="el-GR" sz="2000" dirty="0"/>
              <a:t> </a:t>
            </a:r>
            <a:r>
              <a:rPr lang="el-GR" sz="2000" dirty="0" err="1"/>
              <a:t>al</a:t>
            </a:r>
            <a:r>
              <a:rPr lang="el-GR" sz="2000" dirty="0"/>
              <a:t>, 1993. </a:t>
            </a:r>
            <a:r>
              <a:rPr lang="el-GR" sz="2000" dirty="0" err="1"/>
              <a:t>Kim</a:t>
            </a:r>
            <a:r>
              <a:rPr lang="el-GR" sz="2000" dirty="0"/>
              <a:t> </a:t>
            </a:r>
            <a:r>
              <a:rPr lang="el-GR" sz="2000" dirty="0" err="1"/>
              <a:t>et</a:t>
            </a:r>
            <a:r>
              <a:rPr lang="el-GR" sz="2000" dirty="0"/>
              <a:t> </a:t>
            </a:r>
            <a:r>
              <a:rPr lang="el-GR" sz="2000" dirty="0" err="1"/>
              <a:t>al</a:t>
            </a:r>
            <a:r>
              <a:rPr lang="el-GR" sz="2000" dirty="0"/>
              <a:t>, 1993. </a:t>
            </a:r>
            <a:r>
              <a:rPr lang="el-GR" sz="2000" dirty="0" err="1"/>
              <a:t>Mattay</a:t>
            </a:r>
            <a:r>
              <a:rPr lang="el-GR" sz="2000" dirty="0"/>
              <a:t> </a:t>
            </a:r>
            <a:r>
              <a:rPr lang="el-GR" sz="2000" dirty="0" err="1"/>
              <a:t>et</a:t>
            </a:r>
            <a:r>
              <a:rPr lang="el-GR" sz="2000" dirty="0"/>
              <a:t> </a:t>
            </a:r>
            <a:r>
              <a:rPr lang="el-GR" sz="2000" dirty="0" err="1"/>
              <a:t>al</a:t>
            </a:r>
            <a:r>
              <a:rPr lang="el-GR" sz="2000" dirty="0"/>
              <a:t>, 1996). </a:t>
            </a:r>
            <a:endParaRPr lang="el-GR" sz="2000" dirty="0" smtClean="0"/>
          </a:p>
          <a:p>
            <a:r>
              <a:rPr lang="el-GR" sz="2000" dirty="0" smtClean="0"/>
              <a:t>Αντίθετα </a:t>
            </a:r>
            <a:r>
              <a:rPr lang="el-GR" sz="2000" dirty="0"/>
              <a:t>οι αριστερόχειρες θεωρείται ότι εμφανίζουν λιγότερο σαφείς ημισφαιρικές ασυμμετρίες απ’ ότι οι δεξιόχειρες (</a:t>
            </a:r>
            <a:r>
              <a:rPr lang="el-GR" sz="2000" dirty="0" err="1"/>
              <a:t>Bishop</a:t>
            </a:r>
            <a:r>
              <a:rPr lang="el-GR" sz="2000" dirty="0"/>
              <a:t>, 1990. </a:t>
            </a:r>
            <a:r>
              <a:rPr lang="el-GR" sz="2000" dirty="0" err="1"/>
              <a:t>Gabbard</a:t>
            </a:r>
            <a:r>
              <a:rPr lang="el-GR" sz="2000" dirty="0"/>
              <a:t>, </a:t>
            </a:r>
            <a:r>
              <a:rPr lang="el-GR" sz="2000" dirty="0" err="1"/>
              <a:t>Iteya</a:t>
            </a:r>
            <a:r>
              <a:rPr lang="el-GR" sz="2000" dirty="0"/>
              <a:t>, &amp; </a:t>
            </a:r>
            <a:r>
              <a:rPr lang="el-GR" sz="2000" dirty="0" err="1"/>
              <a:t>Rabb</a:t>
            </a:r>
            <a:r>
              <a:rPr lang="el-GR" sz="2000" dirty="0"/>
              <a:t>, 1997. </a:t>
            </a:r>
            <a:r>
              <a:rPr lang="el-GR" sz="2000" dirty="0" err="1"/>
              <a:t>Hellige</a:t>
            </a:r>
            <a:r>
              <a:rPr lang="el-GR" sz="2000" dirty="0"/>
              <a:t> </a:t>
            </a:r>
            <a:r>
              <a:rPr lang="el-GR" sz="2000" dirty="0" err="1"/>
              <a:t>et</a:t>
            </a:r>
            <a:r>
              <a:rPr lang="el-GR" sz="2000" dirty="0"/>
              <a:t> </a:t>
            </a:r>
            <a:r>
              <a:rPr lang="el-GR" sz="2000" dirty="0" err="1"/>
              <a:t>al</a:t>
            </a:r>
            <a:r>
              <a:rPr lang="el-GR" sz="2000" dirty="0"/>
              <a:t>, 1995). </a:t>
            </a:r>
            <a:endParaRPr lang="el-GR" sz="2000" dirty="0" smtClean="0"/>
          </a:p>
          <a:p>
            <a:r>
              <a:rPr lang="el-GR" sz="2000" dirty="0" smtClean="0"/>
              <a:t>Ως </a:t>
            </a:r>
            <a:r>
              <a:rPr lang="el-GR" sz="2000" dirty="0"/>
              <a:t>εκ τούτου, </a:t>
            </a:r>
            <a:r>
              <a:rPr lang="el-GR" sz="2000" b="1" dirty="0"/>
              <a:t>μια σημαντική επίδραση της προτίμησης χεριού σε μια γνωστική-κινητική δοκιμασία όπως είναι η σχεδίαση, θα μπορούσε να ερμηνευτεί λαμβάνοντας υπόψη τη σχέση προτίμησης χεριού και εγκεφαλικής ασυμμετρίας</a:t>
            </a:r>
            <a:r>
              <a:rPr lang="el-GR" sz="2000" dirty="0" smtClean="0">
                <a:solidFill>
                  <a:schemeClr val="accent1">
                    <a:lumMod val="75000"/>
                  </a:schemeClr>
                </a:solidFill>
              </a:rPr>
              <a:t>.  </a:t>
            </a:r>
            <a:endParaRPr lang="el-GR" sz="2000" dirty="0">
              <a:solidFill>
                <a:schemeClr val="accent1">
                  <a:lumMod val="75000"/>
                </a:schemeClr>
              </a:solidFill>
            </a:endParaRPr>
          </a:p>
        </p:txBody>
      </p:sp>
    </p:spTree>
    <p:extLst>
      <p:ext uri="{BB962C8B-B14F-4D97-AF65-F5344CB8AC3E}">
        <p14:creationId xmlns:p14="http://schemas.microsoft.com/office/powerpoint/2010/main" val="3462884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16632"/>
            <a:ext cx="8928992"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5/19</a:t>
            </a:r>
            <a:endParaRPr lang="el-GR" sz="3200" dirty="0"/>
          </a:p>
        </p:txBody>
      </p:sp>
      <p:sp>
        <p:nvSpPr>
          <p:cNvPr id="3" name="Θέση περιεχομένου 2"/>
          <p:cNvSpPr>
            <a:spLocks noGrp="1"/>
          </p:cNvSpPr>
          <p:nvPr>
            <p:ph idx="1"/>
          </p:nvPr>
        </p:nvSpPr>
        <p:spPr>
          <a:xfrm>
            <a:off x="251520" y="1330531"/>
            <a:ext cx="8640960" cy="4834773"/>
          </a:xfrm>
        </p:spPr>
        <p:txBody>
          <a:bodyPr>
            <a:normAutofit fontScale="70000" lnSpcReduction="20000"/>
          </a:bodyPr>
          <a:lstStyle/>
          <a:p>
            <a:pPr marL="0" indent="0">
              <a:buNone/>
            </a:pPr>
            <a:r>
              <a:rPr lang="el-GR" sz="3800" b="1" dirty="0"/>
              <a:t>Στόχος της παρούσας έρευνας </a:t>
            </a:r>
          </a:p>
          <a:p>
            <a:pPr marL="0" indent="0">
              <a:buNone/>
            </a:pPr>
            <a:r>
              <a:rPr lang="el-GR" dirty="0" smtClean="0"/>
              <a:t>Α</a:t>
            </a:r>
            <a:r>
              <a:rPr lang="el-GR" dirty="0"/>
              <a:t>.  </a:t>
            </a:r>
            <a:r>
              <a:rPr lang="el-GR" b="1" dirty="0"/>
              <a:t>Να συγκρίνει τη σχεδιαστική ικανότητα των δεξιόχειρων και αριστερόχειρων </a:t>
            </a:r>
            <a:r>
              <a:rPr lang="el-GR" dirty="0"/>
              <a:t>παιδιών, έτσι όπως αυτή εκδηλώνεται στη δημιουργία συγκεκριμένων σχεδίων (απλών και σύνθετων).</a:t>
            </a:r>
          </a:p>
          <a:p>
            <a:pPr marL="0" indent="0">
              <a:buNone/>
            </a:pPr>
            <a:r>
              <a:rPr lang="el-GR" dirty="0" smtClean="0"/>
              <a:t>Β</a:t>
            </a:r>
            <a:r>
              <a:rPr lang="el-GR" dirty="0"/>
              <a:t>. </a:t>
            </a:r>
            <a:r>
              <a:rPr lang="el-GR" b="1" dirty="0"/>
              <a:t>Να διερευνήσει την αλληλουχία των κινήσεων </a:t>
            </a:r>
            <a:r>
              <a:rPr lang="el-GR" dirty="0"/>
              <a:t>και πιο συγκεκριμένα τη σειρά με την οποία αριστερόχειρα και δεξιόχειρα παιδιά δημιουργούν τα σχεδιαζόμενα μέρη προκειμένου να εντοπιστούν πιθανές διαφορετικές στρατηγικές κατά τη διαδικασία της σχεδίασης. </a:t>
            </a:r>
          </a:p>
          <a:p>
            <a:pPr marL="0" indent="0">
              <a:buNone/>
            </a:pPr>
            <a:r>
              <a:rPr lang="el-GR" dirty="0" smtClean="0"/>
              <a:t>Γ</a:t>
            </a:r>
            <a:r>
              <a:rPr lang="el-GR" dirty="0"/>
              <a:t>. </a:t>
            </a:r>
            <a:r>
              <a:rPr lang="el-GR" b="1" dirty="0"/>
              <a:t>Η διερεύνηση πιθανών διαφορών μεταξύ των δεξιόχειρων-αριστερόχειρων </a:t>
            </a:r>
            <a:r>
              <a:rPr lang="el-GR" dirty="0"/>
              <a:t>παιδιών:</a:t>
            </a:r>
          </a:p>
          <a:p>
            <a:pPr marL="514350" indent="-514350">
              <a:buFont typeface="+mj-lt"/>
              <a:buAutoNum type="arabicPeriod"/>
            </a:pPr>
            <a:r>
              <a:rPr lang="el-GR" b="1" dirty="0" smtClean="0"/>
              <a:t>στο </a:t>
            </a:r>
            <a:r>
              <a:rPr lang="el-GR" b="1" dirty="0"/>
              <a:t>βαθμό ενεργοποίησης ορισμένων </a:t>
            </a:r>
            <a:r>
              <a:rPr lang="el-GR" b="1" dirty="0" err="1"/>
              <a:t>μεταγνωστικών</a:t>
            </a:r>
            <a:r>
              <a:rPr lang="el-GR" b="1" dirty="0"/>
              <a:t> αισθημάτων και εκτιμήσεων </a:t>
            </a:r>
            <a:r>
              <a:rPr lang="el-GR" dirty="0"/>
              <a:t>πριν και μετά τη σχεδιαστική επίδοση και </a:t>
            </a:r>
          </a:p>
          <a:p>
            <a:pPr marL="514350" indent="-514350">
              <a:buFont typeface="+mj-lt"/>
              <a:buAutoNum type="arabicPeriod"/>
            </a:pPr>
            <a:r>
              <a:rPr lang="el-GR" b="1" dirty="0" smtClean="0"/>
              <a:t>στο </a:t>
            </a:r>
            <a:r>
              <a:rPr lang="el-GR" b="1" dirty="0"/>
              <a:t>πρότυπο των σχέσεων αυτών των εμπειριών με την επίδοση</a:t>
            </a:r>
            <a:r>
              <a:rPr lang="el-GR" dirty="0"/>
              <a:t>.</a:t>
            </a:r>
          </a:p>
          <a:p>
            <a:pPr marL="0" indent="0">
              <a:buNone/>
            </a:pPr>
            <a:r>
              <a:rPr lang="el-GR" dirty="0"/>
              <a:t> </a:t>
            </a:r>
          </a:p>
        </p:txBody>
      </p:sp>
    </p:spTree>
    <p:extLst>
      <p:ext uri="{BB962C8B-B14F-4D97-AF65-F5344CB8AC3E}">
        <p14:creationId xmlns:p14="http://schemas.microsoft.com/office/powerpoint/2010/main" val="825327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16632"/>
            <a:ext cx="8928992"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6/19</a:t>
            </a:r>
            <a:endParaRPr lang="el-GR" sz="3200" dirty="0"/>
          </a:p>
        </p:txBody>
      </p:sp>
      <p:sp>
        <p:nvSpPr>
          <p:cNvPr id="3" name="Θέση περιεχομένου 2"/>
          <p:cNvSpPr>
            <a:spLocks noGrp="1"/>
          </p:cNvSpPr>
          <p:nvPr>
            <p:ph idx="1"/>
          </p:nvPr>
        </p:nvSpPr>
        <p:spPr>
          <a:xfrm>
            <a:off x="179512" y="1124744"/>
            <a:ext cx="8784976" cy="5256584"/>
          </a:xfrm>
        </p:spPr>
        <p:txBody>
          <a:bodyPr>
            <a:normAutofit fontScale="85000" lnSpcReduction="20000"/>
          </a:bodyPr>
          <a:lstStyle/>
          <a:p>
            <a:pPr marL="0" indent="0">
              <a:buNone/>
            </a:pPr>
            <a:r>
              <a:rPr lang="el-GR" sz="3800" b="1" dirty="0"/>
              <a:t>Υποθέσεις </a:t>
            </a:r>
          </a:p>
          <a:p>
            <a:pPr marL="914400" lvl="1" indent="-514350">
              <a:buFont typeface="+mj-lt"/>
              <a:buAutoNum type="arabicPeriod"/>
            </a:pPr>
            <a:r>
              <a:rPr lang="el-GR" sz="2700" dirty="0" smtClean="0"/>
              <a:t>Υπάρχει </a:t>
            </a:r>
            <a:r>
              <a:rPr lang="el-GR" sz="2700" dirty="0"/>
              <a:t>διαφοροποίηση στη σχεδιαστική επίδοση των παιδιών, και ιδιαίτερα στα σύνθετα έργα στα οποία ο προγραμματισμός και η αλληλουχία των κινήσεων παίζουν καθοριστικό ρόλο </a:t>
            </a:r>
          </a:p>
          <a:p>
            <a:pPr marL="914400" lvl="1" indent="-514350">
              <a:buFont typeface="+mj-lt"/>
              <a:buAutoNum type="arabicPeriod"/>
            </a:pPr>
            <a:r>
              <a:rPr lang="el-GR" sz="2700" dirty="0" smtClean="0"/>
              <a:t>Οι </a:t>
            </a:r>
            <a:r>
              <a:rPr lang="el-GR" sz="2700" dirty="0"/>
              <a:t>αριστερόχειρες μαθητές αναμενόταν να σχεδιάζουν τις οριζόντιες γραμμές από τα δεξιά προς τα αριστερά, ενώ οι δεξιόχειρες από τα αριστερά προς τα δεξιά </a:t>
            </a:r>
          </a:p>
          <a:p>
            <a:pPr marL="914400" lvl="1" indent="-514350">
              <a:buFont typeface="+mj-lt"/>
              <a:buAutoNum type="arabicPeriod"/>
            </a:pPr>
            <a:r>
              <a:rPr lang="el-GR" sz="2700" dirty="0" smtClean="0"/>
              <a:t>Δεν </a:t>
            </a:r>
            <a:r>
              <a:rPr lang="el-GR" sz="2700" dirty="0"/>
              <a:t>αναμενόταν να υπάρχουν σημαντικές διαφορές στην σχεδίαση των κάθετων γραμμών.</a:t>
            </a:r>
          </a:p>
          <a:p>
            <a:pPr marL="914400" lvl="1" indent="-514350">
              <a:buFont typeface="+mj-lt"/>
              <a:buAutoNum type="arabicPeriod"/>
            </a:pPr>
            <a:r>
              <a:rPr lang="el-GR" sz="2700" dirty="0" smtClean="0"/>
              <a:t>Δεν </a:t>
            </a:r>
            <a:r>
              <a:rPr lang="el-GR" sz="2700" dirty="0"/>
              <a:t>αναμέναμε ιδιαίτερα ευδιάκριτες διαφορές στη δημιουργία κύκλου, οι οποίες να οφείλονται στην προτίμηση χεριού.</a:t>
            </a:r>
          </a:p>
          <a:p>
            <a:pPr marL="914400" lvl="1" indent="-514350">
              <a:buFont typeface="+mj-lt"/>
              <a:buAutoNum type="arabicPeriod"/>
            </a:pPr>
            <a:r>
              <a:rPr lang="el-GR" sz="2700" dirty="0" smtClean="0"/>
              <a:t>Ενδεχόμενες </a:t>
            </a:r>
            <a:r>
              <a:rPr lang="el-GR" sz="2700" dirty="0"/>
              <a:t>διαφορές στη σχεδιαστική επίδοση ή στη σχεδιαστική διαδικασία μεταξύ δεξιόχειρων και αριστερόχειρων μαθητών συσχετίζονται με διαφορετικές </a:t>
            </a:r>
            <a:r>
              <a:rPr lang="el-GR" sz="2700" dirty="0" err="1"/>
              <a:t>μεταγνωστικές</a:t>
            </a:r>
            <a:r>
              <a:rPr lang="el-GR" sz="2700" dirty="0"/>
              <a:t> εμπειρίες</a:t>
            </a:r>
            <a:r>
              <a:rPr lang="el-GR" sz="2700" dirty="0" smtClean="0"/>
              <a:t>.</a:t>
            </a:r>
            <a:endParaRPr lang="el-GR" sz="2700" dirty="0"/>
          </a:p>
        </p:txBody>
      </p:sp>
    </p:spTree>
    <p:extLst>
      <p:ext uri="{BB962C8B-B14F-4D97-AF65-F5344CB8AC3E}">
        <p14:creationId xmlns:p14="http://schemas.microsoft.com/office/powerpoint/2010/main" val="3185067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16632"/>
            <a:ext cx="8928992"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7/19</a:t>
            </a:r>
            <a:endParaRPr lang="el-GR" sz="3200" dirty="0"/>
          </a:p>
        </p:txBody>
      </p:sp>
      <p:sp>
        <p:nvSpPr>
          <p:cNvPr id="3" name="Θέση περιεχομένου 2"/>
          <p:cNvSpPr>
            <a:spLocks noGrp="1"/>
          </p:cNvSpPr>
          <p:nvPr>
            <p:ph idx="1"/>
          </p:nvPr>
        </p:nvSpPr>
        <p:spPr>
          <a:xfrm>
            <a:off x="0" y="1340768"/>
            <a:ext cx="9036496" cy="5184576"/>
          </a:xfrm>
        </p:spPr>
        <p:txBody>
          <a:bodyPr>
            <a:normAutofit fontScale="92500" lnSpcReduction="20000"/>
          </a:bodyPr>
          <a:lstStyle/>
          <a:p>
            <a:r>
              <a:rPr lang="el-GR" b="1" dirty="0"/>
              <a:t>Στην έρευνα συμμετείχαν </a:t>
            </a:r>
            <a:r>
              <a:rPr lang="el-GR" dirty="0"/>
              <a:t>91 δεξιόχειρες και 91 αριστερόχειρες μαθητές και μαθήτριες της Β, της Δ, και της ΣΤ τάξης του Δημοτικού </a:t>
            </a:r>
            <a:r>
              <a:rPr lang="el-GR" dirty="0" smtClean="0"/>
              <a:t>σχολείου. </a:t>
            </a:r>
          </a:p>
          <a:p>
            <a:r>
              <a:rPr lang="el-GR" dirty="0" smtClean="0"/>
              <a:t>Κανένα </a:t>
            </a:r>
            <a:r>
              <a:rPr lang="el-GR" dirty="0"/>
              <a:t>από τα παιδιά δεν είχε σοβαρά προβλήματα μάθησης και συμπεριφοράς, ούτε εμφάνιζε αισθητηριακές ή κινητικές μειονεξίες σύμφωνα με τις εκτιμήσεις των δασκάλων τους και τα ιατρικά αρχεία του σχολείου. </a:t>
            </a:r>
            <a:endParaRPr lang="el-GR" dirty="0" smtClean="0"/>
          </a:p>
          <a:p>
            <a:r>
              <a:rPr lang="el-GR" dirty="0" smtClean="0"/>
              <a:t>Ο </a:t>
            </a:r>
            <a:r>
              <a:rPr lang="el-GR" dirty="0"/>
              <a:t>προσδιορισμός της προτίμησης χεριού έγινε με βάση τις δέκα δοκιμασίες του Ερωτηματολογίου Προτίμησης Χεριού του Εδιμβούργου (</a:t>
            </a:r>
            <a:r>
              <a:rPr lang="el-GR" dirty="0" err="1"/>
              <a:t>Edinburgh</a:t>
            </a:r>
            <a:r>
              <a:rPr lang="el-GR" dirty="0"/>
              <a:t> </a:t>
            </a:r>
            <a:r>
              <a:rPr lang="el-GR" dirty="0" err="1"/>
              <a:t>Handedness</a:t>
            </a:r>
            <a:r>
              <a:rPr lang="el-GR" dirty="0"/>
              <a:t> </a:t>
            </a:r>
            <a:r>
              <a:rPr lang="el-GR" dirty="0" err="1"/>
              <a:t>Inventory</a:t>
            </a:r>
            <a:r>
              <a:rPr lang="el-GR" dirty="0"/>
              <a:t>) του </a:t>
            </a:r>
            <a:r>
              <a:rPr lang="el-GR" dirty="0" err="1"/>
              <a:t>Oldfield</a:t>
            </a:r>
            <a:r>
              <a:rPr lang="el-GR" dirty="0"/>
              <a:t> (1971</a:t>
            </a:r>
            <a:r>
              <a:rPr lang="el-GR" dirty="0" smtClean="0"/>
              <a:t>). </a:t>
            </a:r>
            <a:endParaRPr lang="el-GR" dirty="0"/>
          </a:p>
        </p:txBody>
      </p:sp>
    </p:spTree>
    <p:extLst>
      <p:ext uri="{BB962C8B-B14F-4D97-AF65-F5344CB8AC3E}">
        <p14:creationId xmlns:p14="http://schemas.microsoft.com/office/powerpoint/2010/main" val="3941739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15008" y="188640"/>
            <a:ext cx="8928992"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8/19</a:t>
            </a:r>
            <a:endParaRPr lang="el-GR" sz="3200" dirty="0"/>
          </a:p>
        </p:txBody>
      </p:sp>
      <p:pic>
        <p:nvPicPr>
          <p:cNvPr id="3074" name="Picture 2" descr="Σχεδιαστικά έργ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8870" y="1484784"/>
            <a:ext cx="6841268" cy="4634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7105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16632"/>
            <a:ext cx="8928992"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9/19</a:t>
            </a:r>
            <a:endParaRPr lang="el-GR" sz="3200" dirty="0"/>
          </a:p>
        </p:txBody>
      </p:sp>
      <p:sp>
        <p:nvSpPr>
          <p:cNvPr id="3" name="Θέση περιεχομένου 2"/>
          <p:cNvSpPr>
            <a:spLocks noGrp="1"/>
          </p:cNvSpPr>
          <p:nvPr>
            <p:ph idx="1"/>
          </p:nvPr>
        </p:nvSpPr>
        <p:spPr>
          <a:xfrm>
            <a:off x="216024" y="1371720"/>
            <a:ext cx="8820472" cy="4865592"/>
          </a:xfrm>
        </p:spPr>
        <p:txBody>
          <a:bodyPr>
            <a:normAutofit/>
          </a:bodyPr>
          <a:lstStyle/>
          <a:p>
            <a:pPr marL="0" indent="0">
              <a:buNone/>
            </a:pPr>
            <a:r>
              <a:rPr lang="el-GR" sz="2600" b="1" dirty="0" err="1" smtClean="0"/>
              <a:t>Μεταγνωστικές</a:t>
            </a:r>
            <a:r>
              <a:rPr lang="el-GR" sz="2600" b="1" dirty="0" smtClean="0"/>
              <a:t> εμπειρίες</a:t>
            </a:r>
          </a:p>
          <a:p>
            <a:pPr marL="0" indent="0">
              <a:buNone/>
            </a:pPr>
            <a:r>
              <a:rPr lang="el-GR" sz="2600" dirty="0" smtClean="0"/>
              <a:t>Η </a:t>
            </a:r>
            <a:r>
              <a:rPr lang="el-GR" sz="2600" dirty="0"/>
              <a:t>μέτρηση των </a:t>
            </a:r>
            <a:r>
              <a:rPr lang="el-GR" sz="2600" dirty="0" err="1"/>
              <a:t>μεταγνωστικών</a:t>
            </a:r>
            <a:r>
              <a:rPr lang="el-GR" sz="2600" dirty="0"/>
              <a:t> εμπειριών πραγματοποιήθηκε πριν και μετά τη σχεδίαση του κάθε έργου</a:t>
            </a:r>
            <a:r>
              <a:rPr lang="el-GR" sz="2600" dirty="0" smtClean="0"/>
              <a:t>.</a:t>
            </a:r>
          </a:p>
          <a:p>
            <a:pPr marL="0" indent="0">
              <a:buNone/>
            </a:pPr>
            <a:r>
              <a:rPr lang="el-GR" sz="2600" dirty="0" smtClean="0"/>
              <a:t>Ζητήθηκε </a:t>
            </a:r>
            <a:r>
              <a:rPr lang="el-GR" sz="2600" dirty="0"/>
              <a:t>από τα παιδιά να εκτιμήσουν με βάση μια </a:t>
            </a:r>
            <a:r>
              <a:rPr lang="el-GR" sz="2600" dirty="0" err="1"/>
              <a:t>τετράβαθμη</a:t>
            </a:r>
            <a:r>
              <a:rPr lang="el-GR" sz="2600" dirty="0"/>
              <a:t> κλίμακα πριν τη σχεδίαση οποιουδήποτε έργου τη συχνότητα με την οποία σχεδιάζουν γενικά και στη συνέχεια πριν από τη σχεδίαση του κάθε έργου να εκτιμήσουν τη συχνότητα με την οποία σχεδιάζουν το καθένα από τα τέσσερα συγκεκριμένα θέματα. Επίσης, να αναφέρουν το αίσθημα δυσκολίας που βίωναν πριν τη σχεδίαση του έργου και μετά τη σχεδίασή του.</a:t>
            </a:r>
          </a:p>
          <a:p>
            <a:endParaRPr lang="el-GR" dirty="0"/>
          </a:p>
        </p:txBody>
      </p:sp>
    </p:spTree>
    <p:extLst>
      <p:ext uri="{BB962C8B-B14F-4D97-AF65-F5344CB8AC3E}">
        <p14:creationId xmlns:p14="http://schemas.microsoft.com/office/powerpoint/2010/main" val="1408709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 y="116632"/>
            <a:ext cx="9144001"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10/19</a:t>
            </a:r>
            <a:endParaRPr lang="el-GR" sz="3200" dirty="0"/>
          </a:p>
        </p:txBody>
      </p:sp>
      <p:sp>
        <p:nvSpPr>
          <p:cNvPr id="3" name="Θέση περιεχομένου 2"/>
          <p:cNvSpPr>
            <a:spLocks noGrp="1"/>
          </p:cNvSpPr>
          <p:nvPr>
            <p:ph idx="1"/>
          </p:nvPr>
        </p:nvSpPr>
        <p:spPr>
          <a:xfrm>
            <a:off x="179512" y="1412776"/>
            <a:ext cx="8856984" cy="4752528"/>
          </a:xfrm>
        </p:spPr>
        <p:txBody>
          <a:bodyPr>
            <a:normAutofit fontScale="92500"/>
          </a:bodyPr>
          <a:lstStyle/>
          <a:p>
            <a:pPr marL="0" indent="0">
              <a:buNone/>
            </a:pPr>
            <a:r>
              <a:rPr lang="el-GR" b="1" dirty="0">
                <a:solidFill>
                  <a:schemeClr val="accent1">
                    <a:lumMod val="75000"/>
                  </a:schemeClr>
                </a:solidFill>
              </a:rPr>
              <a:t>Τα αποτελέσματα </a:t>
            </a:r>
          </a:p>
          <a:p>
            <a:r>
              <a:rPr lang="el-GR" dirty="0" smtClean="0"/>
              <a:t>Οι </a:t>
            </a:r>
            <a:r>
              <a:rPr lang="el-GR" dirty="0"/>
              <a:t>διαφορές στις σχεδιαστικές επιδόσεις των αριστερόχειρων και δεξιόχειρων παιδιών δεν ήταν στατιστικά σημαντικές σε καμία περίπτωση, διαψεύδοντας έτσι την πρώτη υπόθεση. </a:t>
            </a:r>
            <a:endParaRPr lang="el-GR" dirty="0" smtClean="0"/>
          </a:p>
          <a:p>
            <a:r>
              <a:rPr lang="el-GR" dirty="0" smtClean="0"/>
              <a:t>Με </a:t>
            </a:r>
            <a:r>
              <a:rPr lang="el-GR" dirty="0"/>
              <a:t>άλλα λόγια, βρέθηκε ότι η σχεδιαστική επίδοση των παιδιών έτσι όπως μπορεί να εκτιμηθεί με βάση το εξελικτικό επίπεδο των σχεδίων που παράγουν δεν επηρεάζεται από την προτίμηση χεριού.</a:t>
            </a:r>
          </a:p>
          <a:p>
            <a:endParaRPr lang="el-GR" dirty="0" smtClean="0"/>
          </a:p>
          <a:p>
            <a:endParaRPr lang="el-GR" dirty="0"/>
          </a:p>
        </p:txBody>
      </p:sp>
    </p:spTree>
    <p:extLst>
      <p:ext uri="{BB962C8B-B14F-4D97-AF65-F5344CB8AC3E}">
        <p14:creationId xmlns:p14="http://schemas.microsoft.com/office/powerpoint/2010/main" val="2195417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16632"/>
            <a:ext cx="9144000"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11/19</a:t>
            </a:r>
            <a:endParaRPr lang="el-GR" sz="3200" dirty="0"/>
          </a:p>
        </p:txBody>
      </p:sp>
      <p:sp>
        <p:nvSpPr>
          <p:cNvPr id="6" name="Ορθογώνιο 5"/>
          <p:cNvSpPr/>
          <p:nvPr/>
        </p:nvSpPr>
        <p:spPr>
          <a:xfrm>
            <a:off x="251520" y="5517232"/>
            <a:ext cx="8460432" cy="369332"/>
          </a:xfrm>
          <a:prstGeom prst="rect">
            <a:avLst/>
          </a:prstGeom>
        </p:spPr>
        <p:txBody>
          <a:bodyPr wrap="square">
            <a:spAutoFit/>
          </a:bodyPr>
          <a:lstStyle/>
          <a:p>
            <a:pPr lvl="0" fontAlgn="base">
              <a:spcBef>
                <a:spcPct val="0"/>
              </a:spcBef>
              <a:spcAft>
                <a:spcPct val="0"/>
              </a:spcAft>
            </a:pPr>
            <a:r>
              <a:rPr lang="el-GR" altLang="el-GR" b="1" dirty="0">
                <a:cs typeface="Times New Roman" pitchFamily="18" charset="0"/>
              </a:rPr>
              <a:t>Πίνακας </a:t>
            </a:r>
            <a:r>
              <a:rPr lang="el-GR" altLang="el-GR" b="1" dirty="0" smtClean="0">
                <a:cs typeface="Times New Roman" pitchFamily="18" charset="0"/>
              </a:rPr>
              <a:t>1: </a:t>
            </a:r>
            <a:r>
              <a:rPr lang="el-GR" altLang="el-GR" dirty="0" smtClean="0">
                <a:cs typeface="Times New Roman" pitchFamily="18" charset="0"/>
              </a:rPr>
              <a:t>Μέσοι </a:t>
            </a:r>
            <a:r>
              <a:rPr lang="el-GR" altLang="el-GR" dirty="0">
                <a:cs typeface="Times New Roman" pitchFamily="18" charset="0"/>
              </a:rPr>
              <a:t>όροι των επιδόσεων στα σχεδιαστικά έργα ανά προτίμηση χεριού</a:t>
            </a:r>
            <a:endParaRPr lang="el-GR" altLang="el-GR" sz="1600" dirty="0">
              <a:cs typeface="Arial" pitchFamily="34" charset="0"/>
            </a:endParaRPr>
          </a:p>
        </p:txBody>
      </p:sp>
      <p:graphicFrame>
        <p:nvGraphicFramePr>
          <p:cNvPr id="4" name="Πίνακας 3" descr="Πίνακας 1&#10;Μέσοι όροι των επιδόσεων στα σχεδιαστικά έργα ανά προτίμηση χεριού&#10;"/>
          <p:cNvGraphicFramePr>
            <a:graphicFrameLocks noGrp="1"/>
          </p:cNvGraphicFramePr>
          <p:nvPr>
            <p:extLst>
              <p:ext uri="{D42A27DB-BD31-4B8C-83A1-F6EECF244321}">
                <p14:modId xmlns:p14="http://schemas.microsoft.com/office/powerpoint/2010/main" val="811948778"/>
              </p:ext>
            </p:extLst>
          </p:nvPr>
        </p:nvGraphicFramePr>
        <p:xfrm>
          <a:off x="179512" y="1700808"/>
          <a:ext cx="8784976" cy="2510931"/>
        </p:xfrm>
        <a:graphic>
          <a:graphicData uri="http://schemas.openxmlformats.org/drawingml/2006/table">
            <a:tbl>
              <a:tblPr firstRow="1" firstCol="1" bandRow="1" bandCol="1">
                <a:tableStyleId>{5C22544A-7EE6-4342-B048-85BDC9FD1C3A}</a:tableStyleId>
              </a:tblPr>
              <a:tblGrid>
                <a:gridCol w="2167721"/>
                <a:gridCol w="1537846"/>
                <a:gridCol w="1129022"/>
                <a:gridCol w="1790147"/>
                <a:gridCol w="2160240"/>
              </a:tblGrid>
              <a:tr h="1378726">
                <a:tc>
                  <a:txBody>
                    <a:bodyPr/>
                    <a:lstStyle/>
                    <a:p>
                      <a:pPr algn="ctr">
                        <a:spcAft>
                          <a:spcPts val="0"/>
                        </a:spcAft>
                      </a:pPr>
                      <a:r>
                        <a:rPr lang="el-GR" sz="2000" dirty="0">
                          <a:effectLst/>
                        </a:rPr>
                        <a:t> </a:t>
                      </a:r>
                      <a:endParaRPr lang="el-GR" sz="1200" dirty="0">
                        <a:effectLst/>
                        <a:latin typeface="Times New Roman"/>
                        <a:ea typeface="Times New Roman"/>
                      </a:endParaRPr>
                    </a:p>
                  </a:txBody>
                  <a:tcPr marL="68580" marR="68580" marT="0" marB="0" anchor="ctr"/>
                </a:tc>
                <a:tc>
                  <a:txBody>
                    <a:bodyPr/>
                    <a:lstStyle/>
                    <a:p>
                      <a:pPr algn="ctr">
                        <a:spcAft>
                          <a:spcPts val="0"/>
                        </a:spcAft>
                      </a:pPr>
                      <a:r>
                        <a:rPr lang="el-GR" sz="2000" dirty="0">
                          <a:effectLst/>
                        </a:rPr>
                        <a:t>Σχέδιο  Ανθρώπου</a:t>
                      </a:r>
                      <a:endParaRPr lang="el-GR" sz="1200" dirty="0">
                        <a:effectLst/>
                        <a:latin typeface="Times New Roman"/>
                        <a:ea typeface="Times New Roman"/>
                      </a:endParaRPr>
                    </a:p>
                  </a:txBody>
                  <a:tcPr marL="68580" marR="68580" marT="0" marB="0" anchor="ctr"/>
                </a:tc>
                <a:tc>
                  <a:txBody>
                    <a:bodyPr/>
                    <a:lstStyle/>
                    <a:p>
                      <a:pPr algn="ctr">
                        <a:spcAft>
                          <a:spcPts val="0"/>
                        </a:spcAft>
                      </a:pPr>
                      <a:r>
                        <a:rPr lang="el-GR" sz="2000" dirty="0">
                          <a:effectLst/>
                        </a:rPr>
                        <a:t>Σχέδιο</a:t>
                      </a:r>
                      <a:endParaRPr lang="el-GR" sz="1200" dirty="0">
                        <a:effectLst/>
                      </a:endParaRPr>
                    </a:p>
                    <a:p>
                      <a:pPr algn="ctr">
                        <a:spcAft>
                          <a:spcPts val="0"/>
                        </a:spcAft>
                      </a:pPr>
                      <a:r>
                        <a:rPr lang="el-GR" sz="2000" dirty="0">
                          <a:effectLst/>
                        </a:rPr>
                        <a:t>Σπιτιού</a:t>
                      </a:r>
                      <a:endParaRPr lang="el-GR" sz="1200" dirty="0">
                        <a:effectLst/>
                        <a:latin typeface="Times New Roman"/>
                        <a:ea typeface="Times New Roman"/>
                      </a:endParaRPr>
                    </a:p>
                  </a:txBody>
                  <a:tcPr marL="68580" marR="68580" marT="0" marB="0" anchor="ctr"/>
                </a:tc>
                <a:tc>
                  <a:txBody>
                    <a:bodyPr/>
                    <a:lstStyle/>
                    <a:p>
                      <a:pPr algn="ctr">
                        <a:spcAft>
                          <a:spcPts val="0"/>
                        </a:spcAft>
                      </a:pPr>
                      <a:r>
                        <a:rPr lang="el-GR" sz="2000" dirty="0">
                          <a:effectLst/>
                        </a:rPr>
                        <a:t>Σχέδιο  Ανθρώπου σε βάρκα</a:t>
                      </a:r>
                      <a:endParaRPr lang="el-GR" sz="1200" dirty="0">
                        <a:effectLst/>
                        <a:latin typeface="Times New Roman"/>
                        <a:ea typeface="Times New Roman"/>
                      </a:endParaRPr>
                    </a:p>
                  </a:txBody>
                  <a:tcPr marL="68580" marR="68580" marT="0" marB="0" anchor="ctr"/>
                </a:tc>
                <a:tc>
                  <a:txBody>
                    <a:bodyPr/>
                    <a:lstStyle/>
                    <a:p>
                      <a:pPr algn="ctr">
                        <a:spcAft>
                          <a:spcPts val="0"/>
                        </a:spcAft>
                      </a:pPr>
                      <a:r>
                        <a:rPr lang="el-GR" sz="2000">
                          <a:effectLst/>
                        </a:rPr>
                        <a:t>Σχέδιο</a:t>
                      </a:r>
                      <a:endParaRPr lang="el-GR" sz="1200">
                        <a:effectLst/>
                      </a:endParaRPr>
                    </a:p>
                    <a:p>
                      <a:pPr algn="ctr">
                        <a:spcAft>
                          <a:spcPts val="0"/>
                        </a:spcAft>
                      </a:pPr>
                      <a:r>
                        <a:rPr lang="el-GR" sz="2000">
                          <a:effectLst/>
                        </a:rPr>
                        <a:t>Δέντρου μπροστά από σπίτι</a:t>
                      </a:r>
                      <a:endParaRPr lang="el-GR" sz="1200">
                        <a:effectLst/>
                        <a:latin typeface="Times New Roman"/>
                        <a:ea typeface="Times New Roman"/>
                      </a:endParaRPr>
                    </a:p>
                  </a:txBody>
                  <a:tcPr marL="68580" marR="68580" marT="0" marB="0" anchor="ctr"/>
                </a:tc>
              </a:tr>
              <a:tr h="493482">
                <a:tc>
                  <a:txBody>
                    <a:bodyPr/>
                    <a:lstStyle/>
                    <a:p>
                      <a:pPr algn="ctr">
                        <a:lnSpc>
                          <a:spcPct val="200000"/>
                        </a:lnSpc>
                        <a:spcAft>
                          <a:spcPts val="0"/>
                        </a:spcAft>
                      </a:pPr>
                      <a:r>
                        <a:rPr lang="el-GR" sz="2000" dirty="0">
                          <a:effectLst/>
                        </a:rPr>
                        <a:t>Αριστερόχειρες</a:t>
                      </a:r>
                      <a:endParaRPr lang="el-GR" sz="1200" dirty="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dirty="0">
                          <a:effectLst/>
                        </a:rPr>
                        <a:t>3,11</a:t>
                      </a:r>
                      <a:endParaRPr lang="el-GR" sz="1200" dirty="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2,83</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dirty="0">
                          <a:effectLst/>
                        </a:rPr>
                        <a:t>3,01</a:t>
                      </a:r>
                      <a:endParaRPr lang="el-GR" sz="1200" dirty="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2,91</a:t>
                      </a:r>
                      <a:endParaRPr lang="el-GR" sz="1200">
                        <a:effectLst/>
                        <a:latin typeface="Times New Roman"/>
                        <a:ea typeface="Times New Roman"/>
                      </a:endParaRPr>
                    </a:p>
                  </a:txBody>
                  <a:tcPr marL="68580" marR="68580" marT="0" marB="0" anchor="b"/>
                </a:tc>
              </a:tr>
              <a:tr h="590985">
                <a:tc>
                  <a:txBody>
                    <a:bodyPr/>
                    <a:lstStyle/>
                    <a:p>
                      <a:pPr algn="ctr">
                        <a:lnSpc>
                          <a:spcPct val="200000"/>
                        </a:lnSpc>
                        <a:spcAft>
                          <a:spcPts val="0"/>
                        </a:spcAft>
                      </a:pPr>
                      <a:r>
                        <a:rPr lang="el-GR" sz="2000">
                          <a:effectLst/>
                        </a:rPr>
                        <a:t>Δεξιόχειρες</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3,22</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2,86</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dirty="0">
                          <a:effectLst/>
                        </a:rPr>
                        <a:t>3,26</a:t>
                      </a:r>
                      <a:endParaRPr lang="el-GR" sz="1200" dirty="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dirty="0">
                          <a:effectLst/>
                        </a:rPr>
                        <a:t>3,18</a:t>
                      </a:r>
                      <a:endParaRPr lang="el-GR" sz="1200" dirty="0">
                        <a:effectLst/>
                        <a:latin typeface="Times New Roman"/>
                        <a:ea typeface="Times New Roman"/>
                      </a:endParaRPr>
                    </a:p>
                  </a:txBody>
                  <a:tcPr marL="68580" marR="68580" marT="0" marB="0" anchor="b"/>
                </a:tc>
              </a:tr>
            </a:tbl>
          </a:graphicData>
        </a:graphic>
      </p:graphicFrame>
    </p:spTree>
    <p:extLst>
      <p:ext uri="{BB962C8B-B14F-4D97-AF65-F5344CB8AC3E}">
        <p14:creationId xmlns:p14="http://schemas.microsoft.com/office/powerpoint/2010/main" val="1092569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1"/>
          <p:cNvSpPr>
            <a:spLocks noGrp="1"/>
          </p:cNvSpPr>
          <p:nvPr>
            <p:ph type="title"/>
          </p:nvPr>
        </p:nvSpPr>
        <p:spPr>
          <a:xfrm>
            <a:off x="0" y="116632"/>
            <a:ext cx="9144000"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12/19</a:t>
            </a:r>
            <a:endParaRPr lang="el-GR" sz="3200" dirty="0"/>
          </a:p>
        </p:txBody>
      </p:sp>
      <p:sp>
        <p:nvSpPr>
          <p:cNvPr id="6" name="Ορθογώνιο 5"/>
          <p:cNvSpPr/>
          <p:nvPr/>
        </p:nvSpPr>
        <p:spPr>
          <a:xfrm>
            <a:off x="215516" y="5661248"/>
            <a:ext cx="8712968" cy="400110"/>
          </a:xfrm>
          <a:prstGeom prst="rect">
            <a:avLst/>
          </a:prstGeom>
        </p:spPr>
        <p:txBody>
          <a:bodyPr wrap="square">
            <a:spAutoFit/>
          </a:bodyPr>
          <a:lstStyle/>
          <a:p>
            <a:pPr algn="ctr"/>
            <a:r>
              <a:rPr lang="el-GR" sz="2000" b="1" dirty="0"/>
              <a:t>Πίνακας </a:t>
            </a:r>
            <a:r>
              <a:rPr lang="el-GR" sz="2000" b="1" dirty="0" smtClean="0"/>
              <a:t>2:</a:t>
            </a:r>
            <a:r>
              <a:rPr lang="el-GR" sz="2000" dirty="0" smtClean="0"/>
              <a:t> Μέσοι </a:t>
            </a:r>
            <a:r>
              <a:rPr lang="el-GR" sz="2000" dirty="0"/>
              <a:t>όροι των επιδόσεων στα σχεδιαστικά έργα ανά </a:t>
            </a:r>
            <a:r>
              <a:rPr lang="el-GR" sz="2000" dirty="0" smtClean="0"/>
              <a:t>φύλο (* p&lt;0.05)</a:t>
            </a:r>
            <a:endParaRPr lang="el-GR" sz="2000" dirty="0"/>
          </a:p>
        </p:txBody>
      </p:sp>
      <p:graphicFrame>
        <p:nvGraphicFramePr>
          <p:cNvPr id="4" name="Πίνακας 3" descr="Πίνακας 2&#10;Μέσοι όροι των επιδόσεων στα σχεδιαστικά έργα ανά φύλο (* p&lt;0.05)&#10;"/>
          <p:cNvGraphicFramePr>
            <a:graphicFrameLocks noGrp="1"/>
          </p:cNvGraphicFramePr>
          <p:nvPr>
            <p:extLst>
              <p:ext uri="{D42A27DB-BD31-4B8C-83A1-F6EECF244321}">
                <p14:modId xmlns:p14="http://schemas.microsoft.com/office/powerpoint/2010/main" val="3556899216"/>
              </p:ext>
            </p:extLst>
          </p:nvPr>
        </p:nvGraphicFramePr>
        <p:xfrm>
          <a:off x="287523" y="1628800"/>
          <a:ext cx="8496945" cy="3449581"/>
        </p:xfrm>
        <a:graphic>
          <a:graphicData uri="http://schemas.openxmlformats.org/drawingml/2006/table">
            <a:tbl>
              <a:tblPr firstRow="1" firstCol="1" bandRow="1" bandCol="1">
                <a:tableStyleId>{5C22544A-7EE6-4342-B048-85BDC9FD1C3A}</a:tableStyleId>
              </a:tblPr>
              <a:tblGrid>
                <a:gridCol w="2096648"/>
                <a:gridCol w="1487426"/>
                <a:gridCol w="1092004"/>
                <a:gridCol w="1487426"/>
                <a:gridCol w="2333441"/>
              </a:tblGrid>
              <a:tr h="1857317">
                <a:tc>
                  <a:txBody>
                    <a:bodyPr/>
                    <a:lstStyle/>
                    <a:p>
                      <a:pPr algn="ctr">
                        <a:spcAft>
                          <a:spcPts val="0"/>
                        </a:spcAft>
                      </a:pPr>
                      <a:r>
                        <a:rPr lang="el-GR" sz="2000" dirty="0">
                          <a:effectLst/>
                        </a:rPr>
                        <a:t> </a:t>
                      </a:r>
                      <a:endParaRPr lang="el-GR" sz="1200" dirty="0">
                        <a:effectLst/>
                        <a:latin typeface="Times New Roman"/>
                        <a:ea typeface="Times New Roman"/>
                      </a:endParaRPr>
                    </a:p>
                  </a:txBody>
                  <a:tcPr marL="68580" marR="68580" marT="0" marB="0" anchor="ctr"/>
                </a:tc>
                <a:tc>
                  <a:txBody>
                    <a:bodyPr/>
                    <a:lstStyle/>
                    <a:p>
                      <a:pPr algn="ctr">
                        <a:spcAft>
                          <a:spcPts val="0"/>
                        </a:spcAft>
                      </a:pPr>
                      <a:r>
                        <a:rPr lang="el-GR" sz="2000">
                          <a:effectLst/>
                        </a:rPr>
                        <a:t>Σχέδιο  Ανθρώπου</a:t>
                      </a:r>
                      <a:endParaRPr lang="el-GR" sz="1200">
                        <a:effectLst/>
                        <a:latin typeface="Times New Roman"/>
                        <a:ea typeface="Times New Roman"/>
                      </a:endParaRPr>
                    </a:p>
                  </a:txBody>
                  <a:tcPr marL="68580" marR="68580" marT="0" marB="0" anchor="ctr"/>
                </a:tc>
                <a:tc>
                  <a:txBody>
                    <a:bodyPr/>
                    <a:lstStyle/>
                    <a:p>
                      <a:pPr algn="ctr">
                        <a:spcAft>
                          <a:spcPts val="0"/>
                        </a:spcAft>
                      </a:pPr>
                      <a:r>
                        <a:rPr lang="el-GR" sz="2000" dirty="0">
                          <a:effectLst/>
                        </a:rPr>
                        <a:t>Σχέδιο</a:t>
                      </a:r>
                      <a:endParaRPr lang="el-GR" sz="1200" dirty="0">
                        <a:effectLst/>
                      </a:endParaRPr>
                    </a:p>
                    <a:p>
                      <a:pPr algn="ctr">
                        <a:spcAft>
                          <a:spcPts val="0"/>
                        </a:spcAft>
                      </a:pPr>
                      <a:r>
                        <a:rPr lang="el-GR" sz="2000" dirty="0">
                          <a:effectLst/>
                        </a:rPr>
                        <a:t>Σπιτιού</a:t>
                      </a:r>
                      <a:endParaRPr lang="el-GR" sz="1200" dirty="0">
                        <a:effectLst/>
                        <a:latin typeface="Times New Roman"/>
                        <a:ea typeface="Times New Roman"/>
                      </a:endParaRPr>
                    </a:p>
                  </a:txBody>
                  <a:tcPr marL="68580" marR="68580" marT="0" marB="0" anchor="ctr"/>
                </a:tc>
                <a:tc>
                  <a:txBody>
                    <a:bodyPr/>
                    <a:lstStyle/>
                    <a:p>
                      <a:pPr algn="ctr">
                        <a:spcAft>
                          <a:spcPts val="0"/>
                        </a:spcAft>
                      </a:pPr>
                      <a:r>
                        <a:rPr lang="el-GR" sz="2000" dirty="0">
                          <a:effectLst/>
                        </a:rPr>
                        <a:t>Σχέδιο  Ανθρώπου σε βάρκα</a:t>
                      </a:r>
                      <a:endParaRPr lang="el-GR" sz="1200" dirty="0">
                        <a:effectLst/>
                        <a:latin typeface="Times New Roman"/>
                        <a:ea typeface="Times New Roman"/>
                      </a:endParaRPr>
                    </a:p>
                  </a:txBody>
                  <a:tcPr marL="68580" marR="68580" marT="0" marB="0" anchor="ctr"/>
                </a:tc>
                <a:tc>
                  <a:txBody>
                    <a:bodyPr/>
                    <a:lstStyle/>
                    <a:p>
                      <a:pPr algn="ctr">
                        <a:spcAft>
                          <a:spcPts val="0"/>
                        </a:spcAft>
                      </a:pPr>
                      <a:r>
                        <a:rPr lang="el-GR" sz="2000" dirty="0">
                          <a:effectLst/>
                        </a:rPr>
                        <a:t>Σχέδιο</a:t>
                      </a:r>
                      <a:endParaRPr lang="el-GR" sz="1200" dirty="0">
                        <a:effectLst/>
                      </a:endParaRPr>
                    </a:p>
                    <a:p>
                      <a:pPr algn="ctr">
                        <a:spcAft>
                          <a:spcPts val="0"/>
                        </a:spcAft>
                      </a:pPr>
                      <a:r>
                        <a:rPr lang="el-GR" sz="2000" dirty="0">
                          <a:effectLst/>
                        </a:rPr>
                        <a:t>Δέντρου μπροστά από σπίτι</a:t>
                      </a:r>
                      <a:endParaRPr lang="el-GR" sz="1200" dirty="0">
                        <a:effectLst/>
                        <a:latin typeface="Times New Roman"/>
                        <a:ea typeface="Times New Roman"/>
                      </a:endParaRPr>
                    </a:p>
                  </a:txBody>
                  <a:tcPr marL="68580" marR="68580" marT="0" marB="0" anchor="ctr"/>
                </a:tc>
              </a:tr>
              <a:tr h="796132">
                <a:tc>
                  <a:txBody>
                    <a:bodyPr/>
                    <a:lstStyle/>
                    <a:p>
                      <a:pPr algn="ctr">
                        <a:lnSpc>
                          <a:spcPct val="200000"/>
                        </a:lnSpc>
                        <a:spcAft>
                          <a:spcPts val="0"/>
                        </a:spcAft>
                      </a:pPr>
                      <a:r>
                        <a:rPr lang="el-GR" sz="2000">
                          <a:effectLst/>
                        </a:rPr>
                        <a:t>Κορίτσια</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3,42*</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2,96</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3,16</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3,09</a:t>
                      </a:r>
                      <a:endParaRPr lang="el-GR" sz="1200">
                        <a:effectLst/>
                        <a:latin typeface="Times New Roman"/>
                        <a:ea typeface="Times New Roman"/>
                      </a:endParaRPr>
                    </a:p>
                  </a:txBody>
                  <a:tcPr marL="68580" marR="68580" marT="0" marB="0" anchor="b"/>
                </a:tc>
              </a:tr>
              <a:tr h="796132">
                <a:tc>
                  <a:txBody>
                    <a:bodyPr/>
                    <a:lstStyle/>
                    <a:p>
                      <a:pPr algn="ctr">
                        <a:lnSpc>
                          <a:spcPct val="200000"/>
                        </a:lnSpc>
                        <a:spcAft>
                          <a:spcPts val="0"/>
                        </a:spcAft>
                      </a:pPr>
                      <a:r>
                        <a:rPr lang="el-GR" sz="2000">
                          <a:effectLst/>
                        </a:rPr>
                        <a:t>Αγόρια</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2,98*</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2,76</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a:effectLst/>
                        </a:rPr>
                        <a:t>3,12</a:t>
                      </a:r>
                      <a:endParaRPr lang="el-GR" sz="1200">
                        <a:effectLst/>
                        <a:latin typeface="Times New Roman"/>
                        <a:ea typeface="Times New Roman"/>
                      </a:endParaRPr>
                    </a:p>
                  </a:txBody>
                  <a:tcPr marL="68580" marR="68580" marT="0" marB="0" anchor="b"/>
                </a:tc>
                <a:tc>
                  <a:txBody>
                    <a:bodyPr/>
                    <a:lstStyle/>
                    <a:p>
                      <a:pPr algn="ctr">
                        <a:lnSpc>
                          <a:spcPct val="200000"/>
                        </a:lnSpc>
                        <a:spcAft>
                          <a:spcPts val="0"/>
                        </a:spcAft>
                      </a:pPr>
                      <a:r>
                        <a:rPr lang="el-GR" sz="2000" dirty="0">
                          <a:effectLst/>
                        </a:rPr>
                        <a:t>3,01</a:t>
                      </a:r>
                      <a:endParaRPr lang="el-GR" sz="1200" dirty="0">
                        <a:effectLst/>
                        <a:latin typeface="Times New Roman"/>
                        <a:ea typeface="Times New Roman"/>
                      </a:endParaRPr>
                    </a:p>
                  </a:txBody>
                  <a:tcPr marL="68580" marR="68580" marT="0" marB="0" anchor="b"/>
                </a:tc>
              </a:tr>
            </a:tbl>
          </a:graphicData>
        </a:graphic>
      </p:graphicFrame>
    </p:spTree>
    <p:extLst>
      <p:ext uri="{BB962C8B-B14F-4D97-AF65-F5344CB8AC3E}">
        <p14:creationId xmlns:p14="http://schemas.microsoft.com/office/powerpoint/2010/main" val="1484563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Σκοποί  ενότητας</a:t>
            </a:r>
            <a:endParaRPr lang="el-GR" b="1" dirty="0"/>
          </a:p>
        </p:txBody>
      </p:sp>
      <p:sp>
        <p:nvSpPr>
          <p:cNvPr id="3" name="Content Placeholder 2"/>
          <p:cNvSpPr>
            <a:spLocks noGrp="1"/>
          </p:cNvSpPr>
          <p:nvPr>
            <p:ph idx="1"/>
          </p:nvPr>
        </p:nvSpPr>
        <p:spPr>
          <a:xfrm>
            <a:off x="395536" y="1556792"/>
            <a:ext cx="8136904" cy="4525963"/>
          </a:xfrm>
        </p:spPr>
        <p:txBody>
          <a:bodyPr>
            <a:normAutofit/>
          </a:bodyPr>
          <a:lstStyle/>
          <a:p>
            <a:r>
              <a:rPr lang="el-GR" dirty="0" smtClean="0"/>
              <a:t>Η διερεύνηση της σχέσης προτίμησης χεριού με την  </a:t>
            </a:r>
            <a:r>
              <a:rPr lang="el-GR" dirty="0"/>
              <a:t>κατεύθυνση </a:t>
            </a:r>
            <a:r>
              <a:rPr lang="el-GR" dirty="0" smtClean="0"/>
              <a:t>γραμμών και τη σχεδιαστική </a:t>
            </a:r>
            <a:r>
              <a:rPr lang="el-GR" dirty="0"/>
              <a:t>επίδοση</a:t>
            </a:r>
          </a:p>
          <a:p>
            <a:r>
              <a:rPr lang="el-GR" dirty="0" smtClean="0"/>
              <a:t>Η </a:t>
            </a:r>
            <a:r>
              <a:rPr lang="el-GR" dirty="0"/>
              <a:t>διερεύνηση </a:t>
            </a:r>
            <a:r>
              <a:rPr lang="el-GR" dirty="0" smtClean="0"/>
              <a:t>σχεδιαστικών επιδόσεων, </a:t>
            </a:r>
            <a:r>
              <a:rPr lang="el-GR" dirty="0" err="1" smtClean="0"/>
              <a:t>μεταγνωστικών</a:t>
            </a:r>
            <a:r>
              <a:rPr lang="el-GR" dirty="0" smtClean="0"/>
              <a:t> εμπειριών </a:t>
            </a:r>
            <a:r>
              <a:rPr lang="el-GR" dirty="0"/>
              <a:t>και </a:t>
            </a:r>
            <a:r>
              <a:rPr lang="el-GR" dirty="0" smtClean="0"/>
              <a:t>προτίμησης </a:t>
            </a:r>
            <a:r>
              <a:rPr lang="el-GR" dirty="0"/>
              <a:t>χεριού</a:t>
            </a:r>
          </a:p>
          <a:p>
            <a:r>
              <a:rPr lang="el-GR" dirty="0" smtClean="0"/>
              <a:t>Η </a:t>
            </a:r>
            <a:r>
              <a:rPr lang="el-GR" dirty="0"/>
              <a:t>γραφή, οι δυσκολίες της και η σχέση </a:t>
            </a:r>
            <a:r>
              <a:rPr lang="el-GR" dirty="0" smtClean="0"/>
              <a:t>τους με </a:t>
            </a:r>
            <a:r>
              <a:rPr lang="el-GR" dirty="0"/>
              <a:t>την προτίμηση χεριού</a:t>
            </a:r>
          </a:p>
          <a:p>
            <a:pPr marL="0"/>
            <a:endParaRPr lang="el-GR" dirty="0"/>
          </a:p>
        </p:txBody>
      </p:sp>
    </p:spTree>
    <p:extLst>
      <p:ext uri="{BB962C8B-B14F-4D97-AF65-F5344CB8AC3E}">
        <p14:creationId xmlns:p14="http://schemas.microsoft.com/office/powerpoint/2010/main" val="30308330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0" y="116632"/>
            <a:ext cx="9144000"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13/19</a:t>
            </a:r>
            <a:endParaRPr lang="el-GR" sz="3200" dirty="0"/>
          </a:p>
        </p:txBody>
      </p:sp>
      <p:sp>
        <p:nvSpPr>
          <p:cNvPr id="3" name="Θέση περιεχομένου 2"/>
          <p:cNvSpPr>
            <a:spLocks noGrp="1"/>
          </p:cNvSpPr>
          <p:nvPr>
            <p:ph idx="1"/>
          </p:nvPr>
        </p:nvSpPr>
        <p:spPr>
          <a:xfrm>
            <a:off x="0" y="1340768"/>
            <a:ext cx="9144000" cy="4968552"/>
          </a:xfrm>
        </p:spPr>
        <p:txBody>
          <a:bodyPr>
            <a:normAutofit fontScale="62500" lnSpcReduction="20000"/>
          </a:bodyPr>
          <a:lstStyle/>
          <a:p>
            <a:pPr marL="0" indent="0">
              <a:buNone/>
            </a:pPr>
            <a:r>
              <a:rPr lang="el-GR" b="1" dirty="0"/>
              <a:t>Από τα αποτελέσματα αυτής της έρευνας </a:t>
            </a:r>
            <a:r>
              <a:rPr lang="el-GR" b="1" dirty="0" smtClean="0"/>
              <a:t>δεν </a:t>
            </a:r>
            <a:r>
              <a:rPr lang="el-GR" b="1" dirty="0"/>
              <a:t>διαπιστώθηκαν στατιστικά σημαντικές διαφορές μεταξύ δεξιόχειρων και αριστερόχειρων παιδιών στη σχεδιαστική επίδοση, όπως αναμενόταν από την πρώτη υπόθεση, ούτε στα απλά, αλλά ούτε στα σύνθετα έργα που απαιτούν σωστή τοποθέτηση των σχεδιαζόμενων μερών στο χώρο. </a:t>
            </a:r>
            <a:endParaRPr lang="el-GR" b="1" dirty="0" smtClean="0"/>
          </a:p>
          <a:p>
            <a:r>
              <a:rPr lang="el-GR" dirty="0" smtClean="0"/>
              <a:t>Το </a:t>
            </a:r>
            <a:r>
              <a:rPr lang="el-GR" dirty="0"/>
              <a:t>γεγονός αυτό μπορεί να υποδηλώνει ότι είτε δεν υπάρχουν διαφορές στη λειτουργική συμμετοχή των δύο εγκεφαλικών ημισφαιρίων στη σχεδιαστική διαδικασία, είτε οι τυχόν υπάρχουσες διαφορές είναι πολύ μικρές ώστε να επηρεάσουν τη συνολική επίδοση δεξιόχειρων και αριστερόχειρων παιδιών. </a:t>
            </a:r>
          </a:p>
          <a:p>
            <a:r>
              <a:rPr lang="el-GR" dirty="0"/>
              <a:t>Επίσης, τα σχεδιαστικά έργα τα οποία χρησιμοποιήθηκαν ενδεχομένως να μην απαιτούσαν υψηλό επίπεδο </a:t>
            </a:r>
            <a:r>
              <a:rPr lang="el-GR" dirty="0" err="1"/>
              <a:t>οπτικο</a:t>
            </a:r>
            <a:r>
              <a:rPr lang="el-GR" dirty="0"/>
              <a:t>-χωρικής ικανότητας, με αποτελέσματα να μην επιτρέψουν την ανάδειξη της προβλεπόμενης υπεροχής των αριστερόχειρων παιδιών. </a:t>
            </a:r>
            <a:endParaRPr lang="el-GR" dirty="0" smtClean="0"/>
          </a:p>
          <a:p>
            <a:r>
              <a:rPr lang="el-GR" dirty="0" smtClean="0"/>
              <a:t>Τέλος</a:t>
            </a:r>
            <a:r>
              <a:rPr lang="el-GR" dirty="0"/>
              <a:t>, </a:t>
            </a:r>
            <a:r>
              <a:rPr lang="el-GR" dirty="0" smtClean="0"/>
              <a:t>η απουσία </a:t>
            </a:r>
            <a:r>
              <a:rPr lang="el-GR" dirty="0"/>
              <a:t>διαφορών στις σχεδιαστικές επιδόσεις </a:t>
            </a:r>
            <a:r>
              <a:rPr lang="el-GR" dirty="0" smtClean="0"/>
              <a:t>στο </a:t>
            </a:r>
            <a:r>
              <a:rPr lang="el-GR" dirty="0"/>
              <a:t>ότι η μέθοδος αξιολόγησης που χρησιμοποιήθηκε </a:t>
            </a:r>
            <a:r>
              <a:rPr lang="el-GR" dirty="0" smtClean="0"/>
              <a:t>δεν </a:t>
            </a:r>
            <a:r>
              <a:rPr lang="el-GR" dirty="0"/>
              <a:t>ήταν τόσο ευαίσθητη στο να καταγράψει τυχόν ποιοτικές διαφοροποιήσεις που αφορούν στην προοπτική, τη σκιαγράφηση και γενικά στοιχεία που παραπέμπουν στην αισθητική πληρότητα των σχεδίων και τα οποία διακρίνουν τις επιδόσεις  των ζωγράφων και των αρχιτεκτόνων. </a:t>
            </a:r>
          </a:p>
          <a:p>
            <a:endParaRPr lang="el-GR" dirty="0"/>
          </a:p>
        </p:txBody>
      </p:sp>
    </p:spTree>
    <p:extLst>
      <p:ext uri="{BB962C8B-B14F-4D97-AF65-F5344CB8AC3E}">
        <p14:creationId xmlns:p14="http://schemas.microsoft.com/office/powerpoint/2010/main" val="3293462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0" y="116632"/>
            <a:ext cx="9144000"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14/19</a:t>
            </a:r>
            <a:endParaRPr lang="el-GR" sz="3200" dirty="0"/>
          </a:p>
        </p:txBody>
      </p:sp>
      <p:sp>
        <p:nvSpPr>
          <p:cNvPr id="7" name="Ορθογώνιο 6"/>
          <p:cNvSpPr/>
          <p:nvPr/>
        </p:nvSpPr>
        <p:spPr>
          <a:xfrm>
            <a:off x="395536" y="3140968"/>
            <a:ext cx="2430016" cy="923330"/>
          </a:xfrm>
          <a:prstGeom prst="rect">
            <a:avLst/>
          </a:prstGeom>
        </p:spPr>
        <p:txBody>
          <a:bodyPr wrap="square">
            <a:spAutoFit/>
          </a:bodyPr>
          <a:lstStyle/>
          <a:p>
            <a:r>
              <a:rPr lang="el-GR" b="1" dirty="0" smtClean="0"/>
              <a:t>Εικόνα 1</a:t>
            </a:r>
            <a:r>
              <a:rPr lang="el-GR" b="1" dirty="0"/>
              <a:t>: </a:t>
            </a:r>
            <a:endParaRPr lang="el-GR" b="1" dirty="0" smtClean="0"/>
          </a:p>
          <a:p>
            <a:r>
              <a:rPr lang="el-GR" dirty="0" smtClean="0"/>
              <a:t>Σχέδια </a:t>
            </a:r>
            <a:r>
              <a:rPr lang="el-GR" dirty="0"/>
              <a:t>αριστερόχειρων και δεξιόχειρων</a:t>
            </a:r>
          </a:p>
        </p:txBody>
      </p:sp>
      <p:pic>
        <p:nvPicPr>
          <p:cNvPr id="1026" name="Picture 2" descr="Εικόνα 1: &#10;Σχέδια αριστερόχειρων και δεξιόχειρων&#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8" y="1268760"/>
            <a:ext cx="4135383"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8969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0" y="116632"/>
            <a:ext cx="9144000"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15/19</a:t>
            </a:r>
            <a:endParaRPr lang="el-GR" sz="3200" dirty="0"/>
          </a:p>
        </p:txBody>
      </p:sp>
      <p:sp>
        <p:nvSpPr>
          <p:cNvPr id="3" name="Θέση περιεχομένου 2"/>
          <p:cNvSpPr>
            <a:spLocks noGrp="1"/>
          </p:cNvSpPr>
          <p:nvPr>
            <p:ph idx="1"/>
          </p:nvPr>
        </p:nvSpPr>
        <p:spPr>
          <a:xfrm>
            <a:off x="395536" y="1340768"/>
            <a:ext cx="8208912" cy="4968552"/>
          </a:xfrm>
        </p:spPr>
        <p:txBody>
          <a:bodyPr>
            <a:noAutofit/>
          </a:bodyPr>
          <a:lstStyle/>
          <a:p>
            <a:pPr marL="0" indent="0">
              <a:buNone/>
            </a:pPr>
            <a:r>
              <a:rPr lang="el-GR" sz="2000" b="1" dirty="0"/>
              <a:t>Τα αποτελέσματα </a:t>
            </a:r>
          </a:p>
          <a:p>
            <a:r>
              <a:rPr lang="el-GR" sz="2000" dirty="0" smtClean="0"/>
              <a:t>Δεν </a:t>
            </a:r>
            <a:r>
              <a:rPr lang="el-GR" sz="2000" dirty="0"/>
              <a:t>παρατηρήθηκε επίσης καμία διαφορά ως προς την αλληλουχία των κινήσεων και ιδιαίτερα στη σειρά με την οποία αριστερόχειρες και δεξιόχειρες δημιουργούν τα σχεδιαζόμενα μέρη της εικόνας. Το γεγονός αυτό μπορεί να υποδηλώνει ότι οι δύο ομάδες χρησιμοποιούν κοινές στρατηγικές κατά τη σχεδιαστική διαδικασία. Κάτι τέτοιο, θα μπορούσε να ερμηνεύσει σε κάποιο βαθμό την απουσία ποσοτικών διαφορών στα σχέδια που παρήγαγαν τα αριστερόχειρα και δεξιόχειρα παιδιά. </a:t>
            </a:r>
          </a:p>
          <a:p>
            <a:r>
              <a:rPr lang="el-GR" sz="2000" dirty="0" smtClean="0"/>
              <a:t>Όσον </a:t>
            </a:r>
            <a:r>
              <a:rPr lang="el-GR" sz="2000" dirty="0"/>
              <a:t>αφορά την κατεύθυνση των γραμμών, η ανάλυση των δεδομένων έδειξε ότι η μόνη σημαντική διαφοροποίηση που μπορεί να αποδοθεί στην επίδραση της προτίμησης χεριού παρατηρείται στην κατεύθυνση των οριζόντων γραμμών επαληθεύοντας την τρίτη υπόθεση, αλλά και παλαιότερα ερευνητικά δεδομένα. </a:t>
            </a:r>
          </a:p>
          <a:p>
            <a:endParaRPr lang="el-GR" sz="2000" dirty="0"/>
          </a:p>
        </p:txBody>
      </p:sp>
    </p:spTree>
    <p:extLst>
      <p:ext uri="{BB962C8B-B14F-4D97-AF65-F5344CB8AC3E}">
        <p14:creationId xmlns:p14="http://schemas.microsoft.com/office/powerpoint/2010/main" val="2470839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0" y="116632"/>
            <a:ext cx="9144000"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16/19</a:t>
            </a:r>
            <a:endParaRPr lang="el-GR" sz="3200" dirty="0"/>
          </a:p>
        </p:txBody>
      </p:sp>
      <p:sp>
        <p:nvSpPr>
          <p:cNvPr id="3" name="Θέση περιεχομένου 2"/>
          <p:cNvSpPr>
            <a:spLocks noGrp="1"/>
          </p:cNvSpPr>
          <p:nvPr>
            <p:ph idx="1"/>
          </p:nvPr>
        </p:nvSpPr>
        <p:spPr>
          <a:xfrm>
            <a:off x="215516" y="1211580"/>
            <a:ext cx="8712968" cy="5097739"/>
          </a:xfrm>
        </p:spPr>
        <p:txBody>
          <a:bodyPr>
            <a:noAutofit/>
          </a:bodyPr>
          <a:lstStyle/>
          <a:p>
            <a:pPr marL="0" indent="0">
              <a:spcBef>
                <a:spcPts val="0"/>
              </a:spcBef>
              <a:buNone/>
            </a:pPr>
            <a:r>
              <a:rPr lang="el-GR" sz="2400" b="1" dirty="0"/>
              <a:t>Τα αποτελέσματα </a:t>
            </a:r>
          </a:p>
          <a:p>
            <a:pPr>
              <a:spcBef>
                <a:spcPts val="0"/>
              </a:spcBef>
            </a:pPr>
            <a:r>
              <a:rPr lang="el-GR" sz="1800" dirty="0" smtClean="0"/>
              <a:t>Η </a:t>
            </a:r>
            <a:r>
              <a:rPr lang="el-GR" sz="1800" dirty="0"/>
              <a:t>επίδραση της προτίμησης χεριού στις </a:t>
            </a:r>
            <a:r>
              <a:rPr lang="el-GR" sz="1800" dirty="0" err="1"/>
              <a:t>μεταγνωστικές</a:t>
            </a:r>
            <a:r>
              <a:rPr lang="el-GR" sz="1800" dirty="0"/>
              <a:t> εμπειρίες εμφανίστηκε σημαντική μόνο το αίσθημα δυσκολίας πριν τη σχεδίαση του πιο σύνθετου έργου (ένα δέντρο μπροστά από ένα σπίτι) όπου </a:t>
            </a:r>
            <a:r>
              <a:rPr lang="el-GR" sz="1800" b="1" dirty="0"/>
              <a:t>οι δεξιόχειρες ανέφεραν σημαντικά χαμηλότερο αίσθημα δυσκολίας </a:t>
            </a:r>
            <a:r>
              <a:rPr lang="el-GR" sz="1800" dirty="0"/>
              <a:t>(ΜΟ=1.90) από </a:t>
            </a:r>
            <a:r>
              <a:rPr lang="el-GR" sz="1800" dirty="0" err="1"/>
              <a:t>ό,τι</a:t>
            </a:r>
            <a:r>
              <a:rPr lang="el-GR" sz="1800" dirty="0"/>
              <a:t> οι αριστερόχειρες (ΜΟ=2.26). </a:t>
            </a:r>
          </a:p>
          <a:p>
            <a:pPr>
              <a:spcBef>
                <a:spcPts val="0"/>
              </a:spcBef>
            </a:pPr>
            <a:r>
              <a:rPr lang="el-GR" sz="1800" dirty="0" smtClean="0"/>
              <a:t>Οι </a:t>
            </a:r>
            <a:r>
              <a:rPr lang="el-GR" sz="1800" dirty="0"/>
              <a:t>σχέσεις των επιδόσεων και των </a:t>
            </a:r>
            <a:r>
              <a:rPr lang="el-GR" sz="1800" dirty="0" err="1"/>
              <a:t>μεταγνωστικών</a:t>
            </a:r>
            <a:r>
              <a:rPr lang="el-GR" sz="1800" dirty="0"/>
              <a:t> εμπειριών ανά προτίμηση χεριού έδειξαν ότι </a:t>
            </a:r>
            <a:r>
              <a:rPr lang="el-GR" sz="1800" b="1" dirty="0"/>
              <a:t>στην περίπτωση των αριστερόχειρων παιδιών το αίσθημα δυσκολίας πριν τη σχεδίαση βρέθηκε να συσχετίζεται αρνητικά με την επίδοση</a:t>
            </a:r>
            <a:r>
              <a:rPr lang="el-GR" sz="1800" dirty="0"/>
              <a:t> στα τρία από τα τέσσερα έργα (όχι στο έργο του σπιτιού). </a:t>
            </a:r>
          </a:p>
          <a:p>
            <a:pPr>
              <a:spcBef>
                <a:spcPts val="0"/>
              </a:spcBef>
            </a:pPr>
            <a:r>
              <a:rPr lang="el-GR" sz="1800" dirty="0" smtClean="0"/>
              <a:t>Αναφορικά </a:t>
            </a:r>
            <a:r>
              <a:rPr lang="el-GR" sz="1800" dirty="0"/>
              <a:t>με τις σχέσεις μεταξύ των </a:t>
            </a:r>
            <a:r>
              <a:rPr lang="el-GR" sz="1800" dirty="0" err="1"/>
              <a:t>μεταγνωστικών</a:t>
            </a:r>
            <a:r>
              <a:rPr lang="el-GR" sz="1800" dirty="0"/>
              <a:t> εμπειριών ανά προτίμηση χεριού. </a:t>
            </a:r>
          </a:p>
          <a:p>
            <a:pPr marL="400050" lvl="1" indent="0">
              <a:spcBef>
                <a:spcPts val="0"/>
              </a:spcBef>
              <a:buNone/>
            </a:pPr>
            <a:r>
              <a:rPr lang="el-GR" sz="1800" dirty="0"/>
              <a:t>α)   Τα αισθήματα δυσκολίας πριν και μετά τη σχεδίαση των έργων συσχετίζονται αρνητικά με το αίσθημα της αρέσκειας και την εκτίμηση της ορθότητας κυρίως στην ομάδα των δεξιόχειρων. </a:t>
            </a:r>
          </a:p>
          <a:p>
            <a:pPr marL="400050" lvl="1" indent="0">
              <a:spcBef>
                <a:spcPts val="0"/>
              </a:spcBef>
              <a:buNone/>
            </a:pPr>
            <a:r>
              <a:rPr lang="el-GR" sz="1800" dirty="0"/>
              <a:t>β)     Στην ομάδα των αριστερόχειρων το αίσθημα δυσκολίας πριν τη σχεδίαση συσχετίζεται αρνητικά με την εκτίμηση της ορθότητας μόνο στην περίπτωση των δύο έργων που αφορούν τη σχεδίαση σπιτιού (εύκολο και δύσκολο). </a:t>
            </a:r>
          </a:p>
        </p:txBody>
      </p:sp>
    </p:spTree>
    <p:extLst>
      <p:ext uri="{BB962C8B-B14F-4D97-AF65-F5344CB8AC3E}">
        <p14:creationId xmlns:p14="http://schemas.microsoft.com/office/powerpoint/2010/main" val="3466517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0" y="116632"/>
            <a:ext cx="9144000"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17/19</a:t>
            </a:r>
            <a:endParaRPr lang="el-GR" sz="3200" dirty="0"/>
          </a:p>
        </p:txBody>
      </p:sp>
      <p:sp>
        <p:nvSpPr>
          <p:cNvPr id="3" name="Θέση περιεχομένου 2"/>
          <p:cNvSpPr>
            <a:spLocks noGrp="1"/>
          </p:cNvSpPr>
          <p:nvPr>
            <p:ph idx="1"/>
          </p:nvPr>
        </p:nvSpPr>
        <p:spPr>
          <a:xfrm>
            <a:off x="215008" y="1330823"/>
            <a:ext cx="8677472" cy="4978497"/>
          </a:xfrm>
        </p:spPr>
        <p:txBody>
          <a:bodyPr>
            <a:normAutofit fontScale="47500" lnSpcReduction="20000"/>
          </a:bodyPr>
          <a:lstStyle/>
          <a:p>
            <a:pPr marL="0" indent="0">
              <a:buNone/>
            </a:pPr>
            <a:r>
              <a:rPr lang="el-GR" sz="4400" b="1" dirty="0"/>
              <a:t>Τα αποτελέσματα </a:t>
            </a:r>
          </a:p>
          <a:p>
            <a:r>
              <a:rPr lang="el-GR" sz="4200" b="1" dirty="0"/>
              <a:t>Ως προς τη σχέση της επίδοσης με τις </a:t>
            </a:r>
            <a:r>
              <a:rPr lang="el-GR" sz="4200" b="1" dirty="0" err="1"/>
              <a:t>μεταγνωστικές</a:t>
            </a:r>
            <a:r>
              <a:rPr lang="el-GR" sz="4200" b="1" dirty="0"/>
              <a:t> εμπειρίες,</a:t>
            </a:r>
            <a:r>
              <a:rPr lang="el-GR" sz="4200" dirty="0"/>
              <a:t> σε λίγες μόνο περιπτώσεις βρέθηκαν σημαντικές συσχετίσεις, Τα αποτελέσματα αυτά μπορεί να οφείλονται στο ότι τα παιδιά σε αυτές τις ηλικίες δεν έχουν διαμορφώσει ακόμη ένα σύστημα κριτηρίων για την αξιολόγηση της επίδοσής τους.</a:t>
            </a:r>
          </a:p>
          <a:p>
            <a:r>
              <a:rPr lang="el-GR" sz="4200" dirty="0" smtClean="0"/>
              <a:t>Παρόλο </a:t>
            </a:r>
            <a:r>
              <a:rPr lang="el-GR" sz="4200" dirty="0"/>
              <a:t>που δε βρέθηκαν διαφορές μεταξύ δεξιόχειρων-αριστερόχειρων στις σχεδιαστικές επιδόσεις</a:t>
            </a:r>
            <a:r>
              <a:rPr lang="el-GR" sz="4200" b="1" dirty="0"/>
              <a:t>,</a:t>
            </a:r>
            <a:r>
              <a:rPr lang="el-GR" sz="4200" dirty="0"/>
              <a:t> </a:t>
            </a:r>
            <a:r>
              <a:rPr lang="el-GR" sz="4200" b="1" dirty="0"/>
              <a:t>βρέθηκε να διαφοροποιείται το πρότυπο των σχέσεων της επίδοσης με τις </a:t>
            </a:r>
            <a:r>
              <a:rPr lang="el-GR" sz="4200" b="1" dirty="0" err="1"/>
              <a:t>μεταγνωστικές</a:t>
            </a:r>
            <a:r>
              <a:rPr lang="el-GR" sz="4200" b="1" dirty="0"/>
              <a:t> εμπειρίες</a:t>
            </a:r>
            <a:r>
              <a:rPr lang="el-GR" sz="4200" dirty="0"/>
              <a:t> αλλά και των </a:t>
            </a:r>
            <a:r>
              <a:rPr lang="el-GR" sz="4200" dirty="0" err="1"/>
              <a:t>μεταγνωστικών</a:t>
            </a:r>
            <a:r>
              <a:rPr lang="el-GR" sz="4200" dirty="0"/>
              <a:t> εμπειριών μεταξύ τους. Είναι χαρακτηριστική η </a:t>
            </a:r>
            <a:r>
              <a:rPr lang="el-GR" sz="4200" b="1" dirty="0"/>
              <a:t>αρνητική συσχέτιση του αισθήματος δυσκολίας με τις επιδόσεις</a:t>
            </a:r>
            <a:r>
              <a:rPr lang="el-GR" sz="4200" dirty="0"/>
              <a:t> σε τρία από τα τέσσερα έργα μόνο </a:t>
            </a:r>
            <a:r>
              <a:rPr lang="el-GR" sz="4200" b="1" dirty="0"/>
              <a:t>στην ομάδα των αριστερόχειρων</a:t>
            </a:r>
            <a:r>
              <a:rPr lang="el-GR" sz="4200" dirty="0"/>
              <a:t> παιδιών</a:t>
            </a:r>
            <a:r>
              <a:rPr lang="el-GR" sz="4200" dirty="0" smtClean="0"/>
              <a:t>.</a:t>
            </a:r>
            <a:r>
              <a:rPr lang="el-GR" sz="4200" dirty="0"/>
              <a:t> </a:t>
            </a:r>
            <a:endParaRPr lang="el-GR" sz="4200" dirty="0" smtClean="0"/>
          </a:p>
          <a:p>
            <a:r>
              <a:rPr lang="el-GR" sz="4200" dirty="0" smtClean="0"/>
              <a:t>Οι </a:t>
            </a:r>
            <a:r>
              <a:rPr lang="el-GR" sz="4200" dirty="0"/>
              <a:t>σχέσεις αυτές υποδηλώνουν καταρχήν το </a:t>
            </a:r>
            <a:r>
              <a:rPr lang="el-GR" sz="4200" b="1" dirty="0"/>
              <a:t>μεσολαβητικό ρόλο του αισθήματος δυσκολίας </a:t>
            </a:r>
            <a:r>
              <a:rPr lang="el-GR" sz="4200" dirty="0"/>
              <a:t>κατά τη διαδικασία της ενασχόλησης με το σχέδιο στην περίπτωση των αριστερόχειρων. Ένα υψηλό αίσθημα δυσκολίας από την πλευρά των παιδιών κατά την ενασχόλησή τους με μια περιοχή γνώσης μακροπρόθεσμα μπορεί να οδηγήσει σε λιγότερο θετικές κρίσεις για το αποτέλεσμα της δράσης και ενδεχομένως σε μείωση των επιδόσεων</a:t>
            </a:r>
            <a:r>
              <a:rPr lang="el-GR" sz="4200" dirty="0" smtClean="0"/>
              <a:t>.</a:t>
            </a:r>
            <a:endParaRPr lang="el-GR" sz="4200" dirty="0"/>
          </a:p>
        </p:txBody>
      </p:sp>
    </p:spTree>
    <p:extLst>
      <p:ext uri="{BB962C8B-B14F-4D97-AF65-F5344CB8AC3E}">
        <p14:creationId xmlns:p14="http://schemas.microsoft.com/office/powerpoint/2010/main" val="2396291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0" y="116632"/>
            <a:ext cx="9144000"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18/19</a:t>
            </a:r>
            <a:endParaRPr lang="el-GR" sz="3200" dirty="0"/>
          </a:p>
        </p:txBody>
      </p:sp>
      <p:sp>
        <p:nvSpPr>
          <p:cNvPr id="6" name="Ορθογώνιο 5"/>
          <p:cNvSpPr/>
          <p:nvPr/>
        </p:nvSpPr>
        <p:spPr>
          <a:xfrm>
            <a:off x="1475656" y="5877272"/>
            <a:ext cx="6749022" cy="369332"/>
          </a:xfrm>
          <a:prstGeom prst="rect">
            <a:avLst/>
          </a:prstGeom>
        </p:spPr>
        <p:txBody>
          <a:bodyPr wrap="square">
            <a:spAutoFit/>
          </a:bodyPr>
          <a:lstStyle/>
          <a:p>
            <a:r>
              <a:rPr lang="el-GR" dirty="0"/>
              <a:t>Εικόνα </a:t>
            </a:r>
            <a:r>
              <a:rPr lang="el-GR" dirty="0" smtClean="0"/>
              <a:t>2: Σχέδια </a:t>
            </a:r>
            <a:r>
              <a:rPr lang="el-GR" dirty="0"/>
              <a:t>ανθρώπου αριστερόχειρα και δεξιόχειρα αγοριού</a:t>
            </a:r>
          </a:p>
        </p:txBody>
      </p:sp>
      <p:pic>
        <p:nvPicPr>
          <p:cNvPr id="8" name="Εικόνα 7" descr="Εικόνα 2: &#10;Σχέδια ανθρώπου αριστερόχειρα και δεξιόχειρα αγοριού&#10;"/>
          <p:cNvPicPr>
            <a:picLocks noChangeAspect="1"/>
          </p:cNvPicPr>
          <p:nvPr/>
        </p:nvPicPr>
        <p:blipFill>
          <a:blip r:embed="rId3"/>
          <a:stretch>
            <a:fillRect/>
          </a:stretch>
        </p:blipFill>
        <p:spPr>
          <a:xfrm>
            <a:off x="1475656" y="1124297"/>
            <a:ext cx="6000750" cy="4752975"/>
          </a:xfrm>
          <a:prstGeom prst="rect">
            <a:avLst/>
          </a:prstGeom>
        </p:spPr>
      </p:pic>
    </p:spTree>
    <p:extLst>
      <p:ext uri="{BB962C8B-B14F-4D97-AF65-F5344CB8AC3E}">
        <p14:creationId xmlns:p14="http://schemas.microsoft.com/office/powerpoint/2010/main" val="42341195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0" y="116632"/>
            <a:ext cx="9144000" cy="1066130"/>
          </a:xfrm>
        </p:spPr>
        <p:txBody>
          <a:bodyPr>
            <a:noAutofit/>
          </a:bodyPr>
          <a:lstStyle/>
          <a:p>
            <a:r>
              <a:rPr lang="el-GR" sz="3200" b="1" dirty="0"/>
              <a:t>Προτίμηση χεριού και σχεδιαστική επίδοση:</a:t>
            </a:r>
            <a:br>
              <a:rPr lang="el-GR" sz="3200" b="1" dirty="0"/>
            </a:br>
            <a:r>
              <a:rPr lang="el-GR" sz="3200" b="1" dirty="0"/>
              <a:t>Ερευνητικά δεδομένα από τον ελληνικό χώρο  </a:t>
            </a:r>
            <a:r>
              <a:rPr lang="el-GR" sz="3200" b="1" dirty="0" smtClean="0"/>
              <a:t>19/19</a:t>
            </a:r>
            <a:endParaRPr lang="el-GR" sz="3200" dirty="0"/>
          </a:p>
        </p:txBody>
      </p:sp>
      <p:sp>
        <p:nvSpPr>
          <p:cNvPr id="6" name="Ορθογώνιο 5" descr="Εικόνα 3: &#10;Σχέδια δένδρου μπροστά από το σπίτι αριστερόχειρα και δεξιόχειρα κοριτσιού&#10;"/>
          <p:cNvSpPr/>
          <p:nvPr/>
        </p:nvSpPr>
        <p:spPr>
          <a:xfrm>
            <a:off x="251520" y="5877272"/>
            <a:ext cx="8640959" cy="369332"/>
          </a:xfrm>
          <a:prstGeom prst="rect">
            <a:avLst/>
          </a:prstGeom>
        </p:spPr>
        <p:txBody>
          <a:bodyPr wrap="square">
            <a:spAutoFit/>
          </a:bodyPr>
          <a:lstStyle/>
          <a:p>
            <a:r>
              <a:rPr lang="el-GR" b="1" dirty="0"/>
              <a:t>Εικόνα </a:t>
            </a:r>
            <a:r>
              <a:rPr lang="el-GR" b="1" dirty="0" smtClean="0"/>
              <a:t>3.</a:t>
            </a:r>
            <a:r>
              <a:rPr lang="el-GR" dirty="0" smtClean="0"/>
              <a:t> Σχέδια δένδρου μπροστά από το σπίτι αριστερόχειρα </a:t>
            </a:r>
            <a:r>
              <a:rPr lang="el-GR" dirty="0"/>
              <a:t>και </a:t>
            </a:r>
            <a:r>
              <a:rPr lang="el-GR" dirty="0" smtClean="0"/>
              <a:t>δεξιόχειρα κοριτσιού</a:t>
            </a:r>
            <a:endParaRPr lang="el-GR" dirty="0"/>
          </a:p>
        </p:txBody>
      </p:sp>
      <p:pic>
        <p:nvPicPr>
          <p:cNvPr id="7" name="Εικόνα 6" descr="Εικόνα 3. &#10;Σχέδια δένδρου μπροστά από το σπίτι αριστερόχειρα και δεξιόχειρα κοριτσιού&#10;"/>
          <p:cNvPicPr>
            <a:picLocks noChangeAspect="1"/>
          </p:cNvPicPr>
          <p:nvPr/>
        </p:nvPicPr>
        <p:blipFill>
          <a:blip r:embed="rId3"/>
          <a:stretch>
            <a:fillRect/>
          </a:stretch>
        </p:blipFill>
        <p:spPr>
          <a:xfrm>
            <a:off x="683568" y="1556792"/>
            <a:ext cx="7785016" cy="3888432"/>
          </a:xfrm>
          <a:prstGeom prst="rect">
            <a:avLst/>
          </a:prstGeom>
        </p:spPr>
      </p:pic>
    </p:spTree>
    <p:extLst>
      <p:ext uri="{BB962C8B-B14F-4D97-AF65-F5344CB8AC3E}">
        <p14:creationId xmlns:p14="http://schemas.microsoft.com/office/powerpoint/2010/main" val="534502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1/11</a:t>
            </a:r>
            <a:endParaRPr lang="el-GR" sz="3000" b="1" dirty="0"/>
          </a:p>
        </p:txBody>
      </p:sp>
      <p:sp>
        <p:nvSpPr>
          <p:cNvPr id="4" name="Ορθογώνιο 3"/>
          <p:cNvSpPr/>
          <p:nvPr/>
        </p:nvSpPr>
        <p:spPr>
          <a:xfrm>
            <a:off x="179512" y="1340768"/>
            <a:ext cx="8784976" cy="4708981"/>
          </a:xfrm>
          <a:prstGeom prst="rect">
            <a:avLst/>
          </a:prstGeom>
        </p:spPr>
        <p:txBody>
          <a:bodyPr wrap="square">
            <a:spAutoFit/>
          </a:bodyPr>
          <a:lstStyle/>
          <a:p>
            <a:pPr marL="285750" indent="-285750" algn="just">
              <a:buFont typeface="Arial" panose="020B0604020202020204" pitchFamily="34" charset="0"/>
              <a:buChar char="•"/>
            </a:pPr>
            <a:r>
              <a:rPr lang="el-GR" altLang="el-GR" sz="2000" dirty="0"/>
              <a:t>Η έρευνα έχει </a:t>
            </a:r>
            <a:r>
              <a:rPr lang="el-GR" altLang="el-GR" sz="2000" dirty="0" smtClean="0"/>
              <a:t>δείξει </a:t>
            </a:r>
            <a:r>
              <a:rPr lang="el-GR" altLang="el-GR" sz="2000" dirty="0"/>
              <a:t>αυξημένη συχνότητα μη </a:t>
            </a:r>
            <a:r>
              <a:rPr lang="el-GR" altLang="el-GR" sz="2000" dirty="0" err="1"/>
              <a:t>δεξιοχειρίας</a:t>
            </a:r>
            <a:r>
              <a:rPr lang="el-GR" altLang="el-GR" sz="2000" dirty="0"/>
              <a:t> ανάμεσα στα παιδιά που παρουσιάζουν </a:t>
            </a:r>
            <a:r>
              <a:rPr lang="el-GR" altLang="el-GR" sz="2000" dirty="0" err="1"/>
              <a:t>νευροαναπτυξιακές</a:t>
            </a:r>
            <a:r>
              <a:rPr lang="el-GR" altLang="el-GR" sz="2000" dirty="0"/>
              <a:t> </a:t>
            </a:r>
            <a:r>
              <a:rPr lang="el-GR" altLang="el-GR" sz="2000" dirty="0" smtClean="0"/>
              <a:t>διαταραχές </a:t>
            </a:r>
            <a:r>
              <a:rPr lang="el-GR" altLang="el-GR" sz="2000" dirty="0"/>
              <a:t>ή μαθησιακές δυσκολίες. Οι </a:t>
            </a:r>
            <a:r>
              <a:rPr lang="en-US" altLang="el-GR" sz="2000" dirty="0" err="1"/>
              <a:t>Waber</a:t>
            </a:r>
            <a:r>
              <a:rPr lang="el-GR" altLang="el-GR" sz="2000" dirty="0"/>
              <a:t> &amp; </a:t>
            </a:r>
            <a:r>
              <a:rPr lang="en-US" altLang="el-GR" sz="2000" dirty="0" err="1"/>
              <a:t>Berstein</a:t>
            </a:r>
            <a:r>
              <a:rPr lang="el-GR" altLang="el-GR" sz="2000" dirty="0"/>
              <a:t> (1994) διαπιστώνουν ότι η </a:t>
            </a:r>
            <a:r>
              <a:rPr lang="el-GR" altLang="el-GR" sz="2000" dirty="0" err="1"/>
              <a:t>δυσγραφία</a:t>
            </a:r>
            <a:r>
              <a:rPr lang="el-GR" altLang="el-GR" sz="2000" dirty="0"/>
              <a:t> είναι το πιο συχνό παράπονο των μαθητών με μαθησιακές δυσκολίες.</a:t>
            </a:r>
            <a:endParaRPr lang="en-US" altLang="el-GR" sz="2000" dirty="0"/>
          </a:p>
          <a:p>
            <a:pPr marL="285750" indent="-285750" algn="just">
              <a:buFont typeface="Arial" panose="020B0604020202020204" pitchFamily="34" charset="0"/>
              <a:buChar char="•"/>
            </a:pPr>
            <a:r>
              <a:rPr lang="el-GR" altLang="el-GR" sz="2000" dirty="0" smtClean="0"/>
              <a:t>Η </a:t>
            </a:r>
            <a:r>
              <a:rPr lang="el-GR" altLang="el-GR" sz="2000" dirty="0"/>
              <a:t>ανασκόπηση των ερευνητικών δεδομένων που εξετάζουν τη σχέση προτίμηση χεριού και γραφής, δίνει αντικρουόμενα αποτελέσματα.</a:t>
            </a:r>
            <a:endParaRPr lang="en-US" altLang="el-GR" sz="2000" dirty="0"/>
          </a:p>
          <a:p>
            <a:pPr marL="285750" indent="-285750" algn="just">
              <a:buFont typeface="Arial" panose="020B0604020202020204" pitchFamily="34" charset="0"/>
              <a:buChar char="•"/>
            </a:pPr>
            <a:r>
              <a:rPr lang="el-GR" altLang="el-GR" sz="2000" dirty="0" smtClean="0"/>
              <a:t>Άλλοι </a:t>
            </a:r>
            <a:r>
              <a:rPr lang="el-GR" altLang="el-GR" sz="2000" dirty="0"/>
              <a:t>ερευνητές δε διαπιστώνουν διαφορές μεταξύ δεξιόχειρων και αριστερόχειρων στην ταχύτητα γραφής και στα ποιοτικά χαρακτηριστικά της γραφής, ενώ άλλοι υποστηρίζουν ότι οι δεξιόχειρες γράφουν ταχύτερα και με πιο ευανάγνωστα γράμματα από τους </a:t>
            </a:r>
            <a:r>
              <a:rPr lang="el-GR" altLang="el-GR" sz="2000" dirty="0" smtClean="0"/>
              <a:t>αριστερόχειρες (</a:t>
            </a:r>
            <a:r>
              <a:rPr lang="en-US" altLang="el-GR" sz="2000" dirty="0" err="1"/>
              <a:t>Mergl</a:t>
            </a:r>
            <a:r>
              <a:rPr lang="en-US" altLang="el-GR" sz="2000" dirty="0"/>
              <a:t> et al</a:t>
            </a:r>
            <a:r>
              <a:rPr lang="el-GR" altLang="el-GR" sz="2000" dirty="0"/>
              <a:t>., 1999; </a:t>
            </a:r>
            <a:r>
              <a:rPr lang="en-US" altLang="el-GR" sz="2000" dirty="0" err="1"/>
              <a:t>Simner</a:t>
            </a:r>
            <a:r>
              <a:rPr lang="el-GR" altLang="el-GR" sz="2000" dirty="0"/>
              <a:t>, 1984; </a:t>
            </a:r>
            <a:r>
              <a:rPr lang="en-US" altLang="el-GR" sz="2000" dirty="0" err="1"/>
              <a:t>Tarnopol</a:t>
            </a:r>
            <a:r>
              <a:rPr lang="fr-FR" altLang="el-GR" sz="2000" dirty="0"/>
              <a:t> </a:t>
            </a:r>
            <a:r>
              <a:rPr lang="en-US" altLang="el-GR" sz="2000" dirty="0"/>
              <a:t>and Feldman</a:t>
            </a:r>
            <a:r>
              <a:rPr lang="el-GR" altLang="el-GR" sz="2000" dirty="0"/>
              <a:t>, 1987; </a:t>
            </a:r>
            <a:r>
              <a:rPr lang="en-US" altLang="el-GR" sz="2000" dirty="0" err="1"/>
              <a:t>Ziviani</a:t>
            </a:r>
            <a:r>
              <a:rPr lang="el-GR" altLang="el-GR" sz="2000" dirty="0"/>
              <a:t>, 1984; </a:t>
            </a:r>
            <a:r>
              <a:rPr lang="en-US" altLang="el-GR" sz="2000" dirty="0" err="1"/>
              <a:t>Ziviani</a:t>
            </a:r>
            <a:r>
              <a:rPr lang="de-DE" altLang="el-GR" sz="2000" dirty="0"/>
              <a:t> </a:t>
            </a:r>
            <a:r>
              <a:rPr lang="en-US" altLang="el-GR" sz="2000" dirty="0"/>
              <a:t>and Elkins</a:t>
            </a:r>
            <a:r>
              <a:rPr lang="el-GR" altLang="el-GR" sz="2000" dirty="0"/>
              <a:t>, 1986).</a:t>
            </a:r>
            <a:endParaRPr lang="en-US" altLang="el-GR" sz="2000" dirty="0"/>
          </a:p>
          <a:p>
            <a:pPr marL="285750" indent="-285750" algn="just">
              <a:buFont typeface="Arial" panose="020B0604020202020204" pitchFamily="34" charset="0"/>
              <a:buChar char="•"/>
            </a:pPr>
            <a:r>
              <a:rPr lang="el-GR" altLang="el-GR" sz="2000" dirty="0" smtClean="0"/>
              <a:t>Άλλες </a:t>
            </a:r>
            <a:r>
              <a:rPr lang="el-GR" altLang="el-GR" sz="2000" dirty="0"/>
              <a:t>πάλι έρευνες έδειξαν ότι οι δυο ομάδες διαφέρουν μόνο στην κατεύθυνση σχεδίασης των οριζόντιων γραμμών (</a:t>
            </a:r>
            <a:r>
              <a:rPr lang="en-US" altLang="el-GR" sz="2000" dirty="0"/>
              <a:t>Glenn et al</a:t>
            </a:r>
            <a:r>
              <a:rPr lang="el-GR" altLang="el-GR" sz="2000" dirty="0"/>
              <a:t>., 1995; </a:t>
            </a:r>
            <a:r>
              <a:rPr lang="en-US" altLang="el-GR" sz="2000" dirty="0" err="1"/>
              <a:t>Scheirs</a:t>
            </a:r>
            <a:r>
              <a:rPr lang="el-GR" altLang="el-GR" sz="2000" dirty="0"/>
              <a:t>, 1990).</a:t>
            </a:r>
          </a:p>
        </p:txBody>
      </p:sp>
    </p:spTree>
    <p:extLst>
      <p:ext uri="{BB962C8B-B14F-4D97-AF65-F5344CB8AC3E}">
        <p14:creationId xmlns:p14="http://schemas.microsoft.com/office/powerpoint/2010/main" val="1406521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457200" y="130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2/11</a:t>
            </a:r>
            <a:endParaRPr lang="el-GR" sz="3000" b="1" dirty="0"/>
          </a:p>
        </p:txBody>
      </p:sp>
      <p:sp>
        <p:nvSpPr>
          <p:cNvPr id="4" name="Ορθογώνιο 3"/>
          <p:cNvSpPr/>
          <p:nvPr/>
        </p:nvSpPr>
        <p:spPr>
          <a:xfrm>
            <a:off x="323528" y="1052736"/>
            <a:ext cx="8496944" cy="5940088"/>
          </a:xfrm>
          <a:prstGeom prst="rect">
            <a:avLst/>
          </a:prstGeom>
        </p:spPr>
        <p:txBody>
          <a:bodyPr wrap="square">
            <a:spAutoFit/>
          </a:bodyPr>
          <a:lstStyle/>
          <a:p>
            <a:pPr algn="just">
              <a:buClr>
                <a:srgbClr val="FFFF66"/>
              </a:buClr>
            </a:pPr>
            <a:r>
              <a:rPr lang="el-GR" altLang="el-GR" sz="2000" b="1" dirty="0"/>
              <a:t>Στόχος της παρούσας έρευνας</a:t>
            </a:r>
          </a:p>
          <a:p>
            <a:pPr algn="just">
              <a:buClr>
                <a:srgbClr val="FFFF66"/>
              </a:buClr>
            </a:pPr>
            <a:r>
              <a:rPr lang="el-GR" altLang="el-GR" dirty="0" smtClean="0"/>
              <a:t>Είναι </a:t>
            </a:r>
            <a:r>
              <a:rPr lang="el-GR" altLang="el-GR" dirty="0"/>
              <a:t>η μελέτη της επίδρασης της προτίμησης χεριού στην επίδοση γραφής των παιδιών και η ερμηνεία  πιθανών διαφορών με βάση</a:t>
            </a:r>
            <a:r>
              <a:rPr lang="el-GR" altLang="el-GR" dirty="0" smtClean="0"/>
              <a:t>:</a:t>
            </a:r>
          </a:p>
          <a:p>
            <a:pPr algn="just">
              <a:buClr>
                <a:srgbClr val="FFFF66"/>
              </a:buClr>
            </a:pPr>
            <a:endParaRPr lang="el-GR" altLang="el-GR" dirty="0"/>
          </a:p>
          <a:p>
            <a:pPr algn="just">
              <a:buClr>
                <a:srgbClr val="FFFF66"/>
              </a:buClr>
            </a:pPr>
            <a:r>
              <a:rPr lang="el-GR" altLang="el-GR" b="1" dirty="0" smtClean="0"/>
              <a:t>Α</a:t>
            </a:r>
            <a:r>
              <a:rPr lang="el-GR" altLang="el-GR" b="1" dirty="0"/>
              <a:t>. Νευροπαθολογική θεωρία </a:t>
            </a:r>
          </a:p>
          <a:p>
            <a:pPr algn="just">
              <a:buClr>
                <a:srgbClr val="FFFF66"/>
              </a:buClr>
            </a:pPr>
            <a:r>
              <a:rPr lang="el-GR" altLang="el-GR" dirty="0"/>
              <a:t>Μια υποομάδα των αριστερόχειρων χαρακτηρίζεται από πρώιμη βλάβη στο αριστερό ημισφαίριο και μη τυπική ημισφαιρική αντιπροσώπευση για τη γλώσσα. Έτσι ανάμεσα στους αριστερόχειρες περιλαμβάνεται ένα ποσοστό δυνητικά παθολογικό, το οποίο πιθανώς παρουσιάζει μειωμένη επίδοση σε διάφορες γνωστικές δοκιμασίες (</a:t>
            </a:r>
            <a:r>
              <a:rPr lang="el-GR" altLang="el-GR" dirty="0" err="1"/>
              <a:t>Bishop</a:t>
            </a:r>
            <a:r>
              <a:rPr lang="el-GR" altLang="el-GR" dirty="0"/>
              <a:t>, 1990; </a:t>
            </a:r>
            <a:r>
              <a:rPr lang="el-GR" altLang="el-GR" dirty="0" err="1"/>
              <a:t>Coren</a:t>
            </a:r>
            <a:r>
              <a:rPr lang="el-GR" altLang="el-GR" dirty="0"/>
              <a:t> &amp; </a:t>
            </a:r>
            <a:r>
              <a:rPr lang="el-GR" altLang="el-GR" dirty="0" err="1"/>
              <a:t>Halpern</a:t>
            </a:r>
            <a:r>
              <a:rPr lang="el-GR" altLang="el-GR" dirty="0"/>
              <a:t>, 1991; </a:t>
            </a:r>
            <a:r>
              <a:rPr lang="el-GR" altLang="el-GR" dirty="0" err="1"/>
              <a:t>Satz</a:t>
            </a:r>
            <a:r>
              <a:rPr lang="el-GR" altLang="el-GR" dirty="0"/>
              <a:t> </a:t>
            </a:r>
            <a:r>
              <a:rPr lang="el-GR" altLang="el-GR" dirty="0" err="1"/>
              <a:t>et</a:t>
            </a:r>
            <a:r>
              <a:rPr lang="el-GR" altLang="el-GR" dirty="0"/>
              <a:t> </a:t>
            </a:r>
            <a:r>
              <a:rPr lang="el-GR" altLang="el-GR" dirty="0" err="1"/>
              <a:t>al</a:t>
            </a:r>
            <a:r>
              <a:rPr lang="el-GR" altLang="el-GR" dirty="0"/>
              <a:t>., 1985). </a:t>
            </a:r>
          </a:p>
          <a:p>
            <a:pPr algn="just">
              <a:buClr>
                <a:srgbClr val="FFFF66"/>
              </a:buClr>
            </a:pPr>
            <a:r>
              <a:rPr lang="el-GR" altLang="el-GR" b="1" dirty="0" smtClean="0"/>
              <a:t>Β</a:t>
            </a:r>
            <a:r>
              <a:rPr lang="el-GR" altLang="el-GR" b="1" dirty="0"/>
              <a:t>. Ορμονική - Αναπτυξιακή θεωρία</a:t>
            </a:r>
          </a:p>
          <a:p>
            <a:pPr algn="just">
              <a:buClr>
                <a:srgbClr val="FFFF66"/>
              </a:buClr>
            </a:pPr>
            <a:r>
              <a:rPr lang="el-GR" altLang="el-GR" dirty="0"/>
              <a:t>Υπάρχει ουσιαστική σχέση ανάμεσα στην παρατεταμένη ανάπτυξη του αριστερού ημισφαιρίου, τη μειωμένη </a:t>
            </a:r>
            <a:r>
              <a:rPr lang="el-GR" altLang="el-GR" dirty="0" err="1"/>
              <a:t>δεξιοχειρία</a:t>
            </a:r>
            <a:r>
              <a:rPr lang="el-GR" altLang="el-GR" dirty="0"/>
              <a:t>, διάφορες μαθησιακές διαταραχές κι άλλες καταστάσεις, οι οποίες καθοδηγούνται από την προγεννητική επίδραση της εμβρυϊκής τεστοστερόνης στο αναπτυσσόμενο νευρικό σύστημα (</a:t>
            </a:r>
            <a:r>
              <a:rPr lang="el-GR" altLang="el-GR" dirty="0" err="1"/>
              <a:t>Geschwind</a:t>
            </a:r>
            <a:r>
              <a:rPr lang="el-GR" altLang="el-GR" dirty="0"/>
              <a:t> &amp; </a:t>
            </a:r>
            <a:r>
              <a:rPr lang="el-GR" altLang="el-GR" dirty="0" err="1"/>
              <a:t>Galaburda</a:t>
            </a:r>
            <a:r>
              <a:rPr lang="el-GR" altLang="el-GR" dirty="0"/>
              <a:t>, 1987).</a:t>
            </a:r>
          </a:p>
          <a:p>
            <a:pPr algn="just">
              <a:buClr>
                <a:srgbClr val="FFFF66"/>
              </a:buClr>
            </a:pPr>
            <a:r>
              <a:rPr lang="el-GR" altLang="el-GR" dirty="0" smtClean="0"/>
              <a:t>Η </a:t>
            </a:r>
            <a:r>
              <a:rPr lang="el-GR" altLang="el-GR" dirty="0"/>
              <a:t>έρευνα έχει επίσης δείξει αυξημένη συχνότητα μη </a:t>
            </a:r>
            <a:r>
              <a:rPr lang="el-GR" altLang="el-GR" dirty="0" err="1"/>
              <a:t>δεξιοχειρίας</a:t>
            </a:r>
            <a:r>
              <a:rPr lang="el-GR" altLang="el-GR" dirty="0"/>
              <a:t> ανάμεσα στα παιδιά που παρουσιάζουν </a:t>
            </a:r>
            <a:r>
              <a:rPr lang="el-GR" altLang="el-GR" dirty="0" err="1"/>
              <a:t>νευροαναπτυξιακές</a:t>
            </a:r>
            <a:r>
              <a:rPr lang="el-GR" altLang="el-GR" dirty="0"/>
              <a:t> </a:t>
            </a:r>
            <a:r>
              <a:rPr lang="el-GR" altLang="el-GR" dirty="0" smtClean="0"/>
              <a:t>διαταραχές. </a:t>
            </a:r>
            <a:r>
              <a:rPr lang="el-GR" altLang="el-GR" dirty="0"/>
              <a:t>Οι </a:t>
            </a:r>
            <a:r>
              <a:rPr lang="en-US" altLang="el-GR" dirty="0" err="1"/>
              <a:t>Waber</a:t>
            </a:r>
            <a:r>
              <a:rPr lang="el-GR" altLang="el-GR" dirty="0"/>
              <a:t> &amp; </a:t>
            </a:r>
            <a:r>
              <a:rPr lang="en-US" altLang="el-GR" dirty="0" err="1"/>
              <a:t>Berstein</a:t>
            </a:r>
            <a:r>
              <a:rPr lang="el-GR" altLang="el-GR" dirty="0"/>
              <a:t> (1994) διαπιστώνουν ότι η </a:t>
            </a:r>
            <a:r>
              <a:rPr lang="el-GR" altLang="el-GR" dirty="0" err="1"/>
              <a:t>δυσγραφία</a:t>
            </a:r>
            <a:r>
              <a:rPr lang="el-GR" altLang="el-GR" dirty="0"/>
              <a:t> είναι το πιο συχνό παράπονο των μαθητών με μαθησιακές δυσκολίες.</a:t>
            </a:r>
            <a:endParaRPr lang="en-US" altLang="el-GR" dirty="0"/>
          </a:p>
          <a:p>
            <a:pPr algn="just">
              <a:buClr>
                <a:srgbClr val="FFFF66"/>
              </a:buClr>
            </a:pPr>
            <a:endParaRPr lang="el-GR" altLang="el-GR" dirty="0"/>
          </a:p>
          <a:p>
            <a:pPr algn="just">
              <a:buClr>
                <a:srgbClr val="FFFF66"/>
              </a:buClr>
            </a:pPr>
            <a:r>
              <a:rPr lang="en-US" altLang="el-GR" dirty="0"/>
              <a:t>  </a:t>
            </a:r>
            <a:endParaRPr lang="el-GR" altLang="el-GR" dirty="0"/>
          </a:p>
        </p:txBody>
      </p:sp>
    </p:spTree>
    <p:extLst>
      <p:ext uri="{BB962C8B-B14F-4D97-AF65-F5344CB8AC3E}">
        <p14:creationId xmlns:p14="http://schemas.microsoft.com/office/powerpoint/2010/main" val="41012304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457200" y="125760"/>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3/11</a:t>
            </a:r>
            <a:endParaRPr lang="el-GR" sz="3000" b="1" dirty="0"/>
          </a:p>
        </p:txBody>
      </p:sp>
      <p:sp>
        <p:nvSpPr>
          <p:cNvPr id="4" name="Ορθογώνιο 3"/>
          <p:cNvSpPr/>
          <p:nvPr/>
        </p:nvSpPr>
        <p:spPr>
          <a:xfrm>
            <a:off x="647564" y="1556792"/>
            <a:ext cx="7848872" cy="4339650"/>
          </a:xfrm>
          <a:prstGeom prst="rect">
            <a:avLst/>
          </a:prstGeom>
        </p:spPr>
        <p:txBody>
          <a:bodyPr wrap="square">
            <a:spAutoFit/>
          </a:bodyPr>
          <a:lstStyle/>
          <a:p>
            <a:pPr algn="just">
              <a:buClr>
                <a:srgbClr val="FFFF66"/>
              </a:buClr>
            </a:pPr>
            <a:r>
              <a:rPr lang="el-GR" altLang="el-GR" sz="2400" b="1" dirty="0" smtClean="0"/>
              <a:t>Υποθέσεις</a:t>
            </a:r>
          </a:p>
          <a:p>
            <a:pPr algn="just">
              <a:buClr>
                <a:srgbClr val="FFFF66"/>
              </a:buClr>
            </a:pPr>
            <a:r>
              <a:rPr lang="el-GR" altLang="el-GR" dirty="0" smtClean="0"/>
              <a:t>1</a:t>
            </a:r>
            <a:r>
              <a:rPr lang="el-GR" altLang="el-GR" baseline="30000" dirty="0" smtClean="0"/>
              <a:t>η</a:t>
            </a:r>
            <a:r>
              <a:rPr lang="el-GR" altLang="el-GR" dirty="0" smtClean="0"/>
              <a:t>  Η </a:t>
            </a:r>
            <a:r>
              <a:rPr lang="el-GR" altLang="el-GR" dirty="0"/>
              <a:t>θέση της νευροπαθολογικής θεωρίας ότι η ομάδα των αριστερόχειρων περιλαμβάνει περισσότερες παθολογικές περιπτώσεις, μας οδηγεί στην πρόβλεψη ότι </a:t>
            </a:r>
            <a:r>
              <a:rPr lang="el-GR" altLang="el-GR" b="1" dirty="0"/>
              <a:t>η επίδοσή τους στη γραφή θα είναι κατώτερη από αυτή των δεξιόχειρων.</a:t>
            </a:r>
          </a:p>
          <a:p>
            <a:pPr algn="just">
              <a:buClr>
                <a:srgbClr val="FFFF66"/>
              </a:buClr>
            </a:pPr>
            <a:r>
              <a:rPr lang="el-GR" altLang="el-GR" dirty="0" smtClean="0"/>
              <a:t>Η </a:t>
            </a:r>
            <a:r>
              <a:rPr lang="el-GR" altLang="el-GR" dirty="0"/>
              <a:t>καθυστερημένη ανάπτυξη του αριστερού ημισφαιρίου στους αριστερόχειρες όπως προτείνουν οι </a:t>
            </a:r>
            <a:r>
              <a:rPr lang="el-GR" altLang="el-GR" dirty="0" err="1"/>
              <a:t>Geschwind</a:t>
            </a:r>
            <a:r>
              <a:rPr lang="el-GR" altLang="el-GR" dirty="0"/>
              <a:t> &amp; </a:t>
            </a:r>
            <a:r>
              <a:rPr lang="el-GR" altLang="el-GR" dirty="0" err="1"/>
              <a:t>Galaburda</a:t>
            </a:r>
            <a:r>
              <a:rPr lang="el-GR" altLang="el-GR" dirty="0"/>
              <a:t>  θα μπορούσε να οδηγήσει σε δύο ακόμα υποθέσεις</a:t>
            </a:r>
            <a:r>
              <a:rPr lang="el-GR" altLang="el-GR" dirty="0" smtClean="0"/>
              <a:t>:</a:t>
            </a:r>
          </a:p>
          <a:p>
            <a:pPr algn="just">
              <a:buClr>
                <a:srgbClr val="FFFF66"/>
              </a:buClr>
            </a:pPr>
            <a:endParaRPr lang="el-GR" altLang="el-GR" dirty="0"/>
          </a:p>
          <a:p>
            <a:pPr algn="just">
              <a:buClr>
                <a:srgbClr val="FFFF66"/>
              </a:buClr>
            </a:pPr>
            <a:r>
              <a:rPr lang="el-GR" altLang="el-GR" b="1" dirty="0" smtClean="0"/>
              <a:t>2</a:t>
            </a:r>
            <a:r>
              <a:rPr lang="el-GR" altLang="el-GR" b="1" baseline="30000" dirty="0" smtClean="0"/>
              <a:t>η</a:t>
            </a:r>
            <a:r>
              <a:rPr lang="el-GR" altLang="el-GR" b="1" dirty="0" smtClean="0"/>
              <a:t>  </a:t>
            </a:r>
            <a:r>
              <a:rPr lang="el-GR" altLang="el-GR" b="1" dirty="0"/>
              <a:t>Νεότεροι και μεγαλύτεροι αριστερόχειρες μαθητές εμφανίζουν διαφορετικές επιδόσεις στη γραφή από τους δεξιόχειρες συνομηλίκους τους.</a:t>
            </a:r>
          </a:p>
          <a:p>
            <a:pPr algn="just">
              <a:buClr>
                <a:srgbClr val="FFFF66"/>
              </a:buClr>
            </a:pPr>
            <a:r>
              <a:rPr lang="el-GR" altLang="el-GR" b="1" dirty="0" smtClean="0"/>
              <a:t>3</a:t>
            </a:r>
            <a:r>
              <a:rPr lang="el-GR" altLang="el-GR" b="1" baseline="30000" dirty="0" smtClean="0"/>
              <a:t>η</a:t>
            </a:r>
            <a:r>
              <a:rPr lang="el-GR" altLang="el-GR" b="1" dirty="0" smtClean="0"/>
              <a:t>  </a:t>
            </a:r>
            <a:r>
              <a:rPr lang="el-GR" altLang="el-GR" b="1" dirty="0"/>
              <a:t>Οι αριστερόχειρες μαθητές υπερτερούν μέσα στους «κλινικούς» πληθυσμούς </a:t>
            </a:r>
            <a:r>
              <a:rPr lang="el-GR" altLang="el-GR" dirty="0"/>
              <a:t>δηλ.  στα παιδιά που παρουσιάζουν επιδόσεις στη γραφή κατά δύο τυπικές αποκλίσεις κάτω από το μέσο όρο της ηλικίας τους.</a:t>
            </a:r>
          </a:p>
          <a:p>
            <a:pPr algn="just">
              <a:buClr>
                <a:srgbClr val="FFFF66"/>
              </a:buClr>
            </a:pPr>
            <a:endParaRPr lang="el-GR" altLang="el-GR" dirty="0"/>
          </a:p>
        </p:txBody>
      </p:sp>
    </p:spTree>
    <p:extLst>
      <p:ext uri="{BB962C8B-B14F-4D97-AF65-F5344CB8AC3E}">
        <p14:creationId xmlns:p14="http://schemas.microsoft.com/office/powerpoint/2010/main" val="167562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Περιεχόμενα ενότητας</a:t>
            </a:r>
            <a:endParaRPr lang="el-GR" b="1" dirty="0"/>
          </a:p>
        </p:txBody>
      </p:sp>
      <p:sp>
        <p:nvSpPr>
          <p:cNvPr id="3" name="Content Placeholder 2"/>
          <p:cNvSpPr>
            <a:spLocks noGrp="1"/>
          </p:cNvSpPr>
          <p:nvPr>
            <p:ph idx="1"/>
          </p:nvPr>
        </p:nvSpPr>
        <p:spPr/>
        <p:txBody>
          <a:bodyPr>
            <a:normAutofit/>
          </a:bodyPr>
          <a:lstStyle/>
          <a:p>
            <a:r>
              <a:rPr lang="el-GR" dirty="0"/>
              <a:t>Προτίμηση χεριού και κατεύθυνση γραμμών</a:t>
            </a:r>
          </a:p>
          <a:p>
            <a:r>
              <a:rPr lang="el-GR" dirty="0"/>
              <a:t>Προτίμηση χεριού και σχεδιαστική επίδοση</a:t>
            </a:r>
          </a:p>
          <a:p>
            <a:r>
              <a:rPr lang="el-GR" dirty="0"/>
              <a:t>Σχεδιαστικές επιδόσεις, </a:t>
            </a:r>
            <a:r>
              <a:rPr lang="el-GR" dirty="0" err="1"/>
              <a:t>μεταγνωστικές</a:t>
            </a:r>
            <a:r>
              <a:rPr lang="el-GR" dirty="0"/>
              <a:t> εμπειρίες και προτίμηση χεριού</a:t>
            </a:r>
          </a:p>
          <a:p>
            <a:r>
              <a:rPr lang="el-GR" dirty="0"/>
              <a:t>Η γραφή, οι δυσκολίες της και η σχέση με την προτίμηση </a:t>
            </a:r>
            <a:r>
              <a:rPr lang="el-GR" dirty="0" smtClean="0"/>
              <a:t>χεριού</a:t>
            </a:r>
            <a:endParaRPr lang="el-GR" dirty="0"/>
          </a:p>
        </p:txBody>
      </p:sp>
    </p:spTree>
    <p:extLst>
      <p:ext uri="{BB962C8B-B14F-4D97-AF65-F5344CB8AC3E}">
        <p14:creationId xmlns:p14="http://schemas.microsoft.com/office/powerpoint/2010/main" val="6250487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457200" y="11663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4/11</a:t>
            </a:r>
            <a:endParaRPr lang="el-GR" sz="3000" b="1" dirty="0"/>
          </a:p>
        </p:txBody>
      </p:sp>
      <p:sp>
        <p:nvSpPr>
          <p:cNvPr id="4" name="Ορθογώνιο 3"/>
          <p:cNvSpPr/>
          <p:nvPr/>
        </p:nvSpPr>
        <p:spPr>
          <a:xfrm>
            <a:off x="611560" y="1844824"/>
            <a:ext cx="8424936" cy="2554545"/>
          </a:xfrm>
          <a:prstGeom prst="rect">
            <a:avLst/>
          </a:prstGeom>
        </p:spPr>
        <p:txBody>
          <a:bodyPr wrap="square">
            <a:spAutoFit/>
          </a:bodyPr>
          <a:lstStyle/>
          <a:p>
            <a:pPr>
              <a:buClr>
                <a:srgbClr val="FFFF66"/>
              </a:buClr>
            </a:pPr>
            <a:r>
              <a:rPr lang="el-GR" altLang="el-GR" sz="3200" b="1" dirty="0"/>
              <a:t>Δείγμα</a:t>
            </a:r>
          </a:p>
          <a:p>
            <a:pPr>
              <a:buClr>
                <a:srgbClr val="FFFF66"/>
              </a:buClr>
            </a:pPr>
            <a:r>
              <a:rPr lang="el-GR" altLang="el-GR" sz="3200" dirty="0" smtClean="0"/>
              <a:t>91 </a:t>
            </a:r>
            <a:r>
              <a:rPr lang="el-GR" altLang="el-GR" sz="3200" dirty="0"/>
              <a:t>δεξιόχειρες και 91 αριστερόχειρες μαθητές, </a:t>
            </a:r>
          </a:p>
          <a:p>
            <a:pPr>
              <a:buClr>
                <a:srgbClr val="FFFF66"/>
              </a:buClr>
            </a:pPr>
            <a:r>
              <a:rPr lang="el-GR" altLang="el-GR" sz="3200" dirty="0"/>
              <a:t>ηλικίας 7-12 ετών, </a:t>
            </a:r>
          </a:p>
          <a:p>
            <a:pPr>
              <a:buClr>
                <a:srgbClr val="FFFF66"/>
              </a:buClr>
            </a:pPr>
            <a:r>
              <a:rPr lang="el-GR" altLang="el-GR" sz="3200" dirty="0"/>
              <a:t>εξισωμένοι κατά ζεύγη ως προς την ηλικία, </a:t>
            </a:r>
          </a:p>
          <a:p>
            <a:pPr>
              <a:buClr>
                <a:srgbClr val="FFFF66"/>
              </a:buClr>
            </a:pPr>
            <a:r>
              <a:rPr lang="el-GR" altLang="el-GR" sz="3200" dirty="0"/>
              <a:t>το φύλο και το  </a:t>
            </a:r>
            <a:r>
              <a:rPr lang="el-GR" altLang="el-GR" sz="3200" dirty="0" err="1"/>
              <a:t>κοινωνικο</a:t>
            </a:r>
            <a:r>
              <a:rPr lang="el-GR" altLang="el-GR" sz="3200" dirty="0"/>
              <a:t>-οικονομικό επίπεδο</a:t>
            </a:r>
            <a:r>
              <a:rPr lang="el-GR" altLang="el-GR" sz="3200" dirty="0" smtClean="0"/>
              <a:t>.</a:t>
            </a:r>
            <a:endParaRPr lang="el-GR" altLang="el-GR" sz="3200" dirty="0"/>
          </a:p>
        </p:txBody>
      </p:sp>
    </p:spTree>
    <p:extLst>
      <p:ext uri="{BB962C8B-B14F-4D97-AF65-F5344CB8AC3E}">
        <p14:creationId xmlns:p14="http://schemas.microsoft.com/office/powerpoint/2010/main" val="26524751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457200" y="11663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5/11</a:t>
            </a:r>
            <a:endParaRPr lang="el-GR" sz="3000" b="1" dirty="0"/>
          </a:p>
        </p:txBody>
      </p:sp>
      <p:sp>
        <p:nvSpPr>
          <p:cNvPr id="4" name="Ορθογώνιο 3"/>
          <p:cNvSpPr/>
          <p:nvPr/>
        </p:nvSpPr>
        <p:spPr>
          <a:xfrm>
            <a:off x="323528" y="1267113"/>
            <a:ext cx="8712968" cy="4893647"/>
          </a:xfrm>
          <a:prstGeom prst="rect">
            <a:avLst/>
          </a:prstGeom>
        </p:spPr>
        <p:txBody>
          <a:bodyPr wrap="square">
            <a:spAutoFit/>
          </a:bodyPr>
          <a:lstStyle/>
          <a:p>
            <a:pPr>
              <a:buClr>
                <a:srgbClr val="FFFF66"/>
              </a:buClr>
            </a:pPr>
            <a:r>
              <a:rPr lang="el-GR" altLang="el-GR" sz="2400" b="1" dirty="0"/>
              <a:t>Διαδικασία</a:t>
            </a:r>
            <a:r>
              <a:rPr lang="el-GR" altLang="el-GR" sz="2400" dirty="0"/>
              <a:t> </a:t>
            </a:r>
          </a:p>
          <a:p>
            <a:pPr>
              <a:buClr>
                <a:srgbClr val="FFFF66"/>
              </a:buClr>
            </a:pPr>
            <a:r>
              <a:rPr lang="el-GR" altLang="el-GR" sz="2400" b="1" dirty="0" smtClean="0"/>
              <a:t>Προσδιορισμός </a:t>
            </a:r>
            <a:r>
              <a:rPr lang="el-GR" altLang="el-GR" sz="2400" b="1" dirty="0"/>
              <a:t>προτίμησης χεριού:</a:t>
            </a:r>
          </a:p>
          <a:p>
            <a:pPr>
              <a:buClr>
                <a:srgbClr val="FFFF66"/>
              </a:buClr>
            </a:pPr>
            <a:r>
              <a:rPr lang="en-US" altLang="el-GR" sz="2000" dirty="0"/>
              <a:t>Edinburgh Handedness Inventory (Oldfield, 1971</a:t>
            </a:r>
            <a:r>
              <a:rPr lang="en-US" altLang="el-GR" sz="2000" dirty="0" smtClean="0"/>
              <a:t>)</a:t>
            </a:r>
            <a:endParaRPr lang="el-GR" altLang="el-GR" sz="2000" dirty="0" smtClean="0"/>
          </a:p>
          <a:p>
            <a:pPr>
              <a:buClr>
                <a:srgbClr val="FFFF66"/>
              </a:buClr>
            </a:pPr>
            <a:r>
              <a:rPr lang="el-GR" altLang="el-GR" sz="2400" b="1" dirty="0" smtClean="0"/>
              <a:t>Δοκιμασίες γραφή</a:t>
            </a:r>
          </a:p>
          <a:p>
            <a:pPr>
              <a:buClr>
                <a:srgbClr val="FFFF66"/>
              </a:buClr>
            </a:pPr>
            <a:r>
              <a:rPr lang="el-GR" altLang="el-GR" sz="2000" dirty="0" err="1"/>
              <a:t>Xορηγήθηκε</a:t>
            </a:r>
            <a:r>
              <a:rPr lang="el-GR" altLang="el-GR" sz="2000" dirty="0"/>
              <a:t> η  προσαρμοσμένη στα ελληνικά κλίμακα γραφής της συστοιχίας </a:t>
            </a:r>
            <a:r>
              <a:rPr lang="el-GR" altLang="el-GR" sz="2000" dirty="0" err="1"/>
              <a:t>νευροψυχολογικών</a:t>
            </a:r>
            <a:r>
              <a:rPr lang="el-GR" altLang="el-GR" sz="2000" dirty="0"/>
              <a:t> δοκιμασιών </a:t>
            </a:r>
            <a:r>
              <a:rPr lang="el-GR" altLang="el-GR" sz="2000" dirty="0" err="1"/>
              <a:t>Luria</a:t>
            </a:r>
            <a:r>
              <a:rPr lang="el-GR" altLang="el-GR" sz="2000" dirty="0"/>
              <a:t>-</a:t>
            </a:r>
            <a:r>
              <a:rPr lang="el-GR" altLang="el-GR" sz="2000" dirty="0" err="1"/>
              <a:t>Nebraska</a:t>
            </a:r>
            <a:r>
              <a:rPr lang="el-GR" altLang="el-GR" sz="2000" dirty="0"/>
              <a:t> (</a:t>
            </a:r>
            <a:r>
              <a:rPr lang="el-GR" altLang="el-GR" sz="2000" dirty="0" err="1"/>
              <a:t>Golden</a:t>
            </a:r>
            <a:r>
              <a:rPr lang="el-GR" altLang="el-GR" sz="2000" dirty="0"/>
              <a:t>, 1981). Οι μαθητές εξετάστηκαν</a:t>
            </a:r>
          </a:p>
          <a:p>
            <a:pPr marL="342900" indent="-342900">
              <a:buFont typeface="Arial" panose="020B0604020202020204" pitchFamily="34" charset="0"/>
              <a:buChar char="•"/>
            </a:pPr>
            <a:r>
              <a:rPr lang="el-GR" altLang="el-GR" sz="2000" dirty="0" smtClean="0"/>
              <a:t>σε </a:t>
            </a:r>
            <a:r>
              <a:rPr lang="el-GR" altLang="el-GR" sz="2000" dirty="0"/>
              <a:t>2 δοκιμασίες αυθόρμητης γραφής (γράψε το ονοματεπώνυμό σου καθώς </a:t>
            </a:r>
            <a:r>
              <a:rPr lang="el-GR" altLang="el-GR" sz="2000" dirty="0" smtClean="0"/>
              <a:t>και </a:t>
            </a:r>
            <a:r>
              <a:rPr lang="el-GR" altLang="el-GR" sz="2000" dirty="0"/>
              <a:t>αυτό της μητέρας σου),</a:t>
            </a:r>
          </a:p>
          <a:p>
            <a:pPr marL="342900" indent="-342900">
              <a:buFont typeface="Arial" panose="020B0604020202020204" pitchFamily="34" charset="0"/>
              <a:buChar char="•"/>
            </a:pPr>
            <a:r>
              <a:rPr lang="el-GR" altLang="el-GR" sz="2000" dirty="0" smtClean="0"/>
              <a:t>σε </a:t>
            </a:r>
            <a:r>
              <a:rPr lang="el-GR" altLang="el-GR" sz="2000" dirty="0"/>
              <a:t>2 δοκιμασίες αντιγραφής (μικρών και κεφαλαίων γραμμάτων, φωνημάτων, λέξεων και προτάσεων),</a:t>
            </a:r>
          </a:p>
          <a:p>
            <a:pPr marL="342900" indent="-342900">
              <a:buFont typeface="Arial" panose="020B0604020202020204" pitchFamily="34" charset="0"/>
              <a:buChar char="•"/>
            </a:pPr>
            <a:r>
              <a:rPr lang="el-GR" altLang="el-GR" sz="2000" dirty="0" smtClean="0"/>
              <a:t>σε </a:t>
            </a:r>
            <a:r>
              <a:rPr lang="el-GR" altLang="el-GR" sz="2000" dirty="0"/>
              <a:t>2 δοκιμασίες καθ’ υπαγόρευση γραφής (</a:t>
            </a:r>
            <a:r>
              <a:rPr lang="el-GR" altLang="el-GR" sz="2000" dirty="0" err="1"/>
              <a:t>γραμμά</a:t>
            </a:r>
            <a:r>
              <a:rPr lang="el-GR" altLang="el-GR" sz="2000" dirty="0"/>
              <a:t>-των, λέξεων και προτάσεων) </a:t>
            </a:r>
            <a:r>
              <a:rPr lang="el-GR" altLang="el-GR" sz="2000" dirty="0" smtClean="0"/>
              <a:t>&amp;</a:t>
            </a:r>
            <a:endParaRPr lang="el-GR" altLang="el-GR" sz="2000" dirty="0"/>
          </a:p>
          <a:p>
            <a:pPr marL="342900" indent="-342900">
              <a:buFont typeface="Arial" panose="020B0604020202020204" pitchFamily="34" charset="0"/>
              <a:buChar char="•"/>
            </a:pPr>
            <a:r>
              <a:rPr lang="el-GR" altLang="el-GR" sz="2000" dirty="0" smtClean="0"/>
              <a:t>στην </a:t>
            </a:r>
            <a:r>
              <a:rPr lang="el-GR" altLang="el-GR" sz="2000" dirty="0"/>
              <a:t>ταχύτητα της γραφής (γράψε τη λέξη εκδρομή όσο περισσότερες φορές μπορείς μέσα σε 30 δευτερόλεπτα)</a:t>
            </a:r>
          </a:p>
        </p:txBody>
      </p:sp>
    </p:spTree>
    <p:extLst>
      <p:ext uri="{BB962C8B-B14F-4D97-AF65-F5344CB8AC3E}">
        <p14:creationId xmlns:p14="http://schemas.microsoft.com/office/powerpoint/2010/main" val="38359342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457200" y="11663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6/11</a:t>
            </a:r>
            <a:endParaRPr lang="el-GR" sz="3000" b="1" dirty="0"/>
          </a:p>
        </p:txBody>
      </p:sp>
      <p:sp>
        <p:nvSpPr>
          <p:cNvPr id="4" name="Ορθογώνιο 3"/>
          <p:cNvSpPr/>
          <p:nvPr/>
        </p:nvSpPr>
        <p:spPr>
          <a:xfrm>
            <a:off x="273478" y="1484784"/>
            <a:ext cx="8597044" cy="4647426"/>
          </a:xfrm>
          <a:prstGeom prst="rect">
            <a:avLst/>
          </a:prstGeom>
        </p:spPr>
        <p:txBody>
          <a:bodyPr wrap="square">
            <a:spAutoFit/>
          </a:bodyPr>
          <a:lstStyle/>
          <a:p>
            <a:pPr>
              <a:buClr>
                <a:srgbClr val="FFFF66"/>
              </a:buClr>
            </a:pPr>
            <a:r>
              <a:rPr lang="el-GR" altLang="el-GR" sz="2800" b="1" dirty="0" smtClean="0"/>
              <a:t>Αξιολόγηση</a:t>
            </a:r>
          </a:p>
          <a:p>
            <a:pPr marL="342900" indent="-342900">
              <a:buFont typeface="Arial" panose="020B0604020202020204" pitchFamily="34" charset="0"/>
              <a:buChar char="•"/>
            </a:pPr>
            <a:r>
              <a:rPr lang="el-GR" altLang="el-GR" sz="2400" dirty="0"/>
              <a:t>Τα γραπτά των παιδιών αξιολογήθηκαν στις δοκιμασίες γραφής ως προς τη θέση των γραμμάτων, τη μορφή και τη σύνθεσή τους. </a:t>
            </a:r>
          </a:p>
          <a:p>
            <a:pPr marL="342900" indent="-342900">
              <a:buFont typeface="Arial" panose="020B0604020202020204" pitchFamily="34" charset="0"/>
              <a:buChar char="•"/>
            </a:pPr>
            <a:r>
              <a:rPr lang="el-GR" altLang="el-GR" sz="2400" dirty="0" smtClean="0"/>
              <a:t>Η </a:t>
            </a:r>
            <a:r>
              <a:rPr lang="el-GR" altLang="el-GR" sz="2400" dirty="0"/>
              <a:t>βαθμολογία διέφερε ανάλογα με την ηλικία και κυμαίνονταν από τους 0 βαθμούς (κανένα λάθος) ως τους 2 βαθμούς. </a:t>
            </a:r>
          </a:p>
          <a:p>
            <a:pPr marL="342900" indent="-342900">
              <a:buFont typeface="Arial" panose="020B0604020202020204" pitchFamily="34" charset="0"/>
              <a:buChar char="•"/>
            </a:pPr>
            <a:r>
              <a:rPr lang="el-GR" altLang="el-GR" sz="2400" dirty="0" smtClean="0"/>
              <a:t>Οι </a:t>
            </a:r>
            <a:r>
              <a:rPr lang="el-GR" altLang="el-GR" sz="2400" dirty="0"/>
              <a:t>αξιολογήσεις βασίστηκαν στο άθροισμα των βαθμών στις δοκιμασίες γραφής. Έτσι η συνολική βαθμολόγηση κυμαινόταν από 0 έως 12 για τις συνολικά 6 δοκιμασίες.</a:t>
            </a:r>
          </a:p>
          <a:p>
            <a:pPr marL="342900" indent="-342900">
              <a:buFont typeface="Arial" panose="020B0604020202020204" pitchFamily="34" charset="0"/>
              <a:buChar char="•"/>
            </a:pPr>
            <a:r>
              <a:rPr lang="el-GR" altLang="el-GR" sz="2400" dirty="0" smtClean="0"/>
              <a:t>Η </a:t>
            </a:r>
            <a:r>
              <a:rPr lang="el-GR" altLang="el-GR" sz="2400" dirty="0"/>
              <a:t>αξιολόγηση της ταχύτητας γραφής βασίστηκε στον αριθμό επαναλήψεων της λέξης «εκδρομή». </a:t>
            </a:r>
          </a:p>
          <a:p>
            <a:pPr>
              <a:buClr>
                <a:srgbClr val="FFFF66"/>
              </a:buClr>
            </a:pPr>
            <a:endParaRPr lang="el-GR" altLang="el-GR" sz="2800" b="1" dirty="0"/>
          </a:p>
        </p:txBody>
      </p:sp>
    </p:spTree>
    <p:extLst>
      <p:ext uri="{BB962C8B-B14F-4D97-AF65-F5344CB8AC3E}">
        <p14:creationId xmlns:p14="http://schemas.microsoft.com/office/powerpoint/2010/main" val="1902414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1"/>
          <p:cNvSpPr>
            <a:spLocks noGrp="1"/>
          </p:cNvSpPr>
          <p:nvPr>
            <p:ph type="title"/>
          </p:nvPr>
        </p:nvSpPr>
        <p:spPr>
          <a:xfrm>
            <a:off x="457200" y="11663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7/11</a:t>
            </a:r>
            <a:endParaRPr lang="el-GR" sz="3000" b="1" dirty="0"/>
          </a:p>
        </p:txBody>
      </p:sp>
      <p:pic>
        <p:nvPicPr>
          <p:cNvPr id="11268" name="Picture 4" descr="Πίνακας 3. &#10;Επίδοση στη γραφή ανά ηλικιακή ομάδα και προτίμηση χεριού&#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1287257"/>
            <a:ext cx="8424937" cy="461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Ορθογώνιο 5"/>
          <p:cNvSpPr/>
          <p:nvPr/>
        </p:nvSpPr>
        <p:spPr>
          <a:xfrm>
            <a:off x="925761" y="5880139"/>
            <a:ext cx="7956376" cy="369332"/>
          </a:xfrm>
          <a:prstGeom prst="rect">
            <a:avLst/>
          </a:prstGeom>
        </p:spPr>
        <p:txBody>
          <a:bodyPr wrap="square">
            <a:spAutoFit/>
          </a:bodyPr>
          <a:lstStyle/>
          <a:p>
            <a:pPr>
              <a:buClr>
                <a:srgbClr val="FFFF66"/>
              </a:buClr>
            </a:pPr>
            <a:r>
              <a:rPr lang="el-GR" altLang="el-GR" b="1" dirty="0"/>
              <a:t>Πίνακας </a:t>
            </a:r>
            <a:r>
              <a:rPr lang="el-GR" altLang="el-GR" b="1" dirty="0" smtClean="0"/>
              <a:t>3. </a:t>
            </a:r>
            <a:r>
              <a:rPr lang="el-GR" altLang="el-GR" dirty="0"/>
              <a:t>Επίδοση στη γραφή ανά ηλικιακή ομάδα και προτίμηση χεριού</a:t>
            </a:r>
            <a:endParaRPr lang="el-GR" altLang="el-GR" sz="2000" dirty="0"/>
          </a:p>
        </p:txBody>
      </p:sp>
    </p:spTree>
    <p:extLst>
      <p:ext uri="{BB962C8B-B14F-4D97-AF65-F5344CB8AC3E}">
        <p14:creationId xmlns:p14="http://schemas.microsoft.com/office/powerpoint/2010/main" val="39708155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1"/>
          <p:cNvSpPr>
            <a:spLocks noGrp="1"/>
          </p:cNvSpPr>
          <p:nvPr>
            <p:ph type="title"/>
          </p:nvPr>
        </p:nvSpPr>
        <p:spPr>
          <a:xfrm>
            <a:off x="457200" y="11663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8/11</a:t>
            </a:r>
            <a:endParaRPr lang="el-GR" sz="3000" b="1" dirty="0"/>
          </a:p>
        </p:txBody>
      </p:sp>
      <p:pic>
        <p:nvPicPr>
          <p:cNvPr id="15361" name="Picture 1" descr="Πίνακας 4. Κατανομή αριστερόχειρων και δεξιόχειρων μαθητών σε τρεις υποομάδες ανάλογα με την επίδοση στη γραφή&#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1340768"/>
            <a:ext cx="8400875" cy="40089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descr="Πίνακας 4. &#10;Κατανομή αριστερόχειρων και δεξιόχειρων μαθητών σε τρεις υποομάδες ανάλογα με την επίδοση στη γραφή&#10;"/>
          <p:cNvSpPr/>
          <p:nvPr/>
        </p:nvSpPr>
        <p:spPr>
          <a:xfrm>
            <a:off x="423285" y="5430812"/>
            <a:ext cx="8327518" cy="646331"/>
          </a:xfrm>
          <a:prstGeom prst="rect">
            <a:avLst/>
          </a:prstGeom>
        </p:spPr>
        <p:txBody>
          <a:bodyPr wrap="square">
            <a:spAutoFit/>
          </a:bodyPr>
          <a:lstStyle/>
          <a:p>
            <a:pPr>
              <a:buClr>
                <a:srgbClr val="FFFF66"/>
              </a:buClr>
            </a:pPr>
            <a:r>
              <a:rPr lang="el-GR" altLang="el-GR" b="1" dirty="0"/>
              <a:t>Πίνακας </a:t>
            </a:r>
            <a:r>
              <a:rPr lang="el-GR" altLang="el-GR" b="1" dirty="0" smtClean="0"/>
              <a:t>4.</a:t>
            </a:r>
            <a:r>
              <a:rPr lang="el-GR" altLang="el-GR" dirty="0" smtClean="0"/>
              <a:t> </a:t>
            </a:r>
            <a:r>
              <a:rPr lang="el-GR" altLang="el-GR" dirty="0"/>
              <a:t>Κατανομή αριστερόχειρων και δεξιόχειρων </a:t>
            </a:r>
            <a:r>
              <a:rPr lang="el-GR" altLang="el-GR" dirty="0" smtClean="0"/>
              <a:t>μαθητών σε </a:t>
            </a:r>
            <a:r>
              <a:rPr lang="el-GR" altLang="el-GR" dirty="0"/>
              <a:t>τρεις υποομάδες ανάλογα με την επίδοση στη γραφή</a:t>
            </a:r>
          </a:p>
        </p:txBody>
      </p:sp>
    </p:spTree>
    <p:extLst>
      <p:ext uri="{BB962C8B-B14F-4D97-AF65-F5344CB8AC3E}">
        <p14:creationId xmlns:p14="http://schemas.microsoft.com/office/powerpoint/2010/main" val="24684963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457200" y="11663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9/11</a:t>
            </a:r>
            <a:endParaRPr lang="el-GR" sz="3000" b="1" dirty="0"/>
          </a:p>
        </p:txBody>
      </p:sp>
      <p:sp>
        <p:nvSpPr>
          <p:cNvPr id="4" name="Ορθογώνιο 3"/>
          <p:cNvSpPr/>
          <p:nvPr/>
        </p:nvSpPr>
        <p:spPr>
          <a:xfrm>
            <a:off x="323528" y="1412776"/>
            <a:ext cx="8363272" cy="4401205"/>
          </a:xfrm>
          <a:prstGeom prst="rect">
            <a:avLst/>
          </a:prstGeom>
        </p:spPr>
        <p:txBody>
          <a:bodyPr wrap="square">
            <a:spAutoFit/>
          </a:bodyPr>
          <a:lstStyle/>
          <a:p>
            <a:pPr>
              <a:buClr>
                <a:srgbClr val="FFFF66"/>
              </a:buClr>
            </a:pPr>
            <a:r>
              <a:rPr lang="el-GR" altLang="el-GR" sz="2000" b="1" dirty="0" smtClean="0"/>
              <a:t>Η </a:t>
            </a:r>
            <a:r>
              <a:rPr lang="el-GR" altLang="el-GR" sz="2000" b="1" dirty="0"/>
              <a:t>έλλειψη ποσοτικών διαφορών  (Υπόθεση 1) </a:t>
            </a:r>
            <a:r>
              <a:rPr lang="el-GR" altLang="el-GR" sz="2000" dirty="0"/>
              <a:t>υποδηλώνει ότι δεν υπάρχει σημαντική επίδραση της προτίμησης χεριού στις δεξιότητες γραφής (επίδοση και ταχύτητα), επιβεβαιώνοντας προηγούμενες έρευνες.</a:t>
            </a:r>
          </a:p>
          <a:p>
            <a:pPr>
              <a:buClr>
                <a:srgbClr val="FFFF66"/>
              </a:buClr>
            </a:pPr>
            <a:endParaRPr lang="el-GR" altLang="el-GR" sz="2000" dirty="0"/>
          </a:p>
          <a:p>
            <a:pPr>
              <a:buClr>
                <a:srgbClr val="FFFF66"/>
              </a:buClr>
            </a:pPr>
            <a:r>
              <a:rPr lang="el-GR" altLang="el-GR" sz="2000" dirty="0" smtClean="0"/>
              <a:t>Παρά </a:t>
            </a:r>
            <a:r>
              <a:rPr lang="el-GR" altLang="el-GR" sz="2000" dirty="0"/>
              <a:t>την απουσία στατιστικά σημαντικών διαφορών μεταξύ των δύο ομάδων, διαπιστώσαμε ότι</a:t>
            </a:r>
            <a:r>
              <a:rPr lang="el-GR" altLang="el-GR" sz="2000" dirty="0" smtClean="0"/>
              <a:t>:</a:t>
            </a:r>
          </a:p>
          <a:p>
            <a:pPr>
              <a:buClr>
                <a:srgbClr val="FFFF66"/>
              </a:buClr>
            </a:pPr>
            <a:endParaRPr lang="el-GR" altLang="el-GR" sz="2000" dirty="0"/>
          </a:p>
          <a:p>
            <a:pPr>
              <a:buClr>
                <a:srgbClr val="FFFF66"/>
              </a:buClr>
            </a:pPr>
            <a:r>
              <a:rPr lang="el-GR" altLang="el-GR" sz="2000" dirty="0" smtClean="0"/>
              <a:t>α</a:t>
            </a:r>
            <a:r>
              <a:rPr lang="el-GR" altLang="el-GR" sz="2000" dirty="0"/>
              <a:t>. τα δεξιόχειρα παιδιά παρουσιάζουν καλύτερη επίδοση από τους αριστερόχειρες συμμαθητές τους σε όλες τις ηλικιακές ομάδες</a:t>
            </a:r>
          </a:p>
          <a:p>
            <a:pPr>
              <a:buClr>
                <a:srgbClr val="FFFF66"/>
              </a:buClr>
            </a:pPr>
            <a:r>
              <a:rPr lang="el-GR" altLang="el-GR" sz="2000" dirty="0" smtClean="0"/>
              <a:t>β</a:t>
            </a:r>
            <a:r>
              <a:rPr lang="el-GR" altLang="el-GR" sz="2000" dirty="0"/>
              <a:t>.  </a:t>
            </a:r>
            <a:r>
              <a:rPr lang="el-GR" altLang="el-GR" sz="2000" b="1" dirty="0"/>
              <a:t>οι δεξιόχειρες  εμφανίζουν αξιοσημείωτη βελτίωση της επίδοσης τους μετά την ηλικία των δέκα ετών ενώ η βελτίωση των αριστερόχειρων παιδιών είναι πιο αργή (Υπόθεση 2), </a:t>
            </a:r>
            <a:r>
              <a:rPr lang="el-GR" altLang="el-GR" sz="2000" dirty="0"/>
              <a:t>γεγονός που πιθανά υποδηλώνει καθυστέρηση στην ωρίμανση του αριστερού ημισφαιρίου στους αριστερόχειρες  πέρα από την ηλικία του δημοτικού σχολείου </a:t>
            </a:r>
          </a:p>
        </p:txBody>
      </p:sp>
    </p:spTree>
    <p:extLst>
      <p:ext uri="{BB962C8B-B14F-4D97-AF65-F5344CB8AC3E}">
        <p14:creationId xmlns:p14="http://schemas.microsoft.com/office/powerpoint/2010/main" val="24675376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457200" y="11663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10/11</a:t>
            </a:r>
            <a:endParaRPr lang="el-GR" sz="3000" b="1" dirty="0"/>
          </a:p>
        </p:txBody>
      </p:sp>
      <p:sp>
        <p:nvSpPr>
          <p:cNvPr id="4" name="Ορθογώνιο 3"/>
          <p:cNvSpPr/>
          <p:nvPr/>
        </p:nvSpPr>
        <p:spPr>
          <a:xfrm>
            <a:off x="457200" y="1700808"/>
            <a:ext cx="8623607" cy="3785652"/>
          </a:xfrm>
          <a:prstGeom prst="rect">
            <a:avLst/>
          </a:prstGeom>
        </p:spPr>
        <p:txBody>
          <a:bodyPr wrap="square">
            <a:spAutoFit/>
          </a:bodyPr>
          <a:lstStyle/>
          <a:p>
            <a:pPr>
              <a:buClr>
                <a:srgbClr val="FFFF66"/>
              </a:buClr>
            </a:pPr>
            <a:r>
              <a:rPr lang="el-GR" altLang="el-GR" sz="2400" dirty="0" smtClean="0"/>
              <a:t>Τέλος </a:t>
            </a:r>
            <a:r>
              <a:rPr lang="el-GR" altLang="el-GR" sz="2400" dirty="0"/>
              <a:t>διαπιστώθηκε</a:t>
            </a:r>
            <a:r>
              <a:rPr lang="el-GR" altLang="el-GR" sz="2400" b="1" dirty="0"/>
              <a:t> ιδιαίτερα αυξημένη συχνότητα εμφάνισης αριστερόχειρων παιδιών ανάμεσα στους φτωχούς γραφείς (Υπόθεση 3). </a:t>
            </a:r>
            <a:endParaRPr lang="el-GR" altLang="el-GR" sz="2400" b="1" dirty="0" smtClean="0"/>
          </a:p>
          <a:p>
            <a:pPr>
              <a:buClr>
                <a:srgbClr val="FFFF66"/>
              </a:buClr>
            </a:pPr>
            <a:endParaRPr lang="el-GR" altLang="el-GR" sz="2400" b="1" dirty="0"/>
          </a:p>
          <a:p>
            <a:pPr>
              <a:buClr>
                <a:srgbClr val="FFFF66"/>
              </a:buClr>
            </a:pPr>
            <a:r>
              <a:rPr lang="el-GR" altLang="el-GR" sz="2400" dirty="0" smtClean="0"/>
              <a:t>Αυτό </a:t>
            </a:r>
            <a:r>
              <a:rPr lang="el-GR" altLang="el-GR" sz="2400" dirty="0"/>
              <a:t>το εύρημα έρχεται να ενισχύσει προηγούμενους ισχυρισμούς ότι οι αριστερόχειρες απαρτίζονται από ετερογενείς ομάδες υποκειμένων που απλώνονται όλο σε όλο το εύρος των ικανοτήτων, με σημαντικά περισσότερα άτομα να παρουσιάζουν χαμηλότερες επιδόσεις και λιγότερα άτομα να εμφανίζουν υψηλότερες επιδόσεις σε σχέση με τους δεξιόχειρες</a:t>
            </a:r>
            <a:r>
              <a:rPr lang="el-GR" altLang="el-GR" sz="2400" dirty="0" smtClean="0"/>
              <a:t>.</a:t>
            </a:r>
            <a:endParaRPr lang="el-GR" altLang="el-GR" sz="2400" dirty="0"/>
          </a:p>
        </p:txBody>
      </p:sp>
    </p:spTree>
    <p:extLst>
      <p:ext uri="{BB962C8B-B14F-4D97-AF65-F5344CB8AC3E}">
        <p14:creationId xmlns:p14="http://schemas.microsoft.com/office/powerpoint/2010/main" val="29000323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57200" y="116632"/>
            <a:ext cx="8229600" cy="1143000"/>
          </a:xfrm>
        </p:spPr>
        <p:txBody>
          <a:bodyPr>
            <a:normAutofit/>
          </a:bodyPr>
          <a:lstStyle/>
          <a:p>
            <a:r>
              <a:rPr lang="el-GR" sz="3000" b="1" dirty="0"/>
              <a:t>Επίδραση της προτίμησης χεριού  στην εμφάνιση δυσκολιών γραφής στο </a:t>
            </a:r>
            <a:r>
              <a:rPr lang="el-GR" sz="3000" b="1" dirty="0" smtClean="0"/>
              <a:t>σχολείο  11/11</a:t>
            </a:r>
            <a:endParaRPr lang="el-GR" sz="3000" b="1" dirty="0"/>
          </a:p>
        </p:txBody>
      </p:sp>
      <p:sp>
        <p:nvSpPr>
          <p:cNvPr id="3" name="Θέση περιεχομένου 2"/>
          <p:cNvSpPr>
            <a:spLocks noGrp="1"/>
          </p:cNvSpPr>
          <p:nvPr>
            <p:ph idx="1"/>
          </p:nvPr>
        </p:nvSpPr>
        <p:spPr>
          <a:xfrm>
            <a:off x="611560" y="1772816"/>
            <a:ext cx="8229600" cy="4525963"/>
          </a:xfrm>
        </p:spPr>
        <p:txBody>
          <a:bodyPr/>
          <a:lstStyle/>
          <a:p>
            <a:pPr marL="0" indent="0">
              <a:buNone/>
            </a:pPr>
            <a:r>
              <a:rPr lang="el-GR" sz="2400" dirty="0"/>
              <a:t>Συνολικά τα αποτελέσματα της παραπάνω μελέτης (</a:t>
            </a:r>
            <a:r>
              <a:rPr lang="el-GR" sz="2400" dirty="0" err="1"/>
              <a:t>Vlachos</a:t>
            </a:r>
            <a:r>
              <a:rPr lang="el-GR" sz="2400" dirty="0"/>
              <a:t> &amp;  </a:t>
            </a:r>
            <a:r>
              <a:rPr lang="el-GR" sz="2400" dirty="0" err="1"/>
              <a:t>Bonoti</a:t>
            </a:r>
            <a:r>
              <a:rPr lang="el-GR" sz="2400" dirty="0"/>
              <a:t>, </a:t>
            </a:r>
            <a:r>
              <a:rPr lang="el-GR" sz="2400" dirty="0" smtClean="0"/>
              <a:t>2004) </a:t>
            </a:r>
            <a:r>
              <a:rPr lang="el-GR" sz="2400" dirty="0"/>
              <a:t>υποδεικνύουν ότι δεν </a:t>
            </a:r>
            <a:r>
              <a:rPr lang="el-GR" sz="2400" b="1" dirty="0" smtClean="0"/>
              <a:t>υπάρχει </a:t>
            </a:r>
            <a:r>
              <a:rPr lang="el-GR" sz="2400" b="1" dirty="0"/>
              <a:t>ισχυρή επίδραση της προτίμησης χεριού στις γραφικές ικανότητες </a:t>
            </a:r>
            <a:r>
              <a:rPr lang="el-GR" sz="2400" dirty="0"/>
              <a:t>(επίδοση και ταχύτητα). </a:t>
            </a:r>
            <a:endParaRPr lang="el-GR" sz="2400" dirty="0" smtClean="0"/>
          </a:p>
          <a:p>
            <a:pPr marL="0" indent="0">
              <a:buNone/>
            </a:pPr>
            <a:r>
              <a:rPr lang="el-GR" sz="2400" dirty="0" smtClean="0"/>
              <a:t>Η </a:t>
            </a:r>
            <a:r>
              <a:rPr lang="el-GR" sz="2400" dirty="0"/>
              <a:t>δεξιότητα της γραφής υφίσταται σημαντική βελτίωση κατά τη διάρκεια της παιδικής ηλικίας, ανεξάρτητα από την προτίμηση χεριού, τουλάχιστον στον γενικό πληθυσμό. </a:t>
            </a:r>
          </a:p>
        </p:txBody>
      </p:sp>
    </p:spTree>
    <p:extLst>
      <p:ext uri="{BB962C8B-B14F-4D97-AF65-F5344CB8AC3E}">
        <p14:creationId xmlns:p14="http://schemas.microsoft.com/office/powerpoint/2010/main" val="38744173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126089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457200" y="188640"/>
            <a:ext cx="8229600" cy="1143000"/>
          </a:xfrm>
        </p:spPr>
        <p:txBody>
          <a:bodyPr>
            <a:noAutofit/>
          </a:bodyPr>
          <a:lstStyle/>
          <a:p>
            <a:r>
              <a:rPr lang="el-GR" sz="3600" b="1" dirty="0" smtClean="0"/>
              <a:t>Το σχέδιο </a:t>
            </a:r>
            <a:r>
              <a:rPr lang="el-GR" sz="3600" b="1" dirty="0"/>
              <a:t>και η γραφή των αριστερόχειρων </a:t>
            </a:r>
            <a:r>
              <a:rPr lang="el-GR" sz="3600" b="1" dirty="0" smtClean="0"/>
              <a:t>παιδιών 1/3</a:t>
            </a:r>
            <a:endParaRPr lang="el-GR" sz="3600" b="1" dirty="0"/>
          </a:p>
        </p:txBody>
      </p:sp>
      <p:sp>
        <p:nvSpPr>
          <p:cNvPr id="3" name="Θέση περιεχομένου 2"/>
          <p:cNvSpPr>
            <a:spLocks noGrp="1"/>
          </p:cNvSpPr>
          <p:nvPr>
            <p:ph idx="1"/>
          </p:nvPr>
        </p:nvSpPr>
        <p:spPr>
          <a:xfrm>
            <a:off x="179512" y="1484784"/>
            <a:ext cx="8784976" cy="4813995"/>
          </a:xfrm>
        </p:spPr>
        <p:txBody>
          <a:bodyPr>
            <a:noAutofit/>
          </a:bodyPr>
          <a:lstStyle/>
          <a:p>
            <a:pPr marL="0" indent="0">
              <a:buNone/>
            </a:pPr>
            <a:r>
              <a:rPr lang="el-GR" sz="2800" dirty="0"/>
              <a:t>Η ηλικία, το φύλο και η προτίμηση χεριού, αλληλεπιδρούν και δημιουργούν ποικίλες διαφοροποιήσεις  μεταξύ των ατόμων της σχολικής ηλικίας, κατά την ανάπτυξη των </a:t>
            </a:r>
            <a:r>
              <a:rPr lang="el-GR" sz="2800" dirty="0" err="1"/>
              <a:t>οπτικοκινητικών</a:t>
            </a:r>
            <a:r>
              <a:rPr lang="el-GR" sz="2800" dirty="0"/>
              <a:t> </a:t>
            </a:r>
            <a:r>
              <a:rPr lang="el-GR" sz="2800" dirty="0" smtClean="0"/>
              <a:t>δεξιοτήτων. </a:t>
            </a:r>
          </a:p>
          <a:p>
            <a:pPr marL="0" indent="0">
              <a:buNone/>
            </a:pPr>
            <a:r>
              <a:rPr lang="el-GR" sz="2800" dirty="0" smtClean="0"/>
              <a:t>Ως αποτέλεσμα </a:t>
            </a:r>
            <a:r>
              <a:rPr lang="el-GR" sz="2800" dirty="0"/>
              <a:t>δεξιόχειρα και αριστερόχειρα παιδιά παρουσιάζουν κατά τη διάρκεια της ακαδημαϊκής τους πορείας διαφορετικές δυνατότητες και ρυθμούς ανάπτυξης των </a:t>
            </a:r>
            <a:r>
              <a:rPr lang="el-GR" sz="2800" dirty="0" err="1"/>
              <a:t>οπτικοκινητικών</a:t>
            </a:r>
            <a:r>
              <a:rPr lang="el-GR" sz="2800" dirty="0"/>
              <a:t> τους δεξιοτήτων που μπορούν να αποδοθούν σε </a:t>
            </a:r>
            <a:r>
              <a:rPr lang="el-GR" sz="2800" dirty="0" err="1"/>
              <a:t>νευροβιολογικούς</a:t>
            </a:r>
            <a:r>
              <a:rPr lang="el-GR" sz="2800" dirty="0"/>
              <a:t> κυρίως παράγοντες.</a:t>
            </a:r>
          </a:p>
        </p:txBody>
      </p:sp>
    </p:spTree>
    <p:extLst>
      <p:ext uri="{BB962C8B-B14F-4D97-AF65-F5344CB8AC3E}">
        <p14:creationId xmlns:p14="http://schemas.microsoft.com/office/powerpoint/2010/main" val="12312707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800708"/>
            <a:ext cx="8928992" cy="1656184"/>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251520" y="1196753"/>
            <a:ext cx="8784976" cy="4104455"/>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endParaRPr lang="el-GR" sz="2000" b="1" dirty="0" smtClean="0"/>
          </a:p>
          <a:p>
            <a:pPr marL="0" indent="0">
              <a:spcBef>
                <a:spcPts val="0"/>
              </a:spcBef>
              <a:buNone/>
            </a:pPr>
            <a:r>
              <a:rPr lang="el-GR" sz="2000" smtClean="0"/>
              <a:t>Εικόνες </a:t>
            </a:r>
            <a:r>
              <a:rPr lang="el-GR" sz="2000" dirty="0" smtClean="0"/>
              <a:t>1</a:t>
            </a:r>
            <a:r>
              <a:rPr lang="el-GR" sz="2000" dirty="0" smtClean="0"/>
              <a:t>,2,3. </a:t>
            </a:r>
            <a:r>
              <a:rPr lang="el-GR" sz="2000" dirty="0"/>
              <a:t>Βιβλίο «Αριστεροχειρία», Φίλιππος Βλάχος, Εκδόσεις Χριστοδουλίδη.</a:t>
            </a:r>
          </a:p>
          <a:p>
            <a:pPr marL="0" indent="0">
              <a:spcBef>
                <a:spcPts val="0"/>
              </a:spcBef>
              <a:buNone/>
            </a:pPr>
            <a:endParaRPr lang="el-GR" sz="2000" dirty="0" smtClean="0"/>
          </a:p>
          <a:p>
            <a:pPr marL="457200" indent="-457200">
              <a:spcBef>
                <a:spcPts val="0"/>
              </a:spcBef>
              <a:buFont typeface="+mj-lt"/>
              <a:buAutoNum type="arabicPeriod"/>
            </a:pPr>
            <a:endParaRPr lang="el-GR" sz="2000" dirty="0" smtClean="0"/>
          </a:p>
          <a:p>
            <a:pPr marL="0" indent="0">
              <a:spcBef>
                <a:spcPts val="0"/>
              </a:spcBef>
              <a:buNone/>
            </a:pPr>
            <a:endParaRPr lang="el-GR" sz="2000" dirty="0"/>
          </a:p>
          <a:p>
            <a:pPr marL="0" indent="0">
              <a:spcBef>
                <a:spcPts val="0"/>
              </a:spcBef>
              <a:buNone/>
            </a:pPr>
            <a:endParaRPr lang="el-GR" sz="2000" dirty="0" smtClean="0">
              <a:solidFill>
                <a:srgbClr val="FF0000"/>
              </a:solidFill>
            </a:endParaRPr>
          </a:p>
          <a:p>
            <a:pPr marL="0" indent="0">
              <a:spcBef>
                <a:spcPts val="0"/>
              </a:spcBef>
              <a:buNone/>
            </a:pPr>
            <a:endParaRPr lang="el-GR" sz="2000" dirty="0" smtClean="0">
              <a:solidFill>
                <a:srgbClr val="FF0000"/>
              </a:solidFill>
            </a:endParaRPr>
          </a:p>
          <a:p>
            <a:pPr marL="0" indent="0">
              <a:spcBef>
                <a:spcPts val="0"/>
              </a:spcBef>
              <a:buNone/>
            </a:pPr>
            <a:endParaRPr lang="el-GR" sz="2000" dirty="0">
              <a:solidFill>
                <a:srgbClr val="FF0000"/>
              </a:solidFill>
            </a:endParaRPr>
          </a:p>
          <a:p>
            <a:pPr marL="0" indent="0">
              <a:spcBef>
                <a:spcPts val="0"/>
              </a:spcBef>
              <a:buNone/>
            </a:pPr>
            <a:endParaRPr lang="en-US" sz="2000" dirty="0" smtClean="0"/>
          </a:p>
          <a:p>
            <a:pPr marL="0" indent="0">
              <a:spcBef>
                <a:spcPts val="0"/>
              </a:spcBef>
              <a:buNone/>
            </a:pPr>
            <a:endParaRPr lang="el-GR" sz="2000" dirty="0" smtClean="0"/>
          </a:p>
          <a:p>
            <a:pPr marL="0" indent="0">
              <a:spcBef>
                <a:spcPts val="0"/>
              </a:spcBef>
              <a:buNone/>
            </a:pPr>
            <a:endParaRPr lang="el-GR" sz="2000" dirty="0"/>
          </a:p>
        </p:txBody>
      </p:sp>
    </p:spTree>
    <p:extLst>
      <p:ext uri="{BB962C8B-B14F-4D97-AF65-F5344CB8AC3E}">
        <p14:creationId xmlns:p14="http://schemas.microsoft.com/office/powerpoint/2010/main" val="973580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1080120"/>
          </a:xfrm>
        </p:spPr>
        <p:txBody>
          <a:bodyPr>
            <a:normAutofit fontScale="90000"/>
          </a:bodyPr>
          <a:lstStyle/>
          <a:p>
            <a:r>
              <a:rPr lang="el-GR" b="1" dirty="0"/>
              <a:t>Το σχέδιο και η γραφή των αριστερόχειρων παιδιών </a:t>
            </a:r>
            <a:r>
              <a:rPr lang="el-GR" b="1" dirty="0" smtClean="0"/>
              <a:t>2/3</a:t>
            </a:r>
            <a:endParaRPr lang="el-GR" dirty="0"/>
          </a:p>
        </p:txBody>
      </p:sp>
      <p:sp>
        <p:nvSpPr>
          <p:cNvPr id="3" name="Θέση περιεχομένου 2"/>
          <p:cNvSpPr>
            <a:spLocks noGrp="1"/>
          </p:cNvSpPr>
          <p:nvPr>
            <p:ph idx="1"/>
          </p:nvPr>
        </p:nvSpPr>
        <p:spPr>
          <a:xfrm>
            <a:off x="342927" y="1556792"/>
            <a:ext cx="8784976" cy="4597971"/>
          </a:xfrm>
        </p:spPr>
        <p:txBody>
          <a:bodyPr>
            <a:noAutofit/>
          </a:bodyPr>
          <a:lstStyle/>
          <a:p>
            <a:pPr marL="0" indent="0">
              <a:buNone/>
            </a:pPr>
            <a:r>
              <a:rPr lang="el-GR" sz="2800" dirty="0"/>
              <a:t>Οι διαφορετικές πορείες της </a:t>
            </a:r>
            <a:r>
              <a:rPr lang="el-GR" sz="2800" dirty="0" err="1"/>
              <a:t>οπτικοκινητικής</a:t>
            </a:r>
            <a:r>
              <a:rPr lang="el-GR" sz="2800" dirty="0"/>
              <a:t> ανάπτυξης, σαφώς επηρεάζουν ποικίλες όψεις της σχολικής επίδοσης των παιδιών τόσο σε γνωστικούς όσο και σε μη γνωστικούς τομείς που σχετίζονται με τις </a:t>
            </a:r>
            <a:r>
              <a:rPr lang="el-GR" sz="2800" dirty="0" err="1"/>
              <a:t>οπτικοκινητικές</a:t>
            </a:r>
            <a:r>
              <a:rPr lang="el-GR" sz="2800" dirty="0"/>
              <a:t> </a:t>
            </a:r>
            <a:r>
              <a:rPr lang="el-GR" sz="2800" dirty="0" err="1"/>
              <a:t>δεξιοτήτες</a:t>
            </a:r>
            <a:r>
              <a:rPr lang="el-GR" sz="2800" dirty="0"/>
              <a:t>, όπως:</a:t>
            </a:r>
          </a:p>
          <a:p>
            <a:r>
              <a:rPr lang="el-GR" sz="2800" dirty="0" smtClean="0"/>
              <a:t>η </a:t>
            </a:r>
            <a:r>
              <a:rPr lang="el-GR" sz="2800" dirty="0"/>
              <a:t>ταχύτητα και η ποιότητα της γραφής των παιδιών, </a:t>
            </a:r>
          </a:p>
          <a:p>
            <a:r>
              <a:rPr lang="el-GR" sz="2800" dirty="0" smtClean="0"/>
              <a:t>η </a:t>
            </a:r>
            <a:r>
              <a:rPr lang="el-GR" sz="2800" dirty="0"/>
              <a:t>ανάπτυξη των σχεδιαστικών ικανοτήτων τους, </a:t>
            </a:r>
          </a:p>
          <a:p>
            <a:r>
              <a:rPr lang="el-GR" sz="2800" dirty="0" smtClean="0"/>
              <a:t>η </a:t>
            </a:r>
            <a:r>
              <a:rPr lang="el-GR" sz="2800" dirty="0"/>
              <a:t>διαδικασία της σχεδίασης και η ποιότητα των σχεδίων τους. </a:t>
            </a:r>
          </a:p>
        </p:txBody>
      </p:sp>
    </p:spTree>
    <p:extLst>
      <p:ext uri="{BB962C8B-B14F-4D97-AF65-F5344CB8AC3E}">
        <p14:creationId xmlns:p14="http://schemas.microsoft.com/office/powerpoint/2010/main" val="1193061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1152128"/>
          </a:xfrm>
        </p:spPr>
        <p:txBody>
          <a:bodyPr>
            <a:normAutofit fontScale="90000"/>
          </a:bodyPr>
          <a:lstStyle/>
          <a:p>
            <a:r>
              <a:rPr lang="el-GR" b="1" dirty="0"/>
              <a:t>Το σχέδιο και η γραφή των αριστερόχειρων παιδιών </a:t>
            </a:r>
            <a:r>
              <a:rPr lang="el-GR" b="1" dirty="0" smtClean="0"/>
              <a:t>3/3</a:t>
            </a:r>
            <a:endParaRPr lang="el-GR" dirty="0"/>
          </a:p>
        </p:txBody>
      </p:sp>
      <p:sp>
        <p:nvSpPr>
          <p:cNvPr id="3" name="Θέση περιεχομένου 2"/>
          <p:cNvSpPr>
            <a:spLocks noGrp="1"/>
          </p:cNvSpPr>
          <p:nvPr>
            <p:ph idx="1"/>
          </p:nvPr>
        </p:nvSpPr>
        <p:spPr>
          <a:xfrm>
            <a:off x="251520" y="1628800"/>
            <a:ext cx="8784976" cy="4597971"/>
          </a:xfrm>
        </p:spPr>
        <p:txBody>
          <a:bodyPr>
            <a:noAutofit/>
          </a:bodyPr>
          <a:lstStyle/>
          <a:p>
            <a:pPr marL="0" indent="0">
              <a:buNone/>
            </a:pPr>
            <a:r>
              <a:rPr lang="el-GR" sz="2800" b="1" dirty="0"/>
              <a:t>Τα ζητήματα αυτά απασχολούν πολύ συχνά σήμερα τόσο τους γονείς όσο και τους εκπαιδευτικούς </a:t>
            </a:r>
            <a:r>
              <a:rPr lang="el-GR" sz="2800" dirty="0"/>
              <a:t>καθώς υπάρχει διάχυτη στην κοινωνία η άποψη ότι οι αριστερόχειρες δυσκολεύονται περισσότερο από τους δεξιόχειρες κατά τη γραφή και ως εκ τούτου κάνουν χειρότερα γράμματα και παράγουν πιο δυσανάγνωστα κείμενα, </a:t>
            </a:r>
            <a:r>
              <a:rPr lang="el-GR" sz="2800" dirty="0" smtClean="0"/>
              <a:t>……</a:t>
            </a:r>
          </a:p>
          <a:p>
            <a:pPr marL="0" indent="0">
              <a:buNone/>
            </a:pPr>
            <a:r>
              <a:rPr lang="el-GR" sz="2800" dirty="0" smtClean="0"/>
              <a:t>…. ενώ </a:t>
            </a:r>
            <a:r>
              <a:rPr lang="el-GR" sz="2800" dirty="0"/>
              <a:t>από την άλλη πλευρά έχουν ιδιαίτερες ικανότητες και μπορούν να διακριθούν στο χώρο του σχεδίου</a:t>
            </a:r>
            <a:r>
              <a:rPr lang="el-GR" sz="2800" dirty="0" smtClean="0"/>
              <a:t>. </a:t>
            </a:r>
            <a:endParaRPr lang="el-GR" sz="2800" dirty="0"/>
          </a:p>
        </p:txBody>
      </p:sp>
    </p:spTree>
    <p:extLst>
      <p:ext uri="{BB962C8B-B14F-4D97-AF65-F5344CB8AC3E}">
        <p14:creationId xmlns:p14="http://schemas.microsoft.com/office/powerpoint/2010/main" val="3933397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4853" y="116632"/>
            <a:ext cx="8229600" cy="1143000"/>
          </a:xfrm>
        </p:spPr>
        <p:txBody>
          <a:bodyPr>
            <a:normAutofit/>
          </a:bodyPr>
          <a:lstStyle/>
          <a:p>
            <a:r>
              <a:rPr lang="el-GR" sz="3200" b="1" dirty="0"/>
              <a:t>Λόγοι διερεύνησης της σχέσης προτίμησης χεριού και σχεδιαστικής ικανότητας </a:t>
            </a:r>
            <a:endParaRPr lang="el-GR" sz="3600" b="1" dirty="0"/>
          </a:p>
        </p:txBody>
      </p:sp>
      <p:sp>
        <p:nvSpPr>
          <p:cNvPr id="3" name="Θέση περιεχομένου 2"/>
          <p:cNvSpPr>
            <a:spLocks noGrp="1"/>
          </p:cNvSpPr>
          <p:nvPr>
            <p:ph idx="1"/>
          </p:nvPr>
        </p:nvSpPr>
        <p:spPr>
          <a:xfrm>
            <a:off x="457200" y="1417638"/>
            <a:ext cx="8572340" cy="4968552"/>
          </a:xfrm>
        </p:spPr>
        <p:txBody>
          <a:bodyPr>
            <a:normAutofit fontScale="85000" lnSpcReduction="20000"/>
          </a:bodyPr>
          <a:lstStyle/>
          <a:p>
            <a:r>
              <a:rPr lang="el-GR" dirty="0" smtClean="0"/>
              <a:t>Αν </a:t>
            </a:r>
            <a:r>
              <a:rPr lang="el-GR" dirty="0"/>
              <a:t>θεωρήσουμε τη σχεδίαση ως μια σύνθετη γνωστική-κινητική δοκιμασία, στην οποία ο προγραμματισμός και η αλληλουχία των κινήσεων παίζουν καθοριστικό ρόλο, τότε η προτίμηση χεριού συνιστά έναν από τους πιθανούς παράγοντες διαφοροποίησης της σχεδιαστικής επίδοσης των παιδιών. </a:t>
            </a:r>
            <a:endParaRPr lang="el-GR" dirty="0" smtClean="0"/>
          </a:p>
          <a:p>
            <a:r>
              <a:rPr lang="el-GR" dirty="0" smtClean="0"/>
              <a:t>Επίσης</a:t>
            </a:r>
            <a:r>
              <a:rPr lang="el-GR" dirty="0"/>
              <a:t>, εξαιτίας της μεγαλύτερης μεταβλητότητας της εγκεφαλικής πλευρίωσης στους αριστερόχειρες, μια απευθείας σύγκριση των ατόμων αυτών με τους δεξιόχειρες προσφέρει ένα κατάλληλο πλαίσιο για την εκτίμηση των γνωστικών συνεπειών της μη τυπικής πλευρίωσης, ή πιο γενικά των σχέσεων μεταξύ εγκεφαλικής πλευρίωσης και γνωστικών ικανοτήτων (</a:t>
            </a:r>
            <a:r>
              <a:rPr lang="el-GR" dirty="0" err="1"/>
              <a:t>Lewis</a:t>
            </a:r>
            <a:r>
              <a:rPr lang="el-GR" dirty="0"/>
              <a:t> &amp; </a:t>
            </a:r>
            <a:r>
              <a:rPr lang="el-GR" dirty="0" err="1"/>
              <a:t>Harris</a:t>
            </a:r>
            <a:r>
              <a:rPr lang="el-GR" dirty="0"/>
              <a:t>,  1990).</a:t>
            </a:r>
          </a:p>
          <a:p>
            <a:endParaRPr lang="el-GR" dirty="0"/>
          </a:p>
        </p:txBody>
      </p:sp>
    </p:spTree>
    <p:extLst>
      <p:ext uri="{BB962C8B-B14F-4D97-AF65-F5344CB8AC3E}">
        <p14:creationId xmlns:p14="http://schemas.microsoft.com/office/powerpoint/2010/main" val="3993677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16632"/>
            <a:ext cx="8928992" cy="1066130"/>
          </a:xfrm>
        </p:spPr>
        <p:txBody>
          <a:bodyPr>
            <a:noAutofit/>
          </a:bodyPr>
          <a:lstStyle/>
          <a:p>
            <a:r>
              <a:rPr lang="el-GR" sz="3200" b="1" dirty="0"/>
              <a:t>Προτίμηση χεριού και σχεδιαστική επίδοση:</a:t>
            </a:r>
            <a:br>
              <a:rPr lang="el-GR" sz="3200" b="1" dirty="0"/>
            </a:br>
            <a:r>
              <a:rPr lang="el-GR" sz="3200" b="1" dirty="0" smtClean="0"/>
              <a:t>Ερευνητικά </a:t>
            </a:r>
            <a:r>
              <a:rPr lang="el-GR" sz="3200" b="1" dirty="0"/>
              <a:t>δεδομένα από τον ελληνικό </a:t>
            </a:r>
            <a:r>
              <a:rPr lang="el-GR" sz="3200" b="1" dirty="0" smtClean="0"/>
              <a:t>χώρο  1/19</a:t>
            </a:r>
            <a:endParaRPr lang="el-GR" sz="3600" b="1" dirty="0"/>
          </a:p>
        </p:txBody>
      </p:sp>
      <p:sp>
        <p:nvSpPr>
          <p:cNvPr id="3" name="Θέση περιεχομένου 2"/>
          <p:cNvSpPr>
            <a:spLocks noGrp="1"/>
          </p:cNvSpPr>
          <p:nvPr>
            <p:ph idx="1"/>
          </p:nvPr>
        </p:nvSpPr>
        <p:spPr>
          <a:xfrm>
            <a:off x="0" y="1340768"/>
            <a:ext cx="9144000" cy="4968552"/>
          </a:xfrm>
        </p:spPr>
        <p:txBody>
          <a:bodyPr>
            <a:normAutofit fontScale="77500" lnSpcReduction="20000"/>
          </a:bodyPr>
          <a:lstStyle/>
          <a:p>
            <a:r>
              <a:rPr lang="el-GR" dirty="0" err="1"/>
              <a:t>Oι</a:t>
            </a:r>
            <a:r>
              <a:rPr lang="el-GR" dirty="0"/>
              <a:t> περισσότερες έρευνες σχετικά με το σχέδιο επικεντρώνονται στη μελέτη της κατεύθυνσης των γραμμών που σχεδιάζουν οι αριστερόχειρες και δεξιόχειρες και λείπουν από τη διεθνή βιβλιογραφία εμπειρικά δεδομένα που να αναφέρονται στις σχεδιαστικές επιδόσεις των δύο αυτών ομάδων. </a:t>
            </a:r>
          </a:p>
          <a:p>
            <a:r>
              <a:rPr lang="el-GR" dirty="0" smtClean="0"/>
              <a:t>Για </a:t>
            </a:r>
            <a:r>
              <a:rPr lang="el-GR" dirty="0"/>
              <a:t>να καλύψει αυτό το κενό μια ερευνητική ομάδα στο Πανεπιστήμιο Θεσσαλίας (Μεταλλίδου, </a:t>
            </a:r>
            <a:r>
              <a:rPr lang="el-GR" dirty="0" err="1"/>
              <a:t>Μπονώτη</a:t>
            </a:r>
            <a:r>
              <a:rPr lang="el-GR" dirty="0"/>
              <a:t>, &amp; Βλάχος, 2003, Vlachos, &amp; </a:t>
            </a:r>
            <a:r>
              <a:rPr lang="el-GR" dirty="0" err="1"/>
              <a:t>Bonoti</a:t>
            </a:r>
            <a:r>
              <a:rPr lang="el-GR" dirty="0"/>
              <a:t>, 2004a, </a:t>
            </a:r>
            <a:r>
              <a:rPr lang="el-GR" dirty="0" err="1"/>
              <a:t>Bonoti</a:t>
            </a:r>
            <a:r>
              <a:rPr lang="el-GR" dirty="0"/>
              <a:t>,  Vlachos, &amp; </a:t>
            </a:r>
            <a:r>
              <a:rPr lang="el-GR" dirty="0" err="1"/>
              <a:t>Metallidou</a:t>
            </a:r>
            <a:r>
              <a:rPr lang="el-GR" dirty="0"/>
              <a:t>, 2005) επιχείρησε να συγκρίνει τη σχεδιαστική επίδοση δεξιόχειρων και αριστερόχειρων παιδιών, έτσι όπως αυτή εκδηλώνεται στη δημιουργία συγκεκριμένων σχεδιαστικών θεμάτων. </a:t>
            </a:r>
          </a:p>
          <a:p>
            <a:r>
              <a:rPr lang="el-GR" dirty="0" smtClean="0"/>
              <a:t>Ειδικότερα </a:t>
            </a:r>
            <a:r>
              <a:rPr lang="el-GR" dirty="0"/>
              <a:t>επιχείρησε να μελετήσει την ικανότητα των παιδιών να δημιουργούν σχέδια με τα οποία είναι εξοικειωμένα και σχέδια που απαιτούν υψηλότερο επίπεδο σχεδιαστικής ικανότητας.</a:t>
            </a:r>
          </a:p>
          <a:p>
            <a:endParaRPr lang="el-GR" dirty="0"/>
          </a:p>
        </p:txBody>
      </p:sp>
    </p:spTree>
    <p:extLst>
      <p:ext uri="{BB962C8B-B14F-4D97-AF65-F5344CB8AC3E}">
        <p14:creationId xmlns:p14="http://schemas.microsoft.com/office/powerpoint/2010/main" val="2610249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16632"/>
            <a:ext cx="8928992" cy="1066130"/>
          </a:xfrm>
        </p:spPr>
        <p:txBody>
          <a:bodyPr>
            <a:noAutofit/>
          </a:bodyPr>
          <a:lstStyle/>
          <a:p>
            <a:r>
              <a:rPr lang="el-GR" sz="3200" b="1" dirty="0"/>
              <a:t>Προτίμηση χεριού και σχεδιαστική επίδοση:</a:t>
            </a:r>
            <a:br>
              <a:rPr lang="el-GR" sz="3200" b="1" dirty="0"/>
            </a:br>
            <a:r>
              <a:rPr lang="el-GR" sz="3200" b="1" dirty="0" smtClean="0"/>
              <a:t>Ερευνητικά </a:t>
            </a:r>
            <a:r>
              <a:rPr lang="el-GR" sz="3200" b="1" dirty="0"/>
              <a:t>δεδομένα από τον ελληνικό </a:t>
            </a:r>
            <a:r>
              <a:rPr lang="el-GR" sz="3200" b="1" dirty="0" smtClean="0"/>
              <a:t>χώρο 2/19</a:t>
            </a:r>
            <a:endParaRPr lang="el-GR" sz="3600" b="1" dirty="0"/>
          </a:p>
        </p:txBody>
      </p:sp>
      <p:sp>
        <p:nvSpPr>
          <p:cNvPr id="3" name="Θέση περιεχομένου 2"/>
          <p:cNvSpPr>
            <a:spLocks noGrp="1"/>
          </p:cNvSpPr>
          <p:nvPr>
            <p:ph idx="1"/>
          </p:nvPr>
        </p:nvSpPr>
        <p:spPr>
          <a:xfrm>
            <a:off x="230005" y="1268760"/>
            <a:ext cx="8683989" cy="5112568"/>
          </a:xfrm>
        </p:spPr>
        <p:txBody>
          <a:bodyPr>
            <a:noAutofit/>
          </a:bodyPr>
          <a:lstStyle/>
          <a:p>
            <a:pPr marL="0" indent="0">
              <a:buNone/>
            </a:pPr>
            <a:r>
              <a:rPr lang="el-GR" sz="2800" b="1" dirty="0"/>
              <a:t>Θεωρητικό Υπόβαθρο </a:t>
            </a:r>
          </a:p>
          <a:p>
            <a:r>
              <a:rPr lang="el-GR" sz="2800" dirty="0" smtClean="0"/>
              <a:t>Σύγχρονες </a:t>
            </a:r>
            <a:r>
              <a:rPr lang="el-GR" sz="2800" dirty="0"/>
              <a:t>έρευνες που τονίζουν τις γνωστικές πτυχές της σχεδιαστικής διαδικασίας (</a:t>
            </a:r>
            <a:r>
              <a:rPr lang="el-GR" sz="2800" dirty="0" err="1"/>
              <a:t>Dennis</a:t>
            </a:r>
            <a:r>
              <a:rPr lang="el-GR" sz="2800" dirty="0"/>
              <a:t>, 1992. </a:t>
            </a:r>
            <a:r>
              <a:rPr lang="el-GR" sz="2800" dirty="0" err="1"/>
              <a:t>Karmiloff</a:t>
            </a:r>
            <a:r>
              <a:rPr lang="el-GR" sz="2800" dirty="0"/>
              <a:t>-</a:t>
            </a:r>
            <a:r>
              <a:rPr lang="el-GR" sz="2800" dirty="0" err="1"/>
              <a:t>Smith</a:t>
            </a:r>
            <a:r>
              <a:rPr lang="el-GR" sz="2800" dirty="0"/>
              <a:t>, 1990. </a:t>
            </a:r>
            <a:r>
              <a:rPr lang="el-GR" sz="2800" dirty="0" err="1"/>
              <a:t>Thomas</a:t>
            </a:r>
            <a:r>
              <a:rPr lang="el-GR" sz="2800" dirty="0"/>
              <a:t> &amp; </a:t>
            </a:r>
            <a:r>
              <a:rPr lang="el-GR" sz="2800" dirty="0" err="1"/>
              <a:t>Silk</a:t>
            </a:r>
            <a:r>
              <a:rPr lang="el-GR" sz="2800" dirty="0"/>
              <a:t>, 1997).</a:t>
            </a:r>
          </a:p>
          <a:p>
            <a:r>
              <a:rPr lang="el-GR" sz="2800" dirty="0" smtClean="0"/>
              <a:t> Έρευνες </a:t>
            </a:r>
            <a:r>
              <a:rPr lang="el-GR" sz="2800" dirty="0"/>
              <a:t>που συσχετίζουν τη μειωμένη σχεδιαστική επίδοση με την εμφάνιση μαθησιακών δυσκολιών (</a:t>
            </a:r>
            <a:r>
              <a:rPr lang="el-GR" sz="2800" dirty="0" err="1"/>
              <a:t>Mati-Zisi</a:t>
            </a:r>
            <a:r>
              <a:rPr lang="el-GR" sz="2800" dirty="0"/>
              <a:t> &amp; </a:t>
            </a:r>
            <a:r>
              <a:rPr lang="el-GR" sz="2800" dirty="0" err="1"/>
              <a:t>Zafiropoulou</a:t>
            </a:r>
            <a:r>
              <a:rPr lang="el-GR" sz="2800" dirty="0"/>
              <a:t>, 2001. </a:t>
            </a:r>
            <a:r>
              <a:rPr lang="el-GR" sz="2800" dirty="0" err="1"/>
              <a:t>Mati</a:t>
            </a:r>
            <a:r>
              <a:rPr lang="el-GR" sz="2800" dirty="0"/>
              <a:t>-</a:t>
            </a:r>
            <a:r>
              <a:rPr lang="el-GR" sz="2800" dirty="0" err="1"/>
              <a:t>Zisi</a:t>
            </a:r>
            <a:r>
              <a:rPr lang="el-GR" sz="2800" dirty="0"/>
              <a:t> </a:t>
            </a:r>
            <a:r>
              <a:rPr lang="el-GR" sz="2800" dirty="0" err="1"/>
              <a:t>et</a:t>
            </a:r>
            <a:r>
              <a:rPr lang="el-GR" sz="2800" dirty="0"/>
              <a:t> </a:t>
            </a:r>
            <a:r>
              <a:rPr lang="el-GR" sz="2800" dirty="0" err="1"/>
              <a:t>al</a:t>
            </a:r>
            <a:r>
              <a:rPr lang="el-GR" sz="2800" dirty="0"/>
              <a:t>, 1998).</a:t>
            </a:r>
          </a:p>
          <a:p>
            <a:r>
              <a:rPr lang="el-GR" sz="2800" dirty="0" smtClean="0"/>
              <a:t>Σχέδια </a:t>
            </a:r>
            <a:r>
              <a:rPr lang="el-GR" sz="2800" dirty="0"/>
              <a:t>ασθενών με κάκωση στο δεξί ημισφαίριο διαφέρουν από σχέδια ασθενών με τραύματα στο αριστερό ημισφαίριο (</a:t>
            </a:r>
            <a:r>
              <a:rPr lang="el-GR" sz="2800" dirty="0" err="1"/>
              <a:t>Gainotti</a:t>
            </a:r>
            <a:r>
              <a:rPr lang="el-GR" sz="2800" dirty="0"/>
              <a:t> </a:t>
            </a:r>
            <a:r>
              <a:rPr lang="el-GR" sz="2800" dirty="0" err="1"/>
              <a:t>et</a:t>
            </a:r>
            <a:r>
              <a:rPr lang="el-GR" sz="2800" dirty="0"/>
              <a:t> </a:t>
            </a:r>
            <a:r>
              <a:rPr lang="el-GR" sz="2800" dirty="0" err="1"/>
              <a:t>al</a:t>
            </a:r>
            <a:r>
              <a:rPr lang="el-GR" sz="2800" dirty="0"/>
              <a:t>, 1972. </a:t>
            </a:r>
            <a:r>
              <a:rPr lang="el-GR" sz="2800" dirty="0" err="1"/>
              <a:t>Kirk</a:t>
            </a:r>
            <a:r>
              <a:rPr lang="el-GR" sz="2800" dirty="0"/>
              <a:t> &amp; </a:t>
            </a:r>
            <a:r>
              <a:rPr lang="el-GR" sz="2800" dirty="0" err="1"/>
              <a:t>Kertesz</a:t>
            </a:r>
            <a:r>
              <a:rPr lang="el-GR" sz="2800" dirty="0"/>
              <a:t>, 1989). </a:t>
            </a:r>
          </a:p>
          <a:p>
            <a:pPr marL="0" indent="0">
              <a:buNone/>
            </a:pPr>
            <a:endParaRPr lang="el-GR" sz="2800" dirty="0"/>
          </a:p>
          <a:p>
            <a:pPr marL="0" indent="0">
              <a:buNone/>
            </a:pPr>
            <a:r>
              <a:rPr lang="el-GR" sz="2800" dirty="0"/>
              <a:t> </a:t>
            </a:r>
          </a:p>
        </p:txBody>
      </p:sp>
    </p:spTree>
    <p:extLst>
      <p:ext uri="{BB962C8B-B14F-4D97-AF65-F5344CB8AC3E}">
        <p14:creationId xmlns:p14="http://schemas.microsoft.com/office/powerpoint/2010/main" val="201808348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2226</TotalTime>
  <Words>3313</Words>
  <Application>Microsoft Office PowerPoint</Application>
  <PresentationFormat>Προβολή στην οθόνη (4:3)</PresentationFormat>
  <Paragraphs>278</Paragraphs>
  <Slides>41</Slides>
  <Notes>41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41</vt:i4>
      </vt:variant>
    </vt:vector>
  </HeadingPairs>
  <TitlesOfParts>
    <vt:vector size="46" baseType="lpstr">
      <vt:lpstr>ＭＳ Ｐゴシック</vt:lpstr>
      <vt:lpstr>Arial</vt:lpstr>
      <vt:lpstr>Calibri</vt:lpstr>
      <vt:lpstr>Times New Roman</vt:lpstr>
      <vt:lpstr>Θέμα του Office</vt:lpstr>
      <vt:lpstr>Ψυχοφυσιολογία</vt:lpstr>
      <vt:lpstr>Σκοποί  ενότητας</vt:lpstr>
      <vt:lpstr>Περιεχόμενα ενότητας</vt:lpstr>
      <vt:lpstr>Το σχέδιο και η γραφή των αριστερόχειρων παιδιών 1/3</vt:lpstr>
      <vt:lpstr>Το σχέδιο και η γραφή των αριστερόχειρων παιδιών 2/3</vt:lpstr>
      <vt:lpstr>Το σχέδιο και η γραφή των αριστερόχειρων παιδιών 3/3</vt:lpstr>
      <vt:lpstr>Λόγοι διερεύνησης της σχέσης προτίμησης χεριού και σχεδιαστικής ικανότητας </vt:lpstr>
      <vt:lpstr>Προτίμηση χεριού και σχεδιαστική επίδοση: Ερευνητικά δεδομένα από τον ελληνικό χώρο  1/19</vt:lpstr>
      <vt:lpstr>Προτίμηση χεριού και σχεδιαστική επίδοση: Ερευνητικά δεδομένα από τον ελληνικό χώρο 2/19</vt:lpstr>
      <vt:lpstr>Προτίμηση χεριού και σχεδιαστική επίδοση: Ερευνητικά δεδομένα από τον ελληνικό χώρο  3/19</vt:lpstr>
      <vt:lpstr>Προτίμηση χεριού και σχεδιαστική επίδοση: Ερευνητικά δεδομένα από τον ελληνικό χώρο  4/19</vt:lpstr>
      <vt:lpstr>Προτίμηση χεριού και σχεδιαστική επίδοση: Ερευνητικά δεδομένα από τον ελληνικό χώρο  5/19</vt:lpstr>
      <vt:lpstr>Προτίμηση χεριού και σχεδιαστική επίδοση: Ερευνητικά δεδομένα από τον ελληνικό χώρο  6/19</vt:lpstr>
      <vt:lpstr>Προτίμηση χεριού και σχεδιαστική επίδοση: Ερευνητικά δεδομένα από τον ελληνικό χώρο  7/19</vt:lpstr>
      <vt:lpstr>Προτίμηση χεριού και σχεδιαστική επίδοση: Ερευνητικά δεδομένα από τον ελληνικό χώρο  8/19</vt:lpstr>
      <vt:lpstr>Προτίμηση χεριού και σχεδιαστική επίδοση: Ερευνητικά δεδομένα από τον ελληνικό χώρο  9/19</vt:lpstr>
      <vt:lpstr>Προτίμηση χεριού και σχεδιαστική επίδοση: Ερευνητικά δεδομένα από τον ελληνικό χώρο  10/19</vt:lpstr>
      <vt:lpstr>Προτίμηση χεριού και σχεδιαστική επίδοση: Ερευνητικά δεδομένα από τον ελληνικό χώρο  11/19</vt:lpstr>
      <vt:lpstr>Προτίμηση χεριού και σχεδιαστική επίδοση: Ερευνητικά δεδομένα από τον ελληνικό χώρο  12/19</vt:lpstr>
      <vt:lpstr>Προτίμηση χεριού και σχεδιαστική επίδοση: Ερευνητικά δεδομένα από τον ελληνικό χώρο  13/19</vt:lpstr>
      <vt:lpstr>Προτίμηση χεριού και σχεδιαστική επίδοση: Ερευνητικά δεδομένα από τον ελληνικό χώρο  14/19</vt:lpstr>
      <vt:lpstr>Προτίμηση χεριού και σχεδιαστική επίδοση: Ερευνητικά δεδομένα από τον ελληνικό χώρο  15/19</vt:lpstr>
      <vt:lpstr>Προτίμηση χεριού και σχεδιαστική επίδοση: Ερευνητικά δεδομένα από τον ελληνικό χώρο  16/19</vt:lpstr>
      <vt:lpstr>Προτίμηση χεριού και σχεδιαστική επίδοση: Ερευνητικά δεδομένα από τον ελληνικό χώρο  17/19</vt:lpstr>
      <vt:lpstr>Προτίμηση χεριού και σχεδιαστική επίδοση: Ερευνητικά δεδομένα από τον ελληνικό χώρο  18/19</vt:lpstr>
      <vt:lpstr>Προτίμηση χεριού και σχεδιαστική επίδοση: Ερευνητικά δεδομένα από τον ελληνικό χώρο  19/19</vt:lpstr>
      <vt:lpstr>Επίδραση της προτίμησης χεριού  στην εμφάνιση δυσκολιών γραφής στο σχολείο  1/11</vt:lpstr>
      <vt:lpstr>Επίδραση της προτίμησης χεριού  στην εμφάνιση δυσκολιών γραφής στο σχολείο  2/11</vt:lpstr>
      <vt:lpstr>Επίδραση της προτίμησης χεριού  στην εμφάνιση δυσκολιών γραφής στο σχολείο  3/11</vt:lpstr>
      <vt:lpstr>Επίδραση της προτίμησης χεριού  στην εμφάνιση δυσκολιών γραφής στο σχολείο  4/11</vt:lpstr>
      <vt:lpstr>Επίδραση της προτίμησης χεριού  στην εμφάνιση δυσκολιών γραφής στο σχολείο  5/11</vt:lpstr>
      <vt:lpstr>Επίδραση της προτίμησης χεριού  στην εμφάνιση δυσκολιών γραφής στο σχολείο  6/11</vt:lpstr>
      <vt:lpstr>Επίδραση της προτίμησης χεριού  στην εμφάνιση δυσκολιών γραφής στο σχολείο  7/11</vt:lpstr>
      <vt:lpstr>Επίδραση της προτίμησης χεριού  στην εμφάνιση δυσκολιών γραφής στο σχολείο  8/11</vt:lpstr>
      <vt:lpstr>Επίδραση της προτίμησης χεριού  στην εμφάνιση δυσκολιών γραφής στο σχολείο  9/11</vt:lpstr>
      <vt:lpstr>Επίδραση της προτίμησης χεριού  στην εμφάνιση δυσκολιών γραφής στο σχολείο  10/11</vt:lpstr>
      <vt:lpstr>Επίδραση της προτίμησης χεριού  στην εμφάνιση δυσκολιών γραφής στο σχολείο  11/11</vt:lpstr>
      <vt:lpstr>Τέλος Ενότητας</vt:lpstr>
      <vt:lpstr>Χρηματοδότηση</vt:lpstr>
      <vt:lpstr>Σημείωμα Αδειοδότησης</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Kiriazis Vaitsis</cp:lastModifiedBy>
  <cp:revision>316</cp:revision>
  <dcterms:created xsi:type="dcterms:W3CDTF">2012-09-06T09:03:05Z</dcterms:created>
  <dcterms:modified xsi:type="dcterms:W3CDTF">2015-05-25T07:43:03Z</dcterms:modified>
</cp:coreProperties>
</file>