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6833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396785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144506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38058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2C336-9AFA-455C-B128-846ECF27760E}"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223797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2C336-9AFA-455C-B128-846ECF27760E}"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241746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2C336-9AFA-455C-B128-846ECF27760E}" type="datetimeFigureOut">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378956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2C336-9AFA-455C-B128-846ECF27760E}" type="datetimeFigureOut">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276271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2C336-9AFA-455C-B128-846ECF27760E}" type="datetimeFigureOut">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406667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2C336-9AFA-455C-B128-846ECF27760E}"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289838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2C336-9AFA-455C-B128-846ECF27760E}"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0BB04-2797-449F-8AD9-FAF26EDF2A97}" type="slidenum">
              <a:rPr lang="en-US" smtClean="0"/>
              <a:t>‹#›</a:t>
            </a:fld>
            <a:endParaRPr lang="en-US"/>
          </a:p>
        </p:txBody>
      </p:sp>
    </p:spTree>
    <p:extLst>
      <p:ext uri="{BB962C8B-B14F-4D97-AF65-F5344CB8AC3E}">
        <p14:creationId xmlns:p14="http://schemas.microsoft.com/office/powerpoint/2010/main" val="392418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2C336-9AFA-455C-B128-846ECF27760E}" type="datetimeFigureOut">
              <a:rPr lang="en-US" smtClean="0"/>
              <a:t>3/17/2015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0BB04-2797-449F-8AD9-FAF26EDF2A97}" type="slidenum">
              <a:rPr lang="en-US" smtClean="0"/>
              <a:t>‹#›</a:t>
            </a:fld>
            <a:endParaRPr lang="en-US"/>
          </a:p>
        </p:txBody>
      </p:sp>
    </p:spTree>
    <p:extLst>
      <p:ext uri="{BB962C8B-B14F-4D97-AF65-F5344CB8AC3E}">
        <p14:creationId xmlns:p14="http://schemas.microsoft.com/office/powerpoint/2010/main" val="195765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8893"/>
            <a:ext cx="9144000" cy="2026082"/>
          </a:xfrm>
        </p:spPr>
        <p:txBody>
          <a:bodyPr>
            <a:normAutofit/>
          </a:bodyPr>
          <a:lstStyle/>
          <a:p>
            <a:r>
              <a:rPr lang="el-GR" sz="4400" b="1" dirty="0" smtClean="0">
                <a:latin typeface="+mn-lt"/>
              </a:rPr>
              <a:t>ΑΚΕΡΑΙΟΣ ΠΡΟΓΡΑΜΜΑΤΙΣΜΟΣ </a:t>
            </a:r>
            <a:r>
              <a:rPr lang="en-US" sz="4400" b="1" dirty="0" smtClean="0">
                <a:latin typeface="+mn-lt"/>
              </a:rPr>
              <a:t/>
            </a:r>
            <a:br>
              <a:rPr lang="en-US" sz="4400" b="1" dirty="0" smtClean="0">
                <a:latin typeface="+mn-lt"/>
              </a:rPr>
            </a:br>
            <a:r>
              <a:rPr lang="el-GR" sz="4400" b="1" dirty="0" smtClean="0">
                <a:latin typeface="+mn-lt"/>
              </a:rPr>
              <a:t>&amp; </a:t>
            </a:r>
            <a:r>
              <a:rPr lang="en-US" sz="4400" b="1" dirty="0" smtClean="0">
                <a:latin typeface="+mn-lt"/>
              </a:rPr>
              <a:t/>
            </a:r>
            <a:br>
              <a:rPr lang="en-US" sz="4400" b="1" dirty="0" smtClean="0">
                <a:latin typeface="+mn-lt"/>
              </a:rPr>
            </a:br>
            <a:r>
              <a:rPr lang="el-GR" sz="4400" b="1" dirty="0" smtClean="0">
                <a:latin typeface="+mn-lt"/>
              </a:rPr>
              <a:t>ΣΥΝΔΥΑΣΤΙΚΗ ΒΕΛΤΙΣΤΟΠΟΙΗΣΗ</a:t>
            </a:r>
            <a:endParaRPr lang="en-US" sz="4400" b="1" dirty="0">
              <a:latin typeface="+mn-lt"/>
            </a:endParaRPr>
          </a:p>
        </p:txBody>
      </p:sp>
      <p:sp>
        <p:nvSpPr>
          <p:cNvPr id="3" name="Subtitle 2"/>
          <p:cNvSpPr>
            <a:spLocks noGrp="1"/>
          </p:cNvSpPr>
          <p:nvPr>
            <p:ph type="subTitle" idx="1"/>
          </p:nvPr>
        </p:nvSpPr>
        <p:spPr/>
        <p:txBody>
          <a:bodyPr>
            <a:normAutofit fontScale="92500" lnSpcReduction="10000"/>
          </a:bodyPr>
          <a:lstStyle/>
          <a:p>
            <a:r>
              <a:rPr lang="el-GR" sz="2800" b="1" dirty="0" smtClean="0"/>
              <a:t>Ενότητα 1:</a:t>
            </a:r>
            <a:r>
              <a:rPr lang="en-US" sz="2800" dirty="0" smtClean="0"/>
              <a:t> </a:t>
            </a:r>
            <a:r>
              <a:rPr lang="el-GR" sz="2800" dirty="0" smtClean="0"/>
              <a:t>Κεφάλαιο 1</a:t>
            </a:r>
            <a:endParaRPr lang="en-US" sz="2800" dirty="0" smtClean="0"/>
          </a:p>
          <a:p>
            <a:endParaRPr lang="en-US" sz="2000" dirty="0" smtClean="0"/>
          </a:p>
          <a:p>
            <a:r>
              <a:rPr lang="el-GR" sz="2600" dirty="0" smtClean="0"/>
              <a:t>Γεώργιος Κ.Δ. Σαχαρίδης</a:t>
            </a:r>
          </a:p>
          <a:p>
            <a:r>
              <a:rPr lang="el-GR" sz="2600"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1524000" y="177333"/>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27609"/>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6357711" y="5591692"/>
            <a:ext cx="4310289" cy="1025873"/>
          </a:xfrm>
          <a:prstGeom prst="rect">
            <a:avLst/>
          </a:prstGeom>
          <a:noFill/>
          <a:ln w="12700">
            <a:solidFill>
              <a:schemeClr val="accent1"/>
            </a:solidFill>
          </a:ln>
        </p:spPr>
      </p:pic>
    </p:spTree>
    <p:extLst>
      <p:ext uri="{BB962C8B-B14F-4D97-AF65-F5344CB8AC3E}">
        <p14:creationId xmlns:p14="http://schemas.microsoft.com/office/powerpoint/2010/main" val="3228696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70"/>
            <a:ext cx="10515600" cy="1325563"/>
          </a:xfrm>
        </p:spPr>
        <p:txBody>
          <a:bodyPr/>
          <a:lstStyle/>
          <a:p>
            <a:r>
              <a:rPr lang="el-GR" b="1" dirty="0" smtClean="0">
                <a:latin typeface="+mn-lt"/>
              </a:rPr>
              <a:t>Συνεχή και Διακριτά Προβλήματα</a:t>
            </a:r>
            <a:endParaRPr lang="en-US" b="1" dirty="0">
              <a:latin typeface="+mn-lt"/>
            </a:endParaRPr>
          </a:p>
        </p:txBody>
      </p:sp>
      <p:sp>
        <p:nvSpPr>
          <p:cNvPr id="3" name="Content Placeholder 2"/>
          <p:cNvSpPr>
            <a:spLocks noGrp="1"/>
          </p:cNvSpPr>
          <p:nvPr>
            <p:ph idx="1"/>
          </p:nvPr>
        </p:nvSpPr>
        <p:spPr>
          <a:xfrm>
            <a:off x="834736" y="1513897"/>
            <a:ext cx="10515600" cy="5219412"/>
          </a:xfrm>
        </p:spPr>
        <p:txBody>
          <a:bodyPr>
            <a:normAutofit fontScale="92500" lnSpcReduction="20000"/>
          </a:bodyPr>
          <a:lstStyle/>
          <a:p>
            <a:r>
              <a:rPr lang="el-GR" sz="3500" dirty="0" smtClean="0"/>
              <a:t>Μεταξύ άλλων, τα προβλήματα βελτιστοποίησης μπορούν να ταξινομηθούν σε δύο βασικές κατηγορίες. Στα συνεχή, στα οποία οι μεταβλητές μπορούν να πάρουν μόνο συνεχείς τιμές, και στα διακριτά, στα οποία οι μεταβλητές μπορούν να πάρουν μόνο διακριτές τιμές.</a:t>
            </a:r>
          </a:p>
          <a:p>
            <a:r>
              <a:rPr lang="el-GR" sz="3500" dirty="0" smtClean="0"/>
              <a:t>Στα συνεχή προβλήματα, υπάρχουν συνήθως άπειρες λύσεις και αναζητούμε μία λύση στην οποία οι μεταβλητές απόφασης επιτρέπεται να πάρουν οποιαδήποτε πραγματική τιμή. Στα συνδυαστικά προβλήματα αντίθετα, το σύνολο των λύσεων είναι συνήθως πεπερασμένο (μετρήσιμο, αν και συνήθως πολύ μεγάλο) και αναζητούμε μία λύση στην οποία οι μεταβλητές μπορούν να πάρουν μόνο διακριτές τιμές.</a:t>
            </a:r>
            <a:endParaRPr lang="en-US" sz="3500" dirty="0" smtClean="0"/>
          </a:p>
          <a:p>
            <a:endParaRPr lang="en-US" dirty="0"/>
          </a:p>
        </p:txBody>
      </p:sp>
    </p:spTree>
    <p:extLst>
      <p:ext uri="{BB962C8B-B14F-4D97-AF65-F5344CB8AC3E}">
        <p14:creationId xmlns:p14="http://schemas.microsoft.com/office/powerpoint/2010/main" val="189326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Γραμμικός προγραμματισμός </a:t>
            </a:r>
            <a:endParaRPr lang="en-US" b="1" dirty="0">
              <a:latin typeface="+mn-lt"/>
            </a:endParaRPr>
          </a:p>
        </p:txBody>
      </p:sp>
      <p:sp>
        <p:nvSpPr>
          <p:cNvPr id="3" name="Content Placeholder 2"/>
          <p:cNvSpPr>
            <a:spLocks noGrp="1"/>
          </p:cNvSpPr>
          <p:nvPr>
            <p:ph idx="1"/>
          </p:nvPr>
        </p:nvSpPr>
        <p:spPr/>
        <p:txBody>
          <a:bodyPr/>
          <a:lstStyle/>
          <a:p>
            <a:pPr algn="just"/>
            <a:r>
              <a:rPr lang="el-GR" sz="3200" dirty="0" smtClean="0"/>
              <a:t>Ο </a:t>
            </a:r>
            <a:r>
              <a:rPr lang="el-GR" sz="3200" b="1" dirty="0" smtClean="0"/>
              <a:t>γραμμικός προγραμματισμός</a:t>
            </a:r>
            <a:r>
              <a:rPr lang="el-GR" sz="3200" dirty="0" smtClean="0"/>
              <a:t> (linear programming) περιλαμβάνει όλα τα προβλήματα για τα οποία τόσο η αντικειμενική συνάρτηση όσο και όλοι οι περιορισμοί είναι γραμμικές συναρτήσεις (οι μεταβλητές εμφανίζονται μόνο στην πρώτη δύναμη και δεν υπάρχουν υψηλότερες δυνάμεις, ρίζες, γινόμενα μεταβλητών, κτλ.).</a:t>
            </a:r>
          </a:p>
          <a:p>
            <a:pPr algn="just"/>
            <a:r>
              <a:rPr lang="el-GR" sz="3200" dirty="0" smtClean="0"/>
              <a:t>Όλα τα προβλήματα για τα οποία δεν ισχύει αυτό ανήκουν στα προβλήματα μη γραμμικού προγραμματισμού (nonlinear programming).</a:t>
            </a:r>
            <a:endParaRPr lang="en-US" sz="3200" dirty="0" smtClean="0"/>
          </a:p>
          <a:p>
            <a:endParaRPr lang="en-US" dirty="0"/>
          </a:p>
        </p:txBody>
      </p:sp>
    </p:spTree>
    <p:extLst>
      <p:ext uri="{BB962C8B-B14F-4D97-AF65-F5344CB8AC3E}">
        <p14:creationId xmlns:p14="http://schemas.microsoft.com/office/powerpoint/2010/main" val="118260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Ακέραιος προγραμματισμός </a:t>
            </a:r>
            <a:endParaRPr lang="en-US" b="1" dirty="0">
              <a:latin typeface="+mn-lt"/>
            </a:endParaRPr>
          </a:p>
        </p:txBody>
      </p:sp>
      <p:sp>
        <p:nvSpPr>
          <p:cNvPr id="3" name="Content Placeholder 2"/>
          <p:cNvSpPr>
            <a:spLocks noGrp="1"/>
          </p:cNvSpPr>
          <p:nvPr>
            <p:ph idx="1"/>
          </p:nvPr>
        </p:nvSpPr>
        <p:spPr/>
        <p:txBody>
          <a:bodyPr/>
          <a:lstStyle/>
          <a:p>
            <a:pPr algn="just"/>
            <a:r>
              <a:rPr lang="el-GR" sz="3200" dirty="0" smtClean="0"/>
              <a:t>Ο </a:t>
            </a:r>
            <a:r>
              <a:rPr lang="el-GR" sz="3200" b="1" dirty="0" smtClean="0"/>
              <a:t>ακέραιος προγραμματισμός </a:t>
            </a:r>
            <a:r>
              <a:rPr lang="el-GR" sz="3200" dirty="0" smtClean="0"/>
              <a:t>(integer programming) περιλαμβάνει όλα τα προβλήματα στα οποία οι μεταβλητές απόφασης μπορούν να πάρουν μόνο ακέραιες τιμές. Ένα πρόβλημα ακέραιου προγραμματισμού μπορεί κατ' επέκταση να είναι γραμμικό ή μη γραμμικό. </a:t>
            </a:r>
          </a:p>
          <a:p>
            <a:pPr algn="just"/>
            <a:r>
              <a:rPr lang="el-GR" sz="3200" dirty="0" smtClean="0"/>
              <a:t>Σε περίπτωση που κάποιες από τις μεταβλητές ενός προβλήματος περιορίζονται σε ακέραιες τιμές και κάποιες όχι, έχουμε ένα πρόβλημα </a:t>
            </a:r>
            <a:r>
              <a:rPr lang="el-GR" sz="3200" b="1" dirty="0" smtClean="0"/>
              <a:t>μεικτού ακέραιου προγραμματισμού </a:t>
            </a:r>
            <a:r>
              <a:rPr lang="el-GR" sz="3200" dirty="0" smtClean="0"/>
              <a:t>(mixed integer programming). </a:t>
            </a:r>
          </a:p>
          <a:p>
            <a:endParaRPr lang="en-US" dirty="0"/>
          </a:p>
        </p:txBody>
      </p:sp>
    </p:spTree>
    <p:extLst>
      <p:ext uri="{BB962C8B-B14F-4D97-AF65-F5344CB8AC3E}">
        <p14:creationId xmlns:p14="http://schemas.microsoft.com/office/powerpoint/2010/main" val="317130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Ακέραιος προγραμματισμός </a:t>
            </a:r>
            <a:endParaRPr lang="en-US" b="1" dirty="0">
              <a:latin typeface="+mn-lt"/>
            </a:endParaRPr>
          </a:p>
        </p:txBody>
      </p:sp>
      <p:sp>
        <p:nvSpPr>
          <p:cNvPr id="3" name="Content Placeholder 2"/>
          <p:cNvSpPr>
            <a:spLocks noGrp="1"/>
          </p:cNvSpPr>
          <p:nvPr>
            <p:ph idx="1"/>
          </p:nvPr>
        </p:nvSpPr>
        <p:spPr/>
        <p:txBody>
          <a:bodyPr/>
          <a:lstStyle/>
          <a:p>
            <a:pPr algn="just"/>
            <a:r>
              <a:rPr lang="el-GR" sz="3200" dirty="0" smtClean="0"/>
              <a:t>Όταν όλες περιορίζονται σε ακέραιες τιμές, έχουμε ένα πρόβλημα </a:t>
            </a:r>
            <a:r>
              <a:rPr lang="el-GR" sz="3200" b="1" dirty="0" smtClean="0"/>
              <a:t>αμιγώς ακέραιου προγραμματισμού</a:t>
            </a:r>
            <a:r>
              <a:rPr lang="el-GR" sz="3200" dirty="0" smtClean="0"/>
              <a:t> (pure integer programming). </a:t>
            </a:r>
          </a:p>
          <a:p>
            <a:pPr algn="just"/>
            <a:r>
              <a:rPr lang="el-GR" sz="3200" dirty="0" smtClean="0"/>
              <a:t>Ο </a:t>
            </a:r>
            <a:r>
              <a:rPr lang="el-GR" sz="3200" b="1" dirty="0" smtClean="0"/>
              <a:t>δυαδικός ακέραιος προγραμματισμός</a:t>
            </a:r>
            <a:r>
              <a:rPr lang="el-GR" sz="3200" dirty="0" smtClean="0"/>
              <a:t> (</a:t>
            </a:r>
            <a:r>
              <a:rPr lang="en-US" sz="3200" dirty="0" smtClean="0"/>
              <a:t>binary integer programming</a:t>
            </a:r>
            <a:r>
              <a:rPr lang="el-GR" sz="3200" dirty="0" smtClean="0"/>
              <a:t>) είναι μία ειδική κατηγορία προβλημάτων ακέραιου προγραμματισμού, όπου οι μεταβλητές απόφασης μπορούν να πάρουν μόνο τιμές 0 ή 1.</a:t>
            </a:r>
            <a:endParaRPr lang="en-US" sz="3200" dirty="0" smtClean="0"/>
          </a:p>
          <a:p>
            <a:endParaRPr lang="en-US" dirty="0"/>
          </a:p>
        </p:txBody>
      </p:sp>
    </p:spTree>
    <p:extLst>
      <p:ext uri="{BB962C8B-B14F-4D97-AF65-F5344CB8AC3E}">
        <p14:creationId xmlns:p14="http://schemas.microsoft.com/office/powerpoint/2010/main" val="70102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Τύποι Μαθηματικών Προβλημάτων</a:t>
            </a:r>
            <a:endParaRPr lang="en-US" b="1" dirty="0">
              <a:latin typeface="+mn-lt"/>
            </a:endParaRPr>
          </a:p>
        </p:txBody>
      </p:sp>
      <p:pic>
        <p:nvPicPr>
          <p:cNvPr id="4" name="Picture 2" descr="image3"/>
          <p:cNvPicPr>
            <a:picLocks noChangeAspect="1" noChangeArrowheads="1"/>
          </p:cNvPicPr>
          <p:nvPr/>
        </p:nvPicPr>
        <p:blipFill>
          <a:blip r:embed="rId2"/>
          <a:srcRect/>
          <a:stretch>
            <a:fillRect/>
          </a:stretch>
        </p:blipFill>
        <p:spPr bwMode="auto">
          <a:xfrm>
            <a:off x="2217378" y="1351159"/>
            <a:ext cx="6365513" cy="5334001"/>
          </a:xfrm>
          <a:prstGeom prst="rect">
            <a:avLst/>
          </a:prstGeom>
          <a:noFill/>
          <a:ln w="9525">
            <a:noFill/>
            <a:miter lim="800000"/>
            <a:headEnd/>
            <a:tailEnd/>
          </a:ln>
        </p:spPr>
      </p:pic>
    </p:spTree>
    <p:extLst>
      <p:ext uri="{BB962C8B-B14F-4D97-AF65-F5344CB8AC3E}">
        <p14:creationId xmlns:p14="http://schemas.microsoft.com/office/powerpoint/2010/main" val="121868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Παραδείγματα- Κριτήρια Απόφασης</a:t>
            </a:r>
            <a:endParaRPr lang="en-US" b="1" dirty="0">
              <a:latin typeface="+mn-lt"/>
            </a:endParaRPr>
          </a:p>
        </p:txBody>
      </p:sp>
      <p:sp>
        <p:nvSpPr>
          <p:cNvPr id="3" name="Content Placeholder 2"/>
          <p:cNvSpPr>
            <a:spLocks noGrp="1"/>
          </p:cNvSpPr>
          <p:nvPr>
            <p:ph idx="1"/>
          </p:nvPr>
        </p:nvSpPr>
        <p:spPr/>
        <p:txBody>
          <a:bodyPr/>
          <a:lstStyle/>
          <a:p>
            <a:pPr>
              <a:buNone/>
            </a:pPr>
            <a:r>
              <a:rPr lang="el-GR" sz="3200" dirty="0" smtClean="0"/>
              <a:t>Προβλήματα απόφασης αυτής της μορφής είναι, π.χ.:</a:t>
            </a:r>
            <a:endParaRPr lang="en-US" sz="3200" dirty="0" smtClean="0"/>
          </a:p>
          <a:p>
            <a:r>
              <a:rPr lang="el-GR" dirty="0" smtClean="0"/>
              <a:t>Η κατανομή εργατικού δυναμικού, </a:t>
            </a:r>
            <a:endParaRPr lang="en-US" dirty="0" smtClean="0"/>
          </a:p>
          <a:p>
            <a:r>
              <a:rPr lang="el-GR" dirty="0" smtClean="0"/>
              <a:t>Η κατανομή τεχνολογικού εξοπλισμού και πρώτων υλών σε διάφορες παραγωγικές διαδικασίες, </a:t>
            </a:r>
            <a:endParaRPr lang="en-US" dirty="0" smtClean="0"/>
          </a:p>
          <a:p>
            <a:r>
              <a:rPr lang="el-GR" dirty="0" smtClean="0"/>
              <a:t>Η κατανομή κεφαλαίου σε διάφορα επενδυτικά προγράμματα, </a:t>
            </a:r>
            <a:endParaRPr lang="en-US" dirty="0" smtClean="0"/>
          </a:p>
          <a:p>
            <a:r>
              <a:rPr lang="el-GR" dirty="0" smtClean="0"/>
              <a:t>Η ανάθεση σε περιορισμένο προσωπικό διαφόρων υπηρεσιών, </a:t>
            </a:r>
            <a:endParaRPr lang="en-US" dirty="0" smtClean="0"/>
          </a:p>
          <a:p>
            <a:r>
              <a:rPr lang="el-GR" dirty="0" smtClean="0"/>
              <a:t>Η κατανομή καλλιεργήσιμης γης σε διάφορες αγροτικές δραστηριότητες, κ.λπ.</a:t>
            </a:r>
          </a:p>
          <a:p>
            <a:endParaRPr lang="en-US" dirty="0"/>
          </a:p>
        </p:txBody>
      </p:sp>
    </p:spTree>
    <p:extLst>
      <p:ext uri="{BB962C8B-B14F-4D97-AF65-F5344CB8AC3E}">
        <p14:creationId xmlns:p14="http://schemas.microsoft.com/office/powerpoint/2010/main" val="77709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Παραδείγματα- Κριτήρια Απόφασης</a:t>
            </a:r>
            <a:endParaRPr lang="en-US" b="1" dirty="0">
              <a:latin typeface="+mn-lt"/>
            </a:endParaRPr>
          </a:p>
        </p:txBody>
      </p:sp>
      <p:sp>
        <p:nvSpPr>
          <p:cNvPr id="3" name="Content Placeholder 2"/>
          <p:cNvSpPr>
            <a:spLocks noGrp="1"/>
          </p:cNvSpPr>
          <p:nvPr>
            <p:ph idx="1"/>
          </p:nvPr>
        </p:nvSpPr>
        <p:spPr/>
        <p:txBody>
          <a:bodyPr/>
          <a:lstStyle/>
          <a:p>
            <a:pPr>
              <a:buNone/>
            </a:pPr>
            <a:r>
              <a:rPr lang="el-GR" sz="3200" dirty="0" smtClean="0"/>
              <a:t>Το επιδιωκόμενο αποτέλεσμα αυτών των αποφάσεων μπορεί να αφορά:</a:t>
            </a:r>
            <a:endParaRPr lang="en-US" sz="3200" dirty="0" smtClean="0"/>
          </a:p>
          <a:p>
            <a:r>
              <a:rPr lang="el-GR" dirty="0" smtClean="0"/>
              <a:t>Τη μεγιστοποίηση του συνολικού κέρδους από πωλήσεις, </a:t>
            </a:r>
            <a:endParaRPr lang="en-US" dirty="0" smtClean="0"/>
          </a:p>
          <a:p>
            <a:r>
              <a:rPr lang="el-GR" dirty="0" smtClean="0"/>
              <a:t>Την ελαχιστοποίηση του συνολικού κόστους παραγωγής, </a:t>
            </a:r>
            <a:endParaRPr lang="en-US" dirty="0" smtClean="0"/>
          </a:p>
          <a:p>
            <a:r>
              <a:rPr lang="el-GR" dirty="0" smtClean="0"/>
              <a:t>Τη μεγιστοποίηση της απασχόλησης, </a:t>
            </a:r>
            <a:endParaRPr lang="en-US" dirty="0" smtClean="0"/>
          </a:p>
          <a:p>
            <a:r>
              <a:rPr lang="el-GR" dirty="0" smtClean="0"/>
              <a:t>Την ελαχιστοποίηση των αρνητικών επιπτώσεων στο περιβάλλον, κ.λπ.</a:t>
            </a:r>
            <a:endParaRPr lang="en-US" dirty="0" smtClean="0"/>
          </a:p>
          <a:p>
            <a:endParaRPr lang="en-US" dirty="0"/>
          </a:p>
        </p:txBody>
      </p:sp>
    </p:spTree>
    <p:extLst>
      <p:ext uri="{BB962C8B-B14F-4D97-AF65-F5344CB8AC3E}">
        <p14:creationId xmlns:p14="http://schemas.microsoft.com/office/powerpoint/2010/main" val="188293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Γενικές Αρχές Μοντελοποίησης</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Η διαδικασία διαμόρφωσης ενός μοντέλου γραμμικού προγραμματισμού ονομάζεται μοντελοποίηση. Πρόκειται για το πρώτο βασικό στάδιο προσέγγισης του προβλήματος απόφασης (το δεύτερο βασικό είναι η επίλυση του), το οποίο επιτρέπει στον αναλυτή (κατασκευαστής του μοντέλου, μοντελοποιός) να αποκτήσει και να επεξεργαστεί λύσεις για το πρόβλημα.</a:t>
            </a:r>
          </a:p>
          <a:p>
            <a:endParaRPr lang="en-US" sz="3200" dirty="0"/>
          </a:p>
        </p:txBody>
      </p:sp>
    </p:spTree>
    <p:extLst>
      <p:ext uri="{BB962C8B-B14F-4D97-AF65-F5344CB8AC3E}">
        <p14:creationId xmlns:p14="http://schemas.microsoft.com/office/powerpoint/2010/main" val="2137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Γενικές Αρχές Μοντελοποίησης</a:t>
            </a:r>
            <a:endParaRPr lang="en-US" b="1" dirty="0">
              <a:latin typeface="+mn-lt"/>
            </a:endParaRPr>
          </a:p>
        </p:txBody>
      </p:sp>
      <p:sp>
        <p:nvSpPr>
          <p:cNvPr id="3" name="Content Placeholder 2"/>
          <p:cNvSpPr>
            <a:spLocks noGrp="1"/>
          </p:cNvSpPr>
          <p:nvPr>
            <p:ph idx="1"/>
          </p:nvPr>
        </p:nvSpPr>
        <p:spPr/>
        <p:txBody>
          <a:bodyPr>
            <a:normAutofit/>
          </a:bodyPr>
          <a:lstStyle/>
          <a:p>
            <a:r>
              <a:rPr lang="en-US" sz="3200" dirty="0" smtClean="0"/>
              <a:t>O</a:t>
            </a:r>
            <a:r>
              <a:rPr lang="el-GR" sz="3200" dirty="0" smtClean="0"/>
              <a:t> αναλυτής του προβλήματος οφείλει να διαγνώσει, εάν το σύστημα απόφασης που μελετά επιδέχεται μοντελοποίηση με μαθηματικό προγραμματισμό. Κάτι τέτοιο είναι κατορθωτό εφόσον οι αποφάσεις μπορούν να αναλυθούν σε δραστηριότητες κατανομής πόρων, μέσων, ενεργειών, προϊόντων, υπηρεσιών, κ.λπ.</a:t>
            </a:r>
            <a:endParaRPr lang="en-US" sz="3200" dirty="0" smtClean="0"/>
          </a:p>
          <a:p>
            <a:endParaRPr lang="en-US" sz="3200" dirty="0"/>
          </a:p>
        </p:txBody>
      </p:sp>
    </p:spTree>
    <p:extLst>
      <p:ext uri="{BB962C8B-B14F-4D97-AF65-F5344CB8AC3E}">
        <p14:creationId xmlns:p14="http://schemas.microsoft.com/office/powerpoint/2010/main" val="2887386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Τέχνη της Μοντελοποίησης</a:t>
            </a:r>
            <a:endParaRPr lang="en-US" b="1" dirty="0">
              <a:latin typeface="+mn-lt"/>
            </a:endParaRPr>
          </a:p>
        </p:txBody>
      </p:sp>
      <p:sp>
        <p:nvSpPr>
          <p:cNvPr id="3" name="Content Placeholder 2"/>
          <p:cNvSpPr>
            <a:spLocks noGrp="1"/>
          </p:cNvSpPr>
          <p:nvPr>
            <p:ph idx="1"/>
          </p:nvPr>
        </p:nvSpPr>
        <p:spPr/>
        <p:txBody>
          <a:bodyPr>
            <a:normAutofit/>
          </a:bodyPr>
          <a:lstStyle/>
          <a:p>
            <a:pPr algn="just">
              <a:buNone/>
            </a:pPr>
            <a:r>
              <a:rPr lang="el-GR" sz="3200" dirty="0" smtClean="0"/>
              <a:t>Κατά συνέπεια, όταν κάνουμε λόγο για μοντελοποίηση προβλήματος απόφασης, ομιλούμε για:</a:t>
            </a:r>
            <a:endParaRPr lang="en-US" sz="3200" dirty="0" smtClean="0"/>
          </a:p>
          <a:p>
            <a:pPr algn="just"/>
            <a:r>
              <a:rPr lang="el-GR" dirty="0" smtClean="0"/>
              <a:t>μια</a:t>
            </a:r>
            <a:r>
              <a:rPr lang="el-GR" b="1" dirty="0" smtClean="0"/>
              <a:t> τέχνη</a:t>
            </a:r>
            <a:r>
              <a:rPr lang="el-GR" dirty="0" smtClean="0"/>
              <a:t> διάγνωσης, </a:t>
            </a:r>
            <a:endParaRPr lang="en-US" dirty="0" smtClean="0"/>
          </a:p>
          <a:p>
            <a:pPr algn="just"/>
            <a:r>
              <a:rPr lang="el-GR" dirty="0" smtClean="0"/>
              <a:t>αξιοποίησης εμπειρίας, </a:t>
            </a:r>
            <a:endParaRPr lang="en-US" dirty="0" smtClean="0"/>
          </a:p>
          <a:p>
            <a:pPr algn="just"/>
            <a:r>
              <a:rPr lang="el-GR" dirty="0" smtClean="0"/>
              <a:t>κατασκευής, καθώς και </a:t>
            </a:r>
            <a:endParaRPr lang="en-US" dirty="0" smtClean="0"/>
          </a:p>
          <a:p>
            <a:pPr algn="just"/>
            <a:r>
              <a:rPr lang="el-GR" dirty="0" smtClean="0"/>
              <a:t>διαχείρισης μαθηματικών σχέσεων </a:t>
            </a:r>
            <a:endParaRPr lang="en-US" dirty="0" smtClean="0"/>
          </a:p>
          <a:p>
            <a:pPr algn="just">
              <a:buNone/>
            </a:pPr>
            <a:r>
              <a:rPr lang="el-GR" dirty="0" smtClean="0"/>
              <a:t> </a:t>
            </a:r>
            <a:endParaRPr lang="en-US" dirty="0"/>
          </a:p>
        </p:txBody>
      </p:sp>
    </p:spTree>
    <p:extLst>
      <p:ext uri="{BB962C8B-B14F-4D97-AF65-F5344CB8AC3E}">
        <p14:creationId xmlns:p14="http://schemas.microsoft.com/office/powerpoint/2010/main" val="219529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Βελτιστοποίηση</a:t>
            </a:r>
            <a:endParaRPr lang="en-US" dirty="0">
              <a:latin typeface="+mn-lt"/>
            </a:endParaRPr>
          </a:p>
        </p:txBody>
      </p:sp>
      <p:sp>
        <p:nvSpPr>
          <p:cNvPr id="3" name="Content Placeholder 2"/>
          <p:cNvSpPr>
            <a:spLocks noGrp="1"/>
          </p:cNvSpPr>
          <p:nvPr>
            <p:ph idx="1"/>
          </p:nvPr>
        </p:nvSpPr>
        <p:spPr/>
        <p:txBody>
          <a:bodyPr/>
          <a:lstStyle/>
          <a:p>
            <a:pPr algn="just"/>
            <a:r>
              <a:rPr lang="el-GR" sz="3200" dirty="0" smtClean="0"/>
              <a:t>Στην προσπάθεια αντιμετώπισης και επίλυσης των προβλημάτων που προκύπτουν στην πράξη, αναπτύσσουμε μαθηματικά μοντέλα, τα οποία αναπαριστούν τα πραγματικά προβλήματα που θέλουμε να επιλύσουμε. </a:t>
            </a:r>
          </a:p>
          <a:p>
            <a:pPr algn="just"/>
            <a:r>
              <a:rPr lang="el-GR" sz="3200" dirty="0" smtClean="0"/>
              <a:t>Στα μοντέλα αυτά, ορίζουμε μεταβλητές απόφασης (decision variables) που αντιστοιχούν σε συγκεκριμένες αποφάσεις-δραστηριότητες του εκάστοτε εξεταζόμενου προβλήματος. </a:t>
            </a:r>
          </a:p>
          <a:p>
            <a:endParaRPr lang="en-US" dirty="0"/>
          </a:p>
        </p:txBody>
      </p:sp>
    </p:spTree>
    <p:extLst>
      <p:ext uri="{BB962C8B-B14F-4D97-AF65-F5344CB8AC3E}">
        <p14:creationId xmlns:p14="http://schemas.microsoft.com/office/powerpoint/2010/main" val="3023968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Τέχνη της Μοντελοποίησης</a:t>
            </a:r>
            <a:endParaRPr lang="en-US" dirty="0">
              <a:latin typeface="+mn-lt"/>
            </a:endParaRPr>
          </a:p>
        </p:txBody>
      </p:sp>
      <p:sp>
        <p:nvSpPr>
          <p:cNvPr id="3" name="Content Placeholder 2"/>
          <p:cNvSpPr>
            <a:spLocks noGrp="1"/>
          </p:cNvSpPr>
          <p:nvPr>
            <p:ph idx="1"/>
          </p:nvPr>
        </p:nvSpPr>
        <p:spPr/>
        <p:txBody>
          <a:bodyPr/>
          <a:lstStyle/>
          <a:p>
            <a:pPr algn="just">
              <a:buNone/>
            </a:pPr>
            <a:r>
              <a:rPr lang="el-GR" sz="3200" dirty="0" smtClean="0"/>
              <a:t>Ως στόχο έχουμε τη δημιουργία:</a:t>
            </a:r>
            <a:endParaRPr lang="en-US" sz="3200" dirty="0" smtClean="0"/>
          </a:p>
          <a:p>
            <a:pPr algn="just"/>
            <a:r>
              <a:rPr lang="el-GR" dirty="0" smtClean="0"/>
              <a:t>ενός κατάλληλου, </a:t>
            </a:r>
            <a:endParaRPr lang="en-US" dirty="0" smtClean="0"/>
          </a:p>
          <a:p>
            <a:pPr algn="just"/>
            <a:r>
              <a:rPr lang="el-GR" dirty="0" smtClean="0"/>
              <a:t>αποτελεσματικού και</a:t>
            </a:r>
            <a:endParaRPr lang="en-US" dirty="0" smtClean="0"/>
          </a:p>
          <a:p>
            <a:pPr algn="just"/>
            <a:r>
              <a:rPr lang="el-GR" dirty="0" smtClean="0"/>
              <a:t>οικονομικά διαχειρίσιμου μαθηματικού οικοδομήματος</a:t>
            </a:r>
          </a:p>
          <a:p>
            <a:pPr algn="ctr">
              <a:buNone/>
            </a:pPr>
            <a:r>
              <a:rPr lang="el-GR" b="1" u="sng" dirty="0" smtClean="0"/>
              <a:t>Στην τέχνη αυτή δεν υπάρχουν πάντα σταθεροί κανόνες</a:t>
            </a:r>
            <a:endParaRPr lang="en-US" b="1" u="sng" dirty="0" smtClean="0"/>
          </a:p>
          <a:p>
            <a:endParaRPr lang="en-US" dirty="0"/>
          </a:p>
        </p:txBody>
      </p:sp>
    </p:spTree>
    <p:extLst>
      <p:ext uri="{BB962C8B-B14F-4D97-AF65-F5344CB8AC3E}">
        <p14:creationId xmlns:p14="http://schemas.microsoft.com/office/powerpoint/2010/main" val="26859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Τυπική Διαδικασία Διαμόρφωσης Μαθηματικού Μοντέλου</a:t>
            </a:r>
            <a:endParaRPr lang="en-US" b="1" dirty="0">
              <a:latin typeface="+mn-lt"/>
            </a:endParaRPr>
          </a:p>
        </p:txBody>
      </p:sp>
      <p:sp>
        <p:nvSpPr>
          <p:cNvPr id="3" name="Content Placeholder 2"/>
          <p:cNvSpPr>
            <a:spLocks noGrp="1"/>
          </p:cNvSpPr>
          <p:nvPr>
            <p:ph idx="1"/>
          </p:nvPr>
        </p:nvSpPr>
        <p:spPr/>
        <p:txBody>
          <a:bodyPr/>
          <a:lstStyle/>
          <a:p>
            <a:pPr algn="just"/>
            <a:r>
              <a:rPr lang="el-GR" sz="3200" b="1" dirty="0" smtClean="0"/>
              <a:t>Στάδιο 1°: </a:t>
            </a:r>
            <a:r>
              <a:rPr lang="el-GR" sz="3200" dirty="0" smtClean="0"/>
              <a:t>Εξαντλητική απαρίθμηση όλων των επιμέρους δραστηριοτήτων κατανομής, που εδώ αριθμούμε από 1 έως </a:t>
            </a:r>
            <a:r>
              <a:rPr lang="en-US" sz="3200" dirty="0" smtClean="0"/>
              <a:t>I</a:t>
            </a:r>
            <a:r>
              <a:rPr lang="el-GR" sz="3200" dirty="0" smtClean="0"/>
              <a:t> : {1,2,..., </a:t>
            </a:r>
            <a:r>
              <a:rPr lang="en-US" sz="3200" dirty="0" smtClean="0"/>
              <a:t>I</a:t>
            </a:r>
            <a:r>
              <a:rPr lang="el-GR" sz="3200" dirty="0" smtClean="0"/>
              <a:t>}.</a:t>
            </a:r>
            <a:endParaRPr lang="en-US" sz="3200" dirty="0" smtClean="0"/>
          </a:p>
          <a:p>
            <a:pPr algn="just"/>
            <a:r>
              <a:rPr lang="el-GR" sz="3200" b="1" dirty="0" smtClean="0"/>
              <a:t>Στάδιο 2°: </a:t>
            </a:r>
            <a:r>
              <a:rPr lang="el-GR" sz="3200" dirty="0" smtClean="0"/>
              <a:t>Καθορισμός των μεταβλητών απόφασης: {</a:t>
            </a:r>
            <a:r>
              <a:rPr lang="en-US" sz="3200" dirty="0" smtClean="0"/>
              <a:t>X</a:t>
            </a:r>
            <a:r>
              <a:rPr lang="el-GR" sz="3200" baseline="-25000" dirty="0" smtClean="0"/>
              <a:t>1</a:t>
            </a:r>
            <a:r>
              <a:rPr lang="el-GR" sz="3200" dirty="0" smtClean="0"/>
              <a:t>, </a:t>
            </a:r>
            <a:r>
              <a:rPr lang="en-US" sz="3200" dirty="0" smtClean="0"/>
              <a:t>X</a:t>
            </a:r>
            <a:r>
              <a:rPr lang="el-GR" sz="3200" baseline="-25000" dirty="0" smtClean="0"/>
              <a:t>2</a:t>
            </a:r>
            <a:r>
              <a:rPr lang="el-GR" sz="3200" dirty="0" smtClean="0"/>
              <a:t>, </a:t>
            </a:r>
            <a:r>
              <a:rPr lang="en-US" sz="3200" dirty="0" smtClean="0"/>
              <a:t>X</a:t>
            </a:r>
            <a:r>
              <a:rPr lang="el-GR" sz="3200" baseline="-25000" dirty="0" smtClean="0"/>
              <a:t>3 …</a:t>
            </a:r>
            <a:r>
              <a:rPr lang="el-GR" sz="3200" dirty="0" smtClean="0"/>
              <a:t>}, όπου κάθε μεταβλητή </a:t>
            </a:r>
            <a:r>
              <a:rPr lang="en-US" sz="3200" dirty="0" smtClean="0"/>
              <a:t>X</a:t>
            </a:r>
            <a:r>
              <a:rPr lang="en-US" sz="3200" baseline="-25000" dirty="0" smtClean="0"/>
              <a:t>i</a:t>
            </a:r>
            <a:r>
              <a:rPr lang="el-GR" sz="3200" dirty="0" smtClean="0"/>
              <a:t> = 1,2,..., </a:t>
            </a:r>
            <a:r>
              <a:rPr lang="en-US" sz="3200" dirty="0" smtClean="0"/>
              <a:t>I</a:t>
            </a:r>
            <a:r>
              <a:rPr lang="el-GR" sz="3200" dirty="0" smtClean="0"/>
              <a:t> εκφράζει τη στάθμη της δραστηριότητας κατανομής </a:t>
            </a:r>
            <a:r>
              <a:rPr lang="en-US" sz="3200" dirty="0" err="1" smtClean="0"/>
              <a:t>i</a:t>
            </a:r>
            <a:r>
              <a:rPr lang="el-GR" sz="3200" dirty="0" smtClean="0"/>
              <a:t>, στις αντίστοιχες μονάδες της.</a:t>
            </a:r>
            <a:endParaRPr lang="en-US" sz="3200" dirty="0" smtClean="0"/>
          </a:p>
          <a:p>
            <a:endParaRPr lang="en-US" dirty="0"/>
          </a:p>
        </p:txBody>
      </p:sp>
    </p:spTree>
    <p:extLst>
      <p:ext uri="{BB962C8B-B14F-4D97-AF65-F5344CB8AC3E}">
        <p14:creationId xmlns:p14="http://schemas.microsoft.com/office/powerpoint/2010/main" val="260881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Τυπική Διαδικασία Διαμόρφωσης Μαθηματικού Μοντέλου</a:t>
            </a:r>
            <a:endParaRPr lang="en-US" b="1" dirty="0">
              <a:latin typeface="+mn-lt"/>
            </a:endParaRPr>
          </a:p>
        </p:txBody>
      </p:sp>
      <p:sp>
        <p:nvSpPr>
          <p:cNvPr id="3" name="Content Placeholder 2"/>
          <p:cNvSpPr>
            <a:spLocks noGrp="1"/>
          </p:cNvSpPr>
          <p:nvPr>
            <p:ph idx="1"/>
          </p:nvPr>
        </p:nvSpPr>
        <p:spPr/>
        <p:txBody>
          <a:bodyPr/>
          <a:lstStyle/>
          <a:p>
            <a:pPr algn="just"/>
            <a:r>
              <a:rPr lang="el-GR" sz="3200" b="1" dirty="0" smtClean="0"/>
              <a:t>Στάδιο 3°: </a:t>
            </a:r>
            <a:r>
              <a:rPr lang="el-GR" sz="3200" dirty="0" smtClean="0"/>
              <a:t>Μοντελοποίηση των περιορισμών (γραμμικές ανισοεξισώσεις) της μορφής: α</a:t>
            </a:r>
            <a:r>
              <a:rPr lang="el-GR" sz="3200" baseline="-25000" dirty="0" smtClean="0"/>
              <a:t>1</a:t>
            </a:r>
            <a:r>
              <a:rPr lang="en-US" sz="3200" dirty="0" smtClean="0"/>
              <a:t>X</a:t>
            </a:r>
            <a:r>
              <a:rPr lang="el-GR" sz="3200" baseline="-25000" dirty="0" smtClean="0"/>
              <a:t>1</a:t>
            </a:r>
            <a:r>
              <a:rPr lang="el-GR" sz="3200" dirty="0" smtClean="0"/>
              <a:t> + α</a:t>
            </a:r>
            <a:r>
              <a:rPr lang="el-GR" sz="3200" baseline="-25000" dirty="0" smtClean="0"/>
              <a:t>2</a:t>
            </a:r>
            <a:r>
              <a:rPr lang="en-US" sz="3200" dirty="0" smtClean="0"/>
              <a:t>X</a:t>
            </a:r>
            <a:r>
              <a:rPr lang="el-GR" sz="3200" baseline="-25000" dirty="0" smtClean="0"/>
              <a:t>2</a:t>
            </a:r>
            <a:r>
              <a:rPr lang="el-GR" sz="3200" dirty="0" smtClean="0"/>
              <a:t> + ... + α</a:t>
            </a:r>
            <a:r>
              <a:rPr lang="en-US" sz="3200" baseline="-25000" dirty="0" err="1" smtClean="0"/>
              <a:t>i</a:t>
            </a:r>
            <a:r>
              <a:rPr lang="en-US" sz="3200" dirty="0" err="1" smtClean="0"/>
              <a:t>X</a:t>
            </a:r>
            <a:r>
              <a:rPr lang="en-US" sz="3200" baseline="-25000" dirty="0" err="1" smtClean="0"/>
              <a:t>i</a:t>
            </a:r>
            <a:r>
              <a:rPr lang="el-GR" sz="3200" dirty="0" smtClean="0"/>
              <a:t> &lt; ή/και = ή/και &gt; για </a:t>
            </a:r>
            <a:r>
              <a:rPr lang="en-US" sz="3200" dirty="0" err="1" smtClean="0"/>
              <a:t>i</a:t>
            </a:r>
            <a:r>
              <a:rPr lang="el-GR" sz="3200" dirty="0" smtClean="0"/>
              <a:t> = 1,2,...,</a:t>
            </a:r>
            <a:r>
              <a:rPr lang="en-US" sz="3200" dirty="0" smtClean="0"/>
              <a:t>I </a:t>
            </a:r>
            <a:r>
              <a:rPr lang="el-GR" sz="3200" dirty="0" smtClean="0"/>
              <a:t> και </a:t>
            </a:r>
            <a:r>
              <a:rPr lang="en-US" sz="3200" dirty="0" smtClean="0"/>
              <a:t>X</a:t>
            </a:r>
            <a:r>
              <a:rPr lang="el-GR" sz="3200" baseline="-25000" dirty="0" smtClean="0"/>
              <a:t>1</a:t>
            </a:r>
            <a:r>
              <a:rPr lang="el-GR" sz="3200" dirty="0" smtClean="0"/>
              <a:t>, </a:t>
            </a:r>
            <a:r>
              <a:rPr lang="en-US" sz="3200" dirty="0" smtClean="0"/>
              <a:t>X</a:t>
            </a:r>
            <a:r>
              <a:rPr lang="el-GR" sz="3200" baseline="-25000" dirty="0" smtClean="0"/>
              <a:t>2</a:t>
            </a:r>
            <a:r>
              <a:rPr lang="el-GR" sz="3200" dirty="0" smtClean="0"/>
              <a:t>, </a:t>
            </a:r>
            <a:r>
              <a:rPr lang="en-US" sz="3200" dirty="0" smtClean="0"/>
              <a:t>X</a:t>
            </a:r>
            <a:r>
              <a:rPr lang="el-GR" sz="3200" baseline="-25000" dirty="0" smtClean="0"/>
              <a:t>3</a:t>
            </a:r>
            <a:r>
              <a:rPr lang="el-GR" sz="3200" dirty="0" smtClean="0"/>
              <a:t>….≥0. (Με το στάδιο αυτό ολοκληρώνεται η οριοθέτηση του αντικειμένου της απόφασης).</a:t>
            </a:r>
            <a:endParaRPr lang="en-US" sz="3200" dirty="0" smtClean="0"/>
          </a:p>
          <a:p>
            <a:pPr algn="just"/>
            <a:r>
              <a:rPr lang="el-GR" sz="3200" b="1" dirty="0" smtClean="0"/>
              <a:t>Στάδιο 4°: </a:t>
            </a:r>
            <a:r>
              <a:rPr lang="el-GR" sz="3200" dirty="0" smtClean="0"/>
              <a:t>Μοντελοποίηση των κριτηρίων απόφασης: </a:t>
            </a:r>
          </a:p>
          <a:p>
            <a:pPr algn="just">
              <a:buNone/>
            </a:pPr>
            <a:r>
              <a:rPr lang="el-GR" sz="3200" dirty="0" smtClean="0"/>
              <a:t>	</a:t>
            </a:r>
            <a:r>
              <a:rPr lang="en-US" sz="3200" dirty="0" smtClean="0"/>
              <a:t>[min </a:t>
            </a:r>
            <a:r>
              <a:rPr lang="el-GR" sz="3200" dirty="0" smtClean="0"/>
              <a:t>ή </a:t>
            </a:r>
            <a:r>
              <a:rPr lang="en-US" sz="3200" dirty="0" smtClean="0"/>
              <a:t>max]c</a:t>
            </a:r>
            <a:r>
              <a:rPr lang="en-US" sz="3200" baseline="-25000" dirty="0" smtClean="0"/>
              <a:t>1</a:t>
            </a:r>
            <a:r>
              <a:rPr lang="en-US" sz="3200" dirty="0" smtClean="0"/>
              <a:t>X</a:t>
            </a:r>
            <a:r>
              <a:rPr lang="en-US" sz="3200" baseline="-25000" dirty="0" smtClean="0"/>
              <a:t>1</a:t>
            </a:r>
            <a:r>
              <a:rPr lang="en-US" sz="3200" dirty="0" smtClean="0"/>
              <a:t> + c</a:t>
            </a:r>
            <a:r>
              <a:rPr lang="en-US" sz="3200" baseline="-25000" dirty="0" smtClean="0"/>
              <a:t>2</a:t>
            </a:r>
            <a:r>
              <a:rPr lang="en-US" sz="3200" dirty="0" smtClean="0"/>
              <a:t>X</a:t>
            </a:r>
            <a:r>
              <a:rPr lang="en-US" sz="3200" baseline="-25000" dirty="0" smtClean="0"/>
              <a:t>2</a:t>
            </a:r>
            <a:r>
              <a:rPr lang="en-US" sz="3200" dirty="0" smtClean="0"/>
              <a:t> + ... </a:t>
            </a:r>
            <a:r>
              <a:rPr lang="el-GR" sz="3200" dirty="0" smtClean="0"/>
              <a:t>+ </a:t>
            </a:r>
            <a:r>
              <a:rPr lang="en-US" sz="3200" dirty="0" err="1" smtClean="0"/>
              <a:t>c</a:t>
            </a:r>
            <a:r>
              <a:rPr lang="en-US" sz="3200" baseline="-25000" dirty="0" err="1" smtClean="0"/>
              <a:t>i</a:t>
            </a:r>
            <a:r>
              <a:rPr lang="en-US" sz="3200" dirty="0" err="1" smtClean="0"/>
              <a:t>X</a:t>
            </a:r>
            <a:r>
              <a:rPr lang="en-US" sz="3200" baseline="-25000" dirty="0" err="1" smtClean="0"/>
              <a:t>i</a:t>
            </a:r>
            <a:r>
              <a:rPr lang="en-US" sz="3200" dirty="0" smtClean="0"/>
              <a:t> </a:t>
            </a:r>
            <a:r>
              <a:rPr lang="el-GR" sz="3200" dirty="0" smtClean="0"/>
              <a:t>. </a:t>
            </a:r>
            <a:r>
              <a:rPr lang="en-US" sz="3200" dirty="0" smtClean="0"/>
              <a:t>Y</a:t>
            </a:r>
            <a:r>
              <a:rPr lang="el-GR" sz="3200" dirty="0" smtClean="0"/>
              <a:t>πό μεγιστοποίηση ή ελαχιστοποίηση αντικειμενικής συνάρτησης με αντίστοιχους συντελεστές (</a:t>
            </a:r>
            <a:r>
              <a:rPr lang="en-US" sz="3200" dirty="0" smtClean="0"/>
              <a:t>c</a:t>
            </a:r>
            <a:r>
              <a:rPr lang="el-GR" sz="3200" baseline="-25000" dirty="0" smtClean="0"/>
              <a:t>η</a:t>
            </a:r>
            <a:r>
              <a:rPr lang="el-GR" sz="3200" dirty="0" smtClean="0"/>
              <a:t>, </a:t>
            </a:r>
            <a:r>
              <a:rPr lang="en-US" sz="3200" dirty="0" smtClean="0"/>
              <a:t>n</a:t>
            </a:r>
            <a:r>
              <a:rPr lang="el-GR" sz="3200" dirty="0" smtClean="0"/>
              <a:t>= 1,2,..., </a:t>
            </a:r>
            <a:r>
              <a:rPr lang="en-US" sz="3200" dirty="0" smtClean="0"/>
              <a:t>I</a:t>
            </a:r>
            <a:r>
              <a:rPr lang="el-GR" sz="3200" dirty="0" smtClean="0"/>
              <a:t>). </a:t>
            </a:r>
            <a:endParaRPr lang="en-US" sz="3200" dirty="0" smtClean="0"/>
          </a:p>
          <a:p>
            <a:endParaRPr lang="en-US" dirty="0"/>
          </a:p>
        </p:txBody>
      </p:sp>
    </p:spTree>
    <p:extLst>
      <p:ext uri="{BB962C8B-B14F-4D97-AF65-F5344CB8AC3E}">
        <p14:creationId xmlns:p14="http://schemas.microsoft.com/office/powerpoint/2010/main" val="189502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σακιδίου (knapsack)</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l-GR" sz="3200" dirty="0" smtClean="0"/>
              <a:t>Ένας επενδυτής διαθέτει ένα χρηματικό ποσό, </a:t>
            </a:r>
            <a:r>
              <a:rPr lang="el-GR" sz="3200" i="1" dirty="0" smtClean="0"/>
              <a:t>b</a:t>
            </a:r>
            <a:r>
              <a:rPr lang="el-GR" sz="3200" dirty="0" smtClean="0"/>
              <a:t>, και εξετάζει την υλοποίηση </a:t>
            </a:r>
            <a:r>
              <a:rPr lang="el-GR" sz="3200" i="1" dirty="0" smtClean="0"/>
              <a:t>n</a:t>
            </a:r>
            <a:r>
              <a:rPr lang="el-GR" sz="3200" dirty="0" smtClean="0"/>
              <a:t> διαφορετικών επενδύσεων. Η επένδυση </a:t>
            </a:r>
            <a:r>
              <a:rPr lang="el-GR" sz="3200" i="1" dirty="0" smtClean="0"/>
              <a:t>i</a:t>
            </a:r>
            <a:r>
              <a:rPr lang="el-GR" sz="3200" dirty="0" smtClean="0"/>
              <a:t>, </a:t>
            </a:r>
            <a:r>
              <a:rPr lang="el-GR" sz="3200" i="1" dirty="0" smtClean="0"/>
              <a:t>i</a:t>
            </a:r>
            <a:r>
              <a:rPr lang="el-GR" sz="3200" dirty="0" smtClean="0"/>
              <a:t> = 1,...,</a:t>
            </a:r>
            <a:r>
              <a:rPr lang="el-GR" sz="3200" i="1" dirty="0" smtClean="0"/>
              <a:t>n</a:t>
            </a:r>
            <a:r>
              <a:rPr lang="el-GR" sz="3200" dirty="0" smtClean="0"/>
              <a:t>, απαιτεί κόστος </a:t>
            </a:r>
            <a:r>
              <a:rPr lang="el-GR" sz="3200" i="1" dirty="0" smtClean="0"/>
              <a:t>c</a:t>
            </a:r>
            <a:r>
              <a:rPr lang="el-GR" sz="3200" i="1" baseline="-25000" dirty="0" smtClean="0"/>
              <a:t>i</a:t>
            </a:r>
            <a:r>
              <a:rPr lang="el-GR" sz="3200" baseline="-25000" dirty="0" smtClean="0"/>
              <a:t> </a:t>
            </a:r>
            <a:r>
              <a:rPr lang="el-GR" sz="3200" dirty="0" smtClean="0"/>
              <a:t>και αποφέρει κέρδος </a:t>
            </a:r>
            <a:r>
              <a:rPr lang="el-GR" sz="3200" i="1" dirty="0" smtClean="0"/>
              <a:t>p</a:t>
            </a:r>
            <a:r>
              <a:rPr lang="el-GR" sz="3200" i="1" baseline="-25000" dirty="0" smtClean="0"/>
              <a:t>i</a:t>
            </a:r>
            <a:r>
              <a:rPr lang="el-GR" sz="3200" dirty="0" smtClean="0"/>
              <a:t>. Κάθε επένδυση μπορεί είτε να γίνει είτε ολικά ή καθόλου, δηλαδή δεν είναι εφικτή η μερική υλοποίησή της. Ο επενδυτής θέλει να αποφασίσει </a:t>
            </a:r>
            <a:r>
              <a:rPr lang="el-GR" sz="3200" b="1" dirty="0" smtClean="0"/>
              <a:t>ποιες επενδύσεις να χρηματοδοτήσει</a:t>
            </a:r>
            <a:r>
              <a:rPr lang="el-GR" sz="3200" dirty="0" smtClean="0"/>
              <a:t>, έτσι ώστε </a:t>
            </a:r>
            <a:r>
              <a:rPr lang="el-GR" sz="3200" b="1" dirty="0" smtClean="0"/>
              <a:t>το συνολικό κέρδος του να μεγιστοποιηθεί</a:t>
            </a:r>
            <a:r>
              <a:rPr lang="el-GR" sz="3200" dirty="0" smtClean="0"/>
              <a:t>, χωρίς </a:t>
            </a:r>
            <a:r>
              <a:rPr lang="el-GR" sz="3200" u="sng" dirty="0" smtClean="0"/>
              <a:t>το συνολικό ποσό που απαιτείται για την υλοποίηση των επιλεγμένων επενδύσεων να υπερβεί το ύψος του διαθέσιμου προϋπολογισμού </a:t>
            </a:r>
            <a:r>
              <a:rPr lang="en-US" sz="3200" u="sng" dirty="0" smtClean="0"/>
              <a:t>b</a:t>
            </a:r>
            <a:r>
              <a:rPr lang="el-GR" sz="3200" dirty="0" smtClean="0"/>
              <a:t>.</a:t>
            </a:r>
            <a:endParaRPr lang="en-US" sz="3200" dirty="0" smtClean="0"/>
          </a:p>
          <a:p>
            <a:endParaRPr lang="en-US" dirty="0"/>
          </a:p>
        </p:txBody>
      </p:sp>
    </p:spTree>
    <p:extLst>
      <p:ext uri="{BB962C8B-B14F-4D97-AF65-F5344CB8AC3E}">
        <p14:creationId xmlns:p14="http://schemas.microsoft.com/office/powerpoint/2010/main" val="102295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σακιδίου (knapsack)</a:t>
            </a:r>
            <a:endParaRPr lang="en-US"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Για τη μορφοποίηση του προβλήματος αυτού ορίζουμε δυαδικές μεταβλητές απόφασης xi, i = 1,...,n, όπου xi = 1 αν η επένδυση i υλοποιηθεί και 0 αν όχι. </a:t>
            </a:r>
          </a:p>
          <a:p>
            <a:pPr algn="just"/>
            <a:r>
              <a:rPr lang="el-GR" sz="3200" dirty="0" smtClean="0"/>
              <a:t>Το πρόβλημα μορφοποιείται ως εξής:</a:t>
            </a:r>
          </a:p>
          <a:p>
            <a:pPr algn="just"/>
            <a:endParaRPr lang="el-GR" dirty="0" smtClean="0"/>
          </a:p>
          <a:p>
            <a:pPr algn="just"/>
            <a:endParaRPr lang="el-GR" dirty="0" smtClean="0"/>
          </a:p>
          <a:p>
            <a:pPr algn="just"/>
            <a:endParaRPr lang="el-GR" dirty="0" smtClean="0"/>
          </a:p>
          <a:p>
            <a:pPr algn="just"/>
            <a:endParaRPr lang="el-GR" dirty="0" smtClean="0"/>
          </a:p>
          <a:p>
            <a:pPr marL="0" indent="0">
              <a:buNone/>
            </a:pP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250" t="41423" r="42588" b="42916"/>
          <a:stretch/>
        </p:blipFill>
        <p:spPr bwMode="auto">
          <a:xfrm>
            <a:off x="3624001" y="4001294"/>
            <a:ext cx="3937771" cy="272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79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του σακιδίου (knapsack)</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Σε περίπτωση που μία επένδυση μπορεί να υλοποιηθεί περισσότερες από μία φορές, τότε η αντίστοιχη μεταβλητή απόφασης δεν είναι δυαδική, αλλά μπορεί να πάρει οποιαδήποτε μη αρνητική ακέραια τιμή.</a:t>
            </a:r>
          </a:p>
          <a:p>
            <a:endParaRPr lang="en-US" sz="3200" dirty="0"/>
          </a:p>
        </p:txBody>
      </p:sp>
    </p:spTree>
    <p:extLst>
      <p:ext uri="{BB962C8B-B14F-4D97-AF65-F5344CB8AC3E}">
        <p14:creationId xmlns:p14="http://schemas.microsoft.com/office/powerpoint/2010/main" val="2902334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σακιδίου (knapsack)</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Η ονομασία του παραπάνω προβλήματος οφείλεται στο ότι μπορεί να θεωρηθεί ως το πρόβλημα μεγιστοποίησης της αξίας των αντικειμένων που ένας ορειβάτης μπορεί να χωρέσει στο σακίδιό του, δεδομένου ότι υπάρχει περιορισμός στο μέγιστο συνολικό βάρος των αντικειμένων που θα μπουν στο σακίδιο. </a:t>
            </a:r>
          </a:p>
          <a:p>
            <a:endParaRPr lang="en-US" sz="3200" dirty="0"/>
          </a:p>
        </p:txBody>
      </p:sp>
    </p:spTree>
    <p:extLst>
      <p:ext uri="{BB962C8B-B14F-4D97-AF65-F5344CB8AC3E}">
        <p14:creationId xmlns:p14="http://schemas.microsoft.com/office/powerpoint/2010/main" val="247037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του σακιδίου (knapsack)</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Το πρόβλημα του σακιδίου είναι ένα από τα πιο ευρέως χρησιμοποιούμενα προβλήματα στην περιοχή του μαθηματικού προγραμματισμού. Η βασική εφαρμογή του προβλήματος είναι για τη βέλτιστη κατανομή περιορισμένων πόρων μεταξύ ενός συνόλου δραστηριοτήτων, και μερικές από τις περιοχές όπου βρίσκει εφαρμογή είναι σε συστήματα επικοινωνιών, μεταφορών, παραγωγής, κ.ά.</a:t>
            </a:r>
            <a:endParaRPr lang="en-US" sz="3200" dirty="0" smtClean="0"/>
          </a:p>
          <a:p>
            <a:endParaRPr lang="en-US" sz="3200" dirty="0"/>
          </a:p>
        </p:txBody>
      </p:sp>
    </p:spTree>
    <p:extLst>
      <p:ext uri="{BB962C8B-B14F-4D97-AF65-F5344CB8AC3E}">
        <p14:creationId xmlns:p14="http://schemas.microsoft.com/office/powerpoint/2010/main" val="379564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ανάθεσης (assignment)</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Σε μια παραγωγική διαδικασία υπάρχουν </a:t>
            </a:r>
            <a:r>
              <a:rPr lang="el-GR" sz="3200" i="1" dirty="0" smtClean="0"/>
              <a:t>n</a:t>
            </a:r>
            <a:r>
              <a:rPr lang="el-GR" sz="3200" dirty="0" smtClean="0"/>
              <a:t> εργάτες και </a:t>
            </a:r>
            <a:r>
              <a:rPr lang="el-GR" sz="3200" i="1" dirty="0" smtClean="0"/>
              <a:t>m</a:t>
            </a:r>
            <a:r>
              <a:rPr lang="el-GR" sz="3200" dirty="0" smtClean="0"/>
              <a:t> μηχανές, όπου </a:t>
            </a:r>
            <a:r>
              <a:rPr lang="el-GR" sz="3200" i="1" dirty="0" smtClean="0"/>
              <a:t>n ≥ m</a:t>
            </a:r>
            <a:r>
              <a:rPr lang="el-GR" sz="3200" dirty="0" smtClean="0"/>
              <a:t>. </a:t>
            </a:r>
            <a:r>
              <a:rPr lang="el-GR" sz="3200" u="sng" dirty="0" smtClean="0"/>
              <a:t>Για τη λειτουργία κάθε μηχανής απαιτείται ένας εργάτης,</a:t>
            </a:r>
            <a:r>
              <a:rPr lang="el-GR" sz="3200" dirty="0" smtClean="0"/>
              <a:t> ενώ </a:t>
            </a:r>
            <a:r>
              <a:rPr lang="el-GR" sz="3200" u="sng" dirty="0" smtClean="0"/>
              <a:t>κάθε εργάτης μπορεί να ανατεθεί το πολύ σε μία μηχανή</a:t>
            </a:r>
            <a:r>
              <a:rPr lang="el-GR" sz="3200" dirty="0" smtClean="0"/>
              <a:t>. Το κόστος που προκύπτει από την ανάθεση του εργάτη </a:t>
            </a:r>
            <a:r>
              <a:rPr lang="el-GR" sz="3200" i="1" dirty="0" smtClean="0"/>
              <a:t>j</a:t>
            </a:r>
            <a:r>
              <a:rPr lang="el-GR" sz="3200" dirty="0" smtClean="0"/>
              <a:t> στη μηχανή </a:t>
            </a:r>
            <a:r>
              <a:rPr lang="el-GR" sz="3200" i="1" dirty="0" smtClean="0"/>
              <a:t>i</a:t>
            </a:r>
            <a:r>
              <a:rPr lang="el-GR" sz="3200" dirty="0" smtClean="0"/>
              <a:t> είναι </a:t>
            </a:r>
            <a:r>
              <a:rPr lang="el-GR" sz="3200" i="1" dirty="0" smtClean="0"/>
              <a:t>c</a:t>
            </a:r>
            <a:r>
              <a:rPr lang="el-GR" sz="3200" i="1" baseline="-25000" dirty="0" smtClean="0"/>
              <a:t>ij</a:t>
            </a:r>
            <a:r>
              <a:rPr lang="el-GR" sz="3200" dirty="0" smtClean="0"/>
              <a:t>. Θέλουμε να βρούμε τη βέλτιστη ανάθεση εργατών σε μηχανές, έτσι ώστε το συνολικό κόστος που προκύπτει να είναι το ελάχιστο δυνατό. </a:t>
            </a:r>
          </a:p>
          <a:p>
            <a:endParaRPr lang="en-US" sz="3200" dirty="0"/>
          </a:p>
        </p:txBody>
      </p:sp>
    </p:spTree>
    <p:extLst>
      <p:ext uri="{BB962C8B-B14F-4D97-AF65-F5344CB8AC3E}">
        <p14:creationId xmlns:p14="http://schemas.microsoft.com/office/powerpoint/2010/main" val="383073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της ανάθεσης (assignment)</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Για τη μορφοποίηση του προβλήματος ορίζουμε δυαδικές μεταβλητές απόφασης </a:t>
            </a:r>
            <a:r>
              <a:rPr lang="el-GR" sz="3200" i="1" dirty="0" smtClean="0"/>
              <a:t>x</a:t>
            </a:r>
            <a:r>
              <a:rPr lang="el-GR" sz="3200" i="1" baseline="-25000" dirty="0" smtClean="0"/>
              <a:t>ij</a:t>
            </a:r>
            <a:r>
              <a:rPr lang="el-GR" sz="3200" dirty="0" smtClean="0"/>
              <a:t>, </a:t>
            </a:r>
            <a:r>
              <a:rPr lang="el-GR" sz="3200" i="1" dirty="0" smtClean="0"/>
              <a:t>i</a:t>
            </a:r>
            <a:r>
              <a:rPr lang="el-GR" sz="3200" dirty="0" smtClean="0"/>
              <a:t> = 1,...,</a:t>
            </a:r>
            <a:r>
              <a:rPr lang="el-GR" sz="3200" i="1" dirty="0" smtClean="0"/>
              <a:t>m</a:t>
            </a:r>
            <a:r>
              <a:rPr lang="el-GR" sz="3200" dirty="0" smtClean="0"/>
              <a:t>, </a:t>
            </a:r>
            <a:r>
              <a:rPr lang="el-GR" sz="3200" i="1" dirty="0" smtClean="0"/>
              <a:t>j</a:t>
            </a:r>
            <a:r>
              <a:rPr lang="el-GR" sz="3200" dirty="0" smtClean="0"/>
              <a:t> = 1,...,</a:t>
            </a:r>
            <a:r>
              <a:rPr lang="el-GR" sz="3200" i="1" dirty="0" smtClean="0"/>
              <a:t>n</a:t>
            </a:r>
            <a:r>
              <a:rPr lang="el-GR" sz="3200" dirty="0" smtClean="0"/>
              <a:t>, όπου </a:t>
            </a:r>
            <a:r>
              <a:rPr lang="el-GR" sz="3200" i="1" dirty="0" smtClean="0"/>
              <a:t>x</a:t>
            </a:r>
            <a:r>
              <a:rPr lang="el-GR" sz="3200" i="1" baseline="-25000" dirty="0" smtClean="0"/>
              <a:t>ij</a:t>
            </a:r>
            <a:r>
              <a:rPr lang="el-GR" sz="3200" dirty="0" smtClean="0"/>
              <a:t> = 1 αν o εργάτης </a:t>
            </a:r>
            <a:r>
              <a:rPr lang="el-GR" sz="3200" i="1" dirty="0" smtClean="0"/>
              <a:t>j</a:t>
            </a:r>
            <a:r>
              <a:rPr lang="el-GR" sz="3200" dirty="0" smtClean="0"/>
              <a:t> ανατεθεί στη μηχανή </a:t>
            </a:r>
            <a:r>
              <a:rPr lang="el-GR" sz="3200" i="1" dirty="0" smtClean="0"/>
              <a:t>i</a:t>
            </a:r>
            <a:r>
              <a:rPr lang="el-GR" sz="3200" dirty="0" smtClean="0"/>
              <a:t> και 0 αν όχι. </a:t>
            </a:r>
            <a:endParaRPr lang="en-US" sz="3200" dirty="0" smtClean="0"/>
          </a:p>
          <a:p>
            <a:endParaRPr lang="en-US" sz="3200" dirty="0"/>
          </a:p>
        </p:txBody>
      </p:sp>
    </p:spTree>
    <p:extLst>
      <p:ext uri="{BB962C8B-B14F-4D97-AF65-F5344CB8AC3E}">
        <p14:creationId xmlns:p14="http://schemas.microsoft.com/office/powerpoint/2010/main" val="54241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Βελτιστοποίηση</a:t>
            </a:r>
            <a:endParaRPr lang="en-US" dirty="0">
              <a:latin typeface="+mn-lt"/>
            </a:endParaRPr>
          </a:p>
        </p:txBody>
      </p:sp>
      <p:sp>
        <p:nvSpPr>
          <p:cNvPr id="3" name="Content Placeholder 2"/>
          <p:cNvSpPr>
            <a:spLocks noGrp="1"/>
          </p:cNvSpPr>
          <p:nvPr>
            <p:ph idx="1"/>
          </p:nvPr>
        </p:nvSpPr>
        <p:spPr/>
        <p:txBody>
          <a:bodyPr/>
          <a:lstStyle/>
          <a:p>
            <a:pPr algn="just"/>
            <a:r>
              <a:rPr lang="el-GR" sz="3200" dirty="0" smtClean="0"/>
              <a:t>Μέσω των μεταβλητών αυτών είμαστε σε θέση να εκφράσουμε τους πραγματικούς λογικούς περιορισμούς του προβλήματος μετατρέποντάς τους σε αντίστοιχους μαθηματικούς περιορισμούς (constraints). </a:t>
            </a:r>
          </a:p>
          <a:p>
            <a:pPr algn="just"/>
            <a:r>
              <a:rPr lang="el-GR" sz="3200" dirty="0" smtClean="0"/>
              <a:t>Παράλληλα, διαμορφώνουμε και την αντικειμενική συνάρτηση (objective function) που εκφράζει το μέγεθος απόδοσης (performance measure) το οποίο θέλουμε να βελτιστοποιήσουμε (π.χ. κόστος, κέρδος, κτλ.).</a:t>
            </a:r>
            <a:endParaRPr lang="en-US" sz="3200" dirty="0" smtClean="0"/>
          </a:p>
          <a:p>
            <a:endParaRPr lang="en-US" dirty="0"/>
          </a:p>
        </p:txBody>
      </p:sp>
    </p:spTree>
    <p:extLst>
      <p:ext uri="{BB962C8B-B14F-4D97-AF65-F5344CB8AC3E}">
        <p14:creationId xmlns:p14="http://schemas.microsoft.com/office/powerpoint/2010/main" val="13166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ανάθεσης (assignment)</a:t>
            </a:r>
            <a:endParaRPr lang="en-US" b="1" dirty="0">
              <a:latin typeface="+mn-lt"/>
            </a:endParaRPr>
          </a:p>
        </p:txBody>
      </p:sp>
      <p:sp>
        <p:nvSpPr>
          <p:cNvPr id="3" name="Content Placeholder 2"/>
          <p:cNvSpPr>
            <a:spLocks noGrp="1"/>
          </p:cNvSpPr>
          <p:nvPr>
            <p:ph idx="1"/>
          </p:nvPr>
        </p:nvSpPr>
        <p:spPr>
          <a:xfrm>
            <a:off x="838200" y="1534679"/>
            <a:ext cx="10515600" cy="4351338"/>
          </a:xfrm>
        </p:spPr>
        <p:txBody>
          <a:bodyPr>
            <a:noAutofit/>
          </a:bodyPr>
          <a:lstStyle/>
          <a:p>
            <a:r>
              <a:rPr lang="el-GR" sz="3200" dirty="0" smtClean="0"/>
              <a:t>Το πρόβλημα μορφοποιείται ως εξής:</a:t>
            </a:r>
          </a:p>
          <a:p>
            <a:endParaRPr lang="el-GR" sz="3200" dirty="0" smtClean="0"/>
          </a:p>
          <a:p>
            <a:endParaRPr lang="el-GR" sz="3200" dirty="0" smtClean="0"/>
          </a:p>
          <a:p>
            <a:endParaRPr lang="el-GR" sz="3200" dirty="0" smtClean="0"/>
          </a:p>
          <a:p>
            <a:endParaRPr lang="el-GR" sz="3200" dirty="0" smtClean="0"/>
          </a:p>
          <a:p>
            <a:endParaRPr lang="el-GR" sz="3200" dirty="0" smtClean="0"/>
          </a:p>
          <a:p>
            <a:endParaRPr lang="el-GR" sz="3200" dirty="0" smtClean="0"/>
          </a:p>
          <a:p>
            <a:r>
              <a:rPr lang="el-GR" sz="3200" dirty="0" smtClean="0"/>
              <a:t>Η πρώτη ομάδα περιορισμών εξασφαλίζει ότι κάθε εργάτης θα ανατεθεί το πολύ σε μία μηχανή και η δεύτερη ότι σε κάθε μηχανή θα ανατεθεί ακριβώς ένας εργάτης.</a:t>
            </a:r>
            <a:endParaRPr lang="en-US" sz="3200" dirty="0" smtClean="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17" t="37205" r="39576" b="40526"/>
          <a:stretch/>
        </p:blipFill>
        <p:spPr bwMode="auto">
          <a:xfrm>
            <a:off x="3812537" y="2009919"/>
            <a:ext cx="4566925" cy="340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712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μεταφοράς (transportation)</a:t>
            </a:r>
            <a:endParaRPr lang="en-US" b="1" dirty="0">
              <a:latin typeface="+mn-lt"/>
            </a:endParaRPr>
          </a:p>
        </p:txBody>
      </p:sp>
      <p:sp>
        <p:nvSpPr>
          <p:cNvPr id="3" name="Content Placeholder 2"/>
          <p:cNvSpPr>
            <a:spLocks noGrp="1"/>
          </p:cNvSpPr>
          <p:nvPr>
            <p:ph idx="1"/>
          </p:nvPr>
        </p:nvSpPr>
        <p:spPr/>
        <p:txBody>
          <a:bodyPr>
            <a:noAutofit/>
          </a:bodyPr>
          <a:lstStyle/>
          <a:p>
            <a:r>
              <a:rPr lang="el-GR" sz="3200" dirty="0" smtClean="0"/>
              <a:t>Μία βιομηχανική επιχείρηση χρησιμοποιεί </a:t>
            </a:r>
            <a:r>
              <a:rPr lang="el-GR" sz="3200" i="1" dirty="0" smtClean="0"/>
              <a:t>m</a:t>
            </a:r>
            <a:r>
              <a:rPr lang="el-GR" sz="3200" dirty="0" smtClean="0"/>
              <a:t> εργοστάσια για την παραγωγή ενός προϊόντος και </a:t>
            </a:r>
            <a:r>
              <a:rPr lang="el-GR" sz="3200" i="1" dirty="0" smtClean="0"/>
              <a:t>n</a:t>
            </a:r>
            <a:r>
              <a:rPr lang="el-GR" sz="3200" dirty="0" smtClean="0"/>
              <a:t> σημεία πώλησης όπου εκδηλώνεται η ζήτηση για τα προϊόντα αυτά. Η δυναμικότητα του εργοστασίου </a:t>
            </a:r>
            <a:r>
              <a:rPr lang="el-GR" sz="3200" i="1" dirty="0" smtClean="0"/>
              <a:t>i</a:t>
            </a:r>
            <a:r>
              <a:rPr lang="el-GR" sz="3200" dirty="0" smtClean="0"/>
              <a:t> είναι </a:t>
            </a:r>
            <a:r>
              <a:rPr lang="el-GR" sz="3200" i="1" dirty="0" smtClean="0"/>
              <a:t>si</a:t>
            </a:r>
            <a:r>
              <a:rPr lang="el-GR" sz="3200" dirty="0" smtClean="0"/>
              <a:t> και η ζήτηση στο σημείο πώλησης j, dj. Το κόστος μεταφοράς ενός προϊόντος από το εργοστάσιο i στο σημείο κατανάλωσης j είναι </a:t>
            </a:r>
            <a:r>
              <a:rPr lang="el-GR" sz="3200" i="1" dirty="0" smtClean="0"/>
              <a:t>cij</a:t>
            </a:r>
            <a:r>
              <a:rPr lang="el-GR" sz="3200" dirty="0" smtClean="0"/>
              <a:t>. </a:t>
            </a:r>
            <a:r>
              <a:rPr lang="el-GR" sz="3200" b="1" dirty="0" smtClean="0"/>
              <a:t>Θέλουμε να βρούμε ένα βέλτιστο πλάνο προώθησης των προϊόντων από τα εργοστάσια προς τα σημεία κατανάλωσης</a:t>
            </a:r>
            <a:r>
              <a:rPr lang="el-GR" sz="3200" dirty="0" smtClean="0"/>
              <a:t>, έτσι ώστε </a:t>
            </a:r>
            <a:r>
              <a:rPr lang="el-GR" sz="3200" u="sng" dirty="0" smtClean="0"/>
              <a:t>να ικανοποιείται όλη η ζήτηση </a:t>
            </a:r>
            <a:r>
              <a:rPr lang="el-GR" sz="3200" b="1" dirty="0" smtClean="0"/>
              <a:t>στο ελάχιστο δυνατό κόστος</a:t>
            </a:r>
            <a:r>
              <a:rPr lang="el-GR" sz="3200" dirty="0" smtClean="0"/>
              <a:t>. </a:t>
            </a:r>
          </a:p>
          <a:p>
            <a:endParaRPr lang="en-US" sz="3200" dirty="0"/>
          </a:p>
        </p:txBody>
      </p:sp>
    </p:spTree>
    <p:extLst>
      <p:ext uri="{BB962C8B-B14F-4D97-AF65-F5344CB8AC3E}">
        <p14:creationId xmlns:p14="http://schemas.microsoft.com/office/powerpoint/2010/main" val="3979274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της μεταφοράς (transportation)</a:t>
            </a:r>
            <a:endParaRPr lang="en-US" dirty="0">
              <a:latin typeface="+mn-lt"/>
            </a:endParaRPr>
          </a:p>
        </p:txBody>
      </p:sp>
      <p:sp>
        <p:nvSpPr>
          <p:cNvPr id="3" name="Content Placeholder 2"/>
          <p:cNvSpPr>
            <a:spLocks noGrp="1"/>
          </p:cNvSpPr>
          <p:nvPr>
            <p:ph idx="1"/>
          </p:nvPr>
        </p:nvSpPr>
        <p:spPr/>
        <p:txBody>
          <a:bodyPr>
            <a:normAutofit/>
          </a:bodyPr>
          <a:lstStyle/>
          <a:p>
            <a:r>
              <a:rPr lang="el-GR" sz="3200" u="sng" dirty="0" smtClean="0"/>
              <a:t>Για να λυθεί το πρόβλημα, θα πρέπει το ύψος της συνολικής ζήτησης να ισούται με το ύψος της συνολικής παραγωγής</a:t>
            </a:r>
            <a:r>
              <a:rPr lang="el-GR" sz="3200" dirty="0" smtClean="0"/>
              <a:t>.</a:t>
            </a:r>
            <a:endParaRPr lang="en-US" sz="3200" dirty="0" smtClean="0"/>
          </a:p>
          <a:p>
            <a:endParaRPr lang="en-US" sz="3200" dirty="0"/>
          </a:p>
        </p:txBody>
      </p:sp>
    </p:spTree>
    <p:extLst>
      <p:ext uri="{BB962C8B-B14F-4D97-AF65-F5344CB8AC3E}">
        <p14:creationId xmlns:p14="http://schemas.microsoft.com/office/powerpoint/2010/main" val="268524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μεταφοράς (transportation)</a:t>
            </a:r>
            <a:endParaRPr lang="en-US" b="1" dirty="0">
              <a:latin typeface="+mn-lt"/>
            </a:endParaRPr>
          </a:p>
        </p:txBody>
      </p:sp>
      <p:sp>
        <p:nvSpPr>
          <p:cNvPr id="3" name="Content Placeholder 2"/>
          <p:cNvSpPr>
            <a:spLocks noGrp="1"/>
          </p:cNvSpPr>
          <p:nvPr>
            <p:ph idx="1"/>
          </p:nvPr>
        </p:nvSpPr>
        <p:spPr>
          <a:xfrm>
            <a:off x="838200" y="1690688"/>
            <a:ext cx="10515600" cy="4351338"/>
          </a:xfrm>
        </p:spPr>
        <p:txBody>
          <a:bodyPr>
            <a:normAutofit/>
          </a:bodyPr>
          <a:lstStyle/>
          <a:p>
            <a:pPr algn="just"/>
            <a:r>
              <a:rPr lang="el-GR" sz="3200" dirty="0" smtClean="0"/>
              <a:t>Για τη μορφοποίηση του προβλήματος ορίζουμε ακέραιες μεταβλητές απόφασης </a:t>
            </a:r>
            <a:r>
              <a:rPr lang="el-GR" sz="3200" i="1" dirty="0" smtClean="0"/>
              <a:t>x</a:t>
            </a:r>
            <a:r>
              <a:rPr lang="el-GR" sz="3200" i="1" baseline="-25000" dirty="0" smtClean="0"/>
              <a:t>ij</a:t>
            </a:r>
            <a:r>
              <a:rPr lang="el-GR" sz="3200" dirty="0" smtClean="0"/>
              <a:t>, i=1,...,</a:t>
            </a:r>
            <a:r>
              <a:rPr lang="el-GR" sz="3200" i="1" dirty="0" smtClean="0"/>
              <a:t>m</a:t>
            </a:r>
            <a:r>
              <a:rPr lang="el-GR" sz="3200" dirty="0" smtClean="0"/>
              <a:t>, </a:t>
            </a:r>
            <a:r>
              <a:rPr lang="el-GR" sz="3200" i="1" dirty="0" smtClean="0"/>
              <a:t>j </a:t>
            </a:r>
            <a:r>
              <a:rPr lang="el-GR" sz="3200" dirty="0" smtClean="0"/>
              <a:t>= 1,...,</a:t>
            </a:r>
            <a:r>
              <a:rPr lang="el-GR" sz="3200" i="1" dirty="0" smtClean="0"/>
              <a:t>n</a:t>
            </a:r>
            <a:r>
              <a:rPr lang="el-GR" sz="3200" dirty="0" smtClean="0"/>
              <a:t>, όπου </a:t>
            </a:r>
            <a:r>
              <a:rPr lang="el-GR" sz="3200" i="1" dirty="0" smtClean="0"/>
              <a:t>x</a:t>
            </a:r>
            <a:r>
              <a:rPr lang="el-GR" sz="3200" i="1" baseline="-25000" dirty="0" smtClean="0"/>
              <a:t>ij</a:t>
            </a:r>
            <a:r>
              <a:rPr lang="el-GR" sz="3200" dirty="0" smtClean="0"/>
              <a:t> ο αριθμός των προϊόντων που μεταφέρονται από το εργοστάσιο </a:t>
            </a:r>
            <a:r>
              <a:rPr lang="el-GR" sz="3200" i="1" dirty="0" smtClean="0"/>
              <a:t>i</a:t>
            </a:r>
            <a:r>
              <a:rPr lang="el-GR" sz="3200" dirty="0" smtClean="0"/>
              <a:t> στο σημείο κατανάλωσης </a:t>
            </a:r>
            <a:r>
              <a:rPr lang="el-GR" sz="3200" i="1" dirty="0" smtClean="0"/>
              <a:t>j</a:t>
            </a:r>
            <a:r>
              <a:rPr lang="el-GR" sz="3200" dirty="0" smtClean="0"/>
              <a:t>. </a:t>
            </a:r>
          </a:p>
          <a:p>
            <a:pPr algn="just"/>
            <a:r>
              <a:rPr lang="el-GR" sz="3200" dirty="0" smtClean="0"/>
              <a:t>Το πρόβλημα μορφοποιείται ως εξής:</a:t>
            </a:r>
            <a:endParaRPr lang="en-US" sz="3200" dirty="0" smtClean="0"/>
          </a:p>
          <a:p>
            <a:endParaRPr lang="en-US" sz="3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661" t="42727" r="38500" b="35457"/>
          <a:stretch/>
        </p:blipFill>
        <p:spPr bwMode="auto">
          <a:xfrm>
            <a:off x="3903324" y="4001028"/>
            <a:ext cx="4385351" cy="285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708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μεταφοράς (transportation)</a:t>
            </a:r>
            <a:endParaRPr lang="en-US" b="1"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Το συγκεκριμένο πρόβλημα (όπως και το πρόβλημα της ανάθεσης) έχει την ακόλουθη σημαντική ιδιότητα. Όταν όλα τα </a:t>
            </a:r>
            <a:r>
              <a:rPr lang="el-GR" sz="3200" i="1" dirty="0" smtClean="0"/>
              <a:t>s</a:t>
            </a:r>
            <a:r>
              <a:rPr lang="el-GR" sz="3200" i="1" baseline="-25000" dirty="0" smtClean="0"/>
              <a:t>i</a:t>
            </a:r>
            <a:r>
              <a:rPr lang="el-GR" sz="3200" dirty="0" smtClean="0"/>
              <a:t> και </a:t>
            </a:r>
            <a:r>
              <a:rPr lang="el-GR" sz="3200" i="1" dirty="0" smtClean="0"/>
              <a:t>d</a:t>
            </a:r>
            <a:r>
              <a:rPr lang="el-GR" sz="3200" i="1" baseline="-25000" dirty="0" smtClean="0"/>
              <a:t>j</a:t>
            </a:r>
            <a:r>
              <a:rPr lang="el-GR" sz="3200" dirty="0" smtClean="0"/>
              <a:t> είναι ακέραιοι, τότε η βέλτιστη λύση που λαμβάνεται με τη μέθοδο simplex όταν οι περιορισμοί ακεραιότητας αγνοηθούν είναι ακέραια (όλες δηλαδή οι μεταβλητές απόφασης παίρνουν ακέραιες τιμές).</a:t>
            </a:r>
            <a:endParaRPr lang="en-US" sz="3200" dirty="0" smtClean="0"/>
          </a:p>
        </p:txBody>
      </p:sp>
    </p:spTree>
    <p:extLst>
      <p:ext uri="{BB962C8B-B14F-4D97-AF65-F5344CB8AC3E}">
        <p14:creationId xmlns:p14="http://schemas.microsoft.com/office/powerpoint/2010/main" val="1450446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χωροθέτησης εγκαταστάσεων (facility location)</a:t>
            </a:r>
            <a:endParaRPr lang="en-US" b="1" dirty="0">
              <a:latin typeface="+mn-lt"/>
            </a:endParaRPr>
          </a:p>
        </p:txBody>
      </p:sp>
      <p:sp>
        <p:nvSpPr>
          <p:cNvPr id="3" name="Content Placeholder 2"/>
          <p:cNvSpPr>
            <a:spLocks noGrp="1"/>
          </p:cNvSpPr>
          <p:nvPr>
            <p:ph idx="1"/>
          </p:nvPr>
        </p:nvSpPr>
        <p:spPr/>
        <p:txBody>
          <a:bodyPr>
            <a:noAutofit/>
          </a:bodyPr>
          <a:lstStyle/>
          <a:p>
            <a:pPr algn="just"/>
            <a:r>
              <a:rPr lang="el-GR" sz="3200" dirty="0" smtClean="0"/>
              <a:t>Έστω ένα σύνολο </a:t>
            </a:r>
            <a:r>
              <a:rPr lang="el-GR" sz="3200" i="1" dirty="0" smtClean="0"/>
              <a:t>n</a:t>
            </a:r>
            <a:r>
              <a:rPr lang="el-GR" sz="3200" dirty="0" smtClean="0"/>
              <a:t> σημείων όπου μπορούν να δημιουργηθούν εγκαταστάσεις εξυπηρέτησης πελατών και ένα σύνολο </a:t>
            </a:r>
            <a:r>
              <a:rPr lang="el-GR" sz="3200" i="1" dirty="0" smtClean="0"/>
              <a:t>m</a:t>
            </a:r>
            <a:r>
              <a:rPr lang="el-GR" sz="3200" dirty="0" smtClean="0"/>
              <a:t> πελατών. Η δημιουργία εγκαταστάσεων στο σημείο </a:t>
            </a:r>
            <a:r>
              <a:rPr lang="el-GR" sz="3200" i="1" dirty="0" smtClean="0"/>
              <a:t>j</a:t>
            </a:r>
            <a:r>
              <a:rPr lang="el-GR" sz="3200" dirty="0" smtClean="0"/>
              <a:t> κοστίζει </a:t>
            </a:r>
            <a:r>
              <a:rPr lang="el-GR" sz="3200" i="1" dirty="0" smtClean="0"/>
              <a:t>c</a:t>
            </a:r>
            <a:r>
              <a:rPr lang="el-GR" sz="3200" i="1" baseline="-25000" dirty="0" smtClean="0"/>
              <a:t>j</a:t>
            </a:r>
            <a:r>
              <a:rPr lang="el-GR" sz="3200" dirty="0" smtClean="0"/>
              <a:t>, </a:t>
            </a:r>
            <a:r>
              <a:rPr lang="el-GR" sz="3200" i="1" dirty="0" smtClean="0"/>
              <a:t>j</a:t>
            </a:r>
            <a:r>
              <a:rPr lang="el-GR" sz="3200" dirty="0" smtClean="0"/>
              <a:t> = 1,...,</a:t>
            </a:r>
            <a:r>
              <a:rPr lang="el-GR" sz="3200" i="1" dirty="0" smtClean="0"/>
              <a:t>n</a:t>
            </a:r>
            <a:r>
              <a:rPr lang="el-GR" sz="3200" dirty="0" smtClean="0"/>
              <a:t>. Το κόστος εξυπηρέτησης του πελάτη </a:t>
            </a:r>
            <a:r>
              <a:rPr lang="el-GR" sz="3200" i="1" dirty="0" smtClean="0"/>
              <a:t>i</a:t>
            </a:r>
            <a:r>
              <a:rPr lang="el-GR" sz="3200" dirty="0" smtClean="0"/>
              <a:t> από την εγκατάσταση </a:t>
            </a:r>
            <a:r>
              <a:rPr lang="el-GR" sz="3200" i="1" dirty="0" smtClean="0"/>
              <a:t>j</a:t>
            </a:r>
            <a:r>
              <a:rPr lang="el-GR" sz="3200" dirty="0" smtClean="0"/>
              <a:t> είναι </a:t>
            </a:r>
            <a:r>
              <a:rPr lang="el-GR" sz="3200" i="1" dirty="0" smtClean="0"/>
              <a:t>h</a:t>
            </a:r>
            <a:r>
              <a:rPr lang="el-GR" sz="3200" i="1" baseline="-25000" dirty="0" smtClean="0"/>
              <a:t>ij</a:t>
            </a:r>
            <a:r>
              <a:rPr lang="el-GR" sz="3200" dirty="0" smtClean="0"/>
              <a:t>. </a:t>
            </a:r>
          </a:p>
          <a:p>
            <a:pPr algn="just"/>
            <a:r>
              <a:rPr lang="el-GR" sz="3200" dirty="0" smtClean="0"/>
              <a:t>Θέλουμε να βρούμε </a:t>
            </a:r>
            <a:r>
              <a:rPr lang="el-GR" sz="3200" u="sng" dirty="0" smtClean="0"/>
              <a:t>σε ποια σημεία θα πρέπει να δημιουργηθούν εγκαταστάσεις</a:t>
            </a:r>
            <a:r>
              <a:rPr lang="el-GR" sz="3200" dirty="0" smtClean="0"/>
              <a:t> και </a:t>
            </a:r>
            <a:r>
              <a:rPr lang="el-GR" sz="3200" u="sng" dirty="0" smtClean="0"/>
              <a:t>πώς θα πρέπει να γίνει η ανάθεση των πελατών στις εγκαταστάσεις</a:t>
            </a:r>
            <a:r>
              <a:rPr lang="el-GR" sz="3200" dirty="0" smtClean="0"/>
              <a:t> έτσι ώστε </a:t>
            </a:r>
            <a:r>
              <a:rPr lang="el-GR" sz="3200" u="sng" dirty="0" smtClean="0"/>
              <a:t>να εξυπηρετηθούν όλοι οι πελάτες </a:t>
            </a:r>
            <a:r>
              <a:rPr lang="el-GR" sz="3200" b="1" dirty="0" smtClean="0"/>
              <a:t>στο ελάχιστο δυνατό κόστος</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774834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χωροθέτησης εγκαταστάσεων (facility location)</a:t>
            </a:r>
            <a:endParaRPr lang="en-US" b="1" dirty="0">
              <a:latin typeface="+mn-lt"/>
            </a:endParaRPr>
          </a:p>
        </p:txBody>
      </p:sp>
      <p:sp>
        <p:nvSpPr>
          <p:cNvPr id="3" name="Content Placeholder 2"/>
          <p:cNvSpPr>
            <a:spLocks noGrp="1"/>
          </p:cNvSpPr>
          <p:nvPr>
            <p:ph idx="1"/>
          </p:nvPr>
        </p:nvSpPr>
        <p:spPr>
          <a:xfrm>
            <a:off x="838200" y="1690688"/>
            <a:ext cx="10515600" cy="4351338"/>
          </a:xfrm>
        </p:spPr>
        <p:txBody>
          <a:bodyPr>
            <a:normAutofit/>
          </a:bodyPr>
          <a:lstStyle/>
          <a:p>
            <a:pPr algn="just"/>
            <a:r>
              <a:rPr lang="el-GR" sz="3200" dirty="0" smtClean="0"/>
              <a:t>Ορίζουμε δυαδικές μεταβλητές απόφασης </a:t>
            </a:r>
            <a:r>
              <a:rPr lang="el-GR" sz="3200" i="1" dirty="0" smtClean="0"/>
              <a:t>y</a:t>
            </a:r>
            <a:r>
              <a:rPr lang="el-GR" sz="3200" i="1" baseline="-25000" dirty="0" smtClean="0"/>
              <a:t>j</a:t>
            </a:r>
            <a:r>
              <a:rPr lang="el-GR" sz="3200" dirty="0" smtClean="0"/>
              <a:t> = 1 αν δημιουργηθεί εγκατάσταση στο σημείο </a:t>
            </a:r>
            <a:r>
              <a:rPr lang="el-GR" sz="3200" i="1" dirty="0" smtClean="0"/>
              <a:t>j</a:t>
            </a:r>
            <a:r>
              <a:rPr lang="el-GR" sz="3200" dirty="0" smtClean="0"/>
              <a:t> και 0 αν όχι. Επίσης, ορίζουμε δυαδικές μεταβλητές απόφασης </a:t>
            </a:r>
            <a:r>
              <a:rPr lang="el-GR" sz="3200" i="1" dirty="0" smtClean="0"/>
              <a:t>x</a:t>
            </a:r>
            <a:r>
              <a:rPr lang="el-GR" sz="3200" i="1" baseline="-25000" dirty="0" smtClean="0"/>
              <a:t>ij</a:t>
            </a:r>
            <a:r>
              <a:rPr lang="el-GR" sz="3200" dirty="0" smtClean="0"/>
              <a:t> = 1 αν ο πελάτης </a:t>
            </a:r>
            <a:r>
              <a:rPr lang="el-GR" sz="3200" i="1" dirty="0" smtClean="0"/>
              <a:t>i</a:t>
            </a:r>
            <a:r>
              <a:rPr lang="el-GR" sz="3200" dirty="0" smtClean="0"/>
              <a:t> εξυπηρετηθεί από την εγκατάσταση στο σημείο </a:t>
            </a:r>
            <a:r>
              <a:rPr lang="el-GR" sz="3200" i="1" dirty="0" smtClean="0"/>
              <a:t>j</a:t>
            </a:r>
            <a:r>
              <a:rPr lang="el-GR" sz="3200" dirty="0" smtClean="0"/>
              <a:t> και 0 αν όχι. </a:t>
            </a:r>
          </a:p>
          <a:p>
            <a:pPr algn="just"/>
            <a:r>
              <a:rPr lang="el-GR" sz="3200" dirty="0" smtClean="0"/>
              <a:t>Το πρόβλημα μορφοποιείται ως εξής:</a:t>
            </a:r>
          </a:p>
          <a:p>
            <a:pPr algn="just"/>
            <a:endParaRPr lang="el-GR" sz="3200" dirty="0" smtClean="0"/>
          </a:p>
          <a:p>
            <a:endParaRPr lang="en-US" sz="3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78" t="43027" r="38444" b="39265"/>
          <a:stretch/>
        </p:blipFill>
        <p:spPr bwMode="auto">
          <a:xfrm>
            <a:off x="2955921" y="4666975"/>
            <a:ext cx="4182633" cy="20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01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της χωροθέτησης εγκαταστάσεων (facility location)</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Η πρώτη ομάδα περιορισμών εξασφαλίζει ότι κάθε πελάτης θα εξυπηρετηθεί από ένα σημείο εξυπηρέτησης, και η δεύτερη ομάδα ότι για να εξυπηρετηθεί κάποιος πελάτης από κάποιο σημείο θα πρέπει στο αντίστοιχο σημείο να δημιουργηθούν εγκαταστάσεις. </a:t>
            </a:r>
            <a:endParaRPr lang="en-US" sz="3200" dirty="0" smtClean="0"/>
          </a:p>
          <a:p>
            <a:endParaRPr lang="en-US" sz="3200" dirty="0"/>
          </a:p>
        </p:txBody>
      </p:sp>
    </p:spTree>
    <p:extLst>
      <p:ext uri="{BB962C8B-B14F-4D97-AF65-F5344CB8AC3E}">
        <p14:creationId xmlns:p14="http://schemas.microsoft.com/office/powerpoint/2010/main" val="1423296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πλανοδίου πωλητή (traveling salesman)</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Ένα δίκτυο ορίζεται ως ένα σύνολο σημείων (κόμβων), </a:t>
            </a:r>
            <a:r>
              <a:rPr lang="el-GR" sz="3200" i="1" dirty="0" smtClean="0"/>
              <a:t>V</a:t>
            </a:r>
            <a:r>
              <a:rPr lang="el-GR" sz="3200" dirty="0" smtClean="0"/>
              <a:t>, και ένα σύνολο πλευρών (κλάδων), </a:t>
            </a:r>
            <a:r>
              <a:rPr lang="el-GR" sz="3200" i="1" dirty="0" smtClean="0"/>
              <a:t>Α</a:t>
            </a:r>
            <a:r>
              <a:rPr lang="el-GR" sz="3200" dirty="0" smtClean="0"/>
              <a:t>, που συνδέουν τα σημεία αυτά. Έστω ένα δίκτυο που αποτελείται από </a:t>
            </a:r>
            <a:r>
              <a:rPr lang="el-GR" sz="3200" i="1" dirty="0" smtClean="0"/>
              <a:t>n</a:t>
            </a:r>
            <a:r>
              <a:rPr lang="el-GR" sz="3200" dirty="0" smtClean="0"/>
              <a:t> σημεία. Η απευθείας απόσταση μεταξύ δύο σημείων </a:t>
            </a:r>
            <a:r>
              <a:rPr lang="el-GR" sz="3200" i="1" dirty="0" smtClean="0"/>
              <a:t>i</a:t>
            </a:r>
            <a:r>
              <a:rPr lang="el-GR" sz="3200" dirty="0" smtClean="0"/>
              <a:t> και </a:t>
            </a:r>
            <a:r>
              <a:rPr lang="el-GR" sz="3200" i="1" dirty="0" smtClean="0"/>
              <a:t>j</a:t>
            </a:r>
            <a:r>
              <a:rPr lang="el-GR" sz="3200" dirty="0" smtClean="0"/>
              <a:t> είναι ίση με </a:t>
            </a:r>
            <a:r>
              <a:rPr lang="el-GR" sz="3200" i="1" dirty="0" smtClean="0"/>
              <a:t>c</a:t>
            </a:r>
            <a:r>
              <a:rPr lang="el-GR" sz="3200" i="1" baseline="-25000" dirty="0" smtClean="0"/>
              <a:t>ij</a:t>
            </a:r>
            <a:r>
              <a:rPr lang="el-GR" sz="3200" dirty="0" smtClean="0"/>
              <a:t>. Εάν δεν υπάρχει πλευρά που να συνδέει απευθείας τα σημεία </a:t>
            </a:r>
            <a:r>
              <a:rPr lang="el-GR" sz="3200" i="1" dirty="0" smtClean="0"/>
              <a:t>i</a:t>
            </a:r>
            <a:r>
              <a:rPr lang="el-GR" sz="3200" dirty="0" smtClean="0"/>
              <a:t> και </a:t>
            </a:r>
            <a:r>
              <a:rPr lang="el-GR" sz="3200" i="1" dirty="0" smtClean="0"/>
              <a:t>j</a:t>
            </a:r>
            <a:r>
              <a:rPr lang="el-GR" sz="3200" dirty="0" smtClean="0"/>
              <a:t>, τότε </a:t>
            </a:r>
            <a:r>
              <a:rPr lang="el-GR" sz="3200" i="1" dirty="0" smtClean="0"/>
              <a:t>c</a:t>
            </a:r>
            <a:r>
              <a:rPr lang="el-GR" sz="3200" i="1" baseline="-25000" dirty="0" smtClean="0"/>
              <a:t>ij</a:t>
            </a:r>
            <a:r>
              <a:rPr lang="el-GR" sz="3200" dirty="0" smtClean="0"/>
              <a:t> = ∞. Θέλουμε να βρούμε την </a:t>
            </a:r>
            <a:r>
              <a:rPr lang="el-GR" sz="3200" b="1" dirty="0" smtClean="0"/>
              <a:t>ελάχιστη διαδρομή </a:t>
            </a:r>
            <a:r>
              <a:rPr lang="el-GR" sz="3200" dirty="0" smtClean="0"/>
              <a:t>που ξεκινάει από τον κόμβο 1, </a:t>
            </a:r>
            <a:r>
              <a:rPr lang="el-GR" sz="3200" u="sng" dirty="0" smtClean="0"/>
              <a:t>επισκέπτεται όλα τα σημεία του δικτύου</a:t>
            </a:r>
            <a:r>
              <a:rPr lang="el-GR" sz="3200" dirty="0" smtClean="0"/>
              <a:t>, </a:t>
            </a:r>
            <a:r>
              <a:rPr lang="el-GR" sz="3200" u="sng" dirty="0" smtClean="0"/>
              <a:t>το κάθε ένα ακριβώς μία φορά</a:t>
            </a:r>
            <a:r>
              <a:rPr lang="el-GR" sz="3200" dirty="0" smtClean="0"/>
              <a:t>, και επιστρέφει πάλι στο σημείο 1. </a:t>
            </a:r>
            <a:endParaRPr lang="en-US" sz="3200" dirty="0" smtClean="0"/>
          </a:p>
          <a:p>
            <a:endParaRPr lang="en-US" sz="3200" dirty="0"/>
          </a:p>
        </p:txBody>
      </p:sp>
    </p:spTree>
    <p:extLst>
      <p:ext uri="{BB962C8B-B14F-4D97-AF65-F5344CB8AC3E}">
        <p14:creationId xmlns:p14="http://schemas.microsoft.com/office/powerpoint/2010/main" val="295460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πλανοδίου πωλητή (traveling salesman)</a:t>
            </a:r>
            <a:endParaRPr lang="en-US" b="1"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Ορίζουμε δυαδικές μεταβλητές απόφασης xij = 1, αν στη διαδρομή υπάρχει απευθείας μετάβαση από τον κόμβο i στον κόμβο j. </a:t>
            </a:r>
          </a:p>
          <a:p>
            <a:pPr algn="just"/>
            <a:r>
              <a:rPr lang="el-GR" sz="3200" dirty="0" smtClean="0"/>
              <a:t>Το πρόβλημα μορφοποιείται ως εξής:</a:t>
            </a:r>
            <a:endParaRPr lang="en-US" sz="3200" dirty="0" smtClean="0"/>
          </a:p>
          <a:p>
            <a:endParaRPr lang="en-US" sz="3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226" t="52685" r="39689" b="24956"/>
          <a:stretch/>
        </p:blipFill>
        <p:spPr bwMode="auto">
          <a:xfrm>
            <a:off x="3163741" y="3940756"/>
            <a:ext cx="3954032" cy="267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09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Βελτιστοποίηση</a:t>
            </a:r>
            <a:endParaRPr lang="en-US" dirty="0">
              <a:latin typeface="+mn-lt"/>
            </a:endParaRPr>
          </a:p>
        </p:txBody>
      </p:sp>
      <p:sp>
        <p:nvSpPr>
          <p:cNvPr id="3" name="Content Placeholder 2"/>
          <p:cNvSpPr>
            <a:spLocks noGrp="1"/>
          </p:cNvSpPr>
          <p:nvPr>
            <p:ph idx="1"/>
          </p:nvPr>
        </p:nvSpPr>
        <p:spPr>
          <a:xfrm>
            <a:off x="838200" y="1513897"/>
            <a:ext cx="10515600" cy="5240193"/>
          </a:xfrm>
        </p:spPr>
        <p:txBody>
          <a:bodyPr>
            <a:normAutofit fontScale="47500" lnSpcReduction="20000"/>
          </a:bodyPr>
          <a:lstStyle/>
          <a:p>
            <a:pPr algn="just"/>
            <a:r>
              <a:rPr lang="el-GR" sz="6700" dirty="0" smtClean="0"/>
              <a:t>Το σύνολο των περιορισμών του προβλήματος ορίζει ένα σύνολο λύσεων (region), το οποίο ονομάζεται εφικτό (feasible). Με αυτό τον τρόπο, προκύπτει ένα σύστημα ανισοτήτων/εξισώσεων με αγνώστους τις μεταβλητές απόφασης. Ονομάζουμε λύση του προβλήματος το συνδυασμό δύο βασικών συστατικών: τιμές για όλες τις μεταβλητές απόφασης και αντίστοιχη τιμή της αντικειμενικής συνάρτησης. </a:t>
            </a:r>
          </a:p>
          <a:p>
            <a:pPr algn="just"/>
            <a:r>
              <a:rPr lang="el-GR" sz="6700" dirty="0" smtClean="0"/>
              <a:t>Μία λύση ονομάζεται εφικτή όταν ικανοποιεί όλους τους περιορισμούς του προβλήματος και μη εφικτή όταν παραβιάζει έστω και έναν από αυτούς. Το σύνολο όλων των εφικτών λύσεων του προβλήματος μπορεί να είναι κενό, ή να έχει μία (μοναδική) ή περισσότερες (ακόμα και άπειρες) λύσεις. </a:t>
            </a:r>
          </a:p>
          <a:p>
            <a:endParaRPr lang="en-US" dirty="0"/>
          </a:p>
        </p:txBody>
      </p:sp>
    </p:spTree>
    <p:extLst>
      <p:ext uri="{BB962C8B-B14F-4D97-AF65-F5344CB8AC3E}">
        <p14:creationId xmlns:p14="http://schemas.microsoft.com/office/powerpoint/2010/main" val="3042370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πλανοδίου πωλητή (traveling salesman)</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 Η πρώτη και η δεύτερη ομάδα περιορισμών εξασφαλίζουν ότι θα επισκεφθούμε κάθε κόμβο ακριβώς μία φορά (πιο συγκεκριμένα ότι υπάρχει ακριβώς μία μετάβαση από και προς κάθε σημείο του δικτύου). Η τρίτη ομάδα περιορισμών εξασφαλίζει ότι στη λύση δε θα υπάρχουν διακριτοί κύκλοι (υποδιαδρομές). Οι περιορισμοί αυτοί κάνουν χρήση μιας μεταβλητής </a:t>
            </a:r>
            <a:r>
              <a:rPr lang="en-US" sz="3200" i="1" dirty="0" err="1" smtClean="0"/>
              <a:t>u</a:t>
            </a:r>
            <a:r>
              <a:rPr lang="en-US" sz="3200" i="1" baseline="-25000" dirty="0" err="1" smtClean="0"/>
              <a:t>i</a:t>
            </a:r>
            <a:r>
              <a:rPr lang="el-GR" sz="3200" dirty="0" smtClean="0"/>
              <a:t> </a:t>
            </a:r>
            <a:r>
              <a:rPr lang="en-US" sz="3200" dirty="0" smtClean="0"/>
              <a:t>(</a:t>
            </a:r>
            <a:r>
              <a:rPr lang="el-GR" sz="3200" dirty="0" smtClean="0"/>
              <a:t>θετική ακεραία μεταβλητή) για κάθε κόμβο </a:t>
            </a:r>
            <a:r>
              <a:rPr lang="en-US" sz="3200" i="1" dirty="0" err="1" smtClean="0"/>
              <a:t>i</a:t>
            </a:r>
            <a:r>
              <a:rPr lang="el-GR" sz="3200" dirty="0" smtClean="0"/>
              <a:t> η οποία δείχνει με πια σειρά έχει γίνει επίσκεψη στον κόμβο αυτό. </a:t>
            </a:r>
          </a:p>
          <a:p>
            <a:endParaRPr lang="en-US" sz="3200" dirty="0"/>
          </a:p>
        </p:txBody>
      </p:sp>
    </p:spTree>
    <p:extLst>
      <p:ext uri="{BB962C8B-B14F-4D97-AF65-F5344CB8AC3E}">
        <p14:creationId xmlns:p14="http://schemas.microsoft.com/office/powerpoint/2010/main" val="2195134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του πλανοδίου πωλητή (traveling salesman)</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Το όνομα του προβλήματος οφείλεται στο ότι μπορεί να θεωρηθεί ως το πρόβλημα της εύρεσης μιας διαδρομής ελάχιστου συνολικού μήκους, για έναν πωλητή που ξεκινά από μία πόλη, πρέπει να επισκεφτεί όλες τις πόλεις ενός δικτύου από μία ακριβώς φορά την κάθε μία, και να επιστρέψει τελικά στην πόλη από την οποία ξεκίνησε.</a:t>
            </a:r>
            <a:endParaRPr lang="en-US" sz="3200" dirty="0" smtClean="0"/>
          </a:p>
          <a:p>
            <a:endParaRPr lang="en-US" sz="3200" dirty="0"/>
          </a:p>
        </p:txBody>
      </p:sp>
    </p:spTree>
    <p:extLst>
      <p:ext uri="{BB962C8B-B14F-4D97-AF65-F5344CB8AC3E}">
        <p14:creationId xmlns:p14="http://schemas.microsoft.com/office/powerpoint/2010/main" val="134778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4343"/>
            <a:ext cx="10515600" cy="1325563"/>
          </a:xfrm>
        </p:spPr>
        <p:txBody>
          <a:bodyPr/>
          <a:lstStyle/>
          <a:p>
            <a:r>
              <a:rPr lang="el-GR" b="1" dirty="0" smtClean="0">
                <a:latin typeface="+mn-lt"/>
              </a:rPr>
              <a:t>Βελτιστοποίηση</a:t>
            </a:r>
            <a:endParaRPr lang="en-US" dirty="0">
              <a:latin typeface="+mn-lt"/>
            </a:endParaRPr>
          </a:p>
        </p:txBody>
      </p:sp>
      <p:sp>
        <p:nvSpPr>
          <p:cNvPr id="3" name="Content Placeholder 2"/>
          <p:cNvSpPr>
            <a:spLocks noGrp="1"/>
          </p:cNvSpPr>
          <p:nvPr>
            <p:ph idx="1"/>
          </p:nvPr>
        </p:nvSpPr>
        <p:spPr>
          <a:xfrm>
            <a:off x="838200" y="1420380"/>
            <a:ext cx="10515600" cy="5209020"/>
          </a:xfrm>
        </p:spPr>
        <p:txBody>
          <a:bodyPr>
            <a:noAutofit/>
          </a:bodyPr>
          <a:lstStyle/>
          <a:p>
            <a:pPr algn="just"/>
            <a:r>
              <a:rPr lang="el-GR" sz="3200" dirty="0" smtClean="0"/>
              <a:t>Σε περίπτωση που το σύνολο αυτό είναι κενό, η διαδικασία βελτιστοποίησης τερματίζει χωρίς επιτυχές αποτέλεσμα, αφού δεν υπάρχει λύση που να ικανοποιεί τους περιορισμούς. Σε αντίθετη περίπτωση, μεταξύ όλων των εφικτών λύσεων θα πρέπει να επιλεγεί εκείνη που βελτιστοποιεί την τιμή της αντικειμενικής συνάρτησης. Μια τέτοια λύση ονομάζεται </a:t>
            </a:r>
            <a:r>
              <a:rPr lang="el-GR" sz="3200" b="1" dirty="0" smtClean="0"/>
              <a:t>βέλτιστη</a:t>
            </a:r>
            <a:r>
              <a:rPr lang="el-GR" sz="3200" dirty="0" smtClean="0"/>
              <a:t> (</a:t>
            </a:r>
            <a:r>
              <a:rPr lang="en-US" sz="3200" dirty="0" smtClean="0"/>
              <a:t>optimal</a:t>
            </a:r>
            <a:r>
              <a:rPr lang="el-GR" sz="3200" dirty="0" smtClean="0"/>
              <a:t>) και δεν είναι απαραίτητα μοναδική. </a:t>
            </a:r>
          </a:p>
          <a:p>
            <a:pPr algn="just"/>
            <a:r>
              <a:rPr lang="el-GR" sz="3200" dirty="0" smtClean="0"/>
              <a:t>Αυτή η διαδικασία λοιπόν, κατά την οποία αναζητούμε την καλύτερη (με βάση κάποιο προδηλωμένο μέγεθος απόδοσης) μεταξύ ενός συνόλου εφικτών λύσεων, ονομάζεται βελτιστοποίηση.</a:t>
            </a:r>
            <a:endParaRPr lang="en-US" sz="3200" dirty="0"/>
          </a:p>
        </p:txBody>
      </p:sp>
    </p:spTree>
    <p:extLst>
      <p:ext uri="{BB962C8B-B14F-4D97-AF65-F5344CB8AC3E}">
        <p14:creationId xmlns:p14="http://schemas.microsoft.com/office/powerpoint/2010/main" val="493900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97"/>
            <a:ext cx="10515600" cy="1325563"/>
          </a:xfrm>
        </p:spPr>
        <p:txBody>
          <a:bodyPr/>
          <a:lstStyle/>
          <a:p>
            <a:r>
              <a:rPr lang="el-GR" b="1" dirty="0" smtClean="0">
                <a:latin typeface="+mn-lt"/>
              </a:rPr>
              <a:t>Προγραμματισμός</a:t>
            </a:r>
            <a:endParaRPr lang="en-US" dirty="0">
              <a:latin typeface="+mn-lt"/>
            </a:endParaRPr>
          </a:p>
        </p:txBody>
      </p:sp>
      <p:sp>
        <p:nvSpPr>
          <p:cNvPr id="3" name="Content Placeholder 2"/>
          <p:cNvSpPr>
            <a:spLocks noGrp="1"/>
          </p:cNvSpPr>
          <p:nvPr>
            <p:ph idx="1"/>
          </p:nvPr>
        </p:nvSpPr>
        <p:spPr>
          <a:xfrm>
            <a:off x="838200" y="1534679"/>
            <a:ext cx="10515600" cy="4351338"/>
          </a:xfrm>
        </p:spPr>
        <p:txBody>
          <a:bodyPr>
            <a:normAutofit/>
          </a:bodyPr>
          <a:lstStyle/>
          <a:p>
            <a:pPr algn="just"/>
            <a:r>
              <a:rPr lang="el-GR" sz="3200" dirty="0" smtClean="0"/>
              <a:t>Συχνά, αντί του όρου βελτιστοποίηση χρησιμοποιείται ο όρος </a:t>
            </a:r>
            <a:r>
              <a:rPr lang="el-GR" sz="3200" b="1" dirty="0" smtClean="0"/>
              <a:t>προγραμματισμός</a:t>
            </a:r>
            <a:r>
              <a:rPr lang="el-GR" sz="3200" dirty="0" smtClean="0"/>
              <a:t> (programming). </a:t>
            </a:r>
          </a:p>
          <a:p>
            <a:pPr algn="just"/>
            <a:r>
              <a:rPr lang="el-GR" sz="3200" dirty="0" smtClean="0"/>
              <a:t>Ο όρος αυτός δεν έχει καμία σχέση με τον γνωστό προγραμματισμό ηλεκτρονικών υπολογιστών, αλλά χρησιμοποιείται ως συνώνυμο της λέξης σχεδιασμός (planning).</a:t>
            </a:r>
          </a:p>
          <a:p>
            <a:endParaRPr lang="en-US" dirty="0"/>
          </a:p>
        </p:txBody>
      </p:sp>
    </p:spTree>
    <p:extLst>
      <p:ext uri="{BB962C8B-B14F-4D97-AF65-F5344CB8AC3E}">
        <p14:creationId xmlns:p14="http://schemas.microsoft.com/office/powerpoint/2010/main" val="94992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Προγραμματισμός</a:t>
            </a:r>
            <a:endParaRPr lang="en-US" dirty="0">
              <a:latin typeface="+mn-lt"/>
            </a:endParaRPr>
          </a:p>
        </p:txBody>
      </p:sp>
      <p:sp>
        <p:nvSpPr>
          <p:cNvPr id="3" name="Content Placeholder 2"/>
          <p:cNvSpPr>
            <a:spLocks noGrp="1"/>
          </p:cNvSpPr>
          <p:nvPr>
            <p:ph idx="1"/>
          </p:nvPr>
        </p:nvSpPr>
        <p:spPr/>
        <p:txBody>
          <a:bodyPr/>
          <a:lstStyle/>
          <a:p>
            <a:r>
              <a:rPr lang="el-GR" sz="3200" dirty="0" smtClean="0"/>
              <a:t>Προγραμματισμός είναι η κατάστρωση ενός σχεδίου λήψης αποφάσεων προς την επίτευξη ενός βέλτιστου αποτελέσματος, το οποίο είναι το καλύτερο δυνατό μεταξύ όλων των εναλλακτικών επιλογών που υπάρχουν. </a:t>
            </a:r>
          </a:p>
          <a:p>
            <a:r>
              <a:rPr lang="el-GR" sz="3200" dirty="0" smtClean="0"/>
              <a:t>Γι'αυτό το λόγο, η βελτιστοποίηση μπορεί να εκληφθεί και ως μία διαδικασία εύρεσης και λήψης βέλτιστων αποφάσεων (decision making).</a:t>
            </a:r>
            <a:endParaRPr lang="en-US" sz="3200" dirty="0" smtClean="0"/>
          </a:p>
          <a:p>
            <a:endParaRPr lang="en-US" dirty="0"/>
          </a:p>
        </p:txBody>
      </p:sp>
    </p:spTree>
    <p:extLst>
      <p:ext uri="{BB962C8B-B14F-4D97-AF65-F5344CB8AC3E}">
        <p14:creationId xmlns:p14="http://schemas.microsoft.com/office/powerpoint/2010/main" val="366308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Μαθηματικός Προγραμματισμός</a:t>
            </a:r>
            <a:endParaRPr lang="en-US" b="1" dirty="0">
              <a:latin typeface="+mn-lt"/>
            </a:endParaRPr>
          </a:p>
        </p:txBody>
      </p:sp>
      <p:sp>
        <p:nvSpPr>
          <p:cNvPr id="3" name="Content Placeholder 2"/>
          <p:cNvSpPr>
            <a:spLocks noGrp="1"/>
          </p:cNvSpPr>
          <p:nvPr>
            <p:ph idx="1"/>
          </p:nvPr>
        </p:nvSpPr>
        <p:spPr>
          <a:xfrm>
            <a:off x="838200" y="1825625"/>
            <a:ext cx="10515600" cy="4886902"/>
          </a:xfrm>
        </p:spPr>
        <p:txBody>
          <a:bodyPr>
            <a:normAutofit fontScale="92500" lnSpcReduction="10000"/>
          </a:bodyPr>
          <a:lstStyle/>
          <a:p>
            <a:r>
              <a:rPr lang="el-GR" sz="3500" dirty="0" smtClean="0"/>
              <a:t>Στη μαθηματική γλώσσα, μαθηματικός προγραμματισμός είναι ένα μαθηματικό μοντέλο στο οποίο επιχειρείται η βελτιστοποίηση (μεγιστοποίηση ή ελαχιστοποίηση) μιας ή περισσοτέρων γραμμικών ή μη-γραμμικών συναρτήσεων (κριτήρια βελτιστοποίησης) αγνώστων πραγματικών μεταβλητών των οποίων το πεδίο τιμών οριοθετείται έμμεσα από γραμμικούς ή μη-γραμμικούς περιορισμούς (ανισοεξισώσεις) συναρτήσεις των μεταβλητών αυτών. Οι άγνωστες μεταβλητές προσδιορίζουν (μοντελοποιούν) το αντικείμενο απόφασης του προβλήματος και ονομάζονται για το σκοπό αυτό</a:t>
            </a:r>
            <a:r>
              <a:rPr lang="el-GR" sz="3500" b="1" dirty="0" smtClean="0"/>
              <a:t> μεταβλητές απόφασης</a:t>
            </a:r>
            <a:r>
              <a:rPr lang="el-GR" sz="3500" dirty="0" smtClean="0"/>
              <a:t>.</a:t>
            </a:r>
          </a:p>
          <a:p>
            <a:endParaRPr lang="en-US" dirty="0"/>
          </a:p>
        </p:txBody>
      </p:sp>
    </p:spTree>
    <p:extLst>
      <p:ext uri="{BB962C8B-B14F-4D97-AF65-F5344CB8AC3E}">
        <p14:creationId xmlns:p14="http://schemas.microsoft.com/office/powerpoint/2010/main" val="398173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Μαθηματικός Προγραμματισμός</a:t>
            </a:r>
            <a:endParaRPr lang="en-US" dirty="0">
              <a:latin typeface="+mn-lt"/>
            </a:endParaRPr>
          </a:p>
        </p:txBody>
      </p:sp>
      <p:sp>
        <p:nvSpPr>
          <p:cNvPr id="3" name="Content Placeholder 2"/>
          <p:cNvSpPr>
            <a:spLocks noGrp="1"/>
          </p:cNvSpPr>
          <p:nvPr>
            <p:ph idx="1"/>
          </p:nvPr>
        </p:nvSpPr>
        <p:spPr/>
        <p:txBody>
          <a:bodyPr/>
          <a:lstStyle/>
          <a:p>
            <a:r>
              <a:rPr lang="el-GR" sz="3200" dirty="0" smtClean="0"/>
              <a:t>Ο μαθηματικός προγραμματισμός χρησιμοποιείται από τους επιχειρησιακούς ερευνητές ή τους αναλυτές προβλημάτων απόφασης για την</a:t>
            </a:r>
            <a:r>
              <a:rPr lang="el-GR" sz="3200" b="1" dirty="0" smtClean="0"/>
              <a:t> προσέγγιση προβλημάτων κατανομής περιορισμένων πόρων ή μέσων σε εναλλακτικές και ανταγωνιστικές μεταξύ τους δραστηριότητες κατά τον καλύτερο δυνατό τρόπο.</a:t>
            </a:r>
            <a:endParaRPr lang="en-US" sz="3200" dirty="0" smtClean="0"/>
          </a:p>
          <a:p>
            <a:endParaRPr lang="en-US" dirty="0"/>
          </a:p>
        </p:txBody>
      </p:sp>
    </p:spTree>
    <p:extLst>
      <p:ext uri="{BB962C8B-B14F-4D97-AF65-F5344CB8AC3E}">
        <p14:creationId xmlns:p14="http://schemas.microsoft.com/office/powerpoint/2010/main" val="786938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2427</Words>
  <Application>Microsoft Office PowerPoint</Application>
  <PresentationFormat>Widescreen</PresentationFormat>
  <Paragraphs>131</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ΑΚΕΡΑΙΟΣ ΠΡΟΓΡΑΜΜΑΤΙΣΜΟΣ  &amp;  ΣΥΝΔΥΑΣΤΙΚΗ ΒΕΛΤΙΣΤΟΠΟΙΗΣΗ</vt:lpstr>
      <vt:lpstr>Βελτιστοποίηση</vt:lpstr>
      <vt:lpstr>Βελτιστοποίηση</vt:lpstr>
      <vt:lpstr>Βελτιστοποίηση</vt:lpstr>
      <vt:lpstr>Βελτιστοποίηση</vt:lpstr>
      <vt:lpstr>Προγραμματισμός</vt:lpstr>
      <vt:lpstr>Προγραμματισμός</vt:lpstr>
      <vt:lpstr>Μαθηματικός Προγραμματισμός</vt:lpstr>
      <vt:lpstr>Μαθηματικός Προγραμματισμός</vt:lpstr>
      <vt:lpstr>Συνεχή και Διακριτά Προβλήματα</vt:lpstr>
      <vt:lpstr>Γραμμικός προγραμματισμός </vt:lpstr>
      <vt:lpstr>Ακέραιος προγραμματισμός </vt:lpstr>
      <vt:lpstr>Ακέραιος προγραμματισμός </vt:lpstr>
      <vt:lpstr>Τύποι Μαθηματικών Προβλημάτων</vt:lpstr>
      <vt:lpstr>Παραδείγματα- Κριτήρια Απόφασης</vt:lpstr>
      <vt:lpstr>Παραδείγματα- Κριτήρια Απόφασης</vt:lpstr>
      <vt:lpstr>Γενικές Αρχές Μοντελοποίησης</vt:lpstr>
      <vt:lpstr>Γενικές Αρχές Μοντελοποίησης</vt:lpstr>
      <vt:lpstr>Τέχνη της Μοντελοποίησης</vt:lpstr>
      <vt:lpstr>Τέχνη της Μοντελοποίησης</vt:lpstr>
      <vt:lpstr>Τυπική Διαδικασία Διαμόρφωσης Μαθηματικού Μοντέλου</vt:lpstr>
      <vt:lpstr>Τυπική Διαδικασία Διαμόρφωσης Μαθηματικού Μοντέλου</vt:lpstr>
      <vt:lpstr>Το πρόβλημα του σακιδίου (knapsack)</vt:lpstr>
      <vt:lpstr>Το πρόβλημα του σακιδίου (knapsack)</vt:lpstr>
      <vt:lpstr>Το πρόβλημα του σακιδίου (knapsack)</vt:lpstr>
      <vt:lpstr>Το πρόβλημα του σακιδίου (knapsack)</vt:lpstr>
      <vt:lpstr>Το πρόβλημα του σακιδίου (knapsack)</vt:lpstr>
      <vt:lpstr>Το πρόβλημα της ανάθεσης (assignment)</vt:lpstr>
      <vt:lpstr>Το πρόβλημα της ανάθεσης (assignment)</vt:lpstr>
      <vt:lpstr>Το πρόβλημα της ανάθεσης (assignment)</vt:lpstr>
      <vt:lpstr>Το πρόβλημα της μεταφοράς (transportation)</vt:lpstr>
      <vt:lpstr>Το πρόβλημα της μεταφοράς (transportation)</vt:lpstr>
      <vt:lpstr>Το πρόβλημα της μεταφοράς (transportation)</vt:lpstr>
      <vt:lpstr>Το πρόβλημα της μεταφοράς (transportation)</vt:lpstr>
      <vt:lpstr>Το πρόβλημα της χωροθέτησης εγκαταστάσεων (facility location)</vt:lpstr>
      <vt:lpstr>Το πρόβλημα της χωροθέτησης εγκαταστάσεων (facility location)</vt:lpstr>
      <vt:lpstr>Το πρόβλημα της χωροθέτησης εγκαταστάσεων (facility location)</vt:lpstr>
      <vt:lpstr>Το πρόβλημα του πλανοδίου πωλητή (traveling salesman)</vt:lpstr>
      <vt:lpstr>Το πρόβλημα του πλανοδίου πωλητή (traveling salesman)</vt:lpstr>
      <vt:lpstr>Το πρόβλημα του πλανοδίου πωλητή (traveling salesman)</vt:lpstr>
      <vt:lpstr>Το πρόβλημα του πλανοδίου πωλητή (traveling salesman)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ΑΚΕΡΑΙΟΣ ΠΡΟΓΡΑΜΜΑΤΙΣΜΟΣ  &amp;  ΣΥΝΔΥΑΣΤΙΚΗ ΒΕΛΤΙΣΤΟΠΟΙΗΣΗ</dc:title>
  <dc:creator>OR</dc:creator>
  <cp:lastModifiedBy>OR</cp:lastModifiedBy>
  <cp:revision>7</cp:revision>
  <dcterms:created xsi:type="dcterms:W3CDTF">2015-03-17T10:57:52Z</dcterms:created>
  <dcterms:modified xsi:type="dcterms:W3CDTF">2015-03-17T13:35:53Z</dcterms:modified>
</cp:coreProperties>
</file>