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9966FF"/>
    <a:srgbClr val="FF00FF"/>
    <a:srgbClr val="CC00FF"/>
    <a:srgbClr val="FF3399"/>
    <a:srgbClr val="20D231"/>
    <a:srgbClr val="00FF00"/>
    <a:srgbClr val="FF0066"/>
    <a:srgbClr val="FF9900"/>
    <a:srgbClr val="C8666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28887-55F8-4242-A5AA-F2BDE205854A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88760-B2A0-41AD-A433-0951EFC9671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560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DFEB7D-0A11-4966-B89A-855F48A90F9B}" type="slidenum">
              <a:rPr lang="el-GR" smtClean="0"/>
              <a:pPr/>
              <a:t>6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4AD4C-C837-4D48-B27C-102629CBF3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64EC3-7C32-451E-9580-CC8E8E12E8B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1FD9D-C9D3-478E-BAD2-E330B8F63A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ony%20Vaio%201112\Desktop\athanassiou%20&#948;&#953;&#959;&#961;&#952;&#969;&#956;&#941;&#957;&#945;\Vivaldi%20-%20Concerto%20for%20Mandolin%20in%20C%20Major%20RV425%20-%20YouTube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hyperlink" Target="http://no.wikipedia.org/wiki/Fil:Agrotis_exclamationis01.jpg" TargetMode="Externa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714375" y="101586"/>
            <a:ext cx="7772400" cy="147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3600" b="1" dirty="0">
                <a:solidFill>
                  <a:srgbClr val="CC00FF"/>
                </a:solidFill>
                <a:latin typeface="Comic Sans MS" pitchFamily="66" charset="0"/>
              </a:rPr>
              <a:t>ΕΝΤΟΜΑ ΑΡΑΒΟΣΙΤΟΥ</a:t>
            </a:r>
          </a:p>
        </p:txBody>
      </p:sp>
      <p:pic>
        <p:nvPicPr>
          <p:cNvPr id="8196" name="Picture 13" descr="ost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2357432"/>
            <a:ext cx="1500175" cy="164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4" descr="Rho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0139" y="2357431"/>
            <a:ext cx="1320819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5" descr="Ostr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1" y="2351081"/>
            <a:ext cx="1643067" cy="164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6" descr="Ses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313" y="4498560"/>
            <a:ext cx="1357299" cy="196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7" descr="Ostr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2660" y="4500570"/>
            <a:ext cx="1412282" cy="193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8" descr="Rh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26" y="4572007"/>
            <a:ext cx="1296629" cy="187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524625"/>
            <a:ext cx="2133600" cy="476250"/>
          </a:xfrm>
          <a:noFill/>
        </p:spPr>
        <p:txBody>
          <a:bodyPr/>
          <a:lstStyle/>
          <a:p>
            <a:fld id="{EC882D6C-F80E-49F1-9344-CF4E75E2E2A3}" type="slidenum">
              <a:rPr lang="el-GR" smtClean="0"/>
              <a:pPr/>
              <a:t>1</a:t>
            </a:fld>
            <a:endParaRPr lang="el-GR" smtClean="0"/>
          </a:p>
        </p:txBody>
      </p:sp>
      <p:sp>
        <p:nvSpPr>
          <p:cNvPr id="10" name="9 - Ορθογώνιο"/>
          <p:cNvSpPr/>
          <p:nvPr/>
        </p:nvSpPr>
        <p:spPr>
          <a:xfrm>
            <a:off x="2571736" y="1262706"/>
            <a:ext cx="471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6666FF"/>
                </a:solidFill>
                <a:latin typeface="Comic Sans MS" pitchFamily="66" charset="0"/>
              </a:rPr>
              <a:t>Χρήστος Γ. Αθανασίου</a:t>
            </a:r>
            <a:endParaRPr lang="en-GB" sz="2800" b="1" dirty="0" smtClean="0">
              <a:solidFill>
                <a:srgbClr val="6666FF"/>
              </a:solidFill>
              <a:latin typeface="Comic Sans MS" pitchFamily="66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143108" y="1752889"/>
            <a:ext cx="4926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FF00FF"/>
                </a:solidFill>
                <a:latin typeface="Comic Sans MS" pitchFamily="66" charset="0"/>
              </a:rPr>
              <a:t>e-mail: </a:t>
            </a:r>
            <a:r>
              <a:rPr lang="en-GB" sz="2400" b="1" dirty="0" err="1" smtClean="0">
                <a:solidFill>
                  <a:srgbClr val="FF00FF"/>
                </a:solidFill>
                <a:latin typeface="Comic Sans MS" pitchFamily="66" charset="0"/>
              </a:rPr>
              <a:t>athanas</a:t>
            </a:r>
            <a:r>
              <a:rPr lang="en-US" sz="2400" b="1" dirty="0" err="1" smtClean="0">
                <a:solidFill>
                  <a:srgbClr val="FF00FF"/>
                </a:solidFill>
                <a:latin typeface="Comic Sans MS" pitchFamily="66" charset="0"/>
              </a:rPr>
              <a:t>siou</a:t>
            </a:r>
            <a:r>
              <a:rPr lang="en-GB" sz="2400" b="1" dirty="0" smtClean="0">
                <a:solidFill>
                  <a:srgbClr val="FF00FF"/>
                </a:solidFill>
                <a:latin typeface="Comic Sans MS" pitchFamily="66" charset="0"/>
              </a:rPr>
              <a:t>@</a:t>
            </a:r>
            <a:r>
              <a:rPr lang="en-US" sz="2400" b="1" dirty="0" err="1" smtClean="0">
                <a:solidFill>
                  <a:srgbClr val="FF00FF"/>
                </a:solidFill>
                <a:latin typeface="Comic Sans MS" pitchFamily="66" charset="0"/>
              </a:rPr>
              <a:t>agr</a:t>
            </a:r>
            <a:r>
              <a:rPr lang="en-US" sz="2400" b="1" dirty="0" smtClean="0">
                <a:solidFill>
                  <a:srgbClr val="FF00FF"/>
                </a:solidFill>
                <a:latin typeface="Comic Sans MS" pitchFamily="66" charset="0"/>
              </a:rPr>
              <a:t>.</a:t>
            </a:r>
            <a:r>
              <a:rPr lang="en-GB" sz="2400" b="1" dirty="0" smtClean="0">
                <a:solidFill>
                  <a:srgbClr val="FF00FF"/>
                </a:solidFill>
                <a:latin typeface="Comic Sans MS" pitchFamily="66" charset="0"/>
              </a:rPr>
              <a:t>uth.gr</a:t>
            </a:r>
          </a:p>
        </p:txBody>
      </p:sp>
      <p:pic>
        <p:nvPicPr>
          <p:cNvPr id="17" name="Vivaldi - Concerto for Mandolin in C Major RV425 - YouTub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304768" y="857232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6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381000"/>
            <a:ext cx="8713787" cy="744538"/>
          </a:xfrm>
          <a:noFill/>
        </p:spPr>
        <p:txBody>
          <a:bodyPr anchor="b">
            <a:normAutofit fontScale="90000"/>
          </a:bodyPr>
          <a:lstStyle/>
          <a:p>
            <a:pPr algn="just" eaLnBrk="1" hangingPunct="1"/>
            <a:r>
              <a:rPr lang="en-US" sz="3600" b="1" i="1" dirty="0" err="1" smtClean="0">
                <a:solidFill>
                  <a:srgbClr val="92D050"/>
                </a:solidFill>
                <a:latin typeface="Comic Sans MS" pitchFamily="66" charset="0"/>
              </a:rPr>
              <a:t>Agrotis</a:t>
            </a:r>
            <a:r>
              <a:rPr lang="en-US" sz="3600" b="1" dirty="0" smtClean="0">
                <a:solidFill>
                  <a:srgbClr val="92D050"/>
                </a:solidFill>
                <a:latin typeface="Comic Sans MS" pitchFamily="66" charset="0"/>
              </a:rPr>
              <a:t> sp.</a:t>
            </a:r>
            <a:r>
              <a:rPr lang="el-GR" sz="3600" b="1" dirty="0" smtClean="0">
                <a:solidFill>
                  <a:srgbClr val="92D050"/>
                </a:solidFill>
                <a:latin typeface="Comic Sans MS" pitchFamily="66" charset="0"/>
              </a:rPr>
              <a:t> (</a:t>
            </a:r>
            <a:r>
              <a:rPr lang="en-GB" sz="3600" b="1" dirty="0" smtClean="0">
                <a:solidFill>
                  <a:srgbClr val="92D050"/>
                </a:solidFill>
                <a:latin typeface="Comic Sans MS" pitchFamily="66" charset="0"/>
              </a:rPr>
              <a:t>Lepidoptera: Noctuidae)</a:t>
            </a:r>
            <a:r>
              <a:rPr lang="en-GB" sz="3600" b="1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GB" sz="36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l-GR" sz="2400" b="1" dirty="0" err="1" smtClean="0">
                <a:solidFill>
                  <a:srgbClr val="FF00FF"/>
                </a:solidFill>
                <a:latin typeface="Comic Sans MS" pitchFamily="66" charset="0"/>
              </a:rPr>
              <a:t>καραφατμέ</a:t>
            </a:r>
            <a:endParaRPr lang="el-GR" sz="2400" b="1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214438"/>
            <a:ext cx="4252913" cy="4800600"/>
          </a:xfrm>
          <a:noFill/>
        </p:spPr>
        <p:txBody>
          <a:bodyPr>
            <a:normAutofit fontScale="92500"/>
          </a:bodyPr>
          <a:lstStyle/>
          <a:p>
            <a:pPr marL="447675" indent="-447675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l-GR" sz="2800" dirty="0" smtClean="0">
                <a:solidFill>
                  <a:srgbClr val="00FF00"/>
                </a:solidFill>
                <a:latin typeface="Comic Sans MS" pitchFamily="66" charset="0"/>
              </a:rPr>
              <a:t>Πολυφάγα έντομα, προνύμφες προσβάλλουν υπόγειο μέρος ή στέλεχος κοντά στην επιφάνεια.  Σπάνια φύλλα ή αναπαραγωγικά όργανα</a:t>
            </a:r>
          </a:p>
          <a:p>
            <a:pPr marL="447675" indent="-447675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l-GR" sz="2800" dirty="0" smtClean="0">
                <a:solidFill>
                  <a:schemeClr val="accent6"/>
                </a:solidFill>
                <a:latin typeface="Comic Sans MS" pitchFamily="66" charset="0"/>
              </a:rPr>
              <a:t>Μεταναστευτικά</a:t>
            </a:r>
          </a:p>
          <a:p>
            <a:pPr marL="447675" indent="-447675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l-GR" sz="2800" dirty="0" smtClean="0">
                <a:solidFill>
                  <a:srgbClr val="6666FF"/>
                </a:solidFill>
                <a:latin typeface="Comic Sans MS" pitchFamily="66" charset="0"/>
              </a:rPr>
              <a:t>Ακμαίο, τεφρό, 1.5-2 </a:t>
            </a:r>
            <a:r>
              <a:rPr lang="en-US" sz="2800" dirty="0" smtClean="0">
                <a:solidFill>
                  <a:srgbClr val="6666FF"/>
                </a:solidFill>
                <a:latin typeface="Comic Sans MS" pitchFamily="66" charset="0"/>
              </a:rPr>
              <a:t>cm, </a:t>
            </a:r>
            <a:r>
              <a:rPr lang="el-GR" sz="2800" dirty="0" smtClean="0">
                <a:solidFill>
                  <a:srgbClr val="6666FF"/>
                </a:solidFill>
                <a:latin typeface="Comic Sans MS" pitchFamily="66" charset="0"/>
              </a:rPr>
              <a:t>με λευκές ζώνες στις πτέρυγες</a:t>
            </a:r>
          </a:p>
          <a:p>
            <a:pPr marL="447675" indent="-447675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l-GR" sz="2800" dirty="0" smtClean="0">
                <a:solidFill>
                  <a:srgbClr val="FF00FF"/>
                </a:solidFill>
                <a:latin typeface="Comic Sans MS" pitchFamily="66" charset="0"/>
              </a:rPr>
              <a:t>Προνύμφη: 3-4 </a:t>
            </a:r>
            <a:r>
              <a:rPr lang="en-US" sz="2800" dirty="0" smtClean="0">
                <a:solidFill>
                  <a:srgbClr val="FF00FF"/>
                </a:solidFill>
                <a:latin typeface="Comic Sans MS" pitchFamily="66" charset="0"/>
              </a:rPr>
              <a:t>cm, </a:t>
            </a:r>
            <a:r>
              <a:rPr lang="el-GR" sz="2800" dirty="0" smtClean="0">
                <a:solidFill>
                  <a:srgbClr val="FF00FF"/>
                </a:solidFill>
                <a:latin typeface="Comic Sans MS" pitchFamily="66" charset="0"/>
              </a:rPr>
              <a:t>βαθύ-πράσινη, με </a:t>
            </a:r>
            <a:r>
              <a:rPr lang="el-GR" sz="2800" dirty="0" err="1" smtClean="0">
                <a:solidFill>
                  <a:srgbClr val="FF00FF"/>
                </a:solidFill>
                <a:latin typeface="Comic Sans MS" pitchFamily="66" charset="0"/>
              </a:rPr>
              <a:t>νωτιαία</a:t>
            </a:r>
            <a:r>
              <a:rPr lang="el-GR" sz="2800" dirty="0" smtClean="0">
                <a:solidFill>
                  <a:srgbClr val="FF00FF"/>
                </a:solidFill>
                <a:latin typeface="Comic Sans MS" pitchFamily="66" charset="0"/>
              </a:rPr>
              <a:t> ραφή</a:t>
            </a:r>
            <a:endParaRPr lang="en-US" sz="28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17412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524625"/>
            <a:ext cx="2133600" cy="476250"/>
          </a:xfrm>
          <a:noFill/>
        </p:spPr>
        <p:txBody>
          <a:bodyPr/>
          <a:lstStyle/>
          <a:p>
            <a:fld id="{1BED5C9C-70CC-4884-A29D-ECDE6BBE3C91}" type="slidenum">
              <a:rPr lang="el-GR" smtClean="0"/>
              <a:pPr/>
              <a:t>10</a:t>
            </a:fld>
            <a:endParaRPr lang="el-GR" smtClean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842963"/>
            <a:ext cx="27813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5950" y="2509838"/>
            <a:ext cx="24479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åkerjordfly (Agrotis exclamationis)">
            <a:hlinkClick r:id="rId5" tooltip="åkerjordfly (Agrotis exclamationis)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7375" y="4505325"/>
            <a:ext cx="24765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-428625"/>
            <a:ext cx="7158037" cy="1412875"/>
          </a:xfrm>
          <a:noFill/>
        </p:spPr>
        <p:txBody>
          <a:bodyPr anchor="b"/>
          <a:lstStyle/>
          <a:p>
            <a:pPr eaLnBrk="1" hangingPunct="1"/>
            <a:r>
              <a:rPr lang="en-US" b="1" i="1" smtClean="0">
                <a:solidFill>
                  <a:srgbClr val="F474E5"/>
                </a:solidFill>
                <a:latin typeface="Comic Sans MS" pitchFamily="66" charset="0"/>
              </a:rPr>
              <a:t>Agrotis segetum</a:t>
            </a:r>
            <a:endParaRPr lang="el-GR" b="1" i="1" smtClean="0">
              <a:solidFill>
                <a:srgbClr val="F474E5"/>
              </a:solidFill>
              <a:latin typeface="Comic Sans MS" pitchFamily="66" charset="0"/>
            </a:endParaRPr>
          </a:p>
        </p:txBody>
      </p:sp>
      <p:pic>
        <p:nvPicPr>
          <p:cNvPr id="18435" name="Picture 5" descr="A segetum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285875"/>
            <a:ext cx="4032250" cy="4897438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8436" name="Picture 6" descr="A seget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285875"/>
            <a:ext cx="3960812" cy="4897438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8437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500834"/>
            <a:ext cx="2133600" cy="476250"/>
          </a:xfrm>
          <a:noFill/>
        </p:spPr>
        <p:txBody>
          <a:bodyPr/>
          <a:lstStyle/>
          <a:p>
            <a:fld id="{A0DFDE58-510E-4D5D-9AF7-3036666AFD99}" type="slidenum">
              <a:rPr lang="el-GR" smtClean="0"/>
              <a:pPr/>
              <a:t>11</a:t>
            </a:fld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1412875"/>
          </a:xfrm>
          <a:noFill/>
        </p:spPr>
        <p:txBody>
          <a:bodyPr anchor="b"/>
          <a:lstStyle/>
          <a:p>
            <a:pPr eaLnBrk="1" hangingPunct="1"/>
            <a:r>
              <a:rPr lang="en-US" b="1" i="1" dirty="0" err="1" smtClean="0">
                <a:solidFill>
                  <a:srgbClr val="FF00FF"/>
                </a:solidFill>
                <a:latin typeface="Comic Sans MS" pitchFamily="66" charset="0"/>
              </a:rPr>
              <a:t>Agrotis</a:t>
            </a:r>
            <a:r>
              <a:rPr lang="en-US" b="1" i="1" dirty="0" smtClean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en-US" b="1" i="1" dirty="0" err="1" smtClean="0">
                <a:solidFill>
                  <a:srgbClr val="FF00FF"/>
                </a:solidFill>
                <a:latin typeface="Comic Sans MS" pitchFamily="66" charset="0"/>
              </a:rPr>
              <a:t>exclamationis</a:t>
            </a:r>
            <a:endParaRPr lang="el-GR" b="1" i="1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pic>
        <p:nvPicPr>
          <p:cNvPr id="19459" name="Picture 5" descr="AgroEx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90725"/>
            <a:ext cx="4021137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AgroEx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981200"/>
            <a:ext cx="4473575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524625"/>
            <a:ext cx="2133600" cy="476250"/>
          </a:xfrm>
          <a:noFill/>
        </p:spPr>
        <p:txBody>
          <a:bodyPr/>
          <a:lstStyle/>
          <a:p>
            <a:fld id="{F4FFB97D-0F6A-40EB-98A9-C5F575D1E366}" type="slidenum">
              <a:rPr lang="el-GR" smtClean="0"/>
              <a:pPr/>
              <a:t>12</a:t>
            </a:fld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71438"/>
            <a:ext cx="7158037" cy="1027112"/>
          </a:xfrm>
        </p:spPr>
        <p:txBody>
          <a:bodyPr anchor="b"/>
          <a:lstStyle/>
          <a:p>
            <a:pPr eaLnBrk="1" hangingPunct="1">
              <a:defRPr/>
            </a:pPr>
            <a:r>
              <a:rPr lang="el-GR" b="1" dirty="0" err="1" smtClean="0">
                <a:solidFill>
                  <a:srgbClr val="9966FF"/>
                </a:solidFill>
                <a:latin typeface="Comic Sans MS" pitchFamily="66" charset="0"/>
              </a:rPr>
              <a:t>Agrotis</a:t>
            </a:r>
            <a:r>
              <a:rPr lang="el-GR" b="1" dirty="0" smtClean="0">
                <a:solidFill>
                  <a:srgbClr val="9966FF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9966FF"/>
                </a:solidFill>
                <a:latin typeface="Comic Sans MS" pitchFamily="66" charset="0"/>
              </a:rPr>
              <a:t>ipsilon</a:t>
            </a:r>
            <a:endParaRPr lang="el-GR" b="1" dirty="0" smtClean="0">
              <a:solidFill>
                <a:srgbClr val="9966FF"/>
              </a:solidFill>
              <a:latin typeface="Comic Sans MS" pitchFamily="66" charset="0"/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214563"/>
            <a:ext cx="53911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A segetu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428750"/>
            <a:ext cx="2735262" cy="4824413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2048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500834"/>
            <a:ext cx="2133600" cy="476250"/>
          </a:xfrm>
          <a:noFill/>
        </p:spPr>
        <p:txBody>
          <a:bodyPr/>
          <a:lstStyle/>
          <a:p>
            <a:fld id="{E15B394F-9569-4479-A4D7-488409A9779F}" type="slidenum">
              <a:rPr lang="el-GR" smtClean="0"/>
              <a:pPr/>
              <a:t>13</a:t>
            </a:fld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DSC0098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88913"/>
            <a:ext cx="4392613" cy="3095625"/>
          </a:xfrm>
          <a:noFill/>
        </p:spPr>
      </p:pic>
      <p:pic>
        <p:nvPicPr>
          <p:cNvPr id="21507" name="Picture 9" descr="DSC0099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88913"/>
            <a:ext cx="4248150" cy="3078162"/>
          </a:xfrm>
          <a:noFill/>
        </p:spPr>
      </p:pic>
      <p:pic>
        <p:nvPicPr>
          <p:cNvPr id="21508" name="Picture 12" descr="DSC0099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179388" y="3429000"/>
            <a:ext cx="4175125" cy="3240088"/>
          </a:xfrm>
          <a:noFill/>
        </p:spPr>
      </p:pic>
      <p:pic>
        <p:nvPicPr>
          <p:cNvPr id="21509" name="Picture 15" descr="DSC0099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43211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500834"/>
            <a:ext cx="2133600" cy="476250"/>
          </a:xfrm>
          <a:noFill/>
        </p:spPr>
        <p:txBody>
          <a:bodyPr/>
          <a:lstStyle/>
          <a:p>
            <a:fld id="{ECFA167A-1BBA-4E4C-949C-D4CC722096BF}" type="slidenum">
              <a:rPr lang="el-GR" smtClean="0"/>
              <a:pPr/>
              <a:t>14</a:t>
            </a:fld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DSC01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64235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500834"/>
            <a:ext cx="2133600" cy="476250"/>
          </a:xfrm>
          <a:noFill/>
        </p:spPr>
        <p:txBody>
          <a:bodyPr/>
          <a:lstStyle/>
          <a:p>
            <a:fld id="{3BECFC3D-F687-4434-9EAD-9B3F636EFF5D}" type="slidenum">
              <a:rPr lang="el-GR" smtClean="0"/>
              <a:pPr/>
              <a:t>15</a:t>
            </a:fld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DSC0128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260350"/>
            <a:ext cx="7993062" cy="5995988"/>
          </a:xfrm>
          <a:noFill/>
        </p:spPr>
      </p:pic>
      <p:pic>
        <p:nvPicPr>
          <p:cNvPr id="3" name="Picture 21" descr="Scarab-damage1"/>
          <p:cNvPicPr>
            <a:picLocks noChangeAspect="1" noChangeArrowheads="1"/>
          </p:cNvPicPr>
          <p:nvPr/>
        </p:nvPicPr>
        <p:blipFill>
          <a:blip r:embed="rId3"/>
          <a:srcRect b="8556"/>
          <a:stretch>
            <a:fillRect/>
          </a:stretch>
        </p:blipFill>
        <p:spPr bwMode="auto">
          <a:xfrm>
            <a:off x="468313" y="692150"/>
            <a:ext cx="820261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500834"/>
            <a:ext cx="2133600" cy="476250"/>
          </a:xfrm>
          <a:noFill/>
        </p:spPr>
        <p:txBody>
          <a:bodyPr/>
          <a:lstStyle/>
          <a:p>
            <a:fld id="{9F9637AE-67C4-44CB-8E49-219745A08C2A}" type="slidenum">
              <a:rPr lang="el-GR" smtClean="0"/>
              <a:pPr/>
              <a:t>16</a:t>
            </a:fld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sz="3200" b="1" i="1" dirty="0" err="1" smtClean="0">
                <a:solidFill>
                  <a:srgbClr val="20D231"/>
                </a:solidFill>
                <a:latin typeface="Comic Sans MS" pitchFamily="66" charset="0"/>
              </a:rPr>
              <a:t>Sesamia</a:t>
            </a:r>
            <a:r>
              <a:rPr lang="en-GB" sz="3200" b="1" i="1" dirty="0" smtClean="0">
                <a:solidFill>
                  <a:srgbClr val="20D231"/>
                </a:solidFill>
                <a:latin typeface="Comic Sans MS" pitchFamily="66" charset="0"/>
              </a:rPr>
              <a:t> nonagrioides</a:t>
            </a:r>
            <a:r>
              <a:rPr lang="en-GB" sz="3200" b="1" dirty="0" smtClean="0">
                <a:solidFill>
                  <a:srgbClr val="20D231"/>
                </a:solidFill>
                <a:latin typeface="Comic Sans MS" pitchFamily="66" charset="0"/>
              </a:rPr>
              <a:t> (Lepidoptera: Noctuidae)</a:t>
            </a:r>
            <a:r>
              <a:rPr lang="en-GB" sz="3200" b="1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GB" sz="32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l-GR" sz="2000" b="1" dirty="0" err="1" smtClean="0">
                <a:solidFill>
                  <a:srgbClr val="FF3399"/>
                </a:solidFill>
                <a:latin typeface="Comic Sans MS" pitchFamily="66" charset="0"/>
              </a:rPr>
              <a:t>κν</a:t>
            </a:r>
            <a:r>
              <a:rPr lang="el-GR" sz="2000" b="1" dirty="0" smtClean="0">
                <a:solidFill>
                  <a:srgbClr val="FF3399"/>
                </a:solidFill>
                <a:latin typeface="Comic Sans MS" pitchFamily="66" charset="0"/>
              </a:rPr>
              <a:t>. </a:t>
            </a:r>
            <a:r>
              <a:rPr lang="el-GR" sz="2000" b="1" dirty="0" err="1" smtClean="0">
                <a:solidFill>
                  <a:srgbClr val="FF3399"/>
                </a:solidFill>
                <a:latin typeface="Comic Sans MS" pitchFamily="66" charset="0"/>
              </a:rPr>
              <a:t>Σεζάμια</a:t>
            </a:r>
            <a:r>
              <a:rPr lang="el-GR" sz="2000" b="1" dirty="0" smtClean="0">
                <a:solidFill>
                  <a:srgbClr val="FF3399"/>
                </a:solidFill>
                <a:latin typeface="Comic Sans MS" pitchFamily="66" charset="0"/>
              </a:rPr>
              <a:t> του αραβοσίτου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133600"/>
            <a:ext cx="43307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l-GR" sz="2400" dirty="0" smtClean="0">
                <a:solidFill>
                  <a:srgbClr val="FFC000"/>
                </a:solidFill>
                <a:latin typeface="Comic Sans MS" pitchFamily="66" charset="0"/>
              </a:rPr>
              <a:t>Αγρωστώδη (κυρίως αραβόσιτο και σόργο)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l-GR" sz="2400" dirty="0" smtClean="0">
                <a:solidFill>
                  <a:srgbClr val="6666FF"/>
                </a:solidFill>
                <a:latin typeface="Comic Sans MS" pitchFamily="66" charset="0"/>
              </a:rPr>
              <a:t>Τέλειο: άνοιγμα πτερύγων 35 </a:t>
            </a:r>
            <a:r>
              <a:rPr lang="en-GB" sz="2400" dirty="0" smtClean="0">
                <a:solidFill>
                  <a:srgbClr val="6666FF"/>
                </a:solidFill>
                <a:latin typeface="Comic Sans MS" pitchFamily="66" charset="0"/>
              </a:rPr>
              <a:t>mm</a:t>
            </a:r>
            <a:r>
              <a:rPr lang="el-GR" sz="2400" dirty="0" smtClean="0">
                <a:solidFill>
                  <a:srgbClr val="6666FF"/>
                </a:solidFill>
                <a:latin typeface="Comic Sans MS" pitchFamily="66" charset="0"/>
              </a:rPr>
              <a:t>, υπόλευκο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l-GR" sz="2400" dirty="0" smtClean="0">
                <a:solidFill>
                  <a:srgbClr val="FF00FF"/>
                </a:solidFill>
                <a:latin typeface="Comic Sans MS" pitchFamily="66" charset="0"/>
              </a:rPr>
              <a:t>Προνύμφη: 30-35 </a:t>
            </a:r>
            <a:r>
              <a:rPr lang="en-GB" sz="2400" dirty="0" smtClean="0">
                <a:solidFill>
                  <a:srgbClr val="FF00FF"/>
                </a:solidFill>
                <a:latin typeface="Comic Sans MS" pitchFamily="66" charset="0"/>
              </a:rPr>
              <a:t>mm, </a:t>
            </a:r>
            <a:r>
              <a:rPr lang="el-GR" sz="2400" dirty="0" err="1" smtClean="0">
                <a:solidFill>
                  <a:srgbClr val="FF00FF"/>
                </a:solidFill>
                <a:latin typeface="Comic Sans MS" pitchFamily="66" charset="0"/>
              </a:rPr>
              <a:t>πρασινο</a:t>
            </a:r>
            <a:r>
              <a:rPr lang="el-GR" sz="2400" dirty="0" smtClean="0">
                <a:solidFill>
                  <a:srgbClr val="FF00FF"/>
                </a:solidFill>
                <a:latin typeface="Comic Sans MS" pitchFamily="66" charset="0"/>
              </a:rPr>
              <a:t>-ρόδινο με </a:t>
            </a:r>
            <a:r>
              <a:rPr lang="el-GR" sz="2400" dirty="0" err="1" smtClean="0">
                <a:solidFill>
                  <a:srgbClr val="FF00FF"/>
                </a:solidFill>
                <a:latin typeface="Comic Sans MS" pitchFamily="66" charset="0"/>
              </a:rPr>
              <a:t>νωτιαία</a:t>
            </a:r>
            <a:r>
              <a:rPr lang="el-GR" sz="2400" dirty="0" smtClean="0">
                <a:solidFill>
                  <a:srgbClr val="FF00FF"/>
                </a:solidFill>
                <a:latin typeface="Comic Sans MS" pitchFamily="66" charset="0"/>
              </a:rPr>
              <a:t> ραφή </a:t>
            </a:r>
            <a:r>
              <a:rPr lang="el-GR" sz="2400" dirty="0" err="1" smtClean="0">
                <a:solidFill>
                  <a:srgbClr val="FF00FF"/>
                </a:solidFill>
                <a:latin typeface="Comic Sans MS" pitchFamily="66" charset="0"/>
              </a:rPr>
              <a:t>υποκαστανή</a:t>
            </a:r>
            <a:endParaRPr lang="el-GR" sz="24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pic>
        <p:nvPicPr>
          <p:cNvPr id="9220" name="Picture 6" descr="S nonagrioid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000125"/>
            <a:ext cx="4105275" cy="2662238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9221" name="Picture 7" descr="S nonagrioide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857625"/>
            <a:ext cx="4105275" cy="2663825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9222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500834"/>
            <a:ext cx="2133600" cy="476250"/>
          </a:xfrm>
          <a:noFill/>
        </p:spPr>
        <p:txBody>
          <a:bodyPr/>
          <a:lstStyle/>
          <a:p>
            <a:fld id="{02C44A2C-1033-4470-96DC-9592E4FC6433}" type="slidenum">
              <a:rPr lang="el-GR" smtClean="0"/>
              <a:pPr/>
              <a:t>2</a:t>
            </a:fld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500834"/>
            <a:ext cx="2133600" cy="476250"/>
          </a:xfrm>
          <a:noFill/>
        </p:spPr>
        <p:txBody>
          <a:bodyPr/>
          <a:lstStyle/>
          <a:p>
            <a:fld id="{A080896C-B4B6-491E-888C-998EBC3435DF}" type="slidenum">
              <a:rPr lang="el-GR" smtClean="0"/>
              <a:pPr/>
              <a:t>3</a:t>
            </a:fld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sesa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2305050" cy="3024187"/>
          </a:xfrm>
          <a:noFill/>
        </p:spPr>
      </p:pic>
      <p:pic>
        <p:nvPicPr>
          <p:cNvPr id="11267" name="Picture 6" descr="sesamia_nonagrioid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627313" y="476250"/>
            <a:ext cx="3168650" cy="2160588"/>
          </a:xfrm>
          <a:noFill/>
        </p:spPr>
      </p:pic>
      <p:pic>
        <p:nvPicPr>
          <p:cNvPr id="11268" name="Picture 15" descr="sesamia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429000"/>
            <a:ext cx="43815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6" descr="Sec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3429000"/>
            <a:ext cx="12969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7" descr="S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476250"/>
            <a:ext cx="29527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9" descr="Ses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5445125"/>
            <a:ext cx="21605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0" descr="Ses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/>
          <a:srcRect/>
          <a:stretch>
            <a:fillRect/>
          </a:stretch>
        </p:blipFill>
        <p:spPr>
          <a:xfrm>
            <a:off x="4787900" y="5445125"/>
            <a:ext cx="1746250" cy="1223963"/>
          </a:xfrm>
          <a:noFill/>
        </p:spPr>
      </p:pic>
      <p:pic>
        <p:nvPicPr>
          <p:cNvPr id="11273" name="Picture 21" descr="Ses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6463" y="3429000"/>
            <a:ext cx="13684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2" descr="Ses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27763" y="3429000"/>
            <a:ext cx="12969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10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500834"/>
            <a:ext cx="2133600" cy="476250"/>
          </a:xfrm>
          <a:noFill/>
        </p:spPr>
        <p:txBody>
          <a:bodyPr/>
          <a:lstStyle/>
          <a:p>
            <a:fld id="{7A4F52FC-7124-460C-A269-556117BDDECF}" type="slidenum">
              <a:rPr lang="el-GR" smtClean="0"/>
              <a:pPr/>
              <a:t>4</a:t>
            </a:fld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noFill/>
        </p:spPr>
        <p:txBody>
          <a:bodyPr/>
          <a:lstStyle/>
          <a:p>
            <a:pPr algn="l" eaLnBrk="1" hangingPunct="1"/>
            <a:r>
              <a:rPr lang="en-GB" sz="3200" b="1" i="1" dirty="0" err="1" smtClean="0">
                <a:solidFill>
                  <a:srgbClr val="CC00FF"/>
                </a:solidFill>
                <a:latin typeface="Comic Sans MS" pitchFamily="66" charset="0"/>
              </a:rPr>
              <a:t>Ostrinia</a:t>
            </a:r>
            <a:r>
              <a:rPr lang="en-GB" sz="3200" b="1" i="1" dirty="0" smtClean="0">
                <a:solidFill>
                  <a:srgbClr val="CC00FF"/>
                </a:solidFill>
                <a:latin typeface="Comic Sans MS" pitchFamily="66" charset="0"/>
              </a:rPr>
              <a:t> </a:t>
            </a:r>
            <a:r>
              <a:rPr lang="en-GB" sz="3200" b="1" i="1" dirty="0" err="1" smtClean="0">
                <a:solidFill>
                  <a:srgbClr val="CC00FF"/>
                </a:solidFill>
                <a:latin typeface="Comic Sans MS" pitchFamily="66" charset="0"/>
              </a:rPr>
              <a:t>nubilalis</a:t>
            </a:r>
            <a:r>
              <a:rPr lang="en-GB" sz="3200" b="1" i="1" dirty="0" smtClean="0">
                <a:solidFill>
                  <a:srgbClr val="CC00FF"/>
                </a:solidFill>
                <a:latin typeface="Comic Sans MS" pitchFamily="66" charset="0"/>
              </a:rPr>
              <a:t> </a:t>
            </a:r>
            <a:r>
              <a:rPr lang="en-GB" sz="3200" b="1" dirty="0" smtClean="0">
                <a:solidFill>
                  <a:srgbClr val="CC00FF"/>
                </a:solidFill>
                <a:latin typeface="Comic Sans MS" pitchFamily="66" charset="0"/>
              </a:rPr>
              <a:t>(Lepidoptera: </a:t>
            </a:r>
            <a:r>
              <a:rPr lang="en-GB" sz="3200" b="1" dirty="0" err="1" smtClean="0">
                <a:solidFill>
                  <a:srgbClr val="CC00FF"/>
                </a:solidFill>
                <a:latin typeface="Comic Sans MS" pitchFamily="66" charset="0"/>
              </a:rPr>
              <a:t>Pyralidae</a:t>
            </a:r>
            <a:r>
              <a:rPr lang="en-GB" sz="3200" b="1" dirty="0" smtClean="0">
                <a:solidFill>
                  <a:srgbClr val="CC00FF"/>
                </a:solidFill>
                <a:latin typeface="Comic Sans MS" pitchFamily="66" charset="0"/>
              </a:rPr>
              <a:t>)</a:t>
            </a:r>
            <a:r>
              <a:rPr lang="en-GB" sz="3200" b="1" dirty="0" smtClean="0">
                <a:latin typeface="Comic Sans MS" pitchFamily="66" charset="0"/>
              </a:rPr>
              <a:t/>
            </a:r>
            <a:br>
              <a:rPr lang="en-GB" sz="3200" b="1" dirty="0" smtClean="0">
                <a:latin typeface="Comic Sans MS" pitchFamily="66" charset="0"/>
              </a:rPr>
            </a:br>
            <a:r>
              <a:rPr lang="el-GR" sz="2400" b="1" dirty="0" err="1" smtClean="0">
                <a:solidFill>
                  <a:srgbClr val="FF00FF"/>
                </a:solidFill>
                <a:latin typeface="Comic Sans MS" pitchFamily="66" charset="0"/>
              </a:rPr>
              <a:t>κν</a:t>
            </a:r>
            <a:r>
              <a:rPr lang="el-GR" sz="2400" b="1" dirty="0" smtClean="0">
                <a:solidFill>
                  <a:srgbClr val="FF00FF"/>
                </a:solidFill>
                <a:latin typeface="Comic Sans MS" pitchFamily="66" charset="0"/>
              </a:rPr>
              <a:t>. </a:t>
            </a:r>
            <a:r>
              <a:rPr lang="el-GR" sz="2400" b="1" dirty="0" err="1" smtClean="0">
                <a:solidFill>
                  <a:srgbClr val="FF00FF"/>
                </a:solidFill>
                <a:latin typeface="Comic Sans MS" pitchFamily="66" charset="0"/>
              </a:rPr>
              <a:t>Πυραλίδα</a:t>
            </a:r>
            <a:r>
              <a:rPr lang="el-GR" sz="2400" b="1" dirty="0" smtClean="0">
                <a:solidFill>
                  <a:srgbClr val="FF00FF"/>
                </a:solidFill>
                <a:latin typeface="Comic Sans MS" pitchFamily="66" charset="0"/>
              </a:rPr>
              <a:t> του αραβοσίτου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l-GR" sz="2200" dirty="0" smtClean="0">
                <a:solidFill>
                  <a:srgbClr val="FF9900"/>
                </a:solidFill>
                <a:latin typeface="Comic Sans MS" pitchFamily="66" charset="0"/>
              </a:rPr>
              <a:t>Πάνω από 200 ξενιστές (αραβόσιτος, βαμβάκι, αυτοφυή, ψυχανθή, καπνός, σόργο κα)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l-GR" sz="2200" dirty="0" smtClean="0">
                <a:solidFill>
                  <a:srgbClr val="00FF00"/>
                </a:solidFill>
                <a:latin typeface="Comic Sans MS" pitchFamily="66" charset="0"/>
              </a:rPr>
              <a:t>Τέλειο: άνοιγμα πτερύγων 20-35 </a:t>
            </a:r>
            <a:r>
              <a:rPr lang="en-GB" sz="2200" dirty="0" smtClean="0">
                <a:solidFill>
                  <a:srgbClr val="00FF00"/>
                </a:solidFill>
                <a:latin typeface="Comic Sans MS" pitchFamily="66" charset="0"/>
              </a:rPr>
              <a:t>mm</a:t>
            </a:r>
            <a:r>
              <a:rPr lang="el-GR" sz="2200" dirty="0" smtClean="0">
                <a:solidFill>
                  <a:srgbClr val="00FF00"/>
                </a:solidFill>
                <a:latin typeface="Comic Sans MS" pitchFamily="66" charset="0"/>
              </a:rPr>
              <a:t>, κίτρινο-λευκό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l-GR" sz="2200" dirty="0" smtClean="0">
                <a:solidFill>
                  <a:srgbClr val="00B0F0"/>
                </a:solidFill>
                <a:latin typeface="Comic Sans MS" pitchFamily="66" charset="0"/>
              </a:rPr>
              <a:t>Προνύμφη: 25-30 </a:t>
            </a:r>
            <a:r>
              <a:rPr lang="en-GB" sz="2200" dirty="0" smtClean="0">
                <a:solidFill>
                  <a:srgbClr val="00B0F0"/>
                </a:solidFill>
                <a:latin typeface="Comic Sans MS" pitchFamily="66" charset="0"/>
              </a:rPr>
              <a:t>mm, </a:t>
            </a:r>
            <a:r>
              <a:rPr lang="el-GR" sz="2200" dirty="0" smtClean="0">
                <a:solidFill>
                  <a:srgbClr val="00B0F0"/>
                </a:solidFill>
                <a:latin typeface="Comic Sans MS" pitchFamily="66" charset="0"/>
              </a:rPr>
              <a:t>αρχικά υπόλευκη, αργότερα ρόδινη-καστανή</a:t>
            </a:r>
          </a:p>
        </p:txBody>
      </p:sp>
      <p:pic>
        <p:nvPicPr>
          <p:cNvPr id="12293" name="Picture 8" descr="o nubilalis ma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716338"/>
            <a:ext cx="2592388" cy="2881312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2294" name="Picture 9" descr="o nubilalis fema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1000125"/>
            <a:ext cx="2592387" cy="230505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2295" name="Picture 12" descr="Ostr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179388" y="5157788"/>
            <a:ext cx="1209675" cy="1511300"/>
          </a:xfrm>
          <a:noFill/>
        </p:spPr>
      </p:pic>
      <p:pic>
        <p:nvPicPr>
          <p:cNvPr id="12296" name="Picture 14" descr="Ostr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5157788"/>
            <a:ext cx="14398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5" descr="Ostr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5" y="5157788"/>
            <a:ext cx="15128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6" descr="Ostr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2138" y="5157788"/>
            <a:ext cx="14398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0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500834"/>
            <a:ext cx="2133600" cy="476250"/>
          </a:xfrm>
          <a:noFill/>
        </p:spPr>
        <p:txBody>
          <a:bodyPr/>
          <a:lstStyle/>
          <a:p>
            <a:fld id="{5CB993B9-D388-4B94-8278-B45C6A8B8D74}" type="slidenum">
              <a:rPr lang="el-GR" smtClean="0"/>
              <a:pPr/>
              <a:t>5</a:t>
            </a:fld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ostr-larv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88913"/>
            <a:ext cx="4030662" cy="2447925"/>
          </a:xfrm>
          <a:noFill/>
        </p:spPr>
      </p:pic>
      <p:pic>
        <p:nvPicPr>
          <p:cNvPr id="13315" name="Picture 10" descr="ostrina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700338" y="3284538"/>
            <a:ext cx="2808287" cy="2881312"/>
          </a:xfrm>
          <a:noFill/>
        </p:spPr>
      </p:pic>
      <p:pic>
        <p:nvPicPr>
          <p:cNvPr id="13316" name="Picture 16" descr="ostr-la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643438" y="188913"/>
            <a:ext cx="4176712" cy="2447925"/>
          </a:xfrm>
          <a:noFill/>
        </p:spPr>
      </p:pic>
      <p:pic>
        <p:nvPicPr>
          <p:cNvPr id="13317" name="Picture 19" descr="ostr-ca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781300"/>
            <a:ext cx="22764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0" descr="ostr-larv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525" y="3284538"/>
            <a:ext cx="29876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29454" y="6453212"/>
            <a:ext cx="2133600" cy="476250"/>
          </a:xfrm>
          <a:noFill/>
        </p:spPr>
        <p:txBody>
          <a:bodyPr/>
          <a:lstStyle/>
          <a:p>
            <a:fld id="{1073365B-BA3F-41CF-88DF-B59CB6CB4C51}" type="slidenum">
              <a:rPr lang="el-GR" smtClean="0"/>
              <a:pPr/>
              <a:t>6</a:t>
            </a:fld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ostr-s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88913"/>
            <a:ext cx="3527425" cy="3544887"/>
          </a:xfrm>
          <a:noFill/>
          <a:ln>
            <a:solidFill>
              <a:srgbClr val="FFFF00"/>
            </a:solidFill>
          </a:ln>
        </p:spPr>
      </p:pic>
      <p:pic>
        <p:nvPicPr>
          <p:cNvPr id="80905" name="Picture 9" descr="ostr-stelex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2700338" y="3933825"/>
            <a:ext cx="3959225" cy="2735263"/>
          </a:xfrm>
          <a:noFill/>
          <a:ln>
            <a:solidFill>
              <a:srgbClr val="FFFF00"/>
            </a:solidFill>
          </a:ln>
        </p:spPr>
      </p:pic>
      <p:sp>
        <p:nvSpPr>
          <p:cNvPr id="14340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32" y="6500834"/>
            <a:ext cx="2133600" cy="476250"/>
          </a:xfrm>
          <a:noFill/>
        </p:spPr>
        <p:txBody>
          <a:bodyPr/>
          <a:lstStyle/>
          <a:p>
            <a:fld id="{513B8381-1830-4ABE-B7FC-1D0FEAD90C96}" type="slidenum">
              <a:rPr lang="el-GR" smtClean="0"/>
              <a:pPr/>
              <a:t>7</a:t>
            </a:fld>
            <a:endParaRPr lang="el-GR" dirty="0" smtClean="0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214313"/>
            <a:ext cx="32194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44463" y="103188"/>
            <a:ext cx="896461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000" b="1" dirty="0">
                <a:solidFill>
                  <a:srgbClr val="FF00FF"/>
                </a:solidFill>
                <a:latin typeface="Comic Sans MS" pitchFamily="66" charset="0"/>
              </a:rPr>
              <a:t>ΕΝΤΟΜΑ ΕΔΑΦΟΥΣ</a:t>
            </a:r>
          </a:p>
        </p:txBody>
      </p:sp>
      <p:pic>
        <p:nvPicPr>
          <p:cNvPr id="15364" name="Picture 16" descr="Agrio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290638"/>
            <a:ext cx="178593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7" descr="Agriotes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260475"/>
            <a:ext cx="1643063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8" descr="Agriote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241425"/>
            <a:ext cx="178593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9" descr="agriotes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38" y="3983038"/>
            <a:ext cx="2000250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0" descr="Agriotes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3" y="3983038"/>
            <a:ext cx="2000250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500834"/>
            <a:ext cx="2133600" cy="476250"/>
          </a:xfrm>
          <a:noFill/>
        </p:spPr>
        <p:txBody>
          <a:bodyPr/>
          <a:lstStyle/>
          <a:p>
            <a:fld id="{5A5336A7-ECE0-4B9F-AE45-91EB645A1C64}" type="slidenum">
              <a:rPr lang="el-GR" smtClean="0"/>
              <a:pPr/>
              <a:t>8</a:t>
            </a:fld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539750" y="163513"/>
            <a:ext cx="860425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3200" b="1" i="1" dirty="0" err="1">
                <a:solidFill>
                  <a:srgbClr val="FF00FF"/>
                </a:solidFill>
                <a:latin typeface="Comic Sans MS" pitchFamily="66" charset="0"/>
              </a:rPr>
              <a:t>Agriotes</a:t>
            </a:r>
            <a:r>
              <a:rPr lang="en-GB" sz="3200" b="1" i="1" dirty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en-GB" sz="3200" b="1" dirty="0">
                <a:solidFill>
                  <a:srgbClr val="FF00FF"/>
                </a:solidFill>
                <a:latin typeface="Comic Sans MS" pitchFamily="66" charset="0"/>
              </a:rPr>
              <a:t>spp. </a:t>
            </a:r>
            <a:r>
              <a:rPr lang="en-US" sz="3200" b="1" dirty="0">
                <a:solidFill>
                  <a:srgbClr val="FF00FF"/>
                </a:solidFill>
                <a:latin typeface="Comic Sans MS" pitchFamily="66" charset="0"/>
              </a:rPr>
              <a:t>(Coleoptera: </a:t>
            </a:r>
            <a:r>
              <a:rPr lang="en-US" sz="3200" b="1" dirty="0" err="1">
                <a:solidFill>
                  <a:srgbClr val="FF00FF"/>
                </a:solidFill>
                <a:latin typeface="Comic Sans MS" pitchFamily="66" charset="0"/>
              </a:rPr>
              <a:t>Elateridae</a:t>
            </a:r>
            <a:r>
              <a:rPr lang="en-US" sz="3200" b="1" dirty="0">
                <a:solidFill>
                  <a:srgbClr val="FF00FF"/>
                </a:solidFill>
                <a:latin typeface="Comic Sans MS" pitchFamily="66" charset="0"/>
              </a:rPr>
              <a:t>)</a:t>
            </a:r>
            <a:r>
              <a:rPr lang="en-US" sz="3200" b="1" i="1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3200" b="1" i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l-GR" sz="2400" b="1" i="1" dirty="0" err="1">
                <a:solidFill>
                  <a:srgbClr val="CC00FF"/>
                </a:solidFill>
                <a:latin typeface="Comic Sans MS" pitchFamily="66" charset="0"/>
              </a:rPr>
              <a:t>σιδηροσκούληκα</a:t>
            </a:r>
            <a:endParaRPr lang="el-GR" sz="2400" b="1" i="1" dirty="0">
              <a:solidFill>
                <a:srgbClr val="CC00FF"/>
              </a:solidFill>
              <a:latin typeface="Comic Sans MS" pitchFamily="66" charset="0"/>
            </a:endParaRP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250825" y="1189038"/>
            <a:ext cx="4321175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l-GR" sz="2100" dirty="0">
                <a:solidFill>
                  <a:srgbClr val="6666FF"/>
                </a:solidFill>
                <a:latin typeface="Comic Sans MS" pitchFamily="66" charset="0"/>
              </a:rPr>
              <a:t>Πολυφάγα (διάφορα φυτά μεγάλης καλλιέργειας, αυτοφυή και δένδρα)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l-GR" sz="2100" dirty="0">
                <a:solidFill>
                  <a:srgbClr val="FF9900"/>
                </a:solidFill>
                <a:latin typeface="Comic Sans MS" pitchFamily="66" charset="0"/>
              </a:rPr>
              <a:t>Τέλειο: 15-25 </a:t>
            </a:r>
            <a:r>
              <a:rPr lang="en-GB" sz="2100" dirty="0">
                <a:solidFill>
                  <a:srgbClr val="FF9900"/>
                </a:solidFill>
                <a:latin typeface="Comic Sans MS" pitchFamily="66" charset="0"/>
              </a:rPr>
              <a:t>mm</a:t>
            </a:r>
            <a:r>
              <a:rPr lang="el-GR" sz="2100" dirty="0">
                <a:solidFill>
                  <a:srgbClr val="FF9900"/>
                </a:solidFill>
                <a:latin typeface="Comic Sans MS" pitchFamily="66" charset="0"/>
              </a:rPr>
              <a:t>, ανάλογα με το είδος, μαύρο ή καστανό γυαλιστερό</a:t>
            </a:r>
            <a:endParaRPr lang="en-GB" sz="2100" dirty="0">
              <a:solidFill>
                <a:srgbClr val="FF990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l-GR" sz="2100" dirty="0">
                <a:solidFill>
                  <a:srgbClr val="FF00FF"/>
                </a:solidFill>
                <a:latin typeface="Comic Sans MS" pitchFamily="66" charset="0"/>
              </a:rPr>
              <a:t>Προνύμφη: μέχρι και 60 </a:t>
            </a:r>
            <a:r>
              <a:rPr lang="en-GB" sz="2100" dirty="0">
                <a:solidFill>
                  <a:srgbClr val="FF00FF"/>
                </a:solidFill>
                <a:latin typeface="Comic Sans MS" pitchFamily="66" charset="0"/>
              </a:rPr>
              <a:t>mm, </a:t>
            </a:r>
            <a:r>
              <a:rPr lang="el-GR" sz="2100" dirty="0">
                <a:solidFill>
                  <a:srgbClr val="FF00FF"/>
                </a:solidFill>
                <a:latin typeface="Comic Sans MS" pitchFamily="66" charset="0"/>
              </a:rPr>
              <a:t>πορτοκαλί, σκληρή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l-GR" sz="2100" dirty="0">
                <a:solidFill>
                  <a:srgbClr val="20D231"/>
                </a:solidFill>
                <a:latin typeface="Comic Sans MS" pitchFamily="66" charset="0"/>
              </a:rPr>
              <a:t>Σημαντικότερα στην Ελλάδα τα </a:t>
            </a:r>
            <a:r>
              <a:rPr lang="en-US" sz="2100" i="1" dirty="0">
                <a:solidFill>
                  <a:srgbClr val="20D231"/>
                </a:solidFill>
                <a:latin typeface="Comic Sans MS" pitchFamily="66" charset="0"/>
              </a:rPr>
              <a:t>A</a:t>
            </a:r>
            <a:r>
              <a:rPr lang="el-GR" sz="2100" i="1" dirty="0">
                <a:solidFill>
                  <a:srgbClr val="20D231"/>
                </a:solidFill>
                <a:latin typeface="Comic Sans MS" pitchFamily="66" charset="0"/>
              </a:rPr>
              <a:t>.</a:t>
            </a:r>
            <a:r>
              <a:rPr lang="en-US" sz="2100" i="1" dirty="0">
                <a:solidFill>
                  <a:srgbClr val="20D231"/>
                </a:solidFill>
                <a:latin typeface="Comic Sans MS" pitchFamily="66" charset="0"/>
              </a:rPr>
              <a:t> </a:t>
            </a:r>
            <a:r>
              <a:rPr lang="en-US" sz="2100" i="1" dirty="0" err="1">
                <a:solidFill>
                  <a:srgbClr val="20D231"/>
                </a:solidFill>
                <a:latin typeface="Comic Sans MS" pitchFamily="66" charset="0"/>
              </a:rPr>
              <a:t>lineatus</a:t>
            </a:r>
            <a:r>
              <a:rPr lang="el-GR" sz="2100" i="1" dirty="0">
                <a:solidFill>
                  <a:srgbClr val="20D231"/>
                </a:solidFill>
                <a:latin typeface="Comic Sans MS" pitchFamily="66" charset="0"/>
              </a:rPr>
              <a:t>, </a:t>
            </a:r>
            <a:r>
              <a:rPr lang="en-US" sz="2100" i="1" dirty="0">
                <a:solidFill>
                  <a:srgbClr val="20D231"/>
                </a:solidFill>
                <a:latin typeface="Comic Sans MS" pitchFamily="66" charset="0"/>
              </a:rPr>
              <a:t>A</a:t>
            </a:r>
            <a:r>
              <a:rPr lang="el-GR" sz="2100" i="1" dirty="0">
                <a:solidFill>
                  <a:srgbClr val="20D231"/>
                </a:solidFill>
                <a:latin typeface="Comic Sans MS" pitchFamily="66" charset="0"/>
              </a:rPr>
              <a:t>.</a:t>
            </a:r>
            <a:r>
              <a:rPr lang="en-US" sz="2100" i="1" dirty="0">
                <a:solidFill>
                  <a:srgbClr val="20D231"/>
                </a:solidFill>
                <a:latin typeface="Comic Sans MS" pitchFamily="66" charset="0"/>
              </a:rPr>
              <a:t> </a:t>
            </a:r>
            <a:r>
              <a:rPr lang="en-US" sz="2100" i="1" dirty="0" err="1">
                <a:solidFill>
                  <a:srgbClr val="20D231"/>
                </a:solidFill>
                <a:latin typeface="Comic Sans MS" pitchFamily="66" charset="0"/>
              </a:rPr>
              <a:t>obscurus</a:t>
            </a:r>
            <a:r>
              <a:rPr lang="el-GR" sz="2100" i="1" dirty="0">
                <a:solidFill>
                  <a:srgbClr val="20D231"/>
                </a:solidFill>
                <a:latin typeface="Comic Sans MS" pitchFamily="66" charset="0"/>
              </a:rPr>
              <a:t>, </a:t>
            </a:r>
            <a:r>
              <a:rPr lang="en-US" sz="2100" i="1" dirty="0">
                <a:solidFill>
                  <a:srgbClr val="20D231"/>
                </a:solidFill>
                <a:latin typeface="Comic Sans MS" pitchFamily="66" charset="0"/>
              </a:rPr>
              <a:t>A</a:t>
            </a:r>
            <a:r>
              <a:rPr lang="el-GR" sz="2100" i="1" dirty="0">
                <a:solidFill>
                  <a:srgbClr val="20D231"/>
                </a:solidFill>
                <a:latin typeface="Comic Sans MS" pitchFamily="66" charset="0"/>
              </a:rPr>
              <a:t>.</a:t>
            </a:r>
            <a:r>
              <a:rPr lang="en-US" sz="2100" i="1" dirty="0">
                <a:solidFill>
                  <a:srgbClr val="20D231"/>
                </a:solidFill>
                <a:latin typeface="Comic Sans MS" pitchFamily="66" charset="0"/>
              </a:rPr>
              <a:t> s</a:t>
            </a:r>
            <a:r>
              <a:rPr lang="en-GB" sz="2100" i="1" dirty="0">
                <a:solidFill>
                  <a:srgbClr val="20D231"/>
                </a:solidFill>
                <a:latin typeface="Comic Sans MS" pitchFamily="66" charset="0"/>
              </a:rPr>
              <a:t>p</a:t>
            </a:r>
            <a:r>
              <a:rPr lang="en-US" sz="2100" i="1" dirty="0" err="1">
                <a:solidFill>
                  <a:srgbClr val="20D231"/>
                </a:solidFill>
                <a:latin typeface="Comic Sans MS" pitchFamily="66" charset="0"/>
              </a:rPr>
              <a:t>utator</a:t>
            </a:r>
            <a:r>
              <a:rPr lang="el-GR" sz="2100" i="1" dirty="0">
                <a:solidFill>
                  <a:srgbClr val="20D231"/>
                </a:solidFill>
                <a:latin typeface="Comic Sans MS" pitchFamily="66" charset="0"/>
              </a:rPr>
              <a:t>, Α</a:t>
            </a:r>
            <a:r>
              <a:rPr lang="en-GB" sz="2100" i="1" dirty="0">
                <a:solidFill>
                  <a:srgbClr val="20D231"/>
                </a:solidFill>
                <a:latin typeface="Comic Sans MS" pitchFamily="66" charset="0"/>
              </a:rPr>
              <a:t>.</a:t>
            </a:r>
            <a:r>
              <a:rPr lang="el-GR" sz="2100" i="1" dirty="0">
                <a:solidFill>
                  <a:srgbClr val="20D231"/>
                </a:solidFill>
                <a:latin typeface="Comic Sans MS" pitchFamily="66" charset="0"/>
              </a:rPr>
              <a:t> </a:t>
            </a:r>
            <a:r>
              <a:rPr lang="el-GR" sz="2100" i="1" dirty="0" err="1">
                <a:solidFill>
                  <a:srgbClr val="20D231"/>
                </a:solidFill>
                <a:latin typeface="Comic Sans MS" pitchFamily="66" charset="0"/>
              </a:rPr>
              <a:t>rufipalpis</a:t>
            </a:r>
            <a:r>
              <a:rPr lang="en-GB" sz="2100" i="1" dirty="0">
                <a:solidFill>
                  <a:srgbClr val="20D231"/>
                </a:solidFill>
                <a:latin typeface="Comic Sans MS" pitchFamily="66" charset="0"/>
              </a:rPr>
              <a:t>, </a:t>
            </a:r>
            <a:r>
              <a:rPr lang="en-US" sz="2100" i="1" dirty="0">
                <a:solidFill>
                  <a:srgbClr val="20D231"/>
                </a:solidFill>
                <a:latin typeface="Comic Sans MS" pitchFamily="66" charset="0"/>
              </a:rPr>
              <a:t>A. l</a:t>
            </a:r>
            <a:r>
              <a:rPr lang="el-GR" sz="2100" i="1" dirty="0" err="1">
                <a:solidFill>
                  <a:srgbClr val="20D231"/>
                </a:solidFill>
                <a:latin typeface="Comic Sans MS" pitchFamily="66" charset="0"/>
              </a:rPr>
              <a:t>itigiosus</a:t>
            </a:r>
            <a:endParaRPr lang="el-GR" sz="2100" dirty="0">
              <a:solidFill>
                <a:srgbClr val="20D231"/>
              </a:solidFill>
              <a:latin typeface="Comic Sans MS" pitchFamily="66" charset="0"/>
            </a:endParaRPr>
          </a:p>
        </p:txBody>
      </p:sp>
      <p:pic>
        <p:nvPicPr>
          <p:cNvPr id="16390" name="Picture 8" descr="agriotes litigios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437063"/>
            <a:ext cx="36718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5292725" y="908050"/>
            <a:ext cx="30956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2000" b="1" i="1">
                <a:solidFill>
                  <a:srgbClr val="008000"/>
                </a:solidFill>
                <a:latin typeface="Comic Sans MS" pitchFamily="66" charset="0"/>
              </a:rPr>
              <a:t>Agriotes obscurus</a:t>
            </a:r>
            <a:endParaRPr lang="el-GR" sz="2000" b="1" i="1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5435600" y="3933825"/>
            <a:ext cx="26654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2000" b="1" i="1">
                <a:solidFill>
                  <a:srgbClr val="008000"/>
                </a:solidFill>
                <a:latin typeface="Comic Sans MS" pitchFamily="66" charset="0"/>
              </a:rPr>
              <a:t>Agriotes rufipalpis</a:t>
            </a:r>
            <a:endParaRPr lang="el-GR" sz="2000" b="1" i="1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6393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500834"/>
            <a:ext cx="2133600" cy="476250"/>
          </a:xfrm>
          <a:noFill/>
        </p:spPr>
        <p:txBody>
          <a:bodyPr/>
          <a:lstStyle/>
          <a:p>
            <a:fld id="{21032F9E-C792-4BD8-AC64-66483BEA4877}" type="slidenum">
              <a:rPr lang="el-GR" smtClean="0"/>
              <a:pPr/>
              <a:t>9</a:t>
            </a:fld>
            <a:endParaRPr lang="el-GR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572008"/>
            <a:ext cx="31432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405" y="1500174"/>
            <a:ext cx="35718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235</Words>
  <PresentationFormat>Προβολή στην οθόνη (4:3)</PresentationFormat>
  <Paragraphs>44</Paragraphs>
  <Slides>16</Slides>
  <Notes>1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Διαφάνεια 1</vt:lpstr>
      <vt:lpstr>Sesamia nonagrioides (Lepidoptera: Noctuidae) κν. Σεζάμια του αραβοσίτου</vt:lpstr>
      <vt:lpstr>Διαφάνεια 3</vt:lpstr>
      <vt:lpstr>Διαφάνεια 4</vt:lpstr>
      <vt:lpstr>Ostrinia nubilalis (Lepidoptera: Pyralidae) κν. Πυραλίδα του αραβοσίτου</vt:lpstr>
      <vt:lpstr>Διαφάνεια 6</vt:lpstr>
      <vt:lpstr>Διαφάνεια 7</vt:lpstr>
      <vt:lpstr>Διαφάνεια 8</vt:lpstr>
      <vt:lpstr>Διαφάνεια 9</vt:lpstr>
      <vt:lpstr>Agrotis sp. (Lepidoptera: Noctuidae) καραφατμέ</vt:lpstr>
      <vt:lpstr>Agrotis segetum</vt:lpstr>
      <vt:lpstr>Agrotis exclamationis</vt:lpstr>
      <vt:lpstr>Agrotis ipsilon</vt:lpstr>
      <vt:lpstr>Διαφάνεια 14</vt:lpstr>
      <vt:lpstr>Διαφάνεια 15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Sony Vaio 1112</dc:creator>
  <cp:lastModifiedBy>Sony Vaio 1112</cp:lastModifiedBy>
  <cp:revision>9</cp:revision>
  <dcterms:created xsi:type="dcterms:W3CDTF">2014-04-02T22:03:45Z</dcterms:created>
  <dcterms:modified xsi:type="dcterms:W3CDTF">2014-06-18T21:08:45Z</dcterms:modified>
</cp:coreProperties>
</file>