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7" r:id="rId5"/>
    <p:sldId id="258" r:id="rId6"/>
    <p:sldId id="261" r:id="rId7"/>
    <p:sldId id="262" r:id="rId8"/>
    <p:sldId id="260" r:id="rId9"/>
    <p:sldId id="259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F20D-FA8A-437E-B8D5-87F92D1DC30E}" type="datetimeFigureOut">
              <a:rPr lang="el-GR" smtClean="0"/>
              <a:pPr/>
              <a:t>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34C1-445C-43EB-B7A3-F97141D60B0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47E67-1DAD-4501-B970-69B10E524940}" type="slidenum">
              <a:rPr lang="el-G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latin typeface="Arial" charset="0"/>
              <a:cs typeface="Arial" charset="0"/>
            </a:endParaRPr>
          </a:p>
        </p:txBody>
      </p:sp>
      <p:pic>
        <p:nvPicPr>
          <p:cNvPr id="6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6072206"/>
            <a:ext cx="1581685" cy="553393"/>
          </a:xfrm>
          <a:prstGeom prst="rect">
            <a:avLst/>
          </a:prstGeom>
        </p:spPr>
      </p:pic>
      <p:pic>
        <p:nvPicPr>
          <p:cNvPr id="10" name="9 - Εικόνα" descr="Περιγραφή: Λογότυπο-Κεντρικό Μητρώο Ελληνικών Ανοικτών Μαθημάτω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128588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28662" y="3071810"/>
            <a:ext cx="7239000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Ενότητα 5: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dirty="0" smtClean="0"/>
              <a:t>Ταυτότητες στη Διασπορά – Η περίπτωση εφήβων με μεταναστευτικό υπόβαθρο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Διδάσκων: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Χρήστος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Γκόβαρης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Τμήμα: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Παιδαγωγικό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Δημοτικής Εκπαίδευσης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1472" y="1428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Διαπολιτισμική Εκπαίδευση – Θεωρία και Πράξη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89" y="0"/>
            <a:ext cx="497197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18 - Εικόνα" descr="Περιγραφή: 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786454"/>
            <a:ext cx="450290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εριγραφή: Λογότυπο GUnet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857916"/>
            <a:ext cx="147899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Ταυτότητα: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Ενιαία, συνεκτική, συνεχής;</a:t>
            </a:r>
          </a:p>
          <a:p>
            <a:pPr>
              <a:buNone/>
            </a:pPr>
            <a:r>
              <a:rPr lang="el-GR" dirty="0" smtClean="0"/>
              <a:t>Ή</a:t>
            </a:r>
          </a:p>
          <a:p>
            <a:r>
              <a:rPr lang="el-GR" dirty="0" smtClean="0"/>
              <a:t>Πλουραλιστική, διάχυτη, ασυνεχής;</a:t>
            </a:r>
          </a:p>
          <a:p>
            <a:endParaRPr lang="el-GR" dirty="0" smtClean="0"/>
          </a:p>
          <a:p>
            <a:r>
              <a:rPr lang="el-GR" dirty="0" smtClean="0"/>
              <a:t>Ταυτότητα ως «διαδικασία στερεοποίησης του εαυτού» σε ένα ρευστό περιβάλλον(;)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Ταυτότητα και μετανάστευση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pPr algn="just">
              <a:buNone/>
            </a:pPr>
            <a:r>
              <a:rPr lang="el-GR" b="1" dirty="0" smtClean="0"/>
              <a:t>Το ιδεαλιστικό παράδειγμα:</a:t>
            </a:r>
          </a:p>
          <a:p>
            <a:pPr lvl="1" algn="just"/>
            <a:r>
              <a:rPr lang="el-GR" dirty="0" smtClean="0"/>
              <a:t>Πολιτισμικές συγκρούσεις, πολιτισμικό σοκ,  διπλή γλωσσική ημιμάθεια, ανυπαρξία κοινωνικών δεξιοτήτων…</a:t>
            </a:r>
          </a:p>
          <a:p>
            <a:pPr lvl="1" algn="just"/>
            <a:r>
              <a:rPr lang="el-GR" dirty="0" smtClean="0"/>
              <a:t>Αδυναμία των μεταναστών μαθητών να δομήσουν μια συνεκτική και ελεύθερη από συγκρούσεις ταυτότητα…</a:t>
            </a:r>
          </a:p>
          <a:p>
            <a:pPr lvl="1" algn="just"/>
            <a:r>
              <a:rPr lang="el-GR" dirty="0" smtClean="0"/>
              <a:t> ταυτότητα των μεταναστών μαθητών χαρακτηρίζεται από παθογένειες…</a:t>
            </a:r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Ταυτότητα και μετανάστευση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Η οικοδόμηση ταυτότητας σε σχέση με τις κοινωνικές συνθήκες ζωής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Η διαδικασία της </a:t>
            </a:r>
            <a:r>
              <a:rPr lang="el-GR" b="1" i="1" dirty="0" err="1" smtClean="0"/>
              <a:t>εθνοτικοποίησης</a:t>
            </a:r>
            <a:endParaRPr lang="el-GR" b="1" i="1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Η διαδικασία της </a:t>
            </a:r>
            <a:r>
              <a:rPr lang="el-GR" b="1" i="1" dirty="0" err="1" smtClean="0"/>
              <a:t>ετεροεθνοτικοποίησης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Ταυτότητα και μετανάστευση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/>
              <a:t>Βασικά γνωρίσματα από τη σκοπιά των υποκειμένων:</a:t>
            </a:r>
          </a:p>
          <a:p>
            <a:endParaRPr lang="el-GR" dirty="0" smtClean="0"/>
          </a:p>
          <a:p>
            <a:pPr lvl="1"/>
            <a:r>
              <a:rPr lang="el-GR" i="1" dirty="0" smtClean="0"/>
              <a:t>Διπλή </a:t>
            </a:r>
            <a:r>
              <a:rPr lang="el-GR" b="1" i="1" dirty="0" smtClean="0"/>
              <a:t>πολιτισμική</a:t>
            </a:r>
            <a:r>
              <a:rPr lang="el-GR" i="1" dirty="0" smtClean="0"/>
              <a:t> απόσταση και </a:t>
            </a:r>
            <a:r>
              <a:rPr lang="el-GR" b="1" i="1" dirty="0" smtClean="0"/>
              <a:t>εγγύτητα</a:t>
            </a:r>
          </a:p>
          <a:p>
            <a:pPr lvl="1"/>
            <a:r>
              <a:rPr lang="el-GR" dirty="0" smtClean="0"/>
              <a:t>Γλωσσικός υβριδισμός</a:t>
            </a:r>
          </a:p>
          <a:p>
            <a:pPr lvl="1"/>
            <a:r>
              <a:rPr lang="el-GR" dirty="0" smtClean="0"/>
              <a:t>Ταυτότητα ως αντίσταση στις κοινωνικές κατηγοριοποιήσεις</a:t>
            </a:r>
          </a:p>
          <a:p>
            <a:pPr lvl="1"/>
            <a:r>
              <a:rPr lang="el-GR" dirty="0" smtClean="0"/>
              <a:t>Ταυτότητα ως προσπάθεια απόκτησης διαπολιτισμικών ικανοτήτων κοινωνικής δράσης και συμμετοχής στις πολυπολιτισμικές κοινωνίες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Γνωρίζουμε</a:t>
            </a:r>
            <a:r>
              <a:rPr lang="el-GR" dirty="0" smtClean="0"/>
              <a:t> για </a:t>
            </a:r>
            <a:r>
              <a:rPr lang="el-GR" i="1" dirty="0" smtClean="0"/>
              <a:t>ποιους</a:t>
            </a:r>
            <a:r>
              <a:rPr lang="el-GR" dirty="0" smtClean="0"/>
              <a:t> μιλάμε όταν μιλάμε για τους «άλλους» μαθητές;</a:t>
            </a:r>
          </a:p>
          <a:p>
            <a:endParaRPr lang="el-GR" dirty="0" smtClean="0"/>
          </a:p>
          <a:p>
            <a:r>
              <a:rPr lang="el-GR" dirty="0" smtClean="0"/>
              <a:t>Οι </a:t>
            </a:r>
            <a:r>
              <a:rPr lang="el-GR" b="1" dirty="0" smtClean="0"/>
              <a:t>παγίδες</a:t>
            </a:r>
            <a:r>
              <a:rPr lang="el-GR" dirty="0" smtClean="0"/>
              <a:t> των εννοιών της ταυτότητας και των πολιτισμικών διαφορών</a:t>
            </a:r>
          </a:p>
          <a:p>
            <a:endParaRPr lang="el-GR" dirty="0" smtClean="0"/>
          </a:p>
          <a:p>
            <a:r>
              <a:rPr lang="el-GR" b="1" dirty="0" smtClean="0"/>
              <a:t>«Άλλοι» μαθητές</a:t>
            </a:r>
            <a:r>
              <a:rPr lang="el-GR" dirty="0" smtClean="0"/>
              <a:t>: ανάγκη για αναγνώριση και στήριξη μιας ταυτότητας που βρίσκεται έξω και πάνω από τις «διαφορές».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l-GR" b="1" dirty="0" smtClean="0"/>
              <a:t>Ποιες </a:t>
            </a:r>
            <a:r>
              <a:rPr lang="el-GR" b="1" dirty="0"/>
              <a:t>«πολιτισμικές ιδιαιτερότητες» φέρνει μαζί του στο σχολείο ένας μαθητής από οικογένεια μεταναστών</a:t>
            </a:r>
            <a:r>
              <a:rPr lang="el-GR" b="1" dirty="0" smtClean="0"/>
              <a:t>;</a:t>
            </a:r>
            <a:endParaRPr lang="el-GR" b="1" dirty="0"/>
          </a:p>
          <a:p>
            <a:pPr algn="just">
              <a:buNone/>
            </a:pPr>
            <a:endParaRPr lang="el-G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/>
              <a:t>	</a:t>
            </a:r>
            <a:r>
              <a:rPr lang="el-GR" dirty="0" smtClean="0"/>
              <a:t>Οι μαθητές από οικογένειες μεταναστών μεγαλώνουν στο περιβάλλον ενός συγκεκριμένου </a:t>
            </a:r>
            <a:r>
              <a:rPr lang="el-GR" b="1" dirty="0" smtClean="0">
                <a:solidFill>
                  <a:srgbClr val="C00000"/>
                </a:solidFill>
              </a:rPr>
              <a:t>οικογενειακού πολιτισμού. </a:t>
            </a:r>
          </a:p>
          <a:p>
            <a:pPr algn="just">
              <a:buNone/>
            </a:pPr>
            <a:r>
              <a:rPr lang="el-GR" dirty="0" smtClean="0"/>
              <a:t>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 smtClean="0"/>
              <a:t>	Ο οικογενειακός πολιτισμός </a:t>
            </a:r>
            <a:r>
              <a:rPr lang="el-GR" b="1" dirty="0" smtClean="0">
                <a:solidFill>
                  <a:srgbClr val="C00000"/>
                </a:solidFill>
              </a:rPr>
              <a:t>προσλαμβάνεται ενεργά και </a:t>
            </a:r>
            <a:r>
              <a:rPr lang="el-GR" b="1" dirty="0" err="1" smtClean="0">
                <a:solidFill>
                  <a:srgbClr val="C00000"/>
                </a:solidFill>
              </a:rPr>
              <a:t>νοηματοδοτείται</a:t>
            </a:r>
            <a:r>
              <a:rPr lang="el-GR" b="1" dirty="0" smtClean="0">
                <a:solidFill>
                  <a:srgbClr val="C00000"/>
                </a:solidFill>
              </a:rPr>
              <a:t> ως τρόπος αντίληψης και έκφρασης της εξελισσόμενης ταυτότητάς.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(3)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Παιδαγωγική πράξη:</a:t>
            </a:r>
          </a:p>
          <a:p>
            <a:pPr>
              <a:buNone/>
            </a:pPr>
            <a:endParaRPr lang="el-G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rgbClr val="C00000"/>
                </a:solidFill>
              </a:rPr>
              <a:t>Κατανόηση και  ανάδειξη του υποκειμενικού νοήματος </a:t>
            </a:r>
            <a:r>
              <a:rPr lang="el-GR" dirty="0" smtClean="0"/>
              <a:t>των στοιχείων που συνθέτουν τον </a:t>
            </a:r>
            <a:r>
              <a:rPr lang="el-GR" i="1" u="sng" dirty="0" smtClean="0"/>
              <a:t>ιδιαίτερο πολιτισμό </a:t>
            </a:r>
            <a:r>
              <a:rPr lang="el-GR" dirty="0" smtClean="0"/>
              <a:t>των παιδιών από τις «διαφορετικές» οικογένειες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 (4)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 smtClean="0"/>
              <a:t>Ο πολιτισμός των μεταναστών μαθητών: </a:t>
            </a:r>
          </a:p>
          <a:p>
            <a:pPr algn="just"/>
            <a:r>
              <a:rPr lang="el-GR" b="1" dirty="0" smtClean="0">
                <a:solidFill>
                  <a:srgbClr val="C00000"/>
                </a:solidFill>
              </a:rPr>
              <a:t>κομμάτι του συνολικού πολιτισμικού γίγνεσθαι στη χώρα μας</a:t>
            </a:r>
          </a:p>
          <a:p>
            <a:pPr algn="just"/>
            <a:r>
              <a:rPr lang="el-GR" dirty="0" smtClean="0">
                <a:solidFill>
                  <a:srgbClr val="00B050"/>
                </a:solidFill>
              </a:rPr>
              <a:t>δεν μπορεί να περιοριστεί στα όρια του «εθνικού πολιτισμού» των γονιών τους</a:t>
            </a:r>
            <a:r>
              <a:rPr lang="el-GR" dirty="0" smtClean="0"/>
              <a:t>. </a:t>
            </a:r>
          </a:p>
          <a:p>
            <a:pPr algn="just"/>
            <a:r>
              <a:rPr lang="el-GR" b="1" dirty="0">
                <a:solidFill>
                  <a:srgbClr val="C00000"/>
                </a:solidFill>
              </a:rPr>
              <a:t>ό</a:t>
            </a:r>
            <a:r>
              <a:rPr lang="el-GR" b="1" dirty="0" smtClean="0">
                <a:solidFill>
                  <a:srgbClr val="C00000"/>
                </a:solidFill>
              </a:rPr>
              <a:t>χι δεδομένο μέγεθος, αλλά ανοιχτή διαδικασία </a:t>
            </a:r>
            <a:r>
              <a:rPr lang="el-GR" b="1" dirty="0" err="1" smtClean="0">
                <a:solidFill>
                  <a:srgbClr val="C00000"/>
                </a:solidFill>
              </a:rPr>
              <a:t>αναστοχαστικής</a:t>
            </a:r>
            <a:r>
              <a:rPr lang="el-GR" b="1" dirty="0" smtClean="0">
                <a:solidFill>
                  <a:srgbClr val="C00000"/>
                </a:solidFill>
              </a:rPr>
              <a:t> επιλογής και πολιτισμικής σύνθεσης</a:t>
            </a:r>
            <a:r>
              <a:rPr lang="el-GR" dirty="0" smtClean="0"/>
              <a:t> </a:t>
            </a:r>
          </a:p>
          <a:p>
            <a:pPr algn="just"/>
            <a:r>
              <a:rPr lang="el-GR" b="1" dirty="0" smtClean="0">
                <a:solidFill>
                  <a:srgbClr val="C00000"/>
                </a:solidFill>
              </a:rPr>
              <a:t>κοινωνική στήριξη και αναγνώριση</a:t>
            </a:r>
            <a:r>
              <a:rPr lang="el-GR" dirty="0" smtClean="0"/>
              <a:t> - διάθεση πόρων – του πολιτισμικού αυτοπροσδιορισμού. </a:t>
            </a:r>
          </a:p>
          <a:p>
            <a:pPr algn="just"/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4143380"/>
            <a:ext cx="5286412" cy="107157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Επεξεργασία: </a:t>
            </a:r>
            <a:r>
              <a:rPr lang="el-GR" sz="2400" dirty="0" err="1" smtClean="0"/>
              <a:t>Μεταξιώτης</a:t>
            </a:r>
            <a:r>
              <a:rPr lang="el-GR" sz="2400" dirty="0" smtClean="0"/>
              <a:t> Γιώργος</a:t>
            </a:r>
            <a:endParaRPr lang="en-US" sz="2400" dirty="0"/>
          </a:p>
        </p:txBody>
      </p:sp>
      <p:pic>
        <p:nvPicPr>
          <p:cNvPr id="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977" y="5952855"/>
            <a:ext cx="1581685" cy="553393"/>
          </a:xfrm>
          <a:prstGeom prst="rect">
            <a:avLst/>
          </a:prstGeom>
        </p:spPr>
      </p:pic>
      <p:pic>
        <p:nvPicPr>
          <p:cNvPr id="5" name="Picture 4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662" y="5858176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n-US" sz="2800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856807"/>
            <a:ext cx="1581685" cy="553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B086-5058-4351-A36C-FAEAC888A0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</a:t>
            </a:r>
            <a:r>
              <a:rPr lang="el-GR" sz="2400" b="1" dirty="0" smtClean="0"/>
              <a:t>Θεσσαλίας</a:t>
            </a:r>
            <a:r>
              <a:rPr lang="el-GR" sz="2400" dirty="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n-US" sz="2400" dirty="0"/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76" y="5087112"/>
            <a:ext cx="6480048" cy="154228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5B086-5058-4351-A36C-FAEAC888A0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Πλαίσιο προβληματισμού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Τι γνωρίζουμε για τους «άλλους» μαθητές;</a:t>
            </a:r>
          </a:p>
          <a:p>
            <a:pPr lvl="1"/>
            <a:endParaRPr lang="el-GR" dirty="0" smtClean="0"/>
          </a:p>
          <a:p>
            <a:pPr lvl="1" algn="just"/>
            <a:r>
              <a:rPr lang="el-GR" dirty="0" smtClean="0"/>
              <a:t>«Αλλοδαποί μαθητές», «</a:t>
            </a:r>
            <a:r>
              <a:rPr lang="el-GR" dirty="0" err="1" smtClean="0"/>
              <a:t>αλλόφωνοι</a:t>
            </a:r>
            <a:r>
              <a:rPr lang="el-GR" dirty="0" smtClean="0"/>
              <a:t> μαθητές», «αλλόγλωσσοι μαθητές»,  «αλλοεθνείς μαθητές», «δίγλωσσοι μαθητές», «μαθητές με μεταναστευτικό υπόβαθρο»…</a:t>
            </a:r>
          </a:p>
          <a:p>
            <a:pPr lvl="1" algn="just"/>
            <a:endParaRPr lang="el-GR" dirty="0"/>
          </a:p>
          <a:p>
            <a:pPr lvl="1" algn="just"/>
            <a:r>
              <a:rPr lang="el-GR" dirty="0" smtClean="0"/>
              <a:t>Τι συμβαίνει όταν προσδιορίζουμε τους «άλλους»;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προσδιορισμός των «άλλων»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Λειτουργίες:</a:t>
            </a:r>
          </a:p>
          <a:p>
            <a:pPr lvl="1"/>
            <a:r>
              <a:rPr lang="el-GR" dirty="0" smtClean="0"/>
              <a:t>Κατηγοριοποίηση/διαφοροποίηση</a:t>
            </a:r>
          </a:p>
          <a:p>
            <a:pPr lvl="1"/>
            <a:r>
              <a:rPr lang="el-GR" dirty="0" smtClean="0"/>
              <a:t> Διάκριση,  </a:t>
            </a:r>
          </a:p>
          <a:p>
            <a:pPr lvl="1"/>
            <a:r>
              <a:rPr lang="el-GR" dirty="0" smtClean="0"/>
              <a:t>Τοποθέτηση στο δημόσιο χώρο,</a:t>
            </a:r>
          </a:p>
          <a:p>
            <a:pPr lvl="1"/>
            <a:r>
              <a:rPr lang="el-GR" dirty="0" smtClean="0"/>
              <a:t>Άσκηση ελέγχου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πρ</a:t>
            </a:r>
            <a:r>
              <a:rPr lang="en-US" dirty="0" smtClean="0"/>
              <a:t>o</a:t>
            </a:r>
            <a:r>
              <a:rPr lang="el-GR" dirty="0" err="1" smtClean="0"/>
              <a:t>βληματισμός</a:t>
            </a:r>
            <a:r>
              <a:rPr lang="el-GR" dirty="0" smtClean="0"/>
              <a:t> στο χώρο της Διαπολιτισμικής Εκπαίδευσης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λόγος περί </a:t>
            </a:r>
            <a:r>
              <a:rPr lang="el-GR" b="1" i="1" dirty="0" smtClean="0"/>
              <a:t>πολιτισμού</a:t>
            </a:r>
            <a:r>
              <a:rPr lang="el-GR" i="1" dirty="0" smtClean="0"/>
              <a:t> </a:t>
            </a:r>
            <a:r>
              <a:rPr lang="el-GR" dirty="0" smtClean="0"/>
              <a:t>και </a:t>
            </a:r>
            <a:r>
              <a:rPr lang="el-GR" b="1" i="1" dirty="0" smtClean="0"/>
              <a:t>πολιτισμικών διαφορών </a:t>
            </a:r>
          </a:p>
          <a:p>
            <a:pPr lvl="1"/>
            <a:r>
              <a:rPr lang="el-GR" dirty="0" smtClean="0"/>
              <a:t>Οι «πολιτισμικές διαφορές» ως «αντικείμενο» αναγνώρισης στο σχολείο(;)</a:t>
            </a:r>
          </a:p>
          <a:p>
            <a:r>
              <a:rPr lang="el-GR" b="1" dirty="0" smtClean="0"/>
              <a:t>Ποια</a:t>
            </a:r>
            <a:r>
              <a:rPr lang="el-GR" dirty="0" smtClean="0"/>
              <a:t> τα </a:t>
            </a:r>
            <a:r>
              <a:rPr lang="el-GR" b="1" dirty="0" smtClean="0"/>
              <a:t>υποκείμενα</a:t>
            </a:r>
            <a:r>
              <a:rPr lang="el-GR" dirty="0" smtClean="0"/>
              <a:t> των </a:t>
            </a:r>
            <a:r>
              <a:rPr lang="el-GR" i="1" dirty="0" smtClean="0"/>
              <a:t>πολιτισμικών διαφορών;</a:t>
            </a:r>
          </a:p>
          <a:p>
            <a:r>
              <a:rPr lang="el-GR" dirty="0" smtClean="0"/>
              <a:t>Ανταποκρίνεται η Διαπολιτισμική Εκπαίδευση στις ανάγκες/ενδιαφέροντα των «άλλων» μαθητών; (το ζήτημα του </a:t>
            </a:r>
            <a:r>
              <a:rPr lang="el-GR" b="1" dirty="0" err="1" smtClean="0"/>
              <a:t>κουλτουραλισμού</a:t>
            </a:r>
            <a:r>
              <a:rPr lang="el-GR" b="1" dirty="0" smtClean="0"/>
              <a:t>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προβληματισμός στο χώρο της Διαπολιτισμικής Εκπαίδευσης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Ποια έννοια του </a:t>
            </a:r>
            <a:r>
              <a:rPr lang="el-GR" b="1" dirty="0" smtClean="0"/>
              <a:t>πολιτισμού</a:t>
            </a:r>
            <a:r>
              <a:rPr lang="el-GR" dirty="0" smtClean="0"/>
              <a:t>;</a:t>
            </a:r>
          </a:p>
          <a:p>
            <a:endParaRPr lang="el-GR" dirty="0" smtClean="0"/>
          </a:p>
          <a:p>
            <a:r>
              <a:rPr lang="el-GR" dirty="0" smtClean="0"/>
              <a:t>Ποια έννοια της </a:t>
            </a:r>
            <a:r>
              <a:rPr lang="el-GR" b="1" dirty="0" smtClean="0"/>
              <a:t>ταυτότητας;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Ερωτήματα: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Ποιες κατηγορίες χρησιμοποιήθηκαν για να την περιγραφή της ταυτότητας / των ταυτοτήτων μαθητών από οικογένειες μεταναστών;</a:t>
            </a:r>
          </a:p>
          <a:p>
            <a:pPr algn="just"/>
            <a:r>
              <a:rPr lang="el-GR" dirty="0" smtClean="0"/>
              <a:t>Μπορούμε να διακρίνουμε μετατοπίσεις στον σχετικό επιστημονικό λόγο;</a:t>
            </a:r>
          </a:p>
          <a:p>
            <a:pPr algn="just"/>
            <a:r>
              <a:rPr lang="el-GR" dirty="0" smtClean="0"/>
              <a:t> Τι ισχύει σήμερα;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ζήτημα της ταυτότητας στην εποχή μας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Περιγραφές της εποχής μας:</a:t>
            </a:r>
          </a:p>
          <a:p>
            <a:endParaRPr lang="el-GR" dirty="0" smtClean="0"/>
          </a:p>
          <a:p>
            <a:r>
              <a:rPr lang="el-GR" dirty="0" smtClean="0"/>
              <a:t>«Μεταμοντέρνα εποχή»</a:t>
            </a:r>
          </a:p>
          <a:p>
            <a:r>
              <a:rPr lang="el-GR" dirty="0" smtClean="0"/>
              <a:t>«Ύστερη </a:t>
            </a:r>
            <a:r>
              <a:rPr lang="el-GR" dirty="0" err="1" smtClean="0"/>
              <a:t>Νεωτερικότητα</a:t>
            </a:r>
            <a:r>
              <a:rPr lang="el-GR" dirty="0" smtClean="0"/>
              <a:t>»</a:t>
            </a:r>
          </a:p>
          <a:p>
            <a:r>
              <a:rPr lang="el-GR" dirty="0" smtClean="0"/>
              <a:t>«Κοινωνία της Γνώσης»</a:t>
            </a:r>
          </a:p>
          <a:p>
            <a:r>
              <a:rPr lang="el-GR" dirty="0" smtClean="0"/>
              <a:t>«Κοινωνία του ρίσκου»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619</Words>
  <Application>Microsoft Office PowerPoint</Application>
  <PresentationFormat>Προβολή στην οθόνη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Άδειες Χρήσης</vt:lpstr>
      <vt:lpstr>Χρηματοδότηση</vt:lpstr>
      <vt:lpstr>Πλαίσιο προβληματισμού</vt:lpstr>
      <vt:lpstr>Ο προσδιορισμός των «άλλων»</vt:lpstr>
      <vt:lpstr>Ο πρoβληματισμός στο χώρο της Διαπολιτισμικής Εκπαίδευσης</vt:lpstr>
      <vt:lpstr>Ο προβληματισμός στο χώρο της Διαπολιτισμικής Εκπαίδευσης</vt:lpstr>
      <vt:lpstr>Ερωτήματα:</vt:lpstr>
      <vt:lpstr>Το ζήτημα της ταυτότητας στην εποχή μας</vt:lpstr>
      <vt:lpstr>Ταυτότητα:</vt:lpstr>
      <vt:lpstr>Ταυτότητα και μετανάστευση</vt:lpstr>
      <vt:lpstr>Ταυτότητα και μετανάστευση </vt:lpstr>
      <vt:lpstr>Ταυτότητα και μετανάστευση</vt:lpstr>
      <vt:lpstr>Συμπεράσματα (1)</vt:lpstr>
      <vt:lpstr>Συμπεράσματα (2)</vt:lpstr>
      <vt:lpstr>Συμπεράσματα (3)</vt:lpstr>
      <vt:lpstr>Συμπεράσματα (4)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Ταυτότητες στη Διασπορά – Η περίπτωση εφήβων με μεταναστευτικό υπόβαθρο</dc:title>
  <dc:creator>Χρήστος Γκόβαρης</dc:creator>
  <cp:lastModifiedBy>gm</cp:lastModifiedBy>
  <cp:revision>22</cp:revision>
  <dcterms:created xsi:type="dcterms:W3CDTF">2010-11-18T09:58:30Z</dcterms:created>
  <dcterms:modified xsi:type="dcterms:W3CDTF">2015-02-03T15:10:00Z</dcterms:modified>
</cp:coreProperties>
</file>