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07" r:id="rId2"/>
    <p:sldId id="257" r:id="rId3"/>
    <p:sldId id="391" r:id="rId4"/>
    <p:sldId id="393" r:id="rId5"/>
    <p:sldId id="392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73" autoAdjust="0"/>
  </p:normalViewPr>
  <p:slideViewPr>
    <p:cSldViewPr>
      <p:cViewPr>
        <p:scale>
          <a:sx n="75" d="100"/>
          <a:sy n="75" d="100"/>
        </p:scale>
        <p:origin x="-123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50917-3D5D-4FCB-86C8-C29280A03437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FFC49-A98E-4B9B-BAA6-9A4EFF6298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98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B17-52A6-4430-87CA-2A127961F88D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0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092B-1EBC-4A4D-887B-1DE82E68A7DE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2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7992-74AD-4695-90CA-6C60E7E7E6B0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04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83C-BE0E-4B23-84D0-1E21CAFC107B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17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46D-5481-4F43-9CCB-D55AD71E7BDA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2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8E55-F146-4313-AE2C-D790D29B2DEA}" type="datetime1">
              <a:rPr lang="el-GR" smtClean="0"/>
              <a:t>25/6/2015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56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9421-9780-4B79-AE3C-22456461B46F}" type="datetime1">
              <a:rPr lang="el-GR" smtClean="0"/>
              <a:t>25/6/2015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68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0EEF-2472-4C77-86B6-DF385FE41B0E}" type="datetime1">
              <a:rPr lang="el-GR" smtClean="0"/>
              <a:t>25/6/2015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08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5475-195A-42F5-B605-5FBC97850B16}" type="datetime1">
              <a:rPr lang="el-GR" smtClean="0"/>
              <a:t>25/6/2015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04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E2BC-ED2D-4069-B096-0527AE10DD36}" type="datetime1">
              <a:rPr lang="el-GR" smtClean="0"/>
              <a:t>25/6/2015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9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EF58-E338-465E-BCF6-A98F9F38D369}" type="datetime1">
              <a:rPr lang="el-GR" smtClean="0"/>
              <a:t>25/6/2015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63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01CBB-9CFF-43D8-AD69-75A5C33E89C2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6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wmf"/><Relationship Id="rId9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2393"/>
            <a:ext cx="7772400" cy="794519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ΣΤΑΤΙΚΗ Ι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84512"/>
            <a:ext cx="9144000" cy="67248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Ενότητα 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el-GR" b="1" baseline="30000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: ΟΙ ΜΟΝΑΧΙΚΕΣ ΜΕΤΑΚΙΝΗΣΕΙΣ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7504" y="3356992"/>
            <a:ext cx="88924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 smtClean="0">
                <a:solidFill>
                  <a:schemeClr val="tx1"/>
                </a:solidFill>
              </a:rPr>
              <a:t>Διάλεξη: Καταναγκασμοί – υπολογισμός μετακινήσεων λόγω καταναγκασμών.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4016" y="4509120"/>
            <a:ext cx="88924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dirty="0" smtClean="0">
                <a:solidFill>
                  <a:schemeClr val="tx1"/>
                </a:solidFill>
              </a:rPr>
              <a:t>Καθηγητής Ε. Μυστακίδης</a:t>
            </a:r>
          </a:p>
          <a:p>
            <a:r>
              <a:rPr lang="el-GR" sz="2600" dirty="0" smtClean="0">
                <a:solidFill>
                  <a:schemeClr val="tx1"/>
                </a:solidFill>
              </a:rPr>
              <a:t>Τμήμα Πολιτικών Μηχανικών Π.Θ.</a:t>
            </a:r>
            <a:endParaRPr lang="el-GR" sz="2600" dirty="0">
              <a:solidFill>
                <a:schemeClr val="tx1"/>
              </a:solidFill>
            </a:endParaRPr>
          </a:p>
        </p:txBody>
      </p:sp>
      <p:pic>
        <p:nvPicPr>
          <p:cNvPr id="22538" name="Picture 10" descr="Λογότυπο Πανεπιστήμιο Θεσσαλία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800"/>
            <a:ext cx="147216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195737" y="404664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ΠΑΝΕΠΙΣΤΗΜΙΟ ΘΕΣΣΑΛΙΑΣ</a:t>
            </a:r>
            <a:endParaRPr lang="el-GR" sz="2800" b="1" dirty="0">
              <a:solidFill>
                <a:schemeClr val="tx1"/>
              </a:solidFill>
            </a:endParaRPr>
          </a:p>
        </p:txBody>
      </p:sp>
      <p:pic>
        <p:nvPicPr>
          <p:cNvPr id="22533" name="Picture 5" descr="Λογότυπο ανοιχτά ακαδημαϊκά μαθήματα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353"/>
            <a:ext cx="2235695" cy="181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Εικόνα 3" descr="Λογότυπο ΕΣΠΑ 2007-2013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61248"/>
            <a:ext cx="4797921" cy="11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Συγκεντρωμένοι καταναγκασμοί – ισοστατικοί φορείς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008" y="908720"/>
            <a:ext cx="9036496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Στους ισοστατικούς φορείς οι διαφορές συναρμογής δεν προκαλούν ιδιαίτερα προβλήματα, σε αντίθεση με την περίπτωση των υπερστατικών φορέων.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Στην περίπτωση των ισοστατικών φορέων ζητούμενο θα είναι και πάλι το σχήμα του φορέα μετά την εισαγωγή του καταναγκασμού. </a:t>
            </a:r>
          </a:p>
        </p:txBody>
      </p:sp>
      <p:graphicFrame>
        <p:nvGraphicFramePr>
          <p:cNvPr id="2" name="Object 1" descr="Εικόνα που περιγράφει την παραμόρφωση που προκαλείται σε έναν ισοστατικό φορέα και συγκεκριμένα σε μια αμφιέρειστη δοκό λόγω του κάθε είδους συγκεντρωμένου καταναγκασμού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993292"/>
              </p:ext>
            </p:extLst>
          </p:nvPr>
        </p:nvGraphicFramePr>
        <p:xfrm>
          <a:off x="1835696" y="3140968"/>
          <a:ext cx="5506625" cy="3535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1" name="Picture (32-bit)" r:id="rId3" imgW="2714760" imgH="1743120" progId="MetafileCompanion32.Picture.1">
                  <p:embed/>
                </p:oleObj>
              </mc:Choice>
              <mc:Fallback>
                <p:oleObj name="Picture (32-bit)" r:id="rId3" imgW="2714760" imgH="17431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3140968"/>
                        <a:ext cx="5506625" cy="3535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6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Υπολογισμός σχήματος φορέα λόγω </a:t>
            </a:r>
            <a:r>
              <a:rPr lang="en-US" sz="2800" b="1" dirty="0" smtClean="0"/>
              <a:t>t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008" y="908720"/>
            <a:ext cx="5076056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ο φορέας του σχήματος, του οποίου το ένα μέλος υπόκειται σε </a:t>
            </a:r>
            <a:r>
              <a:rPr lang="en-US" sz="2400" dirty="0" smtClean="0"/>
              <a:t>t.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Ζητούμενο είναι το δ</a:t>
            </a:r>
            <a:r>
              <a:rPr lang="el-GR" sz="2400" baseline="-25000" dirty="0" smtClean="0"/>
              <a:t>Α,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Αρχικά, παρατηρείται ότι η μετακίνηση είναι δυνατή. Επίσης, υπάρχουν τα δ</a:t>
            </a:r>
            <a:r>
              <a:rPr lang="el-GR" sz="2400" baseline="-25000" dirty="0" smtClean="0"/>
              <a:t>Α,</a:t>
            </a:r>
            <a:r>
              <a:rPr lang="en-US" sz="2400" baseline="-25000" dirty="0" smtClean="0"/>
              <a:t>t </a:t>
            </a:r>
            <a:r>
              <a:rPr lang="el-GR" sz="2400" dirty="0" smtClean="0"/>
              <a:t>και ε,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.</a:t>
            </a:r>
            <a:endParaRPr lang="el-GR" sz="2400" dirty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Για να εφαρμοστεί η Α.Δ.Ε. </a:t>
            </a:r>
            <a:r>
              <a:rPr lang="el-GR" sz="2400" dirty="0"/>
              <a:t>τ</a:t>
            </a:r>
            <a:r>
              <a:rPr lang="el-GR" sz="2400" dirty="0" smtClean="0"/>
              <a:t>οποθετείται στο σημείο Α, μοναδιαία δύναμη εργικά αντίστοιχη του ζητούμενου μεγέθους.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Μετά την εφαρμογή του μοναδιαίου φορτίου στο φορέα υπάρχουν τα:</a:t>
            </a:r>
          </a:p>
        </p:txBody>
      </p:sp>
      <p:graphicFrame>
        <p:nvGraphicFramePr>
          <p:cNvPr id="9" name="Object 8" descr="Εικόνα ισοστατκού φορέα που παραμορφώνεται λόγω ομοιόμορφης μεταβολής της θερμοκρασίας στο ένα του μέλο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055175"/>
              </p:ext>
            </p:extLst>
          </p:nvPr>
        </p:nvGraphicFramePr>
        <p:xfrm>
          <a:off x="5292080" y="1052736"/>
          <a:ext cx="3744416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5" name="Picture (32-bit)" r:id="rId3" imgW="2809800" imgH="1638360" progId="MetafileCompanion32.Picture.1">
                  <p:embed/>
                </p:oleObj>
              </mc:Choice>
              <mc:Fallback>
                <p:oleObj name="Picture (32-bit)" r:id="rId3" imgW="2809800" imgH="16383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080" y="1052736"/>
                        <a:ext cx="3744416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6165304"/>
                <a:ext cx="2694648" cy="431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1, 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165304"/>
                <a:ext cx="2694648" cy="431657"/>
              </a:xfrm>
              <a:prstGeom prst="rect">
                <a:avLst/>
              </a:prstGeom>
              <a:blipFill rotWithShape="1">
                <a:blip r:embed="rId7"/>
                <a:stretch>
                  <a:fillRect r="-4525" b="-126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 descr="Εικόνα που παρουσιάζει την επιβολή μοναδιαιου φορτίου στο σημείο Α του φορέα με σκοπό τον υπολογισμό της ζητούμενης μετακίνησης στο σημείο αυτό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878117"/>
              </p:ext>
            </p:extLst>
          </p:nvPr>
        </p:nvGraphicFramePr>
        <p:xfrm>
          <a:off x="5436096" y="3365718"/>
          <a:ext cx="2664296" cy="214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6" name="Picture (32-bit)" r:id="rId8" imgW="2057400" imgH="1571760" progId="MetafileCompanion32.Picture.1">
                  <p:embed/>
                </p:oleObj>
              </mc:Choice>
              <mc:Fallback>
                <p:oleObj name="Picture (32-bit)" r:id="rId8" imgW="2057400" imgH="15717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36096" y="3365718"/>
                        <a:ext cx="2664296" cy="214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34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Υπολογισμός σχήματος φορέα λόγω </a:t>
            </a:r>
            <a:r>
              <a:rPr lang="en-US" sz="2800" b="1" dirty="0" smtClean="0"/>
              <a:t>t (</a:t>
            </a:r>
            <a:r>
              <a:rPr lang="el-GR" sz="2800" b="1" dirty="0" smtClean="0"/>
              <a:t>συνέχεια)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008" y="908720"/>
            <a:ext cx="86764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Επομένως, ο τύπος της Α.Δ.Ε. </a:t>
            </a:r>
            <a:r>
              <a:rPr lang="el-GR" sz="2400" dirty="0"/>
              <a:t>γ</a:t>
            </a:r>
            <a:r>
              <a:rPr lang="el-GR" sz="2400" dirty="0" smtClean="0"/>
              <a:t>ράφεται: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28" y="1484784"/>
                <a:ext cx="6154570" cy="939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1∗</m:t>
                      </m:r>
                      <m:sSub>
                        <m:sSubPr>
                          <m:ctrlPr>
                            <a:rPr lang="el-GR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1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</a:rPr>
                            <m:t>A</m:t>
                          </m:r>
                          <m:r>
                            <a:rPr lang="el-GR" sz="2100" b="0" i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1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1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en-US" sz="21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100" b="0" i="0" smtClean="0">
                                  <a:latin typeface="Cambria Math"/>
                                </a:rPr>
                                <m:t>A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100" b="0" i="1" smtClean="0">
                                  <a:latin typeface="Cambria Math"/>
                                </a:rPr>
                                <m:t>𝜅</m:t>
                              </m:r>
                              <m:r>
                                <a:rPr lang="el-GR" sz="21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/>
                            </a:rPr>
                            <m:t>𝑑𝑠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1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</m:acc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,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100" b="0" i="0" smtClean="0">
                                      <a:latin typeface="Cambria Math"/>
                                    </a:rPr>
                                    <m:t>A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100" b="0" i="1" smtClean="0">
                                      <a:latin typeface="Cambria Math"/>
                                    </a:rPr>
                                    <m:t>𝛾</m:t>
                                  </m:r>
                                  <m:r>
                                    <a:rPr lang="el-GR" sz="2100" b="0" i="1" smtClean="0">
                                      <a:latin typeface="Cambria Math"/>
                                    </a:rPr>
                                    <m:t>,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100" b="0" i="1" smtClean="0">
                                  <a:latin typeface="Cambria Math"/>
                                </a:rPr>
                                <m:t>𝑑𝑠</m:t>
                              </m:r>
                              <m:r>
                                <a:rPr lang="en-US" sz="2100" b="0" i="1" smtClean="0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sz="2100" b="0" i="1" smtClean="0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1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1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100" b="0" i="1" smtClean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100" b="0" i="0" smtClean="0">
                                          <a:latin typeface="Cambria Math"/>
                                        </a:rPr>
                                        <m:t>A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1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100" b="0" i="1" smtClean="0">
                                          <a:latin typeface="Cambria Math"/>
                                        </a:rPr>
                                        <m:t>𝜀</m:t>
                                      </m:r>
                                      <m:r>
                                        <a:rPr lang="el-GR" sz="21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𝑑𝑠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84784"/>
                <a:ext cx="6154570" cy="9399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179512" y="2492896"/>
            <a:ext cx="86764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Όμως, κ,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=0 </a:t>
            </a:r>
            <a:r>
              <a:rPr lang="el-GR" sz="2400" dirty="0" smtClean="0"/>
              <a:t>και γ,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=0. </a:t>
            </a:r>
            <a:r>
              <a:rPr lang="el-GR" sz="2400" dirty="0" smtClean="0"/>
              <a:t>Άρα: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6" y="3137135"/>
                <a:ext cx="2837636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1∗</m:t>
                      </m:r>
                      <m:sSub>
                        <m:sSubPr>
                          <m:ctrlPr>
                            <a:rPr lang="el-GR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1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</a:rPr>
                            <m:t>A</m:t>
                          </m:r>
                          <m:r>
                            <a:rPr lang="el-GR" sz="2100" b="0" i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sz="2100" b="0" i="0" smtClean="0">
                              <a:latin typeface="Cambria Math"/>
                            </a:rPr>
                            <m:t>Β</m:t>
                          </m:r>
                          <m:r>
                            <m:rPr>
                              <m:sty m:val="p"/>
                            </m:rPr>
                            <a:rPr lang="el-GR" sz="2100" b="0" i="0" smtClean="0">
                              <a:latin typeface="Cambria Math"/>
                            </a:rPr>
                            <m:t>Γ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1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acc>
                              <m:r>
                                <a:rPr lang="en-US" sz="21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100" b="0" i="1" smtClean="0">
                                  <a:latin typeface="Cambria Math"/>
                                </a:rPr>
                                <m:t>𝜀</m:t>
                              </m:r>
                              <m:r>
                                <a:rPr lang="el-GR" sz="21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137135"/>
                <a:ext cx="2837636" cy="10928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179512" y="4437112"/>
            <a:ext cx="5184576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Για να υπολογιστεί η ζητούμενη μετατόπιση θα πρέπει να υπολογιστεί το διάγραμμα των αξονικών λόγω μοναδιαίου φορτίου στο Α και να πολλαπλασιαστεί με το ομοιόμορφο ε,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graphicFrame>
        <p:nvGraphicFramePr>
          <p:cNvPr id="2" name="Object 1" descr="Εικόνα που παρουσιάζει το διάγραμμα των αξονικών του φορέα λόγω μοναδιαίου στο σημείο Α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148839"/>
              </p:ext>
            </p:extLst>
          </p:nvPr>
        </p:nvGraphicFramePr>
        <p:xfrm>
          <a:off x="5460082" y="3795316"/>
          <a:ext cx="3504406" cy="258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7" name="Picture (32-bit)" r:id="rId7" imgW="2400480" imgH="1571760" progId="MetafileCompanion32.Picture.1">
                  <p:embed/>
                </p:oleObj>
              </mc:Choice>
              <mc:Fallback>
                <p:oleObj name="Picture (32-bit)" r:id="rId7" imgW="2400480" imgH="15717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60082" y="3795316"/>
                        <a:ext cx="3504406" cy="258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44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Υπολογισμός σχήματος φορέα λόγω Δ</a:t>
            </a:r>
            <a:r>
              <a:rPr lang="en-US" sz="2800" b="1" dirty="0" smtClean="0"/>
              <a:t>t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008" y="836712"/>
            <a:ext cx="5076056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ο φορέας του σχήματος, που υπόκειται σε Δ</a:t>
            </a:r>
            <a:r>
              <a:rPr lang="en-US" sz="2400" dirty="0" smtClean="0"/>
              <a:t>t.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Ζητούμενο είναι το δ</a:t>
            </a:r>
            <a:r>
              <a:rPr lang="el-GR" sz="2400" baseline="-25000" dirty="0" smtClean="0"/>
              <a:t>Γ,Δ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Αρχικά, παρατηρείται ότι η μετακίνηση είναι δυνατή. Επίσης, υπάρχουν τα δ</a:t>
            </a:r>
            <a:r>
              <a:rPr lang="el-GR" sz="2400" baseline="-25000" dirty="0" smtClean="0"/>
              <a:t>Γ,Δ</a:t>
            </a:r>
            <a:r>
              <a:rPr lang="en-US" sz="2400" baseline="-25000" dirty="0" smtClean="0"/>
              <a:t>t </a:t>
            </a:r>
            <a:r>
              <a:rPr lang="el-GR" sz="2400" dirty="0" smtClean="0"/>
              <a:t>και κ,</a:t>
            </a:r>
            <a:r>
              <a:rPr lang="el-GR" sz="2400" baseline="-25000" dirty="0" smtClean="0"/>
              <a:t>Δ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graphicFrame>
        <p:nvGraphicFramePr>
          <p:cNvPr id="2" name="Object 1" descr="Εικόνα αμφιέρειστης δοκού που καμπυλώνεται λόγω ανομοιόμορφης μεταβολής της θερμοκρασίας και εικόνα που δείχνει την επιβολή μοναδιαίου φορτίου στο σημείο Γ της δοκού με σκοπό τον υπολογισμό της ζητούμενης μετακίνηση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41218"/>
              </p:ext>
            </p:extLst>
          </p:nvPr>
        </p:nvGraphicFramePr>
        <p:xfrm>
          <a:off x="5148064" y="908720"/>
          <a:ext cx="39624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8" name="Picture (32-bit)" r:id="rId3" imgW="3962520" imgH="2571840" progId="MetafileCompanion32.Picture.1">
                  <p:embed/>
                </p:oleObj>
              </mc:Choice>
              <mc:Fallback>
                <p:oleObj name="Picture (32-bit)" r:id="rId3" imgW="3962520" imgH="25718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8064" y="908720"/>
                        <a:ext cx="3962400" cy="257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72008" y="4003278"/>
            <a:ext cx="9071992" cy="1225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Για να εφαρμοστεί η Α.Δ.Ε. τοποθετείται στο σημείο Γ, μοναδιαία δύναμη εργικά αντίστοιχη του ζητούμενου μεγέθους. Στην περίπτωση αυτή η σχέση της Α.Δ.Ε. </a:t>
            </a:r>
            <a:r>
              <a:rPr lang="el-GR" sz="2400" dirty="0"/>
              <a:t>ε</a:t>
            </a:r>
            <a:r>
              <a:rPr lang="el-GR" sz="2400" dirty="0" smtClean="0"/>
              <a:t>ιναι: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82746" y="5288465"/>
                <a:ext cx="3050515" cy="1092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1∗</m:t>
                      </m:r>
                      <m:sSub>
                        <m:sSubPr>
                          <m:ctrlPr>
                            <a:rPr lang="el-GR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1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100" b="0" i="0" smtClean="0">
                              <a:latin typeface="Cambria Math"/>
                            </a:rPr>
                            <m:t>Γ</m:t>
                          </m:r>
                          <m:r>
                            <a:rPr lang="el-GR" sz="2100" b="0" i="0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1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1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en-US" sz="21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100" b="0" i="0" smtClean="0">
                                  <a:latin typeface="Cambria Math"/>
                                </a:rPr>
                                <m:t>Γ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100" b="0" i="1" smtClean="0">
                                  <a:latin typeface="Cambria Math"/>
                                </a:rPr>
                                <m:t>𝜅</m:t>
                              </m:r>
                              <m:r>
                                <a:rPr lang="el-GR" sz="21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100" b="0" i="0" smtClean="0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sz="21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746" y="5288465"/>
                <a:ext cx="3050515" cy="10928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48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Υπολογισμός σχήματος φορέα λόγω </a:t>
            </a:r>
            <a:r>
              <a:rPr lang="en-US" sz="2800" b="1" dirty="0" smtClean="0"/>
              <a:t>t </a:t>
            </a:r>
            <a:r>
              <a:rPr lang="el-GR" sz="2800" b="1" dirty="0" smtClean="0"/>
              <a:t>και Δ</a:t>
            </a:r>
            <a:r>
              <a:rPr lang="en-US" sz="2800" b="1" dirty="0" smtClean="0"/>
              <a:t>t</a:t>
            </a:r>
            <a:r>
              <a:rPr lang="el-GR" sz="2800" b="1" dirty="0" smtClean="0"/>
              <a:t> - συμπέρασμα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008" y="836712"/>
            <a:ext cx="896448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Από τα προηγούμενα αποδεικνύεται ότι όταν σε ένα φορέα εμφανίζεται ομοιόμορφη μεταβολή θερμοκρασίας </a:t>
            </a:r>
            <a:r>
              <a:rPr lang="en-US" sz="2400" dirty="0" smtClean="0"/>
              <a:t>t, </a:t>
            </a:r>
            <a:r>
              <a:rPr lang="el-GR" sz="2400" dirty="0" smtClean="0"/>
              <a:t>η σχέση της Α.Δ.Ε. περιορίζεται στον όρο με την αξονική, καθώς στο φορέα υπάρχει μόνο το ε,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None/>
            </a:pPr>
            <a:r>
              <a:rPr lang="el-GR" sz="2400" dirty="0" smtClean="0"/>
              <a:t>Αντίστοιχα, </a:t>
            </a:r>
            <a:r>
              <a:rPr lang="el-GR" sz="2400" dirty="0"/>
              <a:t>όταν σε ένα φορέα εμφανίζεται </a:t>
            </a:r>
            <a:r>
              <a:rPr lang="el-GR" sz="2400" dirty="0" smtClean="0"/>
              <a:t>ανομοιόμορφη </a:t>
            </a:r>
            <a:r>
              <a:rPr lang="el-GR" sz="2400" dirty="0"/>
              <a:t>μεταβολή θερμοκρασίας </a:t>
            </a:r>
            <a:r>
              <a:rPr lang="el-GR" sz="2400" dirty="0" smtClean="0"/>
              <a:t>Δ</a:t>
            </a:r>
            <a:r>
              <a:rPr lang="en-US" sz="2400" dirty="0" smtClean="0"/>
              <a:t>t</a:t>
            </a:r>
            <a:r>
              <a:rPr lang="en-US" sz="2400" dirty="0"/>
              <a:t>, </a:t>
            </a:r>
            <a:r>
              <a:rPr lang="el-GR" sz="2400" dirty="0"/>
              <a:t>η σχέση της Α.Δ.Ε. περιορίζεται στον όρο με </a:t>
            </a:r>
            <a:r>
              <a:rPr lang="el-GR" sz="2400" dirty="0" smtClean="0"/>
              <a:t>τη ροπή, </a:t>
            </a:r>
            <a:r>
              <a:rPr lang="el-GR" sz="2400" dirty="0"/>
              <a:t>καθώς στο φορέα υπάρχει μόνο το </a:t>
            </a:r>
            <a:r>
              <a:rPr lang="el-GR" sz="2400" dirty="0" smtClean="0"/>
              <a:t>κ,</a:t>
            </a:r>
            <a:r>
              <a:rPr lang="el-GR" sz="2400" baseline="-25000" dirty="0" smtClean="0"/>
              <a:t>Δ</a:t>
            </a:r>
            <a:r>
              <a:rPr lang="en-US" sz="2400" baseline="-25000" dirty="0" smtClean="0"/>
              <a:t>t</a:t>
            </a:r>
            <a:r>
              <a:rPr lang="en-US" sz="2400" dirty="0"/>
              <a:t>.</a:t>
            </a: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Επομένως, γενικά θα ισχύει: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82102" y="4466744"/>
                <a:ext cx="2231637" cy="1092863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1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l-GR" sz="2100" b="0" i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1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acc>
                              <m:r>
                                <a:rPr lang="en-US" sz="21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1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100" b="0" i="1" smtClean="0">
                                  <a:latin typeface="Cambria Math"/>
                                </a:rPr>
                                <m:t>𝜀</m:t>
                              </m:r>
                              <m:r>
                                <a:rPr lang="el-GR" sz="21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02" y="4466744"/>
                <a:ext cx="2231637" cy="10928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82889" y="5648505"/>
                <a:ext cx="2549351" cy="1092863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1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l-GR" sz="2100" b="0" i="0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1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1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en-US" sz="21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1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100" b="0" i="1" smtClean="0">
                                  <a:latin typeface="Cambria Math"/>
                                </a:rPr>
                                <m:t>𝜅</m:t>
                              </m:r>
                              <m:r>
                                <a:rPr lang="el-GR" sz="21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100" b="0" i="0" smtClean="0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sz="21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889" y="5648505"/>
                <a:ext cx="2549351" cy="10928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36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Υπολογισμός σχήματος φορέα λόγω Δ</a:t>
            </a:r>
            <a:r>
              <a:rPr lang="el-GR" sz="2800" b="1" dirty="0"/>
              <a:t>φ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008" y="836712"/>
            <a:ext cx="5076056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ο φορέας του σχήματος, που υπόκειται σε Δ</a:t>
            </a:r>
            <a:r>
              <a:rPr lang="el-GR" sz="2400" dirty="0"/>
              <a:t>φ</a:t>
            </a:r>
            <a:r>
              <a:rPr lang="en-US" sz="24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Ζητούμενο είναι το δ</a:t>
            </a:r>
            <a:r>
              <a:rPr lang="en-US" sz="2400" baseline="-25000" dirty="0" err="1" smtClean="0"/>
              <a:t>i</a:t>
            </a:r>
            <a:r>
              <a:rPr lang="el-GR" sz="2400" baseline="-25000" dirty="0" smtClean="0"/>
              <a:t>,Δφ</a:t>
            </a:r>
            <a:r>
              <a:rPr lang="en-US" sz="24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Στην περίπτωση αυτή υπάρχουν τα δ</a:t>
            </a:r>
            <a:r>
              <a:rPr lang="en-US" sz="2400" baseline="-25000" dirty="0" err="1"/>
              <a:t>i</a:t>
            </a:r>
            <a:r>
              <a:rPr lang="el-GR" sz="2400" baseline="-25000" dirty="0" smtClean="0"/>
              <a:t>,Δ</a:t>
            </a:r>
            <a:r>
              <a:rPr lang="el-GR" sz="2400" baseline="-25000" dirty="0"/>
              <a:t>φ</a:t>
            </a:r>
            <a:r>
              <a:rPr lang="en-US" sz="2400" baseline="-25000" dirty="0" smtClean="0"/>
              <a:t> </a:t>
            </a:r>
            <a:r>
              <a:rPr lang="el-GR" sz="2400" dirty="0" smtClean="0"/>
              <a:t>και Δφ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graphicFrame>
        <p:nvGraphicFramePr>
          <p:cNvPr id="3" name="Object 2" descr="Εικόνα αμφιέρειστης δοκού που παραμορφώνεται λόγω σφήνας και εικόνα που περιγράφει την επιβολή μοναδιαίου φορτίου στο σημείο i της δοκού και την εύρεση του διαγράμματος των ροπών λόγω μοναδιαίου, με σκοπό τον υπολογισμό της ζητούμενης μετακίνηση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708083"/>
              </p:ext>
            </p:extLst>
          </p:nvPr>
        </p:nvGraphicFramePr>
        <p:xfrm>
          <a:off x="4804788" y="764704"/>
          <a:ext cx="3871668" cy="2982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1" name="Picture (32-bit)" r:id="rId3" imgW="2695680" imgH="2076480" progId="MetafileCompanion32.Picture.1">
                  <p:embed/>
                </p:oleObj>
              </mc:Choice>
              <mc:Fallback>
                <p:oleObj name="Picture (32-bit)" r:id="rId3" imgW="2695680" imgH="207648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4788" y="764704"/>
                        <a:ext cx="3871668" cy="2982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72008" y="3861048"/>
            <a:ext cx="90719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Για να εφαρμοστεί η Α.Δ.Ε. τοποθετείται στο σημείο </a:t>
            </a:r>
            <a:r>
              <a:rPr lang="en-US" sz="2400" dirty="0" err="1" smtClean="0"/>
              <a:t>i</a:t>
            </a:r>
            <a:r>
              <a:rPr lang="el-GR" sz="2400" dirty="0" smtClean="0"/>
              <a:t> μοναδιαία δύναμη εργικά αντίστοιχη του ζητούμενου μεγέθους. Επίσης, το Δφ είναι εργικά αντίστοιχο με τη ροπή και άρα η σχέση της Α.Δ.Ε. </a:t>
            </a:r>
            <a:r>
              <a:rPr lang="el-GR" sz="2400" dirty="0"/>
              <a:t>θ</a:t>
            </a:r>
            <a:r>
              <a:rPr lang="el-GR" sz="2400" dirty="0" smtClean="0"/>
              <a:t>α περιοριστεί στον όρο με τη ροπή.</a:t>
            </a:r>
            <a:r>
              <a:rPr lang="en-US" sz="2400" dirty="0" smtClean="0"/>
              <a:t> </a:t>
            </a:r>
            <a:r>
              <a:rPr lang="el-GR" sz="2400" dirty="0" smtClean="0"/>
              <a:t>Ο καταναγκασμός όμως είναι συγκεντρωμένος και όχι κατανεμημένος και επομένως το ολοκλήρωμα θα εκφυλιστεί σε γινόμενο. Γενικά θα ισχύει: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26736" y="6237312"/>
                <a:ext cx="2109360" cy="450188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1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l-GR" sz="2100" b="0" i="0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1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el-GR" sz="2100" b="0" i="1" smtClean="0">
                              <a:latin typeface="Cambria Math"/>
                            </a:rPr>
                            <m:t>𝜑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21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1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el-GR" sz="2100" b="0" i="1" smtClean="0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736" y="6237312"/>
                <a:ext cx="2109360" cy="450188"/>
              </a:xfrm>
              <a:prstGeom prst="rect">
                <a:avLst/>
              </a:prstGeom>
              <a:blipFill rotWithShape="1">
                <a:blip r:embed="rId7"/>
                <a:stretch>
                  <a:fillRect b="-2564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Υπολογισμός σχήματος φορέα λόγω Δ</a:t>
            </a:r>
            <a:r>
              <a:rPr lang="en-US" sz="2800" b="1" dirty="0" smtClean="0"/>
              <a:t>h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008" y="836712"/>
            <a:ext cx="5076056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ο φορέας του σχήματος, που υπόκειται σε Δ</a:t>
            </a:r>
            <a:r>
              <a:rPr lang="en-US" sz="2400" dirty="0" smtClean="0"/>
              <a:t>h.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Ζητούμενο είναι το δ</a:t>
            </a:r>
            <a:r>
              <a:rPr lang="en-US" sz="2400" baseline="-25000" dirty="0" err="1" smtClean="0"/>
              <a:t>i</a:t>
            </a:r>
            <a:r>
              <a:rPr lang="el-GR" sz="2400" baseline="-25000" dirty="0" smtClean="0"/>
              <a:t>,Δ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Στην περίπτωση αυτή υπάρχουν τα δ</a:t>
            </a:r>
            <a:r>
              <a:rPr lang="en-US" sz="2400" baseline="-25000" dirty="0" err="1"/>
              <a:t>i</a:t>
            </a:r>
            <a:r>
              <a:rPr lang="el-GR" sz="2400" baseline="-25000" dirty="0" smtClean="0"/>
              <a:t>,Δ</a:t>
            </a:r>
            <a:r>
              <a:rPr lang="en-US" sz="2400" baseline="-25000" dirty="0" smtClean="0"/>
              <a:t>h </a:t>
            </a:r>
            <a:r>
              <a:rPr lang="el-GR" sz="2400" dirty="0" smtClean="0"/>
              <a:t>και Δ</a:t>
            </a:r>
            <a:r>
              <a:rPr lang="en-US" sz="2400" dirty="0" smtClean="0"/>
              <a:t>h.</a:t>
            </a:r>
            <a:endParaRPr lang="el-GR" sz="2400" dirty="0"/>
          </a:p>
        </p:txBody>
      </p:sp>
      <p:graphicFrame>
        <p:nvGraphicFramePr>
          <p:cNvPr id="2" name="Object 1" descr="Εικόνα αμφιέρειστης δοκού που παραμορφώνεται λόγω άλματος και εικόνα που περιγράφει την επιβολή μοναδιαίου φορτίου στο σημείο i της δοκού και την εύρεση του διαγράμματος των τεμνουσών λόγω μοναδιαίου, με σκοπό τον υπολογισμό της ζητούμενης μετακίνηση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36059"/>
              </p:ext>
            </p:extLst>
          </p:nvPr>
        </p:nvGraphicFramePr>
        <p:xfrm>
          <a:off x="5220072" y="842137"/>
          <a:ext cx="3711103" cy="3090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3" name="Picture (32-bit)" r:id="rId3" imgW="3533760" imgH="2943360" progId="MetafileCompanion32.Picture.1">
                  <p:embed/>
                </p:oleObj>
              </mc:Choice>
              <mc:Fallback>
                <p:oleObj name="Picture (32-bit)" r:id="rId3" imgW="3533760" imgH="29433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0072" y="842137"/>
                        <a:ext cx="3711103" cy="3090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72008" y="4077072"/>
            <a:ext cx="907199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Για να εφαρμοστεί η Α.Δ.Ε. τοποθετείται στο σημείο </a:t>
            </a:r>
            <a:r>
              <a:rPr lang="en-US" sz="2400" dirty="0" err="1" smtClean="0"/>
              <a:t>i</a:t>
            </a:r>
            <a:r>
              <a:rPr lang="el-GR" sz="2400" dirty="0" smtClean="0"/>
              <a:t> μοναδιαία δύναμη. Επίσης, το Δ</a:t>
            </a:r>
            <a:r>
              <a:rPr lang="en-US" sz="2400" dirty="0" smtClean="0"/>
              <a:t>h</a:t>
            </a:r>
            <a:r>
              <a:rPr lang="el-GR" sz="2400" dirty="0" smtClean="0"/>
              <a:t> είναι εργικά αντίστοιχο με την </a:t>
            </a:r>
            <a:r>
              <a:rPr lang="en-US" sz="2400" dirty="0" smtClean="0"/>
              <a:t>Q </a:t>
            </a:r>
            <a:r>
              <a:rPr lang="el-GR" sz="2400" dirty="0" smtClean="0"/>
              <a:t>και άρα, η σχέση της Α.Δ.Ε. </a:t>
            </a:r>
            <a:r>
              <a:rPr lang="el-GR" sz="2400" dirty="0"/>
              <a:t>θ</a:t>
            </a:r>
            <a:r>
              <a:rPr lang="el-GR" sz="2400" dirty="0" smtClean="0"/>
              <a:t>α περιοριστεί στον όρο με την τέμνουσα.</a:t>
            </a:r>
            <a:r>
              <a:rPr lang="en-US" sz="2400" dirty="0" smtClean="0"/>
              <a:t> </a:t>
            </a:r>
            <a:r>
              <a:rPr lang="el-GR" sz="2400" dirty="0" smtClean="0"/>
              <a:t>Και πάλι ο καταναγκασμός είναι συγκεντρωμένος και όχι κατανεμημένος και επομένως το ολοκλήρωμα θα εκφυλιστεί σε γινόμενο. Γενικά θα ισχύει: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26736" y="6093296"/>
                <a:ext cx="2019720" cy="437812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1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l-GR" sz="2100" b="0" i="0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1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h𝑠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21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1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736" y="6093296"/>
                <a:ext cx="2019720" cy="437812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05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Υπολογισμός σχήματος φορέα λόγω Δ</a:t>
            </a:r>
            <a:r>
              <a:rPr lang="en-US" sz="2800" b="1" dirty="0"/>
              <a:t>s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008" y="836712"/>
            <a:ext cx="4644008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ο φορέας του σχήματος, που υπόκειται σε Δ</a:t>
            </a:r>
            <a:r>
              <a:rPr lang="en-US" sz="2400" dirty="0"/>
              <a:t>s</a:t>
            </a:r>
            <a:r>
              <a:rPr lang="en-US" sz="24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Ζητούμενο είναι το δ</a:t>
            </a:r>
            <a:r>
              <a:rPr lang="en-US" sz="2400" baseline="-25000" dirty="0" err="1" smtClean="0"/>
              <a:t>i</a:t>
            </a:r>
            <a:r>
              <a:rPr lang="el-GR" sz="2400" baseline="-25000" dirty="0" smtClean="0"/>
              <a:t>,Δ</a:t>
            </a:r>
            <a:r>
              <a:rPr lang="en-US" sz="2400" baseline="-25000" dirty="0"/>
              <a:t>s</a:t>
            </a:r>
            <a:r>
              <a:rPr lang="en-US" sz="24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Στην περίπτωση αυτή υπάρχουν τα δ</a:t>
            </a:r>
            <a:r>
              <a:rPr lang="en-US" sz="2400" baseline="-25000" dirty="0" err="1"/>
              <a:t>i</a:t>
            </a:r>
            <a:r>
              <a:rPr lang="el-GR" sz="2400" baseline="-25000" dirty="0" smtClean="0"/>
              <a:t>,Δ</a:t>
            </a:r>
            <a:r>
              <a:rPr lang="en-US" sz="2400" baseline="-25000" dirty="0"/>
              <a:t>s</a:t>
            </a:r>
            <a:r>
              <a:rPr lang="en-US" sz="2400" baseline="-25000" dirty="0" smtClean="0"/>
              <a:t> </a:t>
            </a:r>
            <a:r>
              <a:rPr lang="el-GR" sz="2400" dirty="0" smtClean="0"/>
              <a:t>και Δ</a:t>
            </a:r>
            <a:r>
              <a:rPr lang="en-US" sz="2400" dirty="0"/>
              <a:t>s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graphicFrame>
        <p:nvGraphicFramePr>
          <p:cNvPr id="4" name="Object 3" descr="Εικόνα κατακόρυφου προβόλου που παραμορφώνεται λόγω χάσματος και εικόνα που περιγράφει την επιβολή μοναδιαίου φορτίου στο ελεύθερο άκρο του προβόλου με σκοπό τον υπολογισμό της ζητούμενης μετακίνηση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628660"/>
              </p:ext>
            </p:extLst>
          </p:nvPr>
        </p:nvGraphicFramePr>
        <p:xfrm>
          <a:off x="5167427" y="891183"/>
          <a:ext cx="3773339" cy="282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6" name="Picture (32-bit)" r:id="rId3" imgW="2162160" imgH="1619280" progId="MetafileCompanion32.Picture.1">
                  <p:embed/>
                </p:oleObj>
              </mc:Choice>
              <mc:Fallback>
                <p:oleObj name="Picture (32-bit)" r:id="rId3" imgW="2162160" imgH="161928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7427" y="891183"/>
                        <a:ext cx="3773339" cy="2825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72008" y="4077072"/>
            <a:ext cx="907199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Για να εφαρμοστεί η Α.Δ.Ε. τοποθετείται στο σημείο </a:t>
            </a:r>
            <a:r>
              <a:rPr lang="en-US" sz="2400" dirty="0" err="1" smtClean="0"/>
              <a:t>i</a:t>
            </a:r>
            <a:r>
              <a:rPr lang="el-GR" sz="2400" dirty="0" smtClean="0"/>
              <a:t> μοναδιαία δύναμη. Επίσης, το Δ</a:t>
            </a:r>
            <a:r>
              <a:rPr lang="en-US" sz="2400" dirty="0"/>
              <a:t>s</a:t>
            </a:r>
            <a:r>
              <a:rPr lang="el-GR" sz="2400" dirty="0" smtClean="0"/>
              <a:t> είναι εργικά αντίστοιχο με τη </a:t>
            </a:r>
            <a:r>
              <a:rPr lang="en-US" sz="2400" dirty="0"/>
              <a:t>N</a:t>
            </a:r>
            <a:r>
              <a:rPr lang="en-US" sz="2400" dirty="0" smtClean="0"/>
              <a:t> </a:t>
            </a:r>
            <a:r>
              <a:rPr lang="el-GR" sz="2400" dirty="0" smtClean="0"/>
              <a:t>και άρα, η σχέση της Α.Δ.Ε. </a:t>
            </a:r>
            <a:r>
              <a:rPr lang="el-GR" sz="2400" dirty="0"/>
              <a:t>θ</a:t>
            </a:r>
            <a:r>
              <a:rPr lang="el-GR" sz="2400" dirty="0" smtClean="0"/>
              <a:t>α περιοριστεί στον όρο με την αξονική.</a:t>
            </a:r>
            <a:r>
              <a:rPr lang="en-US" sz="2400" dirty="0" smtClean="0"/>
              <a:t> </a:t>
            </a:r>
            <a:r>
              <a:rPr lang="el-GR" sz="2400" dirty="0" smtClean="0"/>
              <a:t>Και πάλι ο καταναγκασμός είναι συγκεντρωμένος και όχι κατανεμημένος και επομένως το ολοκλήρωμα θα εκφυλιστεί σε γινόμενο. Γενικά θα ισχύει: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26736" y="6161655"/>
                <a:ext cx="1957139" cy="435697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1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l-GR" sz="2100" b="0" i="0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1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sz="21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1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736" y="6161655"/>
                <a:ext cx="1957139" cy="4356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99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Υπολογισμός σχήματος φορέα λόγω υποχώρησης στήριξης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008" y="836712"/>
            <a:ext cx="4535996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ο φορέας, που υπόκειται σε υποχώρηση στήριξης δ</a:t>
            </a:r>
            <a:r>
              <a:rPr lang="el-GR" sz="2400" baseline="-25000" dirty="0" smtClean="0"/>
              <a:t>Β</a:t>
            </a:r>
            <a:r>
              <a:rPr lang="en-US" sz="24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Ζητούμενο είναι το δ</a:t>
            </a:r>
            <a:r>
              <a:rPr lang="en-US" sz="2400" baseline="-25000" dirty="0" err="1" smtClean="0"/>
              <a:t>i</a:t>
            </a:r>
            <a:r>
              <a:rPr lang="el-GR" sz="2400" baseline="-25000" dirty="0" smtClean="0"/>
              <a:t>,δ</a:t>
            </a:r>
            <a:r>
              <a:rPr lang="el-GR" sz="2400" baseline="-25000" dirty="0"/>
              <a:t>Β</a:t>
            </a:r>
            <a:r>
              <a:rPr lang="en-US" sz="24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Στην περίπτωση αυτή υπάρχουν τα δ</a:t>
            </a:r>
            <a:r>
              <a:rPr lang="en-US" sz="2400" baseline="-25000" dirty="0" err="1"/>
              <a:t>i</a:t>
            </a:r>
            <a:r>
              <a:rPr lang="el-GR" sz="2400" baseline="-25000" dirty="0" smtClean="0"/>
              <a:t>,δ</a:t>
            </a:r>
            <a:r>
              <a:rPr lang="el-GR" sz="2400" baseline="-25000" dirty="0"/>
              <a:t>Β</a:t>
            </a:r>
            <a:r>
              <a:rPr lang="en-US" sz="2400" baseline="-25000" dirty="0" smtClean="0"/>
              <a:t> </a:t>
            </a:r>
            <a:r>
              <a:rPr lang="el-GR" sz="2400" dirty="0" smtClean="0"/>
              <a:t>και δ</a:t>
            </a:r>
            <a:r>
              <a:rPr lang="el-GR" sz="2400" baseline="-25000" dirty="0"/>
              <a:t>Β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graphicFrame>
        <p:nvGraphicFramePr>
          <p:cNvPr id="3" name="Object 2" descr="Εικόνα αμφιέρειστης δοκού που παραμορφώνεται λόγω υποχώρησης της στήριξης και εικόνα που περιγράφει την επιβολή μοναδιαίου φορτίου στο σημείο i της δοκού και τον υπολογισμό της αντίδρασης στην υποχωρούσα στήριξη λόγω μοναδιαίου, με σκοπό τον υπολογισμό της ζητούμενης μετακίνηση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099667"/>
              </p:ext>
            </p:extLst>
          </p:nvPr>
        </p:nvGraphicFramePr>
        <p:xfrm>
          <a:off x="5004048" y="909024"/>
          <a:ext cx="3913519" cy="273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0" name="Picture (32-bit)" r:id="rId3" imgW="3228840" imgH="2257560" progId="MetafileCompanion32.Picture.1">
                  <p:embed/>
                </p:oleObj>
              </mc:Choice>
              <mc:Fallback>
                <p:oleObj name="Picture (32-bit)" r:id="rId3" imgW="3228840" imgH="22575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4048" y="909024"/>
                        <a:ext cx="3913519" cy="273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72008" y="3645024"/>
            <a:ext cx="9071992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Για να εφαρμοστεί η Α.Δ.Ε. τοποθετείται στο σημείο </a:t>
            </a:r>
            <a:r>
              <a:rPr lang="en-US" sz="2400" dirty="0" err="1" smtClean="0"/>
              <a:t>i</a:t>
            </a:r>
            <a:r>
              <a:rPr lang="el-GR" sz="2400" dirty="0" smtClean="0"/>
              <a:t> μοναδιαία δύναμη. Επειδή δεν υπάρχουν εσωτερικές δυνάμεις η Α.Δ.Ε. </a:t>
            </a:r>
            <a:r>
              <a:rPr lang="el-GR" sz="2400" dirty="0"/>
              <a:t>π</a:t>
            </a:r>
            <a:r>
              <a:rPr lang="el-GR" sz="2400" dirty="0" smtClean="0"/>
              <a:t>αίρνει τη μορφή: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20349" y="4941168"/>
                <a:ext cx="4853829" cy="43569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2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100" b="0" i="1" smtClean="0">
                                  <a:latin typeface="Cambria Math"/>
                                  <a:ea typeface="Cambria Math"/>
                                </a:rPr>
                                <m:t>1∗</m:t>
                              </m:r>
                              <m:r>
                                <a:rPr lang="el-GR" sz="21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l-GR" sz="21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m:rPr>
                                  <m:sty m:val="p"/>
                                </m:rPr>
                                <a:rPr lang="el-GR" sz="2100" b="0" i="0" smtClean="0">
                                  <a:latin typeface="Cambria Math"/>
                                  <a:ea typeface="Cambria Math"/>
                                </a:rPr>
                                <m:t>Β</m:t>
                              </m:r>
                            </m:sub>
                          </m:sSub>
                          <m:r>
                            <a:rPr lang="el-GR" sz="21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l-GR" sz="2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l-GR" sz="21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1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1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l-GR" sz="2100" b="0" i="1" smtClean="0">
                          <a:latin typeface="Cambria Math"/>
                          <a:ea typeface="Cambria Math"/>
                        </a:rPr>
                        <m:t>=0⇒</m:t>
                      </m:r>
                      <m:sSub>
                        <m:sSubPr>
                          <m:ctrlPr>
                            <a:rPr lang="el-GR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1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l-GR" sz="2100" b="0" i="0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100" b="0" i="0" smtClean="0">
                              <a:latin typeface="Cambria Math"/>
                            </a:rPr>
                            <m:t>δΒ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r>
                        <a:rPr lang="el-GR" sz="21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21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100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100" b="0" i="0" smtClean="0">
                              <a:latin typeface="Cambria Math"/>
                            </a:rPr>
                            <m:t>Β</m:t>
                          </m:r>
                        </m:sub>
                      </m:sSub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49" y="4941168"/>
                <a:ext cx="4853829" cy="4356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 descr="Σχήμα περίγραμμα."/>
          <p:cNvSpPr/>
          <p:nvPr/>
        </p:nvSpPr>
        <p:spPr>
          <a:xfrm>
            <a:off x="4608004" y="4941168"/>
            <a:ext cx="1908212" cy="4356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496" y="5616624"/>
            <a:ext cx="9071992" cy="1052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ΠΑΡΑΤΗΡΗΣΗ</a:t>
            </a:r>
            <a:r>
              <a:rPr lang="el-GR" sz="2400" dirty="0" smtClean="0"/>
              <a:t>: Στην παραπάνω σχέση, το γινόμενο δύναμης και μετακίνησης ακολουθεί τη συνηθισμένη σύμβαση (έργο θετικό όταν δύναμη και μετακίνηση έχουν την ίδια φορά).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45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Καταναγκασμοί</a:t>
            </a:r>
            <a:endParaRPr lang="el-GR" sz="2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4016" y="1052736"/>
            <a:ext cx="889248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u="sng" dirty="0" smtClean="0"/>
              <a:t>ΚΑΤΑΝΑΓΚΑΣΜΟΙ</a:t>
            </a:r>
            <a:r>
              <a:rPr lang="el-GR" sz="2400" dirty="0" smtClean="0"/>
              <a:t>: αποτελούν μια ειδική περίπτωση φορτίσεων. 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Χωρίζονται στους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εξωτερικούς</a:t>
            </a:r>
            <a:r>
              <a:rPr lang="el-GR" sz="2400" dirty="0" smtClean="0"/>
              <a:t> και τους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εσωτερικούς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400" dirty="0" smtClean="0"/>
              <a:t>καταναγκασμούς.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Οι εξωτερικοί καταναγκασμοί περιλαμβάνουν τις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υποχωρήσεις στηρίξεων</a:t>
            </a:r>
            <a:r>
              <a:rPr lang="el-GR" sz="24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Οι εσωτερικοί καταναγκασμοί χωρίζονται σε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κατανεμημένους</a:t>
            </a:r>
            <a:r>
              <a:rPr lang="el-GR" sz="2400" dirty="0" smtClean="0"/>
              <a:t> και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συγκεντρωμένους</a:t>
            </a:r>
            <a:r>
              <a:rPr lang="el-GR" sz="24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Οι κατανεμημένοι εσωτερικοί καταναγκασμοί περιλαμβάνουν την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ομοιόμορφη μεταβολή θερμοκρασίας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2400" dirty="0" smtClean="0"/>
              <a:t> </a:t>
            </a:r>
            <a:r>
              <a:rPr lang="el-GR" sz="2400" dirty="0" smtClean="0"/>
              <a:t>και την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ανομοιόμορφη μεταβολή θερμοκρασίας Δ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Οι συγκεντρωμένοι εσωτερικοί καταναγκασμοί περιλαμβάνουν τις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διαφορές συναρμογής (ή αλλιώς ρήκτες) Δ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s,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 και Δφ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7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Υποχώρηση στήριξης – ισοστατικοί φορείς</a:t>
            </a:r>
            <a:endParaRPr lang="el-GR" sz="2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4016" y="836712"/>
            <a:ext cx="88924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u="sng" dirty="0" smtClean="0"/>
              <a:t>Υποχώρηση στήριξης</a:t>
            </a:r>
            <a:r>
              <a:rPr lang="el-GR" sz="2400" dirty="0" smtClean="0"/>
              <a:t>: αλλαγή της θέσης της στήριξης για κάποιο λόγο που δεν έχει σχέση με τη φόρτιση.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1926098"/>
            <a:ext cx="5116606" cy="49319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Όταν ο φορέας είναι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ισοστατικός</a:t>
            </a:r>
            <a:r>
              <a:rPr lang="el-GR" sz="2400" dirty="0" smtClean="0"/>
              <a:t>, παρακολουθεί την αλλαγή αυτή χωρίς να δημιουργείται ένταση, χωρίς δηλαδή, να αναπτύσσονται Μ,</a:t>
            </a:r>
            <a:r>
              <a:rPr lang="en-US" sz="2400" dirty="0" smtClean="0"/>
              <a:t> N, Q </a:t>
            </a:r>
            <a:r>
              <a:rPr lang="el-GR" sz="2400" dirty="0" smtClean="0"/>
              <a:t>λόγω της υποχώρησης της στήριξης.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Στην περίπτωση των ισοστατικών φορέων αλλάζει μόνο η γεωμετρία και δεν αναπτύσσεται ένταση.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Παρόλο που υπάρχει αλλαγή της γεωμετρίας λόγω υποχώρησης της στήριξης, ο ισοστατικός φορέας παραμένει ευθύγραμμος χωρίς να καμπυλώνεται.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 </a:t>
            </a:r>
          </a:p>
        </p:txBody>
      </p:sp>
      <p:graphicFrame>
        <p:nvGraphicFramePr>
          <p:cNvPr id="3" name="Object 2" descr="Εικόνα που παρουσιάζει παραδείγματα ισοστατικών φορέων, των οποίων μια στήριξη αλλάζει θέση, αλλάζοντας τη γεωμετρία του φορέα αλλά χωρίς αυτός να καμπυλώνεται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344096"/>
              </p:ext>
            </p:extLst>
          </p:nvPr>
        </p:nvGraphicFramePr>
        <p:xfrm>
          <a:off x="5076056" y="2132856"/>
          <a:ext cx="4007773" cy="329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0" name="Picture (32-bit)" r:id="rId3" imgW="2257560" imgH="1857240" progId="MetafileCompanion32.Picture.1">
                  <p:embed/>
                </p:oleObj>
              </mc:Choice>
              <mc:Fallback>
                <p:oleObj name="Picture (32-bit)" r:id="rId3" imgW="2257560" imgH="18572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6056" y="2132856"/>
                        <a:ext cx="4007773" cy="3297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3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Υποχώρηση στήριξης – υπερστατικοί φορείς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1052736"/>
            <a:ext cx="8928992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Αντίθετα με τους ισοστατικούς φορείς, οι υπερστατικοί φορείς δε μπορούν να παρακολουθήσουν την αλλαγή της θέσης της στήριξης χωρίς να αναπτυχθεί ένταση.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Ο υπερστατικός φορέας αναγκάζεται να καμπυλωθεί λόγω της υποχώρισης στήριξης και αναπτύσσονται </a:t>
            </a:r>
            <a:r>
              <a:rPr lang="en-US" sz="2400" dirty="0" smtClean="0"/>
              <a:t>M, N, Q.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Το φαινόμενο αυτό, κατά το οποίο αναπτύσσεται ένταση στο φορέα χωρίς την επίδραση εξωτερικής φόρτισης, ονομάζεται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αυτένταση</a:t>
            </a:r>
            <a:r>
              <a:rPr lang="el-GR" sz="2400" dirty="0" smtClean="0"/>
              <a:t>.</a:t>
            </a:r>
          </a:p>
        </p:txBody>
      </p:sp>
      <p:graphicFrame>
        <p:nvGraphicFramePr>
          <p:cNvPr id="2" name="Object 1" descr="Εικόνα που παρουσιάζει παράδειγμα υπερστατικού φορέα, του οποίου μια στήριξη αλλάζει θέση, αλλάζοντας τη γεωμετρία του φορέα και αναγκάζοντάς τον να καμπυλωθεί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217183"/>
              </p:ext>
            </p:extLst>
          </p:nvPr>
        </p:nvGraphicFramePr>
        <p:xfrm>
          <a:off x="1979712" y="4581128"/>
          <a:ext cx="4789212" cy="141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4" name="Picture (32-bit)" r:id="rId3" imgW="2838600" imgH="838080" progId="MetafileCompanion32.Picture.1">
                  <p:embed/>
                </p:oleObj>
              </mc:Choice>
              <mc:Fallback>
                <p:oleObj name="Picture (32-bit)" r:id="rId3" imgW="2838600" imgH="83808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4581128"/>
                        <a:ext cx="4789212" cy="1414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1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Κατανεμημένοι καταναγκασμοί </a:t>
            </a:r>
            <a:r>
              <a:rPr lang="en-US" sz="2800" b="1" dirty="0" smtClean="0"/>
              <a:t>t </a:t>
            </a:r>
            <a:r>
              <a:rPr lang="el-GR" sz="2800" b="1" dirty="0" smtClean="0"/>
              <a:t>και Δ</a:t>
            </a:r>
            <a:r>
              <a:rPr lang="en-US" sz="2800" b="1" dirty="0"/>
              <a:t>t</a:t>
            </a:r>
            <a:r>
              <a:rPr lang="el-GR" sz="2800" b="1" dirty="0" smtClean="0"/>
              <a:t> 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836712"/>
            <a:ext cx="8928992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Οι κατανεμημένοι καταναγκασμοί </a:t>
            </a:r>
            <a:r>
              <a:rPr lang="en-US" sz="2400" dirty="0" smtClean="0"/>
              <a:t>t </a:t>
            </a:r>
            <a:r>
              <a:rPr lang="el-GR" sz="2400" dirty="0" smtClean="0"/>
              <a:t>και Δ</a:t>
            </a:r>
            <a:r>
              <a:rPr lang="en-US" sz="2400" dirty="0" smtClean="0"/>
              <a:t>t </a:t>
            </a:r>
            <a:r>
              <a:rPr lang="el-GR" sz="2400" dirty="0" smtClean="0"/>
              <a:t>ανήκουν στους εσωτερικούς καταναγκασμούς.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l-GR" sz="2400" dirty="0" smtClean="0"/>
              <a:t>η ομοιόμορφη μεταβολή θερμοκρασίας κάθε σημείου της δοκού.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l-GR" sz="2400" dirty="0" smtClean="0"/>
              <a:t>η ανομοιόμορφη μεταβολή θερμοκρασίας, δηλαδή η μεταβολή της θερμοκρασίας άνω και κάτω ίνας μιας δοκού. 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Η μεταβολή της θερμοκρασίας στο εσωτερικό μιας δοκού είναι γραμμικά μεταβαλλόμενη και μηδενίζεται στον άξονά της, όπως φαίνεται στο σχήμα. 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Θετικό Δ</a:t>
            </a:r>
            <a:r>
              <a:rPr lang="en-US" sz="2400" dirty="0" smtClean="0"/>
              <a:t>t </a:t>
            </a:r>
            <a:r>
              <a:rPr lang="el-GR" sz="2400" dirty="0" smtClean="0"/>
              <a:t>είναι εκείνο που προκαλεί μεγαλύτερη θερμοκρασία στην ίνα της δοκού, στην οποία είναι τοποθετημένη η ίνα αναφοράς.</a:t>
            </a:r>
          </a:p>
        </p:txBody>
      </p:sp>
      <p:graphicFrame>
        <p:nvGraphicFramePr>
          <p:cNvPr id="4" name="Object 3" descr="Εικόνα που δείχνει σε λεπτομέρεια την ανομοιόμορφη μεταβολή θερμοκρασίας σε μια δοκό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433636"/>
              </p:ext>
            </p:extLst>
          </p:nvPr>
        </p:nvGraphicFramePr>
        <p:xfrm>
          <a:off x="1907704" y="4948127"/>
          <a:ext cx="4248472" cy="179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3" name="Picture (32-bit)" r:id="rId3" imgW="4829040" imgH="2038320" progId="MetafileCompanion32.Picture.1">
                  <p:embed/>
                </p:oleObj>
              </mc:Choice>
              <mc:Fallback>
                <p:oleObj name="Picture (32-bit)" r:id="rId3" imgW="4829040" imgH="20383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4948127"/>
                        <a:ext cx="4248472" cy="1793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5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Ομοιόμορφη μεταβολή θερμοκρασίας </a:t>
            </a:r>
            <a:r>
              <a:rPr lang="en-US" sz="2800" b="1" dirty="0" smtClean="0"/>
              <a:t>t</a:t>
            </a:r>
            <a:endParaRPr lang="el-GR" sz="2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4016" y="836712"/>
            <a:ext cx="889248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Ομοιόμορφη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αύξηση</a:t>
            </a:r>
            <a:r>
              <a:rPr lang="el-GR" sz="2400" dirty="0" smtClean="0"/>
              <a:t> θερμοκρασίας προκαλεί άυξηση του μήκους της δοκού κατά Δ</a:t>
            </a:r>
            <a:r>
              <a:rPr lang="en-US" sz="2400" dirty="0" smtClean="0"/>
              <a:t>l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smtClean="0"/>
              <a:t>Αντίστοιχα, ομοιόμορφη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μείωση</a:t>
            </a:r>
            <a:r>
              <a:rPr lang="el-GR" sz="2400" dirty="0" smtClean="0"/>
              <a:t> της θερμοκρασίας προκαλεί μείωση του μήκους της δοκού κατά Δ</a:t>
            </a:r>
            <a:r>
              <a:rPr lang="en-US" sz="2400" dirty="0" smtClean="0"/>
              <a:t>l.</a:t>
            </a:r>
            <a:r>
              <a:rPr lang="el-GR" sz="2400" dirty="0" smtClean="0"/>
              <a:t> </a:t>
            </a:r>
          </a:p>
        </p:txBody>
      </p:sp>
      <p:graphicFrame>
        <p:nvGraphicFramePr>
          <p:cNvPr id="2" name="Object 1" descr="Εικόνα που παρουσιάζει την αύξηση του μήκους μιας αμφιέρειστης δοκού λόγω της ομοιόμορφης άυξησης της θερμοκρασία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43013"/>
              </p:ext>
            </p:extLst>
          </p:nvPr>
        </p:nvGraphicFramePr>
        <p:xfrm>
          <a:off x="1267212" y="2132856"/>
          <a:ext cx="625711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6" name="Picture (32-bit)" r:id="rId3" imgW="3629160" imgH="542880" progId="MetafileCompanion32.Picture.1">
                  <p:embed/>
                </p:oleObj>
              </mc:Choice>
              <mc:Fallback>
                <p:oleObj name="Picture (32-bit)" r:id="rId3" imgW="3629160" imgH="54288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7212" y="2132856"/>
                        <a:ext cx="6257116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3429000"/>
            <a:ext cx="1152128" cy="71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Ισχύει: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584" y="4005064"/>
                <a:ext cx="1446678" cy="445699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l-GR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l-GR" sz="2200" b="0" i="1" smtClean="0">
                          <a:latin typeface="Cambria Math"/>
                        </a:rPr>
                        <m:t>𝛼</m:t>
                      </m:r>
                      <m:r>
                        <a:rPr lang="el-GR" sz="2200" b="0" i="1" smtClean="0">
                          <a:latin typeface="Cambria Math"/>
                        </a:rPr>
                        <m:t>∗</m:t>
                      </m:r>
                      <m:r>
                        <a:rPr lang="en-US" sz="2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05064"/>
                <a:ext cx="1446678" cy="4456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4567477"/>
                <a:ext cx="2942600" cy="445699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200" b="0" i="0" smtClean="0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l-GR" sz="22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l-GR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∗</m:t>
                      </m:r>
                      <m:r>
                        <a:rPr lang="en-US" sz="2200" b="0" i="1" smtClean="0">
                          <a:latin typeface="Cambria Math"/>
                        </a:rPr>
                        <m:t>𝑙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r>
                        <a:rPr lang="el-GR" sz="2200" b="0" i="1" smtClean="0">
                          <a:latin typeface="Cambria Math"/>
                        </a:rPr>
                        <m:t>𝛼</m:t>
                      </m:r>
                      <m:r>
                        <a:rPr lang="el-GR" sz="2200" b="0" i="1" smtClean="0">
                          <a:latin typeface="Cambria Math"/>
                        </a:rPr>
                        <m:t>∗</m:t>
                      </m:r>
                      <m:r>
                        <a:rPr lang="en-US" sz="2200" b="0" i="1" smtClean="0">
                          <a:latin typeface="Cambria Math"/>
                        </a:rPr>
                        <m:t>𝑡</m:t>
                      </m:r>
                      <m:r>
                        <a:rPr lang="en-US" sz="2200" b="0" i="1" smtClean="0">
                          <a:latin typeface="Cambria Math"/>
                        </a:rPr>
                        <m:t>∗</m:t>
                      </m:r>
                      <m:r>
                        <a:rPr lang="en-US" sz="2200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567477"/>
                <a:ext cx="2942600" cy="4456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107504" y="5229200"/>
            <a:ext cx="9036496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Όπου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ε</a:t>
            </a:r>
            <a:r>
              <a:rPr lang="el-GR" sz="2400" b="1" baseline="-25000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2400" b="1" baseline="-25000" dirty="0" smtClean="0">
                <a:solidFill>
                  <a:schemeClr val="accent5">
                    <a:lumMod val="75000"/>
                  </a:schemeClr>
                </a:solidFill>
              </a:rPr>
              <a:t>t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η αξονική παραμόρφωση </a:t>
            </a:r>
            <a:r>
              <a:rPr lang="el-GR" sz="2400" dirty="0" smtClean="0"/>
              <a:t>λόγω της ομοιόμορφης μεταβολής θερμοκρασίας </a:t>
            </a:r>
            <a:r>
              <a:rPr lang="en-US" sz="2400" dirty="0"/>
              <a:t>t</a:t>
            </a:r>
            <a:r>
              <a:rPr lang="el-GR" sz="2400" dirty="0" smtClean="0"/>
              <a:t> και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α ο συντελεστής θερμικής διαστολής </a:t>
            </a:r>
            <a:r>
              <a:rPr lang="el-GR" sz="2400" dirty="0" smtClean="0"/>
              <a:t>με μονάδες </a:t>
            </a:r>
            <a:r>
              <a:rPr lang="en-US" sz="2400" dirty="0" smtClean="0"/>
              <a:t>grad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(</a:t>
            </a:r>
            <a:r>
              <a:rPr lang="el-GR" sz="2400" dirty="0" smtClean="0"/>
              <a:t>ή /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 smtClean="0"/>
              <a:t>).</a:t>
            </a:r>
            <a:endParaRPr lang="el-G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50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t – </a:t>
            </a:r>
            <a:r>
              <a:rPr lang="el-GR" sz="2800" b="1" dirty="0" smtClean="0"/>
              <a:t>ισοστατικοί και υπερστατικοί φορείς</a:t>
            </a:r>
            <a:endParaRPr lang="el-GR" sz="2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836712"/>
            <a:ext cx="91440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Όταν ο φορέας είναι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ισοστατικός</a:t>
            </a:r>
            <a:r>
              <a:rPr lang="el-GR" sz="2400" dirty="0" smtClean="0"/>
              <a:t>, η μεταβολή του μήκους Δ</a:t>
            </a:r>
            <a:r>
              <a:rPr lang="en-US" sz="2400" dirty="0" smtClean="0"/>
              <a:t>l</a:t>
            </a:r>
            <a:r>
              <a:rPr lang="el-GR" sz="2400" dirty="0" smtClean="0"/>
              <a:t> λόγω </a:t>
            </a:r>
            <a:r>
              <a:rPr lang="en-US" sz="2400" dirty="0" smtClean="0"/>
              <a:t>t</a:t>
            </a:r>
            <a:r>
              <a:rPr lang="el-GR" sz="2400" dirty="0" smtClean="0"/>
              <a:t> δεν προκαλεί προβλήματα, απλώς πρέπει να λαμβάνεται υπόψη στο σχεδιασμό και το ζητούμενο είναι η νέα γεωμετρία του φορέα.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Εάν ο φορέας είναι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υπερστατικός</a:t>
            </a:r>
            <a:r>
              <a:rPr lang="el-GR" sz="2400" dirty="0" smtClean="0"/>
              <a:t>, λόγω της μεταβολής του Δ</a:t>
            </a:r>
            <a:r>
              <a:rPr lang="en-US" sz="2400" dirty="0" smtClean="0"/>
              <a:t>l</a:t>
            </a:r>
            <a:r>
              <a:rPr lang="el-GR" sz="2400" dirty="0" smtClean="0"/>
              <a:t> θα προκύψει αξονικό θλιπτικό φορτίο.</a:t>
            </a:r>
          </a:p>
        </p:txBody>
      </p:sp>
      <p:graphicFrame>
        <p:nvGraphicFramePr>
          <p:cNvPr id="3" name="Object 2" descr="Εικόνα που παρουσιάζει μια υπερστατική δοκό, στα άκρα της οποίας εμφανίζεται αξονικό θλιπτικό φορτίο, εξαιτίας της μεταβολής του μήκους της λόγω ομοιόμορφης μεταβολής της θερμοκρασία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37710"/>
              </p:ext>
            </p:extLst>
          </p:nvPr>
        </p:nvGraphicFramePr>
        <p:xfrm>
          <a:off x="1410468" y="2852936"/>
          <a:ext cx="5753820" cy="608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7" name="Picture (32-bit)" r:id="rId3" imgW="3333600" imgH="352440" progId="MetafileCompanion32.Picture.1">
                  <p:embed/>
                </p:oleObj>
              </mc:Choice>
              <mc:Fallback>
                <p:oleObj name="Picture (32-bit)" r:id="rId3" imgW="3333600" imgH="3524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0468" y="2852936"/>
                        <a:ext cx="5753820" cy="608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4684" y="3645024"/>
                <a:ext cx="5977470" cy="73289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𝑃𝑙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𝐸𝐴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l-GR" sz="2200" i="1">
                          <a:latin typeface="Cambria Math"/>
                        </a:rPr>
                        <m:t>𝛼</m:t>
                      </m:r>
                      <m:r>
                        <a:rPr lang="el-GR" sz="2200" i="1">
                          <a:latin typeface="Cambria Math"/>
                        </a:rPr>
                        <m:t>∗</m:t>
                      </m:r>
                      <m:r>
                        <a:rPr lang="en-US" sz="2200" i="1">
                          <a:latin typeface="Cambria Math"/>
                        </a:rPr>
                        <m:t>𝑡</m:t>
                      </m:r>
                      <m:r>
                        <a:rPr lang="en-US" sz="2200" i="1">
                          <a:latin typeface="Cambria Math"/>
                        </a:rPr>
                        <m:t>∗</m:t>
                      </m:r>
                      <m:r>
                        <a:rPr lang="en-US" sz="2200" i="1">
                          <a:latin typeface="Cambria Math"/>
                        </a:rPr>
                        <m:t>𝑙</m:t>
                      </m:r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𝑃𝑙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𝐸𝐴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∗(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𝐸𝐴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84" y="3645024"/>
                <a:ext cx="5977470" cy="7328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107504" y="4581128"/>
            <a:ext cx="9036496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Το θλιπτικό φορτίο είναι ανάλογο του Ε*Α. Άρα, έαν το Ε είναι μικρό (μαλακό υλικό) ή το Α είναι μικρό (μικρό εμβαδό διατομής), τότε το θλιπτικό φορτίο είναι μικρό.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Στην αντίθετη περίπτωση οι δυνάμεις που θα αναπτυχθούν θα είναι μεγάλες και μπορεί να προκαλέσουν προβλήματα στο φορέα.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91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Ανομοιόμορφη μεταβολή θερμοκρασίας Δ</a:t>
            </a:r>
            <a:r>
              <a:rPr lang="en-US" sz="2800" b="1" dirty="0" smtClean="0"/>
              <a:t>t</a:t>
            </a:r>
            <a:endParaRPr lang="el-GR" sz="2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2008" y="836712"/>
            <a:ext cx="903649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Η ανομοιόμορφη μεταβολή της θερμοκρασίας, δηλαδή η διαφορά θερμοκρασίας άνω και κάτω ίνας, προκαλεί τη διαστολή της μιας και τη συστολή της άλλης ίνας με αποτέλεσμα ο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φορέας να καμπυλώνεται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Το καμπυλωμένο σχήμα του φορέα αποτελεί τμήμα ενός κυκλου. 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Αυτή είναι η μοναδική περίπτωση εμφάνισης καμπυλότητας στο φορέα χωρίς να συνυπάρχει ροπή. 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Στην περίπτωση των ισοστατικών φορέων ζητούμενο θα είναι η αλλαγή της γεωμετρίας του φορέα λόγω Δ</a:t>
            </a:r>
            <a:r>
              <a:rPr lang="en-US" sz="2400" dirty="0" smtClean="0"/>
              <a:t>t</a:t>
            </a:r>
            <a:r>
              <a:rPr lang="el-GR" sz="2400" dirty="0" smtClean="0"/>
              <a:t>, π.χ. </a:t>
            </a:r>
            <a:r>
              <a:rPr lang="el-GR" sz="2400" dirty="0"/>
              <a:t>τ</a:t>
            </a:r>
            <a:r>
              <a:rPr lang="el-GR" sz="2400" dirty="0" smtClean="0"/>
              <a:t>ο δ.</a:t>
            </a:r>
          </a:p>
        </p:txBody>
      </p:sp>
      <p:graphicFrame>
        <p:nvGraphicFramePr>
          <p:cNvPr id="3" name="Object 2" descr="Εικόνα που παρουσιάζει την καμπύλωση μιας αμφιέρειστης δοκού λόγω της ανομοιόμορφης μεταβολής της θερμοκρασία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708171"/>
              </p:ext>
            </p:extLst>
          </p:nvPr>
        </p:nvGraphicFramePr>
        <p:xfrm>
          <a:off x="1907704" y="4221088"/>
          <a:ext cx="462915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8" name="Picture (32-bit)" r:id="rId3" imgW="4629240" imgH="514440" progId="MetafileCompanion32.Picture.1">
                  <p:embed/>
                </p:oleObj>
              </mc:Choice>
              <mc:Fallback>
                <p:oleObj name="Picture (32-bit)" r:id="rId3" imgW="4629240" imgH="5144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4221088"/>
                        <a:ext cx="4629150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5517232"/>
            <a:ext cx="2520280" cy="494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Ισχύουν οι τύποι: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1800" y="5373216"/>
                <a:ext cx="1804148" cy="728405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a:rPr lang="el-GR" sz="2200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373216"/>
                <a:ext cx="1804148" cy="7284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03080" y="5353800"/>
                <a:ext cx="1541128" cy="81150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l-GR" sz="2200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200" b="0" i="1" smtClean="0">
                                  <a:latin typeface="Cambria Math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200" b="0" i="0" smtClean="0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080" y="5353800"/>
                <a:ext cx="1541128" cy="8115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107504" y="6237312"/>
            <a:ext cx="903649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Όπου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κ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l-GR" sz="2400" b="1" baseline="-25000" dirty="0" smtClean="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400" b="1" baseline="-25000" dirty="0" smtClean="0">
                <a:solidFill>
                  <a:schemeClr val="accent5">
                    <a:lumMod val="75000"/>
                  </a:schemeClr>
                </a:solidFill>
              </a:rPr>
              <a:t>t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η καμπυλότητα </a:t>
            </a:r>
            <a:r>
              <a:rPr lang="el-GR" sz="2400" dirty="0" smtClean="0"/>
              <a:t>και</a:t>
            </a:r>
            <a:r>
              <a:rPr lang="el-GR" sz="2400" b="1" dirty="0" smtClean="0"/>
              <a:t>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R,</a:t>
            </a:r>
            <a:r>
              <a:rPr lang="el-GR" sz="2400" b="1" baseline="-25000" dirty="0" smtClean="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400" b="1" baseline="-25000" dirty="0" smtClean="0">
                <a:solidFill>
                  <a:schemeClr val="accent5">
                    <a:lumMod val="75000"/>
                  </a:schemeClr>
                </a:solidFill>
              </a:rPr>
              <a:t>t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η ακτίνα καμπυλότητας.</a:t>
            </a:r>
            <a:endParaRPr lang="el-G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06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Συγκεντρωμένοι καταναγκασμοί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764704"/>
            <a:ext cx="91440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Οι συγκεντρωμένοι καταναγκασμοί</a:t>
            </a:r>
            <a:r>
              <a:rPr lang="en-US" sz="2400" dirty="0" smtClean="0"/>
              <a:t> </a:t>
            </a:r>
            <a:r>
              <a:rPr lang="el-GR" sz="2400" dirty="0" smtClean="0"/>
              <a:t>ανήκουν στους εσωτερικούς καταναγκασμούς και περιλαμβάνουν τις διαφορές συναρμογής (ρήκτες)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: χάσμα</a:t>
            </a:r>
            <a:r>
              <a:rPr lang="el-GR" sz="2400" dirty="0" smtClean="0"/>
              <a:t>,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: άλμα </a:t>
            </a:r>
            <a:r>
              <a:rPr lang="el-GR" sz="2400" dirty="0" smtClean="0"/>
              <a:t>και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Δφ: σφήνα</a:t>
            </a:r>
            <a:r>
              <a:rPr lang="el-GR" sz="2400" dirty="0" smtClean="0"/>
              <a:t>. 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Οι συμβολισμοί των διαφορών συναρμογής φαίνονται στο σχήμα:</a:t>
            </a:r>
          </a:p>
        </p:txBody>
      </p:sp>
      <p:pic>
        <p:nvPicPr>
          <p:cNvPr id="116740" name="Picture 4" descr="Εικόνα που παρουσιάζει τα σύμβολα των τριών συκγεντρωμένων καταναγκασμών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3916815" cy="44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0" y="3140968"/>
            <a:ext cx="4067944" cy="3717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/>
              <a:t>Προβλήματα συναρμογής: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ότι για την κατασκευή ενός μέλους ενώνονται δύο τμήματα (π.χ. </a:t>
            </a:r>
            <a:r>
              <a:rPr lang="el-GR" sz="2400" dirty="0"/>
              <a:t>μ</a:t>
            </a:r>
            <a:r>
              <a:rPr lang="el-GR" sz="2400" dirty="0" smtClean="0"/>
              <a:t>ε συγκόλληση για τις μεταλλικές κατασκευές). Τότε: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b="1" dirty="0" smtClean="0"/>
              <a:t>Δ</a:t>
            </a:r>
            <a:r>
              <a:rPr lang="en-US" sz="2400" b="1" dirty="0" smtClean="0"/>
              <a:t>h</a:t>
            </a:r>
            <a:r>
              <a:rPr lang="el-GR" sz="2400" b="1" dirty="0" smtClean="0"/>
              <a:t>: </a:t>
            </a:r>
            <a:r>
              <a:rPr lang="el-GR" sz="2400" dirty="0" smtClean="0"/>
              <a:t>διαφορά ύψους των αξόνων.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b="1" dirty="0" smtClean="0"/>
              <a:t>Δφ: </a:t>
            </a:r>
            <a:r>
              <a:rPr lang="el-GR" sz="2400" dirty="0" smtClean="0"/>
              <a:t>γόνατο στην ένωση.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b="1" dirty="0" smtClean="0"/>
              <a:t>Δ</a:t>
            </a:r>
            <a:r>
              <a:rPr lang="en-US" sz="2400" b="1" dirty="0" smtClean="0"/>
              <a:t>s</a:t>
            </a:r>
            <a:r>
              <a:rPr lang="el-GR" sz="2400" b="1" dirty="0" smtClean="0"/>
              <a:t>: </a:t>
            </a:r>
            <a:r>
              <a:rPr lang="el-GR" sz="2400" dirty="0" smtClean="0"/>
              <a:t>πρόσθετο μήκος με αποτέλεσμα να είναι μεγαλύτερο το τελικό μήκος του μέλους από το θεωρητικό.</a:t>
            </a:r>
          </a:p>
        </p:txBody>
      </p:sp>
      <p:graphicFrame>
        <p:nvGraphicFramePr>
          <p:cNvPr id="9" name="Object 8" descr="Εικόνα που παρουσιάζει τα πιθανά προβλήματα συναρμογής στην κατασκευή ενός φορέα, τα οποία προκαλούν τα τρία είδη συγκεντρωμένων καταναγκασμών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708394"/>
              </p:ext>
            </p:extLst>
          </p:nvPr>
        </p:nvGraphicFramePr>
        <p:xfrm>
          <a:off x="3923928" y="3284984"/>
          <a:ext cx="5184576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1" name="Picture (32-bit)" r:id="rId4" imgW="3324240" imgH="2133720" progId="MetafileCompanion32.Picture.1">
                  <p:embed/>
                </p:oleObj>
              </mc:Choice>
              <mc:Fallback>
                <p:oleObj name="Picture (32-bit)" r:id="rId4" imgW="3324240" imgH="21337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3928" y="3284984"/>
                        <a:ext cx="5184576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23492</TotalTime>
  <Words>1786</Words>
  <Application>Microsoft Office PowerPoint</Application>
  <PresentationFormat>On-screen Show (4:3)</PresentationFormat>
  <Paragraphs>136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Picture (32-bit)</vt:lpstr>
      <vt:lpstr>ΣΤΑΤΙΚΗ Ι</vt:lpstr>
      <vt:lpstr>Καταναγκασμοί</vt:lpstr>
      <vt:lpstr>Υποχώρηση στήριξης – ισοστατικοί φορείς</vt:lpstr>
      <vt:lpstr>Υποχώρηση στήριξης – υπερστατικοί φορείς</vt:lpstr>
      <vt:lpstr>Κατανεμημένοι καταναγκασμοί t και Δt </vt:lpstr>
      <vt:lpstr>Ομοιόμορφη μεταβολή θερμοκρασίας t</vt:lpstr>
      <vt:lpstr>t – ισοστατικοί και υπερστατικοί φορείς</vt:lpstr>
      <vt:lpstr>Ανομοιόμορφη μεταβολή θερμοκρασίας Δt</vt:lpstr>
      <vt:lpstr>Συγκεντρωμένοι καταναγκασμοί</vt:lpstr>
      <vt:lpstr>Συγκεντρωμένοι καταναγκασμοί – ισοστατικοί φορείς</vt:lpstr>
      <vt:lpstr>Υπολογισμός σχήματος φορέα λόγω t</vt:lpstr>
      <vt:lpstr>Υπολογισμός σχήματος φορέα λόγω t (συνέχεια)</vt:lpstr>
      <vt:lpstr>Υπολογισμός σχήματος φορέα λόγω Δt</vt:lpstr>
      <vt:lpstr>Υπολογισμός σχήματος φορέα λόγω t και Δt - συμπέρασμα</vt:lpstr>
      <vt:lpstr>Υπολογισμός σχήματος φορέα λόγω Δφ</vt:lpstr>
      <vt:lpstr>Υπολογισμός σχήματος φορέα λόγω Δh</vt:lpstr>
      <vt:lpstr>Υπολογισμός σχήματος φορέα λόγω Δs</vt:lpstr>
      <vt:lpstr>Υπολογισμός σχήματος φορέα λόγω υποχώρησης στήριξης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Georgiadi-Stefanidi</dc:creator>
  <cp:lastModifiedBy>kelly</cp:lastModifiedBy>
  <cp:revision>500</cp:revision>
  <dcterms:created xsi:type="dcterms:W3CDTF">2013-03-08T16:01:01Z</dcterms:created>
  <dcterms:modified xsi:type="dcterms:W3CDTF">2015-06-25T06:42:05Z</dcterms:modified>
</cp:coreProperties>
</file>