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42"/>
  </p:notesMasterIdLst>
  <p:sldIdLst>
    <p:sldId id="394" r:id="rId2"/>
    <p:sldId id="379" r:id="rId3"/>
    <p:sldId id="363" r:id="rId4"/>
    <p:sldId id="352" r:id="rId5"/>
    <p:sldId id="351" r:id="rId6"/>
    <p:sldId id="349" r:id="rId7"/>
    <p:sldId id="331" r:id="rId8"/>
    <p:sldId id="380" r:id="rId9"/>
    <p:sldId id="329" r:id="rId10"/>
    <p:sldId id="381" r:id="rId11"/>
    <p:sldId id="382" r:id="rId12"/>
    <p:sldId id="383" r:id="rId13"/>
    <p:sldId id="335" r:id="rId14"/>
    <p:sldId id="292" r:id="rId15"/>
    <p:sldId id="393" r:id="rId16"/>
    <p:sldId id="392" r:id="rId17"/>
    <p:sldId id="359" r:id="rId18"/>
    <p:sldId id="348" r:id="rId19"/>
    <p:sldId id="365" r:id="rId20"/>
    <p:sldId id="340" r:id="rId21"/>
    <p:sldId id="384" r:id="rId22"/>
    <p:sldId id="385" r:id="rId23"/>
    <p:sldId id="386" r:id="rId24"/>
    <p:sldId id="387" r:id="rId25"/>
    <p:sldId id="388" r:id="rId26"/>
    <p:sldId id="375" r:id="rId27"/>
    <p:sldId id="361" r:id="rId28"/>
    <p:sldId id="354" r:id="rId29"/>
    <p:sldId id="377" r:id="rId30"/>
    <p:sldId id="330" r:id="rId31"/>
    <p:sldId id="376" r:id="rId32"/>
    <p:sldId id="355" r:id="rId33"/>
    <p:sldId id="390" r:id="rId34"/>
    <p:sldId id="378" r:id="rId35"/>
    <p:sldId id="391" r:id="rId36"/>
    <p:sldId id="353" r:id="rId37"/>
    <p:sldId id="395" r:id="rId38"/>
    <p:sldId id="396" r:id="rId39"/>
    <p:sldId id="397" r:id="rId40"/>
    <p:sldId id="398" r:id="rId4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4" autoAdjust="0"/>
    <p:restoredTop sz="94660"/>
  </p:normalViewPr>
  <p:slideViewPr>
    <p:cSldViewPr>
      <p:cViewPr varScale="1">
        <p:scale>
          <a:sx n="106" d="100"/>
          <a:sy n="106" d="100"/>
        </p:scale>
        <p:origin x="1920" y="11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l-GR"/>
          </a:p>
        </p:txBody>
      </p:sp>
      <p:sp>
        <p:nvSpPr>
          <p:cNvPr id="901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l-GR"/>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901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l-GR"/>
          </a:p>
        </p:txBody>
      </p:sp>
      <p:sp>
        <p:nvSpPr>
          <p:cNvPr id="901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E50FB36-16F7-407F-A086-2EA46FCE05A4}" type="slidenum">
              <a:rPr lang="el-GR" altLang="el-GR"/>
              <a:pPr/>
              <a:t>‹#›</a:t>
            </a:fld>
            <a:endParaRPr lang="el-GR" altLang="el-GR"/>
          </a:p>
        </p:txBody>
      </p:sp>
    </p:spTree>
    <p:extLst>
      <p:ext uri="{BB962C8B-B14F-4D97-AF65-F5344CB8AC3E}">
        <p14:creationId xmlns:p14="http://schemas.microsoft.com/office/powerpoint/2010/main" val="292305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l-GR" altLang="el-GR" smtClean="0">
              <a:solidFill>
                <a:srgbClr val="FF0000"/>
              </a:solidFill>
            </a:endParaRPr>
          </a:p>
        </p:txBody>
      </p:sp>
      <p:sp>
        <p:nvSpPr>
          <p:cNvPr id="41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6663E3A-BAAF-447A-9850-E2099A0CB31E}" type="slidenum">
              <a:rPr lang="el-GR" altLang="el-GR" smtClean="0"/>
              <a:pPr/>
              <a:t>1</a:t>
            </a:fld>
            <a:endParaRPr lang="el-GR" altLang="el-GR" smtClean="0"/>
          </a:p>
        </p:txBody>
      </p:sp>
    </p:spTree>
    <p:extLst>
      <p:ext uri="{BB962C8B-B14F-4D97-AF65-F5344CB8AC3E}">
        <p14:creationId xmlns:p14="http://schemas.microsoft.com/office/powerpoint/2010/main" val="375000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E06805-93B1-46B9-8E56-567877F68AA7}" type="slidenum">
              <a:rPr lang="el-GR" altLang="el-GR"/>
              <a:pPr eaLnBrk="1" hangingPunct="1"/>
              <a:t>30</a:t>
            </a:fld>
            <a:endParaRPr lang="el-GR" altLang="el-GR"/>
          </a:p>
        </p:txBody>
      </p:sp>
      <p:sp>
        <p:nvSpPr>
          <p:cNvPr id="389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D4CDE89-0775-4FFB-997E-0C8ED9C8DE78}" type="slidenum">
              <a:rPr lang="el-GR" altLang="el-GR" sz="1200"/>
              <a:pPr algn="r" eaLnBrk="1" hangingPunct="1"/>
              <a:t>30</a:t>
            </a:fld>
            <a:endParaRPr lang="el-GR" altLang="el-GR" sz="120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l-GR"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7850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40888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96002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20543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88644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DCE0D35E-1A56-49A6-9463-C73E9FF0ADAF}" type="slidenum">
              <a:rPr lang="el-GR" altLang="el-GR" smtClean="0"/>
              <a:pPr/>
              <a:t>‹#›</a:t>
            </a:fld>
            <a:endParaRPr lang="el-GR" altLang="el-GR"/>
          </a:p>
        </p:txBody>
      </p:sp>
    </p:spTree>
    <p:extLst>
      <p:ext uri="{BB962C8B-B14F-4D97-AF65-F5344CB8AC3E}">
        <p14:creationId xmlns:p14="http://schemas.microsoft.com/office/powerpoint/2010/main" val="161963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2EF849B1-60C9-46C1-A01B-99D2B21B812F}" type="slidenum">
              <a:rPr lang="el-GR" altLang="el-GR" smtClean="0"/>
              <a:pPr/>
              <a:t>‹#›</a:t>
            </a:fld>
            <a:endParaRPr lang="el-GR" altLang="el-GR"/>
          </a:p>
        </p:txBody>
      </p:sp>
    </p:spTree>
    <p:extLst>
      <p:ext uri="{BB962C8B-B14F-4D97-AF65-F5344CB8AC3E}">
        <p14:creationId xmlns:p14="http://schemas.microsoft.com/office/powerpoint/2010/main" val="96568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57343AC8-66ED-42A0-9E9B-AAB1100B8549}" type="slidenum">
              <a:rPr lang="el-GR" altLang="el-GR" smtClean="0"/>
              <a:pPr/>
              <a:t>‹#›</a:t>
            </a:fld>
            <a:endParaRPr lang="el-GR" altLang="el-GR"/>
          </a:p>
        </p:txBody>
      </p:sp>
    </p:spTree>
    <p:extLst>
      <p:ext uri="{BB962C8B-B14F-4D97-AF65-F5344CB8AC3E}">
        <p14:creationId xmlns:p14="http://schemas.microsoft.com/office/powerpoint/2010/main" val="2678182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8750"/>
            <a:ext cx="82296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3638"/>
            <a:ext cx="2133600" cy="45720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smtClean="0"/>
            </a:lvl1pPr>
          </a:lstStyle>
          <a:p>
            <a:pPr>
              <a:defRPr/>
            </a:pPr>
            <a:endParaRPr lang="el-GR"/>
          </a:p>
        </p:txBody>
      </p:sp>
      <p:sp>
        <p:nvSpPr>
          <p:cNvPr id="8" name="7 - Θέση αριθμού διαφάνειας"/>
          <p:cNvSpPr>
            <a:spLocks noGrp="1"/>
          </p:cNvSpPr>
          <p:nvPr>
            <p:ph type="sldNum" sz="quarter" idx="12"/>
          </p:nvPr>
        </p:nvSpPr>
        <p:spPr>
          <a:xfrm>
            <a:off x="6553200" y="6243638"/>
            <a:ext cx="2133600" cy="457200"/>
          </a:xfrm>
        </p:spPr>
        <p:txBody>
          <a:bodyPr/>
          <a:lstStyle>
            <a:lvl1pPr>
              <a:defRPr/>
            </a:lvl1pPr>
          </a:lstStyle>
          <a:p>
            <a:fld id="{C1F4E7BE-F1FA-465A-B4BA-6F74A66CA6CB}" type="slidenum">
              <a:rPr lang="el-GR" altLang="el-GR" smtClean="0"/>
              <a:pPr/>
              <a:t>‹#›</a:t>
            </a:fld>
            <a:endParaRPr lang="el-GR" altLang="el-GR"/>
          </a:p>
        </p:txBody>
      </p:sp>
    </p:spTree>
    <p:extLst>
      <p:ext uri="{BB962C8B-B14F-4D97-AF65-F5344CB8AC3E}">
        <p14:creationId xmlns:p14="http://schemas.microsoft.com/office/powerpoint/2010/main" val="148236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fld id="{0153ED2B-FE92-4EF1-A86E-5CB16D1C4EB3}" type="slidenum">
              <a:rPr lang="el-GR" altLang="el-GR"/>
              <a:pPr/>
              <a:t>‹#›</a:t>
            </a:fld>
            <a:endParaRPr lang="el-GR" altLang="el-GR"/>
          </a:p>
        </p:txBody>
      </p:sp>
    </p:spTree>
    <p:extLst>
      <p:ext uri="{BB962C8B-B14F-4D97-AF65-F5344CB8AC3E}">
        <p14:creationId xmlns:p14="http://schemas.microsoft.com/office/powerpoint/2010/main" val="66482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TextBox 6"/>
          <p:cNvSpPr txBox="1"/>
          <p:nvPr/>
        </p:nvSpPr>
        <p:spPr>
          <a:xfrm>
            <a:off x="179512" y="6464369"/>
            <a:ext cx="7920880" cy="276999"/>
          </a:xfrm>
          <a:prstGeom prst="rect">
            <a:avLst/>
          </a:prstGeom>
          <a:solidFill>
            <a:schemeClr val="bg1">
              <a:lumMod val="95000"/>
            </a:schemeClr>
          </a:solidFill>
        </p:spPr>
        <p:txBody>
          <a:bodyPr wrap="square" rtlCol="0">
            <a:spAutoFit/>
          </a:bodyPr>
          <a:lstStyle/>
          <a:p>
            <a:r>
              <a:rPr lang="el-GR" sz="1200" b="0" dirty="0" smtClean="0">
                <a:latin typeface="+mn-lt"/>
              </a:rPr>
              <a:t>Ενότητα</a:t>
            </a:r>
            <a:r>
              <a:rPr lang="el-GR" sz="1200" b="0" baseline="0" dirty="0" smtClean="0">
                <a:latin typeface="+mn-lt"/>
              </a:rPr>
              <a:t> </a:t>
            </a:r>
            <a:r>
              <a:rPr lang="el-GR" sz="1200" b="0" baseline="0" dirty="0" smtClean="0">
                <a:latin typeface="+mn-lt"/>
              </a:rPr>
              <a:t>1.2: Ο παιδικός εγκέφαλος</a:t>
            </a:r>
            <a:endParaRPr lang="el-GR" sz="1200" b="0" dirty="0">
              <a:latin typeface="+mn-lt"/>
            </a:endParaRPr>
          </a:p>
        </p:txBody>
      </p:sp>
      <p:sp>
        <p:nvSpPr>
          <p:cNvPr id="8" name="TextBox 7"/>
          <p:cNvSpPr txBox="1"/>
          <p:nvPr/>
        </p:nvSpPr>
        <p:spPr>
          <a:xfrm>
            <a:off x="8234064" y="6464369"/>
            <a:ext cx="658416" cy="276999"/>
          </a:xfrm>
          <a:prstGeom prst="rect">
            <a:avLst/>
          </a:prstGeom>
          <a:solidFill>
            <a:schemeClr val="bg1">
              <a:lumMod val="95000"/>
            </a:schemeClr>
          </a:solidFill>
        </p:spPr>
        <p:txBody>
          <a:bodyPr wrap="square" rtlCol="0">
            <a:spAutoFit/>
          </a:bodyPr>
          <a:lstStyle/>
          <a:p>
            <a:pPr algn="ctr"/>
            <a:r>
              <a:rPr lang="el-GR" sz="1200" b="0" dirty="0" smtClean="0">
                <a:latin typeface="+mn-lt"/>
              </a:rPr>
              <a:t>-</a:t>
            </a:r>
            <a:fld id="{B55FABF0-E590-41F8-8765-B40ADFCD345B}" type="slidenum">
              <a:rPr lang="el-GR" sz="1200" b="0" smtClean="0">
                <a:latin typeface="+mn-lt"/>
              </a:rPr>
              <a:pPr algn="ctr"/>
              <a:t>‹#›</a:t>
            </a:fld>
            <a:r>
              <a:rPr lang="el-GR" sz="1200" b="0" dirty="0" smtClean="0">
                <a:latin typeface="+mn-lt"/>
              </a:rPr>
              <a:t>-</a:t>
            </a:r>
            <a:endParaRPr lang="el-GR" sz="1200" b="0" dirty="0">
              <a:latin typeface="+mn-lt"/>
            </a:endParaRPr>
          </a:p>
        </p:txBody>
      </p:sp>
    </p:spTree>
    <p:extLst>
      <p:ext uri="{BB962C8B-B14F-4D97-AF65-F5344CB8AC3E}">
        <p14:creationId xmlns:p14="http://schemas.microsoft.com/office/powerpoint/2010/main" val="644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fld id="{D2188AEC-7F7B-4EDC-979F-4CD438107CFC}" type="slidenum">
              <a:rPr lang="el-GR" altLang="el-GR" smtClean="0"/>
              <a:pPr/>
              <a:t>‹#›</a:t>
            </a:fld>
            <a:endParaRPr lang="el-GR" altLang="el-GR"/>
          </a:p>
        </p:txBody>
      </p:sp>
    </p:spTree>
    <p:extLst>
      <p:ext uri="{BB962C8B-B14F-4D97-AF65-F5344CB8AC3E}">
        <p14:creationId xmlns:p14="http://schemas.microsoft.com/office/powerpoint/2010/main" val="250500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6659B5CB-C4B0-42E3-9F4F-A232F92A78FA}" type="slidenum">
              <a:rPr lang="el-GR" altLang="el-GR" smtClean="0"/>
              <a:pPr/>
              <a:t>‹#›</a:t>
            </a:fld>
            <a:endParaRPr lang="el-GR" altLang="el-GR"/>
          </a:p>
        </p:txBody>
      </p:sp>
    </p:spTree>
    <p:extLst>
      <p:ext uri="{BB962C8B-B14F-4D97-AF65-F5344CB8AC3E}">
        <p14:creationId xmlns:p14="http://schemas.microsoft.com/office/powerpoint/2010/main" val="158908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fld id="{5B3AFC8D-897F-439B-ACDD-2D192EAFA44F}" type="slidenum">
              <a:rPr lang="el-GR" altLang="el-GR" smtClean="0"/>
              <a:pPr/>
              <a:t>‹#›</a:t>
            </a:fld>
            <a:endParaRPr lang="el-GR" altLang="el-GR"/>
          </a:p>
        </p:txBody>
      </p:sp>
    </p:spTree>
    <p:extLst>
      <p:ext uri="{BB962C8B-B14F-4D97-AF65-F5344CB8AC3E}">
        <p14:creationId xmlns:p14="http://schemas.microsoft.com/office/powerpoint/2010/main" val="43261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fld id="{2046C4CE-E0E4-4F72-AB03-EE394A93439E}" type="slidenum">
              <a:rPr lang="el-GR" altLang="el-GR" smtClean="0"/>
              <a:pPr/>
              <a:t>‹#›</a:t>
            </a:fld>
            <a:endParaRPr lang="el-GR" altLang="el-GR"/>
          </a:p>
        </p:txBody>
      </p:sp>
    </p:spTree>
    <p:extLst>
      <p:ext uri="{BB962C8B-B14F-4D97-AF65-F5344CB8AC3E}">
        <p14:creationId xmlns:p14="http://schemas.microsoft.com/office/powerpoint/2010/main" val="35126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fld id="{E7B6257A-A837-4DF5-BB12-20D241F40346}" type="slidenum">
              <a:rPr lang="el-GR" altLang="el-GR" smtClean="0"/>
              <a:pPr/>
              <a:t>‹#›</a:t>
            </a:fld>
            <a:endParaRPr lang="el-GR" altLang="el-GR"/>
          </a:p>
        </p:txBody>
      </p:sp>
    </p:spTree>
    <p:extLst>
      <p:ext uri="{BB962C8B-B14F-4D97-AF65-F5344CB8AC3E}">
        <p14:creationId xmlns:p14="http://schemas.microsoft.com/office/powerpoint/2010/main" val="2786827691"/>
      </p:ext>
    </p:extLst>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D127D9B8-9220-4E0B-A940-2562933438BC}" type="slidenum">
              <a:rPr lang="el-GR" altLang="el-GR" smtClean="0"/>
              <a:pPr/>
              <a:t>‹#›</a:t>
            </a:fld>
            <a:endParaRPr lang="el-GR" altLang="el-GR"/>
          </a:p>
        </p:txBody>
      </p:sp>
    </p:spTree>
    <p:extLst>
      <p:ext uri="{BB962C8B-B14F-4D97-AF65-F5344CB8AC3E}">
        <p14:creationId xmlns:p14="http://schemas.microsoft.com/office/powerpoint/2010/main" val="168454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fld id="{08F38492-CA1C-49CD-939A-C36662A30AD2}" type="slidenum">
              <a:rPr lang="el-GR" altLang="el-GR" smtClean="0"/>
              <a:pPr/>
              <a:t>‹#›</a:t>
            </a:fld>
            <a:endParaRPr lang="el-GR" altLang="el-GR"/>
          </a:p>
        </p:txBody>
      </p:sp>
    </p:spTree>
    <p:extLst>
      <p:ext uri="{BB962C8B-B14F-4D97-AF65-F5344CB8AC3E}">
        <p14:creationId xmlns:p14="http://schemas.microsoft.com/office/powerpoint/2010/main" val="383687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1F4E7BE-F1FA-465A-B4BA-6F74A66CA6CB}" type="slidenum">
              <a:rPr lang="el-GR" altLang="el-GR" smtClean="0"/>
              <a:pPr/>
              <a:t>‹#›</a:t>
            </a:fld>
            <a:endParaRPr lang="el-GR" altLang="el-GR"/>
          </a:p>
        </p:txBody>
      </p:sp>
    </p:spTree>
    <p:extLst>
      <p:ext uri="{BB962C8B-B14F-4D97-AF65-F5344CB8AC3E}">
        <p14:creationId xmlns:p14="http://schemas.microsoft.com/office/powerpoint/2010/main" val="143439029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Εικόνα 4" descr="Λογότυπο Πανεπιστήμιο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41036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Τίτλος 1"/>
          <p:cNvSpPr>
            <a:spLocks noGrp="1"/>
          </p:cNvSpPr>
          <p:nvPr>
            <p:ph type="ctrTitle"/>
          </p:nvPr>
        </p:nvSpPr>
        <p:spPr>
          <a:xfrm>
            <a:off x="679450" y="1484313"/>
            <a:ext cx="7772400" cy="1470025"/>
          </a:xfrm>
        </p:spPr>
        <p:txBody>
          <a:bodyPr/>
          <a:lstStyle/>
          <a:p>
            <a:r>
              <a:rPr lang="el-GR" altLang="el-GR" dirty="0">
                <a:solidFill>
                  <a:srgbClr val="5075BC"/>
                </a:solidFill>
              </a:rPr>
              <a:t>Κινητικά προβλήματα Πολλαπλές αναπηρίες</a:t>
            </a:r>
            <a:endParaRPr lang="el-GR" altLang="el-GR" dirty="0" smtClean="0">
              <a:solidFill>
                <a:srgbClr val="5075BC"/>
              </a:solidFill>
            </a:endParaRPr>
          </a:p>
        </p:txBody>
      </p:sp>
      <p:sp>
        <p:nvSpPr>
          <p:cNvPr id="3" name="Υπότιτλος 2"/>
          <p:cNvSpPr>
            <a:spLocks noGrp="1"/>
          </p:cNvSpPr>
          <p:nvPr>
            <p:ph type="subTitle" idx="1"/>
          </p:nvPr>
        </p:nvSpPr>
        <p:spPr>
          <a:xfrm>
            <a:off x="323850" y="3384550"/>
            <a:ext cx="8135938" cy="2781300"/>
          </a:xfrm>
        </p:spPr>
        <p:txBody>
          <a:bodyPr>
            <a:noAutofit/>
          </a:bodyPr>
          <a:lstStyle/>
          <a:p>
            <a:pPr>
              <a:defRPr/>
            </a:pPr>
            <a:r>
              <a:rPr lang="el-GR" sz="2800" b="1" dirty="0">
                <a:solidFill>
                  <a:schemeClr val="tx1"/>
                </a:solidFill>
                <a:latin typeface="+mj-lt"/>
                <a:ea typeface="+mj-ea"/>
                <a:cs typeface="+mj-cs"/>
              </a:rPr>
              <a:t>Ενότητα </a:t>
            </a:r>
            <a:r>
              <a:rPr lang="el-GR" sz="2800" b="1" dirty="0" smtClean="0">
                <a:solidFill>
                  <a:schemeClr val="tx1"/>
                </a:solidFill>
                <a:latin typeface="+mj-lt"/>
                <a:ea typeface="+mj-ea"/>
                <a:cs typeface="+mj-cs"/>
              </a:rPr>
              <a:t>1</a:t>
            </a:r>
            <a:r>
              <a:rPr lang="en-US" sz="2800" b="1" dirty="0" smtClean="0">
                <a:solidFill>
                  <a:schemeClr val="tx1"/>
                </a:solidFill>
                <a:latin typeface="+mj-lt"/>
                <a:ea typeface="+mj-ea"/>
                <a:cs typeface="+mj-cs"/>
              </a:rPr>
              <a:t>.</a:t>
            </a:r>
            <a:r>
              <a:rPr lang="el-GR" sz="2800" b="1" dirty="0" smtClean="0">
                <a:solidFill>
                  <a:schemeClr val="tx1"/>
                </a:solidFill>
                <a:latin typeface="+mj-lt"/>
                <a:ea typeface="+mj-ea"/>
                <a:cs typeface="+mj-cs"/>
              </a:rPr>
              <a:t>2</a:t>
            </a:r>
            <a:r>
              <a:rPr lang="en-US" sz="2800" b="1" dirty="0" smtClean="0">
                <a:solidFill>
                  <a:schemeClr val="tx1"/>
                </a:solidFill>
                <a:latin typeface="+mj-lt"/>
                <a:ea typeface="+mj-ea"/>
                <a:cs typeface="+mj-cs"/>
              </a:rPr>
              <a:t> </a:t>
            </a:r>
            <a:endParaRPr lang="en-US" sz="2800" b="1" dirty="0" smtClean="0">
              <a:solidFill>
                <a:schemeClr val="tx1"/>
              </a:solidFill>
              <a:latin typeface="+mj-lt"/>
              <a:ea typeface="+mj-ea"/>
              <a:cs typeface="+mj-cs"/>
            </a:endParaRPr>
          </a:p>
          <a:p>
            <a:pPr>
              <a:defRPr/>
            </a:pPr>
            <a:r>
              <a:rPr lang="el-GR" sz="2800" b="1" dirty="0" smtClean="0">
                <a:solidFill>
                  <a:srgbClr val="0070C0"/>
                </a:solidFill>
              </a:rPr>
              <a:t>Ο </a:t>
            </a:r>
            <a:r>
              <a:rPr lang="el-GR" sz="2800" b="1" dirty="0" smtClean="0">
                <a:solidFill>
                  <a:srgbClr val="0070C0"/>
                </a:solidFill>
              </a:rPr>
              <a:t>παιδικός εγκέφαλος</a:t>
            </a:r>
            <a:endParaRPr lang="en-US" sz="2800" b="1" dirty="0" smtClean="0">
              <a:solidFill>
                <a:srgbClr val="0070C0"/>
              </a:solidFill>
            </a:endParaRPr>
          </a:p>
          <a:p>
            <a:pPr>
              <a:defRPr/>
            </a:pPr>
            <a:endParaRPr lang="en-US" sz="2800" dirty="0" smtClean="0"/>
          </a:p>
          <a:p>
            <a:pPr>
              <a:defRPr/>
            </a:pPr>
            <a:r>
              <a:rPr lang="el-GR" sz="2400" dirty="0" smtClean="0"/>
              <a:t>Ι. </a:t>
            </a:r>
            <a:r>
              <a:rPr lang="el-GR" sz="2400" dirty="0" err="1" smtClean="0"/>
              <a:t>Νησιώτου</a:t>
            </a:r>
            <a:r>
              <a:rPr lang="el-GR" sz="2400" dirty="0" smtClean="0"/>
              <a:t> - Μαντέλου</a:t>
            </a:r>
            <a:endParaRPr lang="el-GR" sz="2400" dirty="0"/>
          </a:p>
          <a:p>
            <a:pPr>
              <a:defRPr/>
            </a:pPr>
            <a:r>
              <a:rPr lang="el-GR" sz="2400" dirty="0" smtClean="0"/>
              <a:t>Σχολή </a:t>
            </a:r>
            <a:r>
              <a:rPr lang="el-GR" sz="2400" dirty="0"/>
              <a:t>Ανθρωπιστικών και Κοινωνικών </a:t>
            </a:r>
            <a:r>
              <a:rPr lang="el-GR" sz="2400" dirty="0" smtClean="0"/>
              <a:t>Επιστημών  Παιδαγωγικό Τμήμα Ειδικής Αγωγής</a:t>
            </a:r>
            <a:endParaRPr lang="en-US" sz="2400" dirty="0" smtClean="0"/>
          </a:p>
          <a:p>
            <a:pPr>
              <a:defRPr/>
            </a:pPr>
            <a:endParaRPr lang="el-GR" sz="2800" dirty="0" smtClean="0"/>
          </a:p>
        </p:txBody>
      </p:sp>
    </p:spTree>
    <p:extLst>
      <p:ext uri="{BB962C8B-B14F-4D97-AF65-F5344CB8AC3E}">
        <p14:creationId xmlns:p14="http://schemas.microsoft.com/office/powerpoint/2010/main" val="2128241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ctrTitle"/>
          </p:nvPr>
        </p:nvSpPr>
        <p:spPr>
          <a:xfrm>
            <a:off x="467544" y="1844824"/>
            <a:ext cx="8204448" cy="1470025"/>
          </a:xfrm>
        </p:spPr>
        <p:txBody>
          <a:bodyPr/>
          <a:lstStyle/>
          <a:p>
            <a:pPr eaLnBrk="1" hangingPunct="1"/>
            <a:r>
              <a:rPr lang="el-GR" altLang="el-GR" dirty="0" smtClean="0"/>
              <a:t>Α. Μορφογένεση του εγκεφάλου</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Rot="1" noChangeArrowheads="1"/>
          </p:cNvSpPr>
          <p:nvPr>
            <p:ph idx="1"/>
          </p:nvPr>
        </p:nvSpPr>
        <p:spPr/>
        <p:txBody>
          <a:bodyPr/>
          <a:lstStyle/>
          <a:p>
            <a:pPr eaLnBrk="1" hangingPunct="1"/>
            <a:r>
              <a:rPr lang="en-US" altLang="el-GR" smtClean="0"/>
              <a:t>l</a:t>
            </a:r>
            <a:endParaRPr lang="el-GR" altLang="el-GR" smtClean="0"/>
          </a:p>
        </p:txBody>
      </p:sp>
      <p:pic>
        <p:nvPicPr>
          <p:cNvPr id="11267" name="Picture 4" descr="dn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68650" cy="63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p:cNvSpPr txBox="1">
            <a:spLocks noChangeArrowheads="1"/>
          </p:cNvSpPr>
          <p:nvPr/>
        </p:nvSpPr>
        <p:spPr bwMode="auto">
          <a:xfrm>
            <a:off x="4211638" y="3284538"/>
            <a:ext cx="119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1269" name="Text Box 6"/>
          <p:cNvSpPr txBox="1">
            <a:spLocks noChangeArrowheads="1"/>
          </p:cNvSpPr>
          <p:nvPr/>
        </p:nvSpPr>
        <p:spPr bwMode="auto">
          <a:xfrm>
            <a:off x="3419475" y="2008188"/>
            <a:ext cx="554513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a:ea typeface="Arial Unicode MS" panose="020B0604020202020204" pitchFamily="34" charset="-128"/>
                <a:cs typeface="Arial Unicode MS" panose="020B0604020202020204" pitchFamily="34" charset="-128"/>
              </a:rPr>
              <a:t>Οι εντολές για την κατασκευή και λειτουργία του σώματος </a:t>
            </a:r>
            <a:endParaRPr lang="fr-FR" altLang="el-GR" sz="3200">
              <a:ea typeface="Arial Unicode MS" panose="020B0604020202020204" pitchFamily="34" charset="-128"/>
              <a:cs typeface="Arial Unicode MS" panose="020B0604020202020204" pitchFamily="34" charset="-128"/>
            </a:endParaRPr>
          </a:p>
          <a:p>
            <a:pPr eaLnBrk="1" hangingPunct="1"/>
            <a:r>
              <a:rPr lang="el-GR" altLang="el-GR" sz="3200">
                <a:ea typeface="Arial Unicode MS" panose="020B0604020202020204" pitchFamily="34" charset="-128"/>
                <a:cs typeface="Arial Unicode MS" panose="020B0604020202020204" pitchFamily="34" charset="-128"/>
              </a:rPr>
              <a:t>και του εγκεφάλου είναι καταγραμμένες στο </a:t>
            </a:r>
            <a:r>
              <a:rPr lang="en-US" altLang="el-GR" sz="3200">
                <a:ea typeface="Arial Unicode MS" panose="020B0604020202020204" pitchFamily="34" charset="-128"/>
                <a:cs typeface="Arial Unicode MS" panose="020B0604020202020204" pitchFamily="34" charset="-128"/>
              </a:rPr>
              <a:t>DNA </a:t>
            </a:r>
          </a:p>
          <a:p>
            <a:pPr eaLnBrk="1" hangingPunct="1"/>
            <a:r>
              <a:rPr lang="el-GR" altLang="el-GR" sz="3200">
                <a:ea typeface="Arial Unicode MS" panose="020B0604020202020204" pitchFamily="34" charset="-128"/>
                <a:cs typeface="Arial Unicode MS" panose="020B0604020202020204" pitchFamily="34" charset="-128"/>
              </a:rPr>
              <a:t>που κληρονομούμε </a:t>
            </a:r>
            <a:endParaRPr lang="en-US" altLang="el-GR" sz="3200">
              <a:ea typeface="Arial Unicode MS" panose="020B0604020202020204" pitchFamily="34" charset="-128"/>
              <a:cs typeface="Arial Unicode MS" panose="020B0604020202020204" pitchFamily="34" charset="-128"/>
            </a:endParaRPr>
          </a:p>
          <a:p>
            <a:pPr eaLnBrk="1" hangingPunct="1"/>
            <a:r>
              <a:rPr lang="el-GR" altLang="el-GR" sz="3200">
                <a:ea typeface="Arial Unicode MS" panose="020B0604020202020204" pitchFamily="34" charset="-128"/>
                <a:cs typeface="Arial Unicode MS" panose="020B0604020202020204" pitchFamily="34" charset="-128"/>
              </a:rPr>
              <a:t>από τους γονείς μας</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95536" y="1340769"/>
            <a:ext cx="8229600" cy="2520280"/>
          </a:xfrm>
        </p:spPr>
        <p:txBody>
          <a:bodyPr/>
          <a:lstStyle/>
          <a:p>
            <a:pPr eaLnBrk="1" hangingPunct="1">
              <a:buFont typeface="Wingdings" panose="05000000000000000000" pitchFamily="2" charset="2"/>
              <a:buNone/>
            </a:pPr>
            <a:r>
              <a:rPr lang="el-GR" altLang="el-GR" dirty="0" smtClean="0"/>
              <a:t>   Τα γονίδια καθοδηγούν τη μορφογένεση του ανθρώπινου εγκεφάλου, η οποία ακολουθεί την εξής υποχρεωτική σειρά κατά την εμβρυική περίοδο:</a:t>
            </a:r>
          </a:p>
          <a:p>
            <a:pPr eaLnBrk="1" hangingPunct="1"/>
            <a:endParaRPr lang="el-GR" altLang="el-G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idx="1"/>
          </p:nvPr>
        </p:nvSpPr>
        <p:spPr>
          <a:xfrm>
            <a:off x="395536" y="764704"/>
            <a:ext cx="8229600" cy="5256584"/>
          </a:xfrm>
        </p:spPr>
        <p:txBody>
          <a:bodyPr/>
          <a:lstStyle/>
          <a:p>
            <a:pPr lvl="2"/>
            <a:r>
              <a:rPr lang="el-GR" altLang="el-GR" sz="2800" dirty="0" smtClean="0"/>
              <a:t>Πολλαπλασιασμός, </a:t>
            </a:r>
            <a:r>
              <a:rPr lang="el-GR" altLang="el-GR" sz="2800" dirty="0" smtClean="0"/>
              <a:t>(</a:t>
            </a:r>
            <a:r>
              <a:rPr lang="el-GR" altLang="el-GR" sz="2800" dirty="0" err="1" smtClean="0"/>
              <a:t>νευρονογένεση</a:t>
            </a:r>
            <a:r>
              <a:rPr lang="el-GR" altLang="el-GR" sz="2800" dirty="0" smtClean="0"/>
              <a:t>), και </a:t>
            </a:r>
          </a:p>
          <a:p>
            <a:pPr lvl="2"/>
            <a:r>
              <a:rPr lang="el-GR" altLang="el-GR" sz="2800" dirty="0" smtClean="0"/>
              <a:t>Μετανάστευση των νευρώνων</a:t>
            </a:r>
          </a:p>
          <a:p>
            <a:pPr lvl="2"/>
            <a:r>
              <a:rPr lang="el-GR" altLang="el-GR" sz="2800" dirty="0" err="1" smtClean="0"/>
              <a:t>Μυελινοποίηση</a:t>
            </a:r>
            <a:r>
              <a:rPr lang="el-GR" altLang="el-GR" sz="2800" dirty="0" smtClean="0"/>
              <a:t> των </a:t>
            </a:r>
            <a:r>
              <a:rPr lang="el-GR" altLang="el-GR" sz="2800" dirty="0" err="1" smtClean="0"/>
              <a:t>νευραξόνων</a:t>
            </a:r>
            <a:r>
              <a:rPr lang="el-GR" altLang="el-GR" sz="2800" dirty="0" smtClean="0"/>
              <a:t>   </a:t>
            </a:r>
          </a:p>
          <a:p>
            <a:pPr lvl="2"/>
            <a:r>
              <a:rPr lang="el-GR" altLang="el-GR" sz="2800" dirty="0" smtClean="0"/>
              <a:t>Δημιουργία συνδέσεων (συνάψεων) μεταξύ των νευρώνων</a:t>
            </a:r>
          </a:p>
          <a:p>
            <a:pPr lvl="2"/>
            <a:r>
              <a:rPr lang="el-GR" altLang="el-GR" sz="2800" dirty="0" smtClean="0"/>
              <a:t>Επιλογή των επιτυχών συνάψεων –“</a:t>
            </a:r>
            <a:r>
              <a:rPr lang="en-US" altLang="el-GR" sz="2800" dirty="0" smtClean="0"/>
              <a:t>synaptic </a:t>
            </a:r>
            <a:r>
              <a:rPr lang="en-GB" altLang="el-GR" sz="2800" dirty="0" smtClean="0"/>
              <a:t>pruning</a:t>
            </a:r>
            <a:r>
              <a:rPr lang="el-GR" altLang="el-GR" sz="2800" dirty="0" smtClean="0"/>
              <a:t>”	</a:t>
            </a:r>
          </a:p>
          <a:p>
            <a:pPr marL="0" lvl="2" indent="0" eaLnBrk="1" hangingPunct="1">
              <a:buClr>
                <a:srgbClr val="FF0000"/>
              </a:buClr>
              <a:buFont typeface="Wingdings" panose="05000000000000000000" pitchFamily="2" charset="2"/>
              <a:buNone/>
            </a:pPr>
            <a:r>
              <a:rPr lang="el-GR" altLang="el-GR" sz="2800" dirty="0" smtClean="0"/>
              <a:t>Τα </a:t>
            </a:r>
            <a:r>
              <a:rPr lang="el-GR" altLang="el-GR" sz="2800" dirty="0" smtClean="0"/>
              <a:t>ίδια γονίδια χρησιμοποιούνται στη συνέχεια </a:t>
            </a:r>
            <a:r>
              <a:rPr lang="el-GR" altLang="el-GR" sz="2800" dirty="0" smtClean="0"/>
              <a:t>για τη </a:t>
            </a:r>
            <a:r>
              <a:rPr lang="el-GR" altLang="el-GR" sz="2800" dirty="0" smtClean="0"/>
              <a:t>λειτουργία των  εγκεφαλικών κυκλωμάτων που δημιουργήθηκαν με τις παραπάνω διαδικασίες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l-GR" altLang="el-GR" sz="3600" dirty="0" smtClean="0"/>
              <a:t>Εγκεφαλική ανάπτυξη </a:t>
            </a:r>
            <a:r>
              <a:rPr lang="el-GR" altLang="el-GR" sz="3600" dirty="0" smtClean="0"/>
              <a:t/>
            </a:r>
            <a:br>
              <a:rPr lang="el-GR" altLang="el-GR" sz="3600" dirty="0" smtClean="0"/>
            </a:br>
            <a:r>
              <a:rPr lang="el-GR" altLang="el-GR" sz="3600" dirty="0" smtClean="0"/>
              <a:t>στην </a:t>
            </a:r>
            <a:r>
              <a:rPr lang="el-GR" altLang="el-GR" sz="3600" dirty="0" smtClean="0"/>
              <a:t>προγεννητική περίοδο</a:t>
            </a:r>
          </a:p>
        </p:txBody>
      </p:sp>
      <p:sp>
        <p:nvSpPr>
          <p:cNvPr id="14339" name="Rectangle 3"/>
          <p:cNvSpPr>
            <a:spLocks noGrp="1" noChangeArrowheads="1"/>
          </p:cNvSpPr>
          <p:nvPr>
            <p:ph idx="1"/>
          </p:nvPr>
        </p:nvSpPr>
        <p:spPr>
          <a:xfrm>
            <a:off x="1331640" y="1844824"/>
            <a:ext cx="7128792" cy="3456384"/>
          </a:xfrm>
        </p:spPr>
        <p:txBody>
          <a:bodyPr/>
          <a:lstStyle/>
          <a:p>
            <a:pPr algn="l" eaLnBrk="1" hangingPunct="1">
              <a:lnSpc>
                <a:spcPct val="80000"/>
              </a:lnSpc>
            </a:pPr>
            <a:r>
              <a:rPr lang="el-GR" altLang="el-GR" dirty="0" smtClean="0">
                <a:solidFill>
                  <a:schemeClr val="tx1"/>
                </a:solidFill>
              </a:rPr>
              <a:t>Α΄ φάση: 1η-20η εβδομάδα κύησης</a:t>
            </a:r>
          </a:p>
          <a:p>
            <a:pPr algn="l" eaLnBrk="1" hangingPunct="1">
              <a:lnSpc>
                <a:spcPct val="80000"/>
              </a:lnSpc>
              <a:buFont typeface="Arial" panose="020B0604020202020204" pitchFamily="34" charset="0"/>
              <a:buChar char="•"/>
            </a:pPr>
            <a:r>
              <a:rPr lang="el-GR" altLang="el-GR" dirty="0" err="1" smtClean="0">
                <a:solidFill>
                  <a:schemeClr val="tx1"/>
                </a:solidFill>
              </a:rPr>
              <a:t>Νευρωνογένεση</a:t>
            </a:r>
            <a:endParaRPr lang="el-GR" altLang="el-GR" dirty="0" smtClean="0">
              <a:solidFill>
                <a:schemeClr val="tx1"/>
              </a:solidFill>
            </a:endParaRPr>
          </a:p>
          <a:p>
            <a:pPr algn="l" eaLnBrk="1" hangingPunct="1">
              <a:lnSpc>
                <a:spcPct val="80000"/>
              </a:lnSpc>
              <a:buFont typeface="Arial" panose="020B0604020202020204" pitchFamily="34" charset="0"/>
              <a:buChar char="•"/>
            </a:pPr>
            <a:r>
              <a:rPr lang="el-GR" altLang="el-GR" dirty="0" smtClean="0">
                <a:solidFill>
                  <a:schemeClr val="tx1"/>
                </a:solidFill>
                <a:ea typeface="Arial Unicode MS" panose="020B0604020202020204" pitchFamily="34" charset="-128"/>
                <a:cs typeface="Arial Unicode MS" panose="020B0604020202020204" pitchFamily="34" charset="-128"/>
              </a:rPr>
              <a:t>Μετανάστευση Νευρώνων</a:t>
            </a:r>
          </a:p>
          <a:p>
            <a:pPr algn="l" eaLnBrk="1" hangingPunct="1">
              <a:lnSpc>
                <a:spcPct val="80000"/>
              </a:lnSpc>
            </a:pPr>
            <a:endParaRPr lang="el-GR" altLang="el-GR" dirty="0" smtClean="0">
              <a:solidFill>
                <a:schemeClr val="tx1"/>
              </a:solidFill>
              <a:ea typeface="Arial Unicode MS" panose="020B0604020202020204" pitchFamily="34" charset="-128"/>
              <a:cs typeface="Arial Unicode MS" panose="020B0604020202020204" pitchFamily="34" charset="-128"/>
            </a:endParaRPr>
          </a:p>
          <a:p>
            <a:pPr algn="l" eaLnBrk="1" hangingPunct="1">
              <a:lnSpc>
                <a:spcPct val="80000"/>
              </a:lnSpc>
            </a:pPr>
            <a:r>
              <a:rPr lang="el-GR" altLang="el-GR" dirty="0" smtClean="0">
                <a:solidFill>
                  <a:schemeClr val="tx1"/>
                </a:solidFill>
                <a:ea typeface="Arial Unicode MS" panose="020B0604020202020204" pitchFamily="34" charset="-128"/>
                <a:cs typeface="Arial Unicode MS" panose="020B0604020202020204" pitchFamily="34" charset="-128"/>
              </a:rPr>
              <a:t>Β΄ φάση: 20η-40η </a:t>
            </a:r>
            <a:r>
              <a:rPr lang="el-GR" altLang="el-GR" dirty="0" err="1" smtClean="0">
                <a:solidFill>
                  <a:schemeClr val="tx1"/>
                </a:solidFill>
                <a:ea typeface="Arial Unicode MS" panose="020B0604020202020204" pitchFamily="34" charset="-128"/>
                <a:cs typeface="Arial Unicode MS" panose="020B0604020202020204" pitchFamily="34" charset="-128"/>
              </a:rPr>
              <a:t>εβδ</a:t>
            </a:r>
            <a:r>
              <a:rPr lang="el-GR" altLang="el-GR" dirty="0" smtClean="0">
                <a:solidFill>
                  <a:schemeClr val="tx1"/>
                </a:solidFill>
                <a:ea typeface="Arial Unicode MS" panose="020B0604020202020204" pitchFamily="34" charset="-128"/>
                <a:cs typeface="Arial Unicode MS" panose="020B0604020202020204" pitchFamily="34" charset="-128"/>
              </a:rPr>
              <a:t>. Κύησης</a:t>
            </a:r>
          </a:p>
          <a:p>
            <a:pPr algn="l" eaLnBrk="1" hangingPunct="1">
              <a:lnSpc>
                <a:spcPct val="80000"/>
              </a:lnSpc>
              <a:buFont typeface="Arial" panose="020B0604020202020204" pitchFamily="34" charset="0"/>
              <a:buChar char="•"/>
            </a:pPr>
            <a:r>
              <a:rPr lang="el-GR" altLang="el-GR" dirty="0" smtClean="0">
                <a:solidFill>
                  <a:schemeClr val="tx1"/>
                </a:solidFill>
                <a:ea typeface="Arial Unicode MS" panose="020B0604020202020204" pitchFamily="34" charset="-128"/>
                <a:cs typeface="Arial Unicode MS" panose="020B0604020202020204" pitchFamily="34" charset="-128"/>
              </a:rPr>
              <a:t>Ωρίμανση των νευρώνων</a:t>
            </a:r>
          </a:p>
          <a:p>
            <a:pPr algn="l" eaLnBrk="1" hangingPunct="1">
              <a:lnSpc>
                <a:spcPct val="80000"/>
              </a:lnSpc>
              <a:buFont typeface="Arial" panose="020B0604020202020204" pitchFamily="34" charset="0"/>
              <a:buChar char="•"/>
            </a:pPr>
            <a:r>
              <a:rPr lang="el-GR" altLang="el-GR" dirty="0" smtClean="0">
                <a:solidFill>
                  <a:schemeClr val="tx1"/>
                </a:solidFill>
                <a:ea typeface="Arial Unicode MS" panose="020B0604020202020204" pitchFamily="34" charset="-128"/>
                <a:cs typeface="Arial Unicode MS" panose="020B0604020202020204" pitchFamily="34" charset="-128"/>
              </a:rPr>
              <a:t>΄</a:t>
            </a:r>
            <a:r>
              <a:rPr lang="el-GR" altLang="el-GR" dirty="0" err="1" smtClean="0">
                <a:solidFill>
                  <a:schemeClr val="tx1"/>
                </a:solidFill>
                <a:ea typeface="Arial Unicode MS" panose="020B0604020202020204" pitchFamily="34" charset="-128"/>
                <a:cs typeface="Arial Unicode MS" panose="020B0604020202020204" pitchFamily="34" charset="-128"/>
              </a:rPr>
              <a:t>Εναρξη</a:t>
            </a:r>
            <a:r>
              <a:rPr lang="el-GR" altLang="el-GR" dirty="0" smtClean="0">
                <a:solidFill>
                  <a:schemeClr val="tx1"/>
                </a:solidFill>
                <a:ea typeface="Arial Unicode MS" panose="020B0604020202020204" pitchFamily="34" charset="-128"/>
                <a:cs typeface="Arial Unicode MS" panose="020B0604020202020204" pitchFamily="34" charset="-128"/>
              </a:rPr>
              <a:t> </a:t>
            </a:r>
            <a:r>
              <a:rPr lang="el-GR" altLang="el-GR" dirty="0" err="1" smtClean="0">
                <a:solidFill>
                  <a:schemeClr val="tx1"/>
                </a:solidFill>
                <a:ea typeface="Arial Unicode MS" panose="020B0604020202020204" pitchFamily="34" charset="-128"/>
                <a:cs typeface="Arial Unicode MS" panose="020B0604020202020204" pitchFamily="34" charset="-128"/>
              </a:rPr>
              <a:t>μυελίνωσης</a:t>
            </a:r>
            <a:endParaRPr lang="el-GR" altLang="el-GR" sz="3600" dirty="0" smtClean="0">
              <a:solidFill>
                <a:schemeClr val="tx1"/>
              </a:solidFill>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35696" y="692696"/>
            <a:ext cx="5544616" cy="5355498"/>
          </a:xfr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Untitled-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052736"/>
            <a:ext cx="4091830" cy="4187552"/>
          </a:xfrm>
          <a:prstGeom prst="rect">
            <a:avLst/>
          </a:prstGeom>
          <a:solidFill>
            <a:schemeClr val="tx1"/>
          </a:solidFill>
          <a:ln w="76200">
            <a:solidFill>
              <a:srgbClr val="000000"/>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3452813"/>
            <a:ext cx="9144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286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286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286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286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286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9pPr>
          </a:lstStyle>
          <a:p>
            <a:pPr algn="just"/>
            <a:endParaRPr lang="el-GR" altLang="el-GR" sz="2400">
              <a:solidFill>
                <a:srgbClr val="000000"/>
              </a:solidFill>
              <a:latin typeface="Cambria" panose="02040503050406030204" pitchFamily="18" charset="0"/>
              <a:cs typeface="Times New Roman" panose="02020603050405020304" pitchFamily="18" charset="0"/>
            </a:endParaRPr>
          </a:p>
          <a:p>
            <a:pPr algn="just"/>
            <a:endParaRPr lang="el-GR" altLang="el-GR" sz="4800"/>
          </a:p>
        </p:txBody>
      </p:sp>
      <p:sp>
        <p:nvSpPr>
          <p:cNvPr id="17411" name="5 - Ορθογώνιο"/>
          <p:cNvSpPr>
            <a:spLocks noChangeArrowheads="1"/>
          </p:cNvSpPr>
          <p:nvPr/>
        </p:nvSpPr>
        <p:spPr bwMode="auto">
          <a:xfrm rot="10800000">
            <a:off x="0" y="3817938"/>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a:t>
            </a:r>
          </a:p>
        </p:txBody>
      </p:sp>
      <p:sp>
        <p:nvSpPr>
          <p:cNvPr id="17412" name="3 - Τίτλος"/>
          <p:cNvSpPr>
            <a:spLocks noGrp="1"/>
          </p:cNvSpPr>
          <p:nvPr>
            <p:ph type="title"/>
          </p:nvPr>
        </p:nvSpPr>
        <p:spPr/>
        <p:txBody>
          <a:bodyPr/>
          <a:lstStyle/>
          <a:p>
            <a:pPr marL="342900" indent="-342900" eaLnBrk="1" hangingPunct="1"/>
            <a:r>
              <a:rPr lang="el-GR" altLang="el-GR" smtClean="0"/>
              <a:t>Πολλαπλασιασμός  νευρώνων (νευρονογένεση) </a:t>
            </a:r>
          </a:p>
        </p:txBody>
      </p:sp>
      <p:sp>
        <p:nvSpPr>
          <p:cNvPr id="5" name="4 - Θέση περιεχομένου"/>
          <p:cNvSpPr>
            <a:spLocks noGrp="1"/>
          </p:cNvSpPr>
          <p:nvPr>
            <p:ph idx="1"/>
          </p:nvPr>
        </p:nvSpPr>
        <p:spPr>
          <a:xfrm>
            <a:off x="457200" y="1700808"/>
            <a:ext cx="8229600" cy="4525963"/>
          </a:xfrm>
        </p:spPr>
        <p:txBody>
          <a:bodyPr rtlCol="0">
            <a:normAutofit fontScale="92500" lnSpcReduction="20000"/>
          </a:bodyPr>
          <a:lstStyle/>
          <a:p>
            <a:pPr fontAlgn="auto">
              <a:spcAft>
                <a:spcPts val="0"/>
              </a:spcAft>
              <a:buFont typeface="Arial" charset="0"/>
              <a:buNone/>
              <a:tabLst>
                <a:tab pos="228600" algn="l"/>
              </a:tabLst>
              <a:defRPr/>
            </a:pPr>
            <a:r>
              <a:rPr lang="el-GR" dirty="0" smtClean="0">
                <a:latin typeface="Cambria" pitchFamily="18" charset="0"/>
                <a:cs typeface="Times New Roman" pitchFamily="18" charset="0"/>
              </a:rPr>
              <a:t>     </a:t>
            </a:r>
            <a:r>
              <a:rPr lang="el-GR" sz="3300" dirty="0" smtClean="0">
                <a:cs typeface="Times New Roman" pitchFamily="18" charset="0"/>
              </a:rPr>
              <a:t>Τα αρχέγονα νευρικά κύτταρα διαιρούνται και δίνουν γένεση στους νευρώνες, οι οποίοι, με συνεχείς διαιρέσεις, πολλαπλασιάζονται πολύ </a:t>
            </a:r>
            <a:r>
              <a:rPr lang="el-GR" sz="3300" dirty="0" smtClean="0">
                <a:cs typeface="Times New Roman" pitchFamily="18" charset="0"/>
              </a:rPr>
              <a:t>γρήγορα. </a:t>
            </a:r>
            <a:r>
              <a:rPr lang="el-GR" sz="3300" dirty="0" smtClean="0">
                <a:cs typeface="Times New Roman" pitchFamily="18" charset="0"/>
              </a:rPr>
              <a:t>Τα κυτταρικά σώματα των νευρώνων, των οποίων το χρώμα είναι γκρίζο, οργανώνονται σε ομάδες στον φλοιό του εγκεφάλου(φαιά ουσία). </a:t>
            </a:r>
            <a:endParaRPr lang="el-GR" sz="3300" dirty="0" smtClean="0"/>
          </a:p>
          <a:p>
            <a:pPr fontAlgn="auto">
              <a:spcAft>
                <a:spcPts val="0"/>
              </a:spcAft>
              <a:buFont typeface="Arial" charset="0"/>
              <a:buNone/>
              <a:tabLst>
                <a:tab pos="228600" algn="l"/>
              </a:tabLst>
              <a:defRPr/>
            </a:pPr>
            <a:r>
              <a:rPr lang="el-GR" sz="3300" b="1" dirty="0" smtClean="0">
                <a:cs typeface="Times New Roman" pitchFamily="18" charset="0"/>
              </a:rPr>
              <a:t>    </a:t>
            </a:r>
            <a:r>
              <a:rPr lang="el-GR" sz="3300" dirty="0" smtClean="0">
                <a:cs typeface="Times New Roman" pitchFamily="18" charset="0"/>
              </a:rPr>
              <a:t>Συγχρόνως πολλαπλασιάζονται τα νευρογλοιακά κύτταρα, τα οποία </a:t>
            </a:r>
            <a:r>
              <a:rPr lang="el-GR" sz="3300" dirty="0" smtClean="0">
                <a:solidFill>
                  <a:srgbClr val="000000"/>
                </a:solidFill>
                <a:cs typeface="Times New Roman" pitchFamily="18" charset="0"/>
              </a:rPr>
              <a:t> </a:t>
            </a:r>
            <a:r>
              <a:rPr lang="el-GR" sz="3300" dirty="0" smtClean="0">
                <a:cs typeface="Times New Roman" pitchFamily="18" charset="0"/>
              </a:rPr>
              <a:t>συμβάλλουν σημαντικά στην ανάπτυξη του νευρικού συστήματος και στη λειτουργία του εγκεφάλου</a:t>
            </a:r>
            <a:r>
              <a:rPr lang="el-GR" dirty="0" smtClean="0">
                <a:latin typeface="Cambria" pitchFamily="18" charset="0"/>
                <a:cs typeface="Times New Roman" pitchFamily="18" charset="0"/>
              </a:rPr>
              <a:t>. </a:t>
            </a:r>
          </a:p>
          <a:p>
            <a:pPr algn="just" fontAlgn="auto">
              <a:spcAft>
                <a:spcPts val="0"/>
              </a:spcAft>
              <a:tabLst>
                <a:tab pos="228600" algn="l"/>
              </a:tabLst>
              <a:defRPr/>
            </a:pPr>
            <a:endParaRPr lang="el-GR" dirty="0" smtClean="0">
              <a:solidFill>
                <a:srgbClr val="000000"/>
              </a:solidFill>
              <a:latin typeface="Cambria" pitchFamily="18" charset="0"/>
              <a:cs typeface="Times New Roman" pitchFamily="18" charset="0"/>
            </a:endParaRPr>
          </a:p>
          <a:p>
            <a:pPr algn="just" fontAlgn="auto">
              <a:spcAft>
                <a:spcPts val="0"/>
              </a:spcAft>
              <a:tabLst>
                <a:tab pos="228600" algn="l"/>
              </a:tabLst>
              <a:defRPr/>
            </a:pPr>
            <a:endParaRPr lang="el-GR" dirty="0" smtClean="0">
              <a:solidFill>
                <a:srgbClr val="000000"/>
              </a:solidFill>
              <a:latin typeface="Cambria" pitchFamily="18" charset="0"/>
              <a:cs typeface="Times New Roman" pitchFamily="18" charset="0"/>
            </a:endParaRPr>
          </a:p>
          <a:p>
            <a:pPr eaLnBrk="1" fontAlgn="auto" hangingPunct="1">
              <a:spcAft>
                <a:spcPts val="0"/>
              </a:spcAft>
              <a:defRPr/>
            </a:pPr>
            <a:endParaRPr lang="el-G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 descr="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23728" y="260648"/>
            <a:ext cx="4968552" cy="3550682"/>
          </a:xfrm>
          <a:noFill/>
        </p:spPr>
      </p:pic>
      <p:sp>
        <p:nvSpPr>
          <p:cNvPr id="6" name="5 - Θέση κειμένου"/>
          <p:cNvSpPr>
            <a:spLocks noGrp="1"/>
          </p:cNvSpPr>
          <p:nvPr>
            <p:ph type="body" sz="half" idx="4294967295"/>
          </p:nvPr>
        </p:nvSpPr>
        <p:spPr>
          <a:xfrm>
            <a:off x="179512" y="3933056"/>
            <a:ext cx="8784976" cy="2448272"/>
          </a:xfrm>
        </p:spPr>
        <p:txBody>
          <a:bodyPr rtlCol="0">
            <a:noAutofit/>
          </a:bodyPr>
          <a:lstStyle/>
          <a:p>
            <a:pPr fontAlgn="auto">
              <a:spcAft>
                <a:spcPts val="0"/>
              </a:spcAft>
              <a:defRPr/>
            </a:pPr>
            <a:r>
              <a:rPr lang="el-GR" sz="2000" b="1" dirty="0" smtClean="0">
                <a:cs typeface="Times New Roman" pitchFamily="18" charset="0"/>
              </a:rPr>
              <a:t>(</a:t>
            </a:r>
            <a:r>
              <a:rPr lang="el-GR" sz="2000" b="1" dirty="0" smtClean="0">
                <a:cs typeface="Times New Roman" pitchFamily="18" charset="0"/>
              </a:rPr>
              <a:t>Ν) Νευρώνες : </a:t>
            </a:r>
            <a:r>
              <a:rPr lang="el-GR" sz="2000" dirty="0" smtClean="0">
                <a:cs typeface="Times New Roman" pitchFamily="18" charset="0"/>
              </a:rPr>
              <a:t>κύτταρα του Νευρικού Συστήματος επιφορτισμένα με την αποθήκευση και την μετάδοση της πληροφορίας. </a:t>
            </a:r>
            <a:endParaRPr lang="el-GR" sz="2000" dirty="0" smtClean="0"/>
          </a:p>
          <a:p>
            <a:pPr fontAlgn="auto">
              <a:spcAft>
                <a:spcPts val="0"/>
              </a:spcAft>
              <a:defRPr/>
            </a:pPr>
            <a:r>
              <a:rPr lang="el-GR" sz="2000" dirty="0" smtClean="0"/>
              <a:t>(Α) </a:t>
            </a:r>
            <a:r>
              <a:rPr lang="el-GR" sz="2000" dirty="0" err="1" smtClean="0"/>
              <a:t>αστροκύτταρα</a:t>
            </a:r>
            <a:r>
              <a:rPr lang="el-GR" sz="2000" dirty="0" smtClean="0"/>
              <a:t>: σχηματίζουν μία “κερήθρα” που προστατεύει και τρέφει τους νευρώνες </a:t>
            </a:r>
          </a:p>
          <a:p>
            <a:pPr fontAlgn="auto">
              <a:spcAft>
                <a:spcPts val="0"/>
              </a:spcAft>
              <a:defRPr/>
            </a:pPr>
            <a:r>
              <a:rPr lang="el-GR" sz="2000" dirty="0" smtClean="0"/>
              <a:t>(Ο) </a:t>
            </a:r>
            <a:r>
              <a:rPr lang="el-GR" sz="2000" dirty="0" err="1" smtClean="0"/>
              <a:t>ολιγοδενδροκύτταρα</a:t>
            </a:r>
            <a:r>
              <a:rPr lang="el-GR" sz="2000" dirty="0" smtClean="0"/>
              <a:t>:  παράγουν τη </a:t>
            </a:r>
            <a:r>
              <a:rPr lang="el-GR" sz="2000" dirty="0" err="1" smtClean="0"/>
              <a:t>μυελίνη</a:t>
            </a:r>
            <a:r>
              <a:rPr lang="el-GR" sz="2000" dirty="0" smtClean="0"/>
              <a:t> (Μ). </a:t>
            </a:r>
          </a:p>
          <a:p>
            <a:pPr marL="0" indent="0" fontAlgn="auto">
              <a:spcAft>
                <a:spcPts val="0"/>
              </a:spcAft>
              <a:buNone/>
              <a:defRPr/>
            </a:pPr>
            <a:endParaRPr lang="el-GR" sz="1800" i="1" dirty="0" smtClean="0"/>
          </a:p>
          <a:p>
            <a:pPr marL="0" indent="0" algn="ctr" fontAlgn="auto">
              <a:spcAft>
                <a:spcPts val="0"/>
              </a:spcAft>
              <a:buNone/>
              <a:defRPr/>
            </a:pPr>
            <a:r>
              <a:rPr lang="el-GR" sz="1800" i="1" dirty="0" smtClean="0"/>
              <a:t>Πηγή</a:t>
            </a:r>
            <a:r>
              <a:rPr lang="fr-FR" sz="1800" i="1" dirty="0" smtClean="0"/>
              <a:t>: Amiel-Tison, C. (2004). L’ infirmité motrice d’ origine cérébrale. Paris </a:t>
            </a:r>
            <a:r>
              <a:rPr lang="el-GR" sz="1800" i="1" dirty="0" smtClean="0"/>
              <a:t>: </a:t>
            </a:r>
            <a:r>
              <a:rPr lang="fr-FR" sz="1800" i="1" dirty="0" smtClean="0"/>
              <a:t>Masson</a:t>
            </a:r>
            <a:endParaRPr lang="el-GR" sz="1800" i="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 Θέση περιεχομένου"/>
          <p:cNvSpPr>
            <a:spLocks noGrp="1"/>
          </p:cNvSpPr>
          <p:nvPr>
            <p:ph idx="1"/>
          </p:nvPr>
        </p:nvSpPr>
        <p:spPr>
          <a:xfrm>
            <a:off x="457200" y="836711"/>
            <a:ext cx="8229600" cy="5289451"/>
          </a:xfrm>
        </p:spPr>
        <p:txBody>
          <a:bodyPr/>
          <a:lstStyle/>
          <a:p>
            <a:pPr eaLnBrk="1" hangingPunct="1"/>
            <a:r>
              <a:rPr lang="el-GR" altLang="el-GR" dirty="0" smtClean="0"/>
              <a:t>Ο πολλαπλασιασμός των νευρώνων είναι τόσο έντονος, ώστε ο εγκέφαλος </a:t>
            </a:r>
            <a:r>
              <a:rPr lang="en-US" altLang="el-GR" dirty="0" smtClean="0"/>
              <a:t> </a:t>
            </a:r>
            <a:r>
              <a:rPr lang="el-GR" altLang="el-GR" dirty="0" smtClean="0"/>
              <a:t>του </a:t>
            </a:r>
            <a:r>
              <a:rPr lang="el-GR" altLang="el-GR" b="1" dirty="0" smtClean="0"/>
              <a:t>νεογέννητου </a:t>
            </a:r>
            <a:r>
              <a:rPr lang="el-GR" altLang="el-GR" dirty="0" smtClean="0"/>
              <a:t>περιέχει </a:t>
            </a:r>
            <a:r>
              <a:rPr lang="en-US" altLang="el-GR" dirty="0" smtClean="0"/>
              <a:t>100</a:t>
            </a:r>
            <a:r>
              <a:rPr lang="el-GR" altLang="el-GR" dirty="0" smtClean="0"/>
              <a:t>-200 δισεκατομμύρια νευρώνες</a:t>
            </a:r>
            <a:r>
              <a:rPr lang="en-US" altLang="el-GR" dirty="0" smtClean="0"/>
              <a:t>. </a:t>
            </a:r>
            <a:endParaRPr lang="el-GR" altLang="el-GR" dirty="0" smtClean="0"/>
          </a:p>
          <a:p>
            <a:pPr eaLnBrk="1" hangingPunct="1"/>
            <a:r>
              <a:rPr lang="el-GR" altLang="el-GR" dirty="0" smtClean="0"/>
              <a:t>Ο αριθμός τους δεν αυξάνεται κατά τη διάρκεια της ζωής, όπως αυξάνονται τα υπόλοιπα κύτταρα του σώματος, γιατί, όντας εξαιρετικά εξειδικευμένα κύτταρα, έχουν χάσει την ικανότητα να πολλαπλασιάζονται με τη διαδικασία της μίτωσης.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title"/>
          </p:nvPr>
        </p:nvSpPr>
        <p:spPr>
          <a:xfrm>
            <a:off x="457200" y="268289"/>
            <a:ext cx="8229600" cy="640432"/>
          </a:xfrm>
        </p:spPr>
        <p:txBody>
          <a:bodyPr/>
          <a:lstStyle/>
          <a:p>
            <a:pPr eaLnBrk="1" hangingPunct="1"/>
            <a:r>
              <a:rPr lang="el-GR" altLang="el-GR" dirty="0" smtClean="0"/>
              <a:t>Ο παιδικός εγκέφαλος</a:t>
            </a:r>
          </a:p>
        </p:txBody>
      </p:sp>
      <p:pic>
        <p:nvPicPr>
          <p:cNvPr id="2051" name="Picture 2" descr="C:\Users\user\Pictures\mpempa 2\P101005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663825" y="1340768"/>
            <a:ext cx="3816350" cy="4319588"/>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79512" y="192622"/>
            <a:ext cx="8507287" cy="987356"/>
          </a:xfrm>
        </p:spPr>
        <p:txBody>
          <a:bodyPr/>
          <a:lstStyle/>
          <a:p>
            <a:r>
              <a:rPr lang="el-GR" altLang="el-GR" dirty="0">
                <a:solidFill>
                  <a:srgbClr val="0070C0"/>
                </a:solidFill>
              </a:rPr>
              <a:t>Μετανάστευση των </a:t>
            </a:r>
            <a:r>
              <a:rPr lang="el-GR" altLang="el-GR" dirty="0" smtClean="0">
                <a:solidFill>
                  <a:srgbClr val="0070C0"/>
                </a:solidFill>
              </a:rPr>
              <a:t>νευρώνων 1/2</a:t>
            </a:r>
            <a:endParaRPr lang="el-GR" dirty="0"/>
          </a:p>
        </p:txBody>
      </p:sp>
      <p:pic>
        <p:nvPicPr>
          <p:cNvPr id="20483" name="Picture 4" descr="migra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026" y="1700808"/>
            <a:ext cx="3522769"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rot="10800000" flipV="1">
            <a:off x="432557" y="1423516"/>
            <a:ext cx="476287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sz="2400" dirty="0">
                <a:latin typeface="Calibri" panose="020F0502020204030204" pitchFamily="34" charset="0"/>
                <a:cs typeface="Times New Roman" panose="02020603050405020304" pitchFamily="18" charset="0"/>
              </a:rPr>
              <a:t>Οι</a:t>
            </a:r>
            <a:r>
              <a:rPr lang="en-US" altLang="el-GR" sz="2400" dirty="0">
                <a:latin typeface="Calibri" panose="020F0502020204030204" pitchFamily="34" charset="0"/>
                <a:cs typeface="Times New Roman" panose="02020603050405020304" pitchFamily="18" charset="0"/>
              </a:rPr>
              <a:t> </a:t>
            </a:r>
            <a:r>
              <a:rPr lang="el-GR" altLang="el-GR" sz="2400" dirty="0">
                <a:latin typeface="Calibri" panose="020F0502020204030204" pitchFamily="34" charset="0"/>
                <a:cs typeface="Times New Roman" panose="02020603050405020304" pitchFamily="18" charset="0"/>
              </a:rPr>
              <a:t>νεαροί νευρώνες αρχίζουν αμέσως να μεταναστεύουν με κατεύθυνση προς την περιφέρεια του φλοιού, γλιστρώντας κατά μήκος ινιδίων με ακτινωτή διάταξη, μέχρι να καταλάβουν την τελική τους θέση στο φλοιό. </a:t>
            </a:r>
            <a:endParaRPr lang="el-GR" altLang="el-GR" sz="2400" dirty="0" smtClean="0">
              <a:latin typeface="Calibri" panose="020F0502020204030204" pitchFamily="34" charset="0"/>
              <a:cs typeface="Times New Roman" panose="02020603050405020304" pitchFamily="18" charset="0"/>
            </a:endParaRPr>
          </a:p>
          <a:p>
            <a:r>
              <a:rPr lang="el-GR" altLang="el-GR" sz="2400" dirty="0" smtClean="0">
                <a:latin typeface="Calibri" panose="020F0502020204030204" pitchFamily="34" charset="0"/>
                <a:cs typeface="Times New Roman" panose="02020603050405020304" pitchFamily="18" charset="0"/>
              </a:rPr>
              <a:t>Διαταραχές </a:t>
            </a:r>
            <a:r>
              <a:rPr lang="el-GR" altLang="el-GR" sz="2400" dirty="0">
                <a:latin typeface="Calibri" panose="020F0502020204030204" pitchFamily="34" charset="0"/>
                <a:cs typeface="Times New Roman" panose="02020603050405020304" pitchFamily="18" charset="0"/>
              </a:rPr>
              <a:t>στη μετανάστευση των νευρώνων μπορεί να συμβάλουν στην εμφάνιση εγκεφαλικών δυσλειτουργιών, πχ . δυσλεξίας.</a:t>
            </a:r>
            <a:endParaRPr lang="el-GR" altLang="el-GR" sz="24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12" y="274638"/>
            <a:ext cx="8507288" cy="987356"/>
          </a:xfrm>
        </p:spPr>
        <p:txBody>
          <a:bodyPr/>
          <a:lstStyle/>
          <a:p>
            <a:pPr eaLnBrk="1" hangingPunct="1"/>
            <a:r>
              <a:rPr lang="el-GR" altLang="el-GR" dirty="0" smtClean="0"/>
              <a:t>Μετανάστευση  των νευρώνων </a:t>
            </a:r>
            <a:r>
              <a:rPr lang="el-GR" altLang="el-GR" dirty="0" smtClean="0"/>
              <a:t>2/2</a:t>
            </a:r>
            <a:endParaRPr lang="el-GR" altLang="el-GR" dirty="0" smtClean="0"/>
          </a:p>
        </p:txBody>
      </p:sp>
      <p:pic>
        <p:nvPicPr>
          <p:cNvPr id="21508" name="Picture 5" descr="220px-Corticogenesis_in_a_wild-type_m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28793"/>
            <a:ext cx="4464496" cy="50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le:Culture of rat brain cells stained with antibody to MAP2 (green), Neurofilament (red) and DNA (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16832"/>
            <a:ext cx="5111973" cy="401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4 - Τίτλος"/>
          <p:cNvSpPr>
            <a:spLocks noGrp="1"/>
          </p:cNvSpPr>
          <p:nvPr>
            <p:ph type="title"/>
          </p:nvPr>
        </p:nvSpPr>
        <p:spPr>
          <a:xfrm>
            <a:off x="251520" y="274638"/>
            <a:ext cx="8435280" cy="1138138"/>
          </a:xfrm>
        </p:spPr>
        <p:txBody>
          <a:bodyPr/>
          <a:lstStyle/>
          <a:p>
            <a:pPr eaLnBrk="1" hangingPunct="1"/>
            <a:r>
              <a:rPr lang="el-GR" altLang="el-GR" sz="4000" dirty="0" smtClean="0"/>
              <a:t>Επιμήκυνση και καθοδήγηση των </a:t>
            </a:r>
            <a:r>
              <a:rPr lang="el-GR" altLang="el-GR" sz="4000" dirty="0" err="1" smtClean="0"/>
              <a:t>νευραξόνων</a:t>
            </a:r>
            <a:endParaRPr lang="el-GR" altLang="el-GR" sz="4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300px-My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40768"/>
            <a:ext cx="5688632" cy="479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2 - Τίτλος"/>
          <p:cNvSpPr>
            <a:spLocks noGrp="1"/>
          </p:cNvSpPr>
          <p:nvPr>
            <p:ph type="title"/>
          </p:nvPr>
        </p:nvSpPr>
        <p:spPr>
          <a:xfrm>
            <a:off x="395536" y="188640"/>
            <a:ext cx="8229600" cy="987356"/>
          </a:xfrm>
        </p:spPr>
        <p:txBody>
          <a:bodyPr/>
          <a:lstStyle/>
          <a:p>
            <a:pPr eaLnBrk="1" hangingPunct="1"/>
            <a:r>
              <a:rPr lang="el-GR" altLang="el-GR" dirty="0" err="1" smtClean="0"/>
              <a:t>Μυελινοποίηση</a:t>
            </a:r>
            <a:r>
              <a:rPr lang="el-GR" altLang="el-GR" dirty="0" smtClean="0"/>
              <a:t> των </a:t>
            </a:r>
            <a:r>
              <a:rPr lang="el-GR" altLang="el-GR" dirty="0" err="1" smtClean="0"/>
              <a:t>νευραξόνων</a:t>
            </a:r>
            <a:endParaRPr lang="el-GR" altLang="el-GR"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188640"/>
            <a:ext cx="8229600" cy="987356"/>
          </a:xfrm>
        </p:spPr>
        <p:txBody>
          <a:bodyPr/>
          <a:lstStyle/>
          <a:p>
            <a:pPr eaLnBrk="1" hangingPunct="1"/>
            <a:r>
              <a:rPr lang="el-GR" altLang="el-GR" dirty="0" err="1" smtClean="0"/>
              <a:t>Συναπτογένεση</a:t>
            </a:r>
            <a:r>
              <a:rPr lang="el-GR" altLang="el-GR" dirty="0" smtClean="0"/>
              <a:t> 1/2</a:t>
            </a:r>
            <a:endParaRPr lang="el-GR" altLang="el-GR" dirty="0" smtClean="0"/>
          </a:p>
        </p:txBody>
      </p:sp>
      <p:pic>
        <p:nvPicPr>
          <p:cNvPr id="24580" name="Picture 4" descr="hpqscan00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12776"/>
            <a:ext cx="5686723"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7 - Ορθογώνιο"/>
          <p:cNvSpPr>
            <a:spLocks noChangeArrowheads="1"/>
          </p:cNvSpPr>
          <p:nvPr/>
        </p:nvSpPr>
        <p:spPr bwMode="auto">
          <a:xfrm>
            <a:off x="1403648" y="1916832"/>
            <a:ext cx="792003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dirty="0">
                <a:latin typeface="Calibri" panose="020F0502020204030204" pitchFamily="34" charset="0"/>
              </a:rPr>
              <a:t>Τα σημεία επικοινωνίας-επαφής  των νευρώνων ονομάζονται </a:t>
            </a:r>
            <a:r>
              <a:rPr lang="el-GR" altLang="el-GR" sz="3200" b="1" dirty="0">
                <a:latin typeface="Calibri" panose="020F0502020204030204" pitchFamily="34" charset="0"/>
              </a:rPr>
              <a:t>συνάψεις, </a:t>
            </a:r>
            <a:r>
              <a:rPr lang="el-GR" altLang="el-GR" sz="3200" dirty="0">
                <a:latin typeface="Calibri" panose="020F0502020204030204" pitchFamily="34" charset="0"/>
              </a:rPr>
              <a:t>σχηματίζονται κατά την ανάπτυξη και διατηρούν την ικανότητα να ανακατατάσσονται κατά την διάρκεια της ζωής, ανάλογα με τις εμπειρίες</a:t>
            </a:r>
            <a:endParaRPr lang="en-US" altLang="el-GR" sz="3200" dirty="0">
              <a:latin typeface="Calibri" panose="020F0502020204030204" pitchFamily="34" charset="0"/>
            </a:endParaRPr>
          </a:p>
        </p:txBody>
      </p:sp>
      <p:sp>
        <p:nvSpPr>
          <p:cNvPr id="25603" name="5 - Τίτλος"/>
          <p:cNvSpPr>
            <a:spLocks noGrp="1"/>
          </p:cNvSpPr>
          <p:nvPr>
            <p:ph type="title"/>
          </p:nvPr>
        </p:nvSpPr>
        <p:spPr/>
        <p:txBody>
          <a:bodyPr/>
          <a:lstStyle/>
          <a:p>
            <a:pPr eaLnBrk="1" hangingPunct="1"/>
            <a:r>
              <a:rPr lang="el-GR" altLang="el-GR" dirty="0" err="1" smtClean="0"/>
              <a:t>Συναπτογένεση</a:t>
            </a:r>
            <a:r>
              <a:rPr lang="el-GR" altLang="el-GR" dirty="0" smtClean="0"/>
              <a:t> 2/2</a:t>
            </a:r>
            <a:endParaRPr lang="el-GR" altLang="el-GR"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p:cNvSpPr>
            <a:spLocks noGrp="1" noChangeArrowheads="1"/>
          </p:cNvSpPr>
          <p:nvPr>
            <p:ph idx="1"/>
          </p:nvPr>
        </p:nvSpPr>
        <p:spPr>
          <a:xfrm>
            <a:off x="539552" y="1196752"/>
            <a:ext cx="8229600" cy="4525963"/>
          </a:xfrm>
        </p:spPr>
        <p:txBody>
          <a:bodyPr rtlCol="0">
            <a:normAutofit/>
          </a:bodyPr>
          <a:lstStyle/>
          <a:p>
            <a:pPr eaLnBrk="1" fontAlgn="auto" hangingPunct="1">
              <a:spcAft>
                <a:spcPts val="0"/>
              </a:spcAft>
              <a:buFont typeface="Arial" charset="0"/>
              <a:buNone/>
              <a:defRPr/>
            </a:pPr>
            <a:r>
              <a:rPr lang="el-GR" sz="4000" dirty="0" smtClean="0"/>
              <a:t>   Ο αριθμός των συνάψεων αυξάνεται με μεγάλη ταχύτητα μετά τη γέννηση και κατά τα 2 πρώτα χρόνια του παιδιού, επιτρέποντας την αποτελεσματικότερη επικοινωνία μεταξύ των νευρώνων. </a:t>
            </a:r>
            <a:r>
              <a:rPr lang="en-US" sz="4000" dirty="0" smtClean="0"/>
              <a:t> </a:t>
            </a:r>
            <a:endParaRPr lang="el-GR" sz="4000" dirty="0" smtClean="0"/>
          </a:p>
          <a:p>
            <a:pPr eaLnBrk="1" fontAlgn="auto" hangingPunct="1">
              <a:spcAft>
                <a:spcPts val="0"/>
              </a:spcAft>
              <a:defRPr/>
            </a:pPr>
            <a:endParaRPr lang="el-GR" sz="4000" b="1" dirty="0" smtClean="0">
              <a:effectLst>
                <a:outerShdw blurRad="38100" dist="38100" dir="2700000" algn="tl">
                  <a:srgbClr val="C0C0C0"/>
                </a:outerShdw>
              </a:effectLst>
            </a:endParaRPr>
          </a:p>
        </p:txBody>
      </p:sp>
    </p:spTree>
  </p:cSld>
  <p:clrMapOvr>
    <a:masterClrMapping/>
  </p:clrMapOvr>
  <p:transition>
    <p:pull dir="ld"/>
    <p:sndAc>
      <p:stSnd>
        <p:snd r:embed="rId2" name="click.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Εικόνα 4" descr="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692" y="1484784"/>
            <a:ext cx="5544616" cy="448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2 - Τίτλος"/>
          <p:cNvSpPr>
            <a:spLocks noGrp="1"/>
          </p:cNvSpPr>
          <p:nvPr>
            <p:ph type="title"/>
          </p:nvPr>
        </p:nvSpPr>
        <p:spPr/>
        <p:txBody>
          <a:bodyPr/>
          <a:lstStyle/>
          <a:p>
            <a:pPr eaLnBrk="1" hangingPunct="1"/>
            <a:r>
              <a:rPr lang="el-GR" altLang="el-GR" smtClean="0"/>
              <a:t>Ενίσχυση των συνάψεων</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2 - Θέση περιεχομένου"/>
          <p:cNvSpPr>
            <a:spLocks noGrp="1"/>
          </p:cNvSpPr>
          <p:nvPr>
            <p:ph idx="1"/>
          </p:nvPr>
        </p:nvSpPr>
        <p:spPr>
          <a:xfrm>
            <a:off x="467544" y="764705"/>
            <a:ext cx="8229600" cy="5112568"/>
          </a:xfrm>
        </p:spPr>
        <p:txBody>
          <a:bodyPr/>
          <a:lstStyle/>
          <a:p>
            <a:pPr eaLnBrk="1" hangingPunct="1">
              <a:buFont typeface="Wingdings" panose="05000000000000000000" pitchFamily="2" charset="2"/>
              <a:buNone/>
            </a:pPr>
            <a:r>
              <a:rPr lang="el-GR" altLang="el-GR" dirty="0" smtClean="0"/>
              <a:t>   </a:t>
            </a:r>
            <a:r>
              <a:rPr lang="el-GR" altLang="el-GR" sz="3600" dirty="0" smtClean="0"/>
              <a:t>Με αυτή την ακολουθία φαινομένων, από έναν πληθυσμό ανώριμων και αδιαφοροποίητων κυττάρων προκύπτει ένα εξαιρετικά πολύπλοκο όργανο, ο φλοιός του ανθρώπινου εγκεφάλου. Η εξέλιξή του δημιούργησε μια σειρά από καινούργιες δομές, ειδικευμένες στην όλο και πιο λεπτομερή επεξεργασία πληροφοριών.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 Θέση περιεχομένου"/>
          <p:cNvSpPr>
            <a:spLocks noGrp="1"/>
          </p:cNvSpPr>
          <p:nvPr>
            <p:ph idx="1"/>
          </p:nvPr>
        </p:nvSpPr>
        <p:spPr>
          <a:xfrm>
            <a:off x="395536" y="764704"/>
            <a:ext cx="8229600" cy="4525963"/>
          </a:xfrm>
        </p:spPr>
        <p:txBody>
          <a:bodyPr/>
          <a:lstStyle/>
          <a:p>
            <a:pPr eaLnBrk="1" hangingPunct="1">
              <a:buFont typeface="Arial" panose="020B0604020202020204" pitchFamily="34" charset="0"/>
              <a:buNone/>
            </a:pPr>
            <a:r>
              <a:rPr lang="el-GR" altLang="el-GR" dirty="0" smtClean="0"/>
              <a:t>    Η λειτουργία του στηρίζεται στην επικοινωνία ανάμεσα στους νευρώνες με τη μεσολάβηση των συνάψεων. Κάθε νευρώνας μπορεί να δέχεται μηνύματα από πολλούς </a:t>
            </a:r>
            <a:r>
              <a:rPr lang="el-GR" altLang="el-GR" dirty="0" err="1" smtClean="0"/>
              <a:t>νευράξονες</a:t>
            </a:r>
            <a:r>
              <a:rPr lang="el-GR" altLang="el-GR" dirty="0" smtClean="0"/>
              <a:t>, ώστε ο τελικός αριθμός των συνάψεών του  να  φθάνει τις 10.000-200.000 συνάψεις. Επομένως, o συνολικός αριθμός συνάψεων του ανθρώπινου εγκεφάλου αγγίζει τα 1000 τρισεκατομμύρια (Changeux,1983).</a:t>
            </a:r>
          </a:p>
          <a:p>
            <a:pPr eaLnBrk="1" hangingPunct="1"/>
            <a:endParaRPr lang="el-GR" altLang="el-G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altLang="el-GR" smtClean="0"/>
              <a:t>Ο  εγκέφαλος</a:t>
            </a:r>
          </a:p>
        </p:txBody>
      </p:sp>
      <p:sp>
        <p:nvSpPr>
          <p:cNvPr id="3075" name="Rectangle 3"/>
          <p:cNvSpPr>
            <a:spLocks noGrp="1" noChangeArrowheads="1"/>
          </p:cNvSpPr>
          <p:nvPr>
            <p:ph idx="1"/>
          </p:nvPr>
        </p:nvSpPr>
        <p:spPr/>
        <p:txBody>
          <a:bodyPr/>
          <a:lstStyle/>
          <a:p>
            <a:pPr eaLnBrk="1" hangingPunct="1">
              <a:lnSpc>
                <a:spcPct val="90000"/>
              </a:lnSpc>
            </a:pPr>
            <a:r>
              <a:rPr lang="el-GR" altLang="el-GR" dirty="0" smtClean="0"/>
              <a:t>ανήκει στο Κεντρικό Νευρικό Σύστημα</a:t>
            </a:r>
          </a:p>
          <a:p>
            <a:pPr eaLnBrk="1" hangingPunct="1">
              <a:lnSpc>
                <a:spcPct val="90000"/>
              </a:lnSpc>
            </a:pPr>
            <a:r>
              <a:rPr lang="el-GR" altLang="el-GR" dirty="0" smtClean="0"/>
              <a:t>το </a:t>
            </a:r>
            <a:r>
              <a:rPr lang="el-GR" altLang="el-GR" dirty="0" smtClean="0"/>
              <a:t>πιο πολύπλοκο όργανο του </a:t>
            </a:r>
            <a:r>
              <a:rPr lang="el-GR" altLang="el-GR" dirty="0" smtClean="0"/>
              <a:t>σώματος </a:t>
            </a:r>
          </a:p>
          <a:p>
            <a:pPr eaLnBrk="1" hangingPunct="1">
              <a:lnSpc>
                <a:spcPct val="90000"/>
              </a:lnSpc>
            </a:pPr>
            <a:r>
              <a:rPr lang="el-GR" altLang="el-GR" dirty="0" smtClean="0"/>
              <a:t>έδρα </a:t>
            </a:r>
            <a:r>
              <a:rPr lang="el-GR" altLang="el-GR" dirty="0" smtClean="0"/>
              <a:t>της νόησης, του συναισθήματος, των </a:t>
            </a:r>
            <a:r>
              <a:rPr lang="en-US" altLang="el-GR" dirty="0" smtClean="0"/>
              <a:t>   </a:t>
            </a:r>
            <a:r>
              <a:rPr lang="el-GR" altLang="el-GR" dirty="0" smtClean="0"/>
              <a:t>αισθήσεων και της </a:t>
            </a:r>
            <a:r>
              <a:rPr lang="el-GR" altLang="el-GR" dirty="0" smtClean="0"/>
              <a:t>κίνησης</a:t>
            </a:r>
          </a:p>
          <a:p>
            <a:pPr>
              <a:lnSpc>
                <a:spcPct val="90000"/>
              </a:lnSpc>
            </a:pPr>
            <a:r>
              <a:rPr lang="el-GR" altLang="el-GR" dirty="0" smtClean="0"/>
              <a:t>διαθέτει </a:t>
            </a:r>
            <a:r>
              <a:rPr lang="el-GR" altLang="el-GR" dirty="0" smtClean="0"/>
              <a:t>άκρως εξειδικευμένα και πολύπλοκα κύτταρα,  ικανά να μεταβιβάζουν και να λαμβάνουν ερεθίσματα, τα οποία ονομάζονται</a:t>
            </a:r>
            <a:r>
              <a:rPr lang="el-GR" altLang="el-GR" i="1" dirty="0" smtClean="0"/>
              <a:t> </a:t>
            </a:r>
            <a:r>
              <a:rPr lang="el-GR" altLang="el-GR" b="1" dirty="0" smtClean="0"/>
              <a:t>νευρώνες.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r>
              <a:rPr lang="en-US" altLang="el-GR" smtClean="0">
                <a:solidFill>
                  <a:schemeClr val="hlink"/>
                </a:solidFill>
                <a:ea typeface="Arial Unicode MS" panose="020B0604020202020204" pitchFamily="34" charset="-128"/>
                <a:cs typeface="Arial Unicode MS" panose="020B0604020202020204" pitchFamily="34" charset="-128"/>
              </a:rPr>
              <a:t>   </a:t>
            </a:r>
            <a:r>
              <a:rPr lang="el-GR" altLang="el-GR" sz="4000" smtClean="0">
                <a:ea typeface="Arial Unicode MS" panose="020B0604020202020204" pitchFamily="34" charset="-128"/>
                <a:cs typeface="Arial Unicode MS" panose="020B0604020202020204" pitchFamily="34" charset="-128"/>
              </a:rPr>
              <a:t>Αύξηση του εγκεφάλου</a:t>
            </a:r>
            <a:endParaRPr lang="en-US" altLang="el-GR" sz="4000" smtClean="0">
              <a:ea typeface="Arial Unicode MS" panose="020B0604020202020204" pitchFamily="34" charset="-128"/>
              <a:cs typeface="Arial Unicode MS" panose="020B0604020202020204" pitchFamily="34" charset="-128"/>
            </a:endParaRPr>
          </a:p>
        </p:txBody>
      </p:sp>
      <p:sp>
        <p:nvSpPr>
          <p:cNvPr id="30723" name="Rectangle 3"/>
          <p:cNvSpPr>
            <a:spLocks noGrp="1" noRot="1" noChangeArrowheads="1"/>
          </p:cNvSpPr>
          <p:nvPr>
            <p:ph idx="1"/>
          </p:nvPr>
        </p:nvSpPr>
        <p:spPr>
          <a:xfrm>
            <a:off x="611560" y="1305216"/>
            <a:ext cx="8229600" cy="2736304"/>
          </a:xfrm>
        </p:spPr>
        <p:txBody>
          <a:bodyPr/>
          <a:lstStyle/>
          <a:p>
            <a:pPr eaLnBrk="1" hangingPunct="1"/>
            <a:r>
              <a:rPr lang="el-GR" altLang="el-GR" dirty="0" smtClean="0"/>
              <a:t>Ο εγκέφαλος του νεογέννητου ζυγίζει το ¼ του εγκεφάλου του ενηλίκου</a:t>
            </a:r>
            <a:r>
              <a:rPr lang="en-US" altLang="el-GR" dirty="0" smtClean="0"/>
              <a:t>. </a:t>
            </a:r>
          </a:p>
          <a:p>
            <a:pPr eaLnBrk="1" hangingPunct="1"/>
            <a:r>
              <a:rPr lang="el-GR" altLang="el-GR" dirty="0" smtClean="0"/>
              <a:t>Στην ηλικία του ενός έτους το βάρος του έχει </a:t>
            </a:r>
            <a:r>
              <a:rPr lang="el-GR" altLang="el-GR" dirty="0" smtClean="0"/>
              <a:t>τριπλασιαστεί</a:t>
            </a:r>
            <a:r>
              <a:rPr lang="en-US" altLang="el-GR" dirty="0" smtClean="0"/>
              <a:t>: </a:t>
            </a:r>
            <a:r>
              <a:rPr lang="el-GR" altLang="el-GR" dirty="0" smtClean="0"/>
              <a:t>Περίμετρος κρανίου </a:t>
            </a:r>
            <a:r>
              <a:rPr lang="en-US" altLang="el-GR" dirty="0" smtClean="0"/>
              <a:t>35 cm </a:t>
            </a:r>
            <a:r>
              <a:rPr lang="el-GR" altLang="el-GR" dirty="0" smtClean="0"/>
              <a:t>στο νεογνό,</a:t>
            </a:r>
            <a:r>
              <a:rPr lang="en-US" altLang="el-GR" dirty="0" smtClean="0"/>
              <a:t>  </a:t>
            </a:r>
            <a:r>
              <a:rPr lang="el-GR" altLang="el-GR" dirty="0" smtClean="0"/>
              <a:t>4</a:t>
            </a:r>
            <a:r>
              <a:rPr lang="en-US" altLang="el-GR" dirty="0" smtClean="0"/>
              <a:t>6,5</a:t>
            </a:r>
            <a:r>
              <a:rPr lang="el-GR" altLang="el-GR" dirty="0" smtClean="0"/>
              <a:t> στο χρόνο</a:t>
            </a:r>
            <a:r>
              <a:rPr lang="en-US" altLang="el-GR" dirty="0" smtClean="0"/>
              <a:t>,</a:t>
            </a:r>
            <a:r>
              <a:rPr lang="el-GR" altLang="el-GR" dirty="0" smtClean="0"/>
              <a:t> </a:t>
            </a:r>
            <a:r>
              <a:rPr lang="en-US" altLang="el-GR" dirty="0" smtClean="0"/>
              <a:t> 55 cm </a:t>
            </a:r>
            <a:r>
              <a:rPr lang="el-GR" altLang="el-GR" dirty="0" smtClean="0"/>
              <a:t>στον ενήλικο</a:t>
            </a:r>
            <a:r>
              <a:rPr lang="en-US" altLang="el-GR" dirty="0" smtClean="0"/>
              <a:t>.</a:t>
            </a:r>
            <a:br>
              <a:rPr lang="en-US" altLang="el-GR" dirty="0" smtClean="0"/>
            </a:br>
            <a:endParaRPr lang="en-US" altLang="el-GR" dirty="0" smtClean="0"/>
          </a:p>
          <a:p>
            <a:pPr eaLnBrk="1" hangingPunct="1">
              <a:buFont typeface="Wingdings" panose="05000000000000000000" pitchFamily="2" charset="2"/>
              <a:buNone/>
            </a:pPr>
            <a:endParaRPr lang="en-US" altLang="el-GR" dirty="0" smtClean="0"/>
          </a:p>
        </p:txBody>
      </p:sp>
      <p:pic>
        <p:nvPicPr>
          <p:cNvPr id="30724" name="Picture 4" descr="Click To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294900"/>
            <a:ext cx="2057400" cy="205740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611560" y="980728"/>
            <a:ext cx="8229600" cy="4525963"/>
          </a:xfrm>
        </p:spPr>
        <p:txBody>
          <a:bodyPr/>
          <a:lstStyle/>
          <a:p>
            <a:pPr eaLnBrk="1" hangingPunct="1">
              <a:buFontTx/>
              <a:buNone/>
            </a:pPr>
            <a:r>
              <a:rPr lang="el-GR" altLang="el-GR" dirty="0" smtClean="0"/>
              <a:t>  «Μέσα στο κρανίο μας, 100 δισεκατομμύρια νευρώνες συνομιλούν ακατάπαυστα μεταξύ τους μέσω τρισεκατομμυρίων συνάψεων και είναι οργανωμένοι σε </a:t>
            </a:r>
            <a:r>
              <a:rPr lang="el-GR" altLang="el-GR" dirty="0" err="1" smtClean="0"/>
              <a:t>νευρωνικά</a:t>
            </a:r>
            <a:r>
              <a:rPr lang="el-GR" altLang="el-GR" dirty="0" smtClean="0"/>
              <a:t> συστήματα, τα οποία αποτελούν το ανατομικό υπόβαθρο των διαφόρων λειτουργιών» (</a:t>
            </a:r>
            <a:r>
              <a:rPr lang="en-US" altLang="el-GR" dirty="0" err="1" smtClean="0"/>
              <a:t>Changeux</a:t>
            </a:r>
            <a:r>
              <a:rPr lang="el-GR" altLang="el-GR" dirty="0" smtClean="0"/>
              <a:t>, 1983).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 Ορθογώνιο"/>
          <p:cNvSpPr>
            <a:spLocks noChangeArrowheads="1"/>
          </p:cNvSpPr>
          <p:nvPr/>
        </p:nvSpPr>
        <p:spPr bwMode="auto">
          <a:xfrm>
            <a:off x="395536" y="836712"/>
            <a:ext cx="8497887" cy="5016500"/>
          </a:xfrm>
          <a:prstGeom prst="rect">
            <a:avLst/>
          </a:prstGeom>
          <a:noFill/>
          <a:ln w="9525">
            <a:noFill/>
            <a:miter lim="800000"/>
            <a:headEnd/>
            <a:tailEnd/>
          </a:ln>
        </p:spPr>
        <p:txBody>
          <a:bodyPr>
            <a:spAutoFit/>
          </a:bodyPr>
          <a:lstStyle/>
          <a:p>
            <a:pPr>
              <a:defRPr/>
            </a:pPr>
            <a:r>
              <a:rPr lang="el-GR" sz="3200" dirty="0">
                <a:latin typeface="+mj-lt"/>
                <a:cs typeface="Arial" charset="0"/>
              </a:rPr>
              <a:t>Η μορφογένεση του εγκεφάλου προσφέρει το πρώτο υλικό και το αρχικό σχέδιο των εγκεφαλικών κυκλωμάτων, πάνω στο οποίο θα επιδράσει η εμπειρία. </a:t>
            </a:r>
            <a:endParaRPr lang="el-GR" sz="3200" dirty="0" smtClean="0">
              <a:latin typeface="+mj-lt"/>
              <a:cs typeface="Arial" charset="0"/>
            </a:endParaRPr>
          </a:p>
          <a:p>
            <a:pPr>
              <a:defRPr/>
            </a:pPr>
            <a:r>
              <a:rPr lang="el-GR" sz="3200" dirty="0" smtClean="0">
                <a:latin typeface="+mj-lt"/>
                <a:cs typeface="Arial" charset="0"/>
              </a:rPr>
              <a:t>Οι </a:t>
            </a:r>
            <a:r>
              <a:rPr lang="el-GR" sz="3200" dirty="0">
                <a:latin typeface="+mj-lt"/>
                <a:cs typeface="Arial" charset="0"/>
              </a:rPr>
              <a:t>αρχικές διαφοροποιήσεις και εξειδικεύσεις  των νευρικών κυττάρων και οι πρώτες συνδέσεις μεταξύ τους γίνονται με βάση την «προσδοκία» των εμπειριών, τις οποίες αναμένεται να έχει το παιδί στο συγκεκριμένο περιβάλλον στο οποίο ζει ο άνθρωπος.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611560" y="2132856"/>
            <a:ext cx="8229600" cy="987356"/>
          </a:xfrm>
        </p:spPr>
        <p:txBody>
          <a:bodyPr/>
          <a:lstStyle/>
          <a:p>
            <a:r>
              <a:rPr lang="el-GR" altLang="el-GR" dirty="0"/>
              <a:t>Β. Πλαστικότητα του </a:t>
            </a:r>
            <a:r>
              <a:rPr lang="el-GR" altLang="el-GR" dirty="0" smtClean="0"/>
              <a:t>εγκεφάλου</a:t>
            </a:r>
            <a:endParaRPr lang="el-GR" altLang="el-GR" dirty="0" smtClean="0"/>
          </a:p>
        </p:txBody>
      </p:sp>
      <p:sp>
        <p:nvSpPr>
          <p:cNvPr id="33795" name="2 - Θέση περιεχομένου"/>
          <p:cNvSpPr>
            <a:spLocks noGrp="1"/>
          </p:cNvSpPr>
          <p:nvPr>
            <p:ph idx="1"/>
          </p:nvPr>
        </p:nvSpPr>
        <p:spPr/>
        <p:txBody>
          <a:bodyPr/>
          <a:lstStyle/>
          <a:p>
            <a:pPr eaLnBrk="1" hangingPunct="1">
              <a:buFont typeface="Arial" panose="020B0604020202020204" pitchFamily="34" charset="0"/>
              <a:buNone/>
            </a:pPr>
            <a:r>
              <a:rPr lang="el-GR" altLang="el-GR" dirty="0" smtClean="0"/>
              <a:t>   </a:t>
            </a:r>
            <a:endParaRPr lang="el-GR" altLang="el-GR" sz="4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Ορθογώνιο"/>
          <p:cNvSpPr>
            <a:spLocks noChangeArrowheads="1"/>
          </p:cNvSpPr>
          <p:nvPr/>
        </p:nvSpPr>
        <p:spPr bwMode="auto">
          <a:xfrm>
            <a:off x="395536" y="404664"/>
            <a:ext cx="8496300" cy="5508625"/>
          </a:xfrm>
          <a:prstGeom prst="rect">
            <a:avLst/>
          </a:prstGeom>
          <a:noFill/>
          <a:ln w="9525">
            <a:noFill/>
            <a:miter lim="800000"/>
            <a:headEnd/>
            <a:tailEnd/>
          </a:ln>
        </p:spPr>
        <p:txBody>
          <a:bodyPr>
            <a:spAutoFit/>
          </a:bodyPr>
          <a:lstStyle/>
          <a:p>
            <a:pPr>
              <a:defRPr/>
            </a:pPr>
            <a:r>
              <a:rPr lang="el-GR" sz="3200" dirty="0">
                <a:latin typeface="+mj-lt"/>
                <a:cs typeface="Arial" charset="0"/>
              </a:rPr>
              <a:t>Μετά τη γέννηση, τα πρώτα χρόνια της ζωής, οι εμπειρίες που προσφέρει το περιβάλλον (φυσικό και ανθρώπινο), τροποποιούν, ενισχύουν ή αδρανοποιούν αυτούς τους αρχικούς σχηματισμούς και με την πίεσή τους διαμορφώνουν τον ιδιαίτερο τρόπο με τον οποίο θα λειτουργεί ο εγκέφαλος και στην ενήλικη ζωή. Με δεδομένη την ποικιλία των ερεθισμάτων και των εμπειριών, κάθε άνθρωπος, ακόμα και οι </a:t>
            </a:r>
            <a:r>
              <a:rPr lang="el-GR" sz="3200" dirty="0" err="1">
                <a:latin typeface="+mj-lt"/>
                <a:cs typeface="Arial" charset="0"/>
              </a:rPr>
              <a:t>μονοζυγωτικοί</a:t>
            </a:r>
            <a:r>
              <a:rPr lang="el-GR" sz="3200" dirty="0">
                <a:latin typeface="+mj-lt"/>
                <a:cs typeface="Arial" charset="0"/>
              </a:rPr>
              <a:t> δίδυμοι, διαθέτει διαφορετικό και μοναδικό εγκέφαλο.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683568" y="1175996"/>
            <a:ext cx="8085584" cy="5016500"/>
          </a:xfrm>
          <a:prstGeom prst="rect">
            <a:avLst/>
          </a:prstGeom>
        </p:spPr>
        <p:txBody>
          <a:bodyPr wrap="square">
            <a:spAutoFit/>
          </a:bodyPr>
          <a:lstStyle/>
          <a:p>
            <a:pPr marL="342900" indent="-342900">
              <a:buFontTx/>
              <a:buAutoNum type="arabicPeriod"/>
              <a:defRPr/>
            </a:pPr>
            <a:r>
              <a:rPr lang="el-GR" sz="3200" b="1" dirty="0">
                <a:latin typeface="+mj-lt"/>
                <a:cs typeface="Arial" charset="0"/>
              </a:rPr>
              <a:t>Δόμηση και ωρίμανση </a:t>
            </a:r>
            <a:r>
              <a:rPr lang="el-GR" sz="3200" dirty="0">
                <a:latin typeface="+mj-lt"/>
                <a:cs typeface="Arial" charset="0"/>
              </a:rPr>
              <a:t>του νευρικού συστήματος κατά την παιδική ηλικία</a:t>
            </a:r>
            <a:r>
              <a:rPr lang="el-GR" sz="3200" dirty="0" smtClean="0">
                <a:latin typeface="+mj-lt"/>
                <a:cs typeface="Arial" charset="0"/>
              </a:rPr>
              <a:t>.</a:t>
            </a:r>
            <a:endParaRPr lang="el-GR" sz="3200" dirty="0">
              <a:latin typeface="+mj-lt"/>
              <a:cs typeface="Arial" charset="0"/>
            </a:endParaRPr>
          </a:p>
          <a:p>
            <a:pPr marL="342900" indent="-342900">
              <a:buFontTx/>
              <a:buAutoNum type="arabicPeriod"/>
              <a:defRPr/>
            </a:pPr>
            <a:r>
              <a:rPr lang="el-GR" sz="3200" dirty="0">
                <a:latin typeface="+mj-lt"/>
                <a:cs typeface="Arial" charset="0"/>
              </a:rPr>
              <a:t> Οι ίδιοι μηχανισμοί που η πλαστικότητα κινητοποιεί κατά την ανάπτυξη, χρησιμοποιούνται, σε όλη τη διάρκεια της ζωής του ανθρώπου, για τις λειτουργίες </a:t>
            </a:r>
            <a:r>
              <a:rPr lang="el-GR" sz="3200" b="1" dirty="0">
                <a:latin typeface="+mj-lt"/>
                <a:cs typeface="Arial" charset="0"/>
              </a:rPr>
              <a:t>μνήμης και μάθησης</a:t>
            </a:r>
            <a:r>
              <a:rPr lang="el-GR" sz="3200" dirty="0">
                <a:latin typeface="+mj-lt"/>
                <a:cs typeface="Arial" charset="0"/>
              </a:rPr>
              <a:t>,</a:t>
            </a:r>
          </a:p>
          <a:p>
            <a:pPr marL="342900" indent="-342900">
              <a:buFontTx/>
              <a:buAutoNum type="arabicPeriod"/>
              <a:defRPr/>
            </a:pPr>
            <a:r>
              <a:rPr lang="el-GR" sz="3200" dirty="0">
                <a:latin typeface="+mj-lt"/>
                <a:cs typeface="Arial" charset="0"/>
              </a:rPr>
              <a:t> καθώς και για την </a:t>
            </a:r>
            <a:r>
              <a:rPr lang="el-GR" sz="3200" b="1" dirty="0">
                <a:latin typeface="+mj-lt"/>
                <a:cs typeface="Arial" charset="0"/>
              </a:rPr>
              <a:t>επιδιόρθωση και προσαρμογή </a:t>
            </a:r>
            <a:r>
              <a:rPr lang="el-GR" sz="3200" dirty="0">
                <a:latin typeface="+mj-lt"/>
                <a:cs typeface="Arial" charset="0"/>
              </a:rPr>
              <a:t>του εγκεφάλου μετά από βλάβη. </a:t>
            </a:r>
          </a:p>
        </p:txBody>
      </p:sp>
      <p:sp>
        <p:nvSpPr>
          <p:cNvPr id="35843" name="3 - Τίτλος"/>
          <p:cNvSpPr>
            <a:spLocks noGrp="1"/>
          </p:cNvSpPr>
          <p:nvPr>
            <p:ph type="title"/>
          </p:nvPr>
        </p:nvSpPr>
        <p:spPr>
          <a:xfrm>
            <a:off x="467544" y="188640"/>
            <a:ext cx="8229600" cy="987356"/>
          </a:xfrm>
        </p:spPr>
        <p:txBody>
          <a:bodyPr/>
          <a:lstStyle/>
          <a:p>
            <a:pPr eaLnBrk="1" hangingPunct="1"/>
            <a:r>
              <a:rPr lang="el-GR" altLang="el-GR" dirty="0" smtClean="0"/>
              <a:t>Εκφάνσεις της πλαστικότητας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idx="1"/>
          </p:nvPr>
        </p:nvSpPr>
        <p:spPr>
          <a:xfrm>
            <a:off x="539552" y="764704"/>
            <a:ext cx="8208912" cy="4464496"/>
          </a:xfrm>
        </p:spPr>
        <p:txBody>
          <a:bodyPr rtlCol="0">
            <a:noAutofit/>
          </a:bodyPr>
          <a:lstStyle/>
          <a:p>
            <a:pPr marL="0" indent="0" eaLnBrk="1" fontAlgn="auto" hangingPunct="1">
              <a:spcAft>
                <a:spcPts val="0"/>
              </a:spcAft>
              <a:buNone/>
              <a:defRPr/>
            </a:pPr>
            <a:r>
              <a:rPr lang="el-GR" dirty="0" smtClean="0">
                <a:solidFill>
                  <a:schemeClr val="tx1"/>
                </a:solidFill>
              </a:rPr>
              <a:t>Η πορεία του αναπτυσσόμενου εγκέφαλου προς την ωρίμανση και παγίωση των λειτουργιών του μπορεί να αναστατωθεί από την επίδραση βλαπτικών παραγόντων κατά την προγεννητική, </a:t>
            </a:r>
            <a:r>
              <a:rPr lang="el-GR" dirty="0" err="1" smtClean="0">
                <a:solidFill>
                  <a:schemeClr val="tx1"/>
                </a:solidFill>
              </a:rPr>
              <a:t>περιγεννητική</a:t>
            </a:r>
            <a:r>
              <a:rPr lang="el-GR" dirty="0" smtClean="0">
                <a:solidFill>
                  <a:schemeClr val="tx1"/>
                </a:solidFill>
              </a:rPr>
              <a:t> ή μεταγεννητική περίοδο, με συνέπεια την εμφάνιση</a:t>
            </a:r>
            <a:r>
              <a:rPr lang="en-US" dirty="0" smtClean="0">
                <a:solidFill>
                  <a:schemeClr val="tx1"/>
                </a:solidFill>
              </a:rPr>
              <a:t>………</a:t>
            </a:r>
            <a:r>
              <a:rPr lang="el-GR" dirty="0" smtClean="0">
                <a:solidFill>
                  <a:schemeClr val="tx1"/>
                </a:solidFill>
              </a:rPr>
              <a:t> </a:t>
            </a:r>
            <a:endParaRPr lang="el-GR" dirty="0" smtClean="0">
              <a:solidFill>
                <a:schemeClr val="tx1"/>
              </a:solidFill>
            </a:endParaRPr>
          </a:p>
          <a:p>
            <a:pPr marL="0" indent="0" fontAlgn="auto">
              <a:spcAft>
                <a:spcPts val="0"/>
              </a:spcAft>
              <a:buNone/>
              <a:defRPr/>
            </a:pPr>
            <a:r>
              <a:rPr lang="el-GR" sz="4400" b="1" dirty="0" err="1" smtClean="0"/>
              <a:t>Νευροαναπτυξιακών</a:t>
            </a:r>
            <a:r>
              <a:rPr lang="el-GR" sz="4400" b="1" dirty="0" smtClean="0"/>
              <a:t> διαταραχών</a:t>
            </a:r>
            <a:endParaRPr lang="el-GR" sz="4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2881675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9"/>
            <a:ext cx="8229600" cy="316835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388108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0952" y="44623"/>
            <a:ext cx="8229600" cy="792088"/>
          </a:xfrm>
        </p:spPr>
        <p:txBody>
          <a:bodyPr>
            <a:normAutofit/>
          </a:bodyPr>
          <a:lstStyle/>
          <a:p>
            <a:r>
              <a:rPr lang="el-GR" b="1" dirty="0"/>
              <a:t>Σημείωμα </a:t>
            </a:r>
            <a:r>
              <a:rPr lang="el-GR" b="1" dirty="0" smtClean="0"/>
              <a:t>Αδειοδότησης</a:t>
            </a:r>
            <a:endParaRPr lang="el-GR" b="1" dirty="0"/>
          </a:p>
        </p:txBody>
      </p:sp>
      <p:sp>
        <p:nvSpPr>
          <p:cNvPr id="3" name="Content Placeholder"/>
          <p:cNvSpPr>
            <a:spLocks noGrp="1"/>
          </p:cNvSpPr>
          <p:nvPr>
            <p:ph idx="1"/>
          </p:nvPr>
        </p:nvSpPr>
        <p:spPr>
          <a:xfrm>
            <a:off x="120093" y="800708"/>
            <a:ext cx="8928992" cy="1656184"/>
          </a:xfrm>
        </p:spPr>
        <p:txBody>
          <a:bodyPr>
            <a:noAutofit/>
          </a:bodyPr>
          <a:lstStyle/>
          <a:p>
            <a:pPr marL="0" indent="0">
              <a:buNone/>
            </a:pPr>
            <a:r>
              <a:rPr lang="el-GR" sz="2000" dirty="0" smtClean="0"/>
              <a:t>Το </a:t>
            </a:r>
            <a:r>
              <a:rPr lang="el-GR" sz="2000" dirty="0"/>
              <a:t>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3082401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Τα μέρη του εγκεφάλ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00" y="1412776"/>
            <a:ext cx="54737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Click To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501"/>
            <a:ext cx="2303462" cy="273685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100" name="3 - Τίτλος"/>
          <p:cNvSpPr>
            <a:spLocks noGrp="1"/>
          </p:cNvSpPr>
          <p:nvPr>
            <p:ph type="title"/>
          </p:nvPr>
        </p:nvSpPr>
        <p:spPr/>
        <p:txBody>
          <a:bodyPr/>
          <a:lstStyle/>
          <a:p>
            <a:pPr eaLnBrk="1" hangingPunct="1"/>
            <a:r>
              <a:rPr lang="el-GR" altLang="el-GR" dirty="0" smtClean="0"/>
              <a:t>Δομή του </a:t>
            </a:r>
            <a:r>
              <a:rPr lang="el-GR" altLang="el-GR" dirty="0" smtClean="0"/>
              <a:t>εγκεφάλου 1/2</a:t>
            </a:r>
            <a:endParaRPr lang="el-GR" altLang="el-G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971600" y="1722218"/>
            <a:ext cx="6912768" cy="3816424"/>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έχουν ανακτηθεί από το διαδίκτυο για εκπαιδευτικούς σκοπούς</a:t>
            </a:r>
            <a:endParaRPr lang="el-GR" sz="2000" i="1" dirty="0"/>
          </a:p>
        </p:txBody>
      </p:sp>
    </p:spTree>
    <p:extLst>
      <p:ext uri="{BB962C8B-B14F-4D97-AF65-F5344CB8AC3E}">
        <p14:creationId xmlns:p14="http://schemas.microsoft.com/office/powerpoint/2010/main" val="2433107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t>Δομή του </a:t>
            </a:r>
            <a:r>
              <a:rPr lang="el-GR" b="1" dirty="0" smtClean="0"/>
              <a:t>εγκεφάλου 2/2</a:t>
            </a:r>
            <a:endParaRPr lang="el-GR" dirty="0"/>
          </a:p>
        </p:txBody>
      </p:sp>
      <p:sp>
        <p:nvSpPr>
          <p:cNvPr id="3" name="2 - Θέση περιεχομένου"/>
          <p:cNvSpPr>
            <a:spLocks noGrp="1"/>
          </p:cNvSpPr>
          <p:nvPr>
            <p:ph idx="1"/>
          </p:nvPr>
        </p:nvSpPr>
        <p:spPr>
          <a:xfrm>
            <a:off x="457200" y="1556792"/>
            <a:ext cx="8229600" cy="4286101"/>
          </a:xfrm>
        </p:spPr>
        <p:txBody>
          <a:bodyPr rtlCol="0">
            <a:noAutofit/>
          </a:bodyPr>
          <a:lstStyle/>
          <a:p>
            <a:pPr eaLnBrk="1" fontAlgn="auto" hangingPunct="1">
              <a:spcAft>
                <a:spcPts val="0"/>
              </a:spcAft>
              <a:buFont typeface="Wingdings" pitchFamily="2" charset="2"/>
              <a:buNone/>
              <a:defRPr/>
            </a:pPr>
            <a:r>
              <a:rPr lang="el-GR" sz="2800" dirty="0" smtClean="0"/>
              <a:t>   Ο εγκέφαλος αποτελείται από  το στέλεχος, την παρεγκεφαλίδα και τα δυο εγκεφαλικά ημισφαίρια.</a:t>
            </a:r>
          </a:p>
          <a:p>
            <a:pPr eaLnBrk="1" fontAlgn="auto" hangingPunct="1">
              <a:spcAft>
                <a:spcPts val="0"/>
              </a:spcAft>
              <a:defRPr/>
            </a:pPr>
            <a:r>
              <a:rPr lang="el-GR" sz="2800" dirty="0" smtClean="0"/>
              <a:t>Τα </a:t>
            </a:r>
            <a:r>
              <a:rPr lang="el-GR" sz="2800" dirty="0" smtClean="0"/>
              <a:t>εγκεφαλικά ημισφαίρια  περιβάλλονται από το φλοιό</a:t>
            </a:r>
          </a:p>
          <a:p>
            <a:pPr eaLnBrk="1" fontAlgn="auto" hangingPunct="1">
              <a:spcAft>
                <a:spcPts val="0"/>
              </a:spcAft>
              <a:defRPr/>
            </a:pPr>
            <a:r>
              <a:rPr lang="el-GR" sz="2800" dirty="0" smtClean="0"/>
              <a:t> Το εγκεφαλικό στέλεχος είναι υπεύθυνο για ζωτικές λειτουργίες, πχ αναπνοή</a:t>
            </a:r>
          </a:p>
          <a:p>
            <a:pPr eaLnBrk="1" fontAlgn="auto" hangingPunct="1">
              <a:spcAft>
                <a:spcPts val="0"/>
              </a:spcAft>
              <a:defRPr/>
            </a:pPr>
            <a:r>
              <a:rPr lang="el-GR" sz="2800" dirty="0" smtClean="0"/>
              <a:t>Η παρεγκεφαλίδα</a:t>
            </a:r>
            <a:r>
              <a:rPr lang="el-GR" sz="2800" b="1" dirty="0" smtClean="0"/>
              <a:t> </a:t>
            </a:r>
            <a:r>
              <a:rPr lang="el-GR" sz="2800" dirty="0" smtClean="0"/>
              <a:t> είναι υπεύθυνη για την ισορροπία και τον συντονισμό των κινήσεων του σώματος.</a:t>
            </a:r>
          </a:p>
          <a:p>
            <a:pPr eaLnBrk="1" fontAlgn="auto" hangingPunct="1">
              <a:spcAft>
                <a:spcPts val="0"/>
              </a:spcAft>
              <a:buFont typeface="Wingdings" pitchFamily="2" charset="2"/>
              <a:buNone/>
              <a:defRPr/>
            </a:pPr>
            <a:endParaRPr lang="el-GR" sz="2800" dirty="0" smtClean="0"/>
          </a:p>
          <a:p>
            <a:pPr eaLnBrk="1" fontAlgn="auto" hangingPunct="1">
              <a:spcAft>
                <a:spcPts val="0"/>
              </a:spcAft>
              <a:buFont typeface="Wingdings" pitchFamily="2" charset="2"/>
              <a:buNone/>
              <a:defRPr/>
            </a:pPr>
            <a:r>
              <a:rPr lang="el-GR" sz="2800" dirty="0" smtClean="0"/>
              <a:t>   </a:t>
            </a:r>
            <a:endParaRPr lang="el-G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b="1" dirty="0" smtClean="0">
                <a:solidFill>
                  <a:srgbClr val="0070C0"/>
                </a:solidFill>
              </a:rPr>
              <a:t>Φαιά και λευκή ουσία του εγκεφάλου</a:t>
            </a:r>
            <a:endParaRPr lang="el-GR" b="1" dirty="0">
              <a:solidFill>
                <a:srgbClr val="0070C0"/>
              </a:solidFill>
            </a:endParaRPr>
          </a:p>
        </p:txBody>
      </p:sp>
      <p:sp>
        <p:nvSpPr>
          <p:cNvPr id="3" name="2 - Θέση περιεχομένου"/>
          <p:cNvSpPr>
            <a:spLocks noGrp="1"/>
          </p:cNvSpPr>
          <p:nvPr>
            <p:ph idx="1"/>
          </p:nvPr>
        </p:nvSpPr>
        <p:spPr>
          <a:xfrm>
            <a:off x="457200" y="1600201"/>
            <a:ext cx="3826768" cy="4349080"/>
          </a:xfrm>
        </p:spPr>
        <p:txBody>
          <a:bodyPr rtlCol="0">
            <a:noAutofit/>
          </a:bodyPr>
          <a:lstStyle/>
          <a:p>
            <a:pPr eaLnBrk="1" fontAlgn="auto" hangingPunct="1">
              <a:spcAft>
                <a:spcPts val="0"/>
              </a:spcAft>
              <a:buFont typeface="Wingdings" pitchFamily="2" charset="2"/>
              <a:buNone/>
              <a:defRPr/>
            </a:pPr>
            <a:r>
              <a:rPr lang="el-GR" sz="2400" dirty="0" smtClean="0"/>
              <a:t>    Στο φλοιό συγκεντρώνονται σε ομάδες οι νευρώνες, οι οποίοι έχουν γκρίζο χρώμα </a:t>
            </a:r>
            <a:r>
              <a:rPr lang="el-GR" sz="2400" b="1" dirty="0" smtClean="0"/>
              <a:t>(φαιά ουσία)</a:t>
            </a:r>
            <a:endParaRPr lang="el-GR" sz="2400" dirty="0" smtClean="0"/>
          </a:p>
          <a:p>
            <a:pPr eaLnBrk="1" fontAlgn="auto" hangingPunct="1">
              <a:spcAft>
                <a:spcPts val="0"/>
              </a:spcAft>
              <a:buFont typeface="Wingdings" pitchFamily="2" charset="2"/>
              <a:buNone/>
              <a:defRPr/>
            </a:pPr>
            <a:r>
              <a:rPr lang="el-GR" sz="2400" dirty="0" smtClean="0"/>
              <a:t>    Το εσωτερικό των ημισφαιρίων περιέχει </a:t>
            </a:r>
            <a:r>
              <a:rPr lang="el-GR" sz="2400" b="1" dirty="0" smtClean="0"/>
              <a:t>λευκή ουσία</a:t>
            </a:r>
            <a:r>
              <a:rPr lang="el-GR" sz="2400" dirty="0" smtClean="0"/>
              <a:t> (από εκεί διέρχονται οι </a:t>
            </a:r>
            <a:r>
              <a:rPr lang="el-GR" sz="2400" dirty="0" err="1" smtClean="0"/>
              <a:t>νευράξονες</a:t>
            </a:r>
            <a:r>
              <a:rPr lang="el-GR" sz="2400" dirty="0" smtClean="0"/>
              <a:t> περιτυλιγμένοι με </a:t>
            </a:r>
            <a:r>
              <a:rPr lang="el-GR" sz="2400" dirty="0" err="1" smtClean="0"/>
              <a:t>μυελίνη</a:t>
            </a:r>
            <a:r>
              <a:rPr lang="el-GR" sz="2400" dirty="0" smtClean="0"/>
              <a:t>, η οποία έχει λευκό χρώμα)</a:t>
            </a:r>
          </a:p>
          <a:p>
            <a:pPr eaLnBrk="1" fontAlgn="auto" hangingPunct="1">
              <a:spcAft>
                <a:spcPts val="0"/>
              </a:spcAft>
              <a:buFont typeface="Wingdings" pitchFamily="2" charset="2"/>
              <a:buNone/>
              <a:defRPr/>
            </a:pPr>
            <a:r>
              <a:rPr lang="el-GR" sz="2400" dirty="0" smtClean="0"/>
              <a:t> </a:t>
            </a:r>
          </a:p>
          <a:p>
            <a:pPr eaLnBrk="1" fontAlgn="auto" hangingPunct="1">
              <a:spcAft>
                <a:spcPts val="0"/>
              </a:spcAft>
              <a:buFont typeface="Wingdings" pitchFamily="2" charset="2"/>
              <a:buNone/>
              <a:defRPr/>
            </a:pPr>
            <a:r>
              <a:rPr lang="el-GR" sz="2400" dirty="0" smtClean="0"/>
              <a:t> </a:t>
            </a:r>
            <a:endParaRPr lang="el-GR" sz="2400" dirty="0"/>
          </a:p>
        </p:txBody>
      </p:sp>
      <p:pic>
        <p:nvPicPr>
          <p:cNvPr id="6148" name="Picture 2" descr="i_06_cr_mou_2b"/>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r="49606"/>
          <a:stretch>
            <a:fillRect/>
          </a:stretch>
        </p:blipFill>
        <p:spPr>
          <a:xfrm>
            <a:off x="5004048" y="1844824"/>
            <a:ext cx="3384550" cy="374332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el-GR" altLang="el-GR" b="1" dirty="0" smtClean="0">
                <a:solidFill>
                  <a:srgbClr val="0070C0"/>
                </a:solidFill>
              </a:rPr>
              <a:t>Ο Φλοιός του εγκεφάλου</a:t>
            </a:r>
            <a:endParaRPr lang="en-US" altLang="el-GR" b="1" dirty="0" smtClean="0">
              <a:solidFill>
                <a:srgbClr val="0070C0"/>
              </a:solidFill>
            </a:endParaRPr>
          </a:p>
        </p:txBody>
      </p:sp>
      <p:sp>
        <p:nvSpPr>
          <p:cNvPr id="182275" name="Rectangle 3"/>
          <p:cNvSpPr>
            <a:spLocks noGrp="1" noRot="1" noChangeArrowheads="1"/>
          </p:cNvSpPr>
          <p:nvPr>
            <p:ph idx="1"/>
          </p:nvPr>
        </p:nvSpPr>
        <p:spPr/>
        <p:txBody>
          <a:bodyPr rtlCol="0">
            <a:normAutofit/>
          </a:bodyPr>
          <a:lstStyle/>
          <a:p>
            <a:pPr eaLnBrk="1" fontAlgn="auto" hangingPunct="1">
              <a:lnSpc>
                <a:spcPct val="90000"/>
              </a:lnSpc>
              <a:spcAft>
                <a:spcPts val="0"/>
              </a:spcAft>
              <a:defRPr/>
            </a:pPr>
            <a:r>
              <a:rPr lang="el-GR" dirty="0" smtClean="0">
                <a:ea typeface="Arial Unicode MS" pitchFamily="34" charset="-128"/>
                <a:cs typeface="Arial Unicode MS" pitchFamily="34" charset="-128"/>
              </a:rPr>
              <a:t>Η πιο αναπτυγμένη και η πιο περίπλοκη εγκεφαλική δομή, περιβάλλει το υπόλοιπο του εγκεφάλου,</a:t>
            </a:r>
            <a:r>
              <a:rPr lang="en-US" dirty="0" smtClean="0">
                <a:ea typeface="Arial Unicode MS" pitchFamily="34" charset="-128"/>
                <a:cs typeface="Arial Unicode MS" pitchFamily="34" charset="-128"/>
              </a:rPr>
              <a:t> </a:t>
            </a:r>
            <a:r>
              <a:rPr lang="el-GR" dirty="0" smtClean="0">
                <a:ea typeface="Arial Unicode MS" pitchFamily="34" charset="-128"/>
                <a:cs typeface="Arial Unicode MS" pitchFamily="34" charset="-128"/>
              </a:rPr>
              <a:t>αποτελεί το </a:t>
            </a:r>
            <a:r>
              <a:rPr lang="en-US" dirty="0" smtClean="0">
                <a:ea typeface="Arial Unicode MS" pitchFamily="34" charset="-128"/>
                <a:cs typeface="Arial Unicode MS" pitchFamily="34" charset="-128"/>
              </a:rPr>
              <a:t>85% </a:t>
            </a:r>
            <a:r>
              <a:rPr lang="el-GR" dirty="0" smtClean="0">
                <a:ea typeface="Arial Unicode MS" pitchFamily="34" charset="-128"/>
                <a:cs typeface="Arial Unicode MS" pitchFamily="34" charset="-128"/>
              </a:rPr>
              <a:t>της μάζας του.</a:t>
            </a:r>
          </a:p>
          <a:p>
            <a:pPr eaLnBrk="1" fontAlgn="auto" hangingPunct="1">
              <a:lnSpc>
                <a:spcPct val="90000"/>
              </a:lnSpc>
              <a:spcAft>
                <a:spcPts val="0"/>
              </a:spcAft>
              <a:defRPr/>
            </a:pPr>
            <a:r>
              <a:rPr lang="el-GR" dirty="0" smtClean="0">
                <a:ea typeface="Arial Unicode MS" pitchFamily="34" charset="-128"/>
                <a:cs typeface="Arial Unicode MS" pitchFamily="34" charset="-128"/>
              </a:rPr>
              <a:t>Έδρα </a:t>
            </a:r>
            <a:r>
              <a:rPr lang="el-GR" dirty="0" smtClean="0">
                <a:ea typeface="Arial Unicode MS" pitchFamily="34" charset="-128"/>
                <a:cs typeface="Arial Unicode MS" pitchFamily="34" charset="-128"/>
              </a:rPr>
              <a:t>της νόησης στον άνθρωπο, ολοκληρώνει τελευταίος την ανάπτυξή του</a:t>
            </a:r>
            <a:r>
              <a:rPr lang="en-US" dirty="0" smtClean="0">
                <a:ea typeface="Arial Unicode MS" pitchFamily="34" charset="-128"/>
                <a:cs typeface="Arial Unicode MS" pitchFamily="34" charset="-128"/>
              </a:rPr>
              <a:t>.</a:t>
            </a:r>
            <a:endParaRPr lang="el-GR" dirty="0" smtClean="0">
              <a:ea typeface="Arial Unicode MS" pitchFamily="34" charset="-128"/>
              <a:cs typeface="Arial Unicode MS" pitchFamily="34" charset="-128"/>
            </a:endParaRPr>
          </a:p>
          <a:p>
            <a:pPr eaLnBrk="1" fontAlgn="auto" hangingPunct="1">
              <a:lnSpc>
                <a:spcPct val="90000"/>
              </a:lnSpc>
              <a:spcAft>
                <a:spcPts val="0"/>
              </a:spcAft>
              <a:defRPr/>
            </a:pPr>
            <a:r>
              <a:rPr lang="el-GR" dirty="0" smtClean="0">
                <a:ea typeface="Arial Unicode MS" pitchFamily="34" charset="-128"/>
                <a:cs typeface="Arial Unicode MS" pitchFamily="34" charset="-128"/>
              </a:rPr>
              <a:t>Πιο ευαίσθητος στην επίδραση του περιβάλλοντος από τις άλλες περιοχές του εγκεφάλου.</a:t>
            </a:r>
            <a:endParaRPr lang="en-US" dirty="0" smtClean="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http://upload.wikimedia.org/wikipedia/commons/0/0b/Lobes_of_the_brain_el.sv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pic>
        <p:nvPicPr>
          <p:cNvPr id="8195" name="Picture 4" descr="File:Lobes of the brain el.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76294"/>
            <a:ext cx="6336704" cy="467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Τίτλος"/>
          <p:cNvSpPr>
            <a:spLocks noGrp="1"/>
          </p:cNvSpPr>
          <p:nvPr>
            <p:ph type="title"/>
          </p:nvPr>
        </p:nvSpPr>
        <p:spPr>
          <a:xfrm>
            <a:off x="155575" y="260648"/>
            <a:ext cx="8784976" cy="987356"/>
          </a:xfrm>
        </p:spPr>
        <p:txBody>
          <a:bodyPr rtlCol="0">
            <a:normAutofit fontScale="90000"/>
          </a:bodyPr>
          <a:lstStyle/>
          <a:p>
            <a:pPr eaLnBrk="1" fontAlgn="auto" hangingPunct="1">
              <a:spcAft>
                <a:spcPts val="0"/>
              </a:spcAft>
              <a:defRPr/>
            </a:pPr>
            <a:r>
              <a:rPr lang="el-GR" dirty="0" smtClean="0"/>
              <a:t>Κάθε ημισφαίριο διαιρείται σε 4 λοβούς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57200" y="274638"/>
            <a:ext cx="8229600" cy="1498178"/>
          </a:xfrm>
        </p:spPr>
        <p:txBody>
          <a:bodyPr/>
          <a:lstStyle/>
          <a:p>
            <a:pPr eaLnBrk="1" hangingPunct="1"/>
            <a:r>
              <a:rPr lang="el-GR" altLang="el-GR" b="1" dirty="0" smtClean="0">
                <a:solidFill>
                  <a:srgbClr val="0070C0"/>
                </a:solidFill>
                <a:ea typeface="Arial Unicode MS" panose="020B0604020202020204" pitchFamily="34" charset="-128"/>
                <a:cs typeface="Arial Unicode MS" panose="020B0604020202020204" pitchFamily="34" charset="-128"/>
              </a:rPr>
              <a:t>Ενδομήτρια ανάπτυξη του εγκεφάλου</a:t>
            </a:r>
          </a:p>
        </p:txBody>
      </p:sp>
      <p:pic>
        <p:nvPicPr>
          <p:cNvPr id="92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7799388" cy="293370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e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 id="{A2BEF58C-2AA5-4091-B815-C1B0686454D5}" vid="{491EB830-406A-4F52-820B-94AF25C6C333}"/>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eclass</Template>
  <TotalTime>1010</TotalTime>
  <Words>1276</Words>
  <Application>Microsoft Office PowerPoint</Application>
  <PresentationFormat>Προβολή στην οθόνη (4:3)</PresentationFormat>
  <Paragraphs>122</Paragraphs>
  <Slides>40</Slides>
  <Notes>6</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40</vt:i4>
      </vt:variant>
    </vt:vector>
  </HeadingPairs>
  <TitlesOfParts>
    <vt:vector size="48" baseType="lpstr">
      <vt:lpstr>Arial Unicode MS</vt:lpstr>
      <vt:lpstr>Arial</vt:lpstr>
      <vt:lpstr>Calibri</vt:lpstr>
      <vt:lpstr>Cambria</vt:lpstr>
      <vt:lpstr>Tahoma</vt:lpstr>
      <vt:lpstr>Times New Roman</vt:lpstr>
      <vt:lpstr>Wingdings</vt:lpstr>
      <vt:lpstr>eclass</vt:lpstr>
      <vt:lpstr>Κινητικά προβλήματα Πολλαπλές αναπηρίες</vt:lpstr>
      <vt:lpstr>Ο παιδικός εγκέφαλος</vt:lpstr>
      <vt:lpstr>Ο  εγκέφαλος</vt:lpstr>
      <vt:lpstr>Δομή του εγκεφάλου 1/2</vt:lpstr>
      <vt:lpstr>Δομή του εγκεφάλου 2/2</vt:lpstr>
      <vt:lpstr>Φαιά και λευκή ουσία του εγκεφάλου</vt:lpstr>
      <vt:lpstr>Ο Φλοιός του εγκεφάλου</vt:lpstr>
      <vt:lpstr>Κάθε ημισφαίριο διαιρείται σε 4 λοβούς</vt:lpstr>
      <vt:lpstr>Ενδομήτρια ανάπτυξη του εγκεφάλου</vt:lpstr>
      <vt:lpstr>Α. Μορφογένεση του εγκεφάλου</vt:lpstr>
      <vt:lpstr>Παρουσίαση του PowerPoint</vt:lpstr>
      <vt:lpstr>Παρουσίαση του PowerPoint</vt:lpstr>
      <vt:lpstr>Παρουσίαση του PowerPoint</vt:lpstr>
      <vt:lpstr>Εγκεφαλική ανάπτυξη  στην προγεννητική περίοδο</vt:lpstr>
      <vt:lpstr>Παρουσίαση του PowerPoint</vt:lpstr>
      <vt:lpstr>Παρουσίαση του PowerPoint</vt:lpstr>
      <vt:lpstr>Πολλαπλασιασμός  νευρώνων (νευρονογένεση) </vt:lpstr>
      <vt:lpstr>Παρουσίαση του PowerPoint</vt:lpstr>
      <vt:lpstr>Παρουσίαση του PowerPoint</vt:lpstr>
      <vt:lpstr>Μετανάστευση των νευρώνων 1/2</vt:lpstr>
      <vt:lpstr>Μετανάστευση  των νευρώνων 2/2</vt:lpstr>
      <vt:lpstr>Επιμήκυνση και καθοδήγηση των νευραξόνων</vt:lpstr>
      <vt:lpstr>Μυελινοποίηση των νευραξόνων</vt:lpstr>
      <vt:lpstr>Συναπτογένεση 1/2</vt:lpstr>
      <vt:lpstr>Συναπτογένεση 2/2</vt:lpstr>
      <vt:lpstr>Παρουσίαση του PowerPoint</vt:lpstr>
      <vt:lpstr>Ενίσχυση των συνάψεων</vt:lpstr>
      <vt:lpstr>Παρουσίαση του PowerPoint</vt:lpstr>
      <vt:lpstr>Παρουσίαση του PowerPoint</vt:lpstr>
      <vt:lpstr>   Αύξηση του εγκεφάλου</vt:lpstr>
      <vt:lpstr>Παρουσίαση του PowerPoint</vt:lpstr>
      <vt:lpstr>Παρουσίαση του PowerPoint</vt:lpstr>
      <vt:lpstr>Β. Πλαστικότητα του εγκεφάλου</vt:lpstr>
      <vt:lpstr>Παρουσίαση του PowerPoint</vt:lpstr>
      <vt:lpstr>Εκφάνσεις της πλαστικότητας</vt:lpstr>
      <vt:lpstr>Παρουσίαση του PowerPoint</vt:lpstr>
      <vt:lpstr>Τέλος Ενότητας</vt:lpstr>
      <vt:lpstr>Χρηματοδότηση</vt:lpstr>
      <vt:lpstr>Σημείωμα Αδειοδότησης</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admin</dc:creator>
  <cp:lastModifiedBy>Kiriazis Vaitsis</cp:lastModifiedBy>
  <cp:revision>96</cp:revision>
  <dcterms:created xsi:type="dcterms:W3CDTF">2009-02-11T16:17:11Z</dcterms:created>
  <dcterms:modified xsi:type="dcterms:W3CDTF">2015-06-25T06:51:28Z</dcterms:modified>
</cp:coreProperties>
</file>