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280"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notesSlide" Target="../notesSlides/notesSlide5.xml"/><Relationship Id="rId7" Type="http://schemas.openxmlformats.org/officeDocument/2006/relationships/slide" Target="slide2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a:t>
            </a:r>
            <a:r>
              <a:rPr lang="en-US" sz="2800" b="1" dirty="0" smtClean="0"/>
              <a:t>5 (</a:t>
            </a:r>
            <a:r>
              <a:rPr lang="el-GR" sz="2800" b="1" dirty="0" smtClean="0"/>
              <a:t>Μέρος Β):</a:t>
            </a:r>
            <a:r>
              <a:rPr lang="en-US" sz="2800" dirty="0" smtClean="0"/>
              <a:t> </a:t>
            </a:r>
            <a:r>
              <a:rPr lang="el-GR" sz="2800" dirty="0" smtClean="0"/>
              <a:t>Οργανοληπτικός Έλεγχος προϊόντων 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Θεωρητικό μέρος </a:t>
            </a:r>
            <a:r>
              <a:rPr lang="el-GR" sz="4000" dirty="0" smtClean="0"/>
              <a:t>(5 </a:t>
            </a:r>
            <a:r>
              <a:rPr lang="el-GR" sz="4000" dirty="0"/>
              <a:t>από </a:t>
            </a:r>
            <a:r>
              <a:rPr lang="el-GR" sz="4000" dirty="0" smtClean="0"/>
              <a:t>5)</a:t>
            </a:r>
            <a:endParaRPr lang="el-GR" sz="4000" dirty="0"/>
          </a:p>
        </p:txBody>
      </p:sp>
      <p:graphicFrame>
        <p:nvGraphicFramePr>
          <p:cNvPr id="10" name="Group 236" descr="Πίνακας, παρουσίαση των διάφορων κατηγοριών τυριών και τα αντίστοιχα ποσοστά μέγιστης υγρασίας τους. "/>
          <p:cNvGraphicFramePr>
            <a:graphicFrameLocks noGrp="1"/>
          </p:cNvGraphicFramePr>
          <p:nvPr>
            <p:custDataLst>
              <p:tags r:id="rId2"/>
            </p:custDataLst>
            <p:extLst>
              <p:ext uri="{D42A27DB-BD31-4B8C-83A1-F6EECF244321}">
                <p14:modId xmlns:p14="http://schemas.microsoft.com/office/powerpoint/2010/main" val="1480734365"/>
              </p:ext>
            </p:extLst>
          </p:nvPr>
        </p:nvGraphicFramePr>
        <p:xfrm>
          <a:off x="539551" y="1124744"/>
          <a:ext cx="7920880" cy="5087590"/>
        </p:xfrm>
        <a:graphic>
          <a:graphicData uri="http://schemas.openxmlformats.org/drawingml/2006/table">
            <a:tbl>
              <a:tblPr firstRow="1"/>
              <a:tblGrid>
                <a:gridCol w="1639182"/>
                <a:gridCol w="955732"/>
                <a:gridCol w="1639182"/>
                <a:gridCol w="3686784"/>
              </a:tblGrid>
              <a:tr h="580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Κατηγορίες</a:t>
                      </a:r>
                      <a:endParaRPr kumimoji="0" lang="el-GR" sz="1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Μέγιστη Υγρασία (%)</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Ονομασία τυριού</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ΠΑΡΑΤΗΡΗΣΕΙΣ</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2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Πολύ σκληρά</a:t>
                      </a:r>
                      <a:endParaRPr kumimoji="0" lang="el-GR" sz="1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32</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Parmesan, Reggiano, Romano, </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Παρασκευάζονται μετά από ωρίμανση</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0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Σκληρά</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40</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Κεφαλοτύρι, Κασέρι, Γραβιέρα, Cheddar, Emmental</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Παρασκευάζονται μετά από ωρίμανση</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78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Ημίσκληρα</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46</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Edam, Gouda, Provolone, Roquefort, Gοιgonzola, Blue cheese</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Παρασκευάζονται μετά από ωρίμανση</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Μαλακά</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58</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Φέτα, Τελεμές, Κοπανιστή, Mozzarella, </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Παρασκευάζονται μετά από ωρίμανση</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0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Τυριά κρέμα</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55-65</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Cream cheese </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Είναι ένας τύπος μαλακού τυριού που παρασκευάζεται από μίγμα κρέμας και αποβουτυρωμένου γάλακτος Συνήθως δεν είναι προϊόν ωρίμανσης</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Τυριά από τυρόγαλα</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65</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Μυζήθρα, Mαvoύρι, Ανθότυρο</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Παρασκευάζονται με αναθέρμανση του τυρογάλακτος (προσθήκη προσγάλακτος)</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2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Ανακατεργασμένα Τυριά</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55-65</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Processed cheeses, cheese foods</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Παρασκευάζονται μετά από ανάμιξη και λιώσιμο περισσότερων ειδών τυριών. Επιτρέπεται η προσθήκη και άλλων τροφίμων σε ποσοστό όχι μεγαλύτερο του49%</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45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Τυριά αλειφόμενα</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60</a:t>
                      </a:r>
                      <a:endParaRPr kumimoji="0" lang="el-GR"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Cheese</a:t>
                      </a:r>
                      <a:r>
                        <a:rPr kumimoji="0" lang="el-GR"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l-GR" sz="1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spreads</a:t>
                      </a:r>
                      <a:endParaRPr kumimoji="0" lang="el-GR" sz="1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Παρασκευάζονται όπως και τα </a:t>
                      </a:r>
                      <a:r>
                        <a:rPr kumimoji="0" lang="el-GR" sz="1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cheese</a:t>
                      </a:r>
                      <a:r>
                        <a:rPr kumimoji="0" lang="el-GR"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l-GR" sz="1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foods</a:t>
                      </a:r>
                      <a:r>
                        <a:rPr kumimoji="0" lang="el-GR"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με λιγότερο συνήθως λίπος από αυτές</a:t>
                      </a:r>
                      <a:endParaRPr kumimoji="0" lang="el-GR" sz="1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Τα Ελληνικά ΠΟΠ </a:t>
            </a:r>
            <a:r>
              <a:rPr lang="el-GR" altLang="el-GR" sz="4000" dirty="0" smtClean="0"/>
              <a:t>τυριά (1 από </a:t>
            </a:r>
            <a:r>
              <a:rPr lang="el-GR" altLang="el-GR" sz="4000" dirty="0"/>
              <a:t>10</a:t>
            </a:r>
            <a:r>
              <a:rPr lang="el-GR" altLang="el-GR" sz="4000" dirty="0" smtClean="0"/>
              <a:t>)</a:t>
            </a:r>
            <a:endParaRPr lang="el-GR" sz="4000" dirty="0"/>
          </a:p>
        </p:txBody>
      </p:sp>
      <p:sp>
        <p:nvSpPr>
          <p:cNvPr id="3" name="Ορθογώνιο 2" descr="Ανεβάτο: Μαλακό λευκό τυρί, κοκκώδους υφής με υπόξινη οσμή και γεύση, που παράγεται από γάλα πρόβειο ή γίδινο ή μίγμα. Μέγιστη υγρασία εξήντα τοις εκατό και ελάχιστο λίπος επί ξηρού σαραντα πέντε τοις εκατό (Νομός Γρεβενών και επαρχία Βόϊου Κοζάνης), &#10;&#10;Κεφαλογραβιέρα: σκληρό επιτραπέζιο τυρί, ελαφρώς αλμυρό με διάσπαρτες τρύπες στη μάζα του. Παράγεται από γάλα πρόβειο ή μίγμα με γίδινο έως δέκα τοις εκατό. Ιδιότητες κυμαίνονται μεταξύ της γραβιέρας και του κεφαλοτυριού.  Μέγιστη υγρασία σαράντα τοις εκατό και ελάχιστο λίπος επί ξηρού σαράντα τοις εκατό. (Δ. Μακεδονία, Ήπειρος, Αιτωλοακαρνανία, Ευρυτανία),  &#10;"/>
          <p:cNvSpPr/>
          <p:nvPr/>
        </p:nvSpPr>
        <p:spPr>
          <a:xfrm>
            <a:off x="467544" y="1434256"/>
            <a:ext cx="8219256"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err="1"/>
              <a:t>Ανεβάτο</a:t>
            </a:r>
            <a:r>
              <a:rPr lang="el-GR" altLang="el-GR" sz="2400" dirty="0"/>
              <a:t>: Μαλακό λευκό τυρί, κοκκώδους υφής με υπόξινη οσμή και γεύση, που παράγεται από γάλα πρόβειο ή </a:t>
            </a:r>
            <a:r>
              <a:rPr lang="el-GR" altLang="el-GR" sz="2400" dirty="0" err="1"/>
              <a:t>γίδινο</a:t>
            </a:r>
            <a:r>
              <a:rPr lang="el-GR" altLang="el-GR" sz="2400" dirty="0"/>
              <a:t> ή μίγμα. Μέγιστη υγρασία 60% και ελάχιστο λίπος επί ξηρού 45% (Νομός Γρεβενών και επαρχία </a:t>
            </a:r>
            <a:r>
              <a:rPr lang="el-GR" altLang="el-GR" sz="2400" dirty="0" err="1"/>
              <a:t>Βόϊου</a:t>
            </a:r>
            <a:r>
              <a:rPr lang="el-GR" altLang="el-GR" sz="2400" dirty="0"/>
              <a:t> Κοζάνης</a:t>
            </a:r>
            <a:r>
              <a:rPr lang="el-GR" altLang="el-GR" sz="2400" dirty="0" smtClean="0"/>
              <a:t>), </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Κεφαλογραβιέρα: σκληρό επιτραπέζιο τυρί, ελαφρώς αλμυρό με διάσπαρτες τρύπες στη μάζα του. Παράγεται από γάλα πρόβειο ή μίγμα με </a:t>
            </a:r>
            <a:r>
              <a:rPr lang="el-GR" altLang="el-GR" sz="2400" dirty="0" err="1"/>
              <a:t>γίδινο</a:t>
            </a:r>
            <a:r>
              <a:rPr lang="el-GR" altLang="el-GR" sz="2400" dirty="0"/>
              <a:t> έως 10%. Ιδιότητες κυμαίνονται μεταξύ της γραβιέρας και του κεφαλοτυριού.  Μέγιστη υγρασία 40% και ελάχιστο λίπος επί ξηρού 40%. (Δ. Μακεδονία, Ήπειρος, Αιτωλοακαρνανία, Ευρυτανία</a:t>
            </a:r>
            <a:r>
              <a:rPr lang="el-GR" altLang="el-GR" sz="2400" dirty="0" smtClean="0"/>
              <a:t>),</a:t>
            </a:r>
            <a:r>
              <a:rPr lang="el-GR" altLang="el-GR"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Τα Ελληνικά ΠΟΠ τυριά </a:t>
            </a:r>
            <a:r>
              <a:rPr lang="el-GR" altLang="el-GR" sz="4000" dirty="0" smtClean="0"/>
              <a:t>(2 </a:t>
            </a:r>
            <a:r>
              <a:rPr lang="el-GR" altLang="el-GR" sz="4000" dirty="0"/>
              <a:t>από 10</a:t>
            </a:r>
            <a:r>
              <a:rPr lang="el-GR" altLang="el-GR" sz="4000" dirty="0" smtClean="0"/>
              <a:t>)</a:t>
            </a:r>
            <a:endParaRPr lang="el-GR" sz="4000" dirty="0"/>
          </a:p>
        </p:txBody>
      </p:sp>
      <p:sp>
        <p:nvSpPr>
          <p:cNvPr id="2" name="Ορθογώνιο 1" descr="Μπάτζος: Ημίσκληρο έως σκληρό τυρί χωρίς επιδερμίδα, χρώματος λευκό έως υποκίτρινο, που ωριμάζει και διατηρείται σε άλμη, με ευχάριστη υπόξινη, ελαφρά πικάντικη και πολύ αλμυρή γεύση. Παράγεται από πρόβειο γάλα, γίδινο ή μίγματα. Μέγιστη υγρασία σαραντα πέντε τοις εκατό και ελάχιστο λίπος επί ξηρού εικοσι πέντε τοις εκατό (Δ. Μακεδονία, Κ. Μακεδονία, Θεσσαλία),&#10;&#10;Κοπανιστή: μαλακό αλμυρό τυρί με αλοιφώδη υφή και πικάντικη γεύση χωρίς επιδερμίδα, χρώματος υποκίτρινου έως υπόφαιο. Παράγεται από αγελαδινό γάλα, πρόβειο ή γίδινο ή μίγματα. Μέγιστη υγρασία πενηντα έξι τοις εκατό και ελάχιστο λίπος επί ξηρού σαραντα τρία τοις εκατό  (Κυκλάδες), &#10;"/>
          <p:cNvSpPr/>
          <p:nvPr/>
        </p:nvSpPr>
        <p:spPr>
          <a:xfrm>
            <a:off x="467544" y="1127641"/>
            <a:ext cx="8219256"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err="1"/>
              <a:t>Μπάτζος</a:t>
            </a:r>
            <a:r>
              <a:rPr lang="el-GR" altLang="el-GR" sz="2400" dirty="0"/>
              <a:t>: </a:t>
            </a:r>
            <a:r>
              <a:rPr lang="el-GR" altLang="el-GR" sz="2400" dirty="0" err="1"/>
              <a:t>Ημίσκληρο</a:t>
            </a:r>
            <a:r>
              <a:rPr lang="el-GR" altLang="el-GR" sz="2400" dirty="0"/>
              <a:t> έως σκληρό τυρί χωρίς επιδερμίδα, χρώματος λευκό έως υποκίτρινο, που ωριμάζει και διατηρείται σε άλμη, με ευχάριστη υπόξινη, ελαφρά πικάντικη και πολύ αλμυρή γεύση. Παράγεται από πρόβειο γάλα, </a:t>
            </a:r>
            <a:r>
              <a:rPr lang="el-GR" altLang="el-GR" sz="2400" dirty="0" err="1"/>
              <a:t>γίδινο</a:t>
            </a:r>
            <a:r>
              <a:rPr lang="el-GR" altLang="el-GR" sz="2400" dirty="0"/>
              <a:t> ή μίγματα. Μέγιστη υγρασία 45% και ελάχιστο λίπος επί ξηρού 25</a:t>
            </a:r>
            <a:r>
              <a:rPr lang="el-GR" altLang="el-GR" sz="2400" dirty="0" smtClean="0"/>
              <a:t>% (</a:t>
            </a:r>
            <a:r>
              <a:rPr lang="el-GR" altLang="el-GR" sz="2400" dirty="0"/>
              <a:t>Δ. Μακεδονία, Κ. Μακεδονία, Θεσσαλία</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Κοπανιστή: μαλακό αλμυρό τυρί με </a:t>
            </a:r>
            <a:r>
              <a:rPr lang="el-GR" altLang="el-GR" sz="2400" dirty="0" err="1"/>
              <a:t>αλοιφώδη</a:t>
            </a:r>
            <a:r>
              <a:rPr lang="el-GR" altLang="el-GR" sz="2400" dirty="0"/>
              <a:t> υφή και πικάντικη γεύση χωρίς επιδερμίδα, χρώματος υποκίτρινου έως υπόφαιο. Παράγεται από αγελαδινό γάλα, πρόβειο ή </a:t>
            </a:r>
            <a:r>
              <a:rPr lang="el-GR" altLang="el-GR" sz="2400" dirty="0" err="1"/>
              <a:t>γίδινο</a:t>
            </a:r>
            <a:r>
              <a:rPr lang="el-GR" altLang="el-GR" sz="2400" dirty="0"/>
              <a:t> ή μίγματα. Μέγιστη υγρασία 56% και ελάχιστο λίπος επί ξηρού 43%  (Κυκλάδες</a:t>
            </a:r>
            <a:r>
              <a:rPr lang="el-GR" altLang="el-GR" sz="2400" dirty="0" smtClean="0"/>
              <a:t>)</a:t>
            </a:r>
            <a:r>
              <a:rPr lang="el-GR" altLang="el-GR" sz="2400" b="1" dirty="0" smtClean="0"/>
              <a:t>,</a:t>
            </a:r>
            <a:r>
              <a:rPr lang="el-GR" altLang="el-GR" sz="2400" dirty="0"/>
              <a:t>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Τα Ελληνικά ΠΟΠ τυριά </a:t>
            </a:r>
            <a:r>
              <a:rPr lang="el-GR" altLang="el-GR" sz="4000" dirty="0" smtClean="0"/>
              <a:t>(3 </a:t>
            </a:r>
            <a:r>
              <a:rPr lang="el-GR" altLang="el-GR" sz="4000" dirty="0"/>
              <a:t>από 10</a:t>
            </a:r>
            <a:r>
              <a:rPr lang="el-GR" altLang="el-GR" sz="4000" dirty="0" smtClean="0"/>
              <a:t>)</a:t>
            </a:r>
            <a:endParaRPr lang="el-GR" sz="4000" dirty="0"/>
          </a:p>
        </p:txBody>
      </p:sp>
      <p:sp>
        <p:nvSpPr>
          <p:cNvPr id="4" name="Ορθογώνιο 3" descr="Φορμαέλλα Αράχωβας: ημίσκληρο υποκίτρινο τυρί, με ευχάριστη γεύση και άρωμα. Παράγεται από γάλα γίδινο, πρόβειο ή μίγμα. Μέγιστη υγρασία πενήντα τοις εκατό και ελάχιστο λίπος επί ξηρού σαράντα τοις εκατό  (Αράχωβα Παρνασσού),&#10;                     &#10;Λαδοτύρι Μυτιλήνης: σκληρό επιτραπέζιο τυρί, χρώματος λευκού έως λευκοκίτρινο με σκληρή και ξηρή επιδερμίδα, σχήματος κυλινδρικού με αλμυρή γεύση και ευχάριστο άρωμα. Παράγεται από πρόβειο γάλα ή μίγμα με γίδινο έως τριάντα τοις εκατό. Μέγιστη υγρασία τριαντα οκτώ τοις εκατό και ελάχιστο λίπος επί ξηρού σαράντα τοις εκατό (Λέσβος),&#10;"/>
          <p:cNvSpPr/>
          <p:nvPr/>
        </p:nvSpPr>
        <p:spPr>
          <a:xfrm>
            <a:off x="467544" y="1506264"/>
            <a:ext cx="8219256"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err="1"/>
              <a:t>Φορμαέλλα</a:t>
            </a:r>
            <a:r>
              <a:rPr lang="el-GR" altLang="el-GR" sz="2400" dirty="0"/>
              <a:t> </a:t>
            </a:r>
            <a:r>
              <a:rPr lang="el-GR" altLang="el-GR" sz="2400" dirty="0" err="1"/>
              <a:t>Αράχωβας</a:t>
            </a:r>
            <a:r>
              <a:rPr lang="el-GR" altLang="el-GR" sz="2400" dirty="0"/>
              <a:t>: </a:t>
            </a:r>
            <a:r>
              <a:rPr lang="el-GR" altLang="el-GR" sz="2400" dirty="0" err="1"/>
              <a:t>ημίσκληρο</a:t>
            </a:r>
            <a:r>
              <a:rPr lang="el-GR" altLang="el-GR" sz="2400" dirty="0"/>
              <a:t> υποκίτρινο τυρί, με ευχάριστη γεύση και άρωμα. Παράγεται από γάλα </a:t>
            </a:r>
            <a:r>
              <a:rPr lang="el-GR" altLang="el-GR" sz="2400" dirty="0" err="1"/>
              <a:t>γίδινο</a:t>
            </a:r>
            <a:r>
              <a:rPr lang="el-GR" altLang="el-GR" sz="2400" dirty="0"/>
              <a:t>, πρόβειο ή μίγμα. Μέγιστη υγρασία 50% και ελάχιστο λίπος επί ξηρού 40%  (</a:t>
            </a:r>
            <a:r>
              <a:rPr lang="el-GR" altLang="el-GR" sz="2400" dirty="0" err="1"/>
              <a:t>Αράχωβα</a:t>
            </a:r>
            <a:r>
              <a:rPr lang="el-GR" altLang="el-GR" sz="2400" dirty="0"/>
              <a:t> Παρνασσού</a:t>
            </a:r>
            <a:r>
              <a:rPr lang="el-GR" altLang="el-GR" sz="2400" dirty="0" smtClean="0"/>
              <a:t>),</a:t>
            </a:r>
          </a:p>
          <a:p>
            <a:r>
              <a:rPr lang="el-GR" altLang="el-GR" sz="2400" dirty="0"/>
              <a:t>		                   </a:t>
            </a:r>
          </a:p>
          <a:p>
            <a:pPr marL="342900" indent="-342900">
              <a:buFont typeface="Arial" panose="020B0604020202020204" pitchFamily="34" charset="0"/>
              <a:buChar char="•"/>
            </a:pPr>
            <a:r>
              <a:rPr lang="el-GR" altLang="el-GR" sz="2400" dirty="0" err="1"/>
              <a:t>Λαδοτύρι</a:t>
            </a:r>
            <a:r>
              <a:rPr lang="el-GR" altLang="el-GR" sz="2400" dirty="0"/>
              <a:t> Μυτιλήνης: σκληρό επιτραπέζιο τυρί, χρώματος λευκού έως </a:t>
            </a:r>
            <a:r>
              <a:rPr lang="el-GR" altLang="el-GR" sz="2400" dirty="0" err="1"/>
              <a:t>λευκοκίτρινο</a:t>
            </a:r>
            <a:r>
              <a:rPr lang="el-GR" altLang="el-GR" sz="2400" dirty="0"/>
              <a:t> με σκληρή και ξηρή επιδερμίδα, σχήματος κυλινδρικού με αλμυρή γεύση και ευχάριστο άρωμα. Παράγεται από πρόβειο γάλα ή μίγμα με </a:t>
            </a:r>
            <a:r>
              <a:rPr lang="el-GR" altLang="el-GR" sz="2400" dirty="0" err="1"/>
              <a:t>γίδινο</a:t>
            </a:r>
            <a:r>
              <a:rPr lang="el-GR" altLang="el-GR" sz="2400" dirty="0"/>
              <a:t> έως 30%. Μέγιστη υγρασία 38% και ελάχιστο λίπος επί ξηρού 40% (Λέσβος</a:t>
            </a:r>
            <a:r>
              <a:rPr lang="el-GR" altLang="el-GR" sz="2400" dirty="0" smtClean="0"/>
              <a:t>),</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Τα Ελληνικά ΠΟΠ τυριά </a:t>
            </a:r>
            <a:r>
              <a:rPr lang="el-GR" altLang="el-GR" sz="4000" dirty="0" smtClean="0"/>
              <a:t>(4 </a:t>
            </a:r>
            <a:r>
              <a:rPr lang="el-GR" altLang="el-GR" sz="4000" dirty="0"/>
              <a:t>από 10</a:t>
            </a:r>
            <a:r>
              <a:rPr lang="el-GR" altLang="el-GR" sz="4000" dirty="0" smtClean="0"/>
              <a:t>)</a:t>
            </a:r>
            <a:endParaRPr lang="el-GR" sz="4000" dirty="0"/>
          </a:p>
        </p:txBody>
      </p:sp>
      <p:sp>
        <p:nvSpPr>
          <p:cNvPr id="3" name="Ορθογώνιο 2" descr="Γαλοτύρι: Μαλακό επιτραπέζιο τυρί, αλοιφώδους υφής χωρίς επιδερμίδα και οπές, με υπόξινη ευχάριστη δροσερή γεύση και άρωμα που παράγεται από γάλα πρόβειο ή γίδινο ή μίγμα. Μέγιστη υγρασία εβδομηντα πέντε τοις εκατό και ελάχιστο λίπος επί ξηρού σαράντα τοις εκατό (Ήπειρος, Θεσσαλία),&#10;              &#10;Μανούρι: τυρί τυρογάλακτος. Παράγεται από τυρόγαλα πρόβειου ή γίδινου γάλακτος ή μιγμάτων όπου προστίθεται πρόβειο ή γίδινο γάλα ή κρέμα τους. Εξαιρετικά οργανοληπτικά χαρακτηριστικά. Μαλακό τυρί με συμπαγή δομή, χρώματος λευκού χωρίς επιδερμίδα, με ευχάριστη γλυκιά γεύση και χαρακτηριστικό άρωμα.  Μέγιστη υγρασία εξήντα τοις εκατό και ελάχιστο λίπος επί ξηρού εβδομήντα τοις εκατό (Κ. Μακεδονία, Δ. Μακεδονία, Θεσσαλία),  &#10;"/>
          <p:cNvSpPr/>
          <p:nvPr/>
        </p:nvSpPr>
        <p:spPr>
          <a:xfrm>
            <a:off x="467544" y="980728"/>
            <a:ext cx="8219256" cy="5262979"/>
          </a:xfrm>
          <a:prstGeom prst="rect">
            <a:avLst/>
          </a:prstGeom>
        </p:spPr>
        <p:txBody>
          <a:bodyPr wrap="square">
            <a:spAutoFit/>
          </a:bodyPr>
          <a:lstStyle/>
          <a:p>
            <a:pPr marL="285750" indent="-285750">
              <a:buFont typeface="Arial" panose="020B0604020202020204" pitchFamily="34" charset="0"/>
              <a:buChar char="•"/>
            </a:pPr>
            <a:r>
              <a:rPr lang="el-GR" altLang="el-GR" sz="2400" dirty="0" err="1"/>
              <a:t>Γαλοτύρι</a:t>
            </a:r>
            <a:r>
              <a:rPr lang="el-GR" altLang="el-GR" sz="2400" dirty="0"/>
              <a:t>: Μαλακό επιτραπέζιο τυρί, </a:t>
            </a:r>
            <a:r>
              <a:rPr lang="el-GR" altLang="el-GR" sz="2400" dirty="0" err="1"/>
              <a:t>αλοιφώδους</a:t>
            </a:r>
            <a:r>
              <a:rPr lang="el-GR" altLang="el-GR" sz="2400" dirty="0"/>
              <a:t> υφής χωρίς επιδερμίδα και οπές, με υπόξινη ευχάριστη δροσερή γεύση και άρωμα που παράγεται από γάλα πρόβειο ή </a:t>
            </a:r>
            <a:r>
              <a:rPr lang="el-GR" altLang="el-GR" sz="2400" dirty="0" err="1"/>
              <a:t>γίδινο</a:t>
            </a:r>
            <a:r>
              <a:rPr lang="el-GR" altLang="el-GR" sz="2400" dirty="0"/>
              <a:t> ή μίγμα. Μέγιστη υγρασία 75% και ελάχιστο λίπος επί ξηρού 40% (Ήπειρος, Θεσσαλία</a:t>
            </a:r>
            <a:r>
              <a:rPr lang="el-GR" altLang="el-GR" sz="2400" dirty="0" smtClean="0"/>
              <a:t>),</a:t>
            </a:r>
          </a:p>
          <a:p>
            <a:r>
              <a:rPr lang="el-GR" altLang="el-GR" sz="2400" dirty="0"/>
              <a:t>	 	     	     </a:t>
            </a:r>
          </a:p>
          <a:p>
            <a:pPr marL="285750" indent="-285750">
              <a:buFont typeface="Arial" panose="020B0604020202020204" pitchFamily="34" charset="0"/>
              <a:buChar char="•"/>
            </a:pPr>
            <a:r>
              <a:rPr lang="el-GR" altLang="el-GR" sz="2400" dirty="0"/>
              <a:t>Μανούρι: τυρί </a:t>
            </a:r>
            <a:r>
              <a:rPr lang="el-GR" altLang="el-GR" sz="2400" dirty="0" err="1"/>
              <a:t>τυρογάλακτος</a:t>
            </a:r>
            <a:r>
              <a:rPr lang="el-GR" altLang="el-GR" sz="2400" dirty="0"/>
              <a:t>. Παράγεται από τυρόγαλα πρόβειου ή </a:t>
            </a:r>
            <a:r>
              <a:rPr lang="el-GR" altLang="el-GR" sz="2400" dirty="0" err="1"/>
              <a:t>γίδινου</a:t>
            </a:r>
            <a:r>
              <a:rPr lang="el-GR" altLang="el-GR" sz="2400" dirty="0"/>
              <a:t> γάλακτος ή μιγμάτων όπου προστίθεται πρόβειο ή </a:t>
            </a:r>
            <a:r>
              <a:rPr lang="el-GR" altLang="el-GR" sz="2400" dirty="0" err="1"/>
              <a:t>γίδινο</a:t>
            </a:r>
            <a:r>
              <a:rPr lang="el-GR" altLang="el-GR" sz="2400" dirty="0"/>
              <a:t> γάλα ή κρέμα τους. Εξαιρετικά οργανοληπτικά χαρακτηριστικά. Μαλακό τυρί με συμπαγή δομή, χρώματος λευκού χωρίς επιδερμίδα, με ευχάριστη γλυκιά γεύση και χαρακτηριστικό άρωμα.  Μέγιστη υγρασία 60% και ελάχιστο λίπος επί ξηρού 70 % (Κ. Μακεδονία, Δ. Μακεδονία, Θεσσαλία</a:t>
            </a:r>
            <a:r>
              <a:rPr lang="el-GR" altLang="el-GR" sz="2400" dirty="0" smtClean="0"/>
              <a:t>),  </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Τα Ελληνικά ΠΟΠ τυριά </a:t>
            </a:r>
            <a:r>
              <a:rPr lang="el-GR" altLang="el-GR" sz="4000" dirty="0" smtClean="0"/>
              <a:t>(5 </a:t>
            </a:r>
            <a:r>
              <a:rPr lang="el-GR" altLang="el-GR" sz="4000" dirty="0"/>
              <a:t>από 10</a:t>
            </a:r>
            <a:r>
              <a:rPr lang="el-GR" altLang="el-GR" sz="4000" dirty="0" smtClean="0"/>
              <a:t>)</a:t>
            </a:r>
            <a:endParaRPr lang="el-GR" sz="4000" dirty="0"/>
          </a:p>
        </p:txBody>
      </p:sp>
      <p:sp>
        <p:nvSpPr>
          <p:cNvPr id="3" name="Ορθογώνιο 2" descr="Γραβιέρα Αγράφων: σκληρό επιτραπέζιο τυρί, κυλινδρικού σχήματος. Παράγεται αποκλειστικά από γάλα πρόβειο ή μίγμα με γίδινο έως 30%. Με ευχάριστη υπόγλυκη γεύση και πλούσιο άρωμα. Μέγιστη υγρασία τριαντα οκτώ τοις εκατό και ελάχιστο λίπος επί ξηρού σαράντα τοις εκατό  (Άγραφα-Ν. Καρδίτσας),&#10;&#10;Μετσοβόνε: Ημίσκληρο έως σκληρό, καπνιστό επιτραπέζιο αχυρόχρωμο τυρί, με ελαφρά αλμυρή και πικάντικη γεύση. Με επιδερμίδα λεπτή, ξηρή, κίτρινη έως καστανή. Παράγεται από αγελαδινό γάλα ή μίγμα με πρόβειο ή γίδινο έως είκοσι τοις εκατό. Μέγιστη υγρασία τριαντα οκτώ τοις εκατό και ελάχιστο λίπος επί ξηρού σαράντα τοις εκατό  (Μέτσοβο),&#10;"/>
          <p:cNvSpPr/>
          <p:nvPr/>
        </p:nvSpPr>
        <p:spPr>
          <a:xfrm>
            <a:off x="467544" y="1277232"/>
            <a:ext cx="8219256" cy="4672048"/>
          </a:xfrm>
          <a:prstGeom prst="rect">
            <a:avLst/>
          </a:prstGeom>
        </p:spPr>
        <p:txBody>
          <a:bodyPr wrap="square">
            <a:spAutoFit/>
          </a:bodyPr>
          <a:lstStyle/>
          <a:p>
            <a:pPr marL="342900" indent="-342900">
              <a:spcBef>
                <a:spcPct val="20000"/>
              </a:spcBef>
              <a:buFont typeface="Arial" panose="020B0604020202020204" pitchFamily="34" charset="0"/>
              <a:buChar char="•"/>
            </a:pPr>
            <a:r>
              <a:rPr lang="el-GR" altLang="el-GR" sz="2400" dirty="0"/>
              <a:t>Γραβιέρα Αγράφων: σκληρό επιτραπέζιο τυρί, κυλινδρικού σχήματος. Παράγεται αποκλειστικά από γάλα πρόβειο ή μίγμα με </a:t>
            </a:r>
            <a:r>
              <a:rPr lang="el-GR" altLang="el-GR" sz="2400" dirty="0" err="1"/>
              <a:t>γίδινο</a:t>
            </a:r>
            <a:r>
              <a:rPr lang="el-GR" altLang="el-GR" sz="2400" dirty="0"/>
              <a:t> έως 30%. Με ευχάριστη υπόγλυκη γεύση και πλούσιο άρωμα. Μέγιστη υγρασία 38% και ελάχιστο λίπος επί ξηρού 40%  (Άγραφα-Ν. Καρδίτσας</a:t>
            </a:r>
            <a:r>
              <a:rPr lang="el-GR" altLang="el-GR" sz="2400" dirty="0" smtClean="0"/>
              <a:t>),</a:t>
            </a:r>
          </a:p>
          <a:p>
            <a:pPr marL="342900" indent="-342900">
              <a:spcBef>
                <a:spcPct val="20000"/>
              </a:spcBef>
              <a:buFont typeface="Arial" panose="020B0604020202020204" pitchFamily="34" charset="0"/>
              <a:buChar char="•"/>
            </a:pPr>
            <a:endParaRPr lang="el-GR" altLang="el-GR" sz="2400" dirty="0"/>
          </a:p>
          <a:p>
            <a:pPr marL="342900" indent="-342900">
              <a:spcBef>
                <a:spcPct val="20000"/>
              </a:spcBef>
              <a:buFont typeface="Arial" panose="020B0604020202020204" pitchFamily="34" charset="0"/>
              <a:buChar char="•"/>
            </a:pPr>
            <a:r>
              <a:rPr lang="el-GR" altLang="el-GR" sz="2400" dirty="0" err="1"/>
              <a:t>Μετσοβόνε</a:t>
            </a:r>
            <a:r>
              <a:rPr lang="el-GR" altLang="el-GR" sz="2400" dirty="0"/>
              <a:t>: </a:t>
            </a:r>
            <a:r>
              <a:rPr lang="el-GR" altLang="el-GR" sz="2400" dirty="0" err="1"/>
              <a:t>Ημίσκληρο</a:t>
            </a:r>
            <a:r>
              <a:rPr lang="el-GR" altLang="el-GR" sz="2400" dirty="0"/>
              <a:t> έως σκληρό, καπνιστό επιτραπέζιο αχυρόχρωμο τυρί, με ελαφρά αλμυρή και πικάντικη γεύση. Με επιδερμίδα λεπτή, ξηρή, κίτρινη έως καστανή. Παράγεται από αγελαδινό γάλα ή μίγμα με πρόβειο ή </a:t>
            </a:r>
            <a:r>
              <a:rPr lang="el-GR" altLang="el-GR" sz="2400" dirty="0" err="1"/>
              <a:t>γίδινο</a:t>
            </a:r>
            <a:r>
              <a:rPr lang="el-GR" altLang="el-GR" sz="2400" dirty="0"/>
              <a:t> έως 20%. Μέγιστη υγρασία 38% και ελάχιστο λίπος επί ξηρού 40%  (Μέτσοβο</a:t>
            </a:r>
            <a:r>
              <a:rPr lang="el-GR" altLang="el-GR" sz="2400" dirty="0" smtClean="0"/>
              <a:t>)</a:t>
            </a:r>
            <a:r>
              <a:rPr lang="el-GR" altLang="el-GR" sz="2400" dirty="0"/>
              <a:t>,</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Τα Ελληνικά ΠΟΠ τυριά </a:t>
            </a:r>
            <a:r>
              <a:rPr lang="el-GR" altLang="el-GR" dirty="0" smtClean="0"/>
              <a:t>(6 </a:t>
            </a:r>
            <a:r>
              <a:rPr lang="el-GR" altLang="el-GR" dirty="0"/>
              <a:t>από 10</a:t>
            </a:r>
            <a:r>
              <a:rPr lang="el-GR" altLang="el-GR" dirty="0" smtClean="0"/>
              <a:t>)</a:t>
            </a:r>
            <a:endParaRPr lang="el-GR" dirty="0"/>
          </a:p>
        </p:txBody>
      </p:sp>
      <p:sp>
        <p:nvSpPr>
          <p:cNvPr id="4" name="Ορθογώνιο 3" descr="Γραβιέρα Κρήτης: σκληρό επιτραπέζιο τυρί, κυλινδρικού σχήματος με συμπαγή ελαστική μάζα, στην οποία υπάρχουν οπές. Παράγεται από γάλα πρόβειο ή μίγμα με γίδινο έως είκοσι τοις εκατό. Μέγιστη υγρασία τριαντα οκτώ τοις εκατό και ελάχιστο λίπος επί ξηρού σαράντα τοις εκατό και μέγιστη περιεκτικότητα σε αλάτι δύο τοις εκατό (Κρήτη),&#10;&#10;Πηχτόγαλο Χανίων: μαλακό επιτραπέζιο τυρί, αλοιφώδους υφής χωρίς επιδερμίδα και οπές, με χρώμα λευκό έως υπόλευκο, με υπόξινη ευχάριστη δροσερή γελυση και άρωμα. Παράγεται από γίδινο γάλα ή πρόβειο ή μίγμα. Μέγιστη υγρασία εξηντα πέντε τοις εκατό και ελάχιστο λίπος επί ξηρού πενήντα τοις εκατό  (Ν. Χανίων),&#10;"/>
          <p:cNvSpPr/>
          <p:nvPr/>
        </p:nvSpPr>
        <p:spPr>
          <a:xfrm>
            <a:off x="467544" y="1484784"/>
            <a:ext cx="8219256" cy="4154984"/>
          </a:xfrm>
          <a:prstGeom prst="rect">
            <a:avLst/>
          </a:prstGeom>
        </p:spPr>
        <p:txBody>
          <a:bodyPr wrap="square">
            <a:spAutoFit/>
          </a:bodyPr>
          <a:lstStyle/>
          <a:p>
            <a:pPr marL="285750" indent="-285750">
              <a:buFont typeface="Arial" panose="020B0604020202020204" pitchFamily="34" charset="0"/>
              <a:buChar char="•"/>
            </a:pPr>
            <a:r>
              <a:rPr lang="el-GR" altLang="el-GR" sz="2400" dirty="0"/>
              <a:t>Γραβιέρα Κρήτης: σκληρό επιτραπέζιο τυρί, κυλινδρικού σχήματος με συμπαγή ελαστική μάζα, στην οποία υπάρχουν οπές. Παράγεται από γάλα πρόβειο ή μίγμα με </a:t>
            </a:r>
            <a:r>
              <a:rPr lang="el-GR" altLang="el-GR" sz="2400" dirty="0" err="1"/>
              <a:t>γίδινο</a:t>
            </a:r>
            <a:r>
              <a:rPr lang="el-GR" altLang="el-GR" sz="2400" dirty="0"/>
              <a:t> έως 20%. Μέγιστη υγρασία 38% και ελάχιστο λίπος επί ξηρού 40% και μέγιστη περιεκτικότητα σε αλάτι 2% (Κρήτη</a:t>
            </a:r>
            <a:r>
              <a:rPr lang="el-GR" altLang="el-GR" sz="2400" dirty="0" smtClean="0"/>
              <a:t>),</a:t>
            </a:r>
          </a:p>
          <a:p>
            <a:pPr marL="285750" indent="-285750">
              <a:buFont typeface="Arial" panose="020B0604020202020204" pitchFamily="34" charset="0"/>
              <a:buChar char="•"/>
            </a:pPr>
            <a:endParaRPr lang="el-GR" altLang="el-GR" sz="2400" dirty="0"/>
          </a:p>
          <a:p>
            <a:pPr marL="285750" indent="-285750">
              <a:buFont typeface="Arial" panose="020B0604020202020204" pitchFamily="34" charset="0"/>
              <a:buChar char="•"/>
            </a:pPr>
            <a:r>
              <a:rPr lang="el-GR" altLang="el-GR" sz="2400" dirty="0" err="1"/>
              <a:t>Πηχτόγαλο</a:t>
            </a:r>
            <a:r>
              <a:rPr lang="el-GR" altLang="el-GR" sz="2400" dirty="0"/>
              <a:t> Χανίων: μαλακό επιτραπέζιο τυρί, </a:t>
            </a:r>
            <a:r>
              <a:rPr lang="el-GR" altLang="el-GR" sz="2400" dirty="0" err="1"/>
              <a:t>αλοιφώδους</a:t>
            </a:r>
            <a:r>
              <a:rPr lang="el-GR" altLang="el-GR" sz="2400" dirty="0"/>
              <a:t> υφής χωρίς επιδερμίδα και οπές, με χρώμα λευκό έως υπόλευκο, με υπόξινη ευχάριστη δροσερή </a:t>
            </a:r>
            <a:r>
              <a:rPr lang="el-GR" altLang="el-GR" sz="2400" dirty="0" err="1"/>
              <a:t>γελυση</a:t>
            </a:r>
            <a:r>
              <a:rPr lang="el-GR" altLang="el-GR" sz="2400" dirty="0"/>
              <a:t> και άρωμα. Παράγεται από </a:t>
            </a:r>
            <a:r>
              <a:rPr lang="el-GR" altLang="el-GR" sz="2400" dirty="0" err="1"/>
              <a:t>γίδινο</a:t>
            </a:r>
            <a:r>
              <a:rPr lang="el-GR" altLang="el-GR" sz="2400" dirty="0"/>
              <a:t> γάλα ή πρόβειο ή μίγμα. Μέγιστη υγρασία 65% και ελάχιστο λίπος επί ξηρού 50%  (Ν. Χανίων</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Τα Ελληνικά ΠΟΠ τυριά </a:t>
            </a:r>
            <a:r>
              <a:rPr lang="el-GR" altLang="el-GR" dirty="0" smtClean="0"/>
              <a:t>(7 </a:t>
            </a:r>
            <a:r>
              <a:rPr lang="el-GR" altLang="el-GR" dirty="0"/>
              <a:t>από 10</a:t>
            </a:r>
            <a:r>
              <a:rPr lang="el-GR" altLang="el-GR" dirty="0" smtClean="0"/>
              <a:t>)</a:t>
            </a:r>
            <a:endParaRPr lang="el-GR" dirty="0"/>
          </a:p>
        </p:txBody>
      </p:sp>
      <p:sp>
        <p:nvSpPr>
          <p:cNvPr id="6" name="Ορθογώνιο 5" descr="Γραβιέρα Νάξου: Σκληρό επιτραπέζιο τυρί κυλινδρικού σχήματος, με ευχάριστη γεύση και ελαφρύ άρωμα. Παράγεται αποκλειστικά από γάλα αγελαδινό ή μίγμα με πρόβειο και γίδινο έως είκοσι τοις εκατό. Μέγιστη υγρασία τριαντα οκτώ τοις εκατό και ελάχιστο λίπος επί ξηρού σαράντα τοις εκατό  (Νάξος),&#10;        &#10;Σαν Μιχάλη: σκληρό επιτραπέζιο λευκό έως λευκοκίτρινο τυρί με συμπαγή μάζα, σκληρή και ξηρή επιδερμίδα, χαρακτηριστικό άρωμα και αλμυρή και πικάντικη γεύση. Παράγεται αποκλειστικά από αγελαδινό γάλα. Μέγιστη υγρασία σαράντα τοις εκατό και ελάχιστο λίπος επί ξηρού τριαντα έξι τοις εκατό (Σύρος),&#10;"/>
          <p:cNvSpPr/>
          <p:nvPr/>
        </p:nvSpPr>
        <p:spPr>
          <a:xfrm>
            <a:off x="467544" y="1434256"/>
            <a:ext cx="8208912"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a:t>Γραβιέρα Νάξου: Σκληρό επιτραπέζιο τυρί κυλινδρικού σχήματος, με ευχάριστη γεύση και ελαφρύ άρωμα. Παράγεται αποκλειστικά από γάλα αγελαδινό ή μίγμα με πρόβειο και </a:t>
            </a:r>
            <a:r>
              <a:rPr lang="el-GR" altLang="el-GR" sz="2400" dirty="0" err="1"/>
              <a:t>γίδινο</a:t>
            </a:r>
            <a:r>
              <a:rPr lang="el-GR" altLang="el-GR" sz="2400" dirty="0"/>
              <a:t> έως 20%. Μέγιστη υγρασία 38% και ελάχιστο λίπος επί ξηρού 40%  (Νάξος</a:t>
            </a:r>
            <a:r>
              <a:rPr lang="el-GR" altLang="el-GR" sz="2400" dirty="0" smtClean="0"/>
              <a:t>),</a:t>
            </a:r>
          </a:p>
          <a:p>
            <a:r>
              <a:rPr lang="el-GR" altLang="el-GR" sz="2400" dirty="0"/>
              <a:t>			     </a:t>
            </a:r>
          </a:p>
          <a:p>
            <a:pPr marL="342900" indent="-342900">
              <a:buFont typeface="Arial" panose="020B0604020202020204" pitchFamily="34" charset="0"/>
              <a:buChar char="•"/>
            </a:pPr>
            <a:r>
              <a:rPr lang="el-GR" altLang="el-GR" sz="2400" dirty="0"/>
              <a:t>Σαν Μιχάλη: σκληρό επιτραπέζιο λευκό έως </a:t>
            </a:r>
            <a:r>
              <a:rPr lang="el-GR" altLang="el-GR" sz="2400" dirty="0" err="1"/>
              <a:t>λευκοκίτρινο</a:t>
            </a:r>
            <a:r>
              <a:rPr lang="el-GR" altLang="el-GR" sz="2400" dirty="0"/>
              <a:t> τυρί με συμπαγή μάζα, σκληρή και ξηρή επιδερμίδα, χαρακτηριστικό άρωμα και αλμυρή και πικάντικη γεύση. Παράγεται αποκλειστικά από αγελαδινό γάλα. Μέγιστη υγρασία 40% και ελάχιστο λίπος επί ξηρού 36% (Σύρος</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Τα Ελληνικά ΠΟΠ τυριά </a:t>
            </a:r>
            <a:r>
              <a:rPr lang="el-GR" altLang="el-GR" sz="4000" dirty="0" smtClean="0"/>
              <a:t>(8 </a:t>
            </a:r>
            <a:r>
              <a:rPr lang="el-GR" altLang="el-GR" sz="4000" dirty="0"/>
              <a:t>από 10</a:t>
            </a:r>
            <a:r>
              <a:rPr lang="el-GR" altLang="el-GR" sz="4000" dirty="0" smtClean="0"/>
              <a:t>)</a:t>
            </a:r>
            <a:endParaRPr lang="el-GR" sz="4000" dirty="0"/>
          </a:p>
        </p:txBody>
      </p:sp>
      <p:sp>
        <p:nvSpPr>
          <p:cNvPr id="10" name="TextBox 4" descr="Καλαθάκι Λήμνου: μαλακό λευκό τυρί με σχήμα κυλινδρικό με χαρακτηριστική ανάγλυφη υφή που ωριμάζει και διατηρείται σε άλμη και που παράγεται από πρόβειο γάλα ή μίγμα με γίδινο έως τριάντα τοις εκατό.Έχει γεύση λιπόλυση, ευχάριστη, ελαφρά όξινη και πλούσιο άρωμα. Μέγιστη υγρασία πενήντα λέξι τοις εκατό και ελάχιστο λίπος επί ξηρού σαραντα τρία τοις εκατό (Λήμνος),&#10;&#10;Σφέλα: ημίσκληρο τυρί άλμης, που ωριμάζει και διατηρείται σε αυτή με πολλές μικρές οπές στη μάζα του, χρώματος λευκοκίτρινου, χωρίς επιδερμίδα, σχήματος περίπου παραλληλεπίπεδων λωρίδων. Παράγεται από γάλα πρόβειο, γίδινο ή μίγμα. Μέγιστη υγρασία σαραντα πέντε τοις εκατό και ελάχιστο λίπος επί ξηρού σαράντα τοις εκατό (Μεσσηνία, Λακωνία),     &#10;"/>
          <p:cNvSpPr txBox="1">
            <a:spLocks noChangeArrowheads="1"/>
          </p:cNvSpPr>
          <p:nvPr>
            <p:custDataLst>
              <p:tags r:id="rId3"/>
            </p:custDataLst>
          </p:nvPr>
        </p:nvSpPr>
        <p:spPr bwMode="auto">
          <a:xfrm>
            <a:off x="395536" y="1127641"/>
            <a:ext cx="8318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l-GR" altLang="el-GR" sz="2400" dirty="0"/>
              <a:t>Καλαθάκι Λήμνου: μαλακό λευκό τυρί με σχήμα κυλινδρικό με χαρακτηριστική ανάγλυφη υφή που ωριμάζει και διατηρείται σε άλμη και που παράγεται από πρόβειο γάλα ή μίγμα με </a:t>
            </a:r>
            <a:r>
              <a:rPr lang="el-GR" altLang="el-GR" sz="2400" dirty="0" err="1"/>
              <a:t>γίδινο</a:t>
            </a:r>
            <a:r>
              <a:rPr lang="el-GR" altLang="el-GR" sz="2400" dirty="0"/>
              <a:t> έως 30%.Έχει γεύση </a:t>
            </a:r>
            <a:r>
              <a:rPr lang="el-GR" altLang="el-GR" sz="2400" dirty="0" err="1"/>
              <a:t>λιπόλυση</a:t>
            </a:r>
            <a:r>
              <a:rPr lang="el-GR" altLang="el-GR" sz="2400" dirty="0"/>
              <a:t>, ευχάριστη, ελαφρά όξινη και πλούσιο άρωμα. Μέγιστη υγρασία 56% και ελάχιστο λίπος επί ξηρού 43% (Λήμνος</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err="1"/>
              <a:t>Σφέλα</a:t>
            </a:r>
            <a:r>
              <a:rPr lang="el-GR" altLang="el-GR" sz="2400" dirty="0"/>
              <a:t>: </a:t>
            </a:r>
            <a:r>
              <a:rPr lang="el-GR" altLang="el-GR" sz="2400" dirty="0" err="1"/>
              <a:t>ημίσκληρο</a:t>
            </a:r>
            <a:r>
              <a:rPr lang="el-GR" altLang="el-GR" sz="2400" dirty="0"/>
              <a:t> τυρί άλμης, που ωριμάζει και διατηρείται σε αυτή με πολλές μικρές οπές στη μάζα του, χρώματος </a:t>
            </a:r>
            <a:r>
              <a:rPr lang="el-GR" altLang="el-GR" sz="2400" dirty="0" err="1"/>
              <a:t>λευκοκίτρινου</a:t>
            </a:r>
            <a:r>
              <a:rPr lang="el-GR" altLang="el-GR" sz="2400" dirty="0"/>
              <a:t>, χωρίς επιδερμίδα, σχήματος περίπου παραλληλεπίπεδων λωρίδων. Παράγεται από γάλα πρόβειο, </a:t>
            </a:r>
            <a:r>
              <a:rPr lang="el-GR" altLang="el-GR" sz="2400" dirty="0" err="1"/>
              <a:t>γίδινο</a:t>
            </a:r>
            <a:r>
              <a:rPr lang="el-GR" altLang="el-GR" sz="2400" dirty="0"/>
              <a:t> ή μίγμα. Μέγιστη υγρασία 45% και ελάχιστο λίπος επί ξηρού 40% (Μεσσηνία, Λακωνία</a:t>
            </a:r>
            <a:r>
              <a:rPr lang="el-GR" altLang="el-GR" sz="2400" dirty="0" smtClean="0"/>
              <a:t>),   </a:t>
            </a:r>
            <a:r>
              <a:rPr lang="el-GR" altLang="el-GR" sz="2400" dirty="0"/>
              <a:t>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Τα Ελληνικά ΠΟΠ τυριά </a:t>
            </a:r>
            <a:r>
              <a:rPr lang="el-GR" altLang="el-GR" dirty="0" smtClean="0"/>
              <a:t>(9 </a:t>
            </a:r>
            <a:r>
              <a:rPr lang="el-GR" altLang="el-GR" dirty="0"/>
              <a:t>από 10</a:t>
            </a:r>
            <a:r>
              <a:rPr lang="el-GR" altLang="el-GR" dirty="0" smtClean="0"/>
              <a:t>)</a:t>
            </a:r>
            <a:endParaRPr lang="el-GR" dirty="0"/>
          </a:p>
        </p:txBody>
      </p:sp>
      <p:sp>
        <p:nvSpPr>
          <p:cNvPr id="2" name="Ορθογώνιο 1" descr="Κασέρι: ημίσκληρο τυρί που παράγεται από πρόβειο γάλα ή μίγμα με γίδινο έως είκοσι τοις εκατό. Έχει χρώμα λευκοκίτρινο, συνήθως καλυμμένο με παραφίνη ή άλλες επιτρεπόμενες ουσίες και έχει ευχάριστη γεύση και πλούσιο άρωμα. Μέγιστη υγρασία σαραντα πέντε τοις εκατό και ελάχιστο λίπος επί ξηρού σαράντα τοις εκατό(Μακεδονία, Θεσσαλία, Ξάνθη, Λέσβος),&#10;      &#10;Ξυνομυζήθρα Κρήτης: μαλακό τυρί τυρογάλακτος με όξινη έως υπόγλυκη γεύση και κοκκώδη έως αλοιφώδη υφή, χωρίς επιδερμίδα και οπές. Παράγεται από πρόβειο γάλα ή γίδινο ή μίγμα. Μέγιστη υγρασία πενηντα πέντε τοις εκατό και ελάχιστο λίπος επί ξηρού σαραντα πέντε τοις εκατό (Κρήτη),&#10;"/>
          <p:cNvSpPr/>
          <p:nvPr/>
        </p:nvSpPr>
        <p:spPr>
          <a:xfrm>
            <a:off x="467544" y="1268760"/>
            <a:ext cx="8219256"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a:t>Κασέρι: </a:t>
            </a:r>
            <a:r>
              <a:rPr lang="el-GR" altLang="el-GR" sz="2400" dirty="0" err="1"/>
              <a:t>ημίσκληρο</a:t>
            </a:r>
            <a:r>
              <a:rPr lang="el-GR" altLang="el-GR" sz="2400" dirty="0"/>
              <a:t> τυρί που παράγεται από πρόβειο γάλα ή μίγμα με </a:t>
            </a:r>
            <a:r>
              <a:rPr lang="el-GR" altLang="el-GR" sz="2400" dirty="0" err="1"/>
              <a:t>γίδινο</a:t>
            </a:r>
            <a:r>
              <a:rPr lang="el-GR" altLang="el-GR" sz="2400" dirty="0"/>
              <a:t> έως 20%. Έχει χρώμα </a:t>
            </a:r>
            <a:r>
              <a:rPr lang="el-GR" altLang="el-GR" sz="2400" dirty="0" err="1"/>
              <a:t>λευκοκίτρινο</a:t>
            </a:r>
            <a:r>
              <a:rPr lang="el-GR" altLang="el-GR" sz="2400" dirty="0"/>
              <a:t>, συνήθως καλυμμένο με παραφίνη ή άλλες επιτρεπόμενες ουσίες και έχει ευχάριστη γεύση και πλούσιο άρωμα. Μέγιστη υγρασία 45% και ελάχιστο λίπος επί ξηρού 40%(Μακεδονία, Θεσσαλία, Ξάνθη, Λέσβος)	</a:t>
            </a:r>
            <a:r>
              <a:rPr lang="el-GR" altLang="el-GR" sz="2400" dirty="0" smtClean="0"/>
              <a:t>,</a:t>
            </a:r>
          </a:p>
          <a:p>
            <a:r>
              <a:rPr lang="el-GR" altLang="el-GR" sz="2400" dirty="0"/>
              <a:t>	     </a:t>
            </a:r>
          </a:p>
          <a:p>
            <a:pPr marL="342900" indent="-342900">
              <a:buFont typeface="Arial" panose="020B0604020202020204" pitchFamily="34" charset="0"/>
              <a:buChar char="•"/>
            </a:pPr>
            <a:r>
              <a:rPr lang="el-GR" altLang="el-GR" sz="2400" dirty="0" err="1"/>
              <a:t>Ξυνομυζήθρα</a:t>
            </a:r>
            <a:r>
              <a:rPr lang="el-GR" altLang="el-GR" sz="2400" dirty="0"/>
              <a:t> Κρήτης: μαλακό τυρί </a:t>
            </a:r>
            <a:r>
              <a:rPr lang="el-GR" altLang="el-GR" sz="2400" dirty="0" err="1"/>
              <a:t>τυρογάλακτος</a:t>
            </a:r>
            <a:r>
              <a:rPr lang="el-GR" altLang="el-GR" sz="2400" dirty="0"/>
              <a:t> με όξινη έως υπόγλυκη γεύση και κοκκώδη έως </a:t>
            </a:r>
            <a:r>
              <a:rPr lang="el-GR" altLang="el-GR" sz="2400" dirty="0" err="1"/>
              <a:t>αλοιφώδη</a:t>
            </a:r>
            <a:r>
              <a:rPr lang="el-GR" altLang="el-GR" sz="2400" dirty="0"/>
              <a:t> υφή, χωρίς επιδερμίδα και οπές. Παράγεται από πρόβειο γάλα ή </a:t>
            </a:r>
            <a:r>
              <a:rPr lang="el-GR" altLang="el-GR" sz="2400" dirty="0" err="1"/>
              <a:t>γίδινο</a:t>
            </a:r>
            <a:r>
              <a:rPr lang="el-GR" altLang="el-GR" sz="2400" dirty="0"/>
              <a:t> ή μίγμα. Μέγιστη υγρασία 55% και ελάχιστο λίπος επί ξηρού 45% (Κρήτη</a:t>
            </a:r>
            <a:r>
              <a:rPr lang="el-GR" altLang="el-GR" sz="2400" dirty="0" smtClean="0"/>
              <a:t>),</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Τα Ελληνικά ΠΟΠ τυριά </a:t>
            </a:r>
            <a:r>
              <a:rPr lang="el-GR" altLang="el-GR" sz="4000" dirty="0" smtClean="0"/>
              <a:t>(10 </a:t>
            </a:r>
            <a:r>
              <a:rPr lang="el-GR" altLang="el-GR" sz="4000" dirty="0"/>
              <a:t>από </a:t>
            </a:r>
            <a:r>
              <a:rPr lang="el-GR" altLang="el-GR" sz="4000" dirty="0" smtClean="0"/>
              <a:t>10)</a:t>
            </a:r>
            <a:endParaRPr lang="el-GR" sz="4000" dirty="0"/>
          </a:p>
        </p:txBody>
      </p:sp>
      <p:sp>
        <p:nvSpPr>
          <p:cNvPr id="2" name="Ορθογώνιο 1" descr="Κατίκι Δομοκού: τυρί μαλακό, λευκού χρώματος, αλοιφώδους υφής με υπόξινη δροσερή γεύση και ευχάριστο άρωμα χωρίς επιδερμίδα που παράγεται από γάλα γίδινο ή μίγμα με πρόβειο. Μέγιστη υγρασία εβδομηντα πέντε τοις εκατό και ελάχιστο λίπος επί ξηρού σαράντα τοις εκατό (Δομοκός),&#10;&#10;Φέτα: επιτραπέζιο λευκό τυρί άλμης. Παράγεται από πρόβειο ή μίγμα με γίδινο έως τριάντα τοις εκατό. Μέγιστη υγρασία πενηντα έξι τοις εκατό και ελάχιστο λίπος επί ξηρού σαραντα τρία τοις εκατό (Ηπειρωτική Ελλάδα και Λέσβος).&#10;"/>
          <p:cNvSpPr/>
          <p:nvPr/>
        </p:nvSpPr>
        <p:spPr>
          <a:xfrm>
            <a:off x="467544" y="1628800"/>
            <a:ext cx="8280920" cy="3785652"/>
          </a:xfrm>
          <a:prstGeom prst="rect">
            <a:avLst/>
          </a:prstGeom>
        </p:spPr>
        <p:txBody>
          <a:bodyPr wrap="square">
            <a:spAutoFit/>
          </a:bodyPr>
          <a:lstStyle/>
          <a:p>
            <a:pPr marL="342900" indent="-342900">
              <a:buFont typeface="Arial" panose="020B0604020202020204" pitchFamily="34" charset="0"/>
              <a:buChar char="•"/>
            </a:pPr>
            <a:r>
              <a:rPr lang="el-GR" altLang="el-GR" sz="2400" dirty="0" err="1"/>
              <a:t>Κατίκι</a:t>
            </a:r>
            <a:r>
              <a:rPr lang="el-GR" altLang="el-GR" sz="2400" dirty="0"/>
              <a:t> Δομοκού: τυρί μαλακό, λευκού χρώματος, </a:t>
            </a:r>
            <a:r>
              <a:rPr lang="el-GR" altLang="el-GR" sz="2400" dirty="0" err="1"/>
              <a:t>αλοιφώδους</a:t>
            </a:r>
            <a:r>
              <a:rPr lang="el-GR" altLang="el-GR" sz="2400" dirty="0"/>
              <a:t> υφής με υπόξινη δροσερή γεύση και ευχάριστο άρωμα χωρίς επιδερμίδα που παράγεται από γάλα </a:t>
            </a:r>
            <a:r>
              <a:rPr lang="el-GR" altLang="el-GR" sz="2400" dirty="0" err="1"/>
              <a:t>γίδινο</a:t>
            </a:r>
            <a:r>
              <a:rPr lang="el-GR" altLang="el-GR" sz="2400" dirty="0"/>
              <a:t> ή μίγμα με πρόβειο. Μέγιστη υγρασία 75% και ελάχιστο λίπος επί ξηρού 40% (Δομοκός</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Φέτα: επιτραπέζιο λευκό τυρί άλμης. Παράγεται από πρόβειο ή μίγμα με </a:t>
            </a:r>
            <a:r>
              <a:rPr lang="el-GR" altLang="el-GR" sz="2400" dirty="0" err="1"/>
              <a:t>γίδινο</a:t>
            </a:r>
            <a:r>
              <a:rPr lang="el-GR" altLang="el-GR" sz="2400" dirty="0"/>
              <a:t> έως 30%. Μέγιστη υγρασία 56% και ελάχιστο λίπος επί ξηρού 43% (Ηπειρωτική Ελλάδα και Λέσβος</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Οργανοληπτικά χαρακτηριστικά</a:t>
            </a:r>
            <a:br>
              <a:rPr lang="el-GR" dirty="0" smtClean="0"/>
            </a:br>
            <a:r>
              <a:rPr lang="el-GR" dirty="0" smtClean="0"/>
              <a:t>(1 από 4)</a:t>
            </a:r>
            <a:endParaRPr lang="el-GR" dirty="0"/>
          </a:p>
        </p:txBody>
      </p:sp>
      <p:sp>
        <p:nvSpPr>
          <p:cNvPr id="2" name="Ορθογώνιο 1"/>
          <p:cNvSpPr/>
          <p:nvPr/>
        </p:nvSpPr>
        <p:spPr>
          <a:xfrm>
            <a:off x="539552" y="1556792"/>
            <a:ext cx="8208912" cy="3970318"/>
          </a:xfrm>
          <a:prstGeom prst="rect">
            <a:avLst/>
          </a:prstGeom>
        </p:spPr>
        <p:txBody>
          <a:bodyPr wrap="square">
            <a:spAutoFit/>
          </a:bodyPr>
          <a:lstStyle/>
          <a:p>
            <a:pPr>
              <a:lnSpc>
                <a:spcPct val="150000"/>
              </a:lnSpc>
            </a:pPr>
            <a:r>
              <a:rPr lang="el-GR" sz="2400" dirty="0"/>
              <a:t>Τα κυριότερα οργανοληπτικά χαρακτηριστικά που ελέγχουμε στα τυριά είναι</a:t>
            </a:r>
            <a:r>
              <a:rPr lang="el-GR" sz="2400" dirty="0" smtClean="0"/>
              <a:t>:</a:t>
            </a:r>
          </a:p>
          <a:p>
            <a:pPr>
              <a:lnSpc>
                <a:spcPct val="150000"/>
              </a:lnSpc>
            </a:pPr>
            <a:endParaRPr lang="el-GR" sz="2400" dirty="0"/>
          </a:p>
          <a:p>
            <a:pPr>
              <a:lnSpc>
                <a:spcPct val="150000"/>
              </a:lnSpc>
            </a:pPr>
            <a:r>
              <a:rPr lang="el-GR" altLang="el-GR" sz="2400" dirty="0"/>
              <a:t>α) </a:t>
            </a:r>
            <a:r>
              <a:rPr lang="el-GR" altLang="el-GR" sz="2400" dirty="0" smtClean="0"/>
              <a:t>Η εμφάνιση,</a:t>
            </a:r>
            <a:endParaRPr lang="el-GR" altLang="el-GR" sz="2400" dirty="0"/>
          </a:p>
          <a:p>
            <a:pPr>
              <a:lnSpc>
                <a:spcPct val="150000"/>
              </a:lnSpc>
            </a:pPr>
            <a:r>
              <a:rPr lang="el-GR" altLang="el-GR" sz="2400" dirty="0"/>
              <a:t>β) Το </a:t>
            </a:r>
            <a:r>
              <a:rPr lang="el-GR" altLang="el-GR" sz="2400" dirty="0" smtClean="0"/>
              <a:t>χρώμα,</a:t>
            </a:r>
            <a:endParaRPr lang="el-GR" altLang="el-GR" sz="2400" dirty="0"/>
          </a:p>
          <a:p>
            <a:pPr>
              <a:lnSpc>
                <a:spcPct val="150000"/>
              </a:lnSpc>
            </a:pPr>
            <a:r>
              <a:rPr lang="el-GR" altLang="el-GR" sz="2400" dirty="0"/>
              <a:t>γ) Η δομή ή </a:t>
            </a:r>
            <a:r>
              <a:rPr lang="el-GR" altLang="el-GR" sz="2400" dirty="0" smtClean="0"/>
              <a:t>υφή,</a:t>
            </a:r>
            <a:endParaRPr lang="el-GR" altLang="el-GR" sz="2400" dirty="0"/>
          </a:p>
          <a:p>
            <a:pPr>
              <a:lnSpc>
                <a:spcPct val="150000"/>
              </a:lnSpc>
            </a:pPr>
            <a:r>
              <a:rPr lang="el-GR" altLang="el-GR" sz="2400" dirty="0"/>
              <a:t>δ) Η γεύση και </a:t>
            </a:r>
            <a:r>
              <a:rPr lang="el-GR" altLang="el-GR" sz="2400" dirty="0" smtClean="0"/>
              <a:t>οσμή.</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Οργανοληπτικά χαρακτηριστικά</a:t>
            </a:r>
            <a:br>
              <a:rPr lang="el-GR" dirty="0"/>
            </a:br>
            <a:r>
              <a:rPr lang="el-GR" dirty="0" smtClean="0"/>
              <a:t>(2 από 4)</a:t>
            </a:r>
            <a:endParaRPr lang="el-GR" dirty="0"/>
          </a:p>
        </p:txBody>
      </p:sp>
      <p:sp>
        <p:nvSpPr>
          <p:cNvPr id="2" name="Ορθογώνιο 1" descr="Εμφάνιση:&#10;Παρατηρούμε εάν το περίβλημα που τυχόν έχει το τυρί, είναι ομοιόμορφα κατανεμημένο. Παρατηρούμε εάν υπάρχουν σχισμές στην επιφάνεια και εάν έχουν αναπτυχθεί μύκητες.&#10;&#10;Χρώμα:&#10;Τα περισσότερα είδη έχουν λευκωπό ή λευκοκίτρινο χρώμα. Σε ορισμένα είδη το χρώμα τους επηρεάζεται από την επεξεργασία (κάπνιση)  ή την ανάπτυξη μικροοργανισμών με τη βοήθεια των οποίων ωριμάζουν επιφανειακά (παραδείγματος χάριν Blue cheese). Εξετάζουμε επίσης την ομοιομορφία του χρώματος. &#10;"/>
          <p:cNvSpPr/>
          <p:nvPr/>
        </p:nvSpPr>
        <p:spPr>
          <a:xfrm>
            <a:off x="467544" y="1637741"/>
            <a:ext cx="8208912"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Εμφάνιση:</a:t>
            </a:r>
            <a:endParaRPr lang="el-GR" altLang="el-GR" sz="2400" dirty="0"/>
          </a:p>
          <a:p>
            <a:r>
              <a:rPr lang="el-GR" altLang="el-GR" sz="2400" dirty="0"/>
              <a:t>Παρατηρούμε εάν το περίβλημα που τυχόν έχει το τυρί, είναι ομοιόμορφα κατανεμημένο. Παρατηρούμε εάν υπάρχουν σχισμές στην επιφάνεια και εάν έχουν αναπτυχθεί μύκητες.</a:t>
            </a:r>
          </a:p>
          <a:p>
            <a:pPr>
              <a:buFont typeface="Wingdings" pitchFamily="2" charset="2"/>
              <a:buNone/>
            </a:pPr>
            <a:endParaRPr lang="el-GR" altLang="el-GR" sz="2400" dirty="0"/>
          </a:p>
          <a:p>
            <a:pPr marL="342900" indent="-342900">
              <a:buFont typeface="Arial" panose="020B0604020202020204" pitchFamily="34" charset="0"/>
              <a:buChar char="•"/>
            </a:pPr>
            <a:r>
              <a:rPr lang="el-GR" altLang="el-GR" sz="2400" dirty="0" smtClean="0"/>
              <a:t>Χρώμα:</a:t>
            </a:r>
            <a:endParaRPr lang="el-GR" altLang="el-GR" sz="2400" dirty="0"/>
          </a:p>
          <a:p>
            <a:r>
              <a:rPr lang="el-GR" altLang="el-GR" sz="2400" dirty="0"/>
              <a:t>Τα περισσότερα είδη έχουν </a:t>
            </a:r>
            <a:r>
              <a:rPr lang="el-GR" altLang="el-GR" sz="2400" dirty="0" err="1"/>
              <a:t>λευκωπό</a:t>
            </a:r>
            <a:r>
              <a:rPr lang="el-GR" altLang="el-GR" sz="2400" dirty="0"/>
              <a:t> ή </a:t>
            </a:r>
            <a:r>
              <a:rPr lang="el-GR" altLang="el-GR" sz="2400" dirty="0" err="1"/>
              <a:t>λευκοκίτρινο</a:t>
            </a:r>
            <a:r>
              <a:rPr lang="el-GR" altLang="el-GR" sz="2400" dirty="0"/>
              <a:t> χρώμα. Σε ορισμένα είδη το χρώμα τους επηρεάζεται από την επεξεργασία (</a:t>
            </a:r>
            <a:r>
              <a:rPr lang="el-GR" altLang="el-GR" sz="2400" dirty="0" err="1"/>
              <a:t>κάπνιση</a:t>
            </a:r>
            <a:r>
              <a:rPr lang="el-GR" altLang="el-GR" sz="2400" dirty="0"/>
              <a:t>)  ή την ανάπτυξη μικροοργανισμών με τη βοήθεια των οποίων ωριμάζουν επιφανειακά (π.χ. </a:t>
            </a:r>
            <a:r>
              <a:rPr lang="en-US" altLang="el-GR" sz="2400" dirty="0"/>
              <a:t>Blue cheese</a:t>
            </a:r>
            <a:r>
              <a:rPr lang="el-GR" altLang="el-GR" sz="2400" dirty="0"/>
              <a:t>). Εξετάζουμε επίσης την ομοιομορφία του </a:t>
            </a:r>
            <a:r>
              <a:rPr lang="el-GR" altLang="el-GR" sz="2400" dirty="0" smtClean="0"/>
              <a:t>χρώματος.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Οργανοληπτικά χαρακτηριστικά</a:t>
            </a:r>
            <a:br>
              <a:rPr lang="el-GR" dirty="0"/>
            </a:br>
            <a:r>
              <a:rPr lang="el-GR" dirty="0" smtClean="0"/>
              <a:t>(3 </a:t>
            </a:r>
            <a:r>
              <a:rPr lang="el-GR" dirty="0"/>
              <a:t>από </a:t>
            </a:r>
            <a:r>
              <a:rPr lang="el-GR" dirty="0" smtClean="0"/>
              <a:t>4)</a:t>
            </a:r>
            <a:endParaRPr lang="el-GR" dirty="0"/>
          </a:p>
        </p:txBody>
      </p:sp>
      <p:sp>
        <p:nvSpPr>
          <p:cNvPr id="6" name="2 - Θέση περιεχομένου" descr="Δομή και υφή:&#10;Σκληρότητα είναι η αντίσταση του τυριού να παραμορφωθεί μετά από πίεση. Συνεκτικότητα είναι η ιδιότητα που έχει το τυρί να παραμένει συσσωματωμένο, δηλαδή να μη σκορπίζει (να μην σπάσει αλλά να λυγίσει). Εξετάζεται και η υφή, εάν είναι λεία, αμμώδης, κοκκώδης και λοιπά, η ικανότητα συγκόλλησης, η ύπαρξη ή μη οπών, το μέγεθος τους, το σχήμα τους και η κατανομή τους.&#10;"/>
          <p:cNvSpPr>
            <a:spLocks noGrp="1"/>
          </p:cNvSpPr>
          <p:nvPr>
            <p:ph sz="quarter" idx="1"/>
          </p:nvPr>
        </p:nvSpPr>
        <p:spPr>
          <a:xfrm>
            <a:off x="612648" y="1268760"/>
            <a:ext cx="8153400" cy="4680520"/>
          </a:xfrm>
        </p:spPr>
        <p:txBody>
          <a:bodyPr>
            <a:noAutofit/>
          </a:bodyPr>
          <a:lstStyle/>
          <a:p>
            <a:pPr>
              <a:lnSpc>
                <a:spcPct val="150000"/>
              </a:lnSpc>
            </a:pPr>
            <a:r>
              <a:rPr lang="el-GR" altLang="el-GR" sz="2400" dirty="0"/>
              <a:t>Δομή και </a:t>
            </a:r>
            <a:r>
              <a:rPr lang="el-GR" altLang="el-GR" sz="2400" dirty="0" smtClean="0"/>
              <a:t>υφή:</a:t>
            </a:r>
            <a:endParaRPr lang="el-GR" altLang="el-GR" sz="2400" dirty="0"/>
          </a:p>
          <a:p>
            <a:pPr marL="0" indent="0">
              <a:lnSpc>
                <a:spcPct val="150000"/>
              </a:lnSpc>
              <a:buNone/>
            </a:pPr>
            <a:r>
              <a:rPr lang="el-GR" altLang="el-GR" sz="2400" dirty="0"/>
              <a:t>Σκληρότητα είναι η αντίσταση του τυριού να παραμορφωθεί μετά από πίεση. Συνεκτικότητα είναι η ιδιότητα που έχει το τυρί να παραμένει συσσωματωμένο, δηλαδή να μη σκορπίζει (να μην σπάσει αλλά να λυγίσει). Εξετάζεται και η υφή, εάν είναι λεία, αμμώδης, κοκκώδης κ.λπ., η ικανότητα συγκόλλησης, η ύπαρξη ή μη οπών, το μέγεθος τους, το σχήμα τους και η κατανομή τους.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Οργανοληπτικά χαρακτηριστικά</a:t>
            </a:r>
            <a:br>
              <a:rPr lang="el-GR" dirty="0"/>
            </a:br>
            <a:r>
              <a:rPr lang="el-GR" dirty="0" smtClean="0"/>
              <a:t>(4 </a:t>
            </a:r>
            <a:r>
              <a:rPr lang="el-GR" dirty="0"/>
              <a:t>από </a:t>
            </a:r>
            <a:r>
              <a:rPr lang="el-GR" dirty="0" smtClean="0"/>
              <a:t>4)</a:t>
            </a:r>
            <a:endParaRPr lang="el-GR" dirty="0"/>
          </a:p>
        </p:txBody>
      </p:sp>
      <p:sp>
        <p:nvSpPr>
          <p:cNvPr id="2" name="Ορθογώνιο 1"/>
          <p:cNvSpPr/>
          <p:nvPr/>
        </p:nvSpPr>
        <p:spPr>
          <a:xfrm>
            <a:off x="467544" y="1196752"/>
            <a:ext cx="8208912" cy="5078313"/>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Γεύση και </a:t>
            </a:r>
            <a:r>
              <a:rPr lang="el-GR" altLang="el-GR" sz="2400" dirty="0" smtClean="0"/>
              <a:t>οσμή:</a:t>
            </a:r>
            <a:endParaRPr lang="el-GR" altLang="el-GR" sz="2400" dirty="0"/>
          </a:p>
          <a:p>
            <a:pPr>
              <a:lnSpc>
                <a:spcPct val="150000"/>
              </a:lnSpc>
            </a:pPr>
            <a:r>
              <a:rPr lang="el-GR" altLang="el-GR" sz="2400" dirty="0"/>
              <a:t>Η οσμή εξετάζεται τόσο στο κυλινδρικό δείγμα όσο και μετά τη μάλαξη (βοηθά στην απελευθέρωση των πτητικών ουσιών) και πρέπει να είναι αρωματική και ευχάριστη. Η γεύση διαπιστώνεται με δοκιμή του κυλινδρικού κομματιού και είναι συχνά αλμυρή, όξινη. Δεν πρέπει να δοκιμάζονται πάνω από 10 δείγματα και μετά από κάθε δοκιμή πρέπει να ξεπλένεται το στόμα με χλιαρό αλατόνερο. Δεν δοκιμάζονται ποτέ τυριά που φαίνονται αλλοιωμένα.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Αλλοιώσεις τυριών (1 από 6) </a:t>
            </a:r>
            <a:endParaRPr lang="el-GR" dirty="0"/>
          </a:p>
        </p:txBody>
      </p:sp>
      <p:sp>
        <p:nvSpPr>
          <p:cNvPr id="2" name="Ορθογώνιο 1" descr="Διόγωση: Είναι η σοβαρότερη αλλοίωση των τυριών. Οφείλεται στην παραγωγή αερίων (H2, CO2, NH3) λόγω ανάπτυξης αεριογόνων βακτηρίων (κολοβακτηριοειδή, αερόβιοι βάκιλλοι, κλωστηρίδια), τα οποία επιμολύνουν το προϊόν. Επίσης μπορεί να οφείλεται σε ανώμαλη ζύμωση. Ανάλογα με το χρόνο εμφανίσεως της η διόγκωση διακρίνεται σε πρώιμη και όψιμη. &#10;&#10;2.     Ευρωτίαση: Κατά την ωρίμαση και συντήρηση κυρίως των σκληρών ή ημίσκληρων τυριών αναπτύσσονται συχνά στην επιφάνεια διάφορα είδη μυκήτων (Aspergillus, Cladosporium, Penicillum). Η ανάπτυξη του μυκητιλίου είναι τόσο έντονη ώστε μερικές φορές καλύπτει όλη την επιφάνεια του τυριού.&#10;"/>
          <p:cNvSpPr/>
          <p:nvPr/>
        </p:nvSpPr>
        <p:spPr>
          <a:xfrm>
            <a:off x="467544" y="980728"/>
            <a:ext cx="8280920" cy="5262979"/>
          </a:xfrm>
          <a:prstGeom prst="rect">
            <a:avLst/>
          </a:prstGeom>
        </p:spPr>
        <p:txBody>
          <a:bodyPr wrap="square">
            <a:spAutoFit/>
          </a:bodyPr>
          <a:lstStyle/>
          <a:p>
            <a:pPr marL="609600" indent="-609600">
              <a:buFont typeface="Wingdings" pitchFamily="2" charset="2"/>
              <a:buAutoNum type="arabicPeriod"/>
            </a:pPr>
            <a:r>
              <a:rPr lang="el-GR" altLang="el-GR" sz="2400" dirty="0" err="1" smtClean="0"/>
              <a:t>Διόγωση</a:t>
            </a:r>
            <a:r>
              <a:rPr lang="el-GR" altLang="el-GR" sz="2400" dirty="0" smtClean="0"/>
              <a:t>: </a:t>
            </a:r>
            <a:r>
              <a:rPr lang="el-GR" altLang="el-GR" sz="2400" dirty="0"/>
              <a:t>Είναι η σοβαρότερη αλλοίωση των τυριών. Οφείλεται στην παραγωγή αερίων (</a:t>
            </a:r>
            <a:r>
              <a:rPr lang="en-US" altLang="el-GR" sz="2400" dirty="0"/>
              <a:t>H</a:t>
            </a:r>
            <a:r>
              <a:rPr lang="el-GR" altLang="el-GR" sz="2400" dirty="0"/>
              <a:t>2, </a:t>
            </a:r>
            <a:r>
              <a:rPr lang="en-US" altLang="el-GR" sz="2400" dirty="0"/>
              <a:t>CO</a:t>
            </a:r>
            <a:r>
              <a:rPr lang="el-GR" altLang="el-GR" sz="2400" dirty="0"/>
              <a:t>2, </a:t>
            </a:r>
            <a:r>
              <a:rPr lang="en-US" altLang="el-GR" sz="2400" dirty="0"/>
              <a:t>NH</a:t>
            </a:r>
            <a:r>
              <a:rPr lang="el-GR" altLang="el-GR" sz="2400" dirty="0"/>
              <a:t>3) λόγω ανάπτυξης αεριογόνων βακτηρίων (</a:t>
            </a:r>
            <a:r>
              <a:rPr lang="el-GR" altLang="el-GR" sz="2400" dirty="0" err="1"/>
              <a:t>κολοβακτηριοειδή</a:t>
            </a:r>
            <a:r>
              <a:rPr lang="el-GR" altLang="el-GR" sz="2400" dirty="0"/>
              <a:t>, αερόβιοι </a:t>
            </a:r>
            <a:r>
              <a:rPr lang="el-GR" altLang="el-GR" sz="2400" dirty="0" err="1"/>
              <a:t>βάκιλλοι</a:t>
            </a:r>
            <a:r>
              <a:rPr lang="el-GR" altLang="el-GR" sz="2400" dirty="0"/>
              <a:t>, </a:t>
            </a:r>
            <a:r>
              <a:rPr lang="el-GR" altLang="el-GR" sz="2400" dirty="0" err="1"/>
              <a:t>κλωστηρίδια</a:t>
            </a:r>
            <a:r>
              <a:rPr lang="el-GR" altLang="el-GR" sz="2400" dirty="0"/>
              <a:t>), τα οποία επιμολύνουν το προϊόν. Επίσης μπορεί να οφείλεται σε ανώμαλη ζύμωση. Ανάλογα με το χρόνο εμφανίσεως της η διόγκωση διακρίνεται σε πρώιμη και όψιμη. </a:t>
            </a:r>
          </a:p>
          <a:p>
            <a:pPr marL="609600" indent="-609600">
              <a:buFont typeface="Wingdings" pitchFamily="2" charset="2"/>
              <a:buNone/>
            </a:pPr>
            <a:endParaRPr lang="en-US" altLang="el-GR" sz="2400" dirty="0"/>
          </a:p>
          <a:p>
            <a:pPr marL="609600" indent="-609600">
              <a:buFont typeface="Wingdings" pitchFamily="2" charset="2"/>
              <a:buNone/>
            </a:pPr>
            <a:r>
              <a:rPr lang="el-GR" altLang="el-GR" sz="2400" dirty="0"/>
              <a:t>2.     </a:t>
            </a:r>
            <a:r>
              <a:rPr lang="el-GR" altLang="el-GR" sz="2400" dirty="0" smtClean="0"/>
              <a:t>Ευρωτίαση: </a:t>
            </a:r>
            <a:r>
              <a:rPr lang="el-GR" altLang="el-GR" sz="2400" dirty="0"/>
              <a:t>Κατά την ωρίμαση και συντήρηση κυρίως των σκληρών ή </a:t>
            </a:r>
            <a:r>
              <a:rPr lang="el-GR" altLang="el-GR" sz="2400" dirty="0" err="1"/>
              <a:t>ημίσκληρων</a:t>
            </a:r>
            <a:r>
              <a:rPr lang="el-GR" altLang="el-GR" sz="2400" dirty="0"/>
              <a:t> τυριών αναπτύσσονται συχνά στην επιφάνεια διάφορα είδη μυκήτων (</a:t>
            </a:r>
            <a:r>
              <a:rPr lang="en-US" altLang="el-GR" sz="2400" i="1" dirty="0" err="1"/>
              <a:t>Aspergillus</a:t>
            </a:r>
            <a:r>
              <a:rPr lang="el-GR" altLang="el-GR" sz="2400" dirty="0"/>
              <a:t>, </a:t>
            </a:r>
            <a:r>
              <a:rPr lang="en-US" altLang="el-GR" sz="2400" i="1" dirty="0" err="1"/>
              <a:t>Cladosporium</a:t>
            </a:r>
            <a:r>
              <a:rPr lang="el-GR" altLang="el-GR" sz="2400" dirty="0"/>
              <a:t>, </a:t>
            </a:r>
            <a:r>
              <a:rPr lang="en-US" altLang="el-GR" sz="2400" i="1" dirty="0" err="1"/>
              <a:t>Penicillum</a:t>
            </a:r>
            <a:r>
              <a:rPr lang="el-GR" altLang="el-GR" sz="2400" dirty="0"/>
              <a:t>). Η ανάπτυξη του </a:t>
            </a:r>
            <a:r>
              <a:rPr lang="el-GR" altLang="el-GR" sz="2400" dirty="0" err="1"/>
              <a:t>μυκητιλίου</a:t>
            </a:r>
            <a:r>
              <a:rPr lang="el-GR" altLang="el-GR" sz="2400" dirty="0"/>
              <a:t> είναι τόσο έντονη ώστε μερικές φορές καλύπτει όλη την επιφάνεια του τυριού</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Αλλοιώσεις τυριών </a:t>
            </a:r>
            <a:r>
              <a:rPr lang="el-GR" altLang="el-GR" dirty="0" smtClean="0"/>
              <a:t>(2 </a:t>
            </a:r>
            <a:r>
              <a:rPr lang="el-GR" altLang="el-GR" dirty="0"/>
              <a:t>από </a:t>
            </a:r>
            <a:r>
              <a:rPr lang="el-GR" altLang="el-GR" dirty="0" smtClean="0"/>
              <a:t>6) </a:t>
            </a:r>
            <a:endParaRPr lang="el-GR" dirty="0"/>
          </a:p>
        </p:txBody>
      </p:sp>
      <p:sp>
        <p:nvSpPr>
          <p:cNvPr id="2" name="Ορθογώνιο 1" descr="Σήψη: Οφείλεται σε ανάπτυξη χλωρίδας επιμόλυνσης από πρωτεολυτικά βακτήρια, συνήθως ψυχρότροφα (Pseudomonas, Aerobacter, Bacillus, Clostridium). Η σήψη είναι επιφανειακή όταν εισέρχονται αερόβια είδη ή εσωτερική όταν εισέρχονται αναερόβια είδη (κλωστηρίδια). Η εσωτερική σήψη εμφανίζεται στα σκληρά και ημίσκληρα τυριά. Στα τυριά άλμης (φέτα, τελεμές) ολόκληρα τα τεμάχια μετατρέπονται σε δύσοσμή λασπώδη μάζα.&#10;&#10;Πικρότητα: Πολλά είδη τυριών φυσιολογικά αφήνουν μια αίσθηση πικρότητας, η οποία δε συνιστά αλλοίωση. Ένα όμως η πικρότητα είναι έντονη τότε αποτελεί αλλοίωση.&#10;"/>
          <p:cNvSpPr/>
          <p:nvPr/>
        </p:nvSpPr>
        <p:spPr>
          <a:xfrm>
            <a:off x="467544" y="1199649"/>
            <a:ext cx="8208912" cy="4893647"/>
          </a:xfrm>
          <a:prstGeom prst="rect">
            <a:avLst/>
          </a:prstGeom>
        </p:spPr>
        <p:txBody>
          <a:bodyPr wrap="square">
            <a:spAutoFit/>
          </a:bodyPr>
          <a:lstStyle/>
          <a:p>
            <a:pPr marL="609600" indent="-609600">
              <a:buFont typeface="Wingdings" pitchFamily="2" charset="2"/>
              <a:buAutoNum type="arabicPeriod" startAt="3"/>
            </a:pPr>
            <a:r>
              <a:rPr lang="el-GR" altLang="el-GR" sz="2400" dirty="0" smtClean="0"/>
              <a:t>Σήψη: </a:t>
            </a:r>
            <a:r>
              <a:rPr lang="el-GR" altLang="el-GR" sz="2400" dirty="0"/>
              <a:t>Οφείλεται σε ανάπτυξη χλωρίδας επιμόλυνσης από πρωτεολυτικά βακτήρια, συνήθως </a:t>
            </a:r>
            <a:r>
              <a:rPr lang="el-GR" altLang="el-GR" sz="2400" dirty="0" err="1"/>
              <a:t>ψυχρότροφα</a:t>
            </a:r>
            <a:r>
              <a:rPr lang="el-GR" altLang="el-GR" sz="2400" dirty="0"/>
              <a:t> (</a:t>
            </a:r>
            <a:r>
              <a:rPr lang="en-US" altLang="el-GR" sz="2400" dirty="0"/>
              <a:t>Pseudomonas</a:t>
            </a:r>
            <a:r>
              <a:rPr lang="el-GR" altLang="el-GR" sz="2400" dirty="0"/>
              <a:t>, </a:t>
            </a:r>
            <a:r>
              <a:rPr lang="en-US" altLang="el-GR" sz="2400" dirty="0" err="1"/>
              <a:t>Aerobacter</a:t>
            </a:r>
            <a:r>
              <a:rPr lang="el-GR" altLang="el-GR" sz="2400" dirty="0"/>
              <a:t>, </a:t>
            </a:r>
            <a:r>
              <a:rPr lang="en-US" altLang="el-GR" sz="2400" dirty="0"/>
              <a:t>Bacillus</a:t>
            </a:r>
            <a:r>
              <a:rPr lang="el-GR" altLang="el-GR" sz="2400" dirty="0"/>
              <a:t>, </a:t>
            </a:r>
            <a:r>
              <a:rPr lang="en-US" altLang="el-GR" sz="2400" dirty="0"/>
              <a:t>Clostridium</a:t>
            </a:r>
            <a:r>
              <a:rPr lang="el-GR" altLang="el-GR" sz="2400" dirty="0"/>
              <a:t>). Η σήψη είναι επιφανειακή όταν εισέρχονται αερόβια είδη ή εσωτερική όταν εισέρχονται αναερόβια είδη (</a:t>
            </a:r>
            <a:r>
              <a:rPr lang="el-GR" altLang="el-GR" sz="2400" dirty="0" err="1"/>
              <a:t>κλωστηρίδια</a:t>
            </a:r>
            <a:r>
              <a:rPr lang="el-GR" altLang="el-GR" sz="2400" dirty="0"/>
              <a:t>). Η εσωτερική σήψη εμφανίζεται στα σκληρά και </a:t>
            </a:r>
            <a:r>
              <a:rPr lang="el-GR" altLang="el-GR" sz="2400" dirty="0" err="1"/>
              <a:t>ημίσκληρα</a:t>
            </a:r>
            <a:r>
              <a:rPr lang="el-GR" altLang="el-GR" sz="2400" dirty="0"/>
              <a:t> τυριά. Στα τυριά άλμης (φέτα, τελεμές) ολόκληρα τα τεμάχια μετατρέπονται σε δύσοσμή λασπώδη μάζα.</a:t>
            </a:r>
          </a:p>
          <a:p>
            <a:pPr marL="609600" indent="-609600">
              <a:buFont typeface="Wingdings" pitchFamily="2" charset="2"/>
              <a:buNone/>
            </a:pPr>
            <a:endParaRPr lang="en-US" altLang="el-GR" sz="2400" dirty="0"/>
          </a:p>
          <a:p>
            <a:pPr marL="609600" indent="-609600">
              <a:buFont typeface="Wingdings" pitchFamily="2" charset="2"/>
              <a:buAutoNum type="arabicPeriod" startAt="4"/>
            </a:pPr>
            <a:r>
              <a:rPr lang="el-GR" altLang="el-GR" sz="2400" dirty="0" smtClean="0"/>
              <a:t>Πικρότητα: </a:t>
            </a:r>
            <a:r>
              <a:rPr lang="el-GR" altLang="el-GR" sz="2400" dirty="0"/>
              <a:t>Πολλά είδη τυριών φυσιολογικά αφήνουν μια αίσθηση πικρότητας, η οποία δε συνιστά αλλοίωση. Ένα όμως η πικρότητα είναι έντονη τότε αποτελεί αλλοίωση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Αλλοιώσεις τυριών </a:t>
            </a:r>
            <a:r>
              <a:rPr lang="el-GR" altLang="el-GR" dirty="0" smtClean="0"/>
              <a:t>(3 </a:t>
            </a:r>
            <a:r>
              <a:rPr lang="el-GR" altLang="el-GR" dirty="0"/>
              <a:t>από </a:t>
            </a:r>
            <a:r>
              <a:rPr lang="el-GR" altLang="el-GR" dirty="0" smtClean="0"/>
              <a:t>6) </a:t>
            </a:r>
            <a:endParaRPr lang="el-GR" dirty="0"/>
          </a:p>
        </p:txBody>
      </p:sp>
      <p:sp>
        <p:nvSpPr>
          <p:cNvPr id="6" name="2 - Θέση περιεχομένου" descr="5.     Ανώμαλος Χρωματισμός: Ολόκληρη η τυρομάζα μπορεί να εμφανίσει ανώμαλο χρωματισμό λόγω προσθήκης επιπλέον χρωστικής στο γάλα ή λόγω προσθήκης φαρμάκων. Επιφανειακή ανώμαλη χρώση μπορεί να οφείλεται σε αντίδραση με το υλικό συσκευασίας ή σε έντονη ανάπτυξη χρωμογόνων βακτηρίων που η χρωστική τους διαχέεται. Έγχρωμες κηλίδες μικρής ή μεγάλης έκτασης οφείλονται συνήθως σε ανάπτυξη χρωμογόνων βακτηρίων. Εάν είναι επιφανειακές οφείλονται σε αερόβια είδη (Pseudomonas, Sarcina) που δημιουργούν κυανές, ερυθρές και κιτρινωπές κηλίδες. Σκουρόχρωμες κηλίδες σε όλη τη μάζα του τυριού οφείλονται συνήθως στα είδη Lactobacillus ή στα χρωμογόνα είδη του Propionibacterium.&#10;&#10;"/>
          <p:cNvSpPr>
            <a:spLocks noGrp="1"/>
          </p:cNvSpPr>
          <p:nvPr>
            <p:ph sz="quarter" idx="1"/>
          </p:nvPr>
        </p:nvSpPr>
        <p:spPr>
          <a:xfrm>
            <a:off x="612648" y="1052736"/>
            <a:ext cx="8153400" cy="5256584"/>
          </a:xfrm>
        </p:spPr>
        <p:txBody>
          <a:bodyPr>
            <a:noAutofit/>
          </a:bodyPr>
          <a:lstStyle/>
          <a:p>
            <a:pPr marL="609600" indent="-609600">
              <a:buFont typeface="Wingdings" pitchFamily="2" charset="2"/>
              <a:buNone/>
            </a:pPr>
            <a:r>
              <a:rPr lang="el-GR" altLang="el-GR" sz="2400" dirty="0"/>
              <a:t>5.     </a:t>
            </a:r>
            <a:r>
              <a:rPr lang="el-GR" altLang="el-GR" sz="2400" dirty="0" smtClean="0"/>
              <a:t>Ανώμαλος Χρωματισμός: </a:t>
            </a:r>
            <a:r>
              <a:rPr lang="el-GR" altLang="el-GR" sz="2400" dirty="0"/>
              <a:t>Ολόκληρη η </a:t>
            </a:r>
            <a:r>
              <a:rPr lang="el-GR" altLang="el-GR" sz="2400" dirty="0" err="1"/>
              <a:t>τυρομάζα</a:t>
            </a:r>
            <a:r>
              <a:rPr lang="el-GR" altLang="el-GR" sz="2400" dirty="0"/>
              <a:t> μπορεί να εμφανίσει ανώμαλο χρωματισμό λόγω προσθήκης επιπλέον χρωστικής στο γάλα ή λόγω προσθήκης φαρμάκων. Επιφανειακή ανώμαλη χρώση μπορεί να οφείλεται σε αντίδραση με το υλικό συσκευασίας ή σε έντονη ανάπτυξη χρωμογόνων βακτηρίων που η χρωστική τους διαχέεται. Έγχρωμες κηλίδες μικρής ή μεγάλης έκτασης οφείλονται συνήθως σε ανάπτυξη χρωμογόνων βακτηρίων. Εάν είναι επιφανειακές οφείλονται σε αερόβια είδη (</a:t>
            </a:r>
            <a:r>
              <a:rPr lang="en-US" altLang="el-GR" sz="2400" dirty="0"/>
              <a:t>Pseudomonas</a:t>
            </a:r>
            <a:r>
              <a:rPr lang="el-GR" altLang="el-GR" sz="2400" dirty="0"/>
              <a:t>, </a:t>
            </a:r>
            <a:r>
              <a:rPr lang="en-US" altLang="el-GR" sz="2400" dirty="0" err="1"/>
              <a:t>Sarcina</a:t>
            </a:r>
            <a:r>
              <a:rPr lang="el-GR" altLang="el-GR" sz="2400" dirty="0"/>
              <a:t>) που δημιουργούν κυανές, ερυθρές και κιτρινωπές κηλίδες. Σκουρόχρωμες κηλίδες σε όλη τη μάζα του τυριού οφείλονται συνήθως στα είδη </a:t>
            </a:r>
            <a:r>
              <a:rPr lang="en-US" altLang="el-GR" sz="2400" dirty="0"/>
              <a:t>Lactobacillus</a:t>
            </a:r>
            <a:r>
              <a:rPr lang="el-GR" altLang="el-GR" sz="2400" dirty="0"/>
              <a:t> ή στα χρωμογόνα είδη του </a:t>
            </a:r>
            <a:r>
              <a:rPr lang="en-US" altLang="el-GR" sz="2400" dirty="0" err="1"/>
              <a:t>Propionibacterium</a:t>
            </a:r>
            <a:r>
              <a:rPr lang="el-GR" altLang="el-GR" sz="2400" dirty="0"/>
              <a:t>.</a:t>
            </a:r>
          </a:p>
          <a:p>
            <a:pPr marL="609600" indent="-609600"/>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Αλλοιώσεις τυριών </a:t>
            </a:r>
            <a:r>
              <a:rPr lang="el-GR" altLang="el-GR" dirty="0" smtClean="0"/>
              <a:t>(4 </a:t>
            </a:r>
            <a:r>
              <a:rPr lang="el-GR" altLang="el-GR" dirty="0"/>
              <a:t>από </a:t>
            </a:r>
            <a:r>
              <a:rPr lang="el-GR" altLang="el-GR" dirty="0" smtClean="0"/>
              <a:t>6) </a:t>
            </a:r>
            <a:endParaRPr lang="el-GR" dirty="0"/>
          </a:p>
        </p:txBody>
      </p:sp>
      <p:sp>
        <p:nvSpPr>
          <p:cNvPr id="2" name="Ορθογώνιο 1"/>
          <p:cNvSpPr/>
          <p:nvPr/>
        </p:nvSpPr>
        <p:spPr>
          <a:xfrm>
            <a:off x="467544" y="1046341"/>
            <a:ext cx="8208912" cy="5262979"/>
          </a:xfrm>
          <a:prstGeom prst="rect">
            <a:avLst/>
          </a:prstGeom>
        </p:spPr>
        <p:txBody>
          <a:bodyPr wrap="square">
            <a:spAutoFit/>
          </a:bodyPr>
          <a:lstStyle/>
          <a:p>
            <a:pPr marL="609600" indent="-609600">
              <a:buFont typeface="Wingdings" pitchFamily="2" charset="2"/>
              <a:buNone/>
            </a:pPr>
            <a:r>
              <a:rPr lang="el-GR" altLang="el-GR" sz="2400" dirty="0"/>
              <a:t>6.    </a:t>
            </a:r>
            <a:r>
              <a:rPr lang="el-GR" altLang="el-GR" sz="2400" dirty="0" smtClean="0"/>
              <a:t> Αμμώδης σύσταση: </a:t>
            </a:r>
            <a:r>
              <a:rPr lang="el-GR" altLang="el-GR" sz="2400" dirty="0"/>
              <a:t>Οφείλεται στο σχηματισμό κρυσταλλικών κοκκίων στη μάζα του τυριού. Ευμεγέθη και ακανόνιστου σχήματος κοκκία οφείλονται στο σχηματισμό γαλακτικού ασβεστίου. Μικρά και πολυπληθή κοκκία σχηματίζονται από άλατα του φωσφορικού ασβεστίου</a:t>
            </a:r>
          </a:p>
          <a:p>
            <a:pPr marL="609600" indent="-609600">
              <a:buFont typeface="Wingdings" pitchFamily="2" charset="2"/>
              <a:buNone/>
            </a:pPr>
            <a:endParaRPr lang="el-GR" altLang="el-GR" sz="2400" dirty="0"/>
          </a:p>
          <a:p>
            <a:pPr marL="609600" indent="-609600">
              <a:buFont typeface="Wingdings" pitchFamily="2" charset="2"/>
              <a:buNone/>
            </a:pPr>
            <a:r>
              <a:rPr lang="el-GR" altLang="el-GR" sz="2400" dirty="0"/>
              <a:t>7.    </a:t>
            </a:r>
            <a:r>
              <a:rPr lang="el-GR" altLang="el-GR" sz="2400" dirty="0" smtClean="0"/>
              <a:t> Ρήγματα (σκασίματα): </a:t>
            </a:r>
            <a:r>
              <a:rPr lang="el-GR" altLang="el-GR" sz="2400" dirty="0"/>
              <a:t>Παρατηρούνται κυρίως στα σκληρά ή </a:t>
            </a:r>
            <a:r>
              <a:rPr lang="el-GR" altLang="el-GR" sz="2400" dirty="0" err="1"/>
              <a:t>ημίσκληρα</a:t>
            </a:r>
            <a:r>
              <a:rPr lang="el-GR" altLang="el-GR" sz="2400" dirty="0"/>
              <a:t> τυριά και οφείλεται: σε άσκηση υψηλής πίεσης πριν σκληρυνθούν τα “κεφάλια” των τυριών, σε έντονη αφυδάτωση λόγω ξηρής ατμόσφαιρας στους θαλάμους ωριμάσεως, σε ανεπαρκή μάλαξη της </a:t>
            </a:r>
            <a:r>
              <a:rPr lang="el-GR" altLang="el-GR" sz="2400" dirty="0" err="1"/>
              <a:t>τυρομάζας</a:t>
            </a:r>
            <a:r>
              <a:rPr lang="el-GR" altLang="el-GR" sz="2400" dirty="0"/>
              <a:t> στα τυριά τύπου κασέρι, σε παραγωγή αερίων. Στα μαλακά τυριά το αντίστοιχο φαινόμενο εκδηλώνεται με εύκολο θρυμματισμό της </a:t>
            </a:r>
            <a:r>
              <a:rPr lang="el-GR" altLang="el-GR" sz="2400" dirty="0" err="1"/>
              <a:t>τυρομάζας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Αλλοιώσεις τυριών </a:t>
            </a:r>
            <a:r>
              <a:rPr lang="el-GR" altLang="el-GR" dirty="0" smtClean="0"/>
              <a:t>(5 </a:t>
            </a:r>
            <a:r>
              <a:rPr lang="el-GR" altLang="el-GR" dirty="0"/>
              <a:t>από </a:t>
            </a:r>
            <a:r>
              <a:rPr lang="el-GR" altLang="el-GR" dirty="0" smtClean="0"/>
              <a:t>6) </a:t>
            </a:r>
            <a:endParaRPr lang="el-GR" dirty="0"/>
          </a:p>
        </p:txBody>
      </p:sp>
      <p:sp>
        <p:nvSpPr>
          <p:cNvPr id="6" name="2 - Θέση περιεχομένου"/>
          <p:cNvSpPr>
            <a:spLocks noGrp="1"/>
          </p:cNvSpPr>
          <p:nvPr>
            <p:ph sz="quarter" idx="1"/>
          </p:nvPr>
        </p:nvSpPr>
        <p:spPr>
          <a:xfrm>
            <a:off x="612648" y="1052736"/>
            <a:ext cx="8153400" cy="5256584"/>
          </a:xfrm>
        </p:spPr>
        <p:txBody>
          <a:bodyPr>
            <a:noAutofit/>
          </a:bodyPr>
          <a:lstStyle/>
          <a:p>
            <a:pPr marL="609600" indent="-609600">
              <a:buFont typeface="Wingdings" pitchFamily="2" charset="2"/>
              <a:buNone/>
            </a:pPr>
            <a:r>
              <a:rPr lang="el-GR" altLang="el-GR" sz="2400" dirty="0"/>
              <a:t>8.   </a:t>
            </a:r>
            <a:r>
              <a:rPr lang="el-GR" altLang="el-GR" sz="2400" dirty="0" smtClean="0"/>
              <a:t>  </a:t>
            </a:r>
            <a:r>
              <a:rPr lang="el-GR" altLang="el-GR" sz="2400" dirty="0" err="1" smtClean="0"/>
              <a:t>Τάγγιση</a:t>
            </a:r>
            <a:r>
              <a:rPr lang="el-GR" altLang="el-GR" sz="2400" dirty="0" smtClean="0"/>
              <a:t>: </a:t>
            </a:r>
            <a:r>
              <a:rPr lang="el-GR" altLang="el-GR" sz="2400" dirty="0"/>
              <a:t>Οφείλεται σε οξείδωση ή υδρόλυση του λίπους. Κατά την οξείδωση μεταβάλλεται συνήθως επιφανειακά και το χρώμα προς </a:t>
            </a:r>
            <a:r>
              <a:rPr lang="el-GR" altLang="el-GR" sz="2400" dirty="0" err="1"/>
              <a:t>ερυθροκάστανο</a:t>
            </a:r>
            <a:r>
              <a:rPr lang="el-GR" altLang="el-GR" sz="2400" dirty="0"/>
              <a:t> και παρατηρείται συνήθως σε σκληρά τυριά που διατηρούνται σε θερμούς και φωτεινούς χώρους. Στα τυριά άλμης παρατηρείται όταν το τυρί χάσει την άλμη του ή συντηρείται εκτός άλμης. Η υδρόλυση είναι αποτέλεσμα έντονης δράσεως των </a:t>
            </a:r>
            <a:r>
              <a:rPr lang="el-GR" altLang="el-GR" sz="2400" dirty="0" err="1"/>
              <a:t>λιπολυτικών</a:t>
            </a:r>
            <a:r>
              <a:rPr lang="el-GR" altLang="el-GR" sz="2400" dirty="0"/>
              <a:t> ενζύμων. </a:t>
            </a:r>
          </a:p>
          <a:p>
            <a:pPr marL="609600" indent="-609600">
              <a:buFont typeface="Wingdings" pitchFamily="2" charset="2"/>
              <a:buNone/>
            </a:pPr>
            <a:endParaRPr lang="en-US" altLang="el-GR" sz="2400" dirty="0"/>
          </a:p>
          <a:p>
            <a:pPr marL="609600" indent="-609600">
              <a:buFont typeface="Wingdings" pitchFamily="2" charset="2"/>
              <a:buNone/>
            </a:pPr>
            <a:r>
              <a:rPr lang="el-GR" altLang="el-GR" sz="2400" dirty="0"/>
              <a:t>9.  </a:t>
            </a:r>
            <a:r>
              <a:rPr lang="el-GR" altLang="el-GR" sz="2400" dirty="0" smtClean="0"/>
              <a:t>   </a:t>
            </a:r>
            <a:r>
              <a:rPr lang="el-GR" altLang="el-GR" sz="2400" dirty="0" err="1" smtClean="0"/>
              <a:t>Υπεροξίνιση</a:t>
            </a:r>
            <a:r>
              <a:rPr lang="el-GR" altLang="el-GR" sz="2400" dirty="0" smtClean="0"/>
              <a:t>: </a:t>
            </a:r>
            <a:r>
              <a:rPr lang="el-GR" altLang="el-GR" sz="2400" dirty="0"/>
              <a:t>Συμβαίνει κατά τα πρώτα στάδια της ζυμώσεως όταν αυτή δεν ανακοπεί έγκαιρα. Στα τυριά άλμης μπορεί να εμφανιστεί και αργότερα όταν η θερμοκρασία συντήρησης είναι υψηλή</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Αλλοιώσεις τυριών </a:t>
            </a:r>
            <a:r>
              <a:rPr lang="el-GR" altLang="el-GR" dirty="0" smtClean="0"/>
              <a:t>(6 </a:t>
            </a:r>
            <a:r>
              <a:rPr lang="el-GR" altLang="el-GR" dirty="0"/>
              <a:t>από </a:t>
            </a:r>
            <a:r>
              <a:rPr lang="el-GR" altLang="el-GR" dirty="0" smtClean="0"/>
              <a:t>6) </a:t>
            </a:r>
            <a:endParaRPr lang="el-GR" dirty="0"/>
          </a:p>
        </p:txBody>
      </p:sp>
      <p:sp>
        <p:nvSpPr>
          <p:cNvPr id="6" name="2 - Θέση περιεχομένου" descr="Βλεννώδης επιφάνεια: Η επιφάνεια των τυριών καλύπτεται από γλοιώδης επίστρωμα (μεμβράνη) το οποίο οφείλεται στην έντονη ανάπτυξη ειδών βακτηρίων που παράγουν βλέννη (Proteus, Alcaligenes, Pseudomonas, Aerobacter και άλλα)&#10;&#10;11.   Παρασίτωση: Πρόκειται συνήθως για προσβολή από ακάρεα(Tyroglyphus, Tyrodactylus, Cheiletus) ή προνύμφες μυγών (Phiophila casei τυρόμυγα, Musca domestica - κοινή μύγα). Διαβρώνουν την επιδερμίδα, ανοίγουν τρύπες και συχνά κονιορτοποιούν όλη τη μάζα. &#10;"/>
          <p:cNvSpPr>
            <a:spLocks noGrp="1"/>
          </p:cNvSpPr>
          <p:nvPr>
            <p:ph sz="quarter" idx="1"/>
          </p:nvPr>
        </p:nvSpPr>
        <p:spPr>
          <a:xfrm>
            <a:off x="612648" y="1412776"/>
            <a:ext cx="8153400" cy="4392488"/>
          </a:xfrm>
        </p:spPr>
        <p:txBody>
          <a:bodyPr>
            <a:noAutofit/>
          </a:bodyPr>
          <a:lstStyle/>
          <a:p>
            <a:pPr marL="609600" indent="-609600">
              <a:buFont typeface="Wingdings" pitchFamily="2" charset="2"/>
              <a:buAutoNum type="arabicPeriod" startAt="10"/>
            </a:pPr>
            <a:r>
              <a:rPr lang="el-GR" altLang="el-GR" sz="2400" dirty="0" smtClean="0"/>
              <a:t>Βλεννώδης επιφάνεια: </a:t>
            </a:r>
            <a:r>
              <a:rPr lang="el-GR" altLang="el-GR" sz="2400" dirty="0"/>
              <a:t>Η επιφάνεια των τυριών καλύπτεται από γλοιώδης επίστρωμα (μεμβράνη) το οποίο οφείλεται στην έντονη ανάπτυξη ειδών βακτηρίων που παράγουν </a:t>
            </a:r>
            <a:r>
              <a:rPr lang="el-GR" altLang="el-GR" sz="2400" dirty="0" err="1"/>
              <a:t>βλέννη</a:t>
            </a:r>
            <a:r>
              <a:rPr lang="el-GR" altLang="el-GR" sz="2400" dirty="0"/>
              <a:t> (</a:t>
            </a:r>
            <a:r>
              <a:rPr lang="en-US" altLang="el-GR" sz="2400" dirty="0"/>
              <a:t>Proteus</a:t>
            </a:r>
            <a:r>
              <a:rPr lang="el-GR" altLang="el-GR" sz="2400" dirty="0"/>
              <a:t>, </a:t>
            </a:r>
            <a:r>
              <a:rPr lang="en-US" altLang="el-GR" sz="2400" dirty="0" err="1"/>
              <a:t>Alcaligenes</a:t>
            </a:r>
            <a:r>
              <a:rPr lang="el-GR" altLang="el-GR" sz="2400" dirty="0"/>
              <a:t>, </a:t>
            </a:r>
            <a:r>
              <a:rPr lang="en-US" altLang="el-GR" sz="2400" dirty="0"/>
              <a:t>Pseudomonas</a:t>
            </a:r>
            <a:r>
              <a:rPr lang="el-GR" altLang="el-GR" sz="2400" dirty="0"/>
              <a:t>, </a:t>
            </a:r>
            <a:r>
              <a:rPr lang="en-US" altLang="el-GR" sz="2400" dirty="0" err="1"/>
              <a:t>Aerobacter</a:t>
            </a:r>
            <a:r>
              <a:rPr lang="el-GR" altLang="el-GR" sz="2400" dirty="0"/>
              <a:t> κ.α.)</a:t>
            </a:r>
          </a:p>
          <a:p>
            <a:pPr marL="609600" indent="-609600">
              <a:buFont typeface="Wingdings" pitchFamily="2" charset="2"/>
              <a:buNone/>
            </a:pPr>
            <a:endParaRPr lang="en-US" altLang="el-GR" sz="2400" dirty="0"/>
          </a:p>
          <a:p>
            <a:pPr marL="609600" indent="-609600">
              <a:buFont typeface="Wingdings" pitchFamily="2" charset="2"/>
              <a:buNone/>
            </a:pPr>
            <a:r>
              <a:rPr lang="el-GR" altLang="el-GR" sz="2400" dirty="0"/>
              <a:t>11.  </a:t>
            </a:r>
            <a:r>
              <a:rPr lang="el-GR" altLang="el-GR" sz="2400" dirty="0" smtClean="0"/>
              <a:t> Παρασίτωση: </a:t>
            </a:r>
            <a:r>
              <a:rPr lang="el-GR" altLang="el-GR" sz="2400" dirty="0"/>
              <a:t>Πρόκειται συνήθως για προσβολή από </a:t>
            </a:r>
            <a:r>
              <a:rPr lang="el-GR" altLang="el-GR" sz="2400" dirty="0" err="1"/>
              <a:t>ακάρεα</a:t>
            </a:r>
            <a:r>
              <a:rPr lang="el-GR" altLang="el-GR" sz="2400" dirty="0"/>
              <a:t>(</a:t>
            </a:r>
            <a:r>
              <a:rPr lang="en-US" altLang="el-GR" sz="2400" dirty="0" err="1"/>
              <a:t>Tyroglyphus</a:t>
            </a:r>
            <a:r>
              <a:rPr lang="el-GR" altLang="el-GR" sz="2400" dirty="0"/>
              <a:t>, </a:t>
            </a:r>
            <a:r>
              <a:rPr lang="en-US" altLang="el-GR" sz="2400" dirty="0" err="1"/>
              <a:t>Tyrodactylus</a:t>
            </a:r>
            <a:r>
              <a:rPr lang="el-GR" altLang="el-GR" sz="2400" dirty="0"/>
              <a:t>, </a:t>
            </a:r>
            <a:r>
              <a:rPr lang="en-US" altLang="el-GR" sz="2400" dirty="0" err="1"/>
              <a:t>Cheiletus</a:t>
            </a:r>
            <a:r>
              <a:rPr lang="el-GR" altLang="el-GR" sz="2400" dirty="0"/>
              <a:t>) ή προνύμφες μυγών (</a:t>
            </a:r>
            <a:r>
              <a:rPr lang="en-US" altLang="el-GR" sz="2400" dirty="0" err="1"/>
              <a:t>Phiophila</a:t>
            </a:r>
            <a:r>
              <a:rPr lang="en-US" altLang="el-GR" sz="2400" dirty="0"/>
              <a:t> </a:t>
            </a:r>
            <a:r>
              <a:rPr lang="en-US" altLang="el-GR" sz="2400" dirty="0" err="1"/>
              <a:t>casei</a:t>
            </a:r>
            <a:r>
              <a:rPr lang="en-US" altLang="el-GR" sz="2400" dirty="0"/>
              <a:t> </a:t>
            </a:r>
            <a:r>
              <a:rPr lang="el-GR" altLang="el-GR" sz="2400" dirty="0" err="1"/>
              <a:t>τυρόμυγα</a:t>
            </a:r>
            <a:r>
              <a:rPr lang="el-GR" altLang="el-GR" sz="2400" dirty="0"/>
              <a:t>, </a:t>
            </a:r>
            <a:r>
              <a:rPr lang="en-US" altLang="el-GR" sz="2400" dirty="0"/>
              <a:t>Musca </a:t>
            </a:r>
            <a:r>
              <a:rPr lang="en-US" altLang="el-GR" sz="2400" dirty="0" err="1"/>
              <a:t>domestica</a:t>
            </a:r>
            <a:r>
              <a:rPr lang="el-GR" altLang="el-GR" sz="2400" dirty="0"/>
              <a:t> - κοινή μύγα). Διαβρώνουν την επιδερμίδα, ανοίγουν τρύπες και συχνά κονιορτοποιούν όλη τη μάζα.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Πειραματικό μέρος</a:t>
            </a:r>
            <a:endParaRPr lang="el-GR" dirty="0"/>
          </a:p>
        </p:txBody>
      </p:sp>
      <p:sp>
        <p:nvSpPr>
          <p:cNvPr id="6" name="2 - Θέση περιεχομένου"/>
          <p:cNvSpPr>
            <a:spLocks noGrp="1"/>
          </p:cNvSpPr>
          <p:nvPr>
            <p:ph sz="quarter" idx="1"/>
          </p:nvPr>
        </p:nvSpPr>
        <p:spPr>
          <a:xfrm>
            <a:off x="612648" y="1556792"/>
            <a:ext cx="8153400" cy="4392488"/>
          </a:xfrm>
        </p:spPr>
        <p:txBody>
          <a:bodyPr>
            <a:noAutofit/>
          </a:bodyPr>
          <a:lstStyle/>
          <a:p>
            <a:pPr>
              <a:lnSpc>
                <a:spcPct val="150000"/>
              </a:lnSpc>
            </a:pPr>
            <a:r>
              <a:rPr lang="el-GR" altLang="el-GR" sz="2400" dirty="0"/>
              <a:t>Έχετε στη διάθεση σας μια σειρά δειγμάτων προϊόντων γάλακτος. Να γίνει οργανοληπτικός έλεγχος και να συμπληρωθεί το αντίστοιχο δελτίο ελέγχου. Να αναγνωριστεί επίσης το είδος του τυριού. </a:t>
            </a:r>
          </a:p>
          <a:p>
            <a:pPr marL="0" indent="0">
              <a:lnSpc>
                <a:spcPct val="150000"/>
              </a:lnSpc>
              <a:buNone/>
            </a:pPr>
            <a:endParaRPr lang="el-GR" altLang="el-GR" sz="2400" dirty="0"/>
          </a:p>
          <a:p>
            <a:pPr marL="0" indent="0">
              <a:lnSpc>
                <a:spcPct val="150000"/>
              </a:lnSpc>
              <a:buNone/>
            </a:pPr>
            <a:r>
              <a:rPr lang="el-GR" altLang="el-GR" sz="2400" dirty="0"/>
              <a:t>Περιγραφή </a:t>
            </a:r>
            <a:r>
              <a:rPr lang="el-GR" altLang="el-GR" sz="2400" dirty="0" smtClean="0"/>
              <a:t>Χαρακτηριστικού, </a:t>
            </a:r>
            <a:endParaRPr lang="el-GR" altLang="el-GR" sz="2400" dirty="0"/>
          </a:p>
          <a:p>
            <a:pPr marL="0" indent="0">
              <a:lnSpc>
                <a:spcPct val="150000"/>
              </a:lnSpc>
              <a:buNone/>
            </a:pPr>
            <a:r>
              <a:rPr lang="el-GR" altLang="el-GR" sz="2400" dirty="0"/>
              <a:t>Βαθμολογία Χαρακτηριστικού (1-5</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r>
              <a:rPr lang="el-GR" altLang="el-GR" sz="2800" dirty="0"/>
              <a:t>Η κατανόηση και η σημασία του οργανοληπτικού ελέγχου των προϊόντων γάλακτος.</a:t>
            </a:r>
          </a:p>
          <a:p>
            <a:r>
              <a:rPr lang="el-GR" altLang="el-GR" sz="2800" dirty="0"/>
              <a:t> Οι σπουδαστές θα εξοικειωθούν και με διάφορες κατηγορίες προϊόντων γάλακτος.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32856"/>
            <a:ext cx="8208912" cy="3168352"/>
          </a:xfrm>
        </p:spPr>
        <p:txBody>
          <a:bodyPr>
            <a:noAutofit/>
          </a:bodyPr>
          <a:lstStyle/>
          <a:p>
            <a:pPr fontAlgn="auto">
              <a:spcAft>
                <a:spcPts val="0"/>
              </a:spcAft>
              <a:defRPr/>
            </a:pPr>
            <a:r>
              <a:rPr lang="el-GR" sz="2800" dirty="0">
                <a:hlinkClick r:id="rId4" action="ppaction://hlinksldjump"/>
              </a:rPr>
              <a:t>Θεωρητικό </a:t>
            </a:r>
            <a:r>
              <a:rPr lang="el-GR" sz="2800" dirty="0" smtClean="0">
                <a:hlinkClick r:id="rId4" action="ppaction://hlinksldjump"/>
              </a:rPr>
              <a:t>μέρος,</a:t>
            </a:r>
            <a:endParaRPr lang="el-GR" sz="2800" dirty="0" smtClean="0"/>
          </a:p>
          <a:p>
            <a:pPr fontAlgn="auto">
              <a:spcAft>
                <a:spcPts val="0"/>
              </a:spcAft>
              <a:defRPr/>
            </a:pPr>
            <a:r>
              <a:rPr lang="el-GR" altLang="el-GR" sz="2800" dirty="0">
                <a:hlinkClick r:id="rId5" action="ppaction://hlinksldjump"/>
              </a:rPr>
              <a:t>Τα Ελληνικά ΠΟΠ </a:t>
            </a:r>
            <a:r>
              <a:rPr lang="el-GR" altLang="el-GR" sz="2800" dirty="0" smtClean="0">
                <a:hlinkClick r:id="rId5" action="ppaction://hlinksldjump"/>
              </a:rPr>
              <a:t>τυριά,</a:t>
            </a:r>
            <a:endParaRPr lang="el-GR" altLang="el-GR" sz="2800" dirty="0" smtClean="0"/>
          </a:p>
          <a:p>
            <a:pPr fontAlgn="auto">
              <a:spcAft>
                <a:spcPts val="0"/>
              </a:spcAft>
              <a:defRPr/>
            </a:pPr>
            <a:r>
              <a:rPr lang="el-GR" sz="2800" dirty="0">
                <a:hlinkClick r:id="rId6" action="ppaction://hlinksldjump"/>
              </a:rPr>
              <a:t>Οργανοληπτικά </a:t>
            </a:r>
            <a:r>
              <a:rPr lang="el-GR" sz="2800" dirty="0" smtClean="0">
                <a:hlinkClick r:id="rId6" action="ppaction://hlinksldjump"/>
              </a:rPr>
              <a:t>χαρακτηριστικά,</a:t>
            </a:r>
            <a:endParaRPr lang="el-GR" sz="2800" dirty="0" smtClean="0"/>
          </a:p>
          <a:p>
            <a:pPr fontAlgn="auto">
              <a:spcAft>
                <a:spcPts val="0"/>
              </a:spcAft>
              <a:defRPr/>
            </a:pPr>
            <a:r>
              <a:rPr lang="el-GR" altLang="el-GR" sz="2800" dirty="0">
                <a:hlinkClick r:id="rId7" action="ppaction://hlinksldjump"/>
              </a:rPr>
              <a:t>Αλλοιώσεις </a:t>
            </a:r>
            <a:r>
              <a:rPr lang="el-GR" altLang="el-GR" sz="2800" dirty="0" smtClean="0">
                <a:hlinkClick r:id="rId7" action="ppaction://hlinksldjump"/>
              </a:rPr>
              <a:t>τυριών,</a:t>
            </a:r>
            <a:endParaRPr lang="el-GR" altLang="el-GR" sz="2800" dirty="0" smtClean="0"/>
          </a:p>
          <a:p>
            <a:pPr fontAlgn="auto">
              <a:spcAft>
                <a:spcPts val="0"/>
              </a:spcAft>
              <a:defRPr/>
            </a:pPr>
            <a:r>
              <a:rPr lang="el-GR" altLang="el-GR" sz="2800" dirty="0">
                <a:hlinkClick r:id="rId8" action="ppaction://hlinksldjump"/>
              </a:rPr>
              <a:t>Πειραματικό </a:t>
            </a:r>
            <a:r>
              <a:rPr lang="el-GR" altLang="el-GR" sz="2800" dirty="0" smtClean="0">
                <a:hlinkClick r:id="rId8" action="ppaction://hlinksldjump"/>
              </a:rPr>
              <a:t>μέρος.</a:t>
            </a: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smtClean="0"/>
              <a:t>Θεωρητικό μέρος (1 από 5)</a:t>
            </a:r>
            <a:endParaRPr lang="el-GR" sz="4000" dirty="0"/>
          </a:p>
        </p:txBody>
      </p:sp>
      <p:sp>
        <p:nvSpPr>
          <p:cNvPr id="23" name="Rectangle 3"/>
          <p:cNvSpPr>
            <a:spLocks noGrp="1" noChangeArrowheads="1"/>
          </p:cNvSpPr>
          <p:nvPr>
            <p:ph idx="1"/>
            <p:custDataLst>
              <p:tags r:id="rId3"/>
            </p:custDataLst>
          </p:nvPr>
        </p:nvSpPr>
        <p:spPr>
          <a:xfrm>
            <a:off x="457200" y="1124744"/>
            <a:ext cx="8229600" cy="4896544"/>
          </a:xfrm>
        </p:spPr>
        <p:txBody>
          <a:bodyPr>
            <a:noAutofit/>
          </a:bodyPr>
          <a:lstStyle/>
          <a:p>
            <a:pPr marL="0" indent="0">
              <a:buNone/>
            </a:pPr>
            <a:r>
              <a:rPr lang="el-GR" sz="2400" dirty="0"/>
              <a:t>Α. Τυριά</a:t>
            </a:r>
            <a:r>
              <a:rPr lang="el-GR" sz="2400" dirty="0" smtClean="0"/>
              <a:t>:</a:t>
            </a:r>
          </a:p>
          <a:p>
            <a:pPr>
              <a:lnSpc>
                <a:spcPct val="80000"/>
              </a:lnSpc>
              <a:buFont typeface="Wingdings" pitchFamily="2" charset="2"/>
              <a:buNone/>
            </a:pPr>
            <a:r>
              <a:rPr lang="el-GR" altLang="el-GR" sz="2400" dirty="0"/>
              <a:t>	Τα είδη τυριών διαφέρουν μεταξύ τους, λόγω της διαφορετικής τεχνολογίας παραγωγής τους. Η ποικιλία αυτή δυσκολεύει ιδιαίτερα την κατάταξη τους, η οποία μπορεί να γίνει βάσει ποικίλων τρόπων (δομή, συνεκτικότητα, ωρίμανση).</a:t>
            </a:r>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a:t> Έτσι μπορεί να κατατάσσονται σε: </a:t>
            </a:r>
          </a:p>
          <a:p>
            <a:pPr>
              <a:lnSpc>
                <a:spcPct val="80000"/>
              </a:lnSpc>
            </a:pPr>
            <a:r>
              <a:rPr lang="el-GR" altLang="el-GR" sz="2400" dirty="0" smtClean="0"/>
              <a:t>Μαλακά,</a:t>
            </a:r>
            <a:endParaRPr lang="el-GR" altLang="el-GR" sz="2400" dirty="0"/>
          </a:p>
          <a:p>
            <a:pPr>
              <a:lnSpc>
                <a:spcPct val="80000"/>
              </a:lnSpc>
            </a:pPr>
            <a:r>
              <a:rPr lang="el-GR" altLang="el-GR" sz="2400" dirty="0" err="1" smtClean="0"/>
              <a:t>Ημίσκληρα</a:t>
            </a:r>
            <a:r>
              <a:rPr lang="el-GR" altLang="el-GR" sz="2400" dirty="0" smtClean="0"/>
              <a:t>,</a:t>
            </a:r>
            <a:endParaRPr lang="el-GR" altLang="el-GR" sz="2400" dirty="0"/>
          </a:p>
          <a:p>
            <a:pPr>
              <a:lnSpc>
                <a:spcPct val="80000"/>
              </a:lnSpc>
            </a:pPr>
            <a:r>
              <a:rPr lang="el-GR" altLang="el-GR" sz="2400" dirty="0" smtClean="0"/>
              <a:t>Σκληρά,</a:t>
            </a:r>
            <a:endParaRPr lang="el-GR" altLang="el-GR" sz="2400" dirty="0"/>
          </a:p>
          <a:p>
            <a:pPr>
              <a:lnSpc>
                <a:spcPct val="80000"/>
              </a:lnSpc>
            </a:pPr>
            <a:r>
              <a:rPr lang="el-GR" altLang="el-GR" sz="2400" dirty="0" smtClean="0"/>
              <a:t>Πολύ σκληρά, </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Θεωρητικό μέρος </a:t>
            </a:r>
            <a:r>
              <a:rPr lang="el-GR" sz="4000" dirty="0" smtClean="0"/>
              <a:t>(2 </a:t>
            </a:r>
            <a:r>
              <a:rPr lang="el-GR" sz="4000" dirty="0"/>
              <a:t>από </a:t>
            </a:r>
            <a:r>
              <a:rPr lang="el-GR" sz="4000" dirty="0" smtClean="0"/>
              <a:t>5)</a:t>
            </a:r>
            <a:endParaRPr lang="el-GR" sz="4000" dirty="0"/>
          </a:p>
        </p:txBody>
      </p:sp>
      <p:sp>
        <p:nvSpPr>
          <p:cNvPr id="9" name="Rectangle 3"/>
          <p:cNvSpPr txBox="1">
            <a:spLocks noChangeArrowheads="1"/>
          </p:cNvSpPr>
          <p:nvPr>
            <p:custDataLst>
              <p:tags r:id="rId2"/>
            </p:custDataLst>
          </p:nvPr>
        </p:nvSpPr>
        <p:spPr>
          <a:xfrm>
            <a:off x="467544" y="1196752"/>
            <a:ext cx="8219256" cy="5015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pPr>
            <a:r>
              <a:rPr lang="el-GR" altLang="el-GR" sz="2400" dirty="0" smtClean="0"/>
              <a:t>ή </a:t>
            </a:r>
          </a:p>
          <a:p>
            <a:pPr marL="342900" indent="-342900" algn="l">
              <a:lnSpc>
                <a:spcPct val="80000"/>
              </a:lnSpc>
              <a:buFont typeface="Arial" panose="020B0604020202020204" pitchFamily="34" charset="0"/>
              <a:buChar char="•"/>
            </a:pPr>
            <a:r>
              <a:rPr lang="el-GR" altLang="el-GR" sz="2400" dirty="0" smtClean="0"/>
              <a:t>Που δεν ωριμάζουν,</a:t>
            </a:r>
          </a:p>
          <a:p>
            <a:pPr marL="342900" indent="-342900" algn="l">
              <a:lnSpc>
                <a:spcPct val="80000"/>
              </a:lnSpc>
              <a:buFont typeface="Arial" panose="020B0604020202020204" pitchFamily="34" charset="0"/>
              <a:buChar char="•"/>
            </a:pPr>
            <a:r>
              <a:rPr lang="el-GR" altLang="el-GR" sz="2400" dirty="0" smtClean="0"/>
              <a:t>Που ωριμάζουν με βακτήρια που αναπτύσσονται σε όλη τη μάζα,</a:t>
            </a:r>
          </a:p>
          <a:p>
            <a:pPr marL="342900" indent="-342900" algn="l">
              <a:lnSpc>
                <a:spcPct val="80000"/>
              </a:lnSpc>
              <a:buFont typeface="Arial" panose="020B0604020202020204" pitchFamily="34" charset="0"/>
              <a:buChar char="•"/>
            </a:pPr>
            <a:r>
              <a:rPr lang="el-GR" altLang="el-GR" sz="2400" dirty="0" smtClean="0"/>
              <a:t>Που ωριμάζουν με εσωτερική ανάπτυξη μυκήτων, </a:t>
            </a:r>
          </a:p>
          <a:p>
            <a:pPr marL="342900" indent="-342900" algn="l">
              <a:lnSpc>
                <a:spcPct val="80000"/>
              </a:lnSpc>
              <a:buFont typeface="Arial" panose="020B0604020202020204" pitchFamily="34" charset="0"/>
              <a:buChar char="•"/>
            </a:pPr>
            <a:r>
              <a:rPr lang="el-GR" altLang="el-GR" sz="2400" dirty="0" smtClean="0"/>
              <a:t>Που ωριμάζουν με επιφανειακή ανάπτυξη μυκήτων ή βακτηρίων. </a:t>
            </a:r>
          </a:p>
          <a:p>
            <a:pPr marL="342900" indent="-342900" algn="l">
              <a:lnSpc>
                <a:spcPct val="80000"/>
              </a:lnSpc>
              <a:buFont typeface="Arial" panose="020B0604020202020204" pitchFamily="34" charset="0"/>
              <a:buChar char="•"/>
            </a:pPr>
            <a:endParaRPr lang="el-GR" altLang="el-GR" sz="2400" dirty="0" smtClean="0"/>
          </a:p>
          <a:p>
            <a:pPr algn="l">
              <a:lnSpc>
                <a:spcPct val="80000"/>
              </a:lnSpc>
            </a:pPr>
            <a:r>
              <a:rPr lang="el-GR" sz="2400" dirty="0" smtClean="0"/>
              <a:t>Η κατάταξη τους στον Κώδικα Τροφίμων και Ποτών έχει ως εξής: </a:t>
            </a:r>
          </a:p>
          <a:p>
            <a:pPr marL="609600" indent="-609600" algn="l">
              <a:buFont typeface="Arial" panose="020B0604020202020204" pitchFamily="34" charset="0"/>
              <a:buChar char="•"/>
            </a:pPr>
            <a:r>
              <a:rPr lang="el-GR" altLang="el-GR" sz="2400" dirty="0" smtClean="0"/>
              <a:t>Τυριά από γάλα με ωρίμανση, </a:t>
            </a:r>
          </a:p>
          <a:p>
            <a:pPr marL="609600" indent="-609600" algn="l">
              <a:buFont typeface="Arial" panose="020B0604020202020204" pitchFamily="34" charset="0"/>
              <a:buChar char="•"/>
            </a:pPr>
            <a:r>
              <a:rPr lang="el-GR" altLang="el-GR" sz="2400" dirty="0" smtClean="0"/>
              <a:t>Τυριά από γάλα χωρίς ωρίμανση,</a:t>
            </a:r>
          </a:p>
          <a:p>
            <a:pPr marL="609600" indent="-609600" algn="l">
              <a:buFont typeface="Arial" panose="020B0604020202020204" pitchFamily="34" charset="0"/>
              <a:buChar char="•"/>
            </a:pPr>
            <a:r>
              <a:rPr lang="el-GR" altLang="el-GR" sz="2400" dirty="0" smtClean="0"/>
              <a:t> Τυριά από τυρόγαλα με ή χωρίς ωρίμανση,</a:t>
            </a:r>
          </a:p>
          <a:p>
            <a:pPr marL="609600" indent="-609600" algn="l">
              <a:buFont typeface="Arial" panose="020B0604020202020204" pitchFamily="34" charset="0"/>
              <a:buChar char="•"/>
            </a:pPr>
            <a:r>
              <a:rPr lang="el-GR" altLang="el-GR" sz="2400" dirty="0" smtClean="0"/>
              <a:t>Ανακατεργασμένα ή τετηγμένα τυριά. </a:t>
            </a:r>
          </a:p>
          <a:p>
            <a:pPr marL="609600" indent="-609600"/>
            <a:endParaRPr lang="el-GR" altLang="el-GR" sz="2400" dirty="0" smtClean="0"/>
          </a:p>
          <a:p>
            <a:pPr algn="l">
              <a:lnSpc>
                <a:spcPct val="80000"/>
              </a:lnSpc>
            </a:pP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Θεωρητικό μέρος </a:t>
            </a:r>
            <a:r>
              <a:rPr lang="el-GR" sz="4000" dirty="0" smtClean="0"/>
              <a:t>(3 </a:t>
            </a:r>
            <a:r>
              <a:rPr lang="el-GR" sz="4000" dirty="0"/>
              <a:t>από </a:t>
            </a:r>
            <a:r>
              <a:rPr lang="el-GR" sz="4000" dirty="0" smtClean="0"/>
              <a:t>5)</a:t>
            </a:r>
            <a:endParaRPr lang="el-GR" sz="4000" dirty="0"/>
          </a:p>
        </p:txBody>
      </p:sp>
      <p:sp>
        <p:nvSpPr>
          <p:cNvPr id="7" name="2 - Θέση περιεχομένου" descr="Τα τυριά από γάλα με ωρίμανση είναι τα περισσότερα και διακρίνονται:&#10;Πολύ σκληρά : μικρότερο από τριαντα δύο επί τοις εκατό υγρασία (Παρμεζάνα),&#10;Σκληρά : μικρότερο από τριαντα οκτώ τοις εκατό υγρασία (Κεφαλοτύρι, Γραβιέρα),&#10;Ημίσκληρα : μικρότερο από σαραντα έξι τοις εκατό υγρασία (Edam, Gouda),&#10;Τριμμένα, &#10; Μαλακά : μικρότερο από πενηντα οκτώ τοις εκατό υγρασία:&#10;Λευκά τυριά άλμης (Φέτα, Τελεμές),&#10;Άλλα μαλακά (Mozzarella).&#10;"/>
          <p:cNvSpPr>
            <a:spLocks noGrp="1"/>
          </p:cNvSpPr>
          <p:nvPr>
            <p:ph idx="1"/>
          </p:nvPr>
        </p:nvSpPr>
        <p:spPr>
          <a:xfrm>
            <a:off x="467544" y="1268759"/>
            <a:ext cx="8219256" cy="4608513"/>
          </a:xfrm>
        </p:spPr>
        <p:txBody>
          <a:bodyPr>
            <a:noAutofit/>
          </a:bodyPr>
          <a:lstStyle/>
          <a:p>
            <a:pPr marL="0" indent="0">
              <a:buNone/>
            </a:pPr>
            <a:r>
              <a:rPr lang="el-GR" sz="2400" dirty="0"/>
              <a:t>Τα τυριά από γάλα με ωρίμανση είναι τα περισσότερα και </a:t>
            </a:r>
            <a:r>
              <a:rPr lang="el-GR" sz="2400" dirty="0" smtClean="0"/>
              <a:t>διακρίνονται:</a:t>
            </a:r>
          </a:p>
          <a:p>
            <a:r>
              <a:rPr lang="el-GR" altLang="el-GR" sz="2400" dirty="0"/>
              <a:t>Πολύ σκληρά </a:t>
            </a:r>
            <a:r>
              <a:rPr lang="el-GR" altLang="el-GR" sz="2400" dirty="0" smtClean="0"/>
              <a:t>: </a:t>
            </a:r>
            <a:r>
              <a:rPr lang="el-GR" altLang="el-GR" sz="2400" dirty="0"/>
              <a:t>&lt;32% υγρασία (Παρμεζάνα</a:t>
            </a:r>
            <a:r>
              <a:rPr lang="el-GR" altLang="el-GR" sz="2400" dirty="0" smtClean="0"/>
              <a:t>),</a:t>
            </a:r>
            <a:endParaRPr lang="el-GR" altLang="el-GR" sz="2400" dirty="0"/>
          </a:p>
          <a:p>
            <a:r>
              <a:rPr lang="el-GR" altLang="el-GR" sz="2400" dirty="0"/>
              <a:t>Σκληρά</a:t>
            </a:r>
            <a:r>
              <a:rPr lang="el-GR" altLang="el-GR" sz="2400" dirty="0" smtClean="0"/>
              <a:t> </a:t>
            </a:r>
            <a:r>
              <a:rPr lang="el-GR" altLang="el-GR" sz="2400" dirty="0"/>
              <a:t>: &lt;38% υγρασία (Κεφαλοτύρι, Γραβιέρα</a:t>
            </a:r>
            <a:r>
              <a:rPr lang="el-GR" altLang="el-GR" sz="2400" dirty="0" smtClean="0"/>
              <a:t>),</a:t>
            </a:r>
            <a:endParaRPr lang="el-GR" altLang="el-GR" sz="2400" dirty="0"/>
          </a:p>
          <a:p>
            <a:r>
              <a:rPr lang="el-GR" altLang="el-GR" sz="2400" dirty="0" err="1"/>
              <a:t>Ημίσκληρα</a:t>
            </a:r>
            <a:r>
              <a:rPr lang="el-GR" altLang="el-GR" sz="2400" dirty="0"/>
              <a:t> </a:t>
            </a:r>
            <a:r>
              <a:rPr lang="el-GR" altLang="el-GR" sz="2400" dirty="0" smtClean="0"/>
              <a:t>: </a:t>
            </a:r>
            <a:r>
              <a:rPr lang="el-GR" altLang="el-GR" sz="2400" dirty="0"/>
              <a:t>&lt;46% υγρασία (</a:t>
            </a:r>
            <a:r>
              <a:rPr lang="en-US" altLang="el-GR" sz="2400" dirty="0"/>
              <a:t>Edam</a:t>
            </a:r>
            <a:r>
              <a:rPr lang="el-GR" altLang="el-GR" sz="2400" dirty="0"/>
              <a:t>,</a:t>
            </a:r>
            <a:r>
              <a:rPr lang="en-US" altLang="el-GR" sz="2400" dirty="0"/>
              <a:t> Gouda</a:t>
            </a:r>
            <a:r>
              <a:rPr lang="en-US" altLang="el-GR" sz="2400" dirty="0" smtClean="0"/>
              <a:t>)</a:t>
            </a:r>
            <a:r>
              <a:rPr lang="el-GR" altLang="el-GR" sz="2400" dirty="0" smtClean="0"/>
              <a:t>,</a:t>
            </a:r>
            <a:endParaRPr lang="el-GR" altLang="el-GR" sz="2400" dirty="0"/>
          </a:p>
          <a:p>
            <a:r>
              <a:rPr lang="el-GR" altLang="el-GR" sz="2400" dirty="0" smtClean="0"/>
              <a:t>Τριμμένα, </a:t>
            </a:r>
            <a:endParaRPr lang="el-GR" altLang="el-GR" sz="2400" dirty="0"/>
          </a:p>
          <a:p>
            <a:r>
              <a:rPr lang="el-GR" altLang="el-GR" sz="2400" dirty="0"/>
              <a:t> Μαλακά </a:t>
            </a:r>
            <a:r>
              <a:rPr lang="el-GR" altLang="el-GR" sz="2400" dirty="0" smtClean="0"/>
              <a:t>: </a:t>
            </a:r>
            <a:r>
              <a:rPr lang="el-GR" altLang="el-GR" sz="2400" dirty="0"/>
              <a:t>&lt;58%:</a:t>
            </a:r>
          </a:p>
          <a:p>
            <a:pPr lvl="1"/>
            <a:r>
              <a:rPr lang="el-GR" altLang="el-GR" sz="2400" dirty="0" smtClean="0"/>
              <a:t>Λευκά τυριά άλμης </a:t>
            </a:r>
            <a:r>
              <a:rPr lang="el-GR" altLang="el-GR" sz="2400" dirty="0"/>
              <a:t>(Φέτα, Τελεμές</a:t>
            </a:r>
            <a:r>
              <a:rPr lang="el-GR" altLang="el-GR" sz="2400" dirty="0" smtClean="0"/>
              <a:t>),</a:t>
            </a:r>
            <a:endParaRPr lang="el-GR" altLang="el-GR" sz="2400" dirty="0"/>
          </a:p>
          <a:p>
            <a:pPr lvl="1"/>
            <a:r>
              <a:rPr lang="el-GR" altLang="el-GR" sz="2400" dirty="0" smtClean="0"/>
              <a:t>Άλλα μαλακά </a:t>
            </a:r>
            <a:r>
              <a:rPr lang="el-GR" altLang="el-GR" sz="2400" dirty="0"/>
              <a:t>(</a:t>
            </a:r>
            <a:r>
              <a:rPr lang="en-US" altLang="el-GR" sz="2400" dirty="0"/>
              <a:t>Mozzarella</a:t>
            </a:r>
            <a:r>
              <a:rPr lang="en-US" altLang="el-GR" sz="2400" dirty="0" smtClean="0"/>
              <a:t>)</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Θεωρητικό μέρος </a:t>
            </a:r>
            <a:r>
              <a:rPr lang="el-GR" sz="4000" dirty="0" smtClean="0"/>
              <a:t>(4 </a:t>
            </a:r>
            <a:r>
              <a:rPr lang="el-GR" sz="4000" dirty="0"/>
              <a:t>από </a:t>
            </a:r>
            <a:r>
              <a:rPr lang="el-GR" sz="4000" dirty="0" smtClean="0"/>
              <a:t>5)</a:t>
            </a:r>
            <a:endParaRPr lang="el-GR" sz="4000" dirty="0"/>
          </a:p>
        </p:txBody>
      </p:sp>
      <p:sp>
        <p:nvSpPr>
          <p:cNvPr id="2" name="Ορθογώνιο 1" descr="Τα τυριά από γάλα χωρίς ωρίμανση:&#10;&#10;μικρότερο από εβδομήντα πέντε τοις εκατό υγρασία (αλοιφώδη υφή, τυριά κρέμα, Κατίκι, Πηχτόγαλο),&#10;&#10;Τα τυριά από τυρόγαλα: (Μανούρι, Μυζήθρα, Ανθότυρο), &#10;&#10;Ανακατεργασμένα ή τετηγμένα τυριά.&#10; &#10;"/>
          <p:cNvSpPr/>
          <p:nvPr/>
        </p:nvSpPr>
        <p:spPr>
          <a:xfrm>
            <a:off x="432521" y="1844824"/>
            <a:ext cx="8219255" cy="3046988"/>
          </a:xfrm>
          <a:prstGeom prst="rect">
            <a:avLst/>
          </a:prstGeom>
        </p:spPr>
        <p:txBody>
          <a:bodyPr wrap="square">
            <a:spAutoFit/>
          </a:bodyPr>
          <a:lstStyle/>
          <a:p>
            <a:r>
              <a:rPr lang="el-GR" altLang="el-GR" sz="2400" dirty="0"/>
              <a:t>Τα τυριά από γάλα χωρίς ωρίμανση</a:t>
            </a:r>
            <a:r>
              <a:rPr lang="el-GR" altLang="el-GR" sz="2400" dirty="0" smtClean="0"/>
              <a:t>:</a:t>
            </a:r>
          </a:p>
          <a:p>
            <a:endParaRPr lang="el-GR" altLang="el-GR" sz="2400" dirty="0"/>
          </a:p>
          <a:p>
            <a:pPr marL="342900" indent="-342900">
              <a:buFont typeface="Arial" panose="020B0604020202020204" pitchFamily="34" charset="0"/>
              <a:buChar char="•"/>
            </a:pPr>
            <a:r>
              <a:rPr lang="el-GR" altLang="el-GR" sz="2400" dirty="0"/>
              <a:t>&lt;75% υγρασία (</a:t>
            </a:r>
            <a:r>
              <a:rPr lang="el-GR" altLang="el-GR" sz="2400" dirty="0" err="1"/>
              <a:t>αλοιφώδη</a:t>
            </a:r>
            <a:r>
              <a:rPr lang="el-GR" altLang="el-GR" sz="2400" dirty="0"/>
              <a:t> υφή, τυριά κρέμα, </a:t>
            </a:r>
            <a:r>
              <a:rPr lang="el-GR" altLang="el-GR" sz="2400" dirty="0" err="1"/>
              <a:t>Κατίκι</a:t>
            </a:r>
            <a:r>
              <a:rPr lang="el-GR" altLang="el-GR" sz="2400" dirty="0"/>
              <a:t>, </a:t>
            </a:r>
            <a:r>
              <a:rPr lang="el-GR" altLang="el-GR" sz="2400" dirty="0" err="1"/>
              <a:t>Πηχτόγαλο</a:t>
            </a:r>
            <a:r>
              <a:rPr lang="el-GR" altLang="el-GR" sz="2400" dirty="0" smtClean="0"/>
              <a:t>),</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Τα τυριά από τυρόγαλα</a:t>
            </a:r>
            <a:r>
              <a:rPr lang="el-GR" altLang="el-GR" sz="2400" dirty="0" smtClean="0"/>
              <a:t>: (</a:t>
            </a:r>
            <a:r>
              <a:rPr lang="el-GR" altLang="el-GR" sz="2400" dirty="0"/>
              <a:t>Μανούρι, Μυζήθρα, Ανθότυρο</a:t>
            </a:r>
            <a:r>
              <a:rPr lang="el-GR" altLang="el-GR" sz="2400" dirty="0" smtClean="0"/>
              <a:t>), </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Ανακατεργασμένα ή τετηγμένα </a:t>
            </a:r>
            <a:r>
              <a:rPr lang="el-GR" altLang="el-GR" sz="2400" dirty="0" smtClean="0"/>
              <a:t>τυριά.</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Οργανοληπτικός Έλεγχος προϊόντων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10:59:44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10,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4,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B7352E9-3E17-4746-84D6-EC4532B4A1E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4699</TotalTime>
  <Words>2518</Words>
  <Application>Microsoft Office PowerPoint</Application>
  <PresentationFormat>Προβολή στην οθόνη (4:3)</PresentationFormat>
  <Paragraphs>280</Paragraphs>
  <Slides>32</Slides>
  <Notes>31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Θεωρητικό μέρος (1 από 5)</vt:lpstr>
      <vt:lpstr>Θεωρητικό μέρος (2 από 5)</vt:lpstr>
      <vt:lpstr>Θεωρητικό μέρος (3 από 5)</vt:lpstr>
      <vt:lpstr>Θεωρητικό μέρος (4 από 5)</vt:lpstr>
      <vt:lpstr>Θεωρητικό μέρος (5 από 5)</vt:lpstr>
      <vt:lpstr>Τα Ελληνικά ΠΟΠ τυριά (1 από 10)</vt:lpstr>
      <vt:lpstr>Τα Ελληνικά ΠΟΠ τυριά (2 από 10)</vt:lpstr>
      <vt:lpstr>Τα Ελληνικά ΠΟΠ τυριά (3 από 10)</vt:lpstr>
      <vt:lpstr>Τα Ελληνικά ΠΟΠ τυριά (4 από 10)</vt:lpstr>
      <vt:lpstr>Τα Ελληνικά ΠΟΠ τυριά (5 από 10)</vt:lpstr>
      <vt:lpstr>Τα Ελληνικά ΠΟΠ τυριά (6 από 10)</vt:lpstr>
      <vt:lpstr>Τα Ελληνικά ΠΟΠ τυριά (7 από 10)</vt:lpstr>
      <vt:lpstr>Τα Ελληνικά ΠΟΠ τυριά (8 από 10)</vt:lpstr>
      <vt:lpstr>Τα Ελληνικά ΠΟΠ τυριά (9 από 10)</vt:lpstr>
      <vt:lpstr>Τα Ελληνικά ΠΟΠ τυριά (10 από 10)</vt:lpstr>
      <vt:lpstr>Οργανοληπτικά χαρακτηριστικά (1 από 4)</vt:lpstr>
      <vt:lpstr>Οργανοληπτικά χαρακτηριστικά (2 από 4)</vt:lpstr>
      <vt:lpstr>Οργανοληπτικά χαρακτηριστικά (3 από 4)</vt:lpstr>
      <vt:lpstr>Οργανοληπτικά χαρακτηριστικά (4 από 4)</vt:lpstr>
      <vt:lpstr>Αλλοιώσεις τυριών (1 από 6) </vt:lpstr>
      <vt:lpstr>Αλλοιώσεις τυριών (2 από 6) </vt:lpstr>
      <vt:lpstr>Αλλοιώσεις τυριών (3 από 6) </vt:lpstr>
      <vt:lpstr>Αλλοιώσεις τυριών (4 από 6) </vt:lpstr>
      <vt:lpstr>Αλλοιώσεις τυριών (5 από 6) </vt:lpstr>
      <vt:lpstr>Αλλοιώσεις τυριών (6 από 6) </vt:lpstr>
      <vt:lpstr>Πειραματικό μέρος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Οργανοληπτικός Έλεγχος προϊόντων γάλακτος.</dc:subject>
  <dc:creator>Ελένη Μαλισσιόβα</dc:creator>
  <cp:keywords>Οργανοληπτικός Έλεγχος προϊόντων γάλακτος</cp:keywords>
  <cp:lastModifiedBy>Windows User</cp:lastModifiedBy>
  <cp:revision>420</cp:revision>
  <dcterms:created xsi:type="dcterms:W3CDTF">2012-09-06T09:03:05Z</dcterms:created>
  <dcterms:modified xsi:type="dcterms:W3CDTF">2005-10-03T19:59:51Z</dcterms:modified>
</cp:coreProperties>
</file>