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118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FCDA49-6424-4E6E-AF2D-D5EE84009233}" type="datetimeFigureOut">
              <a:rPr lang="en-US" smtClean="0"/>
              <a:t>11/27/2014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4DE9DC-631D-4FF3-9F28-59691C47E82A}" type="slidenum">
              <a:rPr lang="en-US" smtClean="0"/>
              <a:t>‹#›</a:t>
            </a:fld>
            <a:endParaRPr lang="en-US"/>
          </a:p>
        </p:txBody>
      </p:sp>
    </p:spTree>
    <p:extLst>
      <p:ext uri="{BB962C8B-B14F-4D97-AF65-F5344CB8AC3E}">
        <p14:creationId xmlns:p14="http://schemas.microsoft.com/office/powerpoint/2010/main" val="2797891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9A24FF-38EF-484F-8DC9-5D3D49BF9AD8}" type="datetimeFigureOut">
              <a:rPr lang="en-US" smtClean="0"/>
              <a:pPr/>
              <a:t>11/27/2014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539978-CBDF-4D72-BCB6-47CBC0F45C6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9A24FF-38EF-484F-8DC9-5D3D49BF9AD8}" type="datetimeFigureOut">
              <a:rPr lang="en-US" smtClean="0"/>
              <a:pPr/>
              <a:t>11/27/2014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539978-CBDF-4D72-BCB6-47CBC0F45C6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9A24FF-38EF-484F-8DC9-5D3D49BF9AD8}" type="datetimeFigureOut">
              <a:rPr lang="en-US" smtClean="0"/>
              <a:pPr/>
              <a:t>11/27/2014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539978-CBDF-4D72-BCB6-47CBC0F45C6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lgn="ctr"/>
            <a:r>
              <a:rPr lang="el-GR" dirty="0" smtClean="0"/>
              <a:t>Γ΄Εξάμηνο</a:t>
            </a:r>
            <a:endParaRPr lang="en-US" dirty="0"/>
          </a:p>
        </p:txBody>
      </p:sp>
      <p:sp>
        <p:nvSpPr>
          <p:cNvPr id="5" name="Footer Placeholder 4"/>
          <p:cNvSpPr>
            <a:spLocks noGrp="1"/>
          </p:cNvSpPr>
          <p:nvPr>
            <p:ph type="ftr" sz="quarter" idx="11"/>
          </p:nvPr>
        </p:nvSpPr>
        <p:spPr>
          <a:xfrm>
            <a:off x="3275856" y="6309320"/>
            <a:ext cx="2311896" cy="412155"/>
          </a:xfrm>
        </p:spPr>
        <p:txBody>
          <a:bodyPr/>
          <a:lstStyle/>
          <a:p>
            <a:r>
              <a:rPr lang="el-GR" dirty="0" smtClean="0"/>
              <a:t>ΠΤΔΕ</a:t>
            </a:r>
            <a:endParaRPr lang="en-US" dirty="0"/>
          </a:p>
        </p:txBody>
      </p:sp>
      <p:sp>
        <p:nvSpPr>
          <p:cNvPr id="6" name="Slide Number Placeholder 5"/>
          <p:cNvSpPr>
            <a:spLocks noGrp="1"/>
          </p:cNvSpPr>
          <p:nvPr>
            <p:ph type="sldNum" sz="quarter" idx="12"/>
          </p:nvPr>
        </p:nvSpPr>
        <p:spPr>
          <a:xfrm>
            <a:off x="6156176" y="6309320"/>
            <a:ext cx="2530624" cy="412155"/>
          </a:xfrm>
        </p:spPr>
        <p:txBody>
          <a:bodyPr/>
          <a:lstStyle/>
          <a:p>
            <a:pPr algn="ctr"/>
            <a:r>
              <a:rPr lang="el-GR" dirty="0" smtClean="0"/>
              <a:t>Σ. Καλδή</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9A24FF-38EF-484F-8DC9-5D3D49BF9AD8}" type="datetimeFigureOut">
              <a:rPr lang="en-US" smtClean="0"/>
              <a:pPr/>
              <a:t>11/27/2014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539978-CBDF-4D72-BCB6-47CBC0F45C6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9A24FF-38EF-484F-8DC9-5D3D49BF9AD8}" type="datetimeFigureOut">
              <a:rPr lang="en-US" smtClean="0"/>
              <a:pPr/>
              <a:t>11/27/2014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539978-CBDF-4D72-BCB6-47CBC0F45C6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9A24FF-38EF-484F-8DC9-5D3D49BF9AD8}" type="datetimeFigureOut">
              <a:rPr lang="en-US" smtClean="0"/>
              <a:pPr/>
              <a:t>11/27/2014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539978-CBDF-4D72-BCB6-47CBC0F45C6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9A24FF-38EF-484F-8DC9-5D3D49BF9AD8}" type="datetimeFigureOut">
              <a:rPr lang="en-US" smtClean="0"/>
              <a:pPr/>
              <a:t>11/27/2014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539978-CBDF-4D72-BCB6-47CBC0F45C6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9A24FF-38EF-484F-8DC9-5D3D49BF9AD8}" type="datetimeFigureOut">
              <a:rPr lang="en-US" smtClean="0"/>
              <a:pPr/>
              <a:t>11/27/2014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539978-CBDF-4D72-BCB6-47CBC0F45C6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9A24FF-38EF-484F-8DC9-5D3D49BF9AD8}" type="datetimeFigureOut">
              <a:rPr lang="en-US" smtClean="0"/>
              <a:pPr/>
              <a:t>11/27/2014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539978-CBDF-4D72-BCB6-47CBC0F45C6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9A24FF-38EF-484F-8DC9-5D3D49BF9AD8}" type="datetimeFigureOut">
              <a:rPr lang="en-US" smtClean="0"/>
              <a:pPr/>
              <a:t>11/27/2014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539978-CBDF-4D72-BCB6-47CBC0F45C6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9A24FF-38EF-484F-8DC9-5D3D49BF9AD8}" type="datetimeFigureOut">
              <a:rPr lang="en-US" smtClean="0"/>
              <a:pPr/>
              <a:t>11/27/2014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539978-CBDF-4D72-BCB6-47CBC0F45C6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2800" b="1" dirty="0" smtClean="0"/>
              <a:t>ΜΟΝΤΕΛΑ ΣΧΕΔΙΑΣΜΟΥ &amp; ΑΝΑΠΤΥΞΗΣ ΑΝΑΛΥΤΙΚΩΝ ΠΡΟΓΡΑΜΜΑΤΩΝ</a:t>
            </a:r>
            <a:endParaRPr lang="en-US" sz="2800" b="1" dirty="0"/>
          </a:p>
        </p:txBody>
      </p:sp>
      <p:sp>
        <p:nvSpPr>
          <p:cNvPr id="5" name="Content Placeholder 4"/>
          <p:cNvSpPr>
            <a:spLocks noGrp="1"/>
          </p:cNvSpPr>
          <p:nvPr>
            <p:ph idx="1"/>
          </p:nvPr>
        </p:nvSpPr>
        <p:spPr>
          <a:xfrm>
            <a:off x="457200" y="1556792"/>
            <a:ext cx="8229600" cy="4752528"/>
          </a:xfrm>
        </p:spPr>
        <p:txBody>
          <a:bodyPr>
            <a:normAutofit fontScale="92500" lnSpcReduction="20000"/>
          </a:bodyPr>
          <a:lstStyle/>
          <a:p>
            <a:r>
              <a:rPr lang="el-GR" sz="2400" b="1" u="sng" dirty="0" smtClean="0"/>
              <a:t>Γραμμικό μοντέλο</a:t>
            </a:r>
            <a:r>
              <a:rPr lang="el-GR" sz="2400" dirty="0" smtClean="0"/>
              <a:t>: για το σχεδιασμό του αναλυτικού προγράμματος καθορίζονται αρχικά οι γενικοί σκοποί και ειδικοί στόχοι, στη συνέχεια το περιεχόμενο διδασκαλίας και τέλος προγραμματίζονται οι μορφές και τεχνικές διδασκαλίας καθώς επίσης και τα εργαλεία αξιολόγησης με σκοπό τον έλεγχο της έκτασης επίτευξης των στόχων </a:t>
            </a:r>
            <a:r>
              <a:rPr lang="en-US" sz="2400" dirty="0" smtClean="0"/>
              <a:t>(R, Tyler, 1949)</a:t>
            </a:r>
            <a:r>
              <a:rPr lang="el-GR" sz="2400" dirty="0" smtClean="0"/>
              <a:t>. Προκαθορισμένο</a:t>
            </a:r>
          </a:p>
          <a:p>
            <a:r>
              <a:rPr lang="el-GR" sz="2400" b="1" u="sng" dirty="0" smtClean="0"/>
              <a:t>Κυκλικό μοντέλο</a:t>
            </a:r>
            <a:r>
              <a:rPr lang="el-GR" sz="2400" dirty="0" smtClean="0"/>
              <a:t>: Τα 4 παραπάνω βήματα επαναπροσδιορίζονται  μετά την αξιολόγηση και δεν είναι </a:t>
            </a:r>
            <a:r>
              <a:rPr lang="el-GR" sz="2400" dirty="0" err="1" smtClean="0"/>
              <a:t>προκαθαρισμένα</a:t>
            </a:r>
            <a:r>
              <a:rPr lang="el-GR" sz="2400" dirty="0" smtClean="0"/>
              <a:t>.</a:t>
            </a:r>
          </a:p>
          <a:p>
            <a:r>
              <a:rPr lang="el-GR" sz="2400" b="1" u="sng" dirty="0" smtClean="0"/>
              <a:t>Διαδικαστικό μοντέλο</a:t>
            </a:r>
            <a:r>
              <a:rPr lang="el-GR" sz="2400" dirty="0" smtClean="0"/>
              <a:t>: </a:t>
            </a:r>
            <a:r>
              <a:rPr lang="en-US" sz="2400" dirty="0" smtClean="0"/>
              <a:t> </a:t>
            </a:r>
            <a:r>
              <a:rPr lang="el-GR" sz="2400" dirty="0" smtClean="0"/>
              <a:t>Ανάπτυξη στρατηγικών μάθησης και λύσης προβλημάτων. </a:t>
            </a:r>
            <a:r>
              <a:rPr lang="el-GR" sz="2400" dirty="0"/>
              <a:t>Έ</a:t>
            </a:r>
            <a:r>
              <a:rPr lang="el-GR" sz="2400" dirty="0" smtClean="0"/>
              <a:t>μφαση σε σύγχρονες  μεθόδους μάθησης, π.χ. διερευνητική, </a:t>
            </a:r>
            <a:r>
              <a:rPr lang="el-GR" sz="2400" dirty="0" err="1" smtClean="0"/>
              <a:t>ανακαλυπτική</a:t>
            </a:r>
            <a:r>
              <a:rPr lang="el-GR" sz="2400" dirty="0" smtClean="0"/>
              <a:t> μάθηση, </a:t>
            </a:r>
            <a:r>
              <a:rPr lang="en-US" sz="2400" dirty="0" smtClean="0"/>
              <a:t>projects</a:t>
            </a:r>
            <a:r>
              <a:rPr lang="el-GR" sz="2400" dirty="0" smtClean="0"/>
              <a:t> </a:t>
            </a:r>
            <a:r>
              <a:rPr lang="en-US" sz="2400" dirty="0" smtClean="0"/>
              <a:t>(</a:t>
            </a:r>
            <a:r>
              <a:rPr lang="en-US" sz="2400" dirty="0" err="1" smtClean="0"/>
              <a:t>Stenhouse</a:t>
            </a:r>
            <a:r>
              <a:rPr lang="en-US" sz="2400" dirty="0" smtClean="0"/>
              <a:t>, Bruner)</a:t>
            </a:r>
            <a:r>
              <a:rPr lang="el-GR" sz="2400" dirty="0" smtClean="0"/>
              <a:t>.</a:t>
            </a:r>
          </a:p>
          <a:p>
            <a:r>
              <a:rPr lang="el-GR" sz="2400" b="1" u="sng" dirty="0" smtClean="0"/>
              <a:t>Μοντέλο περιεχομένων</a:t>
            </a:r>
            <a:r>
              <a:rPr lang="el-GR" sz="2400" dirty="0" smtClean="0"/>
              <a:t>: Καθορισμός μαθημάτων που πρέπει να διδάσκονται σε επίπεδο σχολείου εξατομικευμένα, ισχύει η αρχή της ελευθερίας του εκπαιδευτικού για την επιλογή μεθόδων. </a:t>
            </a:r>
            <a:r>
              <a:rPr lang="en-US" sz="2400" dirty="0" smtClean="0"/>
              <a:t> </a:t>
            </a:r>
            <a:r>
              <a:rPr lang="el-GR" sz="2400" dirty="0" smtClean="0"/>
              <a:t>Εφαρμογή του μοντέλου στη δευτεροβάθμια εκπαίδευση σε πολλά εκπαιδευτικά συστήματα.</a:t>
            </a:r>
          </a:p>
          <a:p>
            <a:endParaRPr lang="en-US" sz="2400" dirty="0"/>
          </a:p>
        </p:txBody>
      </p:sp>
      <p:sp>
        <p:nvSpPr>
          <p:cNvPr id="6" name="Date Placeholder 3"/>
          <p:cNvSpPr>
            <a:spLocks noGrp="1"/>
          </p:cNvSpPr>
          <p:nvPr>
            <p:ph type="dt" sz="half" idx="10"/>
          </p:nvPr>
        </p:nvSpPr>
        <p:spPr>
          <a:xfrm>
            <a:off x="457200" y="6356350"/>
            <a:ext cx="2133600" cy="365125"/>
          </a:xfrm>
        </p:spPr>
        <p:txBody>
          <a:bodyPr/>
          <a:lstStyle/>
          <a:p>
            <a:pPr algn="ctr"/>
            <a:r>
              <a:rPr lang="el-GR" b="1" dirty="0" smtClean="0">
                <a:solidFill>
                  <a:schemeClr val="tx1"/>
                </a:solidFill>
              </a:rPr>
              <a:t>Γ΄Εξάμηνο</a:t>
            </a:r>
            <a:endParaRPr lang="en-US" b="1" dirty="0">
              <a:solidFill>
                <a:schemeClr val="tx1"/>
              </a:solidFill>
            </a:endParaRPr>
          </a:p>
        </p:txBody>
      </p:sp>
      <p:sp>
        <p:nvSpPr>
          <p:cNvPr id="7" name="Footer Placeholder 4"/>
          <p:cNvSpPr>
            <a:spLocks noGrp="1"/>
          </p:cNvSpPr>
          <p:nvPr>
            <p:ph type="ftr" sz="quarter" idx="11"/>
          </p:nvPr>
        </p:nvSpPr>
        <p:spPr>
          <a:xfrm>
            <a:off x="3275856" y="6309320"/>
            <a:ext cx="2311896" cy="412155"/>
          </a:xfrm>
        </p:spPr>
        <p:txBody>
          <a:bodyPr/>
          <a:lstStyle/>
          <a:p>
            <a:r>
              <a:rPr lang="el-GR" b="1" dirty="0" smtClean="0">
                <a:solidFill>
                  <a:schemeClr val="tx1"/>
                </a:solidFill>
              </a:rPr>
              <a:t>ΠΤΔΕ</a:t>
            </a:r>
            <a:endParaRPr lang="en-US" b="1" dirty="0">
              <a:solidFill>
                <a:schemeClr val="tx1"/>
              </a:solidFill>
            </a:endParaRPr>
          </a:p>
        </p:txBody>
      </p:sp>
      <p:sp>
        <p:nvSpPr>
          <p:cNvPr id="8" name="Slide Number Placeholder 5"/>
          <p:cNvSpPr>
            <a:spLocks noGrp="1"/>
          </p:cNvSpPr>
          <p:nvPr>
            <p:ph type="sldNum" sz="quarter" idx="12"/>
          </p:nvPr>
        </p:nvSpPr>
        <p:spPr>
          <a:xfrm>
            <a:off x="6156176" y="6309320"/>
            <a:ext cx="2530624" cy="412155"/>
          </a:xfrm>
        </p:spPr>
        <p:txBody>
          <a:bodyPr/>
          <a:lstStyle/>
          <a:p>
            <a:pPr algn="ctr"/>
            <a:r>
              <a:rPr lang="el-GR" b="1" dirty="0" smtClean="0">
                <a:solidFill>
                  <a:schemeClr val="tx1"/>
                </a:solidFill>
              </a:rPr>
              <a:t>Σ. Καλδή</a:t>
            </a:r>
            <a:endParaRPr lang="en-US" b="1"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778098"/>
          </a:xfrm>
        </p:spPr>
        <p:txBody>
          <a:bodyPr>
            <a:normAutofit/>
          </a:bodyPr>
          <a:lstStyle/>
          <a:p>
            <a:r>
              <a:rPr lang="el-GR" sz="2800" b="1" dirty="0" smtClean="0"/>
              <a:t>ΔΙΑΤΑΞΗ ΤΩΝ ΜΟΡΦΩΤΙΚΩΝ ΑΓΑΘΩΝ</a:t>
            </a:r>
            <a:endParaRPr lang="en-US" sz="2800" b="1" dirty="0"/>
          </a:p>
        </p:txBody>
      </p:sp>
      <p:sp>
        <p:nvSpPr>
          <p:cNvPr id="5" name="Content Placeholder 4"/>
          <p:cNvSpPr>
            <a:spLocks noGrp="1"/>
          </p:cNvSpPr>
          <p:nvPr>
            <p:ph idx="1"/>
          </p:nvPr>
        </p:nvSpPr>
        <p:spPr>
          <a:xfrm>
            <a:off x="457200" y="1196752"/>
            <a:ext cx="8229600" cy="5112568"/>
          </a:xfrm>
        </p:spPr>
        <p:txBody>
          <a:bodyPr>
            <a:normAutofit fontScale="77500" lnSpcReduction="20000"/>
          </a:bodyPr>
          <a:lstStyle/>
          <a:p>
            <a:pPr>
              <a:buNone/>
            </a:pPr>
            <a:r>
              <a:rPr lang="el-GR" sz="2400" b="1" u="sng" dirty="0" smtClean="0"/>
              <a:t>1.  Κάθετη διάταξη</a:t>
            </a:r>
            <a:r>
              <a:rPr lang="el-GR" sz="2400" dirty="0" smtClean="0"/>
              <a:t>:</a:t>
            </a:r>
          </a:p>
          <a:p>
            <a:pPr>
              <a:buFont typeface="Wingdings" pitchFamily="2" charset="2"/>
              <a:buChar char="Ø"/>
            </a:pPr>
            <a:r>
              <a:rPr lang="el-GR" sz="2400" dirty="0" smtClean="0"/>
              <a:t>Γνωστικά αντικείμενα (μαθήματα) του ΑΠ ανά βαθμίδες και τάξεις της εκπαίδευσης.</a:t>
            </a:r>
          </a:p>
          <a:p>
            <a:pPr>
              <a:buFont typeface="Wingdings" pitchFamily="2" charset="2"/>
              <a:buChar char="Ø"/>
            </a:pPr>
            <a:r>
              <a:rPr lang="el-GR" sz="2400" b="1" i="1" dirty="0" smtClean="0"/>
              <a:t>Με διαδοχή</a:t>
            </a:r>
            <a:r>
              <a:rPr lang="el-GR" sz="2400" dirty="0" smtClean="0"/>
              <a:t>, άρα κάθε φορά οι μαθητές διδάσκονται κάτι νέο (π.χ. στην Ιστορία διδάσκονται διαδοχικά η αρχαία, η βυζαντινή και η νεότερη περίοδος. Στη Γεωγραφία διδάσκονται με τη σειρά οι ήπειροι και μετά τα κράτη της κάθε ηπείρου) </a:t>
            </a:r>
          </a:p>
          <a:p>
            <a:pPr>
              <a:buFont typeface="Wingdings" pitchFamily="2" charset="2"/>
              <a:buChar char="Ø"/>
            </a:pPr>
            <a:r>
              <a:rPr lang="el-GR" sz="2400" b="1" i="1" dirty="0" smtClean="0"/>
              <a:t>Σπειροειδής διάταξη</a:t>
            </a:r>
            <a:r>
              <a:rPr lang="el-GR" sz="2400" dirty="0" smtClean="0"/>
              <a:t>, δηλ. η ύλη ενός μαθήματος διδάσκεται πολλές φορές (επαναλαμβάνεται σε τάξεις) όμως σε ανώτερες τάξεις η επεξεργασία γίνεται σε μεγαλύτερη έκταση και βάθος (π.χ. η Ιστορία στην α/</a:t>
            </a:r>
            <a:r>
              <a:rPr lang="el-GR" sz="2400" dirty="0" err="1" smtClean="0"/>
              <a:t>θμια </a:t>
            </a:r>
            <a:r>
              <a:rPr lang="el-GR" sz="2400" dirty="0" smtClean="0"/>
              <a:t>και στη δ/</a:t>
            </a:r>
            <a:r>
              <a:rPr lang="el-GR" sz="2400" dirty="0" err="1" smtClean="0"/>
              <a:t>θμια </a:t>
            </a:r>
            <a:r>
              <a:rPr lang="el-GR" sz="2400" dirty="0" smtClean="0"/>
              <a:t>εκπαίδευση</a:t>
            </a:r>
          </a:p>
          <a:p>
            <a:pPr marL="457200" indent="-457200">
              <a:buAutoNum type="arabicPeriod" startAt="2"/>
            </a:pPr>
            <a:r>
              <a:rPr lang="el-GR" sz="2400" b="1" u="sng" dirty="0" smtClean="0"/>
              <a:t>Οριζόντια διάταξη</a:t>
            </a:r>
            <a:r>
              <a:rPr lang="el-GR" sz="2400" dirty="0" smtClean="0"/>
              <a:t>: </a:t>
            </a:r>
          </a:p>
          <a:p>
            <a:pPr marL="457200" indent="-457200">
              <a:buFont typeface="Wingdings" pitchFamily="2" charset="2"/>
              <a:buChar char="Ø"/>
            </a:pPr>
            <a:r>
              <a:rPr lang="el-GR" sz="2400" b="1" i="1" dirty="0" smtClean="0"/>
              <a:t>Διάταξη κατά κύκλους συγγενών μαθημάτων </a:t>
            </a:r>
            <a:r>
              <a:rPr lang="el-GR" sz="2400" dirty="0" smtClean="0"/>
              <a:t>(π.χ. σύνδεση Γεωγραφίας στο μάθημα της Ιστορίας. Σύνδεση μεταξύ των επιστημονικών πεδίων της Φυσικής, Χημείας, Βοτανικής, Ζωολογίας και Ορυκτολογίας)</a:t>
            </a:r>
          </a:p>
          <a:p>
            <a:pPr marL="457200" indent="-457200">
              <a:buFont typeface="Wingdings" pitchFamily="2" charset="2"/>
              <a:buChar char="Ø"/>
            </a:pPr>
            <a:r>
              <a:rPr lang="el-GR" sz="2400" b="1" i="1" dirty="0" smtClean="0"/>
              <a:t>Διάταξη μέσω ενός κεντρικού μαθήματος </a:t>
            </a:r>
            <a:r>
              <a:rPr lang="el-GR" sz="2400" dirty="0" smtClean="0"/>
              <a:t>(π.χ. η Γλώσσα όπου παρουσιάζονται ποικίλα περιεχόμενα ιστορικά, γεωγραφικά, λαογραφικά, θρησκευτικά)</a:t>
            </a:r>
          </a:p>
          <a:p>
            <a:pPr marL="457200" indent="-457200">
              <a:buFont typeface="Wingdings" pitchFamily="2" charset="2"/>
              <a:buChar char="Ø"/>
            </a:pPr>
            <a:r>
              <a:rPr lang="el-GR" sz="2400" b="1" i="1" dirty="0" smtClean="0"/>
              <a:t>Διάταξη μέσω θεματικών ενοτήτων </a:t>
            </a:r>
            <a:r>
              <a:rPr lang="el-GR" sz="2400" dirty="0" smtClean="0"/>
              <a:t>(</a:t>
            </a:r>
            <a:r>
              <a:rPr lang="el-GR" sz="2400" dirty="0" err="1" smtClean="0"/>
              <a:t>διαθεματικότητα</a:t>
            </a:r>
            <a:r>
              <a:rPr lang="el-GR" sz="2400" dirty="0" smtClean="0"/>
              <a:t>)</a:t>
            </a:r>
          </a:p>
          <a:p>
            <a:pPr>
              <a:buNone/>
            </a:pPr>
            <a:endParaRPr lang="el-GR" sz="2400" dirty="0" smtClean="0"/>
          </a:p>
          <a:p>
            <a:endParaRPr lang="en-US" sz="2400" dirty="0"/>
          </a:p>
        </p:txBody>
      </p:sp>
      <p:sp>
        <p:nvSpPr>
          <p:cNvPr id="6" name="Date Placeholder 3"/>
          <p:cNvSpPr>
            <a:spLocks noGrp="1"/>
          </p:cNvSpPr>
          <p:nvPr>
            <p:ph type="dt" sz="half" idx="10"/>
          </p:nvPr>
        </p:nvSpPr>
        <p:spPr>
          <a:xfrm>
            <a:off x="457200" y="6356350"/>
            <a:ext cx="2133600" cy="365125"/>
          </a:xfrm>
        </p:spPr>
        <p:txBody>
          <a:bodyPr/>
          <a:lstStyle/>
          <a:p>
            <a:pPr algn="ctr"/>
            <a:r>
              <a:rPr lang="el-GR" b="1" dirty="0" smtClean="0">
                <a:solidFill>
                  <a:schemeClr val="tx1"/>
                </a:solidFill>
              </a:rPr>
              <a:t>Γ΄Εξάμηνο</a:t>
            </a:r>
            <a:endParaRPr lang="en-US" b="1" dirty="0">
              <a:solidFill>
                <a:schemeClr val="tx1"/>
              </a:solidFill>
            </a:endParaRPr>
          </a:p>
        </p:txBody>
      </p:sp>
      <p:sp>
        <p:nvSpPr>
          <p:cNvPr id="7" name="Footer Placeholder 4"/>
          <p:cNvSpPr>
            <a:spLocks noGrp="1"/>
          </p:cNvSpPr>
          <p:nvPr>
            <p:ph type="ftr" sz="quarter" idx="11"/>
          </p:nvPr>
        </p:nvSpPr>
        <p:spPr>
          <a:xfrm>
            <a:off x="3275856" y="6309320"/>
            <a:ext cx="2311896" cy="412155"/>
          </a:xfrm>
        </p:spPr>
        <p:txBody>
          <a:bodyPr/>
          <a:lstStyle/>
          <a:p>
            <a:r>
              <a:rPr lang="el-GR" b="1" dirty="0" smtClean="0">
                <a:solidFill>
                  <a:schemeClr val="tx1"/>
                </a:solidFill>
              </a:rPr>
              <a:t>ΠΤΔΕ</a:t>
            </a:r>
            <a:endParaRPr lang="en-US" b="1" dirty="0">
              <a:solidFill>
                <a:schemeClr val="tx1"/>
              </a:solidFill>
            </a:endParaRPr>
          </a:p>
        </p:txBody>
      </p:sp>
      <p:sp>
        <p:nvSpPr>
          <p:cNvPr id="8" name="Slide Number Placeholder 5"/>
          <p:cNvSpPr>
            <a:spLocks noGrp="1"/>
          </p:cNvSpPr>
          <p:nvPr>
            <p:ph type="sldNum" sz="quarter" idx="12"/>
          </p:nvPr>
        </p:nvSpPr>
        <p:spPr>
          <a:xfrm>
            <a:off x="6156176" y="6309320"/>
            <a:ext cx="2530624" cy="412155"/>
          </a:xfrm>
        </p:spPr>
        <p:txBody>
          <a:bodyPr/>
          <a:lstStyle/>
          <a:p>
            <a:pPr algn="ctr"/>
            <a:r>
              <a:rPr lang="el-GR" b="1" dirty="0" smtClean="0">
                <a:solidFill>
                  <a:schemeClr val="tx1"/>
                </a:solidFill>
              </a:rPr>
              <a:t>Σ. Καλδή</a:t>
            </a:r>
            <a:endParaRPr lang="en-US" b="1" dirty="0">
              <a:solidFill>
                <a:schemeClr val="tx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328</Words>
  <Application>Microsoft Office PowerPoint</Application>
  <PresentationFormat>On-screen Show (4:3)</PresentationFormat>
  <Paragraphs>20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ΜΟΝΤΕΛΑ ΣΧΕΔΙΑΣΜΟΥ &amp; ΑΝΑΠΤΥΞΗΣ ΑΝΑΛΥΤΙΚΩΝ ΠΡΟΓΡΑΜΜΑΤΩΝ</vt:lpstr>
      <vt:lpstr>ΔΙΑΤΑΞΗ ΤΩΝ ΜΟΡΦΩΤΙΚΩΝ ΑΓΑΘΩΝ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AA</dc:creator>
  <cp:lastModifiedBy>aa</cp:lastModifiedBy>
  <cp:revision>8</cp:revision>
  <dcterms:created xsi:type="dcterms:W3CDTF">2013-10-16T08:40:42Z</dcterms:created>
  <dcterms:modified xsi:type="dcterms:W3CDTF">2014-11-27T21:21:45Z</dcterms:modified>
</cp:coreProperties>
</file>