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4"/>
  </p:notesMasterIdLst>
  <p:sldIdLst>
    <p:sldId id="337"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320" r:id="rId32"/>
    <p:sldId id="280" r:id="rId33"/>
  </p:sldIdLst>
  <p:sldSz cx="9144000" cy="6858000" type="screen4x3"/>
  <p:notesSz cx="6858000" cy="9144000"/>
  <p:custDataLst>
    <p:tags r:id="rId3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6.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slide" Target="slide15.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altLang="el-GR" sz="4000" dirty="0" smtClean="0"/>
              <a:t>Τεχνολογία και ποιοτικός έλεγχος Σιτηρών &amp; Αρτοσκευασμάτων</a:t>
            </a:r>
            <a:endParaRPr lang="el-GR" sz="40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96952"/>
            <a:ext cx="7776864" cy="3669432"/>
          </a:xfrm>
        </p:spPr>
        <p:txBody>
          <a:bodyPr>
            <a:noAutofit/>
          </a:bodyPr>
          <a:lstStyle/>
          <a:p>
            <a:r>
              <a:rPr lang="el-GR" sz="2800" b="1" dirty="0" smtClean="0"/>
              <a:t>Ενότητα 6:</a:t>
            </a:r>
            <a:r>
              <a:rPr lang="en-US" sz="2800" dirty="0" smtClean="0"/>
              <a:t> </a:t>
            </a:r>
            <a:r>
              <a:rPr lang="el-GR" altLang="el-GR" sz="2800" dirty="0" smtClean="0"/>
              <a:t>Λίπη, Έλαια, </a:t>
            </a:r>
            <a:r>
              <a:rPr lang="el-GR" altLang="el-GR" sz="2800" dirty="0" err="1" smtClean="0"/>
              <a:t>Γαλακτωματοποιητές</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Θεοφάνης </a:t>
            </a:r>
            <a:r>
              <a:rPr lang="el-GR" altLang="el-GR" sz="2800" dirty="0" smtClean="0"/>
              <a:t>Γεωργόπουλος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altLang="el-GR" sz="2800" dirty="0"/>
              <a:t>K</a:t>
            </a:r>
            <a:r>
              <a:rPr lang="el-GR" altLang="el-GR" sz="2800" dirty="0" err="1"/>
              <a:t>αθηγητής</a:t>
            </a:r>
            <a:r>
              <a:rPr lang="el-GR" altLang="el-GR" sz="2800" dirty="0"/>
              <a:t> </a:t>
            </a:r>
            <a:r>
              <a:rPr lang="el-GR" altLang="el-GR" sz="2800" dirty="0" smtClean="0"/>
              <a:t>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xmlns="" val="2883187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Ανάμειξη λιπών </a:t>
            </a:r>
            <a:r>
              <a:rPr lang="el-GR" altLang="el-GR" sz="4000" dirty="0" smtClean="0"/>
              <a:t>(2 </a:t>
            </a:r>
            <a:r>
              <a:rPr lang="el-GR" altLang="el-GR" sz="4000" dirty="0"/>
              <a:t>από </a:t>
            </a:r>
            <a:r>
              <a:rPr lang="el-GR" altLang="el-GR" sz="4000" dirty="0" smtClean="0"/>
              <a:t>2)</a:t>
            </a:r>
            <a:endParaRPr lang="el-GR" sz="4000" dirty="0"/>
          </a:p>
        </p:txBody>
      </p:sp>
      <p:sp>
        <p:nvSpPr>
          <p:cNvPr id="2" name="Ορθογώνιο 1"/>
          <p:cNvSpPr/>
          <p:nvPr/>
        </p:nvSpPr>
        <p:spPr>
          <a:xfrm>
            <a:off x="467544" y="1546914"/>
            <a:ext cx="8219256" cy="3970318"/>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Τμήματα του λίπους, που περιέχουν ή όχι κυψέλες αέρος είναι διασκορπισμένα παντού στο μείγμα. </a:t>
            </a:r>
          </a:p>
          <a:p>
            <a:pPr marL="342900" indent="-342900">
              <a:lnSpc>
                <a:spcPct val="150000"/>
              </a:lnSpc>
              <a:buFont typeface="Arial" panose="020B0604020202020204" pitchFamily="34" charset="0"/>
              <a:buChar char="•"/>
            </a:pPr>
            <a:r>
              <a:rPr lang="el-GR" altLang="el-GR" sz="2400" dirty="0"/>
              <a:t>Τα λίπη δεν διαλύονται στο νερό και μπορεί να υπάρχουν σε δύο καταστάσεις: νερό σε λίπος (γαλάκτωμα) ή αέρας σε λίπος (αφρός). </a:t>
            </a:r>
          </a:p>
          <a:p>
            <a:pPr marL="342900" indent="-342900">
              <a:lnSpc>
                <a:spcPct val="150000"/>
              </a:lnSpc>
              <a:buFont typeface="Arial" panose="020B0604020202020204" pitchFamily="34" charset="0"/>
              <a:buChar char="•"/>
            </a:pPr>
            <a:r>
              <a:rPr lang="el-GR" altLang="el-GR" sz="2400" dirty="0"/>
              <a:t>Το λίπος πρέπει να διασκορπίζεται καλά όταν θέλουμε να παράγουμε προϊόντα αφράτα και μαλακά</a:t>
            </a:r>
            <a:r>
              <a:rPr lang="el-GR" altLang="el-GR" sz="2400" dirty="0" smtClean="0"/>
              <a:t>.</a:t>
            </a:r>
            <a:endParaRPr lang="el-GR" altLang="el-GR" sz="2400" b="1"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80000"/>
              </a:lnSpc>
            </a:pPr>
            <a:r>
              <a:rPr lang="el-GR" altLang="el-GR" sz="4000" dirty="0"/>
              <a:t>Ο ρόλος των λιπών στην παρασκευή </a:t>
            </a:r>
            <a:r>
              <a:rPr lang="el-GR" altLang="el-GR" sz="4000" dirty="0" smtClean="0"/>
              <a:t>ψωμιού (1 από 4)</a:t>
            </a:r>
            <a:endParaRPr lang="el-GR" sz="4000" dirty="0"/>
          </a:p>
        </p:txBody>
      </p:sp>
      <p:sp>
        <p:nvSpPr>
          <p:cNvPr id="3" name="Ορθογώνιο 2"/>
          <p:cNvSpPr/>
          <p:nvPr/>
        </p:nvSpPr>
        <p:spPr>
          <a:xfrm>
            <a:off x="467544" y="1650280"/>
            <a:ext cx="8219256" cy="4154984"/>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Η προσθήκη του λίπους αποτελεί μια συνηθισμένη πρακτική στην παρασκευή ψωμιού ιδιαίτερα για ψωμί για τοστ στην Βόρεια Ευρώπη. </a:t>
            </a:r>
          </a:p>
          <a:p>
            <a:pPr marL="342900" indent="-342900">
              <a:buFont typeface="Arial" panose="020B0604020202020204" pitchFamily="34" charset="0"/>
              <a:buChar char="•"/>
            </a:pPr>
            <a:r>
              <a:rPr lang="el-GR" altLang="el-GR" sz="2400" dirty="0" smtClean="0"/>
              <a:t>Το ψωμί αποκτάει μεγαλύτερο όγκο και μαλακότερη ψίχα. </a:t>
            </a:r>
          </a:p>
          <a:p>
            <a:pPr marL="342900" indent="-342900">
              <a:buFont typeface="Arial" panose="020B0604020202020204" pitchFamily="34" charset="0"/>
              <a:buChar char="•"/>
            </a:pPr>
            <a:r>
              <a:rPr lang="el-GR" altLang="el-GR" sz="2400" dirty="0" smtClean="0"/>
              <a:t>Η δομή της ψίχας βελτιώνεται και γίνεται περισσότερο ομοιόμορφη με λεπτά τοιχώματα. </a:t>
            </a:r>
          </a:p>
          <a:p>
            <a:pPr marL="342900" indent="-342900">
              <a:buFont typeface="Arial" panose="020B0604020202020204" pitchFamily="34" charset="0"/>
              <a:buChar char="•"/>
            </a:pPr>
            <a:r>
              <a:rPr lang="el-GR" altLang="el-GR" sz="2400" dirty="0" smtClean="0"/>
              <a:t>Η υφή του ψωμιού γίνεται πιο μαλακή. </a:t>
            </a:r>
          </a:p>
          <a:p>
            <a:pPr marL="342900" indent="-342900">
              <a:buFont typeface="Arial" panose="020B0604020202020204" pitchFamily="34" charset="0"/>
              <a:buChar char="•"/>
            </a:pPr>
            <a:r>
              <a:rPr lang="el-GR" altLang="el-GR" sz="2400" dirty="0" smtClean="0"/>
              <a:t>Από την άλλη πλευρά στην Ελλάδα οι καταναλωτές προτιμούν μια πιο σκληρή υφή στο ψωμί και γι’ αυτό τον λόγο δεν χρησιμοποιούνται συνήθως λίπη για την παρασκευή ψωμιού. </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xmlns=""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xmlns=""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Ο ρόλος των λιπών στην παρασκευή ψωμιού </a:t>
            </a:r>
            <a:r>
              <a:rPr lang="el-GR" altLang="el-GR" sz="4000" dirty="0" smtClean="0"/>
              <a:t>(2 </a:t>
            </a:r>
            <a:r>
              <a:rPr lang="el-GR" altLang="el-GR" sz="4000" dirty="0"/>
              <a:t>από </a:t>
            </a:r>
            <a:r>
              <a:rPr lang="el-GR" altLang="el-GR" sz="4000" dirty="0" smtClean="0"/>
              <a:t>4)</a:t>
            </a:r>
            <a:endParaRPr lang="el-GR" sz="4000" dirty="0"/>
          </a:p>
        </p:txBody>
      </p:sp>
      <p:sp>
        <p:nvSpPr>
          <p:cNvPr id="2" name="Ορθογώνιο 1" descr="Στην παρασκευή ψωμιού η αναλογία στερεών προς υγρών λιπών στην θερμοκρασία ανάμειξης του ζυμαριού και στην θερμοκρασία φουσκώματος του ζυμαριού επηρεάζει την ποιότητα του τελικού προϊόντος. &#10;Κατά το ψήσιμο, το λίπος λειτουργεί ως λιπαντικό μέσο της γλουτένης δίνοντας εκτατότητα και επιπλέον μειώνει τις απώλειες του διοξειδίου του άνθρακα που παράγεται από την μαγιά. &#10;Αυτές οι ιδιότητες του λίπους συμβάλουν στην αύξηση του όγκου του ψωμιού με την προσθήκη λιπών αρτοποιίας. &#10;Κατάλληλα λίπη είναι το λαρδί και τα υδρογονωμένα φυτικά λίπη με ποσοστό μεγαλύτερο από δώδεκα βαθμούς κελσίου με σημείο τήξης τους σαραντα τρείς βαθμούς κελσίου. &#10;"/>
          <p:cNvSpPr/>
          <p:nvPr/>
        </p:nvSpPr>
        <p:spPr>
          <a:xfrm>
            <a:off x="467544" y="1412776"/>
            <a:ext cx="8219256" cy="4893647"/>
          </a:xfrm>
          <a:prstGeom prst="rect">
            <a:avLst/>
          </a:prstGeom>
        </p:spPr>
        <p:txBody>
          <a:bodyPr wrap="square">
            <a:spAutoFit/>
          </a:bodyPr>
          <a:lstStyle/>
          <a:p>
            <a:pPr marL="342900" indent="-342900" algn="just">
              <a:buFont typeface="Arial" panose="020B0604020202020204" pitchFamily="34" charset="0"/>
              <a:buChar char="•"/>
            </a:pPr>
            <a:r>
              <a:rPr lang="el-GR" altLang="el-GR" sz="2400" dirty="0"/>
              <a:t>Στην παρασκευή ψωμιού η αναλογία στερεών προς υγρών λιπών στην θερμοκρασία ανάμειξης του ζυμαριού και στην θερμοκρασία φουσκώματος του ζυμαριού επηρεάζει την ποιότητα του τελικού προϊόντος. </a:t>
            </a:r>
            <a:endParaRPr lang="el-GR" altLang="el-GR" sz="2400" dirty="0" smtClean="0"/>
          </a:p>
          <a:p>
            <a:pPr marL="342900" indent="-342900" algn="just">
              <a:buFont typeface="Arial" panose="020B0604020202020204" pitchFamily="34" charset="0"/>
              <a:buChar char="•"/>
            </a:pPr>
            <a:r>
              <a:rPr lang="el-GR" altLang="el-GR" sz="2400" dirty="0"/>
              <a:t>Κατά το ψήσιμο, το λίπος λειτουργεί ως λιπαντικό μέσο της </a:t>
            </a:r>
            <a:r>
              <a:rPr lang="el-GR" altLang="el-GR" sz="2400" dirty="0" err="1"/>
              <a:t>γλουτένης</a:t>
            </a:r>
            <a:r>
              <a:rPr lang="el-GR" altLang="el-GR" sz="2400" dirty="0"/>
              <a:t> δίνοντας </a:t>
            </a:r>
            <a:r>
              <a:rPr lang="el-GR" altLang="el-GR" sz="2400" dirty="0" err="1"/>
              <a:t>εκτατότητα</a:t>
            </a:r>
            <a:r>
              <a:rPr lang="el-GR" altLang="el-GR" sz="2400" dirty="0"/>
              <a:t> και επιπλέον μειώνει τις απώλειες του διοξειδίου του άνθρακα που παράγεται από την μαγιά. </a:t>
            </a:r>
          </a:p>
          <a:p>
            <a:pPr marL="342900" indent="-342900" algn="just">
              <a:buFont typeface="Arial" panose="020B0604020202020204" pitchFamily="34" charset="0"/>
              <a:buChar char="•"/>
            </a:pPr>
            <a:r>
              <a:rPr lang="el-GR" altLang="el-GR" sz="2400" dirty="0"/>
              <a:t>Αυτές οι ιδιότητες του λίπους συμβάλουν στην αύξηση του όγκου του ψωμιού με την προσθήκη λιπών αρτοποιίας. </a:t>
            </a:r>
          </a:p>
          <a:p>
            <a:pPr marL="342900" indent="-342900">
              <a:buFont typeface="Arial" panose="020B0604020202020204" pitchFamily="34" charset="0"/>
              <a:buChar char="•"/>
            </a:pPr>
            <a:r>
              <a:rPr lang="el-GR" altLang="el-GR" sz="2400" dirty="0"/>
              <a:t>Κατάλληλα λίπη είναι το λαρδί και τα υδρογονωμένα φυτικά λίπη με ποσοστό μεγαλύτερο από 12○</a:t>
            </a:r>
            <a:r>
              <a:rPr lang="en-US" altLang="el-GR" sz="2400" dirty="0"/>
              <a:t>C</a:t>
            </a:r>
            <a:r>
              <a:rPr lang="el-GR" altLang="el-GR" sz="2400" dirty="0"/>
              <a:t> με σημείο τήξης τους 43○</a:t>
            </a:r>
            <a:r>
              <a:rPr lang="en-US" altLang="el-GR" sz="2400" dirty="0"/>
              <a:t>C</a:t>
            </a:r>
            <a:r>
              <a:rPr lang="el-GR" altLang="el-GR" sz="2400" dirty="0"/>
              <a:t>.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xmlns=""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Ο ρόλος των λιπών στην παρασκευή ψωμιού </a:t>
            </a:r>
            <a:r>
              <a:rPr lang="el-GR" altLang="el-GR" sz="4000" dirty="0" smtClean="0"/>
              <a:t>(3 </a:t>
            </a:r>
            <a:r>
              <a:rPr lang="el-GR" altLang="el-GR" sz="4000" dirty="0"/>
              <a:t>από </a:t>
            </a:r>
            <a:r>
              <a:rPr lang="el-GR" altLang="el-GR" sz="4000" dirty="0" smtClean="0"/>
              <a:t>4)</a:t>
            </a:r>
            <a:endParaRPr lang="el-GR" sz="4000" dirty="0"/>
          </a:p>
        </p:txBody>
      </p:sp>
      <p:sp>
        <p:nvSpPr>
          <p:cNvPr id="4" name="Ορθογώνιο 3" descr="Η προσθήκη λίπους αρτοποιίας βελτιώνει τον όγκο ψωμιού κατά δέκα με δώδεκα τοις εκατό και διατηρεί την ψίχα του πιο μαλακή. &#10;Προσθήκη σε ποσοστό μεγαλύτερο από τρεία τοις εκατό προκαλεί μείωση της απορρόφησης νερού χωρίς να συμβάλλει σε παραπέρα αύξηση του όγκου του παραγόμενου ψωμιού. &#10;Η βελτίωση οφείλεται σε διατήρηση της λειτουργικότητας της γλουτένης κατά την διάρκεια του ψησίματος. &#10;Χωρίς λίπος το ζυμάρι φουσκώνει μέσα στον φούρνο με γρήγορο ρυθμό μέχρι τους πενηντα εφτά με πενηντα οκτώ βαθμούς κελσίου και με πολύ πιο αργό ρυθμό μέχρι τους εβδομηντα πέντε βαθμούς κελσίου λόγω επιβράδυνσης της μετουσίωσης της γλουτένης. &#10;"/>
          <p:cNvSpPr/>
          <p:nvPr/>
        </p:nvSpPr>
        <p:spPr>
          <a:xfrm>
            <a:off x="467544" y="1650280"/>
            <a:ext cx="8219256" cy="4154984"/>
          </a:xfrm>
          <a:prstGeom prst="rect">
            <a:avLst/>
          </a:prstGeom>
        </p:spPr>
        <p:txBody>
          <a:bodyPr wrap="square">
            <a:spAutoFit/>
          </a:bodyPr>
          <a:lstStyle/>
          <a:p>
            <a:pPr marL="342900" indent="-342900" algn="just">
              <a:buFont typeface="Arial" panose="020B0604020202020204" pitchFamily="34" charset="0"/>
              <a:buChar char="•"/>
            </a:pPr>
            <a:r>
              <a:rPr lang="el-GR" altLang="el-GR" sz="2400" dirty="0"/>
              <a:t>Η προσθήκη λίπους αρτοποιίας βελτιώνει τον όγκο ψωμιού κατά 10-12% και διατηρεί την ψίχα του πιο μαλακή. </a:t>
            </a:r>
            <a:endParaRPr lang="el-GR" altLang="el-GR" sz="2400" dirty="0" smtClean="0"/>
          </a:p>
          <a:p>
            <a:pPr marL="342900" indent="-342900">
              <a:buFont typeface="Arial" panose="020B0604020202020204" pitchFamily="34" charset="0"/>
              <a:buChar char="•"/>
            </a:pPr>
            <a:r>
              <a:rPr lang="el-GR" altLang="el-GR" sz="2400" dirty="0"/>
              <a:t>Προσθήκη σε ποσοστό μεγαλύτερο από 3% προκαλεί μείωση της απορρόφησης νερού χωρίς να συμβάλλει σε παραπέρα αύξηση του όγκου του παραγόμενου ψωμιού. </a:t>
            </a:r>
          </a:p>
          <a:p>
            <a:pPr marL="342900" indent="-342900">
              <a:buFont typeface="Arial" panose="020B0604020202020204" pitchFamily="34" charset="0"/>
              <a:buChar char="•"/>
            </a:pPr>
            <a:r>
              <a:rPr lang="el-GR" altLang="el-GR" sz="2400" dirty="0"/>
              <a:t>Η βελτίωση οφείλεται σε διατήρηση της λειτουργικότητας της </a:t>
            </a:r>
            <a:r>
              <a:rPr lang="el-GR" altLang="el-GR" sz="2400" dirty="0" err="1"/>
              <a:t>γλουτένης</a:t>
            </a:r>
            <a:r>
              <a:rPr lang="el-GR" altLang="el-GR" sz="2400" dirty="0"/>
              <a:t> κατά την διάρκεια του ψησίματος. </a:t>
            </a:r>
          </a:p>
          <a:p>
            <a:pPr marL="342900" indent="-342900">
              <a:buFont typeface="Arial" panose="020B0604020202020204" pitchFamily="34" charset="0"/>
              <a:buChar char="•"/>
            </a:pPr>
            <a:r>
              <a:rPr lang="el-GR" altLang="el-GR" sz="2400" dirty="0"/>
              <a:t>Χωρίς λίπος το ζυμάρι φουσκώνει μέσα στον φούρνο με γρήγορο ρυθμό μέχρι τους 57-58○</a:t>
            </a:r>
            <a:r>
              <a:rPr lang="en-US" altLang="el-GR" sz="2400" dirty="0"/>
              <a:t>C</a:t>
            </a:r>
            <a:r>
              <a:rPr lang="el-GR" altLang="el-GR" sz="2400" dirty="0"/>
              <a:t> και με πολύ πιο αργό ρυθμό μέχρι τους 75○</a:t>
            </a:r>
            <a:r>
              <a:rPr lang="en-US" altLang="el-GR" sz="2400" dirty="0"/>
              <a:t>C</a:t>
            </a:r>
            <a:r>
              <a:rPr lang="el-GR" altLang="el-GR" sz="2400" dirty="0"/>
              <a:t> λόγω επιβράδυνσης της μετουσίωσης της </a:t>
            </a:r>
            <a:r>
              <a:rPr lang="el-GR" altLang="el-GR" sz="2400" dirty="0" err="1"/>
              <a:t>γλουτένης</a:t>
            </a:r>
            <a:r>
              <a:rPr lang="el-GR" altLang="el-GR" sz="2400" dirty="0"/>
              <a:t>. </a:t>
            </a:r>
            <a:endParaRPr lang="en-US" alt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Tree>
    <p:custDataLst>
      <p:tags r:id="rId1"/>
    </p:custDataLst>
    <p:extLst>
      <p:ext uri="{BB962C8B-B14F-4D97-AF65-F5344CB8AC3E}">
        <p14:creationId xmlns:p14="http://schemas.microsoft.com/office/powerpoint/2010/main" xmlns=""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Ο ρόλος των λιπών στην παρασκευή ψωμιού </a:t>
            </a:r>
            <a:r>
              <a:rPr lang="el-GR" altLang="el-GR" sz="4000" dirty="0" smtClean="0"/>
              <a:t>(4 </a:t>
            </a:r>
            <a:r>
              <a:rPr lang="el-GR" altLang="el-GR" sz="4000" dirty="0"/>
              <a:t>από </a:t>
            </a:r>
            <a:r>
              <a:rPr lang="el-GR" altLang="el-GR" sz="4000" dirty="0" smtClean="0"/>
              <a:t>4)</a:t>
            </a:r>
            <a:endParaRPr lang="el-GR" sz="4000" dirty="0"/>
          </a:p>
        </p:txBody>
      </p:sp>
      <p:sp>
        <p:nvSpPr>
          <p:cNvPr id="3" name="Ορθογώνιο 2"/>
          <p:cNvSpPr/>
          <p:nvPr/>
        </p:nvSpPr>
        <p:spPr>
          <a:xfrm>
            <a:off x="467544" y="1988840"/>
            <a:ext cx="8219256"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Πρόσφατες μελέτες έδειξαν ότι τα ζυμάρια με λίπη και </a:t>
            </a:r>
            <a:r>
              <a:rPr lang="el-GR" altLang="el-GR" sz="2400" dirty="0" err="1"/>
              <a:t>γαλακτωματοποιητές</a:t>
            </a:r>
            <a:r>
              <a:rPr lang="el-GR" altLang="el-GR" sz="2400" dirty="0"/>
              <a:t> συνεχίζουν να διογκώνονται κατά το ψήσιμο για μεγαλύτερο χρονικό διάστημα σε σύγκριση με ζυμάρια που δεν περιέχουν λίπος.</a:t>
            </a:r>
          </a:p>
          <a:p>
            <a:pPr marL="342900" indent="-342900">
              <a:lnSpc>
                <a:spcPct val="150000"/>
              </a:lnSpc>
              <a:buFont typeface="Arial" panose="020B0604020202020204" pitchFamily="34" charset="0"/>
              <a:buChar char="•"/>
            </a:pPr>
            <a:r>
              <a:rPr lang="el-GR" altLang="el-GR" sz="2400" dirty="0"/>
              <a:t> </a:t>
            </a:r>
            <a:r>
              <a:rPr lang="el-GR" altLang="el-GR" sz="2400" dirty="0" smtClean="0"/>
              <a:t>Γι’ αυτό </a:t>
            </a:r>
            <a:r>
              <a:rPr lang="el-GR" altLang="el-GR" sz="2400" dirty="0"/>
              <a:t>τον λόγο ο τελικός όγκος του ψωμιού είναι μεγαλύτερος με προσθήκη λιπών και </a:t>
            </a:r>
            <a:r>
              <a:rPr lang="el-GR" altLang="el-GR" sz="2400" dirty="0" err="1"/>
              <a:t>γαλακτωματοποιητών</a:t>
            </a:r>
            <a:r>
              <a:rPr lang="el-GR" altLang="el-GR" sz="2400" dirty="0"/>
              <a:t>.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xmlns=""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1044451"/>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Οι </a:t>
            </a:r>
            <a:r>
              <a:rPr lang="el-GR" altLang="el-GR" sz="4000" dirty="0" err="1"/>
              <a:t>γαλακτωματοποιητές</a:t>
            </a:r>
            <a:r>
              <a:rPr lang="el-GR" altLang="el-GR" sz="4000" dirty="0"/>
              <a:t> </a:t>
            </a:r>
            <a:r>
              <a:rPr lang="el-GR" altLang="el-GR" sz="4000" dirty="0" smtClean="0"/>
              <a:t>στην αρτοποιία (1 από 2)</a:t>
            </a:r>
            <a:endParaRPr lang="el-GR" sz="4000" dirty="0"/>
          </a:p>
        </p:txBody>
      </p:sp>
      <p:sp>
        <p:nvSpPr>
          <p:cNvPr id="3" name="Ορθογώνιο 2"/>
          <p:cNvSpPr/>
          <p:nvPr/>
        </p:nvSpPr>
        <p:spPr>
          <a:xfrm>
            <a:off x="467544" y="1578272"/>
            <a:ext cx="8219256" cy="4154984"/>
          </a:xfrm>
          <a:prstGeom prst="rect">
            <a:avLst/>
          </a:prstGeom>
        </p:spPr>
        <p:txBody>
          <a:bodyPr wrap="square">
            <a:spAutoFit/>
          </a:bodyPr>
          <a:lstStyle/>
          <a:p>
            <a:pPr marL="342900" indent="-342900" algn="just">
              <a:buFont typeface="Arial" panose="020B0604020202020204" pitchFamily="34" charset="0"/>
              <a:buChar char="•"/>
            </a:pPr>
            <a:r>
              <a:rPr lang="el-GR" altLang="el-GR" sz="2400" dirty="0" smtClean="0"/>
              <a:t>«Σκληρό», «ξηρό», «λαστιχένιο», «άγευστο» είναι μερικές λέξεις από τις λέξεις που μπορούν να περιγράψουν τα προϊόντα αρτοποιίας που παρασκευάζονται χωρίς </a:t>
            </a:r>
            <a:r>
              <a:rPr lang="el-GR" altLang="el-GR" sz="2400" dirty="0" err="1" smtClean="0"/>
              <a:t>γαλακτωματοποιητές</a:t>
            </a:r>
            <a:r>
              <a:rPr lang="el-GR" altLang="el-GR" sz="2400" dirty="0" smtClean="0"/>
              <a:t>. Επομένως, ο ρόλος των </a:t>
            </a:r>
            <a:r>
              <a:rPr lang="el-GR" altLang="el-GR" sz="2400" dirty="0" err="1" smtClean="0"/>
              <a:t>γαλακτωματοποιητών</a:t>
            </a:r>
            <a:r>
              <a:rPr lang="el-GR" altLang="el-GR" sz="2400" dirty="0" smtClean="0"/>
              <a:t> κατά τη διαδικασία της </a:t>
            </a:r>
            <a:r>
              <a:rPr lang="el-GR" altLang="el-GR" sz="2400" dirty="0" err="1" smtClean="0"/>
              <a:t>αρτοποίησης</a:t>
            </a:r>
            <a:r>
              <a:rPr lang="el-GR" altLang="el-GR" sz="2400" dirty="0" smtClean="0"/>
              <a:t> είναι πολύ σημαντικός και ταυτόχρονα αρκετά άγνωστος για την πλειοψηφία των επαγγελματιών του κλάδου. Είναι, λοιπόν, πολύ κρίσιμο και χρήσιμο να γνωρίζουμε τους τύπους, τα χαρακτηριστικά και τις χρήσεις των </a:t>
            </a:r>
            <a:r>
              <a:rPr lang="el-GR" altLang="el-GR" sz="2400" dirty="0" err="1" smtClean="0"/>
              <a:t>γαλακτωματοποιητών</a:t>
            </a:r>
            <a:r>
              <a:rPr lang="el-GR" altLang="el-GR" sz="2400" dirty="0" smtClean="0"/>
              <a:t> που χρησιμοποιούνται στην αρτοποιία.</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xmlns=""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1230858"/>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Οι </a:t>
            </a:r>
            <a:r>
              <a:rPr lang="el-GR" altLang="el-GR" dirty="0" err="1"/>
              <a:t>γαλακτωματοποιητές</a:t>
            </a:r>
            <a:r>
              <a:rPr lang="el-GR" altLang="el-GR" dirty="0"/>
              <a:t> στην αρτοποιία </a:t>
            </a:r>
            <a:r>
              <a:rPr lang="el-GR" altLang="el-GR" dirty="0" smtClean="0"/>
              <a:t>(2 </a:t>
            </a:r>
            <a:r>
              <a:rPr lang="el-GR" altLang="el-GR" dirty="0"/>
              <a:t>από 2)</a:t>
            </a:r>
            <a:endParaRPr lang="el-GR" dirty="0"/>
          </a:p>
        </p:txBody>
      </p:sp>
      <p:sp>
        <p:nvSpPr>
          <p:cNvPr id="2" name="Ορθογώνιο 1"/>
          <p:cNvSpPr/>
          <p:nvPr/>
        </p:nvSpPr>
        <p:spPr>
          <a:xfrm>
            <a:off x="467544" y="1726123"/>
            <a:ext cx="8219256" cy="335906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altLang="el-GR" sz="2400" dirty="0"/>
              <a:t>Η πιο καλή «συνταγή» για να μην έχουμε προϊόντα «σκληρά», «λαστιχένια», ή και «άγευστα» και να καταφέρουμε να διατηρήσουμε σταθερή την ποιότητα των προϊόντων μας είναι να προσθέσουμε </a:t>
            </a:r>
            <a:r>
              <a:rPr lang="el-GR" altLang="el-GR" sz="2400" dirty="0" err="1"/>
              <a:t>γαλακτωματοποιητές</a:t>
            </a:r>
            <a:r>
              <a:rPr lang="el-GR" altLang="el-GR" sz="2400" dirty="0"/>
              <a:t>. </a:t>
            </a:r>
          </a:p>
          <a:p>
            <a:pPr marL="342900" indent="-342900" algn="just">
              <a:lnSpc>
                <a:spcPct val="150000"/>
              </a:lnSpc>
              <a:buFont typeface="Arial" panose="020B0604020202020204" pitchFamily="34" charset="0"/>
              <a:buChar char="•"/>
            </a:pPr>
            <a:r>
              <a:rPr lang="el-GR" altLang="el-GR" sz="2400" dirty="0"/>
              <a:t>Μόνο έτσι θα επιτύχουμε τα προϊόντα μας να αποκτήσουν τις ιδιότητες που ζητάει ο καταναλωτής.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xmlns=""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1260475"/>
          </a:xfrm>
        </p:spPr>
        <p:txBody>
          <a:bodyPr>
            <a:normAutofit fontScale="90000"/>
          </a:bodyPr>
          <a:lstStyle/>
          <a:p>
            <a:r>
              <a:rPr lang="el-GR" altLang="el-GR" dirty="0"/>
              <a:t>Χρήσεις των </a:t>
            </a:r>
            <a:r>
              <a:rPr lang="el-GR" altLang="el-GR" dirty="0" err="1" smtClean="0"/>
              <a:t>γαλακτωματοποιητών</a:t>
            </a:r>
            <a:r>
              <a:rPr lang="el-GR" altLang="el-GR" dirty="0" smtClean="0"/>
              <a:t> </a:t>
            </a:r>
            <a:br>
              <a:rPr lang="el-GR" altLang="el-GR" dirty="0" smtClean="0"/>
            </a:br>
            <a:r>
              <a:rPr lang="el-GR" altLang="el-GR" dirty="0" smtClean="0"/>
              <a:t>(1 από 7)</a:t>
            </a:r>
            <a:endParaRPr lang="el-GR" dirty="0"/>
          </a:p>
        </p:txBody>
      </p:sp>
      <p:sp>
        <p:nvSpPr>
          <p:cNvPr id="6" name="Ορθογώνιο 5"/>
          <p:cNvSpPr/>
          <p:nvPr/>
        </p:nvSpPr>
        <p:spPr>
          <a:xfrm>
            <a:off x="467544" y="1556792"/>
            <a:ext cx="8208912" cy="4524315"/>
          </a:xfrm>
          <a:prstGeom prst="rect">
            <a:avLst/>
          </a:prstGeom>
        </p:spPr>
        <p:txBody>
          <a:bodyPr wrap="square">
            <a:spAutoFit/>
          </a:bodyPr>
          <a:lstStyle/>
          <a:p>
            <a:pPr marL="342900" indent="-342900" algn="just">
              <a:buFont typeface="Arial" panose="020B0604020202020204" pitchFamily="34" charset="0"/>
              <a:buChar char="•"/>
            </a:pPr>
            <a:r>
              <a:rPr lang="el-GR" altLang="el-GR" sz="2400" dirty="0" smtClean="0"/>
              <a:t>Οι </a:t>
            </a:r>
            <a:r>
              <a:rPr lang="el-GR" altLang="el-GR" sz="2400" dirty="0" err="1" smtClean="0"/>
              <a:t>γαλακτωματοποιητές</a:t>
            </a:r>
            <a:r>
              <a:rPr lang="el-GR" altLang="el-GR" sz="2400" dirty="0" smtClean="0"/>
              <a:t> είναι ουσίες φυσικές ή συνθετικές που διευκολύνουν το σχηματισμό και τη σταθερότητα των γαλακτωμάτων, τα οποία αποτελούν μείγματα νερού-λίπους με ομοιόμορφη κατανομή σταγονιδίων λίπους σε νερό ή με ομοιόμορφη κατανομή σταγονιδίων νερού σε λίπος. </a:t>
            </a:r>
          </a:p>
          <a:p>
            <a:pPr marL="342900" indent="-342900" algn="just">
              <a:buFont typeface="Arial" panose="020B0604020202020204" pitchFamily="34" charset="0"/>
              <a:buChar char="•"/>
            </a:pPr>
            <a:r>
              <a:rPr lang="el-GR" altLang="el-GR" sz="2400" dirty="0" smtClean="0"/>
              <a:t>Οι διάφοροι </a:t>
            </a:r>
            <a:r>
              <a:rPr lang="el-GR" altLang="el-GR" sz="2400" dirty="0" err="1" smtClean="0"/>
              <a:t>γαλακτωματοποιητές</a:t>
            </a:r>
            <a:r>
              <a:rPr lang="el-GR" altLang="el-GR" sz="2400" dirty="0" smtClean="0"/>
              <a:t> που χρησιμοποιούνται έχουν την ιδιότητα να σταθεροποιούν το ζυμάρι κατά το ψήσιμο. </a:t>
            </a:r>
          </a:p>
          <a:p>
            <a:pPr marL="342900" indent="-342900" algn="just">
              <a:buFont typeface="Arial" panose="020B0604020202020204" pitchFamily="34" charset="0"/>
              <a:buChar char="•"/>
            </a:pPr>
            <a:r>
              <a:rPr lang="el-GR" altLang="el-GR" sz="2400" dirty="0" smtClean="0"/>
              <a:t>Η προσθήκη των </a:t>
            </a:r>
            <a:r>
              <a:rPr lang="el-GR" altLang="el-GR" sz="2400" dirty="0" err="1" smtClean="0"/>
              <a:t>γαλακτωματοποιητών</a:t>
            </a:r>
            <a:r>
              <a:rPr lang="el-GR" altLang="el-GR" sz="2400" dirty="0" smtClean="0"/>
              <a:t> για την παρασκευή ψωμιού και τη σταθεροποίηση του ζυμαριού δεν είναι απαραίτητη στις περισσότερες περιπτώσεις, επειδή δε χρησιμοποιούνται μεγάλες ποσότητες λιπαρών. </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xmlns=""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247115"/>
          </a:xfrm>
        </p:spPr>
        <p:txBody>
          <a:bodyPr>
            <a:noAutofit/>
          </a:bodyPr>
          <a:lstStyle/>
          <a:p>
            <a:r>
              <a:rPr lang="el-GR" altLang="el-GR" sz="4000" dirty="0"/>
              <a:t>Χρήσεις των </a:t>
            </a:r>
            <a:r>
              <a:rPr lang="el-GR" altLang="el-GR" sz="4000" dirty="0" err="1"/>
              <a:t>γαλακτωματοποιητών</a:t>
            </a:r>
            <a:r>
              <a:rPr lang="el-GR" altLang="el-GR" sz="4000" dirty="0"/>
              <a:t> </a:t>
            </a:r>
            <a:br>
              <a:rPr lang="el-GR" altLang="el-GR" sz="4000" dirty="0"/>
            </a:br>
            <a:r>
              <a:rPr lang="el-GR" altLang="el-GR" sz="4000" dirty="0" smtClean="0"/>
              <a:t>(2 </a:t>
            </a:r>
            <a:r>
              <a:rPr lang="el-GR" altLang="el-GR" sz="4000" dirty="0"/>
              <a:t>από </a:t>
            </a:r>
            <a:r>
              <a:rPr lang="el-GR" altLang="el-GR" sz="4000" dirty="0" smtClean="0"/>
              <a:t>7)</a:t>
            </a:r>
            <a:endParaRPr lang="el-GR" sz="4000" dirty="0"/>
          </a:p>
        </p:txBody>
      </p:sp>
      <p:sp>
        <p:nvSpPr>
          <p:cNvPr id="10" name="TextBox 4" descr="Το αλεύρι περιέχει φυσική λεκιθίνη που συμβάλει στη βελτίωση της ποιότητας του ψωμιού, όπως θα δούμε παρακάτω. &#10;Σύμφωνα με εκτιμήσεις, η αρτοποιία απορροφά το πενήντα τοις εκατό της συνολικής παγκόσμιας αγοράς γαλακτωματοποιητών για τη βιομηχανία τροφίμων. &#10;&#10;Τα πλεονεκτήματα των γαλακτωματοποιητών στα διάφορα προϊόντα αρτοποιίας και ζαχαροπλαστικής, σε γενικές γραμμές, είναι τα εξής:&#10;Βελτιώνουν το μέγεθος των κυψελίδων,&#10;Βελτιώνουν τη συγκράτηση των αερίων,&#10;Βελτιώνουν τη σταθερότητα του ζυμαριού,&#10;"/>
          <p:cNvSpPr txBox="1">
            <a:spLocks noChangeArrowheads="1"/>
          </p:cNvSpPr>
          <p:nvPr>
            <p:custDataLst>
              <p:tags r:id="rId3"/>
            </p:custDataLst>
          </p:nvPr>
        </p:nvSpPr>
        <p:spPr bwMode="auto">
          <a:xfrm>
            <a:off x="395536" y="1340768"/>
            <a:ext cx="83185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buFont typeface="Arial" panose="020B0604020202020204" pitchFamily="34" charset="0"/>
              <a:buChar char="•"/>
            </a:pPr>
            <a:r>
              <a:rPr lang="el-GR" altLang="el-GR" sz="2400" dirty="0"/>
              <a:t>Το αλεύρι περιέχει φυσική λεκιθίνη που συμβάλει στη βελτίωση της ποιότητας του ψωμιού, όπως θα δούμε παρακάτω. </a:t>
            </a:r>
          </a:p>
          <a:p>
            <a:pPr marL="342900" indent="-342900" algn="just">
              <a:buFont typeface="Arial" panose="020B0604020202020204" pitchFamily="34" charset="0"/>
              <a:buChar char="•"/>
            </a:pPr>
            <a:r>
              <a:rPr lang="el-GR" altLang="el-GR" sz="2400" dirty="0"/>
              <a:t>Σύμφωνα με εκτιμήσεις, η αρτοποιία απορροφά το 50% της συνολικής παγκόσμιας αγοράς </a:t>
            </a:r>
            <a:r>
              <a:rPr lang="el-GR" altLang="el-GR" sz="2400" dirty="0" err="1"/>
              <a:t>γαλακτωματοποιητών</a:t>
            </a:r>
            <a:r>
              <a:rPr lang="el-GR" altLang="el-GR" sz="2400" dirty="0"/>
              <a:t> για τη βιομηχανία τροφίμων. </a:t>
            </a:r>
            <a:endParaRPr lang="el-GR" altLang="el-GR" sz="2400" dirty="0" smtClean="0"/>
          </a:p>
          <a:p>
            <a:pPr marL="342900" indent="-342900" algn="just">
              <a:buFont typeface="Arial" panose="020B0604020202020204" pitchFamily="34" charset="0"/>
              <a:buChar char="•"/>
            </a:pPr>
            <a:endParaRPr lang="el-GR" altLang="el-GR" sz="2400" dirty="0" smtClean="0"/>
          </a:p>
          <a:p>
            <a:r>
              <a:rPr lang="el-GR" altLang="el-GR" sz="2400" dirty="0"/>
              <a:t>Τα πλεονεκτήματα των </a:t>
            </a:r>
            <a:r>
              <a:rPr lang="el-GR" altLang="el-GR" sz="2400" dirty="0" err="1"/>
              <a:t>γαλακτωματοποιητών</a:t>
            </a:r>
            <a:r>
              <a:rPr lang="el-GR" altLang="el-GR" sz="2400" dirty="0"/>
              <a:t> στα διάφορα προϊόντα αρτοποιίας και ζαχαροπλαστικής, σε γενικές γραμμές, είναι τα εξής:</a:t>
            </a:r>
          </a:p>
          <a:p>
            <a:pPr marL="342900" indent="-342900">
              <a:buFont typeface="Arial" panose="020B0604020202020204" pitchFamily="34" charset="0"/>
              <a:buChar char="•"/>
            </a:pPr>
            <a:r>
              <a:rPr lang="el-GR" altLang="el-GR" sz="2400" dirty="0"/>
              <a:t>Βελτιώνουν το μέγεθος των </a:t>
            </a:r>
            <a:r>
              <a:rPr lang="el-GR" altLang="el-GR" sz="2400" dirty="0" smtClean="0"/>
              <a:t>κυψελίδων,</a:t>
            </a:r>
            <a:endParaRPr lang="el-GR" altLang="el-GR" sz="2400" dirty="0"/>
          </a:p>
          <a:p>
            <a:pPr marL="342900" indent="-342900">
              <a:buFont typeface="Arial" panose="020B0604020202020204" pitchFamily="34" charset="0"/>
              <a:buChar char="•"/>
            </a:pPr>
            <a:r>
              <a:rPr lang="el-GR" altLang="el-GR" sz="2400" dirty="0"/>
              <a:t>Βελτιώνουν τη συγκράτηση των </a:t>
            </a:r>
            <a:r>
              <a:rPr lang="el-GR" altLang="el-GR" sz="2400" dirty="0" smtClean="0"/>
              <a:t>αερίων,</a:t>
            </a:r>
            <a:endParaRPr lang="el-GR" altLang="el-GR" sz="2400" dirty="0"/>
          </a:p>
          <a:p>
            <a:pPr marL="342900" indent="-342900" algn="just">
              <a:buFont typeface="Arial" panose="020B0604020202020204" pitchFamily="34" charset="0"/>
              <a:buChar char="•"/>
            </a:pPr>
            <a:r>
              <a:rPr lang="el-GR" altLang="el-GR" sz="2400" dirty="0"/>
              <a:t>Βελτιώνουν τη σταθερότητα του </a:t>
            </a:r>
            <a:r>
              <a:rPr lang="el-GR" altLang="el-GR" sz="2400" dirty="0" smtClean="0"/>
              <a:t>ζυμαριού,</a:t>
            </a:r>
            <a:endParaRPr lang="el-GR" alt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1362075"/>
          </a:xfrm>
        </p:spPr>
        <p:txBody>
          <a:bodyPr>
            <a:noAutofit/>
          </a:bodyPr>
          <a:lstStyle/>
          <a:p>
            <a:pPr algn="ctr"/>
            <a:r>
              <a:rPr lang="el-GR" altLang="el-GR" dirty="0"/>
              <a:t>Χρήσεις των </a:t>
            </a:r>
            <a:r>
              <a:rPr lang="el-GR" altLang="el-GR" dirty="0" err="1"/>
              <a:t>γαλακτωματοποιητών</a:t>
            </a:r>
            <a:r>
              <a:rPr lang="el-GR" altLang="el-GR" dirty="0"/>
              <a:t> </a:t>
            </a:r>
            <a:br>
              <a:rPr lang="el-GR" altLang="el-GR" dirty="0"/>
            </a:br>
            <a:r>
              <a:rPr lang="el-GR" altLang="el-GR" dirty="0" smtClean="0"/>
              <a:t>(3 </a:t>
            </a:r>
            <a:r>
              <a:rPr lang="el-GR" altLang="el-GR" dirty="0"/>
              <a:t>από </a:t>
            </a:r>
            <a:r>
              <a:rPr lang="el-GR" altLang="el-GR" dirty="0" smtClean="0"/>
              <a:t>7)</a:t>
            </a:r>
            <a:endParaRPr lang="el-GR" dirty="0"/>
          </a:p>
        </p:txBody>
      </p:sp>
      <p:sp>
        <p:nvSpPr>
          <p:cNvPr id="2" name="Ορθογώνιο 1"/>
          <p:cNvSpPr/>
          <p:nvPr/>
        </p:nvSpPr>
        <p:spPr>
          <a:xfrm>
            <a:off x="467544" y="1803588"/>
            <a:ext cx="8219256" cy="3785652"/>
          </a:xfrm>
          <a:prstGeom prst="rect">
            <a:avLst/>
          </a:prstGeom>
        </p:spPr>
        <p:txBody>
          <a:bodyPr wrap="square">
            <a:spAutoFit/>
          </a:bodyPr>
          <a:lstStyle/>
          <a:p>
            <a:pPr marL="285750" indent="-285750">
              <a:buFont typeface="Arial" panose="020B0604020202020204" pitchFamily="34" charset="0"/>
              <a:buChar char="•"/>
            </a:pPr>
            <a:r>
              <a:rPr lang="el-GR" altLang="el-GR" sz="2400" dirty="0"/>
              <a:t>Ενισχύουν τη δομή και την υφή των </a:t>
            </a:r>
            <a:r>
              <a:rPr lang="el-GR" altLang="el-GR" sz="2400" dirty="0" smtClean="0"/>
              <a:t>προϊόντων,</a:t>
            </a:r>
            <a:endParaRPr lang="el-GR" altLang="el-GR" sz="2400" dirty="0"/>
          </a:p>
          <a:p>
            <a:pPr marL="285750" indent="-285750">
              <a:buFont typeface="Arial" panose="020B0604020202020204" pitchFamily="34" charset="0"/>
              <a:buChar char="•"/>
            </a:pPr>
            <a:r>
              <a:rPr lang="el-GR" altLang="el-GR" sz="2400" dirty="0"/>
              <a:t>Αυξάνουν την απορρόφηση υγρών από το </a:t>
            </a:r>
            <a:r>
              <a:rPr lang="el-GR" altLang="el-GR" sz="2400" dirty="0" smtClean="0"/>
              <a:t>ζυμάρι,</a:t>
            </a:r>
            <a:endParaRPr lang="el-GR" altLang="el-GR" sz="2400" dirty="0"/>
          </a:p>
          <a:p>
            <a:pPr marL="285750" indent="-285750">
              <a:buFont typeface="Arial" panose="020B0604020202020204" pitchFamily="34" charset="0"/>
              <a:buChar char="•"/>
            </a:pPr>
            <a:r>
              <a:rPr lang="el-GR" altLang="el-GR" sz="2400" dirty="0"/>
              <a:t>Αυξάνουν την τρυφερότητα της </a:t>
            </a:r>
            <a:r>
              <a:rPr lang="el-GR" altLang="el-GR" sz="2400" dirty="0" smtClean="0"/>
              <a:t>ψίχας,</a:t>
            </a:r>
            <a:endParaRPr lang="el-GR" altLang="el-GR" sz="2400" dirty="0"/>
          </a:p>
          <a:p>
            <a:pPr marL="285750" indent="-285750">
              <a:buFont typeface="Arial" panose="020B0604020202020204" pitchFamily="34" charset="0"/>
              <a:buChar char="•"/>
            </a:pPr>
            <a:r>
              <a:rPr lang="el-GR" altLang="el-GR" sz="2400" dirty="0"/>
              <a:t>Επιβραδύνουν το μπαγιάτεμα των </a:t>
            </a:r>
            <a:r>
              <a:rPr lang="el-GR" altLang="el-GR" sz="2400" dirty="0" smtClean="0"/>
              <a:t>αρτοσκευασμάτων.</a:t>
            </a:r>
          </a:p>
          <a:p>
            <a:pPr marL="285750" indent="-285750">
              <a:buFont typeface="Arial" panose="020B0604020202020204" pitchFamily="34" charset="0"/>
              <a:buChar char="•"/>
            </a:pPr>
            <a:endParaRPr lang="el-GR" altLang="el-GR" sz="2400" dirty="0"/>
          </a:p>
          <a:p>
            <a:pPr algn="just"/>
            <a:r>
              <a:rPr lang="el-GR" altLang="el-GR" sz="2400" dirty="0"/>
              <a:t>Στις συσκευασίες, δίπλα από το όνομα του </a:t>
            </a:r>
            <a:r>
              <a:rPr lang="el-GR" altLang="el-GR" sz="2400" dirty="0" err="1"/>
              <a:t>γαλακτωματοποιητή</a:t>
            </a:r>
            <a:r>
              <a:rPr lang="el-GR" altLang="el-GR" sz="2400" dirty="0"/>
              <a:t>, θα πρέπει να αναγράφεται ο «αριθμός Ε». </a:t>
            </a:r>
          </a:p>
          <a:p>
            <a:pPr algn="just"/>
            <a:r>
              <a:rPr lang="el-GR" altLang="el-GR" sz="2400" dirty="0"/>
              <a:t>Ο αριθμός αυτός έχει δοθεί από την Ευρωπαϊκή Ένωση και αντιστοιχεί σε κάποιο συγκεκριμένο επιτρεπόμενο </a:t>
            </a:r>
            <a:r>
              <a:rPr lang="el-GR" altLang="el-GR" sz="2400" dirty="0" err="1"/>
              <a:t>γαλακτωματοποιητή</a:t>
            </a:r>
            <a:r>
              <a:rPr lang="el-GR" altLang="el-GR" sz="2400" dirty="0"/>
              <a:t>.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xmlns=""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352928" cy="1368151"/>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Χρήσεις των </a:t>
            </a:r>
            <a:r>
              <a:rPr lang="el-GR" altLang="el-GR" sz="4000" dirty="0" err="1"/>
              <a:t>γαλακτωματοποιητών</a:t>
            </a:r>
            <a:r>
              <a:rPr lang="el-GR" altLang="el-GR" sz="4000" dirty="0"/>
              <a:t> </a:t>
            </a:r>
            <a:br>
              <a:rPr lang="el-GR" altLang="el-GR" sz="4000" dirty="0"/>
            </a:br>
            <a:r>
              <a:rPr lang="el-GR" altLang="el-GR" sz="4000" dirty="0" smtClean="0"/>
              <a:t>(4 </a:t>
            </a:r>
            <a:r>
              <a:rPr lang="el-GR" altLang="el-GR" sz="4000" dirty="0"/>
              <a:t>από </a:t>
            </a:r>
            <a:r>
              <a:rPr lang="el-GR" altLang="el-GR" sz="4000" dirty="0" smtClean="0"/>
              <a:t>7)</a:t>
            </a:r>
            <a:endParaRPr lang="el-GR" sz="4000" dirty="0"/>
          </a:p>
        </p:txBody>
      </p:sp>
      <p:sp>
        <p:nvSpPr>
          <p:cNvPr id="2" name="Ορθογώνιο 1" descr="Οι πιο συνηθισμένοι γαλακτωματοποιητές που χρησιμοποιούνται είναι οι εξής:&#10;Τα DATEM,, μονοακετυλοτρυγικοί και διακετυλοτρυγικοί εστέρες των μονο- και διγλυκεριδίων των λιπαρών οξέων, Ε 472 ε) μειώνουν το μέγεθος των κυψελίδων, βελτιώνουν τη συγκράτηση αερίων που συνεισφέρουν στη βελτίωση του όγκου του ψωμιού και την τρυφεράδα της ψίχας. &#10;Για την παραγωγή γαλλικής μπαγκέτας, η προσθήκη γαλακτωματοποιητών μειώνει το χρόνο μπαγιατέματος του ψωμιού και βελτιώνει τον όγκο του τελικού προϊόντος. &#10;Συνιστάται ιδιαίτερα για άλευρα με αδύνατη γλουτένη. &#10;Η προσθήκη φθάνει στα μηδέν κόμμα τρία του βάρους του αλεύρου.&#10;"/>
          <p:cNvSpPr/>
          <p:nvPr/>
        </p:nvSpPr>
        <p:spPr>
          <a:xfrm>
            <a:off x="467544" y="1484784"/>
            <a:ext cx="8208912" cy="4524315"/>
          </a:xfrm>
          <a:prstGeom prst="rect">
            <a:avLst/>
          </a:prstGeom>
        </p:spPr>
        <p:txBody>
          <a:bodyPr wrap="square">
            <a:spAutoFit/>
          </a:bodyPr>
          <a:lstStyle/>
          <a:p>
            <a:pPr algn="just"/>
            <a:r>
              <a:rPr lang="el-GR" altLang="el-GR" sz="2400" dirty="0"/>
              <a:t>Οι πιο συνηθισμένοι </a:t>
            </a:r>
            <a:r>
              <a:rPr lang="el-GR" altLang="el-GR" sz="2400" dirty="0" err="1"/>
              <a:t>γαλακτωματοποιητές</a:t>
            </a:r>
            <a:r>
              <a:rPr lang="el-GR" altLang="el-GR" sz="2400" dirty="0"/>
              <a:t> που χρησιμοποιούνται είναι οι εξής</a:t>
            </a:r>
            <a:r>
              <a:rPr lang="el-GR" altLang="el-GR" sz="2400" dirty="0" smtClean="0"/>
              <a:t>:</a:t>
            </a:r>
          </a:p>
          <a:p>
            <a:pPr marL="342900" indent="-342900" algn="just">
              <a:buFont typeface="Arial" panose="020B0604020202020204" pitchFamily="34" charset="0"/>
              <a:buChar char="•"/>
            </a:pPr>
            <a:r>
              <a:rPr lang="el-GR" altLang="el-GR" sz="2400" dirty="0"/>
              <a:t>Τα </a:t>
            </a:r>
            <a:r>
              <a:rPr lang="en-US" altLang="el-GR" sz="2400" dirty="0"/>
              <a:t>DATEM</a:t>
            </a:r>
            <a:r>
              <a:rPr lang="el-GR" altLang="el-GR" sz="2400" dirty="0"/>
              <a:t>,, </a:t>
            </a:r>
            <a:r>
              <a:rPr lang="el-GR" altLang="el-GR" sz="2400" dirty="0" err="1"/>
              <a:t>μονοακετυλοτρυγικοί</a:t>
            </a:r>
            <a:r>
              <a:rPr lang="el-GR" altLang="el-GR" sz="2400" dirty="0"/>
              <a:t> και </a:t>
            </a:r>
            <a:r>
              <a:rPr lang="el-GR" altLang="el-GR" sz="2400" dirty="0" err="1"/>
              <a:t>διακετυλοτρυγικοί</a:t>
            </a:r>
            <a:r>
              <a:rPr lang="el-GR" altLang="el-GR" sz="2400" dirty="0"/>
              <a:t> εστέρες των </a:t>
            </a:r>
            <a:r>
              <a:rPr lang="el-GR" altLang="el-GR" sz="2400" dirty="0" err="1"/>
              <a:t>μονο</a:t>
            </a:r>
            <a:r>
              <a:rPr lang="el-GR" altLang="el-GR" sz="2400" dirty="0"/>
              <a:t>- και </a:t>
            </a:r>
            <a:r>
              <a:rPr lang="el-GR" altLang="el-GR" sz="2400" dirty="0" err="1"/>
              <a:t>διγλυκεριδίων</a:t>
            </a:r>
            <a:r>
              <a:rPr lang="el-GR" altLang="el-GR" sz="2400" dirty="0"/>
              <a:t> των λιπαρών οξέων, Ε 472 ε) μειώνουν το μέγεθος των κυψελίδων, βελτιώνουν τη συγκράτηση αερίων που συνεισφέρουν στη βελτίωση του όγκου του ψωμιού και την τρυφεράδα της ψίχας. </a:t>
            </a:r>
          </a:p>
          <a:p>
            <a:pPr marL="342900" indent="-342900" algn="just">
              <a:buFont typeface="Arial" panose="020B0604020202020204" pitchFamily="34" charset="0"/>
              <a:buChar char="•"/>
            </a:pPr>
            <a:r>
              <a:rPr lang="el-GR" altLang="el-GR" sz="2400" dirty="0"/>
              <a:t>Για την παραγωγή γαλλικής μπαγκέτας, η προσθήκη </a:t>
            </a:r>
            <a:r>
              <a:rPr lang="el-GR" altLang="el-GR" sz="2400" dirty="0" err="1"/>
              <a:t>γαλακτωματοποιητών</a:t>
            </a:r>
            <a:r>
              <a:rPr lang="el-GR" altLang="el-GR" sz="2400" dirty="0"/>
              <a:t> μειώνει το χρόνο μπαγιατέματος του ψωμιού και βελτιώνει τον όγκο του τελικού προϊόντος. </a:t>
            </a:r>
          </a:p>
          <a:p>
            <a:pPr marL="342900" indent="-342900" algn="just">
              <a:buFont typeface="Arial" panose="020B0604020202020204" pitchFamily="34" charset="0"/>
              <a:buChar char="•"/>
            </a:pPr>
            <a:r>
              <a:rPr lang="el-GR" altLang="el-GR" sz="2400" dirty="0"/>
              <a:t>Συνιστάται ιδιαίτερα για άλευρα με αδύνατη </a:t>
            </a:r>
            <a:r>
              <a:rPr lang="el-GR" altLang="el-GR" sz="2400" dirty="0" err="1"/>
              <a:t>γλουτένη</a:t>
            </a:r>
            <a:r>
              <a:rPr lang="el-GR" altLang="el-GR" sz="2400" dirty="0"/>
              <a:t>. </a:t>
            </a:r>
          </a:p>
          <a:p>
            <a:pPr marL="342900" indent="-342900" algn="just">
              <a:buFont typeface="Arial" panose="020B0604020202020204" pitchFamily="34" charset="0"/>
              <a:buChar char="•"/>
            </a:pPr>
            <a:r>
              <a:rPr lang="el-GR" altLang="el-GR" sz="2400" dirty="0"/>
              <a:t>Η προσθήκη φθάνει στα 0,3% του βάρους του αλεύρου.</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xmlns=""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Χρήσεις των </a:t>
            </a:r>
            <a:r>
              <a:rPr lang="el-GR" altLang="el-GR" dirty="0" err="1"/>
              <a:t>γαλακτωματοποιητών</a:t>
            </a:r>
            <a:r>
              <a:rPr lang="el-GR" altLang="el-GR" dirty="0"/>
              <a:t> </a:t>
            </a:r>
            <a:br>
              <a:rPr lang="el-GR" altLang="el-GR" dirty="0"/>
            </a:br>
            <a:r>
              <a:rPr lang="el-GR" altLang="el-GR" dirty="0" smtClean="0"/>
              <a:t>(5 </a:t>
            </a:r>
            <a:r>
              <a:rPr lang="el-GR" altLang="el-GR" dirty="0"/>
              <a:t>από </a:t>
            </a:r>
            <a:r>
              <a:rPr lang="el-GR" altLang="el-GR" dirty="0" smtClean="0"/>
              <a:t>7)</a:t>
            </a:r>
            <a:endParaRPr lang="el-GR" dirty="0"/>
          </a:p>
        </p:txBody>
      </p:sp>
      <p:sp>
        <p:nvSpPr>
          <p:cNvPr id="2" name="Ορθογώνιο 1" descr="Η λεκιθίνη (Ε 322) είναι ένα μίγμα φωσφολιπιδίων που δε διαλύεται στο νερό. &#10;Είναι ο φθηνότερος γαλακτωματοποιητής και σχετικά ισχυρός.&#10;Η λεκιθίνη κατατάσσεται ποιοτικά ανάλογα με το συνολικό αριθμό φωσφολιπιδίων που περιέχει, το χρώμα και τη ρευστότητα. &#10;Οι λεκιθίνες του εμπορίου περιέχουν φωσφολιπίδια σε ποσοστό που κυμαίνεται από πενηντατέσσερρα τοις εκατό έως εβδομηνταδύο τοις εκατό. &#10;Καλές πηγές λεκιθίνης είναι ο κρόκος του αυγού και διάφοροι ελαιούχοι σπόροι. &#10;Εμπορικά λαμβάνεται από σπόρους σόγιας. &#10;"/>
          <p:cNvSpPr/>
          <p:nvPr/>
        </p:nvSpPr>
        <p:spPr>
          <a:xfrm>
            <a:off x="467544" y="1424965"/>
            <a:ext cx="8208912" cy="4524315"/>
          </a:xfrm>
          <a:prstGeom prst="rect">
            <a:avLst/>
          </a:prstGeom>
        </p:spPr>
        <p:txBody>
          <a:bodyPr wrap="square">
            <a:spAutoFit/>
          </a:bodyPr>
          <a:lstStyle/>
          <a:p>
            <a:pPr marL="285750" indent="-285750" algn="just">
              <a:buFont typeface="Arial" panose="020B0604020202020204" pitchFamily="34" charset="0"/>
              <a:buChar char="•"/>
            </a:pPr>
            <a:r>
              <a:rPr lang="el-GR" altLang="el-GR" sz="2400" dirty="0"/>
              <a:t>Η λεκιθίνη (Ε 322) είναι ένα μίγμα </a:t>
            </a:r>
            <a:r>
              <a:rPr lang="el-GR" altLang="el-GR" sz="2400" dirty="0" err="1"/>
              <a:t>φωσφολιπιδίων</a:t>
            </a:r>
            <a:r>
              <a:rPr lang="el-GR" altLang="el-GR" sz="2400" dirty="0"/>
              <a:t> που δε διαλύεται στο νερό. </a:t>
            </a:r>
            <a:endParaRPr lang="en-US" altLang="el-GR" sz="2400" dirty="0"/>
          </a:p>
          <a:p>
            <a:pPr marL="285750" indent="-285750" algn="just">
              <a:buFont typeface="Arial" panose="020B0604020202020204" pitchFamily="34" charset="0"/>
              <a:buChar char="•"/>
            </a:pPr>
            <a:r>
              <a:rPr lang="el-GR" altLang="el-GR" sz="2400" dirty="0"/>
              <a:t>Είναι ο φθηνότερος </a:t>
            </a:r>
            <a:r>
              <a:rPr lang="el-GR" altLang="el-GR" sz="2400" dirty="0" err="1"/>
              <a:t>γαλακτωματοποιητής</a:t>
            </a:r>
            <a:r>
              <a:rPr lang="el-GR" altLang="el-GR" sz="2400" dirty="0"/>
              <a:t> και σχετικά ισχυρός.</a:t>
            </a:r>
            <a:endParaRPr lang="en-US" altLang="el-GR" sz="2400" dirty="0"/>
          </a:p>
          <a:p>
            <a:pPr marL="285750" indent="-285750" algn="just">
              <a:buFont typeface="Arial" panose="020B0604020202020204" pitchFamily="34" charset="0"/>
              <a:buChar char="•"/>
            </a:pPr>
            <a:r>
              <a:rPr lang="el-GR" altLang="el-GR" sz="2400" dirty="0"/>
              <a:t>Η λεκιθίνη κατατάσσεται ποιοτικά ανάλογα με το συνολικό αριθμό </a:t>
            </a:r>
            <a:r>
              <a:rPr lang="el-GR" altLang="el-GR" sz="2400" dirty="0" err="1"/>
              <a:t>φωσφολιπιδίων</a:t>
            </a:r>
            <a:r>
              <a:rPr lang="el-GR" altLang="el-GR" sz="2400" dirty="0"/>
              <a:t> που περιέχει, το χρώμα και τη ρευστότητα. </a:t>
            </a:r>
            <a:endParaRPr lang="en-US" altLang="el-GR" sz="2400" dirty="0"/>
          </a:p>
          <a:p>
            <a:pPr marL="285750" indent="-285750" algn="just">
              <a:buFont typeface="Arial" panose="020B0604020202020204" pitchFamily="34" charset="0"/>
              <a:buChar char="•"/>
            </a:pPr>
            <a:r>
              <a:rPr lang="el-GR" altLang="el-GR" sz="2400" dirty="0"/>
              <a:t>Οι λεκιθίνες του εμπορίου περιέχουν </a:t>
            </a:r>
            <a:r>
              <a:rPr lang="el-GR" altLang="el-GR" sz="2400" dirty="0" err="1"/>
              <a:t>φωσφολιπίδια</a:t>
            </a:r>
            <a:r>
              <a:rPr lang="el-GR" altLang="el-GR" sz="2400" dirty="0"/>
              <a:t> σε ποσοστό που κυμαίνεται από 54% έως 72%. </a:t>
            </a:r>
            <a:endParaRPr lang="en-US" altLang="el-GR" sz="2400" dirty="0"/>
          </a:p>
          <a:p>
            <a:pPr marL="285750" indent="-285750" algn="just">
              <a:buFont typeface="Arial" panose="020B0604020202020204" pitchFamily="34" charset="0"/>
              <a:buChar char="•"/>
            </a:pPr>
            <a:r>
              <a:rPr lang="el-GR" altLang="el-GR" sz="2400" dirty="0"/>
              <a:t>Καλές πηγές λεκιθίνης είναι ο κρόκος του αυγού και διάφοροι </a:t>
            </a:r>
            <a:r>
              <a:rPr lang="el-GR" altLang="el-GR" sz="2400" dirty="0" err="1"/>
              <a:t>ελαιούχοι</a:t>
            </a:r>
            <a:r>
              <a:rPr lang="el-GR" altLang="el-GR" sz="2400" dirty="0"/>
              <a:t> σπόροι. </a:t>
            </a:r>
            <a:endParaRPr lang="en-US" altLang="el-GR" sz="2400" dirty="0"/>
          </a:p>
          <a:p>
            <a:pPr marL="285750" indent="-285750" algn="just">
              <a:buFont typeface="Arial" panose="020B0604020202020204" pitchFamily="34" charset="0"/>
              <a:buChar char="•"/>
            </a:pPr>
            <a:r>
              <a:rPr lang="el-GR" altLang="el-GR" sz="2400" dirty="0"/>
              <a:t>Εμπορικά λαμβάνεται από σπόρους σόγιας. </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r>
              <a:rPr lang="el-GR" altLang="el-GR" sz="4000" dirty="0"/>
              <a:t>Χρήσεις των </a:t>
            </a:r>
            <a:r>
              <a:rPr lang="el-GR" altLang="el-GR" sz="4000" dirty="0" err="1"/>
              <a:t>γαλακτωματοποιητών</a:t>
            </a:r>
            <a:r>
              <a:rPr lang="el-GR" altLang="el-GR" sz="4000" dirty="0"/>
              <a:t> </a:t>
            </a:r>
            <a:br>
              <a:rPr lang="el-GR" altLang="el-GR" sz="4000" dirty="0"/>
            </a:br>
            <a:r>
              <a:rPr lang="el-GR" altLang="el-GR" sz="4000" dirty="0" smtClean="0"/>
              <a:t>(6 </a:t>
            </a:r>
            <a:r>
              <a:rPr lang="el-GR" altLang="el-GR" sz="4000" dirty="0"/>
              <a:t>από </a:t>
            </a:r>
            <a:r>
              <a:rPr lang="el-GR" altLang="el-GR" sz="4000" dirty="0" smtClean="0"/>
              <a:t>7)</a:t>
            </a:r>
            <a:endParaRPr lang="el-GR" sz="4000" dirty="0"/>
          </a:p>
        </p:txBody>
      </p:sp>
      <p:sp>
        <p:nvSpPr>
          <p:cNvPr id="2" name="Ορθογώνιο 1" descr="Χρησιμοποιείται σε μπαγκέτες και για προϊόντα με κρούστα. Συμβάλει στην αύξηση του όγκου τους και τη βελτίωση της υφής τους. &#10;Η λεκιθίνη χρησιμοποιείται και ως αντιοξειδωτική ουσία. Σαν πρόσθετο αλεύρου επιτρέπεται η προσθήκη του σε ποσότητα μέχρι μηδέν κόμμα μηδέν δυό. Πωλείται σε ρευστή μορφή σκόνης.&#10;&#10;Τα μονο- και δι- γλυκερίδια (Ε 471) είναι μόρια γλυκερίνης στα οποία είναι ενωμένα ένα ή δύο λιπαρά οξέα.&#10;Παράγονται κυρίως από υδρογονωμένα φυτικά έλαια. Θεωρούνται πολύ ισχυροί γαλακτωματοποιητές. &#10;"/>
          <p:cNvSpPr/>
          <p:nvPr/>
        </p:nvSpPr>
        <p:spPr>
          <a:xfrm>
            <a:off x="467544" y="1650280"/>
            <a:ext cx="8208912" cy="4154984"/>
          </a:xfrm>
          <a:prstGeom prst="rect">
            <a:avLst/>
          </a:prstGeom>
        </p:spPr>
        <p:txBody>
          <a:bodyPr wrap="square">
            <a:spAutoFit/>
          </a:bodyPr>
          <a:lstStyle/>
          <a:p>
            <a:pPr marL="285750" indent="-285750" algn="just">
              <a:buFont typeface="Arial" panose="020B0604020202020204" pitchFamily="34" charset="0"/>
              <a:buChar char="•"/>
            </a:pPr>
            <a:r>
              <a:rPr lang="el-GR" altLang="el-GR" sz="2400" dirty="0"/>
              <a:t>Χρησιμοποιείται σε μπαγκέτες και για προϊόντα με κρούστα. Συμβάλει στην αύξηση του όγκου τους και τη βελτίωση της υφής τους. </a:t>
            </a:r>
            <a:endParaRPr lang="en-US" altLang="el-GR" sz="2400" dirty="0"/>
          </a:p>
          <a:p>
            <a:pPr marL="285750" indent="-285750" algn="just">
              <a:buFont typeface="Arial" panose="020B0604020202020204" pitchFamily="34" charset="0"/>
              <a:buChar char="•"/>
            </a:pPr>
            <a:r>
              <a:rPr lang="el-GR" altLang="el-GR" sz="2400" dirty="0"/>
              <a:t>Η λεκιθίνη χρησιμοποιείται και ως αντιοξειδωτική ουσία. Σαν πρόσθετο αλεύρου επιτρέπεται η προσθήκη του σε ποσότητα μέχρι 0,02%. Πωλείται σε ρευστή μορφή σκόνης</a:t>
            </a:r>
            <a:r>
              <a:rPr lang="el-GR" altLang="el-GR" sz="2400" dirty="0" smtClean="0"/>
              <a:t>.</a:t>
            </a:r>
          </a:p>
          <a:p>
            <a:pPr algn="just"/>
            <a:endParaRPr lang="el-GR" altLang="el-GR" sz="2400" dirty="0" smtClean="0"/>
          </a:p>
          <a:p>
            <a:pPr marL="342900" indent="-342900">
              <a:buFont typeface="Arial" panose="020B0604020202020204" pitchFamily="34" charset="0"/>
              <a:buChar char="•"/>
            </a:pPr>
            <a:r>
              <a:rPr lang="el-GR" altLang="el-GR" sz="2400" dirty="0"/>
              <a:t>Τα </a:t>
            </a:r>
            <a:r>
              <a:rPr lang="el-GR" altLang="el-GR" sz="2400" dirty="0" err="1"/>
              <a:t>μονο</a:t>
            </a:r>
            <a:r>
              <a:rPr lang="el-GR" altLang="el-GR" sz="2400" dirty="0"/>
              <a:t>- και </a:t>
            </a:r>
            <a:r>
              <a:rPr lang="el-GR" altLang="el-GR" sz="2400" dirty="0" err="1"/>
              <a:t>δι</a:t>
            </a:r>
            <a:r>
              <a:rPr lang="el-GR" altLang="el-GR" sz="2400" dirty="0"/>
              <a:t>- γλυκερίδια (Ε 471) είναι μόρια γλυκερίνης στα οποία είναι ενωμένα ένα ή δύο λιπαρά οξέα.</a:t>
            </a:r>
          </a:p>
          <a:p>
            <a:pPr marL="342900" indent="-342900">
              <a:buFont typeface="Arial" panose="020B0604020202020204" pitchFamily="34" charset="0"/>
              <a:buChar char="•"/>
            </a:pPr>
            <a:r>
              <a:rPr lang="el-GR" altLang="el-GR" sz="2400" dirty="0" smtClean="0"/>
              <a:t>Παράγονται </a:t>
            </a:r>
            <a:r>
              <a:rPr lang="el-GR" altLang="el-GR" sz="2400" dirty="0"/>
              <a:t>κυρίως από υδρογονωμένα φυτικά έλαια. Θεωρούνται πολύ ισχυροί </a:t>
            </a:r>
            <a:r>
              <a:rPr lang="el-GR" altLang="el-GR" sz="2400" dirty="0" err="1"/>
              <a:t>γαλακτωματοποιητές</a:t>
            </a:r>
            <a:r>
              <a:rPr lang="el-GR" altLang="el-GR" sz="2400" dirty="0"/>
              <a:t>.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r>
              <a:rPr lang="el-GR" altLang="el-GR" dirty="0"/>
              <a:t>Χρήσεις των </a:t>
            </a:r>
            <a:r>
              <a:rPr lang="el-GR" altLang="el-GR" dirty="0" err="1"/>
              <a:t>γαλακτωματοποιητών</a:t>
            </a:r>
            <a:r>
              <a:rPr lang="el-GR" altLang="el-GR" dirty="0"/>
              <a:t> </a:t>
            </a:r>
            <a:br>
              <a:rPr lang="el-GR" altLang="el-GR" dirty="0"/>
            </a:br>
            <a:r>
              <a:rPr lang="el-GR" altLang="el-GR" dirty="0" smtClean="0"/>
              <a:t>(7 </a:t>
            </a:r>
            <a:r>
              <a:rPr lang="el-GR" altLang="el-GR" dirty="0"/>
              <a:t>από </a:t>
            </a:r>
            <a:r>
              <a:rPr lang="el-GR" altLang="el-GR" dirty="0" smtClean="0"/>
              <a:t>7)</a:t>
            </a:r>
            <a:endParaRPr lang="el-GR" dirty="0"/>
          </a:p>
        </p:txBody>
      </p:sp>
      <p:sp>
        <p:nvSpPr>
          <p:cNvPr id="3" name="Ορθογώνιο 2" descr="Προσθήκη μονογλυκεριδίων σε ποσοστό μηδέν κόμμα πέντε μεγιστοποιεί την καθυστέρηση του μπαγιατέματος. &#10;Δεν συνιστάται η προσθήκη μονογλυκεριδίων στα αρτοσκευάσματα με μικρό ποσοστό υγρασίας.&#10; &#10;Τα SSL (στεατυλο-2-γαλακτυλικό νάτριο, Ε 481) και CSL (στεατυλο-2-γαλακτυλικό ασβέστιο, Ε 482) βελτιώνουν τον όγκο και προσδίδουν φρεσκάδα στο ψωμί. &#10;Επίσης, ενδυναμώνουν τη δομή του ζυμαριού, αντιδρώντας με τη γλουτένη. &#10;Μπορούν να χρησιμοποιηθούν σε ζυμάρια που περιέχουν άλευρα από σίκαλη ή καλαμποκάλευρο. Συνιστάται, επίσης, και για τα προϊόντα αρτοποιίας με ζάχαρη.&#10;"/>
          <p:cNvSpPr/>
          <p:nvPr/>
        </p:nvSpPr>
        <p:spPr>
          <a:xfrm>
            <a:off x="467544" y="1412776"/>
            <a:ext cx="8280920" cy="4893647"/>
          </a:xfrm>
          <a:prstGeom prst="rect">
            <a:avLst/>
          </a:prstGeom>
        </p:spPr>
        <p:txBody>
          <a:bodyPr wrap="square">
            <a:spAutoFit/>
          </a:bodyPr>
          <a:lstStyle/>
          <a:p>
            <a:pPr marL="285750" indent="-285750">
              <a:buFont typeface="Arial" panose="020B0604020202020204" pitchFamily="34" charset="0"/>
              <a:buChar char="•"/>
            </a:pPr>
            <a:r>
              <a:rPr lang="el-GR" altLang="el-GR" sz="2400" dirty="0"/>
              <a:t>Προσθήκη </a:t>
            </a:r>
            <a:r>
              <a:rPr lang="el-GR" altLang="el-GR" sz="2400" dirty="0" err="1"/>
              <a:t>μονογλυκεριδίων</a:t>
            </a:r>
            <a:r>
              <a:rPr lang="el-GR" altLang="el-GR" sz="2400" dirty="0"/>
              <a:t> σε ποσοστό 0,5% μεγιστοποιεί την καθυστέρηση του μπαγιατέματος. </a:t>
            </a:r>
          </a:p>
          <a:p>
            <a:pPr marL="285750" indent="-285750">
              <a:buFont typeface="Arial" panose="020B0604020202020204" pitchFamily="34" charset="0"/>
              <a:buChar char="•"/>
            </a:pPr>
            <a:r>
              <a:rPr lang="el-GR" altLang="el-GR" sz="2400" dirty="0"/>
              <a:t>Δεν συνιστάται η προσθήκη </a:t>
            </a:r>
            <a:r>
              <a:rPr lang="el-GR" altLang="el-GR" sz="2400" dirty="0" err="1"/>
              <a:t>μονογλυκεριδίων</a:t>
            </a:r>
            <a:r>
              <a:rPr lang="el-GR" altLang="el-GR" sz="2400" dirty="0"/>
              <a:t> στα αρτοσκευάσματα με μικρό ποσοστό υγρασίας</a:t>
            </a:r>
            <a:r>
              <a:rPr lang="el-GR" altLang="el-GR" sz="2400" dirty="0" smtClean="0"/>
              <a:t>.</a:t>
            </a:r>
          </a:p>
          <a:p>
            <a:r>
              <a:rPr lang="el-GR" altLang="el-GR" sz="2400" dirty="0" smtClean="0"/>
              <a:t> </a:t>
            </a:r>
          </a:p>
          <a:p>
            <a:pPr marL="342900" indent="-342900" algn="just">
              <a:buFont typeface="Arial" panose="020B0604020202020204" pitchFamily="34" charset="0"/>
              <a:buChar char="•"/>
            </a:pPr>
            <a:r>
              <a:rPr lang="el-GR" altLang="el-GR" sz="2400" dirty="0"/>
              <a:t>Τα </a:t>
            </a:r>
            <a:r>
              <a:rPr lang="en-US" altLang="el-GR" sz="2400" dirty="0"/>
              <a:t>SSL</a:t>
            </a:r>
            <a:r>
              <a:rPr lang="el-GR" altLang="el-GR" sz="2400" dirty="0"/>
              <a:t> (στεατυλο-2-γαλακτυλικό νάτριο, Ε 481) και </a:t>
            </a:r>
            <a:r>
              <a:rPr lang="en-US" altLang="el-GR" sz="2400" dirty="0"/>
              <a:t>CSL</a:t>
            </a:r>
            <a:r>
              <a:rPr lang="el-GR" altLang="el-GR" sz="2400" dirty="0"/>
              <a:t> (στεατυλο-2-γαλακτυλικό ασβέστιο, Ε 482) βελτιώνουν τον όγκο και προσδίδουν φρεσκάδα στο ψωμί. </a:t>
            </a:r>
            <a:endParaRPr lang="en-US" altLang="el-GR" sz="2400" dirty="0"/>
          </a:p>
          <a:p>
            <a:pPr marL="342900" indent="-342900" algn="just">
              <a:buFont typeface="Arial" panose="020B0604020202020204" pitchFamily="34" charset="0"/>
              <a:buChar char="•"/>
            </a:pPr>
            <a:r>
              <a:rPr lang="el-GR" altLang="el-GR" sz="2400" dirty="0"/>
              <a:t>Επίσης, ενδυναμώνουν τη δομή του ζυμαριού, αντιδρώντας με τη </a:t>
            </a:r>
            <a:r>
              <a:rPr lang="el-GR" altLang="el-GR" sz="2400" dirty="0" err="1"/>
              <a:t>γλουτένη</a:t>
            </a:r>
            <a:r>
              <a:rPr lang="el-GR" altLang="el-GR" sz="2400" dirty="0"/>
              <a:t>. </a:t>
            </a:r>
          </a:p>
          <a:p>
            <a:pPr marL="342900" indent="-342900" algn="just">
              <a:buFont typeface="Arial" panose="020B0604020202020204" pitchFamily="34" charset="0"/>
              <a:buChar char="•"/>
            </a:pPr>
            <a:r>
              <a:rPr lang="el-GR" altLang="el-GR" sz="2400" dirty="0"/>
              <a:t>Μπορούν να χρησιμοποιηθούν σε ζυμάρια που περιέχουν άλευρα από σίκαλη ή καλαμποκάλευρο. Συνιστάται, επίσης, και για τα προϊόντα αρτοποιίας με ζάχαρη</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80120"/>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r>
              <a:rPr lang="el-GR" altLang="el-GR" sz="4000" dirty="0"/>
              <a:t>Λειτουργικότητα των </a:t>
            </a:r>
            <a:r>
              <a:rPr lang="el-GR" altLang="el-GR" sz="4000" dirty="0" err="1" smtClean="0"/>
              <a:t>γαλακτωματοποιητών</a:t>
            </a:r>
            <a:endParaRPr lang="el-GR" sz="4000" dirty="0"/>
          </a:p>
        </p:txBody>
      </p:sp>
      <p:sp>
        <p:nvSpPr>
          <p:cNvPr id="2" name="Ορθογώνιο 1"/>
          <p:cNvSpPr/>
          <p:nvPr/>
        </p:nvSpPr>
        <p:spPr>
          <a:xfrm>
            <a:off x="467544" y="1262365"/>
            <a:ext cx="8208912" cy="5262979"/>
          </a:xfrm>
          <a:prstGeom prst="rect">
            <a:avLst/>
          </a:prstGeom>
        </p:spPr>
        <p:txBody>
          <a:bodyPr wrap="square">
            <a:spAutoFit/>
          </a:bodyPr>
          <a:lstStyle/>
          <a:p>
            <a:pPr marL="285750" indent="-285750">
              <a:buFont typeface="Arial" panose="020B0604020202020204" pitchFamily="34" charset="0"/>
              <a:buChar char="•"/>
            </a:pPr>
            <a:r>
              <a:rPr lang="el-GR" altLang="el-GR" sz="2400" dirty="0" smtClean="0"/>
              <a:t>Αποτελούνται από ένα τμήμα που διαλύεται στο νερό και ένα τμήμα που διαλύεται στο λίπος. </a:t>
            </a:r>
          </a:p>
          <a:p>
            <a:pPr marL="285750" indent="-285750">
              <a:buFont typeface="Arial" panose="020B0604020202020204" pitchFamily="34" charset="0"/>
              <a:buChar char="•"/>
            </a:pPr>
            <a:r>
              <a:rPr lang="el-GR" altLang="el-GR" sz="2400" dirty="0" smtClean="0"/>
              <a:t>Με τη χρήση των </a:t>
            </a:r>
            <a:r>
              <a:rPr lang="el-GR" altLang="el-GR" sz="2400" dirty="0" err="1" smtClean="0"/>
              <a:t>γαλακτωματοποιητών</a:t>
            </a:r>
            <a:r>
              <a:rPr lang="el-GR" altLang="el-GR" sz="2400" dirty="0" smtClean="0"/>
              <a:t> έγινε δυνατή σήμερα η χρήση λαδιών τα οποία παλαιότερα θεωρούνταν εντελώς ακατάλληλα για χρήση στην αρτοβιομηχανία. </a:t>
            </a:r>
          </a:p>
          <a:p>
            <a:pPr marL="342900" indent="-342900" algn="just">
              <a:buFont typeface="Arial" panose="020B0604020202020204" pitchFamily="34" charset="0"/>
              <a:buChar char="•"/>
            </a:pPr>
            <a:r>
              <a:rPr lang="el-GR" altLang="el-GR" sz="2400" dirty="0" smtClean="0"/>
              <a:t>Μπορούμε να πούμε ότι η εφαρμογή </a:t>
            </a:r>
            <a:r>
              <a:rPr lang="el-GR" altLang="el-GR" sz="2400" dirty="0" err="1" smtClean="0"/>
              <a:t>γαλακτωματοποιητών</a:t>
            </a:r>
            <a:r>
              <a:rPr lang="el-GR" altLang="el-GR" sz="2400" dirty="0" smtClean="0"/>
              <a:t> στα διάφορα αρτοσκευάσματα δεν έχει μόνο σκοπό τη σταθεροποίηση του γαλακτώματος αλλά και την επίτευξη αντίδρασης με το άμυλο. </a:t>
            </a:r>
          </a:p>
          <a:p>
            <a:pPr marL="342900" indent="-342900" algn="just">
              <a:buFont typeface="Arial" panose="020B0604020202020204" pitchFamily="34" charset="0"/>
              <a:buChar char="•"/>
            </a:pPr>
            <a:r>
              <a:rPr lang="el-GR" altLang="el-GR" sz="2400" dirty="0" smtClean="0"/>
              <a:t>Με αυτό τον τρόπο το ζυμάρι απλώνει περισσότερο με αποτέλεσμα ο όγκος να αυξάνεται και η ψίχα να αποκτά ομοιόμορφη δομή. </a:t>
            </a:r>
          </a:p>
          <a:p>
            <a:pPr marL="342900" indent="-342900" algn="just">
              <a:buFont typeface="Arial" panose="020B0604020202020204" pitchFamily="34" charset="0"/>
              <a:buChar char="•"/>
            </a:pPr>
            <a:r>
              <a:rPr lang="el-GR" altLang="el-GR" sz="2400" dirty="0" smtClean="0"/>
              <a:t>Αυτή η ιδιότητα των </a:t>
            </a:r>
            <a:r>
              <a:rPr lang="el-GR" altLang="el-GR" sz="2400" dirty="0" err="1" smtClean="0"/>
              <a:t>γαλακτωματοποιητών</a:t>
            </a:r>
            <a:r>
              <a:rPr lang="el-GR" altLang="el-GR" sz="2400" dirty="0" smtClean="0"/>
              <a:t> είναι πολύ χρήσιμη για τους αρτοποιούς.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3"/>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r>
              <a:rPr lang="el-GR" altLang="el-GR" dirty="0"/>
              <a:t>Εφαρμογή των </a:t>
            </a:r>
            <a:r>
              <a:rPr lang="el-GR" altLang="el-GR" dirty="0" err="1"/>
              <a:t>γαλακτωματοποιητών</a:t>
            </a:r>
            <a:r>
              <a:rPr lang="el-GR" altLang="el-GR" dirty="0"/>
              <a:t> στα προϊόντα </a:t>
            </a:r>
            <a:r>
              <a:rPr lang="el-GR" altLang="el-GR" dirty="0" smtClean="0"/>
              <a:t>αρτοποιίας (1 από 3)</a:t>
            </a:r>
            <a:endParaRPr lang="el-GR" dirty="0"/>
          </a:p>
        </p:txBody>
      </p:sp>
      <p:sp>
        <p:nvSpPr>
          <p:cNvPr id="2" name="Ορθογώνιο 1"/>
          <p:cNvSpPr/>
          <p:nvPr/>
        </p:nvSpPr>
        <p:spPr>
          <a:xfrm>
            <a:off x="467544" y="1650280"/>
            <a:ext cx="8208912" cy="4154984"/>
          </a:xfrm>
          <a:prstGeom prst="rect">
            <a:avLst/>
          </a:prstGeom>
        </p:spPr>
        <p:txBody>
          <a:bodyPr wrap="square">
            <a:spAutoFit/>
          </a:bodyPr>
          <a:lstStyle/>
          <a:p>
            <a:pPr marL="342900" indent="-342900" algn="just">
              <a:buFont typeface="Arial" panose="020B0604020202020204" pitchFamily="34" charset="0"/>
              <a:buChar char="•"/>
            </a:pPr>
            <a:r>
              <a:rPr lang="el-GR" altLang="el-GR" sz="2400" dirty="0" smtClean="0"/>
              <a:t>Οι </a:t>
            </a:r>
            <a:r>
              <a:rPr lang="el-GR" altLang="el-GR" sz="2400" dirty="0" err="1" smtClean="0"/>
              <a:t>γαλακτωματοποιητές</a:t>
            </a:r>
            <a:r>
              <a:rPr lang="el-GR" altLang="el-GR" sz="2400" dirty="0" smtClean="0"/>
              <a:t> λειτουργούν ως ενισχυτικοί παράγοντες των ζυμαριών. Δημιουργούν γέφυρες μεταξύ των μορίων </a:t>
            </a:r>
            <a:r>
              <a:rPr lang="el-GR" altLang="el-GR" sz="2400" dirty="0" err="1" smtClean="0"/>
              <a:t>γλουτένης</a:t>
            </a:r>
            <a:r>
              <a:rPr lang="el-GR" altLang="el-GR" sz="2400" dirty="0" smtClean="0"/>
              <a:t> με αποτέλεσμα να δημιουργηθεί ένα ισχυρό δίκτυο </a:t>
            </a:r>
            <a:r>
              <a:rPr lang="el-GR" altLang="el-GR" sz="2400" dirty="0" err="1" smtClean="0"/>
              <a:t>γλουτένης</a:t>
            </a:r>
            <a:r>
              <a:rPr lang="el-GR" altLang="el-GR" sz="2400" dirty="0" smtClean="0"/>
              <a:t>. </a:t>
            </a:r>
          </a:p>
          <a:p>
            <a:pPr marL="342900" indent="-342900" algn="just">
              <a:buFont typeface="Arial" panose="020B0604020202020204" pitchFamily="34" charset="0"/>
              <a:buChar char="•"/>
            </a:pPr>
            <a:r>
              <a:rPr lang="el-GR" altLang="el-GR" sz="2400" dirty="0" smtClean="0"/>
              <a:t>Με την ενίσχυση της δομής του ζυμαριού έχουμε τα εξής οφέλη: </a:t>
            </a:r>
          </a:p>
          <a:p>
            <a:pPr marL="342900" indent="-342900" algn="just">
              <a:buFont typeface="Arial" panose="020B0604020202020204" pitchFamily="34" charset="0"/>
              <a:buChar char="•"/>
            </a:pPr>
            <a:r>
              <a:rPr lang="el-GR" altLang="el-GR" sz="2400" dirty="0" smtClean="0"/>
              <a:t>Μπορούμε να χρησιμοποιούμε αλεύρι με </a:t>
            </a:r>
            <a:r>
              <a:rPr lang="el-GR" altLang="el-GR" sz="2400" dirty="0" err="1" smtClean="0"/>
              <a:t>γλουτένη</a:t>
            </a:r>
            <a:r>
              <a:rPr lang="el-GR" altLang="el-GR" sz="2400" dirty="0" smtClean="0"/>
              <a:t> χαμηλής ποιότητας.</a:t>
            </a:r>
          </a:p>
          <a:p>
            <a:pPr marL="342900" indent="-342900" algn="just">
              <a:buFont typeface="Arial" panose="020B0604020202020204" pitchFamily="34" charset="0"/>
              <a:buChar char="•"/>
            </a:pPr>
            <a:r>
              <a:rPr lang="el-GR" altLang="el-GR" sz="2400" dirty="0" smtClean="0"/>
              <a:t>Βελτιώνεται η δομή του ζυμαριού.</a:t>
            </a:r>
          </a:p>
          <a:p>
            <a:pPr marL="342900" indent="-342900" algn="just">
              <a:buFont typeface="Arial" panose="020B0604020202020204" pitchFamily="34" charset="0"/>
              <a:buChar char="•"/>
            </a:pPr>
            <a:r>
              <a:rPr lang="el-GR" altLang="el-GR" sz="2400" dirty="0" smtClean="0"/>
              <a:t>Μειώνεται το κολλώδες του ζυμαριού με αποτέλεσμα να καθίσταται πιο εύκολη η επεξεργασία του ζυμαριού.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r>
              <a:rPr lang="el-GR" altLang="el-GR" dirty="0"/>
              <a:t>Εφαρμογή των </a:t>
            </a:r>
            <a:r>
              <a:rPr lang="el-GR" altLang="el-GR" dirty="0" err="1"/>
              <a:t>γαλακτωματοποιητών</a:t>
            </a:r>
            <a:r>
              <a:rPr lang="el-GR" altLang="el-GR" dirty="0"/>
              <a:t> στα προϊόντα αρτοποιίας </a:t>
            </a:r>
            <a:r>
              <a:rPr lang="el-GR" altLang="el-GR" dirty="0" smtClean="0"/>
              <a:t>(2 </a:t>
            </a:r>
            <a:r>
              <a:rPr lang="el-GR" altLang="el-GR" dirty="0"/>
              <a:t>από </a:t>
            </a:r>
            <a:r>
              <a:rPr lang="el-GR" altLang="el-GR" dirty="0" smtClean="0"/>
              <a:t>3)</a:t>
            </a:r>
            <a:endParaRPr lang="el-GR" dirty="0"/>
          </a:p>
        </p:txBody>
      </p:sp>
      <p:sp>
        <p:nvSpPr>
          <p:cNvPr id="2" name="Ορθογώνιο 1"/>
          <p:cNvSpPr/>
          <p:nvPr/>
        </p:nvSpPr>
        <p:spPr>
          <a:xfrm>
            <a:off x="467544" y="1916832"/>
            <a:ext cx="8208912" cy="341632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altLang="el-GR" sz="2400" dirty="0"/>
              <a:t>Μειώνεται ποσοτικά η χρήση λιπών, χωρίς να υφίσταται απώλεια όγκου.</a:t>
            </a:r>
          </a:p>
          <a:p>
            <a:pPr marL="342900" indent="-342900" algn="just">
              <a:lnSpc>
                <a:spcPct val="150000"/>
              </a:lnSpc>
              <a:buFont typeface="Arial" panose="020B0604020202020204" pitchFamily="34" charset="0"/>
              <a:buChar char="•"/>
            </a:pPr>
            <a:r>
              <a:rPr lang="el-GR" altLang="el-GR" sz="2400" dirty="0"/>
              <a:t>Αυξάνεται η ικανότητα συγκράτησης αερίων, ώστε να απαιτείται μικρότερη ποσότητα μαγιάς.</a:t>
            </a:r>
          </a:p>
          <a:p>
            <a:pPr marL="342900" indent="-342900" algn="just">
              <a:lnSpc>
                <a:spcPct val="150000"/>
              </a:lnSpc>
              <a:buFont typeface="Arial" panose="020B0604020202020204" pitchFamily="34" charset="0"/>
              <a:buChar char="•"/>
            </a:pPr>
            <a:r>
              <a:rPr lang="el-GR" altLang="el-GR" sz="2400" dirty="0"/>
              <a:t>Επιτυγχάνεται καλύτερη υφή του τελικού προϊόντος.</a:t>
            </a:r>
          </a:p>
          <a:p>
            <a:pPr marL="342900" indent="-342900" algn="just">
              <a:lnSpc>
                <a:spcPct val="150000"/>
              </a:lnSpc>
              <a:buFont typeface="Arial" panose="020B0604020202020204" pitchFamily="34" charset="0"/>
              <a:buChar char="•"/>
            </a:pPr>
            <a:r>
              <a:rPr lang="el-GR" altLang="el-GR" sz="2400" dirty="0"/>
              <a:t>Αυξάνεται, τέλος, η απορρόφηση του αλεύρου.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3"/>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r>
              <a:rPr lang="el-GR" altLang="el-GR" dirty="0"/>
              <a:t>Εφαρμογή των </a:t>
            </a:r>
            <a:r>
              <a:rPr lang="el-GR" altLang="el-GR" dirty="0" err="1"/>
              <a:t>γαλακτωματοποιητών</a:t>
            </a:r>
            <a:r>
              <a:rPr lang="el-GR" altLang="el-GR" dirty="0"/>
              <a:t> στα προϊόντα αρτοποιίας </a:t>
            </a:r>
            <a:r>
              <a:rPr lang="el-GR" altLang="el-GR" dirty="0" smtClean="0"/>
              <a:t>(3 </a:t>
            </a:r>
            <a:r>
              <a:rPr lang="el-GR" altLang="el-GR" dirty="0"/>
              <a:t>από </a:t>
            </a:r>
            <a:r>
              <a:rPr lang="el-GR" altLang="el-GR" dirty="0" smtClean="0"/>
              <a:t>3)</a:t>
            </a:r>
            <a:endParaRPr lang="el-GR" dirty="0"/>
          </a:p>
        </p:txBody>
      </p:sp>
      <p:sp>
        <p:nvSpPr>
          <p:cNvPr id="6" name="2 - Θέση περιεχομένου"/>
          <p:cNvSpPr>
            <a:spLocks noGrp="1"/>
          </p:cNvSpPr>
          <p:nvPr>
            <p:ph sz="quarter" idx="1"/>
          </p:nvPr>
        </p:nvSpPr>
        <p:spPr>
          <a:xfrm>
            <a:off x="612648" y="1844824"/>
            <a:ext cx="8153400" cy="4104456"/>
          </a:xfrm>
        </p:spPr>
        <p:txBody>
          <a:bodyPr>
            <a:noAutofit/>
          </a:bodyPr>
          <a:lstStyle/>
          <a:p>
            <a:r>
              <a:rPr lang="el-GR" altLang="el-GR" sz="2400" dirty="0" smtClean="0"/>
              <a:t>Μια άλλη ιδιότητα των </a:t>
            </a:r>
            <a:r>
              <a:rPr lang="el-GR" altLang="el-GR" sz="2400" dirty="0" err="1" smtClean="0"/>
              <a:t>γαλακτωματοποιητών</a:t>
            </a:r>
            <a:r>
              <a:rPr lang="el-GR" altLang="el-GR" sz="2400" dirty="0" smtClean="0"/>
              <a:t> είναι να μαλακώνουν την ψίχα.</a:t>
            </a:r>
          </a:p>
          <a:p>
            <a:pPr marL="0" indent="0">
              <a:lnSpc>
                <a:spcPct val="90000"/>
              </a:lnSpc>
              <a:buNone/>
            </a:pPr>
            <a:r>
              <a:rPr lang="el-GR" altLang="el-GR" sz="2400" dirty="0" smtClean="0"/>
              <a:t>Πώς το κάνουν αυτό; </a:t>
            </a:r>
          </a:p>
          <a:p>
            <a:pPr>
              <a:lnSpc>
                <a:spcPct val="90000"/>
              </a:lnSpc>
            </a:pPr>
            <a:r>
              <a:rPr lang="el-GR" altLang="el-GR" sz="2400" dirty="0" smtClean="0"/>
              <a:t>Καθυστερούν την </a:t>
            </a:r>
            <a:r>
              <a:rPr lang="el-GR" altLang="el-GR" sz="2400" dirty="0" err="1" smtClean="0"/>
              <a:t>ανακρυστάλλωση</a:t>
            </a:r>
            <a:r>
              <a:rPr lang="el-GR" altLang="el-GR" sz="2400" dirty="0" smtClean="0"/>
              <a:t> της </a:t>
            </a:r>
            <a:r>
              <a:rPr lang="el-GR" altLang="el-GR" sz="2400" dirty="0" err="1" smtClean="0"/>
              <a:t>αμυλόζης</a:t>
            </a:r>
            <a:r>
              <a:rPr lang="el-GR" altLang="el-GR" sz="2400" dirty="0" smtClean="0"/>
              <a:t> του αμύλου, με αποτέλεσμα να καθυστερεί η σκληρότητα των προϊόντων. Γενικά, όσο πιο ψηλά είναι η υγρασία των φρέσκων προϊόντων τόσο πιο γρήγορη είναι η ταχύτητα μπαγιατέματος. </a:t>
            </a:r>
          </a:p>
          <a:p>
            <a:r>
              <a:rPr lang="el-GR" altLang="el-GR" sz="2400" dirty="0" smtClean="0"/>
              <a:t>Τα προϊόντα με μαγιά και τα κέικ μπαγιατεύουν πιο γρήγορα από τα </a:t>
            </a:r>
            <a:r>
              <a:rPr lang="en-US" altLang="el-GR" sz="2400" dirty="0" smtClean="0"/>
              <a:t>cookies</a:t>
            </a:r>
            <a:r>
              <a:rPr lang="el-GR" altLang="el-GR" sz="2400" dirty="0" smtClean="0"/>
              <a:t> και τα </a:t>
            </a:r>
            <a:r>
              <a:rPr lang="el-GR" altLang="el-GR" sz="2400" dirty="0" err="1" smtClean="0"/>
              <a:t>κράκερς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72819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r>
              <a:rPr lang="el-GR" altLang="el-GR" dirty="0"/>
              <a:t>Εφαρμογή των </a:t>
            </a:r>
            <a:r>
              <a:rPr lang="el-GR" altLang="el-GR" dirty="0" err="1"/>
              <a:t>γαλακτωματοποιητών</a:t>
            </a:r>
            <a:r>
              <a:rPr lang="el-GR" altLang="el-GR" dirty="0"/>
              <a:t> στα προϊόντα </a:t>
            </a:r>
            <a:r>
              <a:rPr lang="el-GR" altLang="el-GR" dirty="0" smtClean="0"/>
              <a:t>ζαχαροπλαστικής </a:t>
            </a:r>
            <a:br>
              <a:rPr lang="el-GR" altLang="el-GR" dirty="0" smtClean="0"/>
            </a:br>
            <a:r>
              <a:rPr lang="el-GR" altLang="el-GR" dirty="0" smtClean="0"/>
              <a:t>(1 από 2)</a:t>
            </a:r>
            <a:endParaRPr lang="el-GR" dirty="0"/>
          </a:p>
        </p:txBody>
      </p:sp>
      <p:sp>
        <p:nvSpPr>
          <p:cNvPr id="2" name="Ορθογώνιο 1"/>
          <p:cNvSpPr/>
          <p:nvPr/>
        </p:nvSpPr>
        <p:spPr>
          <a:xfrm>
            <a:off x="467544" y="1844824"/>
            <a:ext cx="8208912" cy="4467057"/>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smtClean="0"/>
              <a:t>Οι καταναλωτές προτιμούν να καταναλώνουν κέικ με ελαφριά δομή και τρυφερή υφή.</a:t>
            </a:r>
            <a:r>
              <a:rPr lang="el-GR" altLang="el-GR" sz="2400" b="1" dirty="0" smtClean="0"/>
              <a:t> </a:t>
            </a:r>
          </a:p>
          <a:p>
            <a:pPr marL="342900" indent="-342900">
              <a:lnSpc>
                <a:spcPct val="150000"/>
              </a:lnSpc>
              <a:buFont typeface="Arial" panose="020B0604020202020204" pitchFamily="34" charset="0"/>
              <a:buChar char="•"/>
            </a:pPr>
            <a:r>
              <a:rPr lang="el-GR" altLang="el-GR" sz="2400" dirty="0" smtClean="0"/>
              <a:t>Χωρίς </a:t>
            </a:r>
            <a:r>
              <a:rPr lang="el-GR" altLang="el-GR" sz="2400" dirty="0" err="1" smtClean="0"/>
              <a:t>γαλακτωματοποιητές</a:t>
            </a:r>
            <a:r>
              <a:rPr lang="el-GR" altLang="el-GR" sz="2400" dirty="0" smtClean="0"/>
              <a:t>,</a:t>
            </a:r>
            <a:r>
              <a:rPr lang="el-GR" altLang="el-GR" sz="2400" b="1" dirty="0" smtClean="0"/>
              <a:t> </a:t>
            </a:r>
            <a:r>
              <a:rPr lang="el-GR" altLang="el-GR" sz="2400" dirty="0" smtClean="0"/>
              <a:t>το κέικ γίνεται βαρύ και το λίπος δεν κατανέμεται ομοιόμορφα. </a:t>
            </a:r>
          </a:p>
          <a:p>
            <a:pPr marL="342900" indent="-342900">
              <a:lnSpc>
                <a:spcPct val="150000"/>
              </a:lnSpc>
              <a:buFont typeface="Arial" panose="020B0604020202020204" pitchFamily="34" charset="0"/>
              <a:buChar char="•"/>
            </a:pPr>
            <a:r>
              <a:rPr lang="el-GR" altLang="el-GR" sz="2400" dirty="0" smtClean="0"/>
              <a:t>Με προσθήκη των </a:t>
            </a:r>
            <a:r>
              <a:rPr lang="el-GR" altLang="el-GR" sz="2400" dirty="0" err="1" smtClean="0"/>
              <a:t>γαλακτωματοποιητών</a:t>
            </a:r>
            <a:r>
              <a:rPr lang="el-GR" altLang="el-GR" sz="2400" dirty="0" smtClean="0"/>
              <a:t>, το ζυμάρι του κέικ σταθεροποιείται</a:t>
            </a:r>
            <a:r>
              <a:rPr lang="el-GR" altLang="el-GR" sz="2400" b="1" dirty="0" smtClean="0"/>
              <a:t> </a:t>
            </a:r>
            <a:r>
              <a:rPr lang="el-GR" altLang="el-GR" sz="2400" dirty="0" smtClean="0"/>
              <a:t>και μαλακώνει το τελικό προϊόν.</a:t>
            </a:r>
            <a:r>
              <a:rPr lang="el-GR" altLang="el-GR" sz="2400" b="1" dirty="0" smtClean="0"/>
              <a:t> </a:t>
            </a:r>
          </a:p>
          <a:p>
            <a:pPr marL="342900" indent="-342900">
              <a:lnSpc>
                <a:spcPct val="150000"/>
              </a:lnSpc>
              <a:buFont typeface="Arial" panose="020B0604020202020204" pitchFamily="34" charset="0"/>
              <a:buChar char="•"/>
            </a:pPr>
            <a:r>
              <a:rPr lang="el-GR" altLang="el-GR" sz="2400" dirty="0" smtClean="0"/>
              <a:t>Αυξάνεται η ποσότητα του αέρα που ενσωματώνεται στη μάζα του ζυμαριού και η δομή του κέικ βελτιώνεται.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58417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Εφαρμογή των </a:t>
            </a:r>
            <a:r>
              <a:rPr lang="el-GR" altLang="el-GR" dirty="0" err="1"/>
              <a:t>γαλακτωματοποιητών</a:t>
            </a:r>
            <a:r>
              <a:rPr lang="el-GR" altLang="el-GR" dirty="0"/>
              <a:t> στα προϊόντα ζαχαροπλαστικής </a:t>
            </a:r>
            <a:br>
              <a:rPr lang="el-GR" altLang="el-GR" dirty="0"/>
            </a:br>
            <a:r>
              <a:rPr lang="el-GR" altLang="el-GR" dirty="0" smtClean="0"/>
              <a:t>(2 </a:t>
            </a:r>
            <a:r>
              <a:rPr lang="el-GR" altLang="el-GR" dirty="0"/>
              <a:t>από 2)</a:t>
            </a:r>
            <a:endParaRPr lang="el-GR" dirty="0"/>
          </a:p>
        </p:txBody>
      </p:sp>
      <p:sp>
        <p:nvSpPr>
          <p:cNvPr id="3" name="Ορθογώνιο 2"/>
          <p:cNvSpPr/>
          <p:nvPr/>
        </p:nvSpPr>
        <p:spPr>
          <a:xfrm>
            <a:off x="467544" y="1700808"/>
            <a:ext cx="8280920"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Επιπλέον, οι </a:t>
            </a:r>
            <a:r>
              <a:rPr lang="el-GR" altLang="el-GR" sz="2400" dirty="0" err="1"/>
              <a:t>γαλακτωματοποιητές</a:t>
            </a:r>
            <a:r>
              <a:rPr lang="el-GR" altLang="el-GR" sz="2400" dirty="0"/>
              <a:t> βοηθούν την καλύτερη ανάμειξη του λίπους, το οποίο διασπείρεται σε πολύ μικρά σωματίδια. </a:t>
            </a:r>
          </a:p>
          <a:p>
            <a:pPr marL="342900" indent="-342900">
              <a:lnSpc>
                <a:spcPct val="150000"/>
              </a:lnSpc>
              <a:buFont typeface="Arial" panose="020B0604020202020204" pitchFamily="34" charset="0"/>
              <a:buChar char="•"/>
            </a:pPr>
            <a:r>
              <a:rPr lang="el-GR" altLang="el-GR" sz="2400" dirty="0"/>
              <a:t>Ένα κέικ τύπου </a:t>
            </a:r>
            <a:r>
              <a:rPr lang="el-GR" altLang="el-GR" sz="2400" dirty="0" err="1"/>
              <a:t>μάφιν</a:t>
            </a:r>
            <a:r>
              <a:rPr lang="el-GR" altLang="el-GR" sz="2400" dirty="0"/>
              <a:t> θα έχει μεγαλύτερο όγκο και ομοιόμορφη ψίχα, καλύτερη εμφάνιση και αυξημένο χρόνο ζωής με την προσθήκη </a:t>
            </a:r>
            <a:r>
              <a:rPr lang="el-GR" altLang="el-GR" sz="2400" dirty="0" err="1"/>
              <a:t>μονο</a:t>
            </a:r>
            <a:r>
              <a:rPr lang="el-GR" altLang="el-GR" sz="2400" dirty="0"/>
              <a:t>-</a:t>
            </a:r>
            <a:r>
              <a:rPr lang="el-GR" altLang="el-GR" sz="2400" dirty="0" err="1"/>
              <a:t>δι</a:t>
            </a:r>
            <a:r>
              <a:rPr lang="el-GR" altLang="el-GR" sz="2400" dirty="0"/>
              <a:t> γλυκεριδίων. </a:t>
            </a:r>
          </a:p>
          <a:p>
            <a:pPr marL="342900" indent="-342900">
              <a:lnSpc>
                <a:spcPct val="150000"/>
              </a:lnSpc>
              <a:buFont typeface="Arial" panose="020B0604020202020204" pitchFamily="34" charset="0"/>
              <a:buChar char="•"/>
            </a:pPr>
            <a:r>
              <a:rPr lang="el-GR" altLang="el-GR" sz="2400" dirty="0"/>
              <a:t>Επιπρόσθετα, με τους </a:t>
            </a:r>
            <a:r>
              <a:rPr lang="el-GR" altLang="el-GR" sz="2400" dirty="0" err="1"/>
              <a:t>γαλακτωματοποιητές</a:t>
            </a:r>
            <a:r>
              <a:rPr lang="el-GR" altLang="el-GR" sz="2400" dirty="0"/>
              <a:t> είναι δυνατό να ενσωματωθεί μεγαλύτερη ποσότητα νερού και ζάχαρης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Το μέλλον των </a:t>
            </a:r>
            <a:r>
              <a:rPr lang="el-GR" altLang="el-GR" dirty="0" err="1" smtClean="0"/>
              <a:t>γαλακτωματοποιητών</a:t>
            </a:r>
            <a:endParaRPr lang="el-GR" dirty="0"/>
          </a:p>
        </p:txBody>
      </p:sp>
      <p:sp>
        <p:nvSpPr>
          <p:cNvPr id="6" name="2 - Θέση περιεχομένου"/>
          <p:cNvSpPr>
            <a:spLocks noGrp="1"/>
          </p:cNvSpPr>
          <p:nvPr>
            <p:ph sz="quarter" idx="1"/>
          </p:nvPr>
        </p:nvSpPr>
        <p:spPr>
          <a:xfrm>
            <a:off x="612648" y="1196752"/>
            <a:ext cx="8153400" cy="5040560"/>
          </a:xfrm>
        </p:spPr>
        <p:txBody>
          <a:bodyPr>
            <a:noAutofit/>
          </a:bodyPr>
          <a:lstStyle/>
          <a:p>
            <a:r>
              <a:rPr lang="el-GR" altLang="el-GR" sz="2400" dirty="0" smtClean="0"/>
              <a:t>Σκιαγραφώντας τις μελλοντικές προοπτικές των </a:t>
            </a:r>
            <a:r>
              <a:rPr lang="el-GR" altLang="el-GR" sz="2400" dirty="0" err="1" smtClean="0"/>
              <a:t>γαλακτωματοποιητών</a:t>
            </a:r>
            <a:r>
              <a:rPr lang="el-GR" altLang="el-GR" sz="2400" dirty="0" smtClean="0"/>
              <a:t> θα λέγαμε ότι στόχος είναι να μπορούμε να συνδυάσουμε τη χρήση ενζύμων και </a:t>
            </a:r>
            <a:r>
              <a:rPr lang="el-GR" altLang="el-GR" sz="2400" dirty="0" err="1" smtClean="0"/>
              <a:t>γαλακτωματοποιητών</a:t>
            </a:r>
            <a:r>
              <a:rPr lang="el-GR" altLang="el-GR" sz="2400" dirty="0" smtClean="0"/>
              <a:t> για την επιβράδυνση του μπαγιατέματος των προϊόντων.</a:t>
            </a:r>
          </a:p>
          <a:p>
            <a:r>
              <a:rPr lang="el-GR" altLang="el-GR" sz="2400" dirty="0" smtClean="0"/>
              <a:t>Ένα άλλο ζητούμενο είναι η παρασκευή προϊόντων με χαμηλή περιεκτικότητα σε λίπος, κάτι που θα μπορούσε να επιτευχθεί με την αντικατάσταση των </a:t>
            </a:r>
            <a:r>
              <a:rPr lang="el-GR" altLang="el-GR" sz="2400" dirty="0" err="1" smtClean="0"/>
              <a:t>γαλακτωματοποιητών</a:t>
            </a:r>
            <a:r>
              <a:rPr lang="el-GR" altLang="el-GR" sz="2400" dirty="0" smtClean="0"/>
              <a:t> με λίπη. </a:t>
            </a:r>
          </a:p>
          <a:p>
            <a:r>
              <a:rPr lang="el-GR" altLang="el-GR" sz="2400" dirty="0" smtClean="0"/>
              <a:t>Τέλος, οι </a:t>
            </a:r>
            <a:r>
              <a:rPr lang="el-GR" altLang="el-GR" sz="2400" dirty="0" err="1" smtClean="0"/>
              <a:t>γαλακτωματοποιητές</a:t>
            </a:r>
            <a:r>
              <a:rPr lang="el-GR" altLang="el-GR" sz="2400" dirty="0" smtClean="0"/>
              <a:t> μπορούν να </a:t>
            </a:r>
            <a:r>
              <a:rPr lang="el-GR" altLang="el-GR" sz="2400" dirty="0" err="1" smtClean="0"/>
              <a:t>συμβάλλoυν</a:t>
            </a:r>
            <a:r>
              <a:rPr lang="el-GR" altLang="el-GR" sz="2400" dirty="0" smtClean="0"/>
              <a:t> καθοριστικά στην επιβράδυνση του μπαγιατέματος και επομένως, στην επιμήκυνση του χρόνου ζωής του ψωμιού.</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pPr marL="0"/>
            <a:r>
              <a:rPr lang="el-GR" sz="2800" dirty="0" smtClean="0"/>
              <a:t>Επίδραση των λιπών και ελαίων στην ποιότητα των αρτοσκευασμάτων. Είδη λιπών και ελαίων.</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420888"/>
            <a:ext cx="8208912" cy="1440160"/>
          </a:xfrm>
        </p:spPr>
        <p:txBody>
          <a:bodyPr>
            <a:noAutofit/>
          </a:bodyPr>
          <a:lstStyle/>
          <a:p>
            <a:pPr fontAlgn="auto">
              <a:spcAft>
                <a:spcPts val="0"/>
              </a:spcAft>
              <a:defRPr/>
            </a:pPr>
            <a:r>
              <a:rPr lang="el-GR" altLang="el-GR" dirty="0">
                <a:hlinkClick r:id="rId4" action="ppaction://hlinksldjump"/>
              </a:rPr>
              <a:t>Η χρήση των λιπών, ελαίων στην </a:t>
            </a:r>
            <a:r>
              <a:rPr lang="el-GR" altLang="el-GR" dirty="0" smtClean="0">
                <a:hlinkClick r:id="rId4" action="ppaction://hlinksldjump"/>
              </a:rPr>
              <a:t>αρτοποιία,</a:t>
            </a:r>
            <a:endParaRPr lang="el-GR" altLang="el-GR" dirty="0" smtClean="0"/>
          </a:p>
          <a:p>
            <a:pPr fontAlgn="auto">
              <a:spcAft>
                <a:spcPts val="0"/>
              </a:spcAft>
              <a:defRPr/>
            </a:pPr>
            <a:r>
              <a:rPr lang="el-GR" altLang="el-GR" dirty="0">
                <a:hlinkClick r:id="rId5" action="ppaction://hlinksldjump"/>
              </a:rPr>
              <a:t>Οι </a:t>
            </a:r>
            <a:r>
              <a:rPr lang="el-GR" altLang="el-GR" dirty="0" err="1">
                <a:hlinkClick r:id="rId5" action="ppaction://hlinksldjump"/>
              </a:rPr>
              <a:t>γαλακτωματοποιητές</a:t>
            </a:r>
            <a:r>
              <a:rPr lang="el-GR" altLang="el-GR" dirty="0">
                <a:hlinkClick r:id="rId5" action="ppaction://hlinksldjump"/>
              </a:rPr>
              <a:t> στην </a:t>
            </a:r>
            <a:r>
              <a:rPr lang="el-GR" altLang="el-GR" dirty="0" smtClean="0">
                <a:hlinkClick r:id="rId5" action="ppaction://hlinksldjump"/>
              </a:rPr>
              <a:t>αρτοποιία,</a:t>
            </a:r>
            <a:endParaRPr lang="el-GR" altLang="el-GR" dirty="0" smtClean="0"/>
          </a:p>
          <a:p>
            <a:pPr marL="0" indent="0" fontAlgn="auto">
              <a:spcAft>
                <a:spcPts val="0"/>
              </a:spcAft>
              <a:buNone/>
              <a:defRPr/>
            </a:pPr>
            <a:endParaRPr lang="el-GR" altLang="el-GR" dirty="0" smtClean="0"/>
          </a:p>
          <a:p>
            <a:pPr fontAlgn="auto">
              <a:spcAft>
                <a:spcPts val="0"/>
              </a:spcAft>
              <a:defRP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dirty="0"/>
              <a:t>Η </a:t>
            </a:r>
            <a:r>
              <a:rPr lang="el-GR" altLang="el-GR" sz="4000" dirty="0" smtClean="0"/>
              <a:t>χρήση των λιπών, ελαίων στην αρτοποιία</a:t>
            </a:r>
            <a:endParaRPr lang="el-GR" sz="4000" dirty="0"/>
          </a:p>
        </p:txBody>
      </p:sp>
      <p:sp>
        <p:nvSpPr>
          <p:cNvPr id="23" name="Rectangle 3" descr="Η χρήση λιπών και ελαίων και shortenings στην παραγωγή των προϊόντων αρτοποιίας είναι μια συνηθισμένη πρακτική στην παραγωγή προϊόντων αρτοποιίας. &#10;θα αναφερθούμε στους τύπους, τα χαρακτηριστικά και τις χρήσεις των λιπαρών υλών που χρησιμοποιούνται στην αρτοποιία.&#10;"/>
          <p:cNvSpPr>
            <a:spLocks noGrp="1" noChangeArrowheads="1"/>
          </p:cNvSpPr>
          <p:nvPr>
            <p:ph idx="1"/>
            <p:custDataLst>
              <p:tags r:id="rId3"/>
            </p:custDataLst>
          </p:nvPr>
        </p:nvSpPr>
        <p:spPr>
          <a:xfrm>
            <a:off x="457200" y="1772816"/>
            <a:ext cx="8229600" cy="3600400"/>
          </a:xfrm>
        </p:spPr>
        <p:txBody>
          <a:bodyPr>
            <a:noAutofit/>
          </a:bodyPr>
          <a:lstStyle/>
          <a:p>
            <a:pPr>
              <a:lnSpc>
                <a:spcPct val="150000"/>
              </a:lnSpc>
            </a:pPr>
            <a:r>
              <a:rPr lang="el-GR" altLang="el-GR" sz="2400" dirty="0"/>
              <a:t>Η χρήση λιπών και ελαίων και </a:t>
            </a:r>
            <a:r>
              <a:rPr lang="en-US" altLang="el-GR" sz="2400" dirty="0"/>
              <a:t>shortenings</a:t>
            </a:r>
            <a:r>
              <a:rPr lang="el-GR" altLang="el-GR" sz="2400" dirty="0"/>
              <a:t> στην παραγωγή των προϊόντων αρτοποιίας είναι μια συνηθισμένη πρακτική στην παραγωγή προϊόντων αρτοποιίας. </a:t>
            </a:r>
            <a:endParaRPr lang="en-US" altLang="el-GR" sz="2400" dirty="0"/>
          </a:p>
          <a:p>
            <a:pPr>
              <a:lnSpc>
                <a:spcPct val="150000"/>
              </a:lnSpc>
            </a:pPr>
            <a:r>
              <a:rPr lang="el-GR" altLang="el-GR" sz="2400" dirty="0"/>
              <a:t>θα αναφερθούμε στους τύπους, τα χαρακτηριστικά και τις χρήσεις των λιπαρών υλών που χρησιμοποιούνται στην αρτοποιία.</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xmlns=""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altLang="el-GR" sz="4000" dirty="0" smtClean="0"/>
              <a:t>Χρήσεις (1 από 2)</a:t>
            </a:r>
            <a:endParaRPr lang="el-GR" sz="4000" dirty="0"/>
          </a:p>
        </p:txBody>
      </p:sp>
      <p:sp>
        <p:nvSpPr>
          <p:cNvPr id="9" name="Rectangle 3"/>
          <p:cNvSpPr txBox="1">
            <a:spLocks noChangeArrowheads="1"/>
          </p:cNvSpPr>
          <p:nvPr>
            <p:custDataLst>
              <p:tags r:id="rId2"/>
            </p:custDataLst>
          </p:nvPr>
        </p:nvSpPr>
        <p:spPr>
          <a:xfrm>
            <a:off x="467544" y="1340768"/>
            <a:ext cx="8219256" cy="46805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el-GR" altLang="el-GR" sz="2400" dirty="0" smtClean="0"/>
              <a:t>Λίπη, λάδια και </a:t>
            </a:r>
            <a:r>
              <a:rPr lang="en-US" altLang="el-GR" sz="2400" dirty="0" smtClean="0"/>
              <a:t>shortenings</a:t>
            </a:r>
            <a:r>
              <a:rPr lang="el-GR" altLang="el-GR" sz="2400" dirty="0" smtClean="0"/>
              <a:t> χρησιμοποιούνται για τους παρακάτω λόγους στα διαφορά προϊόντα αρτοποιίας και ζαχαροπλαστικής: </a:t>
            </a:r>
          </a:p>
          <a:p>
            <a:pPr marL="342900" indent="-342900" algn="l">
              <a:lnSpc>
                <a:spcPct val="150000"/>
              </a:lnSpc>
              <a:buFont typeface="Arial" panose="020B0604020202020204" pitchFamily="34" charset="0"/>
              <a:buChar char="•"/>
            </a:pPr>
            <a:r>
              <a:rPr lang="el-GR" altLang="el-GR" sz="2400" dirty="0" smtClean="0"/>
              <a:t>Προσδίδουν τρυφερότητα στα προϊόντα.</a:t>
            </a:r>
          </a:p>
          <a:p>
            <a:pPr marL="342900" indent="-342900" algn="l">
              <a:lnSpc>
                <a:spcPct val="150000"/>
              </a:lnSpc>
              <a:buFont typeface="Arial" panose="020B0604020202020204" pitchFamily="34" charset="0"/>
              <a:buChar char="•"/>
            </a:pPr>
            <a:r>
              <a:rPr lang="el-GR" altLang="el-GR" sz="2400" dirty="0" smtClean="0"/>
              <a:t>Βελτιώνουν τον αερισμό, την διόγκωση και το ζύμωμα του ζυμαριού.</a:t>
            </a:r>
          </a:p>
          <a:p>
            <a:pPr marL="342900" indent="-342900" algn="l">
              <a:lnSpc>
                <a:spcPct val="150000"/>
              </a:lnSpc>
              <a:buFont typeface="Arial" panose="020B0604020202020204" pitchFamily="34" charset="0"/>
              <a:buChar char="•"/>
            </a:pPr>
            <a:r>
              <a:rPr lang="el-GR" altLang="el-GR" sz="2400" dirty="0" smtClean="0"/>
              <a:t>Συντελούν στο άρωμα, κυρίως το βούτυρο και το χοιρινό λίπος.</a:t>
            </a:r>
            <a:endParaRPr lang="el-GR"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Χρήσεις </a:t>
            </a:r>
            <a:r>
              <a:rPr lang="el-GR" altLang="el-GR" sz="4000" dirty="0" smtClean="0"/>
              <a:t>(2 </a:t>
            </a:r>
            <a:r>
              <a:rPr lang="el-GR" altLang="el-GR" sz="4000" dirty="0"/>
              <a:t>από 2)</a:t>
            </a:r>
            <a:endParaRPr lang="el-GR" sz="4000" dirty="0"/>
          </a:p>
        </p:txBody>
      </p:sp>
      <p:sp>
        <p:nvSpPr>
          <p:cNvPr id="7" name="2 - Θέση περιεχομένου"/>
          <p:cNvSpPr>
            <a:spLocks noGrp="1"/>
          </p:cNvSpPr>
          <p:nvPr>
            <p:ph idx="1"/>
          </p:nvPr>
        </p:nvSpPr>
        <p:spPr>
          <a:xfrm>
            <a:off x="467544" y="1196751"/>
            <a:ext cx="8219256" cy="4752529"/>
          </a:xfrm>
        </p:spPr>
        <p:txBody>
          <a:bodyPr>
            <a:noAutofit/>
          </a:bodyPr>
          <a:lstStyle/>
          <a:p>
            <a:pPr algn="just">
              <a:lnSpc>
                <a:spcPct val="150000"/>
              </a:lnSpc>
            </a:pPr>
            <a:r>
              <a:rPr lang="el-GR" altLang="el-GR" sz="2400" dirty="0" smtClean="0"/>
              <a:t>Ενισχύουν την δομή και την υφή των προϊόντων.</a:t>
            </a:r>
          </a:p>
          <a:p>
            <a:pPr algn="just">
              <a:lnSpc>
                <a:spcPct val="150000"/>
              </a:lnSpc>
            </a:pPr>
            <a:r>
              <a:rPr lang="el-GR" altLang="el-GR" sz="2400" dirty="0" smtClean="0"/>
              <a:t>Δρουν σαν </a:t>
            </a:r>
            <a:r>
              <a:rPr lang="el-GR" altLang="el-GR" sz="2400" dirty="0" err="1" smtClean="0"/>
              <a:t>γαλακτωματοποιητές</a:t>
            </a:r>
            <a:r>
              <a:rPr lang="el-GR" altLang="el-GR" sz="2400" dirty="0" smtClean="0"/>
              <a:t> για την καλύτερη απορρόφηση υγρών.</a:t>
            </a:r>
          </a:p>
          <a:p>
            <a:pPr algn="just">
              <a:lnSpc>
                <a:spcPct val="150000"/>
              </a:lnSpc>
            </a:pPr>
            <a:r>
              <a:rPr lang="el-GR" altLang="el-GR" sz="2400" dirty="0" smtClean="0"/>
              <a:t>Τα λίπη-λάδια που χρησιμοποιούνται για τα αρτοσκευάσματα ταξινομούνται σε δύο κατηγορίες.</a:t>
            </a:r>
          </a:p>
          <a:p>
            <a:pPr algn="just">
              <a:lnSpc>
                <a:spcPct val="150000"/>
              </a:lnSpc>
            </a:pPr>
            <a:r>
              <a:rPr lang="el-GR" altLang="el-GR" sz="2400" dirty="0" smtClean="0"/>
              <a:t>Στα φυσικά λίπη και λάδια (φυτικά-</a:t>
            </a:r>
            <a:r>
              <a:rPr lang="el-GR" altLang="el-GR" sz="2400" dirty="0" err="1" smtClean="0"/>
              <a:t>ζωικ</a:t>
            </a:r>
            <a:r>
              <a:rPr lang="el-GR" altLang="el-GR" sz="2400" dirty="0" smtClean="0"/>
              <a:t>ά).</a:t>
            </a:r>
          </a:p>
          <a:p>
            <a:pPr algn="just">
              <a:lnSpc>
                <a:spcPct val="150000"/>
              </a:lnSpc>
            </a:pPr>
            <a:r>
              <a:rPr lang="el-GR" altLang="el-GR" sz="2400" dirty="0" smtClean="0"/>
              <a:t>Στα τεχνητά λίπη αρτοποιίας (</a:t>
            </a:r>
            <a:r>
              <a:rPr lang="en-US" altLang="el-GR" sz="2400" dirty="0" smtClean="0"/>
              <a:t>shortenings</a:t>
            </a:r>
            <a:r>
              <a:rPr lang="el-GR" altLang="el-GR" sz="2400" dirty="0" smtClean="0"/>
              <a:t>).</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xmlns=""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Ανάμειξη </a:t>
            </a:r>
            <a:r>
              <a:rPr lang="el-GR" altLang="el-GR" sz="4000" dirty="0" smtClean="0"/>
              <a:t>λιπών</a:t>
            </a:r>
            <a:r>
              <a:rPr lang="el-GR" altLang="el-GR" sz="4000" dirty="0"/>
              <a:t> </a:t>
            </a:r>
            <a:r>
              <a:rPr lang="el-GR" altLang="el-GR" sz="4000" dirty="0" smtClean="0"/>
              <a:t>(1 από 2)</a:t>
            </a:r>
            <a:endParaRPr lang="el-GR" sz="4000" dirty="0"/>
          </a:p>
        </p:txBody>
      </p:sp>
      <p:sp>
        <p:nvSpPr>
          <p:cNvPr id="2" name="Ορθογώνιο 1"/>
          <p:cNvSpPr/>
          <p:nvPr/>
        </p:nvSpPr>
        <p:spPr>
          <a:xfrm>
            <a:off x="467544" y="1280949"/>
            <a:ext cx="8219256" cy="4524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altLang="el-GR" sz="2400" dirty="0" smtClean="0"/>
              <a:t>Η θερμοκρασία ανάμειξης επηρεάζει την σωστή ανάμειξη και διασπορά των λιπών.</a:t>
            </a:r>
          </a:p>
          <a:p>
            <a:pPr marL="342900" indent="-342900" algn="just">
              <a:lnSpc>
                <a:spcPct val="150000"/>
              </a:lnSpc>
              <a:buFont typeface="Arial" panose="020B0604020202020204" pitchFamily="34" charset="0"/>
              <a:buChar char="•"/>
            </a:pPr>
            <a:r>
              <a:rPr lang="el-GR" altLang="el-GR" sz="2400" dirty="0" smtClean="0"/>
              <a:t> Όταν το βούτυρο, </a:t>
            </a:r>
            <a:r>
              <a:rPr lang="en-US" altLang="el-GR" sz="2400" dirty="0" smtClean="0"/>
              <a:t>shortening</a:t>
            </a:r>
            <a:r>
              <a:rPr lang="el-GR" altLang="el-GR" sz="2400" dirty="0" smtClean="0"/>
              <a:t> και μαργαρίνη αναμειγνύονται για την παρασκευή αρτοσκευασμάτων, το σκληρό βούτυρο θα σπάσει σε μικρά κομμάτια και δεν θα ανακατευθεί ομοιόμορφα με τη μαλακότερη μαργαρίνη. Πολλές φορές η μη σωστή ανάμειξη είναι η αιτία δημιουργίας λιπώδους υφής στα προϊόντα. </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Λίπη, Έλαια, </a:t>
            </a:r>
            <a:r>
              <a:rPr lang="el-GR" altLang="el-GR" sz="1400" dirty="0" err="1"/>
              <a:t>Γαλακτωματοποιητές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2/2005 6:06:38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2066E74-99B0-42FA-844A-6D2818B21EE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4794</TotalTime>
  <Words>2261</Words>
  <Application>Microsoft Office PowerPoint</Application>
  <PresentationFormat>On-screen Show (4:3)</PresentationFormat>
  <Paragraphs>238</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Θέμα του Office</vt:lpstr>
      <vt:lpstr>Τεχνολογία και ποιοτικός έλεγχος Σιτηρών &amp; Αρτοσκευασμάτων</vt:lpstr>
      <vt:lpstr>Άδειες Χρήσης</vt:lpstr>
      <vt:lpstr>Χρηματοδότηση</vt:lpstr>
      <vt:lpstr>Σκοποί  ενότητας</vt:lpstr>
      <vt:lpstr>Περιεχόμενα ενότητας</vt:lpstr>
      <vt:lpstr>Η χρήση των λιπών, ελαίων στην αρτοποιία</vt:lpstr>
      <vt:lpstr>Χρήσεις (1 από 2)</vt:lpstr>
      <vt:lpstr>Χρήσεις (2 από 2)</vt:lpstr>
      <vt:lpstr>Ανάμειξη λιπών (1 από 2)</vt:lpstr>
      <vt:lpstr>Ανάμειξη λιπών (2 από 2)</vt:lpstr>
      <vt:lpstr>Ο ρόλος των λιπών στην παρασκευή ψωμιού (1 από 4)</vt:lpstr>
      <vt:lpstr>Ο ρόλος των λιπών στην παρασκευή ψωμιού (2 από 4)</vt:lpstr>
      <vt:lpstr>Ο ρόλος των λιπών στην παρασκευή ψωμιού (3 από 4)</vt:lpstr>
      <vt:lpstr>Ο ρόλος των λιπών στην παρασκευή ψωμιού (4 από 4)</vt:lpstr>
      <vt:lpstr>Οι γαλακτωματοποιητές στην αρτοποιία (1 από 2)</vt:lpstr>
      <vt:lpstr>Οι γαλακτωματοποιητές στην αρτοποιία (2 από 2)</vt:lpstr>
      <vt:lpstr>Χρήσεις των γαλακτωματοποιητών  (1 από 7)</vt:lpstr>
      <vt:lpstr>Χρήσεις των γαλακτωματοποιητών  (2 από 7)</vt:lpstr>
      <vt:lpstr>Χρήσεις των γαλακτωματοποιητών  (3 από 7)</vt:lpstr>
      <vt:lpstr>Χρήσεις των γαλακτωματοποιητών  (4 από 7)</vt:lpstr>
      <vt:lpstr>Χρήσεις των γαλακτωματοποιητών  (5 από 7)</vt:lpstr>
      <vt:lpstr>Χρήσεις των γαλακτωματοποιητών  (6 από 7)</vt:lpstr>
      <vt:lpstr>Χρήσεις των γαλακτωματοποιητών  (7 από 7)</vt:lpstr>
      <vt:lpstr>Λειτουργικότητα των γαλακτωματοποιητών</vt:lpstr>
      <vt:lpstr>Εφαρμογή των γαλακτωματοποιητών στα προϊόντα αρτοποιίας (1 από 3)</vt:lpstr>
      <vt:lpstr>Εφαρμογή των γαλακτωματοποιητών στα προϊόντα αρτοποιίας (2 από 3)</vt:lpstr>
      <vt:lpstr>Εφαρμογή των γαλακτωματοποιητών στα προϊόντα αρτοποιίας (3 από 3)</vt:lpstr>
      <vt:lpstr>Εφαρμογή των γαλακτωματοποιητών στα προϊόντα ζαχαροπλαστικής  (1 από 2)</vt:lpstr>
      <vt:lpstr>Εφαρμογή των γαλακτωματοποιητών στα προϊόντα ζαχαροπλαστικής  (2 από 2)</vt:lpstr>
      <vt:lpstr>Το μέλλον των γαλακτωματοποιητών</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ποιοτικός έλεγχος Σιτηρών &amp; Αρτοσκευασμάτων</dc:title>
  <dc:subject>Λίπη, Έλαια, Γαλακτωματοποιητές.</dc:subject>
  <dc:creator>Θεοφάνης Γεωργόπουλος</dc:creator>
  <cp:keywords>Λίπη, Έλαια, Γαλακτωματοποιητές</cp:keywords>
  <cp:lastModifiedBy>Alex</cp:lastModifiedBy>
  <cp:revision>424</cp:revision>
  <dcterms:created xsi:type="dcterms:W3CDTF">2012-09-06T09:03:05Z</dcterms:created>
  <dcterms:modified xsi:type="dcterms:W3CDTF">2015-11-30T11:05:57Z</dcterms:modified>
</cp:coreProperties>
</file>