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6"/>
  </p:notesMasterIdLst>
  <p:sldIdLst>
    <p:sldId id="310"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330" r:id="rId28"/>
    <p:sldId id="291"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1" r:id="rId49"/>
    <p:sldId id="332" r:id="rId50"/>
    <p:sldId id="333" r:id="rId51"/>
    <p:sldId id="334" r:id="rId52"/>
    <p:sldId id="335" r:id="rId53"/>
    <p:sldId id="336" r:id="rId54"/>
    <p:sldId id="280" r:id="rId55"/>
  </p:sldIdLst>
  <p:sldSz cx="9144000" cy="6858000" type="screen4x3"/>
  <p:notesSz cx="6858000" cy="9144000"/>
  <p:custDataLst>
    <p:tags r:id="rId5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6.xml"/><Relationship Id="rId7" Type="http://schemas.openxmlformats.org/officeDocument/2006/relationships/image" Target="../media/image7.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hyperlink" Target="http://www.altec.gr/"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ages.google.gr/imgres?imgurl=http://www.plusinfo.gr/images/atlpayroll.jpg&amp;imgrefurl=http://www.plusinfo.gr/servicesgr.html&amp;usg=__0vC3RIHEOKI5ESGYkPujCGfANUI=&amp;h=299&amp;w=450&amp;sz=17&amp;hl=el&amp;start=1&amp;tbnid=trOASUihfbwC5M:&amp;tbnh=84&amp;tbnw=127&amp;prev=/images?q%3DAtlantis%2BII%2BPayroll%26gbv%3D2%26hl%3Del%26sa%3D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deltasingular.gr/" TargetMode="Externa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nline.gr/training/enot1/kef2/math1/1_2_1_2.htm" TargetMode="Externa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23.pn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26.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notesSlide" Target="../notesSlides/notesSlide5.xml"/><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1.xml"/><Relationship Id="rId11" Type="http://schemas.openxmlformats.org/officeDocument/2006/relationships/slide" Target="slide43.xml"/><Relationship Id="rId5" Type="http://schemas.openxmlformats.org/officeDocument/2006/relationships/slide" Target="slide9.xml"/><Relationship Id="rId10" Type="http://schemas.openxmlformats.org/officeDocument/2006/relationships/slide" Target="slide41.xml"/><Relationship Id="rId4" Type="http://schemas.openxmlformats.org/officeDocument/2006/relationships/slide" Target="slide8.xml"/><Relationship Id="rId9" Type="http://schemas.openxmlformats.org/officeDocument/2006/relationships/slide" Target="slide3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a:t>3</a:t>
            </a:r>
            <a:r>
              <a:rPr lang="en-US" sz="2800" b="1" dirty="0" smtClean="0"/>
              <a:t> </a:t>
            </a:r>
            <a:r>
              <a:rPr lang="el-GR" sz="2800" b="1" dirty="0" smtClean="0"/>
              <a:t>(Μέρος </a:t>
            </a:r>
            <a:r>
              <a:rPr lang="el-GR" sz="2800" b="1" dirty="0"/>
              <a:t>Β</a:t>
            </a:r>
            <a:r>
              <a:rPr lang="el-GR" sz="2800" b="1" dirty="0" smtClean="0"/>
              <a:t>):</a:t>
            </a:r>
            <a:r>
              <a:rPr lang="en-US" sz="2800" dirty="0" smtClean="0"/>
              <a:t> </a:t>
            </a:r>
            <a:r>
              <a:rPr lang="el-GR" sz="2800" dirty="0"/>
              <a:t>Εφαρμογές πληροφορικής στις επιχειρήσεις Ξύλου &amp; Επίπλου.</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4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smtClean="0"/>
              <a:t>Δήμητρα Αβραμούλη</a:t>
            </a:r>
            <a:r>
              <a:rPr lang="fi-FI" sz="2400" dirty="0" smtClean="0"/>
              <a:t>, </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smtClean="0"/>
              <a:t>Καθηγήτρια Εφαρμογών</a:t>
            </a:r>
            <a:r>
              <a:rPr lang="fi-FI" sz="2400" dirty="0" smtClean="0"/>
              <a:t>,</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a:t>Τμήμα </a:t>
            </a:r>
            <a:r>
              <a:rPr lang="el-GR" sz="2400" dirty="0" smtClean="0"/>
              <a:t>Σχεδιασμού και Τεχνολογίας Ξύλου και Επίπλου </a:t>
            </a:r>
            <a:r>
              <a:rPr lang="el-GR" sz="2400" dirty="0"/>
              <a:t>Τ.Ε.</a:t>
            </a:r>
            <a:r>
              <a:rPr lang="fi-FI" sz="2400" dirty="0" smtClean="0"/>
              <a:t>,</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400" dirty="0"/>
              <a:t>T.E.I. </a:t>
            </a:r>
            <a:r>
              <a:rPr lang="el-GR" sz="2400" dirty="0" smtClean="0"/>
              <a:t>Θεσσαλίας</a:t>
            </a:r>
            <a:endParaRPr lang="fi-FI" sz="24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239694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Στόχος</a:t>
            </a:r>
          </a:p>
        </p:txBody>
      </p:sp>
      <p:sp>
        <p:nvSpPr>
          <p:cNvPr id="10" name="Ορθογώνιο 9"/>
          <p:cNvSpPr/>
          <p:nvPr>
            <p:custDataLst>
              <p:tags r:id="rId2"/>
            </p:custDataLst>
          </p:nvPr>
        </p:nvSpPr>
        <p:spPr>
          <a:xfrm>
            <a:off x="467544" y="1124744"/>
            <a:ext cx="8219256" cy="5122621"/>
          </a:xfrm>
          <a:prstGeom prst="rect">
            <a:avLst/>
          </a:prstGeom>
        </p:spPr>
        <p:txBody>
          <a:bodyPr wrap="square">
            <a:spAutoFit/>
          </a:bodyPr>
          <a:lstStyle/>
          <a:p>
            <a:pPr>
              <a:lnSpc>
                <a:spcPct val="80000"/>
              </a:lnSpc>
            </a:pPr>
            <a:endParaRPr lang="el-GR" sz="2400" dirty="0"/>
          </a:p>
          <a:p>
            <a:pPr marL="342900" indent="-342900">
              <a:lnSpc>
                <a:spcPct val="80000"/>
              </a:lnSpc>
              <a:buFont typeface="Wingdings" panose="05000000000000000000" pitchFamily="2" charset="2"/>
              <a:buChar char="§"/>
            </a:pPr>
            <a:r>
              <a:rPr lang="el-GR" sz="2400" dirty="0"/>
              <a:t>να ελαχιστοποιηθεί το κόστος </a:t>
            </a:r>
            <a:r>
              <a:rPr lang="el-GR" sz="2400" dirty="0" smtClean="0"/>
              <a:t>παραγωγής: </a:t>
            </a:r>
            <a:endParaRPr lang="el-GR" sz="2400" dirty="0"/>
          </a:p>
          <a:p>
            <a:pPr marL="800100" lvl="1" indent="-342900">
              <a:lnSpc>
                <a:spcPct val="80000"/>
              </a:lnSpc>
              <a:buFont typeface="Wingdings" panose="05000000000000000000" pitchFamily="2" charset="2"/>
              <a:buChar char="v"/>
            </a:pPr>
            <a:r>
              <a:rPr lang="el-GR" sz="2400" dirty="0"/>
              <a:t>με ταυτόχρονη διασφάλιση της ποιότητας και </a:t>
            </a:r>
          </a:p>
          <a:p>
            <a:pPr lvl="1">
              <a:lnSpc>
                <a:spcPct val="80000"/>
              </a:lnSpc>
            </a:pPr>
            <a:r>
              <a:rPr lang="el-GR" sz="2400" dirty="0" smtClean="0"/>
              <a:t>      τηρώντας </a:t>
            </a:r>
            <a:r>
              <a:rPr lang="el-GR" sz="2400" dirty="0"/>
              <a:t>τις προκαθορισμένες προδιαγραφές του </a:t>
            </a:r>
            <a:r>
              <a:rPr lang="el-GR" sz="2400" dirty="0" smtClean="0"/>
              <a:t>                       	τελικού προϊόντος,</a:t>
            </a:r>
            <a:endParaRPr lang="el-GR" sz="2400" dirty="0"/>
          </a:p>
          <a:p>
            <a:pPr marL="800100" lvl="1" indent="-342900">
              <a:lnSpc>
                <a:spcPct val="80000"/>
              </a:lnSpc>
              <a:buFont typeface="Wingdings" panose="05000000000000000000" pitchFamily="2" charset="2"/>
              <a:buChar char="v"/>
            </a:pPr>
            <a:r>
              <a:rPr lang="el-GR" sz="2400" dirty="0"/>
              <a:t>μεγιστοποίηση της </a:t>
            </a:r>
            <a:r>
              <a:rPr lang="el-GR" sz="2400" dirty="0" smtClean="0"/>
              <a:t>παραγωγικότητας,</a:t>
            </a:r>
            <a:endParaRPr lang="el-GR" sz="2400" dirty="0"/>
          </a:p>
          <a:p>
            <a:pPr marL="800100" lvl="1" indent="-342900">
              <a:lnSpc>
                <a:spcPct val="80000"/>
              </a:lnSpc>
              <a:buFont typeface="Wingdings" panose="05000000000000000000" pitchFamily="2" charset="2"/>
              <a:buChar char="v"/>
            </a:pPr>
            <a:r>
              <a:rPr lang="el-GR" sz="2400" dirty="0"/>
              <a:t>ελαχιστοποίηση κατανάλωσης </a:t>
            </a:r>
            <a:r>
              <a:rPr lang="el-GR" sz="2400" dirty="0" smtClean="0"/>
              <a:t>ενέργειας,</a:t>
            </a:r>
            <a:endParaRPr lang="el-GR" sz="2400" dirty="0"/>
          </a:p>
          <a:p>
            <a:pPr marL="800100" lvl="1" indent="-342900">
              <a:lnSpc>
                <a:spcPct val="80000"/>
              </a:lnSpc>
              <a:buFont typeface="Wingdings" panose="05000000000000000000" pitchFamily="2" charset="2"/>
              <a:buChar char="v"/>
            </a:pPr>
            <a:r>
              <a:rPr lang="el-GR" sz="2400" dirty="0"/>
              <a:t>βέλτιστη χρήση πρώτων </a:t>
            </a:r>
            <a:r>
              <a:rPr lang="el-GR" sz="2400" dirty="0" smtClean="0"/>
              <a:t>υλών, </a:t>
            </a:r>
            <a:endParaRPr lang="el-GR" sz="2400" dirty="0"/>
          </a:p>
          <a:p>
            <a:pPr marL="800100" lvl="1" indent="-342900">
              <a:lnSpc>
                <a:spcPct val="80000"/>
              </a:lnSpc>
              <a:buFont typeface="Wingdings" panose="05000000000000000000" pitchFamily="2" charset="2"/>
              <a:buChar char="v"/>
            </a:pPr>
            <a:r>
              <a:rPr lang="el-GR" sz="2400" dirty="0"/>
              <a:t>βέλτιστη διαχείριση των </a:t>
            </a:r>
            <a:r>
              <a:rPr lang="el-GR" sz="2400" dirty="0" smtClean="0"/>
              <a:t>πόρων,</a:t>
            </a:r>
            <a:endParaRPr lang="el-GR" sz="2400" dirty="0"/>
          </a:p>
          <a:p>
            <a:pPr marL="800100" lvl="1" indent="-342900">
              <a:lnSpc>
                <a:spcPct val="80000"/>
              </a:lnSpc>
              <a:buFont typeface="Wingdings" panose="05000000000000000000" pitchFamily="2" charset="2"/>
              <a:buChar char="v"/>
            </a:pPr>
            <a:r>
              <a:rPr lang="el-GR" sz="2400" dirty="0"/>
              <a:t>άμεση πληροφόρηση της τρέχουσας κατάστασης της παραγωγικής </a:t>
            </a:r>
            <a:r>
              <a:rPr lang="el-GR" sz="2400" dirty="0" smtClean="0"/>
              <a:t>διαδικασίας,</a:t>
            </a:r>
            <a:endParaRPr lang="el-GR" sz="2400" dirty="0"/>
          </a:p>
          <a:p>
            <a:pPr marL="800100" lvl="1" indent="-342900">
              <a:lnSpc>
                <a:spcPct val="80000"/>
              </a:lnSpc>
              <a:buFont typeface="Wingdings" panose="05000000000000000000" pitchFamily="2" charset="2"/>
              <a:buChar char="v"/>
            </a:pPr>
            <a:r>
              <a:rPr lang="el-GR" sz="2400" dirty="0" smtClean="0"/>
              <a:t>Ασφάλεια,</a:t>
            </a:r>
            <a:endParaRPr lang="el-GR" sz="2400" dirty="0"/>
          </a:p>
          <a:p>
            <a:pPr marL="800100" lvl="1" indent="-342900">
              <a:lnSpc>
                <a:spcPct val="80000"/>
              </a:lnSpc>
              <a:buFont typeface="Wingdings" panose="05000000000000000000" pitchFamily="2" charset="2"/>
              <a:buChar char="v"/>
            </a:pPr>
            <a:r>
              <a:rPr lang="el-GR" sz="2400" dirty="0"/>
              <a:t>έγκαιρη παράδοση των </a:t>
            </a:r>
            <a:r>
              <a:rPr lang="el-GR" sz="2400" dirty="0" smtClean="0"/>
              <a:t>προϊόντων,</a:t>
            </a:r>
            <a:endParaRPr lang="el-GR" sz="2400" dirty="0"/>
          </a:p>
          <a:p>
            <a:pPr marL="800100" lvl="1" indent="-342900">
              <a:lnSpc>
                <a:spcPct val="80000"/>
              </a:lnSpc>
              <a:buFont typeface="Wingdings" panose="05000000000000000000" pitchFamily="2" charset="2"/>
              <a:buChar char="v"/>
            </a:pPr>
            <a:r>
              <a:rPr lang="el-GR" sz="2400" dirty="0"/>
              <a:t>άμεση ανάκληση ιστορικών στοιχείων κάθε μονάδας της αλυσίδας </a:t>
            </a:r>
            <a:r>
              <a:rPr lang="el-GR" sz="2400" dirty="0" smtClean="0"/>
              <a:t>παραγωγής,</a:t>
            </a:r>
            <a:endParaRPr lang="el-GR" sz="2400" dirty="0"/>
          </a:p>
          <a:p>
            <a:pPr marL="800100" lvl="1" indent="-342900">
              <a:lnSpc>
                <a:spcPct val="80000"/>
              </a:lnSpc>
              <a:buFont typeface="Wingdings" panose="05000000000000000000" pitchFamily="2" charset="2"/>
              <a:buChar char="v"/>
            </a:pPr>
            <a:r>
              <a:rPr lang="el-GR" sz="2400" dirty="0"/>
              <a:t>πρόβλεψη και σήμανση τυχούσας έλλειψης πρώτων υλών ή </a:t>
            </a:r>
            <a:r>
              <a:rPr lang="el-GR" sz="2400" dirty="0" smtClean="0"/>
              <a:t>βλαβών.</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Προγράμματα </a:t>
            </a:r>
            <a:r>
              <a:rPr lang="en-US" dirty="0" smtClean="0"/>
              <a:t>CAD/CAM/CAE</a:t>
            </a:r>
            <a:endParaRPr lang="en-US" dirty="0"/>
          </a:p>
        </p:txBody>
      </p:sp>
      <p:pic>
        <p:nvPicPr>
          <p:cNvPr id="8" name="Picture 3" descr="Εικόνα από την επιφάνεια εργασίας του Προγράμματος CAD/CAM."/>
          <p:cNvPicPr>
            <a:picLocks noChangeAspect="1" noChangeArrowheads="1"/>
          </p:cNvPicPr>
          <p:nvPr/>
        </p:nvPicPr>
        <p:blipFill>
          <a:blip r:embed="rId4" cstate="print"/>
          <a:srcRect/>
          <a:stretch>
            <a:fillRect/>
          </a:stretch>
        </p:blipFill>
        <p:spPr bwMode="auto">
          <a:xfrm>
            <a:off x="1331640" y="1339140"/>
            <a:ext cx="6335662" cy="4754156"/>
          </a:xfrm>
          <a:prstGeom prst="rect">
            <a:avLst/>
          </a:prstGeom>
          <a:noFill/>
          <a:ln w="9525">
            <a:noFill/>
            <a:miter lim="800000"/>
            <a:headEnd/>
            <a:tailEnd/>
          </a:ln>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Computer Aided Design</a:t>
            </a:r>
            <a:r>
              <a:rPr lang="el-GR" dirty="0"/>
              <a:t/>
            </a:r>
            <a:br>
              <a:rPr lang="el-GR" dirty="0"/>
            </a:br>
            <a:r>
              <a:rPr lang="el-GR" dirty="0" smtClean="0"/>
              <a:t>(1 από 4)</a:t>
            </a:r>
            <a:endParaRPr lang="el-GR" dirty="0"/>
          </a:p>
        </p:txBody>
      </p:sp>
      <p:sp>
        <p:nvSpPr>
          <p:cNvPr id="3" name="Ορθογώνιο 2" descr="Computer Aided Design είναι η ψηφιακή δημιουργία ενός προϊόντος, εξαρτήματος ή συναρμολογήματος. &#10;&#10;Η χρήση του ηλεκτρονικού υπολογιστή κατά τη διάρκεια του σχεδιασμού, &#10;επιτρέπει γρήγορες και ακριβείς τροποποιήσεις και &#10;ελαχιστοποιεί τα λάθη που προέρχονται από τον ανθρώπινο παράγοντα.&#10;&#10;&#10;"/>
          <p:cNvSpPr/>
          <p:nvPr/>
        </p:nvSpPr>
        <p:spPr>
          <a:xfrm>
            <a:off x="467544" y="1966188"/>
            <a:ext cx="8219256" cy="3046988"/>
          </a:xfrm>
          <a:prstGeom prst="rect">
            <a:avLst/>
          </a:prstGeom>
        </p:spPr>
        <p:txBody>
          <a:bodyPr wrap="square">
            <a:spAutoFit/>
          </a:bodyPr>
          <a:lstStyle/>
          <a:p>
            <a:pPr>
              <a:lnSpc>
                <a:spcPct val="80000"/>
              </a:lnSpc>
            </a:pPr>
            <a:r>
              <a:rPr lang="el-GR" sz="2400" dirty="0" err="1"/>
              <a:t>Computer</a:t>
            </a:r>
            <a:r>
              <a:rPr lang="el-GR" sz="2400" dirty="0"/>
              <a:t> </a:t>
            </a:r>
            <a:r>
              <a:rPr lang="el-GR" sz="2400" dirty="0" err="1"/>
              <a:t>Aided</a:t>
            </a:r>
            <a:r>
              <a:rPr lang="el-GR" sz="2400" dirty="0"/>
              <a:t> </a:t>
            </a:r>
            <a:r>
              <a:rPr lang="el-GR" sz="2400" dirty="0" err="1"/>
              <a:t>Design</a:t>
            </a:r>
            <a:r>
              <a:rPr lang="el-GR" sz="2400" dirty="0"/>
              <a:t> είναι </a:t>
            </a:r>
            <a:r>
              <a:rPr lang="el-GR" sz="2400" b="1" dirty="0"/>
              <a:t>η ψηφιακή δημιουργία ενός προϊόντος, εξαρτήματος ή συναρμολογήματος. </a:t>
            </a:r>
          </a:p>
          <a:p>
            <a:pPr>
              <a:lnSpc>
                <a:spcPct val="80000"/>
              </a:lnSpc>
            </a:pPr>
            <a:endParaRPr lang="el-GR" sz="2400" b="1" dirty="0"/>
          </a:p>
          <a:p>
            <a:pPr lvl="1">
              <a:lnSpc>
                <a:spcPct val="80000"/>
              </a:lnSpc>
            </a:pPr>
            <a:r>
              <a:rPr lang="el-GR" sz="2400" dirty="0"/>
              <a:t>Η χρήση του ηλεκτρονικού υπολογιστή κατά τη διάρκεια του σχεδιασμού, </a:t>
            </a:r>
          </a:p>
          <a:p>
            <a:pPr marL="800100" lvl="1" indent="-342900">
              <a:lnSpc>
                <a:spcPct val="80000"/>
              </a:lnSpc>
              <a:buFont typeface="Arial" panose="020B0604020202020204" pitchFamily="34" charset="0"/>
              <a:buChar char="•"/>
            </a:pPr>
            <a:r>
              <a:rPr lang="el-GR" sz="2400" dirty="0"/>
              <a:t>επιτρέπει γρήγορες και ακριβείς τροποποιήσεις και </a:t>
            </a:r>
          </a:p>
          <a:p>
            <a:pPr marL="800100" lvl="1" indent="-342900">
              <a:lnSpc>
                <a:spcPct val="80000"/>
              </a:lnSpc>
              <a:buFont typeface="Arial" panose="020B0604020202020204" pitchFamily="34" charset="0"/>
              <a:buChar char="•"/>
            </a:pPr>
            <a:r>
              <a:rPr lang="el-GR" sz="2400" dirty="0"/>
              <a:t>ελαχιστοποιεί τα λάθη που προέρχονται από τον ανθρώπινο παράγοντα.</a:t>
            </a:r>
          </a:p>
          <a:p>
            <a:pPr lvl="1">
              <a:lnSpc>
                <a:spcPct val="80000"/>
              </a:lnSpc>
            </a:pPr>
            <a:endParaRPr lang="el-GR" sz="2400" dirty="0"/>
          </a:p>
          <a:p>
            <a:pPr>
              <a:lnSpc>
                <a:spcPct val="80000"/>
              </a:lnSpc>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Computer Aided Design</a:t>
            </a:r>
            <a:r>
              <a:rPr lang="el-GR" dirty="0"/>
              <a:t/>
            </a:r>
            <a:br>
              <a:rPr lang="el-GR" dirty="0"/>
            </a:br>
            <a:r>
              <a:rPr lang="el-GR" dirty="0" smtClean="0"/>
              <a:t>(2 </a:t>
            </a:r>
            <a:r>
              <a:rPr lang="el-GR" dirty="0"/>
              <a:t>από </a:t>
            </a:r>
            <a:r>
              <a:rPr lang="el-GR" dirty="0" smtClean="0"/>
              <a:t>4)</a:t>
            </a:r>
            <a:endParaRPr lang="el-GR" dirty="0"/>
          </a:p>
        </p:txBody>
      </p:sp>
      <p:sp>
        <p:nvSpPr>
          <p:cNvPr id="13" name="Rectangle 3" descr="Χρησιμοποιώντας κάποιο CAD λογισμικό:&#10;παράγετε πιο καινοτόμα σχέδια, &#10;σε μικρότερο χρονικό διάστημα και, &#10;με μικρότερο κόστος,&#10;τρισδιάστατη στερεά μοντελοποίηση,&#10;καλύτερη αντίληψη του μοντέλου, &#10;σχέδια διαδικασιών συναρμολόγησης,&#10;φωτορεαλιστικές εικόνες,&#10;κινηματική προσομοίωση.&#10;"/>
          <p:cNvSpPr>
            <a:spLocks noGrp="1" noChangeArrowheads="1"/>
          </p:cNvSpPr>
          <p:nvPr>
            <p:ph type="body" idx="1"/>
          </p:nvPr>
        </p:nvSpPr>
        <p:spPr>
          <a:xfrm>
            <a:off x="467544" y="1988840"/>
            <a:ext cx="8219256" cy="3429000"/>
          </a:xfrm>
        </p:spPr>
        <p:txBody>
          <a:bodyPr>
            <a:noAutofit/>
          </a:bodyPr>
          <a:lstStyle/>
          <a:p>
            <a:pPr>
              <a:lnSpc>
                <a:spcPct val="80000"/>
              </a:lnSpc>
            </a:pPr>
            <a:r>
              <a:rPr lang="el-GR" b="0" dirty="0"/>
              <a:t>Χρησιμοποιώντας κάποιο CAD </a:t>
            </a:r>
            <a:r>
              <a:rPr lang="el-GR" b="0" dirty="0" smtClean="0"/>
              <a:t>λογισμικό:</a:t>
            </a:r>
            <a:endParaRPr lang="el-GR" b="0" dirty="0"/>
          </a:p>
          <a:p>
            <a:pPr lvl="1">
              <a:lnSpc>
                <a:spcPct val="80000"/>
              </a:lnSpc>
              <a:buFont typeface="Wingdings" pitchFamily="2" charset="2"/>
              <a:buChar char="Ø"/>
            </a:pPr>
            <a:r>
              <a:rPr lang="el-GR" sz="2400" b="0" dirty="0"/>
              <a:t>παράγετε πιο καινοτόμα </a:t>
            </a:r>
            <a:r>
              <a:rPr lang="el-GR" sz="2400" b="0" dirty="0" smtClean="0"/>
              <a:t>σχέδια, </a:t>
            </a:r>
            <a:endParaRPr lang="el-GR" sz="2400" b="0" dirty="0"/>
          </a:p>
          <a:p>
            <a:pPr lvl="1">
              <a:lnSpc>
                <a:spcPct val="80000"/>
              </a:lnSpc>
              <a:buFont typeface="Wingdings" pitchFamily="2" charset="2"/>
              <a:buChar char="Ø"/>
            </a:pPr>
            <a:r>
              <a:rPr lang="el-GR" sz="2400" b="0" dirty="0"/>
              <a:t>σε μικρότερο χρονικό διάστημα </a:t>
            </a:r>
            <a:r>
              <a:rPr lang="el-GR" sz="2400" b="0" dirty="0" smtClean="0"/>
              <a:t>και, </a:t>
            </a:r>
            <a:endParaRPr lang="el-GR" sz="2400" b="0" dirty="0"/>
          </a:p>
          <a:p>
            <a:pPr lvl="1">
              <a:lnSpc>
                <a:spcPct val="80000"/>
              </a:lnSpc>
              <a:buFont typeface="Wingdings" pitchFamily="2" charset="2"/>
              <a:buChar char="Ø"/>
            </a:pPr>
            <a:r>
              <a:rPr lang="el-GR" sz="2400" b="0" dirty="0"/>
              <a:t>με μικρότερο </a:t>
            </a:r>
            <a:r>
              <a:rPr lang="el-GR" sz="2400" b="0" dirty="0" smtClean="0"/>
              <a:t>κόστος,</a:t>
            </a:r>
            <a:endParaRPr lang="el-GR" sz="2400" b="0" dirty="0"/>
          </a:p>
          <a:p>
            <a:pPr lvl="1">
              <a:lnSpc>
                <a:spcPct val="80000"/>
              </a:lnSpc>
              <a:buFont typeface="Wingdings" pitchFamily="2" charset="2"/>
              <a:buChar char="Ø"/>
            </a:pPr>
            <a:r>
              <a:rPr lang="el-GR" sz="2400" b="0" dirty="0"/>
              <a:t>τρισδιάστατη στερεά </a:t>
            </a:r>
            <a:r>
              <a:rPr lang="el-GR" sz="2400" b="0" dirty="0" smtClean="0"/>
              <a:t>μοντελοποίηση,</a:t>
            </a:r>
            <a:endParaRPr lang="el-GR" sz="2400" b="0" dirty="0"/>
          </a:p>
          <a:p>
            <a:pPr lvl="1">
              <a:lnSpc>
                <a:spcPct val="80000"/>
              </a:lnSpc>
              <a:buFont typeface="Wingdings" pitchFamily="2" charset="2"/>
              <a:buChar char="Ø"/>
            </a:pPr>
            <a:r>
              <a:rPr lang="el-GR" sz="2400" b="0" dirty="0"/>
              <a:t>καλύτερη αντίληψη του </a:t>
            </a:r>
            <a:r>
              <a:rPr lang="el-GR" sz="2400" b="0" dirty="0" smtClean="0"/>
              <a:t>μοντέλου, </a:t>
            </a:r>
            <a:endParaRPr lang="el-GR" sz="2400" b="0" dirty="0"/>
          </a:p>
          <a:p>
            <a:pPr lvl="1">
              <a:lnSpc>
                <a:spcPct val="80000"/>
              </a:lnSpc>
              <a:buFont typeface="Wingdings" pitchFamily="2" charset="2"/>
              <a:buChar char="Ø"/>
            </a:pPr>
            <a:r>
              <a:rPr lang="el-GR" sz="2400" b="0" dirty="0"/>
              <a:t>σχέδια διαδικασιών </a:t>
            </a:r>
            <a:r>
              <a:rPr lang="el-GR" sz="2400" b="0" dirty="0" smtClean="0"/>
              <a:t>συναρμολόγησης,</a:t>
            </a:r>
            <a:endParaRPr lang="el-GR" sz="2400" b="0" dirty="0"/>
          </a:p>
          <a:p>
            <a:pPr lvl="1">
              <a:lnSpc>
                <a:spcPct val="80000"/>
              </a:lnSpc>
              <a:buFont typeface="Wingdings" pitchFamily="2" charset="2"/>
              <a:buChar char="Ø"/>
            </a:pPr>
            <a:r>
              <a:rPr lang="el-GR" sz="2400" b="0" dirty="0" err="1"/>
              <a:t>φωτορεαλιστικές</a:t>
            </a:r>
            <a:r>
              <a:rPr lang="el-GR" sz="2400" b="0" dirty="0"/>
              <a:t> </a:t>
            </a:r>
            <a:r>
              <a:rPr lang="el-GR" sz="2400" b="0" dirty="0" smtClean="0"/>
              <a:t>εικόνες,</a:t>
            </a:r>
            <a:endParaRPr lang="el-GR" sz="2400" b="0" dirty="0"/>
          </a:p>
          <a:p>
            <a:pPr lvl="1">
              <a:lnSpc>
                <a:spcPct val="80000"/>
              </a:lnSpc>
              <a:buFont typeface="Wingdings" pitchFamily="2" charset="2"/>
              <a:buChar char="Ø"/>
            </a:pPr>
            <a:r>
              <a:rPr lang="el-GR" sz="2400" b="0" dirty="0"/>
              <a:t>κινηματική προσομοίωση.</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sz="4000" dirty="0"/>
              <a:t>Computer Aided Design</a:t>
            </a:r>
            <a:r>
              <a:rPr lang="el-GR" sz="4000" dirty="0"/>
              <a:t/>
            </a:r>
            <a:br>
              <a:rPr lang="el-GR" sz="4000" dirty="0"/>
            </a:br>
            <a:r>
              <a:rPr lang="el-GR" sz="4000" dirty="0" smtClean="0"/>
              <a:t>(3 </a:t>
            </a:r>
            <a:r>
              <a:rPr lang="el-GR" sz="4000" dirty="0"/>
              <a:t>από 4)</a:t>
            </a:r>
          </a:p>
        </p:txBody>
      </p:sp>
      <p:pic>
        <p:nvPicPr>
          <p:cNvPr id="8" name="Picture 3" descr="Εικόνες σχεδίων και φωτογραφιών σε τρισδιάσταση αναπαράσταση από το πρόγραμμα CAD."/>
          <p:cNvPicPr>
            <a:picLocks noChangeAspect="1" noChangeArrowheads="1"/>
          </p:cNvPicPr>
          <p:nvPr/>
        </p:nvPicPr>
        <p:blipFill>
          <a:blip r:embed="rId5" cstate="print"/>
          <a:srcRect/>
          <a:stretch>
            <a:fillRect/>
          </a:stretch>
        </p:blipFill>
        <p:spPr bwMode="auto">
          <a:xfrm>
            <a:off x="1475656" y="1448070"/>
            <a:ext cx="2626942" cy="2268962"/>
          </a:xfrm>
          <a:prstGeom prst="rect">
            <a:avLst/>
          </a:prstGeom>
          <a:noFill/>
          <a:ln w="9525">
            <a:noFill/>
            <a:miter lim="800000"/>
            <a:headEnd/>
            <a:tailEnd/>
          </a:ln>
        </p:spPr>
      </p:pic>
      <p:pic>
        <p:nvPicPr>
          <p:cNvPr id="9" name="Picture 4" descr="."/>
          <p:cNvPicPr>
            <a:picLocks noChangeAspect="1" noChangeArrowheads="1"/>
          </p:cNvPicPr>
          <p:nvPr/>
        </p:nvPicPr>
        <p:blipFill>
          <a:blip r:embed="rId6" cstate="print"/>
          <a:srcRect/>
          <a:stretch>
            <a:fillRect/>
          </a:stretch>
        </p:blipFill>
        <p:spPr bwMode="auto">
          <a:xfrm>
            <a:off x="5508104" y="1472598"/>
            <a:ext cx="2601249" cy="2244434"/>
          </a:xfrm>
          <a:prstGeom prst="rect">
            <a:avLst/>
          </a:prstGeom>
          <a:noFill/>
          <a:ln w="9525">
            <a:noFill/>
            <a:miter lim="800000"/>
            <a:headEnd/>
            <a:tailEnd/>
          </a:ln>
        </p:spPr>
      </p:pic>
      <p:pic>
        <p:nvPicPr>
          <p:cNvPr id="10" name="Picture 5" descr="."/>
          <p:cNvPicPr>
            <a:picLocks noChangeAspect="1" noChangeArrowheads="1"/>
          </p:cNvPicPr>
          <p:nvPr/>
        </p:nvPicPr>
        <p:blipFill>
          <a:blip r:embed="rId7" cstate="print"/>
          <a:srcRect/>
          <a:stretch>
            <a:fillRect/>
          </a:stretch>
        </p:blipFill>
        <p:spPr bwMode="auto">
          <a:xfrm>
            <a:off x="1403648" y="3789040"/>
            <a:ext cx="2807171" cy="2422910"/>
          </a:xfrm>
          <a:prstGeom prst="rect">
            <a:avLst/>
          </a:prstGeom>
          <a:noFill/>
          <a:ln w="9525">
            <a:noFill/>
            <a:miter lim="800000"/>
            <a:headEnd/>
            <a:tailEnd/>
          </a:ln>
        </p:spPr>
      </p:pic>
      <p:pic>
        <p:nvPicPr>
          <p:cNvPr id="11" name="Picture 6" descr="."/>
          <p:cNvPicPr>
            <a:picLocks noChangeAspect="1" noChangeArrowheads="1"/>
          </p:cNvPicPr>
          <p:nvPr/>
        </p:nvPicPr>
        <p:blipFill>
          <a:blip r:embed="rId8" cstate="print"/>
          <a:srcRect/>
          <a:stretch>
            <a:fillRect/>
          </a:stretch>
        </p:blipFill>
        <p:spPr bwMode="auto">
          <a:xfrm>
            <a:off x="5580112" y="3933056"/>
            <a:ext cx="2538784" cy="2186307"/>
          </a:xfrm>
          <a:prstGeom prst="rect">
            <a:avLst/>
          </a:prstGeom>
          <a:noFill/>
          <a:ln w="9525">
            <a:noFill/>
            <a:miter lim="800000"/>
            <a:headEnd/>
            <a:tailEnd/>
          </a:ln>
        </p:spPr>
      </p:pic>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Computer Aided Design</a:t>
            </a:r>
            <a:r>
              <a:rPr lang="el-GR" dirty="0"/>
              <a:t/>
            </a:r>
            <a:br>
              <a:rPr lang="el-GR" dirty="0"/>
            </a:br>
            <a:r>
              <a:rPr lang="el-GR" dirty="0" smtClean="0"/>
              <a:t>(4 </a:t>
            </a:r>
            <a:r>
              <a:rPr lang="el-GR" dirty="0"/>
              <a:t>από 4)</a:t>
            </a:r>
          </a:p>
        </p:txBody>
      </p:sp>
      <p:pic>
        <p:nvPicPr>
          <p:cNvPr id="7" name="Picture 6" descr="Εικόνα από την επιφάνεια εργασίας προγράμματος CAD."/>
          <p:cNvPicPr>
            <a:picLocks noChangeAspect="1" noChangeArrowheads="1"/>
          </p:cNvPicPr>
          <p:nvPr/>
        </p:nvPicPr>
        <p:blipFill>
          <a:blip r:embed="rId5" cstate="print"/>
          <a:srcRect/>
          <a:stretch>
            <a:fillRect/>
          </a:stretch>
        </p:blipFill>
        <p:spPr bwMode="auto">
          <a:xfrm>
            <a:off x="1835696" y="1839565"/>
            <a:ext cx="5715000" cy="3749675"/>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8285"/>
            <a:ext cx="8208912" cy="1332483"/>
          </a:xfrm>
        </p:spPr>
        <p:txBody>
          <a:bodyPr>
            <a:normAutofit fontScale="90000"/>
          </a:bodyPr>
          <a:lstStyle/>
          <a:p>
            <a:r>
              <a:rPr lang="el-GR" dirty="0" smtClean="0"/>
              <a:t>CAM </a:t>
            </a:r>
            <a:br>
              <a:rPr lang="el-GR" dirty="0" smtClean="0"/>
            </a:br>
            <a:r>
              <a:rPr lang="el-GR" dirty="0" smtClean="0"/>
              <a:t>(</a:t>
            </a:r>
            <a:r>
              <a:rPr lang="el-GR" dirty="0" err="1"/>
              <a:t>Computer</a:t>
            </a:r>
            <a:r>
              <a:rPr lang="el-GR" dirty="0"/>
              <a:t> </a:t>
            </a:r>
            <a:r>
              <a:rPr lang="el-GR" dirty="0" err="1"/>
              <a:t>Aided</a:t>
            </a:r>
            <a:r>
              <a:rPr lang="el-GR" dirty="0"/>
              <a:t> </a:t>
            </a:r>
            <a:r>
              <a:rPr lang="el-GR" dirty="0" err="1"/>
              <a:t>Manufacturing</a:t>
            </a:r>
            <a:r>
              <a:rPr lang="el-GR" dirty="0"/>
              <a:t> </a:t>
            </a:r>
            <a:r>
              <a:rPr lang="el-GR" dirty="0" smtClean="0"/>
              <a:t>)</a:t>
            </a:r>
            <a:endParaRPr lang="el-GR" dirty="0"/>
          </a:p>
        </p:txBody>
      </p:sp>
      <p:sp>
        <p:nvSpPr>
          <p:cNvPr id="2" name="Ορθογώνιο 1" descr="Computer Aided Manufacturing είναι η διαδικασία όπου τα CAD δεδομένα επεξεργάζονται με τη βοήθεια ηλεκτρονικού υπολογιστή για την καθοδήγηση CNC εργαλειομηχανών. &#10;Η ψηφιακή πληροφορία ενός κομματιού εισάγεται στο σύστημα CAM από το λογισμικό CAD.&#10;Η πληροφορία μπορεί να είναι σε δισδιάστατη (2D) ή τρισδιάστατη (3D) μορφή, ανάλογα με την κατεργασία για την οποία προορίζεται.&#10;Παραδείγματος χάριν MasterCam. &#10;"/>
          <p:cNvSpPr/>
          <p:nvPr/>
        </p:nvSpPr>
        <p:spPr>
          <a:xfrm>
            <a:off x="467544" y="2001263"/>
            <a:ext cx="8208912" cy="3083921"/>
          </a:xfrm>
          <a:prstGeom prst="rect">
            <a:avLst/>
          </a:prstGeom>
        </p:spPr>
        <p:txBody>
          <a:bodyPr wrap="square">
            <a:spAutoFit/>
          </a:bodyPr>
          <a:lstStyle/>
          <a:p>
            <a:pPr marL="342900" indent="-342900">
              <a:lnSpc>
                <a:spcPct val="90000"/>
              </a:lnSpc>
              <a:buFont typeface="Wingdings" panose="05000000000000000000" pitchFamily="2" charset="2"/>
              <a:buChar char="§"/>
            </a:pPr>
            <a:r>
              <a:rPr lang="el-GR" sz="2400" dirty="0" err="1"/>
              <a:t>Computer</a:t>
            </a:r>
            <a:r>
              <a:rPr lang="el-GR" sz="2400" dirty="0"/>
              <a:t> </a:t>
            </a:r>
            <a:r>
              <a:rPr lang="el-GR" sz="2400" dirty="0" err="1"/>
              <a:t>Aided</a:t>
            </a:r>
            <a:r>
              <a:rPr lang="el-GR" sz="2400" dirty="0"/>
              <a:t> </a:t>
            </a:r>
            <a:r>
              <a:rPr lang="el-GR" sz="2400" dirty="0" err="1"/>
              <a:t>Manufacturing</a:t>
            </a:r>
            <a:r>
              <a:rPr lang="el-GR" sz="2400" dirty="0"/>
              <a:t> είναι η διαδικασία όπου τα CAD δεδομένα επεξεργάζονται με τη βοήθεια</a:t>
            </a:r>
            <a:r>
              <a:rPr lang="en-US" sz="2400" dirty="0"/>
              <a:t> </a:t>
            </a:r>
            <a:r>
              <a:rPr lang="el-GR" sz="2400" dirty="0"/>
              <a:t>ηλεκτρονικού υπολογιστή για την </a:t>
            </a:r>
            <a:r>
              <a:rPr lang="el-GR" sz="2400" b="1" dirty="0"/>
              <a:t>καθοδήγηση CNC εργαλειομηχανών</a:t>
            </a:r>
            <a:r>
              <a:rPr lang="el-GR" sz="2400" dirty="0"/>
              <a:t>. </a:t>
            </a:r>
          </a:p>
          <a:p>
            <a:pPr marL="342900" indent="-342900">
              <a:lnSpc>
                <a:spcPct val="90000"/>
              </a:lnSpc>
              <a:buFont typeface="Wingdings" panose="05000000000000000000" pitchFamily="2" charset="2"/>
              <a:buChar char="§"/>
            </a:pPr>
            <a:r>
              <a:rPr lang="el-GR" sz="2400" dirty="0"/>
              <a:t>Η ψηφιακή πληροφορία ενός κομματιού εισάγεται στο σύστημα CAM από το λογισμικό CAD.</a:t>
            </a:r>
          </a:p>
          <a:p>
            <a:pPr marL="342900" indent="-342900">
              <a:lnSpc>
                <a:spcPct val="90000"/>
              </a:lnSpc>
              <a:buFont typeface="Wingdings" panose="05000000000000000000" pitchFamily="2" charset="2"/>
              <a:buChar char="§"/>
            </a:pPr>
            <a:r>
              <a:rPr lang="el-GR" sz="2400" dirty="0"/>
              <a:t>Η πληροφορία μπορεί να είναι σε δισδιάστατη (2D) ή τρισδιάστατη (3D) μορφή, ανάλογα με την κατεργασία για την οποία προορίζεται.</a:t>
            </a:r>
          </a:p>
          <a:p>
            <a:pPr marL="342900" indent="-342900">
              <a:lnSpc>
                <a:spcPct val="90000"/>
              </a:lnSpc>
              <a:buFont typeface="Wingdings" panose="05000000000000000000" pitchFamily="2" charset="2"/>
              <a:buChar char="§"/>
            </a:pPr>
            <a:r>
              <a:rPr lang="el-GR" sz="2400" dirty="0" smtClean="0"/>
              <a:t>Παραδείγματος χάριν </a:t>
            </a:r>
            <a:r>
              <a:rPr lang="el-GR" sz="2400" dirty="0" err="1" smtClean="0"/>
              <a:t>MasterCam</a:t>
            </a:r>
            <a:r>
              <a:rPr lang="el-GR" sz="2400" dirty="0" smtClean="0"/>
              <a:t>.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a:t>Σχεδιαστικά Προγράμματα</a:t>
            </a:r>
          </a:p>
        </p:txBody>
      </p:sp>
      <p:sp>
        <p:nvSpPr>
          <p:cNvPr id="10" name="TextBox 4" descr="ΕΣΤΙΑ, Pytha, 1992 PRO,&#10;AutoCAD, Cinema 4D, 3ds MAX,Softimage XSI,Archicad,Messiah,Maya,Truespac,Solidworks,Imagine,Pro-engineer,Renderman,Lightwave,Strata 3DHoydini, Amapi/Infini D / Carrara, Rhinoceros, Ray dream studio, Form Z, Extreme 3D, Catia, Universe, Vector works, Allplan.&#10;"/>
          <p:cNvSpPr txBox="1">
            <a:spLocks noChangeArrowheads="1"/>
          </p:cNvSpPr>
          <p:nvPr>
            <p:custDataLst>
              <p:tags r:id="rId2"/>
            </p:custDataLst>
          </p:nvPr>
        </p:nvSpPr>
        <p:spPr bwMode="auto">
          <a:xfrm>
            <a:off x="323528" y="1912764"/>
            <a:ext cx="8318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anose="05000000000000000000" pitchFamily="2" charset="2"/>
              <a:buChar char="§"/>
            </a:pPr>
            <a:r>
              <a:rPr lang="el-GR" sz="2400" dirty="0"/>
              <a:t>ΕΣΤΙΑ,</a:t>
            </a:r>
            <a:r>
              <a:rPr lang="fr-FR" sz="2400" dirty="0"/>
              <a:t> </a:t>
            </a:r>
            <a:r>
              <a:rPr lang="en-US" sz="2400" dirty="0" err="1"/>
              <a:t>Pytha</a:t>
            </a:r>
            <a:r>
              <a:rPr lang="en-US" sz="2400" dirty="0"/>
              <a:t>, </a:t>
            </a:r>
            <a:r>
              <a:rPr lang="fr-FR" sz="2400" dirty="0"/>
              <a:t>1992 </a:t>
            </a:r>
            <a:r>
              <a:rPr lang="fr-FR" sz="2400" dirty="0" smtClean="0"/>
              <a:t>PRO</a:t>
            </a:r>
            <a:r>
              <a:rPr lang="el-GR" sz="2400" dirty="0" smtClean="0"/>
              <a:t>,</a:t>
            </a:r>
            <a:endParaRPr lang="en-US" sz="2400" dirty="0"/>
          </a:p>
          <a:p>
            <a:pPr marL="342900" indent="-342900">
              <a:buFont typeface="Wingdings" panose="05000000000000000000" pitchFamily="2" charset="2"/>
              <a:buChar char="§"/>
            </a:pPr>
            <a:r>
              <a:rPr lang="fr-FR" sz="2400" dirty="0"/>
              <a:t>AutoCAD</a:t>
            </a:r>
            <a:r>
              <a:rPr lang="el-GR" sz="2400" dirty="0"/>
              <a:t>, </a:t>
            </a:r>
            <a:r>
              <a:rPr lang="fr-FR" sz="2400" dirty="0" err="1"/>
              <a:t>Cinema</a:t>
            </a:r>
            <a:r>
              <a:rPr lang="fr-FR" sz="2400" dirty="0"/>
              <a:t> 4D</a:t>
            </a:r>
            <a:r>
              <a:rPr lang="el-GR" sz="2400" dirty="0"/>
              <a:t>, </a:t>
            </a:r>
            <a:r>
              <a:rPr lang="en-US" sz="2400" dirty="0"/>
              <a:t>3ds MAX</a:t>
            </a:r>
            <a:r>
              <a:rPr lang="el-GR" sz="2400" dirty="0"/>
              <a:t>,</a:t>
            </a:r>
            <a:r>
              <a:rPr lang="en-US" sz="2400" dirty="0"/>
              <a:t>Softimage XSI</a:t>
            </a:r>
            <a:r>
              <a:rPr lang="el-GR" sz="2400" dirty="0"/>
              <a:t>,</a:t>
            </a:r>
            <a:r>
              <a:rPr lang="en-US" sz="2400" dirty="0" err="1"/>
              <a:t>Archicad</a:t>
            </a:r>
            <a:r>
              <a:rPr lang="el-GR" sz="2400" dirty="0"/>
              <a:t>,</a:t>
            </a:r>
            <a:r>
              <a:rPr lang="en-US" sz="2400" dirty="0"/>
              <a:t>Messiah</a:t>
            </a:r>
            <a:r>
              <a:rPr lang="el-GR" sz="2400" dirty="0"/>
              <a:t>,</a:t>
            </a:r>
            <a:r>
              <a:rPr lang="en-US" sz="2400" dirty="0"/>
              <a:t>Maya</a:t>
            </a:r>
            <a:r>
              <a:rPr lang="el-GR" sz="2400" dirty="0"/>
              <a:t>,</a:t>
            </a:r>
            <a:r>
              <a:rPr lang="en-US" sz="2400" dirty="0" err="1"/>
              <a:t>Truespac</a:t>
            </a:r>
            <a:r>
              <a:rPr lang="el-GR" sz="2400" dirty="0"/>
              <a:t>,</a:t>
            </a:r>
            <a:r>
              <a:rPr lang="en-US" sz="2400" dirty="0" err="1"/>
              <a:t>Solidworks</a:t>
            </a:r>
            <a:r>
              <a:rPr lang="el-GR" sz="2400" dirty="0"/>
              <a:t>,</a:t>
            </a:r>
            <a:r>
              <a:rPr lang="en-US" sz="2400" dirty="0"/>
              <a:t>Imagine</a:t>
            </a:r>
            <a:r>
              <a:rPr lang="el-GR" sz="2400" dirty="0"/>
              <a:t>,</a:t>
            </a:r>
            <a:r>
              <a:rPr lang="en-US" sz="2400" dirty="0"/>
              <a:t>Pro-engineer</a:t>
            </a:r>
            <a:r>
              <a:rPr lang="el-GR" sz="2400" dirty="0"/>
              <a:t>,</a:t>
            </a:r>
            <a:r>
              <a:rPr lang="en-US" sz="2400" dirty="0" err="1"/>
              <a:t>Renderman</a:t>
            </a:r>
            <a:r>
              <a:rPr lang="el-GR" sz="2400" dirty="0"/>
              <a:t>,</a:t>
            </a:r>
            <a:r>
              <a:rPr lang="en-US" sz="2400" dirty="0" err="1"/>
              <a:t>Lightwave</a:t>
            </a:r>
            <a:r>
              <a:rPr lang="el-GR" sz="2400" dirty="0"/>
              <a:t>,</a:t>
            </a:r>
            <a:r>
              <a:rPr lang="en-US" sz="2400" dirty="0"/>
              <a:t>Strata 3D</a:t>
            </a:r>
            <a:r>
              <a:rPr lang="fr-FR" sz="2400" dirty="0" err="1"/>
              <a:t>Hoydini</a:t>
            </a:r>
            <a:r>
              <a:rPr lang="fr-FR" sz="2400" dirty="0"/>
              <a:t>, </a:t>
            </a:r>
            <a:r>
              <a:rPr lang="fr-FR" sz="2400" dirty="0" err="1"/>
              <a:t>Amapi</a:t>
            </a:r>
            <a:r>
              <a:rPr lang="fr-FR" sz="2400" dirty="0"/>
              <a:t>/Infini D / </a:t>
            </a:r>
            <a:r>
              <a:rPr lang="fr-FR" sz="2400" dirty="0" err="1"/>
              <a:t>Carrara</a:t>
            </a:r>
            <a:r>
              <a:rPr lang="fr-FR" sz="2400" dirty="0"/>
              <a:t>, </a:t>
            </a:r>
            <a:r>
              <a:rPr lang="en-US" sz="2400" dirty="0"/>
              <a:t>Rhinoceros, Ray dream studio, </a:t>
            </a:r>
            <a:r>
              <a:rPr lang="de-DE" sz="2400" dirty="0"/>
              <a:t>Form Z, Extreme 3D, </a:t>
            </a:r>
            <a:r>
              <a:rPr lang="en-US" sz="2400" dirty="0" err="1"/>
              <a:t>Catia</a:t>
            </a:r>
            <a:r>
              <a:rPr lang="en-US" sz="2400" dirty="0"/>
              <a:t>, Universe, Vector works</a:t>
            </a:r>
            <a:r>
              <a:rPr lang="el-GR" sz="2400" dirty="0" smtClean="0"/>
              <a:t>, </a:t>
            </a:r>
            <a:r>
              <a:rPr lang="en-US" sz="2400" dirty="0" err="1" smtClean="0"/>
              <a:t>Allplan</a:t>
            </a:r>
            <a:r>
              <a:rPr lang="el-GR" sz="2400" dirty="0" smtClean="0"/>
              <a:t>.</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074043"/>
          </a:xfrm>
        </p:spPr>
        <p:txBody>
          <a:bodyPr/>
          <a:lstStyle/>
          <a:p>
            <a:pPr algn="ctr"/>
            <a:r>
              <a:rPr lang="el-GR" dirty="0"/>
              <a:t>Βήμα 1 – </a:t>
            </a:r>
            <a:r>
              <a:rPr lang="el-GR" dirty="0" err="1"/>
              <a:t>Modelling</a:t>
            </a:r>
            <a:endParaRPr lang="el-GR" dirty="0"/>
          </a:p>
        </p:txBody>
      </p:sp>
      <p:pic>
        <p:nvPicPr>
          <p:cNvPr id="6" name="Picture 3" descr="Εικόνα.&#10;Το PYTHA  είναι ένα κλασσικό σύστημα CAD. Αναπτύσσεις σταδιακά το εγχείρημα σου από ένα μεμονωμένο τμήμα σε γκρούπ  τμημάτων. Μπορείς να σχεδιάζεις τα τμήματα από το μηδέν ή να τα ‘φορτώνεις’ από μια περιεκτική βιβλιοθήκη. Μέσα από διασυνδέσεις μπορείς να πετύχεις 3D αρχεία – εξασφαλιζόμενα από τους προμηθευτές σου από το internet – σε πολλά επίπεδα διατάξεων.&#10;&#10;Το PYTHA σου αφήνει την επιλογή του είτε να εργάζεσαι με ακριβείς αριθμούς και διαστάσεις είτε με ελεύθερο σχέδιο. Δεν υπάρχουν όρια στη δημιουργικότητα σου είτε θέλοντας να δημιουργήσεις τολμηρές κατασκευές είτε με το να χρησιμοποιήσεις ένα άνετο δημιουργό ερμαρίων – το PYTHA σου προσφέρει τα κατάλληλα εργαλεία&#10;"/>
          <p:cNvPicPr>
            <a:picLocks noChangeAspect="1" noChangeArrowheads="1"/>
          </p:cNvPicPr>
          <p:nvPr/>
        </p:nvPicPr>
        <p:blipFill>
          <a:blip r:embed="rId4" cstate="print"/>
          <a:srcRect/>
          <a:stretch>
            <a:fillRect/>
          </a:stretch>
        </p:blipFill>
        <p:spPr bwMode="auto">
          <a:xfrm>
            <a:off x="539304" y="1124744"/>
            <a:ext cx="8065144" cy="5078994"/>
          </a:xfrm>
          <a:prstGeom prst="rect">
            <a:avLst/>
          </a:prstGeom>
          <a:noFill/>
          <a:ln w="9525">
            <a:noFill/>
            <a:miter lim="800000"/>
            <a:headEnd/>
            <a:tailEnd/>
          </a:ln>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Βήμα 2 – Δημιουργία σχεδίων</a:t>
            </a:r>
          </a:p>
        </p:txBody>
      </p:sp>
      <p:pic>
        <p:nvPicPr>
          <p:cNvPr id="8" name="Picture 3" descr="Εικόνα.&#10;Για να δημιουργήσεις ειδικά σχέδια, απλά φτιάξε μερικά συναρμολογούμενα τμήματα μέσω της 3D  μακέτας. Πρόσθεσε διαστάσεις, ταμπέλες, σύμβολα και σκιάσεις στη τρισδιάστατη ή δυσδιάστατη κατασκευή σου. Όρισε γραφίδα και τύπο γραμμής και χειρίσου τα μοντέλα σου σε layers.&#10;Οι δυνατότητες λεπτομερειακού σχεδιασμού στο PYTHA , επιτρέπουν να συνδυάσεις ποικιλία σχεδίων, λεπτομέρειες σε διάφορα επίπεδα, γραφικά, εικόνες και κείμενα στο σχέδιο σου. Βασικά, πλευρικά και διαφανή σχέδια μπορούν να ευθυγραμμιστούν με ακρίβεια.&#10;Μπορείς να αναζητήσεις την προέλευση οποιουδήποτε αριθμού των σχεδίων από κάθε project. Εάν είναι απαραίτητο το PYTHA  υποστηρίζει επίσης τη δημιουργία εκτυλισσόμενων περιγραμμάτων&#10;"/>
          <p:cNvPicPr>
            <a:picLocks noChangeAspect="1" noChangeArrowheads="1"/>
          </p:cNvPicPr>
          <p:nvPr/>
        </p:nvPicPr>
        <p:blipFill>
          <a:blip r:embed="rId4" cstate="print"/>
          <a:srcRect/>
          <a:stretch>
            <a:fillRect/>
          </a:stretch>
        </p:blipFill>
        <p:spPr bwMode="auto">
          <a:xfrm>
            <a:off x="827584" y="1259929"/>
            <a:ext cx="7486650" cy="4905375"/>
          </a:xfrm>
          <a:prstGeom prst="rect">
            <a:avLst/>
          </a:prstGeom>
          <a:noFill/>
          <a:ln w="9525">
            <a:noFill/>
            <a:miter lim="800000"/>
            <a:headEnd/>
            <a:tailEnd/>
          </a:ln>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Βήμα </a:t>
            </a:r>
            <a:r>
              <a:rPr lang="en-US" dirty="0"/>
              <a:t>3</a:t>
            </a:r>
            <a:r>
              <a:rPr lang="el-GR" dirty="0"/>
              <a:t> – Παρουσίαση</a:t>
            </a:r>
          </a:p>
        </p:txBody>
      </p:sp>
      <p:pic>
        <p:nvPicPr>
          <p:cNvPr id="12" name="Picture 3" descr="."/>
          <p:cNvPicPr>
            <a:picLocks noChangeAspect="1" noChangeArrowheads="1"/>
          </p:cNvPicPr>
          <p:nvPr/>
        </p:nvPicPr>
        <p:blipFill>
          <a:blip r:embed="rId4" cstate="print"/>
          <a:srcRect/>
          <a:stretch>
            <a:fillRect/>
          </a:stretch>
        </p:blipFill>
        <p:spPr bwMode="auto">
          <a:xfrm>
            <a:off x="4644008" y="4077072"/>
            <a:ext cx="3600450" cy="2233612"/>
          </a:xfrm>
          <a:prstGeom prst="rect">
            <a:avLst/>
          </a:prstGeom>
          <a:noFill/>
          <a:ln w="9525">
            <a:noFill/>
            <a:miter lim="800000"/>
            <a:headEnd/>
            <a:tailEnd/>
          </a:ln>
        </p:spPr>
      </p:pic>
      <p:pic>
        <p:nvPicPr>
          <p:cNvPr id="13" name="Picture 4" descr="Με το PYTHA μπορείς να περιηγείσαι στα σχέδια που έχεις φτιάξει ο ίδιος. Δοκίμασε διάφορα υλικά επιφάνειας και προσομοίωσε διάφορους φωτισμούς. Χρησιμοποίησε την απόδοση των διαφόρων θέσεων της κάμερας μέσα σε δευτερόλεπτα και εξέπληξε τους πελάτες σου με μια αλληλεπιδρώμενη παρουσίαση.&#10;Μαζί με τους πελάτες σου, μπορείς να εξετάσεις κομμάτι ενός επίπλου ακόμη και στο εσωτερικό του, από κάθε οπτική γωνία παρέχοντας υψηλή απόδοση και σε πραγματικό χρόνο ( Βλέπε την εικόνα στα δεξιά).&#10;Άλλαξε τον τύπο ξυλείας, τον τύπο ελάσματος, το χρώμα ή τελείωνε με το πάτημα ενός κουμπιού. Ακόμη και η πόρτες, συρτάρια κ.α μπορούν να ανοίγουν, να κλείνουν ή να αλλάζουν.&#10;Προσκάλεσε τους πελάτες σου να εμπνευστούν από το σχεδιασμό. Χρησιμοποιώντας το PYTHA η επόμενη παρουσίαση σου θα είναι ένα θέαμα πωλήσεων.&#10;"/>
          <p:cNvPicPr>
            <a:picLocks noChangeAspect="1" noChangeArrowheads="1"/>
          </p:cNvPicPr>
          <p:nvPr/>
        </p:nvPicPr>
        <p:blipFill>
          <a:blip r:embed="rId5" cstate="print"/>
          <a:srcRect/>
          <a:stretch>
            <a:fillRect/>
          </a:stretch>
        </p:blipFill>
        <p:spPr bwMode="auto">
          <a:xfrm>
            <a:off x="376560" y="1580232"/>
            <a:ext cx="3835400" cy="3937000"/>
          </a:xfrm>
          <a:prstGeom prst="rect">
            <a:avLst/>
          </a:prstGeom>
          <a:noFill/>
          <a:ln w="9525">
            <a:noFill/>
            <a:miter lim="800000"/>
            <a:headEnd/>
            <a:tailEnd/>
          </a:ln>
        </p:spPr>
      </p:pic>
      <p:pic>
        <p:nvPicPr>
          <p:cNvPr id="14" name="Picture 5" descr="."/>
          <p:cNvPicPr>
            <a:picLocks noChangeAspect="1" noChangeArrowheads="1"/>
          </p:cNvPicPr>
          <p:nvPr/>
        </p:nvPicPr>
        <p:blipFill>
          <a:blip r:embed="rId6" cstate="print"/>
          <a:srcRect/>
          <a:stretch>
            <a:fillRect/>
          </a:stretch>
        </p:blipFill>
        <p:spPr bwMode="auto">
          <a:xfrm>
            <a:off x="5220072" y="1268760"/>
            <a:ext cx="2808287" cy="2808288"/>
          </a:xfrm>
          <a:prstGeom prst="rect">
            <a:avLst/>
          </a:prstGeom>
          <a:noFill/>
          <a:ln w="9525">
            <a:noFill/>
            <a:miter lim="800000"/>
            <a:headEnd/>
            <a:tailEnd/>
          </a:ln>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Εφαρμογές Μηχανογραφημένης </a:t>
            </a:r>
            <a:r>
              <a:rPr lang="el-GR" dirty="0" smtClean="0"/>
              <a:t>Λογιστικής (1 από 6)</a:t>
            </a:r>
            <a:endParaRPr lang="el-GR" dirty="0"/>
          </a:p>
        </p:txBody>
      </p:sp>
      <p:pic>
        <p:nvPicPr>
          <p:cNvPr id="6" name="Picture 3" descr="."/>
          <p:cNvPicPr>
            <a:picLocks noChangeAspect="1" noChangeArrowheads="1"/>
          </p:cNvPicPr>
          <p:nvPr/>
        </p:nvPicPr>
        <p:blipFill>
          <a:blip r:embed="rId4" cstate="print"/>
          <a:srcRect/>
          <a:stretch>
            <a:fillRect/>
          </a:stretch>
        </p:blipFill>
        <p:spPr bwMode="auto">
          <a:xfrm>
            <a:off x="1187624" y="2060947"/>
            <a:ext cx="3201170" cy="3096245"/>
          </a:xfrm>
          <a:prstGeom prst="rect">
            <a:avLst/>
          </a:prstGeom>
          <a:noFill/>
          <a:ln w="9525">
            <a:noFill/>
            <a:miter lim="800000"/>
            <a:headEnd/>
            <a:tailEnd/>
          </a:ln>
        </p:spPr>
      </p:pic>
      <p:pic>
        <p:nvPicPr>
          <p:cNvPr id="8" name="Picture 4" descr="Εικόνα, Accounting Software Solutions."/>
          <p:cNvPicPr>
            <a:picLocks noChangeAspect="1" noChangeArrowheads="1"/>
          </p:cNvPicPr>
          <p:nvPr/>
        </p:nvPicPr>
        <p:blipFill>
          <a:blip r:embed="rId5" cstate="print"/>
          <a:srcRect/>
          <a:stretch>
            <a:fillRect/>
          </a:stretch>
        </p:blipFill>
        <p:spPr bwMode="auto">
          <a:xfrm>
            <a:off x="5061292" y="2348880"/>
            <a:ext cx="3090521" cy="2665097"/>
          </a:xfrm>
          <a:prstGeom prst="rect">
            <a:avLst/>
          </a:prstGeom>
          <a:noFill/>
          <a:ln w="9525">
            <a:noFill/>
            <a:miter lim="800000"/>
            <a:headEnd/>
            <a:tailEnd/>
          </a:ln>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t>Εφαρμογές Μηχανογραφημένης Λογιστικής </a:t>
            </a:r>
            <a:r>
              <a:rPr lang="el-GR" dirty="0" smtClean="0"/>
              <a:t>(2 </a:t>
            </a:r>
            <a:r>
              <a:rPr lang="el-GR" dirty="0"/>
              <a:t>από </a:t>
            </a:r>
            <a:r>
              <a:rPr lang="el-GR" dirty="0" smtClean="0"/>
              <a:t>6)</a:t>
            </a:r>
            <a:endParaRPr lang="en-US" dirty="0"/>
          </a:p>
        </p:txBody>
      </p:sp>
      <p:sp>
        <p:nvSpPr>
          <p:cNvPr id="2" name="Ορθογώνιο 1"/>
          <p:cNvSpPr/>
          <p:nvPr/>
        </p:nvSpPr>
        <p:spPr>
          <a:xfrm>
            <a:off x="467544" y="1412776"/>
            <a:ext cx="8208912" cy="4974310"/>
          </a:xfrm>
          <a:prstGeom prst="rect">
            <a:avLst/>
          </a:prstGeom>
        </p:spPr>
        <p:txBody>
          <a:bodyPr wrap="square">
            <a:spAutoFit/>
          </a:bodyPr>
          <a:lstStyle/>
          <a:p>
            <a:pPr marL="342900" indent="-342900">
              <a:lnSpc>
                <a:spcPct val="80000"/>
              </a:lnSpc>
              <a:buFont typeface="Wingdings" panose="05000000000000000000" pitchFamily="2" charset="2"/>
              <a:buChar char="§"/>
            </a:pPr>
            <a:r>
              <a:rPr lang="el-GR" sz="2200" dirty="0"/>
              <a:t>Τα προγράμματα Μηχανογραφημένης Λογιστικής και Εμπορικής </a:t>
            </a:r>
            <a:r>
              <a:rPr lang="el-GR" sz="2200" dirty="0" smtClean="0"/>
              <a:t>Διαχείρισης:</a:t>
            </a:r>
            <a:endParaRPr lang="el-GR" sz="2200" dirty="0"/>
          </a:p>
          <a:p>
            <a:pPr marL="800100" lvl="1" indent="-342900">
              <a:lnSpc>
                <a:spcPct val="80000"/>
              </a:lnSpc>
              <a:buFont typeface="Arial" panose="020B0604020202020204" pitchFamily="34" charset="0"/>
              <a:buChar char="•"/>
            </a:pPr>
            <a:r>
              <a:rPr lang="el-GR" sz="2200" dirty="0"/>
              <a:t>απλοποιούν τις </a:t>
            </a:r>
            <a:r>
              <a:rPr lang="el-GR" sz="2200" dirty="0" smtClean="0"/>
              <a:t>διαδικασίες,</a:t>
            </a:r>
            <a:endParaRPr lang="el-GR" sz="2200" dirty="0"/>
          </a:p>
          <a:p>
            <a:pPr marL="800100" lvl="1" indent="-342900">
              <a:lnSpc>
                <a:spcPct val="80000"/>
              </a:lnSpc>
              <a:buFont typeface="Arial" panose="020B0604020202020204" pitchFamily="34" charset="0"/>
              <a:buChar char="•"/>
            </a:pPr>
            <a:r>
              <a:rPr lang="el-GR" sz="2200" dirty="0"/>
              <a:t>δίνουν τη δυνατότητα στην επιχείρηση να περιορίσει τα λειτουργικά έξοδα </a:t>
            </a:r>
            <a:r>
              <a:rPr lang="el-GR" sz="2200" dirty="0" smtClean="0"/>
              <a:t>,</a:t>
            </a:r>
            <a:endParaRPr lang="el-GR" sz="2200" dirty="0"/>
          </a:p>
          <a:p>
            <a:pPr marL="800100" lvl="1" indent="-342900">
              <a:lnSpc>
                <a:spcPct val="80000"/>
              </a:lnSpc>
              <a:buFont typeface="Arial" panose="020B0604020202020204" pitchFamily="34" charset="0"/>
              <a:buChar char="•"/>
            </a:pPr>
            <a:r>
              <a:rPr lang="el-GR" sz="2200" dirty="0"/>
              <a:t>Μειώνουν  στο ελάχιστο δυνατό το χρόνο και τον κόπο (ανθρωποώρες) που απαιτείται για την ολοκλήρωση των σχετικών </a:t>
            </a:r>
            <a:r>
              <a:rPr lang="el-GR" sz="2200" dirty="0" smtClean="0"/>
              <a:t>εργασιών,</a:t>
            </a:r>
            <a:endParaRPr lang="el-GR" sz="2200" dirty="0"/>
          </a:p>
          <a:p>
            <a:pPr marL="800100" lvl="1" indent="-342900">
              <a:lnSpc>
                <a:spcPct val="80000"/>
              </a:lnSpc>
              <a:buFont typeface="Arial" panose="020B0604020202020204" pitchFamily="34" charset="0"/>
              <a:buChar char="•"/>
            </a:pPr>
            <a:r>
              <a:rPr lang="el-GR" sz="2200" dirty="0"/>
              <a:t>προς όφελος της επιχείρησης, των πωλήσεων και του τζίρου. </a:t>
            </a:r>
          </a:p>
          <a:p>
            <a:pPr marL="342900" indent="-342900">
              <a:lnSpc>
                <a:spcPct val="80000"/>
              </a:lnSpc>
              <a:buFont typeface="Wingdings" panose="05000000000000000000" pitchFamily="2" charset="2"/>
              <a:buChar char="§"/>
            </a:pPr>
            <a:endParaRPr lang="el-GR" sz="2200" dirty="0"/>
          </a:p>
          <a:p>
            <a:pPr marL="342900" indent="-342900">
              <a:lnSpc>
                <a:spcPct val="80000"/>
              </a:lnSpc>
              <a:buFont typeface="Wingdings" panose="05000000000000000000" pitchFamily="2" charset="2"/>
              <a:buChar char="§"/>
            </a:pPr>
            <a:r>
              <a:rPr lang="el-GR" sz="2200" dirty="0"/>
              <a:t>Συγκεντρώνουν αριθμούς και μεγέθη που μέχρι πρότινος θεωρούνταν "άχρηστα" και τα μετατρέπουν σε καθαρή, ατόφια γνώση, απαραίτητη για τη χάραξη εμπορικής πολιτικής, στρατηγικής και σχεδιασμού. </a:t>
            </a:r>
          </a:p>
          <a:p>
            <a:pPr marL="342900" indent="-342900">
              <a:lnSpc>
                <a:spcPct val="80000"/>
              </a:lnSpc>
              <a:buFont typeface="Wingdings" panose="05000000000000000000" pitchFamily="2" charset="2"/>
              <a:buChar char="§"/>
            </a:pPr>
            <a:endParaRPr lang="el-GR" sz="2200" dirty="0"/>
          </a:p>
          <a:p>
            <a:pPr marL="342900" indent="-342900">
              <a:lnSpc>
                <a:spcPct val="80000"/>
              </a:lnSpc>
              <a:buFont typeface="Wingdings" panose="05000000000000000000" pitchFamily="2" charset="2"/>
              <a:buChar char="§"/>
            </a:pPr>
            <a:r>
              <a:rPr lang="el-GR" sz="2200" dirty="0"/>
              <a:t>Οι 5 στις 10 ΜΜΕ στην Ελλάδα δηλώνουν (σε πρόσφατες έρευνες) ότι χρησιμοποιούν συστηματικά προγράμματα Μηχανογραφημένης Λογιστικής.</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Εφαρμογές Μηχανογραφημένης Λογιστικής </a:t>
            </a:r>
            <a:r>
              <a:rPr lang="el-GR" dirty="0" smtClean="0"/>
              <a:t>(3 </a:t>
            </a:r>
            <a:r>
              <a:rPr lang="el-GR" dirty="0"/>
              <a:t>από </a:t>
            </a:r>
            <a:r>
              <a:rPr lang="el-GR" dirty="0" smtClean="0"/>
              <a:t>6)</a:t>
            </a:r>
            <a:endParaRPr lang="el-GR" dirty="0"/>
          </a:p>
        </p:txBody>
      </p:sp>
      <p:sp>
        <p:nvSpPr>
          <p:cNvPr id="6" name="Rectangle 6" descr="Τι μπορούν να προσφέρουν:&#10;&#10;α) Τα Βιβλία Α' Β΄ Γ' κατηγορίας, κατηγορίας ανάλογα φυσικά με την κατηγορία στην οποία ανήκει η επιχείρηση.&#10;&#10;β) Όλες τις οικονομικές κινήσεις μέσα από μία και μόνο καταχώριση και την αυτόματη ταξινόμηση, επεξεργασία και διασταύρωσή τους.&#10;&#10;γ) Τις κινήσεις και την εποπτεία του ταμείου (εισπράξεις, πληρωμές, υπόλοιπο), ανά πάσα στιγμή.&#10;&#10;δ) Τον έλεγχο του ισοζυγίου, τη διαχείριση του ΦΠΑ (περιοδικής και εκκαθαριστικής δήλωσης), των καταστάσεων ΚΕΠΥΟ, την καταχώριση ειδικών φόρων (λόγου χάριν δημοτικών).&#10;"/>
          <p:cNvSpPr txBox="1">
            <a:spLocks noChangeArrowheads="1"/>
          </p:cNvSpPr>
          <p:nvPr>
            <p:custDataLst>
              <p:tags r:id="rId2"/>
            </p:custDataLst>
          </p:nvPr>
        </p:nvSpPr>
        <p:spPr>
          <a:xfrm>
            <a:off x="467545" y="1484784"/>
            <a:ext cx="828092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l-GR" sz="2400" dirty="0" smtClean="0"/>
              <a:t>Τι </a:t>
            </a:r>
            <a:r>
              <a:rPr lang="el-GR" sz="2400" dirty="0"/>
              <a:t>μπορούν να </a:t>
            </a:r>
            <a:r>
              <a:rPr lang="el-GR" sz="2400" dirty="0" smtClean="0"/>
              <a:t>προσφέρουν:</a:t>
            </a:r>
          </a:p>
          <a:p>
            <a:pPr marL="0" indent="0">
              <a:lnSpc>
                <a:spcPct val="80000"/>
              </a:lnSpc>
              <a:buNone/>
            </a:pPr>
            <a:r>
              <a:rPr lang="el-GR" sz="2400" dirty="0"/>
              <a:t/>
            </a:r>
            <a:br>
              <a:rPr lang="el-GR" sz="2400" dirty="0"/>
            </a:br>
            <a:r>
              <a:rPr lang="el-GR" sz="2400" dirty="0"/>
              <a:t>α) Τα Βιβλία Α' Β΄ Γ' κατηγορίας, κατηγορίας ανάλογα φυσικά με την κατηγορία στην οποία ανήκει η επιχείρηση.</a:t>
            </a:r>
            <a:br>
              <a:rPr lang="el-GR" sz="2400" dirty="0"/>
            </a:br>
            <a:r>
              <a:rPr lang="el-GR" sz="2400" dirty="0"/>
              <a:t/>
            </a:r>
            <a:br>
              <a:rPr lang="el-GR" sz="2400" dirty="0"/>
            </a:br>
            <a:r>
              <a:rPr lang="el-GR" sz="2400" dirty="0"/>
              <a:t>β) Όλες τις οικονομικές κινήσεις μέσα από μία και μόνο καταχώριση και την αυτόματη ταξινόμηση, επεξεργασία και διασταύρωσή τους.</a:t>
            </a:r>
            <a:br>
              <a:rPr lang="el-GR" sz="2400" dirty="0"/>
            </a:br>
            <a:r>
              <a:rPr lang="el-GR" sz="2400" dirty="0"/>
              <a:t/>
            </a:r>
            <a:br>
              <a:rPr lang="el-GR" sz="2400" dirty="0"/>
            </a:br>
            <a:r>
              <a:rPr lang="el-GR" sz="2400" dirty="0"/>
              <a:t>γ) Τις κινήσεις και την εποπτεία του ταμείου (εισπράξεις, πληρωμές, υπόλοιπο), ανά πάσα στιγμή.</a:t>
            </a:r>
            <a:br>
              <a:rPr lang="el-GR" sz="2400" dirty="0"/>
            </a:br>
            <a:r>
              <a:rPr lang="el-GR" sz="2400" dirty="0"/>
              <a:t/>
            </a:r>
            <a:br>
              <a:rPr lang="el-GR" sz="2400" dirty="0"/>
            </a:br>
            <a:r>
              <a:rPr lang="el-GR" sz="2400" dirty="0"/>
              <a:t>δ) Τον έλεγχο του ισοζυγίου, τη διαχείριση του ΦΠΑ (περιοδικής και εκκαθαριστικής δήλωσης), των καταστάσεων ΚΕΠΥΟ, την καταχώριση ειδικών φόρων (λ.χ. δημοτικών</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Εφαρμογές Μηχανογραφημένης Λογιστικής </a:t>
            </a:r>
            <a:r>
              <a:rPr lang="el-GR" dirty="0" smtClean="0"/>
              <a:t>(4 </a:t>
            </a:r>
            <a:r>
              <a:rPr lang="el-GR" dirty="0"/>
              <a:t>από </a:t>
            </a:r>
            <a:r>
              <a:rPr lang="el-GR" dirty="0" smtClean="0"/>
              <a:t>6)</a:t>
            </a:r>
            <a:endParaRPr lang="el-GR" dirty="0"/>
          </a:p>
        </p:txBody>
      </p:sp>
      <p:sp>
        <p:nvSpPr>
          <p:cNvPr id="4" name="Ορθογώνιο 3" descr="ε) Τη δημιουργία και την εκτύπωση παραστατικών κάθε είδους, βιβλίων εσόδων - εξόδων, δηλώσεων ΦΠΑ, καταστάσεων ΚΕΠΥΟ, σύμφωνα με τις ανάγκες, τις ιδιαιτερότητες και τις επιθυμίες της κάθε εταιρίας.&#10;&#10;στ) Την αποθήκη, τους πελάτες και τους προμηθευτές με τρόπο λεπτομερή και αναλυτικό (σε συνεργασία με εφαρμογές Εμπορικής Διαχείρισης).&#10;&#10;ζ) Τη δημιουργία ισολογισμού και το λογιστικό και προσδιορισμό των καθαρών κερδών.&#10;&#10;η) Τα στοιχεία της επιχείρησης (επωνυμία, διεύθυνση, τηλέφωνο, ΑΦΜ, ΔΟΥ και λοιπά) μέσω μίας μόνο καταχώρισης, της αρχικής, η οποία μεταφέρεται άμεσα και αυτόματα σε όλες τις επόμενες εφαρμογές - ενέργειες, ενώ παράλληλα υπάρχει η δυνατότητα διαγραφής ή τροποποίησης των ίδιων στοιχείων.&#10;"/>
          <p:cNvSpPr/>
          <p:nvPr>
            <p:custDataLst>
              <p:tags r:id="rId2"/>
            </p:custDataLst>
          </p:nvPr>
        </p:nvSpPr>
        <p:spPr>
          <a:xfrm>
            <a:off x="467545" y="1268760"/>
            <a:ext cx="8208912" cy="5122621"/>
          </a:xfrm>
          <a:prstGeom prst="rect">
            <a:avLst/>
          </a:prstGeom>
        </p:spPr>
        <p:txBody>
          <a:bodyPr wrap="square">
            <a:spAutoFit/>
          </a:bodyPr>
          <a:lstStyle/>
          <a:p>
            <a:pPr>
              <a:lnSpc>
                <a:spcPct val="80000"/>
              </a:lnSpc>
            </a:pPr>
            <a:r>
              <a:rPr lang="el-GR" sz="2400" dirty="0" smtClean="0"/>
              <a:t>ε</a:t>
            </a:r>
            <a:r>
              <a:rPr lang="el-GR" sz="2400" dirty="0"/>
              <a:t>) Τη δημιουργία και την εκτύπωση παραστατικών κάθε είδους, βιβλίων εσόδων - εξόδων, δηλώσεων ΦΠΑ, καταστάσεων ΚΕΠΥΟ, σύμφωνα με τις ανάγκες, τις ιδιαιτερότητες και τις επιθυμίες της κάθε εταιρίας.</a:t>
            </a:r>
            <a:br>
              <a:rPr lang="el-GR" sz="2400" dirty="0"/>
            </a:br>
            <a:r>
              <a:rPr lang="el-GR" sz="2400" dirty="0"/>
              <a:t/>
            </a:r>
            <a:br>
              <a:rPr lang="el-GR" sz="2400" dirty="0"/>
            </a:br>
            <a:r>
              <a:rPr lang="el-GR" sz="2400" dirty="0"/>
              <a:t>στ) Την αποθήκη, τους πελάτες και τους προμηθευτές με τρόπο λεπτομερή και αναλυτικό (σε συνεργασία με εφαρμογές Εμπορικής Διαχείρισης).</a:t>
            </a:r>
            <a:br>
              <a:rPr lang="el-GR" sz="2400" dirty="0"/>
            </a:br>
            <a:r>
              <a:rPr lang="el-GR" sz="2400" dirty="0"/>
              <a:t/>
            </a:r>
            <a:br>
              <a:rPr lang="el-GR" sz="2400" dirty="0"/>
            </a:br>
            <a:r>
              <a:rPr lang="el-GR" sz="2400" dirty="0"/>
              <a:t>ζ) Τη δημιουργία ισολογισμού και το λογιστικό και προσδιορισμό των καθαρών κερδών.</a:t>
            </a:r>
            <a:br>
              <a:rPr lang="el-GR" sz="2400" dirty="0"/>
            </a:br>
            <a:r>
              <a:rPr lang="el-GR" sz="2400" dirty="0"/>
              <a:t/>
            </a:r>
            <a:br>
              <a:rPr lang="el-GR" sz="2400" dirty="0"/>
            </a:br>
            <a:r>
              <a:rPr lang="el-GR" sz="2400" dirty="0"/>
              <a:t>η) Τα στοιχεία της επιχείρησης (επωνυμία, διεύθυνση, τηλέφωνο, ΑΦΜ, ΔΟΥ κ.λπ.) μέσω μίας μόνο καταχώρισης, της αρχικής, η οποία μεταφέρεται άμεσα και αυτόματα σε όλες τις επόμενες εφαρμογές - ενέργειες, ενώ παράλληλα υπάρχει η δυνατότητα διαγραφής ή τροποποίησης των ίδιων στοιχείων</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Εφαρμογές Μηχανογραφημένης Λογιστικής </a:t>
            </a:r>
            <a:r>
              <a:rPr lang="el-GR" dirty="0" smtClean="0"/>
              <a:t>(5 </a:t>
            </a:r>
            <a:r>
              <a:rPr lang="el-GR" dirty="0"/>
              <a:t>από </a:t>
            </a:r>
            <a:r>
              <a:rPr lang="el-GR" dirty="0" smtClean="0"/>
              <a:t>6)</a:t>
            </a:r>
            <a:endParaRPr lang="el-GR" dirty="0"/>
          </a:p>
        </p:txBody>
      </p:sp>
      <p:sp>
        <p:nvSpPr>
          <p:cNvPr id="6" name="Rectangle 2" descr="      http://www.altec.gr/&#10;Ο όμιλος Altec εμπορεύεται το πρόγραμμα &quot;Κεφάλαιο&quot; (δημιουργήθηκε από τη συγχωνευθείσα εταιρία Unisoft) και αρκετά άλλα πακέτα Μηχανογραφημένης Λογιστικής και Εμπορικής Διαχείρισης για ΜΜΕ.&#10;"/>
          <p:cNvSpPr txBox="1">
            <a:spLocks noChangeArrowheads="1"/>
          </p:cNvSpPr>
          <p:nvPr/>
        </p:nvSpPr>
        <p:spPr>
          <a:xfrm>
            <a:off x="591249" y="1556792"/>
            <a:ext cx="8084439" cy="158390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l-GR" sz="2400" dirty="0" smtClean="0"/>
              <a:t>      </a:t>
            </a:r>
            <a:r>
              <a:rPr lang="el-GR" sz="2400" dirty="0" smtClean="0">
                <a:hlinkClick r:id="rId3"/>
              </a:rPr>
              <a:t>http://www.altec.gr/</a:t>
            </a:r>
            <a:r>
              <a:rPr lang="el-GR" sz="2400" dirty="0" smtClean="0"/>
              <a:t/>
            </a:r>
            <a:br>
              <a:rPr lang="el-GR" sz="2400" dirty="0" smtClean="0"/>
            </a:br>
            <a:r>
              <a:rPr lang="el-GR" sz="2400" dirty="0" smtClean="0"/>
              <a:t>Ο όμιλος </a:t>
            </a:r>
            <a:r>
              <a:rPr lang="el-GR" sz="2400" dirty="0" err="1" smtClean="0"/>
              <a:t>Altec</a:t>
            </a:r>
            <a:r>
              <a:rPr lang="el-GR" sz="2400" dirty="0" smtClean="0"/>
              <a:t> εμπορεύεται το πρόγραμμα "Κεφάλαιο" (δημιουργήθηκε από τη συγχωνευθείσα εταιρία </a:t>
            </a:r>
            <a:r>
              <a:rPr lang="el-GR" sz="2400" dirty="0" err="1" smtClean="0"/>
              <a:t>Unisoft</a:t>
            </a:r>
            <a:r>
              <a:rPr lang="el-GR" sz="2400" dirty="0" smtClean="0"/>
              <a:t>) και αρκετά άλλα πακέτα Μηχανογραφημένης Λογιστικής και Εμπορικής Διαχείρισης για ΜΜΕ.</a:t>
            </a:r>
          </a:p>
        </p:txBody>
      </p:sp>
      <p:pic>
        <p:nvPicPr>
          <p:cNvPr id="9" name="Picture 3" descr="Εικόνα, λογότυπο της εταιρείας Altec.">
            <a:hlinkClick r:id="rId4"/>
          </p:cNvPr>
          <p:cNvPicPr>
            <a:picLocks noChangeAspect="1" noChangeArrowheads="1"/>
          </p:cNvPicPr>
          <p:nvPr/>
        </p:nvPicPr>
        <p:blipFill>
          <a:blip r:embed="rId5" cstate="print"/>
          <a:srcRect/>
          <a:stretch>
            <a:fillRect/>
          </a:stretch>
        </p:blipFill>
        <p:spPr bwMode="auto">
          <a:xfrm>
            <a:off x="591249" y="3356992"/>
            <a:ext cx="2827146" cy="1872208"/>
          </a:xfrm>
          <a:prstGeom prst="rect">
            <a:avLst/>
          </a:prstGeom>
          <a:noFill/>
          <a:ln w="9525">
            <a:noFill/>
            <a:miter lim="800000"/>
            <a:headEnd/>
            <a:tailEnd/>
          </a:ln>
        </p:spPr>
      </p:pic>
      <p:pic>
        <p:nvPicPr>
          <p:cNvPr id="10" name="Picture 4" descr="Εικόνα από την επιφάνεια εργασίας του προγράμματος Κεφάλαιο."/>
          <p:cNvPicPr>
            <a:picLocks noChangeAspect="1" noChangeArrowheads="1"/>
          </p:cNvPicPr>
          <p:nvPr/>
        </p:nvPicPr>
        <p:blipFill>
          <a:blip r:embed="rId6" cstate="print"/>
          <a:srcRect/>
          <a:stretch>
            <a:fillRect/>
          </a:stretch>
        </p:blipFill>
        <p:spPr bwMode="auto">
          <a:xfrm>
            <a:off x="3780408" y="3251359"/>
            <a:ext cx="4391992" cy="3041690"/>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Μηχανογραφημένης Λογιστικής </a:t>
            </a:r>
            <a:r>
              <a:rPr lang="el-GR" dirty="0" smtClean="0"/>
              <a:t>(6 </a:t>
            </a:r>
            <a:r>
              <a:rPr lang="el-GR" dirty="0"/>
              <a:t>από 6)</a:t>
            </a:r>
          </a:p>
        </p:txBody>
      </p:sp>
      <p:sp>
        <p:nvSpPr>
          <p:cNvPr id="8" name="Rectangle 2" descr="http://www.deltasingular.gr/&#10;Ο όμιλος Delta Singular έχει δημιουργήσει το πρόγραμμα &quot;Eurofasma&quot; καθώς κα άλλες εφαρμογές Φορολογιστικής και Εμπορικής διαχείρισης για ΜΜΕ.&#10;&#10;"/>
          <p:cNvSpPr txBox="1">
            <a:spLocks noChangeArrowheads="1"/>
          </p:cNvSpPr>
          <p:nvPr/>
        </p:nvSpPr>
        <p:spPr>
          <a:xfrm>
            <a:off x="4283968" y="1656184"/>
            <a:ext cx="4392488" cy="26369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hlinkClick r:id="rId3"/>
              </a:rPr>
              <a:t>http://www.deltasingular.gr/</a:t>
            </a:r>
            <a:r>
              <a:rPr lang="el-GR" sz="2400" dirty="0" smtClean="0"/>
              <a:t/>
            </a:r>
            <a:br>
              <a:rPr lang="el-GR" sz="2400" dirty="0" smtClean="0"/>
            </a:br>
            <a:r>
              <a:rPr lang="el-GR" sz="2400" dirty="0" smtClean="0"/>
              <a:t>Ο όμιλος </a:t>
            </a:r>
            <a:r>
              <a:rPr lang="el-GR" sz="2400" dirty="0" err="1" smtClean="0"/>
              <a:t>Delta</a:t>
            </a:r>
            <a:r>
              <a:rPr lang="el-GR" sz="2400" dirty="0" smtClean="0"/>
              <a:t> </a:t>
            </a:r>
            <a:r>
              <a:rPr lang="el-GR" sz="2400" dirty="0" err="1" smtClean="0"/>
              <a:t>Singular</a:t>
            </a:r>
            <a:r>
              <a:rPr lang="el-GR" sz="2400" dirty="0" smtClean="0"/>
              <a:t> έχει δημιουργήσει το πρόγραμμα "</a:t>
            </a:r>
            <a:r>
              <a:rPr lang="el-GR" sz="2400" dirty="0" err="1" smtClean="0"/>
              <a:t>Eurofasma</a:t>
            </a:r>
            <a:r>
              <a:rPr lang="el-GR" sz="2400" dirty="0" smtClean="0"/>
              <a:t>" καθώς κα</a:t>
            </a:r>
            <a:r>
              <a:rPr lang="en-US" sz="2400" dirty="0" smtClean="0"/>
              <a:t> </a:t>
            </a:r>
            <a:r>
              <a:rPr lang="el-GR" sz="2400" dirty="0" smtClean="0"/>
              <a:t>άλλες εφαρμογές </a:t>
            </a:r>
            <a:r>
              <a:rPr lang="el-GR" sz="2400" dirty="0" err="1" smtClean="0"/>
              <a:t>Φορολογιστικής</a:t>
            </a:r>
            <a:r>
              <a:rPr lang="el-GR" sz="2400" dirty="0" smtClean="0"/>
              <a:t> και Εμπορικής διαχείρισης για ΜΜΕ.</a:t>
            </a:r>
            <a:br>
              <a:rPr lang="el-GR" sz="2400" dirty="0" smtClean="0"/>
            </a:br>
            <a:endParaRPr lang="el-GR" sz="2400" dirty="0" smtClean="0"/>
          </a:p>
        </p:txBody>
      </p:sp>
      <p:pic>
        <p:nvPicPr>
          <p:cNvPr id="9" name="Picture 3" descr="Εικόνα, επιφάνεια εργασίας από το πρόγραμμα Eurofasma."/>
          <p:cNvPicPr>
            <a:picLocks noChangeAspect="1" noChangeArrowheads="1"/>
          </p:cNvPicPr>
          <p:nvPr/>
        </p:nvPicPr>
        <p:blipFill>
          <a:blip r:embed="rId4" cstate="print"/>
          <a:srcRect/>
          <a:stretch>
            <a:fillRect/>
          </a:stretch>
        </p:blipFill>
        <p:spPr bwMode="auto">
          <a:xfrm>
            <a:off x="231143" y="1303864"/>
            <a:ext cx="4052825" cy="5149472"/>
          </a:xfrm>
          <a:prstGeom prst="rect">
            <a:avLst/>
          </a:prstGeom>
          <a:noFill/>
          <a:ln w="9525">
            <a:noFill/>
            <a:miter lim="800000"/>
            <a:headEnd/>
            <a:tailEnd/>
          </a:ln>
        </p:spPr>
      </p:pic>
      <p:pic>
        <p:nvPicPr>
          <p:cNvPr id="10" name="Picture 4" descr="Εικόνα, λογότυπο της εταιρείας SingularLogic Λογιστικά."/>
          <p:cNvPicPr>
            <a:picLocks noChangeAspect="1" noChangeArrowheads="1"/>
          </p:cNvPicPr>
          <p:nvPr/>
        </p:nvPicPr>
        <p:blipFill>
          <a:blip r:embed="rId5" cstate="print"/>
          <a:srcRect/>
          <a:stretch>
            <a:fillRect/>
          </a:stretch>
        </p:blipFill>
        <p:spPr bwMode="auto">
          <a:xfrm>
            <a:off x="4780053" y="5157193"/>
            <a:ext cx="3230472" cy="984846"/>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80293"/>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αυτοματισμού γραφείου</a:t>
            </a:r>
          </a:p>
        </p:txBody>
      </p:sp>
      <p:sp>
        <p:nvSpPr>
          <p:cNvPr id="6" name="Rectangle 4" descr="Προγράμματα αυτοματισμού γραφείου:&#10;Επεξεργασία κειμένου (Word),&#10;Επεξεργασία λογιστικών φύλλων (Excel),&#10;Δημιουργία παρουσιάσεων (PowerPoint),&#10;Ηλεκτρονικό ημερολόγιο-ατζέντα (Outlook),&#10;Βάσεις δεδομένων (Access),&#10;Βοηθήματα (αριθμομηχανή, ζωγραφική, σημειωματάριο),&#10;Λογισμικό επιτραπέζιων εκδόσεων (Corel Draw, Photoshop, Quark Xpress, &#10;"/>
          <p:cNvSpPr txBox="1">
            <a:spLocks noChangeArrowheads="1"/>
          </p:cNvSpPr>
          <p:nvPr/>
        </p:nvSpPr>
        <p:spPr>
          <a:xfrm>
            <a:off x="467545" y="1700808"/>
            <a:ext cx="8280920" cy="38164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None/>
            </a:pPr>
            <a:r>
              <a:rPr lang="el-GR" sz="2400" dirty="0" smtClean="0"/>
              <a:t>Προγράμματα </a:t>
            </a:r>
            <a:r>
              <a:rPr lang="el-GR" sz="2400" dirty="0"/>
              <a:t>αυτοματισμού γραφείου:</a:t>
            </a:r>
          </a:p>
          <a:p>
            <a:pPr>
              <a:lnSpc>
                <a:spcPct val="80000"/>
              </a:lnSpc>
            </a:pPr>
            <a:r>
              <a:rPr lang="el-GR" sz="2400" dirty="0"/>
              <a:t>Επεξεργασία κειμένου (Word</a:t>
            </a:r>
            <a:r>
              <a:rPr lang="el-GR" sz="2400" dirty="0" smtClean="0"/>
              <a:t>),</a:t>
            </a:r>
            <a:endParaRPr lang="el-GR" sz="2400" dirty="0"/>
          </a:p>
          <a:p>
            <a:pPr>
              <a:lnSpc>
                <a:spcPct val="80000"/>
              </a:lnSpc>
            </a:pPr>
            <a:r>
              <a:rPr lang="el-GR" sz="2400" dirty="0"/>
              <a:t>Επεξεργασία λογιστικών φύλλων (Excel</a:t>
            </a:r>
            <a:r>
              <a:rPr lang="el-GR" sz="2400" dirty="0" smtClean="0"/>
              <a:t>),</a:t>
            </a:r>
            <a:endParaRPr lang="el-GR" sz="2400" dirty="0"/>
          </a:p>
          <a:p>
            <a:pPr>
              <a:lnSpc>
                <a:spcPct val="80000"/>
              </a:lnSpc>
            </a:pPr>
            <a:r>
              <a:rPr lang="el-GR" sz="2400" dirty="0"/>
              <a:t>Δημιουργία παρουσιάσεων (PowerPoint</a:t>
            </a:r>
            <a:r>
              <a:rPr lang="el-GR" sz="2400" dirty="0" smtClean="0"/>
              <a:t>),</a:t>
            </a:r>
            <a:endParaRPr lang="el-GR" sz="2400" dirty="0"/>
          </a:p>
          <a:p>
            <a:pPr>
              <a:lnSpc>
                <a:spcPct val="80000"/>
              </a:lnSpc>
            </a:pPr>
            <a:r>
              <a:rPr lang="el-GR" sz="2400" dirty="0"/>
              <a:t>Ηλεκτρονικό ημερολόγιο-ατζέντα (Outlook</a:t>
            </a:r>
            <a:r>
              <a:rPr lang="el-GR" sz="2400" dirty="0" smtClean="0"/>
              <a:t>),</a:t>
            </a:r>
            <a:endParaRPr lang="el-GR" sz="2400" dirty="0"/>
          </a:p>
          <a:p>
            <a:pPr>
              <a:lnSpc>
                <a:spcPct val="80000"/>
              </a:lnSpc>
            </a:pPr>
            <a:r>
              <a:rPr lang="el-GR" sz="2400" dirty="0"/>
              <a:t>Βάσεις δεδομένων (Access</a:t>
            </a:r>
            <a:r>
              <a:rPr lang="el-GR" sz="2400" dirty="0" smtClean="0"/>
              <a:t>),</a:t>
            </a:r>
            <a:endParaRPr lang="el-GR" sz="2400" dirty="0"/>
          </a:p>
          <a:p>
            <a:pPr>
              <a:lnSpc>
                <a:spcPct val="80000"/>
              </a:lnSpc>
            </a:pPr>
            <a:r>
              <a:rPr lang="el-GR" sz="2400" dirty="0"/>
              <a:t>Βοηθήματα (αριθμομηχανή, ζωγραφική, σημειωματάριο</a:t>
            </a:r>
            <a:r>
              <a:rPr lang="el-GR" sz="2400" dirty="0" smtClean="0"/>
              <a:t>),</a:t>
            </a:r>
            <a:endParaRPr lang="el-GR" sz="2400" dirty="0"/>
          </a:p>
          <a:p>
            <a:pPr>
              <a:lnSpc>
                <a:spcPct val="80000"/>
              </a:lnSpc>
            </a:pPr>
            <a:r>
              <a:rPr lang="el-GR" sz="2400" dirty="0"/>
              <a:t>Λογισμικό επιτραπέζιων εκδόσεων (</a:t>
            </a:r>
            <a:r>
              <a:rPr lang="el-GR" sz="2400" dirty="0" err="1"/>
              <a:t>Corel</a:t>
            </a:r>
            <a:r>
              <a:rPr lang="el-GR" sz="2400" dirty="0"/>
              <a:t> </a:t>
            </a:r>
            <a:r>
              <a:rPr lang="el-GR" sz="2400" dirty="0" err="1"/>
              <a:t>Draw</a:t>
            </a:r>
            <a:r>
              <a:rPr lang="el-GR" sz="2400" dirty="0"/>
              <a:t>, </a:t>
            </a:r>
            <a:r>
              <a:rPr lang="el-GR" sz="2400" dirty="0" err="1"/>
              <a:t>Photoshop</a:t>
            </a:r>
            <a:r>
              <a:rPr lang="el-GR" sz="2400" dirty="0"/>
              <a:t>, </a:t>
            </a:r>
            <a:r>
              <a:rPr lang="el-GR" sz="2400" dirty="0" err="1"/>
              <a:t>Quark</a:t>
            </a:r>
            <a:r>
              <a:rPr lang="el-GR" sz="2400" dirty="0"/>
              <a:t> </a:t>
            </a:r>
            <a:r>
              <a:rPr lang="el-GR" sz="2400" dirty="0" err="1" smtClean="0"/>
              <a:t>Xpress</a:t>
            </a:r>
            <a:r>
              <a:rPr lang="el-GR" sz="2400" dirty="0" smtClean="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80293"/>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Λογισμικό διατήρησης </a:t>
            </a:r>
            <a:r>
              <a:rPr lang="el-GR" dirty="0"/>
              <a:t>των αρχείων της </a:t>
            </a:r>
            <a:r>
              <a:rPr lang="el-GR" dirty="0" smtClean="0"/>
              <a:t>επιχείρησης (1 από 2)</a:t>
            </a:r>
            <a:endParaRPr lang="el-GR" dirty="0"/>
          </a:p>
        </p:txBody>
      </p:sp>
      <p:sp>
        <p:nvSpPr>
          <p:cNvPr id="6" name="Rectangle 4"/>
          <p:cNvSpPr txBox="1">
            <a:spLocks noChangeArrowheads="1"/>
          </p:cNvSpPr>
          <p:nvPr/>
        </p:nvSpPr>
        <p:spPr>
          <a:xfrm>
            <a:off x="467545" y="1484784"/>
            <a:ext cx="828092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a:t>Κατάλληλο </a:t>
            </a:r>
            <a:r>
              <a:rPr lang="el-GR" sz="2400" b="1" dirty="0">
                <a:hlinkClick r:id="rId3"/>
              </a:rPr>
              <a:t>λογισμικό</a:t>
            </a:r>
            <a:r>
              <a:rPr lang="el-GR" sz="2400" b="1" dirty="0"/>
              <a:t> </a:t>
            </a:r>
            <a:r>
              <a:rPr lang="el-GR" sz="2400" dirty="0"/>
              <a:t>να δημιουργήσουν ή/και να διατηρήσουν τα αρχεία τους σε ψηφιακή μορφή. </a:t>
            </a:r>
          </a:p>
          <a:p>
            <a:pPr>
              <a:lnSpc>
                <a:spcPct val="80000"/>
              </a:lnSpc>
            </a:pPr>
            <a:r>
              <a:rPr lang="el-GR" sz="2400" dirty="0"/>
              <a:t>Υπάρχοντα έγγραφα σε έντυπη μορφή μπορούν να μετατραπούν σε ψηφιακά με τη χρήση </a:t>
            </a:r>
            <a:r>
              <a:rPr lang="el-GR" sz="2400" b="1" dirty="0"/>
              <a:t>σαρωτή</a:t>
            </a:r>
            <a:r>
              <a:rPr lang="el-GR" sz="2400" dirty="0"/>
              <a:t> και ειδικού </a:t>
            </a:r>
            <a:r>
              <a:rPr lang="el-GR" sz="2400" dirty="0" smtClean="0"/>
              <a:t>λογισμικού. </a:t>
            </a:r>
            <a:endParaRPr lang="el-GR" sz="2400" dirty="0"/>
          </a:p>
          <a:p>
            <a:pPr>
              <a:lnSpc>
                <a:spcPct val="80000"/>
              </a:lnSpc>
            </a:pPr>
            <a:r>
              <a:rPr lang="el-GR" sz="2400" dirty="0"/>
              <a:t>Δεν απαιτείται ειδικός χώρος για τη φύλαξη του αρχείου της </a:t>
            </a:r>
            <a:r>
              <a:rPr lang="el-GR" sz="2400" dirty="0" smtClean="0"/>
              <a:t>επιχείρησης:</a:t>
            </a:r>
            <a:endParaRPr lang="el-GR" sz="2400" dirty="0"/>
          </a:p>
          <a:p>
            <a:pPr lvl="1">
              <a:lnSpc>
                <a:spcPct val="80000"/>
              </a:lnSpc>
            </a:pPr>
            <a:r>
              <a:rPr lang="el-GR" sz="2400" dirty="0"/>
              <a:t>Τα ψηφιακά έγγραφα είναι αποθηκευμένα μία ή περισσότερες φορές (</a:t>
            </a:r>
            <a:r>
              <a:rPr lang="el-GR" sz="2400" b="1" dirty="0"/>
              <a:t>αντίγραφο ασφαλείας</a:t>
            </a:r>
            <a:r>
              <a:rPr lang="el-GR" sz="2400" dirty="0"/>
              <a:t>) σε ηλεκτρονικά μέσα </a:t>
            </a:r>
            <a:r>
              <a:rPr lang="el-GR" sz="2400" dirty="0" smtClean="0"/>
              <a:t>αποθήκευσης.</a:t>
            </a:r>
            <a:endParaRPr lang="el-GR" sz="2400" dirty="0"/>
          </a:p>
          <a:p>
            <a:pPr>
              <a:lnSpc>
                <a:spcPct val="80000"/>
              </a:lnSpc>
            </a:pPr>
            <a:r>
              <a:rPr lang="el-GR" sz="2400" dirty="0"/>
              <a:t>Επιπλέον πλεονέκτημα η </a:t>
            </a:r>
            <a:r>
              <a:rPr lang="el-GR" sz="2400" b="1" dirty="0"/>
              <a:t>εύκολη αναζήτηση</a:t>
            </a:r>
            <a:r>
              <a:rPr lang="el-GR" sz="2400" dirty="0"/>
              <a:t> και ο άμεσος εντοπισμός εγγράφων ανάλογα με το όνομα τους, το περιεχόμενό τους (χρήση λέξης-κλειδί), την ημερομηνία καταχώρισης ή άλλα στοιχεία ταξινόμησης.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Λογισμικό διατήρησης των αρχείων της επιχείρησης </a:t>
            </a:r>
            <a:r>
              <a:rPr lang="el-GR" dirty="0" smtClean="0"/>
              <a:t>(2 </a:t>
            </a:r>
            <a:r>
              <a:rPr lang="el-GR" dirty="0"/>
              <a:t>από 2)</a:t>
            </a:r>
          </a:p>
        </p:txBody>
      </p:sp>
      <p:sp>
        <p:nvSpPr>
          <p:cNvPr id="6" name="Rectangle 4"/>
          <p:cNvSpPr txBox="1">
            <a:spLocks noChangeArrowheads="1"/>
          </p:cNvSpPr>
          <p:nvPr>
            <p:custDataLst>
              <p:tags r:id="rId2"/>
            </p:custDataLst>
          </p:nvPr>
        </p:nvSpPr>
        <p:spPr>
          <a:xfrm>
            <a:off x="467545" y="2132856"/>
            <a:ext cx="8280920" cy="30963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Document Management for Manufacturing  IBM,</a:t>
            </a:r>
          </a:p>
          <a:p>
            <a:r>
              <a:rPr lang="en-US" sz="2400" dirty="0" smtClean="0"/>
              <a:t>Microsoft Office SharePoint Server 2007, </a:t>
            </a:r>
          </a:p>
          <a:p>
            <a:endParaRPr lang="en-US" sz="2400" dirty="0" smtClean="0"/>
          </a:p>
          <a:p>
            <a:r>
              <a:rPr lang="en-US" sz="2400" dirty="0" smtClean="0"/>
              <a:t>Open Source,</a:t>
            </a:r>
          </a:p>
          <a:p>
            <a:pPr lvl="2"/>
            <a:r>
              <a:rPr lang="en-US" dirty="0" err="1" smtClean="0"/>
              <a:t>OpenDocMan</a:t>
            </a:r>
            <a:r>
              <a:rPr lang="en-US" dirty="0" smtClean="0"/>
              <a:t>, </a:t>
            </a:r>
          </a:p>
          <a:p>
            <a:pPr lvl="2"/>
            <a:r>
              <a:rPr lang="en-US" dirty="0" err="1" smtClean="0"/>
              <a:t>KnowledgeTree</a:t>
            </a:r>
            <a:r>
              <a:rPr lang="en-US" dirty="0" smtClean="0"/>
              <a:t>. </a:t>
            </a:r>
          </a:p>
          <a:p>
            <a:pPr>
              <a:buNone/>
            </a:pP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Προγραμματισμό της παραγωγής</a:t>
            </a:r>
          </a:p>
        </p:txBody>
      </p:sp>
      <p:sp>
        <p:nvSpPr>
          <p:cNvPr id="6" name="Rectangle 4" descr=" MRP-Materials Requirement Planning και MRP II.&#10;&#10;Βασικές λειτουργίες:&#10;Προγραμματισμός υλικών απαιτήσεων, Συντονισμός εντολών αγοράς και εντολών παραγωγής ή εργασίας,&#10;Στόχος είναι η ικανοποίηση των απαιτήσεων για το τελικό προϊόν όπως αυτές διαμορφώνονται από την εξωτερική ζήτηση.&#10;"/>
          <p:cNvSpPr txBox="1">
            <a:spLocks noChangeArrowheads="1"/>
          </p:cNvSpPr>
          <p:nvPr>
            <p:custDataLst>
              <p:tags r:id="rId2"/>
            </p:custDataLst>
          </p:nvPr>
        </p:nvSpPr>
        <p:spPr>
          <a:xfrm>
            <a:off x="467545" y="1700808"/>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a:t> </a:t>
            </a:r>
            <a:r>
              <a:rPr lang="el-GR" sz="2400" dirty="0"/>
              <a:t>MRP-</a:t>
            </a:r>
            <a:r>
              <a:rPr lang="el-GR" sz="2400" dirty="0" err="1"/>
              <a:t>Materials</a:t>
            </a:r>
            <a:r>
              <a:rPr lang="el-GR" sz="2400" dirty="0"/>
              <a:t> </a:t>
            </a:r>
            <a:r>
              <a:rPr lang="el-GR" sz="2400" dirty="0" err="1"/>
              <a:t>Requirement</a:t>
            </a:r>
            <a:r>
              <a:rPr lang="el-GR" sz="2400" dirty="0"/>
              <a:t> </a:t>
            </a:r>
            <a:r>
              <a:rPr lang="el-GR" sz="2400" dirty="0" err="1"/>
              <a:t>Planning</a:t>
            </a:r>
            <a:r>
              <a:rPr lang="el-GR" sz="2400" dirty="0"/>
              <a:t> και MRP </a:t>
            </a:r>
            <a:r>
              <a:rPr lang="el-GR" sz="2400" dirty="0" smtClean="0"/>
              <a:t>II.</a:t>
            </a:r>
            <a:r>
              <a:rPr lang="en-US" sz="2400" dirty="0"/>
              <a:t/>
            </a:r>
            <a:br>
              <a:rPr lang="en-US" sz="2400" dirty="0"/>
            </a:br>
            <a:endParaRPr lang="en-US" sz="2400" dirty="0"/>
          </a:p>
          <a:p>
            <a:pPr>
              <a:buNone/>
            </a:pPr>
            <a:r>
              <a:rPr lang="el-GR" sz="2400" b="1" dirty="0"/>
              <a:t>Βασικές </a:t>
            </a:r>
            <a:r>
              <a:rPr lang="el-GR" sz="2400" b="1" dirty="0" smtClean="0"/>
              <a:t>λειτουργίες:</a:t>
            </a:r>
            <a:endParaRPr lang="en-US" sz="2400" b="1" dirty="0"/>
          </a:p>
          <a:p>
            <a:pPr lvl="1"/>
            <a:r>
              <a:rPr lang="el-GR" sz="2400" b="1" dirty="0"/>
              <a:t>Προγραμματισμός υλικών απαιτήσεων,</a:t>
            </a:r>
            <a:r>
              <a:rPr lang="el-GR" sz="2400" dirty="0"/>
              <a:t> </a:t>
            </a:r>
            <a:r>
              <a:rPr lang="el-GR" sz="2400" b="1" dirty="0"/>
              <a:t>Συντονισμός</a:t>
            </a:r>
            <a:r>
              <a:rPr lang="el-GR" sz="2400" dirty="0"/>
              <a:t> εντολών αγοράς και εντολών παραγωγής ή </a:t>
            </a:r>
            <a:r>
              <a:rPr lang="el-GR" sz="2400" dirty="0" smtClean="0"/>
              <a:t>εργασίας,</a:t>
            </a:r>
            <a:endParaRPr lang="el-GR" sz="2400" dirty="0"/>
          </a:p>
          <a:p>
            <a:pPr lvl="1">
              <a:buNone/>
            </a:pPr>
            <a:r>
              <a:rPr lang="el-GR" sz="2400" b="1" dirty="0"/>
              <a:t>Στόχος</a:t>
            </a:r>
            <a:r>
              <a:rPr lang="el-GR" sz="2400" dirty="0"/>
              <a:t> είναι η ικανοποίηση των απαιτήσεων για το τελικό προϊόν όπως αυτές διαμορφώνονται από την εξωτερική </a:t>
            </a:r>
            <a:r>
              <a:rPr lang="el-GR" sz="2400" dirty="0" smtClean="0"/>
              <a:t>ζήτηση.</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0293"/>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a:t>
            </a:r>
            <a:r>
              <a:rPr lang="el-GR" dirty="0" smtClean="0"/>
              <a:t>) (1 από 6)</a:t>
            </a:r>
            <a:endParaRPr lang="el-GR" dirty="0"/>
          </a:p>
        </p:txBody>
      </p:sp>
      <p:sp>
        <p:nvSpPr>
          <p:cNvPr id="6" name="Rectangle 4" descr="Θερμικοί εκτυπωτές ετικετών, οι αναγνώστες barcodes, και τα φορητά τερματικά.&#10;Αξιοποιώντας αυτή την πληροφορία με τον κατάλληλο τρόπο, τα WMS βοηθούν τις επιχειρήσεις να μειώσουν τους χρόνους και τα λάθη που σχετίζονται με τις τιμολογήσεις, τις παραλαβές και τις αποστολές των προϊόντων, έχοντας παράλληλα μια πλήρη εικόνα για τα αποθέματά τους.&#10;Ορισμένες από τις κύριες λειτουργίες των WMS είναι: &#10;η διαχείριση και ο έλεγχος αποθεμάτων, &#10;η διαχείριση των παραγγελιών, &#10;οι προβλέψεις για παραγγελίες Α’ υλών,&#10;η πληροφόρηση για τη βέλτιστη τοποθεσία των προϊόντων, &#10;η παρακολούθηση των παραδόσεων.&#10;"/>
          <p:cNvSpPr txBox="1">
            <a:spLocks noChangeArrowheads="1"/>
          </p:cNvSpPr>
          <p:nvPr/>
        </p:nvSpPr>
        <p:spPr>
          <a:xfrm>
            <a:off x="467545" y="1268760"/>
            <a:ext cx="828092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a:t>Θερμικοί εκτυπωτές ετικετών, οι αναγνώστες </a:t>
            </a:r>
            <a:r>
              <a:rPr lang="el-GR" sz="2400" dirty="0" err="1"/>
              <a:t>barcodes</a:t>
            </a:r>
            <a:r>
              <a:rPr lang="el-GR" sz="2400" dirty="0"/>
              <a:t>, και τα φορητά τερματικά.</a:t>
            </a:r>
          </a:p>
          <a:p>
            <a:pPr>
              <a:lnSpc>
                <a:spcPct val="80000"/>
              </a:lnSpc>
            </a:pPr>
            <a:r>
              <a:rPr lang="el-GR" sz="2400" dirty="0"/>
              <a:t>Αξιοποιώντας αυτή την πληροφορία με τον κατάλληλο τρόπο, τα WMS βοηθούν τις επιχειρήσεις να μειώσουν τους χρόνους και τα λάθη που σχετίζονται με τις τιμολογήσεις, τις παραλαβές και τις αποστολές των προϊόντων, έχοντας παράλληλα μια πλήρη εικόνα για τα αποθέματά τους.</a:t>
            </a:r>
          </a:p>
          <a:p>
            <a:pPr>
              <a:lnSpc>
                <a:spcPct val="80000"/>
              </a:lnSpc>
            </a:pPr>
            <a:r>
              <a:rPr lang="el-GR" sz="2400" dirty="0"/>
              <a:t>Ορισμένες από τις κύριες λειτουργίες των WMS </a:t>
            </a:r>
            <a:r>
              <a:rPr lang="el-GR" sz="2400" dirty="0" smtClean="0"/>
              <a:t>είναι: </a:t>
            </a:r>
            <a:endParaRPr lang="el-GR" sz="2400" dirty="0"/>
          </a:p>
          <a:p>
            <a:pPr lvl="1">
              <a:lnSpc>
                <a:spcPct val="80000"/>
              </a:lnSpc>
            </a:pPr>
            <a:r>
              <a:rPr lang="el-GR" sz="2400" dirty="0"/>
              <a:t>η διαχείριση και ο έλεγχος αποθεμάτων, </a:t>
            </a:r>
          </a:p>
          <a:p>
            <a:pPr lvl="1">
              <a:lnSpc>
                <a:spcPct val="80000"/>
              </a:lnSpc>
            </a:pPr>
            <a:r>
              <a:rPr lang="el-GR" sz="2400" dirty="0"/>
              <a:t>η διαχείριση των παραγγελιών, </a:t>
            </a:r>
          </a:p>
          <a:p>
            <a:pPr lvl="1">
              <a:lnSpc>
                <a:spcPct val="80000"/>
              </a:lnSpc>
            </a:pPr>
            <a:r>
              <a:rPr lang="el-GR" sz="2400" dirty="0"/>
              <a:t>οι προβλέψεις για παραγγελίες Α’ υλών,</a:t>
            </a:r>
          </a:p>
          <a:p>
            <a:pPr lvl="1">
              <a:lnSpc>
                <a:spcPct val="80000"/>
              </a:lnSpc>
            </a:pPr>
            <a:r>
              <a:rPr lang="el-GR" sz="2400" dirty="0"/>
              <a:t>η πληροφόρηση για τη βέλτιστη τοποθεσία των προϊόντων, </a:t>
            </a:r>
          </a:p>
          <a:p>
            <a:pPr lvl="1">
              <a:lnSpc>
                <a:spcPct val="80000"/>
              </a:lnSpc>
            </a:pPr>
            <a:r>
              <a:rPr lang="el-GR" sz="2400" dirty="0"/>
              <a:t>η παρακολούθηση των </a:t>
            </a:r>
            <a:r>
              <a:rPr lang="el-GR" sz="2400" dirty="0" smtClean="0"/>
              <a:t>παραδόσεων.</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 </a:t>
            </a:r>
            <a:r>
              <a:rPr lang="el-GR" dirty="0" smtClean="0"/>
              <a:t>(2 </a:t>
            </a:r>
            <a:r>
              <a:rPr lang="el-GR" dirty="0"/>
              <a:t>από </a:t>
            </a:r>
            <a:r>
              <a:rPr lang="el-GR" dirty="0" smtClean="0"/>
              <a:t>6)</a:t>
            </a:r>
            <a:endParaRPr lang="el-GR" dirty="0"/>
          </a:p>
        </p:txBody>
      </p:sp>
      <p:pic>
        <p:nvPicPr>
          <p:cNvPr id="8" name="Picture 3" descr="Εικόνα 2, αποθήκη."/>
          <p:cNvPicPr>
            <a:picLocks noChangeAspect="1" noChangeArrowheads="1"/>
          </p:cNvPicPr>
          <p:nvPr/>
        </p:nvPicPr>
        <p:blipFill>
          <a:blip r:embed="rId3" cstate="print"/>
          <a:srcRect/>
          <a:stretch>
            <a:fillRect/>
          </a:stretch>
        </p:blipFill>
        <p:spPr bwMode="auto">
          <a:xfrm>
            <a:off x="1849574" y="1268413"/>
            <a:ext cx="2663502" cy="2318082"/>
          </a:xfrm>
          <a:prstGeom prst="rect">
            <a:avLst/>
          </a:prstGeom>
          <a:noFill/>
          <a:ln w="9525">
            <a:noFill/>
            <a:miter lim="800000"/>
            <a:headEnd/>
            <a:tailEnd/>
          </a:ln>
        </p:spPr>
      </p:pic>
      <p:pic>
        <p:nvPicPr>
          <p:cNvPr id="9" name="Picture 4" descr="Εικόνα 1, Warehouse Management Systems."/>
          <p:cNvPicPr>
            <a:picLocks noChangeAspect="1" noChangeArrowheads="1"/>
          </p:cNvPicPr>
          <p:nvPr/>
        </p:nvPicPr>
        <p:blipFill>
          <a:blip r:embed="rId4" cstate="print"/>
          <a:srcRect/>
          <a:stretch>
            <a:fillRect/>
          </a:stretch>
        </p:blipFill>
        <p:spPr bwMode="auto">
          <a:xfrm>
            <a:off x="5219700" y="2564904"/>
            <a:ext cx="3276906" cy="2460377"/>
          </a:xfrm>
          <a:prstGeom prst="rect">
            <a:avLst/>
          </a:prstGeom>
          <a:noFill/>
          <a:ln w="9525">
            <a:noFill/>
            <a:miter lim="800000"/>
            <a:headEnd/>
            <a:tailEnd/>
          </a:ln>
        </p:spPr>
      </p:pic>
      <p:pic>
        <p:nvPicPr>
          <p:cNvPr id="10" name="Picture 3" descr="Εικόνα 3, παραλληλισμός της αποθήκης με την αποθήκεση σε υπολογιστή."/>
          <p:cNvPicPr>
            <a:picLocks noChangeAspect="1" noChangeArrowheads="1"/>
          </p:cNvPicPr>
          <p:nvPr/>
        </p:nvPicPr>
        <p:blipFill>
          <a:blip r:embed="rId5" cstate="print"/>
          <a:srcRect/>
          <a:stretch>
            <a:fillRect/>
          </a:stretch>
        </p:blipFill>
        <p:spPr bwMode="auto">
          <a:xfrm>
            <a:off x="1072355" y="3710137"/>
            <a:ext cx="3704407" cy="2339676"/>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 </a:t>
            </a:r>
            <a:r>
              <a:rPr lang="el-GR" dirty="0" smtClean="0"/>
              <a:t>(3 </a:t>
            </a:r>
            <a:r>
              <a:rPr lang="el-GR" dirty="0"/>
              <a:t>από </a:t>
            </a:r>
            <a:r>
              <a:rPr lang="el-GR" dirty="0" smtClean="0"/>
              <a:t>6)</a:t>
            </a:r>
            <a:endParaRPr lang="el-GR" dirty="0"/>
          </a:p>
        </p:txBody>
      </p:sp>
      <p:sp>
        <p:nvSpPr>
          <p:cNvPr id="6" name="Rectangle 4" descr="Με WMS επιτυγχάνονται:&#10;Καλύτερη εκμετάλλευση του αποθηκευτικού χώρου, &#10;Ταχύτερη εκτέλεση των παραγγελιών πελατών (αυτόματη ON-LINE συλλογή δεδομένων με RF τερματικά Barcode), &#10;Μείωση των ελλείψεων (ορθολογικότερος τρόπος αναπλήρωσης των αποθεμάτων), &#10;Μείωση του κόστους λειτουργίας (παραγωγικότητα pickers, αποθηκάριων κλπ), &#10;Μείωση του δεσμευμένου κεφαλαίου (Μείωση των αποθεμάτων - Dead Stock), &#10;&#10;"/>
          <p:cNvSpPr txBox="1">
            <a:spLocks noChangeArrowheads="1"/>
          </p:cNvSpPr>
          <p:nvPr/>
        </p:nvSpPr>
        <p:spPr>
          <a:xfrm>
            <a:off x="467545" y="1844824"/>
            <a:ext cx="8280920"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l-GR" sz="2400" dirty="0"/>
              <a:t>Με </a:t>
            </a:r>
            <a:r>
              <a:rPr lang="en-US" sz="2400" dirty="0"/>
              <a:t>WMS </a:t>
            </a:r>
            <a:r>
              <a:rPr lang="el-GR" sz="2400" dirty="0"/>
              <a:t>επιτυγχάνονται:</a:t>
            </a:r>
            <a:endParaRPr lang="el-GR" sz="2400" dirty="0" smtClean="0"/>
          </a:p>
          <a:p>
            <a:pPr>
              <a:lnSpc>
                <a:spcPct val="80000"/>
              </a:lnSpc>
            </a:pPr>
            <a:r>
              <a:rPr lang="el-GR" sz="2400" dirty="0" smtClean="0"/>
              <a:t>Καλύτερη </a:t>
            </a:r>
            <a:r>
              <a:rPr lang="el-GR" sz="2400" dirty="0"/>
              <a:t>εκμετάλλευση του αποθηκευτικού </a:t>
            </a:r>
            <a:r>
              <a:rPr lang="el-GR" sz="2400" dirty="0" smtClean="0"/>
              <a:t>χώρου, </a:t>
            </a:r>
            <a:endParaRPr lang="el-GR" sz="2400" dirty="0"/>
          </a:p>
          <a:p>
            <a:pPr>
              <a:lnSpc>
                <a:spcPct val="80000"/>
              </a:lnSpc>
            </a:pPr>
            <a:r>
              <a:rPr lang="el-GR" sz="2400" dirty="0"/>
              <a:t>Ταχύτερη εκτέλεση των παραγγελιών πελατών (αυτόματη ON-LINE συλλογή δεδομένων με RF τερματικά </a:t>
            </a:r>
            <a:r>
              <a:rPr lang="el-GR" sz="2400" dirty="0" err="1"/>
              <a:t>Barcode</a:t>
            </a:r>
            <a:r>
              <a:rPr lang="el-GR" sz="2400" dirty="0" smtClean="0"/>
              <a:t>), </a:t>
            </a:r>
            <a:endParaRPr lang="el-GR" sz="2400" dirty="0"/>
          </a:p>
          <a:p>
            <a:pPr>
              <a:lnSpc>
                <a:spcPct val="80000"/>
              </a:lnSpc>
            </a:pPr>
            <a:r>
              <a:rPr lang="el-GR" sz="2400" dirty="0"/>
              <a:t>Μείωση των ελλείψεων (ορθολογικότερος τρόπος αναπλήρωσης των αποθεμάτων</a:t>
            </a:r>
            <a:r>
              <a:rPr lang="el-GR" sz="2400" dirty="0" smtClean="0"/>
              <a:t>), </a:t>
            </a:r>
            <a:endParaRPr lang="el-GR" sz="2400" dirty="0"/>
          </a:p>
          <a:p>
            <a:pPr>
              <a:lnSpc>
                <a:spcPct val="80000"/>
              </a:lnSpc>
            </a:pPr>
            <a:r>
              <a:rPr lang="el-GR" sz="2400" dirty="0"/>
              <a:t>Μείωση του κόστους λειτουργίας (παραγωγικότητα </a:t>
            </a:r>
            <a:r>
              <a:rPr lang="el-GR" sz="2400" dirty="0" err="1"/>
              <a:t>pickers</a:t>
            </a:r>
            <a:r>
              <a:rPr lang="el-GR" sz="2400" dirty="0"/>
              <a:t>, αποθηκάριων κλπ</a:t>
            </a:r>
            <a:r>
              <a:rPr lang="el-GR" sz="2400" dirty="0" smtClean="0"/>
              <a:t>), </a:t>
            </a:r>
            <a:endParaRPr lang="el-GR" sz="2400" dirty="0"/>
          </a:p>
          <a:p>
            <a:pPr>
              <a:lnSpc>
                <a:spcPct val="80000"/>
              </a:lnSpc>
            </a:pPr>
            <a:r>
              <a:rPr lang="el-GR" sz="2400" dirty="0"/>
              <a:t>Μείωση του δεσμευμένου κεφαλαίου (Μείωση των αποθεμάτων - </a:t>
            </a:r>
            <a:r>
              <a:rPr lang="el-GR" sz="2400" dirty="0" err="1"/>
              <a:t>Dead</a:t>
            </a:r>
            <a:r>
              <a:rPr lang="el-GR" sz="2400" dirty="0"/>
              <a:t> </a:t>
            </a:r>
            <a:r>
              <a:rPr lang="el-GR" sz="2400" dirty="0" err="1"/>
              <a:t>Stock</a:t>
            </a:r>
            <a:r>
              <a:rPr lang="el-GR" sz="2400" dirty="0" smtClean="0"/>
              <a:t>), </a:t>
            </a:r>
            <a:endParaRPr lang="el-GR" sz="2400" dirty="0"/>
          </a:p>
          <a:p>
            <a:pPr>
              <a:lnSpc>
                <a:spcPct val="80000"/>
              </a:lnSpc>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 </a:t>
            </a:r>
            <a:r>
              <a:rPr lang="el-GR" dirty="0" smtClean="0"/>
              <a:t>(4 </a:t>
            </a:r>
            <a:r>
              <a:rPr lang="el-GR" dirty="0"/>
              <a:t>από </a:t>
            </a:r>
            <a:r>
              <a:rPr lang="el-GR" dirty="0" smtClean="0"/>
              <a:t>6)</a:t>
            </a:r>
            <a:endParaRPr lang="el-GR" dirty="0"/>
          </a:p>
        </p:txBody>
      </p:sp>
      <p:sp>
        <p:nvSpPr>
          <p:cNvPr id="6" name="Rectangle 4" descr="Μείωση των επιστροφών (καλύτερη διαχείριση προϊόντων - FIFO – FEFO), &#10;Καλύτερη εικόνα της απόδοσης της επιχείρησης (εφαρμογή Key Performance Indicators), &#10;Διασφάλιση ιχνηλασιμότητας. &#10;"/>
          <p:cNvSpPr txBox="1">
            <a:spLocks noChangeArrowheads="1"/>
          </p:cNvSpPr>
          <p:nvPr/>
        </p:nvSpPr>
        <p:spPr>
          <a:xfrm>
            <a:off x="467545" y="2348880"/>
            <a:ext cx="8280920" cy="18722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a:t>Μείωση των επιστροφών (καλύτερη διαχείριση προϊόντων - FIFO – FEFO), </a:t>
            </a:r>
          </a:p>
          <a:p>
            <a:pPr>
              <a:lnSpc>
                <a:spcPct val="80000"/>
              </a:lnSpc>
            </a:pPr>
            <a:r>
              <a:rPr lang="el-GR" sz="2400" dirty="0"/>
              <a:t>Καλύτερη εικόνα της απόδοσης της επιχείρησης (εφαρμογή </a:t>
            </a:r>
            <a:r>
              <a:rPr lang="el-GR" sz="2400" dirty="0" err="1"/>
              <a:t>Key</a:t>
            </a:r>
            <a:r>
              <a:rPr lang="el-GR" sz="2400" dirty="0"/>
              <a:t> </a:t>
            </a:r>
            <a:r>
              <a:rPr lang="el-GR" sz="2400" dirty="0" err="1"/>
              <a:t>Performance</a:t>
            </a:r>
            <a:r>
              <a:rPr lang="el-GR" sz="2400" dirty="0"/>
              <a:t> </a:t>
            </a:r>
            <a:r>
              <a:rPr lang="el-GR" sz="2400" dirty="0" err="1"/>
              <a:t>Indicators</a:t>
            </a:r>
            <a:r>
              <a:rPr lang="el-GR" sz="2400" dirty="0"/>
              <a:t>), </a:t>
            </a:r>
          </a:p>
          <a:p>
            <a:pPr>
              <a:lnSpc>
                <a:spcPct val="80000"/>
              </a:lnSpc>
            </a:pPr>
            <a:r>
              <a:rPr lang="el-GR" sz="2400" dirty="0"/>
              <a:t>Διασφάλιση </a:t>
            </a:r>
            <a:r>
              <a:rPr lang="el-GR" sz="2400" dirty="0" err="1"/>
              <a:t>ιχνηλασιμότητας</a:t>
            </a:r>
            <a:r>
              <a:rPr lang="el-GR" sz="2400" dirty="0"/>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 </a:t>
            </a:r>
            <a:r>
              <a:rPr lang="el-GR" dirty="0" smtClean="0"/>
              <a:t>(5 </a:t>
            </a:r>
            <a:r>
              <a:rPr lang="el-GR" dirty="0"/>
              <a:t>από </a:t>
            </a:r>
            <a:r>
              <a:rPr lang="el-GR" dirty="0" smtClean="0"/>
              <a:t>6)</a:t>
            </a:r>
            <a:endParaRPr lang="el-GR" dirty="0"/>
          </a:p>
        </p:txBody>
      </p:sp>
      <p:pic>
        <p:nvPicPr>
          <p:cNvPr id="8" name="Picture 2" descr=" Εικόνα2, σύστημα Warehouse Management Systems."/>
          <p:cNvPicPr>
            <a:picLocks noChangeAspect="1" noChangeArrowheads="1"/>
          </p:cNvPicPr>
          <p:nvPr/>
        </p:nvPicPr>
        <p:blipFill>
          <a:blip r:embed="rId3" cstate="print"/>
          <a:srcRect/>
          <a:stretch>
            <a:fillRect/>
          </a:stretch>
        </p:blipFill>
        <p:spPr bwMode="auto">
          <a:xfrm>
            <a:off x="899592" y="3932115"/>
            <a:ext cx="2571750" cy="2217738"/>
          </a:xfrm>
          <a:prstGeom prst="rect">
            <a:avLst/>
          </a:prstGeom>
          <a:noFill/>
          <a:ln w="9525">
            <a:noFill/>
            <a:miter lim="800000"/>
            <a:headEnd/>
            <a:tailEnd/>
          </a:ln>
        </p:spPr>
      </p:pic>
      <p:pic>
        <p:nvPicPr>
          <p:cNvPr id="9" name="Picture 3" descr=" Εικόνα 3, σύστημα Warehouse Management Systems."/>
          <p:cNvPicPr>
            <a:picLocks noChangeAspect="1" noChangeArrowheads="1"/>
          </p:cNvPicPr>
          <p:nvPr/>
        </p:nvPicPr>
        <p:blipFill>
          <a:blip r:embed="rId4" cstate="print"/>
          <a:srcRect/>
          <a:stretch>
            <a:fillRect/>
          </a:stretch>
        </p:blipFill>
        <p:spPr bwMode="auto">
          <a:xfrm>
            <a:off x="3707904" y="2445562"/>
            <a:ext cx="4680025" cy="2973106"/>
          </a:xfrm>
          <a:prstGeom prst="rect">
            <a:avLst/>
          </a:prstGeom>
          <a:noFill/>
          <a:ln w="9525">
            <a:noFill/>
            <a:miter lim="800000"/>
            <a:headEnd/>
            <a:tailEnd/>
          </a:ln>
        </p:spPr>
      </p:pic>
      <p:pic>
        <p:nvPicPr>
          <p:cNvPr id="10" name="Picture 4" descr=" Εικόνα 1, σύστημα Warehouse Management Systems."/>
          <p:cNvPicPr>
            <a:picLocks noChangeAspect="1" noChangeArrowheads="1"/>
          </p:cNvPicPr>
          <p:nvPr/>
        </p:nvPicPr>
        <p:blipFill>
          <a:blip r:embed="rId5" cstate="print"/>
          <a:srcRect/>
          <a:stretch>
            <a:fillRect/>
          </a:stretch>
        </p:blipFill>
        <p:spPr bwMode="auto">
          <a:xfrm>
            <a:off x="826314" y="1668122"/>
            <a:ext cx="2377534" cy="1760878"/>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Συστήματα Διαχείρισης Αποθήκης (WMS) </a:t>
            </a:r>
            <a:r>
              <a:rPr lang="el-GR" dirty="0" smtClean="0"/>
              <a:t>(6 </a:t>
            </a:r>
            <a:r>
              <a:rPr lang="el-GR" dirty="0"/>
              <a:t>από 6)</a:t>
            </a:r>
          </a:p>
        </p:txBody>
      </p:sp>
      <p:pic>
        <p:nvPicPr>
          <p:cNvPr id="8" name="Picture 2" descr="Εικόνα, επιφάνειες εργασιών διάφορων συστημάτων διαχείρισης αποθήκης&#10;(WMS)."/>
          <p:cNvPicPr>
            <a:picLocks noChangeAspect="1" noChangeArrowheads="1"/>
          </p:cNvPicPr>
          <p:nvPr/>
        </p:nvPicPr>
        <p:blipFill>
          <a:blip r:embed="rId3" cstate="print"/>
          <a:srcRect/>
          <a:stretch>
            <a:fillRect/>
          </a:stretch>
        </p:blipFill>
        <p:spPr bwMode="auto">
          <a:xfrm>
            <a:off x="432512" y="1628800"/>
            <a:ext cx="8164908" cy="4176464"/>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80020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smtClean="0"/>
              <a:t> </a:t>
            </a:r>
            <a:r>
              <a:rPr lang="el-GR" dirty="0"/>
              <a:t>Συστήματα Διαχείρισης Επιχειρησιακών Πόρων </a:t>
            </a:r>
            <a:r>
              <a:rPr lang="el-GR" dirty="0" smtClean="0"/>
              <a:t>(</a:t>
            </a:r>
            <a:r>
              <a:rPr lang="en-US" dirty="0" smtClean="0"/>
              <a:t>ERP</a:t>
            </a:r>
            <a:r>
              <a:rPr lang="el-GR" dirty="0" smtClean="0"/>
              <a:t>)</a:t>
            </a:r>
            <a:br>
              <a:rPr lang="el-GR" dirty="0" smtClean="0"/>
            </a:br>
            <a:r>
              <a:rPr lang="el-GR" dirty="0" smtClean="0"/>
              <a:t>(1 από 4)</a:t>
            </a:r>
            <a:endParaRPr lang="el-GR" dirty="0"/>
          </a:p>
        </p:txBody>
      </p:sp>
      <p:sp>
        <p:nvSpPr>
          <p:cNvPr id="9" name="Rectangle 3" descr="Τι είναι το ERP?&#10;&#10;Το ERP (Enterprise Resource Planning) σημαίνει προγραμματισμός των επιχειρηματικών πόρων. &#10;Το ERP παρακολουθεί:&#10;τα οικονομικά της επιχείρησης, &#10;στοιχεία για το ανθρώπινο δυναμικό και &#10;πληροφορίες για την παραγωγή, &#10;πότε ένα προϊόν πρέπει να φύγει από τις αποθήκες και να πάει στο κατάστημα ή στον πελάτη.&#10;"/>
          <p:cNvSpPr txBox="1">
            <a:spLocks noChangeArrowheads="1"/>
          </p:cNvSpPr>
          <p:nvPr/>
        </p:nvSpPr>
        <p:spPr>
          <a:xfrm>
            <a:off x="467545" y="2060947"/>
            <a:ext cx="8208912" cy="417636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l-GR" sz="2400" dirty="0"/>
              <a:t>Τι είναι το </a:t>
            </a:r>
            <a:r>
              <a:rPr lang="en-US" sz="2400" dirty="0"/>
              <a:t>ERP?</a:t>
            </a:r>
            <a:endParaRPr lang="el-GR" sz="2400" dirty="0"/>
          </a:p>
          <a:p>
            <a:pPr marL="0" indent="0">
              <a:lnSpc>
                <a:spcPct val="80000"/>
              </a:lnSpc>
              <a:buNone/>
            </a:pPr>
            <a:endParaRPr lang="el-GR" sz="2400" dirty="0" smtClean="0"/>
          </a:p>
          <a:p>
            <a:pPr>
              <a:lnSpc>
                <a:spcPct val="80000"/>
              </a:lnSpc>
            </a:pPr>
            <a:r>
              <a:rPr lang="el-GR" sz="2400" dirty="0" smtClean="0"/>
              <a:t>Το </a:t>
            </a:r>
            <a:r>
              <a:rPr lang="en-US" sz="2400" dirty="0" smtClean="0"/>
              <a:t>ERP (</a:t>
            </a:r>
            <a:r>
              <a:rPr lang="en-US" sz="2400" b="1" dirty="0" smtClean="0"/>
              <a:t>Enterprise Resource Planning)</a:t>
            </a:r>
            <a:r>
              <a:rPr lang="en-US" sz="2400" dirty="0" smtClean="0"/>
              <a:t> </a:t>
            </a:r>
            <a:r>
              <a:rPr lang="el-GR" sz="2400" dirty="0" smtClean="0"/>
              <a:t>σημαίνει προγραμματισμός των επιχειρηματικών πόρων. </a:t>
            </a:r>
          </a:p>
          <a:p>
            <a:pPr>
              <a:lnSpc>
                <a:spcPct val="80000"/>
              </a:lnSpc>
            </a:pPr>
            <a:r>
              <a:rPr lang="el-GR" sz="2400" dirty="0" smtClean="0"/>
              <a:t>Το </a:t>
            </a:r>
            <a:r>
              <a:rPr lang="en-US" sz="2400" dirty="0" smtClean="0"/>
              <a:t>ERP </a:t>
            </a:r>
            <a:r>
              <a:rPr lang="el-GR" sz="2400" dirty="0" smtClean="0"/>
              <a:t>παρακολουθεί:</a:t>
            </a:r>
          </a:p>
          <a:p>
            <a:pPr lvl="1">
              <a:lnSpc>
                <a:spcPct val="80000"/>
              </a:lnSpc>
            </a:pPr>
            <a:r>
              <a:rPr lang="el-GR" sz="2400" dirty="0" smtClean="0"/>
              <a:t>τα οικονομικά της επιχείρησης, </a:t>
            </a:r>
          </a:p>
          <a:p>
            <a:pPr lvl="1">
              <a:lnSpc>
                <a:spcPct val="80000"/>
              </a:lnSpc>
            </a:pPr>
            <a:r>
              <a:rPr lang="el-GR" sz="2400" dirty="0" smtClean="0"/>
              <a:t>στοιχεία για το ανθρώπινο δυναμικό και </a:t>
            </a:r>
          </a:p>
          <a:p>
            <a:pPr lvl="1">
              <a:lnSpc>
                <a:spcPct val="80000"/>
              </a:lnSpc>
            </a:pPr>
            <a:r>
              <a:rPr lang="el-GR" sz="2400" dirty="0" smtClean="0"/>
              <a:t>πληροφορίες για την παραγωγή, </a:t>
            </a:r>
          </a:p>
          <a:p>
            <a:pPr lvl="2">
              <a:lnSpc>
                <a:spcPct val="80000"/>
              </a:lnSpc>
            </a:pPr>
            <a:r>
              <a:rPr lang="el-GR" dirty="0" smtClean="0"/>
              <a:t>πότε ένα προϊόν πρέπει να φύγει από τις αποθήκες και να πάει στο κατάστημα ή στον πελάτη.</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201622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 Συστήματα Διαχείρισης Επιχειρησιακών Πόρων </a:t>
            </a:r>
            <a:r>
              <a:rPr lang="el-GR" dirty="0" smtClean="0"/>
              <a:t>(</a:t>
            </a:r>
            <a:r>
              <a:rPr lang="en-US" dirty="0" smtClean="0"/>
              <a:t>ERP</a:t>
            </a:r>
            <a:r>
              <a:rPr lang="el-GR" dirty="0" smtClean="0"/>
              <a:t>)</a:t>
            </a:r>
            <a:r>
              <a:rPr lang="el-GR" dirty="0"/>
              <a:t/>
            </a:r>
            <a:br>
              <a:rPr lang="el-GR" dirty="0"/>
            </a:br>
            <a:r>
              <a:rPr lang="el-GR" dirty="0" smtClean="0"/>
              <a:t>(2 </a:t>
            </a:r>
            <a:r>
              <a:rPr lang="el-GR" dirty="0"/>
              <a:t>από </a:t>
            </a:r>
            <a:r>
              <a:rPr lang="el-GR" dirty="0" smtClean="0"/>
              <a:t>4)</a:t>
            </a:r>
            <a:endParaRPr lang="el-GR" dirty="0"/>
          </a:p>
        </p:txBody>
      </p:sp>
      <p:sp>
        <p:nvSpPr>
          <p:cNvPr id="6" name="Rectangle 4" descr="Οφέλη από την υιοθέτηση ενός ERP συστήματος.&#10;Σύμφωνα με πρόσφατη έρευνα της AMR Research, οι τρεις σημαντικότεροι λόγοι για την αγορά λογισμικού ERP είναι: &#10;η βελτίωση της παραγωγικότητας, &#10;το ανταγωνιστικό πλεονέκτημα και &#10;η ικανοποίηση του πελάτη. &#10;&#10;"/>
          <p:cNvSpPr txBox="1">
            <a:spLocks noChangeArrowheads="1"/>
          </p:cNvSpPr>
          <p:nvPr/>
        </p:nvSpPr>
        <p:spPr>
          <a:xfrm>
            <a:off x="467545" y="2492896"/>
            <a:ext cx="8280920" cy="25922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Οφέλη από την υιοθέτηση ενός ERP </a:t>
            </a:r>
            <a:r>
              <a:rPr lang="el-GR" sz="2400" dirty="0" smtClean="0"/>
              <a:t>συστήματος.</a:t>
            </a:r>
          </a:p>
          <a:p>
            <a:pPr>
              <a:lnSpc>
                <a:spcPct val="80000"/>
              </a:lnSpc>
              <a:buNone/>
            </a:pPr>
            <a:r>
              <a:rPr lang="el-GR" sz="2400" dirty="0"/>
              <a:t>Σύμφωνα με πρόσφατη έρευνα της AMR </a:t>
            </a:r>
            <a:r>
              <a:rPr lang="el-GR" sz="2400" dirty="0" err="1"/>
              <a:t>Research</a:t>
            </a:r>
            <a:r>
              <a:rPr lang="el-GR" sz="2400" dirty="0"/>
              <a:t>, οι </a:t>
            </a:r>
            <a:r>
              <a:rPr lang="el-GR" sz="2400" dirty="0" smtClean="0"/>
              <a:t>τρεις σημαντικότεροι </a:t>
            </a:r>
            <a:r>
              <a:rPr lang="el-GR" sz="2400" dirty="0"/>
              <a:t>λόγοι για την αγορά λογισμικού ERP </a:t>
            </a:r>
            <a:r>
              <a:rPr lang="el-GR" sz="2400" dirty="0" smtClean="0"/>
              <a:t>είναι: </a:t>
            </a:r>
            <a:endParaRPr lang="el-GR" sz="2400" dirty="0"/>
          </a:p>
          <a:p>
            <a:pPr lvl="1">
              <a:lnSpc>
                <a:spcPct val="80000"/>
              </a:lnSpc>
              <a:buFont typeface="Arial" panose="020B0604020202020204" pitchFamily="34" charset="0"/>
              <a:buChar char="•"/>
            </a:pPr>
            <a:r>
              <a:rPr lang="el-GR" sz="2400" dirty="0"/>
              <a:t>η βελτίωση της παραγωγικότητας, </a:t>
            </a:r>
          </a:p>
          <a:p>
            <a:pPr lvl="1">
              <a:lnSpc>
                <a:spcPct val="80000"/>
              </a:lnSpc>
              <a:buFont typeface="Arial" panose="020B0604020202020204" pitchFamily="34" charset="0"/>
              <a:buChar char="•"/>
            </a:pPr>
            <a:r>
              <a:rPr lang="el-GR" sz="2400" dirty="0"/>
              <a:t>το ανταγωνιστικό πλεονέκτημα και </a:t>
            </a:r>
          </a:p>
          <a:p>
            <a:pPr lvl="1">
              <a:lnSpc>
                <a:spcPct val="80000"/>
              </a:lnSpc>
              <a:buFont typeface="Arial" panose="020B0604020202020204" pitchFamily="34" charset="0"/>
              <a:buChar char="•"/>
            </a:pPr>
            <a:r>
              <a:rPr lang="el-GR" sz="2400" dirty="0"/>
              <a:t>η ικανοποίηση του </a:t>
            </a:r>
            <a:r>
              <a:rPr lang="el-GR" sz="2400" dirty="0" smtClean="0"/>
              <a:t>πελάτη. </a:t>
            </a:r>
            <a:endParaRPr lang="el-GR" sz="2400" dirty="0"/>
          </a:p>
          <a:p>
            <a:pPr>
              <a:lnSpc>
                <a:spcPct val="80000"/>
              </a:lnSpc>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87220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 Συστήματα Διαχείρισης Επιχειρησιακών Πόρων </a:t>
            </a:r>
            <a:r>
              <a:rPr lang="el-GR" dirty="0" smtClean="0"/>
              <a:t>(</a:t>
            </a:r>
            <a:r>
              <a:rPr lang="en-US" dirty="0" smtClean="0"/>
              <a:t>ERP</a:t>
            </a:r>
            <a:r>
              <a:rPr lang="el-GR" dirty="0" smtClean="0"/>
              <a:t>)</a:t>
            </a:r>
            <a:r>
              <a:rPr lang="el-GR" dirty="0"/>
              <a:t/>
            </a:r>
            <a:br>
              <a:rPr lang="el-GR" dirty="0"/>
            </a:br>
            <a:r>
              <a:rPr lang="el-GR" dirty="0" smtClean="0"/>
              <a:t>(3 </a:t>
            </a:r>
            <a:r>
              <a:rPr lang="el-GR" dirty="0"/>
              <a:t>από </a:t>
            </a:r>
            <a:r>
              <a:rPr lang="el-GR" dirty="0" smtClean="0"/>
              <a:t>4)</a:t>
            </a:r>
            <a:endParaRPr lang="el-GR" dirty="0"/>
          </a:p>
        </p:txBody>
      </p:sp>
      <p:sp>
        <p:nvSpPr>
          <p:cNvPr id="6" name="Rectangle 4" descr="Υπάρχουν, όμως, κάποιες γενικές κατευθύνσεις που δίνουν μια αντιπροσωπευτική εικόνα της απόδοσης του ERP, όπως: &#10;Πληροφορία σε πραγματικό χρόνο,&#10;Μείωση χρόνου καταχωρήσεων των δεδομένων,&#10;Βελτίωση στις διαδικασίες ενοποίησης (consolidation),&#10;Ευκολότερη συμμόρφωση σε υποχρεωτικά ή προαιρετικά πρότυπα,&#10;Αύξηση της ικανοποίησης του πελάτη,&#10;Μείωση λαθών.&#10;"/>
          <p:cNvSpPr txBox="1">
            <a:spLocks noChangeArrowheads="1"/>
          </p:cNvSpPr>
          <p:nvPr/>
        </p:nvSpPr>
        <p:spPr>
          <a:xfrm>
            <a:off x="467545" y="2276872"/>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None/>
            </a:pPr>
            <a:r>
              <a:rPr lang="el-GR" sz="2400" dirty="0"/>
              <a:t>Υπάρχουν, όμως, κάποιες γενικές κατευθύνσεις που δίνουν μια αντιπροσωπευτική εικόνα της απόδοσης του ERP, όπως: </a:t>
            </a:r>
          </a:p>
          <a:p>
            <a:pPr lvl="1">
              <a:lnSpc>
                <a:spcPct val="80000"/>
              </a:lnSpc>
              <a:buFont typeface="Wingdings" pitchFamily="2" charset="2"/>
              <a:buChar char="Ø"/>
            </a:pPr>
            <a:r>
              <a:rPr lang="el-GR" sz="2400" dirty="0"/>
              <a:t>Πληροφορία σε πραγματικό χρόνο,</a:t>
            </a:r>
          </a:p>
          <a:p>
            <a:pPr lvl="1">
              <a:lnSpc>
                <a:spcPct val="80000"/>
              </a:lnSpc>
              <a:buFont typeface="Wingdings" pitchFamily="2" charset="2"/>
              <a:buChar char="Ø"/>
            </a:pPr>
            <a:r>
              <a:rPr lang="el-GR" sz="2400" dirty="0"/>
              <a:t>Μείωση χρόνου καταχωρήσεων των δεδομένων,</a:t>
            </a:r>
          </a:p>
          <a:p>
            <a:pPr lvl="1">
              <a:lnSpc>
                <a:spcPct val="80000"/>
              </a:lnSpc>
              <a:buFont typeface="Wingdings" pitchFamily="2" charset="2"/>
              <a:buChar char="Ø"/>
            </a:pPr>
            <a:r>
              <a:rPr lang="el-GR" sz="2400" dirty="0"/>
              <a:t>Βελτίωση στις διαδικασίες ενοποίησης (</a:t>
            </a:r>
            <a:r>
              <a:rPr lang="el-GR" sz="2400" dirty="0" err="1"/>
              <a:t>consolidation</a:t>
            </a:r>
            <a:r>
              <a:rPr lang="el-GR" sz="2400" dirty="0"/>
              <a:t>),</a:t>
            </a:r>
          </a:p>
          <a:p>
            <a:pPr lvl="1">
              <a:lnSpc>
                <a:spcPct val="80000"/>
              </a:lnSpc>
              <a:buFont typeface="Wingdings" pitchFamily="2" charset="2"/>
              <a:buChar char="Ø"/>
            </a:pPr>
            <a:r>
              <a:rPr lang="el-GR" sz="2400" dirty="0"/>
              <a:t>Ευκολότερη συμμόρφωση σε υποχρεωτικά ή προαιρετικά πρότυπα,</a:t>
            </a:r>
          </a:p>
          <a:p>
            <a:pPr lvl="1">
              <a:lnSpc>
                <a:spcPct val="80000"/>
              </a:lnSpc>
              <a:buFont typeface="Wingdings" pitchFamily="2" charset="2"/>
              <a:buChar char="Ø"/>
            </a:pPr>
            <a:r>
              <a:rPr lang="el-GR" sz="2400" dirty="0"/>
              <a:t>Αύξηση της ικανοποίησης του πελάτη,</a:t>
            </a:r>
          </a:p>
          <a:p>
            <a:pPr lvl="1">
              <a:lnSpc>
                <a:spcPct val="80000"/>
              </a:lnSpc>
              <a:buFont typeface="Wingdings" pitchFamily="2" charset="2"/>
              <a:buChar char="Ø"/>
            </a:pPr>
            <a:r>
              <a:rPr lang="el-GR" sz="2400" dirty="0"/>
              <a:t>Μείωση λαθών.</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905619"/>
            <a:ext cx="8229600" cy="2603501"/>
          </a:xfrm>
        </p:spPr>
        <p:txBody>
          <a:bodyPr>
            <a:normAutofit/>
          </a:bodyPr>
          <a:lstStyle/>
          <a:p>
            <a:r>
              <a:rPr lang="el-GR" sz="2800" dirty="0" smtClean="0"/>
              <a:t>Σκοπός </a:t>
            </a:r>
            <a:r>
              <a:rPr lang="el-GR" sz="2800" dirty="0"/>
              <a:t>της παρουσίασης είναι μια σύντομη επισκόπηση της χρήσης των εφαρμογών πληροφορικής ως βασικών εργαλείων οργάνωσης και λειτουργίας μιας σύγχρονης επιχείρησης Ξύλου και </a:t>
            </a:r>
            <a:r>
              <a:rPr lang="el-GR" sz="2800" dirty="0" smtClean="0"/>
              <a:t>Επίπλου.</a:t>
            </a:r>
            <a:endParaRPr lang="el-GR" sz="2800" dirty="0"/>
          </a:p>
          <a:p>
            <a:pPr marL="0"/>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 Συστήματα Διαχείρισης Επιχειρησιακών Πόρων (</a:t>
            </a:r>
            <a:r>
              <a:rPr lang="en-US" dirty="0"/>
              <a:t>ERP</a:t>
            </a:r>
            <a:r>
              <a:rPr lang="el-GR" dirty="0"/>
              <a:t>)</a:t>
            </a:r>
            <a:br>
              <a:rPr lang="el-GR" dirty="0"/>
            </a:br>
            <a:r>
              <a:rPr lang="el-GR" dirty="0" smtClean="0"/>
              <a:t>(4 </a:t>
            </a:r>
            <a:r>
              <a:rPr lang="el-GR" dirty="0"/>
              <a:t>από </a:t>
            </a:r>
            <a:r>
              <a:rPr lang="el-GR" dirty="0" smtClean="0"/>
              <a:t>4)</a:t>
            </a:r>
            <a:endParaRPr lang="el-GR" dirty="0"/>
          </a:p>
        </p:txBody>
      </p:sp>
      <p:sp>
        <p:nvSpPr>
          <p:cNvPr id="2" name="Ορθογώνιο 1"/>
          <p:cNvSpPr/>
          <p:nvPr/>
        </p:nvSpPr>
        <p:spPr>
          <a:xfrm>
            <a:off x="683568" y="1772816"/>
            <a:ext cx="2111475" cy="461665"/>
          </a:xfrm>
          <a:prstGeom prst="rect">
            <a:avLst/>
          </a:prstGeom>
        </p:spPr>
        <p:txBody>
          <a:bodyPr wrap="none">
            <a:spAutoFit/>
          </a:bodyPr>
          <a:lstStyle/>
          <a:p>
            <a:r>
              <a:rPr lang="el-GR" sz="2400" dirty="0" smtClean="0"/>
              <a:t>Παραδείγματα:</a:t>
            </a:r>
            <a:endParaRPr lang="el-GR" sz="2400" dirty="0"/>
          </a:p>
        </p:txBody>
      </p:sp>
      <p:pic>
        <p:nvPicPr>
          <p:cNvPr id="8" name="Picture 3" descr="Εικόνα, διάφορες επιφάνειες εργασίας συστημάτων διαχείρησης πόρων."/>
          <p:cNvPicPr>
            <a:picLocks noChangeAspect="1" noChangeArrowheads="1"/>
          </p:cNvPicPr>
          <p:nvPr/>
        </p:nvPicPr>
        <p:blipFill>
          <a:blip r:embed="rId3" cstate="print"/>
          <a:srcRect/>
          <a:stretch>
            <a:fillRect/>
          </a:stretch>
        </p:blipFill>
        <p:spPr bwMode="auto">
          <a:xfrm>
            <a:off x="2915816" y="1885517"/>
            <a:ext cx="4547419" cy="4495811"/>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CRM (Customer Relation Management)</a:t>
            </a:r>
            <a:r>
              <a:rPr lang="el-GR" dirty="0" smtClean="0"/>
              <a:t> (1 από 2)</a:t>
            </a:r>
            <a:endParaRPr lang="el-GR" dirty="0"/>
          </a:p>
        </p:txBody>
      </p:sp>
      <p:sp>
        <p:nvSpPr>
          <p:cNvPr id="6" name="Rectangle 4"/>
          <p:cNvSpPr txBox="1">
            <a:spLocks noChangeArrowheads="1"/>
          </p:cNvSpPr>
          <p:nvPr/>
        </p:nvSpPr>
        <p:spPr>
          <a:xfrm>
            <a:off x="467545" y="2060848"/>
            <a:ext cx="828092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None/>
            </a:pPr>
            <a:r>
              <a:rPr lang="el-GR" sz="2400" dirty="0" smtClean="0"/>
              <a:t> Μέσα από μία σειρά εφαρμογών ηλεκτρονικού κυρίως χαρακτήρα οι επιχειρήσεις μπορούν να </a:t>
            </a:r>
          </a:p>
          <a:p>
            <a:pPr lvl="2">
              <a:lnSpc>
                <a:spcPct val="80000"/>
              </a:lnSpc>
            </a:pPr>
            <a:r>
              <a:rPr lang="el-GR" dirty="0" smtClean="0"/>
              <a:t>μάθουν τις καταναλωτικές συνήθειες των πελατών τους, </a:t>
            </a:r>
          </a:p>
          <a:p>
            <a:pPr lvl="2">
              <a:lnSpc>
                <a:spcPct val="80000"/>
              </a:lnSpc>
            </a:pPr>
            <a:r>
              <a:rPr lang="el-GR" dirty="0" smtClean="0"/>
              <a:t>να τις καταγράψουν σε κάποια βάση δεδομένων, </a:t>
            </a:r>
          </a:p>
          <a:p>
            <a:pPr lvl="2">
              <a:lnSpc>
                <a:spcPct val="80000"/>
              </a:lnSpc>
            </a:pPr>
            <a:r>
              <a:rPr lang="el-GR" dirty="0" smtClean="0"/>
              <a:t>να σχεδιάσουν μια στρατηγική επαφής με τους πελάτες και να την υλοποιήσουν,</a:t>
            </a:r>
          </a:p>
          <a:p>
            <a:pPr lvl="2">
              <a:lnSpc>
                <a:spcPct val="80000"/>
              </a:lnSpc>
              <a:buNone/>
            </a:pPr>
            <a:r>
              <a:rPr lang="el-GR" b="1" dirty="0" smtClean="0"/>
              <a:t> με σκοπό την αύξηση των πωλήσεών τους</a:t>
            </a:r>
            <a:r>
              <a:rPr lang="el-GR" dirty="0" smtClean="0"/>
              <a:t>.</a:t>
            </a:r>
          </a:p>
          <a:p>
            <a:pPr lvl="1">
              <a:lnSpc>
                <a:spcPct val="80000"/>
              </a:lnSpc>
              <a:buNone/>
            </a:pPr>
            <a:endParaRPr lang="el-GR" sz="2400" dirty="0" smtClean="0"/>
          </a:p>
          <a:p>
            <a:pPr lvl="1">
              <a:lnSpc>
                <a:spcPct val="80000"/>
              </a:lnSpc>
              <a:buNone/>
            </a:pPr>
            <a:r>
              <a:rPr lang="el-GR" sz="2400" dirty="0" smtClean="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CRM (Customer Relation Management)</a:t>
            </a:r>
            <a:r>
              <a:rPr lang="el-GR" dirty="0"/>
              <a:t> </a:t>
            </a:r>
            <a:r>
              <a:rPr lang="el-GR" dirty="0" smtClean="0"/>
              <a:t>(2 </a:t>
            </a:r>
            <a:r>
              <a:rPr lang="el-GR" dirty="0"/>
              <a:t>από 2)</a:t>
            </a:r>
          </a:p>
        </p:txBody>
      </p:sp>
      <p:sp>
        <p:nvSpPr>
          <p:cNvPr id="6" name="Rectangle 4" descr="Ο όρος Customer Relationship Management ή Marketing (CRM) δηλώνει την μεθοδολογία που θέτει τον πελάτη στο επίκεντρο της επιχειρηματικής διαδικασίας. &#10;    Στόχος του πελατοκεντρικού χαρακτήρα CRM είναι η διαχρονική πώληση κι εξυπηρέτηση πελατών, πιστών στα προϊόντα και τις υπηρεσίες, μέσα από ένα συγκεκριμένο σύστημα διαχείρισης. &#10;"/>
          <p:cNvSpPr txBox="1">
            <a:spLocks noChangeArrowheads="1"/>
          </p:cNvSpPr>
          <p:nvPr/>
        </p:nvSpPr>
        <p:spPr>
          <a:xfrm>
            <a:off x="467545" y="2564904"/>
            <a:ext cx="8280920" cy="25922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None/>
            </a:pPr>
            <a:r>
              <a:rPr lang="el-GR" sz="2400" dirty="0"/>
              <a:t>Ο όρος </a:t>
            </a:r>
            <a:r>
              <a:rPr lang="el-GR" sz="2400" dirty="0" err="1"/>
              <a:t>Customer</a:t>
            </a:r>
            <a:r>
              <a:rPr lang="el-GR" sz="2400" dirty="0"/>
              <a:t> </a:t>
            </a:r>
            <a:r>
              <a:rPr lang="el-GR" sz="2400" dirty="0" err="1"/>
              <a:t>Relationship</a:t>
            </a:r>
            <a:r>
              <a:rPr lang="el-GR" sz="2400" dirty="0"/>
              <a:t> </a:t>
            </a:r>
            <a:r>
              <a:rPr lang="el-GR" sz="2400" dirty="0" err="1"/>
              <a:t>Management</a:t>
            </a:r>
            <a:r>
              <a:rPr lang="el-GR" sz="2400" dirty="0"/>
              <a:t> ή </a:t>
            </a:r>
            <a:r>
              <a:rPr lang="el-GR" sz="2400" dirty="0" err="1"/>
              <a:t>Marketing</a:t>
            </a:r>
            <a:r>
              <a:rPr lang="el-GR" sz="2400" dirty="0"/>
              <a:t> (CRM) δηλώνει την </a:t>
            </a:r>
            <a:r>
              <a:rPr lang="el-GR" sz="2400" b="1" dirty="0"/>
              <a:t>μεθοδολογία </a:t>
            </a:r>
            <a:r>
              <a:rPr lang="el-GR" sz="2400" dirty="0"/>
              <a:t>που θέτει τον </a:t>
            </a:r>
            <a:r>
              <a:rPr lang="el-GR" sz="2400" b="1" dirty="0"/>
              <a:t>πελάτη στο επίκεντρο</a:t>
            </a:r>
            <a:r>
              <a:rPr lang="el-GR" sz="2400" dirty="0"/>
              <a:t> της επιχειρηματικής διαδικασίας. </a:t>
            </a:r>
          </a:p>
          <a:p>
            <a:pPr lvl="1">
              <a:lnSpc>
                <a:spcPct val="80000"/>
              </a:lnSpc>
              <a:buNone/>
            </a:pPr>
            <a:r>
              <a:rPr lang="el-GR" sz="2400" dirty="0"/>
              <a:t>    Στόχος του </a:t>
            </a:r>
            <a:r>
              <a:rPr lang="el-GR" sz="2400" dirty="0" err="1"/>
              <a:t>πελατοκεντρικού</a:t>
            </a:r>
            <a:r>
              <a:rPr lang="el-GR" sz="2400" dirty="0"/>
              <a:t> χαρακτήρα CRM είναι η διαχρονική πώληση κι εξυπηρέτηση πελατών, πιστών στα προϊόντα και τις υπηρεσίες, μέσα από ένα συγκεκριμένο σύστημα διαχείρισης.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Αυτοματισμοί</a:t>
            </a:r>
          </a:p>
        </p:txBody>
      </p:sp>
      <p:sp>
        <p:nvSpPr>
          <p:cNvPr id="6" name="Rectangle 4"/>
          <p:cNvSpPr txBox="1">
            <a:spLocks noChangeArrowheads="1"/>
          </p:cNvSpPr>
          <p:nvPr/>
        </p:nvSpPr>
        <p:spPr>
          <a:xfrm>
            <a:off x="467545" y="2132856"/>
            <a:ext cx="8280920" cy="24482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Προγραμματισμός, </a:t>
            </a:r>
            <a:endParaRPr lang="el-GR" sz="2400" dirty="0"/>
          </a:p>
          <a:p>
            <a:r>
              <a:rPr lang="el-GR" sz="2400" dirty="0" smtClean="0"/>
              <a:t>Παρακολούθηση, </a:t>
            </a:r>
            <a:endParaRPr lang="el-GR" sz="2400" dirty="0"/>
          </a:p>
          <a:p>
            <a:r>
              <a:rPr lang="el-GR" sz="2400" dirty="0"/>
              <a:t>Έλεγχος της </a:t>
            </a:r>
            <a:r>
              <a:rPr lang="el-GR" sz="2400" dirty="0" smtClean="0"/>
              <a:t>παραγωγής,</a:t>
            </a:r>
            <a:endParaRPr lang="el-GR" sz="2400" dirty="0"/>
          </a:p>
          <a:p>
            <a:r>
              <a:rPr lang="el-GR" sz="2400" dirty="0"/>
              <a:t>Καταγραφή των ολοκληρωμένων εργασιών (ποσότητες, αναλώσεις, χρόνοι, ποιοτικά στοιχεία).</a:t>
            </a:r>
          </a:p>
          <a:p>
            <a:pPr>
              <a:buNone/>
            </a:pPr>
            <a:endParaRPr lang="el-GR"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Παραγωγή</a:t>
            </a:r>
          </a:p>
        </p:txBody>
      </p:sp>
      <p:sp>
        <p:nvSpPr>
          <p:cNvPr id="6" name="Rectangle 4"/>
          <p:cNvSpPr txBox="1">
            <a:spLocks noChangeArrowheads="1"/>
          </p:cNvSpPr>
          <p:nvPr/>
        </p:nvSpPr>
        <p:spPr>
          <a:xfrm>
            <a:off x="467545" y="2780928"/>
            <a:ext cx="8280920" cy="15841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Χρήση ρομπότ, </a:t>
            </a:r>
          </a:p>
          <a:p>
            <a:r>
              <a:rPr lang="el-GR" sz="2400" dirty="0" smtClean="0"/>
              <a:t>Μηχανήματα για αυτοματοποιημένη παραγωγή,</a:t>
            </a:r>
          </a:p>
          <a:p>
            <a:r>
              <a:rPr lang="el-GR" sz="2400" dirty="0" smtClean="0"/>
              <a:t>Εργαλειομηχανές.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230425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latin typeface="Arial" charset="0"/>
              </a:rPr>
              <a:t>Ο υπολογιστής ως εργαλείο Επικοινωνίας, Πληροφόρησης και Αλληλεπίδρασης μέσω του </a:t>
            </a:r>
            <a:r>
              <a:rPr lang="en-US" sz="4000" dirty="0" smtClean="0">
                <a:latin typeface="Arial" charset="0"/>
              </a:rPr>
              <a:t>Internet</a:t>
            </a:r>
            <a:r>
              <a:rPr lang="el-GR" sz="4000" dirty="0" smtClean="0">
                <a:latin typeface="Arial" charset="0"/>
              </a:rPr>
              <a:t/>
            </a:r>
            <a:br>
              <a:rPr lang="el-GR" sz="4000" dirty="0" smtClean="0">
                <a:latin typeface="Arial" charset="0"/>
              </a:rPr>
            </a:br>
            <a:r>
              <a:rPr lang="el-GR" sz="4000" dirty="0" smtClean="0">
                <a:latin typeface="Arial" charset="0"/>
              </a:rPr>
              <a:t>(1 από 2)</a:t>
            </a:r>
            <a:r>
              <a:rPr lang="el-GR" sz="4000" dirty="0" smtClean="0"/>
              <a:t> </a:t>
            </a:r>
            <a:endParaRPr lang="el-GR" sz="4000" dirty="0"/>
          </a:p>
        </p:txBody>
      </p:sp>
      <p:sp>
        <p:nvSpPr>
          <p:cNvPr id="6" name="Rectangle 4"/>
          <p:cNvSpPr txBox="1">
            <a:spLocks noChangeArrowheads="1"/>
          </p:cNvSpPr>
          <p:nvPr/>
        </p:nvSpPr>
        <p:spPr>
          <a:xfrm>
            <a:off x="467545" y="2420888"/>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l-GR" sz="2400" dirty="0" smtClean="0"/>
          </a:p>
          <a:p>
            <a:pPr>
              <a:lnSpc>
                <a:spcPct val="80000"/>
              </a:lnSpc>
            </a:pPr>
            <a:r>
              <a:rPr lang="el-GR" sz="2400" dirty="0" smtClean="0"/>
              <a:t>Μία από τις βασικές λειτουργίες μιας επιχείρησης είναι η </a:t>
            </a:r>
            <a:r>
              <a:rPr lang="el-GR" sz="2400" b="1" dirty="0" smtClean="0"/>
              <a:t>επικοινωνία</a:t>
            </a:r>
            <a:r>
              <a:rPr lang="el-GR" sz="2400" dirty="0" smtClean="0"/>
              <a:t>, καθώς και η </a:t>
            </a:r>
            <a:r>
              <a:rPr lang="el-GR" sz="2400" b="1" dirty="0" smtClean="0"/>
              <a:t>πρόσβαση στις διάφορες πληροφορίες </a:t>
            </a:r>
            <a:r>
              <a:rPr lang="el-GR" sz="2400" dirty="0" smtClean="0"/>
              <a:t>και η διαχείρισή τους. </a:t>
            </a:r>
          </a:p>
          <a:p>
            <a:pPr>
              <a:lnSpc>
                <a:spcPct val="80000"/>
              </a:lnSpc>
            </a:pPr>
            <a:endParaRPr lang="el-GR" sz="2400" dirty="0" smtClean="0"/>
          </a:p>
          <a:p>
            <a:pPr>
              <a:lnSpc>
                <a:spcPct val="80000"/>
              </a:lnSpc>
            </a:pPr>
            <a:r>
              <a:rPr lang="el-GR" sz="2400" dirty="0" smtClean="0"/>
              <a:t>Οι δυνατότητες της σύγχρονης και ασύγχρονης επικοινωνίας που παρέχουν σήμερα τα δίκτυα είναι πολύ σημαντικές για μια επιχείρηση, γιατί επιτρέπουν την </a:t>
            </a:r>
            <a:r>
              <a:rPr lang="el-GR" sz="2400" b="1" dirty="0" smtClean="0"/>
              <a:t>επικοινωνία ανεξάρτητα από το γεωγραφικό χώρο και τον πραγματικό χρόνο</a:t>
            </a:r>
            <a:r>
              <a:rPr lang="el-GR" sz="2400" dirty="0" smtClean="0"/>
              <a:t>. </a:t>
            </a:r>
          </a:p>
          <a:p>
            <a:pPr>
              <a:lnSpc>
                <a:spcPct val="80000"/>
              </a:lnSpc>
            </a:pPr>
            <a:endParaRPr lang="el-GR" sz="2400" dirty="0" smtClean="0"/>
          </a:p>
          <a:p>
            <a:pPr>
              <a:lnSpc>
                <a:spcPct val="80000"/>
              </a:lnSpc>
            </a:pPr>
            <a:endParaRPr lang="el-GR" sz="2400" dirty="0" smtClean="0"/>
          </a:p>
          <a:p>
            <a:pPr>
              <a:lnSpc>
                <a:spcPct val="80000"/>
              </a:lnSpc>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216024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latin typeface="Arial" charset="0"/>
              </a:rPr>
              <a:t>Ο υπολογιστής ως εργαλείο Επικοινωνίας, Πληροφόρησης και Αλληλεπίδρασης μέσω του </a:t>
            </a:r>
            <a:r>
              <a:rPr lang="en-US" sz="4000" dirty="0">
                <a:latin typeface="Arial" charset="0"/>
              </a:rPr>
              <a:t>Internet</a:t>
            </a:r>
            <a:r>
              <a:rPr lang="el-GR" sz="4000" dirty="0">
                <a:latin typeface="Arial" charset="0"/>
              </a:rPr>
              <a:t/>
            </a:r>
            <a:br>
              <a:rPr lang="el-GR" sz="4000" dirty="0">
                <a:latin typeface="Arial" charset="0"/>
              </a:rPr>
            </a:br>
            <a:r>
              <a:rPr lang="el-GR" sz="4000" dirty="0" smtClean="0">
                <a:latin typeface="Arial" charset="0"/>
              </a:rPr>
              <a:t>(2 </a:t>
            </a:r>
            <a:r>
              <a:rPr lang="el-GR" sz="4000" dirty="0">
                <a:latin typeface="Arial" charset="0"/>
              </a:rPr>
              <a:t>από 2)</a:t>
            </a:r>
            <a:r>
              <a:rPr lang="el-GR" sz="4000" dirty="0"/>
              <a:t> </a:t>
            </a:r>
          </a:p>
        </p:txBody>
      </p:sp>
      <p:sp>
        <p:nvSpPr>
          <p:cNvPr id="6" name="Rectangle 4" descr="Με αυτόν τον τρόπο μειώνεται το κόστος και ο χρόνος της επικοινωνίας με τους συνεργάτες και τους πελάτες της επιχείρησης, αφού δεν είναι πια απαραίτητη η αποστολή έντυπου υλικού (παραδείγματος χάριν γράμματα) και η μετακίνηση φυσικών προσώπων. Έτσι, μπορείτε να συνομιλήσετε με όλους τους συνεργάτες σας που βρίσκονται σε άλλη πόλη μέσα από τον υπολογιστή. &#10;"/>
          <p:cNvSpPr txBox="1">
            <a:spLocks noChangeArrowheads="1"/>
          </p:cNvSpPr>
          <p:nvPr/>
        </p:nvSpPr>
        <p:spPr>
          <a:xfrm>
            <a:off x="467545" y="2780928"/>
            <a:ext cx="8280920" cy="2088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a:t>Με αυτόν τον τρόπο </a:t>
            </a:r>
            <a:r>
              <a:rPr lang="el-GR" sz="2400" b="1" dirty="0"/>
              <a:t>μειώνεται το κόστος </a:t>
            </a:r>
            <a:r>
              <a:rPr lang="el-GR" sz="2400" dirty="0"/>
              <a:t>και ο </a:t>
            </a:r>
            <a:r>
              <a:rPr lang="el-GR" sz="2400" b="1" dirty="0"/>
              <a:t>χρόνος της επικοινωνίας </a:t>
            </a:r>
            <a:r>
              <a:rPr lang="el-GR" sz="2400" dirty="0"/>
              <a:t>με τους συνεργάτες και τους πελάτες της επιχείρησης</a:t>
            </a:r>
            <a:r>
              <a:rPr lang="en-US" sz="2400" dirty="0"/>
              <a:t>, </a:t>
            </a:r>
            <a:r>
              <a:rPr lang="el-GR" sz="2400" dirty="0"/>
              <a:t>αφού δεν είναι πια απαραίτητη η αποστολή έντυπου υλικού </a:t>
            </a:r>
            <a:r>
              <a:rPr lang="en-US" sz="2400" dirty="0"/>
              <a:t>(</a:t>
            </a:r>
            <a:r>
              <a:rPr lang="el-GR" sz="2400" dirty="0"/>
              <a:t>π</a:t>
            </a:r>
            <a:r>
              <a:rPr lang="en-US" sz="2400" dirty="0"/>
              <a:t>.</a:t>
            </a:r>
            <a:r>
              <a:rPr lang="el-GR" sz="2400" dirty="0"/>
              <a:t>χ</a:t>
            </a:r>
            <a:r>
              <a:rPr lang="en-US" sz="2400" dirty="0"/>
              <a:t>. </a:t>
            </a:r>
            <a:r>
              <a:rPr lang="el-GR" sz="2400" dirty="0"/>
              <a:t>γράμματα</a:t>
            </a:r>
            <a:r>
              <a:rPr lang="en-US" sz="2400" dirty="0"/>
              <a:t>) </a:t>
            </a:r>
            <a:r>
              <a:rPr lang="el-GR" sz="2400" dirty="0"/>
              <a:t>και η μετακίνηση φυσικών προσώπων</a:t>
            </a:r>
            <a:r>
              <a:rPr lang="en-US" sz="2400" dirty="0"/>
              <a:t>. </a:t>
            </a:r>
            <a:r>
              <a:rPr lang="el-GR" sz="2400" dirty="0"/>
              <a:t>Έτσι</a:t>
            </a:r>
            <a:r>
              <a:rPr lang="en-US" sz="2400" dirty="0"/>
              <a:t>, </a:t>
            </a:r>
            <a:r>
              <a:rPr lang="el-GR" sz="2400" dirty="0"/>
              <a:t>μπορείτε να συνομιλήσετε με όλους τους συνεργάτες σας που βρίσκονται σε άλλη πόλη μέσα από τον υπολογιστή</a:t>
            </a:r>
            <a:r>
              <a:rPr lang="en-US" sz="2400" dirty="0"/>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7821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216024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Ο υπολογιστής ως εργαλείο ψηφιακής διαφήμισης και τακτικής και άμεσης συνεργασίας με πελάτες / συνεργάτες</a:t>
            </a:r>
            <a:br>
              <a:rPr lang="el-GR" sz="4000" dirty="0" smtClean="0"/>
            </a:br>
            <a:r>
              <a:rPr lang="el-GR" sz="4000" dirty="0" smtClean="0"/>
              <a:t>(1 από 2)</a:t>
            </a:r>
            <a:endParaRPr lang="el-GR" sz="4000" dirty="0"/>
          </a:p>
        </p:txBody>
      </p:sp>
      <p:sp>
        <p:nvSpPr>
          <p:cNvPr id="6" name="Rectangle 4" descr="Ηλεκτρονικό εμπόριο,&#10;Ψηφιακή διαφήμιση,&#10;Ιστότοπος,&#10;&#10;Στόχος της επιχείρησης είναι μέσω της παρουσίας της στο Internet: &#10;Nα βελτιώσει την εικόνα της. &#10;Nα επιτύχει την άμεση ενημέρωση των πελατών και των συνεργατών. &#10;&#10;"/>
          <p:cNvSpPr txBox="1">
            <a:spLocks noChangeArrowheads="1"/>
          </p:cNvSpPr>
          <p:nvPr/>
        </p:nvSpPr>
        <p:spPr>
          <a:xfrm>
            <a:off x="467545" y="2492896"/>
            <a:ext cx="8280920" cy="374441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smtClean="0"/>
              <a:t>Ηλεκτρονικό εμπόριο,</a:t>
            </a:r>
            <a:endParaRPr lang="el-GR" sz="2400" dirty="0"/>
          </a:p>
          <a:p>
            <a:pPr>
              <a:lnSpc>
                <a:spcPct val="80000"/>
              </a:lnSpc>
            </a:pPr>
            <a:r>
              <a:rPr lang="el-GR" sz="2400" dirty="0"/>
              <a:t>Ψηφιακή </a:t>
            </a:r>
            <a:r>
              <a:rPr lang="el-GR" sz="2400" dirty="0" smtClean="0"/>
              <a:t>διαφήμιση,</a:t>
            </a:r>
            <a:endParaRPr lang="en-US" sz="2400" dirty="0"/>
          </a:p>
          <a:p>
            <a:pPr>
              <a:lnSpc>
                <a:spcPct val="80000"/>
              </a:lnSpc>
            </a:pPr>
            <a:r>
              <a:rPr lang="el-GR" sz="2400" dirty="0" err="1" smtClean="0"/>
              <a:t>Ιστότοπος</a:t>
            </a:r>
            <a:r>
              <a:rPr lang="el-GR" sz="2400" dirty="0" smtClean="0"/>
              <a:t>,</a:t>
            </a:r>
            <a:endParaRPr lang="en-US" sz="2400" dirty="0"/>
          </a:p>
          <a:p>
            <a:pPr>
              <a:lnSpc>
                <a:spcPct val="80000"/>
              </a:lnSpc>
            </a:pPr>
            <a:endParaRPr lang="en-US" sz="2400" dirty="0"/>
          </a:p>
          <a:p>
            <a:pPr>
              <a:lnSpc>
                <a:spcPct val="80000"/>
              </a:lnSpc>
            </a:pPr>
            <a:r>
              <a:rPr lang="el-GR" sz="2400" dirty="0"/>
              <a:t>Στόχος της επιχείρησης είναι μέσω της παρουσίας της στο </a:t>
            </a:r>
            <a:r>
              <a:rPr lang="en-US" sz="2400" dirty="0"/>
              <a:t>Internet: </a:t>
            </a:r>
          </a:p>
          <a:p>
            <a:pPr lvl="1">
              <a:lnSpc>
                <a:spcPct val="80000"/>
              </a:lnSpc>
              <a:buFont typeface="Wingdings" pitchFamily="2" charset="2"/>
              <a:buChar char="Ø"/>
            </a:pPr>
            <a:r>
              <a:rPr lang="en-US" sz="2400" dirty="0"/>
              <a:t>N</a:t>
            </a:r>
            <a:r>
              <a:rPr lang="el-GR" sz="2400" dirty="0"/>
              <a:t>α βελτιώσει την εικόνα της</a:t>
            </a:r>
            <a:r>
              <a:rPr lang="en-US" sz="2400" dirty="0"/>
              <a:t>. </a:t>
            </a:r>
          </a:p>
          <a:p>
            <a:pPr lvl="1">
              <a:lnSpc>
                <a:spcPct val="80000"/>
              </a:lnSpc>
              <a:buFont typeface="Wingdings" pitchFamily="2" charset="2"/>
              <a:buChar char="Ø"/>
            </a:pPr>
            <a:r>
              <a:rPr lang="en-US" sz="2400" dirty="0"/>
              <a:t>N</a:t>
            </a:r>
            <a:r>
              <a:rPr lang="el-GR" sz="2400" dirty="0"/>
              <a:t>α επιτύχει την άμεση ενημέρωση των πελατών και των συνεργατών</a:t>
            </a:r>
            <a:r>
              <a:rPr lang="en-US" sz="2400" dirty="0"/>
              <a:t>. </a:t>
            </a:r>
          </a:p>
          <a:p>
            <a:pPr>
              <a:lnSpc>
                <a:spcPct val="80000"/>
              </a:lnSpc>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244827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 υπολογιστής ως εργαλείο ψηφιακής διαφήμισης και τακτικής και άμεσης συνεργασίας με πελάτες / συνεργάτες</a:t>
            </a:r>
            <a:br>
              <a:rPr lang="el-GR" dirty="0"/>
            </a:br>
            <a:r>
              <a:rPr lang="el-GR" dirty="0" smtClean="0"/>
              <a:t>(2 </a:t>
            </a:r>
            <a:r>
              <a:rPr lang="el-GR" dirty="0"/>
              <a:t>από 2)</a:t>
            </a:r>
          </a:p>
        </p:txBody>
      </p:sp>
      <p:sp>
        <p:nvSpPr>
          <p:cNvPr id="6" name="Rectangle 4" descr="Να επιτύχει τη μείωση κόστους και χρόνου επικοινωνίας με τους πελάτες και τους συνεργάτες. &#10;Να επιτύχει την ανάπτυξη ενός οργανωμένου online κατάλογου για τα αγαθά και τις υπηρεσίες της εταιρείας. &#10;Να επιτύχει την αύξηση πωλήσεων με προσέλκυση νέων πελατών. &#10;Να επιτύχει την πώληση των προϊόντων μέσα από το Διαδίκτυο. &#10;Επομένως, η μελέτη τόσο της δομής, όσο και των περιεχομένων της ιστοσελίδας της επιχείρησης θα πρέπει να γίνει σύμφωνα με τους παραπάνω επιμέρους στόχους.&quot; &#10;"/>
          <p:cNvSpPr txBox="1">
            <a:spLocks noChangeArrowheads="1"/>
          </p:cNvSpPr>
          <p:nvPr/>
        </p:nvSpPr>
        <p:spPr>
          <a:xfrm>
            <a:off x="467545" y="2492896"/>
            <a:ext cx="8280920" cy="385201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Font typeface="Wingdings" pitchFamily="2" charset="2"/>
              <a:buChar char="Ø"/>
            </a:pPr>
            <a:r>
              <a:rPr lang="el-GR" sz="2400" dirty="0"/>
              <a:t>Να επιτύχει τη μείωση κόστους και χρόνου επικοινωνίας με τους πελάτες και τους συνεργάτες</a:t>
            </a:r>
            <a:r>
              <a:rPr lang="en-US" sz="2400" dirty="0"/>
              <a:t>. </a:t>
            </a:r>
          </a:p>
          <a:p>
            <a:pPr lvl="1">
              <a:lnSpc>
                <a:spcPct val="80000"/>
              </a:lnSpc>
              <a:buFont typeface="Wingdings" pitchFamily="2" charset="2"/>
              <a:buChar char="Ø"/>
            </a:pPr>
            <a:r>
              <a:rPr lang="el-GR" sz="2400" dirty="0"/>
              <a:t>Να επιτύχει την ανάπτυξη ενός οργανωμένου </a:t>
            </a:r>
            <a:r>
              <a:rPr lang="en-US" sz="2400" dirty="0"/>
              <a:t>online </a:t>
            </a:r>
            <a:r>
              <a:rPr lang="el-GR" sz="2400" dirty="0"/>
              <a:t>κατάλογου για τα αγαθά και τις υπηρεσίες της εταιρείας</a:t>
            </a:r>
            <a:r>
              <a:rPr lang="en-US" sz="2400" dirty="0"/>
              <a:t>. </a:t>
            </a:r>
          </a:p>
          <a:p>
            <a:pPr lvl="1">
              <a:lnSpc>
                <a:spcPct val="80000"/>
              </a:lnSpc>
              <a:buFont typeface="Wingdings" pitchFamily="2" charset="2"/>
              <a:buChar char="Ø"/>
            </a:pPr>
            <a:r>
              <a:rPr lang="el-GR" sz="2400" dirty="0"/>
              <a:t>Να επιτύχει την αύξηση πωλήσεων με προσέλκυση νέων πελατών</a:t>
            </a:r>
            <a:r>
              <a:rPr lang="en-US" sz="2400" dirty="0"/>
              <a:t>. </a:t>
            </a:r>
          </a:p>
          <a:p>
            <a:pPr lvl="1">
              <a:lnSpc>
                <a:spcPct val="80000"/>
              </a:lnSpc>
              <a:buFont typeface="Wingdings" pitchFamily="2" charset="2"/>
              <a:buChar char="Ø"/>
            </a:pPr>
            <a:r>
              <a:rPr lang="el-GR" sz="2400" dirty="0"/>
              <a:t>Να επιτύχει την πώληση των προϊόντων μέσα από το Διαδίκτυο</a:t>
            </a:r>
            <a:r>
              <a:rPr lang="en-US" sz="2400" dirty="0"/>
              <a:t>. </a:t>
            </a:r>
          </a:p>
          <a:p>
            <a:pPr lvl="1">
              <a:lnSpc>
                <a:spcPct val="80000"/>
              </a:lnSpc>
              <a:buFont typeface="Wingdings" pitchFamily="2" charset="2"/>
              <a:buChar char="Ø"/>
            </a:pPr>
            <a:r>
              <a:rPr lang="el-GR" sz="2400" dirty="0"/>
              <a:t>Επομένως</a:t>
            </a:r>
            <a:r>
              <a:rPr lang="en-US" sz="2400" dirty="0"/>
              <a:t>, </a:t>
            </a:r>
            <a:r>
              <a:rPr lang="el-GR" sz="2400" dirty="0"/>
              <a:t>η μελέτη τόσο της δομής</a:t>
            </a:r>
            <a:r>
              <a:rPr lang="en-US" sz="2400" dirty="0"/>
              <a:t>, </a:t>
            </a:r>
            <a:r>
              <a:rPr lang="el-GR" sz="2400" dirty="0"/>
              <a:t>όσο και των περιεχομένων της ιστοσελίδας της επιχείρησης θα πρέπει να γίνει σύμφωνα με τους παραπάνω επιμέρους στόχους</a:t>
            </a:r>
            <a:r>
              <a:rPr lang="en-US" sz="2400" dirty="0"/>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19" cy="187220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Ο υπολογιστής ως εργαλείο συναλλαγής με δημόσιους οργανισμούς και τράπεζες</a:t>
            </a:r>
          </a:p>
        </p:txBody>
      </p:sp>
      <p:sp>
        <p:nvSpPr>
          <p:cNvPr id="6" name="Rectangle 4" descr="Για παράδειγμα μπορούν να γίνουν εύκολα και άμεσα μέσω του Internet&#10;η υποβολή περιοδικών δηλώσεων ΦΠΑ και δήλωσης φόρου εισοδήματος (www.taxisnet.gr), &#10;η αγορά ενσήμων (www.ika.gr) και η &#10;διαχείριση τραπεζικών λογαριασμών. &#10;&#10;"/>
          <p:cNvSpPr txBox="1">
            <a:spLocks noChangeArrowheads="1"/>
          </p:cNvSpPr>
          <p:nvPr/>
        </p:nvSpPr>
        <p:spPr>
          <a:xfrm>
            <a:off x="467545" y="2780928"/>
            <a:ext cx="8280920" cy="28083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a:t>
            </a:r>
            <a:r>
              <a:rPr lang="el-GR" sz="2400" dirty="0"/>
              <a:t>παράδειγμα μπορούν να γίνουν εύκολα και άμεσα μέσω του </a:t>
            </a:r>
            <a:r>
              <a:rPr lang="en-US" sz="2400" dirty="0"/>
              <a:t>Internet</a:t>
            </a:r>
          </a:p>
          <a:p>
            <a:pPr lvl="1"/>
            <a:r>
              <a:rPr lang="el-GR" sz="2400" dirty="0"/>
              <a:t>η υποβολή περιοδικών δηλώσεων ΦΠΑ και δήλωσης φόρου εισοδήματος </a:t>
            </a:r>
            <a:r>
              <a:rPr lang="en-US" sz="2400" dirty="0"/>
              <a:t>(</a:t>
            </a:r>
            <a:r>
              <a:rPr lang="en-US" sz="2400" b="1" dirty="0"/>
              <a:t>www.taxisnet.gr</a:t>
            </a:r>
            <a:r>
              <a:rPr lang="en-US" sz="2400" dirty="0"/>
              <a:t>), </a:t>
            </a:r>
          </a:p>
          <a:p>
            <a:pPr lvl="1"/>
            <a:r>
              <a:rPr lang="el-GR" sz="2400" dirty="0"/>
              <a:t>η αγορά ενσήμων </a:t>
            </a:r>
            <a:r>
              <a:rPr lang="en-US" sz="2400" dirty="0"/>
              <a:t>(</a:t>
            </a:r>
            <a:r>
              <a:rPr lang="en-US" sz="2400" b="1" dirty="0"/>
              <a:t>www.ika.gr</a:t>
            </a:r>
            <a:r>
              <a:rPr lang="en-US" sz="2400" dirty="0"/>
              <a:t>) </a:t>
            </a:r>
            <a:r>
              <a:rPr lang="el-GR" sz="2400" dirty="0"/>
              <a:t>και η </a:t>
            </a:r>
            <a:endParaRPr lang="en-US" sz="2400" dirty="0"/>
          </a:p>
          <a:p>
            <a:pPr lvl="1"/>
            <a:r>
              <a:rPr lang="el-GR" sz="2400" dirty="0"/>
              <a:t>διαχείριση τραπεζικών λογαριασμών</a:t>
            </a:r>
            <a:r>
              <a:rPr lang="en-US" sz="2400" dirty="0"/>
              <a:t>. </a:t>
            </a:r>
            <a:endParaRPr lang="el-GR"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116632"/>
            <a:ext cx="8229600" cy="994122"/>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279301"/>
            <a:ext cx="8208912" cy="4381947"/>
          </a:xfrm>
        </p:spPr>
        <p:txBody>
          <a:bodyPr>
            <a:noAutofit/>
          </a:bodyPr>
          <a:lstStyle/>
          <a:p>
            <a:r>
              <a:rPr lang="el-GR" sz="2400" dirty="0" smtClean="0">
                <a:hlinkClick r:id="rId4" action="ppaction://hlinksldjump"/>
              </a:rPr>
              <a:t>Λογισμικά που χρησιμοποιούνται στον χρηματοοικονομικό τομέα,</a:t>
            </a:r>
            <a:endParaRPr lang="el-GR" sz="2400" dirty="0" smtClean="0"/>
          </a:p>
          <a:p>
            <a:r>
              <a:rPr lang="el-GR" sz="2400" dirty="0" smtClean="0">
                <a:hlinkClick r:id="rId5" action="ppaction://hlinksldjump"/>
              </a:rPr>
              <a:t>Λογισμικά που χρησιμοποιούνται στον τομέα παραγωγής,</a:t>
            </a:r>
            <a:endParaRPr lang="el-GR" sz="2400" dirty="0" smtClean="0"/>
          </a:p>
          <a:p>
            <a:r>
              <a:rPr lang="el-GR" sz="2400" dirty="0" smtClean="0">
                <a:hlinkClick r:id="rId6" action="ppaction://hlinksldjump"/>
              </a:rPr>
              <a:t>Προγράμματα </a:t>
            </a:r>
            <a:r>
              <a:rPr lang="en-US" sz="2400" dirty="0" smtClean="0">
                <a:hlinkClick r:id="rId6" action="ppaction://hlinksldjump"/>
              </a:rPr>
              <a:t>CAD/CAM/CAE</a:t>
            </a:r>
            <a:r>
              <a:rPr lang="el-GR" sz="2400" dirty="0" smtClean="0">
                <a:hlinkClick r:id="rId6" action="ppaction://hlinksldjump"/>
              </a:rPr>
              <a:t>,</a:t>
            </a:r>
            <a:endParaRPr lang="el-GR" sz="2400" dirty="0" smtClean="0"/>
          </a:p>
          <a:p>
            <a:r>
              <a:rPr lang="el-GR" sz="2400" dirty="0" smtClean="0">
                <a:hlinkClick r:id="rId7" action="ppaction://hlinksldjump"/>
              </a:rPr>
              <a:t>Σχεδιαστικά Προγράμματα,</a:t>
            </a:r>
            <a:endParaRPr lang="el-GR" sz="2400" dirty="0" smtClean="0"/>
          </a:p>
          <a:p>
            <a:r>
              <a:rPr lang="el-GR" sz="2400" dirty="0" smtClean="0">
                <a:hlinkClick r:id="rId8" action="ppaction://hlinksldjump"/>
              </a:rPr>
              <a:t>Συστήματα Διαχείρισης Αποθήκης,</a:t>
            </a:r>
            <a:endParaRPr lang="el-GR" sz="2400" dirty="0" smtClean="0"/>
          </a:p>
          <a:p>
            <a:r>
              <a:rPr lang="el-GR" sz="2400" dirty="0" smtClean="0">
                <a:hlinkClick r:id="rId9" action="ppaction://hlinksldjump"/>
              </a:rPr>
              <a:t>Συστήματα Διαχείρισης Επιχειρησιακών Πόρων (</a:t>
            </a:r>
            <a:r>
              <a:rPr lang="en-US" sz="2400" dirty="0" smtClean="0">
                <a:hlinkClick r:id="rId9" action="ppaction://hlinksldjump"/>
              </a:rPr>
              <a:t>ERP</a:t>
            </a:r>
            <a:r>
              <a:rPr lang="el-GR" sz="2400" dirty="0" smtClean="0">
                <a:hlinkClick r:id="rId9" action="ppaction://hlinksldjump"/>
              </a:rPr>
              <a:t>),</a:t>
            </a:r>
            <a:endParaRPr lang="el-GR" sz="2400" dirty="0" smtClean="0"/>
          </a:p>
          <a:p>
            <a:r>
              <a:rPr lang="el-GR" sz="2400" dirty="0" smtClean="0">
                <a:hlinkClick r:id="rId10" action="ppaction://hlinksldjump"/>
              </a:rPr>
              <a:t>Λογισμικό </a:t>
            </a:r>
            <a:r>
              <a:rPr lang="en-US" sz="2400" dirty="0" smtClean="0">
                <a:hlinkClick r:id="rId10" action="ppaction://hlinksldjump"/>
              </a:rPr>
              <a:t>CRM (Customer Relation Management</a:t>
            </a:r>
            <a:r>
              <a:rPr lang="el-GR" sz="2400" dirty="0" smtClean="0">
                <a:hlinkClick r:id="rId10" action="ppaction://hlinksldjump"/>
              </a:rPr>
              <a:t>),</a:t>
            </a:r>
            <a:endParaRPr lang="el-GR" sz="2400" dirty="0" smtClean="0"/>
          </a:p>
          <a:p>
            <a:r>
              <a:rPr lang="el-GR" sz="2400" dirty="0" smtClean="0">
                <a:hlinkClick r:id="rId11" action="ppaction://hlinksldjump"/>
              </a:rPr>
              <a:t>Αυτοματισμοί.</a:t>
            </a:r>
            <a:endParaRPr lang="el-GR" sz="2400" dirty="0" smtClean="0"/>
          </a:p>
          <a:p>
            <a:pPr>
              <a:buFont typeface="Wingdings" pitchFamily="2" charset="2"/>
              <a:buChar char="§"/>
            </a:pPr>
            <a:endParaRPr lang="el-GR"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Βασικά οφέλη της διαδικτυακής</a:t>
            </a:r>
            <a:r>
              <a:rPr lang="en-US" sz="4000" dirty="0"/>
              <a:t> </a:t>
            </a:r>
            <a:r>
              <a:rPr lang="el-GR" sz="4000" dirty="0"/>
              <a:t>δραστηριοποίησης για τις </a:t>
            </a:r>
            <a:r>
              <a:rPr lang="el-GR" sz="4000" dirty="0" smtClean="0"/>
              <a:t>επιχειρήσεις</a:t>
            </a:r>
            <a:r>
              <a:rPr lang="el-GR" sz="4000" dirty="0"/>
              <a:t> </a:t>
            </a:r>
            <a:r>
              <a:rPr lang="el-GR" sz="4000" dirty="0" smtClean="0"/>
              <a:t>(1 από 3)</a:t>
            </a:r>
            <a:endParaRPr lang="el-GR" sz="4000" dirty="0"/>
          </a:p>
        </p:txBody>
      </p:sp>
      <p:sp>
        <p:nvSpPr>
          <p:cNvPr id="6" name="Rectangle 4"/>
          <p:cNvSpPr txBox="1">
            <a:spLocks noChangeArrowheads="1"/>
          </p:cNvSpPr>
          <p:nvPr/>
        </p:nvSpPr>
        <p:spPr>
          <a:xfrm>
            <a:off x="467545" y="2060848"/>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l-GR" sz="2400" i="1" dirty="0"/>
              <a:t>Ευρεία γεωγραφική κάλυψη</a:t>
            </a:r>
            <a:r>
              <a:rPr lang="el-GR" sz="2400" dirty="0"/>
              <a:t>: οι επιχειρήσεις έχουν τη δυνατότητα να απευθυνθούν σε πελάτες που βρίσκονται παντού, χωρίς τη σύσταση τοπικού υποκαταστήματος. </a:t>
            </a:r>
          </a:p>
          <a:p>
            <a:pPr>
              <a:lnSpc>
                <a:spcPct val="80000"/>
              </a:lnSpc>
              <a:buFont typeface="Wingdings" panose="05000000000000000000" pitchFamily="2" charset="2"/>
              <a:buChar char="Ø"/>
            </a:pPr>
            <a:r>
              <a:rPr lang="el-GR" sz="2400" i="1" dirty="0"/>
              <a:t>Ελαχιστοποίηση της προμηθευτικής αλυσίδας</a:t>
            </a:r>
            <a:r>
              <a:rPr lang="el-GR" sz="2400" dirty="0"/>
              <a:t>: ο προμηθευτής μπορεί να απευθυνθεί απευθείας στον πελάτη, χωρίς την ανάμειξη «ενδιάμεσων». </a:t>
            </a:r>
          </a:p>
          <a:p>
            <a:pPr>
              <a:lnSpc>
                <a:spcPct val="80000"/>
              </a:lnSpc>
              <a:buFont typeface="Wingdings" panose="05000000000000000000" pitchFamily="2" charset="2"/>
              <a:buChar char="Ø"/>
            </a:pPr>
            <a:r>
              <a:rPr lang="el-GR" sz="2400" i="1" dirty="0"/>
              <a:t>Μείωση λειτουργικού κόστους</a:t>
            </a:r>
            <a:r>
              <a:rPr lang="el-GR" sz="2400" dirty="0"/>
              <a:t>: η μείωση του λειτουργικού κόστους οφείλεται στο γεγονός ότι οι επιχειρήσεις μπορούν να εξυπηρετήσουν τους πελάτες με ελάχιστο κόστος. Επίσης, όσο αυξάνεται ο αριθμός των πελατών ενός ηλεκτρονικού καταστήματος, τόσο μειώνεται το συνολικό κόστος εξυπηρέτησής τους. </a:t>
            </a:r>
            <a:endParaRPr lang="el-GR" sz="2400" dirty="0" smtClean="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50</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58417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Βασικά οφέλη της διαδικτυακής</a:t>
            </a:r>
            <a:r>
              <a:rPr lang="en-US" sz="4000" dirty="0"/>
              <a:t> </a:t>
            </a:r>
            <a:r>
              <a:rPr lang="el-GR" sz="4000" dirty="0"/>
              <a:t>δραστηριοποίησης για τις επιχειρήσεις </a:t>
            </a:r>
            <a:r>
              <a:rPr lang="el-GR" sz="4000" dirty="0" smtClean="0"/>
              <a:t>(2 </a:t>
            </a:r>
            <a:r>
              <a:rPr lang="el-GR" sz="4000" dirty="0"/>
              <a:t>από </a:t>
            </a:r>
            <a:r>
              <a:rPr lang="el-GR" sz="4000" dirty="0" smtClean="0"/>
              <a:t>3)</a:t>
            </a:r>
            <a:endParaRPr lang="el-GR" sz="4000" dirty="0"/>
          </a:p>
        </p:txBody>
      </p:sp>
      <p:sp>
        <p:nvSpPr>
          <p:cNvPr id="6" name="Rectangle 4"/>
          <p:cNvSpPr txBox="1">
            <a:spLocks noChangeArrowheads="1"/>
          </p:cNvSpPr>
          <p:nvPr/>
        </p:nvSpPr>
        <p:spPr>
          <a:xfrm>
            <a:off x="467545" y="1772816"/>
            <a:ext cx="828092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l-GR" sz="2400" i="1" dirty="0" smtClean="0"/>
              <a:t>Συνεχής λειτουργία</a:t>
            </a:r>
            <a:r>
              <a:rPr lang="el-GR" sz="2400" dirty="0" smtClean="0"/>
              <a:t>: το διαδίκτυο είναι ίσως τα μοναδικό κανάλι εξυπηρέτησης πελατών που επιτρέπει την πραγματοποίηση αγορών οποιαδήποτε στιγμή το 24ωρο. </a:t>
            </a:r>
          </a:p>
          <a:p>
            <a:pPr>
              <a:lnSpc>
                <a:spcPct val="80000"/>
              </a:lnSpc>
              <a:buFont typeface="Wingdings" panose="05000000000000000000" pitchFamily="2" charset="2"/>
              <a:buChar char="Ø"/>
            </a:pPr>
            <a:r>
              <a:rPr lang="el-GR" sz="2400" i="1" dirty="0" smtClean="0"/>
              <a:t>Εργαλείο </a:t>
            </a:r>
            <a:r>
              <a:rPr lang="el-GR" sz="2400" i="1" dirty="0" err="1" smtClean="0"/>
              <a:t>μάρκετιγκ</a:t>
            </a:r>
            <a:r>
              <a:rPr lang="el-GR" sz="2400" dirty="0" smtClean="0"/>
              <a:t>: οι επιχειρήσεις μπορούν να εκμεταλλευτούν τις δυνατότητες του διαδικτύου για προσφορές, διαχείριση και ενημέρωση πελατών, στατιστικά στοιχεία πρόσβασης και πωλήσεων. </a:t>
            </a:r>
          </a:p>
          <a:p>
            <a:pPr>
              <a:lnSpc>
                <a:spcPct val="80000"/>
              </a:lnSpc>
              <a:buFont typeface="Wingdings" panose="05000000000000000000" pitchFamily="2" charset="2"/>
              <a:buChar char="Ø"/>
            </a:pPr>
            <a:r>
              <a:rPr lang="el-GR" sz="2400" i="1" dirty="0" smtClean="0"/>
              <a:t>Αύξηση των πωλήσεων </a:t>
            </a:r>
            <a:endParaRPr lang="el-GR" sz="2400" dirty="0" smtClean="0"/>
          </a:p>
          <a:p>
            <a:pPr>
              <a:lnSpc>
                <a:spcPct val="80000"/>
              </a:lnSpc>
              <a:buFont typeface="Wingdings" panose="05000000000000000000" pitchFamily="2" charset="2"/>
              <a:buChar char="Ø"/>
            </a:pPr>
            <a:r>
              <a:rPr lang="el-GR" sz="2400" i="1" dirty="0" smtClean="0"/>
              <a:t>Άμεση ικανοποίηση των πελατών </a:t>
            </a:r>
            <a:endParaRPr lang="el-GR" sz="2400" dirty="0" smtClean="0"/>
          </a:p>
          <a:p>
            <a:pPr>
              <a:lnSpc>
                <a:spcPct val="80000"/>
              </a:lnSpc>
              <a:buFont typeface="Wingdings" panose="05000000000000000000" pitchFamily="2" charset="2"/>
              <a:buChar char="Ø"/>
            </a:pPr>
            <a:r>
              <a:rPr lang="el-GR" sz="2400" i="1" dirty="0" smtClean="0"/>
              <a:t>Άμεση ενημέρωση των πελατών </a:t>
            </a:r>
            <a:r>
              <a:rPr lang="el-GR" sz="2400" dirty="0" smtClean="0"/>
              <a:t>για καινούρια προϊόντα </a:t>
            </a:r>
          </a:p>
          <a:p>
            <a:pPr>
              <a:lnSpc>
                <a:spcPct val="80000"/>
              </a:lnSpc>
              <a:buFont typeface="Wingdings" panose="05000000000000000000" pitchFamily="2" charset="2"/>
              <a:buChar char="Ø"/>
            </a:pPr>
            <a:r>
              <a:rPr lang="el-GR" sz="2400" i="1" dirty="0" smtClean="0"/>
              <a:t>Βελτίωση της επικοινωνίας </a:t>
            </a:r>
            <a:r>
              <a:rPr lang="el-GR" sz="2400" dirty="0" smtClean="0"/>
              <a:t>με τους πελάτες </a:t>
            </a:r>
          </a:p>
          <a:p>
            <a:pPr>
              <a:lnSpc>
                <a:spcPct val="80000"/>
              </a:lnSpc>
              <a:buFont typeface="Wingdings" panose="05000000000000000000" pitchFamily="2" charset="2"/>
              <a:buChar char="Ø"/>
            </a:pPr>
            <a:r>
              <a:rPr lang="el-GR" sz="2400" i="1" dirty="0" smtClean="0"/>
              <a:t>Βέλτιστη διαχείριση </a:t>
            </a:r>
            <a:r>
              <a:rPr lang="el-GR" sz="2400" dirty="0" smtClean="0"/>
              <a:t>των προϊόντων και των παραγγελιών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51</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0"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Βασικά οφέλη της διαδικτυακής</a:t>
            </a:r>
            <a:r>
              <a:rPr lang="en-US" sz="4000" dirty="0"/>
              <a:t> </a:t>
            </a:r>
            <a:r>
              <a:rPr lang="el-GR" sz="4000" dirty="0"/>
              <a:t>δραστηριοποίησης για τις επιχειρήσεις </a:t>
            </a:r>
            <a:r>
              <a:rPr lang="el-GR" sz="4000" dirty="0" smtClean="0"/>
              <a:t>(3 </a:t>
            </a:r>
            <a:r>
              <a:rPr lang="el-GR" sz="4000" dirty="0"/>
              <a:t>από 3)</a:t>
            </a:r>
          </a:p>
        </p:txBody>
      </p:sp>
      <p:pic>
        <p:nvPicPr>
          <p:cNvPr id="8" name="Picture 5" descr="Εικόνα.&#10;Η  Franz Design υιοθέτησε την λύση του e-επιχειρείν προκειμένου να επεκτείνει τις πωλήσεις της στο εξωτερικό. Πρόκειται για ιρλανδική εταιρεία σχεδιασμού και κατασκευής επίπλων και ειδών δώρου από υψηλής ποιότητας ιρλανδικό ξύλο. Πριν εξετάσει τον τρόπο δημιουργίας του δικτυακού τόπου, η εταιρεία ανέλυσε τις απαιτήσεις ενός τέτοιου εγχειρήματος. Τελικά, κατέληξε ότι το site έπρεπε να έχει τους εξής στόχους: &#10;• να περιορίσει την ανάγκη να ταχυδρομούνται κατάλογοι προϊόντων σε πιθανούς πελάτες, επιδεικνύοντας οπτικά όλο το εύρος των προϊόντων, &#10;• να διευκολύνει τις συναλλαγές προσφέροντας ένα on-line σύστημα αγοράς, &#10;• να συναλλάσσεται σε διάφορα νομίσματα, δίνοντας στο χρήστη τη δυνατότητα να επιλέξει &#10;• και, το πιο σημαντικό, να ανανεώνει μια βάση δεδομένων, όπου θα καταγράφονταν όλες οι επισκέψεις στο site, συγκεντρώνοντας ονόματα, γεωγραφικές θέσεις και προϊόντα που αγοράστηκαν.&#10;"/>
          <p:cNvPicPr>
            <a:picLocks noChangeAspect="1" noChangeArrowheads="1"/>
          </p:cNvPicPr>
          <p:nvPr/>
        </p:nvPicPr>
        <p:blipFill>
          <a:blip r:embed="rId3" cstate="print"/>
          <a:srcRect/>
          <a:stretch>
            <a:fillRect/>
          </a:stretch>
        </p:blipFill>
        <p:spPr bwMode="auto">
          <a:xfrm>
            <a:off x="539552" y="1844824"/>
            <a:ext cx="7992888" cy="4536504"/>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52</a:t>
            </a:fld>
            <a:endParaRPr lang="el-GR" dirty="0"/>
          </a:p>
        </p:txBody>
      </p:sp>
    </p:spTree>
    <p:custDataLst>
      <p:tags r:id="rId1"/>
    </p:custDataLst>
    <p:extLst>
      <p:ext uri="{BB962C8B-B14F-4D97-AF65-F5344CB8AC3E}">
        <p14:creationId xmlns:p14="http://schemas.microsoft.com/office/powerpoint/2010/main" val="2982421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Εισαγωγή</a:t>
            </a:r>
            <a:endParaRPr lang="el-GR" dirty="0"/>
          </a:p>
        </p:txBody>
      </p:sp>
      <p:sp>
        <p:nvSpPr>
          <p:cNvPr id="23" name="Rectangle 3"/>
          <p:cNvSpPr>
            <a:spLocks noGrp="1" noChangeArrowheads="1"/>
          </p:cNvSpPr>
          <p:nvPr>
            <p:ph idx="1"/>
          </p:nvPr>
        </p:nvSpPr>
        <p:spPr>
          <a:xfrm>
            <a:off x="457200" y="1600200"/>
            <a:ext cx="8229600" cy="2908920"/>
          </a:xfrm>
        </p:spPr>
        <p:txBody>
          <a:bodyPr>
            <a:normAutofit/>
          </a:bodyPr>
          <a:lstStyle/>
          <a:p>
            <a:pPr algn="just"/>
            <a:r>
              <a:rPr lang="el-GR" sz="2400" dirty="0"/>
              <a:t>Ταχύτητα αλλαγής της τεχνολογίας και ειδικότερα της </a:t>
            </a:r>
            <a:r>
              <a:rPr lang="el-GR" sz="2400" dirty="0" smtClean="0"/>
              <a:t>Πληροφορικής.</a:t>
            </a:r>
            <a:endParaRPr lang="el-GR" sz="2400" dirty="0"/>
          </a:p>
          <a:p>
            <a:pPr algn="just"/>
            <a:r>
              <a:rPr lang="el-GR" sz="2400" dirty="0"/>
              <a:t>Η πληροφορική στον χώρο των </a:t>
            </a:r>
            <a:r>
              <a:rPr lang="el-GR" sz="2400" dirty="0" smtClean="0"/>
              <a:t>επιχειρήσεων:</a:t>
            </a:r>
            <a:endParaRPr lang="el-GR" sz="2400" dirty="0"/>
          </a:p>
          <a:p>
            <a:pPr lvl="1" algn="just"/>
            <a:r>
              <a:rPr lang="el-GR" sz="2400" dirty="0" smtClean="0"/>
              <a:t>Παραγωγικότητα, </a:t>
            </a:r>
            <a:endParaRPr lang="el-GR" sz="2400" dirty="0"/>
          </a:p>
          <a:p>
            <a:pPr lvl="1" algn="just"/>
            <a:r>
              <a:rPr lang="el-GR" sz="2400" dirty="0"/>
              <a:t>Ποιότητα των διαδικασιών και των </a:t>
            </a:r>
            <a:r>
              <a:rPr lang="el-GR" sz="2400" dirty="0" smtClean="0"/>
              <a:t>προϊόντων,</a:t>
            </a:r>
            <a:endParaRPr lang="el-GR" sz="2400" dirty="0"/>
          </a:p>
          <a:p>
            <a:pPr algn="just"/>
            <a:r>
              <a:rPr lang="el-GR" sz="2400" dirty="0"/>
              <a:t>«Έξυπνα» </a:t>
            </a:r>
            <a:r>
              <a:rPr lang="el-GR" sz="2400" dirty="0" smtClean="0"/>
              <a:t>προϊόντα.</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r>
              <a:rPr lang="el-GR" dirty="0"/>
              <a:t>Οι τομείς </a:t>
            </a:r>
          </a:p>
        </p:txBody>
      </p:sp>
      <p:sp>
        <p:nvSpPr>
          <p:cNvPr id="9" name="Rectangle 3"/>
          <p:cNvSpPr txBox="1">
            <a:spLocks noChangeArrowheads="1"/>
          </p:cNvSpPr>
          <p:nvPr>
            <p:custDataLst>
              <p:tags r:id="rId2"/>
            </p:custDataLst>
          </p:nvPr>
        </p:nvSpPr>
        <p:spPr>
          <a:xfrm>
            <a:off x="467544" y="1855489"/>
            <a:ext cx="8219256" cy="18615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l-GR" sz="2800" dirty="0"/>
              <a:t>Χρηματοοικονομικός </a:t>
            </a:r>
            <a:r>
              <a:rPr lang="el-GR" sz="2800" dirty="0" smtClean="0"/>
              <a:t>τομέας,</a:t>
            </a:r>
            <a:endParaRPr lang="el-GR" sz="2800" dirty="0"/>
          </a:p>
          <a:p>
            <a:pPr marL="457200" indent="-457200" algn="l">
              <a:buFont typeface="Wingdings" panose="05000000000000000000" pitchFamily="2" charset="2"/>
              <a:buChar char="§"/>
            </a:pPr>
            <a:r>
              <a:rPr lang="el-GR" sz="2800" dirty="0" smtClean="0"/>
              <a:t>Παραγωγή,</a:t>
            </a:r>
            <a:endParaRPr lang="el-GR" sz="2800" dirty="0"/>
          </a:p>
          <a:p>
            <a:pPr marL="457200" indent="-457200" algn="l">
              <a:buFont typeface="Wingdings" panose="05000000000000000000" pitchFamily="2" charset="2"/>
              <a:buChar char="§"/>
            </a:pPr>
            <a:r>
              <a:rPr lang="el-GR" sz="2800" dirty="0"/>
              <a:t>Διακίνηση και αξιοποίηση της </a:t>
            </a:r>
            <a:r>
              <a:rPr lang="el-GR" sz="2800" dirty="0" smtClean="0"/>
              <a:t>πληροφορίας.</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 χρηματοοικονομικός τομέας</a:t>
            </a:r>
          </a:p>
        </p:txBody>
      </p:sp>
      <p:sp>
        <p:nvSpPr>
          <p:cNvPr id="2" name="Ορθογώνιο 1" descr="Στην ελληνική αγορά διατίθεται ολοκληρωμένα πακέτα λύσεων που μπορούν να ταιριάξουν ή να προσαρμοστούν στις ανάγκες τις κάθε επιχείρησης. &#10;&#10;Τα πιο συνηθισμένα είδη λύσεων αφορούν:&#10;WMS (Warehouse Management Systems),&#10;Εφαρμογές μηχανογραφημένης λογιστικής,&#10;ERP (Enterprise Resource Planning),  &#10;CRM (Customer Relation Management).&#10;"/>
          <p:cNvSpPr/>
          <p:nvPr/>
        </p:nvSpPr>
        <p:spPr>
          <a:xfrm>
            <a:off x="467544" y="1484784"/>
            <a:ext cx="8219256" cy="3970318"/>
          </a:xfrm>
          <a:prstGeom prst="rect">
            <a:avLst/>
          </a:prstGeom>
        </p:spPr>
        <p:txBody>
          <a:bodyPr wrap="square">
            <a:spAutoFit/>
          </a:bodyPr>
          <a:lstStyle/>
          <a:p>
            <a:pPr marL="457200" indent="-457200">
              <a:buFont typeface="Wingdings" panose="05000000000000000000" pitchFamily="2" charset="2"/>
              <a:buChar char="§"/>
            </a:pPr>
            <a:r>
              <a:rPr lang="el-GR" sz="2800" dirty="0"/>
              <a:t>Στην ελληνική αγορά διατίθεται ολοκληρωμένα πακέτα λύσεων που μπορούν να ταιριάξουν ή να προσαρμοστούν στις ανάγκες τις κάθε επιχείρησης. </a:t>
            </a:r>
          </a:p>
          <a:p>
            <a:pPr marL="457200" indent="-457200">
              <a:buFont typeface="Wingdings" panose="05000000000000000000" pitchFamily="2" charset="2"/>
              <a:buChar char="§"/>
            </a:pPr>
            <a:endParaRPr lang="el-GR" sz="2800" dirty="0"/>
          </a:p>
          <a:p>
            <a:pPr marL="457200" indent="-457200">
              <a:buFont typeface="Wingdings" panose="05000000000000000000" pitchFamily="2" charset="2"/>
              <a:buChar char="§"/>
            </a:pPr>
            <a:r>
              <a:rPr lang="el-GR" sz="2800" dirty="0"/>
              <a:t>Τα πιο συνηθισμένα είδη λύσεων </a:t>
            </a:r>
            <a:r>
              <a:rPr lang="el-GR" sz="2800" dirty="0" smtClean="0"/>
              <a:t>αφορούν:</a:t>
            </a:r>
            <a:endParaRPr lang="el-GR" sz="2800" dirty="0"/>
          </a:p>
          <a:p>
            <a:pPr marL="914400" lvl="1" indent="-457200">
              <a:buFont typeface="Arial" panose="020B0604020202020204" pitchFamily="34" charset="0"/>
              <a:buChar char="•"/>
            </a:pPr>
            <a:r>
              <a:rPr lang="en-GB" sz="2800" dirty="0"/>
              <a:t>WMS (Warehouse Management Systems</a:t>
            </a:r>
            <a:r>
              <a:rPr lang="en-GB" sz="2800" dirty="0" smtClean="0"/>
              <a:t>)</a:t>
            </a:r>
            <a:r>
              <a:rPr lang="el-GR" sz="2800" dirty="0" smtClean="0"/>
              <a:t>,</a:t>
            </a:r>
            <a:endParaRPr lang="el-GR" sz="2800" dirty="0"/>
          </a:p>
          <a:p>
            <a:pPr marL="914400" lvl="1" indent="-457200">
              <a:buFont typeface="Arial" panose="020B0604020202020204" pitchFamily="34" charset="0"/>
              <a:buChar char="•"/>
            </a:pPr>
            <a:r>
              <a:rPr lang="el-GR" sz="2800" dirty="0"/>
              <a:t>Εφαρμογές μηχανογραφημένης </a:t>
            </a:r>
            <a:r>
              <a:rPr lang="el-GR" sz="2800" dirty="0" smtClean="0"/>
              <a:t>λογιστικής,</a:t>
            </a:r>
            <a:endParaRPr lang="el-GR" sz="2800" dirty="0"/>
          </a:p>
          <a:p>
            <a:pPr marL="914400" lvl="1" indent="-457200">
              <a:buFont typeface="Arial" panose="020B0604020202020204" pitchFamily="34" charset="0"/>
              <a:buChar char="•"/>
            </a:pPr>
            <a:r>
              <a:rPr lang="el-GR" sz="2800" dirty="0"/>
              <a:t>ERP (</a:t>
            </a:r>
            <a:r>
              <a:rPr lang="el-GR" sz="2800" dirty="0" err="1"/>
              <a:t>Enterprise</a:t>
            </a:r>
            <a:r>
              <a:rPr lang="el-GR" sz="2800" dirty="0"/>
              <a:t> </a:t>
            </a:r>
            <a:r>
              <a:rPr lang="en-GB" sz="2800" dirty="0"/>
              <a:t>Resource Planning</a:t>
            </a:r>
            <a:r>
              <a:rPr lang="en-GB" sz="2800" dirty="0" smtClean="0"/>
              <a:t>)</a:t>
            </a:r>
            <a:r>
              <a:rPr lang="el-GR" sz="2800" dirty="0" smtClean="0"/>
              <a:t>,</a:t>
            </a:r>
            <a:r>
              <a:rPr lang="en-GB" sz="2800" dirty="0" smtClean="0"/>
              <a:t>  </a:t>
            </a:r>
            <a:endParaRPr lang="el-GR" sz="2800" dirty="0"/>
          </a:p>
          <a:p>
            <a:pPr marL="914400" lvl="1" indent="-457200">
              <a:buFont typeface="Arial" panose="020B0604020202020204" pitchFamily="34" charset="0"/>
              <a:buChar char="•"/>
            </a:pPr>
            <a:r>
              <a:rPr lang="en-GB" sz="2800" dirty="0"/>
              <a:t>CR</a:t>
            </a:r>
            <a:r>
              <a:rPr lang="en-US" sz="2800" dirty="0"/>
              <a:t>M</a:t>
            </a:r>
            <a:r>
              <a:rPr lang="en-GB" sz="2800" dirty="0"/>
              <a:t> (Customer Relation </a:t>
            </a:r>
            <a:r>
              <a:rPr lang="el-GR" sz="2800" dirty="0" err="1"/>
              <a:t>Management</a:t>
            </a:r>
            <a:r>
              <a:rPr lang="el-GR" sz="2800" dirty="0"/>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 τομέας παραγωγής</a:t>
            </a:r>
          </a:p>
        </p:txBody>
      </p:sp>
      <p:sp>
        <p:nvSpPr>
          <p:cNvPr id="6" name="Θέση περιεχομένου 2" descr="Στον τομέα παραγωγής, τα πακέτα πληροφορικής αφορούν: &#10;Αυτοματισμοί:&#10;Προγραμματισμός,&#10;παρακολούθηση και &#10;έλεγχος της παραγωγής.&#10;CAD/ CAM. &#10;"/>
          <p:cNvSpPr>
            <a:spLocks noGrp="1"/>
          </p:cNvSpPr>
          <p:nvPr>
            <p:ph idx="1"/>
          </p:nvPr>
        </p:nvSpPr>
        <p:spPr>
          <a:xfrm>
            <a:off x="467544" y="1700808"/>
            <a:ext cx="8219256" cy="4320480"/>
          </a:xfrm>
        </p:spPr>
        <p:txBody>
          <a:bodyPr>
            <a:noAutofit/>
          </a:bodyPr>
          <a:lstStyle/>
          <a:p>
            <a:r>
              <a:rPr lang="el-GR" dirty="0"/>
              <a:t>Στον τομέα παραγωγής, τα πακέτα πληροφορικής </a:t>
            </a:r>
            <a:r>
              <a:rPr lang="el-GR" dirty="0" smtClean="0"/>
              <a:t>αφορούν: </a:t>
            </a:r>
            <a:endParaRPr lang="el-GR" dirty="0"/>
          </a:p>
          <a:p>
            <a:pPr lvl="1"/>
            <a:r>
              <a:rPr lang="el-GR" dirty="0" smtClean="0"/>
              <a:t>Αυτοματισμοί:</a:t>
            </a:r>
            <a:endParaRPr lang="el-GR" dirty="0"/>
          </a:p>
          <a:p>
            <a:pPr lvl="2"/>
            <a:r>
              <a:rPr lang="el-GR" dirty="0" smtClean="0"/>
              <a:t>Προγραμματισμός,</a:t>
            </a:r>
            <a:endParaRPr lang="el-GR" dirty="0"/>
          </a:p>
          <a:p>
            <a:pPr lvl="2"/>
            <a:r>
              <a:rPr lang="el-GR" dirty="0"/>
              <a:t>παρακολούθηση και </a:t>
            </a:r>
          </a:p>
          <a:p>
            <a:pPr lvl="2"/>
            <a:r>
              <a:rPr lang="el-GR" dirty="0"/>
              <a:t>έλεγχος της </a:t>
            </a:r>
            <a:r>
              <a:rPr lang="el-GR" dirty="0" smtClean="0"/>
              <a:t>παραγωγής.</a:t>
            </a:r>
            <a:endParaRPr lang="el-GR" dirty="0"/>
          </a:p>
          <a:p>
            <a:pPr lvl="1"/>
            <a:r>
              <a:rPr lang="el-GR" dirty="0"/>
              <a:t>CAD/ </a:t>
            </a:r>
            <a:r>
              <a:rPr lang="el-GR" dirty="0" smtClean="0"/>
              <a:t>CAM. </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 πληροφορικής στις επιχειρήσεις Ξύλου &amp; Επίπλου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56:11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8,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8,9,10,11,5,17,"/>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3,6,10,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12,13,14,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6,8,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9,10,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2,8,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9CE54DB-7F75-42DE-A29E-3BF20995BAB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4193</TotalTime>
  <Words>2515</Words>
  <Application>Microsoft Office PowerPoint</Application>
  <PresentationFormat>Προβολή στην οθόνη (4:3)</PresentationFormat>
  <Paragraphs>379</Paragraphs>
  <Slides>53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Πληροφορική</vt:lpstr>
      <vt:lpstr>Άδειες Χρήσης</vt:lpstr>
      <vt:lpstr>Χρηματοδότηση</vt:lpstr>
      <vt:lpstr>Σκοποί  ενότητας</vt:lpstr>
      <vt:lpstr>Περιεχόμενα ενότητας</vt:lpstr>
      <vt:lpstr>Εισαγωγή</vt:lpstr>
      <vt:lpstr>Οι τομείς </vt:lpstr>
      <vt:lpstr>Ο χρηματοοικονομικός τομέας</vt:lpstr>
      <vt:lpstr>Ο τομέας παραγωγής</vt:lpstr>
      <vt:lpstr>Στόχος</vt:lpstr>
      <vt:lpstr>Προγράμματα CAD/CAM/CAE</vt:lpstr>
      <vt:lpstr>Computer Aided Design (1 από 4)</vt:lpstr>
      <vt:lpstr>Computer Aided Design (2 από 4)</vt:lpstr>
      <vt:lpstr>Computer Aided Design (3 από 4)</vt:lpstr>
      <vt:lpstr>Computer Aided Design (4 από 4)</vt:lpstr>
      <vt:lpstr>CAM  (Computer Aided Manufacturing )</vt:lpstr>
      <vt:lpstr>Σχεδιαστικά Προγράμματα</vt:lpstr>
      <vt:lpstr>Βήμα 1 – Modelling</vt:lpstr>
      <vt:lpstr>Βήμα 2 – Δημιουργία σχεδίων</vt:lpstr>
      <vt:lpstr>Βήμα 3 – Παρουσίαση</vt:lpstr>
      <vt:lpstr>Εφαρμογές Μηχανογραφημένης Λογιστικής (1 από 6)</vt:lpstr>
      <vt:lpstr>Εφαρμογές Μηχανογραφημένης Λογιστικής (2 από 6)</vt:lpstr>
      <vt:lpstr>Εφαρμογές Μηχανογραφημένης Λογιστικής (3 από 6)</vt:lpstr>
      <vt:lpstr>Εφαρμογές Μηχανογραφημένης Λογιστικής (4 από 6)</vt:lpstr>
      <vt:lpstr>Εφαρμογές Μηχανογραφημένης Λογιστικής (5 από 6)</vt:lpstr>
      <vt:lpstr>Εφαρμογές Μηχανογραφημένης Λογιστικής (6 από 6)</vt:lpstr>
      <vt:lpstr>Εφαρμογές αυτοματισμού γραφείου</vt:lpstr>
      <vt:lpstr>Λογισμικό διατήρησης των αρχείων της επιχείρησης (1 από 2)</vt:lpstr>
      <vt:lpstr>Λογισμικό διατήρησης των αρχείων της επιχείρησης (2 από 2)</vt:lpstr>
      <vt:lpstr>Προγραμματισμό της παραγωγής</vt:lpstr>
      <vt:lpstr>Συστήματα Διαχείρισης Αποθήκης (WMS) (1 από 6)</vt:lpstr>
      <vt:lpstr>Συστήματα Διαχείρισης Αποθήκης (WMS) (2 από 6)</vt:lpstr>
      <vt:lpstr>Συστήματα Διαχείρισης Αποθήκης (WMS) (3 από 6)</vt:lpstr>
      <vt:lpstr>Συστήματα Διαχείρισης Αποθήκης (WMS) (4 από 6)</vt:lpstr>
      <vt:lpstr>Συστήματα Διαχείρισης Αποθήκης (WMS) (5 από 6)</vt:lpstr>
      <vt:lpstr>Συστήματα Διαχείρισης Αποθήκης (WMS) (6 από 6)</vt:lpstr>
      <vt:lpstr> Συστήματα Διαχείρισης Επιχειρησιακών Πόρων (ERP) (1 από 4)</vt:lpstr>
      <vt:lpstr> Συστήματα Διαχείρισης Επιχειρησιακών Πόρων (ERP) (2 από 4)</vt:lpstr>
      <vt:lpstr> Συστήματα Διαχείρισης Επιχειρησιακών Πόρων (ERP) (3 από 4)</vt:lpstr>
      <vt:lpstr> Συστήματα Διαχείρισης Επιχειρησιακών Πόρων (ERP) (4 από 4)</vt:lpstr>
      <vt:lpstr>CRM (Customer Relation Management) (1 από 2)</vt:lpstr>
      <vt:lpstr>CRM (Customer Relation Management) (2 από 2)</vt:lpstr>
      <vt:lpstr>Αυτοματισμοί</vt:lpstr>
      <vt:lpstr>Παραγωγή</vt:lpstr>
      <vt:lpstr>Ο υπολογιστής ως εργαλείο Επικοινωνίας, Πληροφόρησης και Αλληλεπίδρασης μέσω του Internet (1 από 2) </vt:lpstr>
      <vt:lpstr>Ο υπολογιστής ως εργαλείο Επικοινωνίας, Πληροφόρησης και Αλληλεπίδρασης μέσω του Internet (2 από 2) </vt:lpstr>
      <vt:lpstr>Ο υπολογιστής ως εργαλείο ψηφιακής διαφήμισης και τακτικής και άμεσης συνεργασίας με πελάτες / συνεργάτες (1 από 2)</vt:lpstr>
      <vt:lpstr>Ο υπολογιστής ως εργαλείο ψηφιακής διαφήμισης και τακτικής και άμεσης συνεργασίας με πελάτες / συνεργάτες (2 από 2)</vt:lpstr>
      <vt:lpstr>Ο υπολογιστής ως εργαλείο συναλλαγής με δημόσιους οργανισμούς και τράπεζες</vt:lpstr>
      <vt:lpstr>Βασικά οφέλη της διαδικτυακής δραστηριοποίησης για τις επιχειρήσεις (1 από 3)</vt:lpstr>
      <vt:lpstr>Βασικά οφέλη της διαδικτυακής δραστηριοποίησης για τις επιχειρήσεις (2 από 3)</vt:lpstr>
      <vt:lpstr>Βασικά οφέλη της διαδικτυακής δραστηριοποίησης για τις επιχειρήσεις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Εφαρμογές πληροφορικής στις επιχειρήσεις Ξύλου &amp; Επίπλου.</dc:subject>
  <dc:creator>Δήμητρα Αβραμούλη</dc:creator>
  <cp:keywords>Εφαρμογές πληροφορικής στις επιχειρήσεις Ξύλου &amp; Επίπλου</cp:keywords>
  <cp:lastModifiedBy>Windows User</cp:lastModifiedBy>
  <cp:revision>347</cp:revision>
  <dcterms:created xsi:type="dcterms:W3CDTF">2012-09-06T09:03:05Z</dcterms:created>
  <dcterms:modified xsi:type="dcterms:W3CDTF">2005-10-02T03:56:27Z</dcterms:modified>
</cp:coreProperties>
</file>