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notesSlides/notesSlide23.xml" ContentType="application/vnd.openxmlformats-officedocument.presentationml.notesSlide+xml"/>
  <Override PartName="/ppt/tags/tag124.xml" ContentType="application/vnd.openxmlformats-officedocument.presentationml.tags+xml"/>
  <Override PartName="/ppt/notesSlides/notesSlide2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3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33.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3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35.xml" ContentType="application/vnd.openxmlformats-officedocument.presentationml.notesSlide+xml"/>
  <Override PartName="/ppt/tags/tag184.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306" r:id="rId31"/>
    <p:sldId id="307" r:id="rId32"/>
    <p:sldId id="308" r:id="rId33"/>
    <p:sldId id="310" r:id="rId34"/>
    <p:sldId id="309" r:id="rId35"/>
    <p:sldId id="311" r:id="rId36"/>
    <p:sldId id="312" r:id="rId37"/>
    <p:sldId id="313"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48" y="6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4.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4.xml"/><Relationship Id="rId7"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5.xml"/><Relationship Id="rId5" Type="http://schemas.openxmlformats.org/officeDocument/2006/relationships/tags" Target="../tags/tag62.xml"/><Relationship Id="rId4" Type="http://schemas.openxmlformats.org/officeDocument/2006/relationships/tags" Target="../tags/tag61.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1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7.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notesSlide" Target="../notesSlides/notesSlide16.xml"/><Relationship Id="rId4" Type="http://schemas.openxmlformats.org/officeDocument/2006/relationships/tags" Target="../tags/tag87.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5.png"/><Relationship Id="rId5" Type="http://schemas.openxmlformats.org/officeDocument/2006/relationships/tags" Target="../tags/tag99.xml"/><Relationship Id="rId10" Type="http://schemas.openxmlformats.org/officeDocument/2006/relationships/image" Target="../media/image4.png"/><Relationship Id="rId4" Type="http://schemas.openxmlformats.org/officeDocument/2006/relationships/tags" Target="../tags/tag98.xml"/><Relationship Id="rId9"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notesSlide" Target="../notesSlides/notesSlide1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image" Target="../media/image5.png"/><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2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tags" Target="../tags/tag173.xml"/><Relationship Id="rId3" Type="http://schemas.openxmlformats.org/officeDocument/2006/relationships/tags" Target="../tags/tag150.xml"/><Relationship Id="rId21" Type="http://schemas.openxmlformats.org/officeDocument/2006/relationships/tags" Target="../tags/tag168.xml"/><Relationship Id="rId34" Type="http://schemas.openxmlformats.org/officeDocument/2006/relationships/notesSlide" Target="../notesSlides/notesSlide33.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33" Type="http://schemas.openxmlformats.org/officeDocument/2006/relationships/slideLayout" Target="../slideLayouts/slideLayout2.xml"/><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29" Type="http://schemas.openxmlformats.org/officeDocument/2006/relationships/tags" Target="../tags/tag176.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tags" Target="../tags/tag171.xml"/><Relationship Id="rId32" Type="http://schemas.openxmlformats.org/officeDocument/2006/relationships/tags" Target="../tags/tag179.xml"/><Relationship Id="rId37" Type="http://schemas.openxmlformats.org/officeDocument/2006/relationships/image" Target="../media/image6.png"/><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image" Target="../media/image4.png"/><Relationship Id="rId10" Type="http://schemas.openxmlformats.org/officeDocument/2006/relationships/tags" Target="../tags/tag157.xml"/><Relationship Id="rId19" Type="http://schemas.openxmlformats.org/officeDocument/2006/relationships/tags" Target="../tags/tag166.xml"/><Relationship Id="rId31" Type="http://schemas.openxmlformats.org/officeDocument/2006/relationships/tags" Target="../tags/tag178.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 Id="rId35"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8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Layout" Target="../slideLayouts/slideLayout2.xml"/><Relationship Id="rId7" Type="http://schemas.openxmlformats.org/officeDocument/2006/relationships/slide" Target="slide1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14.xml"/><Relationship Id="rId5" Type="http://schemas.openxmlformats.org/officeDocument/2006/relationships/slide" Target="slide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6.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notesSlide" Target="../notesSlides/notesSlide7.xml"/><Relationship Id="rId2" Type="http://schemas.openxmlformats.org/officeDocument/2006/relationships/tags" Target="../tags/tag20.xml"/><Relationship Id="rId16"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7:</a:t>
            </a:r>
            <a:r>
              <a:rPr lang="en-US" sz="2800" b="1" dirty="0" smtClean="0"/>
              <a:t> </a:t>
            </a:r>
            <a:r>
              <a:rPr lang="el-GR" altLang="el-GR" sz="2800" b="1" dirty="0"/>
              <a:t>Περισσότερες Δομές Ελέγχου</a:t>
            </a:r>
            <a:endParaRPr lang="el-GR" altLang="el-GR" sz="2800" b="1" dirty="0" smtClean="0"/>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27384"/>
            <a:ext cx="8229600" cy="1143000"/>
          </a:xfrm>
        </p:spPr>
        <p:txBody>
          <a:bodyPr>
            <a:normAutofit/>
          </a:bodyPr>
          <a:lstStyle/>
          <a:p>
            <a:r>
              <a:rPr lang="el-GR" altLang="el-GR" u="sng" dirty="0">
                <a:solidFill>
                  <a:schemeClr val="tx2"/>
                </a:solidFill>
              </a:rPr>
              <a:t>Φωλιασμένος Έλεγχος </a:t>
            </a:r>
            <a:r>
              <a:rPr lang="el-GR" altLang="el-GR" u="sng" dirty="0" smtClean="0">
                <a:solidFill>
                  <a:schemeClr val="tx2"/>
                </a:solidFill>
              </a:rPr>
              <a:t>(2 </a:t>
            </a:r>
            <a:r>
              <a:rPr lang="el-GR" altLang="el-GR" u="sng" dirty="0">
                <a:solidFill>
                  <a:schemeClr val="tx2"/>
                </a:solidFill>
              </a:rPr>
              <a:t>από 4)</a:t>
            </a:r>
            <a:endParaRPr lang="el-GR" dirty="0">
              <a:solidFill>
                <a:schemeClr val="tx2"/>
              </a:solidFill>
              <a:latin typeface="+mn-lt"/>
            </a:endParaRPr>
          </a:p>
        </p:txBody>
      </p:sp>
      <p:sp>
        <p:nvSpPr>
          <p:cNvPr id="20" name="Rectangle 3" descr="// Analysis τελε'ια cs&#10;// Analysis of Examination Results.&#10;    &#10;using System,&#10;  &#10;class Analysis,&#10;άγκιστρο,&#10;static void Main,  string[] args,&#10;άγκιστρο,&#10;int passes ίσο με 0,           // number of passes,&#10;failures ίσο με 0, (σχόλιο: Αρχική θέση τόσο των ςπιτυχιών όσο και των αποτυχιών στο 0. Θέτει την μέτρηση των μαθητών στο 1.&#10;          // number of failures,&#10;student ίσο με 1,          // student counter,&#10;grade,                // one exam grade,&#10;&#10;// process 10 students, counter controlled loop&#10;while,  student μικρότερο ή ίσο του 10, (σχόλιο: Μία while επανάληψη που θα γίνει 10 φορές.)&#10;άγκιστρο,&#10;&#10;"/>
          <p:cNvSpPr>
            <a:spLocks noChangeArrowheads="1"/>
          </p:cNvSpPr>
          <p:nvPr>
            <p:custDataLst>
              <p:tags r:id="rId2"/>
            </p:custDataLst>
          </p:nvPr>
        </p:nvSpPr>
        <p:spPr bwMode="auto">
          <a:xfrm>
            <a:off x="304800" y="1051520"/>
            <a:ext cx="838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rgbClr val="5F5F5F"/>
                </a:solidFill>
                <a:latin typeface="+mn-lt"/>
                <a:cs typeface="Times New Roman" pitchFamily="18" charset="0"/>
              </a:rPr>
              <a:t>1    </a:t>
            </a:r>
            <a:r>
              <a:rPr lang="en-US" altLang="el-GR" sz="2000" dirty="0">
                <a:solidFill>
                  <a:schemeClr val="accent5">
                    <a:lumMod val="75000"/>
                  </a:schemeClr>
                </a:solidFill>
                <a:latin typeface="+mn-lt"/>
                <a:cs typeface="Times New Roman" pitchFamily="18" charset="0"/>
              </a:rPr>
              <a:t>// </a:t>
            </a:r>
            <a:r>
              <a:rPr lang="en-US" altLang="el-GR" sz="2000" dirty="0" err="1">
                <a:solidFill>
                  <a:schemeClr val="accent5">
                    <a:lumMod val="75000"/>
                  </a:schemeClr>
                </a:solidFill>
                <a:latin typeface="+mn-lt"/>
                <a:cs typeface="Times New Roman" pitchFamily="18" charset="0"/>
              </a:rPr>
              <a:t>Analysis.cs</a:t>
            </a:r>
            <a:endParaRPr lang="en-US" altLang="el-GR" sz="2000" dirty="0">
              <a:solidFill>
                <a:schemeClr val="accent5">
                  <a:lumMod val="75000"/>
                </a:schemeClr>
              </a:solidFill>
              <a:latin typeface="+mn-lt"/>
              <a:cs typeface="Times New Roman" pitchFamily="18" charset="0"/>
            </a:endParaRPr>
          </a:p>
          <a:p>
            <a:r>
              <a:rPr lang="en-US" altLang="el-GR" sz="2000" dirty="0">
                <a:solidFill>
                  <a:srgbClr val="5F5F5F"/>
                </a:solidFill>
                <a:latin typeface="+mn-lt"/>
                <a:cs typeface="Times New Roman" pitchFamily="18" charset="0"/>
              </a:rPr>
              <a:t>2    </a:t>
            </a:r>
            <a:r>
              <a:rPr lang="en-US" altLang="el-GR" sz="2000" dirty="0">
                <a:solidFill>
                  <a:schemeClr val="accent5">
                    <a:lumMod val="75000"/>
                  </a:schemeClr>
                </a:solidFill>
                <a:latin typeface="+mn-lt"/>
                <a:cs typeface="Times New Roman" pitchFamily="18" charset="0"/>
              </a:rPr>
              <a:t>// Analysis of Examination Results.</a:t>
            </a:r>
          </a:p>
          <a:p>
            <a:r>
              <a:rPr lang="en-US" altLang="el-GR" sz="2000" dirty="0">
                <a:solidFill>
                  <a:srgbClr val="5F5F5F"/>
                </a:solidFill>
                <a:latin typeface="+mn-lt"/>
                <a:cs typeface="Times New Roman" pitchFamily="18" charset="0"/>
              </a:rPr>
              <a:t>3    </a:t>
            </a:r>
            <a:endParaRPr lang="en-US" altLang="el-GR" sz="2000" dirty="0">
              <a:solidFill>
                <a:srgbClr val="000000"/>
              </a:solidFill>
              <a:latin typeface="+mn-lt"/>
              <a:cs typeface="Times New Roman" pitchFamily="18" charset="0"/>
            </a:endParaRPr>
          </a:p>
          <a:p>
            <a:r>
              <a:rPr lang="en-US" altLang="el-GR" sz="2000" dirty="0">
                <a:solidFill>
                  <a:srgbClr val="5F5F5F"/>
                </a:solidFill>
                <a:latin typeface="+mn-lt"/>
                <a:cs typeface="Times New Roman" pitchFamily="18" charset="0"/>
              </a:rPr>
              <a:t>4    </a:t>
            </a:r>
            <a:r>
              <a:rPr lang="en-US" altLang="el-GR" sz="2000" dirty="0">
                <a:solidFill>
                  <a:srgbClr val="0000FF"/>
                </a:solidFill>
                <a:latin typeface="+mn-lt"/>
                <a:cs typeface="Times New Roman" pitchFamily="18" charset="0"/>
              </a:rPr>
              <a:t>using</a:t>
            </a:r>
            <a:r>
              <a:rPr lang="en-US" altLang="el-GR" sz="2000" dirty="0">
                <a:solidFill>
                  <a:srgbClr val="000000"/>
                </a:solidFill>
                <a:latin typeface="+mn-lt"/>
                <a:cs typeface="Times New Roman" pitchFamily="18" charset="0"/>
              </a:rPr>
              <a:t> System;</a:t>
            </a:r>
          </a:p>
          <a:p>
            <a:r>
              <a:rPr lang="en-US" altLang="el-GR" sz="2000" dirty="0">
                <a:solidFill>
                  <a:srgbClr val="5F5F5F"/>
                </a:solidFill>
                <a:latin typeface="+mn-lt"/>
                <a:cs typeface="Times New Roman" pitchFamily="18" charset="0"/>
              </a:rPr>
              <a:t>5    </a:t>
            </a:r>
            <a:endParaRPr lang="en-US" altLang="el-GR" sz="2000" dirty="0">
              <a:solidFill>
                <a:srgbClr val="000000"/>
              </a:solidFill>
              <a:latin typeface="+mn-lt"/>
              <a:cs typeface="Times New Roman" pitchFamily="18" charset="0"/>
            </a:endParaRPr>
          </a:p>
          <a:p>
            <a:r>
              <a:rPr lang="en-US" altLang="el-GR" sz="2000" dirty="0">
                <a:solidFill>
                  <a:srgbClr val="5F5F5F"/>
                </a:solidFill>
                <a:latin typeface="+mn-lt"/>
                <a:cs typeface="Times New Roman" pitchFamily="18" charset="0"/>
              </a:rPr>
              <a:t>6    </a:t>
            </a:r>
            <a:r>
              <a:rPr lang="en-US" altLang="el-GR" sz="2000" dirty="0">
                <a:solidFill>
                  <a:srgbClr val="0000FF"/>
                </a:solidFill>
                <a:latin typeface="+mn-lt"/>
                <a:cs typeface="Times New Roman" pitchFamily="18" charset="0"/>
              </a:rPr>
              <a:t>class</a:t>
            </a:r>
            <a:r>
              <a:rPr lang="en-US" altLang="el-GR" sz="2000" dirty="0">
                <a:solidFill>
                  <a:srgbClr val="000000"/>
                </a:solidFill>
                <a:latin typeface="+mn-lt"/>
                <a:cs typeface="Times New Roman" pitchFamily="18" charset="0"/>
              </a:rPr>
              <a:t> Analysis</a:t>
            </a:r>
          </a:p>
          <a:p>
            <a:r>
              <a:rPr lang="en-US" altLang="el-GR" sz="2000" dirty="0">
                <a:solidFill>
                  <a:srgbClr val="5F5F5F"/>
                </a:solidFill>
                <a:latin typeface="+mn-lt"/>
                <a:cs typeface="Times New Roman" pitchFamily="18" charset="0"/>
              </a:rPr>
              <a:t>7    </a:t>
            </a:r>
            <a:r>
              <a:rPr lang="en-US" altLang="el-GR" sz="2000" dirty="0">
                <a:solidFill>
                  <a:srgbClr val="000000"/>
                </a:solidFill>
                <a:latin typeface="+mn-lt"/>
                <a:cs typeface="Times New Roman" pitchFamily="18" charset="0"/>
              </a:rPr>
              <a:t>{</a:t>
            </a:r>
          </a:p>
          <a:p>
            <a:r>
              <a:rPr lang="en-US" altLang="el-GR" sz="2000" dirty="0">
                <a:solidFill>
                  <a:srgbClr val="5F5F5F"/>
                </a:solidFill>
                <a:latin typeface="+mn-lt"/>
                <a:cs typeface="Times New Roman" pitchFamily="18" charset="0"/>
              </a:rPr>
              <a:t>8    </a:t>
            </a:r>
            <a:r>
              <a:rPr lang="en-US" altLang="el-GR" sz="2000" dirty="0">
                <a:solidFill>
                  <a:srgbClr val="000000"/>
                </a:solidFill>
                <a:latin typeface="+mn-lt"/>
                <a:cs typeface="Times New Roman" pitchFamily="18" charset="0"/>
              </a:rPr>
              <a:t>   </a:t>
            </a:r>
            <a:r>
              <a:rPr lang="en-US" altLang="el-GR" sz="2000" dirty="0">
                <a:solidFill>
                  <a:srgbClr val="0000FF"/>
                </a:solidFill>
                <a:latin typeface="+mn-lt"/>
                <a:cs typeface="Times New Roman" pitchFamily="18" charset="0"/>
              </a:rPr>
              <a:t>static</a:t>
            </a:r>
            <a:r>
              <a:rPr lang="en-US" altLang="el-GR" sz="2000" dirty="0">
                <a:solidFill>
                  <a:srgbClr val="000000"/>
                </a:solidFill>
                <a:latin typeface="+mn-lt"/>
                <a:cs typeface="Times New Roman" pitchFamily="18" charset="0"/>
              </a:rPr>
              <a:t> </a:t>
            </a:r>
            <a:r>
              <a:rPr lang="en-US" altLang="el-GR" sz="2000" dirty="0">
                <a:solidFill>
                  <a:srgbClr val="0000FF"/>
                </a:solidFill>
                <a:latin typeface="+mn-lt"/>
                <a:cs typeface="Times New Roman" pitchFamily="18" charset="0"/>
              </a:rPr>
              <a:t>void</a:t>
            </a:r>
            <a:r>
              <a:rPr lang="en-US" altLang="el-GR" sz="2000" dirty="0">
                <a:solidFill>
                  <a:srgbClr val="000000"/>
                </a:solidFill>
                <a:latin typeface="+mn-lt"/>
                <a:cs typeface="Times New Roman" pitchFamily="18" charset="0"/>
              </a:rPr>
              <a:t> Main( </a:t>
            </a:r>
            <a:r>
              <a:rPr lang="en-US" altLang="el-GR" sz="2000" dirty="0">
                <a:solidFill>
                  <a:srgbClr val="0000FF"/>
                </a:solidFill>
                <a:latin typeface="+mn-lt"/>
                <a:cs typeface="Times New Roman" pitchFamily="18" charset="0"/>
              </a:rPr>
              <a:t>string</a:t>
            </a:r>
            <a:r>
              <a:rPr lang="en-US" altLang="el-GR" sz="2000" dirty="0">
                <a:solidFill>
                  <a:srgbClr val="000000"/>
                </a:solidFill>
                <a:latin typeface="+mn-lt"/>
                <a:cs typeface="Times New Roman" pitchFamily="18" charset="0"/>
              </a:rPr>
              <a:t>[] </a:t>
            </a:r>
            <a:r>
              <a:rPr lang="en-US" altLang="el-GR" sz="2000" dirty="0" err="1">
                <a:solidFill>
                  <a:srgbClr val="000000"/>
                </a:solidFill>
                <a:latin typeface="+mn-lt"/>
                <a:cs typeface="Times New Roman" pitchFamily="18" charset="0"/>
              </a:rPr>
              <a:t>args</a:t>
            </a:r>
            <a:r>
              <a:rPr lang="en-US" altLang="el-GR" sz="2000" dirty="0">
                <a:solidFill>
                  <a:srgbClr val="000000"/>
                </a:solidFill>
                <a:latin typeface="+mn-lt"/>
                <a:cs typeface="Times New Roman" pitchFamily="18" charset="0"/>
              </a:rPr>
              <a:t> )</a:t>
            </a:r>
          </a:p>
          <a:p>
            <a:r>
              <a:rPr lang="en-US" altLang="el-GR" sz="2000" dirty="0">
                <a:solidFill>
                  <a:srgbClr val="5F5F5F"/>
                </a:solidFill>
                <a:latin typeface="+mn-lt"/>
                <a:cs typeface="Times New Roman" pitchFamily="18" charset="0"/>
              </a:rPr>
              <a:t>9    </a:t>
            </a:r>
            <a:r>
              <a:rPr lang="en-US" altLang="el-GR" sz="2000" dirty="0">
                <a:solidFill>
                  <a:srgbClr val="000000"/>
                </a:solidFill>
                <a:latin typeface="+mn-lt"/>
                <a:cs typeface="Times New Roman" pitchFamily="18" charset="0"/>
              </a:rPr>
              <a:t>   {</a:t>
            </a:r>
          </a:p>
          <a:p>
            <a:r>
              <a:rPr lang="en-US" altLang="el-GR" sz="2000" dirty="0">
                <a:solidFill>
                  <a:srgbClr val="5F5F5F"/>
                </a:solidFill>
                <a:latin typeface="+mn-lt"/>
                <a:cs typeface="Times New Roman" pitchFamily="18" charset="0"/>
              </a:rPr>
              <a:t>10   </a:t>
            </a:r>
            <a:r>
              <a:rPr lang="en-US" altLang="el-GR" sz="2000" dirty="0">
                <a:solidFill>
                  <a:srgbClr val="000000"/>
                </a:solidFill>
                <a:latin typeface="+mn-lt"/>
                <a:cs typeface="Times New Roman" pitchFamily="18" charset="0"/>
              </a:rPr>
              <a:t>      </a:t>
            </a:r>
            <a:r>
              <a:rPr lang="en-US" altLang="el-GR" sz="2000" dirty="0" err="1">
                <a:solidFill>
                  <a:srgbClr val="0000FF"/>
                </a:solidFill>
                <a:latin typeface="+mn-lt"/>
                <a:cs typeface="Times New Roman" pitchFamily="18" charset="0"/>
              </a:rPr>
              <a:t>int</a:t>
            </a:r>
            <a:r>
              <a:rPr lang="en-US" altLang="el-GR" sz="2000" dirty="0">
                <a:solidFill>
                  <a:srgbClr val="000000"/>
                </a:solidFill>
                <a:latin typeface="+mn-lt"/>
                <a:cs typeface="Times New Roman" pitchFamily="18" charset="0"/>
              </a:rPr>
              <a:t> passes = 0,           </a:t>
            </a:r>
            <a:r>
              <a:rPr lang="en-US" altLang="el-GR" sz="2000" dirty="0">
                <a:solidFill>
                  <a:schemeClr val="accent5">
                    <a:lumMod val="75000"/>
                  </a:schemeClr>
                </a:solidFill>
                <a:latin typeface="+mn-lt"/>
                <a:cs typeface="Times New Roman" pitchFamily="18" charset="0"/>
              </a:rPr>
              <a:t>// number of passes</a:t>
            </a:r>
          </a:p>
          <a:p>
            <a:r>
              <a:rPr lang="en-US" altLang="el-GR" sz="2000" u="sng" dirty="0">
                <a:solidFill>
                  <a:srgbClr val="5F5F5F"/>
                </a:solidFill>
                <a:latin typeface="+mn-lt"/>
                <a:cs typeface="Times New Roman" pitchFamily="18" charset="0"/>
              </a:rPr>
              <a:t>11</a:t>
            </a:r>
            <a:r>
              <a:rPr lang="en-US" altLang="el-GR" sz="2000" dirty="0">
                <a:solidFill>
                  <a:srgbClr val="5F5F5F"/>
                </a:solidFill>
                <a:latin typeface="+mn-lt"/>
                <a:cs typeface="Times New Roman" pitchFamily="18" charset="0"/>
              </a:rPr>
              <a:t>   </a:t>
            </a:r>
            <a:r>
              <a:rPr lang="en-US" altLang="el-GR" sz="2000" dirty="0">
                <a:solidFill>
                  <a:srgbClr val="000000"/>
                </a:solidFill>
                <a:latin typeface="+mn-lt"/>
                <a:cs typeface="Times New Roman" pitchFamily="18" charset="0"/>
              </a:rPr>
              <a:t>          failures = 0,      </a:t>
            </a:r>
            <a:r>
              <a:rPr lang="en-US" altLang="el-GR" sz="2000" dirty="0">
                <a:solidFill>
                  <a:srgbClr val="008000"/>
                </a:solidFill>
                <a:latin typeface="+mn-lt"/>
                <a:cs typeface="Times New Roman" pitchFamily="18" charset="0"/>
              </a:rPr>
              <a:t>   </a:t>
            </a:r>
            <a:r>
              <a:rPr lang="en-US" altLang="el-GR" sz="2000" dirty="0">
                <a:solidFill>
                  <a:schemeClr val="accent5">
                    <a:lumMod val="75000"/>
                  </a:schemeClr>
                </a:solidFill>
                <a:latin typeface="+mn-lt"/>
                <a:cs typeface="Times New Roman" pitchFamily="18" charset="0"/>
              </a:rPr>
              <a:t>// number of failures</a:t>
            </a:r>
          </a:p>
          <a:p>
            <a:r>
              <a:rPr lang="en-US" altLang="el-GR" sz="2000" dirty="0">
                <a:solidFill>
                  <a:srgbClr val="5F5F5F"/>
                </a:solidFill>
                <a:latin typeface="+mn-lt"/>
                <a:cs typeface="Times New Roman" pitchFamily="18" charset="0"/>
              </a:rPr>
              <a:t>12   </a:t>
            </a:r>
            <a:r>
              <a:rPr lang="en-US" altLang="el-GR" sz="2000" dirty="0">
                <a:solidFill>
                  <a:srgbClr val="000000"/>
                </a:solidFill>
                <a:latin typeface="+mn-lt"/>
                <a:cs typeface="Times New Roman" pitchFamily="18" charset="0"/>
              </a:rPr>
              <a:t>          student = 1,         </a:t>
            </a:r>
            <a:r>
              <a:rPr lang="en-US" altLang="el-GR" sz="2000" dirty="0">
                <a:solidFill>
                  <a:srgbClr val="008000"/>
                </a:solidFill>
                <a:latin typeface="+mn-lt"/>
                <a:cs typeface="Times New Roman" pitchFamily="18" charset="0"/>
              </a:rPr>
              <a:t> </a:t>
            </a:r>
            <a:r>
              <a:rPr lang="en-US" altLang="el-GR" sz="2000" dirty="0">
                <a:solidFill>
                  <a:schemeClr val="accent5">
                    <a:lumMod val="75000"/>
                  </a:schemeClr>
                </a:solidFill>
                <a:latin typeface="+mn-lt"/>
                <a:cs typeface="Times New Roman" pitchFamily="18" charset="0"/>
              </a:rPr>
              <a:t>// student counter</a:t>
            </a:r>
          </a:p>
          <a:p>
            <a:r>
              <a:rPr lang="en-US" altLang="el-GR" sz="2000" dirty="0">
                <a:solidFill>
                  <a:srgbClr val="5F5F5F"/>
                </a:solidFill>
                <a:latin typeface="+mn-lt"/>
                <a:cs typeface="Times New Roman" pitchFamily="18" charset="0"/>
              </a:rPr>
              <a:t>13   </a:t>
            </a:r>
            <a:r>
              <a:rPr lang="en-US" altLang="el-GR" sz="2000" dirty="0">
                <a:solidFill>
                  <a:srgbClr val="000000"/>
                </a:solidFill>
                <a:latin typeface="+mn-lt"/>
                <a:cs typeface="Times New Roman" pitchFamily="18" charset="0"/>
              </a:rPr>
              <a:t>          grade;            </a:t>
            </a:r>
            <a:r>
              <a:rPr lang="en-US" altLang="el-GR" sz="2000" dirty="0">
                <a:solidFill>
                  <a:srgbClr val="008000"/>
                </a:solidFill>
                <a:latin typeface="+mn-lt"/>
                <a:cs typeface="Times New Roman" pitchFamily="18" charset="0"/>
              </a:rPr>
              <a:t>    </a:t>
            </a:r>
            <a:r>
              <a:rPr lang="en-US" altLang="el-GR" sz="2000" dirty="0">
                <a:solidFill>
                  <a:schemeClr val="accent5">
                    <a:lumMod val="75000"/>
                  </a:schemeClr>
                </a:solidFill>
                <a:latin typeface="+mn-lt"/>
                <a:cs typeface="Times New Roman" pitchFamily="18" charset="0"/>
              </a:rPr>
              <a:t>// one exam grade</a:t>
            </a:r>
          </a:p>
          <a:p>
            <a:r>
              <a:rPr lang="en-US" altLang="el-GR" sz="2000" dirty="0" smtClean="0">
                <a:solidFill>
                  <a:srgbClr val="5F5F5F"/>
                </a:solidFill>
                <a:latin typeface="+mn-lt"/>
                <a:cs typeface="Times New Roman" pitchFamily="18" charset="0"/>
              </a:rPr>
              <a:t>14</a:t>
            </a:r>
            <a:endParaRPr lang="el-GR" altLang="el-GR" sz="2000" dirty="0" smtClean="0">
              <a:solidFill>
                <a:srgbClr val="5F5F5F"/>
              </a:solidFill>
              <a:latin typeface="+mn-lt"/>
              <a:cs typeface="Times New Roman" pitchFamily="18" charset="0"/>
            </a:endParaRPr>
          </a:p>
          <a:p>
            <a:r>
              <a:rPr lang="en-US" altLang="el-GR" sz="2000" dirty="0">
                <a:solidFill>
                  <a:srgbClr val="5F5F5F"/>
                </a:solidFill>
                <a:latin typeface="+mn-lt"/>
                <a:cs typeface="Times New Roman" pitchFamily="18" charset="0"/>
              </a:rPr>
              <a:t>15   </a:t>
            </a:r>
            <a:r>
              <a:rPr lang="en-US" altLang="el-GR" sz="2000" dirty="0">
                <a:solidFill>
                  <a:srgbClr val="000000"/>
                </a:solidFill>
                <a:latin typeface="+mn-lt"/>
                <a:cs typeface="Times New Roman" pitchFamily="18" charset="0"/>
              </a:rPr>
              <a:t>   </a:t>
            </a:r>
            <a:r>
              <a:rPr lang="en-US" altLang="el-GR" sz="2000" dirty="0">
                <a:solidFill>
                  <a:srgbClr val="008000"/>
                </a:solidFill>
                <a:latin typeface="+mn-lt"/>
                <a:cs typeface="Times New Roman" pitchFamily="18" charset="0"/>
              </a:rPr>
              <a:t>   </a:t>
            </a:r>
            <a:r>
              <a:rPr lang="en-US" altLang="el-GR" sz="2000" dirty="0">
                <a:solidFill>
                  <a:schemeClr val="accent5">
                    <a:lumMod val="75000"/>
                  </a:schemeClr>
                </a:solidFill>
                <a:latin typeface="+mn-lt"/>
                <a:cs typeface="Times New Roman" pitchFamily="18" charset="0"/>
              </a:rPr>
              <a:t>// process 10 students; counter-controlled loop</a:t>
            </a:r>
          </a:p>
          <a:p>
            <a:r>
              <a:rPr lang="en-US" altLang="el-GR" sz="2000" u="sng" dirty="0">
                <a:solidFill>
                  <a:srgbClr val="5F5F5F"/>
                </a:solidFill>
                <a:latin typeface="+mn-lt"/>
                <a:cs typeface="Times New Roman" pitchFamily="18" charset="0"/>
              </a:rPr>
              <a:t>16</a:t>
            </a:r>
            <a:r>
              <a:rPr lang="en-US" altLang="el-GR" sz="2000" dirty="0">
                <a:solidFill>
                  <a:srgbClr val="5F5F5F"/>
                </a:solidFill>
                <a:latin typeface="+mn-lt"/>
                <a:cs typeface="Times New Roman" pitchFamily="18" charset="0"/>
              </a:rPr>
              <a:t>   </a:t>
            </a:r>
            <a:r>
              <a:rPr lang="en-US" altLang="el-GR" sz="2000" dirty="0">
                <a:solidFill>
                  <a:srgbClr val="000000"/>
                </a:solidFill>
                <a:latin typeface="+mn-lt"/>
                <a:cs typeface="Times New Roman" pitchFamily="18" charset="0"/>
              </a:rPr>
              <a:t>      </a:t>
            </a:r>
            <a:r>
              <a:rPr lang="en-US" altLang="el-GR" sz="2000" dirty="0">
                <a:solidFill>
                  <a:srgbClr val="0000FF"/>
                </a:solidFill>
                <a:latin typeface="+mn-lt"/>
                <a:cs typeface="Times New Roman" pitchFamily="18" charset="0"/>
              </a:rPr>
              <a:t>while</a:t>
            </a:r>
            <a:r>
              <a:rPr lang="en-US" altLang="el-GR" sz="2000" dirty="0">
                <a:solidFill>
                  <a:srgbClr val="000000"/>
                </a:solidFill>
                <a:latin typeface="+mn-lt"/>
                <a:cs typeface="Times New Roman" pitchFamily="18" charset="0"/>
              </a:rPr>
              <a:t> ( student &lt;= 10 ) </a:t>
            </a:r>
          </a:p>
          <a:p>
            <a:r>
              <a:rPr lang="en-US" altLang="el-GR" sz="2000" dirty="0">
                <a:solidFill>
                  <a:srgbClr val="5F5F5F"/>
                </a:solidFill>
                <a:latin typeface="+mn-lt"/>
                <a:cs typeface="Times New Roman" pitchFamily="18" charset="0"/>
              </a:rPr>
              <a:t>17   </a:t>
            </a:r>
            <a:r>
              <a:rPr lang="en-US" altLang="el-GR" sz="2000" dirty="0">
                <a:solidFill>
                  <a:srgbClr val="000000"/>
                </a:solidFill>
                <a:latin typeface="+mn-lt"/>
                <a:cs typeface="Times New Roman" pitchFamily="18" charset="0"/>
              </a:rPr>
              <a:t>      {</a:t>
            </a:r>
          </a:p>
          <a:p>
            <a:endParaRPr lang="en-US" altLang="el-GR" sz="2000" dirty="0">
              <a:latin typeface="+mn-lt"/>
            </a:endParaRPr>
          </a:p>
        </p:txBody>
      </p:sp>
      <p:sp>
        <p:nvSpPr>
          <p:cNvPr id="21" name="Text Box 20" descr="."/>
          <p:cNvSpPr txBox="1">
            <a:spLocks noChangeArrowheads="1"/>
          </p:cNvSpPr>
          <p:nvPr>
            <p:custDataLst>
              <p:tags r:id="rId3"/>
            </p:custDataLst>
          </p:nvPr>
        </p:nvSpPr>
        <p:spPr bwMode="auto">
          <a:xfrm>
            <a:off x="5854384" y="3257689"/>
            <a:ext cx="2822072"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Initialize both passes and failures to 0</a:t>
            </a:r>
            <a:br>
              <a:rPr lang="en-US" altLang="el-GR" sz="2000" dirty="0">
                <a:latin typeface="+mn-lt"/>
                <a:cs typeface="Times New Roman" pitchFamily="18" charset="0"/>
              </a:rPr>
            </a:br>
            <a:r>
              <a:rPr lang="en-US" altLang="el-GR" sz="2000" dirty="0">
                <a:latin typeface="+mn-lt"/>
                <a:cs typeface="Times New Roman" pitchFamily="18" charset="0"/>
              </a:rPr>
              <a:t>Set the student count to 1</a:t>
            </a:r>
          </a:p>
        </p:txBody>
      </p:sp>
      <p:sp>
        <p:nvSpPr>
          <p:cNvPr id="22" name="Line 21" descr="."/>
          <p:cNvSpPr>
            <a:spLocks noChangeShapeType="1"/>
          </p:cNvSpPr>
          <p:nvPr/>
        </p:nvSpPr>
        <p:spPr bwMode="auto">
          <a:xfrm flipH="1">
            <a:off x="2743200" y="3927035"/>
            <a:ext cx="3111184" cy="345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3" name="Text Box 5" descr="."/>
          <p:cNvSpPr txBox="1">
            <a:spLocks noChangeArrowheads="1"/>
          </p:cNvSpPr>
          <p:nvPr>
            <p:custDataLst>
              <p:tags r:id="rId4"/>
            </p:custDataLst>
          </p:nvPr>
        </p:nvSpPr>
        <p:spPr bwMode="auto">
          <a:xfrm>
            <a:off x="6204141" y="5301208"/>
            <a:ext cx="2400307"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 while loop that will loop 10 times</a:t>
            </a:r>
          </a:p>
        </p:txBody>
      </p:sp>
      <p:sp>
        <p:nvSpPr>
          <p:cNvPr id="24" name="Line 6" descr="."/>
          <p:cNvSpPr>
            <a:spLocks noChangeShapeType="1"/>
          </p:cNvSpPr>
          <p:nvPr/>
        </p:nvSpPr>
        <p:spPr bwMode="auto">
          <a:xfrm flipH="1">
            <a:off x="3994341" y="5640670"/>
            <a:ext cx="2209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altLang="el-GR" u="sng" dirty="0">
                <a:solidFill>
                  <a:schemeClr val="tx2"/>
                </a:solidFill>
              </a:rPr>
              <a:t>Φωλιασμένος Έλεγχος </a:t>
            </a:r>
            <a:r>
              <a:rPr lang="el-GR" altLang="el-GR" u="sng" dirty="0" smtClean="0">
                <a:solidFill>
                  <a:schemeClr val="tx2"/>
                </a:solidFill>
              </a:rPr>
              <a:t>(3 </a:t>
            </a:r>
            <a:r>
              <a:rPr lang="el-GR" altLang="el-GR" u="sng" dirty="0">
                <a:solidFill>
                  <a:schemeClr val="tx2"/>
                </a:solidFill>
              </a:rPr>
              <a:t>από 4)</a:t>
            </a:r>
            <a:endParaRPr lang="el-GR" u="sng" dirty="0">
              <a:solidFill>
                <a:schemeClr val="tx2"/>
              </a:solidFill>
            </a:endParaRPr>
          </a:p>
        </p:txBody>
      </p:sp>
      <p:sp>
        <p:nvSpPr>
          <p:cNvPr id="18" name="Rectangle 3" descr="Console τελεία Write, Enter grade, 0 εώς 100 άνω κάτω τελεία,&#10;grade ίσο με  Int 32 τελεία Parse, Console τελεία Read Line(),&#10;   &#10;if,  result μεγαλύτερο ή ίσο του 60, (σχόλιο: Μία if εντολή που καθορίζει τους μετρητές που θα χρησιμοποιηθούν).&#10;passes ίσο με  passes σύν 1, (Σχόλιο: Αν το grade είναι μεγαλύτερο ή ίσο του 60 τότε πρόσθεσε ένα στο passes).&#10;            &#10;else, &#10;failures ίσο με failures σύν 1, (Σχόλιο: Αλλιώς πρόσθεσε ένα στο failures).&#10;  &#10;student ίσο με student σύν 1, (Σχόλιο: Κρατάει τον συνολικό αριθμό των μαθητών).&#10; άγκιστρο,&#10;&#10; // termination phase,&#10; Console τελεία WriteLine().&#10;&#10;"/>
          <p:cNvSpPr txBox="1">
            <a:spLocks noChangeArrowheads="1"/>
          </p:cNvSpPr>
          <p:nvPr>
            <p:custDataLst>
              <p:tags r:id="rId2"/>
            </p:custDataLst>
          </p:nvPr>
        </p:nvSpPr>
        <p:spPr>
          <a:xfrm>
            <a:off x="611560" y="1196752"/>
            <a:ext cx="7772400" cy="5198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altLang="el-GR" sz="2000" dirty="0">
                <a:solidFill>
                  <a:srgbClr val="5F5F5F"/>
                </a:solidFill>
                <a:cs typeface="Times New Roman" pitchFamily="18" charset="0"/>
              </a:rPr>
              <a:t>18   </a:t>
            </a:r>
            <a:r>
              <a:rPr lang="en-US" altLang="el-GR" sz="2000" dirty="0" err="1" smtClean="0">
                <a:solidFill>
                  <a:srgbClr val="000000"/>
                </a:solidFill>
                <a:cs typeface="Times New Roman" pitchFamily="18" charset="0"/>
              </a:rPr>
              <a:t>Console.Write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"Enter grade (0-100): "</a:t>
            </a:r>
            <a:r>
              <a:rPr lang="en-US" altLang="el-GR" sz="2000" dirty="0">
                <a:solidFill>
                  <a:srgbClr val="000000"/>
                </a:solidFill>
                <a:cs typeface="Times New Roman" pitchFamily="18" charset="0"/>
              </a:rPr>
              <a:t> );</a:t>
            </a:r>
          </a:p>
          <a:p>
            <a:pPr marL="0" indent="0">
              <a:buNone/>
            </a:pPr>
            <a:r>
              <a:rPr lang="en-US" altLang="el-GR" sz="2000" dirty="0">
                <a:solidFill>
                  <a:srgbClr val="5F5F5F"/>
                </a:solidFill>
                <a:cs typeface="Times New Roman" pitchFamily="18" charset="0"/>
              </a:rPr>
              <a:t>19   </a:t>
            </a:r>
            <a:r>
              <a:rPr lang="en-US" altLang="el-GR" sz="2000" dirty="0" smtClean="0">
                <a:solidFill>
                  <a:srgbClr val="000000"/>
                </a:solidFill>
                <a:cs typeface="Times New Roman" pitchFamily="18" charset="0"/>
              </a:rPr>
              <a:t>grade </a:t>
            </a:r>
            <a:r>
              <a:rPr lang="en-US" altLang="el-GR" sz="2000" dirty="0">
                <a:solidFill>
                  <a:srgbClr val="000000"/>
                </a:solidFill>
                <a:cs typeface="Times New Roman" pitchFamily="18" charset="0"/>
              </a:rPr>
              <a:t>= Int32.Parse( </a:t>
            </a:r>
            <a:r>
              <a:rPr lang="en-US" altLang="el-GR" sz="2000" dirty="0" err="1">
                <a:solidFill>
                  <a:srgbClr val="000000"/>
                </a:solidFill>
                <a:cs typeface="Times New Roman" pitchFamily="18" charset="0"/>
              </a:rPr>
              <a:t>Console.ReadLine</a:t>
            </a:r>
            <a:r>
              <a:rPr lang="en-US" altLang="el-GR" sz="2000" dirty="0">
                <a:solidFill>
                  <a:srgbClr val="000000"/>
                </a:solidFill>
                <a:cs typeface="Times New Roman" pitchFamily="18" charset="0"/>
              </a:rPr>
              <a:t>() );</a:t>
            </a:r>
          </a:p>
          <a:p>
            <a:pPr marL="0" indent="0">
              <a:buNone/>
            </a:pPr>
            <a:r>
              <a:rPr lang="en-US" altLang="el-GR" sz="2000" dirty="0">
                <a:solidFill>
                  <a:srgbClr val="5F5F5F"/>
                </a:solidFill>
                <a:cs typeface="Times New Roman" pitchFamily="18" charset="0"/>
              </a:rPr>
              <a:t>20   </a:t>
            </a:r>
            <a:endParaRPr lang="en-US" altLang="el-GR" sz="2000" dirty="0">
              <a:solidFill>
                <a:srgbClr val="000000"/>
              </a:solidFill>
              <a:cs typeface="Times New Roman" pitchFamily="18" charset="0"/>
            </a:endParaRPr>
          </a:p>
          <a:p>
            <a:pPr marL="0" indent="0">
              <a:buNone/>
            </a:pPr>
            <a:r>
              <a:rPr lang="en-US" altLang="el-GR" sz="2000" u="sng" dirty="0">
                <a:solidFill>
                  <a:srgbClr val="5F5F5F"/>
                </a:solidFill>
                <a:cs typeface="Times New Roman" pitchFamily="18" charset="0"/>
              </a:rPr>
              <a:t>21</a:t>
            </a:r>
            <a:r>
              <a:rPr lang="en-US" altLang="el-GR" sz="2000" dirty="0">
                <a:solidFill>
                  <a:srgbClr val="5F5F5F"/>
                </a:solidFill>
                <a:cs typeface="Times New Roman" pitchFamily="18" charset="0"/>
              </a:rPr>
              <a:t>   </a:t>
            </a:r>
            <a:r>
              <a:rPr lang="en-US" altLang="el-GR" sz="2000" dirty="0" smtClean="0">
                <a:solidFill>
                  <a:srgbClr val="0000FF"/>
                </a:solidFill>
                <a:cs typeface="Times New Roman" pitchFamily="18" charset="0"/>
              </a:rPr>
              <a:t>if</a:t>
            </a:r>
            <a:r>
              <a:rPr lang="en-US" altLang="el-GR" sz="2000" dirty="0" smtClean="0">
                <a:solidFill>
                  <a:srgbClr val="000000"/>
                </a:solidFill>
                <a:cs typeface="Times New Roman" pitchFamily="18" charset="0"/>
              </a:rPr>
              <a:t> </a:t>
            </a:r>
            <a:r>
              <a:rPr lang="en-US" altLang="el-GR" sz="2000" dirty="0">
                <a:solidFill>
                  <a:srgbClr val="000000"/>
                </a:solidFill>
                <a:cs typeface="Times New Roman" pitchFamily="18" charset="0"/>
              </a:rPr>
              <a:t>( result &gt;= 60 )</a:t>
            </a:r>
          </a:p>
          <a:p>
            <a:pPr marL="0" indent="0">
              <a:buNone/>
            </a:pPr>
            <a:r>
              <a:rPr lang="en-US" altLang="el-GR" sz="2000" u="sng" dirty="0">
                <a:solidFill>
                  <a:srgbClr val="5F5F5F"/>
                </a:solidFill>
                <a:cs typeface="Times New Roman" pitchFamily="18" charset="0"/>
              </a:rPr>
              <a:t>22</a:t>
            </a:r>
            <a:r>
              <a:rPr lang="en-US" altLang="el-GR" sz="2000" dirty="0">
                <a:solidFill>
                  <a:srgbClr val="5F5F5F"/>
                </a:solidFill>
                <a:cs typeface="Times New Roman" pitchFamily="18" charset="0"/>
              </a:rPr>
              <a:t>   </a:t>
            </a:r>
            <a:r>
              <a:rPr lang="en-US" altLang="el-GR" sz="2000" dirty="0" smtClean="0">
                <a:solidFill>
                  <a:srgbClr val="000000"/>
                </a:solidFill>
                <a:cs typeface="Times New Roman" pitchFamily="18" charset="0"/>
              </a:rPr>
              <a:t>passes </a:t>
            </a:r>
            <a:r>
              <a:rPr lang="en-US" altLang="el-GR" sz="2000" dirty="0">
                <a:solidFill>
                  <a:srgbClr val="000000"/>
                </a:solidFill>
                <a:cs typeface="Times New Roman" pitchFamily="18" charset="0"/>
              </a:rPr>
              <a:t>= passes + 1;</a:t>
            </a:r>
          </a:p>
          <a:p>
            <a:pPr marL="0" indent="0">
              <a:buNone/>
            </a:pPr>
            <a:r>
              <a:rPr lang="en-US" altLang="el-GR" sz="2000" dirty="0">
                <a:solidFill>
                  <a:srgbClr val="5F5F5F"/>
                </a:solidFill>
                <a:cs typeface="Times New Roman" pitchFamily="18" charset="0"/>
              </a:rPr>
              <a:t>23   </a:t>
            </a:r>
            <a:r>
              <a:rPr lang="en-US" altLang="el-GR" sz="2000" dirty="0">
                <a:solidFill>
                  <a:srgbClr val="000000"/>
                </a:solidFill>
                <a:cs typeface="Times New Roman" pitchFamily="18" charset="0"/>
              </a:rPr>
              <a:t>         </a:t>
            </a:r>
          </a:p>
          <a:p>
            <a:pPr marL="0" indent="0">
              <a:buNone/>
            </a:pPr>
            <a:r>
              <a:rPr lang="en-US" altLang="el-GR" sz="2000" dirty="0">
                <a:solidFill>
                  <a:srgbClr val="5F5F5F"/>
                </a:solidFill>
                <a:cs typeface="Times New Roman" pitchFamily="18" charset="0"/>
              </a:rPr>
              <a:t>24   </a:t>
            </a:r>
            <a:r>
              <a:rPr lang="en-US" altLang="el-GR" sz="2000" dirty="0" smtClean="0">
                <a:solidFill>
                  <a:srgbClr val="0000FF"/>
                </a:solidFill>
                <a:cs typeface="Times New Roman" pitchFamily="18" charset="0"/>
              </a:rPr>
              <a:t>else</a:t>
            </a:r>
            <a:r>
              <a:rPr lang="en-US" altLang="el-GR" sz="2000" dirty="0" smtClean="0">
                <a:solidFill>
                  <a:srgbClr val="000000"/>
                </a:solidFill>
                <a:cs typeface="Times New Roman" pitchFamily="18" charset="0"/>
              </a:rPr>
              <a:t> </a:t>
            </a:r>
            <a:endParaRPr lang="en-US" altLang="el-GR" sz="2000" dirty="0">
              <a:solidFill>
                <a:srgbClr val="000000"/>
              </a:solidFill>
              <a:cs typeface="Times New Roman" pitchFamily="18" charset="0"/>
            </a:endParaRPr>
          </a:p>
          <a:p>
            <a:pPr marL="0" indent="0">
              <a:buNone/>
            </a:pPr>
            <a:r>
              <a:rPr lang="en-US" altLang="el-GR" sz="2000" u="sng" dirty="0">
                <a:solidFill>
                  <a:srgbClr val="5F5F5F"/>
                </a:solidFill>
                <a:cs typeface="Times New Roman" pitchFamily="18" charset="0"/>
              </a:rPr>
              <a:t>25</a:t>
            </a:r>
            <a:r>
              <a:rPr lang="en-US" altLang="el-GR" sz="2000" dirty="0">
                <a:solidFill>
                  <a:srgbClr val="5F5F5F"/>
                </a:solidFill>
                <a:cs typeface="Times New Roman" pitchFamily="18" charset="0"/>
              </a:rPr>
              <a:t>   </a:t>
            </a:r>
            <a:r>
              <a:rPr lang="en-US" altLang="el-GR" sz="2000" dirty="0" smtClean="0">
                <a:solidFill>
                  <a:srgbClr val="000000"/>
                </a:solidFill>
                <a:cs typeface="Times New Roman" pitchFamily="18" charset="0"/>
              </a:rPr>
              <a:t>failures </a:t>
            </a:r>
            <a:r>
              <a:rPr lang="en-US" altLang="el-GR" sz="2000" dirty="0">
                <a:solidFill>
                  <a:srgbClr val="000000"/>
                </a:solidFill>
                <a:cs typeface="Times New Roman" pitchFamily="18" charset="0"/>
              </a:rPr>
              <a:t>= failures + 1;</a:t>
            </a:r>
          </a:p>
          <a:p>
            <a:pPr marL="0" indent="0">
              <a:buNone/>
            </a:pPr>
            <a:r>
              <a:rPr lang="en-US" altLang="el-GR" sz="2000" dirty="0">
                <a:solidFill>
                  <a:srgbClr val="5F5F5F"/>
                </a:solidFill>
                <a:cs typeface="Times New Roman" pitchFamily="18" charset="0"/>
              </a:rPr>
              <a:t>26   </a:t>
            </a:r>
            <a:endParaRPr lang="en-US" altLang="el-GR" sz="2000" dirty="0">
              <a:solidFill>
                <a:srgbClr val="000000"/>
              </a:solidFill>
              <a:cs typeface="Times New Roman" pitchFamily="18" charset="0"/>
            </a:endParaRPr>
          </a:p>
          <a:p>
            <a:pPr marL="0" indent="0">
              <a:buNone/>
            </a:pPr>
            <a:r>
              <a:rPr lang="en-US" altLang="el-GR" sz="2000" u="sng" dirty="0">
                <a:solidFill>
                  <a:srgbClr val="5F5F5F"/>
                </a:solidFill>
                <a:cs typeface="Times New Roman" pitchFamily="18" charset="0"/>
              </a:rPr>
              <a:t>27</a:t>
            </a:r>
            <a:r>
              <a:rPr lang="en-US" altLang="el-GR" sz="2000" dirty="0">
                <a:solidFill>
                  <a:srgbClr val="5F5F5F"/>
                </a:solidFill>
                <a:cs typeface="Times New Roman" pitchFamily="18" charset="0"/>
              </a:rPr>
              <a:t>   </a:t>
            </a:r>
            <a:r>
              <a:rPr lang="en-US" altLang="el-GR" sz="2000" dirty="0" smtClean="0">
                <a:solidFill>
                  <a:srgbClr val="000000"/>
                </a:solidFill>
                <a:cs typeface="Times New Roman" pitchFamily="18" charset="0"/>
              </a:rPr>
              <a:t>student </a:t>
            </a:r>
            <a:r>
              <a:rPr lang="en-US" altLang="el-GR" sz="2000" dirty="0">
                <a:solidFill>
                  <a:srgbClr val="000000"/>
                </a:solidFill>
                <a:cs typeface="Times New Roman" pitchFamily="18" charset="0"/>
              </a:rPr>
              <a:t>= student + 1;</a:t>
            </a:r>
          </a:p>
          <a:p>
            <a:pPr marL="0" indent="0">
              <a:buNone/>
            </a:pPr>
            <a:r>
              <a:rPr lang="en-US" altLang="el-GR" sz="2000" dirty="0">
                <a:solidFill>
                  <a:srgbClr val="5F5F5F"/>
                </a:solidFill>
                <a:cs typeface="Times New Roman" pitchFamily="18" charset="0"/>
              </a:rPr>
              <a:t>28   </a:t>
            </a:r>
            <a:r>
              <a:rPr lang="en-US" altLang="el-GR" sz="2000" dirty="0" smtClean="0">
                <a:solidFill>
                  <a:srgbClr val="000000"/>
                </a:solidFill>
                <a:cs typeface="Times New Roman" pitchFamily="18" charset="0"/>
              </a:rPr>
              <a:t>}</a:t>
            </a:r>
            <a:endParaRPr lang="en-US" altLang="el-GR" sz="2000" dirty="0">
              <a:solidFill>
                <a:srgbClr val="000000"/>
              </a:solidFill>
              <a:cs typeface="Times New Roman" pitchFamily="18" charset="0"/>
            </a:endParaRPr>
          </a:p>
          <a:p>
            <a:pPr marL="0" indent="0">
              <a:buNone/>
            </a:pPr>
            <a:r>
              <a:rPr lang="en-US" altLang="el-GR" sz="2000" dirty="0" smtClean="0">
                <a:solidFill>
                  <a:srgbClr val="5F5F5F"/>
                </a:solidFill>
                <a:cs typeface="Times New Roman" pitchFamily="18" charset="0"/>
              </a:rPr>
              <a:t>29</a:t>
            </a:r>
            <a:endParaRPr lang="el-GR" altLang="el-GR" sz="2000" dirty="0" smtClean="0">
              <a:solidFill>
                <a:srgbClr val="5F5F5F"/>
              </a:solidFill>
              <a:cs typeface="Times New Roman" pitchFamily="18" charset="0"/>
            </a:endParaRPr>
          </a:p>
          <a:p>
            <a:pPr marL="0" indent="0">
              <a:buNone/>
            </a:pPr>
            <a:r>
              <a:rPr lang="en-US" altLang="el-GR" sz="2000" dirty="0">
                <a:solidFill>
                  <a:srgbClr val="5F5F5F"/>
                </a:solidFill>
                <a:cs typeface="Times New Roman" pitchFamily="18" charset="0"/>
              </a:rPr>
              <a:t>30   </a:t>
            </a:r>
            <a:r>
              <a:rPr lang="en-US" altLang="el-GR" sz="2000" dirty="0" smtClean="0">
                <a:solidFill>
                  <a:schemeClr val="accent5">
                    <a:lumMod val="75000"/>
                  </a:schemeClr>
                </a:solidFill>
                <a:cs typeface="Times New Roman" pitchFamily="18" charset="0"/>
              </a:rPr>
              <a:t>// </a:t>
            </a:r>
            <a:r>
              <a:rPr lang="en-US" altLang="el-GR" sz="2000" dirty="0">
                <a:solidFill>
                  <a:schemeClr val="accent5">
                    <a:lumMod val="75000"/>
                  </a:schemeClr>
                </a:solidFill>
                <a:cs typeface="Times New Roman" pitchFamily="18" charset="0"/>
              </a:rPr>
              <a:t>termination phase</a:t>
            </a:r>
          </a:p>
          <a:p>
            <a:pPr marL="0" indent="0">
              <a:buNone/>
            </a:pPr>
            <a:r>
              <a:rPr lang="en-US" altLang="el-GR" sz="2000" dirty="0">
                <a:solidFill>
                  <a:srgbClr val="5F5F5F"/>
                </a:solidFill>
                <a:cs typeface="Times New Roman" pitchFamily="18" charset="0"/>
              </a:rPr>
              <a:t>31   </a:t>
            </a:r>
            <a:r>
              <a:rPr lang="en-US" altLang="el-GR" sz="2000" dirty="0" err="1" smtClean="0">
                <a:solidFill>
                  <a:srgbClr val="000000"/>
                </a:solidFill>
                <a:cs typeface="Times New Roman" pitchFamily="18" charset="0"/>
              </a:rPr>
              <a:t>Console.WriteLine</a:t>
            </a:r>
            <a:r>
              <a:rPr lang="en-US" altLang="el-GR" sz="2000" dirty="0">
                <a:solidFill>
                  <a:srgbClr val="000000"/>
                </a:solidFill>
                <a:cs typeface="Times New Roman" pitchFamily="18" charset="0"/>
              </a:rPr>
              <a:t>();</a:t>
            </a:r>
          </a:p>
          <a:p>
            <a:pPr marL="0" indent="0">
              <a:buNone/>
            </a:pPr>
            <a:endParaRPr lang="en-US" altLang="el-GR" sz="2000" dirty="0">
              <a:solidFill>
                <a:srgbClr val="5F5F5F"/>
              </a:solidFill>
              <a:cs typeface="Times New Roman" pitchFamily="18" charset="0"/>
            </a:endParaRPr>
          </a:p>
        </p:txBody>
      </p:sp>
      <p:sp>
        <p:nvSpPr>
          <p:cNvPr id="19" name="Text Box 8" descr="."/>
          <p:cNvSpPr txBox="1">
            <a:spLocks noChangeArrowheads="1"/>
          </p:cNvSpPr>
          <p:nvPr>
            <p:custDataLst>
              <p:tags r:id="rId3"/>
            </p:custDataLst>
          </p:nvPr>
        </p:nvSpPr>
        <p:spPr bwMode="auto">
          <a:xfrm>
            <a:off x="4516016" y="2269321"/>
            <a:ext cx="3352800"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 nested if statement that determines which counter should be added to</a:t>
            </a:r>
          </a:p>
        </p:txBody>
      </p:sp>
      <p:sp>
        <p:nvSpPr>
          <p:cNvPr id="20" name="Line 9" descr="."/>
          <p:cNvSpPr>
            <a:spLocks noChangeShapeType="1"/>
          </p:cNvSpPr>
          <p:nvPr/>
        </p:nvSpPr>
        <p:spPr bwMode="auto">
          <a:xfrm flipH="1">
            <a:off x="2915816" y="2574121"/>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1" name="Text Box 11" descr="."/>
          <p:cNvSpPr txBox="1">
            <a:spLocks noChangeArrowheads="1"/>
          </p:cNvSpPr>
          <p:nvPr>
            <p:custDataLst>
              <p:tags r:id="rId4"/>
            </p:custDataLst>
          </p:nvPr>
        </p:nvSpPr>
        <p:spPr bwMode="auto">
          <a:xfrm>
            <a:off x="4343400" y="3369568"/>
            <a:ext cx="3525416"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the grade &gt;= 60 add one to passes</a:t>
            </a:r>
          </a:p>
        </p:txBody>
      </p:sp>
      <p:sp>
        <p:nvSpPr>
          <p:cNvPr id="22" name="Line 12" descr="."/>
          <p:cNvSpPr>
            <a:spLocks noChangeShapeType="1"/>
          </p:cNvSpPr>
          <p:nvPr/>
        </p:nvSpPr>
        <p:spPr bwMode="auto">
          <a:xfrm flipH="1" flipV="1">
            <a:off x="3181325" y="3020945"/>
            <a:ext cx="1162075" cy="3486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3" name="Text Box 14" descr="."/>
          <p:cNvSpPr txBox="1">
            <a:spLocks noChangeArrowheads="1"/>
          </p:cNvSpPr>
          <p:nvPr>
            <p:custDataLst>
              <p:tags r:id="rId5"/>
            </p:custDataLst>
          </p:nvPr>
        </p:nvSpPr>
        <p:spPr bwMode="auto">
          <a:xfrm>
            <a:off x="5089525" y="4519985"/>
            <a:ext cx="2603918"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Else add one to failures</a:t>
            </a:r>
          </a:p>
        </p:txBody>
      </p:sp>
      <p:sp>
        <p:nvSpPr>
          <p:cNvPr id="24" name="Line 15" descr="."/>
          <p:cNvSpPr>
            <a:spLocks noChangeShapeType="1"/>
          </p:cNvSpPr>
          <p:nvPr/>
        </p:nvSpPr>
        <p:spPr bwMode="auto">
          <a:xfrm flipH="1" flipV="1">
            <a:off x="3429000" y="4077072"/>
            <a:ext cx="1676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5" name="Text Box 17" descr="."/>
          <p:cNvSpPr txBox="1">
            <a:spLocks noChangeArrowheads="1"/>
          </p:cNvSpPr>
          <p:nvPr>
            <p:custDataLst>
              <p:tags r:id="rId6"/>
            </p:custDataLst>
          </p:nvPr>
        </p:nvSpPr>
        <p:spPr bwMode="auto">
          <a:xfrm>
            <a:off x="3697779" y="5477049"/>
            <a:ext cx="4618637"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Keep track of the total number of students</a:t>
            </a:r>
          </a:p>
        </p:txBody>
      </p:sp>
      <p:sp>
        <p:nvSpPr>
          <p:cNvPr id="26" name="Line 18" descr="."/>
          <p:cNvSpPr>
            <a:spLocks noChangeShapeType="1"/>
          </p:cNvSpPr>
          <p:nvPr/>
        </p:nvSpPr>
        <p:spPr bwMode="auto">
          <a:xfrm rot="19800000" flipH="1" flipV="1">
            <a:off x="3718012" y="4572987"/>
            <a:ext cx="760000" cy="11942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a:solidFill>
                  <a:schemeClr val="tx2"/>
                </a:solidFill>
              </a:rPr>
              <a:t>Φωλιασμένος Έλεγχος </a:t>
            </a:r>
            <a:r>
              <a:rPr lang="el-GR" altLang="el-GR" u="sng" dirty="0" smtClean="0">
                <a:solidFill>
                  <a:schemeClr val="tx2"/>
                </a:solidFill>
              </a:rPr>
              <a:t>(4 </a:t>
            </a:r>
            <a:r>
              <a:rPr lang="el-GR" altLang="el-GR" u="sng" dirty="0">
                <a:solidFill>
                  <a:schemeClr val="tx2"/>
                </a:solidFill>
              </a:rPr>
              <a:t>από 4)</a:t>
            </a:r>
            <a:endParaRPr lang="el-GR" altLang="el-GR" u="sng" dirty="0">
              <a:solidFill>
                <a:schemeClr val="tx2"/>
              </a:solidFill>
              <a:latin typeface="+mn-lt"/>
            </a:endParaRPr>
          </a:p>
        </p:txBody>
      </p:sp>
      <p:sp>
        <p:nvSpPr>
          <p:cNvPr id="3" name="Ορθογώνιο 2" descr="Console τελεία Write Line, Passed άνω κάτω τελεία &quot; σύν passes,&#10;Console τελεία Write Line,  Failed άνω κάτω τελεία  &quot; σύν failures, (Σχόλιο: Η εντολή εμφανίζει τα αποτελέσματα στους χρήστες).&#10;&#10;if  passes μεγαλύτερο του 8,&#10;Console τελεία Write Line, Raise Tuition,\ n&quot; , (Σχόλιο: Αν ο συνολικός αριθμός των επιτυχιών είναι πάνω από 8, τότε ενημερωσε το χρήστη να αυξήσει τα δίδακτρα).&#10;        &#10;άγκιστρο, // end of method Main,&#10;   &#10;άγκιστρο, // end of class Analysis.&#10;&#10;"/>
          <p:cNvSpPr/>
          <p:nvPr>
            <p:custDataLst>
              <p:tags r:id="rId3"/>
            </p:custDataLst>
          </p:nvPr>
        </p:nvSpPr>
        <p:spPr>
          <a:xfrm>
            <a:off x="467544" y="1843077"/>
            <a:ext cx="8147248" cy="3170099"/>
          </a:xfrm>
          <a:prstGeom prst="rect">
            <a:avLst/>
          </a:prstGeom>
        </p:spPr>
        <p:txBody>
          <a:bodyPr wrap="square">
            <a:spAutoFit/>
          </a:bodyPr>
          <a:lstStyle/>
          <a:p>
            <a:r>
              <a:rPr lang="en-US" altLang="el-GR" sz="2000" u="sng" dirty="0">
                <a:solidFill>
                  <a:srgbClr val="5F5F5F"/>
                </a:solidFill>
                <a:cs typeface="Times New Roman" pitchFamily="18" charset="0"/>
              </a:rPr>
              <a:t>32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"Passed: "</a:t>
            </a:r>
            <a:r>
              <a:rPr lang="en-US" altLang="el-GR" sz="2000" dirty="0">
                <a:solidFill>
                  <a:srgbClr val="000000"/>
                </a:solidFill>
                <a:cs typeface="Times New Roman" pitchFamily="18" charset="0"/>
              </a:rPr>
              <a:t> + passes );</a:t>
            </a:r>
          </a:p>
          <a:p>
            <a:pPr marL="457200" indent="-457200">
              <a:buAutoNum type="arabicPlain" startAt="33"/>
            </a:pPr>
            <a:r>
              <a:rPr lang="en-US" altLang="el-GR" sz="2000" dirty="0" err="1" smtClean="0">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"Failed: "</a:t>
            </a:r>
            <a:r>
              <a:rPr lang="en-US" altLang="el-GR" sz="2000" dirty="0">
                <a:solidFill>
                  <a:srgbClr val="000000"/>
                </a:solidFill>
                <a:cs typeface="Times New Roman" pitchFamily="18" charset="0"/>
              </a:rPr>
              <a:t> + failures </a:t>
            </a:r>
            <a:r>
              <a:rPr lang="en-US" altLang="el-GR" sz="2000" dirty="0" smtClean="0">
                <a:solidFill>
                  <a:srgbClr val="000000"/>
                </a:solidFill>
                <a:cs typeface="Times New Roman" pitchFamily="18" charset="0"/>
              </a:rPr>
              <a:t>);</a:t>
            </a:r>
            <a:endParaRPr lang="el-GR" altLang="el-GR" sz="2000" dirty="0" smtClean="0">
              <a:solidFill>
                <a:srgbClr val="000000"/>
              </a:solidFill>
              <a:cs typeface="Times New Roman" pitchFamily="18" charset="0"/>
            </a:endParaRPr>
          </a:p>
          <a:p>
            <a:r>
              <a:rPr lang="en-US" altLang="el-GR" sz="2000" dirty="0">
                <a:solidFill>
                  <a:srgbClr val="5F5F5F"/>
                </a:solidFill>
                <a:cs typeface="Times New Roman" pitchFamily="18" charset="0"/>
              </a:rPr>
              <a:t>34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35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if</a:t>
            </a:r>
            <a:r>
              <a:rPr lang="en-US" altLang="el-GR" sz="2000" dirty="0">
                <a:solidFill>
                  <a:srgbClr val="000000"/>
                </a:solidFill>
                <a:cs typeface="Times New Roman" pitchFamily="18" charset="0"/>
              </a:rPr>
              <a:t> ( passes &gt; 8 )</a:t>
            </a:r>
          </a:p>
          <a:p>
            <a:r>
              <a:rPr lang="en-US" altLang="el-GR" sz="2000" u="sng" dirty="0">
                <a:solidFill>
                  <a:srgbClr val="5F5F5F"/>
                </a:solidFill>
                <a:cs typeface="Times New Roman" pitchFamily="18" charset="0"/>
              </a:rPr>
              <a:t>36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0D9FF"/>
                </a:solidFill>
                <a:cs typeface="Times New Roman" pitchFamily="18" charset="0"/>
              </a:rPr>
              <a:t>"Raise Tuition\n"</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37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38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end of method Main</a:t>
            </a:r>
          </a:p>
          <a:p>
            <a:r>
              <a:rPr lang="en-US" altLang="el-GR" sz="2000" dirty="0">
                <a:solidFill>
                  <a:srgbClr val="5F5F5F"/>
                </a:solidFill>
                <a:cs typeface="Times New Roman" pitchFamily="18" charset="0"/>
              </a:rPr>
              <a:t>39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40   </a:t>
            </a:r>
            <a:r>
              <a:rPr lang="en-US" altLang="el-GR" sz="2000" dirty="0">
                <a:solidFill>
                  <a:srgbClr val="000000"/>
                </a:solidFill>
                <a:cs typeface="Times New Roman" pitchFamily="18" charset="0"/>
              </a:rPr>
              <a:t>}</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end of class Analysis</a:t>
            </a:r>
          </a:p>
          <a:p>
            <a:pPr marL="457200" indent="-457200">
              <a:buAutoNum type="arabicPlain" startAt="33"/>
            </a:pPr>
            <a:endParaRPr lang="en-US" altLang="el-GR" sz="2000" dirty="0">
              <a:solidFill>
                <a:srgbClr val="000000"/>
              </a:solidFill>
              <a:cs typeface="Times New Roman" pitchFamily="18" charset="0"/>
            </a:endParaRPr>
          </a:p>
        </p:txBody>
      </p:sp>
      <p:sp>
        <p:nvSpPr>
          <p:cNvPr id="29" name="Text Box 6" descr="."/>
          <p:cNvSpPr txBox="1">
            <a:spLocks noChangeArrowheads="1"/>
          </p:cNvSpPr>
          <p:nvPr>
            <p:custDataLst>
              <p:tags r:id="rId4"/>
            </p:custDataLst>
          </p:nvPr>
        </p:nvSpPr>
        <p:spPr bwMode="auto">
          <a:xfrm>
            <a:off x="5287293" y="2563193"/>
            <a:ext cx="3287054"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the results to the user</a:t>
            </a:r>
          </a:p>
        </p:txBody>
      </p:sp>
      <p:sp>
        <p:nvSpPr>
          <p:cNvPr id="30" name="Line 7" descr="."/>
          <p:cNvSpPr>
            <a:spLocks noChangeShapeType="1"/>
          </p:cNvSpPr>
          <p:nvPr/>
        </p:nvSpPr>
        <p:spPr bwMode="auto">
          <a:xfrm flipH="1" flipV="1">
            <a:off x="2843808" y="2581520"/>
            <a:ext cx="2459360" cy="199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31" name="Text Box 9" descr="."/>
          <p:cNvSpPr txBox="1">
            <a:spLocks noChangeArrowheads="1"/>
          </p:cNvSpPr>
          <p:nvPr>
            <p:custDataLst>
              <p:tags r:id="rId5"/>
            </p:custDataLst>
          </p:nvPr>
        </p:nvSpPr>
        <p:spPr bwMode="auto">
          <a:xfrm>
            <a:off x="4050109" y="4024313"/>
            <a:ext cx="39782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the total number of passes was greater than 8 then also tell the user to raise the tuition</a:t>
            </a:r>
          </a:p>
        </p:txBody>
      </p:sp>
      <p:sp>
        <p:nvSpPr>
          <p:cNvPr id="32" name="Line 10" descr="."/>
          <p:cNvSpPr>
            <a:spLocks noChangeShapeType="1"/>
          </p:cNvSpPr>
          <p:nvPr/>
        </p:nvSpPr>
        <p:spPr bwMode="auto">
          <a:xfrm flipH="1" flipV="1">
            <a:off x="3227784" y="34290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latin typeface="+mn-lt"/>
              </a:rPr>
              <a:t>Το</a:t>
            </a:r>
            <a:r>
              <a:rPr lang="el-GR" altLang="el-GR" u="sng" dirty="0" smtClean="0">
                <a:solidFill>
                  <a:schemeClr val="tx2"/>
                </a:solidFill>
                <a:latin typeface="+mn-lt"/>
              </a:rPr>
              <a:t> </a:t>
            </a:r>
            <a:r>
              <a:rPr lang="en-US" altLang="el-GR" u="sng" dirty="0" smtClean="0">
                <a:solidFill>
                  <a:schemeClr val="tx2"/>
                </a:solidFill>
                <a:latin typeface="+mn-lt"/>
              </a:rPr>
              <a:t>do Statement</a:t>
            </a:r>
            <a:endParaRPr lang="en-US" u="sng" dirty="0">
              <a:solidFill>
                <a:schemeClr val="tx2"/>
              </a:solidFill>
              <a:latin typeface="+mn-lt"/>
            </a:endParaRPr>
          </a:p>
        </p:txBody>
      </p:sp>
      <p:sp>
        <p:nvSpPr>
          <p:cNvPr id="122" name="Rectangle 3"/>
          <p:cNvSpPr txBox="1">
            <a:spLocks noChangeArrowheads="1"/>
          </p:cNvSpPr>
          <p:nvPr/>
        </p:nvSpPr>
        <p:spPr>
          <a:xfrm>
            <a:off x="533400" y="1484784"/>
            <a:ext cx="7772400" cy="6048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Το</a:t>
            </a:r>
            <a:r>
              <a:rPr lang="el-GR" altLang="el-GR" sz="2800" dirty="0" smtClean="0"/>
              <a:t> </a:t>
            </a:r>
            <a:r>
              <a:rPr lang="en-US" altLang="el-GR" sz="2800" i="1" dirty="0" smtClean="0"/>
              <a:t>do statement</a:t>
            </a:r>
            <a:r>
              <a:rPr lang="en-US" altLang="el-GR" sz="2800" dirty="0" smtClean="0"/>
              <a:t> </a:t>
            </a:r>
            <a:r>
              <a:rPr lang="el-GR" altLang="el-GR" sz="2800" dirty="0" smtClean="0"/>
              <a:t>έχει τη σύνταξη:</a:t>
            </a:r>
            <a:endParaRPr lang="el-GR" altLang="el-GR" sz="2800" dirty="0" smtClean="0"/>
          </a:p>
        </p:txBody>
      </p:sp>
      <p:sp>
        <p:nvSpPr>
          <p:cNvPr id="125" name="Text Box 6" descr="do και&#10;while&#10;είναι&#10;δεσμευμένες &#10;λέξεις"/>
          <p:cNvSpPr txBox="1">
            <a:spLocks noChangeArrowheads="1"/>
          </p:cNvSpPr>
          <p:nvPr/>
        </p:nvSpPr>
        <p:spPr bwMode="auto">
          <a:xfrm>
            <a:off x="627063" y="2138734"/>
            <a:ext cx="1928812" cy="1938338"/>
          </a:xfrm>
          <a:prstGeom prst="rect">
            <a:avLst/>
          </a:prstGeom>
          <a:noFill/>
          <a:ln w="12700">
            <a:noFill/>
            <a:miter lim="800000"/>
            <a:headEnd type="none" w="sm" len="sm"/>
            <a:tailEnd type="none" w="sm" len="sm"/>
          </a:ln>
          <a:effectLst/>
        </p:spPr>
        <p:txBody>
          <a:bodyPr wrap="none" anchor="ctr">
            <a:spAutoFit/>
          </a:bodyPr>
          <a:lstStyle/>
          <a:p>
            <a:pPr>
              <a:defRPr/>
            </a:pPr>
            <a:r>
              <a:rPr lang="el-GR" sz="2400" b="1" dirty="0" smtClean="0">
                <a:solidFill>
                  <a:srgbClr val="6600CC"/>
                </a:solidFill>
                <a:effectLst>
                  <a:outerShdw blurRad="38100" dist="38100" dir="2700000" algn="tl">
                    <a:srgbClr val="C0C0C0"/>
                  </a:outerShdw>
                </a:effectLst>
              </a:rPr>
              <a:t> </a:t>
            </a:r>
            <a:r>
              <a:rPr lang="en-US" sz="2400" b="1" dirty="0" smtClean="0">
                <a:solidFill>
                  <a:srgbClr val="6600CC"/>
                </a:solidFill>
                <a:effectLst>
                  <a:outerShdw blurRad="38100" dist="38100" dir="2700000" algn="tl">
                    <a:srgbClr val="C0C0C0"/>
                  </a:outerShdw>
                </a:effectLst>
              </a:rPr>
              <a:t>do </a:t>
            </a:r>
            <a:r>
              <a:rPr lang="el-GR" sz="2400" b="1" dirty="0" smtClean="0">
                <a:solidFill>
                  <a:srgbClr val="6600CC"/>
                </a:solidFill>
                <a:effectLst>
                  <a:outerShdw blurRad="38100" dist="38100" dir="2700000" algn="tl">
                    <a:srgbClr val="C0C0C0"/>
                  </a:outerShdw>
                </a:effectLst>
              </a:rPr>
              <a:t>και</a:t>
            </a:r>
          </a:p>
          <a:p>
            <a:pPr>
              <a:defRPr/>
            </a:pPr>
            <a:r>
              <a:rPr lang="en-US" sz="2400" b="1" dirty="0" smtClean="0">
                <a:solidFill>
                  <a:srgbClr val="6600CC"/>
                </a:solidFill>
                <a:effectLst>
                  <a:outerShdw blurRad="38100" dist="38100" dir="2700000" algn="tl">
                    <a:srgbClr val="C0C0C0"/>
                  </a:outerShdw>
                </a:effectLst>
              </a:rPr>
              <a:t>while</a:t>
            </a:r>
          </a:p>
          <a:p>
            <a:pPr>
              <a:defRPr/>
            </a:pPr>
            <a:r>
              <a:rPr lang="el-GR" sz="2400" b="1" dirty="0">
                <a:solidFill>
                  <a:srgbClr val="6600CC"/>
                </a:solidFill>
                <a:effectLst>
                  <a:outerShdw blurRad="38100" dist="38100" dir="2700000" algn="tl">
                    <a:srgbClr val="C0C0C0"/>
                  </a:outerShdw>
                </a:effectLst>
              </a:rPr>
              <a:t>ε</a:t>
            </a:r>
            <a:r>
              <a:rPr lang="el-GR" sz="2400" b="1" dirty="0" smtClean="0">
                <a:solidFill>
                  <a:srgbClr val="6600CC"/>
                </a:solidFill>
                <a:effectLst>
                  <a:outerShdw blurRad="38100" dist="38100" dir="2700000" algn="tl">
                    <a:srgbClr val="C0C0C0"/>
                  </a:outerShdw>
                </a:effectLst>
              </a:rPr>
              <a:t>ίναι</a:t>
            </a:r>
          </a:p>
          <a:p>
            <a:pPr>
              <a:defRPr/>
            </a:pPr>
            <a:r>
              <a:rPr lang="el-GR" sz="2400" b="1" dirty="0">
                <a:solidFill>
                  <a:srgbClr val="6600CC"/>
                </a:solidFill>
                <a:effectLst>
                  <a:outerShdw blurRad="38100" dist="38100" dir="2700000" algn="tl">
                    <a:srgbClr val="C0C0C0"/>
                  </a:outerShdw>
                </a:effectLst>
              </a:rPr>
              <a:t>δ</a:t>
            </a:r>
            <a:r>
              <a:rPr lang="el-GR" sz="2400" b="1" dirty="0" smtClean="0">
                <a:solidFill>
                  <a:srgbClr val="6600CC"/>
                </a:solidFill>
                <a:effectLst>
                  <a:outerShdw blurRad="38100" dist="38100" dir="2700000" algn="tl">
                    <a:srgbClr val="C0C0C0"/>
                  </a:outerShdw>
                </a:effectLst>
              </a:rPr>
              <a:t>εσμευμένες </a:t>
            </a:r>
          </a:p>
          <a:p>
            <a:pPr>
              <a:defRPr/>
            </a:pPr>
            <a:r>
              <a:rPr lang="el-GR" sz="2400" b="1" dirty="0">
                <a:solidFill>
                  <a:srgbClr val="6600CC"/>
                </a:solidFill>
                <a:effectLst>
                  <a:outerShdw blurRad="38100" dist="38100" dir="2700000" algn="tl">
                    <a:srgbClr val="C0C0C0"/>
                  </a:outerShdw>
                </a:effectLst>
              </a:rPr>
              <a:t>λ</a:t>
            </a:r>
            <a:r>
              <a:rPr lang="el-GR" sz="2400" b="1" dirty="0" smtClean="0">
                <a:solidFill>
                  <a:srgbClr val="6600CC"/>
                </a:solidFill>
                <a:effectLst>
                  <a:outerShdw blurRad="38100" dist="38100" dir="2700000" algn="tl">
                    <a:srgbClr val="C0C0C0"/>
                  </a:outerShdw>
                </a:effectLst>
              </a:rPr>
              <a:t>έξεις.</a:t>
            </a:r>
            <a:endParaRPr lang="el-GR" sz="2400" b="1" dirty="0">
              <a:solidFill>
                <a:srgbClr val="6600CC"/>
              </a:solidFill>
              <a:effectLst>
                <a:outerShdw blurRad="38100" dist="38100" dir="2700000" algn="tl">
                  <a:srgbClr val="C0C0C0"/>
                </a:outerShdw>
              </a:effectLst>
            </a:endParaRPr>
          </a:p>
        </p:txBody>
      </p:sp>
      <p:sp>
        <p:nvSpPr>
          <p:cNvPr id="123" name="Text Box 4" descr="do,&#10;άγκιστρο,&#10;   statement,&#10;άγκιστρο,&#10;while, condition.&#10;"/>
          <p:cNvSpPr txBox="1">
            <a:spLocks noChangeArrowheads="1"/>
          </p:cNvSpPr>
          <p:nvPr>
            <p:custDataLst>
              <p:tags r:id="rId3"/>
            </p:custDataLst>
          </p:nvPr>
        </p:nvSpPr>
        <p:spPr bwMode="auto">
          <a:xfrm>
            <a:off x="3124200" y="2224458"/>
            <a:ext cx="3232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solidFill>
                  <a:schemeClr val="accent1"/>
                </a:solidFill>
                <a:latin typeface="Courier New" pitchFamily="49" charset="0"/>
              </a:rPr>
              <a:t>do</a:t>
            </a:r>
          </a:p>
          <a:p>
            <a:pPr algn="l"/>
            <a:r>
              <a:rPr lang="en-US" altLang="el-GR" sz="2000" b="1" dirty="0">
                <a:latin typeface="Courier New" pitchFamily="49" charset="0"/>
              </a:rPr>
              <a:t>{</a:t>
            </a:r>
          </a:p>
          <a:p>
            <a:pPr algn="l"/>
            <a:r>
              <a:rPr lang="en-US" altLang="el-GR" sz="2000" b="1" dirty="0">
                <a:latin typeface="Courier New" pitchFamily="49" charset="0"/>
              </a:rPr>
              <a:t>   </a:t>
            </a:r>
            <a:r>
              <a:rPr lang="en-US" altLang="el-GR" sz="2000" b="1" i="1" dirty="0">
                <a:latin typeface="Courier New" pitchFamily="49" charset="0"/>
              </a:rPr>
              <a:t>statement</a:t>
            </a:r>
            <a:r>
              <a:rPr lang="en-US" altLang="el-GR" sz="2000" b="1" dirty="0">
                <a:latin typeface="Courier New" pitchFamily="49" charset="0"/>
              </a:rPr>
              <a:t>;</a:t>
            </a:r>
          </a:p>
          <a:p>
            <a:pPr algn="l"/>
            <a:r>
              <a:rPr lang="en-US" altLang="el-GR" sz="2000" b="1" dirty="0">
                <a:latin typeface="Courier New" pitchFamily="49" charset="0"/>
              </a:rPr>
              <a:t>}</a:t>
            </a:r>
          </a:p>
          <a:p>
            <a:pPr algn="l"/>
            <a:r>
              <a:rPr lang="en-US" altLang="el-GR" sz="2000" b="1" dirty="0">
                <a:solidFill>
                  <a:schemeClr val="accent1"/>
                </a:solidFill>
                <a:latin typeface="Courier New" pitchFamily="49" charset="0"/>
              </a:rPr>
              <a:t>while</a:t>
            </a:r>
            <a:r>
              <a:rPr lang="en-US" altLang="el-GR" sz="2000" b="1" dirty="0">
                <a:latin typeface="Courier New" pitchFamily="49" charset="0"/>
              </a:rPr>
              <a:t> ( </a:t>
            </a:r>
            <a:r>
              <a:rPr lang="en-US" altLang="el-GR" sz="2000" b="1" i="1" dirty="0">
                <a:latin typeface="Courier New" pitchFamily="49" charset="0"/>
              </a:rPr>
              <a:t>condition</a:t>
            </a:r>
            <a:r>
              <a:rPr lang="en-US" altLang="el-GR" sz="2000" b="1" dirty="0">
                <a:latin typeface="Courier New" pitchFamily="49" charset="0"/>
              </a:rPr>
              <a:t> );</a:t>
            </a:r>
          </a:p>
        </p:txBody>
      </p:sp>
      <p:sp>
        <p:nvSpPr>
          <p:cNvPr id="128" name="Text Box 9"/>
          <p:cNvSpPr txBox="1">
            <a:spLocks noChangeArrowheads="1"/>
          </p:cNvSpPr>
          <p:nvPr/>
        </p:nvSpPr>
        <p:spPr bwMode="auto">
          <a:xfrm>
            <a:off x="1611313" y="4202539"/>
            <a:ext cx="6092181" cy="830997"/>
          </a:xfrm>
          <a:prstGeom prst="rect">
            <a:avLst/>
          </a:prstGeom>
          <a:noFill/>
          <a:ln w="12700">
            <a:noFill/>
            <a:miter lim="800000"/>
            <a:headEnd type="none" w="sm" len="sm"/>
            <a:tailEnd type="none" w="sm" len="sm"/>
          </a:ln>
          <a:effectLst/>
        </p:spPr>
        <p:txBody>
          <a:bodyPr wrap="none" anchor="ctr">
            <a:spAutoFit/>
          </a:bodyPr>
          <a:lstStyle/>
          <a:p>
            <a:pPr>
              <a:defRPr/>
            </a:pPr>
            <a:r>
              <a:rPr lang="el-GR" sz="2400" b="1" dirty="0" smtClean="0">
                <a:solidFill>
                  <a:srgbClr val="6600CC"/>
                </a:solidFill>
                <a:effectLst>
                  <a:outerShdw blurRad="38100" dist="38100" dir="2700000" algn="tl">
                    <a:srgbClr val="C0C0C0"/>
                  </a:outerShdw>
                </a:effectLst>
              </a:rPr>
              <a:t>Το </a:t>
            </a:r>
            <a:r>
              <a:rPr lang="en-US" sz="2400" b="1" dirty="0" smtClean="0">
                <a:solidFill>
                  <a:srgbClr val="6600CC"/>
                </a:solidFill>
                <a:effectLst>
                  <a:outerShdw blurRad="38100" dist="38100" dir="2700000" algn="tl">
                    <a:srgbClr val="C0C0C0"/>
                  </a:outerShdw>
                </a:effectLst>
              </a:rPr>
              <a:t>loop</a:t>
            </a:r>
            <a:r>
              <a:rPr lang="el-GR" sz="2400" b="1" dirty="0" smtClean="0">
                <a:solidFill>
                  <a:srgbClr val="6600CC"/>
                </a:solidFill>
                <a:effectLst>
                  <a:outerShdw blurRad="38100" dist="38100" dir="2700000" algn="tl">
                    <a:srgbClr val="C0C0C0"/>
                  </a:outerShdw>
                </a:effectLst>
              </a:rPr>
              <a:t> εκτελείται τουλάχιστον μια φορά, και </a:t>
            </a:r>
          </a:p>
          <a:p>
            <a:pPr>
              <a:defRPr/>
            </a:pPr>
            <a:r>
              <a:rPr lang="el-GR" sz="2400" b="1" dirty="0" smtClean="0">
                <a:solidFill>
                  <a:srgbClr val="6600CC"/>
                </a:solidFill>
                <a:effectLst>
                  <a:outerShdw blurRad="38100" dist="38100" dir="2700000" algn="tl">
                    <a:srgbClr val="C0C0C0"/>
                  </a:outerShdw>
                </a:effectLst>
              </a:rPr>
              <a:t>μ</a:t>
            </a:r>
            <a:r>
              <a:rPr lang="el-GR" sz="2400" b="1" dirty="0" smtClean="0">
                <a:solidFill>
                  <a:srgbClr val="6600CC"/>
                </a:solidFill>
                <a:effectLst>
                  <a:outerShdw blurRad="38100" dist="38100" dir="2700000" algn="tl">
                    <a:srgbClr val="C0C0C0"/>
                  </a:outerShdw>
                </a:effectLst>
              </a:rPr>
              <a:t>ετά ελέγχεται η συνθήκη.</a:t>
            </a:r>
            <a:endParaRPr lang="el-GR" sz="2400" b="1" dirty="0">
              <a:solidFill>
                <a:srgbClr val="6600CC"/>
              </a:solidFill>
              <a:effectLst>
                <a:outerShdw blurRad="38100" dist="38100" dir="2700000" algn="tl">
                  <a:srgbClr val="C0C0C0"/>
                </a:outerShdw>
              </a:effectLst>
            </a:endParaRPr>
          </a:p>
        </p:txBody>
      </p:sp>
      <p:sp>
        <p:nvSpPr>
          <p:cNvPr id="129" name="Text Box 10"/>
          <p:cNvSpPr txBox="1">
            <a:spLocks noChangeArrowheads="1"/>
          </p:cNvSpPr>
          <p:nvPr/>
        </p:nvSpPr>
        <p:spPr bwMode="auto">
          <a:xfrm>
            <a:off x="533401" y="5262299"/>
            <a:ext cx="8153400" cy="830997"/>
          </a:xfrm>
          <a:prstGeom prst="rect">
            <a:avLst/>
          </a:prstGeom>
          <a:noFill/>
          <a:ln w="12700">
            <a:noFill/>
            <a:miter lim="800000"/>
            <a:headEnd type="none" w="sm" len="sm"/>
            <a:tailEnd type="none" w="sm" len="sm"/>
          </a:ln>
          <a:effectLst/>
        </p:spPr>
        <p:txBody>
          <a:bodyPr wrap="square" anchor="ctr">
            <a:spAutoFit/>
          </a:bodyPr>
          <a:lstStyle/>
          <a:p>
            <a:pPr>
              <a:defRPr/>
            </a:pPr>
            <a:r>
              <a:rPr lang="el-GR" sz="2400" b="1" dirty="0" smtClean="0">
                <a:solidFill>
                  <a:srgbClr val="6600CC"/>
                </a:solidFill>
                <a:effectLst>
                  <a:outerShdw blurRad="38100" dist="38100" dir="2700000" algn="tl">
                    <a:srgbClr val="C0C0C0"/>
                  </a:outerShdw>
                </a:effectLst>
              </a:rPr>
              <a:t>Το </a:t>
            </a:r>
            <a:r>
              <a:rPr lang="en-US" sz="2400" b="1" dirty="0" smtClean="0">
                <a:solidFill>
                  <a:srgbClr val="6600CC"/>
                </a:solidFill>
                <a:effectLst>
                  <a:outerShdw blurRad="38100" dist="38100" dir="2700000" algn="tl">
                    <a:srgbClr val="C0C0C0"/>
                  </a:outerShdw>
                </a:effectLst>
              </a:rPr>
              <a:t>loop</a:t>
            </a:r>
            <a:r>
              <a:rPr lang="el-GR" sz="2400" b="1" dirty="0" smtClean="0">
                <a:solidFill>
                  <a:srgbClr val="6600CC"/>
                </a:solidFill>
                <a:effectLst>
                  <a:outerShdw blurRad="38100" dist="38100" dir="2700000" algn="tl">
                    <a:srgbClr val="C0C0C0"/>
                  </a:outerShdw>
                </a:effectLst>
              </a:rPr>
              <a:t> επαναλαμβάνεται μέχρις ότου η συνθήκη να γίνει ψευδής.</a:t>
            </a:r>
            <a:endParaRPr lang="el-GR" sz="2400" b="1" dirty="0">
              <a:solidFill>
                <a:srgbClr val="6600CC"/>
              </a:solidFill>
              <a:effectLst>
                <a:outerShdw blurRad="38100" dist="38100" dir="2700000" algn="tl">
                  <a:srgbClr val="C0C0C0"/>
                </a:outerShdw>
              </a:effectLst>
            </a:endParaRPr>
          </a:p>
        </p:txBody>
      </p:sp>
      <p:sp>
        <p:nvSpPr>
          <p:cNvPr id="126" name="Line 7" descr="[DECORATIVE]."/>
          <p:cNvSpPr>
            <a:spLocks noChangeShapeType="1"/>
          </p:cNvSpPr>
          <p:nvPr/>
        </p:nvSpPr>
        <p:spPr bwMode="auto">
          <a:xfrm flipV="1">
            <a:off x="2209800" y="2529259"/>
            <a:ext cx="685800" cy="228600"/>
          </a:xfrm>
          <a:prstGeom prst="line">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sp>
        <p:nvSpPr>
          <p:cNvPr id="127" name="Line 8" descr="[DECORATIVE]."/>
          <p:cNvSpPr>
            <a:spLocks noChangeShapeType="1"/>
          </p:cNvSpPr>
          <p:nvPr/>
        </p:nvSpPr>
        <p:spPr bwMode="auto">
          <a:xfrm>
            <a:off x="2209800" y="3138859"/>
            <a:ext cx="685800" cy="304800"/>
          </a:xfrm>
          <a:prstGeom prst="line">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n-US" altLang="el-GR" u="sng" dirty="0">
                <a:solidFill>
                  <a:schemeClr val="tx2"/>
                </a:solidFill>
                <a:latin typeface="+mn-lt"/>
              </a:rPr>
              <a:t>do/while </a:t>
            </a:r>
            <a:r>
              <a:rPr lang="el-GR" altLang="el-GR" u="sng" dirty="0">
                <a:solidFill>
                  <a:schemeClr val="tx2"/>
                </a:solidFill>
                <a:latin typeface="+mn-lt"/>
              </a:rPr>
              <a:t>Διάγραμμα Ροής</a:t>
            </a:r>
            <a:endParaRPr lang="el-GR" u="sng" dirty="0">
              <a:solidFill>
                <a:schemeClr val="tx2"/>
              </a:solidFill>
              <a:latin typeface="+mn-lt"/>
            </a:endParaRPr>
          </a:p>
        </p:txBody>
      </p:sp>
      <p:grpSp>
        <p:nvGrpSpPr>
          <p:cNvPr id="85" name="Group 5" descr="Διάγραμμα ροής των εντολών do και while."/>
          <p:cNvGrpSpPr>
            <a:grpSpLocks/>
          </p:cNvGrpSpPr>
          <p:nvPr/>
        </p:nvGrpSpPr>
        <p:grpSpPr bwMode="auto">
          <a:xfrm>
            <a:off x="2600672" y="1565275"/>
            <a:ext cx="4419600" cy="4267200"/>
            <a:chOff x="1488" y="864"/>
            <a:chExt cx="2784" cy="2688"/>
          </a:xfrm>
        </p:grpSpPr>
        <p:sp>
          <p:nvSpPr>
            <p:cNvPr id="86" name="Rectangle 6" descr="Διάγραμμα ροής των εντολών do και while."/>
            <p:cNvSpPr>
              <a:spLocks noChangeArrowheads="1"/>
            </p:cNvSpPr>
            <p:nvPr/>
          </p:nvSpPr>
          <p:spPr bwMode="auto">
            <a:xfrm>
              <a:off x="3697" y="2607"/>
              <a:ext cx="18" cy="1"/>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7" name="Rectangle 7" descr="[DECORATIVE]"/>
            <p:cNvSpPr>
              <a:spLocks noChangeArrowheads="1"/>
            </p:cNvSpPr>
            <p:nvPr/>
          </p:nvSpPr>
          <p:spPr bwMode="auto">
            <a:xfrm>
              <a:off x="2734" y="1588"/>
              <a:ext cx="1" cy="18"/>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8" name="Freeform 8" descr="[DECORATIVE]"/>
            <p:cNvSpPr>
              <a:spLocks/>
            </p:cNvSpPr>
            <p:nvPr/>
          </p:nvSpPr>
          <p:spPr bwMode="auto">
            <a:xfrm>
              <a:off x="2527" y="1000"/>
              <a:ext cx="0" cy="543"/>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9" name="Oval 9" descr="[DECORATIVE]"/>
            <p:cNvSpPr>
              <a:spLocks noChangeArrowheads="1"/>
            </p:cNvSpPr>
            <p:nvPr/>
          </p:nvSpPr>
          <p:spPr bwMode="auto">
            <a:xfrm>
              <a:off x="2440" y="864"/>
              <a:ext cx="173" cy="13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0" name="Rectangle 10" descr="[DECORATIVE]."/>
            <p:cNvSpPr>
              <a:spLocks noChangeArrowheads="1"/>
            </p:cNvSpPr>
            <p:nvPr>
              <p:custDataLst>
                <p:tags r:id="rId3"/>
              </p:custDataLst>
            </p:nvPr>
          </p:nvSpPr>
          <p:spPr bwMode="auto">
            <a:xfrm>
              <a:off x="3580" y="2335"/>
              <a:ext cx="61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n-US" altLang="el-GR" sz="1400" b="1" dirty="0">
                  <a:solidFill>
                    <a:srgbClr val="000000"/>
                  </a:solidFill>
                  <a:latin typeface="Courier New" pitchFamily="49" charset="0"/>
                  <a:cs typeface="Times New Roman" pitchFamily="18" charset="0"/>
                </a:rPr>
                <a:t>true</a:t>
              </a:r>
            </a:p>
            <a:p>
              <a:pPr algn="l"/>
              <a:endParaRPr lang="en-US" altLang="el-GR" sz="1400" b="1" dirty="0">
                <a:latin typeface="Courier New" pitchFamily="49" charset="0"/>
              </a:endParaRPr>
            </a:p>
          </p:txBody>
        </p:sp>
        <p:sp>
          <p:nvSpPr>
            <p:cNvPr id="91" name="Freeform 11" descr="[DECORATIVE]"/>
            <p:cNvSpPr>
              <a:spLocks/>
            </p:cNvSpPr>
            <p:nvPr/>
          </p:nvSpPr>
          <p:spPr bwMode="auto">
            <a:xfrm>
              <a:off x="2527" y="2873"/>
              <a:ext cx="0" cy="543"/>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2" name="Freeform 12" descr="[DECORATIVE]"/>
            <p:cNvSpPr>
              <a:spLocks/>
            </p:cNvSpPr>
            <p:nvPr/>
          </p:nvSpPr>
          <p:spPr bwMode="auto">
            <a:xfrm>
              <a:off x="2527" y="1769"/>
              <a:ext cx="0" cy="544"/>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3" name="Oval 13" descr="[DECORATIVE]"/>
            <p:cNvSpPr>
              <a:spLocks noChangeArrowheads="1"/>
            </p:cNvSpPr>
            <p:nvPr/>
          </p:nvSpPr>
          <p:spPr bwMode="auto">
            <a:xfrm>
              <a:off x="2440" y="3416"/>
              <a:ext cx="173" cy="13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4" name="Rectangle 14" descr="[DECORATIVE]."/>
            <p:cNvSpPr>
              <a:spLocks noChangeArrowheads="1"/>
            </p:cNvSpPr>
            <p:nvPr>
              <p:custDataLst>
                <p:tags r:id="rId4"/>
              </p:custDataLst>
            </p:nvPr>
          </p:nvSpPr>
          <p:spPr bwMode="auto">
            <a:xfrm>
              <a:off x="2599" y="2879"/>
              <a:ext cx="75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n-US" altLang="el-GR" sz="1400" b="1" dirty="0">
                  <a:solidFill>
                    <a:srgbClr val="000000"/>
                  </a:solidFill>
                  <a:latin typeface="Courier New" pitchFamily="49" charset="0"/>
                  <a:cs typeface="Times New Roman" pitchFamily="18" charset="0"/>
                </a:rPr>
                <a:t>false</a:t>
              </a:r>
            </a:p>
            <a:p>
              <a:pPr algn="l"/>
              <a:endParaRPr lang="en-US" altLang="el-GR" sz="1400" b="1" dirty="0">
                <a:latin typeface="Courier New" pitchFamily="49" charset="0"/>
              </a:endParaRPr>
            </a:p>
          </p:txBody>
        </p:sp>
        <p:sp>
          <p:nvSpPr>
            <p:cNvPr id="95" name="Freeform 15" descr="[DECORATIVE]"/>
            <p:cNvSpPr>
              <a:spLocks/>
            </p:cNvSpPr>
            <p:nvPr/>
          </p:nvSpPr>
          <p:spPr bwMode="auto">
            <a:xfrm>
              <a:off x="3580" y="2593"/>
              <a:ext cx="692" cy="0"/>
            </a:xfrm>
            <a:custGeom>
              <a:avLst/>
              <a:gdLst>
                <a:gd name="T0" fmla="*/ 0 w 20000"/>
                <a:gd name="T1" fmla="*/ 0 h 20000"/>
                <a:gd name="T2" fmla="*/ 0 w 20000"/>
                <a:gd name="T3" fmla="*/ 0 h 20000"/>
                <a:gd name="T4" fmla="*/ 0 60000 65536"/>
                <a:gd name="T5" fmla="*/ 0 60000 65536"/>
                <a:gd name="T6" fmla="*/ 0 w 20000"/>
                <a:gd name="T7" fmla="*/ 0 h 20000"/>
                <a:gd name="T8" fmla="*/ 20000 w 20000"/>
                <a:gd name="T9" fmla="*/ 0 h 20000"/>
              </a:gdLst>
              <a:ahLst/>
              <a:cxnLst>
                <a:cxn ang="T4">
                  <a:pos x="T0" y="T1"/>
                </a:cxn>
                <a:cxn ang="T5">
                  <a:pos x="T2" y="T3"/>
                </a:cxn>
              </a:cxnLst>
              <a:rect l="T6" t="T7" r="T8" b="T9"/>
              <a:pathLst>
                <a:path w="20000" h="20000">
                  <a:moveTo>
                    <a:pt x="19958" y="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6" name="Freeform 16" descr="[DECORATIVE]"/>
            <p:cNvSpPr>
              <a:spLocks/>
            </p:cNvSpPr>
            <p:nvPr/>
          </p:nvSpPr>
          <p:spPr bwMode="auto">
            <a:xfrm>
              <a:off x="4272" y="1291"/>
              <a:ext cx="0" cy="1302"/>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0"/>
                  </a:moveTo>
                  <a:lnTo>
                    <a:pt x="0" y="199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7" name="Freeform 17" descr="[DECORATIVE]"/>
            <p:cNvSpPr>
              <a:spLocks/>
            </p:cNvSpPr>
            <p:nvPr/>
          </p:nvSpPr>
          <p:spPr bwMode="auto">
            <a:xfrm>
              <a:off x="2541" y="1291"/>
              <a:ext cx="1731" cy="0"/>
            </a:xfrm>
            <a:custGeom>
              <a:avLst/>
              <a:gdLst>
                <a:gd name="T0" fmla="*/ 0 w 20000"/>
                <a:gd name="T1" fmla="*/ 0 h 20000"/>
                <a:gd name="T2" fmla="*/ 0 w 20000"/>
                <a:gd name="T3" fmla="*/ 0 h 20000"/>
                <a:gd name="T4" fmla="*/ 0 60000 65536"/>
                <a:gd name="T5" fmla="*/ 0 60000 65536"/>
                <a:gd name="T6" fmla="*/ 0 w 20000"/>
                <a:gd name="T7" fmla="*/ 0 h 20000"/>
                <a:gd name="T8" fmla="*/ 20000 w 20000"/>
                <a:gd name="T9" fmla="*/ 0 h 20000"/>
              </a:gdLst>
              <a:ahLst/>
              <a:cxnLst>
                <a:cxn ang="T4">
                  <a:pos x="T0" y="T1"/>
                </a:cxn>
                <a:cxn ang="T5">
                  <a:pos x="T2" y="T3"/>
                </a:cxn>
              </a:cxnLst>
              <a:rect l="T6" t="T7" r="T8" b="T9"/>
              <a:pathLst>
                <a:path w="20000" h="20000">
                  <a:moveTo>
                    <a:pt x="0" y="0"/>
                  </a:moveTo>
                  <a:lnTo>
                    <a:pt x="19983" y="0"/>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8" name="Freeform 18" descr="[DECORATIVE]"/>
            <p:cNvSpPr>
              <a:spLocks/>
            </p:cNvSpPr>
            <p:nvPr/>
          </p:nvSpPr>
          <p:spPr bwMode="auto">
            <a:xfrm>
              <a:off x="1575" y="1543"/>
              <a:ext cx="1904" cy="225"/>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985" y="0"/>
                  </a:moveTo>
                  <a:lnTo>
                    <a:pt x="19985" y="19900"/>
                  </a:lnTo>
                  <a:lnTo>
                    <a:pt x="0" y="19900"/>
                  </a:lnTo>
                  <a:lnTo>
                    <a:pt x="0" y="0"/>
                  </a:lnTo>
                  <a:lnTo>
                    <a:pt x="19985" y="0"/>
                  </a:lnTo>
                  <a:close/>
                </a:path>
              </a:pathLst>
            </a:custGeom>
            <a:solidFill>
              <a:srgbClr val="99CCFF"/>
            </a:solidFill>
            <a:ln w="3175">
              <a:solidFill>
                <a:srgbClr val="000000"/>
              </a:solidFill>
              <a:round/>
              <a:headEnd/>
              <a:tailEnd/>
            </a:ln>
          </p:spPr>
          <p:txBody>
            <a:bodyPr/>
            <a:lstStyle/>
            <a:p>
              <a:endParaRPr lang="el-GR"/>
            </a:p>
          </p:txBody>
        </p:sp>
        <p:sp>
          <p:nvSpPr>
            <p:cNvPr id="99" name="Rectangle 19" descr="[DECORATIVE]."/>
            <p:cNvSpPr>
              <a:spLocks noChangeArrowheads="1"/>
            </p:cNvSpPr>
            <p:nvPr>
              <p:custDataLst>
                <p:tags r:id="rId5"/>
              </p:custDataLst>
            </p:nvPr>
          </p:nvSpPr>
          <p:spPr bwMode="auto">
            <a:xfrm>
              <a:off x="1833" y="1589"/>
              <a:ext cx="1386" cy="162"/>
            </a:xfrm>
            <a:prstGeom prst="rect">
              <a:avLst/>
            </a:prstGeom>
            <a:solidFill>
              <a:srgbClr val="99CCFF"/>
            </a:solidFill>
            <a:ln>
              <a:noFill/>
            </a:ln>
            <a:extLs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400" b="1" dirty="0">
                  <a:solidFill>
                    <a:srgbClr val="000000"/>
                  </a:solidFill>
                  <a:latin typeface="Courier New" pitchFamily="49" charset="0"/>
                  <a:cs typeface="Times New Roman" pitchFamily="18" charset="0"/>
                </a:rPr>
                <a:t>action(s)</a:t>
              </a:r>
              <a:endParaRPr lang="en-US" altLang="el-GR" sz="1400" b="1" dirty="0">
                <a:latin typeface="Courier New" pitchFamily="49" charset="0"/>
              </a:endParaRPr>
            </a:p>
          </p:txBody>
        </p:sp>
        <p:grpSp>
          <p:nvGrpSpPr>
            <p:cNvPr id="100" name="Group 20"/>
            <p:cNvGrpSpPr>
              <a:grpSpLocks/>
            </p:cNvGrpSpPr>
            <p:nvPr/>
          </p:nvGrpSpPr>
          <p:grpSpPr bwMode="auto">
            <a:xfrm>
              <a:off x="1488" y="2313"/>
              <a:ext cx="2077" cy="560"/>
              <a:chOff x="1440" y="2505"/>
              <a:chExt cx="2077" cy="560"/>
            </a:xfrm>
          </p:grpSpPr>
          <p:sp>
            <p:nvSpPr>
              <p:cNvPr id="101" name="Freeform 21" descr="[DECORATIVE]"/>
              <p:cNvSpPr>
                <a:spLocks/>
              </p:cNvSpPr>
              <p:nvPr/>
            </p:nvSpPr>
            <p:spPr bwMode="auto">
              <a:xfrm>
                <a:off x="1440" y="2505"/>
                <a:ext cx="2077" cy="560"/>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986" y="9980"/>
                    </a:moveTo>
                    <a:lnTo>
                      <a:pt x="9986" y="19960"/>
                    </a:lnTo>
                    <a:lnTo>
                      <a:pt x="0" y="9980"/>
                    </a:lnTo>
                    <a:lnTo>
                      <a:pt x="9986" y="0"/>
                    </a:lnTo>
                    <a:lnTo>
                      <a:pt x="19986" y="9980"/>
                    </a:lnTo>
                    <a:close/>
                  </a:path>
                </a:pathLst>
              </a:custGeom>
              <a:solidFill>
                <a:srgbClr val="99CCFF"/>
              </a:solidFill>
              <a:ln w="3175">
                <a:solidFill>
                  <a:srgbClr val="000000"/>
                </a:solidFill>
                <a:round/>
                <a:headEnd/>
                <a:tailEnd/>
              </a:ln>
            </p:spPr>
            <p:txBody>
              <a:bodyPr/>
              <a:lstStyle/>
              <a:p>
                <a:endParaRPr lang="el-GR"/>
              </a:p>
            </p:txBody>
          </p:sp>
          <p:sp>
            <p:nvSpPr>
              <p:cNvPr id="102" name="Rectangle 22" descr="[DECORATIVE]."/>
              <p:cNvSpPr>
                <a:spLocks noChangeArrowheads="1"/>
              </p:cNvSpPr>
              <p:nvPr>
                <p:custDataLst>
                  <p:tags r:id="rId6"/>
                </p:custDataLst>
              </p:nvPr>
            </p:nvSpPr>
            <p:spPr bwMode="auto">
              <a:xfrm>
                <a:off x="1785" y="2709"/>
                <a:ext cx="1386" cy="131"/>
              </a:xfrm>
              <a:prstGeom prst="rect">
                <a:avLst/>
              </a:prstGeom>
              <a:solidFill>
                <a:srgbClr val="99CCFF"/>
              </a:solidFill>
              <a:ln>
                <a:noFill/>
              </a:ln>
              <a:extLs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400" b="1" dirty="0">
                    <a:solidFill>
                      <a:srgbClr val="000000"/>
                    </a:solidFill>
                    <a:latin typeface="Courier New" pitchFamily="49" charset="0"/>
                    <a:cs typeface="Times New Roman" pitchFamily="18" charset="0"/>
                  </a:rPr>
                  <a:t>condition</a:t>
                </a:r>
              </a:p>
              <a:p>
                <a:pPr algn="l"/>
                <a:endParaRPr lang="en-US" altLang="el-GR" sz="1400" b="1" dirty="0">
                  <a:latin typeface="Courier New" pitchFamily="49" charset="0"/>
                </a:endParaRPr>
              </a:p>
            </p:txBody>
          </p:sp>
        </p:gr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u="sng" dirty="0" smtClean="0">
                <a:solidFill>
                  <a:schemeClr val="tx2"/>
                </a:solidFill>
                <a:latin typeface="+mn-lt"/>
              </a:rPr>
              <a:t>……(1 από 2)</a:t>
            </a:r>
            <a:endParaRPr lang="el-GR" u="sng" dirty="0">
              <a:solidFill>
                <a:schemeClr val="tx2"/>
              </a:solidFill>
              <a:latin typeface="+mn-lt"/>
            </a:endParaRPr>
          </a:p>
        </p:txBody>
      </p:sp>
      <p:sp>
        <p:nvSpPr>
          <p:cNvPr id="2" name="Ορθογώνιο 1" descr=" // Do While Loop Counterτελεία cs,&#10;// The do / while repetition structure.&#10;    &#10; using System,&#10;    &#10;class Do While Loop Counter,&#10; άγκιστρο,&#10; static void Main, string[] args,&#10; άγκιστρο,&#10; int counter = 1, (Σχόλιο: Ο μετρητής τέθηκε στο 1).&#10;   &#10;  do, &#10; άγκιστρο,&#10; Console τελεία Write Line (σχόλιο: οι ενέργειες αυτές γίνονται τουλάχιστον μία φορά).,  counter,&#10; counter σύν σύν, (σχόλιο: το διπλό σύν δείχνει την εργασία προσαύξησης).&#10; άγκιστρο, while,  counter μικρότερο ή ίσο του 5, (σχόλιο: Όσο ο μετρητής είναι μικρότερος του 6 η λούπα θα συνεχίζετε).&#10;  &#10;"/>
          <p:cNvSpPr/>
          <p:nvPr>
            <p:custDataLst>
              <p:tags r:id="rId3"/>
            </p:custDataLst>
          </p:nvPr>
        </p:nvSpPr>
        <p:spPr>
          <a:xfrm>
            <a:off x="467544" y="1128801"/>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DoWhileLoopCounter.cs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The do/while repetition structure.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DoWhileLoopCounter</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10</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counter =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do</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13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14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counter );</a:t>
            </a:r>
          </a:p>
          <a:p>
            <a:r>
              <a:rPr lang="en-US" altLang="el-GR" sz="2000" u="sng" dirty="0">
                <a:solidFill>
                  <a:srgbClr val="5F5F5F"/>
                </a:solidFill>
                <a:cs typeface="Times New Roman" pitchFamily="18" charset="0"/>
              </a:rPr>
              <a:t>15</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counter++;</a:t>
            </a:r>
          </a:p>
          <a:p>
            <a:r>
              <a:rPr lang="en-US" altLang="el-GR" sz="2000" u="sng" dirty="0">
                <a:solidFill>
                  <a:srgbClr val="5F5F5F"/>
                </a:solidFill>
                <a:cs typeface="Times New Roman" pitchFamily="18" charset="0"/>
              </a:rPr>
              <a:t>16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while</a:t>
            </a:r>
            <a:r>
              <a:rPr lang="en-US" altLang="el-GR" sz="2000" dirty="0">
                <a:solidFill>
                  <a:srgbClr val="000000"/>
                </a:solidFill>
                <a:cs typeface="Times New Roman" pitchFamily="18" charset="0"/>
              </a:rPr>
              <a:t> ( counter &lt;= </a:t>
            </a:r>
            <a:r>
              <a:rPr lang="en-US" altLang="el-GR" sz="2000" dirty="0">
                <a:solidFill>
                  <a:srgbClr val="4DA6FF"/>
                </a:solidFill>
                <a:cs typeface="Courier New" pitchFamily="49" charset="0"/>
              </a:rPr>
              <a:t>5</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p:txBody>
      </p:sp>
      <p:sp>
        <p:nvSpPr>
          <p:cNvPr id="28" name="Text Box 6" descr="."/>
          <p:cNvSpPr txBox="1">
            <a:spLocks noChangeArrowheads="1"/>
          </p:cNvSpPr>
          <p:nvPr>
            <p:custDataLst>
              <p:tags r:id="rId4"/>
            </p:custDataLst>
          </p:nvPr>
        </p:nvSpPr>
        <p:spPr bwMode="auto">
          <a:xfrm>
            <a:off x="4415557" y="3573016"/>
            <a:ext cx="3432350"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counter is initialized to one</a:t>
            </a:r>
          </a:p>
        </p:txBody>
      </p:sp>
      <p:sp>
        <p:nvSpPr>
          <p:cNvPr id="29" name="Line 7" descr="."/>
          <p:cNvSpPr>
            <a:spLocks noChangeShapeType="1"/>
          </p:cNvSpPr>
          <p:nvPr/>
        </p:nvSpPr>
        <p:spPr bwMode="auto">
          <a:xfrm flipH="1">
            <a:off x="3059832" y="3717032"/>
            <a:ext cx="1355725" cy="179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1" name="Text Box 9" descr="."/>
          <p:cNvSpPr txBox="1">
            <a:spLocks noChangeArrowheads="1"/>
          </p:cNvSpPr>
          <p:nvPr>
            <p:custDataLst>
              <p:tags r:id="rId5"/>
            </p:custDataLst>
          </p:nvPr>
        </p:nvSpPr>
        <p:spPr bwMode="auto">
          <a:xfrm>
            <a:off x="4775988" y="4077072"/>
            <a:ext cx="2100268"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These actions are performed at least one </a:t>
            </a:r>
          </a:p>
        </p:txBody>
      </p:sp>
      <p:sp>
        <p:nvSpPr>
          <p:cNvPr id="52" name="Line 10" descr="."/>
          <p:cNvSpPr>
            <a:spLocks noChangeShapeType="1"/>
          </p:cNvSpPr>
          <p:nvPr/>
        </p:nvSpPr>
        <p:spPr bwMode="auto">
          <a:xfrm rot="20700000" flipH="1">
            <a:off x="2892389" y="4830693"/>
            <a:ext cx="192849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3" name="Text Box 15" descr="."/>
          <p:cNvSpPr txBox="1">
            <a:spLocks noChangeArrowheads="1"/>
          </p:cNvSpPr>
          <p:nvPr>
            <p:custDataLst>
              <p:tags r:id="rId6"/>
            </p:custDataLst>
          </p:nvPr>
        </p:nvSpPr>
        <p:spPr bwMode="auto">
          <a:xfrm>
            <a:off x="4618526" y="5157192"/>
            <a:ext cx="2473754"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incrementing task</a:t>
            </a:r>
          </a:p>
        </p:txBody>
      </p:sp>
      <p:sp>
        <p:nvSpPr>
          <p:cNvPr id="54" name="Line 16" descr="."/>
          <p:cNvSpPr>
            <a:spLocks noChangeShapeType="1"/>
          </p:cNvSpPr>
          <p:nvPr/>
        </p:nvSpPr>
        <p:spPr bwMode="auto">
          <a:xfrm rot="15300000" flipV="1">
            <a:off x="3616947" y="4631196"/>
            <a:ext cx="273989" cy="17695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5" name="Text Box 12" descr="."/>
          <p:cNvSpPr txBox="1">
            <a:spLocks noChangeArrowheads="1"/>
          </p:cNvSpPr>
          <p:nvPr>
            <p:custDataLst>
              <p:tags r:id="rId7"/>
            </p:custDataLst>
          </p:nvPr>
        </p:nvSpPr>
        <p:spPr bwMode="auto">
          <a:xfrm>
            <a:off x="4139951" y="5661248"/>
            <a:ext cx="4546849"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Continue looping as long as counter is less than 6</a:t>
            </a:r>
          </a:p>
        </p:txBody>
      </p:sp>
      <p:sp>
        <p:nvSpPr>
          <p:cNvPr id="56" name="Line 13" descr="."/>
          <p:cNvSpPr>
            <a:spLocks noChangeShapeType="1"/>
          </p:cNvSpPr>
          <p:nvPr/>
        </p:nvSpPr>
        <p:spPr bwMode="auto">
          <a:xfrm rot="20700000" flipH="1" flipV="1">
            <a:off x="3762291" y="5970242"/>
            <a:ext cx="374211" cy="759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……(2 </a:t>
            </a:r>
            <a:r>
              <a:rPr lang="el-GR" altLang="el-GR" sz="4000" u="sng" dirty="0">
                <a:solidFill>
                  <a:schemeClr val="tx2"/>
                </a:solidFill>
              </a:rPr>
              <a:t>από 2)</a:t>
            </a:r>
            <a:endParaRPr lang="el-GR" sz="4000" u="sng" dirty="0">
              <a:solidFill>
                <a:schemeClr val="tx2"/>
              </a:solidFill>
              <a:latin typeface="+mn-lt"/>
            </a:endParaRPr>
          </a:p>
        </p:txBody>
      </p:sp>
      <p:sp>
        <p:nvSpPr>
          <p:cNvPr id="3" name="Ορθογώνιο 2" descr="άγκιστρο, // end method Main,&#10;  &#10;άγκιστρο, // end class Do While Loop.&#10;"/>
          <p:cNvSpPr/>
          <p:nvPr>
            <p:custDataLst>
              <p:tags r:id="rId3"/>
            </p:custDataLst>
          </p:nvPr>
        </p:nvSpPr>
        <p:spPr>
          <a:xfrm>
            <a:off x="467544" y="1124744"/>
            <a:ext cx="8219256" cy="1015663"/>
          </a:xfrm>
          <a:prstGeom prst="rect">
            <a:avLst/>
          </a:prstGeom>
        </p:spPr>
        <p:txBody>
          <a:bodyPr wrap="square">
            <a:spAutoFit/>
          </a:bodyPr>
          <a:lstStyle/>
          <a:p>
            <a:r>
              <a:rPr lang="en-US" altLang="el-GR" sz="2000" dirty="0">
                <a:solidFill>
                  <a:srgbClr val="5F5F5F"/>
                </a:solidFill>
                <a:cs typeface="Times New Roman" pitchFamily="18" charset="0"/>
              </a:rPr>
              <a:t>18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DoWhileLoop</a:t>
            </a:r>
            <a:endParaRPr lang="en-US" altLang="el-GR" sz="2000" dirty="0">
              <a:solidFill>
                <a:schemeClr val="accent5">
                  <a:lumMod val="75000"/>
                </a:schemeClr>
              </a:solidFill>
              <a:cs typeface="Courier New" pitchFamily="49" charset="0"/>
            </a:endParaRPr>
          </a:p>
        </p:txBody>
      </p:sp>
      <p:sp>
        <p:nvSpPr>
          <p:cNvPr id="32" name="Rectangle 4" descr="."/>
          <p:cNvSpPr>
            <a:spLocks noChangeArrowheads="1"/>
          </p:cNvSpPr>
          <p:nvPr>
            <p:custDataLst>
              <p:tags r:id="rId4"/>
            </p:custDataLst>
          </p:nvPr>
        </p:nvSpPr>
        <p:spPr bwMode="auto">
          <a:xfrm>
            <a:off x="508248" y="2780928"/>
            <a:ext cx="8240216" cy="1614264"/>
          </a:xfrm>
          <a:prstGeom prst="rect">
            <a:avLst/>
          </a:prstGeom>
          <a:solidFill>
            <a:schemeClr val="bg1">
              <a:lumMod val="85000"/>
            </a:schemeClr>
          </a:solidFill>
          <a:ln>
            <a:noFill/>
          </a:ln>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1</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2</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3</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4</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5</a:t>
            </a:r>
            <a:r>
              <a:rPr lang="en-US" altLang="el-GR" sz="2000" b="1" dirty="0">
                <a:solidFill>
                  <a:srgbClr val="000000"/>
                </a:solidFill>
                <a:latin typeface="+mn-lt"/>
                <a:cs typeface="Times New Roman" pitchFamily="18" charset="0"/>
              </a:rPr>
              <a:t> </a:t>
            </a:r>
          </a:p>
        </p:txBody>
      </p:sp>
      <p:sp>
        <p:nvSpPr>
          <p:cNvPr id="4" name="Ορθογώνιο 3" descr="."/>
          <p:cNvSpPr/>
          <p:nvPr>
            <p:custDataLst>
              <p:tags r:id="rId5"/>
            </p:custDataLst>
          </p:nvPr>
        </p:nvSpPr>
        <p:spPr>
          <a:xfrm>
            <a:off x="6539205" y="2780928"/>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mn-lt"/>
              </a:rPr>
              <a:t>Σύγκριση του </a:t>
            </a:r>
            <a:r>
              <a:rPr lang="en-US" altLang="el-GR" sz="4000" u="sng" dirty="0" smtClean="0">
                <a:solidFill>
                  <a:schemeClr val="tx2"/>
                </a:solidFill>
                <a:latin typeface="+mn-lt"/>
              </a:rPr>
              <a:t>while</a:t>
            </a:r>
            <a:r>
              <a:rPr lang="el-GR" altLang="el-GR" sz="4000" u="sng" dirty="0" smtClean="0">
                <a:solidFill>
                  <a:schemeClr val="tx2"/>
                </a:solidFill>
                <a:latin typeface="+mn-lt"/>
              </a:rPr>
              <a:t> και του </a:t>
            </a:r>
            <a:r>
              <a:rPr lang="en-US" altLang="el-GR" sz="4000" u="sng" dirty="0" smtClean="0">
                <a:solidFill>
                  <a:schemeClr val="tx2"/>
                </a:solidFill>
                <a:latin typeface="+mn-lt"/>
              </a:rPr>
              <a:t>do Loop</a:t>
            </a:r>
            <a:endParaRPr lang="en-US" altLang="el-GR" sz="4000" u="sng" dirty="0">
              <a:solidFill>
                <a:schemeClr val="tx2"/>
              </a:solidFill>
              <a:latin typeface="+mn-lt"/>
            </a:endParaRPr>
          </a:p>
        </p:txBody>
      </p:sp>
      <p:sp>
        <p:nvSpPr>
          <p:cNvPr id="30" name="Rectangle 3"/>
          <p:cNvSpPr txBox="1">
            <a:spLocks noChangeArrowheads="1"/>
          </p:cNvSpPr>
          <p:nvPr/>
        </p:nvSpPr>
        <p:spPr>
          <a:xfrm>
            <a:off x="544016" y="1124744"/>
            <a:ext cx="7772400" cy="50236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q"/>
            </a:pPr>
            <a:r>
              <a:rPr lang="el-GR" altLang="el-GR" sz="2400" dirty="0" smtClean="0"/>
              <a:t>Σύγκριση μεταξύ των δύο περιπτώσεων</a:t>
            </a:r>
          </a:p>
          <a:p>
            <a:pPr lvl="1">
              <a:buClr>
                <a:schemeClr val="tx1"/>
              </a:buClr>
              <a:buFont typeface="Wingdings" panose="05000000000000000000" pitchFamily="2" charset="2"/>
              <a:buChar char="§"/>
            </a:pPr>
            <a:r>
              <a:rPr lang="el-GR" altLang="el-GR" sz="2400" dirty="0" smtClean="0"/>
              <a:t>Χρήση του </a:t>
            </a:r>
            <a:r>
              <a:rPr lang="en-US" altLang="el-GR" sz="2400" b="1" dirty="0" smtClean="0"/>
              <a:t>while</a:t>
            </a:r>
            <a:r>
              <a:rPr lang="en-US" altLang="el-GR" sz="2400" dirty="0" smtClean="0"/>
              <a:t> loop</a:t>
            </a:r>
          </a:p>
          <a:p>
            <a:pPr lvl="2">
              <a:buClr>
                <a:schemeClr val="tx1"/>
              </a:buClr>
            </a:pPr>
            <a:r>
              <a:rPr lang="el-GR" altLang="el-GR" dirty="0" smtClean="0">
                <a:solidFill>
                  <a:schemeClr val="accent4"/>
                </a:solidFill>
              </a:rPr>
              <a:t>Ελέγχεται η συνθήκη</a:t>
            </a:r>
          </a:p>
          <a:p>
            <a:pPr lvl="2">
              <a:buClr>
                <a:schemeClr val="tx1"/>
              </a:buClr>
            </a:pPr>
            <a:r>
              <a:rPr lang="el-GR" altLang="el-GR" dirty="0" smtClean="0">
                <a:solidFill>
                  <a:schemeClr val="accent1"/>
                </a:solidFill>
              </a:rPr>
              <a:t>Γίνεται η επανάληψη</a:t>
            </a:r>
          </a:p>
          <a:p>
            <a:pPr lvl="2">
              <a:buClr>
                <a:schemeClr val="tx1"/>
              </a:buClr>
            </a:pPr>
            <a:r>
              <a:rPr lang="el-GR" altLang="el-GR" dirty="0" smtClean="0">
                <a:solidFill>
                  <a:schemeClr val="bg2">
                    <a:lumMod val="25000"/>
                  </a:schemeClr>
                </a:solidFill>
              </a:rPr>
              <a:t>Το </a:t>
            </a:r>
            <a:r>
              <a:rPr lang="en-US" altLang="el-GR" dirty="0" smtClean="0">
                <a:solidFill>
                  <a:schemeClr val="bg2">
                    <a:lumMod val="25000"/>
                  </a:schemeClr>
                </a:solidFill>
              </a:rPr>
              <a:t>loop</a:t>
            </a:r>
            <a:r>
              <a:rPr lang="el-GR" altLang="el-GR" dirty="0" smtClean="0">
                <a:solidFill>
                  <a:schemeClr val="bg2">
                    <a:lumMod val="25000"/>
                  </a:schemeClr>
                </a:solidFill>
              </a:rPr>
              <a:t> μπορεί να μην εκτελεστεί</a:t>
            </a:r>
          </a:p>
          <a:p>
            <a:pPr lvl="2">
              <a:buClr>
                <a:schemeClr val="tx1"/>
              </a:buClr>
            </a:pPr>
            <a:endParaRPr lang="el-GR" altLang="el-GR" dirty="0" smtClean="0">
              <a:solidFill>
                <a:schemeClr val="accent2"/>
              </a:solidFill>
            </a:endParaRPr>
          </a:p>
          <a:p>
            <a:pPr lvl="1">
              <a:buClr>
                <a:schemeClr val="tx1"/>
              </a:buClr>
              <a:buFont typeface="Wingdings" panose="05000000000000000000" pitchFamily="2" charset="2"/>
              <a:buChar char="§"/>
            </a:pPr>
            <a:r>
              <a:rPr lang="el-GR" altLang="el-GR" sz="2400" dirty="0" smtClean="0"/>
              <a:t>Χρήση του </a:t>
            </a:r>
            <a:r>
              <a:rPr lang="en-US" altLang="el-GR" sz="2400" b="1" dirty="0" smtClean="0"/>
              <a:t>do</a:t>
            </a:r>
            <a:r>
              <a:rPr lang="el-GR" altLang="el-GR" sz="2400" b="1" dirty="0" smtClean="0"/>
              <a:t>/</a:t>
            </a:r>
            <a:r>
              <a:rPr lang="en-US" altLang="el-GR" sz="2400" b="1" dirty="0" smtClean="0"/>
              <a:t>while</a:t>
            </a:r>
            <a:r>
              <a:rPr lang="en-US" altLang="el-GR" sz="2400" dirty="0" smtClean="0"/>
              <a:t> loop</a:t>
            </a:r>
          </a:p>
          <a:p>
            <a:pPr lvl="2">
              <a:buClr>
                <a:schemeClr val="tx1"/>
              </a:buClr>
            </a:pPr>
            <a:r>
              <a:rPr lang="el-GR" altLang="el-GR" dirty="0" smtClean="0">
                <a:solidFill>
                  <a:schemeClr val="accent1"/>
                </a:solidFill>
              </a:rPr>
              <a:t>Γίνεται η επανάληψη</a:t>
            </a:r>
          </a:p>
          <a:p>
            <a:pPr lvl="2">
              <a:buClr>
                <a:schemeClr val="tx1"/>
              </a:buClr>
            </a:pPr>
            <a:r>
              <a:rPr lang="el-GR" altLang="el-GR" dirty="0" smtClean="0">
                <a:solidFill>
                  <a:schemeClr val="accent4"/>
                </a:solidFill>
              </a:rPr>
              <a:t>Ελέγχεται η συνθήκη</a:t>
            </a:r>
          </a:p>
          <a:p>
            <a:pPr lvl="2">
              <a:buClr>
                <a:schemeClr val="tx1"/>
              </a:buClr>
            </a:pPr>
            <a:r>
              <a:rPr lang="el-GR" altLang="el-GR" dirty="0" smtClean="0">
                <a:solidFill>
                  <a:schemeClr val="bg2">
                    <a:lumMod val="25000"/>
                  </a:schemeClr>
                </a:solidFill>
              </a:rPr>
              <a:t>Θα εκτελεστεί τουλάχιστον μια φορά</a:t>
            </a:r>
            <a:endParaRPr lang="el-GR" altLang="el-GR" dirty="0" smtClean="0">
              <a:solidFill>
                <a:schemeClr val="bg2">
                  <a:lumMod val="25000"/>
                </a:schemeClr>
              </a:solidFill>
            </a:endParaRPr>
          </a:p>
        </p:txBody>
      </p:sp>
      <p:grpSp>
        <p:nvGrpSpPr>
          <p:cNvPr id="31" name="Group 4" descr="Σχεδιάγραμμα ροής while loop."/>
          <p:cNvGrpSpPr>
            <a:grpSpLocks/>
          </p:cNvGrpSpPr>
          <p:nvPr/>
        </p:nvGrpSpPr>
        <p:grpSpPr bwMode="auto">
          <a:xfrm>
            <a:off x="6096000" y="1844824"/>
            <a:ext cx="2500313" cy="1562100"/>
            <a:chOff x="364" y="2586"/>
            <a:chExt cx="1575" cy="984"/>
          </a:xfrm>
        </p:grpSpPr>
        <p:grpSp>
          <p:nvGrpSpPr>
            <p:cNvPr id="32" name="Group 5"/>
            <p:cNvGrpSpPr>
              <a:grpSpLocks/>
            </p:cNvGrpSpPr>
            <p:nvPr/>
          </p:nvGrpSpPr>
          <p:grpSpPr bwMode="auto">
            <a:xfrm>
              <a:off x="364" y="2687"/>
              <a:ext cx="1575" cy="883"/>
              <a:chOff x="364" y="2687"/>
              <a:chExt cx="1575" cy="883"/>
            </a:xfrm>
          </p:grpSpPr>
          <p:grpSp>
            <p:nvGrpSpPr>
              <p:cNvPr id="36" name="Group 6"/>
              <p:cNvGrpSpPr>
                <a:grpSpLocks/>
              </p:cNvGrpSpPr>
              <p:nvPr/>
            </p:nvGrpSpPr>
            <p:grpSpPr bwMode="auto">
              <a:xfrm>
                <a:off x="364" y="2996"/>
                <a:ext cx="759" cy="154"/>
                <a:chOff x="624" y="2595"/>
                <a:chExt cx="1047" cy="212"/>
              </a:xfrm>
            </p:grpSpPr>
            <p:sp>
              <p:nvSpPr>
                <p:cNvPr id="44" name="Freeform 7" descr="Σχεδιάγραμμα ροής while loop."/>
                <p:cNvSpPr>
                  <a:spLocks/>
                </p:cNvSpPr>
                <p:nvPr/>
              </p:nvSpPr>
              <p:spPr bwMode="auto">
                <a:xfrm>
                  <a:off x="624" y="2595"/>
                  <a:ext cx="1047" cy="212"/>
                </a:xfrm>
                <a:custGeom>
                  <a:avLst/>
                  <a:gdLst>
                    <a:gd name="T0" fmla="*/ 1177 w 915"/>
                    <a:gd name="T1" fmla="*/ 0 h 230"/>
                    <a:gd name="T2" fmla="*/ 0 w 915"/>
                    <a:gd name="T3" fmla="*/ 65 h 230"/>
                    <a:gd name="T4" fmla="*/ 1177 w 915"/>
                    <a:gd name="T5" fmla="*/ 130 h 230"/>
                    <a:gd name="T6" fmla="*/ 2350 w 915"/>
                    <a:gd name="T7" fmla="*/ 65 h 230"/>
                    <a:gd name="T8" fmla="*/ 1177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45" name="Line 8" descr="[DECORATIVE]"/>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46" name="Line 9" descr="[DECORATIVE]"/>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47" name="Line 10" descr="[DECORATIVE]"/>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48" name="Line 11" descr="[DECORATIVE]"/>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sp>
            <p:nvSpPr>
              <p:cNvPr id="37" name="Rectangle 12" descr="[DECORATIVE]"/>
              <p:cNvSpPr>
                <a:spLocks noChangeArrowheads="1"/>
              </p:cNvSpPr>
              <p:nvPr/>
            </p:nvSpPr>
            <p:spPr bwMode="auto">
              <a:xfrm>
                <a:off x="1411" y="2994"/>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8" name="Oval 13" descr="[DECORATIVE]"/>
              <p:cNvSpPr>
                <a:spLocks noChangeArrowheads="1"/>
              </p:cNvSpPr>
              <p:nvPr/>
            </p:nvSpPr>
            <p:spPr bwMode="auto">
              <a:xfrm>
                <a:off x="694" y="3426"/>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9" name="Oval 14" descr="[DECORATIVE]"/>
              <p:cNvSpPr>
                <a:spLocks noChangeArrowheads="1"/>
              </p:cNvSpPr>
              <p:nvPr/>
            </p:nvSpPr>
            <p:spPr bwMode="auto">
              <a:xfrm>
                <a:off x="694" y="2687"/>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40" name="AutoShape 15" descr="[DECORATIVE]"/>
              <p:cNvCxnSpPr>
                <a:cxnSpLocks noChangeShapeType="1"/>
                <a:stCxn id="48" idx="1"/>
                <a:endCxn id="37" idx="1"/>
              </p:cNvCxnSpPr>
              <p:nvPr/>
            </p:nvCxnSpPr>
            <p:spPr bwMode="auto">
              <a:xfrm>
                <a:off x="1122" y="3066"/>
                <a:ext cx="281" cy="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 name="AutoShape 16" descr="[DECORATIVE]"/>
              <p:cNvCxnSpPr>
                <a:cxnSpLocks noChangeShapeType="1"/>
                <a:stCxn id="39" idx="4"/>
                <a:endCxn id="44" idx="4"/>
              </p:cNvCxnSpPr>
              <p:nvPr/>
            </p:nvCxnSpPr>
            <p:spPr bwMode="auto">
              <a:xfrm flipH="1">
                <a:off x="744" y="2839"/>
                <a:ext cx="22" cy="15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 name="AutoShape 17" descr="[DECORATIVE]"/>
              <p:cNvCxnSpPr>
                <a:cxnSpLocks noChangeShapeType="1"/>
                <a:stCxn id="48" idx="0"/>
                <a:endCxn id="38" idx="0"/>
              </p:cNvCxnSpPr>
              <p:nvPr/>
            </p:nvCxnSpPr>
            <p:spPr bwMode="auto">
              <a:xfrm>
                <a:off x="766" y="3159"/>
                <a:ext cx="0" cy="25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 name="AutoShape 18" descr="[DECORATIVE]"/>
              <p:cNvCxnSpPr>
                <a:cxnSpLocks noChangeShapeType="1"/>
                <a:stCxn id="37" idx="0"/>
              </p:cNvCxnSpPr>
              <p:nvPr/>
            </p:nvCxnSpPr>
            <p:spPr bwMode="auto">
              <a:xfrm rot="5400000" flipH="1">
                <a:off x="1166" y="2476"/>
                <a:ext cx="110" cy="909"/>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33" name="Text Box 19" descr="[DECORATIVE]."/>
            <p:cNvSpPr txBox="1">
              <a:spLocks noChangeArrowheads="1"/>
            </p:cNvSpPr>
            <p:nvPr>
              <p:custDataLst>
                <p:tags r:id="rId6"/>
              </p:custDataLst>
            </p:nvPr>
          </p:nvSpPr>
          <p:spPr bwMode="auto">
            <a:xfrm>
              <a:off x="1150" y="289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34" name="Text Box 20" descr="[DECORATIVE]."/>
            <p:cNvSpPr txBox="1">
              <a:spLocks noChangeArrowheads="1"/>
            </p:cNvSpPr>
            <p:nvPr>
              <p:custDataLst>
                <p:tags r:id="rId7"/>
              </p:custDataLst>
            </p:nvPr>
          </p:nvSpPr>
          <p:spPr bwMode="auto">
            <a:xfrm>
              <a:off x="766" y="315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sp>
          <p:nvSpPr>
            <p:cNvPr id="35" name="Text Box 21" descr="[DECORATIVE]"/>
            <p:cNvSpPr txBox="1">
              <a:spLocks noChangeArrowheads="1"/>
            </p:cNvSpPr>
            <p:nvPr>
              <p:custDataLst>
                <p:tags r:id="rId8"/>
              </p:custDataLst>
            </p:nvPr>
          </p:nvSpPr>
          <p:spPr bwMode="auto">
            <a:xfrm>
              <a:off x="852" y="2586"/>
              <a:ext cx="9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chemeClr val="accent4"/>
                  </a:solidFill>
                  <a:latin typeface="Courier New" pitchFamily="49" charset="0"/>
                  <a:cs typeface="Times New Roman" pitchFamily="18" charset="0"/>
                </a:rPr>
                <a:t>while</a:t>
              </a:r>
              <a:r>
                <a:rPr lang="en-US" altLang="el-GR" sz="1600" dirty="0">
                  <a:solidFill>
                    <a:schemeClr val="accent4"/>
                  </a:solidFill>
                  <a:cs typeface="Times New Roman" pitchFamily="18" charset="0"/>
                </a:rPr>
                <a:t> structure</a:t>
              </a:r>
            </a:p>
          </p:txBody>
        </p:sp>
      </p:grpSp>
      <p:grpSp>
        <p:nvGrpSpPr>
          <p:cNvPr id="49" name="Group 22" descr="Σχεδιάγραμμα ροής do / while loop."/>
          <p:cNvGrpSpPr>
            <a:grpSpLocks/>
          </p:cNvGrpSpPr>
          <p:nvPr/>
        </p:nvGrpSpPr>
        <p:grpSpPr bwMode="auto">
          <a:xfrm>
            <a:off x="6096000" y="3733800"/>
            <a:ext cx="1927225" cy="2414588"/>
            <a:chOff x="1384" y="2112"/>
            <a:chExt cx="1214" cy="1521"/>
          </a:xfrm>
        </p:grpSpPr>
        <p:sp>
          <p:nvSpPr>
            <p:cNvPr id="50" name="Oval 23"/>
            <p:cNvSpPr>
              <a:spLocks noChangeArrowheads="1"/>
            </p:cNvSpPr>
            <p:nvPr/>
          </p:nvSpPr>
          <p:spPr bwMode="auto">
            <a:xfrm>
              <a:off x="1717" y="2359"/>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nvGrpSpPr>
            <p:cNvPr id="51" name="Group 24"/>
            <p:cNvGrpSpPr>
              <a:grpSpLocks/>
            </p:cNvGrpSpPr>
            <p:nvPr/>
          </p:nvGrpSpPr>
          <p:grpSpPr bwMode="auto">
            <a:xfrm>
              <a:off x="1387" y="3068"/>
              <a:ext cx="759" cy="154"/>
              <a:chOff x="624" y="2595"/>
              <a:chExt cx="1047" cy="212"/>
            </a:xfrm>
          </p:grpSpPr>
          <p:sp>
            <p:nvSpPr>
              <p:cNvPr id="63" name="Freeform 25"/>
              <p:cNvSpPr>
                <a:spLocks/>
              </p:cNvSpPr>
              <p:nvPr/>
            </p:nvSpPr>
            <p:spPr bwMode="auto">
              <a:xfrm>
                <a:off x="624" y="2595"/>
                <a:ext cx="1047" cy="212"/>
              </a:xfrm>
              <a:custGeom>
                <a:avLst/>
                <a:gdLst>
                  <a:gd name="T0" fmla="*/ 1177 w 915"/>
                  <a:gd name="T1" fmla="*/ 0 h 230"/>
                  <a:gd name="T2" fmla="*/ 0 w 915"/>
                  <a:gd name="T3" fmla="*/ 65 h 230"/>
                  <a:gd name="T4" fmla="*/ 1177 w 915"/>
                  <a:gd name="T5" fmla="*/ 130 h 230"/>
                  <a:gd name="T6" fmla="*/ 2350 w 915"/>
                  <a:gd name="T7" fmla="*/ 65 h 230"/>
                  <a:gd name="T8" fmla="*/ 1177 w 915"/>
                  <a:gd name="T9" fmla="*/ 0 h 230"/>
                  <a:gd name="T10" fmla="*/ 0 60000 65536"/>
                  <a:gd name="T11" fmla="*/ 0 60000 65536"/>
                  <a:gd name="T12" fmla="*/ 0 60000 65536"/>
                  <a:gd name="T13" fmla="*/ 0 60000 65536"/>
                  <a:gd name="T14" fmla="*/ 0 60000 65536"/>
                  <a:gd name="T15" fmla="*/ 0 w 915"/>
                  <a:gd name="T16" fmla="*/ 0 h 230"/>
                  <a:gd name="T17" fmla="*/ 915 w 915"/>
                  <a:gd name="T18" fmla="*/ 230 h 230"/>
                </a:gdLst>
                <a:ahLst/>
                <a:cxnLst>
                  <a:cxn ang="T10">
                    <a:pos x="T0" y="T1"/>
                  </a:cxn>
                  <a:cxn ang="T11">
                    <a:pos x="T2" y="T3"/>
                  </a:cxn>
                  <a:cxn ang="T12">
                    <a:pos x="T4" y="T5"/>
                  </a:cxn>
                  <a:cxn ang="T13">
                    <a:pos x="T6" y="T7"/>
                  </a:cxn>
                  <a:cxn ang="T14">
                    <a:pos x="T8" y="T9"/>
                  </a:cxn>
                </a:cxnLst>
                <a:rect l="T15" t="T16" r="T17" b="T18"/>
                <a:pathLst>
                  <a:path w="915" h="230">
                    <a:moveTo>
                      <a:pt x="458" y="0"/>
                    </a:moveTo>
                    <a:lnTo>
                      <a:pt x="0" y="115"/>
                    </a:lnTo>
                    <a:lnTo>
                      <a:pt x="458" y="230"/>
                    </a:lnTo>
                    <a:lnTo>
                      <a:pt x="915" y="115"/>
                    </a:lnTo>
                    <a:lnTo>
                      <a:pt x="458" y="0"/>
                    </a:lnTo>
                    <a:close/>
                  </a:path>
                </a:pathLst>
              </a:cu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l-GR"/>
              </a:p>
            </p:txBody>
          </p:sp>
          <p:sp>
            <p:nvSpPr>
              <p:cNvPr id="64" name="Line 26"/>
              <p:cNvSpPr>
                <a:spLocks noChangeShapeType="1"/>
              </p:cNvSpPr>
              <p:nvPr/>
            </p:nvSpPr>
            <p:spPr bwMode="auto">
              <a:xfrm>
                <a:off x="1178" y="2595"/>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5" name="Line 27"/>
              <p:cNvSpPr>
                <a:spLocks noChangeShapeType="1"/>
              </p:cNvSpPr>
              <p:nvPr/>
            </p:nvSpPr>
            <p:spPr bwMode="auto">
              <a:xfrm flipH="1">
                <a:off x="624" y="2595"/>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6" name="Line 28"/>
              <p:cNvSpPr>
                <a:spLocks noChangeShapeType="1"/>
              </p:cNvSpPr>
              <p:nvPr/>
            </p:nvSpPr>
            <p:spPr bwMode="auto">
              <a:xfrm>
                <a:off x="624" y="2701"/>
                <a:ext cx="554"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7" name="Line 29"/>
              <p:cNvSpPr>
                <a:spLocks noChangeShapeType="1"/>
              </p:cNvSpPr>
              <p:nvPr/>
            </p:nvSpPr>
            <p:spPr bwMode="auto">
              <a:xfrm flipV="1">
                <a:off x="1178" y="2701"/>
                <a:ext cx="493" cy="10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grpSp>
        <p:sp>
          <p:nvSpPr>
            <p:cNvPr id="52" name="Rectangle 30"/>
            <p:cNvSpPr>
              <a:spLocks noChangeArrowheads="1"/>
            </p:cNvSpPr>
            <p:nvPr/>
          </p:nvSpPr>
          <p:spPr bwMode="auto">
            <a:xfrm>
              <a:off x="1525" y="2709"/>
              <a:ext cx="528" cy="154"/>
            </a:xfrm>
            <a:prstGeom prst="rect">
              <a:avLst/>
            </a:prstGeom>
            <a:solidFill>
              <a:srgbClr val="99CCFF"/>
            </a:solidFill>
            <a:ln w="25400">
              <a:solidFill>
                <a:schemeClr val="tx1"/>
              </a:solidFill>
              <a:miter lim="800000"/>
              <a:headEnd/>
              <a:tailEnd/>
            </a:ln>
          </p:spPr>
          <p:txBody>
            <a:bodyPr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3" name="Oval 31"/>
            <p:cNvSpPr>
              <a:spLocks noChangeArrowheads="1"/>
            </p:cNvSpPr>
            <p:nvPr/>
          </p:nvSpPr>
          <p:spPr bwMode="auto">
            <a:xfrm>
              <a:off x="1717" y="3489"/>
              <a:ext cx="144" cy="14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4" name="Text Box 32" descr="."/>
            <p:cNvSpPr txBox="1">
              <a:spLocks noChangeArrowheads="1"/>
            </p:cNvSpPr>
            <p:nvPr>
              <p:custDataLst>
                <p:tags r:id="rId3"/>
              </p:custDataLst>
            </p:nvPr>
          </p:nvSpPr>
          <p:spPr bwMode="auto">
            <a:xfrm>
              <a:off x="2158" y="292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T</a:t>
              </a:r>
            </a:p>
          </p:txBody>
        </p:sp>
        <p:sp>
          <p:nvSpPr>
            <p:cNvPr id="55" name="Text Box 33" descr="."/>
            <p:cNvSpPr txBox="1">
              <a:spLocks noChangeArrowheads="1"/>
            </p:cNvSpPr>
            <p:nvPr>
              <p:custDataLst>
                <p:tags r:id="rId4"/>
              </p:custDataLst>
            </p:nvPr>
          </p:nvSpPr>
          <p:spPr bwMode="auto">
            <a:xfrm>
              <a:off x="1789" y="322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cs typeface="Times New Roman" pitchFamily="18" charset="0"/>
                </a:rPr>
                <a:t>F</a:t>
              </a:r>
            </a:p>
          </p:txBody>
        </p:sp>
        <p:cxnSp>
          <p:nvCxnSpPr>
            <p:cNvPr id="56" name="AutoShape 34"/>
            <p:cNvCxnSpPr>
              <a:cxnSpLocks noChangeShapeType="1"/>
              <a:stCxn id="50" idx="4"/>
              <a:endCxn id="52" idx="0"/>
            </p:cNvCxnSpPr>
            <p:nvPr/>
          </p:nvCxnSpPr>
          <p:spPr bwMode="auto">
            <a:xfrm>
              <a:off x="1789" y="2511"/>
              <a:ext cx="0" cy="19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35"/>
            <p:cNvCxnSpPr>
              <a:cxnSpLocks noChangeShapeType="1"/>
              <a:stCxn id="52" idx="2"/>
              <a:endCxn id="65" idx="0"/>
            </p:cNvCxnSpPr>
            <p:nvPr/>
          </p:nvCxnSpPr>
          <p:spPr bwMode="auto">
            <a:xfrm>
              <a:off x="1789" y="2871"/>
              <a:ext cx="0" cy="189"/>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8" name="AutoShape 36"/>
            <p:cNvCxnSpPr>
              <a:cxnSpLocks noChangeShapeType="1"/>
              <a:stCxn id="67" idx="0"/>
              <a:endCxn id="53" idx="0"/>
            </p:cNvCxnSpPr>
            <p:nvPr/>
          </p:nvCxnSpPr>
          <p:spPr bwMode="auto">
            <a:xfrm>
              <a:off x="1789" y="3231"/>
              <a:ext cx="0" cy="2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 name="AutoShape 37"/>
            <p:cNvCxnSpPr>
              <a:cxnSpLocks noChangeShapeType="1"/>
              <a:stCxn id="67" idx="1"/>
            </p:cNvCxnSpPr>
            <p:nvPr/>
          </p:nvCxnSpPr>
          <p:spPr bwMode="auto">
            <a:xfrm>
              <a:off x="2145" y="3138"/>
              <a:ext cx="207"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0" name="AutoShape 38"/>
            <p:cNvCxnSpPr>
              <a:cxnSpLocks noChangeShapeType="1"/>
            </p:cNvCxnSpPr>
            <p:nvPr/>
          </p:nvCxnSpPr>
          <p:spPr bwMode="auto">
            <a:xfrm flipV="1">
              <a:off x="2352" y="2586"/>
              <a:ext cx="0" cy="55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 name="AutoShape 39"/>
            <p:cNvCxnSpPr>
              <a:cxnSpLocks noChangeShapeType="1"/>
            </p:cNvCxnSpPr>
            <p:nvPr/>
          </p:nvCxnSpPr>
          <p:spPr bwMode="auto">
            <a:xfrm flipH="1">
              <a:off x="1789" y="2586"/>
              <a:ext cx="563"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2" name="Text Box 40" descr="."/>
            <p:cNvSpPr txBox="1">
              <a:spLocks noChangeArrowheads="1"/>
            </p:cNvSpPr>
            <p:nvPr>
              <p:custDataLst>
                <p:tags r:id="rId5"/>
              </p:custDataLst>
            </p:nvPr>
          </p:nvSpPr>
          <p:spPr bwMode="auto">
            <a:xfrm>
              <a:off x="1384" y="2112"/>
              <a:ext cx="12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b="1" dirty="0">
                  <a:solidFill>
                    <a:schemeClr val="accent4"/>
                  </a:solidFill>
                  <a:latin typeface="Courier New" pitchFamily="49" charset="0"/>
                  <a:cs typeface="Times New Roman" pitchFamily="18" charset="0"/>
                </a:rPr>
                <a:t>do/while</a:t>
              </a:r>
              <a:r>
                <a:rPr lang="en-US" altLang="el-GR" sz="1600" dirty="0">
                  <a:solidFill>
                    <a:schemeClr val="accent4"/>
                  </a:solidFill>
                  <a:cs typeface="Times New Roman" pitchFamily="18" charset="0"/>
                </a:rPr>
                <a:t> structure</a:t>
              </a: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u="sng" dirty="0" smtClean="0">
                <a:solidFill>
                  <a:schemeClr val="tx2"/>
                </a:solidFill>
                <a:latin typeface="+mn-lt"/>
              </a:rPr>
              <a:t>Το</a:t>
            </a:r>
            <a:r>
              <a:rPr lang="en-US" altLang="el-GR" u="sng" dirty="0" smtClean="0">
                <a:solidFill>
                  <a:schemeClr val="tx2"/>
                </a:solidFill>
                <a:latin typeface="+mn-lt"/>
              </a:rPr>
              <a:t> for Statement</a:t>
            </a:r>
            <a:endParaRPr lang="en-US" u="sng" dirty="0">
              <a:solidFill>
                <a:schemeClr val="tx2"/>
              </a:solidFill>
              <a:latin typeface="+mn-lt"/>
            </a:endParaRPr>
          </a:p>
        </p:txBody>
      </p:sp>
      <p:sp>
        <p:nvSpPr>
          <p:cNvPr id="32" name="Rectangle 3"/>
          <p:cNvSpPr txBox="1">
            <a:spLocks noChangeArrowheads="1"/>
          </p:cNvSpPr>
          <p:nvPr/>
        </p:nvSpPr>
        <p:spPr>
          <a:xfrm>
            <a:off x="533400" y="1239540"/>
            <a:ext cx="7772400" cy="7493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Σύνταξη:</a:t>
            </a:r>
            <a:endParaRPr lang="el-GR" altLang="el-GR" sz="2800" dirty="0" smtClean="0"/>
          </a:p>
        </p:txBody>
      </p:sp>
      <p:sp>
        <p:nvSpPr>
          <p:cNvPr id="33" name="Text Box 4" descr="for,(σχόλιο: το for αποτελεί μια δεσμευμένη λέξη.)&#10;αρχικοποίηση (σχόλιο: το κομμάτι της αρχικοποίησης &#10;της μεταβλητής εκτελείται μόνο μία φορά.)&#10; ,  συνθήκη, Αύξηση / μείωση(σχόλιο: Η αύξηση ή η μείωση γίνεται στο τέλος κάθε επανάληψης). Το statement εκτελείται&#10;μέχρι η συνθήκη να γίνει ψευδής ,&#10;άγκιστρο,&#10;  ΚΩΔΙΚΑΣ, &#10;άγκιστρο.&#10;"/>
          <p:cNvSpPr txBox="1">
            <a:spLocks noChangeArrowheads="1"/>
          </p:cNvSpPr>
          <p:nvPr>
            <p:custDataLst>
              <p:tags r:id="rId3"/>
            </p:custDataLst>
          </p:nvPr>
        </p:nvSpPr>
        <p:spPr bwMode="auto">
          <a:xfrm>
            <a:off x="1143000" y="3376008"/>
            <a:ext cx="69573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solidFill>
                  <a:schemeClr val="accent1"/>
                </a:solidFill>
                <a:latin typeface="+mn-lt"/>
              </a:rPr>
              <a:t>for </a:t>
            </a:r>
            <a:r>
              <a:rPr lang="en-US" altLang="el-GR" sz="2400" b="1" dirty="0">
                <a:latin typeface="+mn-lt"/>
              </a:rPr>
              <a:t>( </a:t>
            </a:r>
            <a:r>
              <a:rPr lang="el-GR" altLang="el-GR" sz="2400" b="1" i="1" dirty="0">
                <a:latin typeface="+mn-lt"/>
              </a:rPr>
              <a:t>αρχικοποίηση</a:t>
            </a:r>
            <a:r>
              <a:rPr lang="en-US" altLang="el-GR" sz="2400" b="1" dirty="0">
                <a:latin typeface="+mn-lt"/>
              </a:rPr>
              <a:t> ; </a:t>
            </a:r>
            <a:r>
              <a:rPr lang="el-GR" altLang="el-GR" sz="2400" b="1" dirty="0">
                <a:latin typeface="+mn-lt"/>
              </a:rPr>
              <a:t>συνθήκη</a:t>
            </a:r>
            <a:r>
              <a:rPr lang="en-US" altLang="el-GR" sz="2400" b="1" dirty="0">
                <a:latin typeface="+mn-lt"/>
              </a:rPr>
              <a:t> ; </a:t>
            </a:r>
            <a:r>
              <a:rPr lang="el-GR" altLang="el-GR" sz="2400" b="1" i="1" dirty="0">
                <a:latin typeface="+mn-lt"/>
              </a:rPr>
              <a:t>Αύξηση/μείωση)</a:t>
            </a:r>
            <a:endParaRPr lang="el-GR" altLang="el-GR" sz="2400" b="1" dirty="0">
              <a:latin typeface="+mn-lt"/>
            </a:endParaRPr>
          </a:p>
          <a:p>
            <a:pPr algn="l"/>
            <a:r>
              <a:rPr lang="el-GR" altLang="el-GR" sz="2400" b="1" dirty="0">
                <a:latin typeface="+mn-lt"/>
              </a:rPr>
              <a:t>{</a:t>
            </a:r>
          </a:p>
          <a:p>
            <a:pPr algn="l"/>
            <a:r>
              <a:rPr lang="el-GR" altLang="el-GR" sz="2400" b="1" dirty="0">
                <a:latin typeface="+mn-lt"/>
              </a:rPr>
              <a:t>		ΚΩΔΙΚΑΣ</a:t>
            </a:r>
          </a:p>
          <a:p>
            <a:pPr algn="l"/>
            <a:r>
              <a:rPr lang="el-GR" altLang="el-GR" sz="2400" b="1" dirty="0">
                <a:latin typeface="+mn-lt"/>
              </a:rPr>
              <a:t>}	</a:t>
            </a:r>
            <a:endParaRPr lang="en-US" altLang="el-GR" sz="2400" b="1" dirty="0">
              <a:latin typeface="+mn-lt"/>
            </a:endParaRPr>
          </a:p>
        </p:txBody>
      </p:sp>
      <p:grpSp>
        <p:nvGrpSpPr>
          <p:cNvPr id="34" name="Group 5" descr="[DECORATIVE]"/>
          <p:cNvGrpSpPr>
            <a:grpSpLocks/>
          </p:cNvGrpSpPr>
          <p:nvPr/>
        </p:nvGrpSpPr>
        <p:grpSpPr bwMode="auto">
          <a:xfrm>
            <a:off x="758825" y="2435225"/>
            <a:ext cx="1495425" cy="917575"/>
            <a:chOff x="478" y="1534"/>
            <a:chExt cx="942" cy="818"/>
          </a:xfrm>
        </p:grpSpPr>
        <p:sp>
          <p:nvSpPr>
            <p:cNvPr id="35" name="Text Box 6" descr="[DECORATIVE]"/>
            <p:cNvSpPr txBox="1">
              <a:spLocks noChangeArrowheads="1"/>
            </p:cNvSpPr>
            <p:nvPr/>
          </p:nvSpPr>
          <p:spPr bwMode="auto">
            <a:xfrm>
              <a:off x="478" y="1534"/>
              <a:ext cx="942" cy="446"/>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Δεσμευμένη</a:t>
              </a:r>
            </a:p>
            <a:p>
              <a:pPr>
                <a:defRPr/>
              </a:pPr>
              <a:r>
                <a:rPr lang="el-GR" sz="2000" b="1" dirty="0">
                  <a:solidFill>
                    <a:srgbClr val="6600CC"/>
                  </a:solidFill>
                  <a:effectLst>
                    <a:outerShdw blurRad="38100" dist="38100" dir="2700000" algn="tl">
                      <a:srgbClr val="C0C0C0"/>
                    </a:outerShdw>
                  </a:effectLst>
                </a:rPr>
                <a:t>Λέξη</a:t>
              </a:r>
              <a:endParaRPr lang="en-US" sz="2400" dirty="0">
                <a:solidFill>
                  <a:srgbClr val="6600CC"/>
                </a:solidFill>
              </a:endParaRPr>
            </a:p>
          </p:txBody>
        </p:sp>
        <p:sp>
          <p:nvSpPr>
            <p:cNvPr id="36" name="Line 7" descr="[DECORATIVE]"/>
            <p:cNvSpPr>
              <a:spLocks noChangeShapeType="1"/>
            </p:cNvSpPr>
            <p:nvPr/>
          </p:nvSpPr>
          <p:spPr bwMode="auto">
            <a:xfrm>
              <a:off x="912" y="2016"/>
              <a:ext cx="0" cy="336"/>
            </a:xfrm>
            <a:prstGeom prst="line">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37" name="Group 8" descr="[DECORATIVE]"/>
          <p:cNvGrpSpPr>
            <a:grpSpLocks/>
          </p:cNvGrpSpPr>
          <p:nvPr/>
        </p:nvGrpSpPr>
        <p:grpSpPr bwMode="auto">
          <a:xfrm>
            <a:off x="2286000" y="2209800"/>
            <a:ext cx="3621088" cy="1371600"/>
            <a:chOff x="1357" y="1437"/>
            <a:chExt cx="2281" cy="915"/>
          </a:xfrm>
        </p:grpSpPr>
        <p:sp>
          <p:nvSpPr>
            <p:cNvPr id="38" name="Text Box 9" descr="[DECORATIVE]"/>
            <p:cNvSpPr txBox="1">
              <a:spLocks noChangeArrowheads="1"/>
            </p:cNvSpPr>
            <p:nvPr/>
          </p:nvSpPr>
          <p:spPr bwMode="auto">
            <a:xfrm>
              <a:off x="1357" y="1437"/>
              <a:ext cx="2281" cy="640"/>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Το κομμάτι της αρχικοποίησης </a:t>
              </a:r>
            </a:p>
            <a:p>
              <a:pPr>
                <a:defRPr/>
              </a:pPr>
              <a:r>
                <a:rPr lang="el-GR" sz="2000" b="1" dirty="0">
                  <a:solidFill>
                    <a:srgbClr val="6600CC"/>
                  </a:solidFill>
                  <a:effectLst>
                    <a:outerShdw blurRad="38100" dist="38100" dir="2700000" algn="tl">
                      <a:srgbClr val="C0C0C0"/>
                    </a:outerShdw>
                  </a:effectLst>
                </a:rPr>
                <a:t>της μεταβλητής εκτελείται </a:t>
              </a:r>
            </a:p>
            <a:p>
              <a:pPr>
                <a:defRPr/>
              </a:pPr>
              <a:r>
                <a:rPr lang="el-GR" sz="2000" b="1" dirty="0">
                  <a:solidFill>
                    <a:srgbClr val="6600CC"/>
                  </a:solidFill>
                  <a:effectLst>
                    <a:outerShdw blurRad="38100" dist="38100" dir="2700000" algn="tl">
                      <a:srgbClr val="C0C0C0"/>
                    </a:outerShdw>
                  </a:effectLst>
                </a:rPr>
                <a:t>μόνο μία φορά</a:t>
              </a:r>
              <a:endParaRPr lang="en-US" sz="2400" dirty="0">
                <a:solidFill>
                  <a:srgbClr val="6600CC"/>
                </a:solidFill>
              </a:endParaRPr>
            </a:p>
          </p:txBody>
        </p:sp>
        <p:sp>
          <p:nvSpPr>
            <p:cNvPr id="39" name="Line 10" descr="[DECORATIVE]"/>
            <p:cNvSpPr>
              <a:spLocks noChangeShapeType="1"/>
            </p:cNvSpPr>
            <p:nvPr/>
          </p:nvSpPr>
          <p:spPr bwMode="auto">
            <a:xfrm flipH="1">
              <a:off x="2112" y="2112"/>
              <a:ext cx="144" cy="240"/>
            </a:xfrm>
            <a:prstGeom prst="line">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40" name="Group 11" descr="[DECORATIVE]"/>
          <p:cNvGrpSpPr>
            <a:grpSpLocks/>
          </p:cNvGrpSpPr>
          <p:nvPr/>
        </p:nvGrpSpPr>
        <p:grpSpPr bwMode="auto">
          <a:xfrm>
            <a:off x="6096000" y="2057400"/>
            <a:ext cx="2830513" cy="1452563"/>
            <a:chOff x="3643" y="1437"/>
            <a:chExt cx="1783" cy="915"/>
          </a:xfrm>
        </p:grpSpPr>
        <p:sp>
          <p:nvSpPr>
            <p:cNvPr id="41" name="Text Box 12" descr="[DECORATIVE]"/>
            <p:cNvSpPr txBox="1">
              <a:spLocks noChangeArrowheads="1"/>
            </p:cNvSpPr>
            <p:nvPr/>
          </p:nvSpPr>
          <p:spPr bwMode="auto">
            <a:xfrm>
              <a:off x="3643" y="1437"/>
              <a:ext cx="1783" cy="640"/>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Το </a:t>
              </a:r>
              <a:r>
                <a:rPr lang="en-US" sz="2000" b="1" dirty="0">
                  <a:solidFill>
                    <a:srgbClr val="6600CC"/>
                  </a:solidFill>
                  <a:effectLst>
                    <a:outerShdw blurRad="38100" dist="38100" dir="2700000" algn="tl">
                      <a:srgbClr val="C0C0C0"/>
                    </a:outerShdw>
                  </a:effectLst>
                </a:rPr>
                <a:t>statement </a:t>
              </a:r>
              <a:r>
                <a:rPr lang="el-GR" sz="2000" b="1" dirty="0">
                  <a:solidFill>
                    <a:srgbClr val="6600CC"/>
                  </a:solidFill>
                  <a:effectLst>
                    <a:outerShdw blurRad="38100" dist="38100" dir="2700000" algn="tl">
                      <a:srgbClr val="C0C0C0"/>
                    </a:outerShdw>
                  </a:effectLst>
                </a:rPr>
                <a:t>εκτελείται</a:t>
              </a:r>
            </a:p>
            <a:p>
              <a:pPr>
                <a:defRPr/>
              </a:pPr>
              <a:r>
                <a:rPr lang="el-GR" sz="2000" b="1" dirty="0">
                  <a:solidFill>
                    <a:srgbClr val="6600CC"/>
                  </a:solidFill>
                  <a:effectLst>
                    <a:outerShdw blurRad="38100" dist="38100" dir="2700000" algn="tl">
                      <a:srgbClr val="C0C0C0"/>
                    </a:outerShdw>
                  </a:effectLst>
                </a:rPr>
                <a:t>μέχρι η συνθήκη να </a:t>
              </a:r>
            </a:p>
            <a:p>
              <a:pPr>
                <a:defRPr/>
              </a:pPr>
              <a:r>
                <a:rPr lang="el-GR" sz="2000" b="1" dirty="0">
                  <a:solidFill>
                    <a:srgbClr val="6600CC"/>
                  </a:solidFill>
                  <a:effectLst>
                    <a:outerShdw blurRad="38100" dist="38100" dir="2700000" algn="tl">
                      <a:srgbClr val="C0C0C0"/>
                    </a:outerShdw>
                  </a:effectLst>
                </a:rPr>
                <a:t>γίνει ψευδής</a:t>
              </a:r>
              <a:endParaRPr lang="en-US" sz="2400" dirty="0">
                <a:solidFill>
                  <a:srgbClr val="6600CC"/>
                </a:solidFill>
              </a:endParaRPr>
            </a:p>
          </p:txBody>
        </p:sp>
        <p:sp>
          <p:nvSpPr>
            <p:cNvPr id="42" name="Line 13" descr="[DECORATIVE]"/>
            <p:cNvSpPr>
              <a:spLocks noChangeShapeType="1"/>
            </p:cNvSpPr>
            <p:nvPr/>
          </p:nvSpPr>
          <p:spPr bwMode="auto">
            <a:xfrm flipH="1">
              <a:off x="3648" y="2064"/>
              <a:ext cx="432" cy="288"/>
            </a:xfrm>
            <a:prstGeom prst="line">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43" name="Group 14" descr="[DECORATIVE]"/>
          <p:cNvGrpSpPr>
            <a:grpSpLocks/>
          </p:cNvGrpSpPr>
          <p:nvPr/>
        </p:nvGrpSpPr>
        <p:grpSpPr bwMode="auto">
          <a:xfrm>
            <a:off x="1390650" y="4267200"/>
            <a:ext cx="6492875" cy="1236663"/>
            <a:chOff x="876" y="2688"/>
            <a:chExt cx="4090" cy="779"/>
          </a:xfrm>
        </p:grpSpPr>
        <p:sp>
          <p:nvSpPr>
            <p:cNvPr id="44" name="Text Box 15" descr="[DECORATIVE]"/>
            <p:cNvSpPr txBox="1">
              <a:spLocks noChangeArrowheads="1"/>
            </p:cNvSpPr>
            <p:nvPr/>
          </p:nvSpPr>
          <p:spPr bwMode="auto">
            <a:xfrm>
              <a:off x="876" y="3215"/>
              <a:ext cx="4090" cy="252"/>
            </a:xfrm>
            <a:prstGeom prst="rect">
              <a:avLst/>
            </a:prstGeom>
            <a:noFill/>
            <a:ln w="12700">
              <a:noFill/>
              <a:miter lim="800000"/>
              <a:headEnd type="none" w="sm" len="sm"/>
              <a:tailEnd type="none" w="sm" len="sm"/>
            </a:ln>
            <a:effectLst/>
          </p:spPr>
          <p:txBody>
            <a:bodyPr wrap="none" anchor="ctr">
              <a:spAutoFit/>
            </a:bodyPr>
            <a:lstStyle/>
            <a:p>
              <a:pPr>
                <a:defRPr/>
              </a:pPr>
              <a:r>
                <a:rPr lang="el-GR" sz="2000" b="1" dirty="0">
                  <a:solidFill>
                    <a:srgbClr val="6600CC"/>
                  </a:solidFill>
                  <a:effectLst>
                    <a:outerShdw blurRad="38100" dist="38100" dir="2700000" algn="tl">
                      <a:srgbClr val="C0C0C0"/>
                    </a:outerShdw>
                  </a:effectLst>
                </a:rPr>
                <a:t>Η αύξηση ή η μείωση γίνεται στο τέλος κάθε επανάληψης</a:t>
              </a:r>
              <a:endParaRPr lang="en-US" sz="2400" dirty="0">
                <a:solidFill>
                  <a:srgbClr val="6600CC"/>
                </a:solidFill>
              </a:endParaRPr>
            </a:p>
          </p:txBody>
        </p:sp>
        <p:sp>
          <p:nvSpPr>
            <p:cNvPr id="45" name="Line 16" descr="[DECORATIVE]"/>
            <p:cNvSpPr>
              <a:spLocks noChangeShapeType="1"/>
            </p:cNvSpPr>
            <p:nvPr/>
          </p:nvSpPr>
          <p:spPr bwMode="auto">
            <a:xfrm flipV="1">
              <a:off x="3243" y="2688"/>
              <a:ext cx="768" cy="528"/>
            </a:xfrm>
            <a:prstGeom prst="line">
              <a:avLst/>
            </a:prstGeom>
            <a:noFill/>
            <a:ln w="3175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up)">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u="sng" dirty="0" smtClean="0">
                <a:solidFill>
                  <a:schemeClr val="tx2"/>
                </a:solidFill>
                <a:latin typeface="+mn-lt"/>
              </a:rPr>
              <a:t>Διάγραμμα Ροής ενός </a:t>
            </a:r>
            <a:r>
              <a:rPr lang="en-US" altLang="el-GR" u="sng" dirty="0" smtClean="0">
                <a:solidFill>
                  <a:schemeClr val="tx2"/>
                </a:solidFill>
                <a:latin typeface="+mn-lt"/>
              </a:rPr>
              <a:t>for loop</a:t>
            </a:r>
            <a:endParaRPr lang="en-US" altLang="el-GR" u="sng" dirty="0">
              <a:solidFill>
                <a:schemeClr val="tx2"/>
              </a:solidFill>
              <a:latin typeface="+mn-lt"/>
            </a:endParaRPr>
          </a:p>
        </p:txBody>
      </p:sp>
      <p:sp>
        <p:nvSpPr>
          <p:cNvPr id="10" name="Rectangle 28" descr="[DECORATIVE]"/>
          <p:cNvSpPr>
            <a:spLocks noChangeArrowheads="1"/>
          </p:cNvSpPr>
          <p:nvPr/>
        </p:nvSpPr>
        <p:spPr bwMode="auto">
          <a:xfrm>
            <a:off x="2424113" y="4224338"/>
            <a:ext cx="22225" cy="1587"/>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 name="Rectangle 29" descr="[DECORATIVE]"/>
          <p:cNvSpPr>
            <a:spLocks noChangeArrowheads="1"/>
          </p:cNvSpPr>
          <p:nvPr/>
        </p:nvSpPr>
        <p:spPr bwMode="auto">
          <a:xfrm>
            <a:off x="3709988" y="4418013"/>
            <a:ext cx="1587" cy="20637"/>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 name="Rectangle 30" descr="[DECORATIVE]"/>
          <p:cNvSpPr>
            <a:spLocks noChangeArrowheads="1"/>
          </p:cNvSpPr>
          <p:nvPr/>
        </p:nvSpPr>
        <p:spPr bwMode="auto">
          <a:xfrm>
            <a:off x="4062413" y="4418013"/>
            <a:ext cx="1587" cy="20637"/>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3" name="Rectangle 31" descr="[DECORATIVE]"/>
          <p:cNvSpPr>
            <a:spLocks noChangeArrowheads="1"/>
          </p:cNvSpPr>
          <p:nvPr/>
        </p:nvSpPr>
        <p:spPr bwMode="auto">
          <a:xfrm>
            <a:off x="6288088" y="3367088"/>
            <a:ext cx="1346200" cy="2651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 name="Rectangle 32" descr="[DECORATIVE]"/>
          <p:cNvSpPr>
            <a:spLocks noChangeArrowheads="1"/>
          </p:cNvSpPr>
          <p:nvPr/>
        </p:nvSpPr>
        <p:spPr bwMode="auto">
          <a:xfrm>
            <a:off x="6288088" y="3367088"/>
            <a:ext cx="1368425" cy="22225"/>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5" name="Rectangle 33" descr="[DECORATIVE]"/>
          <p:cNvSpPr>
            <a:spLocks noChangeArrowheads="1"/>
          </p:cNvSpPr>
          <p:nvPr/>
        </p:nvSpPr>
        <p:spPr bwMode="auto">
          <a:xfrm>
            <a:off x="7634288" y="3367088"/>
            <a:ext cx="22225" cy="287337"/>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6" name="Rectangle 34" descr="[DECORATIVE]"/>
          <p:cNvSpPr>
            <a:spLocks noChangeArrowheads="1"/>
          </p:cNvSpPr>
          <p:nvPr/>
        </p:nvSpPr>
        <p:spPr bwMode="auto">
          <a:xfrm>
            <a:off x="6288088" y="3632200"/>
            <a:ext cx="1346200" cy="22225"/>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7" name="Rectangle 35" descr="[DECORATIVE]"/>
          <p:cNvSpPr>
            <a:spLocks noChangeArrowheads="1"/>
          </p:cNvSpPr>
          <p:nvPr/>
        </p:nvSpPr>
        <p:spPr bwMode="auto">
          <a:xfrm>
            <a:off x="6288088" y="3367088"/>
            <a:ext cx="22225" cy="265112"/>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8" name="Rectangle 36"/>
          <p:cNvSpPr>
            <a:spLocks noChangeArrowheads="1"/>
          </p:cNvSpPr>
          <p:nvPr/>
        </p:nvSpPr>
        <p:spPr bwMode="auto">
          <a:xfrm>
            <a:off x="6437313" y="3376613"/>
            <a:ext cx="139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1400" b="1">
                <a:solidFill>
                  <a:srgbClr val="000000"/>
                </a:solidFill>
                <a:latin typeface="Courier New" pitchFamily="49" charset="0"/>
                <a:cs typeface="Times New Roman" pitchFamily="18" charset="0"/>
              </a:rPr>
              <a:t>Αύξηση/μείωση</a:t>
            </a:r>
            <a:endParaRPr lang="en-US" altLang="el-GR" sz="1600">
              <a:latin typeface="Courier New" pitchFamily="49" charset="0"/>
              <a:cs typeface="Times New Roman" pitchFamily="18" charset="0"/>
            </a:endParaRPr>
          </a:p>
        </p:txBody>
      </p:sp>
      <p:sp>
        <p:nvSpPr>
          <p:cNvPr id="19" name="Rectangle 37" descr="[DECORATIVE]"/>
          <p:cNvSpPr>
            <a:spLocks noChangeArrowheads="1"/>
          </p:cNvSpPr>
          <p:nvPr/>
        </p:nvSpPr>
        <p:spPr bwMode="auto">
          <a:xfrm>
            <a:off x="6288088" y="3367088"/>
            <a:ext cx="1368425" cy="2222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0" name="Rectangle 39" descr="[DECORATIVE]"/>
          <p:cNvSpPr>
            <a:spLocks noChangeArrowheads="1"/>
          </p:cNvSpPr>
          <p:nvPr/>
        </p:nvSpPr>
        <p:spPr bwMode="auto">
          <a:xfrm>
            <a:off x="6288088" y="3632200"/>
            <a:ext cx="1346200" cy="2222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1" name="Rectangle 40" descr="[DECORATIVE]"/>
          <p:cNvSpPr>
            <a:spLocks noChangeArrowheads="1"/>
          </p:cNvSpPr>
          <p:nvPr/>
        </p:nvSpPr>
        <p:spPr bwMode="auto">
          <a:xfrm>
            <a:off x="6288088" y="3367088"/>
            <a:ext cx="22225" cy="265112"/>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3" name="Rectangle 42"/>
          <p:cNvSpPr>
            <a:spLocks noChangeArrowheads="1"/>
          </p:cNvSpPr>
          <p:nvPr>
            <p:custDataLst>
              <p:tags r:id="rId3"/>
            </p:custDataLst>
          </p:nvPr>
        </p:nvSpPr>
        <p:spPr bwMode="auto">
          <a:xfrm>
            <a:off x="1476375" y="2197100"/>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dirty="0">
                <a:solidFill>
                  <a:srgbClr val="000000"/>
                </a:solidFill>
                <a:latin typeface="AvantGarde" pitchFamily="34" charset="0"/>
                <a:cs typeface="Times New Roman" pitchFamily="18" charset="0"/>
              </a:rPr>
              <a:t> </a:t>
            </a:r>
            <a:endParaRPr lang="en-US" altLang="el-GR" sz="1600" dirty="0">
              <a:cs typeface="Times New Roman" pitchFamily="18" charset="0"/>
            </a:endParaRPr>
          </a:p>
        </p:txBody>
      </p:sp>
      <p:sp>
        <p:nvSpPr>
          <p:cNvPr id="25" name="Rectangle 44"/>
          <p:cNvSpPr>
            <a:spLocks noChangeArrowheads="1"/>
          </p:cNvSpPr>
          <p:nvPr>
            <p:custDataLst>
              <p:tags r:id="rId4"/>
            </p:custDataLst>
          </p:nvPr>
        </p:nvSpPr>
        <p:spPr bwMode="auto">
          <a:xfrm>
            <a:off x="990600" y="2587625"/>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b="1" dirty="0">
                <a:solidFill>
                  <a:srgbClr val="000000"/>
                </a:solidFill>
                <a:latin typeface="AvantGarde" pitchFamily="34" charset="0"/>
                <a:cs typeface="Times New Roman" pitchFamily="18" charset="0"/>
              </a:rPr>
              <a:t> </a:t>
            </a:r>
            <a:endParaRPr lang="en-US" altLang="el-GR" sz="1600" dirty="0">
              <a:cs typeface="Times New Roman" pitchFamily="18" charset="0"/>
            </a:endParaRPr>
          </a:p>
        </p:txBody>
      </p:sp>
      <p:sp>
        <p:nvSpPr>
          <p:cNvPr id="26" name="Rectangle 45" descr="[DECORATIVE]"/>
          <p:cNvSpPr>
            <a:spLocks noChangeArrowheads="1"/>
          </p:cNvSpPr>
          <p:nvPr/>
        </p:nvSpPr>
        <p:spPr bwMode="auto">
          <a:xfrm>
            <a:off x="3973513" y="3224213"/>
            <a:ext cx="1854200" cy="6619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7" name="Rectangle 46" descr="[DECORATIVE]"/>
          <p:cNvSpPr>
            <a:spLocks noChangeArrowheads="1"/>
          </p:cNvSpPr>
          <p:nvPr/>
        </p:nvSpPr>
        <p:spPr bwMode="auto">
          <a:xfrm>
            <a:off x="3970338" y="3190875"/>
            <a:ext cx="1876425" cy="22225"/>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8" name="Rectangle 47" descr="[DECORATIVE]"/>
          <p:cNvSpPr>
            <a:spLocks noChangeArrowheads="1"/>
          </p:cNvSpPr>
          <p:nvPr/>
        </p:nvSpPr>
        <p:spPr bwMode="auto">
          <a:xfrm>
            <a:off x="5824538" y="3190875"/>
            <a:ext cx="22225" cy="684213"/>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9" name="Rectangle 48" descr="[DECORATIVE]"/>
          <p:cNvSpPr>
            <a:spLocks noChangeArrowheads="1"/>
          </p:cNvSpPr>
          <p:nvPr/>
        </p:nvSpPr>
        <p:spPr bwMode="auto">
          <a:xfrm>
            <a:off x="3970338" y="3852863"/>
            <a:ext cx="1854200" cy="22225"/>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0" name="Rectangle 49" descr="[DECORATIVE]"/>
          <p:cNvSpPr>
            <a:spLocks noChangeArrowheads="1"/>
          </p:cNvSpPr>
          <p:nvPr/>
        </p:nvSpPr>
        <p:spPr bwMode="auto">
          <a:xfrm>
            <a:off x="3970338" y="3190875"/>
            <a:ext cx="22225" cy="661988"/>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1" name="Freeform 50"/>
          <p:cNvSpPr>
            <a:spLocks/>
          </p:cNvSpPr>
          <p:nvPr/>
        </p:nvSpPr>
        <p:spPr bwMode="auto">
          <a:xfrm>
            <a:off x="1371600" y="3124200"/>
            <a:ext cx="2119313" cy="839788"/>
          </a:xfrm>
          <a:custGeom>
            <a:avLst/>
            <a:gdLst>
              <a:gd name="T0" fmla="*/ 2147483647 w 1335"/>
              <a:gd name="T1" fmla="*/ 0 h 529"/>
              <a:gd name="T2" fmla="*/ 0 w 1335"/>
              <a:gd name="T3" fmla="*/ 2147483647 h 529"/>
              <a:gd name="T4" fmla="*/ 2147483647 w 1335"/>
              <a:gd name="T5" fmla="*/ 2147483647 h 529"/>
              <a:gd name="T6" fmla="*/ 2147483647 w 1335"/>
              <a:gd name="T7" fmla="*/ 2147483647 h 529"/>
              <a:gd name="T8" fmla="*/ 2147483647 w 1335"/>
              <a:gd name="T9" fmla="*/ 0 h 529"/>
              <a:gd name="T10" fmla="*/ 0 60000 65536"/>
              <a:gd name="T11" fmla="*/ 0 60000 65536"/>
              <a:gd name="T12" fmla="*/ 0 60000 65536"/>
              <a:gd name="T13" fmla="*/ 0 60000 65536"/>
              <a:gd name="T14" fmla="*/ 0 60000 65536"/>
              <a:gd name="T15" fmla="*/ 0 w 1335"/>
              <a:gd name="T16" fmla="*/ 0 h 529"/>
              <a:gd name="T17" fmla="*/ 1335 w 1335"/>
              <a:gd name="T18" fmla="*/ 529 h 529"/>
            </a:gdLst>
            <a:ahLst/>
            <a:cxnLst>
              <a:cxn ang="T10">
                <a:pos x="T0" y="T1"/>
              </a:cxn>
              <a:cxn ang="T11">
                <a:pos x="T2" y="T3"/>
              </a:cxn>
              <a:cxn ang="T12">
                <a:pos x="T4" y="T5"/>
              </a:cxn>
              <a:cxn ang="T13">
                <a:pos x="T6" y="T7"/>
              </a:cxn>
              <a:cxn ang="T14">
                <a:pos x="T8" y="T9"/>
              </a:cxn>
            </a:cxnLst>
            <a:rect l="T15" t="T16" r="T17" b="T18"/>
            <a:pathLst>
              <a:path w="1335" h="529">
                <a:moveTo>
                  <a:pt x="667" y="0"/>
                </a:moveTo>
                <a:lnTo>
                  <a:pt x="0" y="265"/>
                </a:lnTo>
                <a:lnTo>
                  <a:pt x="667" y="529"/>
                </a:lnTo>
                <a:lnTo>
                  <a:pt x="1335" y="265"/>
                </a:lnTo>
                <a:lnTo>
                  <a:pt x="667"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2" name="Freeform 51"/>
          <p:cNvSpPr>
            <a:spLocks/>
          </p:cNvSpPr>
          <p:nvPr/>
        </p:nvSpPr>
        <p:spPr bwMode="auto">
          <a:xfrm>
            <a:off x="1298575" y="3079750"/>
            <a:ext cx="2252663" cy="862013"/>
          </a:xfrm>
          <a:custGeom>
            <a:avLst/>
            <a:gdLst>
              <a:gd name="T0" fmla="*/ 2147483647 w 1419"/>
              <a:gd name="T1" fmla="*/ 2147483647 h 543"/>
              <a:gd name="T2" fmla="*/ 2147483647 w 1419"/>
              <a:gd name="T3" fmla="*/ 2147483647 h 543"/>
              <a:gd name="T4" fmla="*/ 2147483647 w 1419"/>
              <a:gd name="T5" fmla="*/ 2147483647 h 543"/>
              <a:gd name="T6" fmla="*/ 2147483647 w 1419"/>
              <a:gd name="T7" fmla="*/ 2147483647 h 543"/>
              <a:gd name="T8" fmla="*/ 2147483647 w 1419"/>
              <a:gd name="T9" fmla="*/ 2147483647 h 543"/>
              <a:gd name="T10" fmla="*/ 2147483647 w 1419"/>
              <a:gd name="T11" fmla="*/ 2147483647 h 543"/>
              <a:gd name="T12" fmla="*/ 2147483647 w 1419"/>
              <a:gd name="T13" fmla="*/ 2147483647 h 543"/>
              <a:gd name="T14" fmla="*/ 2147483647 w 1419"/>
              <a:gd name="T15" fmla="*/ 2147483647 h 543"/>
              <a:gd name="T16" fmla="*/ 2147483647 w 1419"/>
              <a:gd name="T17" fmla="*/ 2147483647 h 543"/>
              <a:gd name="T18" fmla="*/ 2147483647 w 1419"/>
              <a:gd name="T19" fmla="*/ 2147483647 h 543"/>
              <a:gd name="T20" fmla="*/ 2147483647 w 1419"/>
              <a:gd name="T21" fmla="*/ 2147483647 h 543"/>
              <a:gd name="T22" fmla="*/ 2147483647 w 1419"/>
              <a:gd name="T23" fmla="*/ 2147483647 h 543"/>
              <a:gd name="T24" fmla="*/ 2147483647 w 1419"/>
              <a:gd name="T25" fmla="*/ 2147483647 h 543"/>
              <a:gd name="T26" fmla="*/ 2147483647 w 1419"/>
              <a:gd name="T27" fmla="*/ 2147483647 h 543"/>
              <a:gd name="T28" fmla="*/ 2147483647 w 1419"/>
              <a:gd name="T29" fmla="*/ 2147483647 h 543"/>
              <a:gd name="T30" fmla="*/ 0 w 1419"/>
              <a:gd name="T31" fmla="*/ 2147483647 h 543"/>
              <a:gd name="T32" fmla="*/ 2147483647 w 1419"/>
              <a:gd name="T33" fmla="*/ 2147483647 h 543"/>
              <a:gd name="T34" fmla="*/ 2147483647 w 1419"/>
              <a:gd name="T35" fmla="*/ 0 h 543"/>
              <a:gd name="T36" fmla="*/ 2147483647 w 1419"/>
              <a:gd name="T37" fmla="*/ 2147483647 h 5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9"/>
              <a:gd name="T58" fmla="*/ 0 h 543"/>
              <a:gd name="T59" fmla="*/ 1419 w 1419"/>
              <a:gd name="T60" fmla="*/ 543 h 5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9" h="543">
                <a:moveTo>
                  <a:pt x="709" y="14"/>
                </a:moveTo>
                <a:lnTo>
                  <a:pt x="42" y="278"/>
                </a:lnTo>
                <a:lnTo>
                  <a:pt x="42" y="265"/>
                </a:lnTo>
                <a:lnTo>
                  <a:pt x="709" y="529"/>
                </a:lnTo>
                <a:lnTo>
                  <a:pt x="709" y="543"/>
                </a:lnTo>
                <a:lnTo>
                  <a:pt x="709" y="529"/>
                </a:lnTo>
                <a:lnTo>
                  <a:pt x="1377" y="265"/>
                </a:lnTo>
                <a:lnTo>
                  <a:pt x="1419" y="278"/>
                </a:lnTo>
                <a:lnTo>
                  <a:pt x="1377" y="278"/>
                </a:lnTo>
                <a:lnTo>
                  <a:pt x="709" y="543"/>
                </a:lnTo>
                <a:lnTo>
                  <a:pt x="42" y="278"/>
                </a:lnTo>
                <a:lnTo>
                  <a:pt x="0" y="265"/>
                </a:lnTo>
                <a:lnTo>
                  <a:pt x="42" y="265"/>
                </a:lnTo>
                <a:lnTo>
                  <a:pt x="709" y="0"/>
                </a:lnTo>
                <a:lnTo>
                  <a:pt x="709" y="14"/>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3" name="Freeform 52"/>
          <p:cNvSpPr>
            <a:spLocks/>
          </p:cNvSpPr>
          <p:nvPr/>
        </p:nvSpPr>
        <p:spPr bwMode="auto">
          <a:xfrm>
            <a:off x="2424113" y="3079750"/>
            <a:ext cx="1060450" cy="441325"/>
          </a:xfrm>
          <a:custGeom>
            <a:avLst/>
            <a:gdLst>
              <a:gd name="T0" fmla="*/ 2147483647 w 668"/>
              <a:gd name="T1" fmla="*/ 2147483647 h 278"/>
              <a:gd name="T2" fmla="*/ 0 w 668"/>
              <a:gd name="T3" fmla="*/ 2147483647 h 278"/>
              <a:gd name="T4" fmla="*/ 0 w 668"/>
              <a:gd name="T5" fmla="*/ 0 h 278"/>
              <a:gd name="T6" fmla="*/ 0 w 668"/>
              <a:gd name="T7" fmla="*/ 0 h 278"/>
              <a:gd name="T8" fmla="*/ 0 w 668"/>
              <a:gd name="T9" fmla="*/ 0 h 278"/>
              <a:gd name="T10" fmla="*/ 2147483647 w 668"/>
              <a:gd name="T11" fmla="*/ 2147483647 h 278"/>
              <a:gd name="T12" fmla="*/ 2147483647 w 668"/>
              <a:gd name="T13" fmla="*/ 2147483647 h 278"/>
              <a:gd name="T14" fmla="*/ 0 60000 65536"/>
              <a:gd name="T15" fmla="*/ 0 60000 65536"/>
              <a:gd name="T16" fmla="*/ 0 60000 65536"/>
              <a:gd name="T17" fmla="*/ 0 60000 65536"/>
              <a:gd name="T18" fmla="*/ 0 60000 65536"/>
              <a:gd name="T19" fmla="*/ 0 60000 65536"/>
              <a:gd name="T20" fmla="*/ 0 60000 65536"/>
              <a:gd name="T21" fmla="*/ 0 w 668"/>
              <a:gd name="T22" fmla="*/ 0 h 278"/>
              <a:gd name="T23" fmla="*/ 668 w 668"/>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8" h="278">
                <a:moveTo>
                  <a:pt x="668" y="278"/>
                </a:moveTo>
                <a:lnTo>
                  <a:pt x="0" y="14"/>
                </a:lnTo>
                <a:lnTo>
                  <a:pt x="0" y="0"/>
                </a:lnTo>
                <a:lnTo>
                  <a:pt x="668" y="265"/>
                </a:lnTo>
                <a:lnTo>
                  <a:pt x="668" y="278"/>
                </a:lnTo>
                <a:close/>
              </a:path>
            </a:pathLst>
          </a:cu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4" name="Rectangle 53" descr="[DECORATIVE]"/>
          <p:cNvSpPr>
            <a:spLocks noChangeArrowheads="1"/>
          </p:cNvSpPr>
          <p:nvPr/>
        </p:nvSpPr>
        <p:spPr bwMode="auto">
          <a:xfrm>
            <a:off x="1560513" y="2309813"/>
            <a:ext cx="1752600" cy="2651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5" name="Rectangle 54" descr="[DECORATIVE]"/>
          <p:cNvSpPr>
            <a:spLocks noChangeArrowheads="1"/>
          </p:cNvSpPr>
          <p:nvPr/>
        </p:nvSpPr>
        <p:spPr bwMode="auto">
          <a:xfrm>
            <a:off x="1585913" y="2286000"/>
            <a:ext cx="1700212" cy="22225"/>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6" name="Rectangle 55" descr="[DECORATIVE]"/>
          <p:cNvSpPr>
            <a:spLocks noChangeArrowheads="1"/>
          </p:cNvSpPr>
          <p:nvPr/>
        </p:nvSpPr>
        <p:spPr bwMode="auto">
          <a:xfrm>
            <a:off x="3263900" y="2286000"/>
            <a:ext cx="22225" cy="287338"/>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7" name="Rectangle 56" descr="[DECORATIVE]"/>
          <p:cNvSpPr>
            <a:spLocks noChangeArrowheads="1"/>
          </p:cNvSpPr>
          <p:nvPr/>
        </p:nvSpPr>
        <p:spPr bwMode="auto">
          <a:xfrm>
            <a:off x="1585913" y="2551113"/>
            <a:ext cx="1677987" cy="22225"/>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8" name="Rectangle 57" descr="[DECORATIVE]"/>
          <p:cNvSpPr>
            <a:spLocks noChangeArrowheads="1"/>
          </p:cNvSpPr>
          <p:nvPr/>
        </p:nvSpPr>
        <p:spPr bwMode="auto">
          <a:xfrm>
            <a:off x="1585913" y="2286000"/>
            <a:ext cx="22225" cy="265113"/>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9" name="Freeform 58"/>
          <p:cNvSpPr>
            <a:spLocks/>
          </p:cNvSpPr>
          <p:nvPr/>
        </p:nvSpPr>
        <p:spPr bwMode="auto">
          <a:xfrm>
            <a:off x="1298575" y="3079750"/>
            <a:ext cx="2252663" cy="862013"/>
          </a:xfrm>
          <a:custGeom>
            <a:avLst/>
            <a:gdLst>
              <a:gd name="T0" fmla="*/ 2147483647 w 1419"/>
              <a:gd name="T1" fmla="*/ 2147483647 h 543"/>
              <a:gd name="T2" fmla="*/ 2147483647 w 1419"/>
              <a:gd name="T3" fmla="*/ 2147483647 h 543"/>
              <a:gd name="T4" fmla="*/ 2147483647 w 1419"/>
              <a:gd name="T5" fmla="*/ 2147483647 h 543"/>
              <a:gd name="T6" fmla="*/ 2147483647 w 1419"/>
              <a:gd name="T7" fmla="*/ 2147483647 h 543"/>
              <a:gd name="T8" fmla="*/ 2147483647 w 1419"/>
              <a:gd name="T9" fmla="*/ 2147483647 h 543"/>
              <a:gd name="T10" fmla="*/ 2147483647 w 1419"/>
              <a:gd name="T11" fmla="*/ 2147483647 h 543"/>
              <a:gd name="T12" fmla="*/ 2147483647 w 1419"/>
              <a:gd name="T13" fmla="*/ 2147483647 h 543"/>
              <a:gd name="T14" fmla="*/ 2147483647 w 1419"/>
              <a:gd name="T15" fmla="*/ 2147483647 h 543"/>
              <a:gd name="T16" fmla="*/ 2147483647 w 1419"/>
              <a:gd name="T17" fmla="*/ 2147483647 h 543"/>
              <a:gd name="T18" fmla="*/ 2147483647 w 1419"/>
              <a:gd name="T19" fmla="*/ 2147483647 h 543"/>
              <a:gd name="T20" fmla="*/ 2147483647 w 1419"/>
              <a:gd name="T21" fmla="*/ 2147483647 h 543"/>
              <a:gd name="T22" fmla="*/ 2147483647 w 1419"/>
              <a:gd name="T23" fmla="*/ 2147483647 h 543"/>
              <a:gd name="T24" fmla="*/ 2147483647 w 1419"/>
              <a:gd name="T25" fmla="*/ 2147483647 h 543"/>
              <a:gd name="T26" fmla="*/ 2147483647 w 1419"/>
              <a:gd name="T27" fmla="*/ 2147483647 h 543"/>
              <a:gd name="T28" fmla="*/ 2147483647 w 1419"/>
              <a:gd name="T29" fmla="*/ 2147483647 h 543"/>
              <a:gd name="T30" fmla="*/ 0 w 1419"/>
              <a:gd name="T31" fmla="*/ 2147483647 h 543"/>
              <a:gd name="T32" fmla="*/ 2147483647 w 1419"/>
              <a:gd name="T33" fmla="*/ 2147483647 h 543"/>
              <a:gd name="T34" fmla="*/ 2147483647 w 1419"/>
              <a:gd name="T35" fmla="*/ 0 h 543"/>
              <a:gd name="T36" fmla="*/ 2147483647 w 1419"/>
              <a:gd name="T37" fmla="*/ 2147483647 h 5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9"/>
              <a:gd name="T58" fmla="*/ 0 h 543"/>
              <a:gd name="T59" fmla="*/ 1419 w 1419"/>
              <a:gd name="T60" fmla="*/ 543 h 5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9" h="543">
                <a:moveTo>
                  <a:pt x="709" y="14"/>
                </a:moveTo>
                <a:lnTo>
                  <a:pt x="42" y="278"/>
                </a:lnTo>
                <a:lnTo>
                  <a:pt x="42" y="265"/>
                </a:lnTo>
                <a:lnTo>
                  <a:pt x="709" y="529"/>
                </a:lnTo>
                <a:lnTo>
                  <a:pt x="709" y="543"/>
                </a:lnTo>
                <a:lnTo>
                  <a:pt x="709" y="529"/>
                </a:lnTo>
                <a:lnTo>
                  <a:pt x="1377" y="265"/>
                </a:lnTo>
                <a:lnTo>
                  <a:pt x="1419" y="278"/>
                </a:lnTo>
                <a:lnTo>
                  <a:pt x="1377" y="278"/>
                </a:lnTo>
                <a:lnTo>
                  <a:pt x="709" y="543"/>
                </a:lnTo>
                <a:lnTo>
                  <a:pt x="42" y="278"/>
                </a:lnTo>
                <a:lnTo>
                  <a:pt x="0" y="265"/>
                </a:lnTo>
                <a:lnTo>
                  <a:pt x="42" y="265"/>
                </a:lnTo>
                <a:lnTo>
                  <a:pt x="709" y="0"/>
                </a:lnTo>
                <a:lnTo>
                  <a:pt x="709" y="14"/>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0" name="Freeform 59"/>
          <p:cNvSpPr>
            <a:spLocks/>
          </p:cNvSpPr>
          <p:nvPr/>
        </p:nvSpPr>
        <p:spPr bwMode="auto">
          <a:xfrm>
            <a:off x="2424113" y="3079750"/>
            <a:ext cx="1060450" cy="441325"/>
          </a:xfrm>
          <a:custGeom>
            <a:avLst/>
            <a:gdLst>
              <a:gd name="T0" fmla="*/ 2147483647 w 668"/>
              <a:gd name="T1" fmla="*/ 2147483647 h 278"/>
              <a:gd name="T2" fmla="*/ 0 w 668"/>
              <a:gd name="T3" fmla="*/ 2147483647 h 278"/>
              <a:gd name="T4" fmla="*/ 0 w 668"/>
              <a:gd name="T5" fmla="*/ 0 h 278"/>
              <a:gd name="T6" fmla="*/ 0 w 668"/>
              <a:gd name="T7" fmla="*/ 0 h 278"/>
              <a:gd name="T8" fmla="*/ 0 w 668"/>
              <a:gd name="T9" fmla="*/ 0 h 278"/>
              <a:gd name="T10" fmla="*/ 2147483647 w 668"/>
              <a:gd name="T11" fmla="*/ 2147483647 h 278"/>
              <a:gd name="T12" fmla="*/ 2147483647 w 668"/>
              <a:gd name="T13" fmla="*/ 2147483647 h 278"/>
              <a:gd name="T14" fmla="*/ 0 60000 65536"/>
              <a:gd name="T15" fmla="*/ 0 60000 65536"/>
              <a:gd name="T16" fmla="*/ 0 60000 65536"/>
              <a:gd name="T17" fmla="*/ 0 60000 65536"/>
              <a:gd name="T18" fmla="*/ 0 60000 65536"/>
              <a:gd name="T19" fmla="*/ 0 60000 65536"/>
              <a:gd name="T20" fmla="*/ 0 60000 65536"/>
              <a:gd name="T21" fmla="*/ 0 w 668"/>
              <a:gd name="T22" fmla="*/ 0 h 278"/>
              <a:gd name="T23" fmla="*/ 668 w 668"/>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8" h="278">
                <a:moveTo>
                  <a:pt x="668" y="278"/>
                </a:moveTo>
                <a:lnTo>
                  <a:pt x="0" y="14"/>
                </a:lnTo>
                <a:lnTo>
                  <a:pt x="0" y="0"/>
                </a:lnTo>
                <a:lnTo>
                  <a:pt x="668" y="265"/>
                </a:lnTo>
                <a:lnTo>
                  <a:pt x="668" y="278"/>
                </a:lnTo>
                <a:close/>
              </a:path>
            </a:pathLst>
          </a:cu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1" name="Rectangle 60"/>
          <p:cNvSpPr>
            <a:spLocks noChangeArrowheads="1"/>
          </p:cNvSpPr>
          <p:nvPr/>
        </p:nvSpPr>
        <p:spPr bwMode="auto">
          <a:xfrm>
            <a:off x="2017713" y="3376613"/>
            <a:ext cx="752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1400" b="1">
                <a:solidFill>
                  <a:srgbClr val="000000"/>
                </a:solidFill>
                <a:latin typeface="Courier New" pitchFamily="49" charset="0"/>
                <a:cs typeface="Times New Roman" pitchFamily="18" charset="0"/>
              </a:rPr>
              <a:t>Συνθήκη</a:t>
            </a:r>
            <a:endParaRPr lang="en-US" altLang="el-GR" sz="1600">
              <a:latin typeface="Courier New" pitchFamily="49" charset="0"/>
              <a:cs typeface="Times New Roman" pitchFamily="18" charset="0"/>
            </a:endParaRPr>
          </a:p>
        </p:txBody>
      </p:sp>
      <p:sp>
        <p:nvSpPr>
          <p:cNvPr id="42" name="Rectangle 61" descr="[DECORATIVE]"/>
          <p:cNvSpPr>
            <a:spLocks noChangeArrowheads="1"/>
          </p:cNvSpPr>
          <p:nvPr/>
        </p:nvSpPr>
        <p:spPr bwMode="auto">
          <a:xfrm>
            <a:off x="2649538" y="3163888"/>
            <a:ext cx="22225" cy="1587"/>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3" name="Rectangle 62"/>
          <p:cNvSpPr>
            <a:spLocks noChangeArrowheads="1"/>
          </p:cNvSpPr>
          <p:nvPr/>
        </p:nvSpPr>
        <p:spPr bwMode="auto">
          <a:xfrm>
            <a:off x="4456113" y="3376613"/>
            <a:ext cx="86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1600" b="1">
                <a:latin typeface="Courier New" pitchFamily="49" charset="0"/>
                <a:cs typeface="Times New Roman" pitchFamily="18" charset="0"/>
              </a:rPr>
              <a:t>ΚΩΔΙΚΑΣ</a:t>
            </a:r>
            <a:endParaRPr lang="en-US" altLang="el-GR" sz="1600" b="1">
              <a:latin typeface="Courier New" pitchFamily="49" charset="0"/>
              <a:cs typeface="Times New Roman" pitchFamily="18" charset="0"/>
            </a:endParaRPr>
          </a:p>
        </p:txBody>
      </p:sp>
      <p:sp>
        <p:nvSpPr>
          <p:cNvPr id="44" name="Rectangle 64" descr="[DECORATIVE]"/>
          <p:cNvSpPr>
            <a:spLocks noChangeArrowheads="1"/>
          </p:cNvSpPr>
          <p:nvPr/>
        </p:nvSpPr>
        <p:spPr bwMode="auto">
          <a:xfrm>
            <a:off x="3970338" y="3190875"/>
            <a:ext cx="1876425" cy="2222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5" name="Rectangle 65" descr="[DECORATIVE]"/>
          <p:cNvSpPr>
            <a:spLocks noChangeArrowheads="1"/>
          </p:cNvSpPr>
          <p:nvPr/>
        </p:nvSpPr>
        <p:spPr bwMode="auto">
          <a:xfrm>
            <a:off x="5824538" y="3190875"/>
            <a:ext cx="22225" cy="684213"/>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6" name="Rectangle 66" descr="[DECORATIVE]"/>
          <p:cNvSpPr>
            <a:spLocks noChangeArrowheads="1"/>
          </p:cNvSpPr>
          <p:nvPr/>
        </p:nvSpPr>
        <p:spPr bwMode="auto">
          <a:xfrm>
            <a:off x="3970338" y="3852863"/>
            <a:ext cx="1854200" cy="2222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7" name="Rectangle 67" descr="[DECORATIVE]"/>
          <p:cNvSpPr>
            <a:spLocks noChangeArrowheads="1"/>
          </p:cNvSpPr>
          <p:nvPr/>
        </p:nvSpPr>
        <p:spPr bwMode="auto">
          <a:xfrm>
            <a:off x="3970338" y="3190875"/>
            <a:ext cx="22225" cy="661988"/>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8" name="Rectangle 68" descr="."/>
          <p:cNvSpPr>
            <a:spLocks noChangeArrowheads="1"/>
          </p:cNvSpPr>
          <p:nvPr>
            <p:custDataLst>
              <p:tags r:id="rId5"/>
            </p:custDataLst>
          </p:nvPr>
        </p:nvSpPr>
        <p:spPr bwMode="auto">
          <a:xfrm>
            <a:off x="3506788" y="3235325"/>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solidFill>
                  <a:srgbClr val="000000"/>
                </a:solidFill>
                <a:latin typeface="AvantGarde" pitchFamily="34" charset="0"/>
                <a:cs typeface="Times New Roman" pitchFamily="18" charset="0"/>
              </a:rPr>
              <a:t>true</a:t>
            </a:r>
            <a:endParaRPr lang="en-US" altLang="el-GR" sz="1600" dirty="0">
              <a:cs typeface="Times New Roman" pitchFamily="18" charset="0"/>
            </a:endParaRPr>
          </a:p>
        </p:txBody>
      </p:sp>
      <p:sp>
        <p:nvSpPr>
          <p:cNvPr id="49" name="Rectangle 69" descr="."/>
          <p:cNvSpPr>
            <a:spLocks noChangeArrowheads="1"/>
          </p:cNvSpPr>
          <p:nvPr>
            <p:custDataLst>
              <p:tags r:id="rId6"/>
            </p:custDataLst>
          </p:nvPr>
        </p:nvSpPr>
        <p:spPr bwMode="auto">
          <a:xfrm>
            <a:off x="2513013" y="4006850"/>
            <a:ext cx="428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600" dirty="0">
                <a:solidFill>
                  <a:srgbClr val="000000"/>
                </a:solidFill>
                <a:latin typeface="AvantGarde" pitchFamily="34" charset="0"/>
                <a:cs typeface="Times New Roman" pitchFamily="18" charset="0"/>
              </a:rPr>
              <a:t>false</a:t>
            </a:r>
            <a:endParaRPr lang="en-US" altLang="el-GR" sz="1600" dirty="0">
              <a:cs typeface="Times New Roman" pitchFamily="18" charset="0"/>
            </a:endParaRPr>
          </a:p>
        </p:txBody>
      </p:sp>
      <p:sp>
        <p:nvSpPr>
          <p:cNvPr id="50" name="Rectangle 70"/>
          <p:cNvSpPr>
            <a:spLocks noChangeArrowheads="1"/>
          </p:cNvSpPr>
          <p:nvPr/>
        </p:nvSpPr>
        <p:spPr bwMode="auto">
          <a:xfrm>
            <a:off x="1636713" y="2325688"/>
            <a:ext cx="1289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1400" b="1">
                <a:latin typeface="Courier New" pitchFamily="49" charset="0"/>
                <a:cs typeface="Times New Roman" pitchFamily="18" charset="0"/>
              </a:rPr>
              <a:t>Αρχικοποίηση</a:t>
            </a:r>
            <a:endParaRPr lang="en-US" altLang="el-GR" sz="1400" b="1">
              <a:latin typeface="Courier New" pitchFamily="49" charset="0"/>
              <a:cs typeface="Times New Roman" pitchFamily="18" charset="0"/>
            </a:endParaRPr>
          </a:p>
        </p:txBody>
      </p:sp>
      <p:sp>
        <p:nvSpPr>
          <p:cNvPr id="51" name="Rectangle 71" descr="[DECORATIVE]"/>
          <p:cNvSpPr>
            <a:spLocks noChangeArrowheads="1"/>
          </p:cNvSpPr>
          <p:nvPr/>
        </p:nvSpPr>
        <p:spPr bwMode="auto">
          <a:xfrm>
            <a:off x="1585913" y="2286000"/>
            <a:ext cx="1700212" cy="2222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2" name="Rectangle 72" descr="[DECORATIVE]"/>
          <p:cNvSpPr>
            <a:spLocks noChangeArrowheads="1"/>
          </p:cNvSpPr>
          <p:nvPr/>
        </p:nvSpPr>
        <p:spPr bwMode="auto">
          <a:xfrm>
            <a:off x="3263900" y="2286000"/>
            <a:ext cx="22225" cy="287338"/>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3" name="Rectangle 73" descr="[DECORATIVE]"/>
          <p:cNvSpPr>
            <a:spLocks noChangeArrowheads="1"/>
          </p:cNvSpPr>
          <p:nvPr/>
        </p:nvSpPr>
        <p:spPr bwMode="auto">
          <a:xfrm>
            <a:off x="1585913" y="2551113"/>
            <a:ext cx="1677987" cy="22225"/>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4" name="Rectangle 74" descr="[DECORATIVE]"/>
          <p:cNvSpPr>
            <a:spLocks noChangeArrowheads="1"/>
          </p:cNvSpPr>
          <p:nvPr/>
        </p:nvSpPr>
        <p:spPr bwMode="auto">
          <a:xfrm>
            <a:off x="1585913" y="2286000"/>
            <a:ext cx="22225" cy="265113"/>
          </a:xfrm>
          <a:prstGeom prst="rect">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5" name="Rectangle 77"/>
          <p:cNvSpPr>
            <a:spLocks noChangeArrowheads="1"/>
          </p:cNvSpPr>
          <p:nvPr>
            <p:custDataLst>
              <p:tags r:id="rId7"/>
            </p:custDataLst>
          </p:nvPr>
        </p:nvSpPr>
        <p:spPr bwMode="auto">
          <a:xfrm>
            <a:off x="7192963" y="3676650"/>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dirty="0">
                <a:solidFill>
                  <a:srgbClr val="000000"/>
                </a:solidFill>
                <a:latin typeface="AvantGarde" pitchFamily="34" charset="0"/>
                <a:cs typeface="Times New Roman" pitchFamily="18" charset="0"/>
              </a:rPr>
              <a:t> </a:t>
            </a:r>
            <a:endParaRPr lang="en-US" altLang="el-GR" sz="1600" dirty="0">
              <a:cs typeface="Times New Roman" pitchFamily="18" charset="0"/>
            </a:endParaRPr>
          </a:p>
        </p:txBody>
      </p:sp>
      <p:sp>
        <p:nvSpPr>
          <p:cNvPr id="56" name="Oval 78" descr="[DECORATIVE]"/>
          <p:cNvSpPr>
            <a:spLocks noChangeArrowheads="1"/>
          </p:cNvSpPr>
          <p:nvPr/>
        </p:nvSpPr>
        <p:spPr bwMode="auto">
          <a:xfrm>
            <a:off x="2347913" y="1524000"/>
            <a:ext cx="152400" cy="152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7" name="Line 79"/>
          <p:cNvSpPr>
            <a:spLocks noChangeShapeType="1"/>
          </p:cNvSpPr>
          <p:nvPr/>
        </p:nvSpPr>
        <p:spPr bwMode="auto">
          <a:xfrm>
            <a:off x="2424113" y="167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8" name="Line 80"/>
          <p:cNvSpPr>
            <a:spLocks noChangeShapeType="1"/>
          </p:cNvSpPr>
          <p:nvPr/>
        </p:nvSpPr>
        <p:spPr bwMode="auto">
          <a:xfrm>
            <a:off x="2424113" y="2573338"/>
            <a:ext cx="0"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9" name="Line 81"/>
          <p:cNvSpPr>
            <a:spLocks noChangeShapeType="1"/>
          </p:cNvSpPr>
          <p:nvPr/>
        </p:nvSpPr>
        <p:spPr bwMode="auto">
          <a:xfrm>
            <a:off x="2424113" y="3941763"/>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60" name="Oval 82" descr="[DECORATIVE]"/>
          <p:cNvSpPr>
            <a:spLocks noChangeArrowheads="1"/>
          </p:cNvSpPr>
          <p:nvPr/>
        </p:nvSpPr>
        <p:spPr bwMode="auto">
          <a:xfrm>
            <a:off x="2347913" y="4492625"/>
            <a:ext cx="152400" cy="152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1" name="Line 83"/>
          <p:cNvSpPr>
            <a:spLocks noChangeShapeType="1"/>
          </p:cNvSpPr>
          <p:nvPr/>
        </p:nvSpPr>
        <p:spPr bwMode="auto">
          <a:xfrm>
            <a:off x="3506788" y="351313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62" name="Line 84"/>
          <p:cNvSpPr>
            <a:spLocks noChangeShapeType="1"/>
          </p:cNvSpPr>
          <p:nvPr/>
        </p:nvSpPr>
        <p:spPr bwMode="auto">
          <a:xfrm>
            <a:off x="5827713" y="352901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63" name="Line 85"/>
          <p:cNvSpPr>
            <a:spLocks noChangeShapeType="1"/>
          </p:cNvSpPr>
          <p:nvPr/>
        </p:nvSpPr>
        <p:spPr bwMode="auto">
          <a:xfrm>
            <a:off x="6818313" y="28432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4" name="Line 86"/>
          <p:cNvSpPr>
            <a:spLocks noChangeShapeType="1"/>
          </p:cNvSpPr>
          <p:nvPr/>
        </p:nvSpPr>
        <p:spPr bwMode="auto">
          <a:xfrm flipH="1">
            <a:off x="2855913" y="2843213"/>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65" name="Line 87"/>
          <p:cNvSpPr>
            <a:spLocks noChangeShapeType="1"/>
          </p:cNvSpPr>
          <p:nvPr/>
        </p:nvSpPr>
        <p:spPr bwMode="auto">
          <a:xfrm flipH="1">
            <a:off x="2436813" y="284321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u="sng" dirty="0" smtClean="0">
                <a:solidFill>
                  <a:schemeClr val="tx2"/>
                </a:solidFill>
                <a:latin typeface="+mn-lt"/>
              </a:rPr>
              <a:t>Το </a:t>
            </a:r>
            <a:r>
              <a:rPr lang="en-US" altLang="el-GR" u="sng" dirty="0" smtClean="0">
                <a:solidFill>
                  <a:schemeClr val="tx2"/>
                </a:solidFill>
                <a:latin typeface="+mn-lt"/>
              </a:rPr>
              <a:t>for Statement</a:t>
            </a:r>
            <a:r>
              <a:rPr lang="el-GR" altLang="el-GR" u="sng" dirty="0" smtClean="0">
                <a:solidFill>
                  <a:schemeClr val="tx2"/>
                </a:solidFill>
                <a:latin typeface="+mn-lt"/>
              </a:rPr>
              <a:t>: Παράδειγμα</a:t>
            </a:r>
            <a:endParaRPr lang="el-GR" altLang="el-GR" u="sng" dirty="0">
              <a:solidFill>
                <a:schemeClr val="tx2"/>
              </a:solidFill>
              <a:latin typeface="+mn-lt"/>
            </a:endParaRPr>
          </a:p>
        </p:txBody>
      </p:sp>
      <p:sp>
        <p:nvSpPr>
          <p:cNvPr id="38" name="Rectangle 20"/>
          <p:cNvSpPr>
            <a:spLocks noChangeArrowheads="1"/>
          </p:cNvSpPr>
          <p:nvPr/>
        </p:nvSpPr>
        <p:spPr bwMode="auto">
          <a:xfrm>
            <a:off x="471736" y="1595716"/>
            <a:ext cx="1749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smtClean="0">
                <a:solidFill>
                  <a:srgbClr val="000000"/>
                </a:solidFill>
                <a:latin typeface="+mn-lt"/>
                <a:cs typeface="Times New Roman" pitchFamily="18" charset="0"/>
              </a:rPr>
              <a:t>Αρχικοποίηση</a:t>
            </a:r>
            <a:endParaRPr lang="el-GR" altLang="el-GR" sz="2000" dirty="0">
              <a:solidFill>
                <a:srgbClr val="000000"/>
              </a:solidFill>
              <a:latin typeface="+mn-lt"/>
              <a:cs typeface="Times New Roman" pitchFamily="18" charset="0"/>
            </a:endParaRPr>
          </a:p>
        </p:txBody>
      </p:sp>
      <p:sp>
        <p:nvSpPr>
          <p:cNvPr id="40" name="Rectangle 22"/>
          <p:cNvSpPr>
            <a:spLocks noChangeArrowheads="1"/>
          </p:cNvSpPr>
          <p:nvPr/>
        </p:nvSpPr>
        <p:spPr bwMode="auto">
          <a:xfrm>
            <a:off x="395536" y="2478366"/>
            <a:ext cx="159861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smtClean="0">
                <a:solidFill>
                  <a:srgbClr val="000000"/>
                </a:solidFill>
                <a:latin typeface="+mn-lt"/>
                <a:cs typeface="Times New Roman" pitchFamily="18" charset="0"/>
              </a:rPr>
              <a:t>Εξέταση αν έχουμε φθάσει στην τελική τιμή της μεταβλητής</a:t>
            </a:r>
            <a:endParaRPr lang="el-GR" altLang="el-GR" sz="2000" dirty="0">
              <a:solidFill>
                <a:srgbClr val="000000"/>
              </a:solidFill>
              <a:latin typeface="+mn-lt"/>
              <a:cs typeface="Times New Roman" pitchFamily="18" charset="0"/>
            </a:endParaRPr>
          </a:p>
        </p:txBody>
      </p:sp>
      <p:sp>
        <p:nvSpPr>
          <p:cNvPr id="47" name="Freeform 29" descr="."/>
          <p:cNvSpPr>
            <a:spLocks/>
          </p:cNvSpPr>
          <p:nvPr/>
        </p:nvSpPr>
        <p:spPr bwMode="auto">
          <a:xfrm>
            <a:off x="2181474" y="2478366"/>
            <a:ext cx="2119312" cy="839787"/>
          </a:xfrm>
          <a:custGeom>
            <a:avLst/>
            <a:gdLst>
              <a:gd name="T0" fmla="*/ 2147483647 w 1335"/>
              <a:gd name="T1" fmla="*/ 0 h 529"/>
              <a:gd name="T2" fmla="*/ 0 w 1335"/>
              <a:gd name="T3" fmla="*/ 2147483647 h 529"/>
              <a:gd name="T4" fmla="*/ 2147483647 w 1335"/>
              <a:gd name="T5" fmla="*/ 2147483647 h 529"/>
              <a:gd name="T6" fmla="*/ 2147483647 w 1335"/>
              <a:gd name="T7" fmla="*/ 2147483647 h 529"/>
              <a:gd name="T8" fmla="*/ 2147483647 w 1335"/>
              <a:gd name="T9" fmla="*/ 0 h 529"/>
              <a:gd name="T10" fmla="*/ 0 60000 65536"/>
              <a:gd name="T11" fmla="*/ 0 60000 65536"/>
              <a:gd name="T12" fmla="*/ 0 60000 65536"/>
              <a:gd name="T13" fmla="*/ 0 60000 65536"/>
              <a:gd name="T14" fmla="*/ 0 60000 65536"/>
              <a:gd name="T15" fmla="*/ 0 w 1335"/>
              <a:gd name="T16" fmla="*/ 0 h 529"/>
              <a:gd name="T17" fmla="*/ 1335 w 1335"/>
              <a:gd name="T18" fmla="*/ 529 h 529"/>
            </a:gdLst>
            <a:ahLst/>
            <a:cxnLst>
              <a:cxn ang="T10">
                <a:pos x="T0" y="T1"/>
              </a:cxn>
              <a:cxn ang="T11">
                <a:pos x="T2" y="T3"/>
              </a:cxn>
              <a:cxn ang="T12">
                <a:pos x="T4" y="T5"/>
              </a:cxn>
              <a:cxn ang="T13">
                <a:pos x="T6" y="T7"/>
              </a:cxn>
              <a:cxn ang="T14">
                <a:pos x="T8" y="T9"/>
              </a:cxn>
            </a:cxnLst>
            <a:rect l="T15" t="T16" r="T17" b="T18"/>
            <a:pathLst>
              <a:path w="1335" h="529">
                <a:moveTo>
                  <a:pt x="667" y="0"/>
                </a:moveTo>
                <a:lnTo>
                  <a:pt x="0" y="265"/>
                </a:lnTo>
                <a:lnTo>
                  <a:pt x="667" y="529"/>
                </a:lnTo>
                <a:lnTo>
                  <a:pt x="1335" y="265"/>
                </a:lnTo>
                <a:lnTo>
                  <a:pt x="667"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5" name="Freeform 37" descr="."/>
          <p:cNvSpPr>
            <a:spLocks/>
          </p:cNvSpPr>
          <p:nvPr/>
        </p:nvSpPr>
        <p:spPr bwMode="auto">
          <a:xfrm>
            <a:off x="2114799" y="2478366"/>
            <a:ext cx="2252662" cy="862012"/>
          </a:xfrm>
          <a:custGeom>
            <a:avLst/>
            <a:gdLst>
              <a:gd name="T0" fmla="*/ 2147483647 w 1419"/>
              <a:gd name="T1" fmla="*/ 2147483647 h 543"/>
              <a:gd name="T2" fmla="*/ 2147483647 w 1419"/>
              <a:gd name="T3" fmla="*/ 2147483647 h 543"/>
              <a:gd name="T4" fmla="*/ 2147483647 w 1419"/>
              <a:gd name="T5" fmla="*/ 2147483647 h 543"/>
              <a:gd name="T6" fmla="*/ 2147483647 w 1419"/>
              <a:gd name="T7" fmla="*/ 2147483647 h 543"/>
              <a:gd name="T8" fmla="*/ 2147483647 w 1419"/>
              <a:gd name="T9" fmla="*/ 2147483647 h 543"/>
              <a:gd name="T10" fmla="*/ 2147483647 w 1419"/>
              <a:gd name="T11" fmla="*/ 2147483647 h 543"/>
              <a:gd name="T12" fmla="*/ 2147483647 w 1419"/>
              <a:gd name="T13" fmla="*/ 2147483647 h 543"/>
              <a:gd name="T14" fmla="*/ 2147483647 w 1419"/>
              <a:gd name="T15" fmla="*/ 2147483647 h 543"/>
              <a:gd name="T16" fmla="*/ 2147483647 w 1419"/>
              <a:gd name="T17" fmla="*/ 2147483647 h 543"/>
              <a:gd name="T18" fmla="*/ 2147483647 w 1419"/>
              <a:gd name="T19" fmla="*/ 2147483647 h 543"/>
              <a:gd name="T20" fmla="*/ 2147483647 w 1419"/>
              <a:gd name="T21" fmla="*/ 2147483647 h 543"/>
              <a:gd name="T22" fmla="*/ 2147483647 w 1419"/>
              <a:gd name="T23" fmla="*/ 2147483647 h 543"/>
              <a:gd name="T24" fmla="*/ 2147483647 w 1419"/>
              <a:gd name="T25" fmla="*/ 2147483647 h 543"/>
              <a:gd name="T26" fmla="*/ 2147483647 w 1419"/>
              <a:gd name="T27" fmla="*/ 2147483647 h 543"/>
              <a:gd name="T28" fmla="*/ 2147483647 w 1419"/>
              <a:gd name="T29" fmla="*/ 2147483647 h 543"/>
              <a:gd name="T30" fmla="*/ 0 w 1419"/>
              <a:gd name="T31" fmla="*/ 2147483647 h 543"/>
              <a:gd name="T32" fmla="*/ 2147483647 w 1419"/>
              <a:gd name="T33" fmla="*/ 2147483647 h 543"/>
              <a:gd name="T34" fmla="*/ 2147483647 w 1419"/>
              <a:gd name="T35" fmla="*/ 0 h 543"/>
              <a:gd name="T36" fmla="*/ 2147483647 w 1419"/>
              <a:gd name="T37" fmla="*/ 2147483647 h 5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9"/>
              <a:gd name="T58" fmla="*/ 0 h 543"/>
              <a:gd name="T59" fmla="*/ 1419 w 1419"/>
              <a:gd name="T60" fmla="*/ 543 h 5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9" h="543">
                <a:moveTo>
                  <a:pt x="709" y="14"/>
                </a:moveTo>
                <a:lnTo>
                  <a:pt x="42" y="278"/>
                </a:lnTo>
                <a:lnTo>
                  <a:pt x="42" y="265"/>
                </a:lnTo>
                <a:lnTo>
                  <a:pt x="709" y="529"/>
                </a:lnTo>
                <a:lnTo>
                  <a:pt x="709" y="543"/>
                </a:lnTo>
                <a:lnTo>
                  <a:pt x="709" y="529"/>
                </a:lnTo>
                <a:lnTo>
                  <a:pt x="1377" y="265"/>
                </a:lnTo>
                <a:lnTo>
                  <a:pt x="1419" y="278"/>
                </a:lnTo>
                <a:lnTo>
                  <a:pt x="1377" y="278"/>
                </a:lnTo>
                <a:lnTo>
                  <a:pt x="709" y="543"/>
                </a:lnTo>
                <a:lnTo>
                  <a:pt x="42" y="278"/>
                </a:lnTo>
                <a:lnTo>
                  <a:pt x="0" y="265"/>
                </a:lnTo>
                <a:lnTo>
                  <a:pt x="42" y="265"/>
                </a:lnTo>
                <a:lnTo>
                  <a:pt x="709" y="0"/>
                </a:lnTo>
                <a:lnTo>
                  <a:pt x="709" y="14"/>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 name="Ομάδα 1" descr="Διάγραμμα ροής της εντολής for."/>
          <p:cNvGrpSpPr/>
          <p:nvPr/>
        </p:nvGrpSpPr>
        <p:grpSpPr>
          <a:xfrm>
            <a:off x="2402136" y="922616"/>
            <a:ext cx="6146800" cy="3233142"/>
            <a:chOff x="2402136" y="922616"/>
            <a:chExt cx="6146800" cy="3233142"/>
          </a:xfrm>
        </p:grpSpPr>
        <p:sp>
          <p:nvSpPr>
            <p:cNvPr id="13" name="Rectangle 3" descr="[DECORATIVE]"/>
            <p:cNvSpPr>
              <a:spLocks noChangeArrowheads="1"/>
            </p:cNvSpPr>
            <p:nvPr/>
          </p:nvSpPr>
          <p:spPr bwMode="auto">
            <a:xfrm>
              <a:off x="3240336" y="2651403"/>
              <a:ext cx="22225" cy="158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 name="Rectangle 4" descr="[DECORATIVE]"/>
            <p:cNvSpPr>
              <a:spLocks noChangeArrowheads="1"/>
            </p:cNvSpPr>
            <p:nvPr/>
          </p:nvSpPr>
          <p:spPr bwMode="auto">
            <a:xfrm>
              <a:off x="3240336" y="3622953"/>
              <a:ext cx="22225" cy="158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5" name="Rectangle 5" descr="[DECORATIVE]"/>
            <p:cNvSpPr>
              <a:spLocks noChangeArrowheads="1"/>
            </p:cNvSpPr>
            <p:nvPr/>
          </p:nvSpPr>
          <p:spPr bwMode="auto">
            <a:xfrm>
              <a:off x="4300786" y="3203853"/>
              <a:ext cx="1588" cy="206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6" name="Rectangle 6" descr="[DECORATIVE]"/>
            <p:cNvSpPr>
              <a:spLocks noChangeArrowheads="1"/>
            </p:cNvSpPr>
            <p:nvPr/>
          </p:nvSpPr>
          <p:spPr bwMode="auto">
            <a:xfrm>
              <a:off x="4653211" y="3203853"/>
              <a:ext cx="1588" cy="206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7" name="Rectangle 7" descr="[DECORATIVE]"/>
            <p:cNvSpPr>
              <a:spLocks noChangeArrowheads="1"/>
            </p:cNvSpPr>
            <p:nvPr/>
          </p:nvSpPr>
          <p:spPr bwMode="auto">
            <a:xfrm>
              <a:off x="7612311" y="3070503"/>
              <a:ext cx="22225" cy="158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2" name="Rectangle 8" descr="[DECORATIVE]"/>
            <p:cNvSpPr>
              <a:spLocks noChangeArrowheads="1"/>
            </p:cNvSpPr>
            <p:nvPr/>
          </p:nvSpPr>
          <p:spPr bwMode="auto">
            <a:xfrm>
              <a:off x="3240336" y="1879878"/>
              <a:ext cx="22225" cy="158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7" name="Rectangle 9" descr="[DECORATIVE]"/>
            <p:cNvSpPr>
              <a:spLocks noChangeArrowheads="1"/>
            </p:cNvSpPr>
            <p:nvPr/>
          </p:nvSpPr>
          <p:spPr bwMode="auto">
            <a:xfrm>
              <a:off x="6640761" y="3203853"/>
              <a:ext cx="1588" cy="206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8" name="Rectangle 10" descr="[DECORATIVE]"/>
            <p:cNvSpPr>
              <a:spLocks noChangeArrowheads="1"/>
            </p:cNvSpPr>
            <p:nvPr/>
          </p:nvSpPr>
          <p:spPr bwMode="auto">
            <a:xfrm>
              <a:off x="7104311" y="2765703"/>
              <a:ext cx="1346200" cy="2651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9" name="Rectangle 11" descr="[DECORATIVE]"/>
            <p:cNvSpPr>
              <a:spLocks noChangeArrowheads="1"/>
            </p:cNvSpPr>
            <p:nvPr/>
          </p:nvSpPr>
          <p:spPr bwMode="auto">
            <a:xfrm>
              <a:off x="7104311" y="2765703"/>
              <a:ext cx="1368425" cy="22225"/>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0" name="Rectangle 12" descr="[DECORATIVE]"/>
            <p:cNvSpPr>
              <a:spLocks noChangeArrowheads="1"/>
            </p:cNvSpPr>
            <p:nvPr/>
          </p:nvSpPr>
          <p:spPr bwMode="auto">
            <a:xfrm>
              <a:off x="8450511" y="2765703"/>
              <a:ext cx="22225" cy="287338"/>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1" name="Rectangle 13" descr="[DECORATIVE]"/>
            <p:cNvSpPr>
              <a:spLocks noChangeArrowheads="1"/>
            </p:cNvSpPr>
            <p:nvPr/>
          </p:nvSpPr>
          <p:spPr bwMode="auto">
            <a:xfrm>
              <a:off x="7104311" y="3030816"/>
              <a:ext cx="1346200" cy="22225"/>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2" name="Rectangle 14" descr="[DECORATIVE]"/>
            <p:cNvSpPr>
              <a:spLocks noChangeArrowheads="1"/>
            </p:cNvSpPr>
            <p:nvPr/>
          </p:nvSpPr>
          <p:spPr bwMode="auto">
            <a:xfrm>
              <a:off x="7104311" y="2765703"/>
              <a:ext cx="22225" cy="265113"/>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3" name="Rectangle 15" descr="."/>
            <p:cNvSpPr>
              <a:spLocks noChangeArrowheads="1"/>
            </p:cNvSpPr>
            <p:nvPr>
              <p:custDataLst>
                <p:tags r:id="rId4"/>
              </p:custDataLst>
            </p:nvPr>
          </p:nvSpPr>
          <p:spPr bwMode="auto">
            <a:xfrm>
              <a:off x="7191624" y="2832378"/>
              <a:ext cx="957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b="1" dirty="0">
                  <a:solidFill>
                    <a:srgbClr val="000000"/>
                  </a:solidFill>
                  <a:latin typeface="Courier New" pitchFamily="49" charset="0"/>
                  <a:cs typeface="Times New Roman" pitchFamily="18" charset="0"/>
                </a:rPr>
                <a:t>counter++</a:t>
              </a:r>
              <a:endParaRPr lang="en-US" altLang="el-GR" sz="1600" dirty="0">
                <a:latin typeface="Courier New" pitchFamily="49" charset="0"/>
                <a:cs typeface="Times New Roman" pitchFamily="18" charset="0"/>
              </a:endParaRPr>
            </a:p>
          </p:txBody>
        </p:sp>
        <p:sp>
          <p:nvSpPr>
            <p:cNvPr id="34" name="Rectangle 16" descr="[DECORATIVE]"/>
            <p:cNvSpPr>
              <a:spLocks noChangeArrowheads="1"/>
            </p:cNvSpPr>
            <p:nvPr/>
          </p:nvSpPr>
          <p:spPr bwMode="auto">
            <a:xfrm>
              <a:off x="7104311" y="2765703"/>
              <a:ext cx="1368425" cy="2222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5" name="Rectangle 17" descr="[DECORATIVE]"/>
            <p:cNvSpPr>
              <a:spLocks noChangeArrowheads="1"/>
            </p:cNvSpPr>
            <p:nvPr/>
          </p:nvSpPr>
          <p:spPr bwMode="auto">
            <a:xfrm>
              <a:off x="8450511" y="2765703"/>
              <a:ext cx="22225" cy="2873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6" name="Rectangle 18" descr="[DECORATIVE]"/>
            <p:cNvSpPr>
              <a:spLocks noChangeArrowheads="1"/>
            </p:cNvSpPr>
            <p:nvPr/>
          </p:nvSpPr>
          <p:spPr bwMode="auto">
            <a:xfrm>
              <a:off x="7104311" y="3030816"/>
              <a:ext cx="1346200" cy="2222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7" name="Rectangle 19" descr="[DECORATIVE]"/>
            <p:cNvSpPr>
              <a:spLocks noChangeArrowheads="1"/>
            </p:cNvSpPr>
            <p:nvPr/>
          </p:nvSpPr>
          <p:spPr bwMode="auto">
            <a:xfrm>
              <a:off x="7104311" y="2765703"/>
              <a:ext cx="22225" cy="265113"/>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2" name="Rectangle 24"/>
            <p:cNvSpPr>
              <a:spLocks noChangeArrowheads="1"/>
            </p:cNvSpPr>
            <p:nvPr/>
          </p:nvSpPr>
          <p:spPr bwMode="auto">
            <a:xfrm>
              <a:off x="4786561" y="2589491"/>
              <a:ext cx="1854200" cy="6619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3" name="Rectangle 25"/>
            <p:cNvSpPr>
              <a:spLocks noChangeArrowheads="1"/>
            </p:cNvSpPr>
            <p:nvPr/>
          </p:nvSpPr>
          <p:spPr bwMode="auto">
            <a:xfrm>
              <a:off x="4786561" y="2589491"/>
              <a:ext cx="1876425" cy="22225"/>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4" name="Rectangle 26"/>
            <p:cNvSpPr>
              <a:spLocks noChangeArrowheads="1"/>
            </p:cNvSpPr>
            <p:nvPr/>
          </p:nvSpPr>
          <p:spPr bwMode="auto">
            <a:xfrm>
              <a:off x="6640761" y="2589491"/>
              <a:ext cx="22225" cy="684212"/>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5" name="Rectangle 27"/>
            <p:cNvSpPr>
              <a:spLocks noChangeArrowheads="1"/>
            </p:cNvSpPr>
            <p:nvPr/>
          </p:nvSpPr>
          <p:spPr bwMode="auto">
            <a:xfrm>
              <a:off x="4786561" y="3251478"/>
              <a:ext cx="1854200" cy="22225"/>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6" name="Rectangle 28"/>
            <p:cNvSpPr>
              <a:spLocks noChangeArrowheads="1"/>
            </p:cNvSpPr>
            <p:nvPr/>
          </p:nvSpPr>
          <p:spPr bwMode="auto">
            <a:xfrm>
              <a:off x="4786561" y="2589491"/>
              <a:ext cx="22225" cy="661987"/>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9" name="Freeform 31"/>
            <p:cNvSpPr>
              <a:spLocks/>
            </p:cNvSpPr>
            <p:nvPr/>
          </p:nvSpPr>
          <p:spPr bwMode="auto">
            <a:xfrm>
              <a:off x="3240336" y="2478366"/>
              <a:ext cx="1060450" cy="441325"/>
            </a:xfrm>
            <a:custGeom>
              <a:avLst/>
              <a:gdLst>
                <a:gd name="T0" fmla="*/ 2147483647 w 668"/>
                <a:gd name="T1" fmla="*/ 2147483647 h 278"/>
                <a:gd name="T2" fmla="*/ 0 w 668"/>
                <a:gd name="T3" fmla="*/ 2147483647 h 278"/>
                <a:gd name="T4" fmla="*/ 0 w 668"/>
                <a:gd name="T5" fmla="*/ 0 h 278"/>
                <a:gd name="T6" fmla="*/ 0 w 668"/>
                <a:gd name="T7" fmla="*/ 0 h 278"/>
                <a:gd name="T8" fmla="*/ 0 w 668"/>
                <a:gd name="T9" fmla="*/ 0 h 278"/>
                <a:gd name="T10" fmla="*/ 2147483647 w 668"/>
                <a:gd name="T11" fmla="*/ 2147483647 h 278"/>
                <a:gd name="T12" fmla="*/ 2147483647 w 668"/>
                <a:gd name="T13" fmla="*/ 2147483647 h 278"/>
                <a:gd name="T14" fmla="*/ 0 60000 65536"/>
                <a:gd name="T15" fmla="*/ 0 60000 65536"/>
                <a:gd name="T16" fmla="*/ 0 60000 65536"/>
                <a:gd name="T17" fmla="*/ 0 60000 65536"/>
                <a:gd name="T18" fmla="*/ 0 60000 65536"/>
                <a:gd name="T19" fmla="*/ 0 60000 65536"/>
                <a:gd name="T20" fmla="*/ 0 60000 65536"/>
                <a:gd name="T21" fmla="*/ 0 w 668"/>
                <a:gd name="T22" fmla="*/ 0 h 278"/>
                <a:gd name="T23" fmla="*/ 668 w 668"/>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8" h="278">
                  <a:moveTo>
                    <a:pt x="668" y="278"/>
                  </a:moveTo>
                  <a:lnTo>
                    <a:pt x="0" y="14"/>
                  </a:lnTo>
                  <a:lnTo>
                    <a:pt x="0" y="0"/>
                  </a:lnTo>
                  <a:lnTo>
                    <a:pt x="668" y="265"/>
                  </a:lnTo>
                  <a:lnTo>
                    <a:pt x="668" y="278"/>
                  </a:lnTo>
                  <a:close/>
                </a:path>
              </a:pathLst>
            </a:cu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0" name="Rectangle 32"/>
            <p:cNvSpPr>
              <a:spLocks noChangeArrowheads="1"/>
            </p:cNvSpPr>
            <p:nvPr/>
          </p:nvSpPr>
          <p:spPr bwMode="auto">
            <a:xfrm>
              <a:off x="2402136" y="1684616"/>
              <a:ext cx="1677988" cy="2651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1" name="Rectangle 33"/>
            <p:cNvSpPr>
              <a:spLocks noChangeArrowheads="1"/>
            </p:cNvSpPr>
            <p:nvPr/>
          </p:nvSpPr>
          <p:spPr bwMode="auto">
            <a:xfrm>
              <a:off x="2402136" y="1684616"/>
              <a:ext cx="1700213" cy="22225"/>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2" name="Rectangle 34"/>
            <p:cNvSpPr>
              <a:spLocks noChangeArrowheads="1"/>
            </p:cNvSpPr>
            <p:nvPr/>
          </p:nvSpPr>
          <p:spPr bwMode="auto">
            <a:xfrm>
              <a:off x="4080124" y="1684616"/>
              <a:ext cx="22225" cy="287337"/>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3" name="Rectangle 35"/>
            <p:cNvSpPr>
              <a:spLocks noChangeArrowheads="1"/>
            </p:cNvSpPr>
            <p:nvPr/>
          </p:nvSpPr>
          <p:spPr bwMode="auto">
            <a:xfrm>
              <a:off x="2402136" y="1949728"/>
              <a:ext cx="1677988" cy="22225"/>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4" name="Rectangle 36"/>
            <p:cNvSpPr>
              <a:spLocks noChangeArrowheads="1"/>
            </p:cNvSpPr>
            <p:nvPr/>
          </p:nvSpPr>
          <p:spPr bwMode="auto">
            <a:xfrm>
              <a:off x="2402136" y="1684616"/>
              <a:ext cx="22225" cy="265112"/>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6" name="Freeform 38"/>
            <p:cNvSpPr>
              <a:spLocks/>
            </p:cNvSpPr>
            <p:nvPr/>
          </p:nvSpPr>
          <p:spPr bwMode="auto">
            <a:xfrm>
              <a:off x="3240336" y="2478366"/>
              <a:ext cx="1060450" cy="441325"/>
            </a:xfrm>
            <a:custGeom>
              <a:avLst/>
              <a:gdLst>
                <a:gd name="T0" fmla="*/ 2147483647 w 668"/>
                <a:gd name="T1" fmla="*/ 2147483647 h 278"/>
                <a:gd name="T2" fmla="*/ 0 w 668"/>
                <a:gd name="T3" fmla="*/ 2147483647 h 278"/>
                <a:gd name="T4" fmla="*/ 0 w 668"/>
                <a:gd name="T5" fmla="*/ 0 h 278"/>
                <a:gd name="T6" fmla="*/ 0 w 668"/>
                <a:gd name="T7" fmla="*/ 0 h 278"/>
                <a:gd name="T8" fmla="*/ 0 w 668"/>
                <a:gd name="T9" fmla="*/ 0 h 278"/>
                <a:gd name="T10" fmla="*/ 2147483647 w 668"/>
                <a:gd name="T11" fmla="*/ 2147483647 h 278"/>
                <a:gd name="T12" fmla="*/ 2147483647 w 668"/>
                <a:gd name="T13" fmla="*/ 2147483647 h 278"/>
                <a:gd name="T14" fmla="*/ 0 60000 65536"/>
                <a:gd name="T15" fmla="*/ 0 60000 65536"/>
                <a:gd name="T16" fmla="*/ 0 60000 65536"/>
                <a:gd name="T17" fmla="*/ 0 60000 65536"/>
                <a:gd name="T18" fmla="*/ 0 60000 65536"/>
                <a:gd name="T19" fmla="*/ 0 60000 65536"/>
                <a:gd name="T20" fmla="*/ 0 60000 65536"/>
                <a:gd name="T21" fmla="*/ 0 w 668"/>
                <a:gd name="T22" fmla="*/ 0 h 278"/>
                <a:gd name="T23" fmla="*/ 668 w 668"/>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8" h="278">
                  <a:moveTo>
                    <a:pt x="668" y="278"/>
                  </a:moveTo>
                  <a:lnTo>
                    <a:pt x="0" y="14"/>
                  </a:lnTo>
                  <a:lnTo>
                    <a:pt x="0" y="0"/>
                  </a:lnTo>
                  <a:lnTo>
                    <a:pt x="668" y="265"/>
                  </a:lnTo>
                  <a:lnTo>
                    <a:pt x="668" y="278"/>
                  </a:ln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7" name="Rectangle 39" descr="."/>
            <p:cNvSpPr>
              <a:spLocks noChangeArrowheads="1"/>
            </p:cNvSpPr>
            <p:nvPr>
              <p:custDataLst>
                <p:tags r:id="rId5"/>
              </p:custDataLst>
            </p:nvPr>
          </p:nvSpPr>
          <p:spPr bwMode="auto">
            <a:xfrm>
              <a:off x="2533899" y="2810153"/>
              <a:ext cx="13827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b="1" dirty="0">
                  <a:solidFill>
                    <a:srgbClr val="000000"/>
                  </a:solidFill>
                  <a:latin typeface="Courier New" pitchFamily="49" charset="0"/>
                  <a:cs typeface="Times New Roman" pitchFamily="18" charset="0"/>
                </a:rPr>
                <a:t>counter &lt;= 10</a:t>
              </a:r>
              <a:endParaRPr lang="en-US" altLang="el-GR" sz="1600" dirty="0">
                <a:latin typeface="Courier New" pitchFamily="49" charset="0"/>
                <a:cs typeface="Times New Roman" pitchFamily="18" charset="0"/>
              </a:endParaRPr>
            </a:p>
          </p:txBody>
        </p:sp>
        <p:sp>
          <p:nvSpPr>
            <p:cNvPr id="58" name="Rectangle 40"/>
            <p:cNvSpPr>
              <a:spLocks noChangeArrowheads="1"/>
            </p:cNvSpPr>
            <p:nvPr/>
          </p:nvSpPr>
          <p:spPr bwMode="auto">
            <a:xfrm>
              <a:off x="3240336" y="1949728"/>
              <a:ext cx="22225" cy="158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9" name="Rectangle 41" descr="."/>
            <p:cNvSpPr>
              <a:spLocks noChangeArrowheads="1"/>
            </p:cNvSpPr>
            <p:nvPr>
              <p:custDataLst>
                <p:tags r:id="rId6"/>
              </p:custDataLst>
            </p:nvPr>
          </p:nvSpPr>
          <p:spPr bwMode="auto">
            <a:xfrm>
              <a:off x="4808786" y="2699028"/>
              <a:ext cx="1808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b="1" dirty="0" err="1">
                  <a:solidFill>
                    <a:srgbClr val="000000"/>
                  </a:solidFill>
                  <a:latin typeface="Courier New" pitchFamily="49" charset="0"/>
                  <a:cs typeface="Times New Roman" pitchFamily="18" charset="0"/>
                </a:rPr>
                <a:t>Console.WriteLine</a:t>
              </a:r>
              <a:endParaRPr lang="en-US" altLang="el-GR" sz="1600" dirty="0">
                <a:latin typeface="Courier New" pitchFamily="49" charset="0"/>
                <a:cs typeface="Times New Roman" pitchFamily="18" charset="0"/>
              </a:endParaRPr>
            </a:p>
          </p:txBody>
        </p:sp>
        <p:sp>
          <p:nvSpPr>
            <p:cNvPr id="60" name="Rectangle 42" descr="."/>
            <p:cNvSpPr>
              <a:spLocks noChangeArrowheads="1"/>
            </p:cNvSpPr>
            <p:nvPr>
              <p:custDataLst>
                <p:tags r:id="rId7"/>
              </p:custDataLst>
            </p:nvPr>
          </p:nvSpPr>
          <p:spPr bwMode="auto">
            <a:xfrm>
              <a:off x="4808786" y="2919691"/>
              <a:ext cx="1808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b="1" dirty="0">
                  <a:solidFill>
                    <a:srgbClr val="000000"/>
                  </a:solidFill>
                  <a:latin typeface="Courier New" pitchFamily="49" charset="0"/>
                  <a:cs typeface="Times New Roman" pitchFamily="18" charset="0"/>
                </a:rPr>
                <a:t>( counter * 10 );</a:t>
              </a:r>
              <a:endParaRPr lang="en-US" altLang="el-GR" sz="1600" dirty="0">
                <a:latin typeface="Courier New" pitchFamily="49" charset="0"/>
                <a:cs typeface="Times New Roman" pitchFamily="18" charset="0"/>
              </a:endParaRPr>
            </a:p>
          </p:txBody>
        </p:sp>
        <p:sp>
          <p:nvSpPr>
            <p:cNvPr id="61" name="Rectangle 43"/>
            <p:cNvSpPr>
              <a:spLocks noChangeArrowheads="1"/>
            </p:cNvSpPr>
            <p:nvPr/>
          </p:nvSpPr>
          <p:spPr bwMode="auto">
            <a:xfrm>
              <a:off x="4786561" y="2589491"/>
              <a:ext cx="1876425" cy="2222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2" name="Rectangle 44"/>
            <p:cNvSpPr>
              <a:spLocks noChangeArrowheads="1"/>
            </p:cNvSpPr>
            <p:nvPr/>
          </p:nvSpPr>
          <p:spPr bwMode="auto">
            <a:xfrm>
              <a:off x="6640761" y="2589491"/>
              <a:ext cx="22225" cy="684212"/>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3" name="Rectangle 45"/>
            <p:cNvSpPr>
              <a:spLocks noChangeArrowheads="1"/>
            </p:cNvSpPr>
            <p:nvPr/>
          </p:nvSpPr>
          <p:spPr bwMode="auto">
            <a:xfrm>
              <a:off x="4786561" y="3251478"/>
              <a:ext cx="1854200" cy="2222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4" name="Rectangle 46"/>
            <p:cNvSpPr>
              <a:spLocks noChangeArrowheads="1"/>
            </p:cNvSpPr>
            <p:nvPr/>
          </p:nvSpPr>
          <p:spPr bwMode="auto">
            <a:xfrm>
              <a:off x="4786561" y="2589491"/>
              <a:ext cx="22225" cy="66198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5" name="Rectangle 47" descr="."/>
            <p:cNvSpPr>
              <a:spLocks noChangeArrowheads="1"/>
            </p:cNvSpPr>
            <p:nvPr>
              <p:custDataLst>
                <p:tags r:id="rId8"/>
              </p:custDataLst>
            </p:nvPr>
          </p:nvSpPr>
          <p:spPr bwMode="auto">
            <a:xfrm>
              <a:off x="4323011" y="2633941"/>
              <a:ext cx="439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solidFill>
                    <a:srgbClr val="000000"/>
                  </a:solidFill>
                  <a:latin typeface="+mn-lt"/>
                  <a:cs typeface="Times New Roman" pitchFamily="18" charset="0"/>
                </a:rPr>
                <a:t>true</a:t>
              </a:r>
              <a:endParaRPr lang="en-US" altLang="el-GR" sz="2000" dirty="0">
                <a:latin typeface="+mn-lt"/>
                <a:cs typeface="Times New Roman" pitchFamily="18" charset="0"/>
              </a:endParaRPr>
            </a:p>
          </p:txBody>
        </p:sp>
        <p:sp>
          <p:nvSpPr>
            <p:cNvPr id="66" name="Rectangle 48" descr="."/>
            <p:cNvSpPr>
              <a:spLocks noChangeArrowheads="1"/>
            </p:cNvSpPr>
            <p:nvPr>
              <p:custDataLst>
                <p:tags r:id="rId9"/>
              </p:custDataLst>
            </p:nvPr>
          </p:nvSpPr>
          <p:spPr bwMode="auto">
            <a:xfrm>
              <a:off x="3329236" y="3405466"/>
              <a:ext cx="485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solidFill>
                    <a:srgbClr val="000000"/>
                  </a:solidFill>
                  <a:latin typeface="+mn-lt"/>
                  <a:cs typeface="Times New Roman" pitchFamily="18" charset="0"/>
                </a:rPr>
                <a:t>false</a:t>
              </a:r>
              <a:endParaRPr lang="en-US" altLang="el-GR" sz="2000" dirty="0">
                <a:latin typeface="+mn-lt"/>
                <a:cs typeface="Times New Roman" pitchFamily="18" charset="0"/>
              </a:endParaRPr>
            </a:p>
          </p:txBody>
        </p:sp>
        <p:sp>
          <p:nvSpPr>
            <p:cNvPr id="67" name="Rectangle 49" descr="."/>
            <p:cNvSpPr>
              <a:spLocks noChangeArrowheads="1"/>
            </p:cNvSpPr>
            <p:nvPr>
              <p:custDataLst>
                <p:tags r:id="rId10"/>
              </p:custDataLst>
            </p:nvPr>
          </p:nvSpPr>
          <p:spPr bwMode="auto">
            <a:xfrm>
              <a:off x="2452936" y="1729066"/>
              <a:ext cx="159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b="1" dirty="0" err="1">
                  <a:solidFill>
                    <a:srgbClr val="2659FF"/>
                  </a:solidFill>
                  <a:latin typeface="Courier New" pitchFamily="49" charset="0"/>
                  <a:cs typeface="Times New Roman" pitchFamily="18" charset="0"/>
                </a:rPr>
                <a:t>int</a:t>
              </a:r>
              <a:r>
                <a:rPr lang="en-US" altLang="el-GR" sz="1400" b="1" dirty="0">
                  <a:solidFill>
                    <a:srgbClr val="000000"/>
                  </a:solidFill>
                  <a:latin typeface="Courier New" pitchFamily="49" charset="0"/>
                  <a:cs typeface="Times New Roman" pitchFamily="18" charset="0"/>
                </a:rPr>
                <a:t> counter = 1</a:t>
              </a:r>
            </a:p>
          </p:txBody>
        </p:sp>
        <p:sp>
          <p:nvSpPr>
            <p:cNvPr id="68" name="Rectangle 50"/>
            <p:cNvSpPr>
              <a:spLocks noChangeArrowheads="1"/>
            </p:cNvSpPr>
            <p:nvPr/>
          </p:nvSpPr>
          <p:spPr bwMode="auto">
            <a:xfrm>
              <a:off x="2402136" y="1684616"/>
              <a:ext cx="1700213" cy="2222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9" name="Rectangle 51"/>
            <p:cNvSpPr>
              <a:spLocks noChangeArrowheads="1"/>
            </p:cNvSpPr>
            <p:nvPr/>
          </p:nvSpPr>
          <p:spPr bwMode="auto">
            <a:xfrm>
              <a:off x="4080124" y="1684616"/>
              <a:ext cx="22225" cy="287337"/>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0" name="Rectangle 52"/>
            <p:cNvSpPr>
              <a:spLocks noChangeArrowheads="1"/>
            </p:cNvSpPr>
            <p:nvPr/>
          </p:nvSpPr>
          <p:spPr bwMode="auto">
            <a:xfrm>
              <a:off x="2402136" y="1949728"/>
              <a:ext cx="1677988" cy="22225"/>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1" name="Rectangle 53"/>
            <p:cNvSpPr>
              <a:spLocks noChangeArrowheads="1"/>
            </p:cNvSpPr>
            <p:nvPr/>
          </p:nvSpPr>
          <p:spPr bwMode="auto">
            <a:xfrm>
              <a:off x="2402136" y="1684616"/>
              <a:ext cx="22225" cy="265112"/>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2" name="Rectangle 54"/>
            <p:cNvSpPr>
              <a:spLocks noChangeArrowheads="1"/>
            </p:cNvSpPr>
            <p:nvPr/>
          </p:nvSpPr>
          <p:spPr bwMode="auto">
            <a:xfrm>
              <a:off x="6970961" y="2899053"/>
              <a:ext cx="1588" cy="20638"/>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3" name="Rectangle 55"/>
            <p:cNvSpPr>
              <a:spLocks noChangeArrowheads="1"/>
            </p:cNvSpPr>
            <p:nvPr/>
          </p:nvSpPr>
          <p:spPr bwMode="auto">
            <a:xfrm>
              <a:off x="4786561" y="3449916"/>
              <a:ext cx="2085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solidFill>
                    <a:srgbClr val="000000"/>
                  </a:solidFill>
                  <a:latin typeface="+mn-lt"/>
                  <a:cs typeface="Times New Roman" pitchFamily="18" charset="0"/>
                </a:rPr>
                <a:t>Το σώμα του </a:t>
              </a:r>
              <a:r>
                <a:rPr lang="en-US" altLang="el-GR" sz="2000" dirty="0">
                  <a:solidFill>
                    <a:srgbClr val="000000"/>
                  </a:solidFill>
                  <a:latin typeface="+mn-lt"/>
                  <a:cs typeface="Times New Roman" pitchFamily="18" charset="0"/>
                </a:rPr>
                <a:t>loop</a:t>
              </a:r>
            </a:p>
          </p:txBody>
        </p:sp>
        <p:sp>
          <p:nvSpPr>
            <p:cNvPr id="74" name="Rectangle 56"/>
            <p:cNvSpPr>
              <a:spLocks noChangeArrowheads="1"/>
            </p:cNvSpPr>
            <p:nvPr/>
          </p:nvSpPr>
          <p:spPr bwMode="auto">
            <a:xfrm>
              <a:off x="7126536" y="3232428"/>
              <a:ext cx="142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b="1" i="1" dirty="0">
                  <a:solidFill>
                    <a:srgbClr val="000000"/>
                  </a:solidFill>
                  <a:latin typeface="+mn-lt"/>
                  <a:cs typeface="Times New Roman" pitchFamily="18" charset="0"/>
                </a:rPr>
                <a:t>Αύξηση της μεταβλητής ελέγχου</a:t>
              </a:r>
              <a:endParaRPr lang="en-US" altLang="el-GR" sz="2000" dirty="0">
                <a:solidFill>
                  <a:srgbClr val="000000"/>
                </a:solidFill>
                <a:latin typeface="+mn-lt"/>
                <a:cs typeface="Times New Roman" pitchFamily="18" charset="0"/>
              </a:endParaRPr>
            </a:p>
          </p:txBody>
        </p:sp>
        <p:sp>
          <p:nvSpPr>
            <p:cNvPr id="75" name="Rectangle 57" descr="."/>
            <p:cNvSpPr>
              <a:spLocks noChangeArrowheads="1"/>
            </p:cNvSpPr>
            <p:nvPr>
              <p:custDataLst>
                <p:tags r:id="rId11"/>
              </p:custDataLst>
            </p:nvPr>
          </p:nvSpPr>
          <p:spPr bwMode="auto">
            <a:xfrm>
              <a:off x="8009186" y="3075266"/>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400" dirty="0">
                  <a:solidFill>
                    <a:srgbClr val="000000"/>
                  </a:solidFill>
                  <a:latin typeface="AvantGarde" pitchFamily="34" charset="0"/>
                  <a:cs typeface="Times New Roman" pitchFamily="18" charset="0"/>
                </a:rPr>
                <a:t> </a:t>
              </a:r>
              <a:endParaRPr lang="en-US" altLang="el-GR" sz="1600" dirty="0">
                <a:cs typeface="Times New Roman" pitchFamily="18" charset="0"/>
              </a:endParaRPr>
            </a:p>
          </p:txBody>
        </p:sp>
        <p:sp>
          <p:nvSpPr>
            <p:cNvPr id="76" name="Oval 58"/>
            <p:cNvSpPr>
              <a:spLocks noChangeArrowheads="1"/>
            </p:cNvSpPr>
            <p:nvPr/>
          </p:nvSpPr>
          <p:spPr bwMode="auto">
            <a:xfrm>
              <a:off x="3164136" y="922616"/>
              <a:ext cx="152400" cy="152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7" name="Line 59"/>
            <p:cNvSpPr>
              <a:spLocks noChangeShapeType="1"/>
            </p:cNvSpPr>
            <p:nvPr/>
          </p:nvSpPr>
          <p:spPr bwMode="auto">
            <a:xfrm>
              <a:off x="3240336" y="1075016"/>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78" name="Line 60"/>
            <p:cNvSpPr>
              <a:spLocks noChangeShapeType="1"/>
            </p:cNvSpPr>
            <p:nvPr/>
          </p:nvSpPr>
          <p:spPr bwMode="auto">
            <a:xfrm>
              <a:off x="3240336" y="1971953"/>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79" name="Line 61"/>
            <p:cNvSpPr>
              <a:spLocks noChangeShapeType="1"/>
            </p:cNvSpPr>
            <p:nvPr/>
          </p:nvSpPr>
          <p:spPr bwMode="auto">
            <a:xfrm>
              <a:off x="3240336" y="334037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80" name="Oval 62"/>
            <p:cNvSpPr>
              <a:spLocks noChangeArrowheads="1"/>
            </p:cNvSpPr>
            <p:nvPr/>
          </p:nvSpPr>
          <p:spPr bwMode="auto">
            <a:xfrm>
              <a:off x="3164136" y="3891241"/>
              <a:ext cx="152400" cy="152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1" name="Line 63"/>
            <p:cNvSpPr>
              <a:spLocks noChangeShapeType="1"/>
            </p:cNvSpPr>
            <p:nvPr/>
          </p:nvSpPr>
          <p:spPr bwMode="auto">
            <a:xfrm>
              <a:off x="4323011" y="291175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82" name="Line 64"/>
            <p:cNvSpPr>
              <a:spLocks noChangeShapeType="1"/>
            </p:cNvSpPr>
            <p:nvPr/>
          </p:nvSpPr>
          <p:spPr bwMode="auto">
            <a:xfrm>
              <a:off x="6643936" y="292762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83" name="Line 65"/>
            <p:cNvSpPr>
              <a:spLocks noChangeShapeType="1"/>
            </p:cNvSpPr>
            <p:nvPr/>
          </p:nvSpPr>
          <p:spPr bwMode="auto">
            <a:xfrm>
              <a:off x="7634536" y="2241828"/>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4" name="Line 66"/>
            <p:cNvSpPr>
              <a:spLocks noChangeShapeType="1"/>
            </p:cNvSpPr>
            <p:nvPr/>
          </p:nvSpPr>
          <p:spPr bwMode="auto">
            <a:xfrm flipH="1">
              <a:off x="3672136" y="2241828"/>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5" name="Line 67"/>
            <p:cNvSpPr>
              <a:spLocks noChangeShapeType="1"/>
            </p:cNvSpPr>
            <p:nvPr/>
          </p:nvSpPr>
          <p:spPr bwMode="auto">
            <a:xfrm flipH="1">
              <a:off x="3253036" y="224182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grpSp>
      <p:sp>
        <p:nvSpPr>
          <p:cNvPr id="86" name="Text Box 68" descr="for int counter ίσο με 1, counter μικρότερο ή ίσο του 10, counter σύν σύν,&#10;  Console τελεία Write Line, counter επί 10,&#10;// Επόμενες εντολές.&#10;"/>
          <p:cNvSpPr txBox="1">
            <a:spLocks noChangeArrowheads="1"/>
          </p:cNvSpPr>
          <p:nvPr>
            <p:custDataLst>
              <p:tags r:id="rId3"/>
            </p:custDataLst>
          </p:nvPr>
        </p:nvSpPr>
        <p:spPr bwMode="auto">
          <a:xfrm>
            <a:off x="1187624" y="4451628"/>
            <a:ext cx="7086600" cy="15696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1"/>
                </a:solidFill>
                <a:latin typeface="+mn-lt"/>
                <a:cs typeface="Times New Roman" pitchFamily="18" charset="0"/>
              </a:rPr>
              <a:t>for</a:t>
            </a:r>
            <a:r>
              <a:rPr lang="en-US" altLang="el-GR" sz="2400" b="1" dirty="0">
                <a:solidFill>
                  <a:schemeClr val="accent2"/>
                </a:solidFill>
                <a:latin typeface="+mn-lt"/>
                <a:cs typeface="Times New Roman" pitchFamily="18" charset="0"/>
              </a:rPr>
              <a:t> </a:t>
            </a:r>
            <a:r>
              <a:rPr lang="en-US" altLang="el-GR" sz="2400" b="1" dirty="0">
                <a:latin typeface="+mn-lt"/>
                <a:cs typeface="Times New Roman" pitchFamily="18" charset="0"/>
              </a:rPr>
              <a:t>(</a:t>
            </a:r>
            <a:r>
              <a:rPr lang="en-US" altLang="el-GR" sz="2400" b="1" dirty="0" err="1">
                <a:solidFill>
                  <a:schemeClr val="accent1"/>
                </a:solidFill>
                <a:latin typeface="+mn-lt"/>
                <a:cs typeface="Times New Roman" pitchFamily="18" charset="0"/>
              </a:rPr>
              <a:t>int</a:t>
            </a:r>
            <a:r>
              <a:rPr lang="en-US" altLang="el-GR" sz="2400" b="1" dirty="0">
                <a:solidFill>
                  <a:schemeClr val="accent1"/>
                </a:solidFill>
                <a:latin typeface="+mn-lt"/>
                <a:cs typeface="Times New Roman" pitchFamily="18" charset="0"/>
              </a:rPr>
              <a:t> </a:t>
            </a:r>
            <a:r>
              <a:rPr lang="en-US" altLang="el-GR" sz="2400" b="1" dirty="0">
                <a:latin typeface="+mn-lt"/>
                <a:cs typeface="Times New Roman" pitchFamily="18" charset="0"/>
              </a:rPr>
              <a:t>counter = 1; counter &lt;= 10; counter++)</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 (counter * 10);</a:t>
            </a:r>
          </a:p>
          <a:p>
            <a:pPr algn="l" eaLnBrk="1" hangingPunct="1">
              <a:spcBef>
                <a:spcPct val="50000"/>
              </a:spcBef>
            </a:pPr>
            <a:r>
              <a:rPr lang="en-US" altLang="el-GR" sz="2400" b="1" dirty="0" smtClean="0">
                <a:solidFill>
                  <a:schemeClr val="accent2"/>
                </a:solidFill>
                <a:latin typeface="+mn-lt"/>
                <a:cs typeface="Times New Roman" pitchFamily="18" charset="0"/>
              </a:rPr>
              <a:t>// </a:t>
            </a:r>
            <a:r>
              <a:rPr lang="el-GR" altLang="el-GR" sz="2400" b="1" dirty="0">
                <a:solidFill>
                  <a:schemeClr val="accent2"/>
                </a:solidFill>
                <a:latin typeface="+mn-lt"/>
                <a:cs typeface="Times New Roman" pitchFamily="18" charset="0"/>
              </a:rPr>
              <a:t>Επόμενες εντολές</a:t>
            </a:r>
            <a:endParaRPr lang="en-US" altLang="el-GR" sz="2400" b="1" dirty="0">
              <a:solidFill>
                <a:schemeClr val="accent2"/>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u="sng" dirty="0" smtClean="0">
                <a:solidFill>
                  <a:schemeClr val="tx2"/>
                </a:solidFill>
              </a:rPr>
              <a:t>Το </a:t>
            </a:r>
            <a:r>
              <a:rPr lang="en-US" altLang="el-GR" u="sng" dirty="0" smtClean="0">
                <a:solidFill>
                  <a:schemeClr val="tx2"/>
                </a:solidFill>
              </a:rPr>
              <a:t>for Statement </a:t>
            </a:r>
            <a:r>
              <a:rPr lang="el-GR" altLang="el-GR" u="sng" dirty="0" smtClean="0">
                <a:solidFill>
                  <a:schemeClr val="tx2"/>
                </a:solidFill>
              </a:rPr>
              <a:t>(1 από 3)</a:t>
            </a:r>
            <a:endParaRPr lang="el-GR" altLang="el-GR" u="sng" dirty="0">
              <a:solidFill>
                <a:schemeClr val="tx2"/>
              </a:solidFill>
              <a:latin typeface="+mn-lt"/>
            </a:endParaRPr>
          </a:p>
        </p:txBody>
      </p:sp>
      <p:sp>
        <p:nvSpPr>
          <p:cNvPr id="45" name="Rectangle 3"/>
          <p:cNvSpPr txBox="1">
            <a:spLocks noChangeArrowheads="1"/>
          </p:cNvSpPr>
          <p:nvPr/>
        </p:nvSpPr>
        <p:spPr>
          <a:xfrm>
            <a:off x="533400" y="1600200"/>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Ένα </a:t>
            </a:r>
            <a:r>
              <a:rPr lang="en-US" altLang="el-GR" sz="2800" dirty="0" smtClean="0">
                <a:latin typeface="Courier New" pitchFamily="49" charset="0"/>
              </a:rPr>
              <a:t>for</a:t>
            </a:r>
            <a:r>
              <a:rPr lang="en-US" altLang="el-GR" sz="2800" dirty="0" smtClean="0"/>
              <a:t> loop </a:t>
            </a:r>
            <a:r>
              <a:rPr lang="el-GR" altLang="el-GR" sz="2800" dirty="0" smtClean="0"/>
              <a:t>είναι ισοδύναμο με το ακόλουθο </a:t>
            </a:r>
            <a:r>
              <a:rPr lang="en-US" altLang="el-GR" sz="2800" dirty="0" smtClean="0">
                <a:latin typeface="Courier New" pitchFamily="49" charset="0"/>
              </a:rPr>
              <a:t>while</a:t>
            </a:r>
            <a:r>
              <a:rPr lang="en-US" altLang="el-GR" sz="2800" dirty="0" smtClean="0"/>
              <a:t> loop</a:t>
            </a:r>
            <a:r>
              <a:rPr lang="el-GR" altLang="el-GR" sz="2800" dirty="0" smtClean="0"/>
              <a:t>:</a:t>
            </a:r>
            <a:endParaRPr lang="el-GR" altLang="el-GR" sz="2800" dirty="0" smtClean="0"/>
          </a:p>
        </p:txBody>
      </p:sp>
      <p:sp>
        <p:nvSpPr>
          <p:cNvPr id="46" name="Text Box 4" descr="Αρχικοποίηση,&#10;while,  Συνθήκη,&#10;άγκιστρο,&#10;   ΚΩΔΙΚΑΣ,&#10;   αύξηση,&#10;άγκιστρο.&#10;"/>
          <p:cNvSpPr txBox="1">
            <a:spLocks noChangeArrowheads="1"/>
          </p:cNvSpPr>
          <p:nvPr/>
        </p:nvSpPr>
        <p:spPr bwMode="auto">
          <a:xfrm>
            <a:off x="2362200" y="2930475"/>
            <a:ext cx="23936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b="1" i="1" dirty="0">
                <a:latin typeface="+mn-lt"/>
              </a:rPr>
              <a:t>Αρχικοποίηση</a:t>
            </a:r>
            <a:r>
              <a:rPr lang="en-US" altLang="el-GR" sz="2400" b="1" dirty="0">
                <a:latin typeface="+mn-lt"/>
              </a:rPr>
              <a:t>;</a:t>
            </a:r>
          </a:p>
          <a:p>
            <a:pPr algn="l"/>
            <a:r>
              <a:rPr lang="en-US" altLang="el-GR" sz="2400" b="1" dirty="0">
                <a:latin typeface="+mn-lt"/>
              </a:rPr>
              <a:t>while ( </a:t>
            </a:r>
            <a:r>
              <a:rPr lang="el-GR" altLang="el-GR" sz="2400" b="1" i="1" dirty="0">
                <a:latin typeface="+mn-lt"/>
              </a:rPr>
              <a:t>Συνθήκη</a:t>
            </a:r>
            <a:r>
              <a:rPr lang="en-US" altLang="el-GR" sz="2400" b="1" dirty="0">
                <a:latin typeface="+mn-lt"/>
              </a:rPr>
              <a:t> )</a:t>
            </a:r>
          </a:p>
          <a:p>
            <a:pPr algn="l"/>
            <a:r>
              <a:rPr lang="en-US" altLang="el-GR" sz="2400" b="1" dirty="0">
                <a:latin typeface="+mn-lt"/>
              </a:rPr>
              <a:t>{</a:t>
            </a:r>
          </a:p>
          <a:p>
            <a:pPr algn="l"/>
            <a:r>
              <a:rPr lang="en-US" altLang="el-GR" sz="2400" b="1" dirty="0">
                <a:latin typeface="+mn-lt"/>
              </a:rPr>
              <a:t>   </a:t>
            </a:r>
            <a:r>
              <a:rPr lang="el-GR" altLang="el-GR" sz="2400" b="1" i="1" dirty="0">
                <a:latin typeface="+mn-lt"/>
              </a:rPr>
              <a:t>ΚΩΔΙΚΑΣ</a:t>
            </a:r>
            <a:r>
              <a:rPr lang="en-US" altLang="el-GR" sz="2400" b="1" dirty="0">
                <a:latin typeface="+mn-lt"/>
              </a:rPr>
              <a:t>;</a:t>
            </a:r>
          </a:p>
          <a:p>
            <a:pPr algn="l"/>
            <a:r>
              <a:rPr lang="en-US" altLang="el-GR" sz="2400" b="1" dirty="0">
                <a:latin typeface="+mn-lt"/>
              </a:rPr>
              <a:t>   </a:t>
            </a:r>
            <a:r>
              <a:rPr lang="el-GR" altLang="el-GR" sz="2400" b="1" i="1" dirty="0">
                <a:latin typeface="+mn-lt"/>
              </a:rPr>
              <a:t>αύξηση</a:t>
            </a:r>
            <a:r>
              <a:rPr lang="en-US" altLang="el-GR" sz="2400" b="1" dirty="0">
                <a:latin typeface="+mn-lt"/>
              </a:rPr>
              <a:t>;</a:t>
            </a:r>
          </a:p>
          <a:p>
            <a:pPr algn="l"/>
            <a:r>
              <a:rPr lang="en-US" altLang="el-GR" sz="2400" b="1" dirty="0">
                <a:latin typeface="+mn-lt"/>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rPr>
              <a:t>Το </a:t>
            </a:r>
            <a:r>
              <a:rPr lang="en-US" altLang="el-GR" sz="4000" u="sng" dirty="0" smtClean="0">
                <a:solidFill>
                  <a:schemeClr val="tx2"/>
                </a:solidFill>
              </a:rPr>
              <a:t>for Statement </a:t>
            </a:r>
            <a:r>
              <a:rPr lang="el-GR" altLang="el-GR" sz="4000" u="sng" dirty="0" smtClean="0">
                <a:solidFill>
                  <a:schemeClr val="tx2"/>
                </a:solidFill>
              </a:rPr>
              <a:t>(2 από 3)</a:t>
            </a:r>
            <a:endParaRPr lang="el-GR" altLang="el-GR" sz="4000" u="sng" dirty="0">
              <a:solidFill>
                <a:schemeClr val="tx2"/>
              </a:solidFill>
              <a:latin typeface="+mn-lt"/>
            </a:endParaRPr>
          </a:p>
        </p:txBody>
      </p:sp>
      <p:sp>
        <p:nvSpPr>
          <p:cNvPr id="39" name="Rectangle 3" descr="Βολεύει όταν γνωρίζουμε εκ των προτέρων τον αριθμό των επαναλήψεων,&#10;Αύξηση/Μείωση,&#10;Όταν αυξάνουμε,&#10;Στις περισσότερες περιπτώσεις χρησιμοποιούμε το σύμβολο μικρότερο ή  το σύμβολο μικρότερο ή ίσο. &#10;Όταν μειώνουμε,&#10;Στις περισσότερες περιπτώσεις χρησιμοποιούμε το σύμβολο μεγαλύτερο ή το σύμβολο μεγαλύτερο ή ίσο.&#10;"/>
          <p:cNvSpPr txBox="1">
            <a:spLocks noChangeArrowheads="1"/>
          </p:cNvSpPr>
          <p:nvPr/>
        </p:nvSpPr>
        <p:spPr>
          <a:xfrm>
            <a:off x="533400" y="1447800"/>
            <a:ext cx="7772400" cy="45014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Βολεύει όταν γνωρίζουμε εκ των προτέρων τον αριθμό των επαναλήψεων</a:t>
            </a:r>
            <a:endParaRPr lang="en-US" altLang="el-GR" sz="2400" dirty="0" smtClean="0"/>
          </a:p>
          <a:p>
            <a:pPr lvl="1">
              <a:buFont typeface="Wingdings" panose="05000000000000000000" pitchFamily="2" charset="2"/>
              <a:buChar char="§"/>
            </a:pPr>
            <a:r>
              <a:rPr lang="el-GR" altLang="el-GR" sz="2400" dirty="0" smtClean="0"/>
              <a:t>Αύξηση/Μείωση</a:t>
            </a:r>
            <a:endParaRPr lang="en-US" altLang="el-GR" sz="2400" dirty="0" smtClean="0"/>
          </a:p>
          <a:p>
            <a:pPr lvl="2"/>
            <a:r>
              <a:rPr lang="el-GR" altLang="el-GR" dirty="0" smtClean="0"/>
              <a:t>Όταν αυξάνουμε</a:t>
            </a:r>
            <a:endParaRPr lang="en-US" altLang="el-GR" dirty="0" smtClean="0"/>
          </a:p>
          <a:p>
            <a:pPr lvl="3">
              <a:buFont typeface="Wingdings" panose="05000000000000000000" pitchFamily="2" charset="2"/>
              <a:buChar char="Ø"/>
            </a:pPr>
            <a:r>
              <a:rPr lang="el-GR" altLang="el-GR" sz="2400" dirty="0" smtClean="0"/>
              <a:t>Στις περισσότερες περιπτώσεις</a:t>
            </a:r>
            <a:r>
              <a:rPr lang="en-US" altLang="el-GR" sz="2400" dirty="0" smtClean="0"/>
              <a:t> </a:t>
            </a:r>
            <a:r>
              <a:rPr lang="el-GR" altLang="el-GR" sz="2400" dirty="0" smtClean="0"/>
              <a:t>χρησιμοποιούμε το </a:t>
            </a:r>
            <a:r>
              <a:rPr lang="en-US" altLang="el-GR" sz="2400" dirty="0" smtClean="0"/>
              <a:t>&lt; </a:t>
            </a:r>
            <a:r>
              <a:rPr lang="el-GR" altLang="el-GR" sz="2400" dirty="0" smtClean="0"/>
              <a:t>ή</a:t>
            </a:r>
            <a:r>
              <a:rPr lang="en-US" altLang="el-GR" sz="2400" dirty="0" smtClean="0"/>
              <a:t> </a:t>
            </a:r>
            <a:r>
              <a:rPr lang="el-GR" altLang="el-GR" sz="2400" dirty="0" smtClean="0"/>
              <a:t> το </a:t>
            </a:r>
            <a:r>
              <a:rPr lang="en-US" altLang="el-GR" sz="2400" dirty="0" smtClean="0"/>
              <a:t>&lt;= </a:t>
            </a:r>
            <a:endParaRPr lang="el-GR" altLang="el-GR" sz="2400" dirty="0" smtClean="0"/>
          </a:p>
          <a:p>
            <a:pPr lvl="2"/>
            <a:r>
              <a:rPr lang="el-GR" altLang="el-GR" dirty="0" smtClean="0"/>
              <a:t>Όταν μειώνουμε</a:t>
            </a:r>
            <a:endParaRPr lang="en-US" altLang="el-GR" dirty="0" smtClean="0"/>
          </a:p>
          <a:p>
            <a:pPr lvl="3">
              <a:buFont typeface="Wingdings" panose="05000000000000000000" pitchFamily="2" charset="2"/>
              <a:buChar char="Ø"/>
            </a:pPr>
            <a:r>
              <a:rPr lang="el-GR" altLang="el-GR" sz="2400" dirty="0" smtClean="0"/>
              <a:t>Στις περισσότερες περιπτώσεις</a:t>
            </a:r>
            <a:r>
              <a:rPr lang="en-US" altLang="el-GR" sz="2400" dirty="0" smtClean="0"/>
              <a:t> </a:t>
            </a:r>
            <a:r>
              <a:rPr lang="el-GR" altLang="el-GR" sz="2400" dirty="0" smtClean="0"/>
              <a:t>χρησιμοποιούμε το </a:t>
            </a:r>
            <a:r>
              <a:rPr lang="en-US" altLang="el-GR" sz="2400" dirty="0" smtClean="0"/>
              <a:t> &gt; </a:t>
            </a:r>
            <a:r>
              <a:rPr lang="el-GR" altLang="el-GR" sz="2400" dirty="0" smtClean="0"/>
              <a:t>ή το</a:t>
            </a:r>
            <a:r>
              <a:rPr lang="en-US" altLang="el-GR" sz="2400" dirty="0" smtClean="0"/>
              <a:t> &gt;= </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pPr marL="342900" indent="-342900">
              <a:spcBef>
                <a:spcPct val="20000"/>
              </a:spcBef>
              <a:defRPr/>
            </a:pPr>
            <a:r>
              <a:rPr lang="el-GR" altLang="el-GR" sz="4000" u="sng" dirty="0">
                <a:solidFill>
                  <a:schemeClr val="tx2"/>
                </a:solidFill>
              </a:rPr>
              <a:t>Το</a:t>
            </a:r>
            <a:r>
              <a:rPr lang="en-US" altLang="el-GR" sz="4000" u="sng" dirty="0">
                <a:solidFill>
                  <a:schemeClr val="tx2"/>
                </a:solidFill>
              </a:rPr>
              <a:t> for Statement</a:t>
            </a:r>
            <a:r>
              <a:rPr lang="el-GR" altLang="el-GR" sz="4000" u="sng" dirty="0">
                <a:solidFill>
                  <a:schemeClr val="tx2"/>
                </a:solidFill>
              </a:rPr>
              <a:t> </a:t>
            </a:r>
            <a:r>
              <a:rPr lang="el-GR" altLang="el-GR" sz="4000" u="sng" dirty="0" smtClean="0">
                <a:solidFill>
                  <a:schemeClr val="tx2"/>
                </a:solidFill>
              </a:rPr>
              <a:t>(3 </a:t>
            </a:r>
            <a:r>
              <a:rPr lang="el-GR" altLang="el-GR" sz="4000" u="sng" dirty="0">
                <a:solidFill>
                  <a:schemeClr val="tx2"/>
                </a:solidFill>
              </a:rPr>
              <a:t>από 3)</a:t>
            </a:r>
            <a:endParaRPr lang="el-GR" sz="4000" u="sng" dirty="0">
              <a:solidFill>
                <a:schemeClr val="tx2"/>
              </a:solidFill>
              <a:latin typeface="+mn-lt"/>
            </a:endParaRPr>
          </a:p>
        </p:txBody>
      </p:sp>
      <p:sp>
        <p:nvSpPr>
          <p:cNvPr id="9" name="Text Box 3" descr="// ForCounter τελεία cs,&#10;// Counter controlled repetition with the for structure.&#10;    &#10;using System;,&#10;    &#10;class ForCounter,&#10;άγκιστρο,&#10;static void Main, string[] args,&#10;άγκιστρο,&#10;// initialization, repetition, condition and incrementing,&#10;// are all included in the for structure,&#10;for  int counter ίσο με 1, counter μικρότερο ή ίσο του 5, counter σύν σύν,&#10;Console τελεία Write Line, counter,&#10;άγκιστρο,&#10;άγκιστρο.&#10;"/>
          <p:cNvSpPr txBox="1">
            <a:spLocks noChangeArrowheads="1"/>
          </p:cNvSpPr>
          <p:nvPr>
            <p:custDataLst>
              <p:tags r:id="rId3"/>
            </p:custDataLst>
          </p:nvPr>
        </p:nvSpPr>
        <p:spPr bwMode="auto">
          <a:xfrm>
            <a:off x="467544" y="1196752"/>
            <a:ext cx="8153400" cy="470898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rgbClr val="5F5F5F"/>
                </a:solidFill>
                <a:latin typeface="+mn-lt"/>
                <a:cs typeface="Times New Roman" pitchFamily="18" charset="0"/>
              </a:rPr>
              <a:t>1    </a:t>
            </a:r>
            <a:r>
              <a:rPr lang="en-US" altLang="el-GR" sz="2000" dirty="0">
                <a:solidFill>
                  <a:schemeClr val="accent5">
                    <a:lumMod val="75000"/>
                  </a:schemeClr>
                </a:solidFill>
                <a:latin typeface="+mn-lt"/>
                <a:cs typeface="Times New Roman" pitchFamily="18" charset="0"/>
              </a:rPr>
              <a:t>// </a:t>
            </a:r>
            <a:r>
              <a:rPr lang="en-US" altLang="el-GR" sz="2000" dirty="0" err="1">
                <a:solidFill>
                  <a:schemeClr val="accent5">
                    <a:lumMod val="75000"/>
                  </a:schemeClr>
                </a:solidFill>
                <a:latin typeface="+mn-lt"/>
                <a:cs typeface="Times New Roman" pitchFamily="18" charset="0"/>
              </a:rPr>
              <a:t>ForCounter.cs</a:t>
            </a:r>
            <a:endParaRPr lang="en-US" altLang="el-GR" sz="2000" dirty="0">
              <a:solidFill>
                <a:schemeClr val="accent5">
                  <a:lumMod val="75000"/>
                </a:schemeClr>
              </a:solidFill>
              <a:latin typeface="+mn-lt"/>
              <a:cs typeface="Times New Roman" pitchFamily="18" charset="0"/>
            </a:endParaRPr>
          </a:p>
          <a:p>
            <a:r>
              <a:rPr lang="en-US" altLang="el-GR" sz="2000" dirty="0">
                <a:solidFill>
                  <a:srgbClr val="5F5F5F"/>
                </a:solidFill>
                <a:latin typeface="+mn-lt"/>
                <a:cs typeface="Times New Roman" pitchFamily="18" charset="0"/>
              </a:rPr>
              <a:t>2   </a:t>
            </a:r>
            <a:r>
              <a:rPr lang="en-US" altLang="el-GR" sz="2000" dirty="0">
                <a:solidFill>
                  <a:schemeClr val="accent5">
                    <a:lumMod val="75000"/>
                  </a:schemeClr>
                </a:solidFill>
                <a:latin typeface="+mn-lt"/>
                <a:cs typeface="Times New Roman" pitchFamily="18" charset="0"/>
              </a:rPr>
              <a:t> // Counter-controlled repetition with the for structure.</a:t>
            </a:r>
          </a:p>
          <a:p>
            <a:r>
              <a:rPr lang="en-US" altLang="el-GR" sz="2000" dirty="0">
                <a:solidFill>
                  <a:srgbClr val="5F5F5F"/>
                </a:solidFill>
                <a:latin typeface="+mn-lt"/>
                <a:cs typeface="Times New Roman" pitchFamily="18" charset="0"/>
              </a:rPr>
              <a:t>3    </a:t>
            </a:r>
            <a:endParaRPr lang="en-US" altLang="el-GR" sz="2000" dirty="0">
              <a:solidFill>
                <a:srgbClr val="000000"/>
              </a:solidFill>
              <a:latin typeface="+mn-lt"/>
              <a:cs typeface="Times New Roman" pitchFamily="18" charset="0"/>
            </a:endParaRPr>
          </a:p>
          <a:p>
            <a:r>
              <a:rPr lang="en-US" altLang="el-GR" sz="2000" dirty="0">
                <a:solidFill>
                  <a:srgbClr val="5F5F5F"/>
                </a:solidFill>
                <a:latin typeface="+mn-lt"/>
                <a:cs typeface="Times New Roman" pitchFamily="18" charset="0"/>
              </a:rPr>
              <a:t>4    </a:t>
            </a:r>
            <a:r>
              <a:rPr lang="en-US" altLang="el-GR" sz="2000" dirty="0">
                <a:solidFill>
                  <a:srgbClr val="275AFF"/>
                </a:solidFill>
                <a:latin typeface="+mn-lt"/>
                <a:cs typeface="Times New Roman" pitchFamily="18" charset="0"/>
              </a:rPr>
              <a:t>using</a:t>
            </a:r>
            <a:r>
              <a:rPr lang="en-US" altLang="el-GR" sz="2000" dirty="0">
                <a:solidFill>
                  <a:srgbClr val="000000"/>
                </a:solidFill>
                <a:latin typeface="+mn-lt"/>
                <a:cs typeface="Times New Roman" pitchFamily="18" charset="0"/>
              </a:rPr>
              <a:t> System;</a:t>
            </a:r>
          </a:p>
          <a:p>
            <a:r>
              <a:rPr lang="en-US" altLang="el-GR" sz="2000" dirty="0">
                <a:solidFill>
                  <a:srgbClr val="5F5F5F"/>
                </a:solidFill>
                <a:latin typeface="+mn-lt"/>
                <a:cs typeface="Times New Roman" pitchFamily="18" charset="0"/>
              </a:rPr>
              <a:t>5    </a:t>
            </a:r>
            <a:endParaRPr lang="en-US" altLang="el-GR" sz="2000" dirty="0">
              <a:solidFill>
                <a:srgbClr val="000000"/>
              </a:solidFill>
              <a:latin typeface="+mn-lt"/>
              <a:cs typeface="Times New Roman" pitchFamily="18" charset="0"/>
            </a:endParaRPr>
          </a:p>
          <a:p>
            <a:r>
              <a:rPr lang="en-US" altLang="el-GR" sz="2000" dirty="0">
                <a:solidFill>
                  <a:srgbClr val="5F5F5F"/>
                </a:solidFill>
                <a:latin typeface="+mn-lt"/>
                <a:cs typeface="Times New Roman" pitchFamily="18" charset="0"/>
              </a:rPr>
              <a:t>6    </a:t>
            </a:r>
            <a:r>
              <a:rPr lang="en-US" altLang="el-GR" sz="2000" dirty="0">
                <a:solidFill>
                  <a:srgbClr val="275AFF"/>
                </a:solidFill>
                <a:latin typeface="+mn-lt"/>
                <a:cs typeface="Times New Roman" pitchFamily="18" charset="0"/>
              </a:rPr>
              <a:t>class</a:t>
            </a:r>
            <a:r>
              <a:rPr lang="en-US" altLang="el-GR" sz="2000" dirty="0">
                <a:solidFill>
                  <a:srgbClr val="000000"/>
                </a:solidFill>
                <a:latin typeface="+mn-lt"/>
                <a:cs typeface="Times New Roman" pitchFamily="18" charset="0"/>
              </a:rPr>
              <a:t> </a:t>
            </a:r>
            <a:r>
              <a:rPr lang="en-US" altLang="el-GR" sz="2000" dirty="0" err="1">
                <a:solidFill>
                  <a:srgbClr val="000000"/>
                </a:solidFill>
                <a:latin typeface="+mn-lt"/>
                <a:cs typeface="Times New Roman" pitchFamily="18" charset="0"/>
              </a:rPr>
              <a:t>ForCounter</a:t>
            </a:r>
            <a:endParaRPr lang="en-US" altLang="el-GR" sz="2000" dirty="0">
              <a:solidFill>
                <a:srgbClr val="000000"/>
              </a:solidFill>
              <a:latin typeface="+mn-lt"/>
              <a:cs typeface="Times New Roman" pitchFamily="18" charset="0"/>
            </a:endParaRPr>
          </a:p>
          <a:p>
            <a:r>
              <a:rPr lang="en-US" altLang="el-GR" sz="2000" dirty="0">
                <a:solidFill>
                  <a:srgbClr val="5F5F5F"/>
                </a:solidFill>
                <a:latin typeface="+mn-lt"/>
                <a:cs typeface="Times New Roman" pitchFamily="18" charset="0"/>
              </a:rPr>
              <a:t>7    </a:t>
            </a:r>
            <a:r>
              <a:rPr lang="en-US" altLang="el-GR" sz="2000" dirty="0">
                <a:solidFill>
                  <a:srgbClr val="000000"/>
                </a:solidFill>
                <a:latin typeface="+mn-lt"/>
                <a:cs typeface="Times New Roman" pitchFamily="18" charset="0"/>
              </a:rPr>
              <a:t>{</a:t>
            </a:r>
          </a:p>
          <a:p>
            <a:r>
              <a:rPr lang="en-US" altLang="el-GR" sz="2000" dirty="0">
                <a:solidFill>
                  <a:srgbClr val="5F5F5F"/>
                </a:solidFill>
                <a:latin typeface="+mn-lt"/>
                <a:cs typeface="Times New Roman" pitchFamily="18" charset="0"/>
              </a:rPr>
              <a:t>8    </a:t>
            </a:r>
            <a:r>
              <a:rPr lang="en-US" altLang="el-GR" sz="2000" dirty="0">
                <a:solidFill>
                  <a:srgbClr val="000000"/>
                </a:solidFill>
                <a:latin typeface="+mn-lt"/>
                <a:cs typeface="Times New Roman" pitchFamily="18" charset="0"/>
              </a:rPr>
              <a:t>   </a:t>
            </a:r>
            <a:r>
              <a:rPr lang="en-US" altLang="el-GR" sz="2000" dirty="0">
                <a:solidFill>
                  <a:srgbClr val="275AFF"/>
                </a:solidFill>
                <a:latin typeface="+mn-lt"/>
                <a:cs typeface="Times New Roman" pitchFamily="18" charset="0"/>
              </a:rPr>
              <a:t>static</a:t>
            </a:r>
            <a:r>
              <a:rPr lang="en-US" altLang="el-GR" sz="2000" dirty="0">
                <a:solidFill>
                  <a:srgbClr val="000000"/>
                </a:solidFill>
                <a:latin typeface="+mn-lt"/>
                <a:cs typeface="Times New Roman" pitchFamily="18" charset="0"/>
              </a:rPr>
              <a:t> </a:t>
            </a:r>
            <a:r>
              <a:rPr lang="en-US" altLang="el-GR" sz="2000" dirty="0">
                <a:solidFill>
                  <a:srgbClr val="275AFF"/>
                </a:solidFill>
                <a:latin typeface="+mn-lt"/>
                <a:cs typeface="Times New Roman" pitchFamily="18" charset="0"/>
              </a:rPr>
              <a:t>void</a:t>
            </a:r>
            <a:r>
              <a:rPr lang="en-US" altLang="el-GR" sz="2000" dirty="0">
                <a:solidFill>
                  <a:srgbClr val="000000"/>
                </a:solidFill>
                <a:latin typeface="+mn-lt"/>
                <a:cs typeface="Times New Roman" pitchFamily="18" charset="0"/>
              </a:rPr>
              <a:t> Main( </a:t>
            </a:r>
            <a:r>
              <a:rPr lang="en-US" altLang="el-GR" sz="2000" dirty="0">
                <a:solidFill>
                  <a:srgbClr val="275AFF"/>
                </a:solidFill>
                <a:latin typeface="+mn-lt"/>
                <a:cs typeface="Times New Roman" pitchFamily="18" charset="0"/>
              </a:rPr>
              <a:t>string</a:t>
            </a:r>
            <a:r>
              <a:rPr lang="en-US" altLang="el-GR" sz="2000" dirty="0">
                <a:solidFill>
                  <a:srgbClr val="000000"/>
                </a:solidFill>
                <a:latin typeface="+mn-lt"/>
                <a:cs typeface="Times New Roman" pitchFamily="18" charset="0"/>
              </a:rPr>
              <a:t>[] </a:t>
            </a:r>
            <a:r>
              <a:rPr lang="en-US" altLang="el-GR" sz="2000" dirty="0" err="1">
                <a:solidFill>
                  <a:srgbClr val="000000"/>
                </a:solidFill>
                <a:latin typeface="+mn-lt"/>
                <a:cs typeface="Times New Roman" pitchFamily="18" charset="0"/>
              </a:rPr>
              <a:t>args</a:t>
            </a:r>
            <a:r>
              <a:rPr lang="en-US" altLang="el-GR" sz="2000" dirty="0">
                <a:solidFill>
                  <a:srgbClr val="000000"/>
                </a:solidFill>
                <a:latin typeface="+mn-lt"/>
                <a:cs typeface="Times New Roman" pitchFamily="18" charset="0"/>
              </a:rPr>
              <a:t> )</a:t>
            </a:r>
          </a:p>
          <a:p>
            <a:r>
              <a:rPr lang="en-US" altLang="el-GR" sz="2000" dirty="0">
                <a:solidFill>
                  <a:srgbClr val="5F5F5F"/>
                </a:solidFill>
                <a:latin typeface="+mn-lt"/>
                <a:cs typeface="Times New Roman" pitchFamily="18" charset="0"/>
              </a:rPr>
              <a:t>9    </a:t>
            </a:r>
            <a:r>
              <a:rPr lang="en-US" altLang="el-GR" sz="2000" dirty="0">
                <a:solidFill>
                  <a:srgbClr val="000000"/>
                </a:solidFill>
                <a:latin typeface="+mn-lt"/>
                <a:cs typeface="Times New Roman" pitchFamily="18" charset="0"/>
              </a:rPr>
              <a:t>   {</a:t>
            </a:r>
          </a:p>
          <a:p>
            <a:r>
              <a:rPr lang="en-US" altLang="el-GR" sz="2000" dirty="0">
                <a:solidFill>
                  <a:srgbClr val="5F5F5F"/>
                </a:solidFill>
                <a:latin typeface="+mn-lt"/>
                <a:cs typeface="Times New Roman" pitchFamily="18" charset="0"/>
              </a:rPr>
              <a:t>10   </a:t>
            </a:r>
            <a:r>
              <a:rPr lang="en-US" altLang="el-GR" sz="2000" dirty="0">
                <a:solidFill>
                  <a:srgbClr val="008000"/>
                </a:solidFill>
                <a:latin typeface="+mn-lt"/>
                <a:cs typeface="Times New Roman" pitchFamily="18" charset="0"/>
              </a:rPr>
              <a:t>      </a:t>
            </a:r>
            <a:r>
              <a:rPr lang="en-US" altLang="el-GR" sz="2000" dirty="0">
                <a:solidFill>
                  <a:schemeClr val="accent5">
                    <a:lumMod val="75000"/>
                  </a:schemeClr>
                </a:solidFill>
                <a:latin typeface="+mn-lt"/>
                <a:cs typeface="Times New Roman" pitchFamily="18" charset="0"/>
              </a:rPr>
              <a:t>// initialization, repetition condition and incrementing</a:t>
            </a:r>
          </a:p>
          <a:p>
            <a:r>
              <a:rPr lang="en-US" altLang="el-GR" sz="2000" dirty="0">
                <a:solidFill>
                  <a:srgbClr val="5F5F5F"/>
                </a:solidFill>
                <a:latin typeface="+mn-lt"/>
                <a:cs typeface="Times New Roman" pitchFamily="18" charset="0"/>
              </a:rPr>
              <a:t>11   </a:t>
            </a:r>
            <a:r>
              <a:rPr lang="en-US" altLang="el-GR" sz="2000" dirty="0">
                <a:solidFill>
                  <a:srgbClr val="008000"/>
                </a:solidFill>
                <a:latin typeface="+mn-lt"/>
                <a:cs typeface="Times New Roman" pitchFamily="18" charset="0"/>
              </a:rPr>
              <a:t>      </a:t>
            </a:r>
            <a:r>
              <a:rPr lang="en-US" altLang="el-GR" sz="2000" dirty="0">
                <a:solidFill>
                  <a:schemeClr val="accent5">
                    <a:lumMod val="75000"/>
                  </a:schemeClr>
                </a:solidFill>
                <a:latin typeface="+mn-lt"/>
                <a:cs typeface="Times New Roman" pitchFamily="18" charset="0"/>
              </a:rPr>
              <a:t>// are all included in the for structure</a:t>
            </a:r>
          </a:p>
          <a:p>
            <a:r>
              <a:rPr lang="en-US" altLang="el-GR" sz="2000" u="sng" dirty="0">
                <a:solidFill>
                  <a:srgbClr val="5F5F5F"/>
                </a:solidFill>
                <a:latin typeface="+mn-lt"/>
                <a:cs typeface="Times New Roman" pitchFamily="18" charset="0"/>
              </a:rPr>
              <a:t>12</a:t>
            </a:r>
            <a:r>
              <a:rPr lang="en-US" altLang="el-GR" sz="2000" dirty="0">
                <a:solidFill>
                  <a:srgbClr val="5F5F5F"/>
                </a:solidFill>
                <a:latin typeface="+mn-lt"/>
                <a:cs typeface="Times New Roman" pitchFamily="18" charset="0"/>
              </a:rPr>
              <a:t>   </a:t>
            </a:r>
            <a:r>
              <a:rPr lang="en-US" altLang="el-GR" sz="2000" dirty="0">
                <a:solidFill>
                  <a:srgbClr val="000000"/>
                </a:solidFill>
                <a:latin typeface="+mn-lt"/>
                <a:cs typeface="Times New Roman" pitchFamily="18" charset="0"/>
              </a:rPr>
              <a:t>      </a:t>
            </a:r>
            <a:r>
              <a:rPr lang="en-US" altLang="el-GR" sz="2000" dirty="0">
                <a:solidFill>
                  <a:srgbClr val="275AFF"/>
                </a:solidFill>
                <a:latin typeface="+mn-lt"/>
                <a:cs typeface="Times New Roman" pitchFamily="18" charset="0"/>
              </a:rPr>
              <a:t>for</a:t>
            </a:r>
            <a:r>
              <a:rPr lang="en-US" altLang="el-GR" sz="2000" dirty="0">
                <a:solidFill>
                  <a:srgbClr val="000000"/>
                </a:solidFill>
                <a:latin typeface="+mn-lt"/>
                <a:cs typeface="Times New Roman" pitchFamily="18" charset="0"/>
              </a:rPr>
              <a:t> ( </a:t>
            </a:r>
            <a:r>
              <a:rPr lang="en-US" altLang="el-GR" sz="2000" dirty="0" err="1">
                <a:solidFill>
                  <a:srgbClr val="275AFF"/>
                </a:solidFill>
                <a:latin typeface="+mn-lt"/>
                <a:cs typeface="Times New Roman" pitchFamily="18" charset="0"/>
              </a:rPr>
              <a:t>int</a:t>
            </a:r>
            <a:r>
              <a:rPr lang="en-US" altLang="el-GR" sz="2000" dirty="0">
                <a:solidFill>
                  <a:srgbClr val="000000"/>
                </a:solidFill>
                <a:latin typeface="+mn-lt"/>
                <a:cs typeface="Times New Roman" pitchFamily="18" charset="0"/>
              </a:rPr>
              <a:t> counter = </a:t>
            </a:r>
            <a:r>
              <a:rPr lang="en-US" altLang="el-GR" sz="2000" dirty="0">
                <a:solidFill>
                  <a:srgbClr val="99CCFF"/>
                </a:solidFill>
                <a:latin typeface="+mn-lt"/>
                <a:cs typeface="Times New Roman" pitchFamily="18" charset="0"/>
              </a:rPr>
              <a:t>1</a:t>
            </a:r>
            <a:r>
              <a:rPr lang="en-US" altLang="el-GR" sz="2000" dirty="0">
                <a:solidFill>
                  <a:srgbClr val="000000"/>
                </a:solidFill>
                <a:latin typeface="+mn-lt"/>
                <a:cs typeface="Times New Roman" pitchFamily="18" charset="0"/>
              </a:rPr>
              <a:t>; counter &lt;= </a:t>
            </a:r>
            <a:r>
              <a:rPr lang="en-US" altLang="el-GR" sz="2000" dirty="0">
                <a:solidFill>
                  <a:srgbClr val="99CCFF"/>
                </a:solidFill>
                <a:latin typeface="+mn-lt"/>
                <a:cs typeface="Times New Roman" pitchFamily="18" charset="0"/>
              </a:rPr>
              <a:t>5</a:t>
            </a:r>
            <a:r>
              <a:rPr lang="en-US" altLang="el-GR" sz="2000" dirty="0">
                <a:solidFill>
                  <a:srgbClr val="000000"/>
                </a:solidFill>
                <a:latin typeface="+mn-lt"/>
                <a:cs typeface="Times New Roman" pitchFamily="18" charset="0"/>
              </a:rPr>
              <a:t>; counter++ )</a:t>
            </a:r>
          </a:p>
          <a:p>
            <a:r>
              <a:rPr lang="en-US" altLang="el-GR" sz="2000" dirty="0">
                <a:solidFill>
                  <a:srgbClr val="5F5F5F"/>
                </a:solidFill>
                <a:latin typeface="+mn-lt"/>
                <a:cs typeface="Times New Roman" pitchFamily="18" charset="0"/>
              </a:rPr>
              <a:t>13   </a:t>
            </a:r>
            <a:r>
              <a:rPr lang="en-US" altLang="el-GR" sz="2000" dirty="0">
                <a:solidFill>
                  <a:srgbClr val="000000"/>
                </a:solidFill>
                <a:latin typeface="+mn-lt"/>
                <a:cs typeface="Times New Roman" pitchFamily="18" charset="0"/>
              </a:rPr>
              <a:t>         </a:t>
            </a:r>
            <a:r>
              <a:rPr lang="en-US" altLang="el-GR" sz="2000" dirty="0" err="1">
                <a:solidFill>
                  <a:srgbClr val="000000"/>
                </a:solidFill>
                <a:latin typeface="+mn-lt"/>
                <a:cs typeface="Times New Roman" pitchFamily="18" charset="0"/>
              </a:rPr>
              <a:t>Console.WriteLine</a:t>
            </a:r>
            <a:r>
              <a:rPr lang="en-US" altLang="el-GR" sz="2000" dirty="0">
                <a:solidFill>
                  <a:srgbClr val="000000"/>
                </a:solidFill>
                <a:latin typeface="+mn-lt"/>
                <a:cs typeface="Times New Roman" pitchFamily="18" charset="0"/>
              </a:rPr>
              <a:t>( counter );</a:t>
            </a:r>
          </a:p>
          <a:p>
            <a:r>
              <a:rPr lang="en-US" altLang="el-GR" sz="2000" dirty="0">
                <a:solidFill>
                  <a:srgbClr val="5F5F5F"/>
                </a:solidFill>
                <a:latin typeface="+mn-lt"/>
                <a:cs typeface="Times New Roman" pitchFamily="18" charset="0"/>
              </a:rPr>
              <a:t>14   </a:t>
            </a:r>
            <a:r>
              <a:rPr lang="en-US" altLang="el-GR" sz="2000" dirty="0">
                <a:solidFill>
                  <a:srgbClr val="000000"/>
                </a:solidFill>
                <a:latin typeface="+mn-lt"/>
                <a:cs typeface="Times New Roman" pitchFamily="18" charset="0"/>
              </a:rPr>
              <a:t>   }</a:t>
            </a:r>
          </a:p>
          <a:p>
            <a:r>
              <a:rPr lang="en-US" altLang="el-GR" sz="2000" dirty="0">
                <a:solidFill>
                  <a:srgbClr val="5F5F5F"/>
                </a:solidFill>
                <a:latin typeface="+mn-lt"/>
                <a:cs typeface="Times New Roman" pitchFamily="18" charset="0"/>
              </a:rPr>
              <a:t>15   </a:t>
            </a:r>
            <a:r>
              <a:rPr lang="en-US" altLang="el-GR" sz="2000" dirty="0">
                <a:solidFill>
                  <a:srgbClr val="000000"/>
                </a:solidFill>
                <a:latin typeface="+mn-lt"/>
                <a:cs typeface="Times New Roman" pitchFamily="18" charset="0"/>
              </a:rPr>
              <a:t>}</a:t>
            </a:r>
          </a:p>
        </p:txBody>
      </p:sp>
      <p:sp>
        <p:nvSpPr>
          <p:cNvPr id="10" name="Text Box 6" descr="."/>
          <p:cNvSpPr txBox="1">
            <a:spLocks noChangeArrowheads="1"/>
          </p:cNvSpPr>
          <p:nvPr>
            <p:custDataLst>
              <p:tags r:id="rId4"/>
            </p:custDataLst>
          </p:nvPr>
        </p:nvSpPr>
        <p:spPr bwMode="auto">
          <a:xfrm>
            <a:off x="1259632" y="5601434"/>
            <a:ext cx="3726234"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This is where the counter variable is initialized.  It is set to 1.</a:t>
            </a:r>
          </a:p>
        </p:txBody>
      </p:sp>
      <p:sp>
        <p:nvSpPr>
          <p:cNvPr id="11" name="Line 7" descr="."/>
          <p:cNvSpPr>
            <a:spLocks noChangeShapeType="1"/>
          </p:cNvSpPr>
          <p:nvPr/>
        </p:nvSpPr>
        <p:spPr bwMode="auto">
          <a:xfrm rot="12600000">
            <a:off x="2260772" y="4911559"/>
            <a:ext cx="343092" cy="6474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9" descr="."/>
          <p:cNvSpPr txBox="1">
            <a:spLocks noChangeArrowheads="1"/>
          </p:cNvSpPr>
          <p:nvPr>
            <p:custDataLst>
              <p:tags r:id="rId5"/>
            </p:custDataLst>
          </p:nvPr>
        </p:nvSpPr>
        <p:spPr bwMode="auto">
          <a:xfrm>
            <a:off x="4515693" y="2852936"/>
            <a:ext cx="33686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loop will continue until counter is greater than five (it will stop once it gets to six)</a:t>
            </a:r>
          </a:p>
        </p:txBody>
      </p:sp>
      <p:sp>
        <p:nvSpPr>
          <p:cNvPr id="13" name="Line 10" descr="."/>
          <p:cNvSpPr>
            <a:spLocks noChangeShapeType="1"/>
          </p:cNvSpPr>
          <p:nvPr/>
        </p:nvSpPr>
        <p:spPr bwMode="auto">
          <a:xfrm flipH="1">
            <a:off x="4441092" y="3868599"/>
            <a:ext cx="274700" cy="7410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12" descr="."/>
          <p:cNvSpPr txBox="1">
            <a:spLocks noChangeArrowheads="1"/>
          </p:cNvSpPr>
          <p:nvPr>
            <p:custDataLst>
              <p:tags r:id="rId6"/>
            </p:custDataLst>
          </p:nvPr>
        </p:nvSpPr>
        <p:spPr bwMode="auto">
          <a:xfrm>
            <a:off x="5724128" y="5209559"/>
            <a:ext cx="26066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counter is incremented (1 is added to it)</a:t>
            </a:r>
          </a:p>
        </p:txBody>
      </p:sp>
      <p:sp>
        <p:nvSpPr>
          <p:cNvPr id="15" name="Line 13" descr="."/>
          <p:cNvSpPr>
            <a:spLocks noChangeShapeType="1"/>
          </p:cNvSpPr>
          <p:nvPr/>
        </p:nvSpPr>
        <p:spPr bwMode="auto">
          <a:xfrm rot="9900000">
            <a:off x="5993053" y="4823428"/>
            <a:ext cx="257750" cy="4155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9392"/>
            <a:ext cx="8229600" cy="1143000"/>
          </a:xfrm>
        </p:spPr>
        <p:txBody>
          <a:bodyPr>
            <a:normAutofit/>
          </a:bodyPr>
          <a:lstStyle/>
          <a:p>
            <a:r>
              <a:rPr lang="el-GR" altLang="el-GR" sz="4000" u="sng" dirty="0" smtClean="0">
                <a:solidFill>
                  <a:schemeClr val="tx2"/>
                </a:solidFill>
              </a:rPr>
              <a:t>Η ελαστικότητα του </a:t>
            </a:r>
            <a:r>
              <a:rPr lang="en-US" altLang="el-GR" sz="4000" u="sng" dirty="0" smtClean="0">
                <a:solidFill>
                  <a:schemeClr val="tx2"/>
                </a:solidFill>
                <a:latin typeface="Courier New" pitchFamily="49" charset="0"/>
              </a:rPr>
              <a:t>for</a:t>
            </a:r>
            <a:r>
              <a:rPr lang="en-US" altLang="el-GR" sz="4000" u="sng" dirty="0" smtClean="0">
                <a:solidFill>
                  <a:schemeClr val="tx2"/>
                </a:solidFill>
              </a:rPr>
              <a:t> Statement</a:t>
            </a:r>
            <a:endParaRPr lang="en-US" sz="4000" u="sng" dirty="0">
              <a:solidFill>
                <a:schemeClr val="tx2"/>
              </a:solidFill>
            </a:endParaRPr>
          </a:p>
        </p:txBody>
      </p:sp>
      <p:sp>
        <p:nvSpPr>
          <p:cNvPr id="10" name="Rectangle 3" descr="Κάθε έκφραση στην κεφαλίδα ενός for loop δεν είναι πάντα απαραίτητη όμως,&#10;Αν δεν κάνουμε αρχικοποίηση, τότε αυτή ΔΕΝ γίνεται από μόνη της,&#10;Αν δεν βάλουμε τη συνθήκη, εννοείται ότι πάντα είναι TRUE και άρα κάνει ατέρμονα βρόχο,&#10;Αν το κομμάτι του βήματος αφεθεί έξω, τότε δεν εκτελείται η διαδικασία βηματισμού,&#10;ΚΑΙ ΤΑ ΔΥΟ ΕΡΩΤΗΜΑΤΙΚΑ ΧΡΕΙΑΖΟΝΤΑΙ ΠΑΝΤΑ,&#10;&#10;for, ( ; ; )&#10;άγκιστρο,&#10;   // κώδικας,&#10;άγκιστρο.&#10;&#10;"/>
          <p:cNvSpPr txBox="1">
            <a:spLocks noChangeArrowheads="1"/>
          </p:cNvSpPr>
          <p:nvPr/>
        </p:nvSpPr>
        <p:spPr>
          <a:xfrm>
            <a:off x="228600" y="980728"/>
            <a:ext cx="8686800" cy="5472608"/>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Κάθε έκφραση στην κεφαλίδα ενός </a:t>
            </a:r>
            <a:r>
              <a:rPr lang="en-US" altLang="el-GR" sz="2400" dirty="0" smtClean="0"/>
              <a:t>for loop </a:t>
            </a:r>
            <a:r>
              <a:rPr lang="el-GR" altLang="el-GR" sz="2400" dirty="0" smtClean="0"/>
              <a:t>δεν είναι πάντα απαραίτητη όμως</a:t>
            </a:r>
            <a:endParaRPr lang="en-US" altLang="el-GR" sz="2400" dirty="0" smtClean="0"/>
          </a:p>
          <a:p>
            <a:pPr lvl="1">
              <a:buFont typeface="Wingdings" panose="05000000000000000000" pitchFamily="2" charset="2"/>
              <a:buChar char="§"/>
            </a:pPr>
            <a:r>
              <a:rPr lang="el-GR" altLang="el-GR" sz="2400" dirty="0" smtClean="0"/>
              <a:t>Αν δεν κάνουμε αρχικοποίηση</a:t>
            </a:r>
            <a:r>
              <a:rPr lang="en-US" altLang="el-GR" sz="2400" dirty="0" smtClean="0"/>
              <a:t>,</a:t>
            </a:r>
            <a:r>
              <a:rPr lang="el-GR" altLang="el-GR" sz="2400" dirty="0" smtClean="0"/>
              <a:t> τότε αυτή ΔΕΝ γίνεται από μόνη</a:t>
            </a:r>
            <a:r>
              <a:rPr lang="en-US" altLang="el-GR" sz="2400" dirty="0" smtClean="0"/>
              <a:t> </a:t>
            </a:r>
            <a:r>
              <a:rPr lang="el-GR" altLang="el-GR" sz="2400" dirty="0" smtClean="0"/>
              <a:t>της</a:t>
            </a:r>
            <a:endParaRPr lang="en-US" altLang="el-GR" sz="2400" dirty="0" smtClean="0"/>
          </a:p>
          <a:p>
            <a:pPr lvl="1">
              <a:buFont typeface="Wingdings" panose="05000000000000000000" pitchFamily="2" charset="2"/>
              <a:buChar char="§"/>
            </a:pPr>
            <a:r>
              <a:rPr lang="el-GR" altLang="el-GR" sz="2400" dirty="0" smtClean="0"/>
              <a:t>Αν δεν βάλουμε τη συνθήκη</a:t>
            </a:r>
            <a:r>
              <a:rPr lang="en-US" altLang="el-GR" sz="2400" dirty="0" smtClean="0"/>
              <a:t>, </a:t>
            </a:r>
            <a:r>
              <a:rPr lang="el-GR" altLang="el-GR" sz="2400" dirty="0" smtClean="0"/>
              <a:t>εννοείται ότι πάντα είναι </a:t>
            </a:r>
            <a:r>
              <a:rPr lang="en-US" altLang="el-GR" sz="2400" dirty="0" smtClean="0"/>
              <a:t>TRUE </a:t>
            </a:r>
            <a:r>
              <a:rPr lang="el-GR" altLang="el-GR" sz="2400" dirty="0" smtClean="0"/>
              <a:t>και άρα κάνει ατέρμονα βρόχο</a:t>
            </a:r>
            <a:endParaRPr lang="en-US" altLang="el-GR" sz="2400" dirty="0" smtClean="0"/>
          </a:p>
          <a:p>
            <a:pPr lvl="1">
              <a:buFont typeface="Wingdings" panose="05000000000000000000" pitchFamily="2" charset="2"/>
              <a:buChar char="§"/>
            </a:pPr>
            <a:r>
              <a:rPr lang="el-GR" altLang="el-GR" sz="2400" dirty="0" smtClean="0"/>
              <a:t>Αν το κομμάτι του βήματος αφεθεί έξω</a:t>
            </a:r>
            <a:r>
              <a:rPr lang="en-US" altLang="el-GR" sz="2400" dirty="0" smtClean="0"/>
              <a:t>, </a:t>
            </a:r>
            <a:r>
              <a:rPr lang="el-GR" altLang="el-GR" sz="2400" dirty="0" smtClean="0"/>
              <a:t>τότε δεν εκτελείται η διαδικασία βηματισμού</a:t>
            </a:r>
            <a:endParaRPr lang="en-US" altLang="el-GR" sz="2400" dirty="0" smtClean="0"/>
          </a:p>
          <a:p>
            <a:pPr>
              <a:buFont typeface="Wingdings" panose="05000000000000000000" pitchFamily="2" charset="2"/>
              <a:buChar char="q"/>
            </a:pPr>
            <a:r>
              <a:rPr lang="el-GR" altLang="el-GR" sz="2400" dirty="0" smtClean="0"/>
              <a:t>ΚΑΙ ΤΑ ΔΥΟ ΕΡΩΤΗΜΑΤΙΚΑ ΧΡΕΙΑΖΟΝΤΑΙ ΠΑΝΤΑ</a:t>
            </a:r>
          </a:p>
          <a:p>
            <a:pPr marL="0" indent="0">
              <a:spcBef>
                <a:spcPct val="50000"/>
              </a:spcBef>
              <a:buNone/>
            </a:pPr>
            <a:r>
              <a:rPr lang="en-US" altLang="el-GR" sz="2400" b="1" dirty="0">
                <a:solidFill>
                  <a:schemeClr val="accent1"/>
                </a:solidFill>
                <a:cs typeface="Times New Roman" pitchFamily="18" charset="0"/>
              </a:rPr>
              <a:t>for</a:t>
            </a:r>
            <a:r>
              <a:rPr lang="en-US" altLang="el-GR" sz="2400" b="1" dirty="0">
                <a:solidFill>
                  <a:schemeClr val="accent2"/>
                </a:solidFill>
                <a:cs typeface="Times New Roman" pitchFamily="18" charset="0"/>
              </a:rPr>
              <a:t> </a:t>
            </a:r>
            <a:r>
              <a:rPr lang="en-US" altLang="el-GR" sz="2400" b="1" dirty="0">
                <a:cs typeface="Times New Roman" pitchFamily="18" charset="0"/>
              </a:rPr>
              <a:t>( ; ; )</a:t>
            </a:r>
            <a:br>
              <a:rPr lang="en-US" altLang="el-GR" sz="2400" b="1" dirty="0">
                <a:cs typeface="Times New Roman" pitchFamily="18" charset="0"/>
              </a:rPr>
            </a:br>
            <a:r>
              <a:rPr lang="en-US" altLang="el-GR" sz="2400" b="1" dirty="0">
                <a:cs typeface="Times New Roman" pitchFamily="18" charset="0"/>
              </a:rPr>
              <a:t>{</a:t>
            </a:r>
          </a:p>
          <a:p>
            <a:pPr marL="0" indent="0">
              <a:spcBef>
                <a:spcPct val="50000"/>
              </a:spcBef>
              <a:buNone/>
            </a:pPr>
            <a:r>
              <a:rPr lang="en-US" altLang="el-GR" sz="2400" b="1" dirty="0">
                <a:cs typeface="Times New Roman" pitchFamily="18" charset="0"/>
              </a:rPr>
              <a:t>   // </a:t>
            </a:r>
            <a:r>
              <a:rPr lang="el-GR" altLang="el-GR" sz="2400" b="1" dirty="0">
                <a:cs typeface="Times New Roman" pitchFamily="18" charset="0"/>
              </a:rPr>
              <a:t>κώδικας</a:t>
            </a:r>
            <a:endParaRPr lang="en-US" altLang="el-GR" sz="2400" b="1" dirty="0">
              <a:cs typeface="Times New Roman" pitchFamily="18" charset="0"/>
            </a:endParaRPr>
          </a:p>
          <a:p>
            <a:pPr marL="0" indent="0">
              <a:spcBef>
                <a:spcPct val="50000"/>
              </a:spcBef>
              <a:buNone/>
            </a:pPr>
            <a:r>
              <a:rPr lang="en-US" altLang="el-GR" sz="2400" b="1" dirty="0">
                <a:solidFill>
                  <a:schemeClr val="accent1"/>
                </a:solidFill>
                <a:cs typeface="Times New Roman" pitchFamily="18" charset="0"/>
              </a:rPr>
              <a:t>}</a:t>
            </a:r>
          </a:p>
          <a:p>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a:bodyPr>
          <a:lstStyle/>
          <a:p>
            <a:r>
              <a:rPr lang="el-GR" altLang="el-GR" u="sng" dirty="0">
                <a:solidFill>
                  <a:schemeClr val="tx2"/>
                </a:solidFill>
              </a:rPr>
              <a:t>Δύο προβλήματα να σκεφτούμε</a:t>
            </a:r>
            <a:endParaRPr lang="el-GR" u="sng" dirty="0">
              <a:solidFill>
                <a:schemeClr val="tx2"/>
              </a:solidFill>
            </a:endParaRPr>
          </a:p>
        </p:txBody>
      </p:sp>
      <p:sp>
        <p:nvSpPr>
          <p:cNvPr id="9" name="Rectangle 3" descr="Πώς θα εκτυπώσουμε κάτι τέτοιο;&#10;"/>
          <p:cNvSpPr txBox="1">
            <a:spLocks noChangeArrowheads="1"/>
          </p:cNvSpPr>
          <p:nvPr/>
        </p:nvSpPr>
        <p:spPr>
          <a:xfrm>
            <a:off x="457200" y="1344960"/>
            <a:ext cx="4038600" cy="49530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ZapfDingbats" pitchFamily="82" charset="2"/>
              <a:buNone/>
            </a:pPr>
            <a:r>
              <a:rPr lang="el-GR" altLang="el-GR" sz="2400" dirty="0" smtClean="0">
                <a:solidFill>
                  <a:srgbClr val="000000"/>
                </a:solidFill>
              </a:rPr>
              <a:t>Πώς θα εκτυπώσουμε κάτι </a:t>
            </a:r>
            <a:r>
              <a:rPr lang="el-GR" altLang="el-GR" sz="2400" dirty="0" smtClean="0">
                <a:solidFill>
                  <a:srgbClr val="000000"/>
                </a:solidFill>
              </a:rPr>
              <a:t>τέτοιο</a:t>
            </a:r>
            <a:r>
              <a:rPr lang="el-GR" altLang="el-GR" sz="2400" dirty="0">
                <a:solidFill>
                  <a:srgbClr val="000000"/>
                </a:solidFill>
              </a:rPr>
              <a:t>;</a:t>
            </a:r>
            <a:endParaRPr lang="en-US" altLang="el-GR" sz="2400" dirty="0" smtClean="0">
              <a:solidFill>
                <a:srgbClr val="000000"/>
              </a:solidFill>
            </a:endParaRPr>
          </a:p>
          <a:p>
            <a:pPr>
              <a:lnSpc>
                <a:spcPct val="90000"/>
              </a:lnSpc>
              <a:buFont typeface="ZapfDingbats" pitchFamily="82" charset="2"/>
              <a:buNone/>
            </a:pPr>
            <a:r>
              <a:rPr lang="en-US" altLang="el-GR" sz="2400" dirty="0" smtClean="0">
                <a:solidFill>
                  <a:srgbClr val="000000"/>
                </a:solidFill>
              </a:rPr>
              <a:t>	</a:t>
            </a:r>
            <a:r>
              <a:rPr lang="en-US" altLang="el-GR" sz="2400" dirty="0" err="1" smtClean="0">
                <a:solidFill>
                  <a:srgbClr val="000000"/>
                </a:solidFill>
              </a:rPr>
              <a:t>xxxxxxxx</a:t>
            </a:r>
            <a:endParaRPr lang="en-US" altLang="el-GR" sz="2400" dirty="0" smtClean="0">
              <a:solidFill>
                <a:srgbClr val="000000"/>
              </a:solidFill>
            </a:endParaRPr>
          </a:p>
          <a:p>
            <a:pPr>
              <a:lnSpc>
                <a:spcPct val="90000"/>
              </a:lnSpc>
              <a:buFont typeface="ZapfDingbats" pitchFamily="82" charset="2"/>
              <a:buNone/>
            </a:pPr>
            <a:r>
              <a:rPr lang="en-US" altLang="el-GR" sz="2400" dirty="0" smtClean="0">
                <a:solidFill>
                  <a:srgbClr val="000000"/>
                </a:solidFill>
              </a:rPr>
              <a:t>	</a:t>
            </a:r>
            <a:r>
              <a:rPr lang="en-US" altLang="el-GR" sz="2400" dirty="0" err="1" smtClean="0">
                <a:solidFill>
                  <a:srgbClr val="000000"/>
                </a:solidFill>
              </a:rPr>
              <a:t>xxxxxxx</a:t>
            </a:r>
            <a:endParaRPr lang="en-US" altLang="el-GR" sz="2400" dirty="0" smtClean="0">
              <a:solidFill>
                <a:srgbClr val="000000"/>
              </a:solidFill>
            </a:endParaRPr>
          </a:p>
          <a:p>
            <a:pPr>
              <a:lnSpc>
                <a:spcPct val="90000"/>
              </a:lnSpc>
              <a:buFont typeface="ZapfDingbats" pitchFamily="82" charset="2"/>
              <a:buNone/>
            </a:pPr>
            <a:r>
              <a:rPr lang="en-US" altLang="el-GR" sz="2400" dirty="0" smtClean="0">
                <a:solidFill>
                  <a:srgbClr val="000000"/>
                </a:solidFill>
              </a:rPr>
              <a:t>	</a:t>
            </a:r>
            <a:r>
              <a:rPr lang="en-US" altLang="el-GR" sz="2400" dirty="0" err="1" smtClean="0">
                <a:solidFill>
                  <a:srgbClr val="000000"/>
                </a:solidFill>
              </a:rPr>
              <a:t>xxxxxx</a:t>
            </a:r>
            <a:endParaRPr lang="en-US" altLang="el-GR" sz="2400" dirty="0" smtClean="0">
              <a:solidFill>
                <a:srgbClr val="000000"/>
              </a:solidFill>
            </a:endParaRPr>
          </a:p>
          <a:p>
            <a:pPr>
              <a:lnSpc>
                <a:spcPct val="90000"/>
              </a:lnSpc>
              <a:buFont typeface="ZapfDingbats" pitchFamily="82" charset="2"/>
              <a:buNone/>
            </a:pPr>
            <a:r>
              <a:rPr lang="en-US" altLang="el-GR" sz="2400" dirty="0" smtClean="0">
                <a:solidFill>
                  <a:srgbClr val="000000"/>
                </a:solidFill>
              </a:rPr>
              <a:t>	</a:t>
            </a:r>
            <a:r>
              <a:rPr lang="en-US" altLang="el-GR" sz="2400" dirty="0" err="1" smtClean="0">
                <a:solidFill>
                  <a:srgbClr val="000000"/>
                </a:solidFill>
              </a:rPr>
              <a:t>xxxxx</a:t>
            </a:r>
            <a:endParaRPr lang="en-US" altLang="el-GR" sz="2400" dirty="0" smtClean="0">
              <a:solidFill>
                <a:srgbClr val="000000"/>
              </a:solidFill>
            </a:endParaRPr>
          </a:p>
          <a:p>
            <a:pPr>
              <a:lnSpc>
                <a:spcPct val="90000"/>
              </a:lnSpc>
              <a:buFont typeface="ZapfDingbats" pitchFamily="82" charset="2"/>
              <a:buNone/>
            </a:pPr>
            <a:r>
              <a:rPr lang="en-US" altLang="el-GR" sz="2400" dirty="0" smtClean="0">
                <a:solidFill>
                  <a:srgbClr val="000000"/>
                </a:solidFill>
              </a:rPr>
              <a:t>	</a:t>
            </a:r>
            <a:r>
              <a:rPr lang="en-US" altLang="el-GR" sz="2400" dirty="0" err="1" smtClean="0">
                <a:solidFill>
                  <a:srgbClr val="000000"/>
                </a:solidFill>
              </a:rPr>
              <a:t>xxxx</a:t>
            </a:r>
            <a:endParaRPr lang="en-US" altLang="el-GR" sz="2400" dirty="0" smtClean="0">
              <a:solidFill>
                <a:srgbClr val="000000"/>
              </a:solidFill>
            </a:endParaRPr>
          </a:p>
          <a:p>
            <a:pPr>
              <a:lnSpc>
                <a:spcPct val="90000"/>
              </a:lnSpc>
              <a:buFont typeface="ZapfDingbats" pitchFamily="82" charset="2"/>
              <a:buNone/>
            </a:pPr>
            <a:r>
              <a:rPr lang="en-US" altLang="el-GR" sz="2400" dirty="0" smtClean="0">
                <a:solidFill>
                  <a:srgbClr val="000000"/>
                </a:solidFill>
              </a:rPr>
              <a:t>	xxx</a:t>
            </a:r>
          </a:p>
          <a:p>
            <a:pPr>
              <a:lnSpc>
                <a:spcPct val="90000"/>
              </a:lnSpc>
              <a:buFont typeface="ZapfDingbats" pitchFamily="82" charset="2"/>
              <a:buNone/>
            </a:pPr>
            <a:r>
              <a:rPr lang="en-US" altLang="el-GR" sz="2400" dirty="0" smtClean="0">
                <a:solidFill>
                  <a:srgbClr val="000000"/>
                </a:solidFill>
              </a:rPr>
              <a:t>	xx</a:t>
            </a:r>
          </a:p>
          <a:p>
            <a:pPr>
              <a:lnSpc>
                <a:spcPct val="90000"/>
              </a:lnSpc>
              <a:buFont typeface="ZapfDingbats" pitchFamily="82" charset="2"/>
              <a:buNone/>
            </a:pPr>
            <a:r>
              <a:rPr lang="en-US" altLang="el-GR" sz="2400" dirty="0" smtClean="0"/>
              <a:t>	x </a:t>
            </a:r>
          </a:p>
        </p:txBody>
      </p:sp>
      <p:sp>
        <p:nvSpPr>
          <p:cNvPr id="10" name="Rectangle 4" descr="Πως θα εκτυπώσουμε αυτό;&#10;"/>
          <p:cNvSpPr>
            <a:spLocks noChangeArrowheads="1"/>
          </p:cNvSpPr>
          <p:nvPr/>
        </p:nvSpPr>
        <p:spPr bwMode="auto">
          <a:xfrm>
            <a:off x="4800600" y="1373088"/>
            <a:ext cx="403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20000"/>
              </a:spcBef>
              <a:buClr>
                <a:schemeClr val="accent2"/>
              </a:buClr>
              <a:buSzPct val="85000"/>
              <a:buFont typeface="ZapfDingbats" pitchFamily="82" charset="2"/>
              <a:buNone/>
            </a:pPr>
            <a:r>
              <a:rPr lang="el-GR" altLang="el-GR" sz="2400" dirty="0">
                <a:solidFill>
                  <a:srgbClr val="000000"/>
                </a:solidFill>
                <a:latin typeface="+mn-lt"/>
              </a:rPr>
              <a:t>Πως θα εκτυπώσουμε </a:t>
            </a:r>
            <a:r>
              <a:rPr lang="el-GR" altLang="el-GR" sz="2400" dirty="0" smtClean="0">
                <a:solidFill>
                  <a:srgbClr val="000000"/>
                </a:solidFill>
                <a:latin typeface="+mn-lt"/>
              </a:rPr>
              <a:t>αυτό;</a:t>
            </a:r>
            <a:endParaRPr lang="en-US" altLang="el-GR" sz="2400" dirty="0">
              <a:solidFill>
                <a:srgbClr val="000000"/>
              </a:solidFill>
              <a:latin typeface="+mn-lt"/>
            </a:endParaRPr>
          </a:p>
          <a:p>
            <a:pPr eaLnBrk="1" hangingPunct="1">
              <a:spcBef>
                <a:spcPct val="20000"/>
              </a:spcBef>
              <a:buClr>
                <a:schemeClr val="accent2"/>
              </a:buClr>
              <a:buSzPct val="85000"/>
              <a:buFont typeface="ZapfDingbats" pitchFamily="82" charset="2"/>
              <a:buNone/>
            </a:pPr>
            <a:r>
              <a:rPr lang="en-US" altLang="el-GR" sz="2400" dirty="0" err="1">
                <a:solidFill>
                  <a:srgbClr val="000000"/>
                </a:solidFill>
                <a:latin typeface="+mn-lt"/>
              </a:rPr>
              <a:t>xxxxxxxxxxxxxxx</a:t>
            </a:r>
            <a:endParaRPr lang="en-US" altLang="el-GR" sz="2400" dirty="0">
              <a:solidFill>
                <a:srgbClr val="000000"/>
              </a:solidFill>
              <a:latin typeface="+mn-lt"/>
            </a:endParaRPr>
          </a:p>
          <a:p>
            <a:pPr eaLnBrk="1" hangingPunct="1">
              <a:spcBef>
                <a:spcPct val="20000"/>
              </a:spcBef>
              <a:buClr>
                <a:schemeClr val="accent2"/>
              </a:buClr>
              <a:buSzPct val="85000"/>
              <a:buFont typeface="ZapfDingbats" pitchFamily="82" charset="2"/>
              <a:buNone/>
            </a:pPr>
            <a:r>
              <a:rPr lang="en-US" altLang="el-GR" sz="2400" dirty="0">
                <a:solidFill>
                  <a:srgbClr val="000000"/>
                </a:solidFill>
                <a:latin typeface="+mn-lt"/>
              </a:rPr>
              <a:t>  </a:t>
            </a:r>
            <a:r>
              <a:rPr lang="en-US" altLang="el-GR" sz="2400" dirty="0" err="1">
                <a:solidFill>
                  <a:srgbClr val="000000"/>
                </a:solidFill>
                <a:latin typeface="+mn-lt"/>
              </a:rPr>
              <a:t>xxxxxxxxxxxxx</a:t>
            </a:r>
            <a:r>
              <a:rPr lang="en-US" altLang="el-GR" sz="2400" dirty="0">
                <a:solidFill>
                  <a:srgbClr val="000000"/>
                </a:solidFill>
                <a:latin typeface="+mn-lt"/>
              </a:rPr>
              <a:t/>
            </a:r>
            <a:br>
              <a:rPr lang="en-US" altLang="el-GR" sz="2400" dirty="0">
                <a:solidFill>
                  <a:srgbClr val="000000"/>
                </a:solidFill>
                <a:latin typeface="+mn-lt"/>
              </a:rPr>
            </a:br>
            <a:r>
              <a:rPr lang="en-US" altLang="el-GR" sz="2400" dirty="0" err="1">
                <a:solidFill>
                  <a:srgbClr val="000000"/>
                </a:solidFill>
                <a:latin typeface="+mn-lt"/>
              </a:rPr>
              <a:t>xxxxxxxxxxx</a:t>
            </a:r>
            <a:r>
              <a:rPr lang="en-US" altLang="el-GR" sz="2400" dirty="0">
                <a:solidFill>
                  <a:srgbClr val="000000"/>
                </a:solidFill>
                <a:latin typeface="+mn-lt"/>
              </a:rPr>
              <a:t/>
            </a:r>
            <a:br>
              <a:rPr lang="en-US" altLang="el-GR" sz="2400" dirty="0">
                <a:solidFill>
                  <a:srgbClr val="000000"/>
                </a:solidFill>
                <a:latin typeface="+mn-lt"/>
              </a:rPr>
            </a:br>
            <a:r>
              <a:rPr lang="en-US" altLang="el-GR" sz="2400" dirty="0">
                <a:solidFill>
                  <a:srgbClr val="000000"/>
                </a:solidFill>
                <a:latin typeface="+mn-lt"/>
              </a:rPr>
              <a:t>  </a:t>
            </a:r>
            <a:r>
              <a:rPr lang="en-US" altLang="el-GR" sz="2400" dirty="0" err="1">
                <a:solidFill>
                  <a:srgbClr val="000000"/>
                </a:solidFill>
                <a:latin typeface="+mn-lt"/>
              </a:rPr>
              <a:t>xxxxxxxxx</a:t>
            </a:r>
            <a:r>
              <a:rPr lang="en-US" altLang="el-GR" sz="2400" dirty="0">
                <a:solidFill>
                  <a:srgbClr val="000000"/>
                </a:solidFill>
                <a:latin typeface="+mn-lt"/>
              </a:rPr>
              <a:t/>
            </a:r>
            <a:br>
              <a:rPr lang="en-US" altLang="el-GR" sz="2400" dirty="0">
                <a:solidFill>
                  <a:srgbClr val="000000"/>
                </a:solidFill>
                <a:latin typeface="+mn-lt"/>
              </a:rPr>
            </a:br>
            <a:r>
              <a:rPr lang="en-US" altLang="el-GR" sz="2400" dirty="0">
                <a:solidFill>
                  <a:srgbClr val="000000"/>
                </a:solidFill>
                <a:latin typeface="+mn-lt"/>
              </a:rPr>
              <a:t>    </a:t>
            </a:r>
            <a:r>
              <a:rPr lang="en-US" altLang="el-GR" sz="2400" dirty="0" err="1">
                <a:solidFill>
                  <a:srgbClr val="000000"/>
                </a:solidFill>
                <a:latin typeface="+mn-lt"/>
              </a:rPr>
              <a:t>xxxxxxx</a:t>
            </a:r>
            <a:r>
              <a:rPr lang="en-US" altLang="el-GR" sz="2400" dirty="0">
                <a:solidFill>
                  <a:srgbClr val="000000"/>
                </a:solidFill>
                <a:latin typeface="+mn-lt"/>
              </a:rPr>
              <a:t> </a:t>
            </a:r>
            <a:br>
              <a:rPr lang="en-US" altLang="el-GR" sz="2400" dirty="0">
                <a:solidFill>
                  <a:srgbClr val="000000"/>
                </a:solidFill>
                <a:latin typeface="+mn-lt"/>
              </a:rPr>
            </a:br>
            <a:r>
              <a:rPr lang="en-US" altLang="el-GR" sz="2400" dirty="0">
                <a:solidFill>
                  <a:srgbClr val="000000"/>
                </a:solidFill>
                <a:latin typeface="+mn-lt"/>
              </a:rPr>
              <a:t>      </a:t>
            </a:r>
            <a:r>
              <a:rPr lang="en-US" altLang="el-GR" sz="2400" dirty="0" err="1">
                <a:solidFill>
                  <a:srgbClr val="000000"/>
                </a:solidFill>
                <a:latin typeface="+mn-lt"/>
              </a:rPr>
              <a:t>xxxxx</a:t>
            </a:r>
            <a:r>
              <a:rPr lang="en-US" altLang="el-GR" sz="2400" dirty="0">
                <a:solidFill>
                  <a:srgbClr val="000000"/>
                </a:solidFill>
                <a:latin typeface="+mn-lt"/>
              </a:rPr>
              <a:t/>
            </a:r>
            <a:br>
              <a:rPr lang="en-US" altLang="el-GR" sz="2400" dirty="0">
                <a:solidFill>
                  <a:srgbClr val="000000"/>
                </a:solidFill>
                <a:latin typeface="+mn-lt"/>
              </a:rPr>
            </a:br>
            <a:r>
              <a:rPr lang="en-US" altLang="el-GR" sz="2400" dirty="0">
                <a:solidFill>
                  <a:srgbClr val="000000"/>
                </a:solidFill>
                <a:latin typeface="+mn-lt"/>
              </a:rPr>
              <a:t>        xxx </a:t>
            </a:r>
            <a:br>
              <a:rPr lang="en-US" altLang="el-GR" sz="2400" dirty="0">
                <a:solidFill>
                  <a:srgbClr val="000000"/>
                </a:solidFill>
                <a:latin typeface="+mn-lt"/>
              </a:rPr>
            </a:br>
            <a:r>
              <a:rPr lang="en-US" altLang="el-GR" sz="2400" dirty="0">
                <a:solidFill>
                  <a:srgbClr val="000000"/>
                </a:solidFill>
                <a:latin typeface="+mn-lt"/>
              </a:rPr>
              <a:t>          x</a:t>
            </a:r>
            <a:r>
              <a:rPr lang="en-US" altLang="el-GR" sz="2400" dirty="0">
                <a:latin typeface="+mn-lt"/>
              </a:rPr>
              <a:t>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n-US" altLang="el-GR" u="sng" dirty="0" smtClean="0">
                <a:solidFill>
                  <a:schemeClr val="tx2"/>
                </a:solidFill>
              </a:rPr>
              <a:t>Statements </a:t>
            </a:r>
            <a:r>
              <a:rPr lang="en-US" altLang="el-GR" u="sng" dirty="0" smtClean="0">
                <a:solidFill>
                  <a:schemeClr val="tx2"/>
                </a:solidFill>
                <a:latin typeface="Courier New" pitchFamily="49" charset="0"/>
              </a:rPr>
              <a:t>break</a:t>
            </a:r>
            <a:r>
              <a:rPr lang="en-US" altLang="el-GR" u="sng" dirty="0" smtClean="0">
                <a:solidFill>
                  <a:schemeClr val="tx2"/>
                </a:solidFill>
              </a:rPr>
              <a:t> </a:t>
            </a:r>
            <a:r>
              <a:rPr lang="el-GR" altLang="el-GR" u="sng" dirty="0" smtClean="0">
                <a:solidFill>
                  <a:schemeClr val="tx2"/>
                </a:solidFill>
              </a:rPr>
              <a:t>και</a:t>
            </a:r>
            <a:r>
              <a:rPr lang="en-US" altLang="el-GR" u="sng" dirty="0" smtClean="0">
                <a:solidFill>
                  <a:schemeClr val="tx2"/>
                </a:solidFill>
              </a:rPr>
              <a:t> </a:t>
            </a:r>
            <a:r>
              <a:rPr lang="en-US" altLang="el-GR" u="sng" dirty="0" smtClean="0">
                <a:solidFill>
                  <a:schemeClr val="tx2"/>
                </a:solidFill>
                <a:latin typeface="Courier New" pitchFamily="49" charset="0"/>
              </a:rPr>
              <a:t>continue</a:t>
            </a:r>
            <a:endParaRPr lang="en-US" u="sng" dirty="0">
              <a:solidFill>
                <a:schemeClr val="tx2"/>
              </a:solidFill>
              <a:latin typeface="+mn-lt"/>
            </a:endParaRPr>
          </a:p>
        </p:txBody>
      </p:sp>
      <p:sp>
        <p:nvSpPr>
          <p:cNvPr id="19" name="Rectangle 3"/>
          <p:cNvSpPr txBox="1">
            <a:spLocks noChangeArrowheads="1"/>
          </p:cNvSpPr>
          <p:nvPr/>
        </p:nvSpPr>
        <p:spPr>
          <a:xfrm>
            <a:off x="533400" y="1484784"/>
            <a:ext cx="7772400" cy="5029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Χρησιμοποιούνται για την αλλαγή της ροής ελέγχου σε ένα βρόχο,</a:t>
            </a:r>
          </a:p>
          <a:p>
            <a:pPr lvl="1">
              <a:buFont typeface="Wingdings" panose="05000000000000000000" pitchFamily="2" charset="2"/>
              <a:buChar char="§"/>
            </a:pPr>
            <a:r>
              <a:rPr lang="el-GR" altLang="el-GR" sz="2400" dirty="0" smtClean="0"/>
              <a:t>Το </a:t>
            </a:r>
            <a:r>
              <a:rPr lang="en-US" altLang="el-GR" sz="2400" b="1" dirty="0" smtClean="0">
                <a:solidFill>
                  <a:schemeClr val="accent4"/>
                </a:solidFill>
              </a:rPr>
              <a:t>break</a:t>
            </a:r>
            <a:r>
              <a:rPr lang="en-US" altLang="el-GR" sz="2400" dirty="0" smtClean="0">
                <a:solidFill>
                  <a:schemeClr val="accent4"/>
                </a:solidFill>
              </a:rPr>
              <a:t> </a:t>
            </a:r>
            <a:r>
              <a:rPr lang="en-US" altLang="el-GR" sz="2400" dirty="0" smtClean="0"/>
              <a:t>statement</a:t>
            </a:r>
          </a:p>
          <a:p>
            <a:pPr lvl="2"/>
            <a:r>
              <a:rPr lang="el-GR" altLang="el-GR" dirty="0" smtClean="0"/>
              <a:t>Χρησιμοποιείται για να βγούμε από κάποιο βρόχο </a:t>
            </a:r>
          </a:p>
          <a:p>
            <a:pPr lvl="1">
              <a:buFont typeface="Wingdings" panose="05000000000000000000" pitchFamily="2" charset="2"/>
              <a:buChar char="§"/>
            </a:pPr>
            <a:r>
              <a:rPr lang="el-GR" altLang="el-GR" sz="2400" dirty="0" smtClean="0"/>
              <a:t>Το </a:t>
            </a:r>
            <a:r>
              <a:rPr lang="en-US" altLang="el-GR" sz="2400" b="1" dirty="0" smtClean="0">
                <a:solidFill>
                  <a:schemeClr val="accent4"/>
                </a:solidFill>
              </a:rPr>
              <a:t>continue</a:t>
            </a:r>
            <a:r>
              <a:rPr lang="en-US" altLang="el-GR" sz="2400" dirty="0" smtClean="0">
                <a:solidFill>
                  <a:schemeClr val="accent4"/>
                </a:solidFill>
              </a:rPr>
              <a:t> </a:t>
            </a:r>
            <a:r>
              <a:rPr lang="en-US" altLang="el-GR" sz="2400" dirty="0" smtClean="0"/>
              <a:t>statement</a:t>
            </a:r>
          </a:p>
          <a:p>
            <a:pPr lvl="2"/>
            <a:r>
              <a:rPr lang="el-GR" altLang="el-GR" dirty="0" smtClean="0"/>
              <a:t>Χρησιμοποιείται για να μην εκτελέσει τον υπόλοιπο κώδικα σε μια επανάληψη αλλά ξεκινά και εκτελεί από την επόμενη επανάληψη</a:t>
            </a:r>
          </a:p>
          <a:p>
            <a:pPr>
              <a:buFont typeface="Wingdings" panose="05000000000000000000" pitchFamily="2" charset="2"/>
              <a:buChar char="q"/>
            </a:pPr>
            <a:r>
              <a:rPr lang="el-GR" altLang="el-GR" sz="2400" dirty="0" smtClean="0"/>
              <a:t>Κάθε πρόγραμμα μπορεί να επιτευχθεί χωρίς τη χρήση ενός </a:t>
            </a:r>
            <a:r>
              <a:rPr lang="en-US" altLang="el-GR" sz="2400" dirty="0" smtClean="0"/>
              <a:t>break</a:t>
            </a:r>
            <a:r>
              <a:rPr lang="el-GR" altLang="el-GR" sz="2400" dirty="0" smtClean="0"/>
              <a:t> και ενός </a:t>
            </a:r>
            <a:r>
              <a:rPr lang="en-US" altLang="el-GR" sz="2400" dirty="0" smtClean="0"/>
              <a:t>continue</a:t>
            </a:r>
            <a:r>
              <a:rPr lang="el-GR" altLang="el-GR" sz="2400" dirty="0" smtClean="0"/>
              <a:t>—Πρέπει να είμαστε προσεκτικοί.</a:t>
            </a: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sz="4000" u="sng" dirty="0" smtClean="0">
                <a:solidFill>
                  <a:schemeClr val="tx2"/>
                </a:solidFill>
                <a:latin typeface="+mn-lt"/>
              </a:rPr>
              <a:t>Χρήση του </a:t>
            </a:r>
            <a:r>
              <a:rPr lang="en-US" altLang="el-GR" sz="4000" u="sng" dirty="0" smtClean="0">
                <a:solidFill>
                  <a:schemeClr val="tx2"/>
                </a:solidFill>
                <a:latin typeface="+mn-lt"/>
              </a:rPr>
              <a:t>Break</a:t>
            </a:r>
            <a:r>
              <a:rPr lang="el-GR" altLang="el-GR" sz="4000" u="sng" dirty="0" smtClean="0">
                <a:solidFill>
                  <a:schemeClr val="tx2"/>
                </a:solidFill>
                <a:latin typeface="+mn-lt"/>
              </a:rPr>
              <a:t>: Η παροιμία </a:t>
            </a:r>
            <a:r>
              <a:rPr lang="en-US" altLang="el-GR" sz="4000" u="sng" dirty="0" smtClean="0">
                <a:solidFill>
                  <a:schemeClr val="tx2"/>
                </a:solidFill>
                <a:latin typeface="+mn-lt"/>
              </a:rPr>
              <a:t>Loop</a:t>
            </a:r>
            <a:r>
              <a:rPr lang="el-GR" altLang="el-GR" sz="4000" u="sng" dirty="0" smtClean="0">
                <a:solidFill>
                  <a:schemeClr val="tx2"/>
                </a:solidFill>
                <a:latin typeface="+mn-lt"/>
              </a:rPr>
              <a:t> </a:t>
            </a:r>
            <a:r>
              <a:rPr lang="en-US" altLang="el-GR" sz="4000" u="sng" dirty="0" smtClean="0">
                <a:solidFill>
                  <a:schemeClr val="tx2"/>
                </a:solidFill>
                <a:latin typeface="+mn-lt"/>
              </a:rPr>
              <a:t>and</a:t>
            </a:r>
            <a:r>
              <a:rPr lang="el-GR" altLang="el-GR" sz="4000" u="sng" dirty="0" smtClean="0">
                <a:solidFill>
                  <a:schemeClr val="tx2"/>
                </a:solidFill>
                <a:latin typeface="+mn-lt"/>
              </a:rPr>
              <a:t> </a:t>
            </a:r>
            <a:r>
              <a:rPr lang="en-US" altLang="el-GR" sz="4000" u="sng" dirty="0" smtClean="0">
                <a:solidFill>
                  <a:schemeClr val="tx2"/>
                </a:solidFill>
                <a:latin typeface="+mn-lt"/>
              </a:rPr>
              <a:t>a</a:t>
            </a:r>
            <a:r>
              <a:rPr lang="el-GR" altLang="el-GR" sz="4000" u="sng" dirty="0" smtClean="0">
                <a:solidFill>
                  <a:schemeClr val="tx2"/>
                </a:solidFill>
                <a:latin typeface="+mn-lt"/>
              </a:rPr>
              <a:t> </a:t>
            </a:r>
            <a:r>
              <a:rPr lang="en-US" altLang="el-GR" sz="4000" u="sng" dirty="0" smtClean="0">
                <a:solidFill>
                  <a:schemeClr val="tx2"/>
                </a:solidFill>
                <a:latin typeface="+mn-lt"/>
              </a:rPr>
              <a:t>Half</a:t>
            </a:r>
            <a:r>
              <a:rPr lang="el-GR" altLang="el-GR" sz="4000" u="sng" dirty="0" smtClean="0">
                <a:solidFill>
                  <a:schemeClr val="tx2"/>
                </a:solidFill>
                <a:latin typeface="+mn-lt"/>
              </a:rPr>
              <a:t> (1 από 5)</a:t>
            </a:r>
            <a:endParaRPr lang="el-GR" altLang="el-GR" sz="4000" u="sng" dirty="0">
              <a:solidFill>
                <a:schemeClr val="tx2"/>
              </a:solidFill>
              <a:latin typeface="+mn-lt"/>
            </a:endParaRPr>
          </a:p>
        </p:txBody>
      </p:sp>
      <p:sp>
        <p:nvSpPr>
          <p:cNvPr id="8" name="Rectangle 3" descr="Αρχικοποίησε το  total στο μηδέν.&#10;Αρχικοποίησε τον counter στο μηδέν. &#10;&#10;While, true,&#10;          κάνε input τον επόμενο grade, &#10;         If  ο χρήστης θέσει τη σημαία,&#10;                 break,&#10;        πρόσθεσε  το  grade στο  total, &#10;        αύξησε τον counter κατά ένα. &#10;&#10;If  ο  counter δεν είναι ίσος με το μηδέν,&#10;         average ίσο με total διά counter,&#10;        Print  το average,&#10;Else,&#10;        Print Δεν έχουν εισαχθεί  grades.&#10;"/>
          <p:cNvSpPr>
            <a:spLocks noChangeArrowheads="1"/>
          </p:cNvSpPr>
          <p:nvPr/>
        </p:nvSpPr>
        <p:spPr bwMode="auto">
          <a:xfrm>
            <a:off x="4495800" y="1200809"/>
            <a:ext cx="4191000" cy="53245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l-GR" altLang="el-GR" sz="2000" i="1" dirty="0">
                <a:latin typeface="+mn-lt"/>
                <a:cs typeface="Times New Roman" pitchFamily="18" charset="0"/>
              </a:rPr>
              <a:t>Αρχικοποίησε το </a:t>
            </a:r>
            <a:r>
              <a:rPr lang="en-US" altLang="el-GR" sz="2000" i="1" dirty="0">
                <a:latin typeface="+mn-lt"/>
                <a:cs typeface="Times New Roman" pitchFamily="18" charset="0"/>
              </a:rPr>
              <a:t> total </a:t>
            </a:r>
            <a:r>
              <a:rPr lang="el-GR" altLang="el-GR" sz="2000" i="1" dirty="0">
                <a:latin typeface="+mn-lt"/>
                <a:cs typeface="Times New Roman" pitchFamily="18" charset="0"/>
              </a:rPr>
              <a:t>στο μηδέν</a:t>
            </a:r>
            <a:r>
              <a:rPr lang="en-US" altLang="el-GR" sz="2000" i="1" dirty="0">
                <a:latin typeface="+mn-lt"/>
                <a:cs typeface="Times New Roman" pitchFamily="18" charset="0"/>
              </a:rPr>
              <a:t/>
            </a:r>
            <a:br>
              <a:rPr lang="en-US" altLang="el-GR" sz="2000" i="1" dirty="0">
                <a:latin typeface="+mn-lt"/>
                <a:cs typeface="Times New Roman" pitchFamily="18" charset="0"/>
              </a:rPr>
            </a:br>
            <a:r>
              <a:rPr lang="el-GR" altLang="el-GR" sz="2000" i="1" dirty="0">
                <a:latin typeface="+mn-lt"/>
                <a:cs typeface="Times New Roman" pitchFamily="18" charset="0"/>
              </a:rPr>
              <a:t> Αρχικοποίησε τον </a:t>
            </a:r>
            <a:r>
              <a:rPr lang="en-US" altLang="el-GR" sz="2000" i="1" dirty="0">
                <a:latin typeface="+mn-lt"/>
                <a:cs typeface="Times New Roman" pitchFamily="18" charset="0"/>
              </a:rPr>
              <a:t>counter </a:t>
            </a:r>
            <a:r>
              <a:rPr lang="el-GR" altLang="el-GR" sz="2000" i="1" dirty="0">
                <a:latin typeface="+mn-lt"/>
                <a:cs typeface="Times New Roman" pitchFamily="18" charset="0"/>
              </a:rPr>
              <a:t>στο μηδέν </a:t>
            </a: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While (true)</a:t>
            </a:r>
          </a:p>
          <a:p>
            <a:pPr algn="l" eaLnBrk="1" hangingPunct="1"/>
            <a:r>
              <a:rPr lang="en-US" altLang="el-GR" sz="2000" i="1" dirty="0">
                <a:solidFill>
                  <a:schemeClr val="accent4"/>
                </a:solidFill>
                <a:latin typeface="+mn-lt"/>
                <a:cs typeface="Times New Roman" pitchFamily="18" charset="0"/>
              </a:rPr>
              <a:t>          </a:t>
            </a:r>
            <a:r>
              <a:rPr lang="el-GR" altLang="el-GR" sz="2000" b="1" i="1" dirty="0">
                <a:solidFill>
                  <a:schemeClr val="accent4"/>
                </a:solidFill>
                <a:latin typeface="+mn-lt"/>
                <a:cs typeface="Times New Roman" pitchFamily="18" charset="0"/>
              </a:rPr>
              <a:t>κάνε </a:t>
            </a:r>
            <a:r>
              <a:rPr lang="en-US" altLang="el-GR" sz="2000" b="1" i="1" dirty="0">
                <a:solidFill>
                  <a:schemeClr val="accent4"/>
                </a:solidFill>
                <a:latin typeface="+mn-lt"/>
                <a:cs typeface="Times New Roman" pitchFamily="18" charset="0"/>
              </a:rPr>
              <a:t>input </a:t>
            </a:r>
            <a:r>
              <a:rPr lang="el-GR" altLang="el-GR" sz="2000" b="1" i="1" dirty="0">
                <a:solidFill>
                  <a:schemeClr val="accent4"/>
                </a:solidFill>
                <a:latin typeface="+mn-lt"/>
                <a:cs typeface="Times New Roman" pitchFamily="18" charset="0"/>
              </a:rPr>
              <a:t>τον επόμενο </a:t>
            </a:r>
            <a:r>
              <a:rPr lang="en-US" altLang="el-GR" sz="2000" b="1" i="1" dirty="0">
                <a:solidFill>
                  <a:schemeClr val="accent4"/>
                </a:solidFill>
                <a:latin typeface="+mn-lt"/>
                <a:cs typeface="Times New Roman" pitchFamily="18" charset="0"/>
              </a:rPr>
              <a:t>grade </a:t>
            </a:r>
          </a:p>
          <a:p>
            <a:pPr algn="l" eaLnBrk="1" hangingPunct="1"/>
            <a:r>
              <a:rPr lang="en-US" altLang="el-GR" sz="2000" i="1" dirty="0">
                <a:latin typeface="+mn-lt"/>
                <a:cs typeface="Times New Roman" pitchFamily="18" charset="0"/>
              </a:rPr>
              <a:t>         If   ( </a:t>
            </a:r>
            <a:r>
              <a:rPr lang="el-GR" altLang="el-GR" sz="2000" i="1" dirty="0">
                <a:latin typeface="+mn-lt"/>
                <a:cs typeface="Times New Roman" pitchFamily="18" charset="0"/>
              </a:rPr>
              <a:t>ο χρήστης θέσει τη σημαία</a:t>
            </a:r>
            <a:r>
              <a:rPr lang="en-US" altLang="el-GR" sz="2000" i="1" dirty="0">
                <a:latin typeface="+mn-lt"/>
                <a:cs typeface="Times New Roman" pitchFamily="18" charset="0"/>
              </a:rPr>
              <a:t>)</a:t>
            </a:r>
          </a:p>
          <a:p>
            <a:pPr algn="l" eaLnBrk="1" hangingPunct="1"/>
            <a:r>
              <a:rPr lang="en-US" altLang="el-GR" sz="2000" i="1" dirty="0">
                <a:solidFill>
                  <a:schemeClr val="accent4"/>
                </a:solidFill>
                <a:latin typeface="+mn-lt"/>
                <a:cs typeface="Times New Roman" pitchFamily="18" charset="0"/>
              </a:rPr>
              <a:t>                 </a:t>
            </a:r>
            <a:r>
              <a:rPr lang="en-US" altLang="el-GR" sz="2000" b="1" i="1" dirty="0">
                <a:solidFill>
                  <a:schemeClr val="accent4"/>
                </a:solidFill>
                <a:latin typeface="+mn-lt"/>
                <a:cs typeface="Times New Roman" pitchFamily="18" charset="0"/>
              </a:rPr>
              <a:t>break</a:t>
            </a:r>
            <a:r>
              <a:rPr lang="en-US" altLang="el-GR" sz="2000" i="1" dirty="0">
                <a:latin typeface="+mn-lt"/>
                <a:cs typeface="Times New Roman" pitchFamily="18" charset="0"/>
              </a:rPr>
              <a:t>;</a:t>
            </a:r>
          </a:p>
          <a:p>
            <a:pPr algn="l" eaLnBrk="1" hangingPunct="1"/>
            <a:r>
              <a:rPr lang="en-US" altLang="el-GR" sz="2000" i="1" dirty="0">
                <a:latin typeface="+mn-lt"/>
                <a:cs typeface="Times New Roman" pitchFamily="18" charset="0"/>
              </a:rPr>
              <a:t> </a:t>
            </a:r>
            <a:r>
              <a:rPr lang="el-GR" altLang="el-GR" sz="2000" i="1" dirty="0">
                <a:latin typeface="+mn-lt"/>
                <a:cs typeface="Times New Roman" pitchFamily="18" charset="0"/>
              </a:rPr>
              <a:t>       πρόσθεσε  το </a:t>
            </a:r>
            <a:r>
              <a:rPr lang="en-US" altLang="el-GR" sz="2000" i="1" dirty="0">
                <a:latin typeface="+mn-lt"/>
                <a:cs typeface="Times New Roman" pitchFamily="18" charset="0"/>
              </a:rPr>
              <a:t> grade </a:t>
            </a:r>
            <a:r>
              <a:rPr lang="el-GR" altLang="el-GR" sz="2000" i="1" dirty="0">
                <a:latin typeface="+mn-lt"/>
                <a:cs typeface="Times New Roman" pitchFamily="18" charset="0"/>
              </a:rPr>
              <a:t>στο </a:t>
            </a:r>
            <a:r>
              <a:rPr lang="en-US" altLang="el-GR" sz="2000" i="1" dirty="0">
                <a:latin typeface="+mn-lt"/>
                <a:cs typeface="Times New Roman" pitchFamily="18" charset="0"/>
              </a:rPr>
              <a:t> total </a:t>
            </a:r>
            <a:br>
              <a:rPr lang="en-US" altLang="el-GR" sz="2000" i="1" dirty="0">
                <a:latin typeface="+mn-lt"/>
                <a:cs typeface="Times New Roman" pitchFamily="18" charset="0"/>
              </a:rPr>
            </a:br>
            <a:r>
              <a:rPr lang="en-US" altLang="el-GR" sz="2000" i="1" dirty="0">
                <a:latin typeface="+mn-lt"/>
                <a:cs typeface="Times New Roman" pitchFamily="18" charset="0"/>
              </a:rPr>
              <a:t> </a:t>
            </a:r>
            <a:r>
              <a:rPr lang="el-GR" altLang="el-GR" sz="2000" i="1" dirty="0">
                <a:latin typeface="+mn-lt"/>
                <a:cs typeface="Times New Roman" pitchFamily="18" charset="0"/>
              </a:rPr>
              <a:t>       αύξησε τον </a:t>
            </a:r>
            <a:r>
              <a:rPr lang="en-US" altLang="el-GR" sz="2000" i="1" dirty="0">
                <a:latin typeface="+mn-lt"/>
                <a:cs typeface="Times New Roman" pitchFamily="18" charset="0"/>
              </a:rPr>
              <a:t>counter</a:t>
            </a:r>
            <a:r>
              <a:rPr lang="el-GR" altLang="el-GR" sz="2000" i="1" dirty="0">
                <a:latin typeface="+mn-lt"/>
                <a:cs typeface="Times New Roman" pitchFamily="18" charset="0"/>
              </a:rPr>
              <a:t> κατά ένα </a:t>
            </a: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If </a:t>
            </a:r>
            <a:r>
              <a:rPr lang="el-GR" altLang="el-GR" sz="2000" i="1" dirty="0">
                <a:latin typeface="+mn-lt"/>
                <a:cs typeface="Times New Roman" pitchFamily="18" charset="0"/>
              </a:rPr>
              <a:t> ο </a:t>
            </a:r>
            <a:r>
              <a:rPr lang="en-US" altLang="el-GR" sz="2000" i="1" dirty="0">
                <a:latin typeface="+mn-lt"/>
                <a:cs typeface="Times New Roman" pitchFamily="18" charset="0"/>
              </a:rPr>
              <a:t> counter </a:t>
            </a:r>
            <a:r>
              <a:rPr lang="el-GR" altLang="el-GR" sz="2000" i="1" dirty="0">
                <a:latin typeface="+mn-lt"/>
                <a:cs typeface="Times New Roman" pitchFamily="18" charset="0"/>
              </a:rPr>
              <a:t>δεν είναι ίσος με το μηδέν</a:t>
            </a: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         average </a:t>
            </a:r>
            <a:r>
              <a:rPr lang="el-GR" altLang="el-GR" sz="2000" i="1" dirty="0">
                <a:latin typeface="+mn-lt"/>
                <a:cs typeface="Times New Roman" pitchFamily="18" charset="0"/>
              </a:rPr>
              <a:t>= </a:t>
            </a:r>
            <a:r>
              <a:rPr lang="en-US" altLang="el-GR" sz="2000" i="1" dirty="0">
                <a:latin typeface="+mn-lt"/>
                <a:cs typeface="Times New Roman" pitchFamily="18" charset="0"/>
              </a:rPr>
              <a:t>total </a:t>
            </a:r>
            <a:r>
              <a:rPr lang="el-GR" altLang="el-GR" sz="2000" i="1" dirty="0">
                <a:latin typeface="+mn-lt"/>
                <a:cs typeface="Times New Roman" pitchFamily="18" charset="0"/>
              </a:rPr>
              <a:t>/</a:t>
            </a:r>
            <a:r>
              <a:rPr lang="en-US" altLang="el-GR" sz="2000" i="1" dirty="0">
                <a:latin typeface="+mn-lt"/>
                <a:cs typeface="Times New Roman" pitchFamily="18" charset="0"/>
              </a:rPr>
              <a:t> counter</a:t>
            </a:r>
            <a:br>
              <a:rPr lang="en-US" altLang="el-GR" sz="2000" i="1" dirty="0">
                <a:latin typeface="+mn-lt"/>
                <a:cs typeface="Times New Roman" pitchFamily="18" charset="0"/>
              </a:rPr>
            </a:br>
            <a:r>
              <a:rPr lang="en-US" altLang="el-GR" sz="2000" i="1" dirty="0">
                <a:latin typeface="+mn-lt"/>
                <a:cs typeface="Times New Roman" pitchFamily="18" charset="0"/>
              </a:rPr>
              <a:t>        Print </a:t>
            </a:r>
            <a:r>
              <a:rPr lang="el-GR" altLang="el-GR" sz="2000" i="1" dirty="0">
                <a:latin typeface="+mn-lt"/>
                <a:cs typeface="Times New Roman" pitchFamily="18" charset="0"/>
              </a:rPr>
              <a:t> το</a:t>
            </a:r>
            <a:r>
              <a:rPr lang="en-US" altLang="el-GR" sz="2000" i="1" dirty="0">
                <a:latin typeface="+mn-lt"/>
                <a:cs typeface="Times New Roman" pitchFamily="18" charset="0"/>
              </a:rPr>
              <a:t> average</a:t>
            </a:r>
            <a:br>
              <a:rPr lang="en-US" altLang="el-GR" sz="2000" i="1" dirty="0">
                <a:latin typeface="+mn-lt"/>
                <a:cs typeface="Times New Roman" pitchFamily="18" charset="0"/>
              </a:rPr>
            </a:br>
            <a:r>
              <a:rPr lang="en-US" altLang="el-GR" sz="2000" i="1" dirty="0">
                <a:latin typeface="+mn-lt"/>
                <a:cs typeface="Times New Roman" pitchFamily="18" charset="0"/>
              </a:rPr>
              <a:t>Else</a:t>
            </a:r>
            <a:br>
              <a:rPr lang="en-US" altLang="el-GR" sz="2000" i="1" dirty="0">
                <a:latin typeface="+mn-lt"/>
                <a:cs typeface="Times New Roman" pitchFamily="18" charset="0"/>
              </a:rPr>
            </a:br>
            <a:r>
              <a:rPr lang="en-US" altLang="el-GR" sz="2000" i="1" dirty="0">
                <a:latin typeface="+mn-lt"/>
                <a:cs typeface="Times New Roman" pitchFamily="18" charset="0"/>
              </a:rPr>
              <a:t>        Print “</a:t>
            </a:r>
            <a:r>
              <a:rPr lang="el-GR" altLang="el-GR" sz="2000" i="1" dirty="0">
                <a:latin typeface="+mn-lt"/>
                <a:cs typeface="Times New Roman" pitchFamily="18" charset="0"/>
              </a:rPr>
              <a:t>Δεν έχουν εισαχθεί  </a:t>
            </a:r>
            <a:r>
              <a:rPr lang="en-US" altLang="el-GR" sz="2000" i="1" dirty="0">
                <a:latin typeface="+mn-lt"/>
                <a:cs typeface="Times New Roman" pitchFamily="18" charset="0"/>
              </a:rPr>
              <a:t>grades ”</a:t>
            </a:r>
          </a:p>
        </p:txBody>
      </p:sp>
      <p:sp>
        <p:nvSpPr>
          <p:cNvPr id="9" name="Rectangle 4" descr="Αρχικοποίησε το  total στο μηδέν.&#10;Αρχικοποίησε τον counter στο μηδέν. &#10;&#10;κάνε input  τον επόμενο grade ,&#10;&#10;While, grade != σημαία,&#10;        πρόσθεσε  το  grade στο  total,&#10;         αύξησε τον counter κατά ένα,&#10;         κάνε input  τον επόμενο grade.&#10;&#10;If  ο  counter δεν είναι ίσος με το μηδέν,&#10;         average ίσο με total διά counter,&#10;        Print  το average,&#10;Else,&#10;        Print, Δεν έχουν εισαχθεί grades.&#10;"/>
          <p:cNvSpPr>
            <a:spLocks noChangeArrowheads="1"/>
          </p:cNvSpPr>
          <p:nvPr/>
        </p:nvSpPr>
        <p:spPr bwMode="auto">
          <a:xfrm>
            <a:off x="304800" y="1200809"/>
            <a:ext cx="4191000" cy="53245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l-GR" altLang="el-GR" sz="2000" i="1" dirty="0">
                <a:latin typeface="+mn-lt"/>
                <a:cs typeface="Times New Roman" pitchFamily="18" charset="0"/>
              </a:rPr>
              <a:t>Αρχικοποίησε το </a:t>
            </a:r>
            <a:r>
              <a:rPr lang="en-US" altLang="el-GR" sz="2000" i="1" dirty="0">
                <a:latin typeface="+mn-lt"/>
                <a:cs typeface="Times New Roman" pitchFamily="18" charset="0"/>
              </a:rPr>
              <a:t> total </a:t>
            </a:r>
            <a:r>
              <a:rPr lang="el-GR" altLang="el-GR" sz="2000" i="1" dirty="0">
                <a:latin typeface="+mn-lt"/>
                <a:cs typeface="Times New Roman" pitchFamily="18" charset="0"/>
              </a:rPr>
              <a:t>στο μηδέν</a:t>
            </a:r>
            <a:r>
              <a:rPr lang="en-US" altLang="el-GR" sz="2000" i="1" dirty="0">
                <a:latin typeface="+mn-lt"/>
                <a:cs typeface="Times New Roman" pitchFamily="18" charset="0"/>
              </a:rPr>
              <a:t/>
            </a:r>
            <a:br>
              <a:rPr lang="en-US" altLang="el-GR" sz="2000" i="1" dirty="0">
                <a:latin typeface="+mn-lt"/>
                <a:cs typeface="Times New Roman" pitchFamily="18" charset="0"/>
              </a:rPr>
            </a:br>
            <a:r>
              <a:rPr lang="el-GR" altLang="el-GR" sz="2000" i="1" dirty="0">
                <a:latin typeface="+mn-lt"/>
                <a:cs typeface="Times New Roman" pitchFamily="18" charset="0"/>
              </a:rPr>
              <a:t> Αρχικοποίησε τον </a:t>
            </a:r>
            <a:r>
              <a:rPr lang="en-US" altLang="el-GR" sz="2000" i="1" dirty="0">
                <a:latin typeface="+mn-lt"/>
                <a:cs typeface="Times New Roman" pitchFamily="18" charset="0"/>
              </a:rPr>
              <a:t>counter </a:t>
            </a:r>
            <a:r>
              <a:rPr lang="el-GR" altLang="el-GR" sz="2000" i="1" dirty="0">
                <a:latin typeface="+mn-lt"/>
                <a:cs typeface="Times New Roman" pitchFamily="18" charset="0"/>
              </a:rPr>
              <a:t>στο μηδέν </a:t>
            </a:r>
            <a:r>
              <a:rPr lang="en-US" altLang="el-GR" sz="2000" i="1" dirty="0">
                <a:latin typeface="+mn-lt"/>
                <a:cs typeface="Times New Roman" pitchFamily="18" charset="0"/>
              </a:rPr>
              <a:t/>
            </a:r>
            <a:br>
              <a:rPr lang="en-US" altLang="el-GR" sz="2000" i="1" dirty="0">
                <a:latin typeface="+mn-lt"/>
                <a:cs typeface="Times New Roman" pitchFamily="18" charset="0"/>
              </a:rPr>
            </a:br>
            <a:endParaRPr lang="en-US" altLang="el-GR" sz="2000" i="1" dirty="0">
              <a:latin typeface="+mn-lt"/>
              <a:cs typeface="Times New Roman" pitchFamily="18" charset="0"/>
            </a:endParaRPr>
          </a:p>
          <a:p>
            <a:pPr algn="l" eaLnBrk="1" hangingPunct="1"/>
            <a:r>
              <a:rPr lang="el-GR" altLang="el-GR" sz="2000" b="1" i="1" dirty="0">
                <a:solidFill>
                  <a:schemeClr val="accent4"/>
                </a:solidFill>
                <a:latin typeface="+mn-lt"/>
                <a:cs typeface="Times New Roman" pitchFamily="18" charset="0"/>
              </a:rPr>
              <a:t>κάνε </a:t>
            </a:r>
            <a:r>
              <a:rPr lang="en-US" altLang="el-GR" sz="2000" b="1" i="1" dirty="0">
                <a:solidFill>
                  <a:schemeClr val="accent4"/>
                </a:solidFill>
                <a:latin typeface="+mn-lt"/>
                <a:cs typeface="Times New Roman" pitchFamily="18" charset="0"/>
              </a:rPr>
              <a:t>input </a:t>
            </a:r>
            <a:r>
              <a:rPr lang="el-GR" altLang="el-GR" sz="2000" b="1" i="1" dirty="0">
                <a:solidFill>
                  <a:schemeClr val="accent4"/>
                </a:solidFill>
                <a:latin typeface="+mn-lt"/>
                <a:cs typeface="Times New Roman" pitchFamily="18" charset="0"/>
              </a:rPr>
              <a:t> τον επόμενο </a:t>
            </a:r>
            <a:r>
              <a:rPr lang="en-US" altLang="el-GR" sz="2000" b="1" i="1" dirty="0">
                <a:solidFill>
                  <a:schemeClr val="accent4"/>
                </a:solidFill>
                <a:latin typeface="+mn-lt"/>
                <a:cs typeface="Times New Roman" pitchFamily="18" charset="0"/>
              </a:rPr>
              <a:t>grade </a:t>
            </a:r>
          </a:p>
          <a:p>
            <a:pPr algn="l" eaLnBrk="1" hangingPunct="1"/>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While (grade != </a:t>
            </a:r>
            <a:r>
              <a:rPr lang="el-GR" altLang="el-GR" sz="2000" i="1" dirty="0">
                <a:latin typeface="+mn-lt"/>
                <a:cs typeface="Times New Roman" pitchFamily="18" charset="0"/>
              </a:rPr>
              <a:t>σημαία</a:t>
            </a:r>
            <a:r>
              <a:rPr lang="en-US" altLang="el-GR" sz="2000" i="1" dirty="0">
                <a:latin typeface="+mn-lt"/>
                <a:cs typeface="Times New Roman" pitchFamily="18" charset="0"/>
              </a:rPr>
              <a:t>)</a:t>
            </a:r>
          </a:p>
          <a:p>
            <a:pPr algn="l" eaLnBrk="1" hangingPunct="1"/>
            <a:r>
              <a:rPr lang="en-US" altLang="el-GR" sz="2000" i="1" dirty="0">
                <a:latin typeface="+mn-lt"/>
                <a:cs typeface="Times New Roman" pitchFamily="18" charset="0"/>
              </a:rPr>
              <a:t>        </a:t>
            </a:r>
            <a:r>
              <a:rPr lang="el-GR" altLang="el-GR" sz="2000" i="1" dirty="0">
                <a:latin typeface="+mn-lt"/>
                <a:cs typeface="Times New Roman" pitchFamily="18" charset="0"/>
              </a:rPr>
              <a:t>πρόσθεσε  το </a:t>
            </a:r>
            <a:r>
              <a:rPr lang="en-US" altLang="el-GR" sz="2000" i="1" dirty="0">
                <a:latin typeface="+mn-lt"/>
                <a:cs typeface="Times New Roman" pitchFamily="18" charset="0"/>
              </a:rPr>
              <a:t> grade </a:t>
            </a:r>
            <a:r>
              <a:rPr lang="el-GR" altLang="el-GR" sz="2000" i="1" dirty="0">
                <a:latin typeface="+mn-lt"/>
                <a:cs typeface="Times New Roman" pitchFamily="18" charset="0"/>
              </a:rPr>
              <a:t>στο </a:t>
            </a:r>
            <a:r>
              <a:rPr lang="en-US" altLang="el-GR" sz="2000" i="1" dirty="0">
                <a:latin typeface="+mn-lt"/>
                <a:cs typeface="Times New Roman" pitchFamily="18" charset="0"/>
              </a:rPr>
              <a:t> total</a:t>
            </a:r>
            <a:br>
              <a:rPr lang="en-US" altLang="el-GR" sz="2000" i="1" dirty="0">
                <a:latin typeface="+mn-lt"/>
                <a:cs typeface="Times New Roman" pitchFamily="18" charset="0"/>
              </a:rPr>
            </a:br>
            <a:r>
              <a:rPr lang="en-US" altLang="el-GR" sz="2000" i="1" dirty="0">
                <a:latin typeface="+mn-lt"/>
                <a:cs typeface="Times New Roman" pitchFamily="18" charset="0"/>
              </a:rPr>
              <a:t>         </a:t>
            </a:r>
            <a:r>
              <a:rPr lang="el-GR" altLang="el-GR" sz="2000" i="1" dirty="0">
                <a:latin typeface="+mn-lt"/>
                <a:cs typeface="Times New Roman" pitchFamily="18" charset="0"/>
              </a:rPr>
              <a:t>αύξησε τον </a:t>
            </a:r>
            <a:r>
              <a:rPr lang="en-US" altLang="el-GR" sz="2000" i="1" dirty="0">
                <a:latin typeface="+mn-lt"/>
                <a:cs typeface="Times New Roman" pitchFamily="18" charset="0"/>
              </a:rPr>
              <a:t>counter</a:t>
            </a:r>
            <a:r>
              <a:rPr lang="el-GR" altLang="el-GR" sz="2000" i="1" dirty="0">
                <a:latin typeface="+mn-lt"/>
                <a:cs typeface="Times New Roman" pitchFamily="18" charset="0"/>
              </a:rPr>
              <a:t> κατά ένα</a:t>
            </a: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         </a:t>
            </a:r>
            <a:r>
              <a:rPr lang="el-GR" altLang="el-GR" sz="2000" b="1" i="1" dirty="0">
                <a:solidFill>
                  <a:schemeClr val="accent4"/>
                </a:solidFill>
                <a:latin typeface="+mn-lt"/>
                <a:cs typeface="Times New Roman" pitchFamily="18" charset="0"/>
              </a:rPr>
              <a:t>κάνε </a:t>
            </a:r>
            <a:r>
              <a:rPr lang="en-US" altLang="el-GR" sz="2000" b="1" i="1" dirty="0">
                <a:solidFill>
                  <a:schemeClr val="accent4"/>
                </a:solidFill>
                <a:latin typeface="+mn-lt"/>
                <a:cs typeface="Times New Roman" pitchFamily="18" charset="0"/>
              </a:rPr>
              <a:t>input </a:t>
            </a:r>
            <a:r>
              <a:rPr lang="el-GR" altLang="el-GR" sz="2000" b="1" i="1" dirty="0">
                <a:solidFill>
                  <a:schemeClr val="accent4"/>
                </a:solidFill>
                <a:latin typeface="+mn-lt"/>
                <a:cs typeface="Times New Roman" pitchFamily="18" charset="0"/>
              </a:rPr>
              <a:t> τον επόμενο </a:t>
            </a:r>
            <a:r>
              <a:rPr lang="en-US" altLang="el-GR" sz="2000" b="1" i="1" dirty="0">
                <a:solidFill>
                  <a:schemeClr val="accent4"/>
                </a:solidFill>
                <a:latin typeface="+mn-lt"/>
                <a:cs typeface="Times New Roman" pitchFamily="18" charset="0"/>
              </a:rPr>
              <a:t>grade </a:t>
            </a:r>
          </a:p>
          <a:p>
            <a:pPr algn="l" eaLnBrk="1" hangingPunct="1"/>
            <a:r>
              <a:rPr lang="en-US" altLang="el-GR" sz="2000" i="1" dirty="0">
                <a:solidFill>
                  <a:schemeClr val="accent4"/>
                </a:solidFill>
                <a:latin typeface="+mn-lt"/>
                <a:cs typeface="Times New Roman" pitchFamily="18" charset="0"/>
              </a:rPr>
              <a:t/>
            </a:r>
            <a:br>
              <a:rPr lang="en-US" altLang="el-GR" sz="2000" i="1" dirty="0">
                <a:solidFill>
                  <a:schemeClr val="accent4"/>
                </a:solidFill>
                <a:latin typeface="+mn-lt"/>
                <a:cs typeface="Times New Roman" pitchFamily="18" charset="0"/>
              </a:rPr>
            </a:br>
            <a:r>
              <a:rPr lang="en-US" altLang="el-GR" sz="2000" i="1" dirty="0">
                <a:latin typeface="+mn-lt"/>
                <a:cs typeface="Times New Roman" pitchFamily="18" charset="0"/>
              </a:rPr>
              <a:t>If </a:t>
            </a:r>
            <a:r>
              <a:rPr lang="el-GR" altLang="el-GR" sz="2000" i="1" dirty="0">
                <a:latin typeface="+mn-lt"/>
                <a:cs typeface="Times New Roman" pitchFamily="18" charset="0"/>
              </a:rPr>
              <a:t> ο </a:t>
            </a:r>
            <a:r>
              <a:rPr lang="en-US" altLang="el-GR" sz="2000" i="1" dirty="0">
                <a:latin typeface="+mn-lt"/>
                <a:cs typeface="Times New Roman" pitchFamily="18" charset="0"/>
              </a:rPr>
              <a:t> counter </a:t>
            </a:r>
            <a:r>
              <a:rPr lang="el-GR" altLang="el-GR" sz="2000" i="1" dirty="0">
                <a:latin typeface="+mn-lt"/>
                <a:cs typeface="Times New Roman" pitchFamily="18" charset="0"/>
              </a:rPr>
              <a:t>δεν είναι ίσος με το μηδέν</a:t>
            </a:r>
            <a:r>
              <a:rPr lang="en-US" altLang="el-GR" sz="2000" i="1" dirty="0">
                <a:latin typeface="+mn-lt"/>
                <a:cs typeface="Times New Roman" pitchFamily="18" charset="0"/>
              </a:rPr>
              <a:t/>
            </a:r>
            <a:br>
              <a:rPr lang="en-US" altLang="el-GR" sz="2000" i="1" dirty="0">
                <a:latin typeface="+mn-lt"/>
                <a:cs typeface="Times New Roman" pitchFamily="18" charset="0"/>
              </a:rPr>
            </a:br>
            <a:r>
              <a:rPr lang="en-US" altLang="el-GR" sz="2000" i="1" dirty="0">
                <a:latin typeface="+mn-lt"/>
                <a:cs typeface="Times New Roman" pitchFamily="18" charset="0"/>
              </a:rPr>
              <a:t>         average </a:t>
            </a:r>
            <a:r>
              <a:rPr lang="el-GR" altLang="el-GR" sz="2000" i="1" dirty="0">
                <a:latin typeface="+mn-lt"/>
                <a:cs typeface="Times New Roman" pitchFamily="18" charset="0"/>
              </a:rPr>
              <a:t>= </a:t>
            </a:r>
            <a:r>
              <a:rPr lang="en-US" altLang="el-GR" sz="2000" i="1" dirty="0">
                <a:latin typeface="+mn-lt"/>
                <a:cs typeface="Times New Roman" pitchFamily="18" charset="0"/>
              </a:rPr>
              <a:t>total </a:t>
            </a:r>
            <a:r>
              <a:rPr lang="el-GR" altLang="el-GR" sz="2000" i="1" dirty="0">
                <a:latin typeface="+mn-lt"/>
                <a:cs typeface="Times New Roman" pitchFamily="18" charset="0"/>
              </a:rPr>
              <a:t>/</a:t>
            </a:r>
            <a:r>
              <a:rPr lang="en-US" altLang="el-GR" sz="2000" i="1" dirty="0">
                <a:latin typeface="+mn-lt"/>
                <a:cs typeface="Times New Roman" pitchFamily="18" charset="0"/>
              </a:rPr>
              <a:t> counter</a:t>
            </a:r>
            <a:br>
              <a:rPr lang="en-US" altLang="el-GR" sz="2000" i="1" dirty="0">
                <a:latin typeface="+mn-lt"/>
                <a:cs typeface="Times New Roman" pitchFamily="18" charset="0"/>
              </a:rPr>
            </a:br>
            <a:r>
              <a:rPr lang="en-US" altLang="el-GR" sz="2000" i="1" dirty="0">
                <a:latin typeface="+mn-lt"/>
                <a:cs typeface="Times New Roman" pitchFamily="18" charset="0"/>
              </a:rPr>
              <a:t>        Print </a:t>
            </a:r>
            <a:r>
              <a:rPr lang="el-GR" altLang="el-GR" sz="2000" i="1" dirty="0">
                <a:latin typeface="+mn-lt"/>
                <a:cs typeface="Times New Roman" pitchFamily="18" charset="0"/>
              </a:rPr>
              <a:t> το</a:t>
            </a:r>
            <a:r>
              <a:rPr lang="en-US" altLang="el-GR" sz="2000" i="1" dirty="0">
                <a:latin typeface="+mn-lt"/>
                <a:cs typeface="Times New Roman" pitchFamily="18" charset="0"/>
              </a:rPr>
              <a:t> average</a:t>
            </a:r>
            <a:br>
              <a:rPr lang="en-US" altLang="el-GR" sz="2000" i="1" dirty="0">
                <a:latin typeface="+mn-lt"/>
                <a:cs typeface="Times New Roman" pitchFamily="18" charset="0"/>
              </a:rPr>
            </a:br>
            <a:r>
              <a:rPr lang="en-US" altLang="el-GR" sz="2000" i="1" dirty="0">
                <a:latin typeface="+mn-lt"/>
                <a:cs typeface="Times New Roman" pitchFamily="18" charset="0"/>
              </a:rPr>
              <a:t>Else</a:t>
            </a:r>
            <a:br>
              <a:rPr lang="en-US" altLang="el-GR" sz="2000" i="1" dirty="0">
                <a:latin typeface="+mn-lt"/>
                <a:cs typeface="Times New Roman" pitchFamily="18" charset="0"/>
              </a:rPr>
            </a:br>
            <a:r>
              <a:rPr lang="en-US" altLang="el-GR" sz="2000" i="1" dirty="0">
                <a:latin typeface="+mn-lt"/>
                <a:cs typeface="Times New Roman" pitchFamily="18" charset="0"/>
              </a:rPr>
              <a:t>        Print “</a:t>
            </a:r>
            <a:r>
              <a:rPr lang="el-GR" altLang="el-GR" sz="2000" i="1" dirty="0">
                <a:latin typeface="+mn-lt"/>
                <a:cs typeface="Times New Roman" pitchFamily="18" charset="0"/>
              </a:rPr>
              <a:t>Δεν έχουν εισαχθεί  </a:t>
            </a:r>
            <a:r>
              <a:rPr lang="en-US" altLang="el-GR" sz="2000" i="1" dirty="0">
                <a:latin typeface="+mn-lt"/>
                <a:cs typeface="Times New Roman" pitchFamily="18" charset="0"/>
              </a:rPr>
              <a:t>grades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Χρήση του </a:t>
            </a:r>
            <a:r>
              <a:rPr lang="en-US" altLang="el-GR" sz="4000" u="sng" dirty="0" smtClean="0">
                <a:solidFill>
                  <a:schemeClr val="tx2"/>
                </a:solidFill>
              </a:rPr>
              <a:t>Break</a:t>
            </a:r>
            <a:r>
              <a:rPr lang="el-GR" altLang="el-GR" sz="4000" u="sng" dirty="0" smtClean="0">
                <a:solidFill>
                  <a:schemeClr val="tx2"/>
                </a:solidFill>
              </a:rPr>
              <a:t>: Η παροιμία </a:t>
            </a:r>
            <a:r>
              <a:rPr lang="en-US" altLang="el-GR" sz="4000" u="sng" dirty="0" smtClean="0">
                <a:solidFill>
                  <a:schemeClr val="tx2"/>
                </a:solidFill>
              </a:rPr>
              <a:t>Loop</a:t>
            </a:r>
            <a:r>
              <a:rPr lang="el-GR" altLang="el-GR" sz="4000" u="sng" dirty="0" smtClean="0">
                <a:solidFill>
                  <a:schemeClr val="tx2"/>
                </a:solidFill>
              </a:rPr>
              <a:t> </a:t>
            </a:r>
            <a:r>
              <a:rPr lang="en-US" altLang="el-GR" sz="4000" u="sng" dirty="0" smtClean="0">
                <a:solidFill>
                  <a:schemeClr val="tx2"/>
                </a:solidFill>
              </a:rPr>
              <a:t>and</a:t>
            </a:r>
            <a:r>
              <a:rPr lang="el-GR" altLang="el-GR" sz="4000" u="sng" dirty="0" smtClean="0">
                <a:solidFill>
                  <a:schemeClr val="tx2"/>
                </a:solidFill>
              </a:rPr>
              <a:t> </a:t>
            </a:r>
            <a:r>
              <a:rPr lang="en-US" altLang="el-GR" sz="4000" u="sng" dirty="0" smtClean="0">
                <a:solidFill>
                  <a:schemeClr val="tx2"/>
                </a:solidFill>
              </a:rPr>
              <a:t>a</a:t>
            </a:r>
            <a:r>
              <a:rPr lang="el-GR" altLang="el-GR" sz="4000" u="sng" dirty="0" smtClean="0">
                <a:solidFill>
                  <a:schemeClr val="tx2"/>
                </a:solidFill>
              </a:rPr>
              <a:t> </a:t>
            </a:r>
            <a:r>
              <a:rPr lang="en-US" altLang="el-GR" sz="4000" u="sng" dirty="0" smtClean="0">
                <a:solidFill>
                  <a:schemeClr val="tx2"/>
                </a:solidFill>
              </a:rPr>
              <a:t>Half</a:t>
            </a:r>
            <a:r>
              <a:rPr lang="el-GR" altLang="el-GR" sz="4000" u="sng" dirty="0" smtClean="0">
                <a:solidFill>
                  <a:schemeClr val="tx2"/>
                </a:solidFill>
              </a:rPr>
              <a:t> (2 από 5)</a:t>
            </a:r>
            <a:endParaRPr lang="el-GR" altLang="el-GR" sz="4000" u="sng" dirty="0">
              <a:solidFill>
                <a:schemeClr val="tx2"/>
              </a:solidFill>
              <a:latin typeface="+mn-lt"/>
            </a:endParaRPr>
          </a:p>
        </p:txBody>
      </p:sp>
      <p:sp>
        <p:nvSpPr>
          <p:cNvPr id="2" name="Ορθογώνιο 1" descr="// BreakTester τελεία cs,&#10;// Using the break statement in a for structure.&#10;    &#10;using System,&#10;&#10;    &#10;class Break Tester,&#10;άγκιστρο,&#10;static void Main, string[] args, &#10;άγκιστρο,&#10;string output ίσο με &quot;&quot;,&#10;int count, (σχόλιο: Το loop ξεκινά στο 1, πάει μέχρι το 10 και με βήμα 1&#10;).&#10; &#10;for count ίσο με 1, count μικρότερο ή ίσο του 10, count σύν σύν,&#10;άγκιστρο,&#10;if  count == 3, (σχόλιο: If  το count = 3 τότε κάνε break &#10;).&#10;break,           // skip remaining code in loop, &#10;"/>
          <p:cNvSpPr/>
          <p:nvPr>
            <p:custDataLst>
              <p:tags r:id="rId3"/>
            </p:custDataLst>
          </p:nvPr>
        </p:nvSpPr>
        <p:spPr>
          <a:xfrm>
            <a:off x="467544" y="1268760"/>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BreakTester.cs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Using the break statement in a for structure.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BreakTester</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count;</a:t>
            </a:r>
          </a:p>
          <a:p>
            <a:r>
              <a:rPr lang="en-US" altLang="el-GR" sz="2000" dirty="0">
                <a:solidFill>
                  <a:srgbClr val="5F5F5F"/>
                </a:solidFill>
                <a:cs typeface="Times New Roman" pitchFamily="18" charset="0"/>
              </a:rPr>
              <a:t>13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count =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 count &lt;= </a:t>
            </a:r>
            <a:r>
              <a:rPr lang="en-US" altLang="el-GR" sz="2000" dirty="0">
                <a:solidFill>
                  <a:srgbClr val="4DA6FF"/>
                </a:solidFill>
                <a:cs typeface="Courier New" pitchFamily="49" charset="0"/>
              </a:rPr>
              <a:t>10</a:t>
            </a:r>
            <a:r>
              <a:rPr lang="en-US" altLang="el-GR" sz="2000" dirty="0">
                <a:solidFill>
                  <a:srgbClr val="000000"/>
                </a:solidFill>
                <a:cs typeface="Times New Roman" pitchFamily="18" charset="0"/>
              </a:rPr>
              <a:t>; count++ )</a:t>
            </a:r>
          </a:p>
          <a:p>
            <a:r>
              <a:rPr lang="en-US" altLang="el-GR" sz="2000" dirty="0">
                <a:solidFill>
                  <a:srgbClr val="5F5F5F"/>
                </a:solidFill>
                <a:cs typeface="Times New Roman" pitchFamily="18" charset="0"/>
              </a:rPr>
              <a:t>15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16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if</a:t>
            </a:r>
            <a:r>
              <a:rPr lang="en-US" altLang="el-GR" sz="2000" dirty="0">
                <a:solidFill>
                  <a:srgbClr val="000000"/>
                </a:solidFill>
                <a:cs typeface="Times New Roman" pitchFamily="18" charset="0"/>
              </a:rPr>
              <a:t> ( count == </a:t>
            </a:r>
            <a:r>
              <a:rPr lang="en-US" altLang="el-GR" sz="2000" dirty="0">
                <a:solidFill>
                  <a:srgbClr val="4DA6FF"/>
                </a:solidFill>
                <a:cs typeface="Courier New" pitchFamily="49" charset="0"/>
              </a:rPr>
              <a:t>3</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17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break</a:t>
            </a:r>
            <a:r>
              <a:rPr lang="en-US" altLang="el-GR" sz="2000" dirty="0">
                <a:solidFill>
                  <a:srgbClr val="000000"/>
                </a:solidFill>
                <a:cs typeface="Times New Roman" pitchFamily="18" charset="0"/>
              </a:rPr>
              <a:t>;           </a:t>
            </a:r>
            <a:r>
              <a:rPr lang="en-US" altLang="el-GR" sz="2000" dirty="0">
                <a:solidFill>
                  <a:srgbClr val="008000"/>
                </a:solidFill>
                <a:cs typeface="Courier New" pitchFamily="49" charset="0"/>
              </a:rPr>
              <a:t>/</a:t>
            </a:r>
            <a:r>
              <a:rPr lang="en-US" altLang="el-GR" sz="2000" dirty="0">
                <a:solidFill>
                  <a:schemeClr val="accent5">
                    <a:lumMod val="75000"/>
                  </a:schemeClr>
                </a:solidFill>
                <a:cs typeface="Courier New" pitchFamily="49" charset="0"/>
              </a:rPr>
              <a:t>/ skip remaining code in loop </a:t>
            </a:r>
            <a:endParaRPr lang="en-US" altLang="el-GR" sz="2000" dirty="0">
              <a:solidFill>
                <a:schemeClr val="accent5">
                  <a:lumMod val="75000"/>
                </a:schemeClr>
              </a:solidFill>
              <a:cs typeface="Times New Roman" pitchFamily="18" charset="0"/>
            </a:endParaRPr>
          </a:p>
        </p:txBody>
      </p:sp>
      <p:sp>
        <p:nvSpPr>
          <p:cNvPr id="34" name="Text Box 8" descr="."/>
          <p:cNvSpPr txBox="1">
            <a:spLocks noChangeArrowheads="1"/>
          </p:cNvSpPr>
          <p:nvPr/>
        </p:nvSpPr>
        <p:spPr bwMode="auto">
          <a:xfrm>
            <a:off x="4211960" y="3429000"/>
            <a:ext cx="26828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a:t>
            </a:r>
            <a:r>
              <a:rPr lang="en-US" altLang="el-GR" sz="2000" dirty="0">
                <a:latin typeface="+mn-lt"/>
                <a:cs typeface="Times New Roman" pitchFamily="18" charset="0"/>
              </a:rPr>
              <a:t>loop </a:t>
            </a:r>
            <a:r>
              <a:rPr lang="el-GR" altLang="el-GR" sz="2000" dirty="0">
                <a:latin typeface="+mn-lt"/>
                <a:cs typeface="Times New Roman" pitchFamily="18" charset="0"/>
              </a:rPr>
              <a:t>ξεκινά στο 1</a:t>
            </a:r>
            <a:r>
              <a:rPr lang="en-US" altLang="el-GR" sz="2000" dirty="0">
                <a:latin typeface="+mn-lt"/>
                <a:cs typeface="Times New Roman" pitchFamily="18" charset="0"/>
              </a:rPr>
              <a:t>, </a:t>
            </a:r>
            <a:r>
              <a:rPr lang="el-GR" altLang="el-GR" sz="2000" dirty="0">
                <a:latin typeface="+mn-lt"/>
                <a:cs typeface="Times New Roman" pitchFamily="18" charset="0"/>
              </a:rPr>
              <a:t>πάει μέχρι το 10</a:t>
            </a:r>
            <a:r>
              <a:rPr lang="en-US" altLang="el-GR" sz="2000" dirty="0">
                <a:latin typeface="+mn-lt"/>
                <a:cs typeface="Times New Roman" pitchFamily="18" charset="0"/>
              </a:rPr>
              <a:t> </a:t>
            </a:r>
            <a:r>
              <a:rPr lang="el-GR" altLang="el-GR" sz="2000" dirty="0">
                <a:latin typeface="+mn-lt"/>
                <a:cs typeface="Times New Roman" pitchFamily="18" charset="0"/>
              </a:rPr>
              <a:t>και με βήμα 1</a:t>
            </a:r>
            <a:endParaRPr lang="en-US" altLang="el-GR" sz="2000" dirty="0">
              <a:latin typeface="+mn-lt"/>
              <a:cs typeface="Times New Roman" pitchFamily="18" charset="0"/>
            </a:endParaRPr>
          </a:p>
        </p:txBody>
      </p:sp>
      <p:sp>
        <p:nvSpPr>
          <p:cNvPr id="35" name="Line 9" descr="."/>
          <p:cNvSpPr>
            <a:spLocks noChangeShapeType="1"/>
          </p:cNvSpPr>
          <p:nvPr/>
        </p:nvSpPr>
        <p:spPr bwMode="auto">
          <a:xfrm rot="900000" flipH="1">
            <a:off x="2643180" y="3730298"/>
            <a:ext cx="1409365" cy="14174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36" name="Text Box 11" descr="."/>
          <p:cNvSpPr txBox="1">
            <a:spLocks noChangeArrowheads="1"/>
          </p:cNvSpPr>
          <p:nvPr>
            <p:custDataLst>
              <p:tags r:id="rId4"/>
            </p:custDataLst>
          </p:nvPr>
        </p:nvSpPr>
        <p:spPr bwMode="auto">
          <a:xfrm>
            <a:off x="4643805" y="5333146"/>
            <a:ext cx="3456587"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a:t>
            </a:r>
            <a:r>
              <a:rPr lang="el-GR" altLang="el-GR" sz="2000" dirty="0">
                <a:latin typeface="+mn-lt"/>
                <a:cs typeface="Times New Roman" pitchFamily="18" charset="0"/>
              </a:rPr>
              <a:t> το </a:t>
            </a:r>
            <a:r>
              <a:rPr lang="en-US" altLang="el-GR" sz="2000" dirty="0">
                <a:latin typeface="+mn-lt"/>
                <a:cs typeface="Times New Roman" pitchFamily="18" charset="0"/>
              </a:rPr>
              <a:t>count = 3 </a:t>
            </a:r>
            <a:r>
              <a:rPr lang="el-GR" altLang="el-GR" sz="2000" dirty="0">
                <a:latin typeface="+mn-lt"/>
                <a:cs typeface="Times New Roman" pitchFamily="18" charset="0"/>
              </a:rPr>
              <a:t>τότε κάνε </a:t>
            </a:r>
            <a:r>
              <a:rPr lang="en-US" altLang="el-GR" sz="2000" dirty="0">
                <a:latin typeface="+mn-lt"/>
                <a:cs typeface="Times New Roman" pitchFamily="18" charset="0"/>
              </a:rPr>
              <a:t>break </a:t>
            </a:r>
          </a:p>
        </p:txBody>
      </p:sp>
      <p:sp>
        <p:nvSpPr>
          <p:cNvPr id="37" name="Line 12" descr="."/>
          <p:cNvSpPr>
            <a:spLocks noChangeShapeType="1"/>
          </p:cNvSpPr>
          <p:nvPr/>
        </p:nvSpPr>
        <p:spPr bwMode="auto">
          <a:xfrm flipH="1">
            <a:off x="2195735" y="5576032"/>
            <a:ext cx="2448069" cy="30123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Χρήση του </a:t>
            </a:r>
            <a:r>
              <a:rPr lang="en-US" altLang="el-GR" sz="4000" u="sng" dirty="0" smtClean="0">
                <a:solidFill>
                  <a:schemeClr val="tx2"/>
                </a:solidFill>
              </a:rPr>
              <a:t>Break</a:t>
            </a:r>
            <a:r>
              <a:rPr lang="el-GR" altLang="el-GR" sz="4000" u="sng" dirty="0" smtClean="0">
                <a:solidFill>
                  <a:schemeClr val="tx2"/>
                </a:solidFill>
              </a:rPr>
              <a:t>: Η παροιμία </a:t>
            </a:r>
            <a:r>
              <a:rPr lang="en-US" altLang="el-GR" sz="4000" u="sng" dirty="0" smtClean="0">
                <a:solidFill>
                  <a:schemeClr val="tx2"/>
                </a:solidFill>
              </a:rPr>
              <a:t>Loop and a Half</a:t>
            </a:r>
            <a:r>
              <a:rPr lang="el-GR" altLang="el-GR" sz="4000" u="sng" dirty="0" smtClean="0">
                <a:solidFill>
                  <a:schemeClr val="tx2"/>
                </a:solidFill>
              </a:rPr>
              <a:t> (3 από 5)</a:t>
            </a:r>
            <a:endParaRPr lang="el-GR" altLang="el-GR" sz="4000" u="sng" dirty="0">
              <a:solidFill>
                <a:schemeClr val="tx2"/>
              </a:solidFill>
              <a:latin typeface="+mn-lt"/>
            </a:endParaRPr>
          </a:p>
        </p:txBody>
      </p:sp>
      <p:sp>
        <p:nvSpPr>
          <p:cNvPr id="2" name="Ορθογώνιο 1" descr="// if count == 3,&#10; &#10;output σύν ίσο με count σύν &quot; &quot;,&#10;   &#10;άγκιστρο, // end for loop,&#10;   &#10;output σύν ίσο με  \ n Broke out of loop at count ίσο με &quot; σύν count, (σχόλιο: Δείξε την τελευταία τιμή που έχει ο counter πριν το break&#10;).&#10;   &#10;Console τελεία Write Line, output, (σχόλιο: Εκτυπώνει το μήνυμα!&#10;).&#10;   &#10;άγκιστρο, // end method Main,&#10;   &#10;άγκιστρο, // end class Break Tester.&#10;"/>
          <p:cNvSpPr/>
          <p:nvPr>
            <p:custDataLst>
              <p:tags r:id="rId3"/>
            </p:custDataLst>
          </p:nvPr>
        </p:nvSpPr>
        <p:spPr>
          <a:xfrm>
            <a:off x="467544" y="1535881"/>
            <a:ext cx="8219256" cy="4093428"/>
          </a:xfrm>
          <a:prstGeom prst="rect">
            <a:avLst/>
          </a:prstGeom>
        </p:spPr>
        <p:txBody>
          <a:bodyPr wrap="square">
            <a:spAutoFit/>
          </a:bodyPr>
          <a:lstStyle/>
          <a:p>
            <a:r>
              <a:rPr lang="en-US" altLang="el-GR" sz="2000" dirty="0">
                <a:solidFill>
                  <a:srgbClr val="5F5F5F"/>
                </a:solidFill>
                <a:cs typeface="Times New Roman" pitchFamily="18" charset="0"/>
              </a:rPr>
              <a:t>18   </a:t>
            </a:r>
            <a:r>
              <a:rPr lang="en-US" altLang="el-GR" sz="2000" dirty="0">
                <a:solidFill>
                  <a:srgbClr val="000000"/>
                </a:solidFill>
                <a:cs typeface="Times New Roman" pitchFamily="18"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if count == 3</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         output += count +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for loop</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nBroke</a:t>
            </a:r>
            <a:r>
              <a:rPr lang="en-US" altLang="el-GR" sz="2000" dirty="0">
                <a:solidFill>
                  <a:srgbClr val="4DA6FF"/>
                </a:solidFill>
                <a:cs typeface="Courier New" pitchFamily="49" charset="0"/>
              </a:rPr>
              <a:t> out of loop at count = "</a:t>
            </a:r>
            <a:r>
              <a:rPr lang="en-US" altLang="el-GR" sz="2000" dirty="0">
                <a:solidFill>
                  <a:srgbClr val="000000"/>
                </a:solidFill>
                <a:cs typeface="Times New Roman" pitchFamily="18" charset="0"/>
              </a:rPr>
              <a:t> + count;</a:t>
            </a: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output );</a:t>
            </a: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BreakTester</a:t>
            </a:r>
            <a:endParaRPr lang="en-US" altLang="el-GR" sz="2000" dirty="0">
              <a:solidFill>
                <a:schemeClr val="accent5">
                  <a:lumMod val="75000"/>
                </a:schemeClr>
              </a:solidFill>
              <a:cs typeface="Courier New" pitchFamily="49" charset="0"/>
            </a:endParaRPr>
          </a:p>
        </p:txBody>
      </p:sp>
      <p:sp>
        <p:nvSpPr>
          <p:cNvPr id="34" name="Text Box 14" descr="."/>
          <p:cNvSpPr txBox="1">
            <a:spLocks noChangeArrowheads="1"/>
          </p:cNvSpPr>
          <p:nvPr/>
        </p:nvSpPr>
        <p:spPr bwMode="auto">
          <a:xfrm>
            <a:off x="4931693" y="1772816"/>
            <a:ext cx="27590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Δείξε την τελευταία τιμή που έχει ο </a:t>
            </a:r>
            <a:r>
              <a:rPr lang="en-US" altLang="el-GR" sz="2000" dirty="0">
                <a:latin typeface="+mn-lt"/>
                <a:cs typeface="Times New Roman" pitchFamily="18" charset="0"/>
              </a:rPr>
              <a:t>counter </a:t>
            </a:r>
            <a:r>
              <a:rPr lang="el-GR" altLang="el-GR" sz="2000" dirty="0">
                <a:latin typeface="+mn-lt"/>
                <a:cs typeface="Times New Roman" pitchFamily="18" charset="0"/>
              </a:rPr>
              <a:t>πριν το </a:t>
            </a:r>
            <a:r>
              <a:rPr lang="en-US" altLang="el-GR" sz="2000" dirty="0">
                <a:latin typeface="+mn-lt"/>
                <a:cs typeface="Times New Roman" pitchFamily="18" charset="0"/>
              </a:rPr>
              <a:t>break</a:t>
            </a:r>
          </a:p>
        </p:txBody>
      </p:sp>
      <p:sp>
        <p:nvSpPr>
          <p:cNvPr id="35" name="Line 15" descr="."/>
          <p:cNvSpPr>
            <a:spLocks noChangeShapeType="1"/>
          </p:cNvSpPr>
          <p:nvPr/>
        </p:nvSpPr>
        <p:spPr bwMode="auto">
          <a:xfrm flipH="1">
            <a:off x="3120356" y="2280647"/>
            <a:ext cx="1811336" cy="9323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36" name="Text Box 5" descr="."/>
          <p:cNvSpPr txBox="1">
            <a:spLocks noChangeArrowheads="1"/>
          </p:cNvSpPr>
          <p:nvPr/>
        </p:nvSpPr>
        <p:spPr bwMode="auto">
          <a:xfrm>
            <a:off x="4667200" y="3861048"/>
            <a:ext cx="3505200" cy="400110"/>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Εκτυπώνει το μήνυμα</a:t>
            </a:r>
            <a:r>
              <a:rPr lang="en-US" altLang="el-GR" sz="2000" dirty="0">
                <a:latin typeface="+mn-lt"/>
                <a:cs typeface="Times New Roman" pitchFamily="18" charset="0"/>
              </a:rPr>
              <a:t>!</a:t>
            </a:r>
          </a:p>
        </p:txBody>
      </p:sp>
      <p:sp>
        <p:nvSpPr>
          <p:cNvPr id="37" name="Line 6" descr="."/>
          <p:cNvSpPr>
            <a:spLocks noChangeShapeType="1"/>
          </p:cNvSpPr>
          <p:nvPr/>
        </p:nvSpPr>
        <p:spPr bwMode="auto">
          <a:xfrm flipH="1" flipV="1">
            <a:off x="4026024" y="3961074"/>
            <a:ext cx="641176" cy="1000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Χρήση του </a:t>
            </a:r>
            <a:r>
              <a:rPr lang="en-US" altLang="el-GR" sz="4000" u="sng" dirty="0" smtClean="0">
                <a:solidFill>
                  <a:schemeClr val="tx2"/>
                </a:solidFill>
              </a:rPr>
              <a:t>Break</a:t>
            </a:r>
            <a:r>
              <a:rPr lang="el-GR" altLang="el-GR" sz="4000" u="sng" dirty="0" smtClean="0">
                <a:solidFill>
                  <a:schemeClr val="tx2"/>
                </a:solidFill>
              </a:rPr>
              <a:t>: Η παροιμία </a:t>
            </a:r>
            <a:r>
              <a:rPr lang="en-US" altLang="el-GR" sz="4000" u="sng" dirty="0" smtClean="0">
                <a:solidFill>
                  <a:schemeClr val="tx2"/>
                </a:solidFill>
              </a:rPr>
              <a:t>Loop and a Half</a:t>
            </a:r>
            <a:r>
              <a:rPr lang="el-GR" altLang="el-GR" sz="4000" u="sng" dirty="0" smtClean="0">
                <a:solidFill>
                  <a:schemeClr val="tx2"/>
                </a:solidFill>
              </a:rPr>
              <a:t> (4 από 5)</a:t>
            </a:r>
            <a:endParaRPr lang="el-GR" altLang="el-GR" sz="4000" u="sng" dirty="0">
              <a:solidFill>
                <a:schemeClr val="tx2"/>
              </a:solidFill>
              <a:latin typeface="+mn-lt"/>
            </a:endParaRPr>
          </a:p>
        </p:txBody>
      </p:sp>
      <p:sp>
        <p:nvSpPr>
          <p:cNvPr id="2" name="Ορθογώνιο 1" descr="// BreakTester τελεία cs,&#10;// Using the break statement in a for structure.&#10;    &#10;using System,&#10;&#10;   &#10;class Break Tester,&#10;άγκιστρο,&#10;static void Main, string[] args, &#10;άγκιστρο,&#10;string output ίσο με &quot; &quot;,&#10;int count,&#10;   &#10;for count ίσο με 1, count μικρότερο ή ίσο του 10, count σύν σύν,&#10;άγκιστρο,&#10;if count == 3,&#10; break,           // skip remaining code in loop, &#10;"/>
          <p:cNvSpPr/>
          <p:nvPr>
            <p:custDataLst>
              <p:tags r:id="rId3"/>
            </p:custDataLst>
          </p:nvPr>
        </p:nvSpPr>
        <p:spPr>
          <a:xfrm>
            <a:off x="467544" y="1196752"/>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BreakTester.cs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Using the break statement in a for structure.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BreakTester</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a:t>
            </a:r>
            <a:r>
              <a:rPr lang="en-US" altLang="el-GR" sz="2000" dirty="0" err="1">
                <a:solidFill>
                  <a:srgbClr val="275AFF"/>
                </a:solidFill>
                <a:cs typeface="Courier New" pitchFamily="49" charset="0"/>
              </a:rPr>
              <a:t>int</a:t>
            </a:r>
            <a:r>
              <a:rPr lang="en-US" altLang="el-GR" sz="2000" dirty="0">
                <a:solidFill>
                  <a:srgbClr val="000000"/>
                </a:solidFill>
                <a:cs typeface="Times New Roman" pitchFamily="18" charset="0"/>
              </a:rPr>
              <a:t> count;</a:t>
            </a:r>
          </a:p>
          <a:p>
            <a:r>
              <a:rPr lang="en-US" altLang="el-GR" sz="2000" dirty="0">
                <a:solidFill>
                  <a:srgbClr val="5F5F5F"/>
                </a:solidFill>
                <a:cs typeface="Times New Roman" pitchFamily="18" charset="0"/>
              </a:rPr>
              <a:t>13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for</a:t>
            </a:r>
            <a:r>
              <a:rPr lang="en-US" altLang="el-GR" sz="2000" dirty="0">
                <a:solidFill>
                  <a:srgbClr val="000000"/>
                </a:solidFill>
                <a:cs typeface="Times New Roman" pitchFamily="18" charset="0"/>
              </a:rPr>
              <a:t> ( count = </a:t>
            </a:r>
            <a:r>
              <a:rPr lang="en-US" altLang="el-GR" sz="2000" dirty="0">
                <a:solidFill>
                  <a:srgbClr val="4DA6FF"/>
                </a:solidFill>
                <a:cs typeface="Courier New" pitchFamily="49" charset="0"/>
              </a:rPr>
              <a:t>1</a:t>
            </a:r>
            <a:r>
              <a:rPr lang="en-US" altLang="el-GR" sz="2000" dirty="0">
                <a:solidFill>
                  <a:srgbClr val="000000"/>
                </a:solidFill>
                <a:cs typeface="Times New Roman" pitchFamily="18" charset="0"/>
              </a:rPr>
              <a:t>; count &lt;= </a:t>
            </a:r>
            <a:r>
              <a:rPr lang="en-US" altLang="el-GR" sz="2000" dirty="0">
                <a:solidFill>
                  <a:srgbClr val="4DA6FF"/>
                </a:solidFill>
                <a:cs typeface="Courier New" pitchFamily="49" charset="0"/>
              </a:rPr>
              <a:t>10</a:t>
            </a:r>
            <a:r>
              <a:rPr lang="en-US" altLang="el-GR" sz="2000" dirty="0">
                <a:solidFill>
                  <a:srgbClr val="000000"/>
                </a:solidFill>
                <a:cs typeface="Times New Roman" pitchFamily="18" charset="0"/>
              </a:rPr>
              <a:t>; count++ )</a:t>
            </a:r>
          </a:p>
          <a:p>
            <a:r>
              <a:rPr lang="en-US" altLang="el-GR" sz="2000" dirty="0">
                <a:solidFill>
                  <a:srgbClr val="5F5F5F"/>
                </a:solidFill>
                <a:cs typeface="Times New Roman" pitchFamily="18" charset="0"/>
              </a:rPr>
              <a:t>15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16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if</a:t>
            </a:r>
            <a:r>
              <a:rPr lang="en-US" altLang="el-GR" sz="2000" dirty="0">
                <a:solidFill>
                  <a:srgbClr val="000000"/>
                </a:solidFill>
                <a:cs typeface="Times New Roman" pitchFamily="18" charset="0"/>
              </a:rPr>
              <a:t> ( count == </a:t>
            </a:r>
            <a:r>
              <a:rPr lang="en-US" altLang="el-GR" sz="2000" dirty="0">
                <a:solidFill>
                  <a:srgbClr val="4DA6FF"/>
                </a:solidFill>
                <a:cs typeface="Courier New" pitchFamily="49" charset="0"/>
              </a:rPr>
              <a:t>3</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17</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break</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skip remaining code in loop </a:t>
            </a:r>
            <a:endParaRPr lang="el-GR" sz="2000" dirty="0">
              <a:solidFill>
                <a:schemeClr val="accent5">
                  <a:lumMod val="75000"/>
                </a:schemeClr>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u="sng" dirty="0" smtClean="0">
                <a:solidFill>
                  <a:schemeClr val="tx2"/>
                </a:solidFill>
              </a:rPr>
              <a:t>Χρήση του </a:t>
            </a:r>
            <a:r>
              <a:rPr lang="en-US" altLang="el-GR" u="sng" dirty="0" smtClean="0">
                <a:solidFill>
                  <a:schemeClr val="tx2"/>
                </a:solidFill>
              </a:rPr>
              <a:t>Break</a:t>
            </a:r>
            <a:r>
              <a:rPr lang="el-GR" altLang="el-GR" u="sng" dirty="0" smtClean="0">
                <a:solidFill>
                  <a:schemeClr val="tx2"/>
                </a:solidFill>
              </a:rPr>
              <a:t>: Η παροιμία </a:t>
            </a:r>
            <a:r>
              <a:rPr lang="en-US" altLang="el-GR" u="sng" dirty="0" smtClean="0">
                <a:solidFill>
                  <a:schemeClr val="tx2"/>
                </a:solidFill>
              </a:rPr>
              <a:t>Loop and a Half </a:t>
            </a:r>
            <a:r>
              <a:rPr lang="el-GR" altLang="el-GR" u="sng" dirty="0" smtClean="0">
                <a:solidFill>
                  <a:schemeClr val="tx2"/>
                </a:solidFill>
              </a:rPr>
              <a:t>(5 από 5)</a:t>
            </a:r>
            <a:endParaRPr lang="el-GR" altLang="el-GR" u="sng" dirty="0">
              <a:solidFill>
                <a:schemeClr val="tx2"/>
              </a:solidFill>
              <a:latin typeface="+mn-lt"/>
            </a:endParaRPr>
          </a:p>
        </p:txBody>
      </p:sp>
      <p:sp>
        <p:nvSpPr>
          <p:cNvPr id="2" name="Ορθογώνιο 1" descr="// if count == 3,&#10;   &#10;output σύν ίσο με count σύν &quot; &quot;,&#10;   &#10;άγκιστρο, // end for loop,&#10;   &#10;output σύν ίσο με \ n Broke out of loop at count ίσο με &quot; σύν count,&#10;   &#10;Console τελεια Write Line,  output,&#10;   &#10;άγκιστρο, // end method Main,&#10;   &#10;άγκιστρο, // end class BreakTester.&#10;"/>
          <p:cNvSpPr/>
          <p:nvPr>
            <p:custDataLst>
              <p:tags r:id="rId3"/>
            </p:custDataLst>
          </p:nvPr>
        </p:nvSpPr>
        <p:spPr>
          <a:xfrm>
            <a:off x="467544" y="1823913"/>
            <a:ext cx="8219256" cy="4093428"/>
          </a:xfrm>
          <a:prstGeom prst="rect">
            <a:avLst/>
          </a:prstGeom>
        </p:spPr>
        <p:txBody>
          <a:bodyPr wrap="square">
            <a:spAutoFit/>
          </a:bodyPr>
          <a:lstStyle/>
          <a:p>
            <a:r>
              <a:rPr lang="en-US" altLang="el-GR" sz="2000" dirty="0">
                <a:solidFill>
                  <a:srgbClr val="5F5F5F"/>
                </a:solidFill>
                <a:cs typeface="Times New Roman" pitchFamily="18" charset="0"/>
              </a:rPr>
              <a:t>18   </a:t>
            </a:r>
            <a:r>
              <a:rPr lang="en-US" altLang="el-GR" sz="2000" dirty="0">
                <a:solidFill>
                  <a:srgbClr val="000000"/>
                </a:solidFill>
                <a:cs typeface="Times New Roman" pitchFamily="18"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if count == 3</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         output += count + </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for loop</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output +=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nBroke</a:t>
            </a:r>
            <a:r>
              <a:rPr lang="en-US" altLang="el-GR" sz="2000" dirty="0">
                <a:solidFill>
                  <a:srgbClr val="4DA6FF"/>
                </a:solidFill>
                <a:cs typeface="Courier New" pitchFamily="49" charset="0"/>
              </a:rPr>
              <a:t> out of loop at count = "</a:t>
            </a:r>
            <a:r>
              <a:rPr lang="en-US" altLang="el-GR" sz="2000" dirty="0">
                <a:solidFill>
                  <a:srgbClr val="000000"/>
                </a:solidFill>
                <a:cs typeface="Times New Roman" pitchFamily="18" charset="0"/>
              </a:rPr>
              <a:t> + count;</a:t>
            </a: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output );</a:t>
            </a:r>
          </a:p>
          <a:p>
            <a:r>
              <a:rPr lang="en-US" altLang="el-GR" sz="2000" dirty="0">
                <a:solidFill>
                  <a:srgbClr val="5F5F5F"/>
                </a:solidFill>
                <a:cs typeface="Times New Roman" pitchFamily="18" charset="0"/>
              </a:rPr>
              <a:t>28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29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Courier New" pitchFamily="49" charset="0"/>
              </a:rPr>
              <a:t>// end method Main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Courier New" pitchFamily="49" charset="0"/>
              </a:rPr>
              <a:t>// end class </a:t>
            </a:r>
            <a:r>
              <a:rPr lang="en-US" altLang="el-GR" sz="2000" dirty="0" err="1">
                <a:solidFill>
                  <a:schemeClr val="accent5">
                    <a:lumMod val="75000"/>
                  </a:schemeClr>
                </a:solidFill>
                <a:cs typeface="Courier New" pitchFamily="49" charset="0"/>
              </a:rPr>
              <a:t>BreakTester</a:t>
            </a:r>
            <a:endParaRPr lang="en-US" altLang="el-GR" sz="2000" dirty="0">
              <a:solidFill>
                <a:schemeClr val="accent5">
                  <a:lumMod val="75000"/>
                </a:schemeClr>
              </a:solidFill>
              <a:cs typeface="Courier New" pitchFamily="49"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u="sng" dirty="0" smtClean="0">
                <a:solidFill>
                  <a:schemeClr val="tx2"/>
                </a:solidFill>
                <a:latin typeface="+mn-lt"/>
              </a:rPr>
              <a:t>Το</a:t>
            </a:r>
            <a:r>
              <a:rPr lang="el-GR" altLang="el-GR" u="sng" dirty="0" smtClean="0">
                <a:solidFill>
                  <a:schemeClr val="tx2"/>
                </a:solidFill>
                <a:latin typeface="+mn-lt"/>
              </a:rPr>
              <a:t> </a:t>
            </a:r>
            <a:r>
              <a:rPr lang="en-US" altLang="el-GR" u="sng" dirty="0" smtClean="0">
                <a:solidFill>
                  <a:schemeClr val="tx2"/>
                </a:solidFill>
                <a:latin typeface="+mn-lt"/>
              </a:rPr>
              <a:t>switch Statement</a:t>
            </a:r>
            <a:r>
              <a:rPr lang="el-GR" altLang="el-GR" u="sng" dirty="0" smtClean="0">
                <a:solidFill>
                  <a:schemeClr val="tx2"/>
                </a:solidFill>
                <a:latin typeface="+mn-lt"/>
              </a:rPr>
              <a:t>: Σύνταξη</a:t>
            </a:r>
            <a:endParaRPr lang="el-GR" altLang="el-GR" u="sng" dirty="0">
              <a:solidFill>
                <a:schemeClr val="tx2"/>
              </a:solidFill>
              <a:latin typeface="+mn-lt"/>
            </a:endParaRPr>
          </a:p>
        </p:txBody>
      </p:sp>
      <p:sp>
        <p:nvSpPr>
          <p:cNvPr id="10" name="Rectangle 3"/>
          <p:cNvSpPr txBox="1">
            <a:spLocks noChangeArrowheads="1"/>
          </p:cNvSpPr>
          <p:nvPr/>
        </p:nvSpPr>
        <p:spPr>
          <a:xfrm>
            <a:off x="533400" y="1268760"/>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ZapfDingbats" pitchFamily="82" charset="2"/>
              <a:buNone/>
            </a:pPr>
            <a:r>
              <a:rPr lang="el-GR" altLang="el-GR" sz="2800" dirty="0" smtClean="0"/>
              <a:t>Η γενική σύνταξη του </a:t>
            </a:r>
            <a:r>
              <a:rPr lang="en-US" altLang="el-GR" sz="2800" dirty="0" smtClean="0"/>
              <a:t>switch statement </a:t>
            </a:r>
            <a:r>
              <a:rPr lang="el-GR" altLang="el-GR" sz="2800" dirty="0" smtClean="0"/>
              <a:t>είναι:</a:t>
            </a:r>
            <a:endParaRPr lang="el-GR" altLang="el-GR" sz="2800" dirty="0" smtClean="0"/>
          </a:p>
        </p:txBody>
      </p:sp>
      <p:sp>
        <p:nvSpPr>
          <p:cNvPr id="11" name="Text Box 4" descr="switch,  έκφραση, &#10;άγκιστρο,&#10;   case τιμή1 άνω κάτω τελεία,&#10;      κομμάτι κώδικα1,&#10;   case τιμή2 άνω κάτω τελεία,&#10;      κομμάτι κώδικα2,&#10;   case  παρομοίος για άλλες τιμές.&#10;σχόλιο: Αν η έκφραση ταυτοποιείται στην τιμή 2 τότε η ροή πηδάει εδώ.&#10;&#10;   default άνω κάτω τελεία,&#10;     κομμάτι κώδικα,&#10;άγκιστρο.&#10;&#10;switch, case και default είναι δεσμευμένες λέξεις.&#10;&#10;"/>
          <p:cNvSpPr txBox="1">
            <a:spLocks noChangeArrowheads="1"/>
          </p:cNvSpPr>
          <p:nvPr>
            <p:custDataLst>
              <p:tags r:id="rId3"/>
            </p:custDataLst>
          </p:nvPr>
        </p:nvSpPr>
        <p:spPr bwMode="auto">
          <a:xfrm>
            <a:off x="2819400" y="2564904"/>
            <a:ext cx="312075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solidFill>
                  <a:schemeClr val="tx2">
                    <a:lumMod val="60000"/>
                    <a:lumOff val="40000"/>
                  </a:schemeClr>
                </a:solidFill>
                <a:latin typeface="+mn-lt"/>
              </a:rPr>
              <a:t>switch</a:t>
            </a:r>
            <a:r>
              <a:rPr lang="en-US" altLang="el-GR" sz="2000" b="1" dirty="0">
                <a:latin typeface="+mn-lt"/>
              </a:rPr>
              <a:t> ( </a:t>
            </a:r>
            <a:r>
              <a:rPr lang="el-GR" altLang="el-GR" sz="2000" b="1" i="1" dirty="0">
                <a:latin typeface="+mn-lt"/>
              </a:rPr>
              <a:t>έκφραση</a:t>
            </a:r>
            <a:r>
              <a:rPr lang="en-US" altLang="el-GR" sz="2000" b="1" dirty="0">
                <a:latin typeface="+mn-lt"/>
              </a:rPr>
              <a:t> )</a:t>
            </a:r>
          </a:p>
          <a:p>
            <a:pPr algn="l"/>
            <a:r>
              <a:rPr lang="en-US" altLang="el-GR" sz="2000" b="1" dirty="0">
                <a:latin typeface="+mn-lt"/>
              </a:rPr>
              <a:t>{</a:t>
            </a:r>
          </a:p>
          <a:p>
            <a:pPr algn="l"/>
            <a:r>
              <a:rPr lang="en-US" altLang="el-GR" sz="2000" b="1" dirty="0">
                <a:latin typeface="+mn-lt"/>
              </a:rPr>
              <a:t>   </a:t>
            </a:r>
            <a:r>
              <a:rPr lang="en-US" altLang="el-GR" sz="2000" b="1" dirty="0">
                <a:solidFill>
                  <a:schemeClr val="tx2">
                    <a:lumMod val="60000"/>
                    <a:lumOff val="40000"/>
                  </a:schemeClr>
                </a:solidFill>
                <a:latin typeface="+mn-lt"/>
              </a:rPr>
              <a:t>case</a:t>
            </a:r>
            <a:r>
              <a:rPr lang="en-US" altLang="el-GR" sz="2000" b="1" dirty="0">
                <a:latin typeface="+mn-lt"/>
              </a:rPr>
              <a:t> </a:t>
            </a:r>
            <a:r>
              <a:rPr lang="el-GR" altLang="el-GR" sz="2000" b="1" i="1" dirty="0">
                <a:latin typeface="+mn-lt"/>
              </a:rPr>
              <a:t>τιμή</a:t>
            </a:r>
            <a:r>
              <a:rPr lang="en-US" altLang="el-GR" sz="2000" b="1" i="1" dirty="0">
                <a:latin typeface="+mn-lt"/>
              </a:rPr>
              <a:t>1 </a:t>
            </a:r>
            <a:r>
              <a:rPr lang="en-US" altLang="el-GR" sz="2000" b="1" dirty="0">
                <a:latin typeface="+mn-lt"/>
              </a:rPr>
              <a:t>:</a:t>
            </a:r>
          </a:p>
          <a:p>
            <a:pPr algn="l"/>
            <a:r>
              <a:rPr lang="en-US" altLang="el-GR" sz="2000" b="1" dirty="0">
                <a:latin typeface="+mn-lt"/>
              </a:rPr>
              <a:t>      </a:t>
            </a:r>
            <a:r>
              <a:rPr lang="el-GR" altLang="el-GR" sz="2000" b="1" i="1" dirty="0">
                <a:latin typeface="+mn-lt"/>
              </a:rPr>
              <a:t>κομμάτι κώδικα</a:t>
            </a:r>
            <a:r>
              <a:rPr lang="en-US" altLang="el-GR" sz="2000" b="1" i="1" dirty="0">
                <a:latin typeface="+mn-lt"/>
              </a:rPr>
              <a:t>1</a:t>
            </a:r>
            <a:endParaRPr lang="en-US" altLang="el-GR" sz="2000" b="1" dirty="0">
              <a:latin typeface="+mn-lt"/>
            </a:endParaRPr>
          </a:p>
          <a:p>
            <a:pPr algn="l"/>
            <a:r>
              <a:rPr lang="en-US" altLang="el-GR" sz="2000" b="1" dirty="0">
                <a:latin typeface="+mn-lt"/>
              </a:rPr>
              <a:t>   </a:t>
            </a:r>
            <a:r>
              <a:rPr lang="en-US" altLang="el-GR" sz="2000" b="1" dirty="0">
                <a:solidFill>
                  <a:schemeClr val="tx2">
                    <a:lumMod val="60000"/>
                    <a:lumOff val="40000"/>
                  </a:schemeClr>
                </a:solidFill>
                <a:latin typeface="+mn-lt"/>
              </a:rPr>
              <a:t>case </a:t>
            </a:r>
            <a:r>
              <a:rPr lang="el-GR" altLang="el-GR" sz="2000" b="1" i="1" dirty="0">
                <a:latin typeface="+mn-lt"/>
              </a:rPr>
              <a:t>τιμή</a:t>
            </a:r>
            <a:r>
              <a:rPr lang="en-US" altLang="el-GR" sz="2000" b="1" i="1" dirty="0">
                <a:latin typeface="+mn-lt"/>
              </a:rPr>
              <a:t>2 </a:t>
            </a:r>
            <a:r>
              <a:rPr lang="en-US" altLang="el-GR" sz="2000" b="1" dirty="0">
                <a:latin typeface="+mn-lt"/>
              </a:rPr>
              <a:t>:</a:t>
            </a:r>
          </a:p>
          <a:p>
            <a:pPr algn="l"/>
            <a:r>
              <a:rPr lang="en-US" altLang="el-GR" sz="2000" b="1" dirty="0">
                <a:latin typeface="+mn-lt"/>
              </a:rPr>
              <a:t> </a:t>
            </a:r>
            <a:r>
              <a:rPr lang="el-GR" altLang="el-GR" sz="2000" b="1" dirty="0">
                <a:latin typeface="+mn-lt"/>
              </a:rPr>
              <a:t>     </a:t>
            </a:r>
            <a:r>
              <a:rPr lang="el-GR" altLang="el-GR" sz="2000" b="1" i="1" dirty="0">
                <a:latin typeface="+mn-lt"/>
              </a:rPr>
              <a:t>κομμάτι κώδικα</a:t>
            </a:r>
            <a:r>
              <a:rPr lang="en-US" altLang="el-GR" sz="2000" b="1" i="1" dirty="0">
                <a:latin typeface="+mn-lt"/>
              </a:rPr>
              <a:t>2</a:t>
            </a:r>
            <a:endParaRPr lang="en-US" altLang="el-GR" sz="2000" b="1" dirty="0">
              <a:latin typeface="+mn-lt"/>
            </a:endParaRPr>
          </a:p>
          <a:p>
            <a:pPr algn="l"/>
            <a:r>
              <a:rPr lang="en-US" altLang="el-GR" sz="2000" b="1" dirty="0">
                <a:latin typeface="+mn-lt"/>
              </a:rPr>
              <a:t>  </a:t>
            </a:r>
            <a:r>
              <a:rPr lang="en-US" altLang="el-GR" sz="2000" b="1" dirty="0">
                <a:solidFill>
                  <a:schemeClr val="tx2">
                    <a:lumMod val="60000"/>
                    <a:lumOff val="40000"/>
                  </a:schemeClr>
                </a:solidFill>
                <a:latin typeface="+mn-lt"/>
              </a:rPr>
              <a:t> case  </a:t>
            </a:r>
            <a:r>
              <a:rPr lang="en-US" altLang="el-GR" sz="2000" b="1" dirty="0">
                <a:latin typeface="+mn-lt"/>
              </a:rPr>
              <a:t>...</a:t>
            </a:r>
          </a:p>
          <a:p>
            <a:pPr algn="l"/>
            <a:endParaRPr lang="en-US" altLang="el-GR" sz="2000" b="1" dirty="0">
              <a:latin typeface="+mn-lt"/>
            </a:endParaRPr>
          </a:p>
          <a:p>
            <a:pPr algn="l"/>
            <a:r>
              <a:rPr lang="en-US" altLang="el-GR" sz="2000" b="1" dirty="0">
                <a:latin typeface="+mn-lt"/>
              </a:rPr>
              <a:t>   </a:t>
            </a:r>
            <a:r>
              <a:rPr lang="en-US" altLang="el-GR" sz="2000" b="1" dirty="0">
                <a:solidFill>
                  <a:schemeClr val="tx2">
                    <a:lumMod val="60000"/>
                    <a:lumOff val="40000"/>
                  </a:schemeClr>
                </a:solidFill>
                <a:latin typeface="+mn-lt"/>
              </a:rPr>
              <a:t>default </a:t>
            </a:r>
            <a:r>
              <a:rPr lang="en-US" altLang="el-GR" sz="2000" b="1" dirty="0">
                <a:latin typeface="+mn-lt"/>
              </a:rPr>
              <a:t>:</a:t>
            </a:r>
          </a:p>
          <a:p>
            <a:pPr algn="l"/>
            <a:r>
              <a:rPr lang="en-US" altLang="el-GR" sz="2000" b="1" dirty="0">
                <a:latin typeface="+mn-lt"/>
              </a:rPr>
              <a:t> </a:t>
            </a:r>
            <a:r>
              <a:rPr lang="el-GR" altLang="el-GR" sz="2000" b="1" dirty="0">
                <a:latin typeface="+mn-lt"/>
              </a:rPr>
              <a:t>    </a:t>
            </a:r>
            <a:r>
              <a:rPr lang="el-GR" altLang="el-GR" sz="2000" b="1" i="1" dirty="0">
                <a:latin typeface="+mn-lt"/>
              </a:rPr>
              <a:t>κομμάτι κώδικα</a:t>
            </a:r>
            <a:endParaRPr lang="en-US" altLang="el-GR" sz="2000" b="1" dirty="0">
              <a:latin typeface="+mn-lt"/>
            </a:endParaRPr>
          </a:p>
          <a:p>
            <a:pPr algn="l"/>
            <a:r>
              <a:rPr lang="en-US" altLang="el-GR" sz="2000" b="1" dirty="0">
                <a:latin typeface="+mn-lt"/>
              </a:rPr>
              <a:t>}</a:t>
            </a:r>
          </a:p>
        </p:txBody>
      </p:sp>
      <p:grpSp>
        <p:nvGrpSpPr>
          <p:cNvPr id="12" name="Group 9" descr="[DECORATIVE]"/>
          <p:cNvGrpSpPr>
            <a:grpSpLocks/>
          </p:cNvGrpSpPr>
          <p:nvPr/>
        </p:nvGrpSpPr>
        <p:grpSpPr bwMode="auto">
          <a:xfrm>
            <a:off x="6172200" y="4097338"/>
            <a:ext cx="2654300" cy="1776412"/>
            <a:chOff x="4272" y="2447"/>
            <a:chExt cx="1672" cy="1119"/>
          </a:xfrm>
        </p:grpSpPr>
        <p:sp>
          <p:nvSpPr>
            <p:cNvPr id="13" name="Text Box 10" descr="[DECORATIVE]"/>
            <p:cNvSpPr txBox="1">
              <a:spLocks noChangeArrowheads="1"/>
            </p:cNvSpPr>
            <p:nvPr/>
          </p:nvSpPr>
          <p:spPr bwMode="auto">
            <a:xfrm>
              <a:off x="4272" y="2732"/>
              <a:ext cx="1672" cy="834"/>
            </a:xfrm>
            <a:prstGeom prst="rect">
              <a:avLst/>
            </a:prstGeom>
            <a:noFill/>
            <a:ln w="12700">
              <a:noFill/>
              <a:miter lim="800000"/>
              <a:headEnd type="none" w="sm" len="sm"/>
              <a:tailEnd type="none" w="sm" len="sm"/>
            </a:ln>
            <a:effectLst/>
          </p:spPr>
          <p:txBody>
            <a:bodyPr wrap="none" anchor="ctr">
              <a:spAutoFit/>
            </a:bodyPr>
            <a:lstStyle/>
            <a:p>
              <a:pPr algn="l">
                <a:defRPr/>
              </a:pPr>
              <a:r>
                <a:rPr lang="el-GR" sz="2000" b="1" dirty="0">
                  <a:solidFill>
                    <a:srgbClr val="6600CC"/>
                  </a:solidFill>
                  <a:effectLst>
                    <a:outerShdw blurRad="38100" dist="38100" dir="2700000" algn="tl">
                      <a:srgbClr val="C0C0C0"/>
                    </a:outerShdw>
                  </a:effectLst>
                </a:rPr>
                <a:t>Αν η έκφραση </a:t>
              </a:r>
            </a:p>
            <a:p>
              <a:pPr algn="l">
                <a:defRPr/>
              </a:pPr>
              <a:r>
                <a:rPr lang="el-GR" sz="2000" b="1" dirty="0">
                  <a:solidFill>
                    <a:srgbClr val="6600CC"/>
                  </a:solidFill>
                  <a:effectLst>
                    <a:outerShdw blurRad="38100" dist="38100" dir="2700000" algn="tl">
                      <a:srgbClr val="C0C0C0"/>
                    </a:outerShdw>
                  </a:effectLst>
                </a:rPr>
                <a:t>ταυτοποιείται </a:t>
              </a:r>
            </a:p>
            <a:p>
              <a:pPr algn="l">
                <a:defRPr/>
              </a:pPr>
              <a:r>
                <a:rPr lang="el-GR" sz="2000" b="1" dirty="0">
                  <a:solidFill>
                    <a:srgbClr val="6600CC"/>
                  </a:solidFill>
                  <a:effectLst>
                    <a:outerShdw blurRad="38100" dist="38100" dir="2700000" algn="tl">
                      <a:srgbClr val="C0C0C0"/>
                    </a:outerShdw>
                  </a:effectLst>
                </a:rPr>
                <a:t>στην τιμή 2</a:t>
              </a:r>
            </a:p>
            <a:p>
              <a:pPr algn="l">
                <a:defRPr/>
              </a:pPr>
              <a:r>
                <a:rPr lang="el-GR" sz="2000" b="1" dirty="0">
                  <a:solidFill>
                    <a:srgbClr val="6600CC"/>
                  </a:solidFill>
                  <a:effectLst>
                    <a:outerShdw blurRad="38100" dist="38100" dir="2700000" algn="tl">
                      <a:srgbClr val="C0C0C0"/>
                    </a:outerShdw>
                  </a:effectLst>
                </a:rPr>
                <a:t>τότε η ροή πηδάει εδώ</a:t>
              </a:r>
              <a:endParaRPr lang="en-US" sz="2400" dirty="0">
                <a:solidFill>
                  <a:srgbClr val="6600CC"/>
                </a:solidFill>
              </a:endParaRPr>
            </a:p>
          </p:txBody>
        </p:sp>
        <p:cxnSp>
          <p:nvCxnSpPr>
            <p:cNvPr id="14" name="AutoShape 11" descr="[DECORATIVE]"/>
            <p:cNvCxnSpPr>
              <a:cxnSpLocks noChangeShapeType="1"/>
              <a:stCxn id="13" idx="0"/>
            </p:cNvCxnSpPr>
            <p:nvPr/>
          </p:nvCxnSpPr>
          <p:spPr bwMode="auto">
            <a:xfrm rot="16200000" flipV="1">
              <a:off x="4548" y="2172"/>
              <a:ext cx="285" cy="836"/>
            </a:xfrm>
            <a:prstGeom prst="bentConnector2">
              <a:avLst/>
            </a:prstGeom>
            <a:noFill/>
            <a:ln w="31750">
              <a:solidFill>
                <a:schemeClr val="tx2">
                  <a:lumMod val="60000"/>
                  <a:lumOff val="40000"/>
                </a:schemeClr>
              </a:solidFill>
              <a:miter lim="800000"/>
              <a:headEnd type="none" w="sm" len="sm"/>
              <a:tailEnd type="triangle" w="sm" len="sm"/>
            </a:ln>
            <a:extLst>
              <a:ext uri="{909E8E84-426E-40DD-AFC4-6F175D3DCCD1}">
                <a14:hiddenFill xmlns:a14="http://schemas.microsoft.com/office/drawing/2010/main">
                  <a:noFill/>
                </a14:hiddenFill>
              </a:ext>
            </a:extLst>
          </p:spPr>
        </p:cxnSp>
      </p:grpSp>
      <p:grpSp>
        <p:nvGrpSpPr>
          <p:cNvPr id="15" name="Group 14" descr="[DECORATIVE]"/>
          <p:cNvGrpSpPr>
            <a:grpSpLocks/>
          </p:cNvGrpSpPr>
          <p:nvPr/>
        </p:nvGrpSpPr>
        <p:grpSpPr bwMode="auto">
          <a:xfrm>
            <a:off x="534988" y="2638425"/>
            <a:ext cx="2055812" cy="2554288"/>
            <a:chOff x="337" y="1662"/>
            <a:chExt cx="1295" cy="1609"/>
          </a:xfrm>
        </p:grpSpPr>
        <p:grpSp>
          <p:nvGrpSpPr>
            <p:cNvPr id="16" name="Group 13"/>
            <p:cNvGrpSpPr>
              <a:grpSpLocks/>
            </p:cNvGrpSpPr>
            <p:nvPr/>
          </p:nvGrpSpPr>
          <p:grpSpPr bwMode="auto">
            <a:xfrm>
              <a:off x="337" y="1662"/>
              <a:ext cx="1295" cy="1609"/>
              <a:chOff x="337" y="1662"/>
              <a:chExt cx="1295" cy="1609"/>
            </a:xfrm>
          </p:grpSpPr>
          <p:sp>
            <p:nvSpPr>
              <p:cNvPr id="18" name="Text Box 6" descr="[DECORATIVE]"/>
              <p:cNvSpPr txBox="1">
                <a:spLocks noChangeArrowheads="1"/>
              </p:cNvSpPr>
              <p:nvPr>
                <p:custDataLst>
                  <p:tags r:id="rId4"/>
                </p:custDataLst>
              </p:nvPr>
            </p:nvSpPr>
            <p:spPr bwMode="auto">
              <a:xfrm>
                <a:off x="337" y="1662"/>
                <a:ext cx="1001" cy="1609"/>
              </a:xfrm>
              <a:prstGeom prst="rect">
                <a:avLst/>
              </a:prstGeom>
              <a:noFill/>
              <a:ln w="12700">
                <a:noFill/>
                <a:miter lim="800000"/>
                <a:headEnd type="none" w="sm" len="sm"/>
                <a:tailEnd type="none" w="sm" len="sm"/>
              </a:ln>
              <a:effectLst/>
            </p:spPr>
            <p:txBody>
              <a:bodyPr wrap="none" anchor="ctr">
                <a:spAutoFit/>
              </a:bodyPr>
              <a:lstStyle/>
              <a:p>
                <a:pPr>
                  <a:defRPr/>
                </a:pPr>
                <a:r>
                  <a:rPr lang="en-US" sz="2000" b="1" dirty="0">
                    <a:solidFill>
                      <a:schemeClr val="tx2">
                        <a:lumMod val="60000"/>
                        <a:lumOff val="40000"/>
                      </a:schemeClr>
                    </a:solidFill>
                    <a:effectLst>
                      <a:outerShdw blurRad="38100" dist="38100" dir="2700000" algn="tl">
                        <a:srgbClr val="C0C0C0"/>
                      </a:outerShdw>
                    </a:effectLst>
                  </a:rPr>
                  <a:t>switch</a:t>
                </a:r>
              </a:p>
              <a:p>
                <a:pPr>
                  <a:defRPr/>
                </a:pPr>
                <a:r>
                  <a:rPr lang="el-GR" sz="2000" b="1" dirty="0">
                    <a:solidFill>
                      <a:srgbClr val="6600CC"/>
                    </a:solidFill>
                    <a:effectLst>
                      <a:outerShdw blurRad="38100" dist="38100" dir="2700000" algn="tl">
                        <a:srgbClr val="C0C0C0"/>
                      </a:outerShdw>
                    </a:effectLst>
                  </a:rPr>
                  <a:t>και</a:t>
                </a:r>
                <a:endParaRPr lang="en-US" sz="2000" b="1" dirty="0">
                  <a:solidFill>
                    <a:srgbClr val="6600CC"/>
                  </a:solidFill>
                  <a:effectLst>
                    <a:outerShdw blurRad="38100" dist="38100" dir="2700000" algn="tl">
                      <a:srgbClr val="C0C0C0"/>
                    </a:outerShdw>
                  </a:effectLst>
                </a:endParaRPr>
              </a:p>
              <a:p>
                <a:pPr>
                  <a:defRPr/>
                </a:pPr>
                <a:r>
                  <a:rPr lang="en-US" sz="2000" b="1" dirty="0">
                    <a:solidFill>
                      <a:schemeClr val="tx2">
                        <a:lumMod val="60000"/>
                        <a:lumOff val="40000"/>
                      </a:schemeClr>
                    </a:solidFill>
                    <a:effectLst>
                      <a:outerShdw blurRad="38100" dist="38100" dir="2700000" algn="tl">
                        <a:srgbClr val="C0C0C0"/>
                      </a:outerShdw>
                    </a:effectLst>
                  </a:rPr>
                  <a:t>case</a:t>
                </a:r>
              </a:p>
              <a:p>
                <a:pPr>
                  <a:defRPr/>
                </a:pPr>
                <a:r>
                  <a:rPr lang="el-GR" sz="2000" b="1" dirty="0">
                    <a:solidFill>
                      <a:srgbClr val="6600CC"/>
                    </a:solidFill>
                    <a:effectLst>
                      <a:outerShdw blurRad="38100" dist="38100" dir="2700000" algn="tl">
                        <a:srgbClr val="C0C0C0"/>
                      </a:outerShdw>
                    </a:effectLst>
                  </a:rPr>
                  <a:t>και</a:t>
                </a:r>
                <a:endParaRPr lang="en-US" sz="2000" b="1" dirty="0">
                  <a:solidFill>
                    <a:srgbClr val="6600CC"/>
                  </a:solidFill>
                  <a:effectLst>
                    <a:outerShdw blurRad="38100" dist="38100" dir="2700000" algn="tl">
                      <a:srgbClr val="C0C0C0"/>
                    </a:outerShdw>
                  </a:effectLst>
                </a:endParaRPr>
              </a:p>
              <a:p>
                <a:pPr>
                  <a:defRPr/>
                </a:pPr>
                <a:r>
                  <a:rPr lang="en-US" sz="2000" b="1" dirty="0">
                    <a:solidFill>
                      <a:schemeClr val="tx2">
                        <a:lumMod val="60000"/>
                        <a:lumOff val="40000"/>
                      </a:schemeClr>
                    </a:solidFill>
                    <a:effectLst>
                      <a:outerShdw blurRad="38100" dist="38100" dir="2700000" algn="tl">
                        <a:srgbClr val="C0C0C0"/>
                      </a:outerShdw>
                    </a:effectLst>
                  </a:rPr>
                  <a:t>default</a:t>
                </a:r>
              </a:p>
              <a:p>
                <a:pPr>
                  <a:defRPr/>
                </a:pPr>
                <a:r>
                  <a:rPr lang="el-GR" sz="2000" b="1" dirty="0">
                    <a:solidFill>
                      <a:srgbClr val="6600CC"/>
                    </a:solidFill>
                    <a:effectLst>
                      <a:outerShdw blurRad="38100" dist="38100" dir="2700000" algn="tl">
                        <a:srgbClr val="C0C0C0"/>
                      </a:outerShdw>
                    </a:effectLst>
                  </a:rPr>
                  <a:t>Είναι</a:t>
                </a:r>
              </a:p>
              <a:p>
                <a:pPr>
                  <a:defRPr/>
                </a:pPr>
                <a:r>
                  <a:rPr lang="el-GR" sz="2000" b="1" dirty="0">
                    <a:solidFill>
                      <a:srgbClr val="6600CC"/>
                    </a:solidFill>
                    <a:effectLst>
                      <a:outerShdw blurRad="38100" dist="38100" dir="2700000" algn="tl">
                        <a:srgbClr val="C0C0C0"/>
                      </a:outerShdw>
                    </a:effectLst>
                  </a:rPr>
                  <a:t>Δεσμευμένες</a:t>
                </a:r>
              </a:p>
              <a:p>
                <a:pPr>
                  <a:defRPr/>
                </a:pPr>
                <a:r>
                  <a:rPr lang="el-GR" sz="2000" b="1" dirty="0">
                    <a:solidFill>
                      <a:srgbClr val="6600CC"/>
                    </a:solidFill>
                    <a:effectLst>
                      <a:outerShdw blurRad="38100" dist="38100" dir="2700000" algn="tl">
                        <a:srgbClr val="C0C0C0"/>
                      </a:outerShdw>
                    </a:effectLst>
                  </a:rPr>
                  <a:t>λέξεις</a:t>
                </a:r>
                <a:endParaRPr lang="en-US" sz="2000" b="1" dirty="0">
                  <a:solidFill>
                    <a:srgbClr val="6600CC"/>
                  </a:solidFill>
                  <a:effectLst>
                    <a:outerShdw blurRad="38100" dist="38100" dir="2700000" algn="tl">
                      <a:srgbClr val="C0C0C0"/>
                    </a:outerShdw>
                  </a:effectLst>
                </a:endParaRPr>
              </a:p>
            </p:txBody>
          </p:sp>
          <p:sp>
            <p:nvSpPr>
              <p:cNvPr id="19" name="Line 7" descr="[DECORATIVE]"/>
              <p:cNvSpPr>
                <a:spLocks noChangeShapeType="1"/>
              </p:cNvSpPr>
              <p:nvPr/>
            </p:nvSpPr>
            <p:spPr bwMode="auto">
              <a:xfrm>
                <a:off x="1152" y="2198"/>
                <a:ext cx="480" cy="0"/>
              </a:xfrm>
              <a:prstGeom prst="line">
                <a:avLst/>
              </a:prstGeom>
              <a:noFill/>
              <a:ln w="31750">
                <a:solidFill>
                  <a:schemeClr val="tx2">
                    <a:lumMod val="60000"/>
                    <a:lumOff val="40000"/>
                  </a:schemeClr>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 name="Line 8" descr="[DECORATIVE]"/>
              <p:cNvSpPr>
                <a:spLocks noChangeShapeType="1"/>
              </p:cNvSpPr>
              <p:nvPr/>
            </p:nvSpPr>
            <p:spPr bwMode="auto">
              <a:xfrm flipV="1">
                <a:off x="1152" y="2006"/>
                <a:ext cx="432" cy="192"/>
              </a:xfrm>
              <a:prstGeom prst="line">
                <a:avLst/>
              </a:prstGeom>
              <a:noFill/>
              <a:ln w="31750">
                <a:solidFill>
                  <a:schemeClr val="tx2">
                    <a:lumMod val="60000"/>
                    <a:lumOff val="40000"/>
                  </a:schemeClr>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17" name="Line 12" descr="[DECORATIVE]"/>
            <p:cNvSpPr>
              <a:spLocks noChangeShapeType="1"/>
            </p:cNvSpPr>
            <p:nvPr/>
          </p:nvSpPr>
          <p:spPr bwMode="auto">
            <a:xfrm>
              <a:off x="1152" y="2208"/>
              <a:ext cx="480" cy="816"/>
            </a:xfrm>
            <a:prstGeom prst="line">
              <a:avLst/>
            </a:prstGeom>
            <a:noFill/>
            <a:ln w="31750">
              <a:solidFill>
                <a:schemeClr val="tx2">
                  <a:lumMod val="60000"/>
                  <a:lumOff val="40000"/>
                </a:schemeClr>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u="sng" dirty="0" smtClean="0">
                <a:solidFill>
                  <a:schemeClr val="tx2"/>
                </a:solidFill>
                <a:latin typeface="+mn-lt"/>
              </a:rPr>
              <a:t>Το</a:t>
            </a:r>
            <a:r>
              <a:rPr lang="el-GR" altLang="el-GR" u="sng" dirty="0" smtClean="0">
                <a:solidFill>
                  <a:schemeClr val="tx2"/>
                </a:solidFill>
                <a:latin typeface="+mn-lt"/>
              </a:rPr>
              <a:t> </a:t>
            </a:r>
            <a:r>
              <a:rPr lang="en-US" altLang="el-GR" u="sng" dirty="0" smtClean="0">
                <a:solidFill>
                  <a:schemeClr val="tx2"/>
                </a:solidFill>
                <a:latin typeface="+mn-lt"/>
              </a:rPr>
              <a:t>switch Statement </a:t>
            </a:r>
            <a:r>
              <a:rPr lang="el-GR" altLang="el-GR" u="sng" dirty="0" smtClean="0">
                <a:solidFill>
                  <a:schemeClr val="tx2"/>
                </a:solidFill>
                <a:latin typeface="+mn-lt"/>
              </a:rPr>
              <a:t>(1 από 4)</a:t>
            </a:r>
            <a:endParaRPr lang="el-GR" altLang="el-GR" u="sng" dirty="0">
              <a:solidFill>
                <a:schemeClr val="tx2"/>
              </a:solidFill>
              <a:latin typeface="+mn-lt"/>
            </a:endParaRPr>
          </a:p>
        </p:txBody>
      </p:sp>
      <p:sp>
        <p:nvSpPr>
          <p:cNvPr id="2" name="Ορθογώνιο 1" descr="Λογικό (Logical) AND (&amp;) και  Λογικό (Logical) OR (|),&#10;Πάντα εκτιμείστε και τις δύο συνθήκες.&#10;Σχεσιακό (Conditional) AND (&amp;&amp;) και Σχεσιακό (Conditional) OR (||),&#10;Δεν χρειάζεται να εκτιμήσουμε την δεύτερη συνθήκη αν από την πρώτη συνθήκη μπορεί να βγει το αποτέλεσμα.&#10;Παρ 1:  false &amp;&amp;, x σύν σύν μεγαλύτερο του 10,  --- Δεν χρειάζεται να δούμε την δεύτερη συνθήκη,&#10;Παρ2: &#10;if count != 0 &amp;&amp; total διά count, &#10;άγκιστρο,&#10;               …,&#10;              άγκιστρο.&#10;&#10;"/>
          <p:cNvSpPr/>
          <p:nvPr/>
        </p:nvSpPr>
        <p:spPr>
          <a:xfrm>
            <a:off x="539552" y="1484784"/>
            <a:ext cx="8147248" cy="4401205"/>
          </a:xfrm>
          <a:prstGeom prst="rect">
            <a:avLst/>
          </a:prstGeom>
        </p:spPr>
        <p:txBody>
          <a:bodyPr wrap="square">
            <a:spAutoFit/>
          </a:bodyPr>
          <a:lstStyle/>
          <a:p>
            <a:pPr marL="342900" indent="-342900">
              <a:buFont typeface="Wingdings" panose="05000000000000000000" pitchFamily="2" charset="2"/>
              <a:buChar char="q"/>
            </a:pPr>
            <a:r>
              <a:rPr lang="el-GR" altLang="el-GR" sz="2800" dirty="0" smtClean="0"/>
              <a:t>Το</a:t>
            </a:r>
            <a:r>
              <a:rPr lang="el-GR" altLang="el-GR" sz="2800" dirty="0" smtClean="0"/>
              <a:t> </a:t>
            </a:r>
            <a:r>
              <a:rPr lang="en-US" altLang="el-GR" sz="2800" i="1" dirty="0" smtClean="0"/>
              <a:t>switch statement</a:t>
            </a:r>
            <a:r>
              <a:rPr lang="en-US" altLang="el-GR" sz="2800" dirty="0" smtClean="0"/>
              <a:t>  </a:t>
            </a:r>
            <a:r>
              <a:rPr lang="el-GR" altLang="el-GR" sz="2800" dirty="0" smtClean="0"/>
              <a:t>αποδίδει ένα τρόπο χειρισμού για το έλεγχο ροής όσον αφορά το ποιο κομμάτι κώδικα θα εκτελεστεί στο επόμενο βήμα,</a:t>
            </a:r>
          </a:p>
          <a:p>
            <a:pPr marL="342900" indent="-342900">
              <a:buFont typeface="Wingdings" panose="05000000000000000000" pitchFamily="2" charset="2"/>
              <a:buChar char="q"/>
            </a:pPr>
            <a:r>
              <a:rPr lang="el-GR" altLang="el-GR" sz="2800" dirty="0" smtClean="0"/>
              <a:t>Το </a:t>
            </a:r>
            <a:r>
              <a:rPr lang="en-US" altLang="el-GR" sz="2800" dirty="0" smtClean="0"/>
              <a:t>switch statement </a:t>
            </a:r>
            <a:r>
              <a:rPr lang="el-GR" altLang="el-GR" sz="2800" dirty="0" smtClean="0"/>
              <a:t>υπολογίζει μια έκφραση, κατόπιν προσπαθεί να ταυτοποιήσει το αποτέλεσμα σε μια από τις διάφορες περιπτώσεις (</a:t>
            </a:r>
            <a:r>
              <a:rPr lang="en-US" altLang="el-GR" sz="2800" i="1" dirty="0" smtClean="0"/>
              <a:t>cases</a:t>
            </a:r>
            <a:r>
              <a:rPr lang="el-GR" altLang="el-GR" sz="2800" i="1" dirty="0" smtClean="0"/>
              <a:t>),</a:t>
            </a:r>
            <a:endParaRPr lang="el-GR" altLang="el-GR" sz="2800" dirty="0" smtClean="0"/>
          </a:p>
          <a:p>
            <a:pPr marL="342900" indent="-342900">
              <a:buFont typeface="Wingdings" panose="05000000000000000000" pitchFamily="2" charset="2"/>
              <a:buChar char="q"/>
            </a:pPr>
            <a:r>
              <a:rPr lang="el-GR" altLang="el-GR" sz="2800" dirty="0" smtClean="0"/>
              <a:t>Κάθε </a:t>
            </a:r>
            <a:r>
              <a:rPr lang="en-US" altLang="el-GR" sz="2800" dirty="0" smtClean="0"/>
              <a:t>case</a:t>
            </a:r>
            <a:r>
              <a:rPr lang="el-GR" altLang="el-GR" sz="2800" dirty="0" smtClean="0"/>
              <a:t> περιέχει μια τιμή και ένα κομμάτι κώδικα,</a:t>
            </a:r>
          </a:p>
          <a:p>
            <a:pPr marL="342900" indent="-342900">
              <a:buFont typeface="Wingdings" panose="05000000000000000000" pitchFamily="2" charset="2"/>
              <a:buChar char="q"/>
            </a:pPr>
            <a:r>
              <a:rPr lang="el-GR" altLang="el-GR" sz="2800" dirty="0" smtClean="0"/>
              <a:t>Η ροή ελέγχου μεταφέρεται στη λίστα των περιπτώσεων που ταυτοποιεί </a:t>
            </a:r>
            <a:r>
              <a:rPr lang="el-GR" altLang="el-GR" sz="2800" dirty="0" smtClean="0"/>
              <a:t>πρώτη</a:t>
            </a:r>
            <a:r>
              <a:rPr lang="el-GR" altLang="el-GR" sz="2800" dirty="0" smtClean="0"/>
              <a:t> την τιμή της έκφρασης.</a:t>
            </a:r>
            <a:endParaRPr lang="el-GR" alt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u="sng" dirty="0" smtClean="0">
                <a:solidFill>
                  <a:schemeClr val="tx2"/>
                </a:solidFill>
              </a:rPr>
              <a:t>Το</a:t>
            </a:r>
            <a:r>
              <a:rPr lang="el-GR" altLang="el-GR" u="sng" dirty="0" smtClean="0">
                <a:solidFill>
                  <a:schemeClr val="tx2"/>
                </a:solidFill>
              </a:rPr>
              <a:t> </a:t>
            </a:r>
            <a:r>
              <a:rPr lang="en-US" altLang="el-GR" u="sng" dirty="0" smtClean="0">
                <a:solidFill>
                  <a:schemeClr val="tx2"/>
                </a:solidFill>
              </a:rPr>
              <a:t>switch Statement </a:t>
            </a:r>
            <a:r>
              <a:rPr lang="el-GR" altLang="el-GR" u="sng" dirty="0" smtClean="0">
                <a:solidFill>
                  <a:schemeClr val="tx2"/>
                </a:solidFill>
              </a:rPr>
              <a:t>(2 από 4)</a:t>
            </a:r>
            <a:endParaRPr lang="el-GR" altLang="el-GR" u="sng" dirty="0">
              <a:solidFill>
                <a:schemeClr val="tx2"/>
              </a:solidFill>
              <a:latin typeface="+mn-lt"/>
            </a:endParaRPr>
          </a:p>
        </p:txBody>
      </p:sp>
      <p:grpSp>
        <p:nvGrpSpPr>
          <p:cNvPr id="40" name="Group 31" descr="Διάγραμμα ροής της εντολής switch."/>
          <p:cNvGrpSpPr>
            <a:grpSpLocks/>
          </p:cNvGrpSpPr>
          <p:nvPr/>
        </p:nvGrpSpPr>
        <p:grpSpPr bwMode="auto">
          <a:xfrm>
            <a:off x="2057402" y="1471067"/>
            <a:ext cx="4724402" cy="4694237"/>
            <a:chOff x="1296" y="1249362"/>
            <a:chExt cx="2976" cy="4694237"/>
          </a:xfrm>
        </p:grpSpPr>
        <p:sp>
          <p:nvSpPr>
            <p:cNvPr id="41" name="Rectangle 32"/>
            <p:cNvSpPr>
              <a:spLocks noChangeArrowheads="1"/>
            </p:cNvSpPr>
            <p:nvPr/>
          </p:nvSpPr>
          <p:spPr bwMode="auto">
            <a:xfrm>
              <a:off x="1360" y="5381624"/>
              <a:ext cx="707" cy="1714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2" name="Rectangle 33"/>
            <p:cNvSpPr>
              <a:spLocks noChangeArrowheads="1"/>
            </p:cNvSpPr>
            <p:nvPr/>
          </p:nvSpPr>
          <p:spPr bwMode="auto">
            <a:xfrm>
              <a:off x="1360" y="5381624"/>
              <a:ext cx="718"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3" name="Rectangle 34"/>
            <p:cNvSpPr>
              <a:spLocks noChangeArrowheads="1"/>
            </p:cNvSpPr>
            <p:nvPr/>
          </p:nvSpPr>
          <p:spPr bwMode="auto">
            <a:xfrm>
              <a:off x="2067" y="5381624"/>
              <a:ext cx="11" cy="18732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4" name="Rectangle 35"/>
            <p:cNvSpPr>
              <a:spLocks noChangeArrowheads="1"/>
            </p:cNvSpPr>
            <p:nvPr/>
          </p:nvSpPr>
          <p:spPr bwMode="auto">
            <a:xfrm>
              <a:off x="1360" y="5553074"/>
              <a:ext cx="707" cy="1587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5" name="Rectangle 36"/>
            <p:cNvSpPr>
              <a:spLocks noChangeArrowheads="1"/>
            </p:cNvSpPr>
            <p:nvPr/>
          </p:nvSpPr>
          <p:spPr bwMode="auto">
            <a:xfrm>
              <a:off x="1360" y="5381624"/>
              <a:ext cx="11" cy="171450"/>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6" name="Rectangle 37"/>
            <p:cNvSpPr>
              <a:spLocks noChangeArrowheads="1"/>
            </p:cNvSpPr>
            <p:nvPr>
              <p:custDataLst>
                <p:tags r:id="rId3"/>
              </p:custDataLst>
            </p:nvPr>
          </p:nvSpPr>
          <p:spPr bwMode="auto">
            <a:xfrm>
              <a:off x="1564" y="5399087"/>
              <a:ext cx="31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break;</a:t>
              </a:r>
              <a:endParaRPr lang="en-US" altLang="el-GR" sz="1600" dirty="0">
                <a:cs typeface="Times New Roman" pitchFamily="18" charset="0"/>
              </a:endParaRPr>
            </a:p>
          </p:txBody>
        </p:sp>
        <p:sp>
          <p:nvSpPr>
            <p:cNvPr id="47" name="Rectangle 38"/>
            <p:cNvSpPr>
              <a:spLocks noChangeArrowheads="1"/>
            </p:cNvSpPr>
            <p:nvPr/>
          </p:nvSpPr>
          <p:spPr bwMode="auto">
            <a:xfrm>
              <a:off x="1360" y="5381624"/>
              <a:ext cx="718"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8" name="Rectangle 39"/>
            <p:cNvSpPr>
              <a:spLocks noChangeArrowheads="1"/>
            </p:cNvSpPr>
            <p:nvPr/>
          </p:nvSpPr>
          <p:spPr bwMode="auto">
            <a:xfrm>
              <a:off x="2067" y="5381624"/>
              <a:ext cx="11" cy="18732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49" name="Rectangle 40"/>
            <p:cNvSpPr>
              <a:spLocks noChangeArrowheads="1"/>
            </p:cNvSpPr>
            <p:nvPr/>
          </p:nvSpPr>
          <p:spPr bwMode="auto">
            <a:xfrm>
              <a:off x="1360" y="5553074"/>
              <a:ext cx="707" cy="1587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0" name="Rectangle 41"/>
            <p:cNvSpPr>
              <a:spLocks noChangeArrowheads="1"/>
            </p:cNvSpPr>
            <p:nvPr/>
          </p:nvSpPr>
          <p:spPr bwMode="auto">
            <a:xfrm>
              <a:off x="1360" y="5381624"/>
              <a:ext cx="11" cy="171450"/>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1" name="Rectangle 42"/>
            <p:cNvSpPr>
              <a:spLocks noChangeArrowheads="1"/>
            </p:cNvSpPr>
            <p:nvPr/>
          </p:nvSpPr>
          <p:spPr bwMode="auto">
            <a:xfrm>
              <a:off x="1307" y="4940299"/>
              <a:ext cx="814" cy="203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2" name="Rectangle 43"/>
            <p:cNvSpPr>
              <a:spLocks noChangeArrowheads="1"/>
            </p:cNvSpPr>
            <p:nvPr/>
          </p:nvSpPr>
          <p:spPr bwMode="auto">
            <a:xfrm>
              <a:off x="1307" y="4940299"/>
              <a:ext cx="825"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3" name="Rectangle 44"/>
            <p:cNvSpPr>
              <a:spLocks noChangeArrowheads="1"/>
            </p:cNvSpPr>
            <p:nvPr/>
          </p:nvSpPr>
          <p:spPr bwMode="auto">
            <a:xfrm>
              <a:off x="2121" y="4940299"/>
              <a:ext cx="11" cy="2206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4" name="Rectangle 45"/>
            <p:cNvSpPr>
              <a:spLocks noChangeArrowheads="1"/>
            </p:cNvSpPr>
            <p:nvPr/>
          </p:nvSpPr>
          <p:spPr bwMode="auto">
            <a:xfrm>
              <a:off x="1307" y="5143499"/>
              <a:ext cx="814"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5" name="Rectangle 46"/>
            <p:cNvSpPr>
              <a:spLocks noChangeArrowheads="1"/>
            </p:cNvSpPr>
            <p:nvPr/>
          </p:nvSpPr>
          <p:spPr bwMode="auto">
            <a:xfrm>
              <a:off x="1307" y="4940299"/>
              <a:ext cx="10" cy="203200"/>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6" name="Rectangle 47"/>
            <p:cNvSpPr>
              <a:spLocks noChangeArrowheads="1"/>
            </p:cNvSpPr>
            <p:nvPr/>
          </p:nvSpPr>
          <p:spPr bwMode="auto">
            <a:xfrm>
              <a:off x="3332" y="4362449"/>
              <a:ext cx="707" cy="203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7" name="Rectangle 48"/>
            <p:cNvSpPr>
              <a:spLocks noChangeArrowheads="1"/>
            </p:cNvSpPr>
            <p:nvPr/>
          </p:nvSpPr>
          <p:spPr bwMode="auto">
            <a:xfrm>
              <a:off x="3332" y="4362449"/>
              <a:ext cx="717" cy="1587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8" name="Rectangle 49"/>
            <p:cNvSpPr>
              <a:spLocks noChangeArrowheads="1"/>
            </p:cNvSpPr>
            <p:nvPr/>
          </p:nvSpPr>
          <p:spPr bwMode="auto">
            <a:xfrm>
              <a:off x="4039" y="4362449"/>
              <a:ext cx="10" cy="2206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59" name="Rectangle 50"/>
            <p:cNvSpPr>
              <a:spLocks noChangeArrowheads="1"/>
            </p:cNvSpPr>
            <p:nvPr/>
          </p:nvSpPr>
          <p:spPr bwMode="auto">
            <a:xfrm>
              <a:off x="3332" y="4565649"/>
              <a:ext cx="707"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0" name="Rectangle 51"/>
            <p:cNvSpPr>
              <a:spLocks noChangeArrowheads="1"/>
            </p:cNvSpPr>
            <p:nvPr/>
          </p:nvSpPr>
          <p:spPr bwMode="auto">
            <a:xfrm>
              <a:off x="3332" y="4362449"/>
              <a:ext cx="10" cy="203200"/>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1" name="Rectangle 52"/>
            <p:cNvSpPr>
              <a:spLocks noChangeArrowheads="1"/>
            </p:cNvSpPr>
            <p:nvPr/>
          </p:nvSpPr>
          <p:spPr bwMode="auto">
            <a:xfrm>
              <a:off x="3342" y="2660649"/>
              <a:ext cx="707" cy="187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2" name="Rectangle 53"/>
            <p:cNvSpPr>
              <a:spLocks noChangeArrowheads="1"/>
            </p:cNvSpPr>
            <p:nvPr/>
          </p:nvSpPr>
          <p:spPr bwMode="auto">
            <a:xfrm>
              <a:off x="3342" y="2660649"/>
              <a:ext cx="718"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3" name="Rectangle 54"/>
            <p:cNvSpPr>
              <a:spLocks noChangeArrowheads="1"/>
            </p:cNvSpPr>
            <p:nvPr/>
          </p:nvSpPr>
          <p:spPr bwMode="auto">
            <a:xfrm>
              <a:off x="4049" y="2660649"/>
              <a:ext cx="11" cy="204787"/>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4" name="Rectangle 55"/>
            <p:cNvSpPr>
              <a:spLocks noChangeArrowheads="1"/>
            </p:cNvSpPr>
            <p:nvPr/>
          </p:nvSpPr>
          <p:spPr bwMode="auto">
            <a:xfrm>
              <a:off x="3342" y="2847974"/>
              <a:ext cx="707"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5" name="Rectangle 56"/>
            <p:cNvSpPr>
              <a:spLocks noChangeArrowheads="1"/>
            </p:cNvSpPr>
            <p:nvPr/>
          </p:nvSpPr>
          <p:spPr bwMode="auto">
            <a:xfrm>
              <a:off x="3342" y="2660649"/>
              <a:ext cx="11" cy="18732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6" name="Rectangle 57"/>
            <p:cNvSpPr>
              <a:spLocks noChangeArrowheads="1"/>
            </p:cNvSpPr>
            <p:nvPr/>
          </p:nvSpPr>
          <p:spPr bwMode="auto">
            <a:xfrm>
              <a:off x="3342" y="1844674"/>
              <a:ext cx="707" cy="16986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7" name="Rectangle 58"/>
            <p:cNvSpPr>
              <a:spLocks noChangeArrowheads="1"/>
            </p:cNvSpPr>
            <p:nvPr/>
          </p:nvSpPr>
          <p:spPr bwMode="auto">
            <a:xfrm>
              <a:off x="3342" y="1844674"/>
              <a:ext cx="718"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8" name="Rectangle 59"/>
            <p:cNvSpPr>
              <a:spLocks noChangeArrowheads="1"/>
            </p:cNvSpPr>
            <p:nvPr/>
          </p:nvSpPr>
          <p:spPr bwMode="auto">
            <a:xfrm>
              <a:off x="4049" y="1844674"/>
              <a:ext cx="11" cy="18732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69" name="Rectangle 60"/>
            <p:cNvSpPr>
              <a:spLocks noChangeArrowheads="1"/>
            </p:cNvSpPr>
            <p:nvPr/>
          </p:nvSpPr>
          <p:spPr bwMode="auto">
            <a:xfrm>
              <a:off x="3342" y="2014537"/>
              <a:ext cx="707"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0" name="Rectangle 61"/>
            <p:cNvSpPr>
              <a:spLocks noChangeArrowheads="1"/>
            </p:cNvSpPr>
            <p:nvPr/>
          </p:nvSpPr>
          <p:spPr bwMode="auto">
            <a:xfrm>
              <a:off x="3342" y="1844674"/>
              <a:ext cx="11" cy="1698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1" name="Freeform 62"/>
            <p:cNvSpPr>
              <a:spLocks/>
            </p:cNvSpPr>
            <p:nvPr/>
          </p:nvSpPr>
          <p:spPr bwMode="auto">
            <a:xfrm>
              <a:off x="1328" y="4243387"/>
              <a:ext cx="771" cy="423862"/>
            </a:xfrm>
            <a:custGeom>
              <a:avLst/>
              <a:gdLst>
                <a:gd name="T0" fmla="*/ 386 w 771"/>
                <a:gd name="T1" fmla="*/ 0 h 267"/>
                <a:gd name="T2" fmla="*/ 0 w 771"/>
                <a:gd name="T3" fmla="*/ 128 h 267"/>
                <a:gd name="T4" fmla="*/ 386 w 771"/>
                <a:gd name="T5" fmla="*/ 267 h 267"/>
                <a:gd name="T6" fmla="*/ 771 w 771"/>
                <a:gd name="T7" fmla="*/ 128 h 267"/>
                <a:gd name="T8" fmla="*/ 386 w 771"/>
                <a:gd name="T9" fmla="*/ 0 h 267"/>
                <a:gd name="T10" fmla="*/ 0 60000 65536"/>
                <a:gd name="T11" fmla="*/ 0 60000 65536"/>
                <a:gd name="T12" fmla="*/ 0 60000 65536"/>
                <a:gd name="T13" fmla="*/ 0 60000 65536"/>
                <a:gd name="T14" fmla="*/ 0 60000 65536"/>
                <a:gd name="T15" fmla="*/ 0 w 771"/>
                <a:gd name="T16" fmla="*/ 0 h 267"/>
                <a:gd name="T17" fmla="*/ 771 w 771"/>
                <a:gd name="T18" fmla="*/ 267 h 267"/>
              </a:gdLst>
              <a:ahLst/>
              <a:cxnLst>
                <a:cxn ang="T10">
                  <a:pos x="T0" y="T1"/>
                </a:cxn>
                <a:cxn ang="T11">
                  <a:pos x="T2" y="T3"/>
                </a:cxn>
                <a:cxn ang="T12">
                  <a:pos x="T4" y="T5"/>
                </a:cxn>
                <a:cxn ang="T13">
                  <a:pos x="T6" y="T7"/>
                </a:cxn>
                <a:cxn ang="T14">
                  <a:pos x="T8" y="T9"/>
                </a:cxn>
              </a:cxnLst>
              <a:rect l="T15" t="T16" r="T17" b="T18"/>
              <a:pathLst>
                <a:path w="771" h="267">
                  <a:moveTo>
                    <a:pt x="386" y="0"/>
                  </a:moveTo>
                  <a:lnTo>
                    <a:pt x="0" y="128"/>
                  </a:lnTo>
                  <a:lnTo>
                    <a:pt x="386" y="267"/>
                  </a:lnTo>
                  <a:lnTo>
                    <a:pt x="771" y="128"/>
                  </a:lnTo>
                  <a:lnTo>
                    <a:pt x="386"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2" name="Freeform 63"/>
            <p:cNvSpPr>
              <a:spLocks/>
            </p:cNvSpPr>
            <p:nvPr/>
          </p:nvSpPr>
          <p:spPr bwMode="auto">
            <a:xfrm>
              <a:off x="1296" y="4243387"/>
              <a:ext cx="803" cy="441325"/>
            </a:xfrm>
            <a:custGeom>
              <a:avLst/>
              <a:gdLst>
                <a:gd name="T0" fmla="*/ 418 w 803"/>
                <a:gd name="T1" fmla="*/ 10 h 278"/>
                <a:gd name="T2" fmla="*/ 32 w 803"/>
                <a:gd name="T3" fmla="*/ 139 h 278"/>
                <a:gd name="T4" fmla="*/ 32 w 803"/>
                <a:gd name="T5" fmla="*/ 139 h 278"/>
                <a:gd name="T6" fmla="*/ 32 w 803"/>
                <a:gd name="T7" fmla="*/ 128 h 278"/>
                <a:gd name="T8" fmla="*/ 418 w 803"/>
                <a:gd name="T9" fmla="*/ 267 h 278"/>
                <a:gd name="T10" fmla="*/ 418 w 803"/>
                <a:gd name="T11" fmla="*/ 278 h 278"/>
                <a:gd name="T12" fmla="*/ 418 w 803"/>
                <a:gd name="T13" fmla="*/ 267 h 278"/>
                <a:gd name="T14" fmla="*/ 803 w 803"/>
                <a:gd name="T15" fmla="*/ 128 h 278"/>
                <a:gd name="T16" fmla="*/ 803 w 803"/>
                <a:gd name="T17" fmla="*/ 128 h 278"/>
                <a:gd name="T18" fmla="*/ 803 w 803"/>
                <a:gd name="T19" fmla="*/ 128 h 278"/>
                <a:gd name="T20" fmla="*/ 803 w 803"/>
                <a:gd name="T21" fmla="*/ 139 h 278"/>
                <a:gd name="T22" fmla="*/ 418 w 803"/>
                <a:gd name="T23" fmla="*/ 278 h 278"/>
                <a:gd name="T24" fmla="*/ 418 w 803"/>
                <a:gd name="T25" fmla="*/ 278 h 278"/>
                <a:gd name="T26" fmla="*/ 418 w 803"/>
                <a:gd name="T27" fmla="*/ 278 h 278"/>
                <a:gd name="T28" fmla="*/ 32 w 803"/>
                <a:gd name="T29" fmla="*/ 139 h 278"/>
                <a:gd name="T30" fmla="*/ 0 w 803"/>
                <a:gd name="T31" fmla="*/ 128 h 278"/>
                <a:gd name="T32" fmla="*/ 32 w 803"/>
                <a:gd name="T33" fmla="*/ 128 h 278"/>
                <a:gd name="T34" fmla="*/ 418 w 803"/>
                <a:gd name="T35" fmla="*/ 0 h 278"/>
                <a:gd name="T36" fmla="*/ 418 w 803"/>
                <a:gd name="T37" fmla="*/ 10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78"/>
                <a:gd name="T59" fmla="*/ 803 w 803"/>
                <a:gd name="T60" fmla="*/ 278 h 2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78">
                  <a:moveTo>
                    <a:pt x="418" y="10"/>
                  </a:moveTo>
                  <a:lnTo>
                    <a:pt x="32" y="139"/>
                  </a:lnTo>
                  <a:lnTo>
                    <a:pt x="32" y="128"/>
                  </a:lnTo>
                  <a:lnTo>
                    <a:pt x="418" y="267"/>
                  </a:lnTo>
                  <a:lnTo>
                    <a:pt x="418" y="278"/>
                  </a:lnTo>
                  <a:lnTo>
                    <a:pt x="418" y="267"/>
                  </a:lnTo>
                  <a:lnTo>
                    <a:pt x="803" y="128"/>
                  </a:lnTo>
                  <a:lnTo>
                    <a:pt x="803" y="139"/>
                  </a:lnTo>
                  <a:lnTo>
                    <a:pt x="418" y="278"/>
                  </a:lnTo>
                  <a:lnTo>
                    <a:pt x="32" y="139"/>
                  </a:lnTo>
                  <a:lnTo>
                    <a:pt x="0" y="128"/>
                  </a:lnTo>
                  <a:lnTo>
                    <a:pt x="32" y="128"/>
                  </a:lnTo>
                  <a:lnTo>
                    <a:pt x="418" y="0"/>
                  </a:lnTo>
                  <a:lnTo>
                    <a:pt x="418" y="10"/>
                  </a:lnTo>
                  <a:close/>
                </a:path>
              </a:pathLst>
            </a:cu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3" name="Freeform 64"/>
            <p:cNvSpPr>
              <a:spLocks/>
            </p:cNvSpPr>
            <p:nvPr/>
          </p:nvSpPr>
          <p:spPr bwMode="auto">
            <a:xfrm>
              <a:off x="1714" y="4243387"/>
              <a:ext cx="385" cy="220662"/>
            </a:xfrm>
            <a:custGeom>
              <a:avLst/>
              <a:gdLst>
                <a:gd name="T0" fmla="*/ 385 w 385"/>
                <a:gd name="T1" fmla="*/ 139 h 139"/>
                <a:gd name="T2" fmla="*/ 0 w 385"/>
                <a:gd name="T3" fmla="*/ 10 h 139"/>
                <a:gd name="T4" fmla="*/ 0 w 385"/>
                <a:gd name="T5" fmla="*/ 0 h 139"/>
                <a:gd name="T6" fmla="*/ 0 w 385"/>
                <a:gd name="T7" fmla="*/ 0 h 139"/>
                <a:gd name="T8" fmla="*/ 0 w 385"/>
                <a:gd name="T9" fmla="*/ 0 h 139"/>
                <a:gd name="T10" fmla="*/ 385 w 385"/>
                <a:gd name="T11" fmla="*/ 128 h 139"/>
                <a:gd name="T12" fmla="*/ 385 w 385"/>
                <a:gd name="T13" fmla="*/ 139 h 139"/>
                <a:gd name="T14" fmla="*/ 0 60000 65536"/>
                <a:gd name="T15" fmla="*/ 0 60000 65536"/>
                <a:gd name="T16" fmla="*/ 0 60000 65536"/>
                <a:gd name="T17" fmla="*/ 0 60000 65536"/>
                <a:gd name="T18" fmla="*/ 0 60000 65536"/>
                <a:gd name="T19" fmla="*/ 0 60000 65536"/>
                <a:gd name="T20" fmla="*/ 0 60000 65536"/>
                <a:gd name="T21" fmla="*/ 0 w 385"/>
                <a:gd name="T22" fmla="*/ 0 h 139"/>
                <a:gd name="T23" fmla="*/ 385 w 38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139">
                  <a:moveTo>
                    <a:pt x="385" y="139"/>
                  </a:moveTo>
                  <a:lnTo>
                    <a:pt x="0" y="10"/>
                  </a:lnTo>
                  <a:lnTo>
                    <a:pt x="0" y="0"/>
                  </a:lnTo>
                  <a:lnTo>
                    <a:pt x="385" y="128"/>
                  </a:lnTo>
                  <a:lnTo>
                    <a:pt x="385" y="139"/>
                  </a:lnTo>
                  <a:close/>
                </a:path>
              </a:pathLst>
            </a:cu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4" name="Rectangle 65"/>
            <p:cNvSpPr>
              <a:spLocks noChangeArrowheads="1"/>
            </p:cNvSpPr>
            <p:nvPr/>
          </p:nvSpPr>
          <p:spPr bwMode="auto">
            <a:xfrm>
              <a:off x="2357" y="4362449"/>
              <a:ext cx="728" cy="185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5" name="Rectangle 66"/>
            <p:cNvSpPr>
              <a:spLocks noChangeArrowheads="1"/>
            </p:cNvSpPr>
            <p:nvPr/>
          </p:nvSpPr>
          <p:spPr bwMode="auto">
            <a:xfrm>
              <a:off x="2357" y="4362449"/>
              <a:ext cx="739" cy="1587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6" name="Rectangle 67"/>
            <p:cNvSpPr>
              <a:spLocks noChangeArrowheads="1"/>
            </p:cNvSpPr>
            <p:nvPr/>
          </p:nvSpPr>
          <p:spPr bwMode="auto">
            <a:xfrm>
              <a:off x="3085" y="4362449"/>
              <a:ext cx="11" cy="203200"/>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7" name="Rectangle 68"/>
            <p:cNvSpPr>
              <a:spLocks noChangeArrowheads="1"/>
            </p:cNvSpPr>
            <p:nvPr/>
          </p:nvSpPr>
          <p:spPr bwMode="auto">
            <a:xfrm>
              <a:off x="2357" y="4548187"/>
              <a:ext cx="728"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8" name="Rectangle 69"/>
            <p:cNvSpPr>
              <a:spLocks noChangeArrowheads="1"/>
            </p:cNvSpPr>
            <p:nvPr/>
          </p:nvSpPr>
          <p:spPr bwMode="auto">
            <a:xfrm>
              <a:off x="2357" y="4362449"/>
              <a:ext cx="10" cy="185737"/>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79" name="Rectangle 70"/>
            <p:cNvSpPr>
              <a:spLocks noChangeArrowheads="1"/>
            </p:cNvSpPr>
            <p:nvPr/>
          </p:nvSpPr>
          <p:spPr bwMode="auto">
            <a:xfrm>
              <a:off x="2346" y="2678112"/>
              <a:ext cx="728" cy="187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0" name="Rectangle 71"/>
            <p:cNvSpPr>
              <a:spLocks noChangeArrowheads="1"/>
            </p:cNvSpPr>
            <p:nvPr/>
          </p:nvSpPr>
          <p:spPr bwMode="auto">
            <a:xfrm>
              <a:off x="2346" y="2678112"/>
              <a:ext cx="739"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1" name="Rectangle 72"/>
            <p:cNvSpPr>
              <a:spLocks noChangeArrowheads="1"/>
            </p:cNvSpPr>
            <p:nvPr/>
          </p:nvSpPr>
          <p:spPr bwMode="auto">
            <a:xfrm>
              <a:off x="3074" y="2678112"/>
              <a:ext cx="11" cy="203200"/>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2" name="Rectangle 73"/>
            <p:cNvSpPr>
              <a:spLocks noChangeArrowheads="1"/>
            </p:cNvSpPr>
            <p:nvPr/>
          </p:nvSpPr>
          <p:spPr bwMode="auto">
            <a:xfrm>
              <a:off x="2346" y="2865437"/>
              <a:ext cx="728" cy="1587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3" name="Rectangle 74"/>
            <p:cNvSpPr>
              <a:spLocks noChangeArrowheads="1"/>
            </p:cNvSpPr>
            <p:nvPr/>
          </p:nvSpPr>
          <p:spPr bwMode="auto">
            <a:xfrm>
              <a:off x="2346" y="2678112"/>
              <a:ext cx="11" cy="18732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4" name="Rectangle 75"/>
            <p:cNvSpPr>
              <a:spLocks noChangeArrowheads="1"/>
            </p:cNvSpPr>
            <p:nvPr/>
          </p:nvSpPr>
          <p:spPr bwMode="auto">
            <a:xfrm>
              <a:off x="2357" y="1844674"/>
              <a:ext cx="728" cy="16986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5" name="Rectangle 76"/>
            <p:cNvSpPr>
              <a:spLocks noChangeArrowheads="1"/>
            </p:cNvSpPr>
            <p:nvPr/>
          </p:nvSpPr>
          <p:spPr bwMode="auto">
            <a:xfrm>
              <a:off x="2357" y="1844674"/>
              <a:ext cx="739"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6" name="Rectangle 77"/>
            <p:cNvSpPr>
              <a:spLocks noChangeArrowheads="1"/>
            </p:cNvSpPr>
            <p:nvPr/>
          </p:nvSpPr>
          <p:spPr bwMode="auto">
            <a:xfrm>
              <a:off x="3085" y="1844674"/>
              <a:ext cx="11" cy="187325"/>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7" name="Rectangle 78"/>
            <p:cNvSpPr>
              <a:spLocks noChangeArrowheads="1"/>
            </p:cNvSpPr>
            <p:nvPr/>
          </p:nvSpPr>
          <p:spPr bwMode="auto">
            <a:xfrm>
              <a:off x="2357" y="2014537"/>
              <a:ext cx="728" cy="174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8" name="Rectangle 79"/>
            <p:cNvSpPr>
              <a:spLocks noChangeArrowheads="1"/>
            </p:cNvSpPr>
            <p:nvPr/>
          </p:nvSpPr>
          <p:spPr bwMode="auto">
            <a:xfrm>
              <a:off x="2357" y="1844674"/>
              <a:ext cx="10" cy="169862"/>
            </a:xfrm>
            <a:prstGeom prst="rect">
              <a:avLst/>
            </a:pr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89" name="Freeform 80"/>
            <p:cNvSpPr>
              <a:spLocks/>
            </p:cNvSpPr>
            <p:nvPr/>
          </p:nvSpPr>
          <p:spPr bwMode="auto">
            <a:xfrm>
              <a:off x="1339" y="1708149"/>
              <a:ext cx="771" cy="425450"/>
            </a:xfrm>
            <a:custGeom>
              <a:avLst/>
              <a:gdLst>
                <a:gd name="T0" fmla="*/ 386 w 771"/>
                <a:gd name="T1" fmla="*/ 0 h 268"/>
                <a:gd name="T2" fmla="*/ 0 w 771"/>
                <a:gd name="T3" fmla="*/ 129 h 268"/>
                <a:gd name="T4" fmla="*/ 386 w 771"/>
                <a:gd name="T5" fmla="*/ 268 h 268"/>
                <a:gd name="T6" fmla="*/ 771 w 771"/>
                <a:gd name="T7" fmla="*/ 129 h 268"/>
                <a:gd name="T8" fmla="*/ 386 w 771"/>
                <a:gd name="T9" fmla="*/ 0 h 268"/>
                <a:gd name="T10" fmla="*/ 0 60000 65536"/>
                <a:gd name="T11" fmla="*/ 0 60000 65536"/>
                <a:gd name="T12" fmla="*/ 0 60000 65536"/>
                <a:gd name="T13" fmla="*/ 0 60000 65536"/>
                <a:gd name="T14" fmla="*/ 0 60000 65536"/>
                <a:gd name="T15" fmla="*/ 0 w 771"/>
                <a:gd name="T16" fmla="*/ 0 h 268"/>
                <a:gd name="T17" fmla="*/ 771 w 771"/>
                <a:gd name="T18" fmla="*/ 268 h 268"/>
              </a:gdLst>
              <a:ahLst/>
              <a:cxnLst>
                <a:cxn ang="T10">
                  <a:pos x="T0" y="T1"/>
                </a:cxn>
                <a:cxn ang="T11">
                  <a:pos x="T2" y="T3"/>
                </a:cxn>
                <a:cxn ang="T12">
                  <a:pos x="T4" y="T5"/>
                </a:cxn>
                <a:cxn ang="T13">
                  <a:pos x="T6" y="T7"/>
                </a:cxn>
                <a:cxn ang="T14">
                  <a:pos x="T8" y="T9"/>
                </a:cxn>
              </a:cxnLst>
              <a:rect l="T15" t="T16" r="T17" b="T18"/>
              <a:pathLst>
                <a:path w="771" h="268">
                  <a:moveTo>
                    <a:pt x="386" y="0"/>
                  </a:moveTo>
                  <a:lnTo>
                    <a:pt x="0" y="129"/>
                  </a:lnTo>
                  <a:lnTo>
                    <a:pt x="386" y="268"/>
                  </a:lnTo>
                  <a:lnTo>
                    <a:pt x="771" y="129"/>
                  </a:lnTo>
                  <a:lnTo>
                    <a:pt x="386"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0" name="Freeform 81"/>
            <p:cNvSpPr>
              <a:spLocks/>
            </p:cNvSpPr>
            <p:nvPr/>
          </p:nvSpPr>
          <p:spPr bwMode="auto">
            <a:xfrm>
              <a:off x="1307" y="1708149"/>
              <a:ext cx="803" cy="442912"/>
            </a:xfrm>
            <a:custGeom>
              <a:avLst/>
              <a:gdLst>
                <a:gd name="T0" fmla="*/ 418 w 803"/>
                <a:gd name="T1" fmla="*/ 11 h 279"/>
                <a:gd name="T2" fmla="*/ 32 w 803"/>
                <a:gd name="T3" fmla="*/ 139 h 279"/>
                <a:gd name="T4" fmla="*/ 32 w 803"/>
                <a:gd name="T5" fmla="*/ 139 h 279"/>
                <a:gd name="T6" fmla="*/ 32 w 803"/>
                <a:gd name="T7" fmla="*/ 129 h 279"/>
                <a:gd name="T8" fmla="*/ 418 w 803"/>
                <a:gd name="T9" fmla="*/ 268 h 279"/>
                <a:gd name="T10" fmla="*/ 418 w 803"/>
                <a:gd name="T11" fmla="*/ 279 h 279"/>
                <a:gd name="T12" fmla="*/ 418 w 803"/>
                <a:gd name="T13" fmla="*/ 268 h 279"/>
                <a:gd name="T14" fmla="*/ 803 w 803"/>
                <a:gd name="T15" fmla="*/ 129 h 279"/>
                <a:gd name="T16" fmla="*/ 803 w 803"/>
                <a:gd name="T17" fmla="*/ 129 h 279"/>
                <a:gd name="T18" fmla="*/ 803 w 803"/>
                <a:gd name="T19" fmla="*/ 129 h 279"/>
                <a:gd name="T20" fmla="*/ 803 w 803"/>
                <a:gd name="T21" fmla="*/ 139 h 279"/>
                <a:gd name="T22" fmla="*/ 418 w 803"/>
                <a:gd name="T23" fmla="*/ 279 h 279"/>
                <a:gd name="T24" fmla="*/ 418 w 803"/>
                <a:gd name="T25" fmla="*/ 279 h 279"/>
                <a:gd name="T26" fmla="*/ 418 w 803"/>
                <a:gd name="T27" fmla="*/ 279 h 279"/>
                <a:gd name="T28" fmla="*/ 32 w 803"/>
                <a:gd name="T29" fmla="*/ 139 h 279"/>
                <a:gd name="T30" fmla="*/ 0 w 803"/>
                <a:gd name="T31" fmla="*/ 129 h 279"/>
                <a:gd name="T32" fmla="*/ 32 w 803"/>
                <a:gd name="T33" fmla="*/ 129 h 279"/>
                <a:gd name="T34" fmla="*/ 418 w 803"/>
                <a:gd name="T35" fmla="*/ 0 h 279"/>
                <a:gd name="T36" fmla="*/ 418 w 803"/>
                <a:gd name="T37" fmla="*/ 11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79"/>
                <a:gd name="T59" fmla="*/ 803 w 803"/>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79">
                  <a:moveTo>
                    <a:pt x="418" y="11"/>
                  </a:moveTo>
                  <a:lnTo>
                    <a:pt x="32" y="139"/>
                  </a:lnTo>
                  <a:lnTo>
                    <a:pt x="32" y="129"/>
                  </a:lnTo>
                  <a:lnTo>
                    <a:pt x="418" y="268"/>
                  </a:lnTo>
                  <a:lnTo>
                    <a:pt x="418" y="279"/>
                  </a:lnTo>
                  <a:lnTo>
                    <a:pt x="418" y="268"/>
                  </a:lnTo>
                  <a:lnTo>
                    <a:pt x="803" y="129"/>
                  </a:lnTo>
                  <a:lnTo>
                    <a:pt x="803" y="139"/>
                  </a:lnTo>
                  <a:lnTo>
                    <a:pt x="418" y="279"/>
                  </a:lnTo>
                  <a:lnTo>
                    <a:pt x="32" y="139"/>
                  </a:lnTo>
                  <a:lnTo>
                    <a:pt x="0" y="129"/>
                  </a:lnTo>
                  <a:lnTo>
                    <a:pt x="32" y="129"/>
                  </a:lnTo>
                  <a:lnTo>
                    <a:pt x="418" y="0"/>
                  </a:lnTo>
                  <a:lnTo>
                    <a:pt x="418" y="11"/>
                  </a:lnTo>
                  <a:close/>
                </a:path>
              </a:pathLst>
            </a:cu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1" name="Freeform 82"/>
            <p:cNvSpPr>
              <a:spLocks/>
            </p:cNvSpPr>
            <p:nvPr/>
          </p:nvSpPr>
          <p:spPr bwMode="auto">
            <a:xfrm>
              <a:off x="1725" y="1708149"/>
              <a:ext cx="385" cy="220662"/>
            </a:xfrm>
            <a:custGeom>
              <a:avLst/>
              <a:gdLst>
                <a:gd name="T0" fmla="*/ 385 w 385"/>
                <a:gd name="T1" fmla="*/ 139 h 139"/>
                <a:gd name="T2" fmla="*/ 0 w 385"/>
                <a:gd name="T3" fmla="*/ 11 h 139"/>
                <a:gd name="T4" fmla="*/ 0 w 385"/>
                <a:gd name="T5" fmla="*/ 0 h 139"/>
                <a:gd name="T6" fmla="*/ 0 w 385"/>
                <a:gd name="T7" fmla="*/ 0 h 139"/>
                <a:gd name="T8" fmla="*/ 0 w 385"/>
                <a:gd name="T9" fmla="*/ 0 h 139"/>
                <a:gd name="T10" fmla="*/ 385 w 385"/>
                <a:gd name="T11" fmla="*/ 129 h 139"/>
                <a:gd name="T12" fmla="*/ 385 w 385"/>
                <a:gd name="T13" fmla="*/ 139 h 139"/>
                <a:gd name="T14" fmla="*/ 0 60000 65536"/>
                <a:gd name="T15" fmla="*/ 0 60000 65536"/>
                <a:gd name="T16" fmla="*/ 0 60000 65536"/>
                <a:gd name="T17" fmla="*/ 0 60000 65536"/>
                <a:gd name="T18" fmla="*/ 0 60000 65536"/>
                <a:gd name="T19" fmla="*/ 0 60000 65536"/>
                <a:gd name="T20" fmla="*/ 0 60000 65536"/>
                <a:gd name="T21" fmla="*/ 0 w 385"/>
                <a:gd name="T22" fmla="*/ 0 h 139"/>
                <a:gd name="T23" fmla="*/ 385 w 38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139">
                  <a:moveTo>
                    <a:pt x="385" y="139"/>
                  </a:moveTo>
                  <a:lnTo>
                    <a:pt x="0" y="11"/>
                  </a:lnTo>
                  <a:lnTo>
                    <a:pt x="0" y="0"/>
                  </a:lnTo>
                  <a:lnTo>
                    <a:pt x="385" y="129"/>
                  </a:lnTo>
                  <a:lnTo>
                    <a:pt x="385" y="139"/>
                  </a:lnTo>
                  <a:close/>
                </a:path>
              </a:pathLst>
            </a:cu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2" name="Freeform 83"/>
            <p:cNvSpPr>
              <a:spLocks/>
            </p:cNvSpPr>
            <p:nvPr/>
          </p:nvSpPr>
          <p:spPr bwMode="auto">
            <a:xfrm>
              <a:off x="1307" y="1708149"/>
              <a:ext cx="803" cy="442912"/>
            </a:xfrm>
            <a:custGeom>
              <a:avLst/>
              <a:gdLst>
                <a:gd name="T0" fmla="*/ 418 w 803"/>
                <a:gd name="T1" fmla="*/ 11 h 279"/>
                <a:gd name="T2" fmla="*/ 32 w 803"/>
                <a:gd name="T3" fmla="*/ 139 h 279"/>
                <a:gd name="T4" fmla="*/ 32 w 803"/>
                <a:gd name="T5" fmla="*/ 139 h 279"/>
                <a:gd name="T6" fmla="*/ 32 w 803"/>
                <a:gd name="T7" fmla="*/ 129 h 279"/>
                <a:gd name="T8" fmla="*/ 418 w 803"/>
                <a:gd name="T9" fmla="*/ 268 h 279"/>
                <a:gd name="T10" fmla="*/ 418 w 803"/>
                <a:gd name="T11" fmla="*/ 279 h 279"/>
                <a:gd name="T12" fmla="*/ 418 w 803"/>
                <a:gd name="T13" fmla="*/ 268 h 279"/>
                <a:gd name="T14" fmla="*/ 803 w 803"/>
                <a:gd name="T15" fmla="*/ 129 h 279"/>
                <a:gd name="T16" fmla="*/ 803 w 803"/>
                <a:gd name="T17" fmla="*/ 129 h 279"/>
                <a:gd name="T18" fmla="*/ 803 w 803"/>
                <a:gd name="T19" fmla="*/ 129 h 279"/>
                <a:gd name="T20" fmla="*/ 803 w 803"/>
                <a:gd name="T21" fmla="*/ 139 h 279"/>
                <a:gd name="T22" fmla="*/ 418 w 803"/>
                <a:gd name="T23" fmla="*/ 279 h 279"/>
                <a:gd name="T24" fmla="*/ 418 w 803"/>
                <a:gd name="T25" fmla="*/ 279 h 279"/>
                <a:gd name="T26" fmla="*/ 418 w 803"/>
                <a:gd name="T27" fmla="*/ 279 h 279"/>
                <a:gd name="T28" fmla="*/ 32 w 803"/>
                <a:gd name="T29" fmla="*/ 139 h 279"/>
                <a:gd name="T30" fmla="*/ 0 w 803"/>
                <a:gd name="T31" fmla="*/ 129 h 279"/>
                <a:gd name="T32" fmla="*/ 32 w 803"/>
                <a:gd name="T33" fmla="*/ 129 h 279"/>
                <a:gd name="T34" fmla="*/ 418 w 803"/>
                <a:gd name="T35" fmla="*/ 0 h 279"/>
                <a:gd name="T36" fmla="*/ 418 w 803"/>
                <a:gd name="T37" fmla="*/ 11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79"/>
                <a:gd name="T59" fmla="*/ 803 w 803"/>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79">
                  <a:moveTo>
                    <a:pt x="418" y="11"/>
                  </a:moveTo>
                  <a:lnTo>
                    <a:pt x="32" y="139"/>
                  </a:lnTo>
                  <a:lnTo>
                    <a:pt x="32" y="129"/>
                  </a:lnTo>
                  <a:lnTo>
                    <a:pt x="418" y="268"/>
                  </a:lnTo>
                  <a:lnTo>
                    <a:pt x="418" y="279"/>
                  </a:lnTo>
                  <a:lnTo>
                    <a:pt x="418" y="268"/>
                  </a:lnTo>
                  <a:lnTo>
                    <a:pt x="803" y="129"/>
                  </a:lnTo>
                  <a:lnTo>
                    <a:pt x="803" y="139"/>
                  </a:lnTo>
                  <a:lnTo>
                    <a:pt x="418" y="279"/>
                  </a:lnTo>
                  <a:lnTo>
                    <a:pt x="32" y="139"/>
                  </a:lnTo>
                  <a:lnTo>
                    <a:pt x="0" y="129"/>
                  </a:lnTo>
                  <a:lnTo>
                    <a:pt x="32" y="129"/>
                  </a:lnTo>
                  <a:lnTo>
                    <a:pt x="418" y="0"/>
                  </a:lnTo>
                  <a:lnTo>
                    <a:pt x="418" y="11"/>
                  </a:lnTo>
                  <a:close/>
                </a:path>
              </a:pathLst>
            </a:cu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3" name="Freeform 84"/>
            <p:cNvSpPr>
              <a:spLocks/>
            </p:cNvSpPr>
            <p:nvPr/>
          </p:nvSpPr>
          <p:spPr bwMode="auto">
            <a:xfrm>
              <a:off x="1725" y="1708149"/>
              <a:ext cx="385" cy="220662"/>
            </a:xfrm>
            <a:custGeom>
              <a:avLst/>
              <a:gdLst>
                <a:gd name="T0" fmla="*/ 385 w 385"/>
                <a:gd name="T1" fmla="*/ 139 h 139"/>
                <a:gd name="T2" fmla="*/ 0 w 385"/>
                <a:gd name="T3" fmla="*/ 11 h 139"/>
                <a:gd name="T4" fmla="*/ 0 w 385"/>
                <a:gd name="T5" fmla="*/ 0 h 139"/>
                <a:gd name="T6" fmla="*/ 0 w 385"/>
                <a:gd name="T7" fmla="*/ 0 h 139"/>
                <a:gd name="T8" fmla="*/ 0 w 385"/>
                <a:gd name="T9" fmla="*/ 0 h 139"/>
                <a:gd name="T10" fmla="*/ 385 w 385"/>
                <a:gd name="T11" fmla="*/ 129 h 139"/>
                <a:gd name="T12" fmla="*/ 385 w 385"/>
                <a:gd name="T13" fmla="*/ 139 h 139"/>
                <a:gd name="T14" fmla="*/ 0 60000 65536"/>
                <a:gd name="T15" fmla="*/ 0 60000 65536"/>
                <a:gd name="T16" fmla="*/ 0 60000 65536"/>
                <a:gd name="T17" fmla="*/ 0 60000 65536"/>
                <a:gd name="T18" fmla="*/ 0 60000 65536"/>
                <a:gd name="T19" fmla="*/ 0 60000 65536"/>
                <a:gd name="T20" fmla="*/ 0 60000 65536"/>
                <a:gd name="T21" fmla="*/ 0 w 385"/>
                <a:gd name="T22" fmla="*/ 0 h 139"/>
                <a:gd name="T23" fmla="*/ 385 w 38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139">
                  <a:moveTo>
                    <a:pt x="385" y="139"/>
                  </a:moveTo>
                  <a:lnTo>
                    <a:pt x="0" y="11"/>
                  </a:lnTo>
                  <a:lnTo>
                    <a:pt x="0" y="0"/>
                  </a:lnTo>
                  <a:lnTo>
                    <a:pt x="385" y="129"/>
                  </a:lnTo>
                  <a:lnTo>
                    <a:pt x="385" y="139"/>
                  </a:lnTo>
                  <a:close/>
                </a:path>
              </a:pathLst>
            </a:cu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4" name="Rectangle 85"/>
            <p:cNvSpPr>
              <a:spLocks noChangeArrowheads="1"/>
            </p:cNvSpPr>
            <p:nvPr>
              <p:custDataLst>
                <p:tags r:id="rId4"/>
              </p:custDataLst>
            </p:nvPr>
          </p:nvSpPr>
          <p:spPr bwMode="auto">
            <a:xfrm>
              <a:off x="1553" y="1862137"/>
              <a:ext cx="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case</a:t>
              </a:r>
              <a:endParaRPr lang="en-US" altLang="el-GR" sz="1600" dirty="0">
                <a:cs typeface="Times New Roman" pitchFamily="18" charset="0"/>
              </a:endParaRPr>
            </a:p>
          </p:txBody>
        </p:sp>
        <p:sp>
          <p:nvSpPr>
            <p:cNvPr id="95" name="Rectangle 86"/>
            <p:cNvSpPr>
              <a:spLocks noChangeArrowheads="1"/>
            </p:cNvSpPr>
            <p:nvPr>
              <p:custDataLst>
                <p:tags r:id="rId5"/>
              </p:custDataLst>
            </p:nvPr>
          </p:nvSpPr>
          <p:spPr bwMode="auto">
            <a:xfrm>
              <a:off x="1757" y="1862137"/>
              <a:ext cx="5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000000"/>
                  </a:solidFill>
                  <a:latin typeface="Courier" pitchFamily="49" charset="0"/>
                  <a:cs typeface="Times New Roman" pitchFamily="18" charset="0"/>
                </a:rPr>
                <a:t>:</a:t>
              </a:r>
              <a:endParaRPr lang="en-US" altLang="el-GR" sz="1600" dirty="0">
                <a:cs typeface="Times New Roman" pitchFamily="18" charset="0"/>
              </a:endParaRPr>
            </a:p>
          </p:txBody>
        </p:sp>
        <p:sp>
          <p:nvSpPr>
            <p:cNvPr id="96" name="Rectangle 87"/>
            <p:cNvSpPr>
              <a:spLocks noChangeArrowheads="1"/>
            </p:cNvSpPr>
            <p:nvPr>
              <p:custDataLst>
                <p:tags r:id="rId6"/>
              </p:custDataLst>
            </p:nvPr>
          </p:nvSpPr>
          <p:spPr bwMode="auto">
            <a:xfrm>
              <a:off x="1810" y="1844674"/>
              <a:ext cx="7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a</a:t>
              </a:r>
              <a:endParaRPr lang="en-US" altLang="el-GR" sz="1600" dirty="0">
                <a:cs typeface="Times New Roman" pitchFamily="18" charset="0"/>
              </a:endParaRPr>
            </a:p>
          </p:txBody>
        </p:sp>
        <p:sp>
          <p:nvSpPr>
            <p:cNvPr id="97" name="Freeform 88"/>
            <p:cNvSpPr>
              <a:spLocks/>
            </p:cNvSpPr>
            <p:nvPr/>
          </p:nvSpPr>
          <p:spPr bwMode="auto">
            <a:xfrm>
              <a:off x="1680" y="1295399"/>
              <a:ext cx="64" cy="101600"/>
            </a:xfrm>
            <a:custGeom>
              <a:avLst/>
              <a:gdLst>
                <a:gd name="T0" fmla="*/ 64 w 64"/>
                <a:gd name="T1" fmla="*/ 32 h 64"/>
                <a:gd name="T2" fmla="*/ 53 w 64"/>
                <a:gd name="T3" fmla="*/ 11 h 64"/>
                <a:gd name="T4" fmla="*/ 32 w 64"/>
                <a:gd name="T5" fmla="*/ 0 h 64"/>
                <a:gd name="T6" fmla="*/ 10 w 64"/>
                <a:gd name="T7" fmla="*/ 11 h 64"/>
                <a:gd name="T8" fmla="*/ 0 w 64"/>
                <a:gd name="T9" fmla="*/ 32 h 64"/>
                <a:gd name="T10" fmla="*/ 10 w 64"/>
                <a:gd name="T11" fmla="*/ 54 h 64"/>
                <a:gd name="T12" fmla="*/ 32 w 64"/>
                <a:gd name="T13" fmla="*/ 64 h 64"/>
                <a:gd name="T14" fmla="*/ 53 w 64"/>
                <a:gd name="T15" fmla="*/ 54 h 64"/>
                <a:gd name="T16" fmla="*/ 64 w 64"/>
                <a:gd name="T17" fmla="*/ 3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4"/>
                <a:gd name="T29" fmla="*/ 64 w 6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4">
                  <a:moveTo>
                    <a:pt x="64" y="32"/>
                  </a:moveTo>
                  <a:lnTo>
                    <a:pt x="53" y="11"/>
                  </a:lnTo>
                  <a:lnTo>
                    <a:pt x="32" y="0"/>
                  </a:lnTo>
                  <a:lnTo>
                    <a:pt x="10" y="11"/>
                  </a:lnTo>
                  <a:lnTo>
                    <a:pt x="0" y="32"/>
                  </a:lnTo>
                  <a:lnTo>
                    <a:pt x="10" y="54"/>
                  </a:lnTo>
                  <a:lnTo>
                    <a:pt x="32" y="64"/>
                  </a:lnTo>
                  <a:lnTo>
                    <a:pt x="53" y="54"/>
                  </a:lnTo>
                  <a:lnTo>
                    <a:pt x="64" y="32"/>
                  </a:lnTo>
                  <a:close/>
                </a:path>
              </a:pathLst>
            </a:custGeom>
            <a:blipFill dpi="0" rotWithShape="0">
              <a:blip r:embed="rId3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8" name="Rectangle 89"/>
            <p:cNvSpPr>
              <a:spLocks noChangeArrowheads="1"/>
            </p:cNvSpPr>
            <p:nvPr>
              <p:custDataLst>
                <p:tags r:id="rId7"/>
              </p:custDataLst>
            </p:nvPr>
          </p:nvSpPr>
          <p:spPr bwMode="auto">
            <a:xfrm>
              <a:off x="2378" y="1878012"/>
              <a:ext cx="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case</a:t>
              </a:r>
              <a:endParaRPr lang="en-US" altLang="el-GR" sz="1600" dirty="0">
                <a:cs typeface="Times New Roman" pitchFamily="18" charset="0"/>
              </a:endParaRPr>
            </a:p>
          </p:txBody>
        </p:sp>
        <p:sp>
          <p:nvSpPr>
            <p:cNvPr id="99" name="Rectangle 90"/>
            <p:cNvSpPr>
              <a:spLocks noChangeArrowheads="1"/>
            </p:cNvSpPr>
            <p:nvPr>
              <p:custDataLst>
                <p:tags r:id="rId8"/>
              </p:custDataLst>
            </p:nvPr>
          </p:nvSpPr>
          <p:spPr bwMode="auto">
            <a:xfrm>
              <a:off x="2582" y="1862137"/>
              <a:ext cx="45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a  action(s)</a:t>
              </a:r>
              <a:endParaRPr lang="en-US" altLang="el-GR" sz="1600" dirty="0">
                <a:cs typeface="Times New Roman" pitchFamily="18" charset="0"/>
              </a:endParaRPr>
            </a:p>
          </p:txBody>
        </p:sp>
        <p:sp>
          <p:nvSpPr>
            <p:cNvPr id="100" name="Rectangle 91"/>
            <p:cNvSpPr>
              <a:spLocks noChangeArrowheads="1"/>
            </p:cNvSpPr>
            <p:nvPr/>
          </p:nvSpPr>
          <p:spPr bwMode="auto">
            <a:xfrm>
              <a:off x="2357" y="1844674"/>
              <a:ext cx="739"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1" name="Rectangle 92"/>
            <p:cNvSpPr>
              <a:spLocks noChangeArrowheads="1"/>
            </p:cNvSpPr>
            <p:nvPr/>
          </p:nvSpPr>
          <p:spPr bwMode="auto">
            <a:xfrm>
              <a:off x="3085" y="1844674"/>
              <a:ext cx="11" cy="18732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2" name="Rectangle 93"/>
            <p:cNvSpPr>
              <a:spLocks noChangeArrowheads="1"/>
            </p:cNvSpPr>
            <p:nvPr/>
          </p:nvSpPr>
          <p:spPr bwMode="auto">
            <a:xfrm>
              <a:off x="2357" y="2014537"/>
              <a:ext cx="728"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3" name="Rectangle 94"/>
            <p:cNvSpPr>
              <a:spLocks noChangeArrowheads="1"/>
            </p:cNvSpPr>
            <p:nvPr/>
          </p:nvSpPr>
          <p:spPr bwMode="auto">
            <a:xfrm>
              <a:off x="2357" y="1844674"/>
              <a:ext cx="10" cy="1698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04" name="Rectangle 95"/>
            <p:cNvSpPr>
              <a:spLocks noChangeArrowheads="1"/>
            </p:cNvSpPr>
            <p:nvPr>
              <p:custDataLst>
                <p:tags r:id="rId9"/>
              </p:custDataLst>
            </p:nvPr>
          </p:nvSpPr>
          <p:spPr bwMode="auto">
            <a:xfrm>
              <a:off x="2099" y="1752599"/>
              <a:ext cx="15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true</a:t>
              </a:r>
              <a:endParaRPr lang="en-US" altLang="el-GR" sz="1600" dirty="0">
                <a:cs typeface="Times New Roman" pitchFamily="18" charset="0"/>
              </a:endParaRPr>
            </a:p>
          </p:txBody>
        </p:sp>
        <p:sp>
          <p:nvSpPr>
            <p:cNvPr id="105" name="Rectangle 96"/>
            <p:cNvSpPr>
              <a:spLocks noChangeArrowheads="1"/>
            </p:cNvSpPr>
            <p:nvPr>
              <p:custDataLst>
                <p:tags r:id="rId10"/>
              </p:custDataLst>
            </p:nvPr>
          </p:nvSpPr>
          <p:spPr bwMode="auto">
            <a:xfrm>
              <a:off x="1778" y="2984499"/>
              <a:ext cx="1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false</a:t>
              </a:r>
              <a:endParaRPr lang="en-US" altLang="el-GR" sz="1600" dirty="0">
                <a:cs typeface="Times New Roman" pitchFamily="18" charset="0"/>
              </a:endParaRPr>
            </a:p>
          </p:txBody>
        </p:sp>
        <p:sp>
          <p:nvSpPr>
            <p:cNvPr id="106" name="Rectangle 97"/>
            <p:cNvSpPr>
              <a:spLocks noChangeArrowheads="1"/>
            </p:cNvSpPr>
            <p:nvPr>
              <p:custDataLst>
                <p:tags r:id="rId11"/>
              </p:custDataLst>
            </p:nvPr>
          </p:nvSpPr>
          <p:spPr bwMode="auto">
            <a:xfrm>
              <a:off x="1692" y="3392487"/>
              <a:ext cx="4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900" b="1" dirty="0">
                  <a:solidFill>
                    <a:srgbClr val="000000"/>
                  </a:solidFill>
                  <a:latin typeface="Courier" pitchFamily="49" charset="0"/>
                  <a:cs typeface="Times New Roman" pitchFamily="18" charset="0"/>
                </a:rPr>
                <a:t>.</a:t>
              </a:r>
              <a:endParaRPr lang="en-US" altLang="el-GR" sz="1600" dirty="0">
                <a:cs typeface="Times New Roman" pitchFamily="18" charset="0"/>
              </a:endParaRPr>
            </a:p>
          </p:txBody>
        </p:sp>
        <p:sp>
          <p:nvSpPr>
            <p:cNvPr id="107" name="Rectangle 98"/>
            <p:cNvSpPr>
              <a:spLocks noChangeArrowheads="1"/>
            </p:cNvSpPr>
            <p:nvPr>
              <p:custDataLst>
                <p:tags r:id="rId12"/>
              </p:custDataLst>
            </p:nvPr>
          </p:nvSpPr>
          <p:spPr bwMode="auto">
            <a:xfrm>
              <a:off x="1692" y="3529012"/>
              <a:ext cx="4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900" b="1" dirty="0">
                  <a:solidFill>
                    <a:srgbClr val="000000"/>
                  </a:solidFill>
                  <a:latin typeface="Courier" pitchFamily="49" charset="0"/>
                  <a:cs typeface="Times New Roman" pitchFamily="18" charset="0"/>
                </a:rPr>
                <a:t>.</a:t>
              </a:r>
              <a:endParaRPr lang="en-US" altLang="el-GR" sz="1600" dirty="0">
                <a:cs typeface="Times New Roman" pitchFamily="18" charset="0"/>
              </a:endParaRPr>
            </a:p>
          </p:txBody>
        </p:sp>
        <p:sp>
          <p:nvSpPr>
            <p:cNvPr id="108" name="Rectangle 99"/>
            <p:cNvSpPr>
              <a:spLocks noChangeArrowheads="1"/>
            </p:cNvSpPr>
            <p:nvPr>
              <p:custDataLst>
                <p:tags r:id="rId13"/>
              </p:custDataLst>
            </p:nvPr>
          </p:nvSpPr>
          <p:spPr bwMode="auto">
            <a:xfrm>
              <a:off x="1692" y="3663949"/>
              <a:ext cx="4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900" b="1" dirty="0">
                  <a:solidFill>
                    <a:srgbClr val="000000"/>
                  </a:solidFill>
                  <a:latin typeface="Courier" pitchFamily="49" charset="0"/>
                  <a:cs typeface="Times New Roman" pitchFamily="18" charset="0"/>
                </a:rPr>
                <a:t>.</a:t>
              </a:r>
              <a:endParaRPr lang="en-US" altLang="el-GR" sz="1600" dirty="0">
                <a:cs typeface="Times New Roman" pitchFamily="18" charset="0"/>
              </a:endParaRPr>
            </a:p>
          </p:txBody>
        </p:sp>
        <p:sp>
          <p:nvSpPr>
            <p:cNvPr id="109" name="Rectangle 100"/>
            <p:cNvSpPr>
              <a:spLocks noChangeArrowheads="1"/>
            </p:cNvSpPr>
            <p:nvPr/>
          </p:nvSpPr>
          <p:spPr bwMode="auto">
            <a:xfrm>
              <a:off x="4242" y="1928812"/>
              <a:ext cx="11" cy="1587"/>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0" name="Rectangle 101"/>
            <p:cNvSpPr>
              <a:spLocks noChangeArrowheads="1"/>
            </p:cNvSpPr>
            <p:nvPr>
              <p:custDataLst>
                <p:tags r:id="rId14"/>
              </p:custDataLst>
            </p:nvPr>
          </p:nvSpPr>
          <p:spPr bwMode="auto">
            <a:xfrm>
              <a:off x="3535" y="1878012"/>
              <a:ext cx="31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break;</a:t>
              </a:r>
              <a:endParaRPr lang="en-US" altLang="el-GR" sz="1600" dirty="0">
                <a:cs typeface="Times New Roman" pitchFamily="18" charset="0"/>
              </a:endParaRPr>
            </a:p>
          </p:txBody>
        </p:sp>
        <p:sp>
          <p:nvSpPr>
            <p:cNvPr id="111" name="Rectangle 102"/>
            <p:cNvSpPr>
              <a:spLocks noChangeArrowheads="1"/>
            </p:cNvSpPr>
            <p:nvPr/>
          </p:nvSpPr>
          <p:spPr bwMode="auto">
            <a:xfrm>
              <a:off x="3342" y="1844674"/>
              <a:ext cx="718"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2" name="Rectangle 103"/>
            <p:cNvSpPr>
              <a:spLocks noChangeArrowheads="1"/>
            </p:cNvSpPr>
            <p:nvPr/>
          </p:nvSpPr>
          <p:spPr bwMode="auto">
            <a:xfrm>
              <a:off x="4049" y="1844674"/>
              <a:ext cx="11" cy="18732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3" name="Rectangle 104"/>
            <p:cNvSpPr>
              <a:spLocks noChangeArrowheads="1"/>
            </p:cNvSpPr>
            <p:nvPr/>
          </p:nvSpPr>
          <p:spPr bwMode="auto">
            <a:xfrm>
              <a:off x="3342" y="2014537"/>
              <a:ext cx="707"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4" name="Rectangle 105"/>
            <p:cNvSpPr>
              <a:spLocks noChangeArrowheads="1"/>
            </p:cNvSpPr>
            <p:nvPr/>
          </p:nvSpPr>
          <p:spPr bwMode="auto">
            <a:xfrm>
              <a:off x="3342" y="1844674"/>
              <a:ext cx="11" cy="1698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5" name="Rectangle 106"/>
            <p:cNvSpPr>
              <a:spLocks noChangeArrowheads="1"/>
            </p:cNvSpPr>
            <p:nvPr>
              <p:custDataLst>
                <p:tags r:id="rId15"/>
              </p:custDataLst>
            </p:nvPr>
          </p:nvSpPr>
          <p:spPr bwMode="auto">
            <a:xfrm>
              <a:off x="2378" y="2711449"/>
              <a:ext cx="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case</a:t>
              </a:r>
              <a:endParaRPr lang="en-US" altLang="el-GR" sz="1600" dirty="0">
                <a:cs typeface="Times New Roman" pitchFamily="18" charset="0"/>
              </a:endParaRPr>
            </a:p>
          </p:txBody>
        </p:sp>
        <p:sp>
          <p:nvSpPr>
            <p:cNvPr id="116" name="Rectangle 107"/>
            <p:cNvSpPr>
              <a:spLocks noChangeArrowheads="1"/>
            </p:cNvSpPr>
            <p:nvPr>
              <p:custDataLst>
                <p:tags r:id="rId16"/>
              </p:custDataLst>
            </p:nvPr>
          </p:nvSpPr>
          <p:spPr bwMode="auto">
            <a:xfrm>
              <a:off x="2582" y="2695574"/>
              <a:ext cx="45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b  action(s)</a:t>
              </a:r>
              <a:endParaRPr lang="en-US" altLang="el-GR" sz="1600" dirty="0">
                <a:cs typeface="Times New Roman" pitchFamily="18" charset="0"/>
              </a:endParaRPr>
            </a:p>
          </p:txBody>
        </p:sp>
        <p:sp>
          <p:nvSpPr>
            <p:cNvPr id="117" name="Rectangle 108"/>
            <p:cNvSpPr>
              <a:spLocks noChangeArrowheads="1"/>
            </p:cNvSpPr>
            <p:nvPr/>
          </p:nvSpPr>
          <p:spPr bwMode="auto">
            <a:xfrm>
              <a:off x="2346" y="2678112"/>
              <a:ext cx="739"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8" name="Rectangle 109"/>
            <p:cNvSpPr>
              <a:spLocks noChangeArrowheads="1"/>
            </p:cNvSpPr>
            <p:nvPr/>
          </p:nvSpPr>
          <p:spPr bwMode="auto">
            <a:xfrm>
              <a:off x="3074" y="2678112"/>
              <a:ext cx="11" cy="203200"/>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9" name="Rectangle 110"/>
            <p:cNvSpPr>
              <a:spLocks noChangeArrowheads="1"/>
            </p:cNvSpPr>
            <p:nvPr/>
          </p:nvSpPr>
          <p:spPr bwMode="auto">
            <a:xfrm>
              <a:off x="2346" y="2865437"/>
              <a:ext cx="728" cy="1587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0" name="Rectangle 111"/>
            <p:cNvSpPr>
              <a:spLocks noChangeArrowheads="1"/>
            </p:cNvSpPr>
            <p:nvPr/>
          </p:nvSpPr>
          <p:spPr bwMode="auto">
            <a:xfrm>
              <a:off x="2346" y="2678112"/>
              <a:ext cx="11" cy="18732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1" name="Rectangle 112"/>
            <p:cNvSpPr>
              <a:spLocks noChangeArrowheads="1"/>
            </p:cNvSpPr>
            <p:nvPr>
              <p:custDataLst>
                <p:tags r:id="rId17"/>
              </p:custDataLst>
            </p:nvPr>
          </p:nvSpPr>
          <p:spPr bwMode="auto">
            <a:xfrm>
              <a:off x="3535" y="2695574"/>
              <a:ext cx="31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break;</a:t>
              </a:r>
              <a:endParaRPr lang="en-US" altLang="el-GR" sz="1600" dirty="0">
                <a:cs typeface="Times New Roman" pitchFamily="18" charset="0"/>
              </a:endParaRPr>
            </a:p>
          </p:txBody>
        </p:sp>
        <p:sp>
          <p:nvSpPr>
            <p:cNvPr id="122" name="Rectangle 113"/>
            <p:cNvSpPr>
              <a:spLocks noChangeArrowheads="1"/>
            </p:cNvSpPr>
            <p:nvPr/>
          </p:nvSpPr>
          <p:spPr bwMode="auto">
            <a:xfrm>
              <a:off x="3342" y="2660649"/>
              <a:ext cx="718"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3" name="Rectangle 114"/>
            <p:cNvSpPr>
              <a:spLocks noChangeArrowheads="1"/>
            </p:cNvSpPr>
            <p:nvPr/>
          </p:nvSpPr>
          <p:spPr bwMode="auto">
            <a:xfrm>
              <a:off x="4049" y="2660649"/>
              <a:ext cx="11" cy="204787"/>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4" name="Rectangle 115"/>
            <p:cNvSpPr>
              <a:spLocks noChangeArrowheads="1"/>
            </p:cNvSpPr>
            <p:nvPr/>
          </p:nvSpPr>
          <p:spPr bwMode="auto">
            <a:xfrm>
              <a:off x="3342" y="2847974"/>
              <a:ext cx="707"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5" name="Rectangle 116"/>
            <p:cNvSpPr>
              <a:spLocks noChangeArrowheads="1"/>
            </p:cNvSpPr>
            <p:nvPr/>
          </p:nvSpPr>
          <p:spPr bwMode="auto">
            <a:xfrm>
              <a:off x="3342" y="2660649"/>
              <a:ext cx="11" cy="18732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26" name="Rectangle 117"/>
            <p:cNvSpPr>
              <a:spLocks noChangeArrowheads="1"/>
            </p:cNvSpPr>
            <p:nvPr>
              <p:custDataLst>
                <p:tags r:id="rId18"/>
              </p:custDataLst>
            </p:nvPr>
          </p:nvSpPr>
          <p:spPr bwMode="auto">
            <a:xfrm>
              <a:off x="1778" y="2184399"/>
              <a:ext cx="1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false</a:t>
              </a:r>
              <a:endParaRPr lang="en-US" altLang="el-GR" sz="1600" dirty="0">
                <a:cs typeface="Times New Roman" pitchFamily="18" charset="0"/>
              </a:endParaRPr>
            </a:p>
          </p:txBody>
        </p:sp>
        <p:sp>
          <p:nvSpPr>
            <p:cNvPr id="127" name="Rectangle 118"/>
            <p:cNvSpPr>
              <a:spLocks noChangeArrowheads="1"/>
            </p:cNvSpPr>
            <p:nvPr>
              <p:custDataLst>
                <p:tags r:id="rId19"/>
              </p:custDataLst>
            </p:nvPr>
          </p:nvSpPr>
          <p:spPr bwMode="auto">
            <a:xfrm>
              <a:off x="1778" y="4684712"/>
              <a:ext cx="1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false</a:t>
              </a:r>
              <a:endParaRPr lang="en-US" altLang="el-GR" sz="1600" dirty="0">
                <a:cs typeface="Times New Roman" pitchFamily="18" charset="0"/>
              </a:endParaRPr>
            </a:p>
          </p:txBody>
        </p:sp>
        <p:sp>
          <p:nvSpPr>
            <p:cNvPr id="128" name="Freeform 119"/>
            <p:cNvSpPr>
              <a:spLocks/>
            </p:cNvSpPr>
            <p:nvPr/>
          </p:nvSpPr>
          <p:spPr bwMode="auto">
            <a:xfrm>
              <a:off x="1296" y="4243387"/>
              <a:ext cx="803" cy="441325"/>
            </a:xfrm>
            <a:custGeom>
              <a:avLst/>
              <a:gdLst>
                <a:gd name="T0" fmla="*/ 418 w 803"/>
                <a:gd name="T1" fmla="*/ 10 h 278"/>
                <a:gd name="T2" fmla="*/ 32 w 803"/>
                <a:gd name="T3" fmla="*/ 139 h 278"/>
                <a:gd name="T4" fmla="*/ 32 w 803"/>
                <a:gd name="T5" fmla="*/ 139 h 278"/>
                <a:gd name="T6" fmla="*/ 32 w 803"/>
                <a:gd name="T7" fmla="*/ 128 h 278"/>
                <a:gd name="T8" fmla="*/ 418 w 803"/>
                <a:gd name="T9" fmla="*/ 267 h 278"/>
                <a:gd name="T10" fmla="*/ 418 w 803"/>
                <a:gd name="T11" fmla="*/ 278 h 278"/>
                <a:gd name="T12" fmla="*/ 418 w 803"/>
                <a:gd name="T13" fmla="*/ 267 h 278"/>
                <a:gd name="T14" fmla="*/ 803 w 803"/>
                <a:gd name="T15" fmla="*/ 128 h 278"/>
                <a:gd name="T16" fmla="*/ 803 w 803"/>
                <a:gd name="T17" fmla="*/ 128 h 278"/>
                <a:gd name="T18" fmla="*/ 803 w 803"/>
                <a:gd name="T19" fmla="*/ 128 h 278"/>
                <a:gd name="T20" fmla="*/ 803 w 803"/>
                <a:gd name="T21" fmla="*/ 139 h 278"/>
                <a:gd name="T22" fmla="*/ 418 w 803"/>
                <a:gd name="T23" fmla="*/ 278 h 278"/>
                <a:gd name="T24" fmla="*/ 418 w 803"/>
                <a:gd name="T25" fmla="*/ 278 h 278"/>
                <a:gd name="T26" fmla="*/ 418 w 803"/>
                <a:gd name="T27" fmla="*/ 278 h 278"/>
                <a:gd name="T28" fmla="*/ 32 w 803"/>
                <a:gd name="T29" fmla="*/ 139 h 278"/>
                <a:gd name="T30" fmla="*/ 0 w 803"/>
                <a:gd name="T31" fmla="*/ 128 h 278"/>
                <a:gd name="T32" fmla="*/ 32 w 803"/>
                <a:gd name="T33" fmla="*/ 128 h 278"/>
                <a:gd name="T34" fmla="*/ 418 w 803"/>
                <a:gd name="T35" fmla="*/ 0 h 278"/>
                <a:gd name="T36" fmla="*/ 418 w 803"/>
                <a:gd name="T37" fmla="*/ 10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78"/>
                <a:gd name="T59" fmla="*/ 803 w 803"/>
                <a:gd name="T60" fmla="*/ 278 h 2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78">
                  <a:moveTo>
                    <a:pt x="418" y="10"/>
                  </a:moveTo>
                  <a:lnTo>
                    <a:pt x="32" y="139"/>
                  </a:lnTo>
                  <a:lnTo>
                    <a:pt x="32" y="128"/>
                  </a:lnTo>
                  <a:lnTo>
                    <a:pt x="418" y="267"/>
                  </a:lnTo>
                  <a:lnTo>
                    <a:pt x="418" y="278"/>
                  </a:lnTo>
                  <a:lnTo>
                    <a:pt x="418" y="267"/>
                  </a:lnTo>
                  <a:lnTo>
                    <a:pt x="803" y="128"/>
                  </a:lnTo>
                  <a:lnTo>
                    <a:pt x="803" y="139"/>
                  </a:lnTo>
                  <a:lnTo>
                    <a:pt x="418" y="278"/>
                  </a:lnTo>
                  <a:lnTo>
                    <a:pt x="32" y="139"/>
                  </a:lnTo>
                  <a:lnTo>
                    <a:pt x="0" y="128"/>
                  </a:lnTo>
                  <a:lnTo>
                    <a:pt x="32" y="128"/>
                  </a:lnTo>
                  <a:lnTo>
                    <a:pt x="418" y="0"/>
                  </a:lnTo>
                  <a:lnTo>
                    <a:pt x="418" y="10"/>
                  </a:lnTo>
                  <a:close/>
                </a:path>
              </a:pathLst>
            </a:cu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9" name="Freeform 120"/>
            <p:cNvSpPr>
              <a:spLocks/>
            </p:cNvSpPr>
            <p:nvPr/>
          </p:nvSpPr>
          <p:spPr bwMode="auto">
            <a:xfrm>
              <a:off x="1714" y="4243387"/>
              <a:ext cx="385" cy="220662"/>
            </a:xfrm>
            <a:custGeom>
              <a:avLst/>
              <a:gdLst>
                <a:gd name="T0" fmla="*/ 385 w 385"/>
                <a:gd name="T1" fmla="*/ 139 h 139"/>
                <a:gd name="T2" fmla="*/ 0 w 385"/>
                <a:gd name="T3" fmla="*/ 10 h 139"/>
                <a:gd name="T4" fmla="*/ 0 w 385"/>
                <a:gd name="T5" fmla="*/ 0 h 139"/>
                <a:gd name="T6" fmla="*/ 0 w 385"/>
                <a:gd name="T7" fmla="*/ 0 h 139"/>
                <a:gd name="T8" fmla="*/ 0 w 385"/>
                <a:gd name="T9" fmla="*/ 0 h 139"/>
                <a:gd name="T10" fmla="*/ 385 w 385"/>
                <a:gd name="T11" fmla="*/ 128 h 139"/>
                <a:gd name="T12" fmla="*/ 385 w 385"/>
                <a:gd name="T13" fmla="*/ 139 h 139"/>
                <a:gd name="T14" fmla="*/ 0 60000 65536"/>
                <a:gd name="T15" fmla="*/ 0 60000 65536"/>
                <a:gd name="T16" fmla="*/ 0 60000 65536"/>
                <a:gd name="T17" fmla="*/ 0 60000 65536"/>
                <a:gd name="T18" fmla="*/ 0 60000 65536"/>
                <a:gd name="T19" fmla="*/ 0 60000 65536"/>
                <a:gd name="T20" fmla="*/ 0 60000 65536"/>
                <a:gd name="T21" fmla="*/ 0 w 385"/>
                <a:gd name="T22" fmla="*/ 0 h 139"/>
                <a:gd name="T23" fmla="*/ 385 w 38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139">
                  <a:moveTo>
                    <a:pt x="385" y="139"/>
                  </a:moveTo>
                  <a:lnTo>
                    <a:pt x="0" y="10"/>
                  </a:lnTo>
                  <a:lnTo>
                    <a:pt x="0" y="0"/>
                  </a:lnTo>
                  <a:lnTo>
                    <a:pt x="385" y="128"/>
                  </a:lnTo>
                  <a:lnTo>
                    <a:pt x="385" y="139"/>
                  </a:lnTo>
                  <a:close/>
                </a:path>
              </a:pathLst>
            </a:cu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0" name="Rectangle 121"/>
            <p:cNvSpPr>
              <a:spLocks noChangeArrowheads="1"/>
            </p:cNvSpPr>
            <p:nvPr>
              <p:custDataLst>
                <p:tags r:id="rId20"/>
              </p:custDataLst>
            </p:nvPr>
          </p:nvSpPr>
          <p:spPr bwMode="auto">
            <a:xfrm>
              <a:off x="1553" y="4395787"/>
              <a:ext cx="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case</a:t>
              </a:r>
              <a:endParaRPr lang="en-US" altLang="el-GR" sz="1600" dirty="0">
                <a:cs typeface="Times New Roman" pitchFamily="18" charset="0"/>
              </a:endParaRPr>
            </a:p>
          </p:txBody>
        </p:sp>
        <p:sp>
          <p:nvSpPr>
            <p:cNvPr id="131" name="Rectangle 122"/>
            <p:cNvSpPr>
              <a:spLocks noChangeArrowheads="1"/>
            </p:cNvSpPr>
            <p:nvPr>
              <p:custDataLst>
                <p:tags r:id="rId21"/>
              </p:custDataLst>
            </p:nvPr>
          </p:nvSpPr>
          <p:spPr bwMode="auto">
            <a:xfrm>
              <a:off x="1757" y="4395787"/>
              <a:ext cx="5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000000"/>
                  </a:solidFill>
                  <a:latin typeface="Courier" pitchFamily="49" charset="0"/>
                  <a:cs typeface="Times New Roman" pitchFamily="18" charset="0"/>
                </a:rPr>
                <a:t>:</a:t>
              </a:r>
              <a:endParaRPr lang="en-US" altLang="el-GR" sz="1600" dirty="0">
                <a:cs typeface="Times New Roman" pitchFamily="18" charset="0"/>
              </a:endParaRPr>
            </a:p>
          </p:txBody>
        </p:sp>
        <p:sp>
          <p:nvSpPr>
            <p:cNvPr id="132" name="Rectangle 123"/>
            <p:cNvSpPr>
              <a:spLocks noChangeArrowheads="1"/>
            </p:cNvSpPr>
            <p:nvPr>
              <p:custDataLst>
                <p:tags r:id="rId22"/>
              </p:custDataLst>
            </p:nvPr>
          </p:nvSpPr>
          <p:spPr bwMode="auto">
            <a:xfrm>
              <a:off x="1810" y="4378324"/>
              <a:ext cx="6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z</a:t>
              </a:r>
              <a:endParaRPr lang="en-US" altLang="el-GR" sz="1600" dirty="0">
                <a:cs typeface="Times New Roman" pitchFamily="18" charset="0"/>
              </a:endParaRPr>
            </a:p>
          </p:txBody>
        </p:sp>
        <p:sp>
          <p:nvSpPr>
            <p:cNvPr id="133" name="Rectangle 124"/>
            <p:cNvSpPr>
              <a:spLocks noChangeArrowheads="1"/>
            </p:cNvSpPr>
            <p:nvPr>
              <p:custDataLst>
                <p:tags r:id="rId23"/>
              </p:custDataLst>
            </p:nvPr>
          </p:nvSpPr>
          <p:spPr bwMode="auto">
            <a:xfrm>
              <a:off x="2389" y="4395787"/>
              <a:ext cx="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case</a:t>
              </a:r>
              <a:endParaRPr lang="en-US" altLang="el-GR" sz="1600" dirty="0">
                <a:cs typeface="Times New Roman" pitchFamily="18" charset="0"/>
              </a:endParaRPr>
            </a:p>
          </p:txBody>
        </p:sp>
        <p:sp>
          <p:nvSpPr>
            <p:cNvPr id="134" name="Rectangle 125"/>
            <p:cNvSpPr>
              <a:spLocks noChangeArrowheads="1"/>
            </p:cNvSpPr>
            <p:nvPr>
              <p:custDataLst>
                <p:tags r:id="rId24"/>
              </p:custDataLst>
            </p:nvPr>
          </p:nvSpPr>
          <p:spPr bwMode="auto">
            <a:xfrm>
              <a:off x="2592" y="4378324"/>
              <a:ext cx="45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z  action(s)</a:t>
              </a:r>
              <a:endParaRPr lang="en-US" altLang="el-GR" sz="1600" dirty="0">
                <a:cs typeface="Times New Roman" pitchFamily="18" charset="0"/>
              </a:endParaRPr>
            </a:p>
          </p:txBody>
        </p:sp>
        <p:sp>
          <p:nvSpPr>
            <p:cNvPr id="135" name="Rectangle 126"/>
            <p:cNvSpPr>
              <a:spLocks noChangeArrowheads="1"/>
            </p:cNvSpPr>
            <p:nvPr/>
          </p:nvSpPr>
          <p:spPr bwMode="auto">
            <a:xfrm>
              <a:off x="2357" y="4362449"/>
              <a:ext cx="739" cy="1587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36" name="Rectangle 127"/>
            <p:cNvSpPr>
              <a:spLocks noChangeArrowheads="1"/>
            </p:cNvSpPr>
            <p:nvPr/>
          </p:nvSpPr>
          <p:spPr bwMode="auto">
            <a:xfrm>
              <a:off x="3085" y="4362449"/>
              <a:ext cx="11" cy="203200"/>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37" name="Rectangle 128"/>
            <p:cNvSpPr>
              <a:spLocks noChangeArrowheads="1"/>
            </p:cNvSpPr>
            <p:nvPr/>
          </p:nvSpPr>
          <p:spPr bwMode="auto">
            <a:xfrm>
              <a:off x="2357" y="4548187"/>
              <a:ext cx="728"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38" name="Rectangle 129"/>
            <p:cNvSpPr>
              <a:spLocks noChangeArrowheads="1"/>
            </p:cNvSpPr>
            <p:nvPr/>
          </p:nvSpPr>
          <p:spPr bwMode="auto">
            <a:xfrm>
              <a:off x="2357" y="4362449"/>
              <a:ext cx="10" cy="185737"/>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39" name="Rectangle 130"/>
            <p:cNvSpPr>
              <a:spLocks noChangeArrowheads="1"/>
            </p:cNvSpPr>
            <p:nvPr>
              <p:custDataLst>
                <p:tags r:id="rId25"/>
              </p:custDataLst>
            </p:nvPr>
          </p:nvSpPr>
          <p:spPr bwMode="auto">
            <a:xfrm>
              <a:off x="3535" y="4395787"/>
              <a:ext cx="31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break;</a:t>
              </a:r>
              <a:endParaRPr lang="en-US" altLang="el-GR" sz="1600" dirty="0">
                <a:cs typeface="Times New Roman" pitchFamily="18" charset="0"/>
              </a:endParaRPr>
            </a:p>
          </p:txBody>
        </p:sp>
        <p:sp>
          <p:nvSpPr>
            <p:cNvPr id="140" name="Rectangle 131"/>
            <p:cNvSpPr>
              <a:spLocks noChangeArrowheads="1"/>
            </p:cNvSpPr>
            <p:nvPr/>
          </p:nvSpPr>
          <p:spPr bwMode="auto">
            <a:xfrm>
              <a:off x="3332" y="4362449"/>
              <a:ext cx="717" cy="15875"/>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1" name="Rectangle 132"/>
            <p:cNvSpPr>
              <a:spLocks noChangeArrowheads="1"/>
            </p:cNvSpPr>
            <p:nvPr/>
          </p:nvSpPr>
          <p:spPr bwMode="auto">
            <a:xfrm>
              <a:off x="4039" y="4362449"/>
              <a:ext cx="10" cy="2206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2" name="Rectangle 133"/>
            <p:cNvSpPr>
              <a:spLocks noChangeArrowheads="1"/>
            </p:cNvSpPr>
            <p:nvPr/>
          </p:nvSpPr>
          <p:spPr bwMode="auto">
            <a:xfrm>
              <a:off x="3332" y="4565649"/>
              <a:ext cx="707"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3" name="Rectangle 134"/>
            <p:cNvSpPr>
              <a:spLocks noChangeArrowheads="1"/>
            </p:cNvSpPr>
            <p:nvPr/>
          </p:nvSpPr>
          <p:spPr bwMode="auto">
            <a:xfrm>
              <a:off x="3332" y="4362449"/>
              <a:ext cx="10" cy="203200"/>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4" name="Rectangle 135"/>
            <p:cNvSpPr>
              <a:spLocks noChangeArrowheads="1"/>
            </p:cNvSpPr>
            <p:nvPr>
              <p:custDataLst>
                <p:tags r:id="rId26"/>
              </p:custDataLst>
            </p:nvPr>
          </p:nvSpPr>
          <p:spPr bwMode="auto">
            <a:xfrm>
              <a:off x="1339" y="4973637"/>
              <a:ext cx="37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default</a:t>
              </a:r>
              <a:endParaRPr lang="en-US" altLang="el-GR" sz="1600" dirty="0">
                <a:cs typeface="Times New Roman" pitchFamily="18" charset="0"/>
              </a:endParaRPr>
            </a:p>
          </p:txBody>
        </p:sp>
        <p:sp>
          <p:nvSpPr>
            <p:cNvPr id="145" name="Rectangle 136"/>
            <p:cNvSpPr>
              <a:spLocks noChangeArrowheads="1"/>
            </p:cNvSpPr>
            <p:nvPr>
              <p:custDataLst>
                <p:tags r:id="rId27"/>
              </p:custDataLst>
            </p:nvPr>
          </p:nvSpPr>
          <p:spPr bwMode="auto">
            <a:xfrm>
              <a:off x="1692" y="4957762"/>
              <a:ext cx="409"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action(s)</a:t>
              </a:r>
              <a:endParaRPr lang="en-US" altLang="el-GR" sz="1600" dirty="0">
                <a:cs typeface="Times New Roman" pitchFamily="18" charset="0"/>
              </a:endParaRPr>
            </a:p>
          </p:txBody>
        </p:sp>
        <p:sp>
          <p:nvSpPr>
            <p:cNvPr id="146" name="Rectangle 137"/>
            <p:cNvSpPr>
              <a:spLocks noChangeArrowheads="1"/>
            </p:cNvSpPr>
            <p:nvPr/>
          </p:nvSpPr>
          <p:spPr bwMode="auto">
            <a:xfrm>
              <a:off x="1307" y="4940299"/>
              <a:ext cx="825"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7" name="Rectangle 138"/>
            <p:cNvSpPr>
              <a:spLocks noChangeArrowheads="1"/>
            </p:cNvSpPr>
            <p:nvPr/>
          </p:nvSpPr>
          <p:spPr bwMode="auto">
            <a:xfrm>
              <a:off x="2121" y="4940299"/>
              <a:ext cx="11" cy="2206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8" name="Rectangle 139"/>
            <p:cNvSpPr>
              <a:spLocks noChangeArrowheads="1"/>
            </p:cNvSpPr>
            <p:nvPr/>
          </p:nvSpPr>
          <p:spPr bwMode="auto">
            <a:xfrm>
              <a:off x="1307" y="5143499"/>
              <a:ext cx="814" cy="17462"/>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9" name="Rectangle 140"/>
            <p:cNvSpPr>
              <a:spLocks noChangeArrowheads="1"/>
            </p:cNvSpPr>
            <p:nvPr/>
          </p:nvSpPr>
          <p:spPr bwMode="auto">
            <a:xfrm>
              <a:off x="1307" y="4940299"/>
              <a:ext cx="10" cy="203200"/>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50" name="Rectangle 141"/>
            <p:cNvSpPr>
              <a:spLocks noChangeArrowheads="1"/>
            </p:cNvSpPr>
            <p:nvPr>
              <p:custDataLst>
                <p:tags r:id="rId28"/>
              </p:custDataLst>
            </p:nvPr>
          </p:nvSpPr>
          <p:spPr bwMode="auto">
            <a:xfrm>
              <a:off x="2099" y="2514599"/>
              <a:ext cx="15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true</a:t>
              </a:r>
              <a:endParaRPr lang="en-US" altLang="el-GR" sz="1600" dirty="0">
                <a:cs typeface="Times New Roman" pitchFamily="18" charset="0"/>
              </a:endParaRPr>
            </a:p>
          </p:txBody>
        </p:sp>
        <p:sp>
          <p:nvSpPr>
            <p:cNvPr id="151" name="Rectangle 142"/>
            <p:cNvSpPr>
              <a:spLocks noChangeArrowheads="1"/>
            </p:cNvSpPr>
            <p:nvPr>
              <p:custDataLst>
                <p:tags r:id="rId29"/>
              </p:custDataLst>
            </p:nvPr>
          </p:nvSpPr>
          <p:spPr bwMode="auto">
            <a:xfrm>
              <a:off x="2099" y="4190999"/>
              <a:ext cx="214"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true</a:t>
              </a:r>
              <a:endParaRPr lang="en-US" altLang="el-GR" sz="1600" dirty="0">
                <a:cs typeface="Times New Roman" pitchFamily="18" charset="0"/>
              </a:endParaRPr>
            </a:p>
          </p:txBody>
        </p:sp>
        <p:sp>
          <p:nvSpPr>
            <p:cNvPr id="152" name="Freeform 143"/>
            <p:cNvSpPr>
              <a:spLocks/>
            </p:cNvSpPr>
            <p:nvPr/>
          </p:nvSpPr>
          <p:spPr bwMode="auto">
            <a:xfrm>
              <a:off x="1328" y="2541587"/>
              <a:ext cx="771" cy="425450"/>
            </a:xfrm>
            <a:custGeom>
              <a:avLst/>
              <a:gdLst>
                <a:gd name="T0" fmla="*/ 386 w 771"/>
                <a:gd name="T1" fmla="*/ 0 h 268"/>
                <a:gd name="T2" fmla="*/ 0 w 771"/>
                <a:gd name="T3" fmla="*/ 129 h 268"/>
                <a:gd name="T4" fmla="*/ 386 w 771"/>
                <a:gd name="T5" fmla="*/ 268 h 268"/>
                <a:gd name="T6" fmla="*/ 771 w 771"/>
                <a:gd name="T7" fmla="*/ 129 h 268"/>
                <a:gd name="T8" fmla="*/ 386 w 771"/>
                <a:gd name="T9" fmla="*/ 0 h 268"/>
                <a:gd name="T10" fmla="*/ 0 60000 65536"/>
                <a:gd name="T11" fmla="*/ 0 60000 65536"/>
                <a:gd name="T12" fmla="*/ 0 60000 65536"/>
                <a:gd name="T13" fmla="*/ 0 60000 65536"/>
                <a:gd name="T14" fmla="*/ 0 60000 65536"/>
                <a:gd name="T15" fmla="*/ 0 w 771"/>
                <a:gd name="T16" fmla="*/ 0 h 268"/>
                <a:gd name="T17" fmla="*/ 771 w 771"/>
                <a:gd name="T18" fmla="*/ 268 h 268"/>
              </a:gdLst>
              <a:ahLst/>
              <a:cxnLst>
                <a:cxn ang="T10">
                  <a:pos x="T0" y="T1"/>
                </a:cxn>
                <a:cxn ang="T11">
                  <a:pos x="T2" y="T3"/>
                </a:cxn>
                <a:cxn ang="T12">
                  <a:pos x="T4" y="T5"/>
                </a:cxn>
                <a:cxn ang="T13">
                  <a:pos x="T6" y="T7"/>
                </a:cxn>
                <a:cxn ang="T14">
                  <a:pos x="T8" y="T9"/>
                </a:cxn>
              </a:cxnLst>
              <a:rect l="T15" t="T16" r="T17" b="T18"/>
              <a:pathLst>
                <a:path w="771" h="268">
                  <a:moveTo>
                    <a:pt x="386" y="0"/>
                  </a:moveTo>
                  <a:lnTo>
                    <a:pt x="0" y="129"/>
                  </a:lnTo>
                  <a:lnTo>
                    <a:pt x="386" y="268"/>
                  </a:lnTo>
                  <a:lnTo>
                    <a:pt x="771" y="129"/>
                  </a:lnTo>
                  <a:lnTo>
                    <a:pt x="386"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3" name="Freeform 144"/>
            <p:cNvSpPr>
              <a:spLocks/>
            </p:cNvSpPr>
            <p:nvPr/>
          </p:nvSpPr>
          <p:spPr bwMode="auto">
            <a:xfrm>
              <a:off x="1296" y="2541587"/>
              <a:ext cx="803" cy="442912"/>
            </a:xfrm>
            <a:custGeom>
              <a:avLst/>
              <a:gdLst>
                <a:gd name="T0" fmla="*/ 418 w 803"/>
                <a:gd name="T1" fmla="*/ 11 h 279"/>
                <a:gd name="T2" fmla="*/ 32 w 803"/>
                <a:gd name="T3" fmla="*/ 139 h 279"/>
                <a:gd name="T4" fmla="*/ 32 w 803"/>
                <a:gd name="T5" fmla="*/ 139 h 279"/>
                <a:gd name="T6" fmla="*/ 32 w 803"/>
                <a:gd name="T7" fmla="*/ 129 h 279"/>
                <a:gd name="T8" fmla="*/ 418 w 803"/>
                <a:gd name="T9" fmla="*/ 268 h 279"/>
                <a:gd name="T10" fmla="*/ 418 w 803"/>
                <a:gd name="T11" fmla="*/ 279 h 279"/>
                <a:gd name="T12" fmla="*/ 418 w 803"/>
                <a:gd name="T13" fmla="*/ 268 h 279"/>
                <a:gd name="T14" fmla="*/ 803 w 803"/>
                <a:gd name="T15" fmla="*/ 129 h 279"/>
                <a:gd name="T16" fmla="*/ 803 w 803"/>
                <a:gd name="T17" fmla="*/ 129 h 279"/>
                <a:gd name="T18" fmla="*/ 803 w 803"/>
                <a:gd name="T19" fmla="*/ 129 h 279"/>
                <a:gd name="T20" fmla="*/ 803 w 803"/>
                <a:gd name="T21" fmla="*/ 139 h 279"/>
                <a:gd name="T22" fmla="*/ 418 w 803"/>
                <a:gd name="T23" fmla="*/ 279 h 279"/>
                <a:gd name="T24" fmla="*/ 418 w 803"/>
                <a:gd name="T25" fmla="*/ 279 h 279"/>
                <a:gd name="T26" fmla="*/ 418 w 803"/>
                <a:gd name="T27" fmla="*/ 279 h 279"/>
                <a:gd name="T28" fmla="*/ 32 w 803"/>
                <a:gd name="T29" fmla="*/ 139 h 279"/>
                <a:gd name="T30" fmla="*/ 0 w 803"/>
                <a:gd name="T31" fmla="*/ 129 h 279"/>
                <a:gd name="T32" fmla="*/ 32 w 803"/>
                <a:gd name="T33" fmla="*/ 129 h 279"/>
                <a:gd name="T34" fmla="*/ 418 w 803"/>
                <a:gd name="T35" fmla="*/ 0 h 279"/>
                <a:gd name="T36" fmla="*/ 418 w 803"/>
                <a:gd name="T37" fmla="*/ 11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79"/>
                <a:gd name="T59" fmla="*/ 803 w 803"/>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79">
                  <a:moveTo>
                    <a:pt x="418" y="11"/>
                  </a:moveTo>
                  <a:lnTo>
                    <a:pt x="32" y="139"/>
                  </a:lnTo>
                  <a:lnTo>
                    <a:pt x="32" y="129"/>
                  </a:lnTo>
                  <a:lnTo>
                    <a:pt x="418" y="268"/>
                  </a:lnTo>
                  <a:lnTo>
                    <a:pt x="418" y="279"/>
                  </a:lnTo>
                  <a:lnTo>
                    <a:pt x="418" y="268"/>
                  </a:lnTo>
                  <a:lnTo>
                    <a:pt x="803" y="129"/>
                  </a:lnTo>
                  <a:lnTo>
                    <a:pt x="803" y="139"/>
                  </a:lnTo>
                  <a:lnTo>
                    <a:pt x="418" y="279"/>
                  </a:lnTo>
                  <a:lnTo>
                    <a:pt x="32" y="139"/>
                  </a:lnTo>
                  <a:lnTo>
                    <a:pt x="0" y="129"/>
                  </a:lnTo>
                  <a:lnTo>
                    <a:pt x="32" y="129"/>
                  </a:lnTo>
                  <a:lnTo>
                    <a:pt x="418" y="0"/>
                  </a:lnTo>
                  <a:lnTo>
                    <a:pt x="418" y="11"/>
                  </a:lnTo>
                  <a:close/>
                </a:path>
              </a:pathLst>
            </a:cu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4" name="Freeform 145"/>
            <p:cNvSpPr>
              <a:spLocks/>
            </p:cNvSpPr>
            <p:nvPr/>
          </p:nvSpPr>
          <p:spPr bwMode="auto">
            <a:xfrm>
              <a:off x="1714" y="2541587"/>
              <a:ext cx="385" cy="220662"/>
            </a:xfrm>
            <a:custGeom>
              <a:avLst/>
              <a:gdLst>
                <a:gd name="T0" fmla="*/ 385 w 385"/>
                <a:gd name="T1" fmla="*/ 139 h 139"/>
                <a:gd name="T2" fmla="*/ 0 w 385"/>
                <a:gd name="T3" fmla="*/ 11 h 139"/>
                <a:gd name="T4" fmla="*/ 0 w 385"/>
                <a:gd name="T5" fmla="*/ 0 h 139"/>
                <a:gd name="T6" fmla="*/ 0 w 385"/>
                <a:gd name="T7" fmla="*/ 0 h 139"/>
                <a:gd name="T8" fmla="*/ 0 w 385"/>
                <a:gd name="T9" fmla="*/ 0 h 139"/>
                <a:gd name="T10" fmla="*/ 385 w 385"/>
                <a:gd name="T11" fmla="*/ 129 h 139"/>
                <a:gd name="T12" fmla="*/ 385 w 385"/>
                <a:gd name="T13" fmla="*/ 139 h 139"/>
                <a:gd name="T14" fmla="*/ 0 60000 65536"/>
                <a:gd name="T15" fmla="*/ 0 60000 65536"/>
                <a:gd name="T16" fmla="*/ 0 60000 65536"/>
                <a:gd name="T17" fmla="*/ 0 60000 65536"/>
                <a:gd name="T18" fmla="*/ 0 60000 65536"/>
                <a:gd name="T19" fmla="*/ 0 60000 65536"/>
                <a:gd name="T20" fmla="*/ 0 60000 65536"/>
                <a:gd name="T21" fmla="*/ 0 w 385"/>
                <a:gd name="T22" fmla="*/ 0 h 139"/>
                <a:gd name="T23" fmla="*/ 385 w 38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139">
                  <a:moveTo>
                    <a:pt x="385" y="139"/>
                  </a:moveTo>
                  <a:lnTo>
                    <a:pt x="0" y="11"/>
                  </a:lnTo>
                  <a:lnTo>
                    <a:pt x="0" y="0"/>
                  </a:lnTo>
                  <a:lnTo>
                    <a:pt x="385" y="129"/>
                  </a:lnTo>
                  <a:lnTo>
                    <a:pt x="385" y="139"/>
                  </a:lnTo>
                  <a:close/>
                </a:path>
              </a:pathLst>
            </a:custGeom>
            <a:blipFill dpi="0" rotWithShape="0">
              <a:blip r:embed="rId3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5" name="Freeform 146"/>
            <p:cNvSpPr>
              <a:spLocks/>
            </p:cNvSpPr>
            <p:nvPr/>
          </p:nvSpPr>
          <p:spPr bwMode="auto">
            <a:xfrm>
              <a:off x="1296" y="2541587"/>
              <a:ext cx="803" cy="442912"/>
            </a:xfrm>
            <a:custGeom>
              <a:avLst/>
              <a:gdLst>
                <a:gd name="T0" fmla="*/ 418 w 803"/>
                <a:gd name="T1" fmla="*/ 11 h 279"/>
                <a:gd name="T2" fmla="*/ 32 w 803"/>
                <a:gd name="T3" fmla="*/ 139 h 279"/>
                <a:gd name="T4" fmla="*/ 32 w 803"/>
                <a:gd name="T5" fmla="*/ 139 h 279"/>
                <a:gd name="T6" fmla="*/ 32 w 803"/>
                <a:gd name="T7" fmla="*/ 129 h 279"/>
                <a:gd name="T8" fmla="*/ 418 w 803"/>
                <a:gd name="T9" fmla="*/ 268 h 279"/>
                <a:gd name="T10" fmla="*/ 418 w 803"/>
                <a:gd name="T11" fmla="*/ 279 h 279"/>
                <a:gd name="T12" fmla="*/ 418 w 803"/>
                <a:gd name="T13" fmla="*/ 268 h 279"/>
                <a:gd name="T14" fmla="*/ 803 w 803"/>
                <a:gd name="T15" fmla="*/ 129 h 279"/>
                <a:gd name="T16" fmla="*/ 803 w 803"/>
                <a:gd name="T17" fmla="*/ 129 h 279"/>
                <a:gd name="T18" fmla="*/ 803 w 803"/>
                <a:gd name="T19" fmla="*/ 129 h 279"/>
                <a:gd name="T20" fmla="*/ 803 w 803"/>
                <a:gd name="T21" fmla="*/ 139 h 279"/>
                <a:gd name="T22" fmla="*/ 418 w 803"/>
                <a:gd name="T23" fmla="*/ 279 h 279"/>
                <a:gd name="T24" fmla="*/ 418 w 803"/>
                <a:gd name="T25" fmla="*/ 279 h 279"/>
                <a:gd name="T26" fmla="*/ 418 w 803"/>
                <a:gd name="T27" fmla="*/ 279 h 279"/>
                <a:gd name="T28" fmla="*/ 32 w 803"/>
                <a:gd name="T29" fmla="*/ 139 h 279"/>
                <a:gd name="T30" fmla="*/ 0 w 803"/>
                <a:gd name="T31" fmla="*/ 129 h 279"/>
                <a:gd name="T32" fmla="*/ 32 w 803"/>
                <a:gd name="T33" fmla="*/ 129 h 279"/>
                <a:gd name="T34" fmla="*/ 418 w 803"/>
                <a:gd name="T35" fmla="*/ 0 h 279"/>
                <a:gd name="T36" fmla="*/ 418 w 803"/>
                <a:gd name="T37" fmla="*/ 11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279"/>
                <a:gd name="T59" fmla="*/ 803 w 803"/>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279">
                  <a:moveTo>
                    <a:pt x="418" y="11"/>
                  </a:moveTo>
                  <a:lnTo>
                    <a:pt x="32" y="139"/>
                  </a:lnTo>
                  <a:lnTo>
                    <a:pt x="32" y="129"/>
                  </a:lnTo>
                  <a:lnTo>
                    <a:pt x="418" y="268"/>
                  </a:lnTo>
                  <a:lnTo>
                    <a:pt x="418" y="279"/>
                  </a:lnTo>
                  <a:lnTo>
                    <a:pt x="418" y="268"/>
                  </a:lnTo>
                  <a:lnTo>
                    <a:pt x="803" y="129"/>
                  </a:lnTo>
                  <a:lnTo>
                    <a:pt x="803" y="139"/>
                  </a:lnTo>
                  <a:lnTo>
                    <a:pt x="418" y="279"/>
                  </a:lnTo>
                  <a:lnTo>
                    <a:pt x="32" y="139"/>
                  </a:lnTo>
                  <a:lnTo>
                    <a:pt x="0" y="129"/>
                  </a:lnTo>
                  <a:lnTo>
                    <a:pt x="32" y="129"/>
                  </a:lnTo>
                  <a:lnTo>
                    <a:pt x="418" y="0"/>
                  </a:lnTo>
                  <a:lnTo>
                    <a:pt x="418" y="11"/>
                  </a:lnTo>
                  <a:close/>
                </a:path>
              </a:pathLst>
            </a:cu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6" name="Freeform 147"/>
            <p:cNvSpPr>
              <a:spLocks/>
            </p:cNvSpPr>
            <p:nvPr/>
          </p:nvSpPr>
          <p:spPr bwMode="auto">
            <a:xfrm>
              <a:off x="1714" y="2541587"/>
              <a:ext cx="385" cy="220662"/>
            </a:xfrm>
            <a:custGeom>
              <a:avLst/>
              <a:gdLst>
                <a:gd name="T0" fmla="*/ 385 w 385"/>
                <a:gd name="T1" fmla="*/ 139 h 139"/>
                <a:gd name="T2" fmla="*/ 0 w 385"/>
                <a:gd name="T3" fmla="*/ 11 h 139"/>
                <a:gd name="T4" fmla="*/ 0 w 385"/>
                <a:gd name="T5" fmla="*/ 0 h 139"/>
                <a:gd name="T6" fmla="*/ 0 w 385"/>
                <a:gd name="T7" fmla="*/ 0 h 139"/>
                <a:gd name="T8" fmla="*/ 0 w 385"/>
                <a:gd name="T9" fmla="*/ 0 h 139"/>
                <a:gd name="T10" fmla="*/ 385 w 385"/>
                <a:gd name="T11" fmla="*/ 129 h 139"/>
                <a:gd name="T12" fmla="*/ 385 w 385"/>
                <a:gd name="T13" fmla="*/ 139 h 139"/>
                <a:gd name="T14" fmla="*/ 0 60000 65536"/>
                <a:gd name="T15" fmla="*/ 0 60000 65536"/>
                <a:gd name="T16" fmla="*/ 0 60000 65536"/>
                <a:gd name="T17" fmla="*/ 0 60000 65536"/>
                <a:gd name="T18" fmla="*/ 0 60000 65536"/>
                <a:gd name="T19" fmla="*/ 0 60000 65536"/>
                <a:gd name="T20" fmla="*/ 0 60000 65536"/>
                <a:gd name="T21" fmla="*/ 0 w 385"/>
                <a:gd name="T22" fmla="*/ 0 h 139"/>
                <a:gd name="T23" fmla="*/ 385 w 38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139">
                  <a:moveTo>
                    <a:pt x="385" y="139"/>
                  </a:moveTo>
                  <a:lnTo>
                    <a:pt x="0" y="11"/>
                  </a:lnTo>
                  <a:lnTo>
                    <a:pt x="0" y="0"/>
                  </a:lnTo>
                  <a:lnTo>
                    <a:pt x="385" y="129"/>
                  </a:lnTo>
                  <a:lnTo>
                    <a:pt x="385" y="139"/>
                  </a:lnTo>
                  <a:close/>
                </a:path>
              </a:pathLst>
            </a:cu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7" name="Rectangle 148"/>
            <p:cNvSpPr>
              <a:spLocks noChangeArrowheads="1"/>
            </p:cNvSpPr>
            <p:nvPr>
              <p:custDataLst>
                <p:tags r:id="rId30"/>
              </p:custDataLst>
            </p:nvPr>
          </p:nvSpPr>
          <p:spPr bwMode="auto">
            <a:xfrm>
              <a:off x="1542" y="2695574"/>
              <a:ext cx="2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2659FF"/>
                  </a:solidFill>
                  <a:latin typeface="Courier" pitchFamily="49" charset="0"/>
                  <a:cs typeface="Times New Roman" pitchFamily="18" charset="0"/>
                </a:rPr>
                <a:t>case</a:t>
              </a:r>
              <a:endParaRPr lang="en-US" altLang="el-GR" sz="1600" dirty="0">
                <a:cs typeface="Times New Roman" pitchFamily="18" charset="0"/>
              </a:endParaRPr>
            </a:p>
          </p:txBody>
        </p:sp>
        <p:sp>
          <p:nvSpPr>
            <p:cNvPr id="158" name="Rectangle 149"/>
            <p:cNvSpPr>
              <a:spLocks noChangeArrowheads="1"/>
            </p:cNvSpPr>
            <p:nvPr>
              <p:custDataLst>
                <p:tags r:id="rId31"/>
              </p:custDataLst>
            </p:nvPr>
          </p:nvSpPr>
          <p:spPr bwMode="auto">
            <a:xfrm>
              <a:off x="1746" y="2695574"/>
              <a:ext cx="5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b="1" dirty="0">
                  <a:solidFill>
                    <a:srgbClr val="000000"/>
                  </a:solidFill>
                  <a:latin typeface="Courier" pitchFamily="49" charset="0"/>
                  <a:cs typeface="Times New Roman" pitchFamily="18" charset="0"/>
                </a:rPr>
                <a:t>:</a:t>
              </a:r>
              <a:endParaRPr lang="en-US" altLang="el-GR" sz="1600" dirty="0">
                <a:cs typeface="Times New Roman" pitchFamily="18" charset="0"/>
              </a:endParaRPr>
            </a:p>
          </p:txBody>
        </p:sp>
        <p:sp>
          <p:nvSpPr>
            <p:cNvPr id="159" name="Rectangle 150"/>
            <p:cNvSpPr>
              <a:spLocks noChangeArrowheads="1"/>
            </p:cNvSpPr>
            <p:nvPr>
              <p:custDataLst>
                <p:tags r:id="rId32"/>
              </p:custDataLst>
            </p:nvPr>
          </p:nvSpPr>
          <p:spPr bwMode="auto">
            <a:xfrm>
              <a:off x="1800" y="2678112"/>
              <a:ext cx="7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1100" dirty="0">
                  <a:solidFill>
                    <a:srgbClr val="000000"/>
                  </a:solidFill>
                  <a:latin typeface="AvantGarde" pitchFamily="34" charset="0"/>
                  <a:cs typeface="Times New Roman" pitchFamily="18" charset="0"/>
                </a:rPr>
                <a:t> b</a:t>
              </a:r>
              <a:endParaRPr lang="en-US" altLang="el-GR" sz="1600" dirty="0">
                <a:cs typeface="Times New Roman" pitchFamily="18" charset="0"/>
              </a:endParaRPr>
            </a:p>
          </p:txBody>
        </p:sp>
        <p:sp>
          <p:nvSpPr>
            <p:cNvPr id="160" name="Rectangle 151"/>
            <p:cNvSpPr>
              <a:spLocks noChangeArrowheads="1"/>
            </p:cNvSpPr>
            <p:nvPr/>
          </p:nvSpPr>
          <p:spPr bwMode="auto">
            <a:xfrm>
              <a:off x="1703" y="5143499"/>
              <a:ext cx="11" cy="1587"/>
            </a:xfrm>
            <a:prstGeom prst="rect">
              <a:avLst/>
            </a:prstGeom>
            <a:blipFill dpi="0" rotWithShape="0">
              <a:blip r:embed="rId3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61" name="Oval 152"/>
            <p:cNvSpPr>
              <a:spLocks noChangeArrowheads="1"/>
            </p:cNvSpPr>
            <p:nvPr/>
          </p:nvSpPr>
          <p:spPr bwMode="auto">
            <a:xfrm>
              <a:off x="1671" y="1249362"/>
              <a:ext cx="96"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62" name="Line 153"/>
            <p:cNvSpPr>
              <a:spLocks noChangeShapeType="1"/>
            </p:cNvSpPr>
            <p:nvPr/>
          </p:nvSpPr>
          <p:spPr bwMode="auto">
            <a:xfrm>
              <a:off x="1720" y="1401762"/>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3" name="Line 154"/>
            <p:cNvSpPr>
              <a:spLocks noChangeShapeType="1"/>
            </p:cNvSpPr>
            <p:nvPr/>
          </p:nvSpPr>
          <p:spPr bwMode="auto">
            <a:xfrm>
              <a:off x="1725" y="2135187"/>
              <a:ext cx="0" cy="379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4" name="Line 155"/>
            <p:cNvSpPr>
              <a:spLocks noChangeShapeType="1"/>
            </p:cNvSpPr>
            <p:nvPr/>
          </p:nvSpPr>
          <p:spPr bwMode="auto">
            <a:xfrm>
              <a:off x="1720" y="2971799"/>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5" name="Line 156"/>
            <p:cNvSpPr>
              <a:spLocks noChangeShapeType="1"/>
            </p:cNvSpPr>
            <p:nvPr/>
          </p:nvSpPr>
          <p:spPr bwMode="auto">
            <a:xfrm>
              <a:off x="2112" y="192881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6" name="Line 157"/>
            <p:cNvSpPr>
              <a:spLocks noChangeShapeType="1"/>
            </p:cNvSpPr>
            <p:nvPr/>
          </p:nvSpPr>
          <p:spPr bwMode="auto">
            <a:xfrm>
              <a:off x="2099" y="2762249"/>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7" name="Line 158"/>
            <p:cNvSpPr>
              <a:spLocks noChangeShapeType="1"/>
            </p:cNvSpPr>
            <p:nvPr/>
          </p:nvSpPr>
          <p:spPr bwMode="auto">
            <a:xfrm>
              <a:off x="3086" y="1946274"/>
              <a:ext cx="2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8" name="Line 159"/>
            <p:cNvSpPr>
              <a:spLocks noChangeShapeType="1"/>
            </p:cNvSpPr>
            <p:nvPr/>
          </p:nvSpPr>
          <p:spPr bwMode="auto">
            <a:xfrm>
              <a:off x="3074" y="2762249"/>
              <a:ext cx="2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69" name="Line 160"/>
            <p:cNvSpPr>
              <a:spLocks noChangeShapeType="1"/>
            </p:cNvSpPr>
            <p:nvPr/>
          </p:nvSpPr>
          <p:spPr bwMode="auto">
            <a:xfrm>
              <a:off x="4050" y="1925637"/>
              <a:ext cx="2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0" name="Line 161"/>
            <p:cNvSpPr>
              <a:spLocks noChangeShapeType="1"/>
            </p:cNvSpPr>
            <p:nvPr/>
          </p:nvSpPr>
          <p:spPr bwMode="auto">
            <a:xfrm>
              <a:off x="4060" y="2743199"/>
              <a:ext cx="2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1" name="Line 162"/>
            <p:cNvSpPr>
              <a:spLocks noChangeShapeType="1"/>
            </p:cNvSpPr>
            <p:nvPr/>
          </p:nvSpPr>
          <p:spPr bwMode="auto">
            <a:xfrm>
              <a:off x="2100" y="4464049"/>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2" name="Line 163"/>
            <p:cNvSpPr>
              <a:spLocks noChangeShapeType="1"/>
            </p:cNvSpPr>
            <p:nvPr/>
          </p:nvSpPr>
          <p:spPr bwMode="auto">
            <a:xfrm>
              <a:off x="4272" y="1925637"/>
              <a:ext cx="0" cy="3713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173" name="Line 164"/>
            <p:cNvSpPr>
              <a:spLocks noChangeShapeType="1"/>
            </p:cNvSpPr>
            <p:nvPr/>
          </p:nvSpPr>
          <p:spPr bwMode="auto">
            <a:xfrm>
              <a:off x="1714" y="3862387"/>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4" name="Line 165"/>
            <p:cNvSpPr>
              <a:spLocks noChangeShapeType="1"/>
            </p:cNvSpPr>
            <p:nvPr/>
          </p:nvSpPr>
          <p:spPr bwMode="auto">
            <a:xfrm>
              <a:off x="1714" y="4684712"/>
              <a:ext cx="0" cy="255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5" name="Line 166"/>
            <p:cNvSpPr>
              <a:spLocks noChangeShapeType="1"/>
            </p:cNvSpPr>
            <p:nvPr/>
          </p:nvSpPr>
          <p:spPr bwMode="auto">
            <a:xfrm>
              <a:off x="3086" y="4464049"/>
              <a:ext cx="2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6" name="Line 167"/>
            <p:cNvSpPr>
              <a:spLocks noChangeShapeType="1"/>
            </p:cNvSpPr>
            <p:nvPr/>
          </p:nvSpPr>
          <p:spPr bwMode="auto">
            <a:xfrm flipV="1">
              <a:off x="4032" y="4446587"/>
              <a:ext cx="240" cy="4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7" name="Line 168"/>
            <p:cNvSpPr>
              <a:spLocks noChangeShapeType="1"/>
            </p:cNvSpPr>
            <p:nvPr/>
          </p:nvSpPr>
          <p:spPr bwMode="auto">
            <a:xfrm>
              <a:off x="1720" y="5154612"/>
              <a:ext cx="0" cy="255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78" name="Line 169"/>
            <p:cNvSpPr>
              <a:spLocks noChangeShapeType="1"/>
            </p:cNvSpPr>
            <p:nvPr/>
          </p:nvSpPr>
          <p:spPr bwMode="auto">
            <a:xfrm flipH="1">
              <a:off x="1720" y="5562599"/>
              <a:ext cx="3"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gr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Το</a:t>
            </a:r>
            <a:r>
              <a:rPr lang="el-GR" altLang="el-GR" sz="4000" u="sng" dirty="0" smtClean="0">
                <a:solidFill>
                  <a:schemeClr val="tx2"/>
                </a:solidFill>
              </a:rPr>
              <a:t> </a:t>
            </a:r>
            <a:r>
              <a:rPr lang="en-US" altLang="el-GR" sz="4000" u="sng" dirty="0" smtClean="0">
                <a:solidFill>
                  <a:schemeClr val="tx2"/>
                </a:solidFill>
              </a:rPr>
              <a:t>switch Statement </a:t>
            </a:r>
            <a:r>
              <a:rPr lang="el-GR" altLang="el-GR" sz="4000" u="sng" dirty="0" smtClean="0">
                <a:solidFill>
                  <a:schemeClr val="tx2"/>
                </a:solidFill>
              </a:rPr>
              <a:t>(3 από 4)</a:t>
            </a:r>
            <a:endParaRPr lang="el-GR" altLang="el-GR" sz="4000" u="sng" dirty="0">
              <a:solidFill>
                <a:schemeClr val="tx2"/>
              </a:solidFill>
              <a:latin typeface="+mn-lt"/>
            </a:endParaRPr>
          </a:p>
        </p:txBody>
      </p:sp>
      <p:sp>
        <p:nvSpPr>
          <p:cNvPr id="2" name="Ορθογώνιο 1" descr="Λογικό (Logical) AND (&amp;) και  Λογικό (Logical) OR (|),&#10;Πάντα εκτιμείστε και τις δύο συνθήκες.&#10;Σχεσιακό (Conditional) AND (&amp;&amp;) και Σχεσιακό (Conditional) OR (||),&#10;Δεν χρειάζεται να εκτιμήσουμε την δεύτερη συνθήκη αν από την πρώτη συνθήκη μπορεί να βγει το αποτέλεσμα.&#10;Παρ 1:  false &amp;&amp;, x σύν σύν μεγαλύτερο του 10,  --- Δεν χρειάζεται να δούμε την δεύτερη συνθήκη,&#10;Παρ2: &#10;if count != 0 &amp;&amp; total διά count, &#10;άγκιστρο,&#10;               …,&#10;              άγκιστρο.&#10;&#10;"/>
          <p:cNvSpPr/>
          <p:nvPr/>
        </p:nvSpPr>
        <p:spPr>
          <a:xfrm>
            <a:off x="539552" y="1812880"/>
            <a:ext cx="8147248" cy="3539430"/>
          </a:xfrm>
          <a:prstGeom prst="rect">
            <a:avLst/>
          </a:prstGeom>
        </p:spPr>
        <p:txBody>
          <a:bodyPr wrap="square">
            <a:spAutoFit/>
          </a:bodyPr>
          <a:lstStyle/>
          <a:p>
            <a:pPr marL="457200" indent="-457200">
              <a:buFont typeface="Wingdings" panose="05000000000000000000" pitchFamily="2" charset="2"/>
              <a:buChar char="q"/>
            </a:pPr>
            <a:r>
              <a:rPr lang="el-GR" altLang="el-GR" sz="2800" dirty="0" smtClean="0"/>
              <a:t>Η έκφραση ενός </a:t>
            </a:r>
            <a:r>
              <a:rPr lang="en-US" altLang="el-GR" sz="2800" dirty="0" smtClean="0"/>
              <a:t>switch statement </a:t>
            </a:r>
            <a:r>
              <a:rPr lang="el-GR" altLang="el-GR" sz="2800" dirty="0" smtClean="0"/>
              <a:t>πρέπει να έχει ως αποτέλεσμα ένα </a:t>
            </a:r>
            <a:r>
              <a:rPr lang="el-GR" altLang="el-GR" sz="2800" i="1" dirty="0" smtClean="0">
                <a:solidFill>
                  <a:srgbClr val="FF3300"/>
                </a:solidFill>
              </a:rPr>
              <a:t>ακέραιο</a:t>
            </a:r>
            <a:r>
              <a:rPr lang="el-GR" altLang="el-GR" sz="2800" i="1" dirty="0" smtClean="0">
                <a:solidFill>
                  <a:srgbClr val="FF3300"/>
                </a:solidFill>
              </a:rPr>
              <a:t> </a:t>
            </a:r>
            <a:r>
              <a:rPr lang="en-US" altLang="el-GR" sz="2800" i="1" dirty="0" smtClean="0">
                <a:solidFill>
                  <a:srgbClr val="FF3300"/>
                </a:solidFill>
              </a:rPr>
              <a:t>data type</a:t>
            </a:r>
            <a:r>
              <a:rPr lang="el-GR" altLang="el-GR" sz="2800" dirty="0" smtClean="0"/>
              <a:t>, ή </a:t>
            </a:r>
            <a:r>
              <a:rPr lang="en-US" altLang="el-GR" sz="2800" dirty="0" smtClean="0"/>
              <a:t>character</a:t>
            </a:r>
            <a:r>
              <a:rPr lang="el-GR" altLang="el-GR" sz="2800" dirty="0" smtClean="0"/>
              <a:t> ή </a:t>
            </a:r>
            <a:r>
              <a:rPr lang="en-US" altLang="el-GR" sz="2800" i="1" dirty="0" smtClean="0">
                <a:solidFill>
                  <a:srgbClr val="FF3300"/>
                </a:solidFill>
              </a:rPr>
              <a:t>string</a:t>
            </a:r>
            <a:r>
              <a:rPr lang="el-GR" altLang="el-GR" sz="2800" i="1" dirty="0" smtClean="0">
                <a:solidFill>
                  <a:srgbClr val="FF3300"/>
                </a:solidFill>
              </a:rPr>
              <a:t>.</a:t>
            </a:r>
            <a:r>
              <a:rPr lang="el-GR" altLang="el-GR" sz="2800" dirty="0" smtClean="0"/>
              <a:t/>
            </a:r>
            <a:br>
              <a:rPr lang="el-GR" altLang="el-GR" sz="2800" dirty="0" smtClean="0"/>
            </a:br>
            <a:endParaRPr lang="el-GR" altLang="el-GR" sz="2800" dirty="0" smtClean="0"/>
          </a:p>
          <a:p>
            <a:pPr marL="457200" indent="-457200">
              <a:buFont typeface="Wingdings" panose="05000000000000000000" pitchFamily="2" charset="2"/>
              <a:buChar char="q"/>
            </a:pPr>
            <a:r>
              <a:rPr lang="el-GR" altLang="el-GR" sz="2800" dirty="0" smtClean="0"/>
              <a:t>Παρατηρείστε ότι η υπονοούμενη </a:t>
            </a:r>
            <a:r>
              <a:rPr lang="en-US" altLang="el-GR" sz="2800" dirty="0" err="1" smtClean="0"/>
              <a:t>boolean</a:t>
            </a:r>
            <a:r>
              <a:rPr lang="en-US" altLang="el-GR" sz="2800" dirty="0" smtClean="0"/>
              <a:t> </a:t>
            </a:r>
            <a:r>
              <a:rPr lang="el-GR" altLang="el-GR" sz="2800" dirty="0" smtClean="0"/>
              <a:t>συνθήκη σε ένα </a:t>
            </a:r>
            <a:r>
              <a:rPr lang="en-US" altLang="el-GR" sz="2800" dirty="0" smtClean="0"/>
              <a:t>switch statement </a:t>
            </a:r>
            <a:r>
              <a:rPr lang="el-GR" altLang="el-GR" sz="2800" dirty="0" smtClean="0"/>
              <a:t>είναι η ισότητα – προσπαθεί να ταυτοποιήσει την τιμή της έκφρασης με κάποια τιμή των περιπτώσεων</a:t>
            </a:r>
            <a:endParaRPr lang="el-GR" alt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Το</a:t>
            </a:r>
            <a:r>
              <a:rPr lang="el-GR" altLang="el-GR" sz="4000" u="sng" dirty="0" smtClean="0">
                <a:solidFill>
                  <a:schemeClr val="tx2"/>
                </a:solidFill>
              </a:rPr>
              <a:t> </a:t>
            </a:r>
            <a:r>
              <a:rPr lang="en-US" altLang="el-GR" sz="4000" u="sng" dirty="0" smtClean="0">
                <a:solidFill>
                  <a:schemeClr val="tx2"/>
                </a:solidFill>
              </a:rPr>
              <a:t>switch Statement </a:t>
            </a:r>
            <a:r>
              <a:rPr lang="el-GR" altLang="el-GR" sz="4000" u="sng" dirty="0" smtClean="0">
                <a:solidFill>
                  <a:schemeClr val="tx2"/>
                </a:solidFill>
              </a:rPr>
              <a:t>(4 από 4)</a:t>
            </a:r>
            <a:endParaRPr lang="el-GR" altLang="el-GR" sz="4000" u="sng" dirty="0">
              <a:solidFill>
                <a:schemeClr val="tx2"/>
              </a:solidFill>
              <a:latin typeface="+mn-lt"/>
            </a:endParaRPr>
          </a:p>
        </p:txBody>
      </p:sp>
      <p:sp>
        <p:nvSpPr>
          <p:cNvPr id="3" name="Ορθογώνιο 2"/>
          <p:cNvSpPr/>
          <p:nvPr/>
        </p:nvSpPr>
        <p:spPr>
          <a:xfrm>
            <a:off x="467544" y="1086991"/>
            <a:ext cx="8219256" cy="5078313"/>
          </a:xfrm>
          <a:prstGeom prst="rect">
            <a:avLst/>
          </a:prstGeom>
        </p:spPr>
        <p:txBody>
          <a:bodyPr wrap="square">
            <a:spAutoFit/>
          </a:bodyPr>
          <a:lstStyle/>
          <a:p>
            <a:pPr marL="342900" indent="-342900">
              <a:lnSpc>
                <a:spcPct val="90000"/>
              </a:lnSpc>
              <a:buFont typeface="Wingdings" panose="05000000000000000000" pitchFamily="2" charset="2"/>
              <a:buChar char="q"/>
            </a:pPr>
            <a:r>
              <a:rPr lang="el-GR" altLang="el-GR" sz="2400" dirty="0" smtClean="0"/>
              <a:t>Το </a:t>
            </a:r>
            <a:r>
              <a:rPr lang="en-US" altLang="el-GR" sz="2400" dirty="0" smtClean="0"/>
              <a:t>switch statement </a:t>
            </a:r>
            <a:r>
              <a:rPr lang="el-GR" altLang="el-GR" sz="2400" dirty="0" smtClean="0"/>
              <a:t>μπορεί να έχει και μια προεπιλογή  </a:t>
            </a:r>
            <a:r>
              <a:rPr lang="en-US" altLang="el-GR" sz="2400" i="1" dirty="0" smtClean="0">
                <a:solidFill>
                  <a:srgbClr val="CC0000"/>
                </a:solidFill>
              </a:rPr>
              <a:t>default case</a:t>
            </a:r>
            <a:r>
              <a:rPr lang="en-US" altLang="el-GR" sz="2400" dirty="0" smtClean="0"/>
              <a:t> </a:t>
            </a:r>
            <a:r>
              <a:rPr lang="el-GR" altLang="el-GR" sz="2400" dirty="0" smtClean="0"/>
              <a:t>ως τελευταία περίπτωση στο </a:t>
            </a:r>
            <a:r>
              <a:rPr lang="en-US" altLang="el-GR" sz="2400" dirty="0" smtClean="0"/>
              <a:t>statement</a:t>
            </a:r>
            <a:r>
              <a:rPr lang="el-GR" altLang="el-GR" sz="2400" smtClean="0"/>
              <a:t>,</a:t>
            </a:r>
            <a:endParaRPr lang="en-US" altLang="el-GR" sz="2400" dirty="0" smtClean="0"/>
          </a:p>
          <a:p>
            <a:pPr marL="800100" lvl="1" indent="-342900">
              <a:lnSpc>
                <a:spcPct val="90000"/>
              </a:lnSpc>
              <a:buFont typeface="Wingdings" panose="05000000000000000000" pitchFamily="2" charset="2"/>
              <a:buChar char="§"/>
            </a:pPr>
            <a:r>
              <a:rPr lang="el-GR" altLang="el-GR" sz="2400" dirty="0" smtClean="0"/>
              <a:t>Το </a:t>
            </a:r>
            <a:r>
              <a:rPr lang="en-US" altLang="el-GR" sz="2400" dirty="0" smtClean="0"/>
              <a:t>default case </a:t>
            </a:r>
            <a:r>
              <a:rPr lang="el-GR" altLang="el-GR" sz="2400" dirty="0" smtClean="0"/>
              <a:t>δεν έχει μια συγκεκριμένη τιμή και απλά χρησιμοποιεί τη δεσμευμένη λέξη  </a:t>
            </a:r>
            <a:r>
              <a:rPr lang="en-US" altLang="el-GR" sz="2400" dirty="0" smtClean="0"/>
              <a:t>default</a:t>
            </a:r>
            <a:r>
              <a:rPr lang="el-GR" altLang="el-GR" sz="2400" dirty="0" smtClean="0"/>
              <a:t>,</a:t>
            </a:r>
            <a:endParaRPr lang="en-US" altLang="el-GR" sz="2400" dirty="0" smtClean="0"/>
          </a:p>
          <a:p>
            <a:pPr marL="800100" lvl="1" indent="-342900">
              <a:lnSpc>
                <a:spcPct val="90000"/>
              </a:lnSpc>
              <a:buFont typeface="Wingdings" panose="05000000000000000000" pitchFamily="2" charset="2"/>
              <a:buChar char="§"/>
            </a:pPr>
            <a:r>
              <a:rPr lang="el-GR" altLang="el-GR" sz="2400" dirty="0" smtClean="0"/>
              <a:t>Αν το </a:t>
            </a:r>
            <a:r>
              <a:rPr lang="en-US" altLang="el-GR" sz="2400" dirty="0" smtClean="0"/>
              <a:t>default case </a:t>
            </a:r>
            <a:r>
              <a:rPr lang="el-GR" altLang="el-GR" sz="2400" dirty="0" smtClean="0"/>
              <a:t>είναι παρόν, ο έλεγχος ροής μεταφέρεται σε αυτό όταν δεν έχουμε ταυτοποίηση με μια από τις περιπτώσεις πρότερα,</a:t>
            </a:r>
          </a:p>
          <a:p>
            <a:pPr marL="800100" lvl="1" indent="-342900">
              <a:lnSpc>
                <a:spcPct val="90000"/>
              </a:lnSpc>
              <a:buFont typeface="Wingdings" panose="05000000000000000000" pitchFamily="2" charset="2"/>
              <a:buChar char="§"/>
            </a:pPr>
            <a:r>
              <a:rPr lang="el-GR" altLang="el-GR" sz="2400" dirty="0" smtClean="0"/>
              <a:t>Αν δεν υπάρχει </a:t>
            </a:r>
            <a:r>
              <a:rPr lang="en-US" altLang="el-GR" sz="2400" dirty="0" smtClean="0"/>
              <a:t>default case</a:t>
            </a:r>
            <a:r>
              <a:rPr lang="el-GR" altLang="el-GR" sz="2400" dirty="0" smtClean="0"/>
              <a:t>, και καμία από τις προηγούμενες περιπτώσεις ταυτοποιείται με την έκφραση τότε ο έλεγχος ροής του προγράμματος συνεχίζεται με το επόμενο </a:t>
            </a:r>
            <a:r>
              <a:rPr lang="en-US" altLang="el-GR" sz="2400" dirty="0" smtClean="0"/>
              <a:t>statement </a:t>
            </a:r>
            <a:r>
              <a:rPr lang="el-GR" altLang="el-GR" sz="2400" dirty="0" smtClean="0"/>
              <a:t>μετά το </a:t>
            </a:r>
            <a:r>
              <a:rPr lang="en-US" altLang="el-GR" sz="2400" dirty="0" smtClean="0"/>
              <a:t>switch</a:t>
            </a:r>
            <a:r>
              <a:rPr lang="el-GR" altLang="el-GR" sz="2400" dirty="0" smtClean="0"/>
              <a:t>.</a:t>
            </a:r>
            <a:endParaRPr lang="en-US" altLang="el-GR" sz="2400" dirty="0" smtClean="0"/>
          </a:p>
          <a:p>
            <a:pPr marL="342900" indent="-342900">
              <a:lnSpc>
                <a:spcPct val="90000"/>
              </a:lnSpc>
              <a:buFont typeface="Wingdings" panose="05000000000000000000" pitchFamily="2" charset="2"/>
              <a:buChar char="q"/>
            </a:pPr>
            <a:r>
              <a:rPr lang="el-GR" altLang="el-GR" sz="2400" dirty="0" smtClean="0"/>
              <a:t>Το </a:t>
            </a:r>
            <a:r>
              <a:rPr lang="en-US" altLang="el-GR" sz="2400" i="1" dirty="0" smtClean="0">
                <a:solidFill>
                  <a:srgbClr val="CC0000"/>
                </a:solidFill>
              </a:rPr>
              <a:t>break</a:t>
            </a:r>
            <a:r>
              <a:rPr lang="en-US" altLang="el-GR" sz="2400" i="1" dirty="0" smtClean="0"/>
              <a:t> statement</a:t>
            </a:r>
            <a:r>
              <a:rPr lang="en-US" altLang="el-GR" sz="2400" dirty="0" smtClean="0"/>
              <a:t>  </a:t>
            </a:r>
            <a:r>
              <a:rPr lang="el-GR" altLang="el-GR" sz="2400" dirty="0" smtClean="0"/>
              <a:t>χρησιμοποιείται σαν το τελευταίο </a:t>
            </a:r>
            <a:r>
              <a:rPr lang="en-US" altLang="el-GR" sz="2400" dirty="0" smtClean="0"/>
              <a:t>statement </a:t>
            </a:r>
            <a:r>
              <a:rPr lang="el-GR" altLang="el-GR" sz="2400" dirty="0" smtClean="0"/>
              <a:t>κάθε περίπτωσης ,</a:t>
            </a:r>
          </a:p>
          <a:p>
            <a:pPr marL="800100" lvl="1" indent="-342900">
              <a:lnSpc>
                <a:spcPct val="90000"/>
              </a:lnSpc>
              <a:buFont typeface="Wingdings" panose="05000000000000000000" pitchFamily="2" charset="2"/>
              <a:buChar char="§"/>
            </a:pPr>
            <a:r>
              <a:rPr lang="el-GR" altLang="el-GR" sz="2400" dirty="0" smtClean="0"/>
              <a:t>Το </a:t>
            </a:r>
            <a:r>
              <a:rPr lang="en-US" altLang="el-GR" sz="2400" dirty="0" smtClean="0"/>
              <a:t>break statement </a:t>
            </a:r>
            <a:r>
              <a:rPr lang="el-GR" altLang="el-GR" sz="2400" dirty="0" smtClean="0"/>
              <a:t>κάνει τον έλεγχο ροής να μεταφέρεται στο τέλος του </a:t>
            </a:r>
            <a:r>
              <a:rPr lang="en-US" altLang="el-GR" sz="2400" dirty="0" smtClean="0"/>
              <a:t>switch statement</a:t>
            </a:r>
            <a:r>
              <a:rPr lang="el-GR" altLang="el-GR" sz="2400" dirty="0" smtClean="0"/>
              <a:t>.</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095500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custDataLst>
              <p:tags r:id="rId2"/>
            </p:custDataLst>
          </p:nvPr>
        </p:nvSpPr>
        <p:spPr>
          <a:xfrm>
            <a:off x="467544" y="1988840"/>
            <a:ext cx="8208912" cy="3301827"/>
          </a:xfrm>
        </p:spPr>
        <p:txBody>
          <a:bodyPr>
            <a:noAutofit/>
          </a:bodyPr>
          <a:lstStyle/>
          <a:p>
            <a:pPr>
              <a:spcBef>
                <a:spcPct val="20000"/>
              </a:spcBef>
              <a:buClr>
                <a:schemeClr val="tx1"/>
              </a:buClr>
              <a:buSzPct val="85000"/>
              <a:buFont typeface="ZapfDingbats" pitchFamily="82" charset="2"/>
              <a:buChar char="r"/>
            </a:pPr>
            <a:r>
              <a:rPr lang="en-US" altLang="el-GR" sz="2800" dirty="0" smtClean="0"/>
              <a:t>Loop statements</a:t>
            </a:r>
          </a:p>
          <a:p>
            <a:pPr lvl="1">
              <a:spcBef>
                <a:spcPct val="20000"/>
              </a:spcBef>
              <a:buClr>
                <a:schemeClr val="tx1"/>
              </a:buClr>
              <a:buSzPct val="75000"/>
              <a:buFont typeface="ZapfDingbats" pitchFamily="82" charset="2"/>
              <a:buChar char="m"/>
            </a:pPr>
            <a:r>
              <a:rPr lang="en-US" altLang="el-GR" dirty="0" smtClean="0"/>
              <a:t>while statement</a:t>
            </a:r>
          </a:p>
          <a:p>
            <a:pPr lvl="1">
              <a:spcBef>
                <a:spcPct val="20000"/>
              </a:spcBef>
              <a:buClr>
                <a:schemeClr val="tx1"/>
              </a:buClr>
              <a:buSzPct val="75000"/>
              <a:buFont typeface="ZapfDingbats" pitchFamily="82" charset="2"/>
              <a:buChar char="m"/>
            </a:pPr>
            <a:r>
              <a:rPr lang="el-GR" altLang="el-GR" dirty="0" smtClean="0">
                <a:hlinkClick r:id="rId5" action="ppaction://hlinksldjump"/>
              </a:rPr>
              <a:t>Φωλιασμένος έλεγχος</a:t>
            </a:r>
            <a:endParaRPr lang="el-GR" altLang="el-GR" dirty="0" smtClean="0"/>
          </a:p>
          <a:p>
            <a:pPr lvl="1">
              <a:spcBef>
                <a:spcPct val="20000"/>
              </a:spcBef>
              <a:buClr>
                <a:schemeClr val="tx1"/>
              </a:buClr>
              <a:buSzPct val="75000"/>
              <a:buFont typeface="ZapfDingbats" pitchFamily="82" charset="2"/>
              <a:buChar char="m"/>
            </a:pPr>
            <a:r>
              <a:rPr lang="en-US" altLang="el-GR" dirty="0" smtClean="0">
                <a:hlinkClick r:id="rId6" action="ppaction://hlinksldjump"/>
              </a:rPr>
              <a:t>do/while statement</a:t>
            </a:r>
            <a:endParaRPr lang="en-US" altLang="el-GR" dirty="0" smtClean="0"/>
          </a:p>
          <a:p>
            <a:pPr lvl="1">
              <a:spcBef>
                <a:spcPct val="20000"/>
              </a:spcBef>
              <a:buClr>
                <a:schemeClr val="tx1"/>
              </a:buClr>
              <a:buSzPct val="75000"/>
              <a:buFont typeface="ZapfDingbats" pitchFamily="82" charset="2"/>
              <a:buChar char="m"/>
            </a:pPr>
            <a:r>
              <a:rPr lang="en-US" altLang="el-GR" dirty="0" smtClean="0">
                <a:hlinkClick r:id="rId7" action="ppaction://hlinksldjump"/>
              </a:rPr>
              <a:t>for statement</a:t>
            </a:r>
            <a:endParaRPr lang="en-US" altLang="el-GR" dirty="0" smtClean="0"/>
          </a:p>
          <a:p>
            <a:pPr>
              <a:spcBef>
                <a:spcPct val="20000"/>
              </a:spcBef>
              <a:buClr>
                <a:schemeClr val="tx1"/>
              </a:buClr>
              <a:buSzPct val="85000"/>
              <a:buFont typeface="ZapfDingbats" pitchFamily="82" charset="2"/>
              <a:buChar char="r"/>
            </a:pPr>
            <a:r>
              <a:rPr lang="en-US" altLang="el-GR" sz="2800" dirty="0" smtClean="0">
                <a:hlinkClick r:id="rId8" action="ppaction://hlinksldjump"/>
              </a:rPr>
              <a:t>break </a:t>
            </a:r>
            <a:r>
              <a:rPr lang="el-GR" altLang="el-GR" sz="2800" dirty="0" smtClean="0">
                <a:hlinkClick r:id="rId8" action="ppaction://hlinksldjump"/>
              </a:rPr>
              <a:t>και</a:t>
            </a:r>
            <a:r>
              <a:rPr lang="en-US" altLang="el-GR" sz="2800" dirty="0" smtClean="0">
                <a:hlinkClick r:id="rId8" action="ppaction://hlinksldjump"/>
              </a:rPr>
              <a:t> continue statements</a:t>
            </a:r>
            <a:endParaRPr lang="en-US" altLang="el-GR" sz="2800" dirty="0" smtClean="0"/>
          </a:p>
          <a:p>
            <a:pPr marL="457200" lvl="1" indent="0">
              <a:spcBef>
                <a:spcPct val="20000"/>
              </a:spcBef>
              <a:buClr>
                <a:schemeClr val="tx1"/>
              </a:buClr>
              <a:buSzPct val="75000"/>
              <a:buNone/>
            </a:pPr>
            <a:endParaRPr lang="en-US" alt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n-US" altLang="el-GR" u="sng" dirty="0" smtClean="0">
                <a:solidFill>
                  <a:schemeClr val="tx2"/>
                </a:solidFill>
              </a:rPr>
              <a:t>Reverse Number </a:t>
            </a:r>
            <a:r>
              <a:rPr lang="el-GR" altLang="el-GR" u="sng" dirty="0" smtClean="0">
                <a:solidFill>
                  <a:schemeClr val="tx2"/>
                </a:solidFill>
              </a:rPr>
              <a:t>(1 από 3)</a:t>
            </a:r>
            <a:endParaRPr lang="el-GR" u="sng" dirty="0">
              <a:solidFill>
                <a:schemeClr val="tx2"/>
              </a:solidFill>
              <a:latin typeface="+mn-lt"/>
            </a:endParaRPr>
          </a:p>
        </p:txBody>
      </p:sp>
      <p:sp>
        <p:nvSpPr>
          <p:cNvPr id="31" name="Text Box 23" descr="Έστω ότι αρχικά ο αριθμός είναι 1 2 3 4 5 6 7,  ο αντίστροφος αριθμός είναι 7 6 ...&#10;"/>
          <p:cNvSpPr txBox="1">
            <a:spLocks noChangeArrowheads="1"/>
          </p:cNvSpPr>
          <p:nvPr/>
        </p:nvSpPr>
        <p:spPr bwMode="auto">
          <a:xfrm>
            <a:off x="1688305" y="4077072"/>
            <a:ext cx="5692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dirty="0">
                <a:latin typeface="+mn-lt"/>
              </a:rPr>
              <a:t>Έστω ότι αρχικά ο αριθμός είναι </a:t>
            </a:r>
            <a:r>
              <a:rPr lang="en-US" altLang="el-GR" sz="2400" dirty="0">
                <a:latin typeface="+mn-lt"/>
              </a:rPr>
              <a:t>“1234567” </a:t>
            </a:r>
          </a:p>
        </p:txBody>
      </p:sp>
      <p:sp>
        <p:nvSpPr>
          <p:cNvPr id="20" name="Rectangle 5" descr="."/>
          <p:cNvSpPr>
            <a:spLocks noChangeArrowheads="1"/>
          </p:cNvSpPr>
          <p:nvPr>
            <p:custDataLst>
              <p:tags r:id="rId3"/>
            </p:custDataLst>
          </p:nvPr>
        </p:nvSpPr>
        <p:spPr bwMode="auto">
          <a:xfrm>
            <a:off x="2152749" y="2543944"/>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1</a:t>
            </a:r>
          </a:p>
        </p:txBody>
      </p:sp>
      <p:sp>
        <p:nvSpPr>
          <p:cNvPr id="21" name="Rectangle 7" descr="."/>
          <p:cNvSpPr>
            <a:spLocks noChangeArrowheads="1"/>
          </p:cNvSpPr>
          <p:nvPr>
            <p:custDataLst>
              <p:tags r:id="rId4"/>
            </p:custDataLst>
          </p:nvPr>
        </p:nvSpPr>
        <p:spPr bwMode="auto">
          <a:xfrm>
            <a:off x="2457549" y="2543944"/>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2</a:t>
            </a:r>
          </a:p>
        </p:txBody>
      </p:sp>
      <p:sp>
        <p:nvSpPr>
          <p:cNvPr id="23" name="Rectangle 10" descr="."/>
          <p:cNvSpPr>
            <a:spLocks noChangeArrowheads="1"/>
          </p:cNvSpPr>
          <p:nvPr>
            <p:custDataLst>
              <p:tags r:id="rId5"/>
            </p:custDataLst>
          </p:nvPr>
        </p:nvSpPr>
        <p:spPr bwMode="auto">
          <a:xfrm>
            <a:off x="3371949" y="2543944"/>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5</a:t>
            </a:r>
          </a:p>
        </p:txBody>
      </p:sp>
      <p:sp>
        <p:nvSpPr>
          <p:cNvPr id="25" name="Rectangle 11" descr="."/>
          <p:cNvSpPr>
            <a:spLocks noChangeArrowheads="1"/>
          </p:cNvSpPr>
          <p:nvPr>
            <p:custDataLst>
              <p:tags r:id="rId6"/>
            </p:custDataLst>
          </p:nvPr>
        </p:nvSpPr>
        <p:spPr bwMode="auto">
          <a:xfrm>
            <a:off x="3067149" y="2543944"/>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4</a:t>
            </a:r>
          </a:p>
        </p:txBody>
      </p:sp>
      <p:sp>
        <p:nvSpPr>
          <p:cNvPr id="26" name="Rectangle 12" descr="."/>
          <p:cNvSpPr>
            <a:spLocks noChangeArrowheads="1"/>
          </p:cNvSpPr>
          <p:nvPr>
            <p:custDataLst>
              <p:tags r:id="rId7"/>
            </p:custDataLst>
          </p:nvPr>
        </p:nvSpPr>
        <p:spPr bwMode="auto">
          <a:xfrm>
            <a:off x="2762349" y="2543944"/>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3</a:t>
            </a:r>
          </a:p>
        </p:txBody>
      </p:sp>
      <p:sp>
        <p:nvSpPr>
          <p:cNvPr id="27" name="Rectangle 15" descr="."/>
          <p:cNvSpPr>
            <a:spLocks noChangeArrowheads="1"/>
          </p:cNvSpPr>
          <p:nvPr>
            <p:custDataLst>
              <p:tags r:id="rId8"/>
            </p:custDataLst>
          </p:nvPr>
        </p:nvSpPr>
        <p:spPr bwMode="auto">
          <a:xfrm>
            <a:off x="5810349" y="2543944"/>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7</a:t>
            </a:r>
          </a:p>
        </p:txBody>
      </p:sp>
      <p:sp>
        <p:nvSpPr>
          <p:cNvPr id="28" name="Rectangle 16" descr="."/>
          <p:cNvSpPr>
            <a:spLocks noChangeArrowheads="1"/>
          </p:cNvSpPr>
          <p:nvPr>
            <p:custDataLst>
              <p:tags r:id="rId9"/>
            </p:custDataLst>
          </p:nvPr>
        </p:nvSpPr>
        <p:spPr bwMode="auto">
          <a:xfrm>
            <a:off x="6115149" y="2543944"/>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6</a:t>
            </a:r>
          </a:p>
        </p:txBody>
      </p:sp>
      <p:sp>
        <p:nvSpPr>
          <p:cNvPr id="29" name="Text Box 17" descr="."/>
          <p:cNvSpPr txBox="1">
            <a:spLocks noChangeArrowheads="1"/>
          </p:cNvSpPr>
          <p:nvPr>
            <p:custDataLst>
              <p:tags r:id="rId10"/>
            </p:custDataLst>
          </p:nvPr>
        </p:nvSpPr>
        <p:spPr bwMode="auto">
          <a:xfrm>
            <a:off x="2411760" y="2118494"/>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800" b="1" dirty="0">
                <a:solidFill>
                  <a:srgbClr val="FF5050"/>
                </a:solidFill>
              </a:rPr>
              <a:t>number</a:t>
            </a:r>
          </a:p>
        </p:txBody>
      </p:sp>
      <p:sp>
        <p:nvSpPr>
          <p:cNvPr id="30" name="Text Box 18" descr="."/>
          <p:cNvSpPr txBox="1">
            <a:spLocks noChangeArrowheads="1"/>
          </p:cNvSpPr>
          <p:nvPr>
            <p:custDataLst>
              <p:tags r:id="rId11"/>
            </p:custDataLst>
          </p:nvPr>
        </p:nvSpPr>
        <p:spPr bwMode="auto">
          <a:xfrm>
            <a:off x="5692874" y="2062932"/>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800" b="1" dirty="0">
                <a:solidFill>
                  <a:srgbClr val="009999"/>
                </a:solidFill>
              </a:rPr>
              <a:t>reverse</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custDataLst>
              <p:tags r:id="rId2"/>
            </p:custDataLst>
          </p:nvPr>
        </p:nvSpPr>
        <p:spPr>
          <a:xfrm>
            <a:off x="685800" y="44624"/>
            <a:ext cx="7772400" cy="1470025"/>
          </a:xfrm>
        </p:spPr>
        <p:txBody>
          <a:bodyPr>
            <a:normAutofit/>
          </a:bodyPr>
          <a:lstStyle/>
          <a:p>
            <a:r>
              <a:rPr lang="en-US" altLang="el-GR" u="sng" dirty="0" smtClean="0">
                <a:solidFill>
                  <a:schemeClr val="tx2"/>
                </a:solidFill>
              </a:rPr>
              <a:t>Reverse</a:t>
            </a:r>
            <a:r>
              <a:rPr lang="el-GR" altLang="el-GR" u="sng" dirty="0" smtClean="0">
                <a:solidFill>
                  <a:schemeClr val="tx2"/>
                </a:solidFill>
              </a:rPr>
              <a:t> </a:t>
            </a:r>
            <a:r>
              <a:rPr lang="en-US" altLang="el-GR" u="sng" dirty="0" smtClean="0">
                <a:solidFill>
                  <a:schemeClr val="tx2"/>
                </a:solidFill>
              </a:rPr>
              <a:t>Number</a:t>
            </a:r>
            <a:r>
              <a:rPr lang="el-GR" altLang="el-GR" u="sng" dirty="0" smtClean="0">
                <a:solidFill>
                  <a:schemeClr val="tx2"/>
                </a:solidFill>
              </a:rPr>
              <a:t> (2 </a:t>
            </a:r>
            <a:r>
              <a:rPr lang="el-GR" altLang="el-GR" u="sng" dirty="0">
                <a:solidFill>
                  <a:schemeClr val="tx2"/>
                </a:solidFill>
              </a:rPr>
              <a:t>από 3)</a:t>
            </a:r>
            <a:endParaRPr lang="el-GR" dirty="0"/>
          </a:p>
        </p:txBody>
      </p:sp>
      <p:sp>
        <p:nvSpPr>
          <p:cNvPr id="22" name="Text Box 12" descr=" &#10;άγκιστρο,&#10;   last Digit ίσο με number επι της εκατό 10,&#10;   reverse ίσο  reverse επί  10 σύν lastDigit,&#10;&#10;άγκιστρο.&#10;"/>
          <p:cNvSpPr txBox="1">
            <a:spLocks noChangeArrowheads="1"/>
          </p:cNvSpPr>
          <p:nvPr>
            <p:custDataLst>
              <p:tags r:id="rId3"/>
            </p:custDataLst>
          </p:nvPr>
        </p:nvSpPr>
        <p:spPr bwMode="auto">
          <a:xfrm>
            <a:off x="1578123" y="3690665"/>
            <a:ext cx="46066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 </a:t>
            </a:r>
          </a:p>
          <a:p>
            <a:pPr algn="l"/>
            <a:r>
              <a:rPr lang="en-US" altLang="el-GR" sz="2400" b="1" dirty="0">
                <a:latin typeface="+mn-lt"/>
              </a:rPr>
              <a:t>{</a:t>
            </a:r>
          </a:p>
          <a:p>
            <a:pPr algn="l"/>
            <a:r>
              <a:rPr lang="en-US" altLang="el-GR" sz="2400" b="1" dirty="0">
                <a:latin typeface="+mn-lt"/>
              </a:rPr>
              <a:t>   </a:t>
            </a:r>
            <a:r>
              <a:rPr lang="en-US" altLang="el-GR" sz="2400" b="1" i="1" dirty="0" err="1">
                <a:latin typeface="+mn-lt"/>
              </a:rPr>
              <a:t>lastDigit</a:t>
            </a:r>
            <a:r>
              <a:rPr lang="en-US" altLang="el-GR" sz="2400" b="1" i="1" dirty="0">
                <a:latin typeface="+mn-lt"/>
              </a:rPr>
              <a:t> = number % 10</a:t>
            </a:r>
            <a:r>
              <a:rPr lang="en-US" altLang="el-GR" sz="2400" b="1" dirty="0">
                <a:latin typeface="+mn-lt"/>
              </a:rPr>
              <a:t>;</a:t>
            </a:r>
          </a:p>
          <a:p>
            <a:pPr algn="l"/>
            <a:r>
              <a:rPr lang="en-US" altLang="el-GR" sz="2400" b="1" dirty="0">
                <a:latin typeface="+mn-lt"/>
              </a:rPr>
              <a:t>   </a:t>
            </a:r>
            <a:r>
              <a:rPr lang="en-US" altLang="el-GR" sz="2400" b="1" i="1" dirty="0">
                <a:latin typeface="+mn-lt"/>
              </a:rPr>
              <a:t>reverse = reverse * 10 + </a:t>
            </a:r>
            <a:r>
              <a:rPr lang="en-US" altLang="el-GR" sz="2400" b="1" i="1" dirty="0" err="1">
                <a:latin typeface="+mn-lt"/>
              </a:rPr>
              <a:t>lastDigit</a:t>
            </a:r>
            <a:r>
              <a:rPr lang="en-US" altLang="el-GR" sz="2400" b="1" dirty="0">
                <a:latin typeface="+mn-lt"/>
              </a:rPr>
              <a:t>;</a:t>
            </a:r>
          </a:p>
          <a:p>
            <a:pPr algn="l"/>
            <a:endParaRPr lang="en-US" altLang="el-GR" sz="2400" b="1" dirty="0">
              <a:latin typeface="+mn-lt"/>
            </a:endParaRPr>
          </a:p>
          <a:p>
            <a:pPr algn="l"/>
            <a:r>
              <a:rPr lang="en-US" altLang="el-GR" sz="2400" b="1" dirty="0">
                <a:latin typeface="+mn-lt"/>
              </a:rPr>
              <a:t>}</a:t>
            </a:r>
          </a:p>
        </p:txBody>
      </p:sp>
      <p:sp>
        <p:nvSpPr>
          <p:cNvPr id="13" name="Rectangle 3" descr="."/>
          <p:cNvSpPr>
            <a:spLocks noChangeArrowheads="1"/>
          </p:cNvSpPr>
          <p:nvPr>
            <p:custDataLst>
              <p:tags r:id="rId4"/>
            </p:custDataLst>
          </p:nvPr>
        </p:nvSpPr>
        <p:spPr bwMode="auto">
          <a:xfrm>
            <a:off x="1197123" y="2512789"/>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1</a:t>
            </a:r>
          </a:p>
        </p:txBody>
      </p:sp>
      <p:sp>
        <p:nvSpPr>
          <p:cNvPr id="15" name="Rectangle 4" descr="."/>
          <p:cNvSpPr>
            <a:spLocks noChangeArrowheads="1"/>
          </p:cNvSpPr>
          <p:nvPr>
            <p:custDataLst>
              <p:tags r:id="rId5"/>
            </p:custDataLst>
          </p:nvPr>
        </p:nvSpPr>
        <p:spPr bwMode="auto">
          <a:xfrm>
            <a:off x="1501923" y="2512789"/>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2</a:t>
            </a:r>
          </a:p>
        </p:txBody>
      </p:sp>
      <p:sp>
        <p:nvSpPr>
          <p:cNvPr id="16" name="Rectangle 6" descr="."/>
          <p:cNvSpPr>
            <a:spLocks noChangeArrowheads="1"/>
          </p:cNvSpPr>
          <p:nvPr>
            <p:custDataLst>
              <p:tags r:id="rId6"/>
            </p:custDataLst>
          </p:nvPr>
        </p:nvSpPr>
        <p:spPr bwMode="auto">
          <a:xfrm>
            <a:off x="2111523" y="2512789"/>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4</a:t>
            </a:r>
          </a:p>
        </p:txBody>
      </p:sp>
      <p:sp>
        <p:nvSpPr>
          <p:cNvPr id="17" name="Rectangle 7" descr="."/>
          <p:cNvSpPr>
            <a:spLocks noChangeArrowheads="1"/>
          </p:cNvSpPr>
          <p:nvPr>
            <p:custDataLst>
              <p:tags r:id="rId7"/>
            </p:custDataLst>
          </p:nvPr>
        </p:nvSpPr>
        <p:spPr bwMode="auto">
          <a:xfrm>
            <a:off x="1806723" y="2512789"/>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3</a:t>
            </a:r>
          </a:p>
        </p:txBody>
      </p:sp>
      <p:sp>
        <p:nvSpPr>
          <p:cNvPr id="18" name="Rectangle 8" descr="."/>
          <p:cNvSpPr>
            <a:spLocks noChangeArrowheads="1"/>
          </p:cNvSpPr>
          <p:nvPr>
            <p:custDataLst>
              <p:tags r:id="rId8"/>
            </p:custDataLst>
          </p:nvPr>
        </p:nvSpPr>
        <p:spPr bwMode="auto">
          <a:xfrm>
            <a:off x="4854723" y="2512789"/>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7</a:t>
            </a:r>
          </a:p>
        </p:txBody>
      </p:sp>
      <p:sp>
        <p:nvSpPr>
          <p:cNvPr id="19" name="Rectangle 9" descr="."/>
          <p:cNvSpPr>
            <a:spLocks noChangeArrowheads="1"/>
          </p:cNvSpPr>
          <p:nvPr>
            <p:custDataLst>
              <p:tags r:id="rId9"/>
            </p:custDataLst>
          </p:nvPr>
        </p:nvSpPr>
        <p:spPr bwMode="auto">
          <a:xfrm>
            <a:off x="5159523" y="2512789"/>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6</a:t>
            </a:r>
          </a:p>
        </p:txBody>
      </p:sp>
      <p:sp>
        <p:nvSpPr>
          <p:cNvPr id="20" name="Text Box 10" descr="."/>
          <p:cNvSpPr txBox="1">
            <a:spLocks noChangeArrowheads="1"/>
          </p:cNvSpPr>
          <p:nvPr>
            <p:custDataLst>
              <p:tags r:id="rId10"/>
            </p:custDataLst>
          </p:nvPr>
        </p:nvSpPr>
        <p:spPr bwMode="auto">
          <a:xfrm>
            <a:off x="1501923" y="2087339"/>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800" b="1" dirty="0">
                <a:solidFill>
                  <a:srgbClr val="FF5050"/>
                </a:solidFill>
              </a:rPr>
              <a:t>number</a:t>
            </a:r>
          </a:p>
        </p:txBody>
      </p:sp>
      <p:sp>
        <p:nvSpPr>
          <p:cNvPr id="21" name="Text Box 11" descr="."/>
          <p:cNvSpPr txBox="1">
            <a:spLocks noChangeArrowheads="1"/>
          </p:cNvSpPr>
          <p:nvPr>
            <p:custDataLst>
              <p:tags r:id="rId11"/>
            </p:custDataLst>
          </p:nvPr>
        </p:nvSpPr>
        <p:spPr bwMode="auto">
          <a:xfrm>
            <a:off x="4737248" y="2031777"/>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800" b="1" dirty="0">
                <a:solidFill>
                  <a:srgbClr val="009999"/>
                </a:solidFill>
              </a:rPr>
              <a:t>reverse</a:t>
            </a:r>
          </a:p>
        </p:txBody>
      </p:sp>
      <p:grpSp>
        <p:nvGrpSpPr>
          <p:cNvPr id="23" name="Group 21" descr="."/>
          <p:cNvGrpSpPr>
            <a:grpSpLocks/>
          </p:cNvGrpSpPr>
          <p:nvPr/>
        </p:nvGrpSpPr>
        <p:grpSpPr bwMode="auto">
          <a:xfrm>
            <a:off x="2416323" y="2512789"/>
            <a:ext cx="3352800" cy="838200"/>
            <a:chOff x="1776" y="1440"/>
            <a:chExt cx="2112" cy="528"/>
          </a:xfrm>
        </p:grpSpPr>
        <p:sp>
          <p:nvSpPr>
            <p:cNvPr id="24" name="Rectangle 5"/>
            <p:cNvSpPr>
              <a:spLocks noChangeArrowheads="1"/>
            </p:cNvSpPr>
            <p:nvPr>
              <p:custDataLst>
                <p:tags r:id="rId14"/>
              </p:custDataLst>
            </p:nvPr>
          </p:nvSpPr>
          <p:spPr bwMode="auto">
            <a:xfrm>
              <a:off x="1776" y="1440"/>
              <a:ext cx="192" cy="240"/>
            </a:xfrm>
            <a:prstGeom prst="rect">
              <a:avLst/>
            </a:prstGeom>
            <a:solidFill>
              <a:srgbClr val="FF5050"/>
            </a:solidFill>
            <a:ln w="12700" cap="rnd">
              <a:solidFill>
                <a:schemeClr val="tx1"/>
              </a:solidFill>
              <a:prstDash val="sysDot"/>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solidFill>
                    <a:schemeClr val="folHlink"/>
                  </a:solidFill>
                </a:rPr>
                <a:t>5</a:t>
              </a:r>
            </a:p>
          </p:txBody>
        </p:sp>
        <p:sp>
          <p:nvSpPr>
            <p:cNvPr id="25" name="Freeform 13"/>
            <p:cNvSpPr>
              <a:spLocks/>
            </p:cNvSpPr>
            <p:nvPr/>
          </p:nvSpPr>
          <p:spPr bwMode="auto">
            <a:xfrm>
              <a:off x="1824" y="1680"/>
              <a:ext cx="1968" cy="288"/>
            </a:xfrm>
            <a:custGeom>
              <a:avLst/>
              <a:gdLst>
                <a:gd name="T0" fmla="*/ 0 w 2160"/>
                <a:gd name="T1" fmla="*/ 0 h 416"/>
                <a:gd name="T2" fmla="*/ 476 w 2160"/>
                <a:gd name="T3" fmla="*/ 29 h 416"/>
                <a:gd name="T4" fmla="*/ 976 w 2160"/>
                <a:gd name="T5" fmla="*/ 15 h 416"/>
                <a:gd name="T6" fmla="*/ 1126 w 2160"/>
                <a:gd name="T7" fmla="*/ 0 h 416"/>
                <a:gd name="T8" fmla="*/ 0 60000 65536"/>
                <a:gd name="T9" fmla="*/ 0 60000 65536"/>
                <a:gd name="T10" fmla="*/ 0 60000 65536"/>
                <a:gd name="T11" fmla="*/ 0 60000 65536"/>
                <a:gd name="T12" fmla="*/ 0 w 2160"/>
                <a:gd name="T13" fmla="*/ 0 h 416"/>
                <a:gd name="T14" fmla="*/ 2160 w 2160"/>
                <a:gd name="T15" fmla="*/ 416 h 416"/>
              </a:gdLst>
              <a:ahLst/>
              <a:cxnLst>
                <a:cxn ang="T8">
                  <a:pos x="T0" y="T1"/>
                </a:cxn>
                <a:cxn ang="T9">
                  <a:pos x="T2" y="T3"/>
                </a:cxn>
                <a:cxn ang="T10">
                  <a:pos x="T4" y="T5"/>
                </a:cxn>
                <a:cxn ang="T11">
                  <a:pos x="T6" y="T7"/>
                </a:cxn>
              </a:cxnLst>
              <a:rect l="T12" t="T13" r="T14" b="T15"/>
              <a:pathLst>
                <a:path w="2160" h="416">
                  <a:moveTo>
                    <a:pt x="0" y="0"/>
                  </a:moveTo>
                  <a:cubicBezTo>
                    <a:pt x="300" y="176"/>
                    <a:pt x="600" y="352"/>
                    <a:pt x="912" y="384"/>
                  </a:cubicBezTo>
                  <a:cubicBezTo>
                    <a:pt x="1224" y="416"/>
                    <a:pt x="1664" y="256"/>
                    <a:pt x="1872" y="192"/>
                  </a:cubicBezTo>
                  <a:cubicBezTo>
                    <a:pt x="2080" y="128"/>
                    <a:pt x="2120" y="64"/>
                    <a:pt x="2160"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6" name="Rectangle 14"/>
            <p:cNvSpPr>
              <a:spLocks noChangeArrowheads="1"/>
            </p:cNvSpPr>
            <p:nvPr>
              <p:custDataLst>
                <p:tags r:id="rId15"/>
              </p:custDataLst>
            </p:nvPr>
          </p:nvSpPr>
          <p:spPr bwMode="auto">
            <a:xfrm>
              <a:off x="3696" y="1440"/>
              <a:ext cx="192" cy="24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5</a:t>
              </a:r>
            </a:p>
          </p:txBody>
        </p:sp>
      </p:grpSp>
      <p:grpSp>
        <p:nvGrpSpPr>
          <p:cNvPr id="27" name="Group 17" descr="."/>
          <p:cNvGrpSpPr>
            <a:grpSpLocks/>
          </p:cNvGrpSpPr>
          <p:nvPr/>
        </p:nvGrpSpPr>
        <p:grpSpPr bwMode="auto">
          <a:xfrm>
            <a:off x="2570310" y="1674589"/>
            <a:ext cx="1565274" cy="762000"/>
            <a:chOff x="1873" y="912"/>
            <a:chExt cx="986" cy="480"/>
          </a:xfrm>
        </p:grpSpPr>
        <p:sp>
          <p:nvSpPr>
            <p:cNvPr id="28" name="Text Box 15" descr="."/>
            <p:cNvSpPr txBox="1">
              <a:spLocks noChangeArrowheads="1"/>
            </p:cNvSpPr>
            <p:nvPr>
              <p:custDataLst>
                <p:tags r:id="rId13"/>
              </p:custDataLst>
            </p:nvPr>
          </p:nvSpPr>
          <p:spPr bwMode="auto">
            <a:xfrm>
              <a:off x="1873" y="912"/>
              <a:ext cx="98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latin typeface="+mn-lt"/>
                </a:rPr>
                <a:t>number % 10</a:t>
              </a:r>
            </a:p>
          </p:txBody>
        </p:sp>
        <p:sp>
          <p:nvSpPr>
            <p:cNvPr id="29" name="Line 16" descr="."/>
            <p:cNvSpPr>
              <a:spLocks noChangeShapeType="1"/>
            </p:cNvSpPr>
            <p:nvPr/>
          </p:nvSpPr>
          <p:spPr bwMode="auto">
            <a:xfrm flipH="1">
              <a:off x="1920" y="1104"/>
              <a:ext cx="24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30" name="Group 18" descr="."/>
          <p:cNvGrpSpPr>
            <a:grpSpLocks/>
          </p:cNvGrpSpPr>
          <p:nvPr/>
        </p:nvGrpSpPr>
        <p:grpSpPr bwMode="auto">
          <a:xfrm>
            <a:off x="4791223" y="1674589"/>
            <a:ext cx="4014788" cy="762000"/>
            <a:chOff x="1353" y="912"/>
            <a:chExt cx="2529" cy="480"/>
          </a:xfrm>
        </p:grpSpPr>
        <p:sp>
          <p:nvSpPr>
            <p:cNvPr id="31" name="Text Box 19" descr="."/>
            <p:cNvSpPr txBox="1">
              <a:spLocks noChangeArrowheads="1"/>
            </p:cNvSpPr>
            <p:nvPr>
              <p:custDataLst>
                <p:tags r:id="rId12"/>
              </p:custDataLst>
            </p:nvPr>
          </p:nvSpPr>
          <p:spPr bwMode="auto">
            <a:xfrm>
              <a:off x="1353" y="912"/>
              <a:ext cx="2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latin typeface="+mn-lt"/>
                </a:rPr>
                <a:t>reverse = reverse * 10 + number / 10</a:t>
              </a:r>
            </a:p>
          </p:txBody>
        </p:sp>
        <p:sp>
          <p:nvSpPr>
            <p:cNvPr id="32" name="Line 20" descr="."/>
            <p:cNvSpPr>
              <a:spLocks noChangeShapeType="1"/>
            </p:cNvSpPr>
            <p:nvPr/>
          </p:nvSpPr>
          <p:spPr bwMode="auto">
            <a:xfrm flipH="1">
              <a:off x="1920" y="1104"/>
              <a:ext cx="24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a:bodyPr>
          <a:lstStyle/>
          <a:p>
            <a:r>
              <a:rPr lang="en-US" altLang="el-GR" u="sng" dirty="0" smtClean="0">
                <a:solidFill>
                  <a:schemeClr val="tx2"/>
                </a:solidFill>
              </a:rPr>
              <a:t>Reverse Number </a:t>
            </a:r>
            <a:r>
              <a:rPr lang="el-GR" altLang="el-GR" u="sng" dirty="0" smtClean="0">
                <a:solidFill>
                  <a:schemeClr val="tx2"/>
                </a:solidFill>
              </a:rPr>
              <a:t>(3 </a:t>
            </a:r>
            <a:r>
              <a:rPr lang="el-GR" altLang="el-GR" u="sng" dirty="0">
                <a:solidFill>
                  <a:schemeClr val="tx2"/>
                </a:solidFill>
              </a:rPr>
              <a:t>από 3)</a:t>
            </a:r>
            <a:endParaRPr lang="el-GR" u="sng" dirty="0">
              <a:solidFill>
                <a:schemeClr val="tx2"/>
              </a:solidFill>
            </a:endParaRPr>
          </a:p>
        </p:txBody>
      </p:sp>
      <p:sp>
        <p:nvSpPr>
          <p:cNvPr id="17" name="Text Box 12" descr="while, number μεγαλύτερο του 0,&#10;άγκιστρο,&#10;   last Digit ίσο με number επί τοις εκατό 10,&#10;   reverse ίσο με reverse επί 10 σύν last Digit,&#10;   number ίσο με number διά 10,&#10;άγκιστρο.&#10;"/>
          <p:cNvSpPr txBox="1">
            <a:spLocks noChangeArrowheads="1"/>
          </p:cNvSpPr>
          <p:nvPr>
            <p:custDataLst>
              <p:tags r:id="rId3"/>
            </p:custDataLst>
          </p:nvPr>
        </p:nvSpPr>
        <p:spPr bwMode="auto">
          <a:xfrm>
            <a:off x="1981200" y="3463876"/>
            <a:ext cx="46066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while (number &gt; 0)</a:t>
            </a:r>
          </a:p>
          <a:p>
            <a:pPr algn="l"/>
            <a:r>
              <a:rPr lang="en-US" altLang="el-GR" sz="2400" b="1" dirty="0">
                <a:latin typeface="+mn-lt"/>
              </a:rPr>
              <a:t>{</a:t>
            </a:r>
          </a:p>
          <a:p>
            <a:pPr algn="l"/>
            <a:r>
              <a:rPr lang="en-US" altLang="el-GR" sz="2400" b="1" dirty="0">
                <a:latin typeface="+mn-lt"/>
              </a:rPr>
              <a:t>   </a:t>
            </a:r>
            <a:r>
              <a:rPr lang="en-US" altLang="el-GR" sz="2400" b="1" i="1" dirty="0" err="1">
                <a:latin typeface="+mn-lt"/>
              </a:rPr>
              <a:t>lastDigit</a:t>
            </a:r>
            <a:r>
              <a:rPr lang="en-US" altLang="el-GR" sz="2400" b="1" i="1" dirty="0">
                <a:latin typeface="+mn-lt"/>
              </a:rPr>
              <a:t> = number % 10</a:t>
            </a:r>
            <a:r>
              <a:rPr lang="en-US" altLang="el-GR" sz="2400" b="1" dirty="0">
                <a:latin typeface="+mn-lt"/>
              </a:rPr>
              <a:t>;</a:t>
            </a:r>
          </a:p>
          <a:p>
            <a:pPr algn="l"/>
            <a:r>
              <a:rPr lang="en-US" altLang="el-GR" sz="2400" b="1" dirty="0">
                <a:latin typeface="+mn-lt"/>
              </a:rPr>
              <a:t>   </a:t>
            </a:r>
            <a:r>
              <a:rPr lang="en-US" altLang="el-GR" sz="2400" b="1" i="1" dirty="0">
                <a:latin typeface="+mn-lt"/>
              </a:rPr>
              <a:t>reverse = reverse * 10 + </a:t>
            </a:r>
            <a:r>
              <a:rPr lang="en-US" altLang="el-GR" sz="2400" b="1" i="1" dirty="0" err="1">
                <a:latin typeface="+mn-lt"/>
              </a:rPr>
              <a:t>lastDigit</a:t>
            </a:r>
            <a:r>
              <a:rPr lang="en-US" altLang="el-GR" sz="2400" b="1" dirty="0">
                <a:latin typeface="+mn-lt"/>
              </a:rPr>
              <a:t>;</a:t>
            </a:r>
          </a:p>
          <a:p>
            <a:pPr algn="l"/>
            <a:r>
              <a:rPr lang="en-US" altLang="el-GR" sz="2400" b="1" dirty="0">
                <a:latin typeface="+mn-lt"/>
              </a:rPr>
              <a:t>   number = number / 10;</a:t>
            </a:r>
          </a:p>
          <a:p>
            <a:pPr algn="l"/>
            <a:r>
              <a:rPr lang="en-US" altLang="el-GR" sz="2400" b="1" dirty="0">
                <a:latin typeface="+mn-lt"/>
              </a:rPr>
              <a:t>}</a:t>
            </a:r>
          </a:p>
        </p:txBody>
      </p:sp>
      <p:sp>
        <p:nvSpPr>
          <p:cNvPr id="8" name="Rectangle 3" descr="."/>
          <p:cNvSpPr>
            <a:spLocks noChangeArrowheads="1"/>
          </p:cNvSpPr>
          <p:nvPr>
            <p:custDataLst>
              <p:tags r:id="rId4"/>
            </p:custDataLst>
          </p:nvPr>
        </p:nvSpPr>
        <p:spPr bwMode="auto">
          <a:xfrm>
            <a:off x="1600200" y="2286000"/>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1</a:t>
            </a:r>
          </a:p>
        </p:txBody>
      </p:sp>
      <p:sp>
        <p:nvSpPr>
          <p:cNvPr id="9" name="Rectangle 4" descr="."/>
          <p:cNvSpPr>
            <a:spLocks noChangeArrowheads="1"/>
          </p:cNvSpPr>
          <p:nvPr>
            <p:custDataLst>
              <p:tags r:id="rId5"/>
            </p:custDataLst>
          </p:nvPr>
        </p:nvSpPr>
        <p:spPr bwMode="auto">
          <a:xfrm>
            <a:off x="1905000" y="2286000"/>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2</a:t>
            </a:r>
          </a:p>
        </p:txBody>
      </p:sp>
      <p:sp>
        <p:nvSpPr>
          <p:cNvPr id="10" name="Rectangle 6" descr="."/>
          <p:cNvSpPr>
            <a:spLocks noChangeArrowheads="1"/>
          </p:cNvSpPr>
          <p:nvPr>
            <p:custDataLst>
              <p:tags r:id="rId6"/>
            </p:custDataLst>
          </p:nvPr>
        </p:nvSpPr>
        <p:spPr bwMode="auto">
          <a:xfrm>
            <a:off x="2514600" y="2286000"/>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4</a:t>
            </a:r>
          </a:p>
        </p:txBody>
      </p:sp>
      <p:sp>
        <p:nvSpPr>
          <p:cNvPr id="11" name="Rectangle 7" descr="."/>
          <p:cNvSpPr>
            <a:spLocks noChangeArrowheads="1"/>
          </p:cNvSpPr>
          <p:nvPr>
            <p:custDataLst>
              <p:tags r:id="rId7"/>
            </p:custDataLst>
          </p:nvPr>
        </p:nvSpPr>
        <p:spPr bwMode="auto">
          <a:xfrm>
            <a:off x="2209800" y="2286000"/>
            <a:ext cx="304800" cy="381000"/>
          </a:xfrm>
          <a:prstGeom prst="rect">
            <a:avLst/>
          </a:prstGeom>
          <a:solidFill>
            <a:srgbClr val="FF5050"/>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3</a:t>
            </a:r>
          </a:p>
        </p:txBody>
      </p:sp>
      <p:sp>
        <p:nvSpPr>
          <p:cNvPr id="13" name="Rectangle 8" descr="."/>
          <p:cNvSpPr>
            <a:spLocks noChangeArrowheads="1"/>
          </p:cNvSpPr>
          <p:nvPr>
            <p:custDataLst>
              <p:tags r:id="rId8"/>
            </p:custDataLst>
          </p:nvPr>
        </p:nvSpPr>
        <p:spPr bwMode="auto">
          <a:xfrm>
            <a:off x="5257800" y="2286000"/>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7</a:t>
            </a:r>
          </a:p>
        </p:txBody>
      </p:sp>
      <p:sp>
        <p:nvSpPr>
          <p:cNvPr id="14" name="Rectangle 9" descr="."/>
          <p:cNvSpPr>
            <a:spLocks noChangeArrowheads="1"/>
          </p:cNvSpPr>
          <p:nvPr>
            <p:custDataLst>
              <p:tags r:id="rId9"/>
            </p:custDataLst>
          </p:nvPr>
        </p:nvSpPr>
        <p:spPr bwMode="auto">
          <a:xfrm>
            <a:off x="5562600" y="2286000"/>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6</a:t>
            </a:r>
          </a:p>
        </p:txBody>
      </p:sp>
      <p:sp>
        <p:nvSpPr>
          <p:cNvPr id="15" name="Text Box 10" descr="."/>
          <p:cNvSpPr txBox="1">
            <a:spLocks noChangeArrowheads="1"/>
          </p:cNvSpPr>
          <p:nvPr>
            <p:custDataLst>
              <p:tags r:id="rId10"/>
            </p:custDataLst>
          </p:nvPr>
        </p:nvSpPr>
        <p:spPr bwMode="auto">
          <a:xfrm>
            <a:off x="1763688" y="18605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800" b="1" dirty="0">
                <a:solidFill>
                  <a:srgbClr val="FF5050"/>
                </a:solidFill>
              </a:rPr>
              <a:t>number</a:t>
            </a:r>
          </a:p>
        </p:txBody>
      </p:sp>
      <p:sp>
        <p:nvSpPr>
          <p:cNvPr id="16" name="Text Box 11" descr="."/>
          <p:cNvSpPr txBox="1">
            <a:spLocks noChangeArrowheads="1"/>
          </p:cNvSpPr>
          <p:nvPr>
            <p:custDataLst>
              <p:tags r:id="rId11"/>
            </p:custDataLst>
          </p:nvPr>
        </p:nvSpPr>
        <p:spPr bwMode="auto">
          <a:xfrm>
            <a:off x="5276850" y="1804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1800" b="1" dirty="0">
                <a:solidFill>
                  <a:srgbClr val="009999"/>
                </a:solidFill>
              </a:rPr>
              <a:t>reverse</a:t>
            </a:r>
          </a:p>
        </p:txBody>
      </p:sp>
      <p:sp>
        <p:nvSpPr>
          <p:cNvPr id="18" name="Rectangle 14" descr="."/>
          <p:cNvSpPr>
            <a:spLocks noChangeArrowheads="1"/>
          </p:cNvSpPr>
          <p:nvPr>
            <p:custDataLst>
              <p:tags r:id="rId12"/>
            </p:custDataLst>
          </p:nvPr>
        </p:nvSpPr>
        <p:spPr bwMode="auto">
          <a:xfrm>
            <a:off x="5867400" y="2286000"/>
            <a:ext cx="304800" cy="381000"/>
          </a:xfrm>
          <a:prstGeom prst="rect">
            <a:avLst/>
          </a:prstGeom>
          <a:solidFill>
            <a:schemeClr val="accent1"/>
          </a:solidFill>
          <a:ln w="12700">
            <a:solidFill>
              <a:schemeClr val="tx1"/>
            </a:solidFill>
            <a:miter lim="800000"/>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dirty="0"/>
              <a:t>5</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2"/>
            </p:custDataLst>
          </p:nvPr>
        </p:nvSpPr>
        <p:spPr>
          <a:xfrm>
            <a:off x="533400" y="228600"/>
            <a:ext cx="7772400" cy="1143000"/>
          </a:xfrm>
        </p:spPr>
        <p:txBody>
          <a:bodyPr>
            <a:noAutofit/>
          </a:bodyPr>
          <a:lstStyle/>
          <a:p>
            <a:r>
              <a:rPr lang="el-GR" altLang="el-GR" u="sng" dirty="0" smtClean="0">
                <a:solidFill>
                  <a:schemeClr val="tx2"/>
                </a:solidFill>
              </a:rPr>
              <a:t>Φωλιασμένος Έλεγχος (1 από 4)</a:t>
            </a:r>
          </a:p>
        </p:txBody>
      </p:sp>
      <p:sp>
        <p:nvSpPr>
          <p:cNvPr id="20" name="Rectangle 3"/>
          <p:cNvSpPr txBox="1">
            <a:spLocks noChangeArrowheads="1"/>
          </p:cNvSpPr>
          <p:nvPr/>
        </p:nvSpPr>
        <p:spPr>
          <a:xfrm>
            <a:off x="533400" y="1888232"/>
            <a:ext cx="8153400" cy="197281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Η ιδέα της εισαγωγής μιας δομής ελέγχου μέσα σε μια άλλη,</a:t>
            </a:r>
          </a:p>
          <a:p>
            <a:pPr lvl="1">
              <a:buFont typeface="Wingdings" panose="05000000000000000000" pitchFamily="2" charset="2"/>
              <a:buChar char="§"/>
            </a:pPr>
            <a:r>
              <a:rPr lang="en-US" altLang="el-GR" dirty="0" smtClean="0"/>
              <a:t>Loops </a:t>
            </a:r>
            <a:r>
              <a:rPr lang="el-GR" altLang="el-GR" dirty="0" smtClean="0"/>
              <a:t>με </a:t>
            </a:r>
            <a:r>
              <a:rPr lang="en-US" altLang="el-GR" b="1" dirty="0" smtClean="0"/>
              <a:t>if</a:t>
            </a:r>
            <a:r>
              <a:rPr lang="en-US" altLang="el-GR" dirty="0" smtClean="0"/>
              <a:t> statements</a:t>
            </a:r>
            <a:r>
              <a:rPr lang="el-GR" altLang="el-GR" dirty="0" smtClean="0"/>
              <a:t>.</a:t>
            </a:r>
            <a:endParaRPr lang="en-US" altLang="el-GR" dirty="0" smtClean="0"/>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Περισσότερες Δομές Ελέγχου</a:t>
            </a:r>
            <a:endParaRPr lang="en-US" sz="1400" dirty="0"/>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9/2013 1:54:47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18,38,40,47,55,2,86,5,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11,45,46,5,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READINGORDER" val="7,39,5,24,"/>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22,9,10,11,12,13,14,15,5,24,"/>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10,5,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9,10,5,2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22,19,5,24,"/>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8,9,5,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22,2,34,35,36,37,5,2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2,34,35,36,37,5,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10,11,12,15,5,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40,5,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22,13,15,16,17,18,19,20,21,23,27,30,4,1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17,8,9,10,11,13,14,15,16,18,6,12,"/>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4,20,5,9,"/>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6,20,21,22,23,24,5,11,"/>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18,19,20,21,22,23,24,25,26,9,13,"/>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13,3,29,30,31,32,5,15,"/>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122,125,123,128,129,126,127,5,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2,85,5,2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2,28,29,51,52,53,54,55,56,5,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22,3,32,4,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2,31,20,21,23,25,26,27,28,29,30,5,24,"/>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2,30,31,49,5,2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2,32,33,34,37,40,43,5,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2,10,11,12,13,14,15,16,17,18,19,20,21,23,25,26,27,28,29,30,31,32,33,34,35,36,37,38,39,40,41,42,43,44,45,46,47,48,49,50,51,52,53,54,55,56,57,58,59,60,61,62,63,64,65,5,24,"/>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482F22B-67DD-4DCD-8D87-BA845CC1B0C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5277</TotalTime>
  <Words>2258</Words>
  <Application>Microsoft Office PowerPoint</Application>
  <PresentationFormat>Προβολή στην οθόνη (4:3)</PresentationFormat>
  <Paragraphs>564</Paragraphs>
  <Slides>37</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Reverse Number (1 από 3)</vt:lpstr>
      <vt:lpstr>Reverse Number (2 από 3)</vt:lpstr>
      <vt:lpstr>Reverse Number (3 από 3)</vt:lpstr>
      <vt:lpstr>Φωλιασμένος Έλεγχος (1 από 4)</vt:lpstr>
      <vt:lpstr>Φωλιασμένος Έλεγχος (2 από 4)</vt:lpstr>
      <vt:lpstr>Φωλιασμένος Έλεγχος (3 από 4)</vt:lpstr>
      <vt:lpstr>Φωλιασμένος Έλεγχος (4 από 4)</vt:lpstr>
      <vt:lpstr>Το do Statement</vt:lpstr>
      <vt:lpstr>do/while Διάγραμμα Ροής</vt:lpstr>
      <vt:lpstr>……(1 από 2)</vt:lpstr>
      <vt:lpstr>……(2 από 2)</vt:lpstr>
      <vt:lpstr>Σύγκριση του while και του do Loop</vt:lpstr>
      <vt:lpstr>Το for Statement</vt:lpstr>
      <vt:lpstr>Διάγραμμα Ροής ενός for loop</vt:lpstr>
      <vt:lpstr>Το for Statement: Παράδειγμα</vt:lpstr>
      <vt:lpstr>Το for Statement (1 από 3)</vt:lpstr>
      <vt:lpstr>Το for Statement (2 από 3)</vt:lpstr>
      <vt:lpstr>Το for Statement (3 από 3)</vt:lpstr>
      <vt:lpstr>Η ελαστικότητα του for Statement</vt:lpstr>
      <vt:lpstr>Δύο προβλήματα να σκεφτούμε</vt:lpstr>
      <vt:lpstr>Statements break και continue</vt:lpstr>
      <vt:lpstr>Χρήση του Break: Η παροιμία Loop and a Half (1 από 5)</vt:lpstr>
      <vt:lpstr>Χρήση του Break: Η παροιμία Loop and a Half (2 από 5)</vt:lpstr>
      <vt:lpstr>Χρήση του Break: Η παροιμία Loop and a Half (3 από 5)</vt:lpstr>
      <vt:lpstr>Χρήση του Break: Η παροιμία Loop and a Half (4 από 5)</vt:lpstr>
      <vt:lpstr>Χρήση του Break: Η παροιμία Loop and a Half (5 από 5)</vt:lpstr>
      <vt:lpstr>Το switch Statement: Σύνταξη</vt:lpstr>
      <vt:lpstr>Το switch Statement (1 από 4)</vt:lpstr>
      <vt:lpstr>Το switch Statement (2 από 4)</vt:lpstr>
      <vt:lpstr>Το switch Statement (3 από 4)</vt:lpstr>
      <vt:lpstr>Το switch Statement (4 από 4)</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Περισσότερες Δομές Ελέγχου</dc:title>
  <dc:creator>Νικόλαος Θ. Λιόλιος</dc:creator>
  <cp:keywords>Αντικειμενοστραφής Προγραμματισμός ΙΙ, Περισσότερες Δομές Ελέγχου, Loop statements, while statement, Φωλιασμένος έλεγχος, do/while statement, for statement, break καί continue statements</cp:keywords>
  <cp:lastModifiedBy>Windows User</cp:lastModifiedBy>
  <cp:revision>472</cp:revision>
  <dcterms:created xsi:type="dcterms:W3CDTF">2012-09-06T09:03:05Z</dcterms:created>
  <dcterms:modified xsi:type="dcterms:W3CDTF">2013-10-09T10:55:03Z</dcterms:modified>
</cp:coreProperties>
</file>