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22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custDataLst>
    <p:tags r:id="rId23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4B80D0-342F-427B-B4F4-D55243E8E1BC}" type="datetimeFigureOut">
              <a:rPr lang="el-GR" smtClean="0"/>
              <a:t>7/1/2014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244526-7E38-4407-904C-A3E07558C4F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38010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CA508-3B63-4BA9-93AF-AA2EFF565143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63420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altLang="el-GR" smtClean="0"/>
          </a:p>
        </p:txBody>
      </p:sp>
      <p:sp>
        <p:nvSpPr>
          <p:cNvPr id="22532" name="Θέση αριθμού διαφάνειας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3D61881-B8B8-4D07-9007-E6099A58A147}" type="slidenum">
              <a:rPr lang="el-GR" altLang="el-G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l-GR" altLang="el-GR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B8C9E-69A5-461D-9B7F-88E26680A41D}" type="datetime1">
              <a:rPr lang="el-GR" smtClean="0"/>
              <a:t>7/1/2014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Αντιμετώπιση Κινδύνων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8F3B2-B5F6-4DE6-9AEA-397BF181ECE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39414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491CF-235B-439A-A358-0DDF5F16DA19}" type="datetime1">
              <a:rPr lang="el-GR" smtClean="0"/>
              <a:t>7/1/2014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Αντιμετώπιση Κινδύνων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8F3B2-B5F6-4DE6-9AEA-397BF181ECE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63577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D81F0-6937-4041-AF38-DEEA57D19412}" type="datetime1">
              <a:rPr lang="el-GR" smtClean="0"/>
              <a:t>7/1/2014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Αντιμετώπιση Κινδύνων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8F3B2-B5F6-4DE6-9AEA-397BF181ECE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65119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7C489-5709-4E78-A37C-B42702AD1087}" type="datetime1">
              <a:rPr lang="el-GR" smtClean="0"/>
              <a:t>7/1/2014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Αντιμετώπιση Κινδύνων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8F3B2-B5F6-4DE6-9AEA-397BF181ECE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9535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1F66-8C11-40D4-B992-C674205CEA65}" type="datetime1">
              <a:rPr lang="el-GR" smtClean="0"/>
              <a:t>7/1/2014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Αντιμετώπιση Κινδύνων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8F3B2-B5F6-4DE6-9AEA-397BF181ECE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59019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1EE19-75B8-436E-B38A-5E250B06FB46}" type="datetime1">
              <a:rPr lang="el-GR" smtClean="0"/>
              <a:t>7/1/2014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Αντιμετώπιση Κινδύνων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8F3B2-B5F6-4DE6-9AEA-397BF181ECE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81250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46108-4910-48BA-A57C-61CBD5108BA3}" type="datetime1">
              <a:rPr lang="el-GR" smtClean="0"/>
              <a:t>7/1/2014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Αντιμετώπιση Κινδύνων</a:t>
            </a:r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8F3B2-B5F6-4DE6-9AEA-397BF181ECE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24985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08E7C-03F5-4FC9-BB1B-EDC141750C58}" type="datetime1">
              <a:rPr lang="el-GR" smtClean="0"/>
              <a:t>7/1/2014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Αντιμετώπιση Κινδύνων</a:t>
            </a: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8F3B2-B5F6-4DE6-9AEA-397BF181ECE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17291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90E6A-FAD7-43B7-BD76-D25ED02D6EBB}" type="datetime1">
              <a:rPr lang="el-GR" smtClean="0"/>
              <a:t>7/1/2014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Αντιμετώπιση Κινδύνων</a:t>
            </a:r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8F3B2-B5F6-4DE6-9AEA-397BF181ECE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39058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59E1D-10E0-45A2-8282-A62EC9D341C7}" type="datetime1">
              <a:rPr lang="el-GR" smtClean="0"/>
              <a:t>7/1/2014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Αντιμετώπιση Κινδύνων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8F3B2-B5F6-4DE6-9AEA-397BF181ECE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57634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A6853-749A-4169-B2DB-853804B926F0}" type="datetime1">
              <a:rPr lang="el-GR" smtClean="0"/>
              <a:t>7/1/2014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Αντιμετώπιση Κινδύνων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8F3B2-B5F6-4DE6-9AEA-397BF181ECE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76510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F66E61-F6FA-4CB5-A240-184447E17881}" type="datetime1">
              <a:rPr lang="el-GR" smtClean="0"/>
              <a:t>7/1/2014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/>
              <a:t>Αντιμετώπιση Κινδύνων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88F3B2-B5F6-4DE6-9AEA-397BF181ECE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4158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://www.teilar.gr/" TargetMode="External"/><Relationship Id="rId7" Type="http://schemas.openxmlformats.org/officeDocument/2006/relationships/hyperlink" Target="http://www.edulll.gr/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hyperlink" Target="http://creativecommons.org/licenses/by-sa/3.0/deed.el" TargetMode="Externa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5" Type="http://schemas.microsoft.com/office/2007/relationships/hdphoto" Target="../media/hdphoto1.wdp"/><Relationship Id="rId4" Type="http://schemas.openxmlformats.org/officeDocument/2006/relationships/image" Target="../media/image5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sa/3.0/deed.el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2.xml"/><Relationship Id="rId6" Type="http://schemas.openxmlformats.org/officeDocument/2006/relationships/image" Target="../media/image3.png"/><Relationship Id="rId5" Type="http://schemas.openxmlformats.org/officeDocument/2006/relationships/hyperlink" Target="http://www.edulll.gr/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sa/3.0/deed.el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4.png"/><Relationship Id="rId4" Type="http://schemas.openxmlformats.org/officeDocument/2006/relationships/hyperlink" Target="http://www.edulll.gr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5" Type="http://schemas.openxmlformats.org/officeDocument/2006/relationships/slide" Target="slide9.xml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microsoft.com/office/2007/relationships/hdphoto" Target="../media/hdphoto1.wdp"/><Relationship Id="rId5" Type="http://schemas.openxmlformats.org/officeDocument/2006/relationships/image" Target="../media/image5.jpeg"/><Relationship Id="rId4" Type="http://schemas.openxmlformats.org/officeDocument/2006/relationships/slide" Target="slid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Εικόνα 1" descr="Λογότυπο Τεχνολογικό Εκπαιδευτικό Ίδρυμα Θεσσαλίας.">
            <a:hlinkClick r:id="rId3" tooltip="Μετάβαση στην Ιστοσελίδα του Ιδρύματος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613" y="449263"/>
            <a:ext cx="3455987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Τίτλος 1"/>
          <p:cNvSpPr>
            <a:spLocks noGrp="1"/>
          </p:cNvSpPr>
          <p:nvPr>
            <p:ph type="ctrTitle"/>
          </p:nvPr>
        </p:nvSpPr>
        <p:spPr>
          <a:xfrm>
            <a:off x="381000" y="1772816"/>
            <a:ext cx="8382000" cy="1236663"/>
          </a:xfrm>
        </p:spPr>
        <p:txBody>
          <a:bodyPr>
            <a:noAutofit/>
          </a:bodyPr>
          <a:lstStyle/>
          <a:p>
            <a:r>
              <a:rPr lang="el-GR" altLang="el-GR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Διαχείριση Κινδύνου</a:t>
            </a:r>
            <a:endParaRPr lang="el-GR" altLang="el-GR" dirty="0" smtClean="0">
              <a:latin typeface="Calibri" panose="020F0502020204030204" pitchFamily="34" charset="0"/>
            </a:endParaRPr>
          </a:p>
        </p:txBody>
      </p:sp>
      <p:sp>
        <p:nvSpPr>
          <p:cNvPr id="3" name="Θέση περιεχομένου 1"/>
          <p:cNvSpPr>
            <a:spLocks noGrp="1"/>
          </p:cNvSpPr>
          <p:nvPr>
            <p:ph type="subTitle" idx="1"/>
          </p:nvPr>
        </p:nvSpPr>
        <p:spPr>
          <a:xfrm>
            <a:off x="1043608" y="3140968"/>
            <a:ext cx="7056784" cy="2316088"/>
          </a:xfrm>
        </p:spPr>
        <p:txBody>
          <a:bodyPr rtlCol="0">
            <a:normAutofit/>
          </a:bodyPr>
          <a:lstStyle/>
          <a:p>
            <a:pPr fontAlgn="auto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None/>
              <a:defRPr/>
            </a:pPr>
            <a:r>
              <a:rPr lang="el-GR" sz="2800" b="1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Ενότητα </a:t>
            </a:r>
            <a:r>
              <a:rPr lang="en-US" sz="2800" b="1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6</a:t>
            </a:r>
            <a:r>
              <a:rPr lang="en-US" sz="2800" b="1" dirty="0" smtClean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:</a:t>
            </a:r>
            <a:r>
              <a:rPr lang="el-GR" sz="2800" b="1" dirty="0" smtClean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  </a:t>
            </a:r>
            <a:r>
              <a:rPr lang="el-GR" sz="2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Αντιμετώπιση Κινδύνων.</a:t>
            </a:r>
            <a:endParaRPr lang="el-GR" sz="2800" dirty="0">
              <a:solidFill>
                <a:prstClr val="black"/>
              </a:solidFill>
              <a:latin typeface="Calibri" panose="020F0502020204030204" pitchFamily="34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2800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 </a:t>
            </a:r>
            <a:r>
              <a:rPr lang="el-GR" sz="2800" b="1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   </a:t>
            </a:r>
            <a:r>
              <a:rPr lang="el-GR" sz="2800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Διδάσκων: Β</a:t>
            </a:r>
            <a:r>
              <a:rPr lang="el-GR" sz="2800" dirty="0" smtClean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ασιλική Καζαντζή, </a:t>
            </a:r>
          </a:p>
          <a:p>
            <a:pPr fontAlgn="auto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/>
            </a:pPr>
            <a:r>
              <a:rPr lang="el-GR" sz="2800" dirty="0" smtClean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Επίκουρος Καθηγήτρια.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2800" dirty="0" smtClean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Τμήμα Διοίκηση Επιχειρήσεων. </a:t>
            </a:r>
            <a:endParaRPr lang="en-US" sz="2800" b="1" dirty="0">
              <a:solidFill>
                <a:prstClr val="black"/>
              </a:solidFill>
              <a:latin typeface="Calibri" panose="020F0502020204030204" pitchFamily="34" charset="0"/>
              <a:cs typeface="Arial" charset="0"/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dirty="0"/>
          </a:p>
        </p:txBody>
      </p:sp>
      <p:pic>
        <p:nvPicPr>
          <p:cNvPr id="9" name="Εικόνα 2" descr=" Λογότυπο για Άδειες χρήσης Creative Commons, B Y, S A. ">
            <a:hlinkClick r:id="rId5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943600"/>
            <a:ext cx="1690688" cy="59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Εικόνα 3" descr="Λογότυπο Επιχειρησιακού Προγράμματος Εκπαίδευση και Δια βίου Μάθηση του Υπουργείου Παιδείας, ΕΣΠΑ 2007 - 2013, με τη σημαία της Ευρωπαϊκής Ένωσης, το οποίο συγχρηματοδοτείται από την Ευρωπαϊκή Ένωση (Ευρωπαϊκό Κοινωνικό Ταμείο) και από εθνικούς πόρους. " title="Λογότυπο Χρηματοδότησης. ">
            <a:hlinkClick r:id="rId7" tooltip="Μετάβαση σε www.edulll.gr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492500" y="565785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43217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 smtClean="0">
                <a:latin typeface="+mn-lt"/>
              </a:rPr>
              <a:t>Αποφυγή και εκμετάλλευση</a:t>
            </a:r>
            <a:endParaRPr lang="el-GR" dirty="0">
              <a:latin typeface="+mn-lt"/>
            </a:endParaRPr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0" fontAlgn="base" hangingPunct="0"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b="1" kern="0" dirty="0" smtClean="0">
                <a:solidFill>
                  <a:srgbClr val="000000"/>
                </a:solidFill>
              </a:rPr>
              <a:t>Αποφυγή</a:t>
            </a:r>
            <a:r>
              <a:rPr lang="el-GR" kern="0" dirty="0" smtClean="0">
                <a:solidFill>
                  <a:srgbClr val="000000"/>
                </a:solidFill>
              </a:rPr>
              <a:t>:</a:t>
            </a:r>
          </a:p>
          <a:p>
            <a:pPr lvl="2" indent="-342000" eaLnBrk="0" fontAlgn="base" hangingPunct="0">
              <a:spcBef>
                <a:spcPts val="0"/>
              </a:spcBef>
              <a:spcAft>
                <a:spcPts val="600"/>
              </a:spcAft>
              <a:buClr>
                <a:srgbClr val="00CC99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sz="2800" kern="0" dirty="0" smtClean="0">
                <a:solidFill>
                  <a:srgbClr val="000000"/>
                </a:solidFill>
              </a:rPr>
              <a:t>Μια </a:t>
            </a:r>
            <a:r>
              <a:rPr lang="el-GR" sz="2800" kern="0" dirty="0">
                <a:solidFill>
                  <a:srgbClr val="000000"/>
                </a:solidFill>
              </a:rPr>
              <a:t>αλλαγή που γίνεται στο έργο και εξαλείφει εντελώς τον </a:t>
            </a:r>
            <a:r>
              <a:rPr lang="el-GR" sz="2800" kern="0" dirty="0" smtClean="0">
                <a:solidFill>
                  <a:srgbClr val="000000"/>
                </a:solidFill>
              </a:rPr>
              <a:t>κίνδυνο.</a:t>
            </a:r>
            <a:endParaRPr lang="el-GR" sz="2800" kern="0" dirty="0">
              <a:solidFill>
                <a:srgbClr val="000000"/>
              </a:solidFill>
            </a:endParaRPr>
          </a:p>
          <a:p>
            <a:pPr lvl="2" indent="-342000" eaLnBrk="0" fontAlgn="base" hangingPunct="0">
              <a:spcBef>
                <a:spcPts val="0"/>
              </a:spcBef>
              <a:spcAft>
                <a:spcPts val="2400"/>
              </a:spcAft>
              <a:buClr>
                <a:srgbClr val="00CC99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sz="2800" kern="0" dirty="0">
                <a:solidFill>
                  <a:srgbClr val="000000"/>
                </a:solidFill>
              </a:rPr>
              <a:t>Δημιουργία ασφαλιστικών </a:t>
            </a:r>
            <a:r>
              <a:rPr lang="el-GR" sz="2800" kern="0" dirty="0" smtClean="0">
                <a:solidFill>
                  <a:srgbClr val="000000"/>
                </a:solidFill>
              </a:rPr>
              <a:t>σεναρίων.</a:t>
            </a:r>
            <a:endParaRPr lang="el-GR" sz="2800" kern="0" dirty="0">
              <a:solidFill>
                <a:srgbClr val="000000"/>
              </a:solidFill>
            </a:endParaRPr>
          </a:p>
          <a:p>
            <a:pPr lvl="0" eaLnBrk="0" fontAlgn="base" hangingPunct="0"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b="1" kern="0" dirty="0" smtClean="0">
                <a:solidFill>
                  <a:srgbClr val="000000"/>
                </a:solidFill>
              </a:rPr>
              <a:t>Εκμετάλλευση</a:t>
            </a:r>
            <a:r>
              <a:rPr lang="el-GR" kern="0" dirty="0" smtClean="0">
                <a:solidFill>
                  <a:srgbClr val="000000"/>
                </a:solidFill>
              </a:rPr>
              <a:t>:</a:t>
            </a:r>
          </a:p>
          <a:p>
            <a:pPr lvl="2" indent="-342000" eaLnBrk="0" fontAlgn="base" hangingPunct="0">
              <a:spcBef>
                <a:spcPts val="0"/>
              </a:spcBef>
              <a:spcAft>
                <a:spcPct val="0"/>
              </a:spcAft>
              <a:buClr>
                <a:srgbClr val="00CC99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sz="2800" kern="0" dirty="0" smtClean="0">
                <a:solidFill>
                  <a:srgbClr val="000000"/>
                </a:solidFill>
              </a:rPr>
              <a:t>Αφορά </a:t>
            </a:r>
            <a:r>
              <a:rPr lang="el-GR" sz="2800" kern="0" dirty="0">
                <a:solidFill>
                  <a:srgbClr val="000000"/>
                </a:solidFill>
              </a:rPr>
              <a:t>τους τρόπους δημιουργίας ευκαιριών που μπορεί η εταιρεία να </a:t>
            </a:r>
            <a:r>
              <a:rPr lang="el-GR" sz="2800" kern="0" dirty="0" smtClean="0">
                <a:solidFill>
                  <a:srgbClr val="000000"/>
                </a:solidFill>
              </a:rPr>
              <a:t>εκμεταλλευτεί</a:t>
            </a:r>
            <a:r>
              <a:rPr lang="el-GR" sz="2800" dirty="0" smtClean="0"/>
              <a:t>.</a:t>
            </a:r>
            <a:endParaRPr lang="el-GR" sz="2800" kern="0" dirty="0">
              <a:solidFill>
                <a:srgbClr val="000000"/>
              </a:solidFill>
            </a:endParaRP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Αντιμετώπιση Κινδύνων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8F3B2-B5F6-4DE6-9AEA-397BF181ECE4}" type="slidenum">
              <a:rPr lang="el-GR" sz="1400" smtClean="0">
                <a:solidFill>
                  <a:schemeClr val="tx1"/>
                </a:solidFill>
              </a:rPr>
              <a:t>10</a:t>
            </a:fld>
            <a:endParaRPr lang="el-G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59372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 smtClean="0"/>
              <a:t>Μεταφορά και διαμοιρασμός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sz="2400" b="1" kern="0" dirty="0" smtClean="0">
                <a:solidFill>
                  <a:srgbClr val="000000"/>
                </a:solidFill>
              </a:rPr>
              <a:t>Μεταφορά</a:t>
            </a:r>
            <a:r>
              <a:rPr lang="el-GR" sz="2400" kern="0" dirty="0" smtClean="0">
                <a:solidFill>
                  <a:srgbClr val="000000"/>
                </a:solidFill>
              </a:rPr>
              <a:t>:</a:t>
            </a:r>
          </a:p>
          <a:p>
            <a:pPr lvl="2" indent="-342000" eaLnBrk="0" fontAlgn="base" hangingPunct="0">
              <a:spcBef>
                <a:spcPts val="0"/>
              </a:spcBef>
              <a:spcAft>
                <a:spcPct val="0"/>
              </a:spcAft>
              <a:buClr>
                <a:srgbClr val="00CC99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sz="2200" kern="0" dirty="0" smtClean="0">
                <a:solidFill>
                  <a:srgbClr val="000000"/>
                </a:solidFill>
              </a:rPr>
              <a:t>Μεταφορά </a:t>
            </a:r>
            <a:r>
              <a:rPr lang="el-GR" sz="2200" kern="0" dirty="0">
                <a:solidFill>
                  <a:srgbClr val="000000"/>
                </a:solidFill>
              </a:rPr>
              <a:t>ενός κινδύνου σε άλλο μέρος του έργου (συνήθως αφορά το στοιχείο του κόστους</a:t>
            </a:r>
            <a:r>
              <a:rPr lang="el-GR" sz="2200" kern="0" dirty="0" smtClean="0">
                <a:solidFill>
                  <a:srgbClr val="000000"/>
                </a:solidFill>
              </a:rPr>
              <a:t>).</a:t>
            </a:r>
            <a:endParaRPr lang="el-GR" sz="2200" kern="0" dirty="0">
              <a:solidFill>
                <a:srgbClr val="000000"/>
              </a:solidFill>
            </a:endParaRPr>
          </a:p>
          <a:p>
            <a:pPr lvl="2" indent="-342000" eaLnBrk="0" fontAlgn="base" hangingPunct="0">
              <a:spcBef>
                <a:spcPts val="0"/>
              </a:spcBef>
              <a:spcAft>
                <a:spcPct val="0"/>
              </a:spcAft>
              <a:buClr>
                <a:srgbClr val="00CC99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sz="2200" kern="0" dirty="0">
                <a:solidFill>
                  <a:srgbClr val="000000"/>
                </a:solidFill>
              </a:rPr>
              <a:t>Παραδείγματα</a:t>
            </a:r>
            <a:r>
              <a:rPr lang="en-US" sz="2200" kern="0" dirty="0">
                <a:solidFill>
                  <a:srgbClr val="000000"/>
                </a:solidFill>
              </a:rPr>
              <a:t>:</a:t>
            </a:r>
            <a:endParaRPr lang="el-GR" sz="2200" kern="0" dirty="0">
              <a:solidFill>
                <a:srgbClr val="000000"/>
              </a:solidFill>
            </a:endParaRPr>
          </a:p>
          <a:p>
            <a:pPr marL="2056500" lvl="4" indent="-342000" eaLnBrk="0" fontAlgn="base" hangingPunct="0">
              <a:spcBef>
                <a:spcPts val="0"/>
              </a:spcBef>
              <a:spcAft>
                <a:spcPct val="0"/>
              </a:spcAft>
              <a:buClr>
                <a:srgbClr val="777777"/>
              </a:buClr>
              <a:buFont typeface="Arial" panose="020B0604020202020204" pitchFamily="34" charset="0"/>
              <a:buChar char="●"/>
            </a:pPr>
            <a:r>
              <a:rPr lang="el-GR" kern="0" dirty="0">
                <a:solidFill>
                  <a:srgbClr val="000000"/>
                </a:solidFill>
              </a:rPr>
              <a:t>μεταφορά μέσω της </a:t>
            </a:r>
            <a:r>
              <a:rPr lang="el-GR" kern="0" dirty="0" smtClean="0">
                <a:solidFill>
                  <a:srgbClr val="000000"/>
                </a:solidFill>
              </a:rPr>
              <a:t>ασφάλισης.</a:t>
            </a:r>
            <a:endParaRPr lang="el-GR" kern="0" dirty="0">
              <a:solidFill>
                <a:srgbClr val="000000"/>
              </a:solidFill>
            </a:endParaRPr>
          </a:p>
          <a:p>
            <a:pPr marL="2056500" lvl="4" indent="-342000" eaLnBrk="0" fontAlgn="base" hangingPunct="0">
              <a:spcBef>
                <a:spcPts val="0"/>
              </a:spcBef>
              <a:spcAft>
                <a:spcPct val="0"/>
              </a:spcAft>
              <a:buClr>
                <a:srgbClr val="777777"/>
              </a:buClr>
              <a:buFont typeface="Arial" panose="020B0604020202020204" pitchFamily="34" charset="0"/>
              <a:buChar char="●"/>
            </a:pPr>
            <a:r>
              <a:rPr lang="el-GR" kern="0" dirty="0" smtClean="0">
                <a:solidFill>
                  <a:srgbClr val="000000"/>
                </a:solidFill>
              </a:rPr>
              <a:t>Ρήτρες.</a:t>
            </a:r>
            <a:endParaRPr lang="el-GR" kern="0" dirty="0">
              <a:solidFill>
                <a:srgbClr val="000000"/>
              </a:solidFill>
            </a:endParaRPr>
          </a:p>
          <a:p>
            <a:pPr marL="2056500" lvl="4" indent="-342000" eaLnBrk="0" fontAlgn="base" hangingPunct="0">
              <a:spcBef>
                <a:spcPts val="0"/>
              </a:spcBef>
              <a:spcAft>
                <a:spcPct val="0"/>
              </a:spcAft>
              <a:buClr>
                <a:srgbClr val="777777"/>
              </a:buClr>
              <a:buFont typeface="Arial" panose="020B0604020202020204" pitchFamily="34" charset="0"/>
              <a:buChar char="●"/>
            </a:pPr>
            <a:r>
              <a:rPr lang="el-GR" kern="0" dirty="0">
                <a:solidFill>
                  <a:srgbClr val="000000"/>
                </a:solidFill>
              </a:rPr>
              <a:t>«συμβόλαια κόστους πλέον ορισμένου κέρδους» (</a:t>
            </a:r>
            <a:r>
              <a:rPr lang="en-US" kern="0" dirty="0">
                <a:solidFill>
                  <a:srgbClr val="000000"/>
                </a:solidFill>
              </a:rPr>
              <a:t>cost plus)</a:t>
            </a:r>
            <a:r>
              <a:rPr lang="el-GR" kern="0" dirty="0">
                <a:solidFill>
                  <a:srgbClr val="000000"/>
                </a:solidFill>
              </a:rPr>
              <a:t> </a:t>
            </a:r>
            <a:r>
              <a:rPr lang="en-US" kern="0" dirty="0">
                <a:solidFill>
                  <a:srgbClr val="000000"/>
                </a:solidFill>
              </a:rPr>
              <a:t>   </a:t>
            </a:r>
            <a:r>
              <a:rPr lang="el-GR" kern="0" dirty="0">
                <a:solidFill>
                  <a:srgbClr val="000000"/>
                </a:solidFill>
              </a:rPr>
              <a:t>έναντι «συμβολαίων σταθερής τιμής</a:t>
            </a:r>
            <a:r>
              <a:rPr lang="en-US" kern="0" dirty="0">
                <a:solidFill>
                  <a:srgbClr val="000000"/>
                </a:solidFill>
              </a:rPr>
              <a:t> (lump sum</a:t>
            </a:r>
            <a:r>
              <a:rPr lang="el-GR" kern="0" dirty="0" smtClean="0">
                <a:solidFill>
                  <a:srgbClr val="000000"/>
                </a:solidFill>
              </a:rPr>
              <a:t>).</a:t>
            </a:r>
            <a:endParaRPr lang="el-GR" kern="0" dirty="0">
              <a:solidFill>
                <a:srgbClr val="000000"/>
              </a:solidFill>
            </a:endParaRPr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sz="2400" b="1" kern="0" dirty="0" smtClean="0">
                <a:solidFill>
                  <a:srgbClr val="000000"/>
                </a:solidFill>
              </a:rPr>
              <a:t>Διαμοιρασμός</a:t>
            </a:r>
            <a:r>
              <a:rPr lang="el-GR" sz="2400" kern="0" dirty="0" smtClean="0">
                <a:solidFill>
                  <a:srgbClr val="000000"/>
                </a:solidFill>
              </a:rPr>
              <a:t>:</a:t>
            </a:r>
            <a:endParaRPr lang="el-GR" sz="2400" kern="0" dirty="0">
              <a:solidFill>
                <a:srgbClr val="000000"/>
              </a:solidFill>
            </a:endParaRPr>
          </a:p>
          <a:p>
            <a:pPr lvl="2" indent="-342000" eaLnBrk="0" fontAlgn="base" hangingPunct="0">
              <a:spcBef>
                <a:spcPts val="0"/>
              </a:spcBef>
              <a:spcAft>
                <a:spcPct val="0"/>
              </a:spcAft>
              <a:buClr>
                <a:srgbClr val="00CC99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sz="2200" kern="0" dirty="0">
                <a:solidFill>
                  <a:srgbClr val="000000"/>
                </a:solidFill>
              </a:rPr>
              <a:t>Αφορά στην αναγνώριση των ευκαιριών των συνεργατών σε κάποιο έργο και στην προσπάθεια απόκτησης μέρους της </a:t>
            </a:r>
            <a:r>
              <a:rPr lang="el-GR" sz="2200" kern="0" dirty="0" smtClean="0">
                <a:solidFill>
                  <a:srgbClr val="000000"/>
                </a:solidFill>
              </a:rPr>
              <a:t>ευκαιρίας</a:t>
            </a:r>
            <a:r>
              <a:rPr lang="el-GR" sz="2200" dirty="0" smtClean="0"/>
              <a:t>.</a:t>
            </a:r>
            <a:endParaRPr lang="el-GR" sz="2200" kern="0" dirty="0">
              <a:solidFill>
                <a:srgbClr val="000000"/>
              </a:solidFill>
            </a:endParaRP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Αντιμετώπιση Κινδύνων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8F3B2-B5F6-4DE6-9AEA-397BF181ECE4}" type="slidenum">
              <a:rPr lang="el-GR" sz="1400" smtClean="0">
                <a:solidFill>
                  <a:schemeClr val="tx1"/>
                </a:solidFill>
              </a:rPr>
              <a:t>11</a:t>
            </a:fld>
            <a:endParaRPr lang="el-G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7273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 smtClean="0"/>
              <a:t>Ελάφρυνση / Ενδυνάμωση </a:t>
            </a:r>
            <a:br>
              <a:rPr lang="el-GR" b="1" dirty="0" smtClean="0"/>
            </a:br>
            <a:r>
              <a:rPr lang="el-GR" b="1" dirty="0" smtClean="0"/>
              <a:t>(1 από 2)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eaLnBrk="0" fontAlgn="base" hangingPunct="0">
              <a:spcBef>
                <a:spcPts val="0"/>
              </a:spcBef>
              <a:spcAft>
                <a:spcPts val="18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sz="2400" kern="0" dirty="0">
                <a:solidFill>
                  <a:srgbClr val="000000"/>
                </a:solidFill>
              </a:rPr>
              <a:t>Αν δεν μπορούμε να αποφύγουμε ή να μεταφέρουμε έναν κίνδυνο, προβαίνουμε σε ενέργειες </a:t>
            </a:r>
            <a:r>
              <a:rPr lang="el-GR" sz="2400" kern="0" dirty="0" smtClean="0">
                <a:solidFill>
                  <a:srgbClr val="000000"/>
                </a:solidFill>
              </a:rPr>
              <a:t>αντιμετώπισης.</a:t>
            </a:r>
            <a:endParaRPr lang="el-GR" sz="2400" kern="0" dirty="0">
              <a:solidFill>
                <a:srgbClr val="000000"/>
              </a:solidFill>
            </a:endParaRPr>
          </a:p>
          <a:p>
            <a:pPr lvl="0" eaLnBrk="0" fontAlgn="base" hangingPunct="0">
              <a:spcBef>
                <a:spcPts val="0"/>
              </a:spcBef>
              <a:spcAft>
                <a:spcPts val="18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sz="2400" kern="0" dirty="0">
                <a:solidFill>
                  <a:srgbClr val="000000"/>
                </a:solidFill>
              </a:rPr>
              <a:t>Με τις ενέργειες αυτές αλλάζει η έκθεση του </a:t>
            </a:r>
            <a:r>
              <a:rPr lang="el-GR" sz="2400" kern="0" dirty="0" smtClean="0">
                <a:solidFill>
                  <a:srgbClr val="000000"/>
                </a:solidFill>
              </a:rPr>
              <a:t>κινδύνου.</a:t>
            </a:r>
            <a:endParaRPr lang="el-GR" sz="2400" kern="0" dirty="0">
              <a:solidFill>
                <a:srgbClr val="000000"/>
              </a:solidFill>
            </a:endParaRPr>
          </a:p>
          <a:p>
            <a:pPr lvl="0" eaLnBrk="0" fontAlgn="base" hangingPunct="0"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sz="2400" kern="0" dirty="0">
                <a:solidFill>
                  <a:srgbClr val="000000"/>
                </a:solidFill>
              </a:rPr>
              <a:t>Οι ενέργειες αντιμετώπισης διαχωρίζονται</a:t>
            </a:r>
            <a:r>
              <a:rPr lang="en-US" sz="2400" kern="0" dirty="0">
                <a:solidFill>
                  <a:srgbClr val="000000"/>
                </a:solidFill>
              </a:rPr>
              <a:t>:</a:t>
            </a:r>
            <a:endParaRPr lang="el-GR" sz="2400" kern="0" dirty="0">
              <a:solidFill>
                <a:srgbClr val="000000"/>
              </a:solidFill>
            </a:endParaRPr>
          </a:p>
          <a:p>
            <a:pPr marL="1142100" lvl="2" indent="-342000" eaLnBrk="0" fontAlgn="base" hangingPunct="0">
              <a:spcBef>
                <a:spcPts val="0"/>
              </a:spcBef>
              <a:spcAft>
                <a:spcPts val="600"/>
              </a:spcAft>
              <a:buClr>
                <a:srgbClr val="00CC99"/>
              </a:buClr>
              <a:buFont typeface="Arial" panose="020B0604020202020204" pitchFamily="34" charset="0"/>
              <a:buChar char="●"/>
            </a:pPr>
            <a:r>
              <a:rPr lang="el-GR" sz="2200" kern="0" dirty="0" smtClean="0">
                <a:solidFill>
                  <a:srgbClr val="000000"/>
                </a:solidFill>
              </a:rPr>
              <a:t>Σε </a:t>
            </a:r>
            <a:r>
              <a:rPr lang="el-GR" sz="2200" kern="0" dirty="0">
                <a:solidFill>
                  <a:srgbClr val="000000"/>
                </a:solidFill>
              </a:rPr>
              <a:t>εκείνες που εφαρμόζονται για να διαφοροποιήσουν την πιθανότητα εμφάνισης ενός </a:t>
            </a:r>
            <a:r>
              <a:rPr lang="el-GR" sz="2200" kern="0" dirty="0" smtClean="0">
                <a:solidFill>
                  <a:srgbClr val="000000"/>
                </a:solidFill>
              </a:rPr>
              <a:t>κινδύνου, </a:t>
            </a:r>
            <a:r>
              <a:rPr lang="el-GR" sz="2200" kern="0" dirty="0">
                <a:solidFill>
                  <a:srgbClr val="000000"/>
                </a:solidFill>
              </a:rPr>
              <a:t>(να μειώσουν την πιθανότητα των απειλών και να αυξήσουν την πιθανότητα των ευκαιριών) – προληπτικές </a:t>
            </a:r>
            <a:r>
              <a:rPr lang="el-GR" sz="2200" kern="0" dirty="0" smtClean="0">
                <a:solidFill>
                  <a:srgbClr val="000000"/>
                </a:solidFill>
              </a:rPr>
              <a:t>ενέργειες.</a:t>
            </a:r>
            <a:endParaRPr lang="el-GR" sz="2200" kern="0" dirty="0">
              <a:solidFill>
                <a:srgbClr val="000000"/>
              </a:solidFill>
            </a:endParaRPr>
          </a:p>
          <a:p>
            <a:pPr marL="1142100" lvl="2" indent="-342000" eaLnBrk="0" fontAlgn="base" hangingPunct="0">
              <a:spcBef>
                <a:spcPts val="0"/>
              </a:spcBef>
              <a:spcAft>
                <a:spcPct val="0"/>
              </a:spcAft>
              <a:buClr>
                <a:srgbClr val="00CC99"/>
              </a:buClr>
              <a:buFont typeface="Arial" panose="020B0604020202020204" pitchFamily="34" charset="0"/>
              <a:buChar char="●"/>
            </a:pPr>
            <a:r>
              <a:rPr lang="el-GR" sz="2200" kern="0" dirty="0" smtClean="0">
                <a:solidFill>
                  <a:srgbClr val="000000"/>
                </a:solidFill>
              </a:rPr>
              <a:t>Εκείνες </a:t>
            </a:r>
            <a:r>
              <a:rPr lang="el-GR" sz="2200" kern="0" dirty="0">
                <a:solidFill>
                  <a:srgbClr val="000000"/>
                </a:solidFill>
              </a:rPr>
              <a:t>που εφαρμόζονται για να διαφοροποιήσουν τη </a:t>
            </a:r>
            <a:r>
              <a:rPr lang="el-GR" sz="2200" kern="0" dirty="0" smtClean="0">
                <a:solidFill>
                  <a:srgbClr val="000000"/>
                </a:solidFill>
              </a:rPr>
              <a:t>συνέπεια, </a:t>
            </a:r>
            <a:r>
              <a:rPr lang="el-GR" sz="2200" kern="0" dirty="0">
                <a:solidFill>
                  <a:srgbClr val="000000"/>
                </a:solidFill>
              </a:rPr>
              <a:t>που ο κίνδυνος θα έχει στο έργο σε περίπτωση εμφάνισής του – διορθωτικές </a:t>
            </a:r>
            <a:r>
              <a:rPr lang="el-GR" sz="2200" kern="0" dirty="0" smtClean="0">
                <a:solidFill>
                  <a:srgbClr val="000000"/>
                </a:solidFill>
              </a:rPr>
              <a:t>ενέργειες.</a:t>
            </a:r>
            <a:endParaRPr lang="el-GR" sz="2200" kern="0" dirty="0">
              <a:solidFill>
                <a:srgbClr val="000000"/>
              </a:solidFill>
            </a:endParaRP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Αντιμετώπιση Κινδύνων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8F3B2-B5F6-4DE6-9AEA-397BF181ECE4}" type="slidenum">
              <a:rPr lang="el-GR" sz="1400" smtClean="0">
                <a:solidFill>
                  <a:schemeClr val="tx1"/>
                </a:solidFill>
              </a:rPr>
              <a:t>12</a:t>
            </a:fld>
            <a:endParaRPr lang="el-G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99431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 smtClean="0"/>
              <a:t>Ελάφρυνση / Ενδυνάμωση </a:t>
            </a:r>
            <a:br>
              <a:rPr lang="el-GR" b="1" dirty="0" smtClean="0"/>
            </a:br>
            <a:r>
              <a:rPr lang="el-GR" b="1" dirty="0" smtClean="0"/>
              <a:t>(2 από 2)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eaLnBrk="0" fontAlgn="base" hangingPunct="0">
              <a:spcBef>
                <a:spcPts val="0"/>
              </a:spcBef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endParaRPr lang="el-GR" sz="2000" kern="0" dirty="0" smtClean="0">
              <a:solidFill>
                <a:srgbClr val="000000"/>
              </a:solidFill>
            </a:endParaRPr>
          </a:p>
          <a:p>
            <a:pPr lvl="0" eaLnBrk="0" fontAlgn="base" hangingPunct="0">
              <a:spcBef>
                <a:spcPts val="0"/>
              </a:spcBef>
              <a:spcAft>
                <a:spcPts val="18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sz="2800" kern="0" dirty="0" smtClean="0">
                <a:solidFill>
                  <a:srgbClr val="000000"/>
                </a:solidFill>
              </a:rPr>
              <a:t>Εναλλακτικά </a:t>
            </a:r>
            <a:r>
              <a:rPr lang="el-GR" sz="2800" kern="0" dirty="0">
                <a:solidFill>
                  <a:srgbClr val="000000"/>
                </a:solidFill>
              </a:rPr>
              <a:t>σχέδια εφαρμόζονται, αν κριθεί σκόπιμο, σε περίπτωση που τα σχέδια αντιμετώπισης αποβούν αναποτελεσματικά και εμφανιστεί τελικά ο κίνδυνος.</a:t>
            </a:r>
          </a:p>
          <a:p>
            <a:pPr lvl="0" eaLnBrk="0" fontAlgn="base" hangingPunct="0">
              <a:spcBef>
                <a:spcPts val="0"/>
              </a:spcBef>
              <a:spcAft>
                <a:spcPts val="18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sz="2800" kern="0" dirty="0">
                <a:solidFill>
                  <a:srgbClr val="000000"/>
                </a:solidFill>
              </a:rPr>
              <a:t>Μπορεί να δημιουργηθούν και σχέδια μετάπτωσης μαζί με τα εναλλακτικά πριν την εμφάνιση του κινδύνου.</a:t>
            </a:r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sz="2800" kern="0" dirty="0">
                <a:solidFill>
                  <a:srgbClr val="000000"/>
                </a:solidFill>
              </a:rPr>
              <a:t>Κρίση και διαχείριση κρίσεων.</a:t>
            </a:r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Αντιμετώπιση Κινδύνων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8F3B2-B5F6-4DE6-9AEA-397BF181ECE4}" type="slidenum">
              <a:rPr lang="el-GR" sz="1400" smtClean="0">
                <a:solidFill>
                  <a:schemeClr val="tx1"/>
                </a:solidFill>
              </a:rPr>
              <a:t>13</a:t>
            </a:fld>
            <a:endParaRPr lang="el-G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647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Αντιμετώπιση κινδύνων 1</a:t>
            </a:r>
            <a:endParaRPr lang="el-GR" dirty="0"/>
          </a:p>
        </p:txBody>
      </p:sp>
      <p:pic>
        <p:nvPicPr>
          <p:cNvPr id="6" name="Θέση περιεχομένου 1" descr="Εικόνα σχεδιαγράμματος στο οποίο φαίνονται τα εξής:&#10;1) Πριν εμφανιστεί ο κίνδυνος, στο σχέδιο αντιμετώπισης, περιλαμβάνονται τα παρακάτω:&#10;α) Γίνονται ενέργειες στις αιτίες, για λόγους πρόληψης.&#10;β) Εξετάζονται οι πιθανότητες εμφάνισης των κινδύνων και συντάσσεται η έκθεση. &#10;γ) Γίνονται ενέργειες στις συνέπειες, προκειμένου να διορθωθούν αυτές, και ανάλογα την βαρύτητα τις συνέπειας, συμπεριλαμβάνεται στην έκθεση.&#10;2) Αφού εμφανιστεί ο κίνδυνος, ως σχέδιο αντιμετώπισης, λαμβάνονται το σχέδιο μετάπτωσης και το εναλλακτικό σχέδιο, τα οποία μεταβάλλουν την έκθεση.&#10;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235564"/>
            <a:ext cx="6696744" cy="5217772"/>
          </a:xfrm>
        </p:spPr>
      </p:pic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Αντιμετώπιση Κινδύνων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8F3B2-B5F6-4DE6-9AEA-397BF181ECE4}" type="slidenum">
              <a:rPr lang="el-GR" sz="1400" smtClean="0">
                <a:solidFill>
                  <a:schemeClr val="tx1"/>
                </a:solidFill>
              </a:rPr>
              <a:t>14</a:t>
            </a:fld>
            <a:endParaRPr lang="el-G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5515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Αποδοχή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endParaRPr lang="el-GR" sz="1200" kern="0" dirty="0" smtClean="0">
              <a:solidFill>
                <a:srgbClr val="000000"/>
              </a:solidFill>
            </a:endParaRPr>
          </a:p>
          <a:p>
            <a:pPr lvl="0" eaLnBrk="0" fontAlgn="base" hangingPunct="0"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kern="0" dirty="0" smtClean="0">
                <a:solidFill>
                  <a:srgbClr val="000000"/>
                </a:solidFill>
              </a:rPr>
              <a:t>Αποδεχόμαστε </a:t>
            </a:r>
            <a:r>
              <a:rPr lang="el-GR" kern="0" dirty="0">
                <a:solidFill>
                  <a:srgbClr val="000000"/>
                </a:solidFill>
              </a:rPr>
              <a:t>τον κίνδυνο χωρίς να προβαίνουμε σε ενέργειες αντίδρασης, αλλά καθορίζουμε εναλλακτικά </a:t>
            </a:r>
            <a:r>
              <a:rPr lang="el-GR" kern="0" dirty="0" smtClean="0">
                <a:solidFill>
                  <a:srgbClr val="000000"/>
                </a:solidFill>
              </a:rPr>
              <a:t>σενάρια, </a:t>
            </a:r>
            <a:r>
              <a:rPr lang="el-GR" kern="0" dirty="0">
                <a:solidFill>
                  <a:srgbClr val="000000"/>
                </a:solidFill>
              </a:rPr>
              <a:t>και παρακολουθούμε και εξετάζουμε την εξέλιξή </a:t>
            </a:r>
            <a:r>
              <a:rPr lang="el-GR" kern="0" dirty="0" smtClean="0">
                <a:solidFill>
                  <a:srgbClr val="000000"/>
                </a:solidFill>
              </a:rPr>
              <a:t>του.</a:t>
            </a:r>
            <a:endParaRPr lang="el-GR" kern="0" dirty="0">
              <a:solidFill>
                <a:srgbClr val="000000"/>
              </a:solidFill>
            </a:endParaRPr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kern="0" dirty="0" smtClean="0">
                <a:solidFill>
                  <a:srgbClr val="000000"/>
                </a:solidFill>
              </a:rPr>
              <a:t>Αποδεχόμαστε </a:t>
            </a:r>
            <a:r>
              <a:rPr lang="el-GR" kern="0" dirty="0">
                <a:solidFill>
                  <a:srgbClr val="000000"/>
                </a:solidFill>
              </a:rPr>
              <a:t>τους κινδύνους που δεν αναμένεται να επηρεάσουν σημαντικά τους στόχους του </a:t>
            </a:r>
            <a:r>
              <a:rPr lang="el-GR" kern="0" dirty="0" smtClean="0">
                <a:solidFill>
                  <a:srgbClr val="000000"/>
                </a:solidFill>
              </a:rPr>
              <a:t>έργου</a:t>
            </a:r>
            <a:r>
              <a:rPr lang="el-GR" dirty="0" smtClean="0"/>
              <a:t>.</a:t>
            </a:r>
            <a:endParaRPr lang="el-GR" kern="0" dirty="0">
              <a:solidFill>
                <a:srgbClr val="000000"/>
              </a:solidFill>
            </a:endParaRP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Αντιμετώπιση Κινδύνων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8F3B2-B5F6-4DE6-9AEA-397BF181ECE4}" type="slidenum">
              <a:rPr lang="el-GR" sz="1400" smtClean="0">
                <a:solidFill>
                  <a:schemeClr val="tx1"/>
                </a:solidFill>
              </a:rPr>
              <a:t>15</a:t>
            </a:fld>
            <a:endParaRPr lang="el-G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53762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Επιλογή στρατηγικής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0" fontAlgn="base" hangingPunct="0">
              <a:spcBef>
                <a:spcPts val="0"/>
              </a:spcBef>
              <a:spcAft>
                <a:spcPts val="10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sz="2800" kern="0" dirty="0">
                <a:solidFill>
                  <a:srgbClr val="000000"/>
                </a:solidFill>
              </a:rPr>
              <a:t>Η επιλογή στρατηγικής </a:t>
            </a:r>
            <a:r>
              <a:rPr lang="el-GR" sz="2800" kern="0" dirty="0" smtClean="0">
                <a:solidFill>
                  <a:srgbClr val="000000"/>
                </a:solidFill>
              </a:rPr>
              <a:t>βασίζεται</a:t>
            </a:r>
            <a:r>
              <a:rPr lang="el-GR" sz="2800" kern="0" dirty="0">
                <a:solidFill>
                  <a:srgbClr val="000000"/>
                </a:solidFill>
              </a:rPr>
              <a:t>:</a:t>
            </a:r>
          </a:p>
          <a:p>
            <a:pPr lvl="2" indent="-342000" eaLnBrk="0" fontAlgn="base" hangingPunct="0">
              <a:spcBef>
                <a:spcPts val="0"/>
              </a:spcBef>
              <a:spcAft>
                <a:spcPts val="400"/>
              </a:spcAft>
              <a:buClr>
                <a:srgbClr val="00CC99"/>
              </a:buClr>
              <a:buFont typeface="Arial" panose="020B0604020202020204" pitchFamily="34" charset="0"/>
              <a:buChar char="●"/>
            </a:pPr>
            <a:r>
              <a:rPr lang="el-GR" kern="0" dirty="0">
                <a:solidFill>
                  <a:srgbClr val="000000"/>
                </a:solidFill>
              </a:rPr>
              <a:t>Σ</a:t>
            </a:r>
            <a:r>
              <a:rPr lang="el-GR" kern="0" dirty="0" smtClean="0">
                <a:solidFill>
                  <a:srgbClr val="000000"/>
                </a:solidFill>
              </a:rPr>
              <a:t>τη </a:t>
            </a:r>
            <a:r>
              <a:rPr lang="el-GR" kern="0" dirty="0">
                <a:solidFill>
                  <a:srgbClr val="000000"/>
                </a:solidFill>
              </a:rPr>
              <a:t>δυνατότητα διαχείρισης του κινδύνου από τους ενδιαφερόμενους του </a:t>
            </a:r>
            <a:r>
              <a:rPr lang="el-GR" kern="0" dirty="0" smtClean="0">
                <a:solidFill>
                  <a:srgbClr val="000000"/>
                </a:solidFill>
              </a:rPr>
              <a:t>έργου.</a:t>
            </a:r>
            <a:endParaRPr lang="el-GR" kern="0" dirty="0">
              <a:solidFill>
                <a:srgbClr val="000000"/>
              </a:solidFill>
            </a:endParaRPr>
          </a:p>
          <a:p>
            <a:pPr lvl="2" indent="-342000" eaLnBrk="0" fontAlgn="base" hangingPunct="0">
              <a:spcBef>
                <a:spcPts val="0"/>
              </a:spcBef>
              <a:spcAft>
                <a:spcPts val="400"/>
              </a:spcAft>
              <a:buClr>
                <a:srgbClr val="00CC99"/>
              </a:buClr>
              <a:buFont typeface="Arial" panose="020B0604020202020204" pitchFamily="34" charset="0"/>
              <a:buChar char="●"/>
            </a:pPr>
            <a:r>
              <a:rPr lang="el-GR" kern="0" dirty="0">
                <a:solidFill>
                  <a:srgbClr val="000000"/>
                </a:solidFill>
              </a:rPr>
              <a:t>Τ</a:t>
            </a:r>
            <a:r>
              <a:rPr lang="el-GR" kern="0" dirty="0" smtClean="0">
                <a:solidFill>
                  <a:srgbClr val="000000"/>
                </a:solidFill>
              </a:rPr>
              <a:t>η </a:t>
            </a:r>
            <a:r>
              <a:rPr lang="el-GR" kern="0" dirty="0">
                <a:solidFill>
                  <a:srgbClr val="000000"/>
                </a:solidFill>
              </a:rPr>
              <a:t>σοβαρότητα της </a:t>
            </a:r>
            <a:r>
              <a:rPr lang="el-GR" kern="0" dirty="0" smtClean="0">
                <a:solidFill>
                  <a:srgbClr val="000000"/>
                </a:solidFill>
              </a:rPr>
              <a:t>συνέπειας.</a:t>
            </a:r>
            <a:endParaRPr lang="el-GR" kern="0" dirty="0">
              <a:solidFill>
                <a:srgbClr val="000000"/>
              </a:solidFill>
            </a:endParaRPr>
          </a:p>
          <a:p>
            <a:pPr lvl="2" indent="-342000" eaLnBrk="0" fontAlgn="base" hangingPunct="0">
              <a:spcBef>
                <a:spcPts val="0"/>
              </a:spcBef>
              <a:spcAft>
                <a:spcPts val="400"/>
              </a:spcAft>
              <a:buClr>
                <a:srgbClr val="00CC99"/>
              </a:buClr>
              <a:buFont typeface="Arial" panose="020B0604020202020204" pitchFamily="34" charset="0"/>
              <a:buChar char="●"/>
            </a:pPr>
            <a:r>
              <a:rPr lang="el-GR" kern="0" dirty="0">
                <a:solidFill>
                  <a:srgbClr val="000000"/>
                </a:solidFill>
              </a:rPr>
              <a:t>Τ</a:t>
            </a:r>
            <a:r>
              <a:rPr lang="el-GR" kern="0" dirty="0" smtClean="0">
                <a:solidFill>
                  <a:srgbClr val="000000"/>
                </a:solidFill>
              </a:rPr>
              <a:t>ην </a:t>
            </a:r>
            <a:r>
              <a:rPr lang="el-GR" kern="0" dirty="0">
                <a:solidFill>
                  <a:srgbClr val="000000"/>
                </a:solidFill>
              </a:rPr>
              <a:t>αποτελεσματικότητα της </a:t>
            </a:r>
            <a:r>
              <a:rPr lang="el-GR" kern="0" dirty="0" smtClean="0">
                <a:solidFill>
                  <a:srgbClr val="000000"/>
                </a:solidFill>
              </a:rPr>
              <a:t>αντίδρασης.</a:t>
            </a:r>
            <a:endParaRPr lang="el-GR" kern="0" dirty="0">
              <a:solidFill>
                <a:srgbClr val="000000"/>
              </a:solidFill>
            </a:endParaRPr>
          </a:p>
          <a:p>
            <a:pPr lvl="2" indent="-342000" eaLnBrk="0" fontAlgn="base" hangingPunct="0">
              <a:spcBef>
                <a:spcPts val="0"/>
              </a:spcBef>
              <a:spcAft>
                <a:spcPts val="400"/>
              </a:spcAft>
              <a:buClr>
                <a:srgbClr val="00CC99"/>
              </a:buClr>
              <a:buFont typeface="Arial" panose="020B0604020202020204" pitchFamily="34" charset="0"/>
              <a:buChar char="●"/>
            </a:pPr>
            <a:r>
              <a:rPr lang="el-GR" kern="0" dirty="0">
                <a:solidFill>
                  <a:srgbClr val="000000"/>
                </a:solidFill>
              </a:rPr>
              <a:t>Τ</a:t>
            </a:r>
            <a:r>
              <a:rPr lang="el-GR" kern="0" dirty="0" smtClean="0">
                <a:solidFill>
                  <a:srgbClr val="000000"/>
                </a:solidFill>
              </a:rPr>
              <a:t>ο είδος / φύση </a:t>
            </a:r>
            <a:r>
              <a:rPr lang="el-GR" kern="0" dirty="0">
                <a:solidFill>
                  <a:srgbClr val="000000"/>
                </a:solidFill>
              </a:rPr>
              <a:t>του </a:t>
            </a:r>
            <a:r>
              <a:rPr lang="el-GR" kern="0" dirty="0" smtClean="0">
                <a:solidFill>
                  <a:srgbClr val="000000"/>
                </a:solidFill>
              </a:rPr>
              <a:t>κινδύνου.</a:t>
            </a:r>
            <a:endParaRPr lang="el-GR" kern="0" dirty="0">
              <a:solidFill>
                <a:srgbClr val="000000"/>
              </a:solidFill>
            </a:endParaRPr>
          </a:p>
          <a:p>
            <a:pPr lvl="2" indent="-342000" eaLnBrk="0" fontAlgn="base" hangingPunct="0">
              <a:spcBef>
                <a:spcPts val="0"/>
              </a:spcBef>
              <a:spcAft>
                <a:spcPts val="1200"/>
              </a:spcAft>
              <a:buClr>
                <a:srgbClr val="00CC99"/>
              </a:buClr>
              <a:buFont typeface="Arial" panose="020B0604020202020204" pitchFamily="34" charset="0"/>
              <a:buChar char="●"/>
            </a:pPr>
            <a:r>
              <a:rPr lang="el-GR" kern="0" dirty="0">
                <a:solidFill>
                  <a:srgbClr val="000000"/>
                </a:solidFill>
              </a:rPr>
              <a:t>Τ</a:t>
            </a:r>
            <a:r>
              <a:rPr lang="el-GR" kern="0" dirty="0" smtClean="0">
                <a:solidFill>
                  <a:srgbClr val="000000"/>
                </a:solidFill>
              </a:rPr>
              <a:t>ην </a:t>
            </a:r>
            <a:r>
              <a:rPr lang="el-GR" kern="0" dirty="0">
                <a:solidFill>
                  <a:srgbClr val="000000"/>
                </a:solidFill>
              </a:rPr>
              <a:t>επάρκεια των </a:t>
            </a:r>
            <a:r>
              <a:rPr lang="el-GR" kern="0" dirty="0" smtClean="0">
                <a:solidFill>
                  <a:srgbClr val="000000"/>
                </a:solidFill>
              </a:rPr>
              <a:t>πόρων.</a:t>
            </a:r>
            <a:endParaRPr lang="el-GR" kern="0" dirty="0">
              <a:solidFill>
                <a:srgbClr val="000000"/>
              </a:solidFill>
            </a:endParaRPr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sz="2800" kern="0" dirty="0">
                <a:solidFill>
                  <a:srgbClr val="000000"/>
                </a:solidFill>
              </a:rPr>
              <a:t>Κάποιες φορές η επιλογή μιας ενέργειας αντιμετώπισης μπορεί να δημιουργήσει ένα νέο κίνδυνο (δευτερεύων κίνδυνος</a:t>
            </a:r>
            <a:r>
              <a:rPr lang="el-GR" sz="2800" kern="0" dirty="0" smtClean="0">
                <a:solidFill>
                  <a:srgbClr val="000000"/>
                </a:solidFill>
              </a:rPr>
              <a:t>).</a:t>
            </a:r>
            <a:endParaRPr lang="el-GR" sz="2800" kern="0" dirty="0">
              <a:solidFill>
                <a:srgbClr val="000000"/>
              </a:solidFill>
            </a:endParaRP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Αντιμετώπιση Κινδύνων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8F3B2-B5F6-4DE6-9AEA-397BF181ECE4}" type="slidenum">
              <a:rPr lang="el-GR" sz="1400" smtClean="0">
                <a:solidFill>
                  <a:schemeClr val="tx1"/>
                </a:solidFill>
              </a:rPr>
              <a:t>16</a:t>
            </a:fld>
            <a:endParaRPr lang="el-G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24004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Αντιμετώπιση κινδύνων 2</a:t>
            </a:r>
            <a:endParaRPr lang="el-GR" b="1" dirty="0"/>
          </a:p>
        </p:txBody>
      </p:sp>
      <p:pic>
        <p:nvPicPr>
          <p:cNvPr id="6" name="Θέση περιεχομένου 1" descr="Εικόνα που δείχνει οτι η αρχική έκθεση περιέχει τον κίνδυνο και την στρατηγική αντιμετώπισης. Υπάρχει η πιθανότητα να μην αντιμετωπιστεί πλήρως ο κίνδυνος, γι αυτό ακολουθεί μία νέα έκθεση, η οποία περιέχει τον εναπομένων κίνδυνο, και τον δευτερεύων κίνδυνο. 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035726"/>
            <a:ext cx="8229600" cy="3654910"/>
          </a:xfrm>
        </p:spPr>
      </p:pic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Αντιμετώπιση Κινδύνων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8F3B2-B5F6-4DE6-9AEA-397BF181ECE4}" type="slidenum">
              <a:rPr lang="el-GR" sz="1400" smtClean="0">
                <a:solidFill>
                  <a:schemeClr val="tx1"/>
                </a:solidFill>
              </a:rPr>
              <a:t>17</a:t>
            </a:fld>
            <a:endParaRPr lang="el-G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22804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/>
              <a:t>Προπομπός κινδύνου </a:t>
            </a: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 smtClean="0"/>
              <a:t>(</a:t>
            </a:r>
            <a:r>
              <a:rPr lang="en-US" b="1" dirty="0"/>
              <a:t>risk trigger</a:t>
            </a:r>
            <a:r>
              <a:rPr lang="en-US" b="1" dirty="0" smtClean="0"/>
              <a:t>)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eaLnBrk="0" fontAlgn="base" hangingPunct="0">
              <a:spcBef>
                <a:spcPts val="0"/>
              </a:spcBef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endParaRPr lang="el-GR" sz="1600" kern="0" dirty="0" smtClean="0">
              <a:solidFill>
                <a:srgbClr val="000000"/>
              </a:solidFill>
            </a:endParaRPr>
          </a:p>
          <a:p>
            <a:pPr lvl="0" eaLnBrk="0" fontAlgn="base" hangingPunct="0">
              <a:spcBef>
                <a:spcPts val="0"/>
              </a:spcBef>
              <a:spcAft>
                <a:spcPts val="30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sz="2800" kern="0" dirty="0" smtClean="0">
                <a:solidFill>
                  <a:srgbClr val="000000"/>
                </a:solidFill>
              </a:rPr>
              <a:t>Για </a:t>
            </a:r>
            <a:r>
              <a:rPr lang="el-GR" sz="2800" kern="0" dirty="0">
                <a:solidFill>
                  <a:srgbClr val="000000"/>
                </a:solidFill>
              </a:rPr>
              <a:t>να εντοπιστούν τα πρόδρομα </a:t>
            </a:r>
            <a:r>
              <a:rPr lang="el-GR" sz="2800" kern="0" dirty="0" smtClean="0">
                <a:solidFill>
                  <a:srgbClr val="000000"/>
                </a:solidFill>
              </a:rPr>
              <a:t>συμπτώματα, </a:t>
            </a:r>
            <a:r>
              <a:rPr lang="el-GR" sz="2800" kern="0" dirty="0">
                <a:solidFill>
                  <a:srgbClr val="000000"/>
                </a:solidFill>
              </a:rPr>
              <a:t>θα πρέπει να εξεταστούν τα εξής</a:t>
            </a:r>
            <a:r>
              <a:rPr lang="en-US" sz="2800" kern="0" dirty="0" smtClean="0">
                <a:solidFill>
                  <a:srgbClr val="000000"/>
                </a:solidFill>
              </a:rPr>
              <a:t>:</a:t>
            </a:r>
            <a:endParaRPr lang="el-GR" sz="2800" kern="0" dirty="0">
              <a:solidFill>
                <a:srgbClr val="000000"/>
              </a:solidFill>
            </a:endParaRPr>
          </a:p>
          <a:p>
            <a:pPr lvl="2" indent="-342900" eaLnBrk="0" fontAlgn="base" hangingPunct="0">
              <a:spcBef>
                <a:spcPts val="0"/>
              </a:spcBef>
              <a:spcAft>
                <a:spcPts val="1200"/>
              </a:spcAft>
              <a:buClr>
                <a:srgbClr val="00CC99"/>
              </a:buClr>
              <a:buFont typeface="Arial" panose="020B0604020202020204" pitchFamily="34" charset="0"/>
              <a:buChar char="●"/>
            </a:pPr>
            <a:r>
              <a:rPr lang="el-GR" kern="0" dirty="0">
                <a:solidFill>
                  <a:srgbClr val="000000"/>
                </a:solidFill>
              </a:rPr>
              <a:t>Τι πρόκειται να συμβεί αμέσως πριν την εμφάνιση του κινδύνου</a:t>
            </a:r>
            <a:r>
              <a:rPr lang="en-US" kern="0" dirty="0">
                <a:solidFill>
                  <a:srgbClr val="000000"/>
                </a:solidFill>
              </a:rPr>
              <a:t>;</a:t>
            </a:r>
            <a:endParaRPr lang="el-GR" kern="0" dirty="0">
              <a:solidFill>
                <a:srgbClr val="000000"/>
              </a:solidFill>
            </a:endParaRPr>
          </a:p>
          <a:p>
            <a:pPr lvl="2" indent="-342900" eaLnBrk="0" fontAlgn="base" hangingPunct="0">
              <a:spcBef>
                <a:spcPts val="0"/>
              </a:spcBef>
              <a:spcAft>
                <a:spcPts val="1200"/>
              </a:spcAft>
              <a:buClr>
                <a:srgbClr val="00CC99"/>
              </a:buClr>
              <a:buFont typeface="Arial" panose="020B0604020202020204" pitchFamily="34" charset="0"/>
              <a:buChar char="●"/>
            </a:pPr>
            <a:r>
              <a:rPr lang="el-GR" kern="0" dirty="0">
                <a:solidFill>
                  <a:srgbClr val="000000"/>
                </a:solidFill>
              </a:rPr>
              <a:t>Υπάρχει κάποιος μετρήσιμος δείκτης με βάση τον οποίον μπορούμε να θέσουμε ένα όριο πάνω από το οποίο ο κίνδυνος θα συμβεί</a:t>
            </a:r>
            <a:r>
              <a:rPr lang="en-US" kern="0" dirty="0" smtClean="0">
                <a:solidFill>
                  <a:srgbClr val="000000"/>
                </a:solidFill>
              </a:rPr>
              <a:t>;</a:t>
            </a:r>
            <a:endParaRPr lang="el-GR" kern="0" dirty="0">
              <a:solidFill>
                <a:srgbClr val="000000"/>
              </a:solidFill>
            </a:endParaRPr>
          </a:p>
          <a:p>
            <a:pPr lvl="2" indent="-342900" eaLnBrk="0" fontAlgn="base" hangingPunct="0">
              <a:spcBef>
                <a:spcPts val="0"/>
              </a:spcBef>
              <a:buClr>
                <a:srgbClr val="00CC99"/>
              </a:buClr>
              <a:buFont typeface="Arial" panose="020B0604020202020204" pitchFamily="34" charset="0"/>
              <a:buChar char="●"/>
            </a:pPr>
            <a:r>
              <a:rPr lang="el-GR" kern="0" dirty="0">
                <a:solidFill>
                  <a:srgbClr val="000000"/>
                </a:solidFill>
              </a:rPr>
              <a:t>Πώς μπορούμε να γνωρίζουμε αμέσως ότι ο κίνδυνος συνέβη</a:t>
            </a:r>
            <a:r>
              <a:rPr lang="en-US" kern="0" dirty="0" smtClean="0">
                <a:solidFill>
                  <a:srgbClr val="000000"/>
                </a:solidFill>
              </a:rPr>
              <a:t>;</a:t>
            </a:r>
            <a:endParaRPr lang="el-GR" kern="0" dirty="0">
              <a:solidFill>
                <a:srgbClr val="000000"/>
              </a:solidFill>
            </a:endParaRP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Αντιμετώπιση Κινδύνων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8F3B2-B5F6-4DE6-9AEA-397BF181ECE4}" type="slidenum">
              <a:rPr lang="el-GR" sz="1400" smtClean="0">
                <a:solidFill>
                  <a:schemeClr val="tx1"/>
                </a:solidFill>
              </a:rPr>
              <a:t>18</a:t>
            </a:fld>
            <a:endParaRPr lang="el-GR" dirty="0">
              <a:solidFill>
                <a:schemeClr val="tx1"/>
              </a:solidFill>
            </a:endParaRPr>
          </a:p>
        </p:txBody>
      </p:sp>
      <p:pic>
        <p:nvPicPr>
          <p:cNvPr id="6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173758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Τέλος ενότητας</a:t>
            </a:r>
            <a:endParaRPr lang="el-GR" b="1" dirty="0"/>
          </a:p>
        </p:txBody>
      </p:sp>
      <p:sp>
        <p:nvSpPr>
          <p:cNvPr id="3" name="Υπότιτλος 1"/>
          <p:cNvSpPr>
            <a:spLocks noGrp="1"/>
          </p:cNvSpPr>
          <p:nvPr>
            <p:ph type="subTitle" idx="1"/>
          </p:nvPr>
        </p:nvSpPr>
        <p:spPr bwMode="gray"/>
        <p:txBody>
          <a:bodyPr>
            <a:normAutofit/>
          </a:bodyPr>
          <a:lstStyle/>
          <a:p>
            <a:pPr algn="r"/>
            <a:endParaRPr lang="el-GR" sz="4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r"/>
            <a:r>
              <a:rPr lang="el-G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Επεξεργασία: </a:t>
            </a:r>
            <a:r>
              <a:rPr lang="el-GR" sz="20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Σοφιανίδου</a:t>
            </a:r>
            <a:r>
              <a:rPr lang="el-G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Γεωργία</a:t>
            </a:r>
            <a:endParaRPr lang="el-G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8" name="Εικόνα 1" descr=" Λογότυπο για Άδειες χρήσης Creative Commons, B Y, S A. ">
            <a:hlinkClick r:id="rId3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943600"/>
            <a:ext cx="1690688" cy="59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Εικόνα 2" descr="Λογότυπο Επιχειρησιακού Προγράμματος Εκπαίδευση και Δια βίου Μάθηση. ">
            <a:hlinkClick r:id="rId5" tooltip="Μετάβαση στο www.edulll.gr/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92500" y="563880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29994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 smtClean="0">
                <a:latin typeface="Calibri" panose="020F0502020204030204" pitchFamily="34" charset="0"/>
              </a:rPr>
              <a:t>Άδειες χρήσης </a:t>
            </a:r>
            <a:endParaRPr lang="el-GR" altLang="el-GR" dirty="0" smtClean="0">
              <a:latin typeface="Calibri" panose="020F0502020204030204" pitchFamily="34" charset="0"/>
            </a:endParaRPr>
          </a:p>
        </p:txBody>
      </p:sp>
      <p:sp>
        <p:nvSpPr>
          <p:cNvPr id="3075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  <a:spcAft>
                <a:spcPts val="1200"/>
              </a:spcAft>
            </a:pPr>
            <a:r>
              <a:rPr lang="el-GR" altLang="el-GR" sz="2800" dirty="0" smtClean="0">
                <a:latin typeface="Calibri" panose="020F0502020204030204" pitchFamily="34" charset="0"/>
              </a:rPr>
              <a:t>Το παρόν εκπαιδευτικό υλικό υπόκειται στην παρακάτω άδεια χρήσης </a:t>
            </a:r>
            <a:r>
              <a:rPr lang="en-US" altLang="el-GR" sz="2800" dirty="0" smtClean="0">
                <a:latin typeface="Calibri" panose="020F0502020204030204" pitchFamily="34" charset="0"/>
              </a:rPr>
              <a:t>Creative Commons</a:t>
            </a:r>
            <a:r>
              <a:rPr lang="el-GR" altLang="el-GR" sz="2800" dirty="0" smtClean="0">
                <a:latin typeface="Calibri" panose="020F0502020204030204" pitchFamily="34" charset="0"/>
              </a:rPr>
              <a:t> (</a:t>
            </a:r>
            <a:r>
              <a:rPr lang="en-US" altLang="el-GR" sz="2800" dirty="0" smtClean="0">
                <a:latin typeface="Calibri" panose="020F0502020204030204" pitchFamily="34" charset="0"/>
              </a:rPr>
              <a:t>C C)</a:t>
            </a:r>
            <a:r>
              <a:rPr lang="el-GR" altLang="el-GR" sz="2800" dirty="0" smtClean="0">
                <a:latin typeface="Calibri" panose="020F0502020204030204" pitchFamily="34" charset="0"/>
              </a:rPr>
              <a:t>: 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Αναφορά δημιουργού</a:t>
            </a:r>
            <a:r>
              <a:rPr lang="en-US" altLang="el-GR" sz="2400" b="1" dirty="0" smtClean="0">
                <a:latin typeface="Calibri" panose="020F0502020204030204" pitchFamily="34" charset="0"/>
              </a:rPr>
              <a:t> (B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 </a:t>
            </a:r>
            <a:r>
              <a:rPr lang="en-US" altLang="el-GR" sz="2400" b="1" dirty="0" smtClean="0">
                <a:latin typeface="Calibri" panose="020F0502020204030204" pitchFamily="34" charset="0"/>
              </a:rPr>
              <a:t>Y)</a:t>
            </a:r>
            <a:r>
              <a:rPr lang="en-US" altLang="el-GR" sz="2400" dirty="0" smtClean="0">
                <a:latin typeface="Calibri" panose="020F0502020204030204" pitchFamily="34" charset="0"/>
              </a:rPr>
              <a:t>,</a:t>
            </a:r>
            <a:r>
              <a:rPr lang="el-GR" altLang="el-GR" sz="2400" dirty="0" smtClean="0">
                <a:latin typeface="Calibri" panose="020F0502020204030204" pitchFamily="34" charset="0"/>
              </a:rPr>
              <a:t> 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Παρόμοια Διανομή</a:t>
            </a:r>
            <a:r>
              <a:rPr lang="en-US" altLang="el-GR" sz="2400" b="1" dirty="0" smtClean="0">
                <a:latin typeface="Calibri" panose="020F0502020204030204" pitchFamily="34" charset="0"/>
              </a:rPr>
              <a:t> (S A)</a:t>
            </a:r>
            <a:r>
              <a:rPr lang="en-US" altLang="el-GR" sz="2400" dirty="0" smtClean="0">
                <a:latin typeface="Calibri" panose="020F0502020204030204" pitchFamily="34" charset="0"/>
              </a:rPr>
              <a:t>,</a:t>
            </a:r>
            <a:r>
              <a:rPr lang="el-GR" altLang="el-GR" sz="2400" dirty="0" smtClean="0">
                <a:latin typeface="Calibri" panose="020F0502020204030204" pitchFamily="34" charset="0"/>
              </a:rPr>
              <a:t> 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3.0</a:t>
            </a:r>
            <a:r>
              <a:rPr lang="en-US" altLang="el-GR" sz="2400" b="1" dirty="0" smtClean="0">
                <a:latin typeface="Calibri" panose="020F0502020204030204" pitchFamily="34" charset="0"/>
              </a:rPr>
              <a:t>,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 Μη εισαγόμενο</a:t>
            </a:r>
            <a:r>
              <a:rPr lang="en-US" altLang="el-GR" sz="2400" b="1" dirty="0" smtClean="0">
                <a:latin typeface="Calibri" panose="020F0502020204030204" pitchFamily="34" charset="0"/>
              </a:rPr>
              <a:t>.</a:t>
            </a:r>
            <a:r>
              <a:rPr lang="en-US" altLang="el-GR" sz="2400" dirty="0" smtClean="0">
                <a:latin typeface="Calibri" panose="020F0502020204030204" pitchFamily="34" charset="0"/>
              </a:rPr>
              <a:t> </a:t>
            </a:r>
            <a:endParaRPr lang="el-GR" altLang="el-GR" sz="2400" dirty="0" smtClean="0">
              <a:latin typeface="Calibri" panose="020F0502020204030204" pitchFamily="34" charset="0"/>
            </a:endParaRPr>
          </a:p>
          <a:p>
            <a:r>
              <a:rPr lang="el-GR" altLang="el-GR" sz="2800" dirty="0" smtClean="0">
                <a:latin typeface="Calibri" panose="020F0502020204030204" pitchFamily="34" charset="0"/>
              </a:rPr>
              <a:t>Για εκπαιδευτικό υλικό, όπως εικόνες, που υπόκειται σε άλλου τύπου άδειας χρήσης, η άδεια χρήσης αναφέρεται ρητώς. </a:t>
            </a:r>
          </a:p>
        </p:txBody>
      </p:sp>
      <p:pic>
        <p:nvPicPr>
          <p:cNvPr id="1026" name="Εικόνα 1" descr=" Λογότυπο για Άδειες χρήσης Creative Commons, B Y, S A. ">
            <a:hlinkClick r:id="rId3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6656" y="5516563"/>
            <a:ext cx="1690688" cy="59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7" name="Θέση αριθμού διαφάνειας 1" descr=".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B1592C4-C974-4E42-A8EF-7721567A32B8}" type="slidenum">
              <a:rPr lang="el-GR" altLang="el-GR" sz="140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l-GR" altLang="el-GR" sz="1400" dirty="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45075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>
                <a:latin typeface="Calibri" panose="020F0502020204030204" pitchFamily="34" charset="0"/>
              </a:rPr>
              <a:t>Χρηματοδότηση</a:t>
            </a:r>
            <a:r>
              <a:rPr lang="el-GR" b="1" dirty="0" smtClean="0"/>
              <a:t> </a:t>
            </a:r>
          </a:p>
        </p:txBody>
      </p:sp>
      <p:sp>
        <p:nvSpPr>
          <p:cNvPr id="4099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sz="2000" dirty="0" smtClean="0">
                <a:latin typeface="Calibri" panose="020F0502020204030204" pitchFamily="34" charset="0"/>
              </a:rPr>
              <a:t>Το παρόν εκπαιδευτικό υλικό έχει αναπτυχθεί στα πλαίσια του εκπαιδευτικού έργου του διδάσκοντα</a:t>
            </a:r>
            <a:r>
              <a:rPr lang="en-US" sz="2000" dirty="0" smtClean="0">
                <a:latin typeface="Calibri" panose="020F0502020204030204" pitchFamily="34" charset="0"/>
              </a:rPr>
              <a:t>.</a:t>
            </a:r>
            <a:r>
              <a:rPr lang="el-GR" sz="2000" dirty="0" smtClean="0">
                <a:latin typeface="Calibri" panose="020F0502020204030204" pitchFamily="34" charset="0"/>
              </a:rPr>
              <a:t> </a:t>
            </a:r>
            <a:endParaRPr lang="en-US" sz="2000" dirty="0" smtClean="0">
              <a:latin typeface="Calibri" panose="020F0502020204030204" pitchFamily="34" charset="0"/>
            </a:endParaRPr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l-GR" sz="2000" dirty="0">
                <a:solidFill>
                  <a:prstClr val="black"/>
                </a:solidFill>
                <a:latin typeface="Calibri" panose="020F0502020204030204" pitchFamily="34" charset="0"/>
              </a:rPr>
              <a:t>Το έργο «</a:t>
            </a:r>
            <a:r>
              <a:rPr lang="el-GR" sz="2000" b="1" dirty="0">
                <a:solidFill>
                  <a:prstClr val="black"/>
                </a:solidFill>
                <a:latin typeface="Calibri" panose="020F0502020204030204" pitchFamily="34" charset="0"/>
              </a:rPr>
              <a:t>Ανοικτά Ακαδημαϊκά Μαθήματα στο ΤΕΙ Θεσσαλίας</a:t>
            </a:r>
            <a:r>
              <a:rPr lang="el-GR" sz="2000" dirty="0">
                <a:solidFill>
                  <a:prstClr val="black"/>
                </a:solidFill>
                <a:latin typeface="Calibri" panose="020F0502020204030204" pitchFamily="34" charset="0"/>
              </a:rPr>
              <a:t>» έχει χρηματοδοτήσει μόνο τη αναδιαμόρφωση του εκπαιδευτικού υλικού</a:t>
            </a:r>
            <a:r>
              <a:rPr lang="el-GR" sz="2000" dirty="0" smtClean="0">
                <a:solidFill>
                  <a:prstClr val="black"/>
                </a:solidFill>
                <a:latin typeface="Calibri" panose="020F0502020204030204" pitchFamily="34" charset="0"/>
              </a:rPr>
              <a:t>.</a:t>
            </a:r>
            <a:endParaRPr lang="el-GR" sz="2000" dirty="0" smtClean="0">
              <a:latin typeface="Calibri" panose="020F0502020204030204" pitchFamily="34" charset="0"/>
            </a:endParaRPr>
          </a:p>
          <a:p>
            <a:pPr eaLnBrk="1" hangingPunct="1">
              <a:spcBef>
                <a:spcPts val="0"/>
              </a:spcBef>
            </a:pPr>
            <a:r>
              <a:rPr lang="el-GR" sz="2000" dirty="0" smtClean="0">
                <a:latin typeface="Calibri" panose="020F0502020204030204" pitchFamily="34" charset="0"/>
              </a:rPr>
              <a:t>Το έργο υλοποιείται στο πλαίσιο του Επιχειρησιακού Προγράμματος  «Εκπαίδευση και Δια Βίου Μάθηση» και συγχρηματοδοτείται από την Ευρωπαϊκή Ένωση (Ευρωπαϊκό Κοινωνικό Ταμείο) και από εθνικούς πόρους</a:t>
            </a:r>
            <a:r>
              <a:rPr lang="en-US" sz="2000" dirty="0" smtClean="0">
                <a:latin typeface="Calibri" panose="020F0502020204030204" pitchFamily="34" charset="0"/>
              </a:rPr>
              <a:t>. </a:t>
            </a:r>
            <a:endParaRPr lang="el-GR" sz="2000" dirty="0" smtClean="0">
              <a:latin typeface="Calibri" panose="020F0502020204030204" pitchFamily="34" charset="0"/>
            </a:endParaRPr>
          </a:p>
        </p:txBody>
      </p:sp>
      <p:pic>
        <p:nvPicPr>
          <p:cNvPr id="6" name="Εικόνα 1" descr=" Λογότυπο Επιχειρησιακού Προγράμματος Εκπαίδευση και Δια βίου Μάθηση.   ">
            <a:hlinkClick r:id="rId4" tooltip="Μετάβαση σε www.edulll.gr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4213" y="4221163"/>
            <a:ext cx="7848600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36561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 smtClean="0">
                <a:solidFill>
                  <a:srgbClr val="333333"/>
                </a:solidFill>
              </a:rPr>
              <a:t>Σκοποί ενότητας 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  <p:custDataLst>
              <p:tags r:id="rId1"/>
            </p:custDataLst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l-GR" dirty="0" smtClean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l-GR" dirty="0" smtClean="0"/>
              <a:t>Να γνωρίζουν την εξέλιξη της πληροφορικής, σε σχέση με την εξέλιξη της εκπαίδευσης, και τις μεθοδολογίες της εκπαίδευσης. 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dirty="0" smtClean="0"/>
          </a:p>
        </p:txBody>
      </p:sp>
      <p:sp>
        <p:nvSpPr>
          <p:cNvPr id="7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Αντιμετώπιση Κινδύνων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25" name="Θέση αριθμού διαφάνειας 1" descr=".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7AF2AC6-652D-4AD1-A671-8B499591D49C}" type="slidenum">
              <a:rPr lang="el-GR" altLang="el-GR" sz="1400">
                <a:solidFill>
                  <a:srgbClr val="000000"/>
                </a:solidFill>
                <a:latin typeface="+mn-lt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l-GR" altLang="el-GR" sz="14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59454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 smtClean="0">
                <a:solidFill>
                  <a:srgbClr val="333333"/>
                </a:solidFill>
              </a:rPr>
              <a:t>Περιεχόμενα ενότητας</a:t>
            </a:r>
          </a:p>
        </p:txBody>
      </p:sp>
      <p:sp>
        <p:nvSpPr>
          <p:cNvPr id="4" name="Θέση περιεχομένου 1">
            <a:hlinkClick r:id="rId4" action="ppaction://hlinksldjump" tooltip="Μετάβαση στη Διαφάνεια 6"/>
          </p:cNvPr>
          <p:cNvSpPr/>
          <p:nvPr/>
        </p:nvSpPr>
        <p:spPr>
          <a:xfrm>
            <a:off x="809625" y="2235200"/>
            <a:ext cx="7507288" cy="431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800" i="1" dirty="0">
                <a:solidFill>
                  <a:srgbClr val="0070C0"/>
                </a:solidFill>
              </a:rPr>
              <a:t>1)  </a:t>
            </a:r>
            <a:r>
              <a:rPr lang="el-GR" sz="2800" i="1" dirty="0" smtClean="0">
                <a:solidFill>
                  <a:srgbClr val="0070C0"/>
                </a:solidFill>
              </a:rPr>
              <a:t>Αντιμετώπιση κινδύνων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14" name="Θέση περιεχομένου 2">
            <a:hlinkClick r:id="rId5" action="ppaction://hlinksldjump" tooltip="Μετάβαση στη Διαφάνεια 9"/>
          </p:cNvPr>
          <p:cNvSpPr/>
          <p:nvPr>
            <p:custDataLst>
              <p:tags r:id="rId2"/>
            </p:custDataLst>
          </p:nvPr>
        </p:nvSpPr>
        <p:spPr>
          <a:xfrm>
            <a:off x="809171" y="3073400"/>
            <a:ext cx="7507288" cy="431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i="1" dirty="0">
                <a:solidFill>
                  <a:srgbClr val="0070C0"/>
                </a:solidFill>
              </a:rPr>
              <a:t>2</a:t>
            </a:r>
            <a:r>
              <a:rPr lang="el-GR" sz="2800" i="1" dirty="0">
                <a:solidFill>
                  <a:srgbClr val="0070C0"/>
                </a:solidFill>
              </a:rPr>
              <a:t>)  </a:t>
            </a:r>
            <a:r>
              <a:rPr lang="el-GR" sz="2800" i="1" dirty="0" smtClean="0">
                <a:solidFill>
                  <a:srgbClr val="0070C0"/>
                </a:solidFill>
              </a:rPr>
              <a:t>Στρατηγικές αντιμετώπισης κινδύνων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8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Αντιμετώπιση Κινδύνων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153" name="Θέση αριθμού διαφάνειας 1" descr=".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C9E2987-2DF3-4883-B675-0E329C0F7C88}" type="slidenum">
              <a:rPr lang="el-GR" altLang="el-GR" sz="1400">
                <a:solidFill>
                  <a:srgbClr val="000000"/>
                </a:solidFill>
                <a:latin typeface="+mn-lt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l-GR" altLang="el-GR" sz="1400" dirty="0">
              <a:solidFill>
                <a:srgbClr val="000000"/>
              </a:solidFill>
              <a:latin typeface="+mn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43325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 smtClean="0"/>
              <a:t>Αντιμετώπιση κινδύνων – Αντίδραση στους κινδύνους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  <p:custDataLst>
              <p:tags r:id="rId1"/>
            </p:custDataLst>
          </p:nvPr>
        </p:nvSpPr>
        <p:spPr/>
        <p:txBody>
          <a:bodyPr>
            <a:normAutofit/>
          </a:bodyPr>
          <a:lstStyle/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endParaRPr lang="en-US" sz="2400" i="1" kern="0" dirty="0" smtClean="0">
              <a:solidFill>
                <a:srgbClr val="000000"/>
              </a:solidFill>
            </a:endParaRPr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sz="2800" i="1" kern="0" dirty="0" smtClean="0">
                <a:solidFill>
                  <a:srgbClr val="000000"/>
                </a:solidFill>
              </a:rPr>
              <a:t>“Αντιμετώπιση κινδύνων, είναι η διαδικασία της διερεύνησης επιλογών και του καθορισμού ενεργειών, έτσι ώστε να ενισχυθούν οι ευκαιρίες, και να μειωθούν οι απειλές στους στόχους του έργου. Αυτή περιλαμβάνει τον εντοπισμό ατόμων ή ομάδων και την ανάθεση σε αυτούς, της ευθύνης για τη συμφωνημένη αντίδραση στους κινδύνους…”</a:t>
            </a:r>
            <a:r>
              <a:rPr lang="el-GR" sz="2800" kern="0" dirty="0" smtClean="0">
                <a:solidFill>
                  <a:srgbClr val="000000"/>
                </a:solidFill>
              </a:rPr>
              <a:t> .</a:t>
            </a:r>
          </a:p>
          <a:p>
            <a:pPr marL="3543300" lvl="8" indent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Pct val="100000"/>
              <a:buNone/>
            </a:pPr>
            <a:r>
              <a:rPr lang="el-GR" sz="2400" kern="0" dirty="0" smtClean="0">
                <a:solidFill>
                  <a:srgbClr val="000000"/>
                </a:solidFill>
              </a:rPr>
              <a:t>			(</a:t>
            </a:r>
            <a:r>
              <a:rPr lang="en-US" sz="2400" kern="0" dirty="0">
                <a:solidFill>
                  <a:srgbClr val="000000"/>
                </a:solidFill>
              </a:rPr>
              <a:t>PMI, 2004</a:t>
            </a:r>
            <a:r>
              <a:rPr lang="en-US" sz="2400" kern="0" dirty="0" smtClean="0">
                <a:solidFill>
                  <a:srgbClr val="000000"/>
                </a:solidFill>
              </a:rPr>
              <a:t>)</a:t>
            </a:r>
            <a:r>
              <a:rPr lang="el-GR" sz="2400" dirty="0" smtClean="0"/>
              <a:t>.</a:t>
            </a:r>
            <a:endParaRPr lang="en-US" sz="2400" kern="0" dirty="0">
              <a:solidFill>
                <a:srgbClr val="000000"/>
              </a:solidFill>
            </a:endParaRP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Αντιμετώπιση Κινδύνων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8F3B2-B5F6-4DE6-9AEA-397BF181ECE4}" type="slidenum">
              <a:rPr lang="el-GR" sz="1400" smtClean="0">
                <a:solidFill>
                  <a:schemeClr val="tx1"/>
                </a:solidFill>
              </a:rPr>
              <a:t>6</a:t>
            </a:fld>
            <a:endParaRPr lang="el-G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7723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Αντιμετώπιση κινδύνων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eaLnBrk="0" fontAlgn="base" hangingPunct="0">
              <a:spcBef>
                <a:spcPts val="0"/>
              </a:spcBef>
              <a:spcAft>
                <a:spcPts val="18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kern="0" dirty="0">
                <a:solidFill>
                  <a:srgbClr val="000000"/>
                </a:solidFill>
              </a:rPr>
              <a:t>Κατάλογος κινδύνων (στάδιο εντοπισμού κινδύνων</a:t>
            </a:r>
            <a:r>
              <a:rPr lang="el-GR" kern="0" dirty="0" smtClean="0">
                <a:solidFill>
                  <a:srgbClr val="000000"/>
                </a:solidFill>
              </a:rPr>
              <a:t>).</a:t>
            </a:r>
            <a:endParaRPr lang="el-GR" kern="0" dirty="0">
              <a:solidFill>
                <a:srgbClr val="000000"/>
              </a:solidFill>
            </a:endParaRPr>
          </a:p>
          <a:p>
            <a:pPr lvl="0" eaLnBrk="0" fontAlgn="base" hangingPunct="0">
              <a:spcBef>
                <a:spcPts val="0"/>
              </a:spcBef>
              <a:spcAft>
                <a:spcPts val="18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kern="0" dirty="0">
                <a:solidFill>
                  <a:srgbClr val="000000"/>
                </a:solidFill>
              </a:rPr>
              <a:t>Ιεραρχημένος κατάλογος κινδύνων (στάδιο ανάλυσης των κινδύνων</a:t>
            </a:r>
            <a:r>
              <a:rPr lang="el-GR" kern="0" dirty="0" smtClean="0">
                <a:solidFill>
                  <a:srgbClr val="000000"/>
                </a:solidFill>
              </a:rPr>
              <a:t>).</a:t>
            </a:r>
            <a:endParaRPr lang="el-GR" kern="0" dirty="0">
              <a:solidFill>
                <a:srgbClr val="000000"/>
              </a:solidFill>
            </a:endParaRPr>
          </a:p>
          <a:p>
            <a:pPr lvl="0" eaLnBrk="0" fontAlgn="base" hangingPunct="0">
              <a:spcBef>
                <a:spcPts val="0"/>
              </a:spcBef>
              <a:spcAft>
                <a:spcPts val="18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kern="0" dirty="0">
                <a:solidFill>
                  <a:srgbClr val="000000"/>
                </a:solidFill>
              </a:rPr>
              <a:t>Αναμενόμενος χρόνος εκδήλωσης </a:t>
            </a:r>
            <a:r>
              <a:rPr lang="el-GR" kern="0" dirty="0" smtClean="0">
                <a:solidFill>
                  <a:srgbClr val="000000"/>
                </a:solidFill>
              </a:rPr>
              <a:t>κινδύνου.</a:t>
            </a:r>
            <a:endParaRPr lang="el-GR" kern="0" dirty="0">
              <a:solidFill>
                <a:srgbClr val="000000"/>
              </a:solidFill>
            </a:endParaRPr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kern="0" dirty="0">
                <a:solidFill>
                  <a:srgbClr val="000000"/>
                </a:solidFill>
              </a:rPr>
              <a:t>Δυνατότητες αντιμετώπισης </a:t>
            </a:r>
            <a:r>
              <a:rPr lang="el-GR" kern="0" dirty="0" smtClean="0">
                <a:solidFill>
                  <a:srgbClr val="000000"/>
                </a:solidFill>
              </a:rPr>
              <a:t>κινδύνων</a:t>
            </a:r>
            <a:r>
              <a:rPr lang="el-GR" dirty="0" smtClean="0"/>
              <a:t>.</a:t>
            </a:r>
            <a:endParaRPr lang="el-GR" kern="0" dirty="0">
              <a:solidFill>
                <a:srgbClr val="000000"/>
              </a:solidFill>
            </a:endParaRP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Αντιμετώπιση Κινδύνων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8F3B2-B5F6-4DE6-9AEA-397BF181ECE4}" type="slidenum">
              <a:rPr lang="el-GR" sz="1400" smtClean="0">
                <a:solidFill>
                  <a:schemeClr val="tx1"/>
                </a:solidFill>
              </a:rPr>
              <a:t>7</a:t>
            </a:fld>
            <a:endParaRPr lang="el-G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3582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b="1" dirty="0" smtClean="0"/>
              <a:t>Κίνδυνοι</a:t>
            </a:r>
            <a:endParaRPr lang="el-GR" dirty="0"/>
          </a:p>
        </p:txBody>
      </p:sp>
      <p:graphicFrame>
        <p:nvGraphicFramePr>
          <p:cNvPr id="5" name="Θέση περιεχομένου 1" descr="Πίνακας: &#10;Οι απειλές είναι: Αποφυγή, μεταφορά, ελάφρυνση, αποδοχή.&#10;Οι ευκαιρίες είναι: Εκμετάλλευση, διαμοιρασμός, ενδυνάμωση, αποδοχή.&#10;&#10;&#10;&#10;&#10;"/>
          <p:cNvGraphicFramePr>
            <a:graphicFrameLocks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761088918"/>
              </p:ext>
            </p:extLst>
          </p:nvPr>
        </p:nvGraphicFramePr>
        <p:xfrm>
          <a:off x="827584" y="1988840"/>
          <a:ext cx="7632848" cy="3384376"/>
        </p:xfrm>
        <a:graphic>
          <a:graphicData uri="http://schemas.openxmlformats.org/drawingml/2006/table">
            <a:tbl>
              <a:tblPr firstRow="1"/>
              <a:tblGrid>
                <a:gridCol w="1512758"/>
                <a:gridCol w="1727602"/>
                <a:gridCol w="2016224"/>
                <a:gridCol w="2376264"/>
              </a:tblGrid>
              <a:tr h="8791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Threats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Απειλές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Ευκαιρίες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Opportunities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263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Avoid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Αποφυγή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Εκμετάλλευση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Exploit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63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Transfer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Μεταφορά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Διαμοιρασμός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Share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63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Mitigate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Ελάφρυνση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Ενδυνάμωση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Enhance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63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Accept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Αποδοχή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Αποδοχή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4146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Accept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Αντιμετώπιση Κινδύνων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8F3B2-B5F6-4DE6-9AEA-397BF181ECE4}" type="slidenum">
              <a:rPr lang="el-GR" sz="1400" smtClean="0">
                <a:solidFill>
                  <a:schemeClr val="tx1"/>
                </a:solidFill>
              </a:rPr>
              <a:t>8</a:t>
            </a:fld>
            <a:endParaRPr lang="el-GR" dirty="0">
              <a:solidFill>
                <a:schemeClr val="tx1"/>
              </a:solidFill>
            </a:endParaRPr>
          </a:p>
        </p:txBody>
      </p:sp>
      <p:pic>
        <p:nvPicPr>
          <p:cNvPr id="6" name="Εικόνα 1" descr="Εικονίδιο μετάβασης στα περιεχόμενα.">
            <a:hlinkClick r:id="rId4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346881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/>
              <a:t>Στρατηγικές αντιμετώπισης κινδύνων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2" indent="-342000" eaLnBrk="0" fontAlgn="base" hangingPunct="0"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endParaRPr lang="el-GR" sz="2800" kern="0" dirty="0" smtClean="0">
              <a:solidFill>
                <a:srgbClr val="000000"/>
              </a:solidFill>
            </a:endParaRPr>
          </a:p>
          <a:p>
            <a:pPr lvl="2" indent="-342000" eaLnBrk="0" fontAlgn="base" hangingPunct="0"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sz="3200" kern="0" dirty="0" smtClean="0">
                <a:solidFill>
                  <a:srgbClr val="000000"/>
                </a:solidFill>
              </a:rPr>
              <a:t>Αποφυγή.</a:t>
            </a:r>
          </a:p>
          <a:p>
            <a:pPr lvl="2" indent="-342000" eaLnBrk="0" fontAlgn="base" hangingPunct="0"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sz="3200" kern="0" dirty="0" smtClean="0">
                <a:solidFill>
                  <a:srgbClr val="000000"/>
                </a:solidFill>
              </a:rPr>
              <a:t>Εκμετάλλευση</a:t>
            </a:r>
            <a:r>
              <a:rPr lang="el-GR" sz="3200" kern="0" dirty="0">
                <a:solidFill>
                  <a:srgbClr val="000000"/>
                </a:solidFill>
              </a:rPr>
              <a:t>.</a:t>
            </a:r>
            <a:endParaRPr lang="el-GR" sz="3200" kern="0" dirty="0" smtClean="0">
              <a:solidFill>
                <a:srgbClr val="000000"/>
              </a:solidFill>
            </a:endParaRPr>
          </a:p>
          <a:p>
            <a:pPr lvl="2" indent="-342000" eaLnBrk="0" fontAlgn="base" hangingPunct="0"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sz="3200" kern="0" dirty="0" smtClean="0">
                <a:solidFill>
                  <a:srgbClr val="000000"/>
                </a:solidFill>
              </a:rPr>
              <a:t>Μεταφορά.</a:t>
            </a:r>
          </a:p>
          <a:p>
            <a:pPr lvl="2" indent="-342000" eaLnBrk="0" fontAlgn="base" hangingPunct="0"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sz="3200" kern="0" dirty="0" smtClean="0">
                <a:solidFill>
                  <a:srgbClr val="000000"/>
                </a:solidFill>
              </a:rPr>
              <a:t>Διαμοιρασμός.</a:t>
            </a:r>
          </a:p>
          <a:p>
            <a:pPr lvl="2" indent="-342000" eaLnBrk="0" fontAlgn="base" hangingPunct="0"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sz="3200" dirty="0" smtClean="0"/>
              <a:t>Ελάφρυνση (απειλές) / Ενδυνάμωση (ευκαιρίες).</a:t>
            </a:r>
            <a:endParaRPr lang="en-US" sz="3200" dirty="0" smtClean="0"/>
          </a:p>
          <a:p>
            <a:pPr lvl="2" indent="-342000" eaLnBrk="0" fontAlgn="base" hangingPunct="0"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sz="3200" kern="0" dirty="0" smtClean="0">
                <a:solidFill>
                  <a:srgbClr val="000000"/>
                </a:solidFill>
              </a:rPr>
              <a:t>Απόδοση.</a:t>
            </a:r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endParaRPr lang="el-GR" sz="2400" kern="0" dirty="0">
              <a:solidFill>
                <a:srgbClr val="000000"/>
              </a:solidFill>
            </a:endParaRPr>
          </a:p>
          <a:p>
            <a:pPr marL="0" lvl="0" indent="0">
              <a:buNone/>
            </a:pPr>
            <a:endParaRPr lang="el-GR" kern="0" dirty="0" smtClean="0">
              <a:solidFill>
                <a:srgbClr val="000000"/>
              </a:solidFill>
            </a:endParaRP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Αντιμετώπιση Κινδύνων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8F3B2-B5F6-4DE6-9AEA-397BF181ECE4}" type="slidenum">
              <a:rPr lang="el-GR" sz="1400" smtClean="0">
                <a:solidFill>
                  <a:schemeClr val="tx1"/>
                </a:solidFill>
              </a:rPr>
              <a:t>9</a:t>
            </a:fld>
            <a:endParaRPr lang="el-G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59594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HECKTIMEDATE" val="4/1/2014 5:44:12 μμ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  <p:tag name="ZHAW.ACCESSIBILITYADDIN.TABLEHEADER" val="R0;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4,5,6,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8,7,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050,2051,3,9,8,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3074,3075,1026,3077,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098,4099,6,3,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6146,4,14,8,6153,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5,3,4,6,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Προσαρμοσμένο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i = " h t t p : / / w w w . w 3 . o r g / 2 0 0 1 / X M L S c h e m a - i n s t a n c e "   x m l n s : x s d = " h t t p : / / w w w . w 3 . o r g / 2 0 0 1 / X M L S c h e m a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 f a l s e < / C h e c k T e x t S i z e >  
     < C h e c k S c r e e n T i p > f a l s e < / C h e c k S c r e e n T i p >  
     < S h o w S h a p e N a m e C o l u m n > f a l s e < / S h o w S h a p e N a m e C o l u m n >  
     < S h o w I s s u e D e s c r i p t i o n > t r u e 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9DBFC3AF-0098-46EA-B88E-086BBD5F4B0D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763</Words>
  <Application>Microsoft Office PowerPoint</Application>
  <PresentationFormat>Προβολή στην οθόνη (4:3)</PresentationFormat>
  <Paragraphs>139</Paragraphs>
  <Slides>19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19</vt:i4>
      </vt:variant>
    </vt:vector>
  </HeadingPairs>
  <TitlesOfParts>
    <vt:vector size="20" baseType="lpstr">
      <vt:lpstr>Θέμα του Office</vt:lpstr>
      <vt:lpstr>Διαχείριση Κινδύνου</vt:lpstr>
      <vt:lpstr>Άδειες χρήσης </vt:lpstr>
      <vt:lpstr>Χρηματοδότηση </vt:lpstr>
      <vt:lpstr>Σκοποί ενότητας </vt:lpstr>
      <vt:lpstr>Περιεχόμενα ενότητας</vt:lpstr>
      <vt:lpstr>Αντιμετώπιση κινδύνων – Αντίδραση στους κινδύνους</vt:lpstr>
      <vt:lpstr>Αντιμετώπιση κινδύνων</vt:lpstr>
      <vt:lpstr>Κίνδυνοι</vt:lpstr>
      <vt:lpstr>Στρατηγικές αντιμετώπισης κινδύνων</vt:lpstr>
      <vt:lpstr>Αποφυγή και εκμετάλλευση</vt:lpstr>
      <vt:lpstr>Μεταφορά και διαμοιρασμός</vt:lpstr>
      <vt:lpstr>Ελάφρυνση / Ενδυνάμωση  (1 από 2)</vt:lpstr>
      <vt:lpstr>Ελάφρυνση / Ενδυνάμωση  (2 από 2)</vt:lpstr>
      <vt:lpstr>Αντιμετώπιση κινδύνων 1</vt:lpstr>
      <vt:lpstr>Αποδοχή</vt:lpstr>
      <vt:lpstr>Επιλογή στρατηγικής</vt:lpstr>
      <vt:lpstr>Αντιμετώπιση κινδύνων 2</vt:lpstr>
      <vt:lpstr>Προπομπός κινδύνου  (risk trigger)</vt:lpstr>
      <vt:lpstr>Τέλος ενότητας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Διαχείριση Κινδύνου</dc:title>
  <dc:creator>user</dc:creator>
  <cp:lastModifiedBy>user</cp:lastModifiedBy>
  <cp:revision>27</cp:revision>
  <dcterms:created xsi:type="dcterms:W3CDTF">2014-01-04T13:15:14Z</dcterms:created>
  <dcterms:modified xsi:type="dcterms:W3CDTF">2014-01-07T10:54:26Z</dcterms:modified>
</cp:coreProperties>
</file>