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2"/>
    <p:sldMasterId id="2147483672" r:id="rId3"/>
  </p:sldMasterIdLst>
  <p:notesMasterIdLst>
    <p:notesMasterId r:id="rId41"/>
  </p:notesMasterIdLst>
  <p:sldIdLst>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Lst>
  <p:sldSz cx="9144000" cy="6858000" type="screen4x3"/>
  <p:notesSz cx="6858000" cy="9144000"/>
  <p:custDataLst>
    <p:tags r:id="rId42"/>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02B"/>
    <a:srgbClr val="0000CC"/>
    <a:srgbClr val="003399"/>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104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3" Type="http://schemas.openxmlformats.org/officeDocument/2006/relationships/slideMaster" Target="slideMasters/slideMaster2.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tags" Target="tags/tag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tableStyles" Target="tableStyles.xml"/><Relationship Id="rId2" Type="http://schemas.openxmlformats.org/officeDocument/2006/relationships/slideMaster" Target="slideMasters/slideMaster1.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7AC1AB-F72B-479B-BD9E-8904A68963E7}" type="datetimeFigureOut">
              <a:rPr lang="el-GR" smtClean="0"/>
              <a:t>16/9/2013</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4D22290-9D08-43A6-BC5E-77CE5D95580D}" type="slidenum">
              <a:rPr lang="el-GR" smtClean="0"/>
              <a:t>‹#›</a:t>
            </a:fld>
            <a:endParaRPr lang="el-GR"/>
          </a:p>
        </p:txBody>
      </p:sp>
    </p:spTree>
    <p:extLst>
      <p:ext uri="{BB962C8B-B14F-4D97-AF65-F5344CB8AC3E}">
        <p14:creationId xmlns:p14="http://schemas.microsoft.com/office/powerpoint/2010/main" val="38642102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3/9/2013</a:t>
            </a:r>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Συναρτήσεις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1127643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3/9/2013</a:t>
            </a:r>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Συναρτήσεις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0570498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3/9/2013</a:t>
            </a:r>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Συναρτήσεις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40704443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693047EE-8C8D-43FD-A6C7-08EA6678C1A0}" type="datetime1">
              <a:rPr lang="el-GR" smtClean="0">
                <a:solidFill>
                  <a:prstClr val="black">
                    <a:tint val="75000"/>
                  </a:prstClr>
                </a:solidFill>
              </a:rPr>
              <a:pPr/>
              <a:t>16/9/2013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Μεταβλητές και Σταθερές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4640007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DD5B7BF9-C84D-4014-8A52-4FF990AB4F05}" type="datetime1">
              <a:rPr lang="el-GR" smtClean="0">
                <a:solidFill>
                  <a:prstClr val="black">
                    <a:tint val="75000"/>
                  </a:prstClr>
                </a:solidFill>
              </a:rPr>
              <a:pPr/>
              <a:t>16/9/2013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Μεταβλητές και Σταθερές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42621845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68157C43-0018-4B3F-BCAB-F8AE31C300AC}" type="datetime1">
              <a:rPr lang="el-GR" smtClean="0">
                <a:solidFill>
                  <a:prstClr val="black">
                    <a:tint val="75000"/>
                  </a:prstClr>
                </a:solidFill>
              </a:rPr>
              <a:pPr/>
              <a:t>16/9/2013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Μεταβλητές και Σταθερές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1733739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556A6FCC-81A5-4825-B668-D67289C3A9A7}" type="datetime1">
              <a:rPr lang="el-GR" smtClean="0">
                <a:solidFill>
                  <a:prstClr val="black">
                    <a:tint val="75000"/>
                  </a:prstClr>
                </a:solidFill>
              </a:rPr>
              <a:pPr/>
              <a:t>16/9/2013</a:t>
            </a:fld>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Μεταβλητές και Σταθερές</a:t>
            </a:r>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7712199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35620AEC-4693-4430-B474-5A29A80CB3E1}" type="datetime1">
              <a:rPr lang="el-GR" smtClean="0">
                <a:solidFill>
                  <a:prstClr val="black">
                    <a:tint val="75000"/>
                  </a:prstClr>
                </a:solidFill>
              </a:rPr>
              <a:pPr/>
              <a:t>16/9/2013</a:t>
            </a:fld>
            <a:endParaRPr lang="el-GR">
              <a:solidFill>
                <a:prstClr val="black">
                  <a:tint val="75000"/>
                </a:prstClr>
              </a:solidFill>
            </a:endParaRPr>
          </a:p>
        </p:txBody>
      </p:sp>
      <p:sp>
        <p:nvSpPr>
          <p:cNvPr id="8" name="Θέση υποσέλιδου 7"/>
          <p:cNvSpPr>
            <a:spLocks noGrp="1"/>
          </p:cNvSpPr>
          <p:nvPr>
            <p:ph type="ftr" sz="quarter" idx="11"/>
          </p:nvPr>
        </p:nvSpPr>
        <p:spPr/>
        <p:txBody>
          <a:bodyPr/>
          <a:lstStyle/>
          <a:p>
            <a:r>
              <a:rPr lang="el-GR" smtClean="0">
                <a:solidFill>
                  <a:prstClr val="black">
                    <a:tint val="75000"/>
                  </a:prstClr>
                </a:solidFill>
              </a:rPr>
              <a:t>Μεταβλητές και Σταθερές</a:t>
            </a:r>
            <a:endParaRPr lang="el-GR">
              <a:solidFill>
                <a:prstClr val="black">
                  <a:tint val="75000"/>
                </a:prstClr>
              </a:solidFill>
            </a:endParaRPr>
          </a:p>
        </p:txBody>
      </p:sp>
      <p:sp>
        <p:nvSpPr>
          <p:cNvPr id="9" name="Θέση αριθμού διαφάνειας 8"/>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6195248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BF305053-5A33-4F9B-8AA6-8F267D164E9C}" type="datetime1">
              <a:rPr lang="el-GR" smtClean="0">
                <a:solidFill>
                  <a:prstClr val="black">
                    <a:tint val="75000"/>
                  </a:prstClr>
                </a:solidFill>
              </a:rPr>
              <a:pPr/>
              <a:t>16/9/2013</a:t>
            </a:fld>
            <a:endParaRPr lang="el-GR">
              <a:solidFill>
                <a:prstClr val="black">
                  <a:tint val="75000"/>
                </a:prstClr>
              </a:solidFill>
            </a:endParaRPr>
          </a:p>
        </p:txBody>
      </p:sp>
      <p:sp>
        <p:nvSpPr>
          <p:cNvPr id="4" name="Θέση υποσέλιδου 3"/>
          <p:cNvSpPr>
            <a:spLocks noGrp="1"/>
          </p:cNvSpPr>
          <p:nvPr>
            <p:ph type="ftr" sz="quarter" idx="11"/>
          </p:nvPr>
        </p:nvSpPr>
        <p:spPr/>
        <p:txBody>
          <a:bodyPr/>
          <a:lstStyle/>
          <a:p>
            <a:r>
              <a:rPr lang="el-GR" smtClean="0">
                <a:solidFill>
                  <a:prstClr val="black">
                    <a:tint val="75000"/>
                  </a:prstClr>
                </a:solidFill>
              </a:rPr>
              <a:t>Μεταβλητές και Σταθερές</a:t>
            </a:r>
            <a:endParaRPr lang="el-GR">
              <a:solidFill>
                <a:prstClr val="black">
                  <a:tint val="75000"/>
                </a:prstClr>
              </a:solidFill>
            </a:endParaRPr>
          </a:p>
        </p:txBody>
      </p:sp>
      <p:sp>
        <p:nvSpPr>
          <p:cNvPr id="5" name="Θέση αριθμού διαφάνειας 4"/>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7973877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F4439EEC-CF7D-4C88-9B60-E82861BB2316}" type="datetime1">
              <a:rPr lang="el-GR" smtClean="0">
                <a:solidFill>
                  <a:prstClr val="black">
                    <a:tint val="75000"/>
                  </a:prstClr>
                </a:solidFill>
              </a:rPr>
              <a:pPr/>
              <a:t>16/9/2013</a:t>
            </a:fld>
            <a:endParaRPr lang="el-GR">
              <a:solidFill>
                <a:prstClr val="black">
                  <a:tint val="75000"/>
                </a:prstClr>
              </a:solidFill>
            </a:endParaRPr>
          </a:p>
        </p:txBody>
      </p:sp>
      <p:sp>
        <p:nvSpPr>
          <p:cNvPr id="3" name="Θέση υποσέλιδου 2"/>
          <p:cNvSpPr>
            <a:spLocks noGrp="1"/>
          </p:cNvSpPr>
          <p:nvPr>
            <p:ph type="ftr" sz="quarter" idx="11"/>
          </p:nvPr>
        </p:nvSpPr>
        <p:spPr/>
        <p:txBody>
          <a:bodyPr/>
          <a:lstStyle/>
          <a:p>
            <a:r>
              <a:rPr lang="el-GR" smtClean="0">
                <a:solidFill>
                  <a:prstClr val="black">
                    <a:tint val="75000"/>
                  </a:prstClr>
                </a:solidFill>
              </a:rPr>
              <a:t>Μεταβλητές και Σταθερές</a:t>
            </a:r>
            <a:endParaRPr lang="el-GR">
              <a:solidFill>
                <a:prstClr val="black">
                  <a:tint val="75000"/>
                </a:prstClr>
              </a:solidFill>
            </a:endParaRPr>
          </a:p>
        </p:txBody>
      </p:sp>
      <p:sp>
        <p:nvSpPr>
          <p:cNvPr id="4" name="Θέση αριθμού διαφάνειας 3"/>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39803370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4BB49FDF-C408-4264-8A8C-3C76F6533E39}" type="datetime1">
              <a:rPr lang="el-GR" smtClean="0">
                <a:solidFill>
                  <a:prstClr val="black">
                    <a:tint val="75000"/>
                  </a:prstClr>
                </a:solidFill>
              </a:rPr>
              <a:pPr/>
              <a:t>16/9/2013</a:t>
            </a:fld>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Μεταβλητές και Σταθερές</a:t>
            </a:r>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42510635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3/9/2013</a:t>
            </a:r>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Συναρτήσεις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50950279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6FE559DB-3B2F-4DC1-BD07-E947F8856502}" type="datetime1">
              <a:rPr lang="el-GR" smtClean="0">
                <a:solidFill>
                  <a:prstClr val="black">
                    <a:tint val="75000"/>
                  </a:prstClr>
                </a:solidFill>
              </a:rPr>
              <a:pPr/>
              <a:t>16/9/2013</a:t>
            </a:fld>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Μεταβλητές και Σταθερές</a:t>
            </a:r>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6363671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8B37D99B-EDC4-43BC-9208-B34EA607D6B2}" type="datetime1">
              <a:rPr lang="el-GR" smtClean="0">
                <a:solidFill>
                  <a:prstClr val="black">
                    <a:tint val="75000"/>
                  </a:prstClr>
                </a:solidFill>
              </a:rPr>
              <a:pPr/>
              <a:t>16/9/2013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Μεταβλητές και Σταθερές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6152467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94E12613-1A66-4686-82F3-4DC9E06A82F0}" type="datetime1">
              <a:rPr lang="el-GR" smtClean="0">
                <a:solidFill>
                  <a:prstClr val="black">
                    <a:tint val="75000"/>
                  </a:prstClr>
                </a:solidFill>
              </a:rPr>
              <a:pPr/>
              <a:t>16/9/2013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Μεταβλητές και Σταθερές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676871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3/9/2013</a:t>
            </a:r>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Συναρτήσεις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0769996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r>
              <a:rPr lang="el-GR" smtClean="0">
                <a:solidFill>
                  <a:prstClr val="black">
                    <a:tint val="75000"/>
                  </a:prstClr>
                </a:solidFill>
              </a:rPr>
              <a:t>3/9/2013</a:t>
            </a:r>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Συναρτήσεις</a:t>
            </a:r>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8537541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r>
              <a:rPr lang="el-GR" smtClean="0">
                <a:solidFill>
                  <a:prstClr val="black">
                    <a:tint val="75000"/>
                  </a:prstClr>
                </a:solidFill>
              </a:rPr>
              <a:t>3/9/2013</a:t>
            </a:r>
            <a:endParaRPr lang="el-GR">
              <a:solidFill>
                <a:prstClr val="black">
                  <a:tint val="75000"/>
                </a:prstClr>
              </a:solidFill>
            </a:endParaRPr>
          </a:p>
        </p:txBody>
      </p:sp>
      <p:sp>
        <p:nvSpPr>
          <p:cNvPr id="8" name="Θέση υποσέλιδου 7"/>
          <p:cNvSpPr>
            <a:spLocks noGrp="1"/>
          </p:cNvSpPr>
          <p:nvPr>
            <p:ph type="ftr" sz="quarter" idx="11"/>
          </p:nvPr>
        </p:nvSpPr>
        <p:spPr/>
        <p:txBody>
          <a:bodyPr/>
          <a:lstStyle/>
          <a:p>
            <a:r>
              <a:rPr lang="el-GR" smtClean="0">
                <a:solidFill>
                  <a:prstClr val="black">
                    <a:tint val="75000"/>
                  </a:prstClr>
                </a:solidFill>
              </a:rPr>
              <a:t>Συναρτήσεις</a:t>
            </a:r>
            <a:endParaRPr lang="el-GR">
              <a:solidFill>
                <a:prstClr val="black">
                  <a:tint val="75000"/>
                </a:prstClr>
              </a:solidFill>
            </a:endParaRPr>
          </a:p>
        </p:txBody>
      </p:sp>
      <p:sp>
        <p:nvSpPr>
          <p:cNvPr id="9" name="Θέση αριθμού διαφάνειας 8"/>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74826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r>
              <a:rPr lang="el-GR" smtClean="0">
                <a:solidFill>
                  <a:prstClr val="black">
                    <a:tint val="75000"/>
                  </a:prstClr>
                </a:solidFill>
              </a:rPr>
              <a:t>3/9/2013</a:t>
            </a:r>
            <a:endParaRPr lang="el-GR">
              <a:solidFill>
                <a:prstClr val="black">
                  <a:tint val="75000"/>
                </a:prstClr>
              </a:solidFill>
            </a:endParaRPr>
          </a:p>
        </p:txBody>
      </p:sp>
      <p:sp>
        <p:nvSpPr>
          <p:cNvPr id="4" name="Θέση υποσέλιδου 3"/>
          <p:cNvSpPr>
            <a:spLocks noGrp="1"/>
          </p:cNvSpPr>
          <p:nvPr>
            <p:ph type="ftr" sz="quarter" idx="11"/>
          </p:nvPr>
        </p:nvSpPr>
        <p:spPr/>
        <p:txBody>
          <a:bodyPr/>
          <a:lstStyle/>
          <a:p>
            <a:r>
              <a:rPr lang="el-GR" smtClean="0">
                <a:solidFill>
                  <a:prstClr val="black">
                    <a:tint val="75000"/>
                  </a:prstClr>
                </a:solidFill>
              </a:rPr>
              <a:t>Συναρτήσεις</a:t>
            </a:r>
            <a:endParaRPr lang="el-GR">
              <a:solidFill>
                <a:prstClr val="black">
                  <a:tint val="75000"/>
                </a:prstClr>
              </a:solidFill>
            </a:endParaRPr>
          </a:p>
        </p:txBody>
      </p:sp>
      <p:sp>
        <p:nvSpPr>
          <p:cNvPr id="5" name="Θέση αριθμού διαφάνειας 4"/>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0373365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r>
              <a:rPr lang="el-GR" smtClean="0">
                <a:solidFill>
                  <a:prstClr val="black">
                    <a:tint val="75000"/>
                  </a:prstClr>
                </a:solidFill>
              </a:rPr>
              <a:t>3/9/2013</a:t>
            </a:r>
            <a:endParaRPr lang="el-GR">
              <a:solidFill>
                <a:prstClr val="black">
                  <a:tint val="75000"/>
                </a:prstClr>
              </a:solidFill>
            </a:endParaRPr>
          </a:p>
        </p:txBody>
      </p:sp>
      <p:sp>
        <p:nvSpPr>
          <p:cNvPr id="3" name="Θέση υποσέλιδου 2"/>
          <p:cNvSpPr>
            <a:spLocks noGrp="1"/>
          </p:cNvSpPr>
          <p:nvPr>
            <p:ph type="ftr" sz="quarter" idx="11"/>
          </p:nvPr>
        </p:nvSpPr>
        <p:spPr/>
        <p:txBody>
          <a:bodyPr/>
          <a:lstStyle/>
          <a:p>
            <a:r>
              <a:rPr lang="el-GR" smtClean="0">
                <a:solidFill>
                  <a:prstClr val="black">
                    <a:tint val="75000"/>
                  </a:prstClr>
                </a:solidFill>
              </a:rPr>
              <a:t>Συναρτήσεις</a:t>
            </a:r>
            <a:endParaRPr lang="el-GR">
              <a:solidFill>
                <a:prstClr val="black">
                  <a:tint val="75000"/>
                </a:prstClr>
              </a:solidFill>
            </a:endParaRPr>
          </a:p>
        </p:txBody>
      </p:sp>
      <p:sp>
        <p:nvSpPr>
          <p:cNvPr id="4" name="Θέση αριθμού διαφάνειας 3"/>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9056998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r>
              <a:rPr lang="el-GR" smtClean="0">
                <a:solidFill>
                  <a:prstClr val="black">
                    <a:tint val="75000"/>
                  </a:prstClr>
                </a:solidFill>
              </a:rPr>
              <a:t>3/9/2013</a:t>
            </a:r>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Συναρτήσεις</a:t>
            </a:r>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7780182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r>
              <a:rPr lang="el-GR" smtClean="0">
                <a:solidFill>
                  <a:prstClr val="black">
                    <a:tint val="75000"/>
                  </a:prstClr>
                </a:solidFill>
              </a:rPr>
              <a:t>3/9/2013</a:t>
            </a:r>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Συναρτήσεις</a:t>
            </a:r>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1836463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l-GR" smtClean="0">
                <a:solidFill>
                  <a:prstClr val="black">
                    <a:tint val="75000"/>
                  </a:prstClr>
                </a:solidFill>
              </a:rPr>
              <a:t>3/9/2013</a:t>
            </a:r>
            <a:endParaRPr lang="el-GR">
              <a:solidFill>
                <a:prstClr val="black">
                  <a:tint val="75000"/>
                </a:prstClr>
              </a:solidFill>
            </a:endParaRP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smtClean="0">
                <a:solidFill>
                  <a:prstClr val="black">
                    <a:tint val="75000"/>
                  </a:prstClr>
                </a:solidFill>
              </a:rPr>
              <a:t>Συναρτήσεις</a:t>
            </a:r>
            <a:endParaRPr lang="el-GR">
              <a:solidFill>
                <a:prstClr val="black">
                  <a:tint val="75000"/>
                </a:prstClr>
              </a:solidFill>
            </a:endParaRP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4055113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bwMode="ltGray">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D16511-B61B-493E-890A-4C0DD9F4835F}" type="datetime1">
              <a:rPr lang="el-GR" smtClean="0">
                <a:solidFill>
                  <a:prstClr val="black">
                    <a:tint val="75000"/>
                  </a:prstClr>
                </a:solidFill>
              </a:rPr>
              <a:pPr/>
              <a:t>16/9/2013</a:t>
            </a:fld>
            <a:endParaRPr lang="el-GR">
              <a:solidFill>
                <a:prstClr val="black">
                  <a:tint val="75000"/>
                </a:prstClr>
              </a:solidFill>
            </a:endParaRP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smtClean="0">
                <a:solidFill>
                  <a:prstClr val="black">
                    <a:tint val="75000"/>
                  </a:prstClr>
                </a:solidFill>
              </a:rPr>
              <a:t>Μεταβλητές και Σταθερές</a:t>
            </a:r>
            <a:endParaRPr lang="el-GR">
              <a:solidFill>
                <a:prstClr val="black">
                  <a:tint val="75000"/>
                </a:prstClr>
              </a:solidFill>
            </a:endParaRP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09097332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www.teilar.gr/" TargetMode="External"/><Relationship Id="rId7" Type="http://schemas.openxmlformats.org/officeDocument/2006/relationships/hyperlink" Target="http://www.edulll.gr/" TargetMode="Externa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image" Target="../media/image2.png"/><Relationship Id="rId5" Type="http://schemas.openxmlformats.org/officeDocument/2006/relationships/hyperlink" Target="http://creativecommons.org/licenses/by-nc-nd/3.0/deed.el" TargetMode="Externa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tags" Target="../tags/tag10.xml"/><Relationship Id="rId4"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15.xml"/><Relationship Id="rId1" Type="http://schemas.openxmlformats.org/officeDocument/2006/relationships/tags" Target="../tags/tag14.xml"/></Relationships>
</file>

<file path=ppt/slides/_rels/slide14.xml.rels><?xml version="1.0" encoding="UTF-8" standalone="yes"?>
<Relationships xmlns="http://schemas.openxmlformats.org/package/2006/relationships"><Relationship Id="rId3" Type="http://schemas.openxmlformats.org/officeDocument/2006/relationships/tags" Target="../tags/tag18.xml"/><Relationship Id="rId2" Type="http://schemas.openxmlformats.org/officeDocument/2006/relationships/tags" Target="../tags/tag17.xml"/><Relationship Id="rId1" Type="http://schemas.openxmlformats.org/officeDocument/2006/relationships/tags" Target="../tags/tag16.xml"/><Relationship Id="rId5" Type="http://schemas.openxmlformats.org/officeDocument/2006/relationships/slideLayout" Target="../slideLayouts/slideLayout6.xml"/><Relationship Id="rId4" Type="http://schemas.openxmlformats.org/officeDocument/2006/relationships/tags" Target="../tags/tag19.xml"/></Relationships>
</file>

<file path=ppt/slides/_rels/slide15.xml.rels><?xml version="1.0" encoding="UTF-8" standalone="yes"?>
<Relationships xmlns="http://schemas.openxmlformats.org/package/2006/relationships"><Relationship Id="rId8" Type="http://schemas.microsoft.com/office/2007/relationships/hdphoto" Target="../media/hdphoto1.wdp"/><Relationship Id="rId3" Type="http://schemas.openxmlformats.org/officeDocument/2006/relationships/tags" Target="../tags/tag22.xml"/><Relationship Id="rId7" Type="http://schemas.openxmlformats.org/officeDocument/2006/relationships/image" Target="../media/image5.jpeg"/><Relationship Id="rId2" Type="http://schemas.openxmlformats.org/officeDocument/2006/relationships/tags" Target="../tags/tag21.xml"/><Relationship Id="rId1" Type="http://schemas.openxmlformats.org/officeDocument/2006/relationships/tags" Target="../tags/tag20.xml"/><Relationship Id="rId6" Type="http://schemas.openxmlformats.org/officeDocument/2006/relationships/slide" Target="slide5.xml"/><Relationship Id="rId5" Type="http://schemas.openxmlformats.org/officeDocument/2006/relationships/slideLayout" Target="../slideLayouts/slideLayout6.xml"/><Relationship Id="rId4" Type="http://schemas.openxmlformats.org/officeDocument/2006/relationships/tags" Target="../tags/tag23.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2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creativecommons.org/licenses/by-nc-nd/3.0/deed.el" TargetMode="Externa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27.xml"/><Relationship Id="rId1" Type="http://schemas.openxmlformats.org/officeDocument/2006/relationships/tags" Target="../tags/tag2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29.xml"/><Relationship Id="rId1" Type="http://schemas.openxmlformats.org/officeDocument/2006/relationships/tags" Target="../tags/tag28.xml"/></Relationships>
</file>

<file path=ppt/slides/_rels/slide23.xml.rels><?xml version="1.0" encoding="UTF-8" standalone="yes"?>
<Relationships xmlns="http://schemas.openxmlformats.org/package/2006/relationships"><Relationship Id="rId3" Type="http://schemas.openxmlformats.org/officeDocument/2006/relationships/tags" Target="../tags/tag32.xml"/><Relationship Id="rId7" Type="http://schemas.microsoft.com/office/2007/relationships/hdphoto" Target="../media/hdphoto1.wdp"/><Relationship Id="rId2" Type="http://schemas.openxmlformats.org/officeDocument/2006/relationships/tags" Target="../tags/tag31.xml"/><Relationship Id="rId1" Type="http://schemas.openxmlformats.org/officeDocument/2006/relationships/tags" Target="../tags/tag30.xml"/><Relationship Id="rId6" Type="http://schemas.openxmlformats.org/officeDocument/2006/relationships/image" Target="../media/image5.jpeg"/><Relationship Id="rId5" Type="http://schemas.openxmlformats.org/officeDocument/2006/relationships/slide" Target="slide5.xml"/><Relationship Id="rId4"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4.xml"/><Relationship Id="rId7" Type="http://schemas.microsoft.com/office/2007/relationships/hdphoto" Target="../media/hdphoto1.wdp"/><Relationship Id="rId2" Type="http://schemas.openxmlformats.org/officeDocument/2006/relationships/tags" Target="../tags/tag34.xml"/><Relationship Id="rId1" Type="http://schemas.openxmlformats.org/officeDocument/2006/relationships/tags" Target="../tags/tag33.xml"/><Relationship Id="rId6" Type="http://schemas.openxmlformats.org/officeDocument/2006/relationships/image" Target="../media/image5.jpeg"/><Relationship Id="rId5" Type="http://schemas.openxmlformats.org/officeDocument/2006/relationships/slide" Target="slide5.xml"/><Relationship Id="rId4" Type="http://schemas.openxmlformats.org/officeDocument/2006/relationships/image" Target="../media/image7.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36.xml"/><Relationship Id="rId1" Type="http://schemas.openxmlformats.org/officeDocument/2006/relationships/tags" Target="../tags/tag3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8.xml"/><Relationship Id="rId1" Type="http://schemas.openxmlformats.org/officeDocument/2006/relationships/tags" Target="../tags/tag37.xml"/><Relationship Id="rId6" Type="http://schemas.microsoft.com/office/2007/relationships/hdphoto" Target="../media/hdphoto1.wdp"/><Relationship Id="rId5" Type="http://schemas.openxmlformats.org/officeDocument/2006/relationships/image" Target="../media/image5.jpeg"/><Relationship Id="rId4" Type="http://schemas.openxmlformats.org/officeDocument/2006/relationships/slide" Target="slide5.xml"/></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40.xml"/><Relationship Id="rId1" Type="http://schemas.openxmlformats.org/officeDocument/2006/relationships/tags" Target="../tags/tag39.xml"/></Relationships>
</file>

<file path=ppt/slides/_rels/slide3.xml.rels><?xml version="1.0" encoding="UTF-8" standalone="yes"?>
<Relationships xmlns="http://schemas.openxmlformats.org/package/2006/relationships"><Relationship Id="rId3" Type="http://schemas.openxmlformats.org/officeDocument/2006/relationships/hyperlink" Target="http://www.edulll.gr/" TargetMode="External"/><Relationship Id="rId2" Type="http://schemas.openxmlformats.org/officeDocument/2006/relationships/slideLayout" Target="../slideLayouts/slideLayout2.xml"/><Relationship Id="rId1" Type="http://schemas.openxmlformats.org/officeDocument/2006/relationships/tags" Target="../tags/tag4.xml"/><Relationship Id="rId4" Type="http://schemas.openxmlformats.org/officeDocument/2006/relationships/image" Target="../media/image4.png"/></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1.xml"/></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3.xml"/><Relationship Id="rId1" Type="http://schemas.openxmlformats.org/officeDocument/2006/relationships/tags" Target="../tags/tag42.xml"/><Relationship Id="rId6" Type="http://schemas.microsoft.com/office/2007/relationships/hdphoto" Target="../media/hdphoto1.wdp"/><Relationship Id="rId5" Type="http://schemas.openxmlformats.org/officeDocument/2006/relationships/image" Target="../media/image5.jpeg"/><Relationship Id="rId4" Type="http://schemas.openxmlformats.org/officeDocument/2006/relationships/slide" Target="slide5.xml"/></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45.xml"/><Relationship Id="rId1" Type="http://schemas.openxmlformats.org/officeDocument/2006/relationships/tags" Target="../tags/tag44.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48.xml"/><Relationship Id="rId1" Type="http://schemas.openxmlformats.org/officeDocument/2006/relationships/tags" Target="../tags/tag47.xml"/></Relationships>
</file>

<file path=ppt/slides/_rels/slide3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0.xml"/><Relationship Id="rId1" Type="http://schemas.openxmlformats.org/officeDocument/2006/relationships/tags" Target="../tags/tag49.xml"/><Relationship Id="rId6" Type="http://schemas.microsoft.com/office/2007/relationships/hdphoto" Target="../media/hdphoto1.wdp"/><Relationship Id="rId5" Type="http://schemas.openxmlformats.org/officeDocument/2006/relationships/image" Target="../media/image5.jpeg"/><Relationship Id="rId4" Type="http://schemas.openxmlformats.org/officeDocument/2006/relationships/slide" Target="slide5.xml"/></Relationships>
</file>

<file path=ppt/slides/_rels/slide37.xml.rels><?xml version="1.0" encoding="UTF-8" standalone="yes"?>
<Relationships xmlns="http://schemas.openxmlformats.org/package/2006/relationships"><Relationship Id="rId3" Type="http://schemas.openxmlformats.org/officeDocument/2006/relationships/hyperlink" Target="http://creativecommons.org/licenses/by-nc-nd/3.0/deed.el" TargetMode="External"/><Relationship Id="rId2" Type="http://schemas.openxmlformats.org/officeDocument/2006/relationships/slideLayout" Target="../slideLayouts/slideLayout12.xml"/><Relationship Id="rId1" Type="http://schemas.openxmlformats.org/officeDocument/2006/relationships/tags" Target="../tags/tag51.xml"/><Relationship Id="rId6" Type="http://schemas.openxmlformats.org/officeDocument/2006/relationships/image" Target="../media/image3.png"/><Relationship Id="rId5" Type="http://schemas.openxmlformats.org/officeDocument/2006/relationships/hyperlink" Target="http://www.edulll.gr/" TargetMode="Externa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slide" Target="slide29.xml"/><Relationship Id="rId3" Type="http://schemas.openxmlformats.org/officeDocument/2006/relationships/slide" Target="slide6.xml"/><Relationship Id="rId7" Type="http://schemas.openxmlformats.org/officeDocument/2006/relationships/slide" Target="slide26.xml"/><Relationship Id="rId2" Type="http://schemas.openxmlformats.org/officeDocument/2006/relationships/slideLayout" Target="../slideLayouts/slideLayout6.xml"/><Relationship Id="rId1" Type="http://schemas.openxmlformats.org/officeDocument/2006/relationships/tags" Target="../tags/tag5.xml"/><Relationship Id="rId6" Type="http://schemas.openxmlformats.org/officeDocument/2006/relationships/slide" Target="slide24.xml"/><Relationship Id="rId5" Type="http://schemas.openxmlformats.org/officeDocument/2006/relationships/slide" Target="slide16.xml"/><Relationship Id="rId4" Type="http://schemas.openxmlformats.org/officeDocument/2006/relationships/slide" Target="slide10.xml"/><Relationship Id="rId9" Type="http://schemas.openxmlformats.org/officeDocument/2006/relationships/slide" Target="slide3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6.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xml"/><Relationship Id="rId1" Type="http://schemas.openxmlformats.org/officeDocument/2006/relationships/tags" Target="../tags/tag7.xml"/></Relationships>
</file>

<file path=ppt/slides/_rels/slide9.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Layout" Target="../slideLayouts/slideLayout2.xml"/><Relationship Id="rId1" Type="http://schemas.openxmlformats.org/officeDocument/2006/relationships/tags" Target="../tags/tag9.xml"/><Relationship Id="rId5" Type="http://schemas.microsoft.com/office/2007/relationships/hdphoto" Target="../media/hdphoto1.wdp"/><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Ομάδα 1" descr="Λογότυπο του Τεϊ Θεσσαλίας. Τεχνολογικό Εκπαιδευτικό Ίδρυμα Θεσσαλίας."/>
          <p:cNvGrpSpPr>
            <a:grpSpLocks/>
          </p:cNvGrpSpPr>
          <p:nvPr/>
        </p:nvGrpSpPr>
        <p:grpSpPr bwMode="auto">
          <a:xfrm>
            <a:off x="611188" y="461963"/>
            <a:ext cx="3455987" cy="1041400"/>
            <a:chOff x="611559" y="461813"/>
            <a:chExt cx="3456384" cy="1041770"/>
          </a:xfrm>
        </p:grpSpPr>
        <p:pic>
          <p:nvPicPr>
            <p:cNvPr id="8" name="Εικόνα 1" descr="Λογότυπο του Τεϊ Θεσσαλίας." title="Λογότυπο του Ιδρύματος.">
              <a:hlinkClick r:id="rId3" tooltip="Μετάβαση στη σελίδα του Ιδρύματος"/>
            </p:cNvPr>
            <p:cNvPicPr>
              <a:picLocks noChangeAspect="1" noChangeArrowheads="1"/>
            </p:cNvPicPr>
            <p:nvPr/>
          </p:nvPicPr>
          <p:blipFill>
            <a:blip r:embed="rId4"/>
            <a:srcRect/>
            <a:stretch>
              <a:fillRect/>
            </a:stretch>
          </p:blipFill>
          <p:spPr bwMode="gray">
            <a:xfrm>
              <a:off x="611559" y="461813"/>
              <a:ext cx="1079624" cy="1041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Θέση περιεχομένου 1"/>
            <p:cNvSpPr txBox="1">
              <a:spLocks noChangeArrowheads="1"/>
            </p:cNvSpPr>
            <p:nvPr/>
          </p:nvSpPr>
          <p:spPr bwMode="auto">
            <a:xfrm>
              <a:off x="1810182" y="484376"/>
              <a:ext cx="2257761"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l-GR" sz="2000" dirty="0">
                  <a:solidFill>
                    <a:prstClr val="black"/>
                  </a:solidFill>
                </a:rPr>
                <a:t>Τεχνολογικό Εκπαιδευτικό </a:t>
              </a:r>
            </a:p>
            <a:p>
              <a:pPr eaLnBrk="1" hangingPunct="1"/>
              <a:r>
                <a:rPr lang="el-GR" sz="2000" dirty="0">
                  <a:solidFill>
                    <a:prstClr val="black"/>
                  </a:solidFill>
                </a:rPr>
                <a:t>Ίδρυμα Θεσσαλίας</a:t>
              </a:r>
            </a:p>
          </p:txBody>
        </p:sp>
      </p:grpSp>
      <p:sp>
        <p:nvSpPr>
          <p:cNvPr id="2" name="Τίτλος 1"/>
          <p:cNvSpPr>
            <a:spLocks noGrp="1"/>
          </p:cNvSpPr>
          <p:nvPr>
            <p:ph type="ctrTitle"/>
          </p:nvPr>
        </p:nvSpPr>
        <p:spPr>
          <a:xfrm>
            <a:off x="715963" y="1670943"/>
            <a:ext cx="7772400" cy="1470025"/>
          </a:xfrm>
        </p:spPr>
        <p:txBody>
          <a:bodyPr/>
          <a:lstStyle/>
          <a:p>
            <a:r>
              <a:rPr lang="el-GR" b="1" dirty="0" smtClean="0"/>
              <a:t>Προγραμματισμός ΗΥ   </a:t>
            </a:r>
            <a:endParaRPr lang="el-GR" b="1" dirty="0"/>
          </a:p>
        </p:txBody>
      </p:sp>
      <p:sp>
        <p:nvSpPr>
          <p:cNvPr id="6" name="Θέση περιεχομένου 1"/>
          <p:cNvSpPr txBox="1">
            <a:spLocks/>
          </p:cNvSpPr>
          <p:nvPr/>
        </p:nvSpPr>
        <p:spPr>
          <a:xfrm>
            <a:off x="1401763" y="3140968"/>
            <a:ext cx="6400800" cy="2232248"/>
          </a:xfrm>
          <a:prstGeom prst="rect">
            <a:avLst/>
          </a:prstGeom>
        </p:spPr>
        <p:txBody>
          <a:bodyPr anchor="ct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Bef>
                <a:spcPts val="0"/>
              </a:spcBef>
              <a:buFont typeface="Arial" pitchFamily="34" charset="0"/>
              <a:buNone/>
              <a:defRPr/>
            </a:pPr>
            <a:r>
              <a:rPr lang="el-GR" sz="2800" b="1" dirty="0" smtClean="0">
                <a:solidFill>
                  <a:prstClr val="black"/>
                </a:solidFill>
              </a:rPr>
              <a:t>Ενότητα </a:t>
            </a:r>
            <a:r>
              <a:rPr lang="en-US" sz="2800" b="1" dirty="0">
                <a:solidFill>
                  <a:prstClr val="black"/>
                </a:solidFill>
              </a:rPr>
              <a:t>7</a:t>
            </a:r>
            <a:r>
              <a:rPr lang="en-US" sz="2800" b="1" dirty="0" smtClean="0">
                <a:solidFill>
                  <a:prstClr val="black"/>
                </a:solidFill>
              </a:rPr>
              <a:t>:</a:t>
            </a:r>
            <a:r>
              <a:rPr lang="el-GR" sz="2800" b="1" dirty="0" smtClean="0">
                <a:solidFill>
                  <a:prstClr val="black"/>
                </a:solidFill>
              </a:rPr>
              <a:t>  </a:t>
            </a:r>
            <a:r>
              <a:rPr lang="el-GR" sz="2800" dirty="0" smtClean="0">
                <a:solidFill>
                  <a:prstClr val="black"/>
                </a:solidFill>
              </a:rPr>
              <a:t>Συναρτήσεις. </a:t>
            </a:r>
          </a:p>
          <a:p>
            <a:pPr marL="0" indent="0" algn="ctr">
              <a:spcBef>
                <a:spcPts val="0"/>
              </a:spcBef>
              <a:buFont typeface="Arial" pitchFamily="34" charset="0"/>
              <a:buNone/>
              <a:defRPr/>
            </a:pPr>
            <a:r>
              <a:rPr lang="el-GR" sz="2800" dirty="0" smtClean="0">
                <a:solidFill>
                  <a:prstClr val="black"/>
                </a:solidFill>
              </a:rPr>
              <a:t> </a:t>
            </a:r>
            <a:r>
              <a:rPr lang="el-GR" sz="4400" b="1" dirty="0" smtClean="0">
                <a:solidFill>
                  <a:prstClr val="black"/>
                </a:solidFill>
              </a:rPr>
              <a:t>   </a:t>
            </a:r>
            <a:r>
              <a:rPr lang="el-GR" sz="2800" dirty="0" smtClean="0">
                <a:solidFill>
                  <a:prstClr val="black"/>
                </a:solidFill>
              </a:rPr>
              <a:t>Διδ</a:t>
            </a:r>
            <a:r>
              <a:rPr lang="el-GR" sz="2800" dirty="0">
                <a:solidFill>
                  <a:prstClr val="black"/>
                </a:solidFill>
              </a:rPr>
              <a:t>ά</a:t>
            </a:r>
            <a:r>
              <a:rPr lang="el-GR" sz="2800" dirty="0" smtClean="0">
                <a:solidFill>
                  <a:prstClr val="black"/>
                </a:solidFill>
              </a:rPr>
              <a:t>σκων: Ηλίας Κ Σάββας, </a:t>
            </a:r>
          </a:p>
          <a:p>
            <a:pPr marL="0" indent="0" algn="ctr">
              <a:spcBef>
                <a:spcPts val="0"/>
              </a:spcBef>
              <a:buFont typeface="Arial" pitchFamily="34" charset="0"/>
              <a:buNone/>
              <a:defRPr/>
            </a:pPr>
            <a:r>
              <a:rPr lang="el-GR" sz="2800" dirty="0" smtClean="0">
                <a:solidFill>
                  <a:prstClr val="black"/>
                </a:solidFill>
              </a:rPr>
              <a:t>Αναπληρωτής Καθηγητής.</a:t>
            </a:r>
          </a:p>
          <a:p>
            <a:pPr marL="0" indent="0" algn="ctr">
              <a:spcBef>
                <a:spcPts val="0"/>
              </a:spcBef>
              <a:buFont typeface="Arial" pitchFamily="34" charset="0"/>
              <a:buNone/>
              <a:defRPr/>
            </a:pPr>
            <a:r>
              <a:rPr lang="el-GR" sz="2800" dirty="0" smtClean="0">
                <a:solidFill>
                  <a:prstClr val="black"/>
                </a:solidFill>
              </a:rPr>
              <a:t>Τμήμα Μηχανικών Πληροφορικής, Τεχνολογικής Εκπαίδευσης. </a:t>
            </a:r>
            <a:endParaRPr lang="en-US" sz="4400" b="1" dirty="0" smtClean="0">
              <a:solidFill>
                <a:prstClr val="black"/>
              </a:solidFill>
            </a:endParaRPr>
          </a:p>
        </p:txBody>
      </p:sp>
      <p:pic>
        <p:nvPicPr>
          <p:cNvPr id="10" name="Εικόνα 1" descr="Λογότυπο για Άδειες χρήσης Creative Commons, B Y, NC, ND." title="Λογότυπο Creative Commons. ">
            <a:hlinkClick r:id="rId5" tooltip="Μετάβαση στην Άδεια Χρήσης"/>
          </p:cNvPr>
          <p:cNvPicPr>
            <a:picLocks noChangeAspect="1" noChangeArrowheads="1"/>
          </p:cNvPicPr>
          <p:nvPr/>
        </p:nvPicPr>
        <p:blipFill>
          <a:blip r:embed="rId6"/>
          <a:srcRect/>
          <a:stretch>
            <a:fillRect/>
          </a:stretch>
        </p:blipFill>
        <p:spPr bwMode="auto">
          <a:xfrm>
            <a:off x="1908175" y="5949950"/>
            <a:ext cx="1584325" cy="554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Εικόνα 2" descr="Λογότυπο Επιχειρησιακού Προγράμματος Εκπαίδευση και Δια βίου Μάθηση του Υπουργείου Παιδείας, ΕΣΠΑ 2007 - 2013, με τη σημαία της Ευρωπαϊκής Ένωσης, το οποίο συγχρηματοδοτείται από την Ευρωπαϊκή Ένωση (Ευρωπαϊκό Κοινωνικό Ταμείο) και από εθνικούς πόρους. " title="Λογότυπο Χρηματοδότησης. ">
            <a:hlinkClick r:id="rId7" tooltip="Μετάβαση σε www.edulll.gr"/>
          </p:cNvPr>
          <p:cNvPicPr>
            <a:picLocks noChangeAspect="1" noChangeArrowheads="1"/>
          </p:cNvPicPr>
          <p:nvPr/>
        </p:nvPicPr>
        <p:blipFill>
          <a:blip r:embed="rId8"/>
          <a:srcRect/>
          <a:stretch>
            <a:fillRect/>
          </a:stretch>
        </p:blipFill>
        <p:spPr bwMode="auto">
          <a:xfrm>
            <a:off x="3492500" y="565785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31475470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Συναρτήσεις</a:t>
            </a:r>
          </a:p>
        </p:txBody>
      </p:sp>
      <p:sp>
        <p:nvSpPr>
          <p:cNvPr id="3" name="Θέση περιεχομένου 1" descr="Τμήμα προγράμματος: Int minimum, παρένθεση int a, κόμμα int b, κλείσιμο παρένθεσης. Enter, άγκιστρο. Enter, if, a μικρότερο του b. Enter, return a. Enter, else. Enter, return b. Enter, κλείσιμο αγκίστρου.&#10;"/>
          <p:cNvSpPr>
            <a:spLocks noGrp="1"/>
          </p:cNvSpPr>
          <p:nvPr>
            <p:ph sz="half" idx="1"/>
            <p:custDataLst>
              <p:tags r:id="rId2"/>
            </p:custDataLst>
          </p:nvPr>
        </p:nvSpPr>
        <p:spPr>
          <a:xfrm>
            <a:off x="457200" y="1600201"/>
            <a:ext cx="4038600" cy="3629000"/>
          </a:xfrm>
        </p:spPr>
        <p:txBody>
          <a:bodyPr>
            <a:normAutofit/>
          </a:bodyPr>
          <a:lstStyle/>
          <a:p>
            <a:pPr marL="517525" lvl="0" indent="-517525" defTabSz="1008063" eaLnBrk="0" fontAlgn="base" hangingPunct="0">
              <a:spcAft>
                <a:spcPct val="0"/>
              </a:spcAft>
              <a:buClr>
                <a:srgbClr val="660000"/>
              </a:buClr>
              <a:buSzPct val="70000"/>
              <a:buNone/>
            </a:pPr>
            <a:r>
              <a:rPr lang="en-US" sz="3500" kern="0" dirty="0" smtClean="0">
                <a:solidFill>
                  <a:srgbClr val="C00000"/>
                </a:solidFill>
              </a:rPr>
              <a:t> </a:t>
            </a:r>
            <a:r>
              <a:rPr lang="en-US" sz="2400" b="1" kern="0" dirty="0" err="1" smtClean="0">
                <a:solidFill>
                  <a:srgbClr val="C00000"/>
                </a:solidFill>
              </a:rPr>
              <a:t>int</a:t>
            </a:r>
            <a:r>
              <a:rPr lang="en-US" sz="2400" b="1" kern="0" dirty="0" smtClean="0">
                <a:solidFill>
                  <a:srgbClr val="C00000"/>
                </a:solidFill>
              </a:rPr>
              <a:t> </a:t>
            </a:r>
            <a:r>
              <a:rPr lang="en-US" sz="2400" b="1" kern="0" dirty="0" smtClean="0">
                <a:solidFill>
                  <a:srgbClr val="000099"/>
                </a:solidFill>
              </a:rPr>
              <a:t>minimum</a:t>
            </a:r>
            <a:r>
              <a:rPr lang="en-US" sz="2400" b="1" kern="0" dirty="0" smtClean="0">
                <a:solidFill>
                  <a:schemeClr val="accent6">
                    <a:lumMod val="50000"/>
                  </a:schemeClr>
                </a:solidFill>
              </a:rPr>
              <a:t>(</a:t>
            </a:r>
            <a:r>
              <a:rPr lang="en-US" sz="2400" b="1" kern="0" dirty="0" err="1" smtClean="0">
                <a:solidFill>
                  <a:schemeClr val="accent6">
                    <a:lumMod val="50000"/>
                  </a:schemeClr>
                </a:solidFill>
              </a:rPr>
              <a:t>int</a:t>
            </a:r>
            <a:r>
              <a:rPr lang="en-US" sz="2400" b="1" kern="0" dirty="0" smtClean="0">
                <a:solidFill>
                  <a:schemeClr val="accent6">
                    <a:lumMod val="50000"/>
                  </a:schemeClr>
                </a:solidFill>
              </a:rPr>
              <a:t> a, </a:t>
            </a:r>
            <a:r>
              <a:rPr lang="en-US" sz="2400" b="1" kern="0" dirty="0" err="1" smtClean="0">
                <a:solidFill>
                  <a:schemeClr val="accent6">
                    <a:lumMod val="50000"/>
                  </a:schemeClr>
                </a:solidFill>
              </a:rPr>
              <a:t>int</a:t>
            </a:r>
            <a:r>
              <a:rPr lang="en-US" sz="2400" b="1" kern="0" dirty="0" smtClean="0">
                <a:solidFill>
                  <a:schemeClr val="accent6">
                    <a:lumMod val="50000"/>
                  </a:schemeClr>
                </a:solidFill>
              </a:rPr>
              <a:t> b)</a:t>
            </a:r>
          </a:p>
          <a:p>
            <a:pPr marL="517525" lvl="0" indent="-517525" defTabSz="1008063" eaLnBrk="0" fontAlgn="base" hangingPunct="0">
              <a:spcAft>
                <a:spcPct val="0"/>
              </a:spcAft>
              <a:buClr>
                <a:srgbClr val="660000"/>
              </a:buClr>
              <a:buSzPct val="70000"/>
              <a:buNone/>
            </a:pPr>
            <a:r>
              <a:rPr lang="en-US" sz="2400" b="1" kern="0" dirty="0" smtClean="0">
                <a:solidFill>
                  <a:srgbClr val="000000"/>
                </a:solidFill>
              </a:rPr>
              <a:t>{</a:t>
            </a:r>
          </a:p>
          <a:p>
            <a:pPr marL="517525" lvl="0" indent="-517525" defTabSz="1008063" eaLnBrk="0" fontAlgn="base" hangingPunct="0">
              <a:spcAft>
                <a:spcPct val="0"/>
              </a:spcAft>
              <a:buClr>
                <a:srgbClr val="660000"/>
              </a:buClr>
              <a:buSzPct val="70000"/>
              <a:buNone/>
            </a:pPr>
            <a:r>
              <a:rPr lang="en-US" sz="2400" b="1" kern="0" dirty="0" smtClean="0">
                <a:solidFill>
                  <a:srgbClr val="000000"/>
                </a:solidFill>
              </a:rPr>
              <a:t>      if (a &lt; b)</a:t>
            </a:r>
          </a:p>
          <a:p>
            <a:pPr marL="517525" lvl="0" indent="-517525" defTabSz="1008063" eaLnBrk="0" fontAlgn="base" hangingPunct="0">
              <a:spcAft>
                <a:spcPct val="0"/>
              </a:spcAft>
              <a:buClr>
                <a:srgbClr val="660000"/>
              </a:buClr>
              <a:buSzPct val="70000"/>
              <a:buNone/>
            </a:pPr>
            <a:r>
              <a:rPr lang="en-US" sz="2400" b="1" kern="0" dirty="0" smtClean="0">
                <a:solidFill>
                  <a:srgbClr val="00B050"/>
                </a:solidFill>
              </a:rPr>
              <a:t>         </a:t>
            </a:r>
            <a:r>
              <a:rPr lang="en-US" sz="2400" b="1" kern="0" dirty="0" smtClean="0">
                <a:solidFill>
                  <a:srgbClr val="00602B"/>
                </a:solidFill>
              </a:rPr>
              <a:t>return a</a:t>
            </a:r>
            <a:r>
              <a:rPr lang="en-US" sz="2400" kern="0" dirty="0" smtClean="0"/>
              <a:t>;</a:t>
            </a:r>
          </a:p>
          <a:p>
            <a:pPr marL="517525" lvl="0" indent="-517525" defTabSz="1008063" eaLnBrk="0" fontAlgn="base" hangingPunct="0">
              <a:spcAft>
                <a:spcPct val="0"/>
              </a:spcAft>
              <a:buClr>
                <a:srgbClr val="660000"/>
              </a:buClr>
              <a:buSzPct val="70000"/>
              <a:buNone/>
            </a:pPr>
            <a:r>
              <a:rPr lang="en-US" sz="2400" b="1" kern="0" dirty="0" smtClean="0">
                <a:solidFill>
                  <a:srgbClr val="000000"/>
                </a:solidFill>
              </a:rPr>
              <a:t>      else</a:t>
            </a:r>
          </a:p>
          <a:p>
            <a:pPr marL="517525" lvl="0" indent="-517525" defTabSz="1008063" eaLnBrk="0" fontAlgn="base" hangingPunct="0">
              <a:spcAft>
                <a:spcPct val="0"/>
              </a:spcAft>
              <a:buClr>
                <a:srgbClr val="660000"/>
              </a:buClr>
              <a:buSzPct val="70000"/>
              <a:buNone/>
            </a:pPr>
            <a:r>
              <a:rPr lang="en-US" sz="2400" b="1" kern="0" dirty="0" smtClean="0">
                <a:solidFill>
                  <a:srgbClr val="00B050"/>
                </a:solidFill>
              </a:rPr>
              <a:t>         </a:t>
            </a:r>
            <a:r>
              <a:rPr lang="en-US" sz="2400" b="1" kern="0" dirty="0" smtClean="0">
                <a:solidFill>
                  <a:srgbClr val="00602B"/>
                </a:solidFill>
              </a:rPr>
              <a:t>return b</a:t>
            </a:r>
            <a:r>
              <a:rPr lang="en-US" sz="2400" kern="0" dirty="0" smtClean="0"/>
              <a:t>;</a:t>
            </a:r>
          </a:p>
          <a:p>
            <a:pPr marL="517525" lvl="0" indent="-517525" defTabSz="1008063" eaLnBrk="0" fontAlgn="base" hangingPunct="0">
              <a:spcAft>
                <a:spcPct val="0"/>
              </a:spcAft>
              <a:buClr>
                <a:srgbClr val="660000"/>
              </a:buClr>
              <a:buSzPct val="70000"/>
              <a:buNone/>
            </a:pPr>
            <a:r>
              <a:rPr lang="en-US" sz="2400" b="1" kern="0" dirty="0" smtClean="0">
                <a:solidFill>
                  <a:srgbClr val="000000"/>
                </a:solidFill>
              </a:rPr>
              <a:t>}</a:t>
            </a:r>
          </a:p>
          <a:p>
            <a:endParaRPr lang="en-US" dirty="0"/>
          </a:p>
        </p:txBody>
      </p:sp>
      <p:sp>
        <p:nvSpPr>
          <p:cNvPr id="8" name="Θέση περιεχομένου 2"/>
          <p:cNvSpPr>
            <a:spLocks noGrp="1"/>
          </p:cNvSpPr>
          <p:nvPr>
            <p:ph sz="half" idx="2"/>
            <p:custDataLst>
              <p:tags r:id="rId3"/>
            </p:custDataLst>
          </p:nvPr>
        </p:nvSpPr>
        <p:spPr>
          <a:xfrm>
            <a:off x="4648200" y="1600200"/>
            <a:ext cx="4038600" cy="3917031"/>
          </a:xfrm>
        </p:spPr>
        <p:txBody>
          <a:bodyPr>
            <a:normAutofit/>
          </a:bodyPr>
          <a:lstStyle/>
          <a:p>
            <a:pPr marL="0" lvl="0" indent="0" defTabSz="449263" fontAlgn="base" hangingPunct="0">
              <a:lnSpc>
                <a:spcPct val="93000"/>
              </a:lnSpc>
              <a:spcBef>
                <a:spcPct val="0"/>
              </a:spcBef>
              <a:spcAft>
                <a:spcPct val="0"/>
              </a:spcAft>
              <a:buClr>
                <a:srgbClr val="000000"/>
              </a:buClr>
              <a:buSzPct val="100000"/>
              <a:buNone/>
            </a:pPr>
            <a:r>
              <a:rPr lang="en-US" sz="2000" b="1" dirty="0" err="1" smtClean="0">
                <a:solidFill>
                  <a:srgbClr val="C00000"/>
                </a:solidFill>
                <a:ea typeface="Arial Unicode MS" panose="020B0604020202020204" pitchFamily="34" charset="-128"/>
                <a:cs typeface="Arial Unicode MS" panose="020B0604020202020204" pitchFamily="34" charset="-128"/>
              </a:rPr>
              <a:t>Int</a:t>
            </a:r>
            <a:r>
              <a:rPr lang="en-US" sz="2000" b="1" dirty="0" smtClean="0">
                <a:solidFill>
                  <a:srgbClr val="C00000"/>
                </a:solidFill>
                <a:ea typeface="Arial Unicode MS" panose="020B0604020202020204" pitchFamily="34" charset="-128"/>
                <a:cs typeface="Arial Unicode MS" panose="020B0604020202020204" pitchFamily="34" charset="-128"/>
              </a:rPr>
              <a:t>,</a:t>
            </a:r>
            <a:r>
              <a:rPr lang="el-GR" sz="2000" b="1" dirty="0" smtClean="0">
                <a:solidFill>
                  <a:srgbClr val="C00000"/>
                </a:solidFill>
                <a:ea typeface="Arial Unicode MS" panose="020B0604020202020204" pitchFamily="34" charset="-128"/>
                <a:cs typeface="Arial Unicode MS" panose="020B0604020202020204" pitchFamily="34" charset="-128"/>
              </a:rPr>
              <a:t> </a:t>
            </a:r>
            <a:r>
              <a:rPr lang="el-GR" sz="2000" b="1" dirty="0" smtClean="0">
                <a:solidFill>
                  <a:srgbClr val="C00000"/>
                </a:solidFill>
                <a:ea typeface="Arial Unicode MS" panose="020B0604020202020204" pitchFamily="34" charset="-128"/>
                <a:cs typeface="Arial Unicode MS" panose="020B0604020202020204" pitchFamily="34" charset="-128"/>
                <a:sym typeface="Wingdings" panose="05000000000000000000" pitchFamily="2" charset="2"/>
              </a:rPr>
              <a:t> ο τύπος της επιστρεφόμενης τιμής.</a:t>
            </a:r>
          </a:p>
          <a:p>
            <a:pPr marL="0" lvl="0" indent="0" defTabSz="449263" fontAlgn="base" hangingPunct="0">
              <a:lnSpc>
                <a:spcPct val="93000"/>
              </a:lnSpc>
              <a:spcBef>
                <a:spcPct val="0"/>
              </a:spcBef>
              <a:spcAft>
                <a:spcPct val="0"/>
              </a:spcAft>
              <a:buClr>
                <a:srgbClr val="000000"/>
              </a:buClr>
              <a:buSzPct val="100000"/>
              <a:buNone/>
            </a:pPr>
            <a:endParaRPr lang="el-GR" sz="2000" b="1" dirty="0" smtClean="0">
              <a:solidFill>
                <a:srgbClr val="FF0000"/>
              </a:solidFill>
              <a:ea typeface="Arial Unicode MS" panose="020B0604020202020204" pitchFamily="34" charset="-128"/>
              <a:cs typeface="Arial Unicode MS" panose="020B0604020202020204" pitchFamily="34" charset="-128"/>
              <a:sym typeface="Wingdings" panose="05000000000000000000" pitchFamily="2" charset="2"/>
            </a:endParaRP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000099"/>
                </a:solidFill>
                <a:ea typeface="Arial Unicode MS" panose="020B0604020202020204" pitchFamily="34" charset="-128"/>
                <a:cs typeface="Arial Unicode MS" panose="020B0604020202020204" pitchFamily="34" charset="-128"/>
                <a:sym typeface="Wingdings" panose="05000000000000000000" pitchFamily="2" charset="2"/>
              </a:rPr>
              <a:t>Minimum,</a:t>
            </a:r>
            <a:r>
              <a:rPr lang="el-GR" sz="2000" b="1" dirty="0" smtClean="0">
                <a:solidFill>
                  <a:srgbClr val="000099"/>
                </a:solidFill>
                <a:ea typeface="Arial Unicode MS" panose="020B0604020202020204" pitchFamily="34" charset="-128"/>
                <a:cs typeface="Arial Unicode MS" panose="020B0604020202020204" pitchFamily="34" charset="-128"/>
                <a:sym typeface="Wingdings" panose="05000000000000000000" pitchFamily="2" charset="2"/>
              </a:rPr>
              <a:t>  το όνομα της συνάρτησης.</a:t>
            </a:r>
          </a:p>
          <a:p>
            <a:pPr marL="0" lvl="0" indent="0" defTabSz="449263" fontAlgn="base" hangingPunct="0">
              <a:lnSpc>
                <a:spcPct val="93000"/>
              </a:lnSpc>
              <a:spcBef>
                <a:spcPct val="0"/>
              </a:spcBef>
              <a:spcAft>
                <a:spcPct val="0"/>
              </a:spcAft>
              <a:buClr>
                <a:srgbClr val="000000"/>
              </a:buClr>
              <a:buSzPct val="100000"/>
              <a:buNone/>
            </a:pPr>
            <a:endParaRPr lang="el-GR" sz="2000" b="1" dirty="0" smtClean="0">
              <a:solidFill>
                <a:srgbClr val="F79646">
                  <a:lumMod val="50000"/>
                </a:srgbClr>
              </a:solidFill>
              <a:ea typeface="Arial Unicode MS" panose="020B0604020202020204" pitchFamily="34" charset="-128"/>
              <a:cs typeface="Arial Unicode MS" panose="020B0604020202020204" pitchFamily="34" charset="-128"/>
              <a:sym typeface="Wingdings" panose="05000000000000000000" pitchFamily="2" charset="2"/>
            </a:endParaRP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F79646">
                    <a:lumMod val="50000"/>
                  </a:srgbClr>
                </a:solidFill>
                <a:ea typeface="Arial Unicode MS" panose="020B0604020202020204" pitchFamily="34" charset="-128"/>
                <a:cs typeface="Arial Unicode MS" panose="020B0604020202020204" pitchFamily="34" charset="-128"/>
                <a:sym typeface="Wingdings" panose="05000000000000000000" pitchFamily="2" charset="2"/>
              </a:rPr>
              <a:t>(</a:t>
            </a:r>
            <a:r>
              <a:rPr lang="en-US" sz="2000" b="1" dirty="0" err="1" smtClean="0">
                <a:solidFill>
                  <a:srgbClr val="F79646">
                    <a:lumMod val="50000"/>
                  </a:srgbClr>
                </a:solidFill>
                <a:ea typeface="Arial Unicode MS" panose="020B0604020202020204" pitchFamily="34" charset="-128"/>
                <a:cs typeface="Arial Unicode MS" panose="020B0604020202020204" pitchFamily="34" charset="-128"/>
                <a:sym typeface="Wingdings" panose="05000000000000000000" pitchFamily="2" charset="2"/>
              </a:rPr>
              <a:t>int</a:t>
            </a:r>
            <a:r>
              <a:rPr lang="en-US" sz="2000" b="1" dirty="0" smtClean="0">
                <a:solidFill>
                  <a:srgbClr val="F79646">
                    <a:lumMod val="50000"/>
                  </a:srgbClr>
                </a:solidFill>
                <a:ea typeface="Arial Unicode MS" panose="020B0604020202020204" pitchFamily="34" charset="-128"/>
                <a:cs typeface="Arial Unicode MS" panose="020B0604020202020204" pitchFamily="34" charset="-128"/>
                <a:sym typeface="Wingdings" panose="05000000000000000000" pitchFamily="2" charset="2"/>
              </a:rPr>
              <a:t> a, </a:t>
            </a:r>
            <a:r>
              <a:rPr lang="en-US" sz="2000" b="1" dirty="0" err="1" smtClean="0">
                <a:solidFill>
                  <a:srgbClr val="F79646">
                    <a:lumMod val="50000"/>
                  </a:srgbClr>
                </a:solidFill>
                <a:ea typeface="Arial Unicode MS" panose="020B0604020202020204" pitchFamily="34" charset="-128"/>
                <a:cs typeface="Arial Unicode MS" panose="020B0604020202020204" pitchFamily="34" charset="-128"/>
                <a:sym typeface="Wingdings" panose="05000000000000000000" pitchFamily="2" charset="2"/>
              </a:rPr>
              <a:t>int</a:t>
            </a:r>
            <a:r>
              <a:rPr lang="en-US" sz="2000" b="1" dirty="0" smtClean="0">
                <a:solidFill>
                  <a:srgbClr val="F79646">
                    <a:lumMod val="50000"/>
                  </a:srgbClr>
                </a:solidFill>
                <a:ea typeface="Arial Unicode MS" panose="020B0604020202020204" pitchFamily="34" charset="-128"/>
                <a:cs typeface="Arial Unicode MS" panose="020B0604020202020204" pitchFamily="34" charset="-128"/>
                <a:sym typeface="Wingdings" panose="05000000000000000000" pitchFamily="2" charset="2"/>
              </a:rPr>
              <a:t> b) </a:t>
            </a:r>
            <a:r>
              <a:rPr lang="el-GR" sz="2000" b="1" dirty="0" smtClean="0">
                <a:solidFill>
                  <a:srgbClr val="F79646">
                    <a:lumMod val="50000"/>
                  </a:srgbClr>
                </a:solidFill>
                <a:ea typeface="Arial Unicode MS" panose="020B0604020202020204" pitchFamily="34" charset="-128"/>
                <a:cs typeface="Arial Unicode MS" panose="020B0604020202020204" pitchFamily="34" charset="-128"/>
                <a:sym typeface="Wingdings" panose="05000000000000000000" pitchFamily="2" charset="2"/>
              </a:rPr>
              <a:t> δέχεται 2 ακεραίους,</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F79646">
                    <a:lumMod val="50000"/>
                  </a:srgbClr>
                </a:solidFill>
                <a:ea typeface="Arial Unicode MS" panose="020B0604020202020204" pitchFamily="34" charset="-128"/>
                <a:cs typeface="Arial Unicode MS" panose="020B0604020202020204" pitchFamily="34" charset="-128"/>
                <a:sym typeface="Wingdings" panose="05000000000000000000" pitchFamily="2" charset="2"/>
              </a:rPr>
              <a:t>a</a:t>
            </a:r>
            <a:r>
              <a:rPr lang="el-GR" sz="2000" b="1" dirty="0" smtClean="0">
                <a:solidFill>
                  <a:srgbClr val="F79646">
                    <a:lumMod val="50000"/>
                  </a:srgbClr>
                </a:solidFill>
                <a:ea typeface="Arial Unicode MS" panose="020B0604020202020204" pitchFamily="34" charset="-128"/>
                <a:cs typeface="Arial Unicode MS" panose="020B0604020202020204" pitchFamily="34" charset="-128"/>
                <a:sym typeface="Wingdings" panose="05000000000000000000" pitchFamily="2" charset="2"/>
              </a:rPr>
              <a:t> και </a:t>
            </a:r>
            <a:r>
              <a:rPr lang="en-US" sz="2000" b="1" dirty="0" smtClean="0">
                <a:solidFill>
                  <a:srgbClr val="F79646">
                    <a:lumMod val="50000"/>
                  </a:srgbClr>
                </a:solidFill>
                <a:ea typeface="Arial Unicode MS" panose="020B0604020202020204" pitchFamily="34" charset="-128"/>
                <a:cs typeface="Arial Unicode MS" panose="020B0604020202020204" pitchFamily="34" charset="-128"/>
                <a:sym typeface="Wingdings" panose="05000000000000000000" pitchFamily="2" charset="2"/>
              </a:rPr>
              <a:t>b,</a:t>
            </a:r>
            <a:r>
              <a:rPr lang="el-GR" sz="2000" b="1" dirty="0" smtClean="0">
                <a:solidFill>
                  <a:srgbClr val="F79646">
                    <a:lumMod val="50000"/>
                  </a:srgbClr>
                </a:solidFill>
                <a:ea typeface="Arial Unicode MS" panose="020B0604020202020204" pitchFamily="34" charset="-128"/>
                <a:cs typeface="Arial Unicode MS" panose="020B0604020202020204" pitchFamily="34" charset="-128"/>
                <a:sym typeface="Wingdings" panose="05000000000000000000" pitchFamily="2" charset="2"/>
              </a:rPr>
              <a:t>  οι παράμετροι της συνάρτησης </a:t>
            </a:r>
            <a:r>
              <a:rPr lang="en-US" sz="2000" b="1" dirty="0" smtClean="0">
                <a:solidFill>
                  <a:srgbClr val="F79646">
                    <a:lumMod val="50000"/>
                  </a:srgbClr>
                </a:solidFill>
                <a:ea typeface="Arial Unicode MS" panose="020B0604020202020204" pitchFamily="34" charset="-128"/>
                <a:cs typeface="Arial Unicode MS" panose="020B0604020202020204" pitchFamily="34" charset="-128"/>
                <a:sym typeface="Wingdings" panose="05000000000000000000" pitchFamily="2" charset="2"/>
              </a:rPr>
              <a:t>(formal arguments).</a:t>
            </a:r>
          </a:p>
          <a:p>
            <a:pPr marL="0" lvl="0" indent="0" defTabSz="449263" fontAlgn="base" hangingPunct="0">
              <a:lnSpc>
                <a:spcPct val="93000"/>
              </a:lnSpc>
              <a:spcBef>
                <a:spcPct val="0"/>
              </a:spcBef>
              <a:spcAft>
                <a:spcPct val="0"/>
              </a:spcAft>
              <a:buClr>
                <a:srgbClr val="000000"/>
              </a:buClr>
              <a:buSzPct val="100000"/>
              <a:buNone/>
            </a:pPr>
            <a:endParaRPr lang="el-GR" sz="2000" b="1" dirty="0" smtClean="0">
              <a:solidFill>
                <a:srgbClr val="C00000"/>
              </a:solidFill>
              <a:ea typeface="Arial Unicode MS" panose="020B0604020202020204" pitchFamily="34" charset="-128"/>
              <a:cs typeface="Arial Unicode MS" panose="020B0604020202020204" pitchFamily="34" charset="-128"/>
              <a:sym typeface="Wingdings" panose="05000000000000000000" pitchFamily="2" charset="2"/>
            </a:endParaRP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00602B"/>
                </a:solidFill>
                <a:ea typeface="Arial Unicode MS" panose="020B0604020202020204" pitchFamily="34" charset="-128"/>
                <a:cs typeface="Arial Unicode MS" panose="020B0604020202020204" pitchFamily="34" charset="-128"/>
                <a:sym typeface="Wingdings" panose="05000000000000000000" pitchFamily="2" charset="2"/>
              </a:rPr>
              <a:t>Return, </a:t>
            </a:r>
            <a:r>
              <a:rPr lang="el-GR" sz="2000" b="1" dirty="0" smtClean="0">
                <a:solidFill>
                  <a:srgbClr val="00602B"/>
                </a:solidFill>
                <a:ea typeface="Arial Unicode MS" panose="020B0604020202020204" pitchFamily="34" charset="-128"/>
                <a:cs typeface="Arial Unicode MS" panose="020B0604020202020204" pitchFamily="34" charset="-128"/>
                <a:sym typeface="Wingdings" panose="05000000000000000000" pitchFamily="2" charset="2"/>
              </a:rPr>
              <a:t> τερματίζει την συνάρτηση, και επιστρέφει στο κυρίως </a:t>
            </a:r>
            <a:r>
              <a:rPr lang="el-GR" sz="2000" dirty="0" smtClean="0">
                <a:solidFill>
                  <a:srgbClr val="00602B"/>
                </a:solidFill>
                <a:ea typeface="Arial Unicode MS" panose="020B0604020202020204" pitchFamily="34" charset="-128"/>
                <a:cs typeface="Arial Unicode MS" panose="020B0604020202020204" pitchFamily="34" charset="-128"/>
                <a:sym typeface="Wingdings" panose="05000000000000000000" pitchFamily="2" charset="2"/>
              </a:rPr>
              <a:t>πρόγραμμα μία τιμή.</a:t>
            </a:r>
            <a:endParaRPr lang="el-GR" sz="2000" dirty="0" smtClean="0">
              <a:solidFill>
                <a:srgbClr val="00602B"/>
              </a:solidFill>
              <a:ea typeface="Arial Unicode MS" panose="020B0604020202020204" pitchFamily="34" charset="-128"/>
              <a:cs typeface="Arial Unicode MS" panose="020B0604020202020204" pitchFamily="34" charset="-128"/>
            </a:endParaRPr>
          </a:p>
          <a:p>
            <a:endParaRPr lang="el-GR" dirty="0"/>
          </a:p>
        </p:txBody>
      </p:sp>
      <p:sp>
        <p:nvSpPr>
          <p:cNvPr id="7" name="Θέση περιεχομένου 3"/>
          <p:cNvSpPr/>
          <p:nvPr/>
        </p:nvSpPr>
        <p:spPr>
          <a:xfrm>
            <a:off x="539552" y="5373216"/>
            <a:ext cx="8136904" cy="951030"/>
          </a:xfrm>
          <a:prstGeom prst="rect">
            <a:avLst/>
          </a:prstGeom>
        </p:spPr>
        <p:txBody>
          <a:bodyPr wrap="square">
            <a:spAutoFit/>
          </a:bodyPr>
          <a:lstStyle/>
          <a:p>
            <a:pPr lvl="0" defTabSz="449263" fontAlgn="base" hangingPunct="0">
              <a:lnSpc>
                <a:spcPct val="93000"/>
              </a:lnSpc>
              <a:spcBef>
                <a:spcPct val="0"/>
              </a:spcBef>
              <a:spcAft>
                <a:spcPct val="0"/>
              </a:spcAft>
              <a:buClr>
                <a:srgbClr val="000000"/>
              </a:buClr>
              <a:buSzPct val="100000"/>
              <a:defRPr/>
            </a:pPr>
            <a:r>
              <a:rPr lang="el-GR" sz="2000" b="1" dirty="0" smtClean="0">
                <a:solidFill>
                  <a:srgbClr val="000000"/>
                </a:solidFill>
                <a:ea typeface="Arial Unicode MS" panose="020B0604020202020204" pitchFamily="34" charset="-128"/>
                <a:cs typeface="Arial Unicode MS" panose="020B0604020202020204" pitchFamily="34" charset="-128"/>
              </a:rPr>
              <a:t>Κλήση </a:t>
            </a:r>
            <a:r>
              <a:rPr lang="el-GR" sz="2000" b="1" dirty="0">
                <a:solidFill>
                  <a:srgbClr val="000000"/>
                </a:solidFill>
                <a:ea typeface="Arial Unicode MS" panose="020B0604020202020204" pitchFamily="34" charset="-128"/>
                <a:cs typeface="Arial Unicode MS" panose="020B0604020202020204" pitchFamily="34" charset="-128"/>
              </a:rPr>
              <a:t>Συνάρτησης</a:t>
            </a:r>
            <a:r>
              <a:rPr lang="en-US" sz="2000" b="1" dirty="0">
                <a:solidFill>
                  <a:srgbClr val="000000"/>
                </a:solidFill>
                <a:ea typeface="Arial Unicode MS" panose="020B0604020202020204" pitchFamily="34" charset="-128"/>
                <a:cs typeface="Arial Unicode MS" panose="020B0604020202020204" pitchFamily="34" charset="-128"/>
              </a:rPr>
              <a:t>:</a:t>
            </a:r>
          </a:p>
          <a:p>
            <a:pPr lvl="0" defTabSz="449263" fontAlgn="base" hangingPunct="0">
              <a:lnSpc>
                <a:spcPct val="93000"/>
              </a:lnSpc>
              <a:spcBef>
                <a:spcPct val="0"/>
              </a:spcBef>
              <a:spcAft>
                <a:spcPct val="0"/>
              </a:spcAft>
              <a:buClr>
                <a:srgbClr val="000000"/>
              </a:buClr>
              <a:buSzPct val="100000"/>
              <a:defRPr/>
            </a:pPr>
            <a:r>
              <a:rPr lang="en-US" sz="2000" b="1" dirty="0">
                <a:solidFill>
                  <a:srgbClr val="000000"/>
                </a:solidFill>
                <a:ea typeface="Arial Unicode MS" panose="020B0604020202020204" pitchFamily="34" charset="-128"/>
                <a:cs typeface="Arial Unicode MS" panose="020B0604020202020204" pitchFamily="34" charset="-128"/>
              </a:rPr>
              <a:t>x = minimum(3</a:t>
            </a:r>
            <a:r>
              <a:rPr lang="en-US" sz="2000" b="1" dirty="0" smtClean="0">
                <a:solidFill>
                  <a:srgbClr val="000000"/>
                </a:solidFill>
                <a:ea typeface="Arial Unicode MS" panose="020B0604020202020204" pitchFamily="34" charset="-128"/>
                <a:cs typeface="Arial Unicode MS" panose="020B0604020202020204" pitchFamily="34" charset="-128"/>
              </a:rPr>
              <a:t>,</a:t>
            </a:r>
            <a:r>
              <a:rPr lang="el-GR" sz="2000" b="1" dirty="0" smtClean="0">
                <a:solidFill>
                  <a:srgbClr val="000000"/>
                </a:solidFill>
                <a:ea typeface="Arial Unicode MS" panose="020B0604020202020204" pitchFamily="34" charset="-128"/>
                <a:cs typeface="Arial Unicode MS" panose="020B0604020202020204" pitchFamily="34" charset="-128"/>
              </a:rPr>
              <a:t> </a:t>
            </a:r>
            <a:r>
              <a:rPr lang="en-US" sz="2000" b="1" dirty="0" smtClean="0">
                <a:solidFill>
                  <a:srgbClr val="000000"/>
                </a:solidFill>
                <a:ea typeface="Arial Unicode MS" panose="020B0604020202020204" pitchFamily="34" charset="-128"/>
                <a:cs typeface="Arial Unicode MS" panose="020B0604020202020204" pitchFamily="34" charset="-128"/>
              </a:rPr>
              <a:t>4</a:t>
            </a:r>
            <a:r>
              <a:rPr lang="en-US" sz="2000" b="1" dirty="0">
                <a:solidFill>
                  <a:srgbClr val="000000"/>
                </a:solidFill>
                <a:ea typeface="Arial Unicode MS" panose="020B0604020202020204" pitchFamily="34" charset="-128"/>
                <a:cs typeface="Arial Unicode MS" panose="020B0604020202020204" pitchFamily="34" charset="-128"/>
              </a:rPr>
              <a:t>); </a:t>
            </a:r>
            <a:r>
              <a:rPr lang="el-GR" sz="2000" b="1" dirty="0">
                <a:solidFill>
                  <a:srgbClr val="000000"/>
                </a:solidFill>
                <a:ea typeface="Arial Unicode MS" panose="020B0604020202020204" pitchFamily="34" charset="-128"/>
                <a:cs typeface="Arial Unicode MS" panose="020B0604020202020204" pitchFamily="34" charset="-128"/>
              </a:rPr>
              <a:t>ή</a:t>
            </a:r>
            <a:r>
              <a:rPr lang="en-US" sz="2000" b="1" dirty="0">
                <a:solidFill>
                  <a:srgbClr val="000000"/>
                </a:solidFill>
                <a:ea typeface="Arial Unicode MS" panose="020B0604020202020204" pitchFamily="34" charset="-128"/>
                <a:cs typeface="Arial Unicode MS" panose="020B0604020202020204" pitchFamily="34" charset="-128"/>
              </a:rPr>
              <a:t> x = minimum(p</a:t>
            </a:r>
            <a:r>
              <a:rPr lang="en-US" sz="2000" b="1" dirty="0" smtClean="0">
                <a:solidFill>
                  <a:srgbClr val="000000"/>
                </a:solidFill>
                <a:ea typeface="Arial Unicode MS" panose="020B0604020202020204" pitchFamily="34" charset="-128"/>
                <a:cs typeface="Arial Unicode MS" panose="020B0604020202020204" pitchFamily="34" charset="-128"/>
              </a:rPr>
              <a:t>,</a:t>
            </a:r>
            <a:r>
              <a:rPr lang="el-GR" sz="2000" b="1" dirty="0" smtClean="0">
                <a:solidFill>
                  <a:srgbClr val="000000"/>
                </a:solidFill>
                <a:ea typeface="Arial Unicode MS" panose="020B0604020202020204" pitchFamily="34" charset="-128"/>
                <a:cs typeface="Arial Unicode MS" panose="020B0604020202020204" pitchFamily="34" charset="-128"/>
              </a:rPr>
              <a:t> </a:t>
            </a:r>
            <a:r>
              <a:rPr lang="en-US" sz="2000" b="1" dirty="0" smtClean="0">
                <a:solidFill>
                  <a:srgbClr val="000000"/>
                </a:solidFill>
                <a:ea typeface="Arial Unicode MS" panose="020B0604020202020204" pitchFamily="34" charset="-128"/>
                <a:cs typeface="Arial Unicode MS" panose="020B0604020202020204" pitchFamily="34" charset="-128"/>
              </a:rPr>
              <a:t>3); </a:t>
            </a:r>
            <a:r>
              <a:rPr lang="el-GR" sz="2000" b="1" dirty="0">
                <a:solidFill>
                  <a:srgbClr val="000000"/>
                </a:solidFill>
                <a:ea typeface="Arial Unicode MS" panose="020B0604020202020204" pitchFamily="34" charset="-128"/>
                <a:cs typeface="Arial Unicode MS" panose="020B0604020202020204" pitchFamily="34" charset="-128"/>
              </a:rPr>
              <a:t>ή</a:t>
            </a:r>
            <a:r>
              <a:rPr lang="en-US" sz="2000" b="1" dirty="0">
                <a:solidFill>
                  <a:srgbClr val="000000"/>
                </a:solidFill>
                <a:ea typeface="Arial Unicode MS" panose="020B0604020202020204" pitchFamily="34" charset="-128"/>
                <a:cs typeface="Arial Unicode MS" panose="020B0604020202020204" pitchFamily="34" charset="-128"/>
              </a:rPr>
              <a:t> x = minimum(p</a:t>
            </a:r>
            <a:r>
              <a:rPr lang="en-US" sz="2000" b="1" dirty="0" smtClean="0">
                <a:solidFill>
                  <a:srgbClr val="000000"/>
                </a:solidFill>
                <a:ea typeface="Arial Unicode MS" panose="020B0604020202020204" pitchFamily="34" charset="-128"/>
                <a:cs typeface="Arial Unicode MS" panose="020B0604020202020204" pitchFamily="34" charset="-128"/>
              </a:rPr>
              <a:t>,</a:t>
            </a:r>
            <a:r>
              <a:rPr lang="el-GR" sz="2000" b="1" dirty="0" smtClean="0">
                <a:solidFill>
                  <a:srgbClr val="000000"/>
                </a:solidFill>
                <a:ea typeface="Arial Unicode MS" panose="020B0604020202020204" pitchFamily="34" charset="-128"/>
                <a:cs typeface="Arial Unicode MS" panose="020B0604020202020204" pitchFamily="34" charset="-128"/>
              </a:rPr>
              <a:t> </a:t>
            </a:r>
            <a:r>
              <a:rPr lang="en-US" sz="2000" b="1" dirty="0" smtClean="0">
                <a:solidFill>
                  <a:srgbClr val="000000"/>
                </a:solidFill>
                <a:ea typeface="Arial Unicode MS" panose="020B0604020202020204" pitchFamily="34" charset="-128"/>
                <a:cs typeface="Arial Unicode MS" panose="020B0604020202020204" pitchFamily="34" charset="-128"/>
              </a:rPr>
              <a:t>q); </a:t>
            </a:r>
            <a:r>
              <a:rPr lang="el-GR" sz="2000" b="1" dirty="0">
                <a:solidFill>
                  <a:srgbClr val="000000"/>
                </a:solidFill>
                <a:ea typeface="Arial Unicode MS" panose="020B0604020202020204" pitchFamily="34" charset="-128"/>
                <a:cs typeface="Arial Unicode MS" panose="020B0604020202020204" pitchFamily="34" charset="-128"/>
              </a:rPr>
              <a:t>αλλά</a:t>
            </a:r>
            <a:r>
              <a:rPr lang="en-US" sz="2000" b="1" dirty="0">
                <a:solidFill>
                  <a:srgbClr val="000000"/>
                </a:solidFill>
                <a:ea typeface="Arial Unicode MS" panose="020B0604020202020204" pitchFamily="34" charset="-128"/>
                <a:cs typeface="Arial Unicode MS" panose="020B0604020202020204" pitchFamily="34" charset="-128"/>
              </a:rPr>
              <a:t> </a:t>
            </a:r>
            <a:r>
              <a:rPr lang="en-US" sz="2000" b="1" dirty="0" smtClean="0">
                <a:solidFill>
                  <a:srgbClr val="000000"/>
                </a:solidFill>
                <a:ea typeface="Arial Unicode MS" panose="020B0604020202020204" pitchFamily="34" charset="-128"/>
                <a:cs typeface="Arial Unicode MS" panose="020B0604020202020204" pitchFamily="34" charset="-128"/>
              </a:rPr>
              <a:t>p </a:t>
            </a:r>
            <a:r>
              <a:rPr lang="el-GR" sz="2000" b="1" dirty="0">
                <a:solidFill>
                  <a:srgbClr val="000000"/>
                </a:solidFill>
                <a:ea typeface="Arial Unicode MS" panose="020B0604020202020204" pitchFamily="34" charset="-128"/>
                <a:cs typeface="Arial Unicode MS" panose="020B0604020202020204" pitchFamily="34" charset="-128"/>
              </a:rPr>
              <a:t>και</a:t>
            </a:r>
            <a:r>
              <a:rPr lang="en-US" sz="2000" b="1" dirty="0">
                <a:solidFill>
                  <a:srgbClr val="000000"/>
                </a:solidFill>
                <a:ea typeface="Arial Unicode MS" panose="020B0604020202020204" pitchFamily="34" charset="-128"/>
                <a:cs typeface="Arial Unicode MS" panose="020B0604020202020204" pitchFamily="34" charset="-128"/>
              </a:rPr>
              <a:t> </a:t>
            </a:r>
            <a:r>
              <a:rPr lang="en-US" sz="2000" b="1" dirty="0" smtClean="0">
                <a:solidFill>
                  <a:srgbClr val="000000"/>
                </a:solidFill>
                <a:ea typeface="Arial Unicode MS" panose="020B0604020202020204" pitchFamily="34" charset="-128"/>
                <a:cs typeface="Arial Unicode MS" panose="020B0604020202020204" pitchFamily="34" charset="-128"/>
              </a:rPr>
              <a:t>q</a:t>
            </a:r>
            <a:r>
              <a:rPr lang="el-GR" sz="2000" b="1" dirty="0" smtClean="0">
                <a:solidFill>
                  <a:srgbClr val="000000"/>
                </a:solidFill>
                <a:ea typeface="Arial Unicode MS" panose="020B0604020202020204" pitchFamily="34" charset="-128"/>
                <a:cs typeface="Arial Unicode MS" panose="020B0604020202020204" pitchFamily="34" charset="-128"/>
              </a:rPr>
              <a:t>,</a:t>
            </a:r>
            <a:r>
              <a:rPr lang="en-US" sz="2000" b="1" dirty="0" smtClean="0">
                <a:solidFill>
                  <a:srgbClr val="000000"/>
                </a:solidFill>
                <a:ea typeface="Arial Unicode MS" panose="020B0604020202020204" pitchFamily="34" charset="-128"/>
                <a:cs typeface="Arial Unicode MS" panose="020B0604020202020204" pitchFamily="34" charset="-128"/>
              </a:rPr>
              <a:t> </a:t>
            </a:r>
            <a:r>
              <a:rPr lang="el-GR" sz="2000" b="1" dirty="0">
                <a:solidFill>
                  <a:srgbClr val="000000"/>
                </a:solidFill>
                <a:ea typeface="Arial Unicode MS" panose="020B0604020202020204" pitchFamily="34" charset="-128"/>
                <a:cs typeface="Arial Unicode MS" panose="020B0604020202020204" pitchFamily="34" charset="-128"/>
              </a:rPr>
              <a:t>έχουν ήδη πάρει </a:t>
            </a:r>
            <a:r>
              <a:rPr lang="el-GR" sz="2000" b="1" dirty="0" smtClean="0">
                <a:solidFill>
                  <a:srgbClr val="000000"/>
                </a:solidFill>
                <a:ea typeface="Arial Unicode MS" panose="020B0604020202020204" pitchFamily="34" charset="-128"/>
                <a:cs typeface="Arial Unicode MS" panose="020B0604020202020204" pitchFamily="34" charset="-128"/>
              </a:rPr>
              <a:t>τιμή, </a:t>
            </a:r>
            <a:r>
              <a:rPr lang="el-GR" sz="2000" b="1" dirty="0">
                <a:solidFill>
                  <a:srgbClr val="000000"/>
                </a:solidFill>
                <a:ea typeface="Arial Unicode MS" panose="020B0604020202020204" pitchFamily="34" charset="-128"/>
                <a:cs typeface="Arial Unicode MS" panose="020B0604020202020204" pitchFamily="34" charset="-128"/>
              </a:rPr>
              <a:t>πριν </a:t>
            </a:r>
            <a:r>
              <a:rPr lang="el-GR" sz="2000" b="1" dirty="0" smtClean="0">
                <a:solidFill>
                  <a:srgbClr val="000000"/>
                </a:solidFill>
                <a:ea typeface="Arial Unicode MS" panose="020B0604020202020204" pitchFamily="34" charset="-128"/>
                <a:cs typeface="Arial Unicode MS" panose="020B0604020202020204" pitchFamily="34" charset="-128"/>
              </a:rPr>
              <a:t>χρησιμοποιηθούν</a:t>
            </a:r>
            <a:r>
              <a:rPr lang="en-US" sz="2000" b="1" dirty="0" smtClean="0">
                <a:solidFill>
                  <a:srgbClr val="000000"/>
                </a:solidFill>
                <a:ea typeface="Arial Unicode MS" panose="020B0604020202020204" pitchFamily="34" charset="-128"/>
                <a:cs typeface="Arial Unicode MS" panose="020B0604020202020204" pitchFamily="34" charset="-128"/>
              </a:rPr>
              <a:t>! p</a:t>
            </a:r>
            <a:r>
              <a:rPr lang="el-GR" sz="2000" b="1" dirty="0" smtClean="0">
                <a:solidFill>
                  <a:srgbClr val="000000"/>
                </a:solidFill>
                <a:ea typeface="Arial Unicode MS" panose="020B0604020202020204" pitchFamily="34" charset="-128"/>
                <a:cs typeface="Arial Unicode MS" panose="020B0604020202020204" pitchFamily="34" charset="-128"/>
              </a:rPr>
              <a:t> και</a:t>
            </a:r>
            <a:r>
              <a:rPr lang="en-US" sz="2000" b="1" dirty="0" smtClean="0">
                <a:solidFill>
                  <a:srgbClr val="000000"/>
                </a:solidFill>
                <a:ea typeface="Arial Unicode MS" panose="020B0604020202020204" pitchFamily="34" charset="-128"/>
                <a:cs typeface="Arial Unicode MS" panose="020B0604020202020204" pitchFamily="34" charset="-128"/>
              </a:rPr>
              <a:t> q: </a:t>
            </a:r>
            <a:r>
              <a:rPr lang="en-US" sz="2000" b="1" dirty="0">
                <a:solidFill>
                  <a:srgbClr val="000000"/>
                </a:solidFill>
                <a:ea typeface="Arial Unicode MS" panose="020B0604020202020204" pitchFamily="34" charset="-128"/>
                <a:cs typeface="Arial Unicode MS" panose="020B0604020202020204" pitchFamily="34" charset="-128"/>
              </a:rPr>
              <a:t>actual </a:t>
            </a:r>
            <a:r>
              <a:rPr lang="en-US" sz="2000" b="1" dirty="0" smtClean="0">
                <a:solidFill>
                  <a:srgbClr val="000000"/>
                </a:solidFill>
                <a:ea typeface="Arial Unicode MS" panose="020B0604020202020204" pitchFamily="34" charset="-128"/>
                <a:cs typeface="Arial Unicode MS" panose="020B0604020202020204" pitchFamily="34" charset="-128"/>
              </a:rPr>
              <a:t>arguments</a:t>
            </a:r>
            <a:r>
              <a:rPr lang="el-GR" sz="2000" b="1" dirty="0" smtClean="0">
                <a:solidFill>
                  <a:srgbClr val="000000"/>
                </a:solidFill>
                <a:ea typeface="Arial Unicode MS" panose="020B0604020202020204" pitchFamily="34" charset="-128"/>
                <a:cs typeface="Arial Unicode MS" panose="020B0604020202020204" pitchFamily="34" charset="-128"/>
              </a:rPr>
              <a:t>.</a:t>
            </a:r>
            <a:endParaRPr lang="en-US" sz="2000" b="1" dirty="0">
              <a:solidFill>
                <a:srgbClr val="000000"/>
              </a:solidFill>
              <a:ea typeface="Arial Unicode MS" panose="020B0604020202020204" pitchFamily="34" charset="-128"/>
              <a:cs typeface="Arial Unicode MS" panose="020B0604020202020204" pitchFamily="34" charset="-128"/>
            </a:endParaRPr>
          </a:p>
        </p:txBody>
      </p:sp>
      <p:sp>
        <p:nvSpPr>
          <p:cNvPr id="5" name="Θέση υποσέλιδου 1" descr="."/>
          <p:cNvSpPr>
            <a:spLocks noGrp="1"/>
          </p:cNvSpPr>
          <p:nvPr>
            <p:ph type="ftr" sz="quarter" idx="11"/>
          </p:nvPr>
        </p:nvSpPr>
        <p:spPr/>
        <p:txBody>
          <a:bodyPr/>
          <a:lstStyle/>
          <a:p>
            <a:r>
              <a:rPr lang="el-GR" sz="1400" dirty="0" smtClean="0">
                <a:solidFill>
                  <a:schemeClr val="tx1"/>
                </a:solidFill>
              </a:rPr>
              <a:t>Συναρτήσεις</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pPr/>
              <a:t>10</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33139515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Η </a:t>
            </a:r>
            <a:r>
              <a:rPr lang="el-GR" b="1" dirty="0" smtClean="0"/>
              <a:t>πρόταση</a:t>
            </a:r>
            <a:r>
              <a:rPr lang="en-US" b="1" dirty="0" smtClean="0"/>
              <a:t> </a:t>
            </a:r>
            <a:r>
              <a:rPr lang="el-GR" b="1" dirty="0" smtClean="0"/>
              <a:t> </a:t>
            </a:r>
            <a:r>
              <a:rPr lang="en-US" b="1" dirty="0"/>
              <a:t>return</a:t>
            </a:r>
            <a:endParaRPr lang="el-GR" b="1" dirty="0"/>
          </a:p>
        </p:txBody>
      </p:sp>
      <p:sp>
        <p:nvSpPr>
          <p:cNvPr id="3" name="Θέση περιεχομένου 1"/>
          <p:cNvSpPr>
            <a:spLocks noGrp="1"/>
          </p:cNvSpPr>
          <p:nvPr>
            <p:ph idx="1"/>
          </p:nvPr>
        </p:nvSpPr>
        <p:spPr>
          <a:xfrm>
            <a:off x="323528" y="1600200"/>
            <a:ext cx="8496944" cy="4525963"/>
          </a:xfrm>
        </p:spPr>
        <p:txBody>
          <a:bodyPr>
            <a:normAutofit/>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kern="0" dirty="0">
                <a:solidFill>
                  <a:srgbClr val="000000"/>
                </a:solidFill>
              </a:rPr>
              <a:t>Γενική μορφή</a:t>
            </a:r>
            <a:r>
              <a:rPr lang="en-US" kern="0" dirty="0">
                <a:solidFill>
                  <a:srgbClr val="000000"/>
                </a:solidFill>
              </a:rPr>
              <a:t>:  </a:t>
            </a:r>
            <a:r>
              <a:rPr lang="en-US" b="1" kern="0" dirty="0" smtClean="0">
                <a:solidFill>
                  <a:srgbClr val="000000"/>
                </a:solidFill>
              </a:rPr>
              <a:t>return</a:t>
            </a:r>
            <a:r>
              <a:rPr lang="el-GR" b="1" kern="0" dirty="0" smtClean="0">
                <a:solidFill>
                  <a:srgbClr val="000000"/>
                </a:solidFill>
              </a:rPr>
              <a:t>,</a:t>
            </a:r>
            <a:r>
              <a:rPr lang="en-US" b="1" kern="0" dirty="0" smtClean="0">
                <a:solidFill>
                  <a:srgbClr val="000000"/>
                </a:solidFill>
              </a:rPr>
              <a:t> </a:t>
            </a:r>
            <a:r>
              <a:rPr lang="el-GR" b="1" kern="0" dirty="0">
                <a:solidFill>
                  <a:srgbClr val="000000"/>
                </a:solidFill>
              </a:rPr>
              <a:t>τιμή ή </a:t>
            </a:r>
            <a:r>
              <a:rPr lang="el-GR" b="1" kern="0" dirty="0" smtClean="0">
                <a:solidFill>
                  <a:srgbClr val="000000"/>
                </a:solidFill>
              </a:rPr>
              <a:t>μεταβλητή, ή </a:t>
            </a:r>
            <a:r>
              <a:rPr lang="el-GR" b="1" kern="0" dirty="0">
                <a:solidFill>
                  <a:srgbClr val="000000"/>
                </a:solidFill>
              </a:rPr>
              <a:t>αριθμητική </a:t>
            </a:r>
            <a:r>
              <a:rPr lang="el-GR" b="1" kern="0" dirty="0" smtClean="0">
                <a:solidFill>
                  <a:srgbClr val="000000"/>
                </a:solidFill>
              </a:rPr>
              <a:t>παράσταση </a:t>
            </a:r>
            <a:r>
              <a:rPr lang="en-US" kern="0" dirty="0" smtClean="0">
                <a:solidFill>
                  <a:srgbClr val="000000"/>
                </a:solidFill>
              </a:rPr>
              <a:t>;</a:t>
            </a:r>
            <a:endParaRPr lang="en-US" kern="0" dirty="0">
              <a:solidFill>
                <a:srgbClr val="000000"/>
              </a:solidFill>
            </a:endParaRP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kern="0" dirty="0">
                <a:solidFill>
                  <a:srgbClr val="000000"/>
                </a:solidFill>
              </a:rPr>
              <a:t>Παραδείγματα</a:t>
            </a:r>
            <a:r>
              <a:rPr lang="en-US" kern="0" dirty="0">
                <a:solidFill>
                  <a:srgbClr val="000000"/>
                </a:solidFill>
              </a:rPr>
              <a:t>:</a:t>
            </a:r>
          </a:p>
          <a:p>
            <a:pPr marL="1001713" lvl="1" indent="-482600" defTabSz="1008063" eaLnBrk="0" fontAlgn="base" hangingPunct="0">
              <a:spcAft>
                <a:spcPct val="0"/>
              </a:spcAft>
              <a:buClr>
                <a:schemeClr val="accent3">
                  <a:lumMod val="50000"/>
                </a:schemeClr>
              </a:buClr>
              <a:buSzPct val="75000"/>
              <a:buFont typeface="Wingdings" panose="05000000000000000000" pitchFamily="2" charset="2"/>
              <a:buChar char="n"/>
            </a:pPr>
            <a:r>
              <a:rPr lang="en-US" kern="0" dirty="0">
                <a:solidFill>
                  <a:srgbClr val="000000"/>
                </a:solidFill>
              </a:rPr>
              <a:t> return 5; </a:t>
            </a:r>
            <a:r>
              <a:rPr lang="el-GR" kern="0" dirty="0">
                <a:solidFill>
                  <a:srgbClr val="000000"/>
                </a:solidFill>
              </a:rPr>
              <a:t>Επιστρέφει μία σταθερή τιμή</a:t>
            </a:r>
            <a:r>
              <a:rPr lang="en-US" kern="0" dirty="0">
                <a:solidFill>
                  <a:srgbClr val="000000"/>
                </a:solidFill>
              </a:rPr>
              <a:t>,</a:t>
            </a:r>
          </a:p>
          <a:p>
            <a:pPr marL="1001713" lvl="1" indent="-482600" defTabSz="1008063" eaLnBrk="0" fontAlgn="base" hangingPunct="0">
              <a:spcAft>
                <a:spcPct val="0"/>
              </a:spcAft>
              <a:buClr>
                <a:schemeClr val="accent3">
                  <a:lumMod val="50000"/>
                </a:schemeClr>
              </a:buClr>
              <a:buSzPct val="75000"/>
              <a:buFont typeface="Wingdings" panose="05000000000000000000" pitchFamily="2" charset="2"/>
              <a:buChar char="n"/>
            </a:pPr>
            <a:r>
              <a:rPr lang="en-US" kern="0" dirty="0">
                <a:solidFill>
                  <a:srgbClr val="000000"/>
                </a:solidFill>
              </a:rPr>
              <a:t> return v; </a:t>
            </a:r>
            <a:r>
              <a:rPr lang="el-GR" kern="0" dirty="0">
                <a:solidFill>
                  <a:srgbClr val="000000"/>
                </a:solidFill>
              </a:rPr>
              <a:t>Επιστρέφει την τιμή της μεταβλητής </a:t>
            </a:r>
            <a:r>
              <a:rPr lang="en-US" kern="0" dirty="0">
                <a:solidFill>
                  <a:srgbClr val="000000"/>
                </a:solidFill>
              </a:rPr>
              <a:t>v,</a:t>
            </a:r>
          </a:p>
          <a:p>
            <a:pPr marL="1001713" lvl="1" indent="-482600" defTabSz="1008063" eaLnBrk="0" fontAlgn="base" hangingPunct="0">
              <a:spcAft>
                <a:spcPct val="0"/>
              </a:spcAft>
              <a:buClr>
                <a:schemeClr val="accent3">
                  <a:lumMod val="50000"/>
                </a:schemeClr>
              </a:buClr>
              <a:buSzPct val="75000"/>
              <a:buFont typeface="Wingdings" panose="05000000000000000000" pitchFamily="2" charset="2"/>
              <a:buChar char="n"/>
            </a:pPr>
            <a:r>
              <a:rPr lang="en-US" kern="0" dirty="0">
                <a:solidFill>
                  <a:srgbClr val="000000"/>
                </a:solidFill>
              </a:rPr>
              <a:t> return </a:t>
            </a:r>
            <a:r>
              <a:rPr lang="el-GR" kern="0" dirty="0" smtClean="0">
                <a:solidFill>
                  <a:srgbClr val="000000"/>
                </a:solidFill>
              </a:rPr>
              <a:t>2 * </a:t>
            </a:r>
            <a:r>
              <a:rPr lang="en-US" kern="0" dirty="0" smtClean="0">
                <a:solidFill>
                  <a:srgbClr val="000000"/>
                </a:solidFill>
              </a:rPr>
              <a:t>v</a:t>
            </a:r>
            <a:r>
              <a:rPr lang="el-GR" kern="0" dirty="0">
                <a:solidFill>
                  <a:srgbClr val="000000"/>
                </a:solidFill>
              </a:rPr>
              <a:t> </a:t>
            </a:r>
            <a:r>
              <a:rPr lang="en-US" kern="0" dirty="0" smtClean="0">
                <a:solidFill>
                  <a:srgbClr val="000000"/>
                </a:solidFill>
              </a:rPr>
              <a:t>-4</a:t>
            </a:r>
            <a:r>
              <a:rPr lang="en-US" kern="0" dirty="0">
                <a:solidFill>
                  <a:srgbClr val="000000"/>
                </a:solidFill>
              </a:rPr>
              <a:t>; </a:t>
            </a:r>
            <a:r>
              <a:rPr lang="el-GR" kern="0" dirty="0">
                <a:solidFill>
                  <a:srgbClr val="000000"/>
                </a:solidFill>
              </a:rPr>
              <a:t>Επιστρέφει το αποτέλεσμα</a:t>
            </a:r>
            <a:r>
              <a:rPr lang="en-US" kern="0" dirty="0">
                <a:solidFill>
                  <a:srgbClr val="000000"/>
                </a:solidFill>
              </a:rPr>
              <a:t>,</a:t>
            </a:r>
          </a:p>
          <a:p>
            <a:pPr marL="1001713" lvl="1" indent="-482600" defTabSz="1008063" eaLnBrk="0" fontAlgn="base" hangingPunct="0">
              <a:spcAft>
                <a:spcPct val="0"/>
              </a:spcAft>
              <a:buClr>
                <a:schemeClr val="accent3">
                  <a:lumMod val="50000"/>
                </a:schemeClr>
              </a:buClr>
              <a:buSzPct val="75000"/>
              <a:buFont typeface="Wingdings" panose="05000000000000000000" pitchFamily="2" charset="2"/>
              <a:buChar char="n"/>
            </a:pPr>
            <a:r>
              <a:rPr lang="en-US" kern="0" dirty="0">
                <a:solidFill>
                  <a:srgbClr val="000000"/>
                </a:solidFill>
              </a:rPr>
              <a:t> return ; </a:t>
            </a:r>
            <a:r>
              <a:rPr lang="el-GR" kern="0" dirty="0">
                <a:solidFill>
                  <a:srgbClr val="000000"/>
                </a:solidFill>
              </a:rPr>
              <a:t>Δεν επιστρέφει τίποτα, απλά τερματίζει την συνάρτηση</a:t>
            </a:r>
            <a:r>
              <a:rPr lang="en-US" kern="0" dirty="0">
                <a:solidFill>
                  <a:srgbClr val="000000"/>
                </a:solidFill>
              </a:rPr>
              <a:t>. </a:t>
            </a: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Συναρτήσεις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pPr/>
              <a:t>11</a:t>
            </a:fld>
            <a:endParaRPr lang="el-GR" sz="1400" dirty="0">
              <a:solidFill>
                <a:schemeClr val="tx1"/>
              </a:solidFill>
            </a:endParaRPr>
          </a:p>
        </p:txBody>
      </p:sp>
    </p:spTree>
    <p:extLst>
      <p:ext uri="{BB962C8B-B14F-4D97-AF65-F5344CB8AC3E}">
        <p14:creationId xmlns:p14="http://schemas.microsoft.com/office/powerpoint/2010/main" val="187947671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Άλλη μία </a:t>
            </a:r>
            <a:r>
              <a:rPr lang="el-GR" b="1" dirty="0" smtClean="0"/>
              <a:t>συνάρτηση</a:t>
            </a:r>
            <a:endParaRPr lang="el-GR" b="1" dirty="0"/>
          </a:p>
        </p:txBody>
      </p:sp>
      <p:sp>
        <p:nvSpPr>
          <p:cNvPr id="3" name="Θέση περιεχομένου 1" descr="Τμήμα προγράμματος: void, print underscore name, παρένθεση void, κλείσιμο παρένθεσης. Enter, άγκιστρο. Enter, print f, \ n, πληκτρολογούμε περίπου18 αστερίσκους. Enter, print f, \ n, όνομα, κόμμα επίθετο. Enter, print f, \ n, πληκτρολογούμε περίπου 18 αστερίσκους, \ n. Enter, κλείσιμο αγκίστρου. Επισήμανση: Όταν δεν υπάρχει τίποτα να επιστραφεί, τότε χρησιμοποιούμε τον τύπο void. Όταν δεν υπάρχουν παράμετροι, τότε επίσης, χρησιμοποιούμε τον τύπο void.&#10;Η κλήση αυτής της συνάρτησης, μέσα στο κυρίως πρόγραμμα, θα γίνει ως εξής: print, underscore, name, άνοιγμα κλείσιμο παρένθεσης.&#10;"/>
          <p:cNvSpPr>
            <a:spLocks noGrp="1"/>
          </p:cNvSpPr>
          <p:nvPr>
            <p:ph idx="1"/>
            <p:custDataLst>
              <p:tags r:id="rId1"/>
            </p:custDataLst>
          </p:nvPr>
        </p:nvSpPr>
        <p:spPr/>
        <p:txBody>
          <a:bodyPr>
            <a:normAutofit lnSpcReduction="10000"/>
          </a:bodyPr>
          <a:lstStyle/>
          <a:p>
            <a:pPr marL="517525" lvl="0" indent="-517525" defTabSz="1008063" eaLnBrk="0" fontAlgn="base" hangingPunct="0">
              <a:spcAft>
                <a:spcPct val="0"/>
              </a:spcAft>
              <a:buClr>
                <a:srgbClr val="660000"/>
              </a:buClr>
              <a:buSzPct val="70000"/>
              <a:buNone/>
            </a:pPr>
            <a:r>
              <a:rPr lang="en-US" sz="2800" b="1" kern="0" dirty="0" smtClean="0">
                <a:solidFill>
                  <a:srgbClr val="000000"/>
                </a:solidFill>
              </a:rPr>
              <a:t> </a:t>
            </a:r>
            <a:r>
              <a:rPr lang="en-US" sz="2800" b="1" kern="0" dirty="0" smtClean="0">
                <a:solidFill>
                  <a:srgbClr val="C00000"/>
                </a:solidFill>
              </a:rPr>
              <a:t>void</a:t>
            </a:r>
            <a:r>
              <a:rPr lang="en-US" sz="2800" b="1" kern="0" dirty="0" smtClean="0">
                <a:solidFill>
                  <a:srgbClr val="000000"/>
                </a:solidFill>
              </a:rPr>
              <a:t> </a:t>
            </a:r>
            <a:r>
              <a:rPr lang="en-US" sz="2800" kern="0" dirty="0" err="1" smtClean="0">
                <a:solidFill>
                  <a:srgbClr val="000000"/>
                </a:solidFill>
              </a:rPr>
              <a:t>print_name</a:t>
            </a:r>
            <a:r>
              <a:rPr lang="en-US" sz="2800" kern="0" dirty="0" smtClean="0">
                <a:solidFill>
                  <a:srgbClr val="000000"/>
                </a:solidFill>
              </a:rPr>
              <a:t>(</a:t>
            </a:r>
            <a:r>
              <a:rPr lang="en-US" sz="2800" b="1" kern="0" dirty="0" smtClean="0">
                <a:solidFill>
                  <a:srgbClr val="C00000"/>
                </a:solidFill>
              </a:rPr>
              <a:t>void</a:t>
            </a:r>
            <a:r>
              <a:rPr lang="en-US" sz="2800" kern="0" dirty="0" smtClean="0">
                <a:solidFill>
                  <a:srgbClr val="000000"/>
                </a:solidFill>
              </a:rPr>
              <a:t>)</a:t>
            </a:r>
          </a:p>
          <a:p>
            <a:pPr marL="517525" lvl="0" indent="-517525" defTabSz="1008063" eaLnBrk="0" fontAlgn="base" hangingPunct="0">
              <a:spcAft>
                <a:spcPct val="0"/>
              </a:spcAft>
              <a:buClr>
                <a:srgbClr val="660000"/>
              </a:buClr>
              <a:buSzPct val="70000"/>
              <a:buNone/>
            </a:pPr>
            <a:r>
              <a:rPr lang="en-US" sz="2800" kern="0" dirty="0" smtClean="0">
                <a:solidFill>
                  <a:srgbClr val="000000"/>
                </a:solidFill>
              </a:rPr>
              <a:t> {</a:t>
            </a:r>
          </a:p>
          <a:p>
            <a:pPr marL="517525" lvl="0" indent="-517525" defTabSz="1008063" eaLnBrk="0" fontAlgn="base" hangingPunct="0">
              <a:spcAft>
                <a:spcPct val="0"/>
              </a:spcAft>
              <a:buClr>
                <a:srgbClr val="660000"/>
              </a:buClr>
              <a:buSzPct val="70000"/>
              <a:buNone/>
            </a:pPr>
            <a:r>
              <a:rPr lang="en-US" sz="2800" kern="0" dirty="0" smtClean="0">
                <a:solidFill>
                  <a:srgbClr val="000000"/>
                </a:solidFill>
              </a:rPr>
              <a:t>      </a:t>
            </a:r>
            <a:r>
              <a:rPr lang="en-US" sz="2800" kern="0" dirty="0" err="1" smtClean="0">
                <a:solidFill>
                  <a:srgbClr val="000000"/>
                </a:solidFill>
              </a:rPr>
              <a:t>printf</a:t>
            </a:r>
            <a:r>
              <a:rPr lang="en-US" sz="2800" kern="0" dirty="0" smtClean="0">
                <a:solidFill>
                  <a:srgbClr val="000000"/>
                </a:solidFill>
              </a:rPr>
              <a:t>(“\n ******************”);</a:t>
            </a:r>
          </a:p>
          <a:p>
            <a:pPr marL="517525" lvl="0" indent="-517525" defTabSz="1008063" eaLnBrk="0" fontAlgn="base" hangingPunct="0">
              <a:spcAft>
                <a:spcPct val="0"/>
              </a:spcAft>
              <a:buClr>
                <a:srgbClr val="660000"/>
              </a:buClr>
              <a:buSzPct val="70000"/>
              <a:buNone/>
            </a:pPr>
            <a:r>
              <a:rPr lang="en-US" sz="2800" kern="0" dirty="0" smtClean="0">
                <a:solidFill>
                  <a:srgbClr val="000000"/>
                </a:solidFill>
              </a:rPr>
              <a:t>      </a:t>
            </a:r>
            <a:r>
              <a:rPr lang="en-US" sz="2800" kern="0" dirty="0" err="1" smtClean="0">
                <a:solidFill>
                  <a:srgbClr val="000000"/>
                </a:solidFill>
              </a:rPr>
              <a:t>printf</a:t>
            </a:r>
            <a:r>
              <a:rPr lang="en-US" sz="2800" kern="0" dirty="0" smtClean="0">
                <a:solidFill>
                  <a:srgbClr val="000000"/>
                </a:solidFill>
              </a:rPr>
              <a:t>(“\n</a:t>
            </a:r>
            <a:r>
              <a:rPr lang="el-GR" sz="2800" kern="0" dirty="0" smtClean="0">
                <a:solidFill>
                  <a:srgbClr val="000000"/>
                </a:solidFill>
              </a:rPr>
              <a:t> Όνομα, Επίθετο</a:t>
            </a:r>
            <a:r>
              <a:rPr lang="en-US" sz="2800" kern="0" dirty="0" smtClean="0">
                <a:solidFill>
                  <a:srgbClr val="000000"/>
                </a:solidFill>
              </a:rPr>
              <a:t>”);</a:t>
            </a:r>
          </a:p>
          <a:p>
            <a:pPr marL="517525" lvl="0" indent="-517525" defTabSz="1008063" eaLnBrk="0" fontAlgn="base" hangingPunct="0">
              <a:spcAft>
                <a:spcPct val="0"/>
              </a:spcAft>
              <a:buClr>
                <a:srgbClr val="660000"/>
              </a:buClr>
              <a:buSzPct val="70000"/>
              <a:buNone/>
            </a:pPr>
            <a:r>
              <a:rPr lang="en-US" sz="2800" kern="0" dirty="0" smtClean="0">
                <a:solidFill>
                  <a:srgbClr val="000000"/>
                </a:solidFill>
              </a:rPr>
              <a:t>      </a:t>
            </a:r>
            <a:r>
              <a:rPr lang="en-US" sz="2800" kern="0" dirty="0" err="1" smtClean="0">
                <a:solidFill>
                  <a:srgbClr val="000000"/>
                </a:solidFill>
              </a:rPr>
              <a:t>printf</a:t>
            </a:r>
            <a:r>
              <a:rPr lang="en-US" sz="2800" kern="0" dirty="0" smtClean="0">
                <a:solidFill>
                  <a:srgbClr val="000000"/>
                </a:solidFill>
              </a:rPr>
              <a:t>(“\n ****************** \n”);</a:t>
            </a:r>
          </a:p>
          <a:p>
            <a:pPr marL="517525" lvl="0" indent="-517525" defTabSz="1008063" eaLnBrk="0" fontAlgn="base" hangingPunct="0">
              <a:spcAft>
                <a:spcPct val="0"/>
              </a:spcAft>
              <a:buClr>
                <a:srgbClr val="660000"/>
              </a:buClr>
              <a:buSzPct val="70000"/>
              <a:buNone/>
            </a:pPr>
            <a:r>
              <a:rPr lang="en-US" sz="2800" kern="0" dirty="0" smtClean="0">
                <a:solidFill>
                  <a:srgbClr val="000000"/>
                </a:solidFill>
              </a:rPr>
              <a:t>}</a:t>
            </a:r>
          </a:p>
          <a:p>
            <a:pPr marL="517525" lvl="0" indent="-517525" defTabSz="1008063" eaLnBrk="0" fontAlgn="base" hangingPunct="0">
              <a:spcAft>
                <a:spcPct val="0"/>
              </a:spcAft>
              <a:buClr>
                <a:srgbClr val="660000"/>
              </a:buClr>
              <a:buSzPct val="70000"/>
              <a:buNone/>
            </a:pPr>
            <a:r>
              <a:rPr lang="el-GR" sz="2800" b="1" kern="0" dirty="0" smtClean="0">
                <a:solidFill>
                  <a:srgbClr val="000000"/>
                </a:solidFill>
              </a:rPr>
              <a:t>Δεν υπάρχει τίποτα να επιστραφεί? </a:t>
            </a:r>
            <a:r>
              <a:rPr lang="en-US" sz="2800" b="1" kern="0" dirty="0" smtClean="0">
                <a:solidFill>
                  <a:srgbClr val="C00000"/>
                </a:solidFill>
              </a:rPr>
              <a:t>void</a:t>
            </a:r>
          </a:p>
          <a:p>
            <a:pPr marL="517525" lvl="0" indent="-517525" defTabSz="1008063" eaLnBrk="0" fontAlgn="base" hangingPunct="0">
              <a:spcAft>
                <a:spcPct val="0"/>
              </a:spcAft>
              <a:buClr>
                <a:srgbClr val="660000"/>
              </a:buClr>
              <a:buSzPct val="70000"/>
              <a:buNone/>
            </a:pPr>
            <a:r>
              <a:rPr lang="el-GR" sz="2800" b="1" kern="0" dirty="0" smtClean="0">
                <a:solidFill>
                  <a:srgbClr val="000000"/>
                </a:solidFill>
              </a:rPr>
              <a:t>Δεν υπάρχουν παράμετροι? </a:t>
            </a:r>
            <a:r>
              <a:rPr lang="en-US" sz="2800" b="1" kern="0" dirty="0" smtClean="0">
                <a:solidFill>
                  <a:srgbClr val="C00000"/>
                </a:solidFill>
              </a:rPr>
              <a:t>void</a:t>
            </a:r>
          </a:p>
          <a:p>
            <a:pPr marL="517525" lvl="0" indent="-517525" defTabSz="1008063" eaLnBrk="0" fontAlgn="base" hangingPunct="0">
              <a:spcAft>
                <a:spcPct val="0"/>
              </a:spcAft>
              <a:buClr>
                <a:srgbClr val="660000"/>
              </a:buClr>
              <a:buSzPct val="70000"/>
              <a:buNone/>
            </a:pPr>
            <a:r>
              <a:rPr lang="el-GR" sz="2800" b="1" kern="0" dirty="0" smtClean="0">
                <a:solidFill>
                  <a:srgbClr val="000099"/>
                </a:solidFill>
              </a:rPr>
              <a:t>Κλήση Συνάρτησης? </a:t>
            </a:r>
            <a:r>
              <a:rPr lang="en-US" sz="2800" b="1" kern="0" dirty="0" err="1" smtClean="0">
                <a:solidFill>
                  <a:srgbClr val="000099"/>
                </a:solidFill>
              </a:rPr>
              <a:t>print_name</a:t>
            </a:r>
            <a:r>
              <a:rPr lang="en-US" sz="2800" b="1" kern="0" dirty="0" smtClean="0">
                <a:solidFill>
                  <a:srgbClr val="000099"/>
                </a:solidFill>
              </a:rPr>
              <a:t>()</a:t>
            </a:r>
            <a:r>
              <a:rPr lang="en-US" sz="2800" kern="0" dirty="0" smtClean="0"/>
              <a:t>;</a:t>
            </a:r>
          </a:p>
          <a:p>
            <a:endParaRPr lang="en-US"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Συναρτήσεις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pPr/>
              <a:t>12</a:t>
            </a:fld>
            <a:endParaRPr lang="el-GR" sz="1400" dirty="0">
              <a:solidFill>
                <a:schemeClr val="tx1"/>
              </a:solidFill>
            </a:endParaRPr>
          </a:p>
        </p:txBody>
      </p:sp>
    </p:spTree>
    <p:extLst>
      <p:ext uri="{BB962C8B-B14F-4D97-AF65-F5344CB8AC3E}">
        <p14:creationId xmlns:p14="http://schemas.microsoft.com/office/powerpoint/2010/main" val="154836680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23528" y="116632"/>
            <a:ext cx="8496944" cy="648072"/>
          </a:xfrm>
        </p:spPr>
        <p:txBody>
          <a:bodyPr>
            <a:normAutofit fontScale="90000"/>
          </a:bodyPr>
          <a:lstStyle/>
          <a:p>
            <a:r>
              <a:rPr lang="el-GR" b="1" dirty="0"/>
              <a:t>Γρήγορος </a:t>
            </a:r>
            <a:r>
              <a:rPr lang="el-GR" b="1" dirty="0" smtClean="0"/>
              <a:t>πίνακας </a:t>
            </a:r>
            <a:r>
              <a:rPr lang="el-GR" b="1" dirty="0"/>
              <a:t>α</a:t>
            </a:r>
            <a:r>
              <a:rPr lang="el-GR" b="1" dirty="0" smtClean="0"/>
              <a:t>ναφοράς </a:t>
            </a:r>
            <a:r>
              <a:rPr lang="el-GR" b="1" dirty="0"/>
              <a:t>σ</a:t>
            </a:r>
            <a:r>
              <a:rPr lang="el-GR" b="1" dirty="0" smtClean="0"/>
              <a:t>ύνταξης</a:t>
            </a:r>
            <a:endParaRPr lang="el-GR" b="1" dirty="0"/>
          </a:p>
        </p:txBody>
      </p:sp>
      <p:graphicFrame>
        <p:nvGraphicFramePr>
          <p:cNvPr id="5" name="Πίνακας 1" descr="Πίνακας: Πρώτη γραμμή. Ενέργεια, πρότυπο συνάρτησης, δήλωση. Function prototype. Σύνταξη, τύπος, όνομα συνάρτησης, παρένθεση, τύπος παραμέτρου 1, κόμμα, τύπος παραμέτρου 2, κόμμα, και ούτω καθεξής, έως, τύπος παραμέτρου N, κλείσιμο παρένθεσης, ερωτηματικό.  Ή αλλιώς void. Παραδείγματα: Πρώτο παράδειγμα, float average, παρένθεση float, κόμμα float, κόμμα float, κλείσιμο παρένθεσης, ερωτηματικό. Δεύτερο παράδειγμα, void, print underscore stars, παρένθεση int n, κλείσιμο παρένθεσης, ερωτηματικό. &#10;Δεύτερη γραμμή. Ενέργεια, ορισμός συνάρτησης. Σύνταξη, τύπος, όνομα συνάρτησης, παρένθεση, τύπος, παράμετρος 1, κόμμα, τύπος, παράμετρος 2, κόμμα, και ούτω καθεξής, έως, τύπος, παράμετρος N, κλείσιμο παρένθεσης. Enter, άγκιστρο. Enter, τοπικές μεταβλητές. Enter, προτάσεις. Enter, return, τιμή, ή μεταβλητή, ή αριθμητική παράσταση. Enter, κλείσιμο αγκίστρου. Παράδειγμα: void, print underscore stars, παρένθεση int n, κλείσιμο παρένθεσης. Enter, άγκιστρο. Enter, int i. Enter, for,  i = 0, ερωτηματικό,  i μικρότερο του n, ερωτηματικό,  i + +. Enter, print f, αστερίσκος. Enter, κλείσιμο αγκίστρου.&#10;Τρίτη γραμμή. Ενέργεια, κλήση συνάρτησης. Σύνταξη, &#10;μεταβλητή =, όνομα συνάρτησης, παρένθεση, παράμετρος 1, κόμμα, παράμετρος 2, κόμμα, και ούτω καθεξής, έως, παράμετρος N, κλείσιμο παρένθεσης, ερωτηματικό. Ή αλλιώς, όνομα συνάρτησης, παρένθεση, τιμή, κλείσιμο παρένθεσης, εάν είναι void. Παραδείγματα: R =,  average, παρένθεση, x, κόμμα y, κόμμα z, κλείσιμο παρένθεσης, ερωτηματικό. Δεύτερο παράδειγμα, print, underscore, stars, παρένθεση, 10, κλείσιμο παρένθεσης, ερωτηματικό.&#10;"/>
          <p:cNvGraphicFramePr>
            <a:graphicFrameLocks/>
          </p:cNvGraphicFramePr>
          <p:nvPr>
            <p:custDataLst>
              <p:tags r:id="rId2"/>
            </p:custDataLst>
            <p:extLst>
              <p:ext uri="{D42A27DB-BD31-4B8C-83A1-F6EECF244321}">
                <p14:modId xmlns:p14="http://schemas.microsoft.com/office/powerpoint/2010/main" val="1486226536"/>
              </p:ext>
            </p:extLst>
          </p:nvPr>
        </p:nvGraphicFramePr>
        <p:xfrm>
          <a:off x="179512" y="908720"/>
          <a:ext cx="8712968" cy="5547328"/>
        </p:xfrm>
        <a:graphic>
          <a:graphicData uri="http://schemas.openxmlformats.org/drawingml/2006/table">
            <a:tbl>
              <a:tblPr firstRow="1"/>
              <a:tblGrid>
                <a:gridCol w="2448272"/>
                <a:gridCol w="3672408"/>
                <a:gridCol w="2592288"/>
              </a:tblGrid>
              <a:tr h="345608">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1" i="0" u="none" strike="noStrike" cap="none" normalizeH="0" baseline="0" dirty="0" smtClean="0">
                          <a:ln>
                            <a:noFill/>
                          </a:ln>
                          <a:solidFill>
                            <a:schemeClr val="tx1"/>
                          </a:solidFill>
                          <a:effectLst/>
                          <a:latin typeface="+mn-lt"/>
                          <a:ea typeface="Arial Unicode MS" pitchFamily="34" charset="-128"/>
                          <a:cs typeface="Arial Unicode MS" pitchFamily="34" charset="-128"/>
                        </a:rPr>
                        <a:t>Ενέργεια</a:t>
                      </a:r>
                      <a:endParaRPr kumimoji="0" lang="en-US" sz="2000" b="1" i="0" u="none" strike="noStrike" cap="none" normalizeH="0" baseline="0" dirty="0" smtClean="0">
                        <a:ln>
                          <a:noFill/>
                        </a:ln>
                        <a:solidFill>
                          <a:schemeClr val="tx1"/>
                        </a:solidFill>
                        <a:effectLst/>
                        <a:latin typeface="+mn-lt"/>
                        <a:ea typeface="Arial Unicode MS" pitchFamily="34" charset="-128"/>
                        <a:cs typeface="Arial Unicode MS" pitchFamily="34" charset="-128"/>
                      </a:endParaRPr>
                    </a:p>
                  </a:txBody>
                  <a:tcPr marT="45716" marB="45716"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CCCC00"/>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1" i="0" u="none" strike="noStrike" cap="none" normalizeH="0" baseline="0" dirty="0" smtClean="0">
                          <a:ln>
                            <a:noFill/>
                          </a:ln>
                          <a:solidFill>
                            <a:schemeClr val="tx1"/>
                          </a:solidFill>
                          <a:effectLst/>
                          <a:latin typeface="+mn-lt"/>
                          <a:ea typeface="Arial Unicode MS" pitchFamily="34" charset="-128"/>
                          <a:cs typeface="Arial Unicode MS" pitchFamily="34" charset="-128"/>
                        </a:rPr>
                        <a:t>Σύνταξη</a:t>
                      </a:r>
                      <a:endParaRPr kumimoji="0" lang="en-US" sz="2000" b="1" i="0" u="none" strike="noStrike" cap="none" normalizeH="0" baseline="0" dirty="0" smtClean="0">
                        <a:ln>
                          <a:noFill/>
                        </a:ln>
                        <a:solidFill>
                          <a:schemeClr val="tx1"/>
                        </a:solidFill>
                        <a:effectLst/>
                        <a:latin typeface="+mn-lt"/>
                        <a:ea typeface="Arial Unicode MS" pitchFamily="34" charset="-128"/>
                        <a:cs typeface="Arial Unicode MS" pitchFamily="34" charset="-128"/>
                      </a:endParaRPr>
                    </a:p>
                  </a:txBody>
                  <a:tcPr marT="45716" marB="45716"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CCCC00"/>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1" i="0" u="none" strike="noStrike" cap="none" normalizeH="0" baseline="0" dirty="0" smtClean="0">
                          <a:ln>
                            <a:noFill/>
                          </a:ln>
                          <a:solidFill>
                            <a:schemeClr val="tx1"/>
                          </a:solidFill>
                          <a:effectLst/>
                          <a:latin typeface="+mn-lt"/>
                          <a:ea typeface="Arial Unicode MS" pitchFamily="34" charset="-128"/>
                          <a:cs typeface="Arial Unicode MS" pitchFamily="34" charset="-128"/>
                        </a:rPr>
                        <a:t>Παραδείγματα</a:t>
                      </a:r>
                      <a:endParaRPr kumimoji="0" lang="en-US" sz="2000" b="1" i="0" u="none" strike="noStrike" cap="none" normalizeH="0" baseline="0" dirty="0" smtClean="0">
                        <a:ln>
                          <a:noFill/>
                        </a:ln>
                        <a:solidFill>
                          <a:schemeClr val="tx1"/>
                        </a:solidFill>
                        <a:effectLst/>
                        <a:latin typeface="+mn-lt"/>
                        <a:ea typeface="Arial Unicode MS" pitchFamily="34" charset="-128"/>
                        <a:cs typeface="Arial Unicode MS" pitchFamily="34" charset="-128"/>
                      </a:endParaRPr>
                    </a:p>
                  </a:txBody>
                  <a:tcPr marT="45716" marB="45716"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CCCC00"/>
                    </a:solidFill>
                  </a:tcPr>
                </a:tc>
              </a:tr>
              <a:tr h="971920">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ea typeface="Arial Unicode MS" pitchFamily="34" charset="-128"/>
                          <a:cs typeface="Arial Unicode MS" pitchFamily="34" charset="-128"/>
                        </a:rPr>
                        <a:t>Πρότυπο συνάρτησης (δήλωση)</a:t>
                      </a: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ea typeface="Arial Unicode MS" pitchFamily="34" charset="-128"/>
                          <a:cs typeface="Arial Unicode MS" pitchFamily="34" charset="-128"/>
                        </a:rPr>
                        <a:t>- </a:t>
                      </a:r>
                      <a:r>
                        <a:rPr kumimoji="0" lang="en-US" sz="2000" b="0" i="0" u="none" strike="noStrike" cap="none" normalizeH="0" baseline="0" noProof="0" dirty="0" smtClean="0">
                          <a:ln>
                            <a:noFill/>
                          </a:ln>
                          <a:solidFill>
                            <a:srgbClr val="000000"/>
                          </a:solidFill>
                          <a:effectLst/>
                          <a:latin typeface="+mn-lt"/>
                          <a:ea typeface="Arial Unicode MS" pitchFamily="34" charset="-128"/>
                          <a:cs typeface="Arial Unicode MS" pitchFamily="34" charset="-128"/>
                        </a:rPr>
                        <a:t>Function prototype</a:t>
                      </a:r>
                    </a:p>
                  </a:txBody>
                  <a:tcPr marT="45716" marB="45716"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CECCB"/>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ea typeface="Arial Unicode MS" pitchFamily="34" charset="-128"/>
                          <a:cs typeface="Arial Unicode MS" pitchFamily="34" charset="-128"/>
                        </a:rPr>
                        <a:t>Τύπος </a:t>
                      </a:r>
                      <a:r>
                        <a:rPr kumimoji="0" lang="el-GR" sz="2000" b="0" i="0" u="none" strike="noStrike" cap="none" normalizeH="0" baseline="0" noProof="0" dirty="0" err="1" smtClean="0">
                          <a:ln>
                            <a:noFill/>
                          </a:ln>
                          <a:solidFill>
                            <a:srgbClr val="000000"/>
                          </a:solidFill>
                          <a:effectLst/>
                          <a:latin typeface="+mn-lt"/>
                          <a:ea typeface="Arial Unicode MS" pitchFamily="34" charset="-128"/>
                          <a:cs typeface="Arial Unicode MS" pitchFamily="34" charset="-128"/>
                        </a:rPr>
                        <a:t>όνομα_συνάρτησης(τύπος</a:t>
                      </a:r>
                      <a:r>
                        <a:rPr kumimoji="0" lang="el-GR" sz="2000" b="0" i="0" u="none" strike="noStrike" cap="none" normalizeH="0" baseline="0" noProof="0" dirty="0" smtClean="0">
                          <a:ln>
                            <a:noFill/>
                          </a:ln>
                          <a:solidFill>
                            <a:srgbClr val="000000"/>
                          </a:solidFill>
                          <a:effectLst/>
                          <a:latin typeface="+mn-lt"/>
                          <a:ea typeface="Arial Unicode MS" pitchFamily="34" charset="-128"/>
                          <a:cs typeface="Arial Unicode MS" pitchFamily="34" charset="-128"/>
                        </a:rPr>
                        <a:t> παραμέτρου1, τύπος παρ2, …, τύπος παρ</a:t>
                      </a:r>
                      <a:r>
                        <a:rPr kumimoji="0" lang="en-US" sz="2000" b="0" i="0" u="none" strike="noStrike" cap="none" normalizeH="0" baseline="0" noProof="0" dirty="0" smtClean="0">
                          <a:ln>
                            <a:noFill/>
                          </a:ln>
                          <a:solidFill>
                            <a:srgbClr val="000000"/>
                          </a:solidFill>
                          <a:effectLst/>
                          <a:latin typeface="+mn-lt"/>
                          <a:ea typeface="Arial Unicode MS" pitchFamily="34" charset="-128"/>
                          <a:cs typeface="Arial Unicode MS" pitchFamily="34" charset="-128"/>
                        </a:rPr>
                        <a:t>N</a:t>
                      </a:r>
                      <a:r>
                        <a:rPr kumimoji="0" lang="el-GR" sz="2000" b="0" i="0" u="none" strike="noStrike" cap="none" normalizeH="0" baseline="0" noProof="0" dirty="0" smtClean="0">
                          <a:ln>
                            <a:noFill/>
                          </a:ln>
                          <a:solidFill>
                            <a:srgbClr val="000000"/>
                          </a:solidFill>
                          <a:effectLst/>
                          <a:latin typeface="+mn-lt"/>
                          <a:ea typeface="Arial Unicode MS" pitchFamily="34" charset="-128"/>
                          <a:cs typeface="Arial Unicode MS" pitchFamily="34" charset="-128"/>
                        </a:rPr>
                        <a:t>); ή </a:t>
                      </a:r>
                      <a:r>
                        <a:rPr kumimoji="0" lang="en-US" sz="2000" b="0" i="0" u="none" strike="noStrike" cap="none" normalizeH="0" baseline="0" noProof="0" dirty="0" smtClean="0">
                          <a:ln>
                            <a:noFill/>
                          </a:ln>
                          <a:solidFill>
                            <a:srgbClr val="000000"/>
                          </a:solidFill>
                          <a:effectLst/>
                          <a:latin typeface="+mn-lt"/>
                          <a:ea typeface="Arial Unicode MS" pitchFamily="34" charset="-128"/>
                          <a:cs typeface="Arial Unicode MS" pitchFamily="34" charset="-128"/>
                        </a:rPr>
                        <a:t>void</a:t>
                      </a:r>
                    </a:p>
                  </a:txBody>
                  <a:tcPr marT="45716" marB="45716"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CECCB"/>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ea typeface="Arial Unicode MS" pitchFamily="34" charset="-128"/>
                          <a:cs typeface="Arial Unicode MS" pitchFamily="34" charset="-128"/>
                        </a:rPr>
                        <a:t>float average(float, float, float);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ea typeface="Arial Unicode MS" pitchFamily="34" charset="-128"/>
                          <a:cs typeface="Arial Unicode MS" pitchFamily="34" charset="-128"/>
                        </a:rPr>
                        <a:t>void </a:t>
                      </a:r>
                      <a:r>
                        <a:rPr kumimoji="0" lang="en-US" sz="2000" b="0" i="0" u="none" strike="noStrike" cap="none" normalizeH="0" baseline="0" noProof="0" dirty="0" err="1" smtClean="0">
                          <a:ln>
                            <a:noFill/>
                          </a:ln>
                          <a:solidFill>
                            <a:srgbClr val="000000"/>
                          </a:solidFill>
                          <a:effectLst/>
                          <a:latin typeface="+mn-lt"/>
                          <a:ea typeface="Arial Unicode MS" pitchFamily="34" charset="-128"/>
                          <a:cs typeface="Arial Unicode MS" pitchFamily="34" charset="-128"/>
                        </a:rPr>
                        <a:t>print_stars</a:t>
                      </a:r>
                      <a:r>
                        <a:rPr kumimoji="0" lang="en-US" sz="2000" b="0" i="0" u="none" strike="noStrike" cap="none" normalizeH="0" baseline="0" noProof="0" dirty="0" smtClean="0">
                          <a:ln>
                            <a:noFill/>
                          </a:ln>
                          <a:solidFill>
                            <a:srgbClr val="000000"/>
                          </a:solidFill>
                          <a:effectLst/>
                          <a:latin typeface="+mn-lt"/>
                          <a:ea typeface="Arial Unicode MS" pitchFamily="34" charset="-128"/>
                          <a:cs typeface="Arial Unicode MS" pitchFamily="34" charset="-128"/>
                        </a:rPr>
                        <a:t>(</a:t>
                      </a:r>
                      <a:r>
                        <a:rPr kumimoji="0" lang="en-US" sz="2000" b="0" i="0" u="none" strike="noStrike" cap="none" normalizeH="0" baseline="0" noProof="0" dirty="0" err="1" smtClean="0">
                          <a:ln>
                            <a:noFill/>
                          </a:ln>
                          <a:solidFill>
                            <a:srgbClr val="000000"/>
                          </a:solidFill>
                          <a:effectLst/>
                          <a:latin typeface="+mn-lt"/>
                          <a:ea typeface="Arial Unicode MS" pitchFamily="34" charset="-128"/>
                          <a:cs typeface="Arial Unicode MS" pitchFamily="34" charset="-128"/>
                        </a:rPr>
                        <a:t>int</a:t>
                      </a:r>
                      <a:r>
                        <a:rPr kumimoji="0" lang="en-US" sz="2000" b="0" i="0" u="none" strike="noStrike" cap="none" normalizeH="0" baseline="0" noProof="0" dirty="0" smtClean="0">
                          <a:ln>
                            <a:noFill/>
                          </a:ln>
                          <a:solidFill>
                            <a:srgbClr val="000000"/>
                          </a:solidFill>
                          <a:effectLst/>
                          <a:latin typeface="+mn-lt"/>
                          <a:ea typeface="Arial Unicode MS" pitchFamily="34" charset="-128"/>
                          <a:cs typeface="Arial Unicode MS" pitchFamily="34" charset="-128"/>
                        </a:rPr>
                        <a:t> n);</a:t>
                      </a:r>
                    </a:p>
                  </a:txBody>
                  <a:tcPr marT="45716" marB="45716"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CECCB"/>
                    </a:solidFill>
                  </a:tcPr>
                </a:tc>
              </a:tr>
              <a:tr h="2486368">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smtClean="0">
                          <a:ln>
                            <a:noFill/>
                          </a:ln>
                          <a:solidFill>
                            <a:srgbClr val="000000"/>
                          </a:solidFill>
                          <a:effectLst/>
                          <a:latin typeface="+mn-lt"/>
                          <a:ea typeface="Arial Unicode MS" pitchFamily="34" charset="-128"/>
                          <a:cs typeface="Arial Unicode MS" pitchFamily="34" charset="-128"/>
                        </a:rPr>
                        <a:t>Ορισμός Συνάρτησης</a:t>
                      </a:r>
                    </a:p>
                  </a:txBody>
                  <a:tcPr marT="45716" marB="45716"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6F6E7"/>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ea typeface="Arial Unicode MS" pitchFamily="34" charset="-128"/>
                          <a:cs typeface="Arial Unicode MS" pitchFamily="34" charset="-128"/>
                        </a:rPr>
                        <a:t>Τύπος </a:t>
                      </a:r>
                      <a:r>
                        <a:rPr kumimoji="0" lang="el-GR" sz="2000" b="0" i="0" u="none" strike="noStrike" cap="none" normalizeH="0" baseline="0" noProof="0" dirty="0" err="1" smtClean="0">
                          <a:ln>
                            <a:noFill/>
                          </a:ln>
                          <a:solidFill>
                            <a:srgbClr val="000000"/>
                          </a:solidFill>
                          <a:effectLst/>
                          <a:latin typeface="+mn-lt"/>
                          <a:ea typeface="Arial Unicode MS" pitchFamily="34" charset="-128"/>
                          <a:cs typeface="Arial Unicode MS" pitchFamily="34" charset="-128"/>
                        </a:rPr>
                        <a:t>όνομα_συνάρτησης(τύπος</a:t>
                      </a:r>
                      <a:r>
                        <a:rPr kumimoji="0" lang="el-GR" sz="2000" b="0" i="0" u="none" strike="noStrike" cap="none" normalizeH="0" baseline="0" noProof="0" dirty="0" smtClean="0">
                          <a:ln>
                            <a:noFill/>
                          </a:ln>
                          <a:solidFill>
                            <a:srgbClr val="000000"/>
                          </a:solidFill>
                          <a:effectLst/>
                          <a:latin typeface="+mn-lt"/>
                          <a:ea typeface="Arial Unicode MS" pitchFamily="34" charset="-128"/>
                          <a:cs typeface="Arial Unicode MS" pitchFamily="34" charset="-128"/>
                        </a:rPr>
                        <a:t> παράμετρος1, τύπος παρ2, …, τύπος παρ</a:t>
                      </a:r>
                      <a:r>
                        <a:rPr kumimoji="0" lang="en-US" sz="2000" b="0" i="0" u="none" strike="noStrike" cap="none" normalizeH="0" baseline="0" noProof="0" dirty="0" smtClean="0">
                          <a:ln>
                            <a:noFill/>
                          </a:ln>
                          <a:solidFill>
                            <a:srgbClr val="000000"/>
                          </a:solidFill>
                          <a:effectLst/>
                          <a:latin typeface="+mn-lt"/>
                          <a:ea typeface="Arial Unicode MS" pitchFamily="34" charset="-128"/>
                          <a:cs typeface="Arial Unicode MS" pitchFamily="34" charset="-128"/>
                        </a:rPr>
                        <a:t>N</a:t>
                      </a:r>
                      <a:r>
                        <a:rPr kumimoji="0" lang="el-GR" sz="2000" b="0" i="0" u="none" strike="noStrike" cap="none" normalizeH="0" baseline="0" noProof="0" dirty="0" smtClean="0">
                          <a:ln>
                            <a:noFill/>
                          </a:ln>
                          <a:solidFill>
                            <a:srgbClr val="000000"/>
                          </a:solidFill>
                          <a:effectLst/>
                          <a:latin typeface="+mn-lt"/>
                          <a:ea typeface="Arial Unicode MS" pitchFamily="34" charset="-128"/>
                          <a:cs typeface="Arial Unicode MS" pitchFamily="34" charset="-128"/>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ea typeface="Arial Unicode MS" pitchFamily="34" charset="-128"/>
                          <a:cs typeface="Arial Unicode MS" pitchFamily="34" charset="-128"/>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ea typeface="Arial Unicode MS" pitchFamily="34" charset="-128"/>
                          <a:cs typeface="Arial Unicode MS" pitchFamily="34" charset="-128"/>
                        </a:rPr>
                        <a:t>   τοπικές μεταβλητές;</a:t>
                      </a: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ea typeface="Arial Unicode MS" pitchFamily="34" charset="-128"/>
                          <a:cs typeface="Arial Unicode MS" pitchFamily="34" charset="-128"/>
                        </a:rPr>
                        <a:t>   προτάσεις;</a:t>
                      </a: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ea typeface="Arial Unicode MS" pitchFamily="34" charset="-128"/>
                          <a:cs typeface="Arial Unicode MS" pitchFamily="34" charset="-128"/>
                        </a:rPr>
                        <a:t>   </a:t>
                      </a:r>
                      <a:r>
                        <a:rPr kumimoji="0" lang="en-US" sz="2000" b="0" i="0" u="none" strike="noStrike" cap="none" normalizeH="0" baseline="0" noProof="0" dirty="0" smtClean="0">
                          <a:ln>
                            <a:noFill/>
                          </a:ln>
                          <a:solidFill>
                            <a:srgbClr val="000000"/>
                          </a:solidFill>
                          <a:effectLst/>
                          <a:latin typeface="+mn-lt"/>
                          <a:ea typeface="Arial Unicode MS" pitchFamily="34" charset="-128"/>
                          <a:cs typeface="Arial Unicode MS" pitchFamily="34" charset="-128"/>
                        </a:rPr>
                        <a:t>return </a:t>
                      </a:r>
                      <a:r>
                        <a:rPr kumimoji="0" lang="el-GR" sz="2000" b="0" i="0" u="none" strike="noStrike" cap="none" normalizeH="0" baseline="0" noProof="0" dirty="0" smtClean="0">
                          <a:ln>
                            <a:noFill/>
                          </a:ln>
                          <a:solidFill>
                            <a:srgbClr val="000000"/>
                          </a:solidFill>
                          <a:effectLst/>
                          <a:latin typeface="+mn-lt"/>
                          <a:ea typeface="Arial Unicode MS" pitchFamily="34" charset="-128"/>
                          <a:cs typeface="Arial Unicode MS" pitchFamily="34" charset="-128"/>
                        </a:rPr>
                        <a:t>τιμή ή μεταβλητή ή   </a:t>
                      </a: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ea typeface="Arial Unicode MS" pitchFamily="34" charset="-128"/>
                          <a:cs typeface="Arial Unicode MS" pitchFamily="34" charset="-128"/>
                        </a:rPr>
                        <a:t>  αριθμητική παράσταση; }</a:t>
                      </a:r>
                    </a:p>
                  </a:txBody>
                  <a:tcPr marT="45716" marB="45716"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6F6E7"/>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ea typeface="Arial Unicode MS" pitchFamily="34" charset="-128"/>
                          <a:cs typeface="Arial Unicode MS" pitchFamily="34" charset="-128"/>
                        </a:rPr>
                        <a:t>void </a:t>
                      </a:r>
                      <a:r>
                        <a:rPr kumimoji="0" lang="en-US" sz="2000" b="0" i="0" u="none" strike="noStrike" cap="none" normalizeH="0" baseline="0" noProof="0" dirty="0" err="1" smtClean="0">
                          <a:ln>
                            <a:noFill/>
                          </a:ln>
                          <a:solidFill>
                            <a:srgbClr val="000000"/>
                          </a:solidFill>
                          <a:effectLst/>
                          <a:latin typeface="+mn-lt"/>
                          <a:ea typeface="Arial Unicode MS" pitchFamily="34" charset="-128"/>
                          <a:cs typeface="Arial Unicode MS" pitchFamily="34" charset="-128"/>
                        </a:rPr>
                        <a:t>print_stars</a:t>
                      </a:r>
                      <a:r>
                        <a:rPr kumimoji="0" lang="en-US" sz="2000" b="0" i="0" u="none" strike="noStrike" cap="none" normalizeH="0" baseline="0" noProof="0" dirty="0" smtClean="0">
                          <a:ln>
                            <a:noFill/>
                          </a:ln>
                          <a:solidFill>
                            <a:srgbClr val="000000"/>
                          </a:solidFill>
                          <a:effectLst/>
                          <a:latin typeface="+mn-lt"/>
                          <a:ea typeface="Arial Unicode MS" pitchFamily="34" charset="-128"/>
                          <a:cs typeface="Arial Unicode MS" pitchFamily="34" charset="-128"/>
                        </a:rPr>
                        <a:t>(</a:t>
                      </a:r>
                      <a:r>
                        <a:rPr kumimoji="0" lang="en-US" sz="2000" b="0" i="0" u="none" strike="noStrike" cap="none" normalizeH="0" baseline="0" noProof="0" dirty="0" err="1" smtClean="0">
                          <a:ln>
                            <a:noFill/>
                          </a:ln>
                          <a:solidFill>
                            <a:srgbClr val="000000"/>
                          </a:solidFill>
                          <a:effectLst/>
                          <a:latin typeface="+mn-lt"/>
                          <a:ea typeface="Arial Unicode MS" pitchFamily="34" charset="-128"/>
                          <a:cs typeface="Arial Unicode MS" pitchFamily="34" charset="-128"/>
                        </a:rPr>
                        <a:t>int</a:t>
                      </a:r>
                      <a:r>
                        <a:rPr kumimoji="0" lang="en-US" sz="2000" b="0" i="0" u="none" strike="noStrike" cap="none" normalizeH="0" baseline="0" noProof="0" dirty="0" smtClean="0">
                          <a:ln>
                            <a:noFill/>
                          </a:ln>
                          <a:solidFill>
                            <a:srgbClr val="000000"/>
                          </a:solidFill>
                          <a:effectLst/>
                          <a:latin typeface="+mn-lt"/>
                          <a:ea typeface="Arial Unicode MS" pitchFamily="34" charset="-128"/>
                          <a:cs typeface="Arial Unicode MS" pitchFamily="34" charset="-128"/>
                        </a:rPr>
                        <a:t> n)</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ea typeface="Arial Unicode MS" pitchFamily="34" charset="-128"/>
                          <a:cs typeface="Arial Unicode MS" pitchFamily="34" charset="-128"/>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ea typeface="Arial Unicode MS" pitchFamily="34" charset="-128"/>
                          <a:cs typeface="Arial Unicode MS" pitchFamily="34" charset="-128"/>
                        </a:rPr>
                        <a:t>    </a:t>
                      </a:r>
                      <a:r>
                        <a:rPr kumimoji="0" lang="en-US" sz="2000" b="0" i="0" u="none" strike="noStrike" cap="none" normalizeH="0" baseline="0" noProof="0" dirty="0" err="1" smtClean="0">
                          <a:ln>
                            <a:noFill/>
                          </a:ln>
                          <a:solidFill>
                            <a:srgbClr val="000000"/>
                          </a:solidFill>
                          <a:effectLst/>
                          <a:latin typeface="+mn-lt"/>
                          <a:ea typeface="Arial Unicode MS" pitchFamily="34" charset="-128"/>
                          <a:cs typeface="Arial Unicode MS" pitchFamily="34" charset="-128"/>
                        </a:rPr>
                        <a:t>int</a:t>
                      </a:r>
                      <a:r>
                        <a:rPr kumimoji="0" lang="en-US" sz="2000" b="0" i="0" u="none" strike="noStrike" cap="none" normalizeH="0" baseline="0" noProof="0" dirty="0" smtClean="0">
                          <a:ln>
                            <a:noFill/>
                          </a:ln>
                          <a:solidFill>
                            <a:srgbClr val="000000"/>
                          </a:solidFill>
                          <a:effectLst/>
                          <a:latin typeface="+mn-lt"/>
                          <a:ea typeface="Arial Unicode MS" pitchFamily="34" charset="-128"/>
                          <a:cs typeface="Arial Unicode MS" pitchFamily="34" charset="-128"/>
                        </a:rPr>
                        <a:t> </a:t>
                      </a:r>
                      <a:r>
                        <a:rPr kumimoji="0" lang="en-US" sz="2000" b="0" i="0" u="none" strike="noStrike" cap="none" normalizeH="0" baseline="0" noProof="0" dirty="0" err="1" smtClean="0">
                          <a:ln>
                            <a:noFill/>
                          </a:ln>
                          <a:solidFill>
                            <a:srgbClr val="000000"/>
                          </a:solidFill>
                          <a:effectLst/>
                          <a:latin typeface="+mn-lt"/>
                          <a:ea typeface="Arial Unicode MS" pitchFamily="34" charset="-128"/>
                          <a:cs typeface="Arial Unicode MS" pitchFamily="34" charset="-128"/>
                        </a:rPr>
                        <a:t>i</a:t>
                      </a:r>
                      <a:r>
                        <a:rPr kumimoji="0" lang="en-US" sz="2000" b="0" i="0" u="none" strike="noStrike" cap="none" normalizeH="0" baseline="0" noProof="0" dirty="0" smtClean="0">
                          <a:ln>
                            <a:noFill/>
                          </a:ln>
                          <a:solidFill>
                            <a:srgbClr val="000000"/>
                          </a:solidFill>
                          <a:effectLst/>
                          <a:latin typeface="+mn-lt"/>
                          <a:ea typeface="Arial Unicode MS" pitchFamily="34" charset="-128"/>
                          <a:cs typeface="Arial Unicode MS" pitchFamily="34" charset="-128"/>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ea typeface="Arial Unicode MS" pitchFamily="34" charset="-128"/>
                          <a:cs typeface="Arial Unicode MS" pitchFamily="34" charset="-128"/>
                        </a:rPr>
                        <a:t>    for (</a:t>
                      </a:r>
                      <a:r>
                        <a:rPr kumimoji="0" lang="en-US" sz="2000" b="0" i="0" u="none" strike="noStrike" cap="none" normalizeH="0" baseline="0" noProof="0" dirty="0" err="1" smtClean="0">
                          <a:ln>
                            <a:noFill/>
                          </a:ln>
                          <a:solidFill>
                            <a:srgbClr val="000000"/>
                          </a:solidFill>
                          <a:effectLst/>
                          <a:latin typeface="+mn-lt"/>
                          <a:ea typeface="Arial Unicode MS" pitchFamily="34" charset="-128"/>
                          <a:cs typeface="Arial Unicode MS" pitchFamily="34" charset="-128"/>
                        </a:rPr>
                        <a:t>i</a:t>
                      </a:r>
                      <a:r>
                        <a:rPr kumimoji="0" lang="en-US" sz="2000" b="0" i="0" u="none" strike="noStrike" cap="none" normalizeH="0" baseline="0" noProof="0" dirty="0" smtClean="0">
                          <a:ln>
                            <a:noFill/>
                          </a:ln>
                          <a:solidFill>
                            <a:srgbClr val="000000"/>
                          </a:solidFill>
                          <a:effectLst/>
                          <a:latin typeface="+mn-lt"/>
                          <a:ea typeface="Arial Unicode MS" pitchFamily="34" charset="-128"/>
                          <a:cs typeface="Arial Unicode MS" pitchFamily="34" charset="-128"/>
                        </a:rPr>
                        <a:t>=0; </a:t>
                      </a:r>
                      <a:r>
                        <a:rPr kumimoji="0" lang="en-US" sz="2000" b="0" i="0" u="none" strike="noStrike" cap="none" normalizeH="0" baseline="0" noProof="0" dirty="0" err="1" smtClean="0">
                          <a:ln>
                            <a:noFill/>
                          </a:ln>
                          <a:solidFill>
                            <a:srgbClr val="000000"/>
                          </a:solidFill>
                          <a:effectLst/>
                          <a:latin typeface="+mn-lt"/>
                          <a:ea typeface="Arial Unicode MS" pitchFamily="34" charset="-128"/>
                          <a:cs typeface="Arial Unicode MS" pitchFamily="34" charset="-128"/>
                        </a:rPr>
                        <a:t>i</a:t>
                      </a:r>
                      <a:r>
                        <a:rPr kumimoji="0" lang="en-US" sz="2000" b="0" i="0" u="none" strike="noStrike" cap="none" normalizeH="0" baseline="0" noProof="0" dirty="0" smtClean="0">
                          <a:ln>
                            <a:noFill/>
                          </a:ln>
                          <a:solidFill>
                            <a:srgbClr val="000000"/>
                          </a:solidFill>
                          <a:effectLst/>
                          <a:latin typeface="+mn-lt"/>
                          <a:ea typeface="Arial Unicode MS" pitchFamily="34" charset="-128"/>
                          <a:cs typeface="Arial Unicode MS" pitchFamily="34" charset="-128"/>
                        </a:rPr>
                        <a:t>&lt;n; </a:t>
                      </a:r>
                      <a:r>
                        <a:rPr kumimoji="0" lang="en-US" sz="2000" b="0" i="0" u="none" strike="noStrike" cap="none" normalizeH="0" baseline="0" noProof="0" dirty="0" err="1" smtClean="0">
                          <a:ln>
                            <a:noFill/>
                          </a:ln>
                          <a:solidFill>
                            <a:srgbClr val="000000"/>
                          </a:solidFill>
                          <a:effectLst/>
                          <a:latin typeface="+mn-lt"/>
                          <a:ea typeface="Arial Unicode MS" pitchFamily="34" charset="-128"/>
                          <a:cs typeface="Arial Unicode MS" pitchFamily="34" charset="-128"/>
                        </a:rPr>
                        <a:t>i</a:t>
                      </a:r>
                      <a:r>
                        <a:rPr kumimoji="0" lang="en-US" sz="2000" b="0" i="0" u="none" strike="noStrike" cap="none" normalizeH="0" baseline="0" noProof="0" dirty="0" smtClean="0">
                          <a:ln>
                            <a:noFill/>
                          </a:ln>
                          <a:solidFill>
                            <a:srgbClr val="000000"/>
                          </a:solidFill>
                          <a:effectLst/>
                          <a:latin typeface="+mn-lt"/>
                          <a:ea typeface="Arial Unicode MS" pitchFamily="34" charset="-128"/>
                          <a:cs typeface="Arial Unicode MS" pitchFamily="34" charset="-128"/>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ea typeface="Arial Unicode MS" pitchFamily="34" charset="-128"/>
                          <a:cs typeface="Arial Unicode MS" pitchFamily="34" charset="-128"/>
                        </a:rPr>
                        <a:t>       </a:t>
                      </a:r>
                      <a:r>
                        <a:rPr kumimoji="0" lang="en-US" sz="2000" b="0" i="0" u="none" strike="noStrike" cap="none" normalizeH="0" baseline="0" noProof="0" dirty="0" err="1" smtClean="0">
                          <a:ln>
                            <a:noFill/>
                          </a:ln>
                          <a:solidFill>
                            <a:srgbClr val="000000"/>
                          </a:solidFill>
                          <a:effectLst/>
                          <a:latin typeface="+mn-lt"/>
                          <a:ea typeface="Arial Unicode MS" pitchFamily="34" charset="-128"/>
                          <a:cs typeface="Arial Unicode MS" pitchFamily="34" charset="-128"/>
                        </a:rPr>
                        <a:t>printf</a:t>
                      </a:r>
                      <a:r>
                        <a:rPr kumimoji="0" lang="en-US" sz="2000" b="0" i="0" u="none" strike="noStrike" cap="none" normalizeH="0" baseline="0" noProof="0" dirty="0" smtClean="0">
                          <a:ln>
                            <a:noFill/>
                          </a:ln>
                          <a:solidFill>
                            <a:srgbClr val="000000"/>
                          </a:solidFill>
                          <a:effectLst/>
                          <a:latin typeface="+mn-lt"/>
                          <a:ea typeface="Arial Unicode MS" pitchFamily="34" charset="-128"/>
                          <a:cs typeface="Arial Unicode MS" pitchFamily="34" charset="-128"/>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ea typeface="Arial Unicode MS" pitchFamily="34" charset="-128"/>
                          <a:cs typeface="Arial Unicode MS" pitchFamily="34" charset="-128"/>
                        </a:rPr>
                        <a:t>}</a:t>
                      </a:r>
                    </a:p>
                  </a:txBody>
                  <a:tcPr marT="45716" marB="45716"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6F6E7"/>
                    </a:solidFill>
                  </a:tcPr>
                </a:tc>
              </a:tr>
              <a:tr h="1543424">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smtClean="0">
                          <a:ln>
                            <a:noFill/>
                          </a:ln>
                          <a:solidFill>
                            <a:srgbClr val="000000"/>
                          </a:solidFill>
                          <a:effectLst/>
                          <a:latin typeface="+mn-lt"/>
                          <a:ea typeface="Arial Unicode MS" pitchFamily="34" charset="-128"/>
                          <a:cs typeface="Arial Unicode MS" pitchFamily="34" charset="-128"/>
                        </a:rPr>
                        <a:t>Κλήση Συνάρτησης</a:t>
                      </a:r>
                    </a:p>
                  </a:txBody>
                  <a:tcPr marT="45716" marB="45716"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CECCB"/>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ea typeface="Arial Unicode MS" pitchFamily="34" charset="-128"/>
                          <a:cs typeface="Arial Unicode MS" pitchFamily="34" charset="-128"/>
                        </a:rPr>
                        <a:t> μεταβλητή = </a:t>
                      </a:r>
                      <a:r>
                        <a:rPr kumimoji="0" lang="el-GR" sz="2000" b="0" i="0" u="none" strike="noStrike" cap="none" normalizeH="0" baseline="0" noProof="0" dirty="0" err="1" smtClean="0">
                          <a:ln>
                            <a:noFill/>
                          </a:ln>
                          <a:solidFill>
                            <a:srgbClr val="000000"/>
                          </a:solidFill>
                          <a:effectLst/>
                          <a:latin typeface="+mn-lt"/>
                          <a:ea typeface="Arial Unicode MS" pitchFamily="34" charset="-128"/>
                          <a:cs typeface="Arial Unicode MS" pitchFamily="34" charset="-128"/>
                        </a:rPr>
                        <a:t>όνομα_συνάρτησης</a:t>
                      </a:r>
                      <a:r>
                        <a:rPr kumimoji="0" lang="el-GR" sz="2000" b="0" i="0" u="none" strike="noStrike" cap="none" normalizeH="0" baseline="0" noProof="0" dirty="0" smtClean="0">
                          <a:ln>
                            <a:noFill/>
                          </a:ln>
                          <a:solidFill>
                            <a:srgbClr val="000000"/>
                          </a:solidFill>
                          <a:effectLst/>
                          <a:latin typeface="+mn-lt"/>
                          <a:ea typeface="Arial Unicode MS" pitchFamily="34" charset="-128"/>
                          <a:cs typeface="Arial Unicode MS" pitchFamily="34" charset="-128"/>
                        </a:rPr>
                        <a:t> (</a:t>
                      </a:r>
                      <a:r>
                        <a:rPr kumimoji="0" lang="el-GR" sz="2000" b="0" i="0" u="none" strike="noStrike" cap="none" normalizeH="0" baseline="0" noProof="0" dirty="0" err="1" smtClean="0">
                          <a:ln>
                            <a:noFill/>
                          </a:ln>
                          <a:solidFill>
                            <a:srgbClr val="000000"/>
                          </a:solidFill>
                          <a:effectLst/>
                          <a:latin typeface="+mn-lt"/>
                          <a:ea typeface="Arial Unicode MS" pitchFamily="34" charset="-128"/>
                          <a:cs typeface="Arial Unicode MS" pitchFamily="34" charset="-128"/>
                        </a:rPr>
                        <a:t>παρ1</a:t>
                      </a:r>
                      <a:r>
                        <a:rPr kumimoji="0" lang="el-GR" sz="2000" b="0" i="0" u="none" strike="noStrike" cap="none" normalizeH="0" baseline="0" noProof="0" dirty="0" smtClean="0">
                          <a:ln>
                            <a:noFill/>
                          </a:ln>
                          <a:solidFill>
                            <a:srgbClr val="000000"/>
                          </a:solidFill>
                          <a:effectLst/>
                          <a:latin typeface="+mn-lt"/>
                          <a:ea typeface="Arial Unicode MS" pitchFamily="34" charset="-128"/>
                          <a:cs typeface="Arial Unicode MS" pitchFamily="34" charset="-128"/>
                        </a:rPr>
                        <a:t>, παρ2,…, παρ</a:t>
                      </a:r>
                      <a:r>
                        <a:rPr kumimoji="0" lang="en-US" sz="2000" b="0" i="0" u="none" strike="noStrike" cap="none" normalizeH="0" baseline="0" noProof="0" dirty="0" smtClean="0">
                          <a:ln>
                            <a:noFill/>
                          </a:ln>
                          <a:solidFill>
                            <a:srgbClr val="000000"/>
                          </a:solidFill>
                          <a:effectLst/>
                          <a:latin typeface="+mn-lt"/>
                          <a:ea typeface="Arial Unicode MS" pitchFamily="34" charset="-128"/>
                          <a:cs typeface="Arial Unicode MS" pitchFamily="34" charset="-128"/>
                        </a:rPr>
                        <a:t>N);</a:t>
                      </a: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ea typeface="Arial Unicode MS" pitchFamily="34" charset="-128"/>
                          <a:cs typeface="Arial Unicode MS" pitchFamily="34" charset="-128"/>
                        </a:rPr>
                        <a:t>ή</a:t>
                      </a: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ea typeface="Arial Unicode MS" pitchFamily="34" charset="-128"/>
                          <a:cs typeface="Arial Unicode MS" pitchFamily="34" charset="-128"/>
                        </a:rPr>
                        <a:t> </a:t>
                      </a:r>
                      <a:r>
                        <a:rPr kumimoji="0" lang="el-GR" sz="2000" b="0" i="0" u="none" strike="noStrike" cap="none" normalizeH="0" baseline="0" noProof="0" dirty="0" err="1" smtClean="0">
                          <a:ln>
                            <a:noFill/>
                          </a:ln>
                          <a:solidFill>
                            <a:srgbClr val="000000"/>
                          </a:solidFill>
                          <a:effectLst/>
                          <a:latin typeface="+mn-lt"/>
                          <a:ea typeface="Arial Unicode MS" pitchFamily="34" charset="-128"/>
                          <a:cs typeface="Arial Unicode MS" pitchFamily="34" charset="-128"/>
                        </a:rPr>
                        <a:t>όνομα_συνάρτησης</a:t>
                      </a:r>
                      <a:r>
                        <a:rPr kumimoji="0" lang="el-GR" sz="2000" b="0" i="0" u="none" strike="noStrike" cap="none" normalizeH="0" baseline="0" noProof="0" dirty="0" smtClean="0">
                          <a:ln>
                            <a:noFill/>
                          </a:ln>
                          <a:solidFill>
                            <a:srgbClr val="000000"/>
                          </a:solidFill>
                          <a:effectLst/>
                          <a:latin typeface="+mn-lt"/>
                          <a:ea typeface="Arial Unicode MS" pitchFamily="34" charset="-128"/>
                          <a:cs typeface="Arial Unicode MS" pitchFamily="34" charset="-128"/>
                        </a:rPr>
                        <a:t> (..)  ΕΑΝ ΕΊΝΑΙ </a:t>
                      </a:r>
                      <a:r>
                        <a:rPr kumimoji="0" lang="en-US" sz="2000" b="0" i="0" u="none" strike="noStrike" cap="none" normalizeH="0" baseline="0" noProof="0" dirty="0" smtClean="0">
                          <a:ln>
                            <a:noFill/>
                          </a:ln>
                          <a:solidFill>
                            <a:srgbClr val="000000"/>
                          </a:solidFill>
                          <a:effectLst/>
                          <a:latin typeface="+mn-lt"/>
                          <a:ea typeface="Arial Unicode MS" pitchFamily="34" charset="-128"/>
                          <a:cs typeface="Arial Unicode MS" pitchFamily="34" charset="-128"/>
                        </a:rPr>
                        <a:t>void</a:t>
                      </a:r>
                    </a:p>
                  </a:txBody>
                  <a:tcPr marT="45716" marB="45716"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CECCB"/>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ea typeface="Arial Unicode MS" pitchFamily="34" charset="-128"/>
                          <a:cs typeface="Arial Unicode MS" pitchFamily="34" charset="-128"/>
                        </a:rPr>
                        <a:t>R =  average(x, y, z);</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ea typeface="Arial Unicode MS" pitchFamily="34" charset="-128"/>
                          <a:cs typeface="Arial Unicode MS" pitchFamily="34" charset="-128"/>
                        </a:rPr>
                        <a:t> </a:t>
                      </a:r>
                      <a:r>
                        <a:rPr kumimoji="0" lang="en-US" sz="2000" b="0" i="0" u="none" strike="noStrike" cap="none" normalizeH="0" baseline="0" noProof="0" dirty="0" err="1" smtClean="0">
                          <a:ln>
                            <a:noFill/>
                          </a:ln>
                          <a:solidFill>
                            <a:srgbClr val="000000"/>
                          </a:solidFill>
                          <a:effectLst/>
                          <a:latin typeface="+mn-lt"/>
                          <a:ea typeface="Arial Unicode MS" pitchFamily="34" charset="-128"/>
                          <a:cs typeface="Arial Unicode MS" pitchFamily="34" charset="-128"/>
                        </a:rPr>
                        <a:t>print_stars</a:t>
                      </a:r>
                      <a:r>
                        <a:rPr kumimoji="0" lang="en-US" sz="2000" b="0" i="0" u="none" strike="noStrike" cap="none" normalizeH="0" baseline="0" noProof="0" dirty="0" smtClean="0">
                          <a:ln>
                            <a:noFill/>
                          </a:ln>
                          <a:solidFill>
                            <a:srgbClr val="000000"/>
                          </a:solidFill>
                          <a:effectLst/>
                          <a:latin typeface="+mn-lt"/>
                          <a:ea typeface="Arial Unicode MS" pitchFamily="34" charset="-128"/>
                          <a:cs typeface="Arial Unicode MS" pitchFamily="34" charset="-128"/>
                        </a:rPr>
                        <a:t>(10);</a:t>
                      </a:r>
                    </a:p>
                  </a:txBody>
                  <a:tcPr marT="45716" marB="45716"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CECCB"/>
                    </a:solidFill>
                  </a:tcPr>
                </a:tc>
              </a:tr>
            </a:tbl>
          </a:graphicData>
        </a:graphic>
      </p:graphicFrame>
      <p:sp>
        <p:nvSpPr>
          <p:cNvPr id="3" name="Θέση υποσέλιδου 1" descr="."/>
          <p:cNvSpPr>
            <a:spLocks noGrp="1"/>
          </p:cNvSpPr>
          <p:nvPr>
            <p:ph type="ftr" sz="quarter" idx="11"/>
          </p:nvPr>
        </p:nvSpPr>
        <p:spPr/>
        <p:txBody>
          <a:bodyPr/>
          <a:lstStyle/>
          <a:p>
            <a:r>
              <a:rPr lang="el-GR" sz="1400" dirty="0" smtClean="0">
                <a:solidFill>
                  <a:schemeClr val="tx1"/>
                </a:solidFill>
              </a:rPr>
              <a:t>Συναρτήσεις</a:t>
            </a:r>
            <a:endParaRPr lang="el-GR" sz="1400" dirty="0">
              <a:solidFill>
                <a:schemeClr val="tx1"/>
              </a:solidFill>
            </a:endParaRPr>
          </a:p>
        </p:txBody>
      </p:sp>
      <p:sp>
        <p:nvSpPr>
          <p:cNvPr id="4"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pPr/>
              <a:t>13</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41737878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Τι </a:t>
            </a:r>
            <a:r>
              <a:rPr lang="el-GR" b="1" dirty="0" smtClean="0"/>
              <a:t>είναι λάθος</a:t>
            </a:r>
            <a:r>
              <a:rPr lang="en-US" b="1" dirty="0"/>
              <a:t>?</a:t>
            </a:r>
            <a:endParaRPr lang="el-GR" b="1" dirty="0"/>
          </a:p>
        </p:txBody>
      </p:sp>
      <p:sp>
        <p:nvSpPr>
          <p:cNvPr id="3" name="Θέση περιεχομένου 1" descr="Τμήμα προγράμματος: Πρώτη συνάρτηση. Void max, παρένθεση a, κόμμα b, κλείσιμο παρένθεσης. Enter, άγκιστρο. Enter, int a, κόμμα b. Enter, if, a μεγαλύτερο του b. Enter, return a. Enter, else. Enter, return b. Enter, κλείσιμο αγκίστρου.&#10;"/>
          <p:cNvSpPr>
            <a:spLocks noGrp="1"/>
          </p:cNvSpPr>
          <p:nvPr>
            <p:ph sz="half" idx="4294967295"/>
            <p:custDataLst>
              <p:tags r:id="rId2"/>
            </p:custDataLst>
          </p:nvPr>
        </p:nvSpPr>
        <p:spPr>
          <a:xfrm>
            <a:off x="611560" y="2158372"/>
            <a:ext cx="2304256" cy="2565375"/>
          </a:xfrm>
        </p:spPr>
        <p:txBody>
          <a:bodyPr/>
          <a:lstStyle/>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void max(a, b);</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a, b;</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if (a &gt; b)</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return a;</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else</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return b;</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endParaRPr lang="en-US" sz="2000" dirty="0" smtClean="0">
              <a:solidFill>
                <a:srgbClr val="000000"/>
              </a:solidFill>
              <a:ea typeface="Arial Unicode MS" panose="020B0604020202020204" pitchFamily="34" charset="-128"/>
              <a:cs typeface="Arial Unicode MS" panose="020B0604020202020204" pitchFamily="34" charset="-128"/>
            </a:endParaRPr>
          </a:p>
          <a:p>
            <a:endParaRPr lang="en-US" dirty="0"/>
          </a:p>
        </p:txBody>
      </p:sp>
      <p:sp>
        <p:nvSpPr>
          <p:cNvPr id="7" name="Θέση περιεχομένου 2" descr="Τμήμα προγράμματος. Δεύτερη συνάρτηση. Void test, παρένθεση int, κλείσιμο παρένθεσης. Enter, άγκιστρο. Enter, int i. Enter, for, i = 1, ερωτηματικό, i μικρότερο ή ίσο του N, ερωτηματικό,  i + +. Enter, put char, παρένθεση, εισαγωγικά αστερίσκος εισαγωγικά, κλείσιμο παρένθεσης. Enter, κλείσιμο αγκίστρου.&#10;"/>
          <p:cNvSpPr txBox="1">
            <a:spLocks noChangeArrowheads="1"/>
          </p:cNvSpPr>
          <p:nvPr>
            <p:custDataLst>
              <p:tags r:id="rId3"/>
            </p:custDataLst>
          </p:nvPr>
        </p:nvSpPr>
        <p:spPr bwMode="auto">
          <a:xfrm>
            <a:off x="3203848" y="2167089"/>
            <a:ext cx="2520280" cy="2840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defTabSz="449263" fontAlgn="base" hangingPunct="0">
              <a:lnSpc>
                <a:spcPct val="93000"/>
              </a:lnSpc>
              <a:spcBef>
                <a:spcPct val="0"/>
              </a:spcBef>
              <a:spcAft>
                <a:spcPct val="0"/>
              </a:spcAft>
              <a:buClr>
                <a:srgbClr val="000000"/>
              </a:buClr>
              <a:buSzPct val="100000"/>
              <a:buFont typeface="Times New Roman" panose="02020603050405020304" pitchFamily="18" charset="0"/>
              <a:buNone/>
            </a:pPr>
            <a:r>
              <a:rPr lang="en-US" sz="2000" dirty="0" smtClean="0">
                <a:solidFill>
                  <a:srgbClr val="000000"/>
                </a:solidFill>
                <a:ea typeface="Arial Unicode MS" panose="020B0604020202020204" pitchFamily="34" charset="-128"/>
                <a:cs typeface="Arial Unicode MS" panose="020B0604020202020204" pitchFamily="34" charset="-128"/>
              </a:rPr>
              <a:t> void test(</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a:t>
            </a:r>
          </a:p>
          <a:p>
            <a:pPr defTabSz="449263" fontAlgn="base" hangingPunct="0">
              <a:lnSpc>
                <a:spcPct val="93000"/>
              </a:lnSpc>
              <a:spcBef>
                <a:spcPct val="0"/>
              </a:spcBef>
              <a:spcAft>
                <a:spcPct val="0"/>
              </a:spcAft>
              <a:buClr>
                <a:srgbClr val="000000"/>
              </a:buClr>
              <a:buSzPct val="100000"/>
              <a:buFont typeface="Times New Roman" panose="02020603050405020304" pitchFamily="18" charset="0"/>
              <a:buNone/>
            </a:pPr>
            <a:r>
              <a:rPr lang="en-US" sz="2000" dirty="0" smtClean="0">
                <a:solidFill>
                  <a:srgbClr val="000000"/>
                </a:solidFill>
                <a:ea typeface="Arial Unicode MS" panose="020B0604020202020204" pitchFamily="34" charset="-128"/>
                <a:cs typeface="Arial Unicode MS" panose="020B0604020202020204" pitchFamily="34" charset="-128"/>
              </a:rPr>
              <a:t> {</a:t>
            </a:r>
          </a:p>
          <a:p>
            <a:pPr defTabSz="449263" fontAlgn="base" hangingPunct="0">
              <a:lnSpc>
                <a:spcPct val="93000"/>
              </a:lnSpc>
              <a:spcBef>
                <a:spcPct val="0"/>
              </a:spcBef>
              <a:spcAft>
                <a:spcPct val="0"/>
              </a:spcAft>
              <a:buClr>
                <a:srgbClr val="000000"/>
              </a:buClr>
              <a:buSzPct val="100000"/>
              <a:buFont typeface="Times New Roman" panose="02020603050405020304" pitchFamily="18" charset="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a:t>
            </a:r>
          </a:p>
          <a:p>
            <a:pPr defTabSz="449263" fontAlgn="base" hangingPunct="0">
              <a:lnSpc>
                <a:spcPct val="93000"/>
              </a:lnSpc>
              <a:spcBef>
                <a:spcPct val="0"/>
              </a:spcBef>
              <a:spcAft>
                <a:spcPct val="0"/>
              </a:spcAft>
              <a:buClr>
                <a:srgbClr val="000000"/>
              </a:buClr>
              <a:buSzPct val="100000"/>
              <a:buFont typeface="Times New Roman" panose="02020603050405020304" pitchFamily="18" charset="0"/>
              <a:buNone/>
            </a:pPr>
            <a:r>
              <a:rPr lang="en-US" sz="2000" dirty="0" smtClean="0">
                <a:solidFill>
                  <a:srgbClr val="000000"/>
                </a:solidFill>
                <a:ea typeface="Arial Unicode MS" panose="020B0604020202020204" pitchFamily="34" charset="-128"/>
                <a:cs typeface="Arial Unicode MS" panose="020B0604020202020204" pitchFamily="34" charset="-128"/>
              </a:rPr>
              <a:t>    for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=1;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&lt;=N;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a:t>
            </a:r>
          </a:p>
          <a:p>
            <a:pPr defTabSz="449263" fontAlgn="base" hangingPunct="0">
              <a:lnSpc>
                <a:spcPct val="93000"/>
              </a:lnSpc>
              <a:spcBef>
                <a:spcPct val="0"/>
              </a:spcBef>
              <a:spcAft>
                <a:spcPct val="0"/>
              </a:spcAft>
              <a:buClr>
                <a:srgbClr val="000000"/>
              </a:buClr>
              <a:buSzPct val="100000"/>
              <a:buFont typeface="Times New Roman" panose="02020603050405020304" pitchFamily="18" charset="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putchar</a:t>
            </a:r>
            <a:r>
              <a:rPr lang="en-US" sz="2000" dirty="0" smtClean="0">
                <a:solidFill>
                  <a:srgbClr val="000000"/>
                </a:solidFill>
                <a:ea typeface="Arial Unicode MS" panose="020B0604020202020204" pitchFamily="34" charset="-128"/>
                <a:cs typeface="Arial Unicode MS" panose="020B0604020202020204" pitchFamily="34" charset="-128"/>
              </a:rPr>
              <a:t>(“*”);</a:t>
            </a:r>
          </a:p>
          <a:p>
            <a:pPr defTabSz="449263" fontAlgn="base" hangingPunct="0">
              <a:lnSpc>
                <a:spcPct val="93000"/>
              </a:lnSpc>
              <a:spcBef>
                <a:spcPct val="0"/>
              </a:spcBef>
              <a:spcAft>
                <a:spcPct val="0"/>
              </a:spcAft>
              <a:buClr>
                <a:srgbClr val="000000"/>
              </a:buClr>
              <a:buSzPct val="100000"/>
              <a:buFont typeface="Times New Roman" panose="02020603050405020304" pitchFamily="18" charset="0"/>
              <a:buNone/>
            </a:pPr>
            <a:r>
              <a:rPr lang="en-US" sz="2000" dirty="0" smtClean="0">
                <a:solidFill>
                  <a:srgbClr val="000000"/>
                </a:solidFill>
                <a:ea typeface="Arial Unicode MS" panose="020B0604020202020204" pitchFamily="34" charset="-128"/>
                <a:cs typeface="Arial Unicode MS" panose="020B0604020202020204" pitchFamily="34" charset="-128"/>
              </a:rPr>
              <a:t> }</a:t>
            </a:r>
          </a:p>
          <a:p>
            <a:pPr defTabSz="449263" fontAlgn="base" hangingPunct="0">
              <a:lnSpc>
                <a:spcPct val="93000"/>
              </a:lnSpc>
              <a:spcBef>
                <a:spcPct val="0"/>
              </a:spcBef>
              <a:spcAft>
                <a:spcPct val="0"/>
              </a:spcAft>
              <a:buClr>
                <a:srgbClr val="000000"/>
              </a:buClr>
              <a:buSzPct val="100000"/>
              <a:buFont typeface="Times New Roman" panose="02020603050405020304" pitchFamily="18" charset="0"/>
              <a:buNone/>
            </a:pPr>
            <a:endParaRPr lang="en-US" dirty="0" smtClean="0">
              <a:solidFill>
                <a:srgbClr val="000000"/>
              </a:solidFill>
              <a:latin typeface="Arial" panose="020B0604020202020204" pitchFamily="34" charset="0"/>
              <a:ea typeface="Arial Unicode MS" panose="020B0604020202020204" pitchFamily="34" charset="-128"/>
              <a:cs typeface="Arial Unicode MS" panose="020B0604020202020204" pitchFamily="34" charset="-128"/>
            </a:endParaRPr>
          </a:p>
          <a:p>
            <a:pPr defTabSz="449263" fontAlgn="base" hangingPunct="0">
              <a:lnSpc>
                <a:spcPct val="93000"/>
              </a:lnSpc>
              <a:spcBef>
                <a:spcPct val="0"/>
              </a:spcBef>
              <a:spcAft>
                <a:spcPct val="0"/>
              </a:spcAft>
              <a:buClr>
                <a:srgbClr val="000000"/>
              </a:buClr>
              <a:buSzPct val="100000"/>
              <a:buFont typeface="Times New Roman" panose="02020603050405020304" pitchFamily="18" charset="0"/>
              <a:buNone/>
            </a:pPr>
            <a:endParaRPr lang="en-US" dirty="0" smtClean="0">
              <a:solidFill>
                <a:srgbClr val="000000"/>
              </a:solidFill>
              <a:latin typeface="Arial" panose="020B0604020202020204" pitchFamily="34" charset="0"/>
              <a:ea typeface="Arial Unicode MS" panose="020B0604020202020204" pitchFamily="34" charset="-128"/>
              <a:cs typeface="Arial Unicode MS" panose="020B0604020202020204" pitchFamily="34" charset="-128"/>
            </a:endParaRPr>
          </a:p>
          <a:p>
            <a:pPr defTabSz="449263" fontAlgn="base" hangingPunct="0">
              <a:lnSpc>
                <a:spcPct val="93000"/>
              </a:lnSpc>
              <a:spcBef>
                <a:spcPct val="0"/>
              </a:spcBef>
              <a:spcAft>
                <a:spcPct val="0"/>
              </a:spcAft>
              <a:buClr>
                <a:srgbClr val="000000"/>
              </a:buClr>
              <a:buSzPct val="100000"/>
              <a:buFont typeface="Times New Roman" panose="02020603050405020304" pitchFamily="18" charset="0"/>
              <a:buNone/>
            </a:pPr>
            <a:endParaRPr lang="en-US" dirty="0" smtClean="0">
              <a:solidFill>
                <a:srgbClr val="000000"/>
              </a:solidFill>
              <a:latin typeface="Arial" panose="020B0604020202020204" pitchFamily="34" charset="0"/>
              <a:ea typeface="Arial Unicode MS" panose="020B0604020202020204" pitchFamily="34" charset="-128"/>
              <a:cs typeface="Arial Unicode MS" panose="020B0604020202020204" pitchFamily="34" charset="-128"/>
            </a:endParaRPr>
          </a:p>
          <a:p>
            <a:pPr defTabSz="449263" fontAlgn="base" hangingPunct="0">
              <a:lnSpc>
                <a:spcPct val="93000"/>
              </a:lnSpc>
              <a:spcBef>
                <a:spcPct val="0"/>
              </a:spcBef>
              <a:spcAft>
                <a:spcPct val="0"/>
              </a:spcAft>
              <a:buClr>
                <a:srgbClr val="000000"/>
              </a:buClr>
              <a:buSzPct val="100000"/>
              <a:buFont typeface="Times New Roman" panose="02020603050405020304" pitchFamily="18" charset="0"/>
              <a:buNone/>
            </a:pPr>
            <a:endParaRPr lang="en-US" dirty="0">
              <a:solidFill>
                <a:srgbClr val="000000"/>
              </a:solidFill>
              <a:latin typeface="Arial" panose="020B0604020202020204" pitchFamily="34" charset="0"/>
              <a:ea typeface="Arial Unicode MS" panose="020B0604020202020204" pitchFamily="34" charset="-128"/>
              <a:cs typeface="Arial Unicode MS" panose="020B0604020202020204" pitchFamily="34" charset="-128"/>
            </a:endParaRPr>
          </a:p>
        </p:txBody>
      </p:sp>
      <p:sp>
        <p:nvSpPr>
          <p:cNvPr id="8" name="Θέση περιεχομένου 3" descr="Τμήμα προγράμματος: Τρίτη συνάρτηση. Float min, άνοιγμα κλείσιμο παρένθεσης. Enter, άγκιστρο. Enter, int a, κόμμα b. Enter, if, a μικρότερο του b. Enter, return a. Enter, return b. Enter, κλείσιμο αγκίστρου.&#10;"/>
          <p:cNvSpPr txBox="1">
            <a:spLocks noChangeArrowheads="1"/>
          </p:cNvSpPr>
          <p:nvPr>
            <p:custDataLst>
              <p:tags r:id="rId4"/>
            </p:custDataLst>
          </p:nvPr>
        </p:nvSpPr>
        <p:spPr bwMode="auto">
          <a:xfrm>
            <a:off x="5724128" y="2167088"/>
            <a:ext cx="2880320" cy="2868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defTabSz="449263" fontAlgn="base" hangingPunct="0">
              <a:lnSpc>
                <a:spcPct val="93000"/>
              </a:lnSpc>
              <a:spcBef>
                <a:spcPct val="0"/>
              </a:spcBef>
              <a:spcAft>
                <a:spcPct val="0"/>
              </a:spcAft>
              <a:buClr>
                <a:srgbClr val="000000"/>
              </a:buClr>
              <a:buSzPct val="100000"/>
              <a:buFont typeface="Times New Roman" panose="02020603050405020304" pitchFamily="18" charset="0"/>
              <a:buNone/>
            </a:pPr>
            <a:r>
              <a:rPr lang="en-US" sz="2000" dirty="0" smtClean="0">
                <a:solidFill>
                  <a:srgbClr val="000000"/>
                </a:solidFill>
                <a:ea typeface="Arial Unicode MS" panose="020B0604020202020204" pitchFamily="34" charset="-128"/>
                <a:cs typeface="Arial Unicode MS" panose="020B0604020202020204" pitchFamily="34" charset="-128"/>
              </a:rPr>
              <a:t> float min()</a:t>
            </a:r>
          </a:p>
          <a:p>
            <a:pPr defTabSz="449263" fontAlgn="base" hangingPunct="0">
              <a:lnSpc>
                <a:spcPct val="93000"/>
              </a:lnSpc>
              <a:spcBef>
                <a:spcPct val="0"/>
              </a:spcBef>
              <a:spcAft>
                <a:spcPct val="0"/>
              </a:spcAft>
              <a:buClr>
                <a:srgbClr val="000000"/>
              </a:buClr>
              <a:buSzPct val="100000"/>
              <a:buFont typeface="Times New Roman" panose="02020603050405020304" pitchFamily="18" charset="0"/>
              <a:buNone/>
            </a:pPr>
            <a:r>
              <a:rPr lang="en-US" sz="2000" dirty="0" smtClean="0">
                <a:solidFill>
                  <a:srgbClr val="000000"/>
                </a:solidFill>
                <a:ea typeface="Arial Unicode MS" panose="020B0604020202020204" pitchFamily="34" charset="-128"/>
                <a:cs typeface="Arial Unicode MS" panose="020B0604020202020204" pitchFamily="34" charset="-128"/>
              </a:rPr>
              <a:t> {</a:t>
            </a:r>
          </a:p>
          <a:p>
            <a:pPr defTabSz="449263" fontAlgn="base" hangingPunct="0">
              <a:lnSpc>
                <a:spcPct val="93000"/>
              </a:lnSpc>
              <a:spcBef>
                <a:spcPct val="0"/>
              </a:spcBef>
              <a:spcAft>
                <a:spcPct val="0"/>
              </a:spcAft>
              <a:buClr>
                <a:srgbClr val="000000"/>
              </a:buClr>
              <a:buSzPct val="100000"/>
              <a:buFont typeface="Times New Roman" panose="02020603050405020304" pitchFamily="18" charset="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a, b;</a:t>
            </a:r>
          </a:p>
          <a:p>
            <a:pPr defTabSz="449263" fontAlgn="base" hangingPunct="0">
              <a:lnSpc>
                <a:spcPct val="93000"/>
              </a:lnSpc>
              <a:spcBef>
                <a:spcPct val="0"/>
              </a:spcBef>
              <a:spcAft>
                <a:spcPct val="0"/>
              </a:spcAft>
              <a:buClr>
                <a:srgbClr val="000000"/>
              </a:buClr>
              <a:buSzPct val="100000"/>
              <a:buFont typeface="Times New Roman" panose="02020603050405020304" pitchFamily="18" charset="0"/>
              <a:buNone/>
            </a:pPr>
            <a:r>
              <a:rPr lang="en-US" sz="2000" dirty="0" smtClean="0">
                <a:solidFill>
                  <a:srgbClr val="000000"/>
                </a:solidFill>
                <a:ea typeface="Arial Unicode MS" panose="020B0604020202020204" pitchFamily="34" charset="-128"/>
                <a:cs typeface="Arial Unicode MS" panose="020B0604020202020204" pitchFamily="34" charset="-128"/>
              </a:rPr>
              <a:t>    if (a &lt; b)</a:t>
            </a:r>
          </a:p>
          <a:p>
            <a:pPr defTabSz="449263" fontAlgn="base" hangingPunct="0">
              <a:lnSpc>
                <a:spcPct val="93000"/>
              </a:lnSpc>
              <a:spcBef>
                <a:spcPct val="0"/>
              </a:spcBef>
              <a:spcAft>
                <a:spcPct val="0"/>
              </a:spcAft>
              <a:buClr>
                <a:srgbClr val="000000"/>
              </a:buClr>
              <a:buSzPct val="100000"/>
              <a:buFont typeface="Times New Roman" panose="02020603050405020304" pitchFamily="18" charset="0"/>
              <a:buNone/>
            </a:pPr>
            <a:r>
              <a:rPr lang="en-US" sz="2000" dirty="0" smtClean="0">
                <a:solidFill>
                  <a:srgbClr val="000000"/>
                </a:solidFill>
                <a:ea typeface="Arial Unicode MS" panose="020B0604020202020204" pitchFamily="34" charset="-128"/>
                <a:cs typeface="Arial Unicode MS" panose="020B0604020202020204" pitchFamily="34" charset="-128"/>
              </a:rPr>
              <a:t>       return a;</a:t>
            </a:r>
          </a:p>
          <a:p>
            <a:pPr defTabSz="449263" fontAlgn="base" hangingPunct="0">
              <a:lnSpc>
                <a:spcPct val="93000"/>
              </a:lnSpc>
              <a:spcBef>
                <a:spcPct val="0"/>
              </a:spcBef>
              <a:spcAft>
                <a:spcPct val="0"/>
              </a:spcAft>
              <a:buClr>
                <a:srgbClr val="000000"/>
              </a:buClr>
              <a:buSzPct val="100000"/>
              <a:buFont typeface="Times New Roman" panose="02020603050405020304" pitchFamily="18" charset="0"/>
              <a:buNone/>
            </a:pPr>
            <a:r>
              <a:rPr lang="en-US" sz="2000" dirty="0" smtClean="0">
                <a:solidFill>
                  <a:srgbClr val="000000"/>
                </a:solidFill>
                <a:ea typeface="Arial Unicode MS" panose="020B0604020202020204" pitchFamily="34" charset="-128"/>
                <a:cs typeface="Arial Unicode MS" panose="020B0604020202020204" pitchFamily="34" charset="-128"/>
              </a:rPr>
              <a:t>    return b;</a:t>
            </a:r>
          </a:p>
          <a:p>
            <a:pPr defTabSz="449263" fontAlgn="base" hangingPunct="0">
              <a:lnSpc>
                <a:spcPct val="93000"/>
              </a:lnSpc>
              <a:spcBef>
                <a:spcPct val="0"/>
              </a:spcBef>
              <a:spcAft>
                <a:spcPct val="0"/>
              </a:spcAft>
              <a:buClr>
                <a:srgbClr val="000000"/>
              </a:buClr>
              <a:buSzPct val="100000"/>
              <a:buFont typeface="Times New Roman" panose="02020603050405020304" pitchFamily="18" charset="0"/>
              <a:buNone/>
            </a:pPr>
            <a:r>
              <a:rPr lang="en-US" sz="2000" dirty="0" smtClean="0">
                <a:solidFill>
                  <a:srgbClr val="000000"/>
                </a:solidFill>
                <a:ea typeface="Arial Unicode MS" panose="020B0604020202020204" pitchFamily="34" charset="-128"/>
                <a:cs typeface="Arial Unicode MS" panose="020B0604020202020204" pitchFamily="34" charset="-128"/>
              </a:rPr>
              <a:t>}</a:t>
            </a:r>
          </a:p>
          <a:p>
            <a:pPr defTabSz="449263" fontAlgn="base" hangingPunct="0">
              <a:lnSpc>
                <a:spcPct val="93000"/>
              </a:lnSpc>
              <a:spcBef>
                <a:spcPct val="0"/>
              </a:spcBef>
              <a:spcAft>
                <a:spcPct val="0"/>
              </a:spcAft>
              <a:buClr>
                <a:srgbClr val="000000"/>
              </a:buClr>
              <a:buSzPct val="100000"/>
              <a:buFont typeface="Times New Roman" panose="02020603050405020304" pitchFamily="18" charset="0"/>
              <a:buNone/>
            </a:pPr>
            <a:endParaRPr lang="en-US" dirty="0" smtClean="0">
              <a:solidFill>
                <a:srgbClr val="000000"/>
              </a:solidFill>
              <a:latin typeface="Arial" panose="020B0604020202020204" pitchFamily="34" charset="0"/>
              <a:ea typeface="Arial Unicode MS" panose="020B0604020202020204" pitchFamily="34" charset="-128"/>
              <a:cs typeface="Arial Unicode MS" panose="020B0604020202020204" pitchFamily="34" charset="-128"/>
            </a:endParaRPr>
          </a:p>
          <a:p>
            <a:pPr defTabSz="449263" fontAlgn="base" hangingPunct="0">
              <a:lnSpc>
                <a:spcPct val="93000"/>
              </a:lnSpc>
              <a:spcBef>
                <a:spcPct val="0"/>
              </a:spcBef>
              <a:spcAft>
                <a:spcPct val="0"/>
              </a:spcAft>
              <a:buClr>
                <a:srgbClr val="000000"/>
              </a:buClr>
              <a:buSzPct val="100000"/>
              <a:buFont typeface="Times New Roman" panose="02020603050405020304" pitchFamily="18" charset="0"/>
              <a:buNone/>
            </a:pPr>
            <a:endParaRPr lang="en-US" dirty="0" smtClean="0">
              <a:solidFill>
                <a:srgbClr val="000000"/>
              </a:solidFill>
              <a:latin typeface="Arial" panose="020B0604020202020204" pitchFamily="34" charset="0"/>
              <a:ea typeface="Arial Unicode MS" panose="020B0604020202020204" pitchFamily="34" charset="-128"/>
              <a:cs typeface="Arial Unicode MS" panose="020B0604020202020204" pitchFamily="34" charset="-128"/>
            </a:endParaRPr>
          </a:p>
          <a:p>
            <a:pPr defTabSz="449263" fontAlgn="base" hangingPunct="0">
              <a:lnSpc>
                <a:spcPct val="93000"/>
              </a:lnSpc>
              <a:spcBef>
                <a:spcPct val="0"/>
              </a:spcBef>
              <a:spcAft>
                <a:spcPct val="0"/>
              </a:spcAft>
              <a:buClr>
                <a:srgbClr val="000000"/>
              </a:buClr>
              <a:buSzPct val="100000"/>
              <a:buFont typeface="Times New Roman" panose="02020603050405020304" pitchFamily="18" charset="0"/>
              <a:buNone/>
            </a:pPr>
            <a:endParaRPr lang="en-US" dirty="0">
              <a:solidFill>
                <a:srgbClr val="000000"/>
              </a:solidFill>
              <a:latin typeface="Arial" panose="020B0604020202020204" pitchFamily="34" charset="0"/>
              <a:ea typeface="Arial Unicode MS" panose="020B0604020202020204" pitchFamily="34" charset="-128"/>
              <a:cs typeface="Arial Unicode MS" panose="020B0604020202020204" pitchFamily="34" charset="-128"/>
            </a:endParaRPr>
          </a:p>
        </p:txBody>
      </p:sp>
      <p:sp>
        <p:nvSpPr>
          <p:cNvPr id="5" name="Θέση υποσέλιδου 1" descr="."/>
          <p:cNvSpPr>
            <a:spLocks noGrp="1"/>
          </p:cNvSpPr>
          <p:nvPr>
            <p:ph type="ftr" sz="quarter" idx="11"/>
          </p:nvPr>
        </p:nvSpPr>
        <p:spPr/>
        <p:txBody>
          <a:bodyPr/>
          <a:lstStyle/>
          <a:p>
            <a:r>
              <a:rPr lang="el-GR" sz="1400" dirty="0" smtClean="0">
                <a:solidFill>
                  <a:schemeClr val="tx1"/>
                </a:solidFill>
              </a:rPr>
              <a:t>Συναρτήσεις</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pPr/>
              <a:t>14</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249357019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Ποιό είναι το σωστό?</a:t>
            </a:r>
            <a:endParaRPr lang="el-GR" b="1" dirty="0"/>
          </a:p>
        </p:txBody>
      </p:sp>
      <p:sp>
        <p:nvSpPr>
          <p:cNvPr id="3" name="Θέση περιεχομένου 1" descr="Τμήμα προγράμματος: Πρώτη συνάρτηση. Int max, παρένθεση int a, κόμμα int b, κλείσιμο παρένθεσης. Enter, άγκιστρο. Enter, if, a μεγαλύτερο του b. Enter, return a. Enter, else. Enter, return b. Enter, κλείσιμο αγκίστρου.&#10;&#10;"/>
          <p:cNvSpPr>
            <a:spLocks noGrp="1"/>
          </p:cNvSpPr>
          <p:nvPr>
            <p:ph sz="half" idx="4294967295"/>
            <p:custDataLst>
              <p:tags r:id="rId2"/>
            </p:custDataLst>
          </p:nvPr>
        </p:nvSpPr>
        <p:spPr>
          <a:xfrm>
            <a:off x="611560" y="2132856"/>
            <a:ext cx="2448272" cy="2565375"/>
          </a:xfrm>
        </p:spPr>
        <p:txBody>
          <a:bodyPr>
            <a:normAutofit/>
          </a:bodyPr>
          <a:lstStyle/>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0000CC"/>
                </a:solidFill>
                <a:ea typeface="Arial Unicode MS" panose="020B0604020202020204" pitchFamily="34" charset="-128"/>
                <a:cs typeface="Arial Unicode MS" panose="020B0604020202020204" pitchFamily="34" charset="-128"/>
              </a:rPr>
              <a:t> </a:t>
            </a:r>
            <a:r>
              <a:rPr lang="en-US" sz="2000" b="1" dirty="0" err="1" smtClean="0">
                <a:solidFill>
                  <a:srgbClr val="0000CC"/>
                </a:solidFill>
                <a:ea typeface="Arial Unicode MS" panose="020B0604020202020204" pitchFamily="34" charset="-128"/>
                <a:cs typeface="Arial Unicode MS" panose="020B0604020202020204" pitchFamily="34" charset="-128"/>
              </a:rPr>
              <a:t>int</a:t>
            </a:r>
            <a:r>
              <a:rPr lang="en-US" sz="2000" b="1" dirty="0" smtClean="0">
                <a:solidFill>
                  <a:srgbClr val="0000CC"/>
                </a:solidFill>
                <a:ea typeface="Arial Unicode MS" panose="020B0604020202020204" pitchFamily="34" charset="-128"/>
                <a:cs typeface="Arial Unicode MS" panose="020B0604020202020204" pitchFamily="34" charset="-128"/>
              </a:rPr>
              <a:t> max(</a:t>
            </a:r>
            <a:r>
              <a:rPr lang="en-US" sz="2000" b="1" dirty="0" err="1" smtClean="0">
                <a:solidFill>
                  <a:srgbClr val="0000CC"/>
                </a:solidFill>
                <a:ea typeface="Arial Unicode MS" panose="020B0604020202020204" pitchFamily="34" charset="-128"/>
                <a:cs typeface="Arial Unicode MS" panose="020B0604020202020204" pitchFamily="34" charset="-128"/>
              </a:rPr>
              <a:t>int</a:t>
            </a:r>
            <a:r>
              <a:rPr lang="en-US" sz="2000" b="1" dirty="0" smtClean="0">
                <a:solidFill>
                  <a:srgbClr val="0000CC"/>
                </a:solidFill>
                <a:ea typeface="Arial Unicode MS" panose="020B0604020202020204" pitchFamily="34" charset="-128"/>
                <a:cs typeface="Arial Unicode MS" panose="020B0604020202020204" pitchFamily="34" charset="-128"/>
              </a:rPr>
              <a:t> a, </a:t>
            </a:r>
            <a:r>
              <a:rPr lang="en-US" sz="2000" b="1" dirty="0" err="1" smtClean="0">
                <a:solidFill>
                  <a:srgbClr val="0000CC"/>
                </a:solidFill>
                <a:ea typeface="Arial Unicode MS" panose="020B0604020202020204" pitchFamily="34" charset="-128"/>
                <a:cs typeface="Arial Unicode MS" panose="020B0604020202020204" pitchFamily="34" charset="-128"/>
              </a:rPr>
              <a:t>int</a:t>
            </a:r>
            <a:r>
              <a:rPr lang="en-US" sz="2000" b="1" dirty="0" smtClean="0">
                <a:solidFill>
                  <a:srgbClr val="0000CC"/>
                </a:solidFill>
                <a:ea typeface="Arial Unicode MS" panose="020B0604020202020204" pitchFamily="34" charset="-128"/>
                <a:cs typeface="Arial Unicode MS" panose="020B0604020202020204" pitchFamily="34" charset="-128"/>
              </a:rPr>
              <a:t> b);</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0000CC"/>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0000CC"/>
                </a:solidFill>
                <a:ea typeface="Arial Unicode MS" panose="020B0604020202020204" pitchFamily="34" charset="-128"/>
                <a:cs typeface="Arial Unicode MS" panose="020B0604020202020204" pitchFamily="34" charset="-128"/>
              </a:rPr>
              <a:t>    if (a &gt; b)</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0000CC"/>
                </a:solidFill>
                <a:ea typeface="Arial Unicode MS" panose="020B0604020202020204" pitchFamily="34" charset="-128"/>
                <a:cs typeface="Arial Unicode MS" panose="020B0604020202020204" pitchFamily="34" charset="-128"/>
              </a:rPr>
              <a:t>       return a;</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0000CC"/>
                </a:solidFill>
                <a:ea typeface="Arial Unicode MS" panose="020B0604020202020204" pitchFamily="34" charset="-128"/>
                <a:cs typeface="Arial Unicode MS" panose="020B0604020202020204" pitchFamily="34" charset="-128"/>
              </a:rPr>
              <a:t>    else</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0000CC"/>
                </a:solidFill>
                <a:ea typeface="Arial Unicode MS" panose="020B0604020202020204" pitchFamily="34" charset="-128"/>
                <a:cs typeface="Arial Unicode MS" panose="020B0604020202020204" pitchFamily="34" charset="-128"/>
              </a:rPr>
              <a:t>       return b;</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0000CC"/>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endParaRPr lang="en-US" sz="2000" dirty="0" smtClean="0">
              <a:solidFill>
                <a:srgbClr val="000000"/>
              </a:solidFill>
              <a:ea typeface="Arial Unicode MS" panose="020B0604020202020204" pitchFamily="34" charset="-128"/>
              <a:cs typeface="Arial Unicode MS" panose="020B0604020202020204" pitchFamily="34" charset="-128"/>
            </a:endParaRPr>
          </a:p>
          <a:p>
            <a:endParaRPr lang="en-US" dirty="0"/>
          </a:p>
        </p:txBody>
      </p:sp>
      <p:sp>
        <p:nvSpPr>
          <p:cNvPr id="7" name="Θέση περιεχομένου 2" descr="Τμήμα προγράμματος. Δεύτερη συνάρτηση. Void test, παρένθεση int N, κλείσιμο παρένθεσης. Enter, άγκιστρο. Enter, int i. Enter, for, i = 1, ερωτηματικό, i μικρότερο ή ίσο του N, ερωτηματικό,  i + +. Enter, put char, παρένθεση, εισαγωγικά αστερίσκος εισαγωγικά, κλείσιμο παρένθεσης. Enter, κλείσιμο αγκίστρου.&#10;&#10;"/>
          <p:cNvSpPr txBox="1">
            <a:spLocks noChangeArrowheads="1"/>
          </p:cNvSpPr>
          <p:nvPr>
            <p:custDataLst>
              <p:tags r:id="rId3"/>
            </p:custDataLst>
          </p:nvPr>
        </p:nvSpPr>
        <p:spPr bwMode="auto">
          <a:xfrm>
            <a:off x="3203848" y="2167089"/>
            <a:ext cx="2520280" cy="2840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defTabSz="449263" fontAlgn="base" hangingPunct="0">
              <a:lnSpc>
                <a:spcPct val="93000"/>
              </a:lnSpc>
              <a:spcBef>
                <a:spcPct val="0"/>
              </a:spcBef>
              <a:spcAft>
                <a:spcPct val="0"/>
              </a:spcAft>
              <a:buClr>
                <a:srgbClr val="000000"/>
              </a:buClr>
              <a:buSzPct val="100000"/>
              <a:buFont typeface="Times New Roman" panose="02020603050405020304" pitchFamily="18" charset="0"/>
              <a:buNone/>
            </a:pPr>
            <a:r>
              <a:rPr lang="en-US" sz="2000" b="1" dirty="0" smtClean="0">
                <a:solidFill>
                  <a:srgbClr val="C00000"/>
                </a:solidFill>
                <a:ea typeface="Arial Unicode MS" panose="020B0604020202020204" pitchFamily="34" charset="-128"/>
                <a:cs typeface="Arial Unicode MS" panose="020B0604020202020204" pitchFamily="34" charset="-128"/>
              </a:rPr>
              <a:t> void test(</a:t>
            </a:r>
            <a:r>
              <a:rPr lang="en-US" sz="2000" b="1" dirty="0" err="1" smtClean="0">
                <a:solidFill>
                  <a:srgbClr val="C00000"/>
                </a:solidFill>
                <a:ea typeface="Arial Unicode MS" panose="020B0604020202020204" pitchFamily="34" charset="-128"/>
                <a:cs typeface="Arial Unicode MS" panose="020B0604020202020204" pitchFamily="34" charset="-128"/>
              </a:rPr>
              <a:t>int</a:t>
            </a:r>
            <a:r>
              <a:rPr lang="en-US" sz="2000" b="1" dirty="0" smtClean="0">
                <a:solidFill>
                  <a:srgbClr val="C00000"/>
                </a:solidFill>
                <a:ea typeface="Arial Unicode MS" panose="020B0604020202020204" pitchFamily="34" charset="-128"/>
                <a:cs typeface="Arial Unicode MS" panose="020B0604020202020204" pitchFamily="34" charset="-128"/>
              </a:rPr>
              <a:t> N)</a:t>
            </a:r>
          </a:p>
          <a:p>
            <a:pPr defTabSz="449263" fontAlgn="base" hangingPunct="0">
              <a:lnSpc>
                <a:spcPct val="93000"/>
              </a:lnSpc>
              <a:spcBef>
                <a:spcPct val="0"/>
              </a:spcBef>
              <a:spcAft>
                <a:spcPct val="0"/>
              </a:spcAft>
              <a:buClr>
                <a:srgbClr val="000000"/>
              </a:buClr>
              <a:buSzPct val="100000"/>
              <a:buFont typeface="Times New Roman" panose="02020603050405020304" pitchFamily="18" charset="0"/>
              <a:buNone/>
            </a:pPr>
            <a:r>
              <a:rPr lang="en-US" sz="2000" b="1" dirty="0" smtClean="0">
                <a:solidFill>
                  <a:srgbClr val="C00000"/>
                </a:solidFill>
                <a:ea typeface="Arial Unicode MS" panose="020B0604020202020204" pitchFamily="34" charset="-128"/>
                <a:cs typeface="Arial Unicode MS" panose="020B0604020202020204" pitchFamily="34" charset="-128"/>
              </a:rPr>
              <a:t> {</a:t>
            </a:r>
          </a:p>
          <a:p>
            <a:pPr defTabSz="449263" fontAlgn="base" hangingPunct="0">
              <a:lnSpc>
                <a:spcPct val="93000"/>
              </a:lnSpc>
              <a:spcBef>
                <a:spcPct val="0"/>
              </a:spcBef>
              <a:spcAft>
                <a:spcPct val="0"/>
              </a:spcAft>
              <a:buClr>
                <a:srgbClr val="000000"/>
              </a:buClr>
              <a:buSzPct val="100000"/>
              <a:buFont typeface="Times New Roman" panose="02020603050405020304" pitchFamily="18" charset="0"/>
              <a:buNone/>
            </a:pPr>
            <a:r>
              <a:rPr lang="en-US" sz="2000" b="1" dirty="0" smtClean="0">
                <a:solidFill>
                  <a:srgbClr val="C00000"/>
                </a:solidFill>
                <a:ea typeface="Arial Unicode MS" panose="020B0604020202020204" pitchFamily="34" charset="-128"/>
                <a:cs typeface="Arial Unicode MS" panose="020B0604020202020204" pitchFamily="34" charset="-128"/>
              </a:rPr>
              <a:t>    </a:t>
            </a:r>
            <a:r>
              <a:rPr lang="en-US" sz="2000" b="1" dirty="0" err="1" smtClean="0">
                <a:solidFill>
                  <a:srgbClr val="C00000"/>
                </a:solidFill>
                <a:ea typeface="Arial Unicode MS" panose="020B0604020202020204" pitchFamily="34" charset="-128"/>
                <a:cs typeface="Arial Unicode MS" panose="020B0604020202020204" pitchFamily="34" charset="-128"/>
              </a:rPr>
              <a:t>int</a:t>
            </a:r>
            <a:r>
              <a:rPr lang="en-US" sz="2000" b="1" dirty="0" smtClean="0">
                <a:solidFill>
                  <a:srgbClr val="C00000"/>
                </a:solidFill>
                <a:ea typeface="Arial Unicode MS" panose="020B0604020202020204" pitchFamily="34" charset="-128"/>
                <a:cs typeface="Arial Unicode MS" panose="020B0604020202020204" pitchFamily="34" charset="-128"/>
              </a:rPr>
              <a:t> </a:t>
            </a:r>
            <a:r>
              <a:rPr lang="en-US" sz="2000" b="1" dirty="0" err="1" smtClean="0">
                <a:solidFill>
                  <a:srgbClr val="C00000"/>
                </a:solidFill>
                <a:ea typeface="Arial Unicode MS" panose="020B0604020202020204" pitchFamily="34" charset="-128"/>
                <a:cs typeface="Arial Unicode MS" panose="020B0604020202020204" pitchFamily="34" charset="-128"/>
              </a:rPr>
              <a:t>i</a:t>
            </a:r>
            <a:r>
              <a:rPr lang="en-US" sz="2000" b="1" dirty="0" smtClean="0">
                <a:solidFill>
                  <a:srgbClr val="C00000"/>
                </a:solidFill>
                <a:ea typeface="Arial Unicode MS" panose="020B0604020202020204" pitchFamily="34" charset="-128"/>
                <a:cs typeface="Arial Unicode MS" panose="020B0604020202020204" pitchFamily="34" charset="-128"/>
              </a:rPr>
              <a:t>;</a:t>
            </a:r>
          </a:p>
          <a:p>
            <a:pPr defTabSz="449263" fontAlgn="base" hangingPunct="0">
              <a:lnSpc>
                <a:spcPct val="93000"/>
              </a:lnSpc>
              <a:spcBef>
                <a:spcPct val="0"/>
              </a:spcBef>
              <a:spcAft>
                <a:spcPct val="0"/>
              </a:spcAft>
              <a:buClr>
                <a:srgbClr val="000000"/>
              </a:buClr>
              <a:buSzPct val="100000"/>
              <a:buFont typeface="Times New Roman" panose="02020603050405020304" pitchFamily="18" charset="0"/>
              <a:buNone/>
            </a:pPr>
            <a:r>
              <a:rPr lang="en-US" sz="2000" b="1" dirty="0" smtClean="0">
                <a:solidFill>
                  <a:srgbClr val="C00000"/>
                </a:solidFill>
                <a:ea typeface="Arial Unicode MS" panose="020B0604020202020204" pitchFamily="34" charset="-128"/>
                <a:cs typeface="Arial Unicode MS" panose="020B0604020202020204" pitchFamily="34" charset="-128"/>
              </a:rPr>
              <a:t>    for (</a:t>
            </a:r>
            <a:r>
              <a:rPr lang="en-US" sz="2000" b="1" dirty="0" err="1" smtClean="0">
                <a:solidFill>
                  <a:srgbClr val="C00000"/>
                </a:solidFill>
                <a:ea typeface="Arial Unicode MS" panose="020B0604020202020204" pitchFamily="34" charset="-128"/>
                <a:cs typeface="Arial Unicode MS" panose="020B0604020202020204" pitchFamily="34" charset="-128"/>
              </a:rPr>
              <a:t>i</a:t>
            </a:r>
            <a:r>
              <a:rPr lang="en-US" sz="2000" b="1" dirty="0" smtClean="0">
                <a:solidFill>
                  <a:srgbClr val="C00000"/>
                </a:solidFill>
                <a:ea typeface="Arial Unicode MS" panose="020B0604020202020204" pitchFamily="34" charset="-128"/>
                <a:cs typeface="Arial Unicode MS" panose="020B0604020202020204" pitchFamily="34" charset="-128"/>
              </a:rPr>
              <a:t>=1; </a:t>
            </a:r>
            <a:r>
              <a:rPr lang="en-US" sz="2000" b="1" dirty="0" err="1" smtClean="0">
                <a:solidFill>
                  <a:srgbClr val="C00000"/>
                </a:solidFill>
                <a:ea typeface="Arial Unicode MS" panose="020B0604020202020204" pitchFamily="34" charset="-128"/>
                <a:cs typeface="Arial Unicode MS" panose="020B0604020202020204" pitchFamily="34" charset="-128"/>
              </a:rPr>
              <a:t>i</a:t>
            </a:r>
            <a:r>
              <a:rPr lang="en-US" sz="2000" b="1" dirty="0" smtClean="0">
                <a:solidFill>
                  <a:srgbClr val="C00000"/>
                </a:solidFill>
                <a:ea typeface="Arial Unicode MS" panose="020B0604020202020204" pitchFamily="34" charset="-128"/>
                <a:cs typeface="Arial Unicode MS" panose="020B0604020202020204" pitchFamily="34" charset="-128"/>
              </a:rPr>
              <a:t>&lt;=N; </a:t>
            </a:r>
            <a:r>
              <a:rPr lang="en-US" sz="2000" b="1" dirty="0" err="1" smtClean="0">
                <a:solidFill>
                  <a:srgbClr val="C00000"/>
                </a:solidFill>
                <a:ea typeface="Arial Unicode MS" panose="020B0604020202020204" pitchFamily="34" charset="-128"/>
                <a:cs typeface="Arial Unicode MS" panose="020B0604020202020204" pitchFamily="34" charset="-128"/>
              </a:rPr>
              <a:t>i</a:t>
            </a:r>
            <a:r>
              <a:rPr lang="en-US" sz="2000" b="1" dirty="0" smtClean="0">
                <a:solidFill>
                  <a:srgbClr val="C00000"/>
                </a:solidFill>
                <a:ea typeface="Arial Unicode MS" panose="020B0604020202020204" pitchFamily="34" charset="-128"/>
                <a:cs typeface="Arial Unicode MS" panose="020B0604020202020204" pitchFamily="34" charset="-128"/>
              </a:rPr>
              <a:t>++)</a:t>
            </a:r>
          </a:p>
          <a:p>
            <a:pPr defTabSz="449263" fontAlgn="base" hangingPunct="0">
              <a:lnSpc>
                <a:spcPct val="93000"/>
              </a:lnSpc>
              <a:spcBef>
                <a:spcPct val="0"/>
              </a:spcBef>
              <a:spcAft>
                <a:spcPct val="0"/>
              </a:spcAft>
              <a:buClr>
                <a:srgbClr val="000000"/>
              </a:buClr>
              <a:buSzPct val="100000"/>
              <a:buFont typeface="Times New Roman" panose="02020603050405020304" pitchFamily="18" charset="0"/>
              <a:buNone/>
            </a:pPr>
            <a:r>
              <a:rPr lang="en-US" sz="2000" b="1" dirty="0" smtClean="0">
                <a:solidFill>
                  <a:srgbClr val="C00000"/>
                </a:solidFill>
                <a:ea typeface="Arial Unicode MS" panose="020B0604020202020204" pitchFamily="34" charset="-128"/>
                <a:cs typeface="Arial Unicode MS" panose="020B0604020202020204" pitchFamily="34" charset="-128"/>
              </a:rPr>
              <a:t>       </a:t>
            </a:r>
            <a:r>
              <a:rPr lang="en-US" sz="2000" b="1" dirty="0" err="1" smtClean="0">
                <a:solidFill>
                  <a:srgbClr val="C00000"/>
                </a:solidFill>
                <a:ea typeface="Arial Unicode MS" panose="020B0604020202020204" pitchFamily="34" charset="-128"/>
                <a:cs typeface="Arial Unicode MS" panose="020B0604020202020204" pitchFamily="34" charset="-128"/>
              </a:rPr>
              <a:t>putchar</a:t>
            </a:r>
            <a:r>
              <a:rPr lang="en-US" sz="2000" b="1" dirty="0" smtClean="0">
                <a:solidFill>
                  <a:srgbClr val="C00000"/>
                </a:solidFill>
                <a:ea typeface="Arial Unicode MS" panose="020B0604020202020204" pitchFamily="34" charset="-128"/>
                <a:cs typeface="Arial Unicode MS" panose="020B0604020202020204" pitchFamily="34" charset="-128"/>
              </a:rPr>
              <a:t>(“*”);</a:t>
            </a:r>
          </a:p>
          <a:p>
            <a:pPr defTabSz="449263" fontAlgn="base" hangingPunct="0">
              <a:lnSpc>
                <a:spcPct val="93000"/>
              </a:lnSpc>
              <a:spcBef>
                <a:spcPct val="0"/>
              </a:spcBef>
              <a:spcAft>
                <a:spcPct val="0"/>
              </a:spcAft>
              <a:buClr>
                <a:srgbClr val="000000"/>
              </a:buClr>
              <a:buSzPct val="100000"/>
              <a:buFont typeface="Times New Roman" panose="02020603050405020304" pitchFamily="18" charset="0"/>
              <a:buNone/>
            </a:pPr>
            <a:r>
              <a:rPr lang="en-US" sz="2000" b="1" dirty="0" smtClean="0">
                <a:solidFill>
                  <a:srgbClr val="C00000"/>
                </a:solidFill>
                <a:ea typeface="Arial Unicode MS" panose="020B0604020202020204" pitchFamily="34" charset="-128"/>
                <a:cs typeface="Arial Unicode MS" panose="020B0604020202020204" pitchFamily="34" charset="-128"/>
              </a:rPr>
              <a:t> }</a:t>
            </a:r>
          </a:p>
          <a:p>
            <a:pPr defTabSz="449263" fontAlgn="base" hangingPunct="0">
              <a:lnSpc>
                <a:spcPct val="93000"/>
              </a:lnSpc>
              <a:spcBef>
                <a:spcPct val="0"/>
              </a:spcBef>
              <a:spcAft>
                <a:spcPct val="0"/>
              </a:spcAft>
              <a:buClr>
                <a:srgbClr val="000000"/>
              </a:buClr>
              <a:buSzPct val="100000"/>
              <a:buFont typeface="Times New Roman" panose="02020603050405020304" pitchFamily="18" charset="0"/>
              <a:buNone/>
            </a:pPr>
            <a:endParaRPr lang="en-US" dirty="0" smtClean="0">
              <a:solidFill>
                <a:srgbClr val="000000"/>
              </a:solidFill>
              <a:latin typeface="Arial" panose="020B0604020202020204" pitchFamily="34" charset="0"/>
              <a:ea typeface="Arial Unicode MS" panose="020B0604020202020204" pitchFamily="34" charset="-128"/>
              <a:cs typeface="Arial Unicode MS" panose="020B0604020202020204" pitchFamily="34" charset="-128"/>
            </a:endParaRPr>
          </a:p>
          <a:p>
            <a:pPr defTabSz="449263" fontAlgn="base" hangingPunct="0">
              <a:lnSpc>
                <a:spcPct val="93000"/>
              </a:lnSpc>
              <a:spcBef>
                <a:spcPct val="0"/>
              </a:spcBef>
              <a:spcAft>
                <a:spcPct val="0"/>
              </a:spcAft>
              <a:buClr>
                <a:srgbClr val="000000"/>
              </a:buClr>
              <a:buSzPct val="100000"/>
              <a:buFont typeface="Times New Roman" panose="02020603050405020304" pitchFamily="18" charset="0"/>
              <a:buNone/>
            </a:pPr>
            <a:endParaRPr lang="en-US" dirty="0" smtClean="0">
              <a:solidFill>
                <a:srgbClr val="000000"/>
              </a:solidFill>
              <a:latin typeface="Arial" panose="020B0604020202020204" pitchFamily="34" charset="0"/>
              <a:ea typeface="Arial Unicode MS" panose="020B0604020202020204" pitchFamily="34" charset="-128"/>
              <a:cs typeface="Arial Unicode MS" panose="020B0604020202020204" pitchFamily="34" charset="-128"/>
            </a:endParaRPr>
          </a:p>
          <a:p>
            <a:pPr defTabSz="449263" fontAlgn="base" hangingPunct="0">
              <a:lnSpc>
                <a:spcPct val="93000"/>
              </a:lnSpc>
              <a:spcBef>
                <a:spcPct val="0"/>
              </a:spcBef>
              <a:spcAft>
                <a:spcPct val="0"/>
              </a:spcAft>
              <a:buClr>
                <a:srgbClr val="000000"/>
              </a:buClr>
              <a:buSzPct val="100000"/>
              <a:buFont typeface="Times New Roman" panose="02020603050405020304" pitchFamily="18" charset="0"/>
              <a:buNone/>
            </a:pPr>
            <a:endParaRPr lang="en-US" dirty="0" smtClean="0">
              <a:solidFill>
                <a:srgbClr val="000000"/>
              </a:solidFill>
              <a:latin typeface="Arial" panose="020B0604020202020204" pitchFamily="34" charset="0"/>
              <a:ea typeface="Arial Unicode MS" panose="020B0604020202020204" pitchFamily="34" charset="-128"/>
              <a:cs typeface="Arial Unicode MS" panose="020B0604020202020204" pitchFamily="34" charset="-128"/>
            </a:endParaRPr>
          </a:p>
          <a:p>
            <a:pPr defTabSz="449263" fontAlgn="base" hangingPunct="0">
              <a:lnSpc>
                <a:spcPct val="93000"/>
              </a:lnSpc>
              <a:spcBef>
                <a:spcPct val="0"/>
              </a:spcBef>
              <a:spcAft>
                <a:spcPct val="0"/>
              </a:spcAft>
              <a:buClr>
                <a:srgbClr val="000000"/>
              </a:buClr>
              <a:buSzPct val="100000"/>
              <a:buFont typeface="Times New Roman" panose="02020603050405020304" pitchFamily="18" charset="0"/>
              <a:buNone/>
            </a:pPr>
            <a:endParaRPr lang="en-US" dirty="0">
              <a:solidFill>
                <a:srgbClr val="000000"/>
              </a:solidFill>
              <a:latin typeface="Arial" panose="020B0604020202020204" pitchFamily="34" charset="0"/>
              <a:ea typeface="Arial Unicode MS" panose="020B0604020202020204" pitchFamily="34" charset="-128"/>
              <a:cs typeface="Arial Unicode MS" panose="020B0604020202020204" pitchFamily="34" charset="-128"/>
            </a:endParaRPr>
          </a:p>
        </p:txBody>
      </p:sp>
      <p:sp>
        <p:nvSpPr>
          <p:cNvPr id="8" name="Θέση περιεχομένου 3" descr="Τμήμα προγράμματος:  Τρίτη συνάρτηση. Float min, παρένθεση float a, κόμμα float b, κλείσιμο παρένθεσης. Enter, άγκιστρο. Enter, if, a μικρότερο του b. Enter, return a. Enter, else. Enter, return b. Enter, κλείσιμο αγκίστρου.&#10;"/>
          <p:cNvSpPr txBox="1">
            <a:spLocks noChangeArrowheads="1"/>
          </p:cNvSpPr>
          <p:nvPr>
            <p:custDataLst>
              <p:tags r:id="rId4"/>
            </p:custDataLst>
          </p:nvPr>
        </p:nvSpPr>
        <p:spPr bwMode="auto">
          <a:xfrm>
            <a:off x="5724128" y="2167088"/>
            <a:ext cx="2880320" cy="2868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defTabSz="449263" fontAlgn="base" hangingPunct="0">
              <a:lnSpc>
                <a:spcPct val="93000"/>
              </a:lnSpc>
              <a:spcBef>
                <a:spcPct val="0"/>
              </a:spcBef>
              <a:spcAft>
                <a:spcPct val="0"/>
              </a:spcAft>
              <a:buClr>
                <a:srgbClr val="000000"/>
              </a:buClr>
              <a:buSzPct val="100000"/>
              <a:buFont typeface="Times New Roman" panose="02020603050405020304" pitchFamily="18" charset="0"/>
              <a:buNone/>
            </a:pPr>
            <a:r>
              <a:rPr lang="en-US" sz="2000" b="1" dirty="0" smtClean="0">
                <a:solidFill>
                  <a:srgbClr val="00602B"/>
                </a:solidFill>
                <a:ea typeface="Arial Unicode MS" panose="020B0604020202020204" pitchFamily="34" charset="-128"/>
                <a:cs typeface="Arial Unicode MS" panose="020B0604020202020204" pitchFamily="34" charset="-128"/>
              </a:rPr>
              <a:t> float min(float a, float b)</a:t>
            </a:r>
          </a:p>
          <a:p>
            <a:pPr defTabSz="449263" fontAlgn="base" hangingPunct="0">
              <a:lnSpc>
                <a:spcPct val="93000"/>
              </a:lnSpc>
              <a:spcBef>
                <a:spcPct val="0"/>
              </a:spcBef>
              <a:spcAft>
                <a:spcPct val="0"/>
              </a:spcAft>
              <a:buClr>
                <a:srgbClr val="000000"/>
              </a:buClr>
              <a:buSzPct val="100000"/>
              <a:buFont typeface="Times New Roman" panose="02020603050405020304" pitchFamily="18" charset="0"/>
              <a:buNone/>
            </a:pPr>
            <a:r>
              <a:rPr lang="en-US" sz="2000" b="1" dirty="0" smtClean="0">
                <a:solidFill>
                  <a:srgbClr val="00602B"/>
                </a:solidFill>
                <a:ea typeface="Arial Unicode MS" panose="020B0604020202020204" pitchFamily="34" charset="-128"/>
                <a:cs typeface="Arial Unicode MS" panose="020B0604020202020204" pitchFamily="34" charset="-128"/>
              </a:rPr>
              <a:t> {</a:t>
            </a:r>
          </a:p>
          <a:p>
            <a:pPr defTabSz="449263" fontAlgn="base" hangingPunct="0">
              <a:lnSpc>
                <a:spcPct val="93000"/>
              </a:lnSpc>
              <a:spcBef>
                <a:spcPct val="0"/>
              </a:spcBef>
              <a:spcAft>
                <a:spcPct val="0"/>
              </a:spcAft>
              <a:buClr>
                <a:srgbClr val="000000"/>
              </a:buClr>
              <a:buSzPct val="100000"/>
              <a:buFont typeface="Times New Roman" panose="02020603050405020304" pitchFamily="18" charset="0"/>
              <a:buNone/>
            </a:pPr>
            <a:r>
              <a:rPr lang="en-US" sz="2000" b="1" dirty="0" smtClean="0">
                <a:solidFill>
                  <a:srgbClr val="00602B"/>
                </a:solidFill>
                <a:ea typeface="Arial Unicode MS" panose="020B0604020202020204" pitchFamily="34" charset="-128"/>
                <a:cs typeface="Arial Unicode MS" panose="020B0604020202020204" pitchFamily="34" charset="-128"/>
              </a:rPr>
              <a:t>    if (a &lt; b)</a:t>
            </a:r>
          </a:p>
          <a:p>
            <a:pPr defTabSz="449263" fontAlgn="base" hangingPunct="0">
              <a:lnSpc>
                <a:spcPct val="93000"/>
              </a:lnSpc>
              <a:spcBef>
                <a:spcPct val="0"/>
              </a:spcBef>
              <a:spcAft>
                <a:spcPct val="0"/>
              </a:spcAft>
              <a:buClr>
                <a:srgbClr val="000000"/>
              </a:buClr>
              <a:buSzPct val="100000"/>
              <a:buFont typeface="Times New Roman" panose="02020603050405020304" pitchFamily="18" charset="0"/>
              <a:buNone/>
            </a:pPr>
            <a:r>
              <a:rPr lang="en-US" sz="2000" b="1" dirty="0" smtClean="0">
                <a:solidFill>
                  <a:srgbClr val="00602B"/>
                </a:solidFill>
                <a:ea typeface="Arial Unicode MS" panose="020B0604020202020204" pitchFamily="34" charset="-128"/>
                <a:cs typeface="Arial Unicode MS" panose="020B0604020202020204" pitchFamily="34" charset="-128"/>
              </a:rPr>
              <a:t>        return a;</a:t>
            </a:r>
          </a:p>
          <a:p>
            <a:pPr defTabSz="449263" fontAlgn="base" hangingPunct="0">
              <a:lnSpc>
                <a:spcPct val="93000"/>
              </a:lnSpc>
              <a:spcBef>
                <a:spcPct val="0"/>
              </a:spcBef>
              <a:spcAft>
                <a:spcPct val="0"/>
              </a:spcAft>
              <a:buClr>
                <a:srgbClr val="000000"/>
              </a:buClr>
              <a:buSzPct val="100000"/>
              <a:buFont typeface="Times New Roman" panose="02020603050405020304" pitchFamily="18" charset="0"/>
              <a:buNone/>
            </a:pPr>
            <a:r>
              <a:rPr lang="en-US" sz="2000" b="1" dirty="0" smtClean="0">
                <a:solidFill>
                  <a:srgbClr val="00602B"/>
                </a:solidFill>
                <a:ea typeface="Arial Unicode MS" panose="020B0604020202020204" pitchFamily="34" charset="-128"/>
                <a:cs typeface="Arial Unicode MS" panose="020B0604020202020204" pitchFamily="34" charset="-128"/>
              </a:rPr>
              <a:t>   else</a:t>
            </a:r>
          </a:p>
          <a:p>
            <a:pPr defTabSz="449263" fontAlgn="base" hangingPunct="0">
              <a:lnSpc>
                <a:spcPct val="93000"/>
              </a:lnSpc>
              <a:spcBef>
                <a:spcPct val="0"/>
              </a:spcBef>
              <a:spcAft>
                <a:spcPct val="0"/>
              </a:spcAft>
              <a:buClr>
                <a:srgbClr val="000000"/>
              </a:buClr>
              <a:buSzPct val="100000"/>
              <a:buFont typeface="Times New Roman" panose="02020603050405020304" pitchFamily="18" charset="0"/>
              <a:buNone/>
            </a:pPr>
            <a:r>
              <a:rPr lang="en-US" sz="2000" b="1" dirty="0" smtClean="0">
                <a:solidFill>
                  <a:srgbClr val="00602B"/>
                </a:solidFill>
                <a:ea typeface="Arial Unicode MS" panose="020B0604020202020204" pitchFamily="34" charset="-128"/>
                <a:cs typeface="Arial Unicode MS" panose="020B0604020202020204" pitchFamily="34" charset="-128"/>
              </a:rPr>
              <a:t>	return b;</a:t>
            </a:r>
          </a:p>
          <a:p>
            <a:pPr defTabSz="449263" fontAlgn="base" hangingPunct="0">
              <a:lnSpc>
                <a:spcPct val="93000"/>
              </a:lnSpc>
              <a:spcBef>
                <a:spcPct val="0"/>
              </a:spcBef>
              <a:spcAft>
                <a:spcPct val="0"/>
              </a:spcAft>
              <a:buClr>
                <a:srgbClr val="000000"/>
              </a:buClr>
              <a:buSzPct val="100000"/>
              <a:buFont typeface="Times New Roman" panose="02020603050405020304" pitchFamily="18" charset="0"/>
              <a:buNone/>
            </a:pPr>
            <a:r>
              <a:rPr lang="en-US" sz="2000" b="1" dirty="0" smtClean="0">
                <a:solidFill>
                  <a:srgbClr val="00602B"/>
                </a:solidFill>
                <a:ea typeface="Arial Unicode MS" panose="020B0604020202020204" pitchFamily="34" charset="-128"/>
                <a:cs typeface="Arial Unicode MS" panose="020B0604020202020204" pitchFamily="34" charset="-128"/>
              </a:rPr>
              <a:t>}</a:t>
            </a:r>
          </a:p>
          <a:p>
            <a:pPr defTabSz="449263" fontAlgn="base" hangingPunct="0">
              <a:lnSpc>
                <a:spcPct val="93000"/>
              </a:lnSpc>
              <a:spcBef>
                <a:spcPct val="0"/>
              </a:spcBef>
              <a:spcAft>
                <a:spcPct val="0"/>
              </a:spcAft>
              <a:buClr>
                <a:srgbClr val="000000"/>
              </a:buClr>
              <a:buSzPct val="100000"/>
              <a:buFont typeface="Times New Roman" panose="02020603050405020304" pitchFamily="18" charset="0"/>
              <a:buNone/>
            </a:pPr>
            <a:endParaRPr lang="en-US" dirty="0" smtClean="0">
              <a:solidFill>
                <a:srgbClr val="000000"/>
              </a:solidFill>
              <a:latin typeface="Arial" panose="020B0604020202020204" pitchFamily="34" charset="0"/>
              <a:ea typeface="Arial Unicode MS" panose="020B0604020202020204" pitchFamily="34" charset="-128"/>
              <a:cs typeface="Arial Unicode MS" panose="020B0604020202020204" pitchFamily="34" charset="-128"/>
            </a:endParaRPr>
          </a:p>
          <a:p>
            <a:pPr defTabSz="449263" fontAlgn="base" hangingPunct="0">
              <a:lnSpc>
                <a:spcPct val="93000"/>
              </a:lnSpc>
              <a:spcBef>
                <a:spcPct val="0"/>
              </a:spcBef>
              <a:spcAft>
                <a:spcPct val="0"/>
              </a:spcAft>
              <a:buClr>
                <a:srgbClr val="000000"/>
              </a:buClr>
              <a:buSzPct val="100000"/>
              <a:buFont typeface="Times New Roman" panose="02020603050405020304" pitchFamily="18" charset="0"/>
              <a:buNone/>
            </a:pPr>
            <a:endParaRPr lang="en-US" dirty="0" smtClean="0">
              <a:solidFill>
                <a:srgbClr val="000000"/>
              </a:solidFill>
              <a:latin typeface="Arial" panose="020B0604020202020204" pitchFamily="34" charset="0"/>
              <a:ea typeface="Arial Unicode MS" panose="020B0604020202020204" pitchFamily="34" charset="-128"/>
              <a:cs typeface="Arial Unicode MS" panose="020B0604020202020204" pitchFamily="34" charset="-128"/>
            </a:endParaRPr>
          </a:p>
          <a:p>
            <a:pPr defTabSz="449263" fontAlgn="base" hangingPunct="0">
              <a:lnSpc>
                <a:spcPct val="93000"/>
              </a:lnSpc>
              <a:spcBef>
                <a:spcPct val="0"/>
              </a:spcBef>
              <a:spcAft>
                <a:spcPct val="0"/>
              </a:spcAft>
              <a:buClr>
                <a:srgbClr val="000000"/>
              </a:buClr>
              <a:buSzPct val="100000"/>
              <a:buFont typeface="Times New Roman" panose="02020603050405020304" pitchFamily="18" charset="0"/>
              <a:buNone/>
            </a:pPr>
            <a:endParaRPr lang="en-US" dirty="0">
              <a:solidFill>
                <a:srgbClr val="000000"/>
              </a:solidFill>
              <a:latin typeface="Arial" panose="020B0604020202020204" pitchFamily="34" charset="0"/>
              <a:ea typeface="Arial Unicode MS" panose="020B0604020202020204" pitchFamily="34" charset="-128"/>
              <a:cs typeface="Arial Unicode MS" panose="020B0604020202020204" pitchFamily="34" charset="-128"/>
            </a:endParaRPr>
          </a:p>
        </p:txBody>
      </p:sp>
      <p:sp>
        <p:nvSpPr>
          <p:cNvPr id="5" name="Θέση υποσέλιδου 1" descr="."/>
          <p:cNvSpPr>
            <a:spLocks noGrp="1"/>
          </p:cNvSpPr>
          <p:nvPr>
            <p:ph type="ftr" sz="quarter" idx="11"/>
          </p:nvPr>
        </p:nvSpPr>
        <p:spPr/>
        <p:txBody>
          <a:bodyPr/>
          <a:lstStyle/>
          <a:p>
            <a:r>
              <a:rPr lang="el-GR" sz="1400" dirty="0" smtClean="0">
                <a:solidFill>
                  <a:prstClr val="black"/>
                </a:solidFill>
              </a:rPr>
              <a:t>Συναρτήσεις</a:t>
            </a:r>
            <a:endParaRPr lang="el-GR" sz="1400" dirty="0">
              <a:solidFill>
                <a:prstClr val="black"/>
              </a:solidFill>
            </a:endParaRPr>
          </a:p>
        </p:txBody>
      </p:sp>
      <p:sp>
        <p:nvSpPr>
          <p:cNvPr id="6" name="Θέση αριθμού διαφάνειας 1" descr="."/>
          <p:cNvSpPr>
            <a:spLocks noGrp="1"/>
          </p:cNvSpPr>
          <p:nvPr>
            <p:ph type="sldNum" sz="quarter" idx="12"/>
          </p:nvPr>
        </p:nvSpPr>
        <p:spPr/>
        <p:txBody>
          <a:bodyPr/>
          <a:lstStyle/>
          <a:p>
            <a:fld id="{3802D86F-0ACD-4CFB-B7E4-E17E1C35555A}" type="slidenum">
              <a:rPr lang="el-GR" sz="1400" smtClean="0">
                <a:solidFill>
                  <a:prstClr val="black"/>
                </a:solidFill>
              </a:rPr>
              <a:pPr/>
              <a:t>15</a:t>
            </a:fld>
            <a:endParaRPr lang="el-GR" sz="1400" dirty="0">
              <a:solidFill>
                <a:prstClr val="black"/>
              </a:solidFill>
            </a:endParaRPr>
          </a:p>
        </p:txBody>
      </p:sp>
      <p:pic>
        <p:nvPicPr>
          <p:cNvPr id="9" name="Εικόνα 1" descr="Εικονίδιο μετάβασης στα Περιεχόμενα.">
            <a:hlinkClick r:id="rId6" action="ppaction://hlinksldjump" tooltip="Επιστροφή στα Περιεχόμενα"/>
          </p:cNvPr>
          <p:cNvPicPr>
            <a:picLocks noChangeAspect="1"/>
          </p:cNvPicPr>
          <p:nvPr/>
        </p:nvPicPr>
        <p:blipFill>
          <a:blip r:embed="rId7">
            <a:extLst>
              <a:ext uri="{BEBA8EAE-BF5A-486C-A8C5-ECC9F3942E4B}">
                <a14:imgProps xmlns:a14="http://schemas.microsoft.com/office/drawing/2010/main">
                  <a14:imgLayer r:embed="rId8">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350812400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Άσκηση 1</a:t>
            </a:r>
            <a:endParaRPr lang="el-GR" b="1" dirty="0"/>
          </a:p>
        </p:txBody>
      </p:sp>
      <p:sp>
        <p:nvSpPr>
          <p:cNvPr id="3" name="Θέση περιεχομένου 1"/>
          <p:cNvSpPr>
            <a:spLocks noGrp="1"/>
          </p:cNvSpPr>
          <p:nvPr>
            <p:ph sz="half" idx="1"/>
          </p:nvPr>
        </p:nvSpPr>
        <p:spPr>
          <a:xfrm>
            <a:off x="457200" y="1600200"/>
            <a:ext cx="3034680" cy="4525963"/>
          </a:xfrm>
        </p:spPr>
        <p:txBody>
          <a:bodyPr>
            <a:normAutofit/>
          </a:bodyPr>
          <a:lstStyle/>
          <a:p>
            <a:pPr marL="0" lvl="0" indent="0" defTabSz="449263" fontAlgn="base" hangingPunct="0">
              <a:lnSpc>
                <a:spcPct val="93000"/>
              </a:lnSpc>
              <a:spcBef>
                <a:spcPct val="0"/>
              </a:spcBef>
              <a:spcAft>
                <a:spcPct val="0"/>
              </a:spcAft>
              <a:buClr>
                <a:srgbClr val="000000"/>
              </a:buClr>
              <a:buSzPct val="100000"/>
              <a:buNone/>
            </a:pPr>
            <a:r>
              <a:rPr lang="el-GR" dirty="0">
                <a:solidFill>
                  <a:srgbClr val="000000"/>
                </a:solidFill>
                <a:ea typeface="Arial Unicode MS" panose="020B0604020202020204" pitchFamily="34" charset="-128"/>
                <a:cs typeface="Arial Unicode MS" panose="020B0604020202020204" pitchFamily="34" charset="-128"/>
              </a:rPr>
              <a:t>Γράψτε μία </a:t>
            </a:r>
            <a:r>
              <a:rPr lang="el-GR" dirty="0" smtClean="0">
                <a:solidFill>
                  <a:srgbClr val="000000"/>
                </a:solidFill>
                <a:ea typeface="Arial Unicode MS" panose="020B0604020202020204" pitchFamily="34" charset="-128"/>
                <a:cs typeface="Arial Unicode MS" panose="020B0604020202020204" pitchFamily="34" charset="-128"/>
              </a:rPr>
              <a:t>συνάρτηση, </a:t>
            </a:r>
            <a:r>
              <a:rPr lang="el-GR" dirty="0">
                <a:solidFill>
                  <a:srgbClr val="000000"/>
                </a:solidFill>
                <a:ea typeface="Arial Unicode MS" panose="020B0604020202020204" pitchFamily="34" charset="-128"/>
                <a:cs typeface="Arial Unicode MS" panose="020B0604020202020204" pitchFamily="34" charset="-128"/>
              </a:rPr>
              <a:t>η </a:t>
            </a:r>
            <a:r>
              <a:rPr lang="el-GR" dirty="0" smtClean="0">
                <a:solidFill>
                  <a:srgbClr val="000000"/>
                </a:solidFill>
                <a:ea typeface="Arial Unicode MS" panose="020B0604020202020204" pitchFamily="34" charset="-128"/>
                <a:cs typeface="Arial Unicode MS" panose="020B0604020202020204" pitchFamily="34" charset="-128"/>
              </a:rPr>
              <a:t>οποία</a:t>
            </a:r>
            <a:r>
              <a:rPr lang="en-US" dirty="0" smtClean="0">
                <a:solidFill>
                  <a:srgbClr val="000000"/>
                </a:solidFill>
                <a:ea typeface="Arial Unicode MS" panose="020B0604020202020204" pitchFamily="34" charset="-128"/>
                <a:cs typeface="Arial Unicode MS" panose="020B0604020202020204" pitchFamily="34" charset="-128"/>
              </a:rPr>
              <a:t> </a:t>
            </a:r>
            <a:r>
              <a:rPr lang="el-GR" dirty="0" smtClean="0">
                <a:solidFill>
                  <a:srgbClr val="000000"/>
                </a:solidFill>
                <a:ea typeface="Arial Unicode MS" panose="020B0604020202020204" pitchFamily="34" charset="-128"/>
                <a:cs typeface="Arial Unicode MS" panose="020B0604020202020204" pitchFamily="34" charset="-128"/>
              </a:rPr>
              <a:t>να </a:t>
            </a:r>
            <a:r>
              <a:rPr lang="el-GR" dirty="0">
                <a:solidFill>
                  <a:srgbClr val="000000"/>
                </a:solidFill>
                <a:ea typeface="Arial Unicode MS" panose="020B0604020202020204" pitchFamily="34" charset="-128"/>
                <a:cs typeface="Arial Unicode MS" panose="020B0604020202020204" pitchFamily="34" charset="-128"/>
              </a:rPr>
              <a:t>ελέγχει εάν κάποιος </a:t>
            </a:r>
            <a:r>
              <a:rPr lang="el-GR" dirty="0" smtClean="0">
                <a:solidFill>
                  <a:srgbClr val="000000"/>
                </a:solidFill>
                <a:ea typeface="Arial Unicode MS" panose="020B0604020202020204" pitchFamily="34" charset="-128"/>
                <a:cs typeface="Arial Unicode MS" panose="020B0604020202020204" pitchFamily="34" charset="-128"/>
              </a:rPr>
              <a:t>ακέραιος, </a:t>
            </a:r>
            <a:r>
              <a:rPr lang="el-GR" dirty="0">
                <a:solidFill>
                  <a:srgbClr val="000000"/>
                </a:solidFill>
                <a:ea typeface="Arial Unicode MS" panose="020B0604020202020204" pitchFamily="34" charset="-128"/>
                <a:cs typeface="Arial Unicode MS" panose="020B0604020202020204" pitchFamily="34" charset="-128"/>
              </a:rPr>
              <a:t>ανήκει σε δεδομένο διάστημα τιμών</a:t>
            </a:r>
            <a:r>
              <a:rPr lang="en-US" dirty="0">
                <a:solidFill>
                  <a:srgbClr val="000000"/>
                </a:solidFill>
                <a:ea typeface="Arial Unicode MS" panose="020B0604020202020204" pitchFamily="34" charset="-128"/>
                <a:cs typeface="Arial Unicode MS" panose="020B0604020202020204" pitchFamily="34" charset="-128"/>
              </a:rPr>
              <a:t>.</a:t>
            </a:r>
          </a:p>
          <a:p>
            <a:endParaRPr lang="el-GR" dirty="0"/>
          </a:p>
        </p:txBody>
      </p:sp>
      <p:sp>
        <p:nvSpPr>
          <p:cNvPr id="4" name="Θέση περιεχομένου 2" descr="Τμήμα προγράμματος:  Int range, παρένθεση int val, κόμμα int low, κόμμα int high, κλείσιμο παρένθεσης. Enter,  άγκιστρο. Enter, if, val μεγαλύτερο ή ίσο του low, σύμβολο σύζευξης, val μικρότερο ή ίσο του high. Enter, return 1. Enter, else. Enter, return 0. Enter, κλείσιμο αγκίστρου."/>
          <p:cNvSpPr>
            <a:spLocks noGrp="1"/>
          </p:cNvSpPr>
          <p:nvPr>
            <p:ph sz="half" idx="2"/>
            <p:custDataLst>
              <p:tags r:id="rId1"/>
            </p:custDataLst>
          </p:nvPr>
        </p:nvSpPr>
        <p:spPr>
          <a:xfrm>
            <a:off x="3563888" y="1600200"/>
            <a:ext cx="5122912" cy="4525963"/>
          </a:xfrm>
        </p:spPr>
        <p:txBody>
          <a:bodyPr>
            <a:normAutofit/>
          </a:bodyPr>
          <a:lstStyle/>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C00000"/>
                </a:solidFill>
                <a:ea typeface="Arial Unicode MS" panose="020B0604020202020204" pitchFamily="34" charset="-128"/>
                <a:cs typeface="Arial Unicode MS" panose="020B0604020202020204" pitchFamily="34" charset="-128"/>
              </a:rPr>
              <a:t> </a:t>
            </a:r>
            <a:r>
              <a:rPr lang="en-US" sz="2400" b="1" dirty="0" err="1" smtClean="0">
                <a:solidFill>
                  <a:srgbClr val="C00000"/>
                </a:solidFill>
                <a:ea typeface="Arial Unicode MS" panose="020B0604020202020204" pitchFamily="34" charset="-128"/>
                <a:cs typeface="Arial Unicode MS" panose="020B0604020202020204" pitchFamily="34" charset="-128"/>
              </a:rPr>
              <a:t>int</a:t>
            </a:r>
            <a:r>
              <a:rPr lang="en-US" sz="2400" b="1" dirty="0" smtClean="0">
                <a:solidFill>
                  <a:srgbClr val="C00000"/>
                </a:solidFill>
                <a:ea typeface="Arial Unicode MS" panose="020B0604020202020204" pitchFamily="34" charset="-128"/>
                <a:cs typeface="Arial Unicode MS" panose="020B0604020202020204" pitchFamily="34" charset="-128"/>
              </a:rPr>
              <a:t> range(</a:t>
            </a:r>
            <a:r>
              <a:rPr lang="en-US" sz="2400" b="1" dirty="0" err="1" smtClean="0">
                <a:solidFill>
                  <a:srgbClr val="C00000"/>
                </a:solidFill>
                <a:ea typeface="Arial Unicode MS" panose="020B0604020202020204" pitchFamily="34" charset="-128"/>
                <a:cs typeface="Arial Unicode MS" panose="020B0604020202020204" pitchFamily="34" charset="-128"/>
              </a:rPr>
              <a:t>int</a:t>
            </a:r>
            <a:r>
              <a:rPr lang="en-US" sz="2400" b="1" dirty="0" smtClean="0">
                <a:solidFill>
                  <a:srgbClr val="C00000"/>
                </a:solidFill>
                <a:ea typeface="Arial Unicode MS" panose="020B0604020202020204" pitchFamily="34" charset="-128"/>
                <a:cs typeface="Arial Unicode MS" panose="020B0604020202020204" pitchFamily="34" charset="-128"/>
              </a:rPr>
              <a:t> </a:t>
            </a:r>
            <a:r>
              <a:rPr lang="en-US" sz="2400" b="1" dirty="0" err="1" smtClean="0">
                <a:solidFill>
                  <a:srgbClr val="C00000"/>
                </a:solidFill>
                <a:ea typeface="Arial Unicode MS" panose="020B0604020202020204" pitchFamily="34" charset="-128"/>
                <a:cs typeface="Arial Unicode MS" panose="020B0604020202020204" pitchFamily="34" charset="-128"/>
              </a:rPr>
              <a:t>val</a:t>
            </a:r>
            <a:r>
              <a:rPr lang="en-US" sz="2400" b="1" dirty="0" smtClean="0">
                <a:solidFill>
                  <a:srgbClr val="C00000"/>
                </a:solidFill>
                <a:ea typeface="Arial Unicode MS" panose="020B0604020202020204" pitchFamily="34" charset="-128"/>
                <a:cs typeface="Arial Unicode MS" panose="020B0604020202020204" pitchFamily="34" charset="-128"/>
              </a:rPr>
              <a:t>, </a:t>
            </a:r>
            <a:r>
              <a:rPr lang="en-US" sz="2400" b="1" dirty="0" err="1" smtClean="0">
                <a:solidFill>
                  <a:srgbClr val="C00000"/>
                </a:solidFill>
                <a:ea typeface="Arial Unicode MS" panose="020B0604020202020204" pitchFamily="34" charset="-128"/>
                <a:cs typeface="Arial Unicode MS" panose="020B0604020202020204" pitchFamily="34" charset="-128"/>
              </a:rPr>
              <a:t>int</a:t>
            </a:r>
            <a:r>
              <a:rPr lang="en-US" sz="2400" b="1" dirty="0" smtClean="0">
                <a:solidFill>
                  <a:srgbClr val="C00000"/>
                </a:solidFill>
                <a:ea typeface="Arial Unicode MS" panose="020B0604020202020204" pitchFamily="34" charset="-128"/>
                <a:cs typeface="Arial Unicode MS" panose="020B0604020202020204" pitchFamily="34" charset="-128"/>
              </a:rPr>
              <a:t> low, </a:t>
            </a:r>
            <a:r>
              <a:rPr lang="en-US" sz="2400" b="1" dirty="0" err="1" smtClean="0">
                <a:solidFill>
                  <a:srgbClr val="C00000"/>
                </a:solidFill>
                <a:ea typeface="Arial Unicode MS" panose="020B0604020202020204" pitchFamily="34" charset="-128"/>
                <a:cs typeface="Arial Unicode MS" panose="020B0604020202020204" pitchFamily="34" charset="-128"/>
              </a:rPr>
              <a:t>int</a:t>
            </a:r>
            <a:r>
              <a:rPr lang="en-US" sz="2400" b="1" dirty="0" smtClean="0">
                <a:solidFill>
                  <a:srgbClr val="C00000"/>
                </a:solidFill>
                <a:ea typeface="Arial Unicode MS" panose="020B0604020202020204" pitchFamily="34" charset="-128"/>
                <a:cs typeface="Arial Unicode MS" panose="020B0604020202020204" pitchFamily="34" charset="-128"/>
              </a:rPr>
              <a:t> high)</a:t>
            </a: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C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C00000"/>
                </a:solidFill>
                <a:ea typeface="Arial Unicode MS" panose="020B0604020202020204" pitchFamily="34" charset="-128"/>
                <a:cs typeface="Arial Unicode MS" panose="020B0604020202020204" pitchFamily="34" charset="-128"/>
              </a:rPr>
              <a:t>      if (</a:t>
            </a:r>
            <a:r>
              <a:rPr lang="en-US" sz="2400" b="1" dirty="0" err="1" smtClean="0">
                <a:solidFill>
                  <a:srgbClr val="C00000"/>
                </a:solidFill>
                <a:ea typeface="Arial Unicode MS" panose="020B0604020202020204" pitchFamily="34" charset="-128"/>
                <a:cs typeface="Arial Unicode MS" panose="020B0604020202020204" pitchFamily="34" charset="-128"/>
              </a:rPr>
              <a:t>val</a:t>
            </a:r>
            <a:r>
              <a:rPr lang="en-US" sz="2400" b="1" dirty="0" smtClean="0">
                <a:solidFill>
                  <a:srgbClr val="C00000"/>
                </a:solidFill>
                <a:ea typeface="Arial Unicode MS" panose="020B0604020202020204" pitchFamily="34" charset="-128"/>
                <a:cs typeface="Arial Unicode MS" panose="020B0604020202020204" pitchFamily="34" charset="-128"/>
              </a:rPr>
              <a:t>&gt;=low &amp;&amp; </a:t>
            </a:r>
            <a:r>
              <a:rPr lang="en-US" sz="2400" b="1" dirty="0" err="1" smtClean="0">
                <a:solidFill>
                  <a:srgbClr val="C00000"/>
                </a:solidFill>
                <a:ea typeface="Arial Unicode MS" panose="020B0604020202020204" pitchFamily="34" charset="-128"/>
                <a:cs typeface="Arial Unicode MS" panose="020B0604020202020204" pitchFamily="34" charset="-128"/>
              </a:rPr>
              <a:t>val</a:t>
            </a:r>
            <a:r>
              <a:rPr lang="en-US" sz="2400" b="1" dirty="0" smtClean="0">
                <a:solidFill>
                  <a:srgbClr val="C00000"/>
                </a:solidFill>
                <a:ea typeface="Arial Unicode MS" panose="020B0604020202020204" pitchFamily="34" charset="-128"/>
                <a:cs typeface="Arial Unicode MS" panose="020B0604020202020204" pitchFamily="34" charset="-128"/>
              </a:rPr>
              <a:t>&lt;=high)</a:t>
            </a: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C00000"/>
                </a:solidFill>
                <a:ea typeface="Arial Unicode MS" panose="020B0604020202020204" pitchFamily="34" charset="-128"/>
                <a:cs typeface="Arial Unicode MS" panose="020B0604020202020204" pitchFamily="34" charset="-128"/>
              </a:rPr>
              <a:t>         return 1;</a:t>
            </a: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C00000"/>
                </a:solidFill>
                <a:ea typeface="Arial Unicode MS" panose="020B0604020202020204" pitchFamily="34" charset="-128"/>
                <a:cs typeface="Arial Unicode MS" panose="020B0604020202020204" pitchFamily="34" charset="-128"/>
              </a:rPr>
              <a:t>      else</a:t>
            </a: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C00000"/>
                </a:solidFill>
                <a:ea typeface="Arial Unicode MS" panose="020B0604020202020204" pitchFamily="34" charset="-128"/>
                <a:cs typeface="Arial Unicode MS" panose="020B0604020202020204" pitchFamily="34" charset="-128"/>
              </a:rPr>
              <a:t>         return 0;</a:t>
            </a: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C00000"/>
                </a:solidFill>
                <a:ea typeface="Arial Unicode MS" panose="020B0604020202020204" pitchFamily="34" charset="-128"/>
                <a:cs typeface="Arial Unicode MS" panose="020B0604020202020204" pitchFamily="34" charset="-128"/>
              </a:rPr>
              <a:t>}</a:t>
            </a:r>
          </a:p>
          <a:p>
            <a:endParaRPr lang="en-US" dirty="0"/>
          </a:p>
        </p:txBody>
      </p:sp>
      <p:sp>
        <p:nvSpPr>
          <p:cNvPr id="5" name="Θέση υποσέλιδου 1" descr="."/>
          <p:cNvSpPr>
            <a:spLocks noGrp="1"/>
          </p:cNvSpPr>
          <p:nvPr>
            <p:ph type="ftr" sz="quarter" idx="11"/>
          </p:nvPr>
        </p:nvSpPr>
        <p:spPr/>
        <p:txBody>
          <a:bodyPr/>
          <a:lstStyle/>
          <a:p>
            <a:r>
              <a:rPr lang="el-GR" sz="1400" dirty="0" smtClean="0">
                <a:solidFill>
                  <a:schemeClr val="tx1"/>
                </a:solidFill>
              </a:rPr>
              <a:t>Συναρτήσεις</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pPr/>
              <a:t>16</a:t>
            </a:fld>
            <a:endParaRPr lang="el-GR" sz="1400" dirty="0">
              <a:solidFill>
                <a:schemeClr val="tx1"/>
              </a:solidFill>
            </a:endParaRPr>
          </a:p>
        </p:txBody>
      </p:sp>
    </p:spTree>
    <p:extLst>
      <p:ext uri="{BB962C8B-B14F-4D97-AF65-F5344CB8AC3E}">
        <p14:creationId xmlns:p14="http://schemas.microsoft.com/office/powerpoint/2010/main" val="82429583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Άσκηση</a:t>
            </a:r>
            <a:r>
              <a:rPr lang="en-US" b="1" dirty="0"/>
              <a:t> </a:t>
            </a:r>
            <a:r>
              <a:rPr lang="el-GR" b="1" dirty="0" smtClean="0"/>
              <a:t>2</a:t>
            </a:r>
            <a:endParaRPr lang="el-GR" b="1" dirty="0"/>
          </a:p>
        </p:txBody>
      </p:sp>
      <p:sp>
        <p:nvSpPr>
          <p:cNvPr id="3" name="Θέση περιεχομένου 1"/>
          <p:cNvSpPr>
            <a:spLocks noGrp="1"/>
          </p:cNvSpPr>
          <p:nvPr>
            <p:ph idx="1"/>
          </p:nvPr>
        </p:nvSpPr>
        <p:spPr/>
        <p:txBody>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endParaRPr lang="el-GR" kern="0" dirty="0" smtClean="0">
              <a:solidFill>
                <a:srgbClr val="000000"/>
              </a:solidFill>
            </a:endParaRP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kern="0" dirty="0" smtClean="0">
                <a:solidFill>
                  <a:srgbClr val="000000"/>
                </a:solidFill>
              </a:rPr>
              <a:t>Γράψτε ένα πρόγραμμα, το οποίο να μετατρέπει ώρες, λεπτά, και δευτερόλεπτα, σε δευτερόλεπτα (με χρήση συνάρτησης).</a:t>
            </a: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Συναρτήσεις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pPr/>
              <a:t>17</a:t>
            </a:fld>
            <a:endParaRPr lang="el-GR" sz="1400" dirty="0">
              <a:solidFill>
                <a:schemeClr val="tx1"/>
              </a:solidFill>
            </a:endParaRPr>
          </a:p>
        </p:txBody>
      </p:sp>
    </p:spTree>
    <p:extLst>
      <p:ext uri="{BB962C8B-B14F-4D97-AF65-F5344CB8AC3E}">
        <p14:creationId xmlns:p14="http://schemas.microsoft.com/office/powerpoint/2010/main" val="331442440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Πρόγραμμα</a:t>
            </a:r>
            <a:r>
              <a:rPr lang="en-US" b="1" dirty="0"/>
              <a:t> </a:t>
            </a:r>
            <a:r>
              <a:rPr lang="el-GR" b="1" dirty="0" smtClean="0"/>
              <a:t>2</a:t>
            </a:r>
            <a:endParaRPr lang="el-GR" b="1" dirty="0"/>
          </a:p>
        </p:txBody>
      </p:sp>
      <p:sp>
        <p:nvSpPr>
          <p:cNvPr id="3" name="Θέση περιεχομένου 1" descr="Πρόγραμμα: # include, s t d i o τελεία h. Enter, int, convert underscore secs,  παρένθεση int, κόμμα int, κόμμα int, κλείσιμο παρένθεσης. Enter, int main, άγκιστρο. Enter, int hours, κόμμα minutes, κόμμα seconds. Enter, int, total underscore seconds. Enter, print f, \ n, εισαγωγή ωρών, λεπτών, και δευτερολέπτων. Enter, scan f, % d, % d, % d, κόμμα &amp; hours, κόμμα &amp; minutes, κόμμα &amp; seconds. Enter, total underscore seconds, =  convert underscore secs, παρένθεση hours, κόμμα minutes, κόμμα seconds, κλείσιμο παρένθεσης. Enter, print f, \ n, δευτερόλεπτα =, % d, \ n,  κόμμα, total underscore seconds. Enter, return 0. Enter,  κλείσιμο αγκίστρου.  Enter, / asterisc, συνάρτηση μετατροπής, asterisc /.  Enter, int, convert underscore secs, παρένθεση int h, κόμμα int m, κόμμα int s, κλείσιμο παρένθεσης. Enter, άγκιστρο. Enter, int t. Enter, t =,  h * 60, * 60, + m, * 60, + s. Enter, return t. Enter, κλείσιμο αγκίστρου."/>
          <p:cNvSpPr>
            <a:spLocks noGrp="1"/>
          </p:cNvSpPr>
          <p:nvPr>
            <p:ph idx="1"/>
            <p:custDataLst>
              <p:tags r:id="rId1"/>
            </p:custDataLst>
          </p:nvPr>
        </p:nvSpPr>
        <p:spPr>
          <a:xfrm>
            <a:off x="467544" y="1484784"/>
            <a:ext cx="8229600" cy="4709120"/>
          </a:xfrm>
        </p:spPr>
        <p:txBody>
          <a:bodyPr>
            <a:normAutofit fontScale="92500" lnSpcReduction="10000"/>
          </a:bodyPr>
          <a:lstStyle/>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#include &lt;</a:t>
            </a:r>
            <a:r>
              <a:rPr lang="en-US" sz="2200" dirty="0" err="1" smtClean="0">
                <a:solidFill>
                  <a:srgbClr val="000000"/>
                </a:solidFill>
                <a:ea typeface="Arial Unicode MS" panose="020B0604020202020204" pitchFamily="34" charset="-128"/>
                <a:cs typeface="Arial Unicode MS" panose="020B0604020202020204" pitchFamily="34" charset="-128"/>
              </a:rPr>
              <a:t>stdio.h</a:t>
            </a:r>
            <a:r>
              <a:rPr lang="en-US" sz="22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93000"/>
              </a:lnSpc>
              <a:spcBef>
                <a:spcPct val="0"/>
              </a:spcBef>
              <a:spcAft>
                <a:spcPct val="0"/>
              </a:spcAft>
              <a:buClr>
                <a:srgbClr val="000000"/>
              </a:buClr>
              <a:buSzPct val="100000"/>
              <a:buNone/>
            </a:pPr>
            <a:r>
              <a:rPr lang="en-US" sz="2200" b="1" dirty="0" err="1" smtClean="0">
                <a:solidFill>
                  <a:srgbClr val="000000"/>
                </a:solidFill>
                <a:ea typeface="Arial Unicode MS" panose="020B0604020202020204" pitchFamily="34" charset="-128"/>
                <a:cs typeface="Arial Unicode MS" panose="020B0604020202020204" pitchFamily="34" charset="-128"/>
              </a:rPr>
              <a:t>int</a:t>
            </a:r>
            <a:r>
              <a:rPr lang="en-US" sz="2200" b="1" dirty="0" smtClean="0">
                <a:solidFill>
                  <a:srgbClr val="000000"/>
                </a:solidFill>
                <a:ea typeface="Arial Unicode MS" panose="020B0604020202020204" pitchFamily="34" charset="-128"/>
                <a:cs typeface="Arial Unicode MS" panose="020B0604020202020204" pitchFamily="34" charset="-128"/>
              </a:rPr>
              <a:t> </a:t>
            </a:r>
            <a:r>
              <a:rPr lang="en-US" sz="2200" b="1" dirty="0" err="1" smtClean="0">
                <a:solidFill>
                  <a:srgbClr val="000000"/>
                </a:solidFill>
                <a:ea typeface="Arial Unicode MS" panose="020B0604020202020204" pitchFamily="34" charset="-128"/>
                <a:cs typeface="Arial Unicode MS" panose="020B0604020202020204" pitchFamily="34" charset="-128"/>
              </a:rPr>
              <a:t>convert_secs</a:t>
            </a:r>
            <a:r>
              <a:rPr lang="en-US" sz="2200" b="1" dirty="0" smtClean="0">
                <a:solidFill>
                  <a:srgbClr val="000000"/>
                </a:solidFill>
                <a:ea typeface="Arial Unicode MS" panose="020B0604020202020204" pitchFamily="34" charset="-128"/>
                <a:cs typeface="Arial Unicode MS" panose="020B0604020202020204" pitchFamily="34" charset="-128"/>
              </a:rPr>
              <a:t>(</a:t>
            </a:r>
            <a:r>
              <a:rPr lang="en-US" sz="2200" b="1" dirty="0" err="1" smtClean="0">
                <a:solidFill>
                  <a:srgbClr val="000000"/>
                </a:solidFill>
                <a:ea typeface="Arial Unicode MS" panose="020B0604020202020204" pitchFamily="34" charset="-128"/>
                <a:cs typeface="Arial Unicode MS" panose="020B0604020202020204" pitchFamily="34" charset="-128"/>
              </a:rPr>
              <a:t>int</a:t>
            </a:r>
            <a:r>
              <a:rPr lang="en-US" sz="2200" b="1" dirty="0" smtClean="0">
                <a:solidFill>
                  <a:srgbClr val="000000"/>
                </a:solidFill>
                <a:ea typeface="Arial Unicode MS" panose="020B0604020202020204" pitchFamily="34" charset="-128"/>
                <a:cs typeface="Arial Unicode MS" panose="020B0604020202020204" pitchFamily="34" charset="-128"/>
              </a:rPr>
              <a:t>, </a:t>
            </a:r>
            <a:r>
              <a:rPr lang="en-US" sz="2200" b="1" dirty="0" err="1" smtClean="0">
                <a:solidFill>
                  <a:srgbClr val="000000"/>
                </a:solidFill>
                <a:ea typeface="Arial Unicode MS" panose="020B0604020202020204" pitchFamily="34" charset="-128"/>
                <a:cs typeface="Arial Unicode MS" panose="020B0604020202020204" pitchFamily="34" charset="-128"/>
              </a:rPr>
              <a:t>int</a:t>
            </a:r>
            <a:r>
              <a:rPr lang="en-US" sz="2200" b="1" dirty="0" smtClean="0">
                <a:solidFill>
                  <a:srgbClr val="000000"/>
                </a:solidFill>
                <a:ea typeface="Arial Unicode MS" panose="020B0604020202020204" pitchFamily="34" charset="-128"/>
                <a:cs typeface="Arial Unicode MS" panose="020B0604020202020204" pitchFamily="34" charset="-128"/>
              </a:rPr>
              <a:t>, </a:t>
            </a:r>
            <a:r>
              <a:rPr lang="en-US" sz="2200" b="1" dirty="0" err="1" smtClean="0">
                <a:solidFill>
                  <a:srgbClr val="000000"/>
                </a:solidFill>
                <a:ea typeface="Arial Unicode MS" panose="020B0604020202020204" pitchFamily="34" charset="-128"/>
                <a:cs typeface="Arial Unicode MS" panose="020B0604020202020204" pitchFamily="34" charset="-128"/>
              </a:rPr>
              <a:t>int</a:t>
            </a:r>
            <a:r>
              <a:rPr lang="en-US" sz="2200" b="1" dirty="0" smtClean="0">
                <a:solidFill>
                  <a:srgbClr val="000000"/>
                </a:solidFill>
                <a:ea typeface="Arial Unicode MS" panose="020B0604020202020204" pitchFamily="34" charset="-128"/>
                <a:cs typeface="Arial Unicode MS" panose="020B0604020202020204" pitchFamily="34" charset="-128"/>
              </a:rPr>
              <a:t>)</a:t>
            </a:r>
            <a:r>
              <a:rPr lang="en-US" sz="22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200" dirty="0" err="1" smtClean="0">
                <a:solidFill>
                  <a:srgbClr val="000000"/>
                </a:solidFill>
                <a:ea typeface="Arial Unicode MS" panose="020B0604020202020204" pitchFamily="34" charset="-128"/>
                <a:cs typeface="Arial Unicode MS" panose="020B0604020202020204" pitchFamily="34" charset="-128"/>
              </a:rPr>
              <a:t>int</a:t>
            </a:r>
            <a:r>
              <a:rPr lang="en-US" sz="2200" dirty="0" smtClean="0">
                <a:solidFill>
                  <a:srgbClr val="000000"/>
                </a:solidFill>
                <a:ea typeface="Arial Unicode MS" panose="020B0604020202020204" pitchFamily="34" charset="-128"/>
                <a:cs typeface="Arial Unicode MS" panose="020B0604020202020204" pitchFamily="34" charset="-128"/>
              </a:rPr>
              <a:t> main() {</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int</a:t>
            </a:r>
            <a:r>
              <a:rPr lang="en-US" sz="2200" dirty="0" smtClean="0">
                <a:solidFill>
                  <a:srgbClr val="000000"/>
                </a:solidFill>
                <a:ea typeface="Arial Unicode MS" panose="020B0604020202020204" pitchFamily="34" charset="-128"/>
                <a:cs typeface="Arial Unicode MS" panose="020B0604020202020204" pitchFamily="34" charset="-128"/>
              </a:rPr>
              <a:t> hours, minutes, seconds;</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int</a:t>
            </a: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total_seconds</a:t>
            </a:r>
            <a:r>
              <a:rPr lang="en-US" sz="22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printf</a:t>
            </a:r>
            <a:r>
              <a:rPr lang="en-US" sz="2200" dirty="0" smtClean="0">
                <a:solidFill>
                  <a:srgbClr val="000000"/>
                </a:solidFill>
                <a:ea typeface="Arial Unicode MS" panose="020B0604020202020204" pitchFamily="34" charset="-128"/>
                <a:cs typeface="Arial Unicode MS" panose="020B0604020202020204" pitchFamily="34" charset="-128"/>
              </a:rPr>
              <a:t>("\n </a:t>
            </a:r>
            <a:r>
              <a:rPr lang="el-GR" sz="2200" dirty="0" smtClean="0">
                <a:solidFill>
                  <a:srgbClr val="000000"/>
                </a:solidFill>
                <a:ea typeface="Arial Unicode MS" panose="020B0604020202020204" pitchFamily="34" charset="-128"/>
                <a:cs typeface="Arial Unicode MS" panose="020B0604020202020204" pitchFamily="34" charset="-128"/>
              </a:rPr>
              <a:t>Εισαγωγή ωρών, λεπτών και δευτερολέπτων: </a:t>
            </a:r>
            <a:r>
              <a:rPr lang="en-US" sz="22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scanf</a:t>
            </a:r>
            <a:r>
              <a:rPr lang="en-US" sz="2200" dirty="0" smtClean="0">
                <a:solidFill>
                  <a:srgbClr val="000000"/>
                </a:solidFill>
                <a:ea typeface="Arial Unicode MS" panose="020B0604020202020204" pitchFamily="34" charset="-128"/>
                <a:cs typeface="Arial Unicode MS" panose="020B0604020202020204" pitchFamily="34" charset="-128"/>
              </a:rPr>
              <a:t>("%d %d %d", &amp;hours, &amp;minutes, &amp;seconds);</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b="1" dirty="0" smtClean="0">
                <a:solidFill>
                  <a:srgbClr val="000000"/>
                </a:solidFill>
                <a:ea typeface="Arial Unicode MS" panose="020B0604020202020204" pitchFamily="34" charset="-128"/>
                <a:cs typeface="Arial Unicode MS" panose="020B0604020202020204" pitchFamily="34" charset="-128"/>
              </a:rPr>
              <a:t>   </a:t>
            </a:r>
            <a:r>
              <a:rPr lang="en-US" sz="2200" b="1" dirty="0" err="1" smtClean="0">
                <a:solidFill>
                  <a:srgbClr val="000000"/>
                </a:solidFill>
                <a:ea typeface="Arial Unicode MS" panose="020B0604020202020204" pitchFamily="34" charset="-128"/>
                <a:cs typeface="Arial Unicode MS" panose="020B0604020202020204" pitchFamily="34" charset="-128"/>
              </a:rPr>
              <a:t>total_seconds</a:t>
            </a:r>
            <a:r>
              <a:rPr lang="en-US" sz="2200" b="1" dirty="0" smtClean="0">
                <a:solidFill>
                  <a:srgbClr val="000000"/>
                </a:solidFill>
                <a:ea typeface="Arial Unicode MS" panose="020B0604020202020204" pitchFamily="34" charset="-128"/>
                <a:cs typeface="Arial Unicode MS" panose="020B0604020202020204" pitchFamily="34" charset="-128"/>
              </a:rPr>
              <a:t> = </a:t>
            </a:r>
            <a:r>
              <a:rPr lang="en-US" sz="2200" b="1" dirty="0" err="1" smtClean="0">
                <a:solidFill>
                  <a:srgbClr val="000000"/>
                </a:solidFill>
                <a:ea typeface="Arial Unicode MS" panose="020B0604020202020204" pitchFamily="34" charset="-128"/>
                <a:cs typeface="Arial Unicode MS" panose="020B0604020202020204" pitchFamily="34" charset="-128"/>
              </a:rPr>
              <a:t>convert_secs</a:t>
            </a:r>
            <a:r>
              <a:rPr lang="en-US" sz="2200" b="1" dirty="0" smtClean="0">
                <a:solidFill>
                  <a:srgbClr val="000000"/>
                </a:solidFill>
                <a:ea typeface="Arial Unicode MS" panose="020B0604020202020204" pitchFamily="34" charset="-128"/>
                <a:cs typeface="Arial Unicode MS" panose="020B0604020202020204" pitchFamily="34" charset="-128"/>
              </a:rPr>
              <a:t>(hours, minutes, seconds)</a:t>
            </a:r>
            <a:r>
              <a:rPr lang="en-US" sz="22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printf</a:t>
            </a:r>
            <a:r>
              <a:rPr lang="en-US" sz="2200" dirty="0" smtClean="0">
                <a:solidFill>
                  <a:srgbClr val="000000"/>
                </a:solidFill>
                <a:ea typeface="Arial Unicode MS" panose="020B0604020202020204" pitchFamily="34" charset="-128"/>
                <a:cs typeface="Arial Unicode MS" panose="020B0604020202020204" pitchFamily="34" charset="-128"/>
              </a:rPr>
              <a:t>("\n\n </a:t>
            </a:r>
            <a:r>
              <a:rPr lang="el-GR" sz="2200" dirty="0" smtClean="0">
                <a:solidFill>
                  <a:srgbClr val="000000"/>
                </a:solidFill>
                <a:ea typeface="Arial Unicode MS" panose="020B0604020202020204" pitchFamily="34" charset="-128"/>
                <a:cs typeface="Arial Unicode MS" panose="020B0604020202020204" pitchFamily="34" charset="-128"/>
              </a:rPr>
              <a:t>Δευτερόλεπτα </a:t>
            </a:r>
            <a:r>
              <a:rPr lang="en-US" sz="2200" dirty="0" smtClean="0">
                <a:solidFill>
                  <a:srgbClr val="000000"/>
                </a:solidFill>
                <a:ea typeface="Arial Unicode MS" panose="020B0604020202020204" pitchFamily="34" charset="-128"/>
                <a:cs typeface="Arial Unicode MS" panose="020B0604020202020204" pitchFamily="34" charset="-128"/>
              </a:rPr>
              <a:t>= </a:t>
            </a:r>
            <a:r>
              <a:rPr lang="el-GR" sz="2200" dirty="0" smtClean="0">
                <a:solidFill>
                  <a:srgbClr val="000000"/>
                </a:solidFill>
                <a:ea typeface="Arial Unicode MS" panose="020B0604020202020204" pitchFamily="34" charset="-128"/>
                <a:cs typeface="Arial Unicode MS" panose="020B0604020202020204" pitchFamily="34" charset="-128"/>
              </a:rPr>
              <a:t> </a:t>
            </a:r>
            <a:r>
              <a:rPr lang="en-US" sz="2200" dirty="0" smtClean="0">
                <a:solidFill>
                  <a:srgbClr val="000000"/>
                </a:solidFill>
                <a:ea typeface="Arial Unicode MS" panose="020B0604020202020204" pitchFamily="34" charset="-128"/>
                <a:cs typeface="Arial Unicode MS" panose="020B0604020202020204" pitchFamily="34" charset="-128"/>
              </a:rPr>
              <a:t>%d \n\n\n", total_seconds);</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return 0;</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a:t>
            </a:r>
            <a:r>
              <a:rPr lang="en-US" sz="2200" b="1" dirty="0" smtClean="0">
                <a:solidFill>
                  <a:srgbClr val="000000"/>
                </a:solidFill>
                <a:ea typeface="Arial Unicode MS" panose="020B0604020202020204" pitchFamily="34" charset="-128"/>
                <a:cs typeface="Arial Unicode MS" panose="020B0604020202020204" pitchFamily="34" charset="-128"/>
              </a:rPr>
              <a:t>* </a:t>
            </a:r>
            <a:r>
              <a:rPr lang="el-GR" sz="2200" b="1" dirty="0" smtClean="0">
                <a:solidFill>
                  <a:srgbClr val="000000"/>
                </a:solidFill>
                <a:ea typeface="Arial Unicode MS" panose="020B0604020202020204" pitchFamily="34" charset="-128"/>
                <a:cs typeface="Arial Unicode MS" panose="020B0604020202020204" pitchFamily="34" charset="-128"/>
              </a:rPr>
              <a:t>Συνάρτηση μετατροπής </a:t>
            </a:r>
            <a:r>
              <a:rPr lang="en-US" sz="2200" b="1"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200" b="1" dirty="0" err="1" smtClean="0">
                <a:solidFill>
                  <a:srgbClr val="000000"/>
                </a:solidFill>
                <a:ea typeface="Arial Unicode MS" panose="020B0604020202020204" pitchFamily="34" charset="-128"/>
                <a:cs typeface="Arial Unicode MS" panose="020B0604020202020204" pitchFamily="34" charset="-128"/>
              </a:rPr>
              <a:t>int</a:t>
            </a:r>
            <a:r>
              <a:rPr lang="en-US" sz="2200" b="1" dirty="0" smtClean="0">
                <a:solidFill>
                  <a:srgbClr val="000000"/>
                </a:solidFill>
                <a:ea typeface="Arial Unicode MS" panose="020B0604020202020204" pitchFamily="34" charset="-128"/>
                <a:cs typeface="Arial Unicode MS" panose="020B0604020202020204" pitchFamily="34" charset="-128"/>
              </a:rPr>
              <a:t> </a:t>
            </a:r>
            <a:r>
              <a:rPr lang="en-US" sz="2200" b="1" dirty="0" err="1" smtClean="0">
                <a:solidFill>
                  <a:srgbClr val="000000"/>
                </a:solidFill>
                <a:ea typeface="Arial Unicode MS" panose="020B0604020202020204" pitchFamily="34" charset="-128"/>
                <a:cs typeface="Arial Unicode MS" panose="020B0604020202020204" pitchFamily="34" charset="-128"/>
              </a:rPr>
              <a:t>convert_secs</a:t>
            </a:r>
            <a:r>
              <a:rPr lang="en-US" sz="2200" b="1" dirty="0" smtClean="0">
                <a:solidFill>
                  <a:srgbClr val="000000"/>
                </a:solidFill>
                <a:ea typeface="Arial Unicode MS" panose="020B0604020202020204" pitchFamily="34" charset="-128"/>
                <a:cs typeface="Arial Unicode MS" panose="020B0604020202020204" pitchFamily="34" charset="-128"/>
              </a:rPr>
              <a:t>(</a:t>
            </a:r>
            <a:r>
              <a:rPr lang="en-US" sz="2200" b="1" dirty="0" err="1" smtClean="0">
                <a:solidFill>
                  <a:srgbClr val="000000"/>
                </a:solidFill>
                <a:ea typeface="Arial Unicode MS" panose="020B0604020202020204" pitchFamily="34" charset="-128"/>
                <a:cs typeface="Arial Unicode MS" panose="020B0604020202020204" pitchFamily="34" charset="-128"/>
              </a:rPr>
              <a:t>int</a:t>
            </a:r>
            <a:r>
              <a:rPr lang="en-US" sz="2200" b="1" dirty="0" smtClean="0">
                <a:solidFill>
                  <a:srgbClr val="000000"/>
                </a:solidFill>
                <a:ea typeface="Arial Unicode MS" panose="020B0604020202020204" pitchFamily="34" charset="-128"/>
                <a:cs typeface="Arial Unicode MS" panose="020B0604020202020204" pitchFamily="34" charset="-128"/>
              </a:rPr>
              <a:t> h, </a:t>
            </a:r>
            <a:r>
              <a:rPr lang="en-US" sz="2200" b="1" dirty="0" err="1" smtClean="0">
                <a:solidFill>
                  <a:srgbClr val="000000"/>
                </a:solidFill>
                <a:ea typeface="Arial Unicode MS" panose="020B0604020202020204" pitchFamily="34" charset="-128"/>
                <a:cs typeface="Arial Unicode MS" panose="020B0604020202020204" pitchFamily="34" charset="-128"/>
              </a:rPr>
              <a:t>int</a:t>
            </a:r>
            <a:r>
              <a:rPr lang="en-US" sz="2200" b="1" dirty="0" smtClean="0">
                <a:solidFill>
                  <a:srgbClr val="000000"/>
                </a:solidFill>
                <a:ea typeface="Arial Unicode MS" panose="020B0604020202020204" pitchFamily="34" charset="-128"/>
                <a:cs typeface="Arial Unicode MS" panose="020B0604020202020204" pitchFamily="34" charset="-128"/>
              </a:rPr>
              <a:t> m, </a:t>
            </a:r>
            <a:r>
              <a:rPr lang="en-US" sz="2200" b="1" dirty="0" err="1" smtClean="0">
                <a:solidFill>
                  <a:srgbClr val="000000"/>
                </a:solidFill>
                <a:ea typeface="Arial Unicode MS" panose="020B0604020202020204" pitchFamily="34" charset="-128"/>
                <a:cs typeface="Arial Unicode MS" panose="020B0604020202020204" pitchFamily="34" charset="-128"/>
              </a:rPr>
              <a:t>int</a:t>
            </a:r>
            <a:r>
              <a:rPr lang="en-US" sz="2200" b="1" dirty="0" smtClean="0">
                <a:solidFill>
                  <a:srgbClr val="000000"/>
                </a:solidFill>
                <a:ea typeface="Arial Unicode MS" panose="020B0604020202020204" pitchFamily="34" charset="-128"/>
                <a:cs typeface="Arial Unicode MS" panose="020B0604020202020204" pitchFamily="34" charset="-128"/>
              </a:rPr>
              <a:t> s)</a:t>
            </a:r>
          </a:p>
          <a:p>
            <a:pPr marL="0" lvl="0" indent="0" defTabSz="449263" fontAlgn="base" hangingPunct="0">
              <a:lnSpc>
                <a:spcPct val="93000"/>
              </a:lnSpc>
              <a:spcBef>
                <a:spcPct val="0"/>
              </a:spcBef>
              <a:spcAft>
                <a:spcPct val="0"/>
              </a:spcAft>
              <a:buClr>
                <a:srgbClr val="000000"/>
              </a:buClr>
              <a:buSzPct val="100000"/>
              <a:buNone/>
            </a:pPr>
            <a:r>
              <a:rPr lang="en-US" sz="2200" b="1"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200" b="1" dirty="0" smtClean="0">
                <a:solidFill>
                  <a:srgbClr val="000000"/>
                </a:solidFill>
                <a:ea typeface="Arial Unicode MS" panose="020B0604020202020204" pitchFamily="34" charset="-128"/>
                <a:cs typeface="Arial Unicode MS" panose="020B0604020202020204" pitchFamily="34" charset="-128"/>
              </a:rPr>
              <a:t>    </a:t>
            </a:r>
            <a:r>
              <a:rPr lang="en-US" sz="2200" b="1" dirty="0" err="1" smtClean="0">
                <a:solidFill>
                  <a:srgbClr val="000000"/>
                </a:solidFill>
                <a:ea typeface="Arial Unicode MS" panose="020B0604020202020204" pitchFamily="34" charset="-128"/>
                <a:cs typeface="Arial Unicode MS" panose="020B0604020202020204" pitchFamily="34" charset="-128"/>
              </a:rPr>
              <a:t>int</a:t>
            </a:r>
            <a:r>
              <a:rPr lang="en-US" sz="2200" b="1" dirty="0" smtClean="0">
                <a:solidFill>
                  <a:srgbClr val="000000"/>
                </a:solidFill>
                <a:ea typeface="Arial Unicode MS" panose="020B0604020202020204" pitchFamily="34" charset="-128"/>
                <a:cs typeface="Arial Unicode MS" panose="020B0604020202020204" pitchFamily="34" charset="-128"/>
              </a:rPr>
              <a:t> t;</a:t>
            </a:r>
          </a:p>
          <a:p>
            <a:pPr marL="0" lvl="0" indent="0" defTabSz="449263" fontAlgn="base" hangingPunct="0">
              <a:lnSpc>
                <a:spcPct val="93000"/>
              </a:lnSpc>
              <a:spcBef>
                <a:spcPct val="0"/>
              </a:spcBef>
              <a:spcAft>
                <a:spcPct val="0"/>
              </a:spcAft>
              <a:buClr>
                <a:srgbClr val="000000"/>
              </a:buClr>
              <a:buSzPct val="100000"/>
              <a:buNone/>
            </a:pPr>
            <a:r>
              <a:rPr lang="en-US" sz="2200" b="1" dirty="0" smtClean="0">
                <a:solidFill>
                  <a:srgbClr val="000000"/>
                </a:solidFill>
                <a:ea typeface="Arial Unicode MS" panose="020B0604020202020204" pitchFamily="34" charset="-128"/>
                <a:cs typeface="Arial Unicode MS" panose="020B0604020202020204" pitchFamily="34" charset="-128"/>
              </a:rPr>
              <a:t>    t = h * 60 * 60 + m * 60 + s;</a:t>
            </a:r>
          </a:p>
          <a:p>
            <a:pPr marL="0" lvl="0" indent="0" defTabSz="449263" fontAlgn="base" hangingPunct="0">
              <a:lnSpc>
                <a:spcPct val="93000"/>
              </a:lnSpc>
              <a:spcBef>
                <a:spcPct val="0"/>
              </a:spcBef>
              <a:spcAft>
                <a:spcPct val="0"/>
              </a:spcAft>
              <a:buClr>
                <a:srgbClr val="000000"/>
              </a:buClr>
              <a:buSzPct val="100000"/>
              <a:buNone/>
            </a:pPr>
            <a:r>
              <a:rPr lang="en-US" sz="2200" b="1" dirty="0" smtClean="0">
                <a:solidFill>
                  <a:srgbClr val="000000"/>
                </a:solidFill>
                <a:ea typeface="Arial Unicode MS" panose="020B0604020202020204" pitchFamily="34" charset="-128"/>
                <a:cs typeface="Arial Unicode MS" panose="020B0604020202020204" pitchFamily="34" charset="-128"/>
              </a:rPr>
              <a:t>    return t;</a:t>
            </a:r>
          </a:p>
          <a:p>
            <a:pPr marL="0" lvl="0" indent="0" defTabSz="449263" fontAlgn="base" hangingPunct="0">
              <a:lnSpc>
                <a:spcPct val="93000"/>
              </a:lnSpc>
              <a:spcBef>
                <a:spcPct val="0"/>
              </a:spcBef>
              <a:spcAft>
                <a:spcPct val="0"/>
              </a:spcAft>
              <a:buClr>
                <a:srgbClr val="000000"/>
              </a:buClr>
              <a:buSzPct val="100000"/>
              <a:buNone/>
            </a:pPr>
            <a:r>
              <a:rPr lang="en-US" sz="2200" b="1" dirty="0" smtClean="0">
                <a:solidFill>
                  <a:srgbClr val="000000"/>
                </a:solidFill>
                <a:ea typeface="Arial Unicode MS" panose="020B0604020202020204" pitchFamily="34" charset="-128"/>
                <a:cs typeface="Arial Unicode MS" panose="020B0604020202020204" pitchFamily="34" charset="-128"/>
              </a:rPr>
              <a:t>}</a:t>
            </a:r>
          </a:p>
          <a:p>
            <a:endParaRPr lang="en-US"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Συναρτήσεις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pPr/>
              <a:t>18</a:t>
            </a:fld>
            <a:endParaRPr lang="el-GR" sz="1400" dirty="0">
              <a:solidFill>
                <a:schemeClr val="tx1"/>
              </a:solidFill>
            </a:endParaRPr>
          </a:p>
        </p:txBody>
      </p:sp>
    </p:spTree>
    <p:extLst>
      <p:ext uri="{BB962C8B-B14F-4D97-AF65-F5344CB8AC3E}">
        <p14:creationId xmlns:p14="http://schemas.microsoft.com/office/powerpoint/2010/main" val="304311305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Άσκηση</a:t>
            </a:r>
            <a:r>
              <a:rPr lang="en-US" b="1" dirty="0"/>
              <a:t> </a:t>
            </a:r>
            <a:r>
              <a:rPr lang="en-US" b="1" dirty="0" smtClean="0"/>
              <a:t>3</a:t>
            </a:r>
            <a:endParaRPr lang="el-GR" b="1" dirty="0"/>
          </a:p>
        </p:txBody>
      </p:sp>
      <p:sp>
        <p:nvSpPr>
          <p:cNvPr id="3" name="Θέση περιεχομένου 1"/>
          <p:cNvSpPr>
            <a:spLocks noGrp="1"/>
          </p:cNvSpPr>
          <p:nvPr>
            <p:ph idx="1"/>
          </p:nvPr>
        </p:nvSpPr>
        <p:spPr/>
        <p:txBody>
          <a:bodyPr/>
          <a:lstStyle/>
          <a:p>
            <a:pPr marL="0" lvl="0" indent="0" defTabSz="1008063" eaLnBrk="0" fontAlgn="base" hangingPunct="0">
              <a:spcAft>
                <a:spcPct val="0"/>
              </a:spcAft>
              <a:buClr>
                <a:srgbClr val="660000"/>
              </a:buClr>
              <a:buSzPct val="70000"/>
              <a:buNone/>
            </a:pPr>
            <a:endParaRPr lang="el-GR" kern="0" dirty="0" smtClean="0">
              <a:solidFill>
                <a:srgbClr val="000000"/>
              </a:solidFill>
            </a:endParaRP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kern="0" dirty="0" smtClean="0">
                <a:solidFill>
                  <a:srgbClr val="000000"/>
                </a:solidFill>
              </a:rPr>
              <a:t>Να γραφεί ένα πρόγραμμα με χρήση συνάρτησης, το οποίο να βρίσκει τον μικρότερο αριθμό, μεταξύ τριών δεδομένων ακεραίων.</a:t>
            </a: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Συναρτήσεις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pPr/>
              <a:t>19</a:t>
            </a:fld>
            <a:endParaRPr lang="el-GR" sz="1400" dirty="0">
              <a:solidFill>
                <a:schemeClr val="tx1"/>
              </a:solidFill>
            </a:endParaRPr>
          </a:p>
        </p:txBody>
      </p:sp>
    </p:spTree>
    <p:extLst>
      <p:ext uri="{BB962C8B-B14F-4D97-AF65-F5344CB8AC3E}">
        <p14:creationId xmlns:p14="http://schemas.microsoft.com/office/powerpoint/2010/main" val="145063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Τίτλος 1"/>
          <p:cNvSpPr>
            <a:spLocks noGrp="1"/>
          </p:cNvSpPr>
          <p:nvPr>
            <p:ph type="title"/>
          </p:nvPr>
        </p:nvSpPr>
        <p:spPr/>
        <p:txBody>
          <a:bodyPr/>
          <a:lstStyle/>
          <a:p>
            <a:pPr eaLnBrk="1" hangingPunct="1"/>
            <a:r>
              <a:rPr lang="el-GR" b="1" dirty="0" smtClean="0"/>
              <a:t>Άδειες χρήσης </a:t>
            </a:r>
            <a:endParaRPr lang="el-GR" dirty="0" smtClean="0"/>
          </a:p>
        </p:txBody>
      </p:sp>
      <p:sp>
        <p:nvSpPr>
          <p:cNvPr id="3075" name="Θέση περιεχομένου 1"/>
          <p:cNvSpPr>
            <a:spLocks noGrp="1"/>
          </p:cNvSpPr>
          <p:nvPr>
            <p:ph idx="1"/>
          </p:nvPr>
        </p:nvSpPr>
        <p:spPr/>
        <p:txBody>
          <a:bodyPr/>
          <a:lstStyle/>
          <a:p>
            <a:pPr eaLnBrk="1" hangingPunct="1"/>
            <a:r>
              <a:rPr lang="el-GR" sz="2800" dirty="0" smtClean="0"/>
              <a:t>Το παρόν εκπαιδευτικό υλικό υπόκειται στην παρακάτω άδεια χρήσ</a:t>
            </a:r>
            <a:r>
              <a:rPr lang="el-GR" sz="2800" dirty="0"/>
              <a:t>η</a:t>
            </a:r>
            <a:r>
              <a:rPr lang="el-GR" sz="2800" dirty="0" smtClean="0"/>
              <a:t>ς </a:t>
            </a:r>
            <a:r>
              <a:rPr lang="en-US" sz="2800" dirty="0" smtClean="0"/>
              <a:t>Creative Commons</a:t>
            </a:r>
            <a:r>
              <a:rPr lang="el-GR" sz="2800" dirty="0" smtClean="0"/>
              <a:t> (</a:t>
            </a:r>
            <a:r>
              <a:rPr lang="en-US" sz="2800" dirty="0" smtClean="0"/>
              <a:t>C C)</a:t>
            </a:r>
            <a:r>
              <a:rPr lang="el-GR" sz="2800" dirty="0" smtClean="0"/>
              <a:t>: </a:t>
            </a:r>
            <a:r>
              <a:rPr lang="el-GR" sz="2400" b="1" dirty="0" smtClean="0"/>
              <a:t>Αναφορά δημιουργού</a:t>
            </a:r>
            <a:r>
              <a:rPr lang="en-US" sz="2400" b="1" dirty="0" smtClean="0"/>
              <a:t> (B</a:t>
            </a:r>
            <a:r>
              <a:rPr lang="el-GR" sz="2400" b="1" dirty="0" smtClean="0"/>
              <a:t> </a:t>
            </a:r>
            <a:r>
              <a:rPr lang="en-US" sz="2400" b="1" dirty="0" smtClean="0"/>
              <a:t>Y)</a:t>
            </a:r>
            <a:r>
              <a:rPr lang="en-US" sz="2400" dirty="0" smtClean="0"/>
              <a:t>,</a:t>
            </a:r>
            <a:r>
              <a:rPr lang="el-GR" sz="2400" dirty="0" smtClean="0"/>
              <a:t> </a:t>
            </a:r>
            <a:r>
              <a:rPr lang="el-GR" sz="2400" b="1" dirty="0" smtClean="0"/>
              <a:t>Μη εμπορική χρήση</a:t>
            </a:r>
            <a:r>
              <a:rPr lang="en-US" sz="2400" b="1" dirty="0" smtClean="0"/>
              <a:t> (N</a:t>
            </a:r>
            <a:r>
              <a:rPr lang="el-GR" sz="2400" b="1" dirty="0" smtClean="0"/>
              <a:t> </a:t>
            </a:r>
            <a:r>
              <a:rPr lang="en-US" sz="2400" b="1" dirty="0" smtClean="0"/>
              <a:t>C)</a:t>
            </a:r>
            <a:r>
              <a:rPr lang="en-US" sz="2400" dirty="0" smtClean="0"/>
              <a:t>,</a:t>
            </a:r>
            <a:r>
              <a:rPr lang="el-GR" sz="2400" dirty="0" smtClean="0"/>
              <a:t> </a:t>
            </a:r>
            <a:r>
              <a:rPr lang="el-GR" sz="2400" b="1" dirty="0" smtClean="0"/>
              <a:t>Μη τροποποίηση</a:t>
            </a:r>
            <a:r>
              <a:rPr lang="en-US" sz="2400" b="1" dirty="0" smtClean="0"/>
              <a:t> (N</a:t>
            </a:r>
            <a:r>
              <a:rPr lang="el-GR" sz="2400" b="1" dirty="0" smtClean="0"/>
              <a:t> </a:t>
            </a:r>
            <a:r>
              <a:rPr lang="en-US" sz="2400" b="1" dirty="0" smtClean="0"/>
              <a:t>D)</a:t>
            </a:r>
            <a:r>
              <a:rPr lang="el-GR" sz="2400" dirty="0"/>
              <a:t>,</a:t>
            </a:r>
            <a:r>
              <a:rPr lang="en-US" sz="2400" dirty="0" smtClean="0"/>
              <a:t> </a:t>
            </a:r>
            <a:r>
              <a:rPr lang="el-GR" sz="2400" b="1" dirty="0" smtClean="0"/>
              <a:t>3.0</a:t>
            </a:r>
            <a:r>
              <a:rPr lang="en-US" sz="2400" b="1" dirty="0" smtClean="0"/>
              <a:t>,</a:t>
            </a:r>
            <a:r>
              <a:rPr lang="el-GR" sz="2400" b="1" dirty="0" smtClean="0"/>
              <a:t> Μη εισαγόμενο</a:t>
            </a:r>
            <a:r>
              <a:rPr lang="en-US" sz="2400" b="1" dirty="0" smtClean="0"/>
              <a:t>.</a:t>
            </a:r>
            <a:r>
              <a:rPr lang="en-US" sz="2400" dirty="0" smtClean="0"/>
              <a:t> </a:t>
            </a:r>
            <a:endParaRPr lang="el-GR" sz="2400" dirty="0" smtClean="0"/>
          </a:p>
          <a:p>
            <a:pPr eaLnBrk="1" hangingPunct="1"/>
            <a:r>
              <a:rPr lang="el-GR" sz="2800" dirty="0" smtClean="0"/>
              <a:t>Για εκπαιδευτικό υλικό, όπως εικόνες, που υπόκειται σε άλλου τύπου άδειας χρήσης, η άδεια χρήσης αναφέρεται ρητώς. </a:t>
            </a:r>
          </a:p>
        </p:txBody>
      </p:sp>
      <p:pic>
        <p:nvPicPr>
          <p:cNvPr id="5" name="Εικόνα 1" descr="  Λογότυπο για Άδειες χρήσης Creative Commons, B Y, NC, ND. " title="Λογότυπο Άδειας Χρήσης. ">
            <a:hlinkClick r:id="rId3" tooltip="Μετάβαση στην Άδεια Χρήσης "/>
          </p:cNvPr>
          <p:cNvPicPr>
            <a:picLocks noChangeAspect="1" noChangeArrowheads="1"/>
          </p:cNvPicPr>
          <p:nvPr/>
        </p:nvPicPr>
        <p:blipFill>
          <a:blip r:embed="rId4"/>
          <a:srcRect/>
          <a:stretch>
            <a:fillRect/>
          </a:stretch>
        </p:blipFill>
        <p:spPr bwMode="auto">
          <a:xfrm>
            <a:off x="3779838" y="5517232"/>
            <a:ext cx="1584325" cy="554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2</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221754367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Πρόγραμμα</a:t>
            </a:r>
            <a:r>
              <a:rPr lang="en-US" b="1" dirty="0"/>
              <a:t> </a:t>
            </a:r>
            <a:r>
              <a:rPr lang="el-GR" b="1" dirty="0" smtClean="0"/>
              <a:t>3</a:t>
            </a:r>
            <a:endParaRPr lang="el-GR" b="1" dirty="0"/>
          </a:p>
        </p:txBody>
      </p:sp>
      <p:sp>
        <p:nvSpPr>
          <p:cNvPr id="6" name="Θέση περιεχομένου 1" descr="Πρόγραμμα: # include, s t d i o τελεία h. Enter, int minimum, παρένθεση int, κόμμα int, κόμμα int, κλείσιμο παρένθεσης. Enter, int main, άγκιστρο. Enter, int m,  κόμμα a, κόμμα b, κόμμα c. Enter, print f, \ n, εισαγωγή τριών ακεραίων. Enter, scan f, % d, % d, % d,  κόμμα &amp; a, κόμμα &amp; b, κόμμα &amp; c.  Enter, m = minimum, παρένθεση a, κόμμα b, κόμμα c, κλείσιμο παρένθεσης. Enter, print f, \ n, ο μικρότερος είναι ο % d, \ n,  κόμμα m. Enter, return 0. Enter, κλείσιμο αγκίστρου."/>
          <p:cNvSpPr>
            <a:spLocks noGrp="1"/>
          </p:cNvSpPr>
          <p:nvPr>
            <p:ph sz="half" idx="1"/>
            <p:custDataLst>
              <p:tags r:id="rId1"/>
            </p:custDataLst>
          </p:nvPr>
        </p:nvSpPr>
        <p:spPr/>
        <p:txBody>
          <a:bodyPr/>
          <a:lstStyle/>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#include &lt;</a:t>
            </a:r>
            <a:r>
              <a:rPr lang="en-US" sz="2000" dirty="0" err="1" smtClean="0">
                <a:solidFill>
                  <a:srgbClr val="000000"/>
                </a:solidFill>
                <a:ea typeface="Arial Unicode MS" panose="020B0604020202020204" pitchFamily="34" charset="-128"/>
                <a:cs typeface="Arial Unicode MS" panose="020B0604020202020204" pitchFamily="34" charset="-128"/>
              </a:rPr>
              <a:t>stdio.h</a:t>
            </a:r>
            <a:r>
              <a:rPr lang="en-US" sz="20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93000"/>
              </a:lnSpc>
              <a:spcBef>
                <a:spcPct val="0"/>
              </a:spcBef>
              <a:spcAft>
                <a:spcPct val="0"/>
              </a:spcAft>
              <a:buClr>
                <a:srgbClr val="000000"/>
              </a:buClr>
              <a:buSzPct val="100000"/>
              <a:buNone/>
            </a:pPr>
            <a:r>
              <a:rPr lang="en-US" sz="2000" b="1" dirty="0" err="1" smtClean="0">
                <a:solidFill>
                  <a:srgbClr val="C00000"/>
                </a:solidFill>
                <a:ea typeface="Arial Unicode MS" panose="020B0604020202020204" pitchFamily="34" charset="-128"/>
                <a:cs typeface="Arial Unicode MS" panose="020B0604020202020204" pitchFamily="34" charset="-128"/>
              </a:rPr>
              <a:t>int</a:t>
            </a:r>
            <a:r>
              <a:rPr lang="en-US" sz="2000" b="1" dirty="0" smtClean="0">
                <a:solidFill>
                  <a:srgbClr val="C00000"/>
                </a:solidFill>
                <a:ea typeface="Arial Unicode MS" panose="020B0604020202020204" pitchFamily="34" charset="-128"/>
                <a:cs typeface="Arial Unicode MS" panose="020B0604020202020204" pitchFamily="34" charset="-128"/>
              </a:rPr>
              <a:t> minimum(</a:t>
            </a:r>
            <a:r>
              <a:rPr lang="en-US" sz="2000" b="1" dirty="0" err="1" smtClean="0">
                <a:solidFill>
                  <a:srgbClr val="C00000"/>
                </a:solidFill>
                <a:ea typeface="Arial Unicode MS" panose="020B0604020202020204" pitchFamily="34" charset="-128"/>
                <a:cs typeface="Arial Unicode MS" panose="020B0604020202020204" pitchFamily="34" charset="-128"/>
              </a:rPr>
              <a:t>int</a:t>
            </a:r>
            <a:r>
              <a:rPr lang="en-US" sz="2000" b="1" dirty="0" smtClean="0">
                <a:solidFill>
                  <a:srgbClr val="C00000"/>
                </a:solidFill>
                <a:ea typeface="Arial Unicode MS" panose="020B0604020202020204" pitchFamily="34" charset="-128"/>
                <a:cs typeface="Arial Unicode MS" panose="020B0604020202020204" pitchFamily="34" charset="-128"/>
              </a:rPr>
              <a:t>, </a:t>
            </a:r>
            <a:r>
              <a:rPr lang="en-US" sz="2000" b="1" dirty="0" err="1" smtClean="0">
                <a:solidFill>
                  <a:srgbClr val="C00000"/>
                </a:solidFill>
                <a:ea typeface="Arial Unicode MS" panose="020B0604020202020204" pitchFamily="34" charset="-128"/>
                <a:cs typeface="Arial Unicode MS" panose="020B0604020202020204" pitchFamily="34" charset="-128"/>
              </a:rPr>
              <a:t>int</a:t>
            </a:r>
            <a:r>
              <a:rPr lang="en-US" sz="2000" b="1" dirty="0" smtClean="0">
                <a:solidFill>
                  <a:srgbClr val="C00000"/>
                </a:solidFill>
                <a:ea typeface="Arial Unicode MS" panose="020B0604020202020204" pitchFamily="34" charset="-128"/>
                <a:cs typeface="Arial Unicode MS" panose="020B0604020202020204" pitchFamily="34" charset="-128"/>
              </a:rPr>
              <a:t>, </a:t>
            </a:r>
            <a:r>
              <a:rPr lang="en-US" sz="2000" b="1" dirty="0" err="1" smtClean="0">
                <a:solidFill>
                  <a:srgbClr val="C00000"/>
                </a:solidFill>
                <a:ea typeface="Arial Unicode MS" panose="020B0604020202020204" pitchFamily="34" charset="-128"/>
                <a:cs typeface="Arial Unicode MS" panose="020B0604020202020204" pitchFamily="34" charset="-128"/>
              </a:rPr>
              <a:t>int</a:t>
            </a:r>
            <a:r>
              <a:rPr lang="en-US" sz="2000" b="1" dirty="0" smtClean="0">
                <a:solidFill>
                  <a:srgbClr val="C00000"/>
                </a:solidFill>
                <a:ea typeface="Arial Unicode MS" panose="020B0604020202020204" pitchFamily="34" charset="-128"/>
                <a:cs typeface="Arial Unicode MS" panose="020B0604020202020204" pitchFamily="34" charset="-128"/>
              </a:rPr>
              <a:t>)</a:t>
            </a:r>
            <a:r>
              <a:rPr lang="en-US" sz="2000" dirty="0" smtClean="0">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main()</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m, a, b, c;</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 </a:t>
            </a:r>
            <a:r>
              <a:rPr lang="el-GR" sz="2000" dirty="0" smtClean="0">
                <a:solidFill>
                  <a:srgbClr val="000000"/>
                </a:solidFill>
                <a:ea typeface="Arial Unicode MS" panose="020B0604020202020204" pitchFamily="34" charset="-128"/>
                <a:cs typeface="Arial Unicode MS" panose="020B0604020202020204" pitchFamily="34" charset="-128"/>
              </a:rPr>
              <a:t>Εισαγωγή 3 ακεραίων :  </a:t>
            </a:r>
          </a:p>
          <a:p>
            <a:pPr marL="0" lvl="0" indent="0" defTabSz="449263" fontAlgn="base" hangingPunct="0">
              <a:lnSpc>
                <a:spcPct val="93000"/>
              </a:lnSpc>
              <a:spcBef>
                <a:spcPct val="0"/>
              </a:spcBef>
              <a:spcAft>
                <a:spcPct val="0"/>
              </a:spcAft>
              <a:buClr>
                <a:srgbClr val="000000"/>
              </a:buClr>
              <a:buSzPct val="100000"/>
              <a:buNone/>
            </a:pPr>
            <a:r>
              <a:rPr lang="el-GR" sz="2000" dirty="0">
                <a:solidFill>
                  <a:srgbClr val="000000"/>
                </a:solidFill>
                <a:ea typeface="Arial Unicode MS" panose="020B0604020202020204" pitchFamily="34" charset="-128"/>
                <a:cs typeface="Arial Unicode MS" panose="020B0604020202020204" pitchFamily="34" charset="-128"/>
              </a:rPr>
              <a:t> </a:t>
            </a:r>
            <a:r>
              <a:rPr lang="el-GR" sz="2000" dirty="0" smtClean="0">
                <a:solidFill>
                  <a:srgbClr val="000000"/>
                </a:solidFill>
                <a:ea typeface="Arial Unicode MS" panose="020B0604020202020204" pitchFamily="34" charset="-128"/>
                <a:cs typeface="Arial Unicode MS" panose="020B0604020202020204" pitchFamily="34" charset="-128"/>
              </a:rPr>
              <a:t>   </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scanf</a:t>
            </a:r>
            <a:r>
              <a:rPr lang="en-US" sz="2000" dirty="0" smtClean="0">
                <a:solidFill>
                  <a:srgbClr val="000000"/>
                </a:solidFill>
                <a:ea typeface="Arial Unicode MS" panose="020B0604020202020204" pitchFamily="34" charset="-128"/>
                <a:cs typeface="Arial Unicode MS" panose="020B0604020202020204" pitchFamily="34" charset="-128"/>
              </a:rPr>
              <a:t>("%d %d %d", &amp;a, &amp;b, &amp;c);</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C00000"/>
                </a:solidFill>
                <a:ea typeface="Arial Unicode MS" panose="020B0604020202020204" pitchFamily="34" charset="-128"/>
                <a:cs typeface="Arial Unicode MS" panose="020B0604020202020204" pitchFamily="34" charset="-128"/>
              </a:rPr>
              <a:t>    m = minimum(a, b, c)</a:t>
            </a:r>
            <a:r>
              <a:rPr lang="en-US" sz="2000" dirty="0" smtClean="0">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("\n\n </a:t>
            </a:r>
            <a:r>
              <a:rPr lang="el-GR" sz="2000" dirty="0" smtClean="0">
                <a:solidFill>
                  <a:srgbClr val="000000"/>
                </a:solidFill>
                <a:ea typeface="Arial Unicode MS" panose="020B0604020202020204" pitchFamily="34" charset="-128"/>
                <a:cs typeface="Arial Unicode MS" panose="020B0604020202020204" pitchFamily="34" charset="-128"/>
              </a:rPr>
              <a:t>Ο μικρότερος είναι ο  </a:t>
            </a:r>
          </a:p>
          <a:p>
            <a:pPr marL="0" lvl="0" indent="0" defTabSz="449263" fontAlgn="base" hangingPunct="0">
              <a:lnSpc>
                <a:spcPct val="93000"/>
              </a:lnSpc>
              <a:spcBef>
                <a:spcPct val="0"/>
              </a:spcBef>
              <a:spcAft>
                <a:spcPct val="0"/>
              </a:spcAft>
              <a:buClr>
                <a:srgbClr val="000000"/>
              </a:buClr>
              <a:buSzPct val="100000"/>
              <a:buNone/>
            </a:pPr>
            <a:r>
              <a:rPr lang="el-GR" sz="2000" dirty="0">
                <a:solidFill>
                  <a:srgbClr val="000000"/>
                </a:solidFill>
                <a:ea typeface="Arial Unicode MS" panose="020B0604020202020204" pitchFamily="34" charset="-128"/>
                <a:cs typeface="Arial Unicode MS" panose="020B0604020202020204" pitchFamily="34" charset="-128"/>
              </a:rPr>
              <a:t> </a:t>
            </a:r>
            <a:r>
              <a:rPr lang="el-GR" sz="2000" dirty="0" smtClean="0">
                <a:solidFill>
                  <a:srgbClr val="000000"/>
                </a:solidFill>
                <a:ea typeface="Arial Unicode MS" panose="020B0604020202020204" pitchFamily="34" charset="-128"/>
                <a:cs typeface="Arial Unicode MS" panose="020B0604020202020204" pitchFamily="34" charset="-128"/>
              </a:rPr>
              <a:t>   </a:t>
            </a:r>
            <a:r>
              <a:rPr lang="en-US" sz="2000" dirty="0" smtClean="0">
                <a:solidFill>
                  <a:srgbClr val="000000"/>
                </a:solidFill>
                <a:ea typeface="Arial Unicode MS" panose="020B0604020202020204" pitchFamily="34" charset="-128"/>
                <a:cs typeface="Arial Unicode MS" panose="020B0604020202020204" pitchFamily="34" charset="-128"/>
              </a:rPr>
              <a:t>%d \n\n", m);</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return 0;</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endParaRPr lang="en-US" dirty="0"/>
          </a:p>
        </p:txBody>
      </p:sp>
      <p:sp>
        <p:nvSpPr>
          <p:cNvPr id="7" name="Θέση περιεχομένου 2" descr="Συνέχεια προγράμματος: / asterisc, συνάρτηση, asterisc /. Enter, int  minimum, παρένθεση int x, κόμμα int y, κόμμα int z, κλείσιμο παρένθεσης. Enter, άγκιστρο. Enter, int temp. Enter, temp = x. Enter, if, temp μεγαλύτερο του y. Enter, temp = y. Enter, if, temp μεγαλύτερο του  z. Enter, temp = z. Enter, return temp. Enter, κλείσιμο αγκίστρου."/>
          <p:cNvSpPr>
            <a:spLocks noGrp="1"/>
          </p:cNvSpPr>
          <p:nvPr>
            <p:ph sz="half" idx="2"/>
            <p:custDataLst>
              <p:tags r:id="rId2"/>
            </p:custDataLst>
          </p:nvPr>
        </p:nvSpPr>
        <p:spPr/>
        <p:txBody>
          <a:bodyPr/>
          <a:lstStyle/>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l-GR" sz="2000" dirty="0" smtClean="0">
                <a:solidFill>
                  <a:srgbClr val="000000"/>
                </a:solidFill>
                <a:ea typeface="Arial Unicode MS" panose="020B0604020202020204" pitchFamily="34" charset="-128"/>
                <a:cs typeface="Arial Unicode MS" panose="020B0604020202020204" pitchFamily="34" charset="-128"/>
              </a:rPr>
              <a:t>Συνάρτηση</a:t>
            </a:r>
            <a:r>
              <a:rPr lang="en-US"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000" b="1" dirty="0" err="1" smtClean="0">
                <a:solidFill>
                  <a:srgbClr val="C00000"/>
                </a:solidFill>
                <a:ea typeface="Arial Unicode MS" panose="020B0604020202020204" pitchFamily="34" charset="-128"/>
                <a:cs typeface="Arial Unicode MS" panose="020B0604020202020204" pitchFamily="34" charset="-128"/>
              </a:rPr>
              <a:t>int</a:t>
            </a:r>
            <a:r>
              <a:rPr lang="en-US" sz="2000" b="1" dirty="0" smtClean="0">
                <a:solidFill>
                  <a:srgbClr val="C00000"/>
                </a:solidFill>
                <a:ea typeface="Arial Unicode MS" panose="020B0604020202020204" pitchFamily="34" charset="-128"/>
                <a:cs typeface="Arial Unicode MS" panose="020B0604020202020204" pitchFamily="34" charset="-128"/>
              </a:rPr>
              <a:t> minimum(</a:t>
            </a:r>
            <a:r>
              <a:rPr lang="en-US" sz="2000" b="1" dirty="0" err="1" smtClean="0">
                <a:solidFill>
                  <a:srgbClr val="C00000"/>
                </a:solidFill>
                <a:ea typeface="Arial Unicode MS" panose="020B0604020202020204" pitchFamily="34" charset="-128"/>
                <a:cs typeface="Arial Unicode MS" panose="020B0604020202020204" pitchFamily="34" charset="-128"/>
              </a:rPr>
              <a:t>int</a:t>
            </a:r>
            <a:r>
              <a:rPr lang="en-US" sz="2000" b="1" dirty="0" smtClean="0">
                <a:solidFill>
                  <a:srgbClr val="C00000"/>
                </a:solidFill>
                <a:ea typeface="Arial Unicode MS" panose="020B0604020202020204" pitchFamily="34" charset="-128"/>
                <a:cs typeface="Arial Unicode MS" panose="020B0604020202020204" pitchFamily="34" charset="-128"/>
              </a:rPr>
              <a:t> x, </a:t>
            </a:r>
            <a:r>
              <a:rPr lang="en-US" sz="2000" b="1" dirty="0" err="1" smtClean="0">
                <a:solidFill>
                  <a:srgbClr val="C00000"/>
                </a:solidFill>
                <a:ea typeface="Arial Unicode MS" panose="020B0604020202020204" pitchFamily="34" charset="-128"/>
                <a:cs typeface="Arial Unicode MS" panose="020B0604020202020204" pitchFamily="34" charset="-128"/>
              </a:rPr>
              <a:t>int</a:t>
            </a:r>
            <a:r>
              <a:rPr lang="en-US" sz="2000" b="1" dirty="0" smtClean="0">
                <a:solidFill>
                  <a:srgbClr val="C00000"/>
                </a:solidFill>
                <a:ea typeface="Arial Unicode MS" panose="020B0604020202020204" pitchFamily="34" charset="-128"/>
                <a:cs typeface="Arial Unicode MS" panose="020B0604020202020204" pitchFamily="34" charset="-128"/>
              </a:rPr>
              <a:t> y, </a:t>
            </a:r>
            <a:r>
              <a:rPr lang="en-US" sz="2000" b="1" dirty="0" err="1" smtClean="0">
                <a:solidFill>
                  <a:srgbClr val="C00000"/>
                </a:solidFill>
                <a:ea typeface="Arial Unicode MS" panose="020B0604020202020204" pitchFamily="34" charset="-128"/>
                <a:cs typeface="Arial Unicode MS" panose="020B0604020202020204" pitchFamily="34" charset="-128"/>
              </a:rPr>
              <a:t>int</a:t>
            </a:r>
            <a:r>
              <a:rPr lang="en-US" sz="2000" b="1" dirty="0" smtClean="0">
                <a:solidFill>
                  <a:srgbClr val="C00000"/>
                </a:solidFill>
                <a:ea typeface="Arial Unicode MS" panose="020B0604020202020204" pitchFamily="34" charset="-128"/>
                <a:cs typeface="Arial Unicode MS" panose="020B0604020202020204" pitchFamily="34" charset="-128"/>
              </a:rPr>
              <a:t> z)</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C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C00000"/>
                </a:solidFill>
                <a:ea typeface="Arial Unicode MS" panose="020B0604020202020204" pitchFamily="34" charset="-128"/>
                <a:cs typeface="Arial Unicode MS" panose="020B0604020202020204" pitchFamily="34" charset="-128"/>
              </a:rPr>
              <a:t>    </a:t>
            </a:r>
            <a:r>
              <a:rPr lang="en-US" sz="2000" b="1" dirty="0" err="1" smtClean="0">
                <a:solidFill>
                  <a:srgbClr val="C00000"/>
                </a:solidFill>
                <a:ea typeface="Arial Unicode MS" panose="020B0604020202020204" pitchFamily="34" charset="-128"/>
                <a:cs typeface="Arial Unicode MS" panose="020B0604020202020204" pitchFamily="34" charset="-128"/>
              </a:rPr>
              <a:t>int</a:t>
            </a:r>
            <a:r>
              <a:rPr lang="en-US" sz="2000" b="1" dirty="0" smtClean="0">
                <a:solidFill>
                  <a:srgbClr val="C00000"/>
                </a:solidFill>
                <a:ea typeface="Arial Unicode MS" panose="020B0604020202020204" pitchFamily="34" charset="-128"/>
                <a:cs typeface="Arial Unicode MS" panose="020B0604020202020204" pitchFamily="34" charset="-128"/>
              </a:rPr>
              <a:t> temp;</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C00000"/>
                </a:solidFill>
                <a:ea typeface="Arial Unicode MS" panose="020B0604020202020204" pitchFamily="34" charset="-128"/>
                <a:cs typeface="Arial Unicode MS" panose="020B0604020202020204" pitchFamily="34" charset="-128"/>
              </a:rPr>
              <a:t>    temp = x;</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C00000"/>
                </a:solidFill>
                <a:ea typeface="Arial Unicode MS" panose="020B0604020202020204" pitchFamily="34" charset="-128"/>
                <a:cs typeface="Arial Unicode MS" panose="020B0604020202020204" pitchFamily="34" charset="-128"/>
              </a:rPr>
              <a:t>    if (temp &gt; y)</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C00000"/>
                </a:solidFill>
                <a:ea typeface="Arial Unicode MS" panose="020B0604020202020204" pitchFamily="34" charset="-128"/>
                <a:cs typeface="Arial Unicode MS" panose="020B0604020202020204" pitchFamily="34" charset="-128"/>
              </a:rPr>
              <a:t>        temp = y;</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C00000"/>
                </a:solidFill>
                <a:ea typeface="Arial Unicode MS" panose="020B0604020202020204" pitchFamily="34" charset="-128"/>
                <a:cs typeface="Arial Unicode MS" panose="020B0604020202020204" pitchFamily="34" charset="-128"/>
              </a:rPr>
              <a:t>    if (temp &gt; z)</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C00000"/>
                </a:solidFill>
                <a:ea typeface="Arial Unicode MS" panose="020B0604020202020204" pitchFamily="34" charset="-128"/>
                <a:cs typeface="Arial Unicode MS" panose="020B0604020202020204" pitchFamily="34" charset="-128"/>
              </a:rPr>
              <a:t>        temp = z;</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C00000"/>
                </a:solidFill>
                <a:ea typeface="Arial Unicode MS" panose="020B0604020202020204" pitchFamily="34" charset="-128"/>
                <a:cs typeface="Arial Unicode MS" panose="020B0604020202020204" pitchFamily="34" charset="-128"/>
              </a:rPr>
              <a:t>    return temp;</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C00000"/>
                </a:solidFill>
                <a:ea typeface="Arial Unicode MS" panose="020B0604020202020204" pitchFamily="34" charset="-128"/>
                <a:cs typeface="Arial Unicode MS" panose="020B0604020202020204" pitchFamily="34" charset="-128"/>
              </a:rPr>
              <a:t>}</a:t>
            </a:r>
          </a:p>
          <a:p>
            <a:endParaRPr lang="en-US"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Συναρτήσεις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pPr/>
              <a:t>20</a:t>
            </a:fld>
            <a:endParaRPr lang="el-GR" sz="1400" dirty="0">
              <a:solidFill>
                <a:schemeClr val="tx1"/>
              </a:solidFill>
            </a:endParaRPr>
          </a:p>
        </p:txBody>
      </p:sp>
    </p:spTree>
    <p:extLst>
      <p:ext uri="{BB962C8B-B14F-4D97-AF65-F5344CB8AC3E}">
        <p14:creationId xmlns:p14="http://schemas.microsoft.com/office/powerpoint/2010/main" val="137416717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Άσκηση</a:t>
            </a:r>
            <a:r>
              <a:rPr lang="en-US" b="1" dirty="0"/>
              <a:t> </a:t>
            </a:r>
            <a:r>
              <a:rPr lang="el-GR" b="1" dirty="0" smtClean="0"/>
              <a:t>4</a:t>
            </a:r>
            <a:endParaRPr lang="el-GR" b="1" dirty="0"/>
          </a:p>
        </p:txBody>
      </p:sp>
      <p:sp>
        <p:nvSpPr>
          <p:cNvPr id="3" name="Θέση περιεχομένου 1"/>
          <p:cNvSpPr>
            <a:spLocks noGrp="1"/>
          </p:cNvSpPr>
          <p:nvPr>
            <p:ph idx="1"/>
          </p:nvPr>
        </p:nvSpPr>
        <p:spPr/>
        <p:txBody>
          <a:bodyPr>
            <a:normAutofit fontScale="92500"/>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3500" kern="0" dirty="0">
                <a:solidFill>
                  <a:srgbClr val="000000"/>
                </a:solidFill>
              </a:rPr>
              <a:t>Γράψτε ένα </a:t>
            </a:r>
            <a:r>
              <a:rPr lang="el-GR" sz="3500" kern="0" dirty="0" smtClean="0">
                <a:solidFill>
                  <a:srgbClr val="000000"/>
                </a:solidFill>
              </a:rPr>
              <a:t>πρόγραμμα, </a:t>
            </a:r>
            <a:r>
              <a:rPr lang="el-GR" sz="3500" kern="0" dirty="0">
                <a:solidFill>
                  <a:srgbClr val="000000"/>
                </a:solidFill>
              </a:rPr>
              <a:t>το οποίο </a:t>
            </a:r>
            <a:r>
              <a:rPr lang="el-GR" sz="3500" kern="0" dirty="0" smtClean="0">
                <a:solidFill>
                  <a:srgbClr val="000000"/>
                </a:solidFill>
              </a:rPr>
              <a:t>να </a:t>
            </a:r>
            <a:r>
              <a:rPr lang="el-GR" sz="3500" kern="0" dirty="0">
                <a:solidFill>
                  <a:srgbClr val="000000"/>
                </a:solidFill>
              </a:rPr>
              <a:t>υπολογίζει και </a:t>
            </a:r>
            <a:r>
              <a:rPr lang="el-GR" sz="3500" kern="0" dirty="0" smtClean="0">
                <a:solidFill>
                  <a:srgbClr val="000000"/>
                </a:solidFill>
              </a:rPr>
              <a:t>εκτυπώνει, </a:t>
            </a:r>
            <a:r>
              <a:rPr lang="el-GR" sz="3500" kern="0" dirty="0">
                <a:solidFill>
                  <a:srgbClr val="000000"/>
                </a:solidFill>
              </a:rPr>
              <a:t>τον </a:t>
            </a:r>
            <a:r>
              <a:rPr lang="el-GR" sz="3500" kern="0" dirty="0" smtClean="0">
                <a:solidFill>
                  <a:srgbClr val="000000"/>
                </a:solidFill>
              </a:rPr>
              <a:t>Νιοστό </a:t>
            </a:r>
            <a:r>
              <a:rPr lang="el-GR" sz="3500" kern="0" dirty="0">
                <a:solidFill>
                  <a:srgbClr val="000000"/>
                </a:solidFill>
              </a:rPr>
              <a:t>όρο της ακολουθίας</a:t>
            </a:r>
            <a:r>
              <a:rPr lang="fi-FI" sz="3500" kern="0" dirty="0">
                <a:solidFill>
                  <a:srgbClr val="000000"/>
                </a:solidFill>
              </a:rPr>
              <a:t> Fibonacci </a:t>
            </a:r>
            <a:r>
              <a:rPr lang="el-GR" sz="3500" kern="0" dirty="0">
                <a:solidFill>
                  <a:srgbClr val="000000"/>
                </a:solidFill>
              </a:rPr>
              <a:t>(με χρήση συνάρτησης</a:t>
            </a:r>
            <a:r>
              <a:rPr lang="el-GR" sz="3500" kern="0" dirty="0" smtClean="0">
                <a:solidFill>
                  <a:srgbClr val="000000"/>
                </a:solidFill>
              </a:rPr>
              <a:t>), </a:t>
            </a:r>
            <a:r>
              <a:rPr lang="el-GR" sz="3500" kern="0" dirty="0">
                <a:solidFill>
                  <a:srgbClr val="000000"/>
                </a:solidFill>
              </a:rPr>
              <a:t>η οποία ορίζεται:</a:t>
            </a:r>
            <a:r>
              <a:rPr lang="fi-FI" sz="3500" kern="0" dirty="0">
                <a:solidFill>
                  <a:srgbClr val="000000"/>
                </a:solidFill>
              </a:rPr>
              <a:t> </a:t>
            </a:r>
            <a:r>
              <a:rPr lang="fi-FI" sz="3500" kern="0" dirty="0" smtClean="0">
                <a:solidFill>
                  <a:srgbClr val="000000"/>
                </a:solidFill>
              </a:rPr>
              <a:t>F</a:t>
            </a:r>
            <a:r>
              <a:rPr lang="fi-FI" sz="3500" kern="0" baseline="-25000" dirty="0" smtClean="0">
                <a:solidFill>
                  <a:srgbClr val="000000"/>
                </a:solidFill>
              </a:rPr>
              <a:t>k</a:t>
            </a:r>
            <a:r>
              <a:rPr lang="el-GR" sz="3500" kern="0" baseline="-25000" dirty="0" smtClean="0">
                <a:solidFill>
                  <a:srgbClr val="000000"/>
                </a:solidFill>
              </a:rPr>
              <a:t> </a:t>
            </a:r>
            <a:r>
              <a:rPr lang="fi-FI" sz="3500" kern="0" dirty="0" smtClean="0">
                <a:solidFill>
                  <a:srgbClr val="000000"/>
                </a:solidFill>
              </a:rPr>
              <a:t>=</a:t>
            </a:r>
            <a:r>
              <a:rPr lang="el-GR" sz="3500" kern="0" dirty="0" smtClean="0">
                <a:solidFill>
                  <a:srgbClr val="000000"/>
                </a:solidFill>
              </a:rPr>
              <a:t> </a:t>
            </a:r>
            <a:r>
              <a:rPr lang="fi-FI" sz="3500" kern="0" dirty="0" smtClean="0">
                <a:solidFill>
                  <a:srgbClr val="000000"/>
                </a:solidFill>
              </a:rPr>
              <a:t>F</a:t>
            </a:r>
            <a:r>
              <a:rPr lang="fi-FI" sz="3500" kern="0" baseline="-25000" dirty="0" smtClean="0">
                <a:solidFill>
                  <a:srgbClr val="000000"/>
                </a:solidFill>
              </a:rPr>
              <a:t>k-1</a:t>
            </a:r>
            <a:r>
              <a:rPr lang="el-GR" sz="3500" kern="0" baseline="-25000" dirty="0" smtClean="0">
                <a:solidFill>
                  <a:srgbClr val="000000"/>
                </a:solidFill>
              </a:rPr>
              <a:t> </a:t>
            </a:r>
            <a:r>
              <a:rPr lang="fi-FI" sz="3500" kern="0" dirty="0" smtClean="0">
                <a:solidFill>
                  <a:srgbClr val="000000"/>
                </a:solidFill>
              </a:rPr>
              <a:t>+</a:t>
            </a:r>
            <a:r>
              <a:rPr lang="el-GR" sz="3500" kern="0" dirty="0" smtClean="0">
                <a:solidFill>
                  <a:srgbClr val="000000"/>
                </a:solidFill>
              </a:rPr>
              <a:t> </a:t>
            </a:r>
            <a:r>
              <a:rPr lang="fi-FI" sz="3500" kern="0" dirty="0" smtClean="0">
                <a:solidFill>
                  <a:srgbClr val="000000"/>
                </a:solidFill>
              </a:rPr>
              <a:t>F</a:t>
            </a:r>
            <a:r>
              <a:rPr lang="fi-FI" sz="3500" kern="0" baseline="-25000" dirty="0" smtClean="0">
                <a:solidFill>
                  <a:srgbClr val="000000"/>
                </a:solidFill>
              </a:rPr>
              <a:t>k-2</a:t>
            </a:r>
            <a:r>
              <a:rPr lang="fi-FI" sz="3500" kern="0" dirty="0">
                <a:solidFill>
                  <a:srgbClr val="000000"/>
                </a:solidFill>
              </a:rPr>
              <a:t>. </a:t>
            </a:r>
            <a:r>
              <a:rPr lang="el-GR" sz="3500" kern="0" dirty="0">
                <a:solidFill>
                  <a:srgbClr val="000000"/>
                </a:solidFill>
              </a:rPr>
              <a:t>Οι δύο πρώτοι </a:t>
            </a:r>
            <a:r>
              <a:rPr lang="el-GR" sz="3500" kern="0" dirty="0" smtClean="0">
                <a:solidFill>
                  <a:srgbClr val="000000"/>
                </a:solidFill>
              </a:rPr>
              <a:t>όροι, </a:t>
            </a:r>
            <a:r>
              <a:rPr lang="el-GR" sz="3500" kern="0" dirty="0">
                <a:solidFill>
                  <a:srgbClr val="000000"/>
                </a:solidFill>
              </a:rPr>
              <a:t>είναι </a:t>
            </a:r>
            <a:r>
              <a:rPr lang="fi-FI" sz="3500" kern="0" dirty="0">
                <a:solidFill>
                  <a:srgbClr val="000000"/>
                </a:solidFill>
              </a:rPr>
              <a:t>1 </a:t>
            </a:r>
            <a:r>
              <a:rPr lang="el-GR" sz="3500" kern="0" dirty="0">
                <a:solidFill>
                  <a:srgbClr val="000000"/>
                </a:solidFill>
              </a:rPr>
              <a:t>και</a:t>
            </a:r>
            <a:r>
              <a:rPr lang="fi-FI" sz="3500" kern="0" dirty="0">
                <a:solidFill>
                  <a:srgbClr val="000000"/>
                </a:solidFill>
              </a:rPr>
              <a:t> 1. </a:t>
            </a:r>
            <a:r>
              <a:rPr lang="el-GR" sz="3500" kern="0" dirty="0">
                <a:solidFill>
                  <a:srgbClr val="000000"/>
                </a:solidFill>
              </a:rPr>
              <a:t>Στην συνέχεια, ο κάθε επόμενος </a:t>
            </a:r>
            <a:r>
              <a:rPr lang="el-GR" sz="3500" kern="0" dirty="0" smtClean="0">
                <a:solidFill>
                  <a:srgbClr val="000000"/>
                </a:solidFill>
              </a:rPr>
              <a:t>όρος, </a:t>
            </a:r>
            <a:r>
              <a:rPr lang="el-GR" sz="3500" kern="0" dirty="0">
                <a:solidFill>
                  <a:srgbClr val="000000"/>
                </a:solidFill>
              </a:rPr>
              <a:t>είναι το άθροισμα των δύο </a:t>
            </a:r>
            <a:r>
              <a:rPr lang="el-GR" sz="3500" kern="0" dirty="0" smtClean="0">
                <a:solidFill>
                  <a:srgbClr val="000000"/>
                </a:solidFill>
              </a:rPr>
              <a:t>προηγούμενών </a:t>
            </a:r>
            <a:r>
              <a:rPr lang="el-GR" sz="3500" kern="0" dirty="0">
                <a:solidFill>
                  <a:srgbClr val="000000"/>
                </a:solidFill>
              </a:rPr>
              <a:t>του</a:t>
            </a:r>
            <a:r>
              <a:rPr lang="fi-FI" sz="3500" kern="0" dirty="0">
                <a:solidFill>
                  <a:srgbClr val="000000"/>
                </a:solidFill>
              </a:rPr>
              <a:t>. </a:t>
            </a:r>
            <a:r>
              <a:rPr lang="el-GR" sz="3500" kern="0" dirty="0">
                <a:solidFill>
                  <a:srgbClr val="000000"/>
                </a:solidFill>
              </a:rPr>
              <a:t>Για παράδειγμα</a:t>
            </a:r>
            <a:r>
              <a:rPr lang="fi-FI" sz="3500" kern="0" dirty="0">
                <a:solidFill>
                  <a:srgbClr val="000000"/>
                </a:solidFill>
              </a:rPr>
              <a:t>, </a:t>
            </a:r>
            <a:r>
              <a:rPr lang="el-GR" sz="3500" kern="0" dirty="0">
                <a:solidFill>
                  <a:srgbClr val="000000"/>
                </a:solidFill>
              </a:rPr>
              <a:t>εάν</a:t>
            </a:r>
            <a:r>
              <a:rPr lang="fi-FI" sz="3500" kern="0" dirty="0">
                <a:solidFill>
                  <a:srgbClr val="000000"/>
                </a:solidFill>
              </a:rPr>
              <a:t> </a:t>
            </a:r>
            <a:r>
              <a:rPr lang="fi-FI" sz="3500" kern="0" dirty="0" smtClean="0">
                <a:solidFill>
                  <a:srgbClr val="000000"/>
                </a:solidFill>
              </a:rPr>
              <a:t>n</a:t>
            </a:r>
            <a:r>
              <a:rPr lang="el-GR" sz="3500" kern="0" dirty="0" smtClean="0">
                <a:solidFill>
                  <a:srgbClr val="000000"/>
                </a:solidFill>
              </a:rPr>
              <a:t> </a:t>
            </a:r>
            <a:r>
              <a:rPr lang="fi-FI" sz="3500" kern="0" dirty="0" smtClean="0">
                <a:solidFill>
                  <a:srgbClr val="000000"/>
                </a:solidFill>
              </a:rPr>
              <a:t>=</a:t>
            </a:r>
            <a:r>
              <a:rPr lang="el-GR" sz="3500" kern="0" dirty="0" smtClean="0">
                <a:solidFill>
                  <a:srgbClr val="000000"/>
                </a:solidFill>
              </a:rPr>
              <a:t> </a:t>
            </a:r>
            <a:r>
              <a:rPr lang="fi-FI" sz="3500" kern="0" dirty="0" smtClean="0">
                <a:solidFill>
                  <a:srgbClr val="000000"/>
                </a:solidFill>
              </a:rPr>
              <a:t>6</a:t>
            </a:r>
            <a:r>
              <a:rPr lang="fi-FI" sz="3500" kern="0" dirty="0">
                <a:solidFill>
                  <a:srgbClr val="000000"/>
                </a:solidFill>
              </a:rPr>
              <a:t>, </a:t>
            </a:r>
            <a:r>
              <a:rPr lang="el-GR" sz="3500" kern="0" dirty="0">
                <a:solidFill>
                  <a:srgbClr val="000000"/>
                </a:solidFill>
              </a:rPr>
              <a:t>ο</a:t>
            </a:r>
            <a:r>
              <a:rPr lang="fi-FI" sz="3500" kern="0" dirty="0">
                <a:solidFill>
                  <a:srgbClr val="000000"/>
                </a:solidFill>
              </a:rPr>
              <a:t> </a:t>
            </a:r>
            <a:r>
              <a:rPr lang="el-GR" sz="3500" kern="0" dirty="0" smtClean="0">
                <a:solidFill>
                  <a:srgbClr val="000000"/>
                </a:solidFill>
              </a:rPr>
              <a:t>έκτος</a:t>
            </a:r>
            <a:r>
              <a:rPr lang="fi-FI" sz="3500" kern="0" dirty="0" smtClean="0">
                <a:solidFill>
                  <a:srgbClr val="000000"/>
                </a:solidFill>
              </a:rPr>
              <a:t> </a:t>
            </a:r>
            <a:r>
              <a:rPr lang="el-GR" sz="3500" kern="0" dirty="0">
                <a:solidFill>
                  <a:srgbClr val="000000"/>
                </a:solidFill>
              </a:rPr>
              <a:t>όρος είναι το</a:t>
            </a:r>
            <a:r>
              <a:rPr lang="fi-FI" sz="3500" kern="0" dirty="0">
                <a:solidFill>
                  <a:srgbClr val="000000"/>
                </a:solidFill>
              </a:rPr>
              <a:t> </a:t>
            </a:r>
            <a:r>
              <a:rPr lang="fi-FI" sz="3500" kern="0" dirty="0" smtClean="0">
                <a:solidFill>
                  <a:srgbClr val="000000"/>
                </a:solidFill>
              </a:rPr>
              <a:t>8</a:t>
            </a:r>
            <a:r>
              <a:rPr lang="el-GR" sz="3500" kern="0" dirty="0" smtClean="0">
                <a:solidFill>
                  <a:srgbClr val="000000"/>
                </a:solidFill>
              </a:rPr>
              <a:t>,</a:t>
            </a:r>
            <a:r>
              <a:rPr lang="fi-FI" sz="3500" kern="0" dirty="0" smtClean="0">
                <a:solidFill>
                  <a:srgbClr val="000000"/>
                </a:solidFill>
              </a:rPr>
              <a:t> </a:t>
            </a:r>
            <a:r>
              <a:rPr lang="fi-FI" sz="3500" kern="0" dirty="0">
                <a:solidFill>
                  <a:srgbClr val="000000"/>
                </a:solidFill>
              </a:rPr>
              <a:t>(1, 1, 1+1=2, 1+2=3, 2+3=5, 3+5=8). </a:t>
            </a:r>
            <a:endParaRPr lang="en-US" sz="3500" kern="0" dirty="0">
              <a:solidFill>
                <a:srgbClr val="000000"/>
              </a:solidFill>
            </a:endParaRP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Συναρτήσεις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pPr/>
              <a:t>21</a:t>
            </a:fld>
            <a:endParaRPr lang="el-GR" sz="1400" dirty="0">
              <a:solidFill>
                <a:schemeClr val="tx1"/>
              </a:solidFill>
            </a:endParaRPr>
          </a:p>
        </p:txBody>
      </p:sp>
    </p:spTree>
    <p:extLst>
      <p:ext uri="{BB962C8B-B14F-4D97-AF65-F5344CB8AC3E}">
        <p14:creationId xmlns:p14="http://schemas.microsoft.com/office/powerpoint/2010/main" val="406532996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Πρόγραμμα</a:t>
            </a:r>
            <a:r>
              <a:rPr lang="en-US" b="1" dirty="0"/>
              <a:t> </a:t>
            </a:r>
            <a:r>
              <a:rPr lang="el-GR" b="1" dirty="0" smtClean="0"/>
              <a:t>4</a:t>
            </a:r>
            <a:r>
              <a:rPr lang="en-US" b="1" dirty="0" smtClean="0"/>
              <a:t>a</a:t>
            </a:r>
            <a:endParaRPr lang="el-GR" b="1" dirty="0"/>
          </a:p>
        </p:txBody>
      </p:sp>
      <p:sp>
        <p:nvSpPr>
          <p:cNvPr id="3" name="Θέση περιεχομένου 1" descr="Πρόγραμμα: # include, s t d i o τελεία h. Enter, int fibonacci, παρένθεση int, κλείσιμο παρένθεσης. Enter, int main, άγκιστρο. Enter, int N,  κόμμα f. Enter, print f, \ n, εισαγωγή του N. Enter, scan f, % d, κόμμα &amp; N. Enter, f = fibonacci, παρένθεση N, κλείσιμο παρένθεσης. Enter,  print f, \ n,  % d, όμικρον, τελικό σίγμα, όρος = % d, \ n, κόμμα N, κόμμα f. Enter, return 0. Enter, κλείσιμο αγκίστρου.&#10;"/>
          <p:cNvSpPr>
            <a:spLocks noGrp="1"/>
          </p:cNvSpPr>
          <p:nvPr>
            <p:ph sz="half" idx="1"/>
            <p:custDataLst>
              <p:tags r:id="rId1"/>
            </p:custDataLst>
          </p:nvPr>
        </p:nvSpPr>
        <p:spPr>
          <a:xfrm>
            <a:off x="457200" y="1600200"/>
            <a:ext cx="4114800" cy="4525963"/>
          </a:xfrm>
        </p:spPr>
        <p:txBody>
          <a:bodyPr/>
          <a:lstStyle/>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#include &lt;</a:t>
            </a:r>
            <a:r>
              <a:rPr lang="en-US" sz="2000" dirty="0" err="1" smtClean="0">
                <a:solidFill>
                  <a:srgbClr val="000000"/>
                </a:solidFill>
                <a:ea typeface="Arial Unicode MS" panose="020B0604020202020204" pitchFamily="34" charset="-128"/>
                <a:cs typeface="Arial Unicode MS" panose="020B0604020202020204" pitchFamily="34" charset="-128"/>
              </a:rPr>
              <a:t>stdio.h</a:t>
            </a:r>
            <a:r>
              <a:rPr lang="en-US" sz="20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93000"/>
              </a:lnSpc>
              <a:spcBef>
                <a:spcPct val="0"/>
              </a:spcBef>
              <a:spcAft>
                <a:spcPct val="0"/>
              </a:spcAft>
              <a:buClr>
                <a:srgbClr val="000000"/>
              </a:buClr>
              <a:buSzPct val="100000"/>
              <a:buNone/>
            </a:pPr>
            <a:endParaRPr lang="en-US" sz="2000" dirty="0" smtClean="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fibonacci</a:t>
            </a:r>
            <a:r>
              <a:rPr lang="en-US" sz="2000" dirty="0" smtClean="0">
                <a:solidFill>
                  <a:srgbClr val="000000"/>
                </a:solidFill>
                <a:ea typeface="Arial Unicode MS" panose="020B0604020202020204" pitchFamily="34" charset="-128"/>
                <a:cs typeface="Arial Unicode MS" panose="020B0604020202020204" pitchFamily="34" charset="-128"/>
              </a:rPr>
              <a:t>(</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endParaRPr lang="en-US" sz="2000" dirty="0" smtClean="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main()</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N, f;</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 </a:t>
            </a:r>
            <a:r>
              <a:rPr lang="el-GR" sz="2000" dirty="0" smtClean="0">
                <a:solidFill>
                  <a:srgbClr val="000000"/>
                </a:solidFill>
                <a:ea typeface="Arial Unicode MS" panose="020B0604020202020204" pitchFamily="34" charset="-128"/>
                <a:cs typeface="Arial Unicode MS" panose="020B0604020202020204" pitchFamily="34" charset="-128"/>
              </a:rPr>
              <a:t>Εισαγωγή του </a:t>
            </a:r>
            <a:r>
              <a:rPr lang="en-US" sz="2000" dirty="0" smtClean="0">
                <a:solidFill>
                  <a:srgbClr val="000000"/>
                </a:solidFill>
                <a:ea typeface="Arial Unicode MS" panose="020B0604020202020204" pitchFamily="34" charset="-128"/>
                <a:cs typeface="Arial Unicode MS" panose="020B0604020202020204" pitchFamily="34" charset="-128"/>
              </a:rPr>
              <a:t>N :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scanf</a:t>
            </a:r>
            <a:r>
              <a:rPr lang="en-US" sz="2000" dirty="0" smtClean="0">
                <a:solidFill>
                  <a:srgbClr val="000000"/>
                </a:solidFill>
                <a:ea typeface="Arial Unicode MS" panose="020B0604020202020204" pitchFamily="34" charset="-128"/>
                <a:cs typeface="Arial Unicode MS" panose="020B0604020202020204" pitchFamily="34" charset="-128"/>
              </a:rPr>
              <a:t>("%d", &amp;N);</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f = </a:t>
            </a:r>
            <a:r>
              <a:rPr lang="en-US" sz="2000" dirty="0" err="1" smtClean="0">
                <a:solidFill>
                  <a:srgbClr val="000000"/>
                </a:solidFill>
                <a:ea typeface="Arial Unicode MS" panose="020B0604020202020204" pitchFamily="34" charset="-128"/>
                <a:cs typeface="Arial Unicode MS" panose="020B0604020202020204" pitchFamily="34" charset="-128"/>
              </a:rPr>
              <a:t>fibonacci</a:t>
            </a:r>
            <a:r>
              <a:rPr lang="en-US" sz="2000" dirty="0" smtClean="0">
                <a:solidFill>
                  <a:srgbClr val="000000"/>
                </a:solidFill>
                <a:ea typeface="Arial Unicode MS" panose="020B0604020202020204" pitchFamily="34" charset="-128"/>
                <a:cs typeface="Arial Unicode MS" panose="020B0604020202020204" pitchFamily="34" charset="-128"/>
              </a:rPr>
              <a:t>(N);</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("\n\n %d</a:t>
            </a:r>
            <a:r>
              <a:rPr lang="el-GR" sz="2000" dirty="0" smtClean="0">
                <a:solidFill>
                  <a:srgbClr val="000000"/>
                </a:solidFill>
                <a:ea typeface="Arial Unicode MS" panose="020B0604020202020204" pitchFamily="34" charset="-128"/>
                <a:cs typeface="Arial Unicode MS" panose="020B0604020202020204" pitchFamily="34" charset="-128"/>
              </a:rPr>
              <a:t> </a:t>
            </a:r>
            <a:r>
              <a:rPr lang="el-GR" sz="2000" dirty="0" err="1" smtClean="0">
                <a:solidFill>
                  <a:srgbClr val="000000"/>
                </a:solidFill>
                <a:ea typeface="Arial Unicode MS" panose="020B0604020202020204" pitchFamily="34" charset="-128"/>
                <a:cs typeface="Arial Unicode MS" panose="020B0604020202020204" pitchFamily="34" charset="-128"/>
              </a:rPr>
              <a:t>ος</a:t>
            </a:r>
            <a:r>
              <a:rPr lang="el-GR" sz="2000" dirty="0" smtClean="0">
                <a:solidFill>
                  <a:srgbClr val="000000"/>
                </a:solidFill>
                <a:ea typeface="Arial Unicode MS" panose="020B0604020202020204" pitchFamily="34" charset="-128"/>
                <a:cs typeface="Arial Unicode MS" panose="020B0604020202020204" pitchFamily="34" charset="-128"/>
              </a:rPr>
              <a:t> όρος </a:t>
            </a:r>
            <a:r>
              <a:rPr lang="en-US" sz="2000" dirty="0" smtClean="0">
                <a:solidFill>
                  <a:srgbClr val="000000"/>
                </a:solidFill>
                <a:ea typeface="Arial Unicode MS" panose="020B0604020202020204" pitchFamily="34" charset="-128"/>
                <a:cs typeface="Arial Unicode MS" panose="020B0604020202020204" pitchFamily="34" charset="-128"/>
              </a:rPr>
              <a:t>= %d </a:t>
            </a:r>
            <a:endParaRPr lang="el-GR" sz="2000" dirty="0" smtClean="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l-GR" sz="2000" dirty="0">
                <a:solidFill>
                  <a:srgbClr val="000000"/>
                </a:solidFill>
                <a:ea typeface="Arial Unicode MS" panose="020B0604020202020204" pitchFamily="34" charset="-128"/>
                <a:cs typeface="Arial Unicode MS" panose="020B0604020202020204" pitchFamily="34" charset="-128"/>
              </a:rPr>
              <a:t> </a:t>
            </a:r>
            <a:r>
              <a:rPr lang="el-GR" sz="2000" dirty="0" smtClean="0">
                <a:solidFill>
                  <a:srgbClr val="000000"/>
                </a:solidFill>
                <a:ea typeface="Arial Unicode MS" panose="020B0604020202020204" pitchFamily="34" charset="-128"/>
                <a:cs typeface="Arial Unicode MS" panose="020B0604020202020204" pitchFamily="34" charset="-128"/>
              </a:rPr>
              <a:t>   </a:t>
            </a:r>
            <a:r>
              <a:rPr lang="en-US" sz="2000" dirty="0" smtClean="0">
                <a:solidFill>
                  <a:srgbClr val="000000"/>
                </a:solidFill>
                <a:ea typeface="Arial Unicode MS" panose="020B0604020202020204" pitchFamily="34" charset="-128"/>
                <a:cs typeface="Arial Unicode MS" panose="020B0604020202020204" pitchFamily="34" charset="-128"/>
              </a:rPr>
              <a:t>\n\n", N, f);</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return 0;</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endParaRPr lang="en-US" dirty="0"/>
          </a:p>
        </p:txBody>
      </p:sp>
      <p:sp>
        <p:nvSpPr>
          <p:cNvPr id="4" name="Θέση περιεχομένου 2" descr="Συνέχεια προγράμματος: / asterisc, συνάρτηση. Ακολουθία Fibonacci, version 1, asterisc /. Enter, int fibonacci, παρένθεση int n, κλείσιμο παρένθεσης. Enter, άγκιστρο. Enter, int a = 1, κόμμα b = 1, κόμμα c = 1, κόμμα i. Enter, for, i = 3, ερωτηματικό, i μικρότερο ή ίσο του n, ερωτηματικό, i + +, άγκιστρο. Enter,  c =  a + b. Enter,  a = b. Enter, b = c. Enter, κλείσιμο αγκίστρου. Enter, return c. Enter, κλείσιμο αγκίστρου.&#10;"/>
          <p:cNvSpPr>
            <a:spLocks noGrp="1"/>
          </p:cNvSpPr>
          <p:nvPr>
            <p:ph sz="half" idx="2"/>
            <p:custDataLst>
              <p:tags r:id="rId2"/>
            </p:custDataLst>
          </p:nvPr>
        </p:nvSpPr>
        <p:spPr/>
        <p:txBody>
          <a:bodyPr/>
          <a:lstStyle/>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r>
              <a:rPr lang="el-GR" sz="2000" dirty="0" smtClean="0">
                <a:solidFill>
                  <a:srgbClr val="000000"/>
                </a:solidFill>
                <a:ea typeface="Arial Unicode MS" panose="020B0604020202020204" pitchFamily="34" charset="-128"/>
                <a:cs typeface="Arial Unicode MS" panose="020B0604020202020204" pitchFamily="34" charset="-128"/>
              </a:rPr>
              <a:t> Ακολουθία </a:t>
            </a:r>
            <a:r>
              <a:rPr lang="en-US" sz="2000" dirty="0" smtClean="0">
                <a:solidFill>
                  <a:srgbClr val="000000"/>
                </a:solidFill>
                <a:ea typeface="Arial Unicode MS" panose="020B0604020202020204" pitchFamily="34" charset="-128"/>
                <a:cs typeface="Arial Unicode MS" panose="020B0604020202020204" pitchFamily="34" charset="-128"/>
              </a:rPr>
              <a:t>Fibonacci - version 1 */</a:t>
            </a:r>
          </a:p>
          <a:p>
            <a:pPr marL="0" lvl="0" indent="0" defTabSz="449263" fontAlgn="base" hangingPunct="0">
              <a:lnSpc>
                <a:spcPct val="93000"/>
              </a:lnSpc>
              <a:spcBef>
                <a:spcPct val="0"/>
              </a:spcBef>
              <a:spcAft>
                <a:spcPct val="0"/>
              </a:spcAft>
              <a:buClr>
                <a:srgbClr val="000000"/>
              </a:buClr>
              <a:buSzPct val="100000"/>
              <a:buNone/>
            </a:pP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fibonacci</a:t>
            </a:r>
            <a:r>
              <a:rPr lang="en-US" sz="2000" dirty="0" smtClean="0">
                <a:solidFill>
                  <a:srgbClr val="000000"/>
                </a:solidFill>
                <a:ea typeface="Arial Unicode MS" panose="020B0604020202020204" pitchFamily="34" charset="-128"/>
                <a:cs typeface="Arial Unicode MS" panose="020B0604020202020204" pitchFamily="34" charset="-128"/>
              </a:rPr>
              <a:t>(</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n)</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a=1, b=1, c=1,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for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=3;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&lt;=n;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c = a + b;</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 = b;</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b = c;</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return c;</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endParaRPr lang="en-US" dirty="0"/>
          </a:p>
        </p:txBody>
      </p:sp>
      <p:sp>
        <p:nvSpPr>
          <p:cNvPr id="5" name="Θέση υποσέλιδου 1" descr="."/>
          <p:cNvSpPr>
            <a:spLocks noGrp="1"/>
          </p:cNvSpPr>
          <p:nvPr>
            <p:ph type="ftr" sz="quarter" idx="11"/>
          </p:nvPr>
        </p:nvSpPr>
        <p:spPr/>
        <p:txBody>
          <a:bodyPr/>
          <a:lstStyle/>
          <a:p>
            <a:r>
              <a:rPr lang="el-GR" sz="1400" dirty="0" smtClean="0">
                <a:solidFill>
                  <a:schemeClr val="tx1"/>
                </a:solidFill>
              </a:rPr>
              <a:t>Συναρτήσεις</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pPr/>
              <a:t>22</a:t>
            </a:fld>
            <a:endParaRPr lang="el-GR" sz="1400" dirty="0">
              <a:solidFill>
                <a:schemeClr val="tx1"/>
              </a:solidFill>
            </a:endParaRPr>
          </a:p>
        </p:txBody>
      </p:sp>
    </p:spTree>
    <p:extLst>
      <p:ext uri="{BB962C8B-B14F-4D97-AF65-F5344CB8AC3E}">
        <p14:creationId xmlns:p14="http://schemas.microsoft.com/office/powerpoint/2010/main" val="163991133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Πρόγραμμα</a:t>
            </a:r>
            <a:r>
              <a:rPr lang="en-US" b="1" dirty="0"/>
              <a:t> </a:t>
            </a:r>
            <a:r>
              <a:rPr lang="el-GR" b="1" dirty="0" smtClean="0"/>
              <a:t>4</a:t>
            </a:r>
            <a:r>
              <a:rPr lang="en-US" b="1" dirty="0" smtClean="0"/>
              <a:t>b </a:t>
            </a:r>
            <a:r>
              <a:rPr lang="en-US" b="1" dirty="0"/>
              <a:t>- </a:t>
            </a:r>
            <a:r>
              <a:rPr lang="el-GR" b="1" dirty="0"/>
              <a:t>Αναδρομή</a:t>
            </a:r>
          </a:p>
        </p:txBody>
      </p:sp>
      <p:sp>
        <p:nvSpPr>
          <p:cNvPr id="3" name="Θέση περιεχομένου 1" descr=".&#10;"/>
          <p:cNvSpPr>
            <a:spLocks noGrp="1"/>
          </p:cNvSpPr>
          <p:nvPr>
            <p:ph sz="half" idx="1"/>
            <p:custDataLst>
              <p:tags r:id="rId2"/>
            </p:custDataLst>
          </p:nvPr>
        </p:nvSpPr>
        <p:spPr>
          <a:xfrm>
            <a:off x="457200" y="1600200"/>
            <a:ext cx="4114800" cy="4525963"/>
          </a:xfrm>
        </p:spPr>
        <p:txBody>
          <a:bodyPr/>
          <a:lstStyle/>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#include &lt;</a:t>
            </a:r>
            <a:r>
              <a:rPr lang="en-US" sz="2000" dirty="0" err="1" smtClean="0">
                <a:solidFill>
                  <a:srgbClr val="000000"/>
                </a:solidFill>
                <a:ea typeface="Arial Unicode MS" panose="020B0604020202020204" pitchFamily="34" charset="-128"/>
                <a:cs typeface="Arial Unicode MS" panose="020B0604020202020204" pitchFamily="34" charset="-128"/>
              </a:rPr>
              <a:t>stdio.h</a:t>
            </a:r>
            <a:r>
              <a:rPr lang="en-US" sz="20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93000"/>
              </a:lnSpc>
              <a:spcBef>
                <a:spcPct val="0"/>
              </a:spcBef>
              <a:spcAft>
                <a:spcPct val="0"/>
              </a:spcAft>
              <a:buClr>
                <a:srgbClr val="000000"/>
              </a:buClr>
              <a:buSzPct val="100000"/>
              <a:buNone/>
            </a:pPr>
            <a:endParaRPr lang="en-US" sz="2000" dirty="0" smtClean="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fibonacci</a:t>
            </a:r>
            <a:r>
              <a:rPr lang="en-US" sz="2000" dirty="0" smtClean="0">
                <a:solidFill>
                  <a:srgbClr val="000000"/>
                </a:solidFill>
                <a:ea typeface="Arial Unicode MS" panose="020B0604020202020204" pitchFamily="34" charset="-128"/>
                <a:cs typeface="Arial Unicode MS" panose="020B0604020202020204" pitchFamily="34" charset="-128"/>
              </a:rPr>
              <a:t>(</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endParaRPr lang="en-US" sz="2000" dirty="0" smtClean="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main()</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N, f;</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 </a:t>
            </a:r>
            <a:r>
              <a:rPr lang="el-GR" sz="2000" dirty="0" smtClean="0">
                <a:solidFill>
                  <a:srgbClr val="000000"/>
                </a:solidFill>
                <a:ea typeface="Arial Unicode MS" panose="020B0604020202020204" pitchFamily="34" charset="-128"/>
                <a:cs typeface="Arial Unicode MS" panose="020B0604020202020204" pitchFamily="34" charset="-128"/>
              </a:rPr>
              <a:t>Εισαγωγή του </a:t>
            </a:r>
            <a:r>
              <a:rPr lang="en-US" sz="2000" dirty="0" smtClean="0">
                <a:solidFill>
                  <a:srgbClr val="000000"/>
                </a:solidFill>
                <a:ea typeface="Arial Unicode MS" panose="020B0604020202020204" pitchFamily="34" charset="-128"/>
                <a:cs typeface="Arial Unicode MS" panose="020B0604020202020204" pitchFamily="34" charset="-128"/>
              </a:rPr>
              <a:t>N :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scanf</a:t>
            </a:r>
            <a:r>
              <a:rPr lang="en-US" sz="2000" dirty="0" smtClean="0">
                <a:solidFill>
                  <a:srgbClr val="000000"/>
                </a:solidFill>
                <a:ea typeface="Arial Unicode MS" panose="020B0604020202020204" pitchFamily="34" charset="-128"/>
                <a:cs typeface="Arial Unicode MS" panose="020B0604020202020204" pitchFamily="34" charset="-128"/>
              </a:rPr>
              <a:t>("%d", &amp;N);</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f = </a:t>
            </a:r>
            <a:r>
              <a:rPr lang="en-US" sz="2000" dirty="0" err="1" smtClean="0">
                <a:solidFill>
                  <a:srgbClr val="000000"/>
                </a:solidFill>
                <a:ea typeface="Arial Unicode MS" panose="020B0604020202020204" pitchFamily="34" charset="-128"/>
                <a:cs typeface="Arial Unicode MS" panose="020B0604020202020204" pitchFamily="34" charset="-128"/>
              </a:rPr>
              <a:t>fibonacci</a:t>
            </a:r>
            <a:r>
              <a:rPr lang="en-US" sz="2000" dirty="0" smtClean="0">
                <a:solidFill>
                  <a:srgbClr val="000000"/>
                </a:solidFill>
                <a:ea typeface="Arial Unicode MS" panose="020B0604020202020204" pitchFamily="34" charset="-128"/>
                <a:cs typeface="Arial Unicode MS" panose="020B0604020202020204" pitchFamily="34" charset="-128"/>
              </a:rPr>
              <a:t>(N);</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("\n\n %d</a:t>
            </a:r>
            <a:r>
              <a:rPr lang="el-GR" sz="2000" dirty="0" smtClean="0">
                <a:solidFill>
                  <a:srgbClr val="000000"/>
                </a:solidFill>
                <a:ea typeface="Arial Unicode MS" panose="020B0604020202020204" pitchFamily="34" charset="-128"/>
                <a:cs typeface="Arial Unicode MS" panose="020B0604020202020204" pitchFamily="34" charset="-128"/>
              </a:rPr>
              <a:t> </a:t>
            </a:r>
            <a:r>
              <a:rPr lang="el-GR" sz="2000" dirty="0" err="1" smtClean="0">
                <a:solidFill>
                  <a:srgbClr val="000000"/>
                </a:solidFill>
                <a:ea typeface="Arial Unicode MS" panose="020B0604020202020204" pitchFamily="34" charset="-128"/>
                <a:cs typeface="Arial Unicode MS" panose="020B0604020202020204" pitchFamily="34" charset="-128"/>
              </a:rPr>
              <a:t>ος</a:t>
            </a:r>
            <a:r>
              <a:rPr lang="el-GR" sz="2000" dirty="0" smtClean="0">
                <a:solidFill>
                  <a:srgbClr val="000000"/>
                </a:solidFill>
                <a:ea typeface="Arial Unicode MS" panose="020B0604020202020204" pitchFamily="34" charset="-128"/>
                <a:cs typeface="Arial Unicode MS" panose="020B0604020202020204" pitchFamily="34" charset="-128"/>
              </a:rPr>
              <a:t> όρος </a:t>
            </a:r>
            <a:r>
              <a:rPr lang="en-US" sz="2000" dirty="0" smtClean="0">
                <a:solidFill>
                  <a:srgbClr val="000000"/>
                </a:solidFill>
                <a:ea typeface="Arial Unicode MS" panose="020B0604020202020204" pitchFamily="34" charset="-128"/>
                <a:cs typeface="Arial Unicode MS" panose="020B0604020202020204" pitchFamily="34" charset="-128"/>
              </a:rPr>
              <a:t>= %d </a:t>
            </a:r>
            <a:endParaRPr lang="el-GR" sz="2000" dirty="0" smtClean="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l-GR" sz="2000" dirty="0">
                <a:solidFill>
                  <a:srgbClr val="000000"/>
                </a:solidFill>
                <a:ea typeface="Arial Unicode MS" panose="020B0604020202020204" pitchFamily="34" charset="-128"/>
                <a:cs typeface="Arial Unicode MS" panose="020B0604020202020204" pitchFamily="34" charset="-128"/>
              </a:rPr>
              <a:t> </a:t>
            </a:r>
            <a:r>
              <a:rPr lang="el-GR" sz="2000" dirty="0" smtClean="0">
                <a:solidFill>
                  <a:srgbClr val="000000"/>
                </a:solidFill>
                <a:ea typeface="Arial Unicode MS" panose="020B0604020202020204" pitchFamily="34" charset="-128"/>
                <a:cs typeface="Arial Unicode MS" panose="020B0604020202020204" pitchFamily="34" charset="-128"/>
              </a:rPr>
              <a:t>   </a:t>
            </a:r>
            <a:r>
              <a:rPr lang="en-US" sz="2000" dirty="0" smtClean="0">
                <a:solidFill>
                  <a:srgbClr val="000000"/>
                </a:solidFill>
                <a:ea typeface="Arial Unicode MS" panose="020B0604020202020204" pitchFamily="34" charset="-128"/>
                <a:cs typeface="Arial Unicode MS" panose="020B0604020202020204" pitchFamily="34" charset="-128"/>
              </a:rPr>
              <a:t>\n\n", N, f);</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return 0;</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endParaRPr lang="en-US" dirty="0"/>
          </a:p>
        </p:txBody>
      </p:sp>
      <p:sp>
        <p:nvSpPr>
          <p:cNvPr id="4" name="Θέση περιεχομένου 2" descr="Τμήμα προγράμματος: / asterisc, συνάρτηση. Ακολουθία Fibonacci, version 2, asterisc /. Enter, int fibonacci, παρένθεση int n, κλείσιμο παρένθεσης. Enter, άγκιστρο. Enter, if, n μικρότερο του 3. Enter, return 1. Enter, else. Enter, return fibonacci, παρένθεση n -1, κλείσιμο παρένθεσης, + fibonacci, παρένθεση n -2, κλείσιμο παρένθεσης. Enter, κλείσιμο αγκίστρου.&#10;"/>
          <p:cNvSpPr>
            <a:spLocks noGrp="1"/>
          </p:cNvSpPr>
          <p:nvPr>
            <p:ph sz="half" idx="2"/>
            <p:custDataLst>
              <p:tags r:id="rId3"/>
            </p:custDataLst>
          </p:nvPr>
        </p:nvSpPr>
        <p:spPr>
          <a:xfrm>
            <a:off x="4499992" y="1600200"/>
            <a:ext cx="4186808" cy="4525963"/>
          </a:xfrm>
        </p:spPr>
        <p:txBody>
          <a:bodyPr/>
          <a:lstStyle/>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C00000"/>
                </a:solidFill>
                <a:ea typeface="Arial Unicode MS" panose="020B0604020202020204" pitchFamily="34" charset="-128"/>
                <a:cs typeface="Arial Unicode MS" panose="020B0604020202020204" pitchFamily="34" charset="-128"/>
              </a:rPr>
              <a:t>/* </a:t>
            </a:r>
            <a:r>
              <a:rPr lang="el-GR" sz="2000" b="1" dirty="0" smtClean="0">
                <a:solidFill>
                  <a:srgbClr val="C00000"/>
                </a:solidFill>
                <a:ea typeface="Arial Unicode MS" panose="020B0604020202020204" pitchFamily="34" charset="-128"/>
                <a:cs typeface="Arial Unicode MS" panose="020B0604020202020204" pitchFamily="34" charset="-128"/>
              </a:rPr>
              <a:t>Ακολουθία</a:t>
            </a:r>
            <a:r>
              <a:rPr lang="en-US" sz="2000" b="1" dirty="0" smtClean="0">
                <a:solidFill>
                  <a:srgbClr val="C00000"/>
                </a:solidFill>
                <a:ea typeface="Arial Unicode MS" panose="020B0604020202020204" pitchFamily="34" charset="-128"/>
                <a:cs typeface="Arial Unicode MS" panose="020B0604020202020204" pitchFamily="34" charset="-128"/>
              </a:rPr>
              <a:t> Fibonacci - version 2</a:t>
            </a:r>
            <a:r>
              <a:rPr lang="el-GR" sz="2000" b="1" dirty="0" smtClean="0">
                <a:solidFill>
                  <a:srgbClr val="C00000"/>
                </a:solidFill>
                <a:ea typeface="Arial Unicode MS" panose="020B0604020202020204" pitchFamily="34" charset="-128"/>
                <a:cs typeface="Arial Unicode MS" panose="020B0604020202020204" pitchFamily="34" charset="-128"/>
              </a:rPr>
              <a:t> </a:t>
            </a:r>
            <a:r>
              <a:rPr lang="en-US" sz="2000" b="1" dirty="0" smtClean="0">
                <a:solidFill>
                  <a:srgbClr val="C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b="1" dirty="0" err="1" smtClean="0">
                <a:solidFill>
                  <a:srgbClr val="C00000"/>
                </a:solidFill>
                <a:ea typeface="Arial Unicode MS" panose="020B0604020202020204" pitchFamily="34" charset="-128"/>
                <a:cs typeface="Arial Unicode MS" panose="020B0604020202020204" pitchFamily="34" charset="-128"/>
              </a:rPr>
              <a:t>int</a:t>
            </a:r>
            <a:r>
              <a:rPr lang="en-US" sz="2000" b="1" dirty="0" smtClean="0">
                <a:solidFill>
                  <a:srgbClr val="C00000"/>
                </a:solidFill>
                <a:ea typeface="Arial Unicode MS" panose="020B0604020202020204" pitchFamily="34" charset="-128"/>
                <a:cs typeface="Arial Unicode MS" panose="020B0604020202020204" pitchFamily="34" charset="-128"/>
              </a:rPr>
              <a:t> </a:t>
            </a:r>
            <a:r>
              <a:rPr lang="en-US" sz="2000" b="1" dirty="0" err="1" smtClean="0">
                <a:solidFill>
                  <a:srgbClr val="C00000"/>
                </a:solidFill>
                <a:ea typeface="Arial Unicode MS" panose="020B0604020202020204" pitchFamily="34" charset="-128"/>
                <a:cs typeface="Arial Unicode MS" panose="020B0604020202020204" pitchFamily="34" charset="-128"/>
              </a:rPr>
              <a:t>fibonacci</a:t>
            </a:r>
            <a:r>
              <a:rPr lang="en-US" sz="2000" b="1" dirty="0" smtClean="0">
                <a:solidFill>
                  <a:srgbClr val="C00000"/>
                </a:solidFill>
                <a:ea typeface="Arial Unicode MS" panose="020B0604020202020204" pitchFamily="34" charset="-128"/>
                <a:cs typeface="Arial Unicode MS" panose="020B0604020202020204" pitchFamily="34" charset="-128"/>
              </a:rPr>
              <a:t>(</a:t>
            </a:r>
            <a:r>
              <a:rPr lang="en-US" sz="2000" b="1" dirty="0" err="1" smtClean="0">
                <a:solidFill>
                  <a:srgbClr val="C00000"/>
                </a:solidFill>
                <a:ea typeface="Arial Unicode MS" panose="020B0604020202020204" pitchFamily="34" charset="-128"/>
                <a:cs typeface="Arial Unicode MS" panose="020B0604020202020204" pitchFamily="34" charset="-128"/>
              </a:rPr>
              <a:t>int</a:t>
            </a:r>
            <a:r>
              <a:rPr lang="en-US" sz="2000" b="1" dirty="0" smtClean="0">
                <a:solidFill>
                  <a:srgbClr val="C00000"/>
                </a:solidFill>
                <a:ea typeface="Arial Unicode MS" panose="020B0604020202020204" pitchFamily="34" charset="-128"/>
                <a:cs typeface="Arial Unicode MS" panose="020B0604020202020204" pitchFamily="34" charset="-128"/>
              </a:rPr>
              <a:t> n)</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C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C00000"/>
                </a:solidFill>
                <a:ea typeface="Arial Unicode MS" panose="020B0604020202020204" pitchFamily="34" charset="-128"/>
                <a:cs typeface="Arial Unicode MS" panose="020B0604020202020204" pitchFamily="34" charset="-128"/>
              </a:rPr>
              <a:t>    if (n</a:t>
            </a:r>
            <a:r>
              <a:rPr lang="el-GR" sz="2000" b="1" dirty="0" smtClean="0">
                <a:solidFill>
                  <a:srgbClr val="C00000"/>
                </a:solidFill>
                <a:ea typeface="Arial Unicode MS" panose="020B0604020202020204" pitchFamily="34" charset="-128"/>
                <a:cs typeface="Arial Unicode MS" panose="020B0604020202020204" pitchFamily="34" charset="-128"/>
              </a:rPr>
              <a:t> </a:t>
            </a:r>
            <a:r>
              <a:rPr lang="en-US" sz="2000" b="1" dirty="0" smtClean="0">
                <a:solidFill>
                  <a:srgbClr val="C00000"/>
                </a:solidFill>
                <a:ea typeface="Arial Unicode MS" panose="020B0604020202020204" pitchFamily="34" charset="-128"/>
                <a:cs typeface="Arial Unicode MS" panose="020B0604020202020204" pitchFamily="34" charset="-128"/>
              </a:rPr>
              <a:t>&lt;</a:t>
            </a:r>
            <a:r>
              <a:rPr lang="el-GR" sz="2000" b="1" dirty="0" smtClean="0">
                <a:solidFill>
                  <a:srgbClr val="C00000"/>
                </a:solidFill>
                <a:ea typeface="Arial Unicode MS" panose="020B0604020202020204" pitchFamily="34" charset="-128"/>
                <a:cs typeface="Arial Unicode MS" panose="020B0604020202020204" pitchFamily="34" charset="-128"/>
              </a:rPr>
              <a:t> </a:t>
            </a:r>
            <a:r>
              <a:rPr lang="en-US" sz="2000" b="1" dirty="0" smtClean="0">
                <a:solidFill>
                  <a:srgbClr val="C00000"/>
                </a:solidFill>
                <a:ea typeface="Arial Unicode MS" panose="020B0604020202020204" pitchFamily="34" charset="-128"/>
                <a:cs typeface="Arial Unicode MS" panose="020B0604020202020204" pitchFamily="34" charset="-128"/>
              </a:rPr>
              <a:t>3)</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C00000"/>
                </a:solidFill>
                <a:ea typeface="Arial Unicode MS" panose="020B0604020202020204" pitchFamily="34" charset="-128"/>
                <a:cs typeface="Arial Unicode MS" panose="020B0604020202020204" pitchFamily="34" charset="-128"/>
              </a:rPr>
              <a:t>        return 1;</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C00000"/>
                </a:solidFill>
                <a:ea typeface="Arial Unicode MS" panose="020B0604020202020204" pitchFamily="34" charset="-128"/>
                <a:cs typeface="Arial Unicode MS" panose="020B0604020202020204" pitchFamily="34" charset="-128"/>
              </a:rPr>
              <a:t>    else</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C00000"/>
                </a:solidFill>
                <a:ea typeface="Arial Unicode MS" panose="020B0604020202020204" pitchFamily="34" charset="-128"/>
                <a:cs typeface="Arial Unicode MS" panose="020B0604020202020204" pitchFamily="34" charset="-128"/>
              </a:rPr>
              <a:t>        return </a:t>
            </a:r>
            <a:r>
              <a:rPr lang="en-US" sz="2000" b="1" dirty="0" err="1" smtClean="0">
                <a:solidFill>
                  <a:srgbClr val="C00000"/>
                </a:solidFill>
                <a:ea typeface="Arial Unicode MS" panose="020B0604020202020204" pitchFamily="34" charset="-128"/>
                <a:cs typeface="Arial Unicode MS" panose="020B0604020202020204" pitchFamily="34" charset="-128"/>
              </a:rPr>
              <a:t>fibonacci</a:t>
            </a:r>
            <a:r>
              <a:rPr lang="en-US" sz="2000" b="1" dirty="0" smtClean="0">
                <a:solidFill>
                  <a:srgbClr val="C00000"/>
                </a:solidFill>
                <a:ea typeface="Arial Unicode MS" panose="020B0604020202020204" pitchFamily="34" charset="-128"/>
                <a:cs typeface="Arial Unicode MS" panose="020B0604020202020204" pitchFamily="34" charset="-128"/>
              </a:rPr>
              <a:t>(n-1) + </a:t>
            </a:r>
            <a:r>
              <a:rPr lang="en-US" sz="2000" b="1" dirty="0" err="1" smtClean="0">
                <a:solidFill>
                  <a:srgbClr val="C00000"/>
                </a:solidFill>
                <a:ea typeface="Arial Unicode MS" panose="020B0604020202020204" pitchFamily="34" charset="-128"/>
                <a:cs typeface="Arial Unicode MS" panose="020B0604020202020204" pitchFamily="34" charset="-128"/>
              </a:rPr>
              <a:t>fibonacci</a:t>
            </a:r>
            <a:r>
              <a:rPr lang="en-US" sz="2000" b="1" dirty="0" smtClean="0">
                <a:solidFill>
                  <a:srgbClr val="C00000"/>
                </a:solidFill>
                <a:ea typeface="Arial Unicode MS" panose="020B0604020202020204" pitchFamily="34" charset="-128"/>
                <a:cs typeface="Arial Unicode MS" panose="020B0604020202020204" pitchFamily="34" charset="-128"/>
              </a:rPr>
              <a:t>(n-2);</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C00000"/>
                </a:solidFill>
                <a:ea typeface="Arial Unicode MS" panose="020B0604020202020204" pitchFamily="34" charset="-128"/>
                <a:cs typeface="Arial Unicode MS" panose="020B0604020202020204" pitchFamily="34" charset="-128"/>
              </a:rPr>
              <a:t>}</a:t>
            </a:r>
          </a:p>
          <a:p>
            <a:endParaRPr lang="en-US" dirty="0"/>
          </a:p>
        </p:txBody>
      </p:sp>
      <p:sp>
        <p:nvSpPr>
          <p:cNvPr id="5" name="Θέση υποσέλιδου 1" descr="."/>
          <p:cNvSpPr>
            <a:spLocks noGrp="1"/>
          </p:cNvSpPr>
          <p:nvPr>
            <p:ph type="ftr" sz="quarter" idx="11"/>
          </p:nvPr>
        </p:nvSpPr>
        <p:spPr/>
        <p:txBody>
          <a:bodyPr/>
          <a:lstStyle/>
          <a:p>
            <a:r>
              <a:rPr lang="el-GR" sz="1400" dirty="0" smtClean="0">
                <a:solidFill>
                  <a:schemeClr val="tx1"/>
                </a:solidFill>
              </a:rPr>
              <a:t>Συναρτήσεις</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pPr/>
              <a:t>23</a:t>
            </a:fld>
            <a:endParaRPr lang="el-GR" sz="1400" dirty="0">
              <a:solidFill>
                <a:schemeClr val="tx1"/>
              </a:solidFill>
            </a:endParaRPr>
          </a:p>
        </p:txBody>
      </p:sp>
      <p:pic>
        <p:nvPicPr>
          <p:cNvPr id="7" name="Εικόνα 1" descr="Εικονίδιο μετάβασης στα Περιεχόμενα.">
            <a:hlinkClick r:id="rId5" action="ppaction://hlinksldjump" tooltip="Επιστροφή στα Περιεχόμενα"/>
          </p:cNvPr>
          <p:cNvPicPr>
            <a:picLocks noChangeAspect="1"/>
          </p:cNvPicPr>
          <p:nvPr/>
        </p:nvPicPr>
        <p:blipFill>
          <a:blip r:embed="rId6">
            <a:extLst>
              <a:ext uri="{BEBA8EAE-BF5A-486C-A8C5-ECC9F3942E4B}">
                <a14:imgProps xmlns:a14="http://schemas.microsoft.com/office/drawing/2010/main">
                  <a14:imgLayer r:embed="rId7">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183376252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Αναδρομή (1 από 2)</a:t>
            </a:r>
            <a:endParaRPr lang="el-GR" b="1" dirty="0"/>
          </a:p>
        </p:txBody>
      </p:sp>
      <p:sp>
        <p:nvSpPr>
          <p:cNvPr id="3" name="Θέση περιεχομένου 1"/>
          <p:cNvSpPr>
            <a:spLocks noGrp="1"/>
          </p:cNvSpPr>
          <p:nvPr>
            <p:ph sz="half" idx="1"/>
          </p:nvPr>
        </p:nvSpPr>
        <p:spPr>
          <a:xfrm>
            <a:off x="457200" y="1600200"/>
            <a:ext cx="2890664" cy="4525963"/>
          </a:xfrm>
        </p:spPr>
        <p:txBody>
          <a:bodyPr/>
          <a:lstStyle/>
          <a:p>
            <a:pPr marL="0" lvl="0" indent="0" defTabSz="449263" fontAlgn="base" hangingPunct="0">
              <a:lnSpc>
                <a:spcPct val="93000"/>
              </a:lnSpc>
              <a:spcBef>
                <a:spcPct val="50000"/>
              </a:spcBef>
              <a:spcAft>
                <a:spcPct val="0"/>
              </a:spcAft>
              <a:buClr>
                <a:srgbClr val="000000"/>
              </a:buClr>
              <a:buSzPct val="100000"/>
              <a:buNone/>
              <a:defRPr/>
            </a:pPr>
            <a:r>
              <a:rPr lang="el-GR" sz="2400" dirty="0">
                <a:solidFill>
                  <a:srgbClr val="000000"/>
                </a:solidFill>
                <a:ea typeface="Arial Unicode MS" panose="020B0604020202020204" pitchFamily="34" charset="-128"/>
                <a:cs typeface="Arial Unicode MS" panose="020B0604020202020204" pitchFamily="34" charset="-128"/>
              </a:rPr>
              <a:t>Μία συνάρτηση είναι </a:t>
            </a:r>
            <a:r>
              <a:rPr lang="el-GR" sz="2400" b="1" dirty="0" smtClean="0">
                <a:solidFill>
                  <a:srgbClr val="000000"/>
                </a:solidFill>
                <a:ea typeface="Arial Unicode MS" panose="020B0604020202020204" pitchFamily="34" charset="-128"/>
                <a:cs typeface="Arial Unicode MS" panose="020B0604020202020204" pitchFamily="34" charset="-128"/>
              </a:rPr>
              <a:t>αναδρομική</a:t>
            </a:r>
            <a:r>
              <a:rPr lang="el-GR" sz="2400" dirty="0" smtClean="0">
                <a:solidFill>
                  <a:srgbClr val="000000"/>
                </a:solidFill>
                <a:ea typeface="Arial Unicode MS" panose="020B0604020202020204" pitchFamily="34" charset="-128"/>
                <a:cs typeface="Arial Unicode MS" panose="020B0604020202020204" pitchFamily="34" charset="-128"/>
              </a:rPr>
              <a:t>, </a:t>
            </a:r>
            <a:r>
              <a:rPr lang="el-GR" sz="2400" dirty="0">
                <a:solidFill>
                  <a:srgbClr val="000000"/>
                </a:solidFill>
                <a:ea typeface="Arial Unicode MS" panose="020B0604020202020204" pitchFamily="34" charset="-128"/>
                <a:cs typeface="Arial Unicode MS" panose="020B0604020202020204" pitchFamily="34" charset="-128"/>
              </a:rPr>
              <a:t>όταν καλεί τον εαυτό της.</a:t>
            </a:r>
          </a:p>
          <a:p>
            <a:pPr marL="0" lvl="0" indent="0" defTabSz="449263" fontAlgn="base" hangingPunct="0">
              <a:lnSpc>
                <a:spcPct val="93000"/>
              </a:lnSpc>
              <a:spcBef>
                <a:spcPct val="50000"/>
              </a:spcBef>
              <a:spcAft>
                <a:spcPct val="0"/>
              </a:spcAft>
              <a:buClr>
                <a:srgbClr val="000000"/>
              </a:buClr>
              <a:buSzPct val="100000"/>
              <a:buNone/>
              <a:defRPr/>
            </a:pPr>
            <a:r>
              <a:rPr lang="el-GR" sz="2400" b="1" dirty="0" smtClean="0">
                <a:solidFill>
                  <a:srgbClr val="C00000"/>
                </a:solidFill>
                <a:ea typeface="Arial Unicode MS" panose="020B0604020202020204" pitchFamily="34" charset="-128"/>
                <a:cs typeface="Arial Unicode MS" panose="020B0604020202020204" pitchFamily="34" charset="-128"/>
              </a:rPr>
              <a:t>ΠΡΟΣΟΧΉ </a:t>
            </a:r>
            <a:r>
              <a:rPr lang="el-GR" sz="2400" dirty="0" smtClean="0">
                <a:solidFill>
                  <a:srgbClr val="000000"/>
                </a:solidFill>
                <a:ea typeface="Arial Unicode MS" panose="020B0604020202020204" pitchFamily="34" charset="-128"/>
                <a:cs typeface="Arial Unicode MS" panose="020B0604020202020204" pitchFamily="34" charset="-128"/>
              </a:rPr>
              <a:t>στην </a:t>
            </a:r>
            <a:r>
              <a:rPr lang="el-GR" sz="2400" dirty="0">
                <a:solidFill>
                  <a:srgbClr val="000000"/>
                </a:solidFill>
                <a:ea typeface="Arial Unicode MS" panose="020B0604020202020204" pitchFamily="34" charset="-128"/>
                <a:cs typeface="Arial Unicode MS" panose="020B0604020202020204" pitchFamily="34" charset="-128"/>
              </a:rPr>
              <a:t>συνθήκη </a:t>
            </a:r>
            <a:r>
              <a:rPr lang="el-GR" sz="2400" dirty="0" smtClean="0">
                <a:solidFill>
                  <a:srgbClr val="000000"/>
                </a:solidFill>
                <a:ea typeface="Arial Unicode MS" panose="020B0604020202020204" pitchFamily="34" charset="-128"/>
                <a:cs typeface="Arial Unicode MS" panose="020B0604020202020204" pitchFamily="34" charset="-128"/>
              </a:rPr>
              <a:t>τερματισμού, </a:t>
            </a:r>
            <a:r>
              <a:rPr lang="el-GR" sz="2400" dirty="0">
                <a:solidFill>
                  <a:srgbClr val="000000"/>
                </a:solidFill>
                <a:ea typeface="Arial Unicode MS" panose="020B0604020202020204" pitchFamily="34" charset="-128"/>
                <a:cs typeface="Arial Unicode MS" panose="020B0604020202020204" pitchFamily="34" charset="-128"/>
              </a:rPr>
              <a:t>η οποία </a:t>
            </a:r>
            <a:r>
              <a:rPr lang="el-GR" sz="2400" dirty="0" smtClean="0">
                <a:solidFill>
                  <a:srgbClr val="000000"/>
                </a:solidFill>
                <a:ea typeface="Arial Unicode MS" panose="020B0604020202020204" pitchFamily="34" charset="-128"/>
                <a:cs typeface="Arial Unicode MS" panose="020B0604020202020204" pitchFamily="34" charset="-128"/>
              </a:rPr>
              <a:t>συνήθως, </a:t>
            </a:r>
            <a:r>
              <a:rPr lang="el-GR" sz="2400" dirty="0">
                <a:solidFill>
                  <a:srgbClr val="000000"/>
                </a:solidFill>
                <a:ea typeface="Arial Unicode MS" panose="020B0604020202020204" pitchFamily="34" charset="-128"/>
                <a:cs typeface="Arial Unicode MS" panose="020B0604020202020204" pitchFamily="34" charset="-128"/>
              </a:rPr>
              <a:t>είναι και </a:t>
            </a:r>
            <a:r>
              <a:rPr lang="el-GR" sz="2400" dirty="0" smtClean="0">
                <a:solidFill>
                  <a:srgbClr val="000000"/>
                </a:solidFill>
                <a:ea typeface="Arial Unicode MS" panose="020B0604020202020204" pitchFamily="34" charset="-128"/>
                <a:cs typeface="Arial Unicode MS" panose="020B0604020202020204" pitchFamily="34" charset="-128"/>
              </a:rPr>
              <a:t>η </a:t>
            </a:r>
            <a:r>
              <a:rPr lang="el-GR" sz="2400" b="1" dirty="0" smtClean="0">
                <a:solidFill>
                  <a:srgbClr val="000000"/>
                </a:solidFill>
                <a:ea typeface="Arial Unicode MS" panose="020B0604020202020204" pitchFamily="34" charset="-128"/>
                <a:cs typeface="Arial Unicode MS" panose="020B0604020202020204" pitchFamily="34" charset="-128"/>
              </a:rPr>
              <a:t>αρχή</a:t>
            </a:r>
            <a:r>
              <a:rPr lang="el-GR" sz="2400" dirty="0" smtClean="0">
                <a:solidFill>
                  <a:srgbClr val="000000"/>
                </a:solidFill>
                <a:ea typeface="Arial Unicode MS" panose="020B0604020202020204" pitchFamily="34" charset="-128"/>
                <a:cs typeface="Arial Unicode MS" panose="020B0604020202020204" pitchFamily="34" charset="-128"/>
              </a:rPr>
              <a:t> της συνάρτησης.</a:t>
            </a:r>
            <a:endParaRPr lang="en-US" sz="2400" dirty="0">
              <a:solidFill>
                <a:srgbClr val="000000"/>
              </a:solidFill>
              <a:ea typeface="Arial Unicode MS" panose="020B0604020202020204" pitchFamily="34" charset="-128"/>
              <a:cs typeface="Arial Unicode MS" panose="020B0604020202020204" pitchFamily="34" charset="-128"/>
            </a:endParaRPr>
          </a:p>
          <a:p>
            <a:endParaRPr lang="el-GR" dirty="0"/>
          </a:p>
        </p:txBody>
      </p:sp>
      <p:pic>
        <p:nvPicPr>
          <p:cNvPr id="7" name="Θέση περιεχομένου 2" descr="Εικόνα στην οποία αναγράφονται δύο μαθηματικοί τύποι. Πρώτος τύπος, ο  τύπος του fibonacci: F του Ν, = άγκιστρο. Πρώτη γραμμή, 1, κόμμα Ν =1, κόμμα Ν = 2. Δεύτερη γραμμή, f του Ν -1, + f του Ν -2, κόμμα, σύμβολο για κάθε, Ν μεγαλύτερο του 2. &#10;Δεύτερος τύπος, ο τύπος του Ν παραγοντικού: Ν, ! =, άγκιστρο. Πρώτη γραμμή, 1, κόμμα Ν = 0. Δεύτερη γραμμή, Ν επί, παρένθεση Ν -1, κλείσιμο παρένθεσης, θαυμαστικό, κόμμα, σύμβολο για κάθε, Ν μεγαλύτερο του 0."/>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211960" y="1844824"/>
            <a:ext cx="4038600" cy="2846882"/>
          </a:xfrm>
        </p:spPr>
      </p:pic>
      <p:sp>
        <p:nvSpPr>
          <p:cNvPr id="5" name="Θέση υποσέλιδου 1" descr="."/>
          <p:cNvSpPr>
            <a:spLocks noGrp="1"/>
          </p:cNvSpPr>
          <p:nvPr>
            <p:ph type="ftr" sz="quarter" idx="11"/>
          </p:nvPr>
        </p:nvSpPr>
        <p:spPr/>
        <p:txBody>
          <a:bodyPr/>
          <a:lstStyle/>
          <a:p>
            <a:r>
              <a:rPr lang="el-GR" sz="1400" dirty="0" smtClean="0">
                <a:solidFill>
                  <a:schemeClr val="tx1"/>
                </a:solidFill>
              </a:rPr>
              <a:t>Συναρτήσεις</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pPr/>
              <a:t>24</a:t>
            </a:fld>
            <a:endParaRPr lang="el-GR" sz="1400" dirty="0">
              <a:solidFill>
                <a:schemeClr val="tx1"/>
              </a:solidFill>
            </a:endParaRPr>
          </a:p>
        </p:txBody>
      </p:sp>
    </p:spTree>
    <p:extLst>
      <p:ext uri="{BB962C8B-B14F-4D97-AF65-F5344CB8AC3E}">
        <p14:creationId xmlns:p14="http://schemas.microsoft.com/office/powerpoint/2010/main" val="66543161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a:solidFill>
                  <a:prstClr val="black"/>
                </a:solidFill>
              </a:rPr>
              <a:t>Αναδρομή </a:t>
            </a:r>
            <a:r>
              <a:rPr lang="el-GR" b="1" smtClean="0">
                <a:solidFill>
                  <a:prstClr val="black"/>
                </a:solidFill>
              </a:rPr>
              <a:t>(2 </a:t>
            </a:r>
            <a:r>
              <a:rPr lang="el-GR" b="1" dirty="0">
                <a:solidFill>
                  <a:prstClr val="black"/>
                </a:solidFill>
              </a:rPr>
              <a:t>από 2)</a:t>
            </a:r>
            <a:endParaRPr lang="el-GR" dirty="0"/>
          </a:p>
        </p:txBody>
      </p:sp>
      <p:pic>
        <p:nvPicPr>
          <p:cNvPr id="7" name="Θέση περιεχομένου 1" descr="Εικόνα με τον τύπο του Ν παραγοντικού."/>
          <p:cNvPicPr>
            <a:picLocks noGrp="1" noChangeAspect="1"/>
          </p:cNvPicPr>
          <p:nvPr>
            <p:ph sz="half" idx="1"/>
          </p:nvPr>
        </p:nvPicPr>
        <p:blipFill>
          <a:blip r:embed="rId4">
            <a:extLst>
              <a:ext uri="{28A0092B-C50C-407E-A947-70E740481C1C}">
                <a14:useLocalDpi xmlns:a14="http://schemas.microsoft.com/office/drawing/2010/main" val="0"/>
              </a:ext>
            </a:extLst>
          </a:blip>
          <a:stretch>
            <a:fillRect/>
          </a:stretch>
        </p:blipFill>
        <p:spPr>
          <a:xfrm>
            <a:off x="395536" y="2564904"/>
            <a:ext cx="3816424" cy="1145953"/>
          </a:xfrm>
        </p:spPr>
      </p:pic>
      <p:sp>
        <p:nvSpPr>
          <p:cNvPr id="4" name="Θέση περιεχομένου 2" descr="Τμήμα προγράμματος: Int παραγοντικό, παρένθεση int N, κλείσιμο παρένθεσης. Enter, άγκιστρο. Enter, if, N = = 0. Enter, return 1. Enter, else. Enter, return N * παραγοντικό, παρένθεση N -1, κλείσιμο παρένθεσης. Enter, κλείσιμο αγκίστρου.&#10;"/>
          <p:cNvSpPr>
            <a:spLocks noGrp="1"/>
          </p:cNvSpPr>
          <p:nvPr>
            <p:ph sz="half" idx="2"/>
            <p:custDataLst>
              <p:tags r:id="rId2"/>
            </p:custDataLst>
          </p:nvPr>
        </p:nvSpPr>
        <p:spPr/>
        <p:txBody>
          <a:bodyPr/>
          <a:lstStyle/>
          <a:p>
            <a:pPr marL="0" lvl="0" indent="0" defTabSz="449263" fontAlgn="base" hangingPunct="0">
              <a:lnSpc>
                <a:spcPct val="93000"/>
              </a:lnSpc>
              <a:spcBef>
                <a:spcPct val="5000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paragontiko</a:t>
            </a: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b="1" dirty="0" err="1" smtClean="0">
                <a:solidFill>
                  <a:srgbClr val="000000"/>
                </a:solidFill>
                <a:ea typeface="Arial Unicode MS" panose="020B0604020202020204" pitchFamily="34" charset="-128"/>
                <a:cs typeface="Arial Unicode MS" panose="020B0604020202020204" pitchFamily="34" charset="-128"/>
              </a:rPr>
              <a:t>int</a:t>
            </a:r>
            <a:r>
              <a:rPr lang="en-US" sz="2000" b="1" dirty="0" smtClean="0">
                <a:solidFill>
                  <a:srgbClr val="000000"/>
                </a:solidFill>
                <a:ea typeface="Arial Unicode MS" panose="020B0604020202020204" pitchFamily="34" charset="-128"/>
                <a:cs typeface="Arial Unicode MS" panose="020B0604020202020204" pitchFamily="34" charset="-128"/>
              </a:rPr>
              <a:t> N</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5000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5000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if (</a:t>
            </a:r>
            <a:r>
              <a:rPr lang="en-US" sz="2000" b="1" dirty="0" smtClean="0">
                <a:solidFill>
                  <a:srgbClr val="C00000"/>
                </a:solidFill>
                <a:ea typeface="Arial Unicode MS" panose="020B0604020202020204" pitchFamily="34" charset="-128"/>
                <a:cs typeface="Arial Unicode MS" panose="020B0604020202020204" pitchFamily="34" charset="-128"/>
              </a:rPr>
              <a:t>N == 0</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5000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return 1;</a:t>
            </a:r>
          </a:p>
          <a:p>
            <a:pPr marL="0" lvl="0" indent="0" defTabSz="449263" fontAlgn="base" hangingPunct="0">
              <a:lnSpc>
                <a:spcPct val="93000"/>
              </a:lnSpc>
              <a:spcBef>
                <a:spcPct val="5000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else</a:t>
            </a:r>
          </a:p>
          <a:p>
            <a:pPr marL="0" lvl="0" indent="0" defTabSz="449263" fontAlgn="base" hangingPunct="0">
              <a:lnSpc>
                <a:spcPct val="93000"/>
              </a:lnSpc>
              <a:spcBef>
                <a:spcPct val="5000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return N * </a:t>
            </a:r>
            <a:r>
              <a:rPr lang="en-US" sz="2000" b="1" dirty="0" err="1" smtClean="0">
                <a:solidFill>
                  <a:srgbClr val="000000"/>
                </a:solidFill>
                <a:ea typeface="Arial Unicode MS" panose="020B0604020202020204" pitchFamily="34" charset="-128"/>
                <a:cs typeface="Arial Unicode MS" panose="020B0604020202020204" pitchFamily="34" charset="-128"/>
              </a:rPr>
              <a:t>paragontiko</a:t>
            </a:r>
            <a:r>
              <a:rPr lang="en-US" sz="2000" b="1" dirty="0" smtClean="0">
                <a:solidFill>
                  <a:srgbClr val="000000"/>
                </a:solidFill>
                <a:ea typeface="Arial Unicode MS" panose="020B0604020202020204" pitchFamily="34" charset="-128"/>
                <a:cs typeface="Arial Unicode MS" panose="020B0604020202020204" pitchFamily="34" charset="-128"/>
              </a:rPr>
              <a:t>(</a:t>
            </a:r>
            <a:r>
              <a:rPr lang="en-US" sz="2000" b="1" dirty="0" smtClean="0">
                <a:solidFill>
                  <a:srgbClr val="C00000"/>
                </a:solidFill>
                <a:ea typeface="Arial Unicode MS" panose="020B0604020202020204" pitchFamily="34" charset="-128"/>
                <a:cs typeface="Arial Unicode MS" panose="020B0604020202020204" pitchFamily="34" charset="-128"/>
              </a:rPr>
              <a:t>N-1</a:t>
            </a:r>
            <a:r>
              <a:rPr lang="en-US" sz="2000" b="1" dirty="0" smtClean="0">
                <a:solidFill>
                  <a:srgbClr val="000000"/>
                </a:solidFill>
                <a:ea typeface="Arial Unicode MS" panose="020B0604020202020204" pitchFamily="34" charset="-128"/>
                <a:cs typeface="Arial Unicode MS" panose="020B0604020202020204" pitchFamily="34" charset="-128"/>
              </a:rPr>
              <a:t>)</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5000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p>
          <a:p>
            <a:endParaRPr lang="en-US" dirty="0"/>
          </a:p>
        </p:txBody>
      </p:sp>
      <p:sp>
        <p:nvSpPr>
          <p:cNvPr id="5" name="Θέση υποσέλιδου 1" descr="."/>
          <p:cNvSpPr>
            <a:spLocks noGrp="1"/>
          </p:cNvSpPr>
          <p:nvPr>
            <p:ph type="ftr" sz="quarter" idx="11"/>
          </p:nvPr>
        </p:nvSpPr>
        <p:spPr/>
        <p:txBody>
          <a:bodyPr/>
          <a:lstStyle/>
          <a:p>
            <a:r>
              <a:rPr lang="el-GR" sz="1400" dirty="0" smtClean="0">
                <a:solidFill>
                  <a:schemeClr val="tx1"/>
                </a:solidFill>
              </a:rPr>
              <a:t>Συναρτήσεις</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pPr/>
              <a:t>25</a:t>
            </a:fld>
            <a:endParaRPr lang="el-GR" sz="1400" dirty="0">
              <a:solidFill>
                <a:schemeClr val="tx1"/>
              </a:solidFill>
            </a:endParaRPr>
          </a:p>
        </p:txBody>
      </p:sp>
      <p:pic>
        <p:nvPicPr>
          <p:cNvPr id="8" name="Εικόνα 1" descr="Εικονίδιο μετάβασης στα Περιεχόμενα.">
            <a:hlinkClick r:id="rId5" action="ppaction://hlinksldjump" tooltip="Επιστροφή στα Περιεχόμενα"/>
          </p:cNvPr>
          <p:cNvPicPr>
            <a:picLocks noChangeAspect="1"/>
          </p:cNvPicPr>
          <p:nvPr/>
        </p:nvPicPr>
        <p:blipFill>
          <a:blip r:embed="rId6">
            <a:extLst>
              <a:ext uri="{BEBA8EAE-BF5A-486C-A8C5-ECC9F3942E4B}">
                <a14:imgProps xmlns:a14="http://schemas.microsoft.com/office/drawing/2010/main">
                  <a14:imgLayer r:embed="rId7">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160202051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t>Μαθηματικές </a:t>
            </a:r>
            <a:r>
              <a:rPr lang="el-GR" b="1" dirty="0" smtClean="0"/>
              <a:t>συναρτήσεις</a:t>
            </a:r>
            <a:r>
              <a:rPr lang="en-US" b="1" dirty="0" smtClean="0"/>
              <a:t> </a:t>
            </a:r>
            <a:r>
              <a:rPr lang="en-US" b="1" dirty="0"/>
              <a:t>(</a:t>
            </a:r>
            <a:r>
              <a:rPr lang="en-US" b="1" dirty="0" err="1"/>
              <a:t>math.h</a:t>
            </a:r>
            <a:r>
              <a:rPr lang="en-US" b="1" dirty="0"/>
              <a:t>)</a:t>
            </a:r>
            <a:endParaRPr lang="el-GR" b="1" dirty="0"/>
          </a:p>
        </p:txBody>
      </p:sp>
      <p:graphicFrame>
        <p:nvGraphicFramePr>
          <p:cNvPr id="6" name="Πίνακας 1" descr="Πίνακας: Πρώτη γραμμή. Συνάρτηση p o w, παρένθεση χ, κόμμα ψ, κλείσιμο παρένθεσης. Περιγραφή, δύναμη του χ είς την ψ. &#10;Δεύτερη γραμμή. Συνάρτηση s q r t, παρένθεση χ, κλείσιμο παρένθεσης. Περιγραφή, τετραγωνική ρίζα του χ.&#10;Τρίτη γραμμή. Συνάρτηση a b s, παρένθεση χ, κλείσιμο παρένθεσης. Περιγραφή, απόλυτη τιμή του χ.&#10;Τέταρτη γραμμή. Συνάρτηση e x p, παρένθεση χ, κλείσιμο παρένθεσης. Περιγραφή, υπολογίζει το e είς την χ.&#10;Πέμπτη γραμμή. Συνάρτηση cos, παρένθεση χ, κλείσιμο παρένθεσης. Περιγραφή, συνημίτονο γωνίας χ σε ακτίνια, radians.&#10;Έκτη  γραμμή. Συνάρτηση sin, παρένθεση χ, κλείσιμο παρένθεσης. Περιγραφή, ημίτονο γωνίας χ, σε ακτίνια.&#10;Έβδομη  γραμμή. Συνάρτηση tan, παρένθεση χ, κλείσιμο παρένθεσης. Περιγραφή, εφαπτομένη γωνίας χ, σε ακτίνια.&#10;Και πολλές άλλες συναρτήσεις.&#10;"/>
          <p:cNvGraphicFramePr>
            <a:graphicFrameLocks/>
          </p:cNvGraphicFramePr>
          <p:nvPr>
            <p:custDataLst>
              <p:tags r:id="rId2"/>
            </p:custDataLst>
            <p:extLst>
              <p:ext uri="{D42A27DB-BD31-4B8C-83A1-F6EECF244321}">
                <p14:modId xmlns:p14="http://schemas.microsoft.com/office/powerpoint/2010/main" val="2042159978"/>
              </p:ext>
            </p:extLst>
          </p:nvPr>
        </p:nvGraphicFramePr>
        <p:xfrm>
          <a:off x="755576" y="1772816"/>
          <a:ext cx="7632848" cy="4247098"/>
        </p:xfrm>
        <a:graphic>
          <a:graphicData uri="http://schemas.openxmlformats.org/drawingml/2006/table">
            <a:tbl>
              <a:tblPr firstRow="1"/>
              <a:tblGrid>
                <a:gridCol w="2664296"/>
                <a:gridCol w="4968552"/>
              </a:tblGrid>
              <a:tr h="516671">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400" b="1" i="0" u="none" strike="noStrike" cap="none" normalizeH="0" baseline="0" dirty="0" smtClean="0">
                          <a:ln>
                            <a:noFill/>
                          </a:ln>
                          <a:solidFill>
                            <a:schemeClr val="tx1"/>
                          </a:solidFill>
                          <a:effectLst/>
                          <a:latin typeface="+mn-lt"/>
                        </a:rPr>
                        <a:t>Συνάρτηση</a:t>
                      </a:r>
                      <a:endParaRPr kumimoji="0" lang="en-US" sz="2400" b="1" i="0" u="none" strike="noStrike" cap="none" normalizeH="0" baseline="0" dirty="0" smtClean="0">
                        <a:ln>
                          <a:noFill/>
                        </a:ln>
                        <a:solidFill>
                          <a:schemeClr val="tx1"/>
                        </a:solidFill>
                        <a:effectLst/>
                        <a:latin typeface="+mn-lt"/>
                      </a:endParaRPr>
                    </a:p>
                  </a:txBody>
                  <a:tcPr marT="45729" marB="45729"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CCCC00"/>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400" b="1" i="0" u="none" strike="noStrike" cap="none" normalizeH="0" baseline="0" dirty="0" smtClean="0">
                          <a:ln>
                            <a:noFill/>
                          </a:ln>
                          <a:solidFill>
                            <a:schemeClr val="tx1"/>
                          </a:solidFill>
                          <a:effectLst/>
                          <a:latin typeface="+mn-lt"/>
                        </a:rPr>
                        <a:t>Περιγραφή</a:t>
                      </a:r>
                      <a:endParaRPr kumimoji="0" lang="en-US" sz="2400" b="1" i="0" u="none" strike="noStrike" cap="none" normalizeH="0" baseline="0" dirty="0" smtClean="0">
                        <a:ln>
                          <a:noFill/>
                        </a:ln>
                        <a:solidFill>
                          <a:schemeClr val="tx1"/>
                        </a:solidFill>
                        <a:effectLst/>
                        <a:latin typeface="+mn-lt"/>
                      </a:endParaRPr>
                    </a:p>
                  </a:txBody>
                  <a:tcPr marT="45729" marB="45729"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CCCC00"/>
                    </a:solidFill>
                  </a:tcPr>
                </a:tc>
              </a:tr>
              <a:tr h="455593">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a:t>
                      </a:r>
                      <a:r>
                        <a:rPr kumimoji="0" lang="en-US" sz="2000" b="0" i="0" u="none" strike="noStrike" cap="none" normalizeH="0" baseline="0" noProof="0" dirty="0" err="1" smtClean="0">
                          <a:ln>
                            <a:noFill/>
                          </a:ln>
                          <a:solidFill>
                            <a:srgbClr val="000000"/>
                          </a:solidFill>
                          <a:effectLst/>
                          <a:latin typeface="+mn-lt"/>
                        </a:rPr>
                        <a:t>pow</a:t>
                      </a:r>
                      <a:r>
                        <a:rPr kumimoji="0" lang="en-US" sz="2000" b="0" i="0" u="none" strike="noStrike" cap="none" normalizeH="0" baseline="0" noProof="0" dirty="0" smtClean="0">
                          <a:ln>
                            <a:noFill/>
                          </a:ln>
                          <a:solidFill>
                            <a:srgbClr val="000000"/>
                          </a:solidFill>
                          <a:effectLst/>
                          <a:latin typeface="+mn-lt"/>
                        </a:rPr>
                        <a:t>(</a:t>
                      </a:r>
                      <a:r>
                        <a:rPr kumimoji="0" lang="en-US" sz="2000" b="0" i="0" u="none" strike="noStrike" cap="none" normalizeH="0" baseline="0" noProof="0" dirty="0" err="1" smtClean="0">
                          <a:ln>
                            <a:noFill/>
                          </a:ln>
                          <a:solidFill>
                            <a:srgbClr val="000000"/>
                          </a:solidFill>
                          <a:effectLst/>
                          <a:latin typeface="+mn-lt"/>
                        </a:rPr>
                        <a:t>x,y</a:t>
                      </a:r>
                      <a:r>
                        <a:rPr kumimoji="0" lang="en-US" sz="2000" b="0" i="0" u="none" strike="noStrike" cap="none" normalizeH="0" baseline="0" noProof="0" dirty="0" smtClean="0">
                          <a:ln>
                            <a:noFill/>
                          </a:ln>
                          <a:solidFill>
                            <a:srgbClr val="000000"/>
                          </a:solidFill>
                          <a:effectLst/>
                          <a:latin typeface="+mn-lt"/>
                        </a:rPr>
                        <a:t>)</a:t>
                      </a:r>
                    </a:p>
                  </a:txBody>
                  <a:tcPr marT="45729" marB="45729"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CECCB"/>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Δύναμη </a:t>
                      </a:r>
                      <a:r>
                        <a:rPr kumimoji="0" lang="el-GR" sz="2000" b="0" i="0" u="none" strike="noStrike" cap="none" normalizeH="0" baseline="0" noProof="0" dirty="0" err="1" smtClean="0">
                          <a:ln>
                            <a:noFill/>
                          </a:ln>
                          <a:solidFill>
                            <a:srgbClr val="000000"/>
                          </a:solidFill>
                          <a:effectLst/>
                          <a:latin typeface="+mn-lt"/>
                        </a:rPr>
                        <a:t>x</a:t>
                      </a:r>
                      <a:r>
                        <a:rPr kumimoji="0" lang="el-GR" sz="2000" b="0" i="0" u="none" strike="noStrike" cap="none" normalizeH="0" baseline="30000" noProof="0" dirty="0" err="1" smtClean="0">
                          <a:ln>
                            <a:noFill/>
                          </a:ln>
                          <a:solidFill>
                            <a:srgbClr val="000000"/>
                          </a:solidFill>
                          <a:effectLst/>
                          <a:latin typeface="+mn-lt"/>
                        </a:rPr>
                        <a:t>y</a:t>
                      </a:r>
                      <a:r>
                        <a:rPr kumimoji="0" lang="el-GR" sz="2000" b="0" i="0" u="none" strike="noStrike" cap="none" normalizeH="0" baseline="0" noProof="0" dirty="0" smtClean="0">
                          <a:ln>
                            <a:noFill/>
                          </a:ln>
                          <a:solidFill>
                            <a:srgbClr val="000000"/>
                          </a:solidFill>
                          <a:effectLst/>
                          <a:latin typeface="+mn-lt"/>
                        </a:rPr>
                        <a:t> </a:t>
                      </a:r>
                    </a:p>
                  </a:txBody>
                  <a:tcPr marT="45729" marB="45729"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CECCB"/>
                    </a:solidFill>
                  </a:tcPr>
                </a:tc>
              </a:tr>
              <a:tr h="455593">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smtClean="0">
                          <a:ln>
                            <a:noFill/>
                          </a:ln>
                          <a:solidFill>
                            <a:srgbClr val="000000"/>
                          </a:solidFill>
                          <a:effectLst/>
                          <a:latin typeface="+mn-lt"/>
                        </a:rPr>
                        <a:t> sqrt(x)</a:t>
                      </a:r>
                    </a:p>
                  </a:txBody>
                  <a:tcPr marT="45729" marB="45729"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6F6E7"/>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Τετραγωνική ρίζα του x</a:t>
                      </a:r>
                    </a:p>
                  </a:txBody>
                  <a:tcPr marT="45729" marB="45729"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6F6E7"/>
                    </a:solidFill>
                  </a:tcPr>
                </a:tc>
              </a:tr>
              <a:tr h="455593">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smtClean="0">
                          <a:ln>
                            <a:noFill/>
                          </a:ln>
                          <a:solidFill>
                            <a:srgbClr val="000000"/>
                          </a:solidFill>
                          <a:effectLst/>
                          <a:latin typeface="+mn-lt"/>
                        </a:rPr>
                        <a:t> abs(x)</a:t>
                      </a:r>
                    </a:p>
                  </a:txBody>
                  <a:tcPr marT="45729" marB="45729"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CECCB"/>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Απόλυτη τιμή του x</a:t>
                      </a:r>
                    </a:p>
                  </a:txBody>
                  <a:tcPr marT="45729" marB="45729"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CECCB"/>
                    </a:solidFill>
                  </a:tcPr>
                </a:tc>
              </a:tr>
              <a:tr h="455593">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smtClean="0">
                          <a:ln>
                            <a:noFill/>
                          </a:ln>
                          <a:solidFill>
                            <a:srgbClr val="000000"/>
                          </a:solidFill>
                          <a:effectLst/>
                          <a:latin typeface="+mn-lt"/>
                        </a:rPr>
                        <a:t> exp(x)</a:t>
                      </a:r>
                    </a:p>
                  </a:txBody>
                  <a:tcPr marT="45729" marB="45729"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6F6E7"/>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Υπολογίζει το </a:t>
                      </a:r>
                      <a:r>
                        <a:rPr kumimoji="0" lang="en-US" sz="2000" b="0" i="0" u="none" strike="noStrike" cap="none" normalizeH="0" baseline="0" noProof="0" dirty="0" smtClean="0">
                          <a:ln>
                            <a:noFill/>
                          </a:ln>
                          <a:solidFill>
                            <a:srgbClr val="000000"/>
                          </a:solidFill>
                          <a:effectLst/>
                          <a:latin typeface="+mn-lt"/>
                        </a:rPr>
                        <a:t>e</a:t>
                      </a:r>
                      <a:r>
                        <a:rPr kumimoji="0" lang="en-US" sz="2000" b="0" i="0" u="none" strike="noStrike" cap="none" normalizeH="0" baseline="30000" noProof="0" dirty="0" smtClean="0">
                          <a:ln>
                            <a:noFill/>
                          </a:ln>
                          <a:solidFill>
                            <a:srgbClr val="000000"/>
                          </a:solidFill>
                          <a:effectLst/>
                          <a:latin typeface="+mn-lt"/>
                        </a:rPr>
                        <a:t>x</a:t>
                      </a:r>
                      <a:endParaRPr kumimoji="0" lang="en-US" sz="2000" b="0" i="0" u="none" strike="noStrike" cap="none" normalizeH="0" baseline="0" noProof="0" dirty="0" smtClean="0">
                        <a:ln>
                          <a:noFill/>
                        </a:ln>
                        <a:solidFill>
                          <a:srgbClr val="000000"/>
                        </a:solidFill>
                        <a:effectLst/>
                        <a:latin typeface="+mn-lt"/>
                      </a:endParaRPr>
                    </a:p>
                  </a:txBody>
                  <a:tcPr marT="45729" marB="45729"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6F6E7"/>
                    </a:solidFill>
                  </a:tcPr>
                </a:tc>
              </a:tr>
              <a:tr h="541276">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smtClean="0">
                          <a:ln>
                            <a:noFill/>
                          </a:ln>
                          <a:solidFill>
                            <a:srgbClr val="000000"/>
                          </a:solidFill>
                          <a:effectLst/>
                          <a:latin typeface="+mn-lt"/>
                        </a:rPr>
                        <a:t> cos(x)</a:t>
                      </a:r>
                    </a:p>
                  </a:txBody>
                  <a:tcPr marT="45729" marB="45729"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CECCB"/>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Συνημίτονο γωνίας x σε ακτίνια (</a:t>
                      </a:r>
                      <a:r>
                        <a:rPr kumimoji="0" lang="el-GR" sz="2000" b="0" i="0" u="none" strike="noStrike" cap="none" normalizeH="0" baseline="0" noProof="0" dirty="0" err="1" smtClean="0">
                          <a:ln>
                            <a:noFill/>
                          </a:ln>
                          <a:solidFill>
                            <a:srgbClr val="000000"/>
                          </a:solidFill>
                          <a:effectLst/>
                          <a:latin typeface="+mn-lt"/>
                        </a:rPr>
                        <a:t>radians</a:t>
                      </a:r>
                      <a:r>
                        <a:rPr kumimoji="0" lang="el-GR" sz="2000" b="0" i="0" u="none" strike="noStrike" cap="none" normalizeH="0" baseline="0" noProof="0" dirty="0" smtClean="0">
                          <a:ln>
                            <a:noFill/>
                          </a:ln>
                          <a:solidFill>
                            <a:srgbClr val="000000"/>
                          </a:solidFill>
                          <a:effectLst/>
                          <a:latin typeface="+mn-lt"/>
                        </a:rPr>
                        <a:t>)</a:t>
                      </a:r>
                    </a:p>
                  </a:txBody>
                  <a:tcPr marT="45729" marB="45729"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CECCB"/>
                    </a:solidFill>
                  </a:tcPr>
                </a:tc>
              </a:tr>
              <a:tr h="455593">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smtClean="0">
                          <a:ln>
                            <a:noFill/>
                          </a:ln>
                          <a:solidFill>
                            <a:srgbClr val="000000"/>
                          </a:solidFill>
                          <a:effectLst/>
                          <a:latin typeface="+mn-lt"/>
                        </a:rPr>
                        <a:t> sin(x)</a:t>
                      </a:r>
                    </a:p>
                  </a:txBody>
                  <a:tcPr marT="45729" marB="45729"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6F6E7"/>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smtClean="0">
                          <a:ln>
                            <a:noFill/>
                          </a:ln>
                          <a:solidFill>
                            <a:srgbClr val="000000"/>
                          </a:solidFill>
                          <a:effectLst/>
                          <a:latin typeface="+mn-lt"/>
                        </a:rPr>
                        <a:t>Ημίτονο γωνίας x σε ακτίνια</a:t>
                      </a:r>
                    </a:p>
                  </a:txBody>
                  <a:tcPr marT="45729" marB="45729"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6F6E7"/>
                    </a:solidFill>
                  </a:tcPr>
                </a:tc>
              </a:tr>
              <a:tr h="455593">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tan(x)</a:t>
                      </a:r>
                    </a:p>
                  </a:txBody>
                  <a:tcPr marT="45729" marB="45729"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CECCB"/>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Εφαπτομένη γωνίας x σε ακτίνια</a:t>
                      </a:r>
                    </a:p>
                  </a:txBody>
                  <a:tcPr marT="45729" marB="45729"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CECCB"/>
                    </a:solidFill>
                  </a:tcPr>
                </a:tc>
              </a:tr>
              <a:tr h="455593">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dirty="0" smtClean="0">
                          <a:ln>
                            <a:noFill/>
                          </a:ln>
                          <a:solidFill>
                            <a:srgbClr val="000000"/>
                          </a:solidFill>
                          <a:effectLst/>
                          <a:latin typeface="+mn-lt"/>
                        </a:rPr>
                        <a:t>Και άλλες</a:t>
                      </a:r>
                      <a:endParaRPr kumimoji="0" lang="en-US" sz="2000" b="0" i="0" u="none" strike="noStrike" cap="none" normalizeH="0" baseline="0" dirty="0" smtClean="0">
                        <a:ln>
                          <a:noFill/>
                        </a:ln>
                        <a:solidFill>
                          <a:srgbClr val="000000"/>
                        </a:solidFill>
                        <a:effectLst/>
                        <a:latin typeface="+mn-lt"/>
                      </a:endParaRPr>
                    </a:p>
                  </a:txBody>
                  <a:tcPr marT="45729" marB="45729"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6F6E7"/>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mn-lt"/>
                        </a:rPr>
                        <a:t>…..</a:t>
                      </a:r>
                    </a:p>
                  </a:txBody>
                  <a:tcPr marT="45729" marB="45729"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6F6E7"/>
                    </a:solidFill>
                  </a:tcPr>
                </a:tc>
              </a:tr>
            </a:tbl>
          </a:graphicData>
        </a:graphic>
      </p:graphicFrame>
      <p:sp>
        <p:nvSpPr>
          <p:cNvPr id="4" name="Θέση υποσέλιδου 1" descr="."/>
          <p:cNvSpPr>
            <a:spLocks noGrp="1"/>
          </p:cNvSpPr>
          <p:nvPr>
            <p:ph type="ftr" sz="quarter" idx="11"/>
          </p:nvPr>
        </p:nvSpPr>
        <p:spPr/>
        <p:txBody>
          <a:bodyPr/>
          <a:lstStyle/>
          <a:p>
            <a:r>
              <a:rPr lang="el-GR" sz="1400" dirty="0" smtClean="0">
                <a:solidFill>
                  <a:schemeClr val="tx1"/>
                </a:solidFill>
              </a:rPr>
              <a:t>Συναρτήσεις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pPr/>
              <a:t>26</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356334020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Τριγωνομετρικές </a:t>
            </a:r>
            <a:r>
              <a:rPr lang="el-GR" b="1" dirty="0" smtClean="0"/>
              <a:t>συναρτήσεις</a:t>
            </a:r>
            <a:endParaRPr lang="el-GR" b="1" dirty="0"/>
          </a:p>
        </p:txBody>
      </p:sp>
      <p:sp>
        <p:nvSpPr>
          <p:cNvPr id="3" name="Θέση περιεχομένου 1"/>
          <p:cNvSpPr>
            <a:spLocks noGrp="1"/>
          </p:cNvSpPr>
          <p:nvPr>
            <p:ph idx="1"/>
          </p:nvPr>
        </p:nvSpPr>
        <p:spPr/>
        <p:txBody>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kern="0" dirty="0">
                <a:solidFill>
                  <a:srgbClr val="000000"/>
                </a:solidFill>
              </a:rPr>
              <a:t>Να γραφεί </a:t>
            </a:r>
            <a:r>
              <a:rPr lang="el-GR" kern="0" dirty="0" smtClean="0">
                <a:solidFill>
                  <a:srgbClr val="000000"/>
                </a:solidFill>
              </a:rPr>
              <a:t>πρόγραμμα, </a:t>
            </a:r>
            <a:r>
              <a:rPr lang="el-GR" kern="0" dirty="0">
                <a:solidFill>
                  <a:srgbClr val="000000"/>
                </a:solidFill>
              </a:rPr>
              <a:t>το </a:t>
            </a:r>
            <a:r>
              <a:rPr lang="el-GR" kern="0" dirty="0" smtClean="0">
                <a:solidFill>
                  <a:srgbClr val="000000"/>
                </a:solidFill>
              </a:rPr>
              <a:t>οποίο </a:t>
            </a:r>
            <a:r>
              <a:rPr lang="el-GR" kern="0" dirty="0">
                <a:solidFill>
                  <a:srgbClr val="000000"/>
                </a:solidFill>
              </a:rPr>
              <a:t>να </a:t>
            </a:r>
            <a:r>
              <a:rPr lang="el-GR" kern="0" dirty="0" smtClean="0">
                <a:solidFill>
                  <a:srgbClr val="000000"/>
                </a:solidFill>
              </a:rPr>
              <a:t>εκτυπώνει, έναν </a:t>
            </a:r>
            <a:r>
              <a:rPr lang="el-GR" kern="0" dirty="0">
                <a:solidFill>
                  <a:srgbClr val="000000"/>
                </a:solidFill>
              </a:rPr>
              <a:t>πίνακα </a:t>
            </a:r>
            <a:r>
              <a:rPr lang="el-GR" kern="0" dirty="0" smtClean="0">
                <a:solidFill>
                  <a:srgbClr val="000000"/>
                </a:solidFill>
              </a:rPr>
              <a:t>ημίτονων </a:t>
            </a:r>
            <a:r>
              <a:rPr lang="el-GR" kern="0" dirty="0">
                <a:solidFill>
                  <a:srgbClr val="000000"/>
                </a:solidFill>
              </a:rPr>
              <a:t>και </a:t>
            </a:r>
            <a:r>
              <a:rPr lang="el-GR" kern="0" dirty="0" smtClean="0">
                <a:solidFill>
                  <a:srgbClr val="000000"/>
                </a:solidFill>
              </a:rPr>
              <a:t>συνημίτονων, </a:t>
            </a:r>
            <a:r>
              <a:rPr lang="el-GR" kern="0" dirty="0">
                <a:solidFill>
                  <a:srgbClr val="000000"/>
                </a:solidFill>
              </a:rPr>
              <a:t>γωνιών από </a:t>
            </a:r>
            <a:r>
              <a:rPr lang="en-US" kern="0" dirty="0">
                <a:solidFill>
                  <a:srgbClr val="000000"/>
                </a:solidFill>
              </a:rPr>
              <a:t>0 </a:t>
            </a:r>
            <a:r>
              <a:rPr lang="el-GR" kern="0" dirty="0">
                <a:solidFill>
                  <a:srgbClr val="000000"/>
                </a:solidFill>
              </a:rPr>
              <a:t>μέχρι</a:t>
            </a:r>
            <a:r>
              <a:rPr lang="en-US" kern="0" dirty="0">
                <a:solidFill>
                  <a:srgbClr val="000000"/>
                </a:solidFill>
              </a:rPr>
              <a:t> 360 </a:t>
            </a:r>
            <a:r>
              <a:rPr lang="el-GR" kern="0" dirty="0">
                <a:solidFill>
                  <a:srgbClr val="000000"/>
                </a:solidFill>
              </a:rPr>
              <a:t>μοίρες</a:t>
            </a:r>
            <a:r>
              <a:rPr lang="en-US" kern="0" dirty="0">
                <a:solidFill>
                  <a:srgbClr val="000000"/>
                </a:solidFill>
              </a:rPr>
              <a:t>.</a:t>
            </a:r>
          </a:p>
          <a:p>
            <a:pPr marL="517525" lvl="0" indent="-517525" defTabSz="1008063" eaLnBrk="0" fontAlgn="base" hangingPunct="0">
              <a:spcAft>
                <a:spcPct val="0"/>
              </a:spcAft>
              <a:buClr>
                <a:srgbClr val="660000"/>
              </a:buClr>
              <a:buSzPct val="70000"/>
              <a:buFont typeface="Wingdings" panose="05000000000000000000" pitchFamily="2" charset="2"/>
              <a:buChar char="o"/>
            </a:pPr>
            <a:endParaRPr lang="en-US" kern="0" dirty="0">
              <a:solidFill>
                <a:srgbClr val="000000"/>
              </a:solidFill>
            </a:endParaRP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kern="0" dirty="0">
                <a:solidFill>
                  <a:srgbClr val="000000"/>
                </a:solidFill>
              </a:rPr>
              <a:t>Μετατροπή</a:t>
            </a:r>
            <a:r>
              <a:rPr lang="en-US" kern="0" dirty="0">
                <a:solidFill>
                  <a:srgbClr val="000000"/>
                </a:solidFill>
              </a:rPr>
              <a:t>: </a:t>
            </a:r>
            <a:r>
              <a:rPr lang="el-GR" kern="0" dirty="0">
                <a:solidFill>
                  <a:srgbClr val="000000"/>
                </a:solidFill>
              </a:rPr>
              <a:t>Μοίρες </a:t>
            </a:r>
            <a:r>
              <a:rPr lang="en-US" kern="0" dirty="0">
                <a:solidFill>
                  <a:srgbClr val="000000"/>
                </a:solidFill>
              </a:rPr>
              <a:t>D </a:t>
            </a:r>
            <a:r>
              <a:rPr lang="el-GR" kern="0" dirty="0">
                <a:solidFill>
                  <a:srgbClr val="000000"/>
                </a:solidFill>
              </a:rPr>
              <a:t>σε</a:t>
            </a:r>
            <a:r>
              <a:rPr lang="en-US" kern="0" dirty="0">
                <a:solidFill>
                  <a:srgbClr val="000000"/>
                </a:solidFill>
              </a:rPr>
              <a:t> </a:t>
            </a:r>
            <a:r>
              <a:rPr lang="el-GR" kern="0" dirty="0">
                <a:solidFill>
                  <a:srgbClr val="000000"/>
                </a:solidFill>
              </a:rPr>
              <a:t>ακτίνια</a:t>
            </a:r>
            <a:r>
              <a:rPr lang="en-US" kern="0" dirty="0">
                <a:solidFill>
                  <a:srgbClr val="000000"/>
                </a:solidFill>
              </a:rPr>
              <a:t> </a:t>
            </a:r>
            <a:r>
              <a:rPr lang="en-US" kern="0" dirty="0" smtClean="0">
                <a:solidFill>
                  <a:srgbClr val="000000"/>
                </a:solidFill>
              </a:rPr>
              <a:t>R</a:t>
            </a:r>
            <a:r>
              <a:rPr lang="el-GR" kern="0" dirty="0" smtClean="0">
                <a:solidFill>
                  <a:srgbClr val="000000"/>
                </a:solidFill>
              </a:rPr>
              <a:t>.</a:t>
            </a:r>
            <a:endParaRPr lang="en-US" kern="0" dirty="0">
              <a:solidFill>
                <a:srgbClr val="000000"/>
              </a:solidFill>
            </a:endParaRP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kern="0" dirty="0" smtClean="0">
                <a:solidFill>
                  <a:srgbClr val="000000"/>
                </a:solidFill>
              </a:rPr>
              <a:t>R</a:t>
            </a:r>
            <a:r>
              <a:rPr lang="el-GR" kern="0" dirty="0" smtClean="0">
                <a:solidFill>
                  <a:srgbClr val="000000"/>
                </a:solidFill>
              </a:rPr>
              <a:t> </a:t>
            </a:r>
            <a:r>
              <a:rPr lang="en-US" kern="0" dirty="0" smtClean="0">
                <a:solidFill>
                  <a:srgbClr val="000000"/>
                </a:solidFill>
              </a:rPr>
              <a:t>=</a:t>
            </a:r>
            <a:r>
              <a:rPr lang="el-GR" kern="0" dirty="0" smtClean="0">
                <a:solidFill>
                  <a:srgbClr val="000000"/>
                </a:solidFill>
              </a:rPr>
              <a:t> </a:t>
            </a:r>
            <a:r>
              <a:rPr lang="en-US" kern="0" dirty="0" smtClean="0">
                <a:solidFill>
                  <a:srgbClr val="000000"/>
                </a:solidFill>
              </a:rPr>
              <a:t>(3.14159</a:t>
            </a:r>
            <a:r>
              <a:rPr lang="el-GR" kern="0" dirty="0" smtClean="0">
                <a:solidFill>
                  <a:srgbClr val="000000"/>
                </a:solidFill>
              </a:rPr>
              <a:t> </a:t>
            </a:r>
            <a:r>
              <a:rPr lang="en-US" kern="0" dirty="0" smtClean="0">
                <a:solidFill>
                  <a:srgbClr val="000000"/>
                </a:solidFill>
              </a:rPr>
              <a:t>*</a:t>
            </a:r>
            <a:r>
              <a:rPr lang="el-GR" kern="0" dirty="0" smtClean="0">
                <a:solidFill>
                  <a:srgbClr val="000000"/>
                </a:solidFill>
              </a:rPr>
              <a:t> </a:t>
            </a:r>
            <a:r>
              <a:rPr lang="en-US" kern="0" dirty="0" smtClean="0">
                <a:solidFill>
                  <a:srgbClr val="000000"/>
                </a:solidFill>
              </a:rPr>
              <a:t>D)</a:t>
            </a:r>
            <a:r>
              <a:rPr lang="el-GR" kern="0" dirty="0" smtClean="0">
                <a:solidFill>
                  <a:srgbClr val="000000"/>
                </a:solidFill>
              </a:rPr>
              <a:t> </a:t>
            </a:r>
            <a:r>
              <a:rPr lang="en-US" kern="0" dirty="0" smtClean="0">
                <a:solidFill>
                  <a:srgbClr val="000000"/>
                </a:solidFill>
              </a:rPr>
              <a:t>/</a:t>
            </a:r>
            <a:r>
              <a:rPr lang="el-GR" kern="0" dirty="0" smtClean="0">
                <a:solidFill>
                  <a:srgbClr val="000000"/>
                </a:solidFill>
              </a:rPr>
              <a:t> </a:t>
            </a:r>
            <a:r>
              <a:rPr lang="en-US" kern="0" dirty="0" smtClean="0">
                <a:solidFill>
                  <a:srgbClr val="000000"/>
                </a:solidFill>
              </a:rPr>
              <a:t>180</a:t>
            </a:r>
            <a:r>
              <a:rPr lang="el-GR" kern="0" dirty="0" smtClean="0">
                <a:solidFill>
                  <a:srgbClr val="000000"/>
                </a:solidFill>
              </a:rPr>
              <a:t>.</a:t>
            </a:r>
            <a:endParaRPr lang="en-US" kern="0" dirty="0">
              <a:solidFill>
                <a:srgbClr val="000000"/>
              </a:solidFill>
            </a:endParaRP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Συναρτήσεις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pPr/>
              <a:t>27</a:t>
            </a:fld>
            <a:endParaRPr lang="el-GR" sz="1400" dirty="0">
              <a:solidFill>
                <a:schemeClr val="tx1"/>
              </a:solidFill>
            </a:endParaRPr>
          </a:p>
        </p:txBody>
      </p:sp>
    </p:spTree>
    <p:extLst>
      <p:ext uri="{BB962C8B-B14F-4D97-AF65-F5344CB8AC3E}">
        <p14:creationId xmlns:p14="http://schemas.microsoft.com/office/powerpoint/2010/main" val="314122354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Πρόγραμμα</a:t>
            </a:r>
          </a:p>
        </p:txBody>
      </p:sp>
      <p:sp>
        <p:nvSpPr>
          <p:cNvPr id="3" name="Θέση περιεχομένου 1" descr="Πρόγραμμα: # include, s t d i o τελεία h. Enter, # include, math τελεία h.  Enter, # define, P i, 3 τελεία 14159. Enter, int main. Enter,  άγκιστρο. Enter, int angle. Enter, float radians, κόμμα s, κόμμα c. Enter, print f, \ n, γωνία, \ t, ημίτονο, \ t, συνημίτονο. Enter, for, angle = 0, ερωτηματικό, angle μικρότερο ή ίσο του 360, ερωτηματικό, angle + +, άγκιστρο. Enter,  radians =, angle * P i,  διά 360. Enter,  s = sin , παρένθεση radians, κλείσιμο παρένθεσης. Enter, c = cos, παρένθεση radians, κλείσιμο παρένθεσης. Enter, print f, \ n, % 5 d, \ t, % .2 f, \ t, % .2 f, κόμμα angle, κόμμα s, κόμμα c. Enter,  κλείσιμο αγκίστρου. Enter,  return 0. Enter, κλείσιμο αγκίστρου.&#10;"/>
          <p:cNvSpPr>
            <a:spLocks noGrp="1"/>
          </p:cNvSpPr>
          <p:nvPr>
            <p:ph idx="1"/>
            <p:custDataLst>
              <p:tags r:id="rId2"/>
            </p:custDataLst>
          </p:nvPr>
        </p:nvSpPr>
        <p:spPr/>
        <p:txBody>
          <a:bodyPr>
            <a:normAutofit lnSpcReduction="10000"/>
          </a:bodyPr>
          <a:lstStyle/>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#include &lt;</a:t>
            </a:r>
            <a:r>
              <a:rPr lang="en-US" sz="2000" dirty="0" err="1" smtClean="0">
                <a:solidFill>
                  <a:srgbClr val="000000"/>
                </a:solidFill>
                <a:ea typeface="Arial Unicode MS" panose="020B0604020202020204" pitchFamily="34" charset="-128"/>
                <a:cs typeface="Arial Unicode MS" panose="020B0604020202020204" pitchFamily="34" charset="-128"/>
              </a:rPr>
              <a:t>stdio.h</a:t>
            </a:r>
            <a:r>
              <a:rPr lang="en-US" sz="20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#include &lt;</a:t>
            </a:r>
            <a:r>
              <a:rPr lang="en-US" sz="2000" dirty="0" err="1" smtClean="0">
                <a:solidFill>
                  <a:srgbClr val="000000"/>
                </a:solidFill>
                <a:ea typeface="Arial Unicode MS" panose="020B0604020202020204" pitchFamily="34" charset="-128"/>
                <a:cs typeface="Arial Unicode MS" panose="020B0604020202020204" pitchFamily="34" charset="-128"/>
              </a:rPr>
              <a:t>math.h</a:t>
            </a:r>
            <a:r>
              <a:rPr lang="en-US" sz="20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#define Pi 3.14159</a:t>
            </a:r>
          </a:p>
          <a:p>
            <a:pPr marL="0" lvl="0" indent="0" defTabSz="449263" fontAlgn="base" hangingPunct="0">
              <a:lnSpc>
                <a:spcPct val="93000"/>
              </a:lnSpc>
              <a:spcBef>
                <a:spcPct val="0"/>
              </a:spcBef>
              <a:spcAft>
                <a:spcPct val="0"/>
              </a:spcAft>
              <a:buClr>
                <a:srgbClr val="000000"/>
              </a:buClr>
              <a:buSzPct val="100000"/>
              <a:buNone/>
            </a:pP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main()</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angle;</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float radians, s, c;</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 </a:t>
            </a:r>
            <a:r>
              <a:rPr lang="el-GR" sz="2000" dirty="0" smtClean="0">
                <a:solidFill>
                  <a:srgbClr val="000000"/>
                </a:solidFill>
                <a:ea typeface="Arial Unicode MS" panose="020B0604020202020204" pitchFamily="34" charset="-128"/>
                <a:cs typeface="Arial Unicode MS" panose="020B0604020202020204" pitchFamily="34" charset="-128"/>
              </a:rPr>
              <a:t>Γωνία</a:t>
            </a:r>
            <a:r>
              <a:rPr lang="en-US" sz="2000" dirty="0" smtClean="0">
                <a:solidFill>
                  <a:srgbClr val="000000"/>
                </a:solidFill>
                <a:ea typeface="Arial Unicode MS" panose="020B0604020202020204" pitchFamily="34" charset="-128"/>
                <a:cs typeface="Arial Unicode MS" panose="020B0604020202020204" pitchFamily="34" charset="-128"/>
              </a:rPr>
              <a:t>\t </a:t>
            </a:r>
            <a:r>
              <a:rPr lang="el-GR" sz="2000" dirty="0" err="1" smtClean="0">
                <a:solidFill>
                  <a:srgbClr val="000000"/>
                </a:solidFill>
                <a:ea typeface="Arial Unicode MS" panose="020B0604020202020204" pitchFamily="34" charset="-128"/>
                <a:cs typeface="Arial Unicode MS" panose="020B0604020202020204" pitchFamily="34" charset="-128"/>
              </a:rPr>
              <a:t>ημ</a:t>
            </a:r>
            <a:r>
              <a:rPr lang="en-US" sz="2000" dirty="0" smtClean="0">
                <a:solidFill>
                  <a:srgbClr val="000000"/>
                </a:solidFill>
                <a:ea typeface="Arial Unicode MS" panose="020B0604020202020204" pitchFamily="34" charset="-128"/>
                <a:cs typeface="Arial Unicode MS" panose="020B0604020202020204" pitchFamily="34" charset="-128"/>
              </a:rPr>
              <a:t> \t </a:t>
            </a:r>
            <a:r>
              <a:rPr lang="el-GR" sz="2000" dirty="0" smtClean="0">
                <a:solidFill>
                  <a:srgbClr val="000000"/>
                </a:solidFill>
                <a:ea typeface="Arial Unicode MS" panose="020B0604020202020204" pitchFamily="34" charset="-128"/>
                <a:cs typeface="Arial Unicode MS" panose="020B0604020202020204" pitchFamily="34" charset="-128"/>
              </a:rPr>
              <a:t>συν</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for (angle=0; angle&lt;=360; angle++) {</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000000"/>
                </a:solidFill>
                <a:ea typeface="Arial Unicode MS" panose="020B0604020202020204" pitchFamily="34" charset="-128"/>
                <a:cs typeface="Arial Unicode MS" panose="020B0604020202020204" pitchFamily="34" charset="-128"/>
              </a:rPr>
              <a:t>        radians = (angle*Pi) / 360</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s = sin(radians);</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c = </a:t>
            </a:r>
            <a:r>
              <a:rPr lang="en-US" sz="2000" dirty="0" err="1" smtClean="0">
                <a:solidFill>
                  <a:srgbClr val="000000"/>
                </a:solidFill>
                <a:ea typeface="Arial Unicode MS" panose="020B0604020202020204" pitchFamily="34" charset="-128"/>
                <a:cs typeface="Arial Unicode MS" panose="020B0604020202020204" pitchFamily="34" charset="-128"/>
              </a:rPr>
              <a:t>cos</a:t>
            </a:r>
            <a:r>
              <a:rPr lang="en-US" sz="2000" dirty="0" smtClean="0">
                <a:solidFill>
                  <a:srgbClr val="000000"/>
                </a:solidFill>
                <a:ea typeface="Arial Unicode MS" panose="020B0604020202020204" pitchFamily="34" charset="-128"/>
                <a:cs typeface="Arial Unicode MS" panose="020B0604020202020204" pitchFamily="34" charset="-128"/>
              </a:rPr>
              <a:t>(radians);</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 %5d  \t %.2f  \t %.2f", angle, s, c);</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return 0;</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endParaRPr lang="en-US"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Συναρτήσεις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pPr/>
              <a:t>28</a:t>
            </a:fld>
            <a:endParaRPr lang="el-GR" sz="1400" dirty="0">
              <a:solidFill>
                <a:schemeClr val="tx1"/>
              </a:solidFill>
            </a:endParaRPr>
          </a:p>
        </p:txBody>
      </p:sp>
      <p:pic>
        <p:nvPicPr>
          <p:cNvPr id="6" name="Εικόνα 1" descr="Εικονίδιο μετάβασης στα Περιεχόμενα.">
            <a:hlinkClick r:id="rId4" action="ppaction://hlinksldjump" tooltip="Επιστροφή στα Περιεχόμενα"/>
          </p:cNvPr>
          <p:cNvPicPr>
            <a:picLocks noChangeAspect="1"/>
          </p:cNvPicPr>
          <p:nvPr/>
        </p:nvPicPr>
        <p:blipFill>
          <a:blip r:embed="rId5">
            <a:extLst>
              <a:ext uri="{BEBA8EAE-BF5A-486C-A8C5-ECC9F3942E4B}">
                <a14:imgProps xmlns:a14="http://schemas.microsoft.com/office/drawing/2010/main">
                  <a14:imgLayer r:embed="rId6">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150111509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Συναρτήσεις </a:t>
            </a:r>
            <a:r>
              <a:rPr lang="el-GR" b="1" dirty="0" smtClean="0"/>
              <a:t>χρόνου</a:t>
            </a:r>
            <a:r>
              <a:rPr lang="en-US" b="1" dirty="0" smtClean="0"/>
              <a:t> </a:t>
            </a:r>
            <a:r>
              <a:rPr lang="en-US" b="1" dirty="0"/>
              <a:t>(</a:t>
            </a:r>
            <a:r>
              <a:rPr lang="en-US" b="1" dirty="0" err="1"/>
              <a:t>time.h</a:t>
            </a:r>
            <a:r>
              <a:rPr lang="en-US" b="1" dirty="0"/>
              <a:t>)</a:t>
            </a:r>
            <a:endParaRPr lang="el-GR" b="1" dirty="0"/>
          </a:p>
        </p:txBody>
      </p:sp>
      <p:graphicFrame>
        <p:nvGraphicFramePr>
          <p:cNvPr id="5" name="Πίνακας 1" descr="Πίνακας: Πρώτη γραμμή. Συνάρτηση, t = time, παρένθεση null, κλείσιμο παρένθεσης. Περιγραφή, επιστρέφει στο t, την τρέχουσα ώρα, μετρούμενη σε δευτερόλεπτα, από τα μεσάνυχτα της πρώτης Ιανουαρίου, του 1970,  G M T .&#10;Δεύτερη γραμμή. Συνάρτηση, c time, παρένθεση &amp; t, κλείσιμο παρένθεσης. Περιγραφή, μετατρέπει την ώρα t, που επιστράφηκε από την συνάρτηση time, σε μία συμβολοσειρά, με την τρέχουσα ημερομηνία και ώρα.&#10;&#10;"/>
          <p:cNvGraphicFramePr>
            <a:graphicFrameLocks/>
          </p:cNvGraphicFramePr>
          <p:nvPr>
            <p:custDataLst>
              <p:tags r:id="rId2"/>
            </p:custDataLst>
            <p:extLst>
              <p:ext uri="{D42A27DB-BD31-4B8C-83A1-F6EECF244321}">
                <p14:modId xmlns:p14="http://schemas.microsoft.com/office/powerpoint/2010/main" val="3463159844"/>
              </p:ext>
            </p:extLst>
          </p:nvPr>
        </p:nvGraphicFramePr>
        <p:xfrm>
          <a:off x="467544" y="1700808"/>
          <a:ext cx="8208912" cy="3235982"/>
        </p:xfrm>
        <a:graphic>
          <a:graphicData uri="http://schemas.openxmlformats.org/drawingml/2006/table">
            <a:tbl>
              <a:tblPr firstRow="1"/>
              <a:tblGrid>
                <a:gridCol w="2141455"/>
                <a:gridCol w="6067457"/>
              </a:tblGrid>
              <a:tr h="504056">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400" b="1" i="0" u="none" strike="noStrike" cap="none" normalizeH="0" baseline="0" dirty="0" smtClean="0">
                          <a:ln>
                            <a:noFill/>
                          </a:ln>
                          <a:solidFill>
                            <a:schemeClr val="tx1"/>
                          </a:solidFill>
                          <a:effectLst/>
                          <a:latin typeface="+mn-lt"/>
                        </a:rPr>
                        <a:t>Συνάρτηση</a:t>
                      </a:r>
                      <a:endParaRPr kumimoji="0" lang="en-US" sz="2400" b="1" i="0" u="none" strike="noStrike" cap="none" normalizeH="0" baseline="0" dirty="0" smtClean="0">
                        <a:ln>
                          <a:noFill/>
                        </a:ln>
                        <a:solidFill>
                          <a:schemeClr val="tx1"/>
                        </a:solidFill>
                        <a:effectLst/>
                        <a:latin typeface="+mn-lt"/>
                      </a:endParaRPr>
                    </a:p>
                  </a:txBody>
                  <a:tcPr marT="45730" marB="45730"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CCCC00"/>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400" b="1" i="0" u="none" strike="noStrike" cap="none" normalizeH="0" baseline="0" dirty="0" smtClean="0">
                          <a:ln>
                            <a:noFill/>
                          </a:ln>
                          <a:solidFill>
                            <a:schemeClr val="tx1"/>
                          </a:solidFill>
                          <a:effectLst/>
                          <a:latin typeface="+mn-lt"/>
                        </a:rPr>
                        <a:t>Περιγραφή</a:t>
                      </a:r>
                      <a:endParaRPr kumimoji="0" lang="en-US" sz="2400" b="1" i="0" u="none" strike="noStrike" cap="none" normalizeH="0" baseline="0" dirty="0" smtClean="0">
                        <a:ln>
                          <a:noFill/>
                        </a:ln>
                        <a:solidFill>
                          <a:schemeClr val="tx1"/>
                        </a:solidFill>
                        <a:effectLst/>
                        <a:latin typeface="+mn-lt"/>
                      </a:endParaRPr>
                    </a:p>
                  </a:txBody>
                  <a:tcPr marT="45730" marB="45730"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CCCC00"/>
                    </a:solidFill>
                  </a:tcPr>
                </a:tc>
              </a:tr>
              <a:tr h="1365963">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smtClean="0">
                          <a:ln>
                            <a:noFill/>
                          </a:ln>
                          <a:solidFill>
                            <a:srgbClr val="000000"/>
                          </a:solidFill>
                          <a:effectLst/>
                          <a:latin typeface="+mn-lt"/>
                        </a:rPr>
                        <a:t> t = time(NULL);</a:t>
                      </a:r>
                    </a:p>
                  </a:txBody>
                  <a:tcPr marT="45730" marB="45730"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CECCB"/>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Επιστρέφει στο t, την τρέχουσα ώρα (μετρούμενη σε δευτερόλεπτα, από τα μεσάνυχτα της 1 Ιανουαρίου, του 1970,  </a:t>
                      </a:r>
                      <a:r>
                        <a:rPr kumimoji="0" lang="en-US" sz="2000" b="0" i="0" u="none" strike="noStrike" cap="none" normalizeH="0" baseline="0" noProof="0" dirty="0" smtClean="0">
                          <a:ln>
                            <a:noFill/>
                          </a:ln>
                          <a:solidFill>
                            <a:srgbClr val="000000"/>
                          </a:solidFill>
                          <a:effectLst/>
                          <a:latin typeface="+mn-lt"/>
                        </a:rPr>
                        <a:t>GMT</a:t>
                      </a:r>
                      <a:r>
                        <a:rPr kumimoji="0" lang="el-GR" sz="2000" b="0" i="0" u="none" strike="noStrike" cap="none" normalizeH="0" baseline="0" noProof="0" dirty="0" smtClean="0">
                          <a:ln>
                            <a:noFill/>
                          </a:ln>
                          <a:solidFill>
                            <a:srgbClr val="000000"/>
                          </a:solidFill>
                          <a:effectLst/>
                          <a:latin typeface="+mn-lt"/>
                        </a:rPr>
                        <a:t>)</a:t>
                      </a:r>
                    </a:p>
                  </a:txBody>
                  <a:tcPr marT="45730" marB="45730"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CECCB"/>
                    </a:solidFill>
                  </a:tcPr>
                </a:tc>
              </a:tr>
              <a:tr h="1365963">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a:t>
                      </a:r>
                      <a:r>
                        <a:rPr kumimoji="0" lang="en-US" sz="2000" b="0" i="0" u="none" strike="noStrike" cap="none" normalizeH="0" baseline="0" noProof="0" dirty="0" err="1" smtClean="0">
                          <a:ln>
                            <a:noFill/>
                          </a:ln>
                          <a:solidFill>
                            <a:srgbClr val="000000"/>
                          </a:solidFill>
                          <a:effectLst/>
                          <a:latin typeface="+mn-lt"/>
                        </a:rPr>
                        <a:t>ctime</a:t>
                      </a:r>
                      <a:r>
                        <a:rPr kumimoji="0" lang="en-US" sz="2000" b="0" i="0" u="none" strike="noStrike" cap="none" normalizeH="0" baseline="0" noProof="0" dirty="0" smtClean="0">
                          <a:ln>
                            <a:noFill/>
                          </a:ln>
                          <a:solidFill>
                            <a:srgbClr val="000000"/>
                          </a:solidFill>
                          <a:effectLst/>
                          <a:latin typeface="+mn-lt"/>
                        </a:rPr>
                        <a:t>(&amp;t)</a:t>
                      </a:r>
                    </a:p>
                  </a:txBody>
                  <a:tcPr marT="45730" marB="45730"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6F6E7"/>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Μετατρέπει την ώρα t που επιστράφηκε από την </a:t>
                      </a:r>
                      <a:r>
                        <a:rPr kumimoji="0" lang="en-US" sz="2000" b="0" i="0" u="none" strike="noStrike" cap="none" normalizeH="0" baseline="0" noProof="0" dirty="0" smtClean="0">
                          <a:ln>
                            <a:noFill/>
                          </a:ln>
                          <a:solidFill>
                            <a:srgbClr val="000000"/>
                          </a:solidFill>
                          <a:effectLst/>
                          <a:latin typeface="+mn-lt"/>
                        </a:rPr>
                        <a:t>time</a:t>
                      </a:r>
                      <a:r>
                        <a:rPr kumimoji="0" lang="el-GR" sz="2000" b="0" i="0" u="none" strike="noStrike" cap="none" normalizeH="0" baseline="0" noProof="0" dirty="0" smtClean="0">
                          <a:ln>
                            <a:noFill/>
                          </a:ln>
                          <a:solidFill>
                            <a:srgbClr val="000000"/>
                          </a:solidFill>
                          <a:effectLst/>
                          <a:latin typeface="+mn-lt"/>
                        </a:rPr>
                        <a:t>(), σε μία συμβολοσειρά, με την τρέχουσα ημερομηνία και ώρα</a:t>
                      </a:r>
                    </a:p>
                  </a:txBody>
                  <a:tcPr marT="45730" marB="45730"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6F6E7"/>
                    </a:solidFill>
                  </a:tcPr>
                </a:tc>
              </a:tr>
            </a:tbl>
          </a:graphicData>
        </a:graphic>
      </p:graphicFrame>
      <p:sp>
        <p:nvSpPr>
          <p:cNvPr id="3" name="Θέση υποσέλιδου 1" descr="."/>
          <p:cNvSpPr>
            <a:spLocks noGrp="1"/>
          </p:cNvSpPr>
          <p:nvPr>
            <p:ph type="ftr" sz="quarter" idx="11"/>
          </p:nvPr>
        </p:nvSpPr>
        <p:spPr/>
        <p:txBody>
          <a:bodyPr/>
          <a:lstStyle/>
          <a:p>
            <a:r>
              <a:rPr lang="el-GR" sz="1400" dirty="0" smtClean="0">
                <a:solidFill>
                  <a:schemeClr val="tx1"/>
                </a:solidFill>
              </a:rPr>
              <a:t>Συναρτήσεις</a:t>
            </a:r>
            <a:endParaRPr lang="el-GR" sz="1400" dirty="0">
              <a:solidFill>
                <a:schemeClr val="tx1"/>
              </a:solidFill>
            </a:endParaRPr>
          </a:p>
        </p:txBody>
      </p:sp>
      <p:sp>
        <p:nvSpPr>
          <p:cNvPr id="4"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pPr/>
              <a:t>29</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20217607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Τίτλος 1"/>
          <p:cNvSpPr>
            <a:spLocks noGrp="1"/>
          </p:cNvSpPr>
          <p:nvPr>
            <p:ph type="title"/>
          </p:nvPr>
        </p:nvSpPr>
        <p:spPr/>
        <p:txBody>
          <a:bodyPr/>
          <a:lstStyle/>
          <a:p>
            <a:pPr eaLnBrk="1" hangingPunct="1"/>
            <a:r>
              <a:rPr lang="el-GR" b="1" dirty="0" smtClean="0"/>
              <a:t>Χρηματοδότηση </a:t>
            </a:r>
          </a:p>
        </p:txBody>
      </p:sp>
      <p:sp>
        <p:nvSpPr>
          <p:cNvPr id="4099" name="Θέση περιεχομένου 1"/>
          <p:cNvSpPr>
            <a:spLocks noGrp="1"/>
          </p:cNvSpPr>
          <p:nvPr>
            <p:ph idx="1"/>
          </p:nvPr>
        </p:nvSpPr>
        <p:spPr/>
        <p:txBody>
          <a:bodyPr/>
          <a:lstStyle/>
          <a:p>
            <a:pPr eaLnBrk="1" hangingPunct="1"/>
            <a:r>
              <a:rPr lang="el-GR" sz="2400" dirty="0" smtClean="0"/>
              <a:t>Το παρόν εκπαιδευτικό υλικό έχει αναπτυχθεί στα πλαίσια του εκπαιδευτικού έργου του διδάσκοντα</a:t>
            </a:r>
            <a:r>
              <a:rPr lang="en-US" sz="2400" dirty="0" smtClean="0"/>
              <a:t>.</a:t>
            </a:r>
            <a:r>
              <a:rPr lang="el-GR" sz="2400" dirty="0" smtClean="0"/>
              <a:t> </a:t>
            </a:r>
          </a:p>
          <a:p>
            <a:pPr eaLnBrk="1" hangingPunct="1"/>
            <a:r>
              <a:rPr lang="el-GR" sz="24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r>
              <a:rPr lang="en-US" sz="2400" dirty="0" smtClean="0"/>
              <a:t>. </a:t>
            </a:r>
            <a:endParaRPr lang="el-GR" sz="2400" dirty="0" smtClean="0"/>
          </a:p>
        </p:txBody>
      </p:sp>
      <p:pic>
        <p:nvPicPr>
          <p:cNvPr id="6" name="Εικόνα 1" descr=" Λογότυπο Επιχειρησιακού Προγράμματος Εκπαίδευση και Δια βίου Μάθηση.   " title="Λογότυπο Χρηματοδότησης. ">
            <a:hlinkClick r:id="rId3" tooltip="Μετάβαση σε www.edulll.gr"/>
          </p:cNvPr>
          <p:cNvPicPr>
            <a:picLocks noChangeAspect="1" noChangeArrowheads="1"/>
          </p:cNvPicPr>
          <p:nvPr/>
        </p:nvPicPr>
        <p:blipFill>
          <a:blip r:embed="rId4"/>
          <a:srcRect/>
          <a:stretch>
            <a:fillRect/>
          </a:stretch>
        </p:blipFill>
        <p:spPr bwMode="auto">
          <a:xfrm>
            <a:off x="684213" y="4221163"/>
            <a:ext cx="7848600" cy="2016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3</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299149501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Παράδειγμα με την </a:t>
            </a:r>
            <a:r>
              <a:rPr lang="en-US" b="1" dirty="0" err="1" smtClean="0"/>
              <a:t>time.h</a:t>
            </a:r>
            <a:endParaRPr lang="el-GR" b="1" dirty="0"/>
          </a:p>
        </p:txBody>
      </p:sp>
      <p:sp>
        <p:nvSpPr>
          <p:cNvPr id="3" name="Θέση περιεχομένου 1" descr="Πρόγραμμα: # include, s t d i o τελεία h. Enter, # include, time τελεία h. Enter, int main, άγκιστρο. Enter, time underscore t,  t. Enter, t = time, παρένθεση null, κλείσιμο παρένθεσης. Enter, print f, \ n,  η τρέχουσα ημερομηνία και ώρα είναι. Enter, print f, \ n, \ n, % s, \ n, \ n, κόμμα c time, παρένθεση &amp; t, κλείσιμο παρένθεσης. Enter, return 0. Enter, κλείσιμο αγκίστρου.  Στην έξοδο του προγράμματος, θα εκτυπωθούν τα εξής: Η τρέχουσα ημερομηνία και ώρα είναι, &#10; Friday, November, eighteen, 11 ώρες, 33 λεπτά, και 56 δεύτερα, 2011.&#10;"/>
          <p:cNvSpPr>
            <a:spLocks noGrp="1"/>
          </p:cNvSpPr>
          <p:nvPr>
            <p:ph idx="1"/>
            <p:custDataLst>
              <p:tags r:id="rId1"/>
            </p:custDataLst>
          </p:nvPr>
        </p:nvSpPr>
        <p:spPr/>
        <p:txBody>
          <a:bodyPr/>
          <a:lstStyle/>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#include &lt;</a:t>
            </a:r>
            <a:r>
              <a:rPr lang="en-US" sz="2000" dirty="0" err="1" smtClean="0">
                <a:solidFill>
                  <a:srgbClr val="000000"/>
                </a:solidFill>
                <a:ea typeface="Arial Unicode MS" panose="020B0604020202020204" pitchFamily="34" charset="-128"/>
                <a:cs typeface="Arial Unicode MS" panose="020B0604020202020204" pitchFamily="34" charset="-128"/>
              </a:rPr>
              <a:t>stdio.h</a:t>
            </a:r>
            <a:r>
              <a:rPr lang="en-US" sz="20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C00000"/>
                </a:solidFill>
                <a:ea typeface="Arial Unicode MS" panose="020B0604020202020204" pitchFamily="34" charset="-128"/>
                <a:cs typeface="Arial Unicode MS" panose="020B0604020202020204" pitchFamily="34" charset="-128"/>
              </a:rPr>
              <a:t>#include &lt;</a:t>
            </a:r>
            <a:r>
              <a:rPr lang="en-US" sz="2000" b="1" dirty="0" err="1" smtClean="0">
                <a:solidFill>
                  <a:srgbClr val="C00000"/>
                </a:solidFill>
                <a:ea typeface="Arial Unicode MS" panose="020B0604020202020204" pitchFamily="34" charset="-128"/>
                <a:cs typeface="Arial Unicode MS" panose="020B0604020202020204" pitchFamily="34" charset="-128"/>
              </a:rPr>
              <a:t>time.h</a:t>
            </a:r>
            <a:r>
              <a:rPr lang="en-US" sz="2000" b="1" dirty="0" smtClean="0">
                <a:solidFill>
                  <a:srgbClr val="C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93000"/>
              </a:lnSpc>
              <a:spcBef>
                <a:spcPct val="0"/>
              </a:spcBef>
              <a:spcAft>
                <a:spcPct val="0"/>
              </a:spcAft>
              <a:buClr>
                <a:srgbClr val="000000"/>
              </a:buClr>
              <a:buSzPct val="100000"/>
              <a:buNone/>
            </a:pP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main()</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b="1" dirty="0" smtClean="0">
                <a:solidFill>
                  <a:srgbClr val="FF0000"/>
                </a:solidFill>
                <a:ea typeface="Arial Unicode MS" panose="020B0604020202020204" pitchFamily="34" charset="-128"/>
                <a:cs typeface="Arial Unicode MS" panose="020B0604020202020204" pitchFamily="34" charset="-128"/>
              </a:rPr>
              <a:t>  </a:t>
            </a:r>
            <a:r>
              <a:rPr lang="en-US" sz="2000" b="1" dirty="0" err="1" smtClean="0">
                <a:solidFill>
                  <a:srgbClr val="C00000"/>
                </a:solidFill>
                <a:ea typeface="Arial Unicode MS" panose="020B0604020202020204" pitchFamily="34" charset="-128"/>
                <a:cs typeface="Arial Unicode MS" panose="020B0604020202020204" pitchFamily="34" charset="-128"/>
              </a:rPr>
              <a:t>time_t</a:t>
            </a:r>
            <a:r>
              <a:rPr lang="en-US" sz="2000" b="1" dirty="0" smtClean="0">
                <a:solidFill>
                  <a:srgbClr val="C00000"/>
                </a:solidFill>
                <a:ea typeface="Arial Unicode MS" panose="020B0604020202020204" pitchFamily="34" charset="-128"/>
                <a:cs typeface="Arial Unicode MS" panose="020B0604020202020204" pitchFamily="34" charset="-128"/>
              </a:rPr>
              <a:t> t</a:t>
            </a:r>
            <a:r>
              <a:rPr lang="en-US" sz="2000" dirty="0" smtClean="0">
                <a:ea typeface="Arial Unicode MS" panose="020B0604020202020204" pitchFamily="34" charset="-128"/>
                <a:cs typeface="Arial Unicode MS" panose="020B0604020202020204" pitchFamily="34" charset="-128"/>
              </a:rPr>
              <a:t>;</a:t>
            </a:r>
            <a:r>
              <a:rPr lang="en-US" sz="2000" dirty="0" smtClean="0">
                <a:solidFill>
                  <a:srgbClr val="C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C00000"/>
                </a:solidFill>
                <a:ea typeface="Arial Unicode MS" panose="020B0604020202020204" pitchFamily="34" charset="-128"/>
                <a:cs typeface="Arial Unicode MS" panose="020B0604020202020204" pitchFamily="34" charset="-128"/>
              </a:rPr>
              <a:t>    t = time(NULL)</a:t>
            </a:r>
            <a:r>
              <a:rPr lang="en-US" sz="2000" dirty="0" smtClean="0">
                <a:ea typeface="Arial Unicode MS" panose="020B0604020202020204" pitchFamily="34" charset="-128"/>
                <a:cs typeface="Arial Unicode MS" panose="020B0604020202020204" pitchFamily="34" charset="-128"/>
              </a:rPr>
              <a:t>;</a:t>
            </a:r>
            <a:r>
              <a:rPr lang="en-US" sz="2000" b="1" dirty="0" smtClean="0">
                <a:solidFill>
                  <a:srgbClr val="C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 </a:t>
            </a:r>
            <a:r>
              <a:rPr lang="el-GR" sz="2000" dirty="0" smtClean="0">
                <a:solidFill>
                  <a:srgbClr val="000000"/>
                </a:solidFill>
                <a:ea typeface="Arial Unicode MS" panose="020B0604020202020204" pitchFamily="34" charset="-128"/>
                <a:cs typeface="Arial Unicode MS" panose="020B0604020202020204" pitchFamily="34" charset="-128"/>
              </a:rPr>
              <a:t>Η τρέχουσα ημερομηνία και ώρα είναι</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("\n\n %s \n\n", </a:t>
            </a:r>
            <a:r>
              <a:rPr lang="en-US" sz="2000" b="1" dirty="0" err="1" smtClean="0">
                <a:solidFill>
                  <a:srgbClr val="C00000"/>
                </a:solidFill>
                <a:ea typeface="Arial Unicode MS" panose="020B0604020202020204" pitchFamily="34" charset="-128"/>
                <a:cs typeface="Arial Unicode MS" panose="020B0604020202020204" pitchFamily="34" charset="-128"/>
              </a:rPr>
              <a:t>ctime</a:t>
            </a:r>
            <a:r>
              <a:rPr lang="en-US" sz="2000" b="1" dirty="0" smtClean="0">
                <a:solidFill>
                  <a:srgbClr val="C00000"/>
                </a:solidFill>
                <a:ea typeface="Arial Unicode MS" panose="020B0604020202020204" pitchFamily="34" charset="-128"/>
                <a:cs typeface="Arial Unicode MS" panose="020B0604020202020204" pitchFamily="34" charset="-128"/>
              </a:rPr>
              <a:t>(&amp;t)</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return 0;</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endParaRPr lang="en-US" sz="2000" dirty="0" smtClean="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l-GR" sz="2000" dirty="0" smtClean="0">
                <a:solidFill>
                  <a:srgbClr val="000000"/>
                </a:solidFill>
                <a:ea typeface="Arial Unicode MS" panose="020B0604020202020204" pitchFamily="34" charset="-128"/>
                <a:cs typeface="Arial Unicode MS" panose="020B0604020202020204" pitchFamily="34" charset="-128"/>
              </a:rPr>
              <a:t>Έξοδος:</a:t>
            </a:r>
          </a:p>
          <a:p>
            <a:pPr marL="0" lvl="0" indent="0" defTabSz="449263" fontAlgn="base" hangingPunct="0">
              <a:lnSpc>
                <a:spcPct val="93000"/>
              </a:lnSpc>
              <a:spcBef>
                <a:spcPct val="0"/>
              </a:spcBef>
              <a:spcAft>
                <a:spcPct val="0"/>
              </a:spcAft>
              <a:buClr>
                <a:srgbClr val="000000"/>
              </a:buClr>
              <a:buSzPct val="100000"/>
              <a:buNone/>
            </a:pPr>
            <a:r>
              <a:rPr lang="el-GR" sz="2000" dirty="0" smtClean="0">
                <a:solidFill>
                  <a:srgbClr val="000000"/>
                </a:solidFill>
                <a:ea typeface="Arial Unicode MS" panose="020B0604020202020204" pitchFamily="34" charset="-128"/>
                <a:cs typeface="Arial Unicode MS" panose="020B0604020202020204" pitchFamily="34" charset="-128"/>
              </a:rPr>
              <a:t>Η τρέχουσα ημερομηνία και ώρα είναι: </a:t>
            </a:r>
          </a:p>
          <a:p>
            <a:pPr marL="0" lvl="0" indent="0" defTabSz="449263" fontAlgn="base" hangingPunct="0">
              <a:lnSpc>
                <a:spcPct val="93000"/>
              </a:lnSpc>
              <a:spcBef>
                <a:spcPct val="0"/>
              </a:spcBef>
              <a:spcAft>
                <a:spcPct val="0"/>
              </a:spcAft>
              <a:buClr>
                <a:srgbClr val="000000"/>
              </a:buClr>
              <a:buSzPct val="100000"/>
              <a:buNone/>
            </a:pPr>
            <a:endParaRPr lang="en-US" sz="2000" dirty="0" smtClean="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Fri Nov 18 11:33:56 2011</a:t>
            </a:r>
          </a:p>
          <a:p>
            <a:endParaRPr lang="en-US"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Συναρτήσεις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pPr/>
              <a:t>30</a:t>
            </a:fld>
            <a:endParaRPr lang="el-GR" sz="1400" dirty="0">
              <a:solidFill>
                <a:schemeClr val="tx1"/>
              </a:solidFill>
            </a:endParaRPr>
          </a:p>
        </p:txBody>
      </p:sp>
    </p:spTree>
    <p:extLst>
      <p:ext uri="{BB962C8B-B14F-4D97-AF65-F5344CB8AC3E}">
        <p14:creationId xmlns:p14="http://schemas.microsoft.com/office/powerpoint/2010/main" val="407105846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Μέτρηση </a:t>
            </a:r>
            <a:r>
              <a:rPr lang="el-GR" b="1" dirty="0" smtClean="0"/>
              <a:t>χρόνου </a:t>
            </a:r>
            <a:r>
              <a:rPr lang="el-GR" b="1" dirty="0"/>
              <a:t>σε </a:t>
            </a:r>
            <a:r>
              <a:rPr lang="el-GR" b="1" dirty="0" smtClean="0"/>
              <a:t>πρόγραμμα</a:t>
            </a:r>
            <a:endParaRPr lang="el-GR" b="1" dirty="0"/>
          </a:p>
        </p:txBody>
      </p:sp>
      <p:sp>
        <p:nvSpPr>
          <p:cNvPr id="3" name="Θέση περιεχομένου 1" descr="Πρόγραμμα: # include, s t d i o τελεία h. Enter, # include, time τελεία h. Enter, int main, άγκιστρο. Enter, time underscore t,  t1, κόμμα t2.  Enter, int i. Enter, t1 = time, παρένθεση null, κλείσιμο παρένθεσης. Enter,  for, i = 0, ερωτηματικό, i μικρότερο ή ίσο του 100000, ερωτηματικό, i + +.  Enter, print f, \ n, % d, κόμμα i. Enter, t2 = time, παρένθεση null, κλείσιμο παρένθεσης. Enter, print f, \ n, χρόνος σε δευτερόλεπτα, = % d, \ n,  κόμμα t2 -t1. Enter, return 0. Enter,  κλείσιμο αγκίστρου. Στην έξοδο του προγράμματος, θα εκτυπωθούν τα εξής: Χρόνος σε δευτερόλεπτα, = 19.&#10;&#10;"/>
          <p:cNvSpPr>
            <a:spLocks noGrp="1"/>
          </p:cNvSpPr>
          <p:nvPr>
            <p:ph idx="1"/>
            <p:custDataLst>
              <p:tags r:id="rId2"/>
            </p:custDataLst>
          </p:nvPr>
        </p:nvSpPr>
        <p:spPr>
          <a:xfrm>
            <a:off x="457200" y="1556792"/>
            <a:ext cx="8229600" cy="4608512"/>
          </a:xfrm>
        </p:spPr>
        <p:txBody>
          <a:bodyPr/>
          <a:lstStyle/>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#include &lt;</a:t>
            </a:r>
            <a:r>
              <a:rPr lang="en-US" sz="2000" dirty="0" err="1" smtClean="0">
                <a:solidFill>
                  <a:srgbClr val="000000"/>
                </a:solidFill>
                <a:ea typeface="Arial Unicode MS" panose="020B0604020202020204" pitchFamily="34" charset="-128"/>
                <a:cs typeface="Arial Unicode MS" panose="020B0604020202020204" pitchFamily="34" charset="-128"/>
              </a:rPr>
              <a:t>stdio.h</a:t>
            </a:r>
            <a:r>
              <a:rPr lang="en-US" sz="2000" dirty="0" smtClean="0">
                <a:solidFill>
                  <a:srgbClr val="000000"/>
                </a:solidFill>
                <a:ea typeface="Arial Unicode MS" panose="020B0604020202020204" pitchFamily="34" charset="-128"/>
                <a:cs typeface="Arial Unicode MS" panose="020B0604020202020204" pitchFamily="34" charset="-128"/>
              </a:rPr>
              <a:t>&gt;</a:t>
            </a:r>
            <a:endParaRPr lang="en-US" sz="2000" b="1" dirty="0" smtClean="0">
              <a:solidFill>
                <a:srgbClr val="FF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C00000"/>
                </a:solidFill>
                <a:ea typeface="Arial Unicode MS" panose="020B0604020202020204" pitchFamily="34" charset="-128"/>
                <a:cs typeface="Arial Unicode MS" panose="020B0604020202020204" pitchFamily="34" charset="-128"/>
              </a:rPr>
              <a:t>#include &lt;</a:t>
            </a:r>
            <a:r>
              <a:rPr lang="en-US" sz="2000" b="1" dirty="0" err="1" smtClean="0">
                <a:solidFill>
                  <a:srgbClr val="C00000"/>
                </a:solidFill>
                <a:ea typeface="Arial Unicode MS" panose="020B0604020202020204" pitchFamily="34" charset="-128"/>
                <a:cs typeface="Arial Unicode MS" panose="020B0604020202020204" pitchFamily="34" charset="-128"/>
              </a:rPr>
              <a:t>time.h</a:t>
            </a:r>
            <a:r>
              <a:rPr lang="en-US" sz="2000" b="1" dirty="0" smtClean="0">
                <a:solidFill>
                  <a:srgbClr val="C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93000"/>
              </a:lnSpc>
              <a:spcBef>
                <a:spcPct val="0"/>
              </a:spcBef>
              <a:spcAft>
                <a:spcPct val="0"/>
              </a:spcAft>
              <a:buClr>
                <a:srgbClr val="000000"/>
              </a:buClr>
              <a:buSzPct val="100000"/>
              <a:buNone/>
            </a:pP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main()</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C00000"/>
                </a:solidFill>
                <a:ea typeface="Arial Unicode MS" panose="020B0604020202020204" pitchFamily="34" charset="-128"/>
                <a:cs typeface="Arial Unicode MS" panose="020B0604020202020204" pitchFamily="34" charset="-128"/>
              </a:rPr>
              <a:t>   </a:t>
            </a:r>
            <a:r>
              <a:rPr lang="en-US" sz="2000" b="1" dirty="0" smtClean="0">
                <a:solidFill>
                  <a:srgbClr val="C00000"/>
                </a:solidFill>
                <a:ea typeface="Arial Unicode MS" panose="020B0604020202020204" pitchFamily="34" charset="-128"/>
                <a:cs typeface="Arial Unicode MS" panose="020B0604020202020204" pitchFamily="34" charset="-128"/>
              </a:rPr>
              <a:t> </a:t>
            </a:r>
            <a:r>
              <a:rPr lang="en-US" sz="2000" b="1" dirty="0" err="1" smtClean="0">
                <a:solidFill>
                  <a:srgbClr val="C00000"/>
                </a:solidFill>
                <a:ea typeface="Arial Unicode MS" panose="020B0604020202020204" pitchFamily="34" charset="-128"/>
                <a:cs typeface="Arial Unicode MS" panose="020B0604020202020204" pitchFamily="34" charset="-128"/>
              </a:rPr>
              <a:t>time_t</a:t>
            </a:r>
            <a:r>
              <a:rPr lang="en-US" sz="2000" b="1" dirty="0" smtClean="0">
                <a:solidFill>
                  <a:srgbClr val="C00000"/>
                </a:solidFill>
                <a:ea typeface="Arial Unicode MS" panose="020B0604020202020204" pitchFamily="34" charset="-128"/>
                <a:cs typeface="Arial Unicode MS" panose="020B0604020202020204" pitchFamily="34" charset="-128"/>
              </a:rPr>
              <a:t> t1, t2</a:t>
            </a:r>
            <a:r>
              <a:rPr lang="en-US" sz="2000" dirty="0" smtClean="0">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b="1" dirty="0" smtClean="0">
                <a:solidFill>
                  <a:srgbClr val="C00000"/>
                </a:solidFill>
                <a:ea typeface="Arial Unicode MS" panose="020B0604020202020204" pitchFamily="34" charset="-128"/>
                <a:cs typeface="Arial Unicode MS" panose="020B0604020202020204" pitchFamily="34" charset="-128"/>
              </a:rPr>
              <a:t>t1 = time(NULL)</a:t>
            </a:r>
            <a:r>
              <a:rPr lang="en-US" sz="2000" dirty="0" smtClean="0">
                <a:ea typeface="Arial Unicode MS" panose="020B0604020202020204" pitchFamily="34" charset="-128"/>
                <a:cs typeface="Arial Unicode MS" panose="020B0604020202020204" pitchFamily="34" charset="-128"/>
              </a:rPr>
              <a:t>;</a:t>
            </a:r>
            <a:r>
              <a:rPr lang="en-US" sz="2000" b="1" dirty="0" smtClean="0">
                <a:solidFill>
                  <a:srgbClr val="C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for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=0;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&lt;=100000;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 %d",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C00000"/>
                </a:solidFill>
                <a:ea typeface="Arial Unicode MS" panose="020B0604020202020204" pitchFamily="34" charset="-128"/>
                <a:cs typeface="Arial Unicode MS" panose="020B0604020202020204" pitchFamily="34" charset="-128"/>
              </a:rPr>
              <a:t>    </a:t>
            </a:r>
            <a:r>
              <a:rPr lang="en-US" sz="2000" b="1" dirty="0" smtClean="0">
                <a:solidFill>
                  <a:srgbClr val="C00000"/>
                </a:solidFill>
                <a:ea typeface="Arial Unicode MS" panose="020B0604020202020204" pitchFamily="34" charset="-128"/>
                <a:cs typeface="Arial Unicode MS" panose="020B0604020202020204" pitchFamily="34" charset="-128"/>
              </a:rPr>
              <a:t>t2 = time(NULL)</a:t>
            </a:r>
            <a:r>
              <a:rPr lang="en-US" sz="2000" dirty="0" smtClean="0">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("\n\n </a:t>
            </a:r>
            <a:r>
              <a:rPr lang="el-GR" sz="2000" dirty="0" smtClean="0">
                <a:solidFill>
                  <a:srgbClr val="000000"/>
                </a:solidFill>
                <a:ea typeface="Arial Unicode MS" panose="020B0604020202020204" pitchFamily="34" charset="-128"/>
                <a:cs typeface="Arial Unicode MS" panose="020B0604020202020204" pitchFamily="34" charset="-128"/>
              </a:rPr>
              <a:t>Χρόνος σε δευτερόλεπτα </a:t>
            </a:r>
            <a:r>
              <a:rPr lang="en-US" sz="2000" dirty="0" smtClean="0">
                <a:solidFill>
                  <a:srgbClr val="000000"/>
                </a:solidFill>
                <a:ea typeface="Arial Unicode MS" panose="020B0604020202020204" pitchFamily="34" charset="-128"/>
                <a:cs typeface="Arial Unicode MS" panose="020B0604020202020204" pitchFamily="34" charset="-128"/>
              </a:rPr>
              <a:t>= %d \n", </a:t>
            </a:r>
            <a:r>
              <a:rPr lang="en-US" sz="2000" b="1" dirty="0" smtClean="0">
                <a:solidFill>
                  <a:srgbClr val="C00000"/>
                </a:solidFill>
                <a:ea typeface="Arial Unicode MS" panose="020B0604020202020204" pitchFamily="34" charset="-128"/>
                <a:cs typeface="Arial Unicode MS" panose="020B0604020202020204" pitchFamily="34" charset="-128"/>
              </a:rPr>
              <a:t>t2-t1</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return 0;</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endParaRPr lang="el-GR" sz="1800" dirty="0" smtClean="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l-GR" sz="2000" dirty="0" smtClean="0">
                <a:solidFill>
                  <a:srgbClr val="000000"/>
                </a:solidFill>
                <a:ea typeface="Arial Unicode MS" panose="020B0604020202020204" pitchFamily="34" charset="-128"/>
                <a:cs typeface="Arial Unicode MS" panose="020B0604020202020204" pitchFamily="34" charset="-128"/>
              </a:rPr>
              <a:t>Έξοδος:</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l-GR" sz="2000" dirty="0" smtClean="0">
                <a:solidFill>
                  <a:srgbClr val="000000"/>
                </a:solidFill>
                <a:ea typeface="Arial Unicode MS" panose="020B0604020202020204" pitchFamily="34" charset="-128"/>
                <a:cs typeface="Arial Unicode MS" panose="020B0604020202020204" pitchFamily="34" charset="-128"/>
              </a:rPr>
              <a:t>Χρόνος σε δευτερόλεπτα = 19</a:t>
            </a:r>
          </a:p>
          <a:p>
            <a:endParaRPr lang="en-US"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Συναρτήσεις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pPr/>
              <a:t>31</a:t>
            </a:fld>
            <a:endParaRPr lang="el-GR" sz="1400" dirty="0">
              <a:solidFill>
                <a:schemeClr val="tx1"/>
              </a:solidFill>
            </a:endParaRPr>
          </a:p>
        </p:txBody>
      </p:sp>
      <p:pic>
        <p:nvPicPr>
          <p:cNvPr id="6" name="Εικόνα 1" descr="Εικονίδιο μετάβασης στα Περιεχόμενα.">
            <a:hlinkClick r:id="rId4" action="ppaction://hlinksldjump" tooltip="Επιστροφή στα Περιεχόμενα"/>
          </p:cNvPr>
          <p:cNvPicPr>
            <a:picLocks noChangeAspect="1"/>
          </p:cNvPicPr>
          <p:nvPr/>
        </p:nvPicPr>
        <p:blipFill>
          <a:blip r:embed="rId5">
            <a:extLst>
              <a:ext uri="{BEBA8EAE-BF5A-486C-A8C5-ECC9F3942E4B}">
                <a14:imgProps xmlns:a14="http://schemas.microsoft.com/office/drawing/2010/main">
                  <a14:imgLayer r:embed="rId6">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389462784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t>Συναρτήσεις </a:t>
            </a:r>
            <a:r>
              <a:rPr lang="el-GR" b="1" dirty="0" smtClean="0"/>
              <a:t>παραγωγής </a:t>
            </a:r>
            <a:r>
              <a:rPr lang="el-GR" b="1" dirty="0"/>
              <a:t>τ</a:t>
            </a:r>
            <a:r>
              <a:rPr lang="el-GR" b="1" dirty="0" smtClean="0"/>
              <a:t>υχαίων </a:t>
            </a:r>
            <a:r>
              <a:rPr lang="el-GR" b="1" dirty="0"/>
              <a:t>α</a:t>
            </a:r>
            <a:r>
              <a:rPr lang="el-GR" b="1" dirty="0" smtClean="0"/>
              <a:t>ριθμών</a:t>
            </a:r>
            <a:r>
              <a:rPr lang="en-US" b="1" dirty="0" smtClean="0"/>
              <a:t> </a:t>
            </a:r>
            <a:r>
              <a:rPr lang="en-US" b="1" dirty="0"/>
              <a:t>(</a:t>
            </a:r>
            <a:r>
              <a:rPr lang="en-US" b="1" dirty="0" err="1"/>
              <a:t>stdlib.h</a:t>
            </a:r>
            <a:r>
              <a:rPr lang="en-US" b="1" dirty="0"/>
              <a:t>)</a:t>
            </a:r>
            <a:endParaRPr lang="el-GR" b="1" dirty="0"/>
          </a:p>
        </p:txBody>
      </p:sp>
      <p:graphicFrame>
        <p:nvGraphicFramePr>
          <p:cNvPr id="5" name="Πίνακας 1" descr="Πίνακας. Πρώτη γραμμή. Συνάρτηση rand, άνοιγμα κλείσιμο παρένθεσης. Περιγραφή, επιστρέφει μια ψευδο-τυχαία ακέραιη τιμή. Κάθε φορά που εκτελείται το πρόγραμμα, εμφανίζει την ίδια ακολουθία ακεραίων αριθμών, εκτός και εάν αρχικοποιήσουμε διαφορετικά, την παράμετρο της συνάρτησης  srand.&#10;Δεύτερη γραμμή. Συνάρτηση s rand, παρένθεση s, κλείσιμο παρένθεσης. Περιγραφή, χρήση της συνάρτησης για την διαφοροποίηση, της ακολουθίας τυχαίων αριθμών της rand.&#10;&#10;"/>
          <p:cNvGraphicFramePr>
            <a:graphicFrameLocks/>
          </p:cNvGraphicFramePr>
          <p:nvPr>
            <p:custDataLst>
              <p:tags r:id="rId2"/>
            </p:custDataLst>
            <p:extLst>
              <p:ext uri="{D42A27DB-BD31-4B8C-83A1-F6EECF244321}">
                <p14:modId xmlns:p14="http://schemas.microsoft.com/office/powerpoint/2010/main" val="1037736291"/>
              </p:ext>
            </p:extLst>
          </p:nvPr>
        </p:nvGraphicFramePr>
        <p:xfrm>
          <a:off x="755576" y="1772816"/>
          <a:ext cx="7715448" cy="3055287"/>
        </p:xfrm>
        <a:graphic>
          <a:graphicData uri="http://schemas.openxmlformats.org/drawingml/2006/table">
            <a:tbl>
              <a:tblPr firstRow="1"/>
              <a:tblGrid>
                <a:gridCol w="1810792"/>
                <a:gridCol w="5904656"/>
              </a:tblGrid>
              <a:tr h="579175">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400" b="1" i="0" u="none" strike="noStrike" cap="none" normalizeH="0" baseline="0" dirty="0" smtClean="0">
                          <a:ln>
                            <a:noFill/>
                          </a:ln>
                          <a:solidFill>
                            <a:schemeClr val="tx1"/>
                          </a:solidFill>
                          <a:effectLst/>
                          <a:latin typeface="+mn-lt"/>
                        </a:rPr>
                        <a:t>Συνάρτηση</a:t>
                      </a:r>
                      <a:endParaRPr kumimoji="0" lang="en-US" sz="2400" b="1" i="0" u="none" strike="noStrike" cap="none" normalizeH="0" baseline="0" dirty="0" smtClean="0">
                        <a:ln>
                          <a:noFill/>
                        </a:ln>
                        <a:solidFill>
                          <a:schemeClr val="tx1"/>
                        </a:solidFill>
                        <a:effectLst/>
                        <a:latin typeface="+mn-lt"/>
                      </a:endParaRPr>
                    </a:p>
                  </a:txBody>
                  <a:tcPr marT="45724" marB="45724"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CCCC00"/>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400" b="1" i="0" u="none" strike="noStrike" cap="none" normalizeH="0" baseline="0" dirty="0" smtClean="0">
                          <a:ln>
                            <a:noFill/>
                          </a:ln>
                          <a:solidFill>
                            <a:schemeClr val="tx1"/>
                          </a:solidFill>
                          <a:effectLst/>
                          <a:latin typeface="+mn-lt"/>
                        </a:rPr>
                        <a:t>Περιγραφή</a:t>
                      </a:r>
                      <a:endParaRPr kumimoji="0" lang="en-US" sz="2400" b="1" i="0" u="none" strike="noStrike" cap="none" normalizeH="0" baseline="0" dirty="0" smtClean="0">
                        <a:ln>
                          <a:noFill/>
                        </a:ln>
                        <a:solidFill>
                          <a:schemeClr val="tx1"/>
                        </a:solidFill>
                        <a:effectLst/>
                        <a:latin typeface="+mn-lt"/>
                      </a:endParaRPr>
                    </a:p>
                  </a:txBody>
                  <a:tcPr marT="45724" marB="45724"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CCCC00"/>
                    </a:solidFill>
                  </a:tcPr>
                </a:tc>
              </a:tr>
              <a:tr h="1653073">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smtClean="0">
                          <a:ln>
                            <a:noFill/>
                          </a:ln>
                          <a:solidFill>
                            <a:srgbClr val="000000"/>
                          </a:solidFill>
                          <a:effectLst/>
                          <a:latin typeface="+mn-lt"/>
                        </a:rPr>
                        <a:t> rand()</a:t>
                      </a:r>
                    </a:p>
                  </a:txBody>
                  <a:tcPr marT="45724" marB="45724"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CECCB"/>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Επιστρέφει μία </a:t>
                      </a:r>
                      <a:r>
                        <a:rPr kumimoji="0" lang="el-GR" sz="2000" b="0" i="0" u="none" strike="noStrike" cap="none" normalizeH="0" baseline="0" noProof="0" dirty="0" err="1" smtClean="0">
                          <a:ln>
                            <a:noFill/>
                          </a:ln>
                          <a:solidFill>
                            <a:srgbClr val="000000"/>
                          </a:solidFill>
                          <a:effectLst/>
                          <a:latin typeface="+mn-lt"/>
                        </a:rPr>
                        <a:t>ψευδο</a:t>
                      </a:r>
                      <a:r>
                        <a:rPr kumimoji="0" lang="el-GR" sz="2000" b="0" i="0" u="none" strike="noStrike" cap="none" normalizeH="0" baseline="0" noProof="0" dirty="0" smtClean="0">
                          <a:ln>
                            <a:noFill/>
                          </a:ln>
                          <a:solidFill>
                            <a:srgbClr val="000000"/>
                          </a:solidFill>
                          <a:effectLst/>
                          <a:latin typeface="+mn-lt"/>
                        </a:rPr>
                        <a:t>-τυχαία ακέραιη τιμή. Κάθε φορά που εκτελείται το πρόγραμμα, εμφανίζει την ίδια ακολουθία ακεραίων αριθμών, εκτός και εάν αρχικοποιήσουμε διαφορετικά, την παράμετρο της συνάρτησης  </a:t>
                      </a:r>
                      <a:r>
                        <a:rPr kumimoji="0" lang="en-US" sz="2000" b="0" i="0" u="none" strike="noStrike" cap="none" normalizeH="0" baseline="0" noProof="0" dirty="0" err="1" smtClean="0">
                          <a:ln>
                            <a:noFill/>
                          </a:ln>
                          <a:solidFill>
                            <a:srgbClr val="000000"/>
                          </a:solidFill>
                          <a:effectLst/>
                          <a:latin typeface="+mn-lt"/>
                        </a:rPr>
                        <a:t>srand</a:t>
                      </a:r>
                      <a:r>
                        <a:rPr kumimoji="0" lang="en-US" sz="2000" b="0" i="0" u="none" strike="noStrike" cap="none" normalizeH="0" baseline="0" noProof="0" dirty="0" smtClean="0">
                          <a:ln>
                            <a:noFill/>
                          </a:ln>
                          <a:solidFill>
                            <a:srgbClr val="000000"/>
                          </a:solidFill>
                          <a:effectLst/>
                          <a:latin typeface="+mn-lt"/>
                        </a:rPr>
                        <a:t>().</a:t>
                      </a:r>
                    </a:p>
                  </a:txBody>
                  <a:tcPr marT="45724" marB="45724"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CECCB"/>
                    </a:solidFill>
                  </a:tcPr>
                </a:tc>
              </a:tr>
              <a:tr h="823039">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a:t>
                      </a:r>
                      <a:r>
                        <a:rPr kumimoji="0" lang="en-US" sz="2000" b="0" i="0" u="none" strike="noStrike" cap="none" normalizeH="0" baseline="0" noProof="0" dirty="0" err="1" smtClean="0">
                          <a:ln>
                            <a:noFill/>
                          </a:ln>
                          <a:solidFill>
                            <a:srgbClr val="000000"/>
                          </a:solidFill>
                          <a:effectLst/>
                          <a:latin typeface="+mn-lt"/>
                        </a:rPr>
                        <a:t>srand</a:t>
                      </a:r>
                      <a:r>
                        <a:rPr kumimoji="0" lang="en-US" sz="2000" b="0" i="0" u="none" strike="noStrike" cap="none" normalizeH="0" baseline="0" noProof="0" dirty="0" smtClean="0">
                          <a:ln>
                            <a:noFill/>
                          </a:ln>
                          <a:solidFill>
                            <a:srgbClr val="000000"/>
                          </a:solidFill>
                          <a:effectLst/>
                          <a:latin typeface="+mn-lt"/>
                        </a:rPr>
                        <a:t>(s)</a:t>
                      </a:r>
                    </a:p>
                  </a:txBody>
                  <a:tcPr marT="45724" marB="45724"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6F6E7"/>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Χρήση της συνάρτησης για την διαφοροποίηση, της ακολουθίας τυχαίων αριθμών της </a:t>
                      </a:r>
                      <a:r>
                        <a:rPr kumimoji="0" lang="en-US" sz="2000" b="0" i="0" u="none" strike="noStrike" cap="none" normalizeH="0" baseline="0" noProof="0" dirty="0" smtClean="0">
                          <a:ln>
                            <a:noFill/>
                          </a:ln>
                          <a:solidFill>
                            <a:srgbClr val="000000"/>
                          </a:solidFill>
                          <a:effectLst/>
                          <a:latin typeface="+mn-lt"/>
                        </a:rPr>
                        <a:t>rand()</a:t>
                      </a:r>
                    </a:p>
                  </a:txBody>
                  <a:tcPr marT="45724" marB="45724"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6F6E7"/>
                    </a:solidFill>
                  </a:tcPr>
                </a:tc>
              </a:tr>
            </a:tbl>
          </a:graphicData>
        </a:graphic>
      </p:graphicFrame>
      <p:sp>
        <p:nvSpPr>
          <p:cNvPr id="6" name="Θέση περιεχομένου 1" descr="Επεξήγηση κειμένου: Τυχαίοι αριθμοί, μεταξύ 0 και n:  Rand, άνοιγμα κλείσιμο παρένθεσης, %,  παρένθεση  n + 1, κλείσιμο παρένθεσης.&#10;Τυχαίοι αριθμοί μεταξύ a και b:  Rand, άνοιγμα κλείσιμο παρένθεσης, %, παρένθεση  b, -a, + 1, κλείσιμο παρένθεσης, + a.&#10;"/>
          <p:cNvSpPr txBox="1"/>
          <p:nvPr/>
        </p:nvSpPr>
        <p:spPr>
          <a:xfrm>
            <a:off x="755576" y="5155303"/>
            <a:ext cx="7632848" cy="893834"/>
          </a:xfrm>
          <a:prstGeom prst="rect">
            <a:avLst/>
          </a:prstGeom>
          <a:noFill/>
        </p:spPr>
        <p:txBody>
          <a:bodyPr wrap="square" rtlCol="0">
            <a:spAutoFit/>
          </a:bodyPr>
          <a:lstStyle/>
          <a:p>
            <a:pPr lvl="0" defTabSz="449263" fontAlgn="base" hangingPunct="0">
              <a:lnSpc>
                <a:spcPct val="93000"/>
              </a:lnSpc>
              <a:spcBef>
                <a:spcPct val="0"/>
              </a:spcBef>
              <a:spcAft>
                <a:spcPct val="0"/>
              </a:spcAft>
              <a:buClr>
                <a:srgbClr val="000000"/>
              </a:buClr>
              <a:buSzPct val="100000"/>
            </a:pPr>
            <a:r>
              <a:rPr lang="el-GR" sz="2400" dirty="0">
                <a:solidFill>
                  <a:srgbClr val="000000"/>
                </a:solidFill>
                <a:ea typeface="Arial Unicode MS" panose="020B0604020202020204" pitchFamily="34" charset="-128"/>
                <a:cs typeface="Arial Unicode MS" panose="020B0604020202020204" pitchFamily="34" charset="-128"/>
              </a:rPr>
              <a:t>Τυχαίοι αριθμοί μεταξύ</a:t>
            </a:r>
            <a:r>
              <a:rPr lang="en-US" sz="2400" dirty="0">
                <a:solidFill>
                  <a:srgbClr val="000000"/>
                </a:solidFill>
                <a:ea typeface="Arial Unicode MS" panose="020B0604020202020204" pitchFamily="34" charset="-128"/>
                <a:cs typeface="Arial Unicode MS" panose="020B0604020202020204" pitchFamily="34" charset="-128"/>
              </a:rPr>
              <a:t> 0 </a:t>
            </a:r>
            <a:r>
              <a:rPr lang="el-GR" sz="2400" dirty="0">
                <a:solidFill>
                  <a:srgbClr val="000000"/>
                </a:solidFill>
                <a:ea typeface="Arial Unicode MS" panose="020B0604020202020204" pitchFamily="34" charset="-128"/>
                <a:cs typeface="Arial Unicode MS" panose="020B0604020202020204" pitchFamily="34" charset="-128"/>
              </a:rPr>
              <a:t>και</a:t>
            </a:r>
            <a:r>
              <a:rPr lang="en-US" sz="2400" dirty="0">
                <a:solidFill>
                  <a:srgbClr val="000000"/>
                </a:solidFill>
                <a:ea typeface="Arial Unicode MS" panose="020B0604020202020204" pitchFamily="34" charset="-128"/>
                <a:cs typeface="Arial Unicode MS" panose="020B0604020202020204" pitchFamily="34" charset="-128"/>
              </a:rPr>
              <a:t> n:  </a:t>
            </a:r>
            <a:r>
              <a:rPr lang="en-US" sz="2400" b="1" dirty="0">
                <a:solidFill>
                  <a:srgbClr val="C00000"/>
                </a:solidFill>
                <a:ea typeface="Arial Unicode MS" panose="020B0604020202020204" pitchFamily="34" charset="-128"/>
                <a:cs typeface="Arial Unicode MS" panose="020B0604020202020204" pitchFamily="34" charset="-128"/>
              </a:rPr>
              <a:t>rand() % (</a:t>
            </a:r>
            <a:r>
              <a:rPr lang="en-US" sz="2400" b="1" dirty="0" smtClean="0">
                <a:solidFill>
                  <a:srgbClr val="C00000"/>
                </a:solidFill>
                <a:ea typeface="Arial Unicode MS" panose="020B0604020202020204" pitchFamily="34" charset="-128"/>
                <a:cs typeface="Arial Unicode MS" panose="020B0604020202020204" pitchFamily="34" charset="-128"/>
              </a:rPr>
              <a:t>n+1</a:t>
            </a:r>
            <a:r>
              <a:rPr lang="el-GR" sz="2400" b="1" dirty="0" smtClean="0">
                <a:solidFill>
                  <a:srgbClr val="C00000"/>
                </a:solidFill>
                <a:ea typeface="Arial Unicode MS" panose="020B0604020202020204" pitchFamily="34" charset="-128"/>
                <a:cs typeface="Arial Unicode MS" panose="020B0604020202020204" pitchFamily="34" charset="-128"/>
              </a:rPr>
              <a:t>)</a:t>
            </a:r>
            <a:r>
              <a:rPr lang="el-GR" sz="2400" dirty="0" smtClean="0">
                <a:ea typeface="Arial Unicode MS" panose="020B0604020202020204" pitchFamily="34" charset="-128"/>
                <a:cs typeface="Arial Unicode MS" panose="020B0604020202020204" pitchFamily="34" charset="-128"/>
              </a:rPr>
              <a:t>.</a:t>
            </a:r>
          </a:p>
          <a:p>
            <a:pPr lvl="0" defTabSz="449263" fontAlgn="base" hangingPunct="0">
              <a:lnSpc>
                <a:spcPct val="93000"/>
              </a:lnSpc>
              <a:spcBef>
                <a:spcPct val="0"/>
              </a:spcBef>
              <a:spcAft>
                <a:spcPct val="0"/>
              </a:spcAft>
              <a:buClr>
                <a:srgbClr val="000000"/>
              </a:buClr>
              <a:buSzPct val="100000"/>
            </a:pPr>
            <a:endParaRPr lang="el-GR" sz="800" dirty="0" smtClean="0">
              <a:ea typeface="Arial Unicode MS" panose="020B0604020202020204" pitchFamily="34" charset="-128"/>
              <a:cs typeface="Arial Unicode MS" panose="020B0604020202020204" pitchFamily="34" charset="-128"/>
            </a:endParaRPr>
          </a:p>
          <a:p>
            <a:pPr lvl="0" defTabSz="449263" fontAlgn="base" hangingPunct="0">
              <a:lnSpc>
                <a:spcPct val="93000"/>
              </a:lnSpc>
              <a:spcBef>
                <a:spcPct val="0"/>
              </a:spcBef>
              <a:spcAft>
                <a:spcPct val="0"/>
              </a:spcAft>
              <a:buClr>
                <a:srgbClr val="000000"/>
              </a:buClr>
              <a:buSzPct val="100000"/>
            </a:pPr>
            <a:r>
              <a:rPr lang="el-GR" sz="2400" dirty="0">
                <a:solidFill>
                  <a:srgbClr val="000000"/>
                </a:solidFill>
                <a:ea typeface="Arial Unicode MS" panose="020B0604020202020204" pitchFamily="34" charset="-128"/>
                <a:cs typeface="Arial Unicode MS" panose="020B0604020202020204" pitchFamily="34" charset="-128"/>
              </a:rPr>
              <a:t>Τυχαίοι αριθμοί μεταξύ</a:t>
            </a:r>
            <a:r>
              <a:rPr lang="en-US" sz="2400" dirty="0">
                <a:solidFill>
                  <a:srgbClr val="000000"/>
                </a:solidFill>
                <a:ea typeface="Arial Unicode MS" panose="020B0604020202020204" pitchFamily="34" charset="-128"/>
                <a:cs typeface="Arial Unicode MS" panose="020B0604020202020204" pitchFamily="34" charset="-128"/>
              </a:rPr>
              <a:t> a </a:t>
            </a:r>
            <a:r>
              <a:rPr lang="el-GR" sz="2400" dirty="0">
                <a:solidFill>
                  <a:srgbClr val="000000"/>
                </a:solidFill>
                <a:ea typeface="Arial Unicode MS" panose="020B0604020202020204" pitchFamily="34" charset="-128"/>
                <a:cs typeface="Arial Unicode MS" panose="020B0604020202020204" pitchFamily="34" charset="-128"/>
              </a:rPr>
              <a:t>και</a:t>
            </a:r>
            <a:r>
              <a:rPr lang="en-US" sz="2400" dirty="0">
                <a:solidFill>
                  <a:srgbClr val="000000"/>
                </a:solidFill>
                <a:ea typeface="Arial Unicode MS" panose="020B0604020202020204" pitchFamily="34" charset="-128"/>
                <a:cs typeface="Arial Unicode MS" panose="020B0604020202020204" pitchFamily="34" charset="-128"/>
              </a:rPr>
              <a:t> b:  </a:t>
            </a:r>
            <a:r>
              <a:rPr lang="en-US" sz="2400" b="1" dirty="0">
                <a:solidFill>
                  <a:srgbClr val="C00000"/>
                </a:solidFill>
                <a:ea typeface="Arial Unicode MS" panose="020B0604020202020204" pitchFamily="34" charset="-128"/>
                <a:cs typeface="Arial Unicode MS" panose="020B0604020202020204" pitchFamily="34" charset="-128"/>
              </a:rPr>
              <a:t>rand() % (b-a+1</a:t>
            </a:r>
            <a:r>
              <a:rPr lang="en-US" sz="2400" b="1" dirty="0" smtClean="0">
                <a:solidFill>
                  <a:srgbClr val="C00000"/>
                </a:solidFill>
                <a:ea typeface="Arial Unicode MS" panose="020B0604020202020204" pitchFamily="34" charset="-128"/>
                <a:cs typeface="Arial Unicode MS" panose="020B0604020202020204" pitchFamily="34" charset="-128"/>
              </a:rPr>
              <a:t>)</a:t>
            </a:r>
            <a:r>
              <a:rPr lang="el-GR" sz="2400" b="1" dirty="0" smtClean="0">
                <a:solidFill>
                  <a:srgbClr val="C00000"/>
                </a:solidFill>
                <a:ea typeface="Arial Unicode MS" panose="020B0604020202020204" pitchFamily="34" charset="-128"/>
                <a:cs typeface="Arial Unicode MS" panose="020B0604020202020204" pitchFamily="34" charset="-128"/>
              </a:rPr>
              <a:t> </a:t>
            </a:r>
            <a:r>
              <a:rPr lang="en-US" sz="2400" b="1" dirty="0" smtClean="0">
                <a:solidFill>
                  <a:srgbClr val="C00000"/>
                </a:solidFill>
                <a:ea typeface="Arial Unicode MS" panose="020B0604020202020204" pitchFamily="34" charset="-128"/>
                <a:cs typeface="Arial Unicode MS" panose="020B0604020202020204" pitchFamily="34" charset="-128"/>
              </a:rPr>
              <a:t>+</a:t>
            </a:r>
            <a:r>
              <a:rPr lang="el-GR" sz="2400" b="1" dirty="0" smtClean="0">
                <a:solidFill>
                  <a:srgbClr val="C00000"/>
                </a:solidFill>
                <a:ea typeface="Arial Unicode MS" panose="020B0604020202020204" pitchFamily="34" charset="-128"/>
                <a:cs typeface="Arial Unicode MS" panose="020B0604020202020204" pitchFamily="34" charset="-128"/>
              </a:rPr>
              <a:t> </a:t>
            </a:r>
            <a:r>
              <a:rPr lang="en-US" sz="2400" b="1" dirty="0" smtClean="0">
                <a:solidFill>
                  <a:srgbClr val="C00000"/>
                </a:solidFill>
                <a:ea typeface="Arial Unicode MS" panose="020B0604020202020204" pitchFamily="34" charset="-128"/>
                <a:cs typeface="Arial Unicode MS" panose="020B0604020202020204" pitchFamily="34" charset="-128"/>
              </a:rPr>
              <a:t>a</a:t>
            </a:r>
            <a:r>
              <a:rPr lang="el-GR" sz="2400" dirty="0" smtClean="0">
                <a:ea typeface="Arial Unicode MS" panose="020B0604020202020204" pitchFamily="34" charset="-128"/>
                <a:cs typeface="Arial Unicode MS" panose="020B0604020202020204" pitchFamily="34" charset="-128"/>
              </a:rPr>
              <a:t>.</a:t>
            </a:r>
            <a:endParaRPr lang="en-US" sz="2400" dirty="0">
              <a:ea typeface="Arial Unicode MS" panose="020B0604020202020204" pitchFamily="34" charset="-128"/>
              <a:cs typeface="Arial Unicode MS" panose="020B0604020202020204" pitchFamily="34" charset="-128"/>
            </a:endParaRPr>
          </a:p>
        </p:txBody>
      </p:sp>
      <p:sp>
        <p:nvSpPr>
          <p:cNvPr id="3" name="Θέση υποσέλιδου 1" descr="."/>
          <p:cNvSpPr>
            <a:spLocks noGrp="1"/>
          </p:cNvSpPr>
          <p:nvPr>
            <p:ph type="ftr" sz="quarter" idx="11"/>
          </p:nvPr>
        </p:nvSpPr>
        <p:spPr/>
        <p:txBody>
          <a:bodyPr/>
          <a:lstStyle/>
          <a:p>
            <a:r>
              <a:rPr lang="el-GR" sz="1400" dirty="0" smtClean="0">
                <a:solidFill>
                  <a:schemeClr val="tx1"/>
                </a:solidFill>
              </a:rPr>
              <a:t>Συναρτήσεις</a:t>
            </a:r>
            <a:endParaRPr lang="el-GR" sz="1400" dirty="0">
              <a:solidFill>
                <a:schemeClr val="tx1"/>
              </a:solidFill>
            </a:endParaRPr>
          </a:p>
        </p:txBody>
      </p:sp>
      <p:sp>
        <p:nvSpPr>
          <p:cNvPr id="4"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pPr/>
              <a:t>32</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16776247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t>Παραγωγή</a:t>
            </a:r>
            <a:r>
              <a:rPr lang="en-US" b="1" dirty="0"/>
              <a:t> 10 </a:t>
            </a:r>
            <a:r>
              <a:rPr lang="el-GR" b="1" dirty="0"/>
              <a:t>τυχαίων αριθμών από</a:t>
            </a:r>
            <a:r>
              <a:rPr lang="en-US" b="1" dirty="0"/>
              <a:t> 1 </a:t>
            </a:r>
            <a:r>
              <a:rPr lang="el-GR" b="1" dirty="0"/>
              <a:t>μέχρι</a:t>
            </a:r>
            <a:r>
              <a:rPr lang="en-US" b="1" dirty="0"/>
              <a:t> 6</a:t>
            </a:r>
            <a:endParaRPr lang="el-GR" b="1" dirty="0"/>
          </a:p>
        </p:txBody>
      </p:sp>
      <p:sp>
        <p:nvSpPr>
          <p:cNvPr id="3" name="Θέση περιεχομένου 1" descr="Πρόγραμμα: # include, s t d i o τελεία h. Enter, # include, s t d lib τελεία h. Enter, # include, time τελεία h. Enter, int main, άγκιστρο. Enter, int i, κόμμα a = 1, κόμμα b = 6. Enter, s rand, παρένθεση time, παρένθεση null, κλείσιμο παρένθεσης, κλείσιμο παρένθεσης. Enter, for,  i = 1, ερωτηματικό, i μικρότερο ή ίσο του 10, ερωτηματικό,  i + +. Enter, print f, % d, \ t,  κόμμα rand, άνοιγμα κλείσιμο παρένθεσης, % , παρένθεση b, -a, + 1, κλείσιμο παρένθεσης, + a. Enter, print f, \ n, \ n. Enter, return 0. Enter, κλείσιμο αγκίστρου.&#10;"/>
          <p:cNvSpPr>
            <a:spLocks noGrp="1"/>
          </p:cNvSpPr>
          <p:nvPr>
            <p:ph idx="1"/>
            <p:custDataLst>
              <p:tags r:id="rId1"/>
            </p:custDataLst>
          </p:nvPr>
        </p:nvSpPr>
        <p:spPr/>
        <p:txBody>
          <a:bodyPr/>
          <a:lstStyle/>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#include &lt;</a:t>
            </a:r>
            <a:r>
              <a:rPr lang="en-US" sz="2400" dirty="0" err="1" smtClean="0">
                <a:solidFill>
                  <a:srgbClr val="000000"/>
                </a:solidFill>
                <a:ea typeface="Arial Unicode MS" panose="020B0604020202020204" pitchFamily="34" charset="-128"/>
                <a:cs typeface="Arial Unicode MS" panose="020B0604020202020204" pitchFamily="34" charset="-128"/>
              </a:rPr>
              <a:t>stdio.h</a:t>
            </a:r>
            <a:r>
              <a:rPr lang="en-US" sz="24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C00000"/>
                </a:solidFill>
                <a:ea typeface="Arial Unicode MS" panose="020B0604020202020204" pitchFamily="34" charset="-128"/>
                <a:cs typeface="Arial Unicode MS" panose="020B0604020202020204" pitchFamily="34" charset="-128"/>
              </a:rPr>
              <a:t>#include &lt;</a:t>
            </a:r>
            <a:r>
              <a:rPr lang="en-US" sz="2400" b="1" dirty="0" err="1" smtClean="0">
                <a:solidFill>
                  <a:srgbClr val="C00000"/>
                </a:solidFill>
                <a:ea typeface="Arial Unicode MS" panose="020B0604020202020204" pitchFamily="34" charset="-128"/>
                <a:cs typeface="Arial Unicode MS" panose="020B0604020202020204" pitchFamily="34" charset="-128"/>
              </a:rPr>
              <a:t>stdlib.h</a:t>
            </a:r>
            <a:r>
              <a:rPr lang="en-US" sz="2400" b="1" dirty="0" smtClean="0">
                <a:solidFill>
                  <a:srgbClr val="C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C00000"/>
                </a:solidFill>
                <a:ea typeface="Arial Unicode MS" panose="020B0604020202020204" pitchFamily="34" charset="-128"/>
                <a:cs typeface="Arial Unicode MS" panose="020B0604020202020204" pitchFamily="34" charset="-128"/>
              </a:rPr>
              <a:t>#include &lt;</a:t>
            </a:r>
            <a:r>
              <a:rPr lang="en-US" sz="2400" b="1" dirty="0" err="1" smtClean="0">
                <a:solidFill>
                  <a:srgbClr val="C00000"/>
                </a:solidFill>
                <a:ea typeface="Arial Unicode MS" panose="020B0604020202020204" pitchFamily="34" charset="-128"/>
                <a:cs typeface="Arial Unicode MS" panose="020B0604020202020204" pitchFamily="34" charset="-128"/>
              </a:rPr>
              <a:t>time.h</a:t>
            </a:r>
            <a:r>
              <a:rPr lang="en-US" sz="2400" b="1" dirty="0" smtClean="0">
                <a:solidFill>
                  <a:srgbClr val="C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93000"/>
              </a:lnSpc>
              <a:spcBef>
                <a:spcPct val="0"/>
              </a:spcBef>
              <a:spcAft>
                <a:spcPct val="0"/>
              </a:spcAft>
              <a:buClr>
                <a:srgbClr val="000000"/>
              </a:buClr>
              <a:buSzPct val="100000"/>
              <a:buNone/>
            </a:pPr>
            <a:r>
              <a:rPr lang="en-US" sz="2400" dirty="0" err="1" smtClean="0">
                <a:solidFill>
                  <a:srgbClr val="000000"/>
                </a:solidFill>
                <a:ea typeface="Arial Unicode MS" panose="020B0604020202020204" pitchFamily="34" charset="-128"/>
                <a:cs typeface="Arial Unicode MS" panose="020B0604020202020204" pitchFamily="34" charset="-128"/>
              </a:rPr>
              <a:t>int</a:t>
            </a:r>
            <a:r>
              <a:rPr lang="en-US" sz="2400" dirty="0" smtClean="0">
                <a:solidFill>
                  <a:srgbClr val="000000"/>
                </a:solidFill>
                <a:ea typeface="Arial Unicode MS" panose="020B0604020202020204" pitchFamily="34" charset="-128"/>
                <a:cs typeface="Arial Unicode MS" panose="020B0604020202020204" pitchFamily="34" charset="-128"/>
              </a:rPr>
              <a:t> main()</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int</a:t>
            </a: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i</a:t>
            </a:r>
            <a:r>
              <a:rPr lang="en-US" sz="2400" dirty="0" smtClean="0">
                <a:solidFill>
                  <a:srgbClr val="000000"/>
                </a:solidFill>
                <a:ea typeface="Arial Unicode MS" panose="020B0604020202020204" pitchFamily="34" charset="-128"/>
                <a:cs typeface="Arial Unicode MS" panose="020B0604020202020204" pitchFamily="34" charset="-128"/>
              </a:rPr>
              <a:t>, a=1, b=6;</a:t>
            </a: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FF0000"/>
                </a:solidFill>
                <a:ea typeface="Arial Unicode MS" panose="020B0604020202020204" pitchFamily="34" charset="-128"/>
                <a:cs typeface="Arial Unicode MS" panose="020B0604020202020204" pitchFamily="34" charset="-128"/>
              </a:rPr>
              <a:t>  </a:t>
            </a:r>
            <a:r>
              <a:rPr lang="en-US" sz="2400" b="1" dirty="0" smtClean="0">
                <a:solidFill>
                  <a:srgbClr val="C00000"/>
                </a:solidFill>
                <a:ea typeface="Arial Unicode MS" panose="020B0604020202020204" pitchFamily="34" charset="-128"/>
                <a:cs typeface="Arial Unicode MS" panose="020B0604020202020204" pitchFamily="34" charset="-128"/>
              </a:rPr>
              <a:t>  </a:t>
            </a:r>
            <a:r>
              <a:rPr lang="en-US" sz="2400" b="1" dirty="0" err="1" smtClean="0">
                <a:solidFill>
                  <a:srgbClr val="C00000"/>
                </a:solidFill>
                <a:ea typeface="Arial Unicode MS" panose="020B0604020202020204" pitchFamily="34" charset="-128"/>
                <a:cs typeface="Arial Unicode MS" panose="020B0604020202020204" pitchFamily="34" charset="-128"/>
              </a:rPr>
              <a:t>srand</a:t>
            </a:r>
            <a:r>
              <a:rPr lang="en-US" sz="2400" b="1" dirty="0" smtClean="0">
                <a:solidFill>
                  <a:srgbClr val="C00000"/>
                </a:solidFill>
                <a:ea typeface="Arial Unicode MS" panose="020B0604020202020204" pitchFamily="34" charset="-128"/>
                <a:cs typeface="Arial Unicode MS" panose="020B0604020202020204" pitchFamily="34" charset="-128"/>
              </a:rPr>
              <a:t>(time(NULL))</a:t>
            </a:r>
            <a:r>
              <a:rPr lang="en-US" sz="2400" dirty="0" smtClean="0">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for (</a:t>
            </a:r>
            <a:r>
              <a:rPr lang="en-US" sz="2400" dirty="0" err="1" smtClean="0">
                <a:solidFill>
                  <a:srgbClr val="000000"/>
                </a:solidFill>
                <a:ea typeface="Arial Unicode MS" panose="020B0604020202020204" pitchFamily="34" charset="-128"/>
                <a:cs typeface="Arial Unicode MS" panose="020B0604020202020204" pitchFamily="34" charset="-128"/>
              </a:rPr>
              <a:t>i</a:t>
            </a:r>
            <a:r>
              <a:rPr lang="en-US" sz="2400" dirty="0" smtClean="0">
                <a:solidFill>
                  <a:srgbClr val="000000"/>
                </a:solidFill>
                <a:ea typeface="Arial Unicode MS" panose="020B0604020202020204" pitchFamily="34" charset="-128"/>
                <a:cs typeface="Arial Unicode MS" panose="020B0604020202020204" pitchFamily="34" charset="-128"/>
              </a:rPr>
              <a:t>=1; </a:t>
            </a:r>
            <a:r>
              <a:rPr lang="en-US" sz="2400" dirty="0" err="1" smtClean="0">
                <a:solidFill>
                  <a:srgbClr val="000000"/>
                </a:solidFill>
                <a:ea typeface="Arial Unicode MS" panose="020B0604020202020204" pitchFamily="34" charset="-128"/>
                <a:cs typeface="Arial Unicode MS" panose="020B0604020202020204" pitchFamily="34" charset="-128"/>
              </a:rPr>
              <a:t>i</a:t>
            </a:r>
            <a:r>
              <a:rPr lang="en-US" sz="2400" dirty="0" smtClean="0">
                <a:solidFill>
                  <a:srgbClr val="000000"/>
                </a:solidFill>
                <a:ea typeface="Arial Unicode MS" panose="020B0604020202020204" pitchFamily="34" charset="-128"/>
                <a:cs typeface="Arial Unicode MS" panose="020B0604020202020204" pitchFamily="34" charset="-128"/>
              </a:rPr>
              <a:t>&lt;=10; </a:t>
            </a:r>
            <a:r>
              <a:rPr lang="en-US" sz="2400" dirty="0" err="1" smtClean="0">
                <a:solidFill>
                  <a:srgbClr val="000000"/>
                </a:solidFill>
                <a:ea typeface="Arial Unicode MS" panose="020B0604020202020204" pitchFamily="34" charset="-128"/>
                <a:cs typeface="Arial Unicode MS" panose="020B0604020202020204" pitchFamily="34" charset="-128"/>
              </a:rPr>
              <a:t>i</a:t>
            </a:r>
            <a:r>
              <a:rPr lang="en-US" sz="24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printf</a:t>
            </a:r>
            <a:r>
              <a:rPr lang="en-US" sz="2400" dirty="0" smtClean="0">
                <a:solidFill>
                  <a:srgbClr val="000000"/>
                </a:solidFill>
                <a:ea typeface="Arial Unicode MS" panose="020B0604020202020204" pitchFamily="34" charset="-128"/>
                <a:cs typeface="Arial Unicode MS" panose="020B0604020202020204" pitchFamily="34" charset="-128"/>
              </a:rPr>
              <a:t>("%d \t", </a:t>
            </a:r>
            <a:r>
              <a:rPr lang="en-US" sz="2400" b="1" dirty="0" smtClean="0">
                <a:solidFill>
                  <a:srgbClr val="C00000"/>
                </a:solidFill>
                <a:ea typeface="Arial Unicode MS" panose="020B0604020202020204" pitchFamily="34" charset="-128"/>
                <a:cs typeface="Arial Unicode MS" panose="020B0604020202020204" pitchFamily="34" charset="-128"/>
              </a:rPr>
              <a:t>rand() % (b-a+1) + a</a:t>
            </a:r>
            <a:r>
              <a:rPr lang="en-US" sz="24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printf</a:t>
            </a:r>
            <a:r>
              <a:rPr lang="en-US" sz="2400" dirty="0" smtClean="0">
                <a:solidFill>
                  <a:srgbClr val="000000"/>
                </a:solidFill>
                <a:ea typeface="Arial Unicode MS" panose="020B0604020202020204" pitchFamily="34" charset="-128"/>
                <a:cs typeface="Arial Unicode MS" panose="020B0604020202020204" pitchFamily="34" charset="-128"/>
              </a:rPr>
              <a:t>("\n\n");</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return 0;</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a:t>
            </a:r>
          </a:p>
          <a:p>
            <a:endParaRPr lang="en-US"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Συναρτήσεις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pPr/>
              <a:t>33</a:t>
            </a:fld>
            <a:endParaRPr lang="el-GR" sz="1400" dirty="0">
              <a:solidFill>
                <a:schemeClr val="tx1"/>
              </a:solidFill>
            </a:endParaRPr>
          </a:p>
        </p:txBody>
      </p:sp>
    </p:spTree>
    <p:extLst>
      <p:ext uri="{BB962C8B-B14F-4D97-AF65-F5344CB8AC3E}">
        <p14:creationId xmlns:p14="http://schemas.microsoft.com/office/powerpoint/2010/main" val="34257737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Συνήθη </a:t>
            </a:r>
            <a:r>
              <a:rPr lang="el-GR" b="1" dirty="0" smtClean="0"/>
              <a:t>προγραμματιστικά </a:t>
            </a:r>
            <a:r>
              <a:rPr lang="el-GR" b="1" dirty="0"/>
              <a:t>λ</a:t>
            </a:r>
            <a:r>
              <a:rPr lang="el-GR" b="1" dirty="0" smtClean="0"/>
              <a:t>άθη</a:t>
            </a:r>
            <a:endParaRPr lang="el-GR" b="1" dirty="0"/>
          </a:p>
        </p:txBody>
      </p:sp>
      <p:sp>
        <p:nvSpPr>
          <p:cNvPr id="3" name="Θέση περιεχομένου 1"/>
          <p:cNvSpPr>
            <a:spLocks noGrp="1"/>
          </p:cNvSpPr>
          <p:nvPr>
            <p:ph idx="1"/>
          </p:nvPr>
        </p:nvSpPr>
        <p:spPr/>
        <p:txBody>
          <a:bodyPr>
            <a:normAutofit fontScale="92500" lnSpcReduction="20000"/>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3000" kern="0" dirty="0">
                <a:solidFill>
                  <a:srgbClr val="000000"/>
                </a:solidFill>
              </a:rPr>
              <a:t>Οι παράμετροι μίας </a:t>
            </a:r>
            <a:r>
              <a:rPr lang="el-GR" sz="3000" kern="0" dirty="0" smtClean="0">
                <a:solidFill>
                  <a:srgbClr val="000000"/>
                </a:solidFill>
              </a:rPr>
              <a:t>συνάρτησης, </a:t>
            </a:r>
            <a:r>
              <a:rPr lang="el-GR" sz="3000" kern="0" dirty="0">
                <a:solidFill>
                  <a:srgbClr val="000000"/>
                </a:solidFill>
              </a:rPr>
              <a:t>πρέπει να συμφωνούν στο πλήθος και </a:t>
            </a:r>
            <a:r>
              <a:rPr lang="el-GR" sz="3000" kern="0" dirty="0" smtClean="0">
                <a:solidFill>
                  <a:srgbClr val="000000"/>
                </a:solidFill>
              </a:rPr>
              <a:t>τύπο, </a:t>
            </a:r>
            <a:r>
              <a:rPr lang="el-GR" sz="3000" kern="0" dirty="0">
                <a:solidFill>
                  <a:srgbClr val="000000"/>
                </a:solidFill>
              </a:rPr>
              <a:t>όταν καλούμε την </a:t>
            </a:r>
            <a:r>
              <a:rPr lang="el-GR" sz="3000" kern="0" dirty="0" smtClean="0">
                <a:solidFill>
                  <a:srgbClr val="000000"/>
                </a:solidFill>
              </a:rPr>
              <a:t>συνάρτηση.</a:t>
            </a:r>
            <a:endParaRPr lang="en-US" sz="3000" kern="0" dirty="0">
              <a:solidFill>
                <a:srgbClr val="000000"/>
              </a:solidFill>
            </a:endParaRP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3000" kern="0" dirty="0">
                <a:solidFill>
                  <a:srgbClr val="000000"/>
                </a:solidFill>
              </a:rPr>
              <a:t>Οι παρενθέσεις</a:t>
            </a:r>
            <a:r>
              <a:rPr lang="en-US" sz="3000" kern="0" dirty="0">
                <a:solidFill>
                  <a:srgbClr val="000000"/>
                </a:solidFill>
              </a:rPr>
              <a:t> ( ) </a:t>
            </a:r>
            <a:r>
              <a:rPr lang="el-GR" sz="3000" kern="0" dirty="0">
                <a:solidFill>
                  <a:srgbClr val="000000"/>
                </a:solidFill>
              </a:rPr>
              <a:t>χρησιμοποιούνται από τις </a:t>
            </a:r>
            <a:r>
              <a:rPr lang="el-GR" sz="3000" kern="0" dirty="0" smtClean="0">
                <a:solidFill>
                  <a:srgbClr val="000000"/>
                </a:solidFill>
              </a:rPr>
              <a:t>συναρτήσεις, </a:t>
            </a:r>
            <a:r>
              <a:rPr lang="el-GR" sz="3000" kern="0" dirty="0">
                <a:solidFill>
                  <a:srgbClr val="000000"/>
                </a:solidFill>
              </a:rPr>
              <a:t>ενώ </a:t>
            </a:r>
            <a:r>
              <a:rPr lang="el-GR" sz="3000" kern="0" dirty="0" smtClean="0">
                <a:solidFill>
                  <a:srgbClr val="000000"/>
                </a:solidFill>
              </a:rPr>
              <a:t>οι αγκύλες</a:t>
            </a:r>
            <a:r>
              <a:rPr lang="en-US" sz="3000" kern="0" dirty="0" smtClean="0">
                <a:solidFill>
                  <a:srgbClr val="000000"/>
                </a:solidFill>
              </a:rPr>
              <a:t> </a:t>
            </a:r>
            <a:r>
              <a:rPr lang="en-US" sz="3000" kern="0" dirty="0">
                <a:solidFill>
                  <a:srgbClr val="000000"/>
                </a:solidFill>
              </a:rPr>
              <a:t>[ ] </a:t>
            </a:r>
            <a:r>
              <a:rPr lang="el-GR" sz="3000" kern="0" dirty="0">
                <a:solidFill>
                  <a:srgbClr val="000000"/>
                </a:solidFill>
              </a:rPr>
              <a:t>από πίνακες για τους δείκτες </a:t>
            </a:r>
            <a:r>
              <a:rPr lang="el-GR" sz="3000" kern="0" dirty="0" smtClean="0">
                <a:solidFill>
                  <a:srgbClr val="000000"/>
                </a:solidFill>
              </a:rPr>
              <a:t>τους.</a:t>
            </a:r>
            <a:endParaRPr lang="en-US" sz="3000" kern="0" dirty="0">
              <a:solidFill>
                <a:srgbClr val="000000"/>
              </a:solidFill>
            </a:endParaRP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3000" kern="0" dirty="0">
                <a:solidFill>
                  <a:srgbClr val="000000"/>
                </a:solidFill>
              </a:rPr>
              <a:t>Δεν υπάρχει ερωτηματικό</a:t>
            </a:r>
            <a:r>
              <a:rPr lang="en-US" sz="3000" kern="0" dirty="0">
                <a:solidFill>
                  <a:srgbClr val="000000"/>
                </a:solidFill>
              </a:rPr>
              <a:t> ; </a:t>
            </a:r>
            <a:r>
              <a:rPr lang="el-GR" sz="3000" kern="0" dirty="0">
                <a:solidFill>
                  <a:srgbClr val="000000"/>
                </a:solidFill>
              </a:rPr>
              <a:t>μετά την επικεφαλίδα της </a:t>
            </a:r>
            <a:r>
              <a:rPr lang="el-GR" sz="3000" kern="0" dirty="0" smtClean="0">
                <a:solidFill>
                  <a:srgbClr val="000000"/>
                </a:solidFill>
              </a:rPr>
              <a:t>συνάρτησης </a:t>
            </a:r>
            <a:r>
              <a:rPr lang="el-GR" sz="3000" kern="0" dirty="0">
                <a:solidFill>
                  <a:srgbClr val="000000"/>
                </a:solidFill>
              </a:rPr>
              <a:t>κατά τον ορισμό </a:t>
            </a:r>
            <a:r>
              <a:rPr lang="el-GR" sz="3000" kern="0" dirty="0" smtClean="0">
                <a:solidFill>
                  <a:srgbClr val="000000"/>
                </a:solidFill>
              </a:rPr>
              <a:t>της, </a:t>
            </a:r>
            <a:r>
              <a:rPr lang="el-GR" sz="3000" kern="0" dirty="0">
                <a:solidFill>
                  <a:srgbClr val="000000"/>
                </a:solidFill>
              </a:rPr>
              <a:t>αλλά υπάρχει στην δήλωση του προτύπου </a:t>
            </a:r>
            <a:r>
              <a:rPr lang="el-GR" sz="3000" kern="0" dirty="0" smtClean="0">
                <a:solidFill>
                  <a:srgbClr val="000000"/>
                </a:solidFill>
              </a:rPr>
              <a:t>της.</a:t>
            </a:r>
            <a:endParaRPr lang="en-US" sz="3000" kern="0" dirty="0">
              <a:solidFill>
                <a:srgbClr val="000000"/>
              </a:solidFill>
            </a:endParaRP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3000" kern="0" dirty="0">
                <a:solidFill>
                  <a:srgbClr val="000000"/>
                </a:solidFill>
              </a:rPr>
              <a:t>Οι γωνίες στις τριγωνομετρικές </a:t>
            </a:r>
            <a:r>
              <a:rPr lang="en-US" sz="3000" kern="0" dirty="0">
                <a:solidFill>
                  <a:srgbClr val="000000"/>
                </a:solidFill>
              </a:rPr>
              <a:t> (</a:t>
            </a:r>
            <a:r>
              <a:rPr lang="el-GR" sz="3000" kern="0" dirty="0">
                <a:solidFill>
                  <a:srgbClr val="000000"/>
                </a:solidFill>
              </a:rPr>
              <a:t>και υπερβολικές</a:t>
            </a:r>
            <a:r>
              <a:rPr lang="en-US" sz="3000" kern="0" dirty="0">
                <a:solidFill>
                  <a:srgbClr val="000000"/>
                </a:solidFill>
              </a:rPr>
              <a:t>)</a:t>
            </a:r>
            <a:r>
              <a:rPr lang="el-GR" sz="3000" kern="0" dirty="0">
                <a:solidFill>
                  <a:srgbClr val="000000"/>
                </a:solidFill>
              </a:rPr>
              <a:t> συναρτήσεις</a:t>
            </a:r>
            <a:r>
              <a:rPr lang="en-US" sz="3000" kern="0" dirty="0" smtClean="0">
                <a:solidFill>
                  <a:srgbClr val="000000"/>
                </a:solidFill>
              </a:rPr>
              <a:t>)</a:t>
            </a:r>
            <a:r>
              <a:rPr lang="el-GR" sz="3000" kern="0" dirty="0" smtClean="0">
                <a:solidFill>
                  <a:srgbClr val="000000"/>
                </a:solidFill>
              </a:rPr>
              <a:t>,</a:t>
            </a:r>
            <a:r>
              <a:rPr lang="en-US" sz="3000" kern="0" dirty="0" smtClean="0">
                <a:solidFill>
                  <a:srgbClr val="000000"/>
                </a:solidFill>
              </a:rPr>
              <a:t> </a:t>
            </a:r>
            <a:r>
              <a:rPr lang="el-GR" sz="3000" kern="0" dirty="0">
                <a:solidFill>
                  <a:srgbClr val="000000"/>
                </a:solidFill>
              </a:rPr>
              <a:t>είναι σε ακτίνια</a:t>
            </a:r>
            <a:r>
              <a:rPr lang="en-US" sz="3000" kern="0" dirty="0">
                <a:solidFill>
                  <a:srgbClr val="000000"/>
                </a:solidFill>
              </a:rPr>
              <a:t>, </a:t>
            </a:r>
            <a:r>
              <a:rPr lang="el-GR" sz="3000" kern="0" dirty="0">
                <a:solidFill>
                  <a:srgbClr val="000000"/>
                </a:solidFill>
              </a:rPr>
              <a:t>και </a:t>
            </a:r>
            <a:r>
              <a:rPr lang="el-GR" sz="3500" b="1" kern="0" dirty="0" smtClean="0">
                <a:solidFill>
                  <a:srgbClr val="000000"/>
                </a:solidFill>
              </a:rPr>
              <a:t>όχι</a:t>
            </a:r>
            <a:r>
              <a:rPr lang="el-GR" sz="3000" kern="0" dirty="0" smtClean="0">
                <a:solidFill>
                  <a:srgbClr val="000000"/>
                </a:solidFill>
              </a:rPr>
              <a:t> σε μοίρες</a:t>
            </a:r>
            <a:r>
              <a:rPr lang="en-US" sz="3000" kern="0" dirty="0">
                <a:solidFill>
                  <a:srgbClr val="000000"/>
                </a:solidFill>
              </a:rPr>
              <a:t>.</a:t>
            </a: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Συναρτήσεις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pPr/>
              <a:t>34</a:t>
            </a:fld>
            <a:endParaRPr lang="el-GR" sz="1400" dirty="0">
              <a:solidFill>
                <a:schemeClr val="tx1"/>
              </a:solidFill>
            </a:endParaRPr>
          </a:p>
        </p:txBody>
      </p:sp>
    </p:spTree>
    <p:extLst>
      <p:ext uri="{BB962C8B-B14F-4D97-AF65-F5344CB8AC3E}">
        <p14:creationId xmlns:p14="http://schemas.microsoft.com/office/powerpoint/2010/main" val="265677252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Αριθμοί </a:t>
            </a:r>
            <a:r>
              <a:rPr lang="el-GR" b="1" dirty="0" smtClean="0"/>
              <a:t>λόττο</a:t>
            </a:r>
            <a:endParaRPr lang="el-GR" b="1" dirty="0"/>
          </a:p>
        </p:txBody>
      </p:sp>
      <p:sp>
        <p:nvSpPr>
          <p:cNvPr id="3" name="Θέση περιεχομένου 1"/>
          <p:cNvSpPr>
            <a:spLocks noGrp="1"/>
          </p:cNvSpPr>
          <p:nvPr>
            <p:ph sz="half" idx="1"/>
          </p:nvPr>
        </p:nvSpPr>
        <p:spPr>
          <a:xfrm>
            <a:off x="457200" y="1600200"/>
            <a:ext cx="2962672" cy="4061047"/>
          </a:xfrm>
        </p:spPr>
        <p:txBody>
          <a:bodyPr/>
          <a:lstStyle/>
          <a:p>
            <a:pPr marL="0" lvl="0" indent="0" defTabSz="449263" fontAlgn="base" hangingPunct="0">
              <a:lnSpc>
                <a:spcPct val="93000"/>
              </a:lnSpc>
              <a:spcBef>
                <a:spcPct val="0"/>
              </a:spcBef>
              <a:spcAft>
                <a:spcPct val="0"/>
              </a:spcAft>
              <a:buClr>
                <a:srgbClr val="000000"/>
              </a:buClr>
              <a:buSzPct val="100000"/>
              <a:buNone/>
            </a:pPr>
            <a:r>
              <a:rPr lang="el-GR" dirty="0">
                <a:solidFill>
                  <a:srgbClr val="000000"/>
                </a:solidFill>
                <a:ea typeface="Arial Unicode MS" panose="020B0604020202020204" pitchFamily="34" charset="-128"/>
                <a:cs typeface="Arial Unicode MS" panose="020B0604020202020204" pitchFamily="34" charset="-128"/>
              </a:rPr>
              <a:t>Γράψτε ένα </a:t>
            </a:r>
            <a:r>
              <a:rPr lang="el-GR" dirty="0" smtClean="0">
                <a:solidFill>
                  <a:srgbClr val="000000"/>
                </a:solidFill>
                <a:ea typeface="Arial Unicode MS" panose="020B0604020202020204" pitchFamily="34" charset="-128"/>
                <a:cs typeface="Arial Unicode MS" panose="020B0604020202020204" pitchFamily="34" charset="-128"/>
              </a:rPr>
              <a:t>πρόγραμμα, </a:t>
            </a:r>
            <a:r>
              <a:rPr lang="el-GR" dirty="0">
                <a:solidFill>
                  <a:srgbClr val="000000"/>
                </a:solidFill>
                <a:ea typeface="Arial Unicode MS" panose="020B0604020202020204" pitchFamily="34" charset="-128"/>
                <a:cs typeface="Arial Unicode MS" panose="020B0604020202020204" pitchFamily="34" charset="-128"/>
              </a:rPr>
              <a:t>το οποίο να παράγει 6 αριθμούς του </a:t>
            </a:r>
            <a:r>
              <a:rPr lang="el-GR" dirty="0" smtClean="0">
                <a:solidFill>
                  <a:srgbClr val="000000"/>
                </a:solidFill>
                <a:ea typeface="Arial Unicode MS" panose="020B0604020202020204" pitchFamily="34" charset="-128"/>
                <a:cs typeface="Arial Unicode MS" panose="020B0604020202020204" pitchFamily="34" charset="-128"/>
              </a:rPr>
              <a:t>λόττο, </a:t>
            </a:r>
            <a:r>
              <a:rPr lang="el-GR" dirty="0">
                <a:solidFill>
                  <a:srgbClr val="000000"/>
                </a:solidFill>
                <a:ea typeface="Arial Unicode MS" panose="020B0604020202020204" pitchFamily="34" charset="-128"/>
                <a:cs typeface="Arial Unicode MS" panose="020B0604020202020204" pitchFamily="34" charset="-128"/>
              </a:rPr>
              <a:t>με χρήση των </a:t>
            </a:r>
            <a:r>
              <a:rPr lang="en-US" dirty="0">
                <a:solidFill>
                  <a:srgbClr val="000000"/>
                </a:solidFill>
                <a:ea typeface="Arial Unicode MS" panose="020B0604020202020204" pitchFamily="34" charset="-128"/>
                <a:cs typeface="Arial Unicode MS" panose="020B0604020202020204" pitchFamily="34" charset="-128"/>
              </a:rPr>
              <a:t> </a:t>
            </a:r>
            <a:r>
              <a:rPr lang="en-US" dirty="0" err="1">
                <a:solidFill>
                  <a:srgbClr val="000000"/>
                </a:solidFill>
                <a:ea typeface="Arial Unicode MS" panose="020B0604020202020204" pitchFamily="34" charset="-128"/>
                <a:cs typeface="Arial Unicode MS" panose="020B0604020202020204" pitchFamily="34" charset="-128"/>
              </a:rPr>
              <a:t>srand</a:t>
            </a:r>
            <a:r>
              <a:rPr lang="en-US" dirty="0">
                <a:solidFill>
                  <a:srgbClr val="000000"/>
                </a:solidFill>
                <a:ea typeface="Arial Unicode MS" panose="020B0604020202020204" pitchFamily="34" charset="-128"/>
                <a:cs typeface="Arial Unicode MS" panose="020B0604020202020204" pitchFamily="34" charset="-128"/>
              </a:rPr>
              <a:t>() </a:t>
            </a:r>
            <a:r>
              <a:rPr lang="el-GR" dirty="0">
                <a:solidFill>
                  <a:srgbClr val="000000"/>
                </a:solidFill>
                <a:ea typeface="Arial Unicode MS" panose="020B0604020202020204" pitchFamily="34" charset="-128"/>
                <a:cs typeface="Arial Unicode MS" panose="020B0604020202020204" pitchFamily="34" charset="-128"/>
              </a:rPr>
              <a:t>και</a:t>
            </a:r>
            <a:r>
              <a:rPr lang="en-US" dirty="0">
                <a:solidFill>
                  <a:srgbClr val="000000"/>
                </a:solidFill>
                <a:ea typeface="Arial Unicode MS" panose="020B0604020202020204" pitchFamily="34" charset="-128"/>
                <a:cs typeface="Arial Unicode MS" panose="020B0604020202020204" pitchFamily="34" charset="-128"/>
              </a:rPr>
              <a:t> rand().</a:t>
            </a:r>
          </a:p>
          <a:p>
            <a:endParaRPr lang="el-GR" dirty="0"/>
          </a:p>
        </p:txBody>
      </p:sp>
      <p:sp>
        <p:nvSpPr>
          <p:cNvPr id="4" name="Θέση περιεχομένου 2" descr="Πρόγραμμα: # include, s t d i o τελεία h. Enter, # include, s t d lib τελεία h. Enter, # include, time τελεία h. Enter, int main, άγκιστρο. Enter, int i, κόμμα a = 1, κόμμα b = 49. Enter, s rand, παρένθεση time, παρένθεση null, κλείσιμο παρένθεσης, κλείσιμο παρένθεσης. Enter, for, i = 1, ερωτηματικό, i μικρότερο ή ίσο του 6, ερωτηματικό, i + +. Enter, print f, % d, \ t,  κόμμα rand, άνοιγμα κλείσιμο παρένθεσης, %, παρένθεση b, -a, + 1, κλείσιμο παρένθεσης, + a. Enter, print f, \ n, \ n. Enter, return 0. Enter, κλείσιμο αγκίστρου.&#10;"/>
          <p:cNvSpPr>
            <a:spLocks noGrp="1"/>
          </p:cNvSpPr>
          <p:nvPr>
            <p:ph sz="half" idx="2"/>
            <p:custDataLst>
              <p:tags r:id="rId2"/>
            </p:custDataLst>
          </p:nvPr>
        </p:nvSpPr>
        <p:spPr>
          <a:xfrm>
            <a:off x="3635896" y="1600201"/>
            <a:ext cx="5050904" cy="4061048"/>
          </a:xfrm>
        </p:spPr>
        <p:txBody>
          <a:bodyPr/>
          <a:lstStyle/>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#include &lt;</a:t>
            </a:r>
            <a:r>
              <a:rPr lang="en-US" sz="2000" dirty="0" err="1" smtClean="0">
                <a:solidFill>
                  <a:srgbClr val="000000"/>
                </a:solidFill>
                <a:ea typeface="Arial Unicode MS" panose="020B0604020202020204" pitchFamily="34" charset="-128"/>
                <a:cs typeface="Arial Unicode MS" panose="020B0604020202020204" pitchFamily="34" charset="-128"/>
              </a:rPr>
              <a:t>stdio.h</a:t>
            </a:r>
            <a:r>
              <a:rPr lang="en-US" sz="20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#include &lt;</a:t>
            </a:r>
            <a:r>
              <a:rPr lang="en-US" sz="2000" dirty="0" err="1" smtClean="0">
                <a:solidFill>
                  <a:srgbClr val="000000"/>
                </a:solidFill>
                <a:ea typeface="Arial Unicode MS" panose="020B0604020202020204" pitchFamily="34" charset="-128"/>
                <a:cs typeface="Arial Unicode MS" panose="020B0604020202020204" pitchFamily="34" charset="-128"/>
              </a:rPr>
              <a:t>stdlib.h</a:t>
            </a:r>
            <a:r>
              <a:rPr lang="en-US" sz="20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#include &lt;</a:t>
            </a:r>
            <a:r>
              <a:rPr lang="en-US" sz="2000" dirty="0" err="1" smtClean="0">
                <a:solidFill>
                  <a:srgbClr val="000000"/>
                </a:solidFill>
                <a:ea typeface="Arial Unicode MS" panose="020B0604020202020204" pitchFamily="34" charset="-128"/>
                <a:cs typeface="Arial Unicode MS" panose="020B0604020202020204" pitchFamily="34" charset="-128"/>
              </a:rPr>
              <a:t>time.h</a:t>
            </a:r>
            <a:r>
              <a:rPr lang="en-US" sz="20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93000"/>
              </a:lnSpc>
              <a:spcBef>
                <a:spcPct val="0"/>
              </a:spcBef>
              <a:spcAft>
                <a:spcPct val="0"/>
              </a:spcAft>
              <a:buClr>
                <a:srgbClr val="000000"/>
              </a:buClr>
              <a:buSzPct val="100000"/>
              <a:buNone/>
            </a:pP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main()</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 a=1, b=49;</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srand</a:t>
            </a:r>
            <a:r>
              <a:rPr lang="en-US" sz="2000" dirty="0" smtClean="0">
                <a:solidFill>
                  <a:srgbClr val="000000"/>
                </a:solidFill>
                <a:ea typeface="Arial Unicode MS" panose="020B0604020202020204" pitchFamily="34" charset="-128"/>
                <a:cs typeface="Arial Unicode MS" panose="020B0604020202020204" pitchFamily="34" charset="-128"/>
              </a:rPr>
              <a:t>(time(NULL));</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for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=1;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&lt;=6;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("%d \t", rand() % (b-a+1) + a);</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("\n\n");</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return 0;</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endParaRPr lang="en-US" dirty="0"/>
          </a:p>
        </p:txBody>
      </p:sp>
      <p:sp>
        <p:nvSpPr>
          <p:cNvPr id="7" name="Θέση περιεχομένου 3"/>
          <p:cNvSpPr txBox="1">
            <a:spLocks noChangeArrowheads="1"/>
          </p:cNvSpPr>
          <p:nvPr/>
        </p:nvSpPr>
        <p:spPr bwMode="auto">
          <a:xfrm>
            <a:off x="963324" y="5661124"/>
            <a:ext cx="7127913" cy="4930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defTabSz="449263" fontAlgn="base" hangingPunct="0">
              <a:lnSpc>
                <a:spcPct val="93000"/>
              </a:lnSpc>
              <a:spcBef>
                <a:spcPct val="0"/>
              </a:spcBef>
              <a:spcAft>
                <a:spcPct val="0"/>
              </a:spcAft>
              <a:buClr>
                <a:srgbClr val="000000"/>
              </a:buClr>
              <a:buSzPct val="100000"/>
              <a:buFont typeface="Times New Roman" panose="02020603050405020304" pitchFamily="18" charset="0"/>
              <a:buNone/>
            </a:pPr>
            <a:r>
              <a:rPr lang="el-GR" sz="2800" b="1" dirty="0">
                <a:solidFill>
                  <a:srgbClr val="C00000"/>
                </a:solidFill>
                <a:ea typeface="Arial Unicode MS" panose="020B0604020202020204" pitchFamily="34" charset="-128"/>
                <a:cs typeface="Arial Unicode MS" panose="020B0604020202020204" pitchFamily="34" charset="-128"/>
              </a:rPr>
              <a:t>Τι κάνουμε εάν εμφανισθούν όμοιοι </a:t>
            </a:r>
            <a:r>
              <a:rPr lang="el-GR" sz="2800" b="1" dirty="0" smtClean="0">
                <a:solidFill>
                  <a:srgbClr val="C00000"/>
                </a:solidFill>
                <a:ea typeface="Arial Unicode MS" panose="020B0604020202020204" pitchFamily="34" charset="-128"/>
                <a:cs typeface="Arial Unicode MS" panose="020B0604020202020204" pitchFamily="34" charset="-128"/>
              </a:rPr>
              <a:t>αριθμοί </a:t>
            </a:r>
            <a:r>
              <a:rPr lang="en-US" sz="2400" b="1" dirty="0" smtClean="0">
                <a:solidFill>
                  <a:srgbClr val="C00000"/>
                </a:solidFill>
                <a:ea typeface="Arial Unicode MS" panose="020B0604020202020204" pitchFamily="34" charset="-128"/>
                <a:cs typeface="Arial Unicode MS" panose="020B0604020202020204" pitchFamily="34" charset="-128"/>
              </a:rPr>
              <a:t>?</a:t>
            </a:r>
            <a:endParaRPr lang="en-US" sz="2400" b="1" dirty="0">
              <a:solidFill>
                <a:srgbClr val="C00000"/>
              </a:solidFill>
              <a:ea typeface="Arial Unicode MS" panose="020B0604020202020204" pitchFamily="34" charset="-128"/>
              <a:cs typeface="Arial Unicode MS" panose="020B0604020202020204" pitchFamily="34" charset="-128"/>
            </a:endParaRPr>
          </a:p>
        </p:txBody>
      </p:sp>
      <p:sp>
        <p:nvSpPr>
          <p:cNvPr id="5" name="Θέση υποσέλιδου 1" descr="."/>
          <p:cNvSpPr>
            <a:spLocks noGrp="1"/>
          </p:cNvSpPr>
          <p:nvPr>
            <p:ph type="ftr" sz="quarter" idx="11"/>
          </p:nvPr>
        </p:nvSpPr>
        <p:spPr/>
        <p:txBody>
          <a:bodyPr/>
          <a:lstStyle/>
          <a:p>
            <a:r>
              <a:rPr lang="el-GR" sz="1400" dirty="0" smtClean="0">
                <a:solidFill>
                  <a:schemeClr val="tx1"/>
                </a:solidFill>
              </a:rPr>
              <a:t>Συναρτήσεις</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pPr/>
              <a:t>35</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258342863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Αριθμοί </a:t>
            </a:r>
            <a:r>
              <a:rPr lang="el-GR" b="1" dirty="0" smtClean="0"/>
              <a:t>λόττο </a:t>
            </a:r>
            <a:r>
              <a:rPr lang="en-US" b="1" dirty="0"/>
              <a:t>(</a:t>
            </a:r>
            <a:r>
              <a:rPr lang="el-GR" b="1" dirty="0"/>
              <a:t>βελτιωμένο</a:t>
            </a:r>
            <a:r>
              <a:rPr lang="en-US" b="1" dirty="0"/>
              <a:t>)</a:t>
            </a:r>
            <a:endParaRPr lang="el-GR" b="1" dirty="0"/>
          </a:p>
        </p:txBody>
      </p:sp>
      <p:sp>
        <p:nvSpPr>
          <p:cNvPr id="7" name="Θέση περιεχομένου 1" descr="Τμήμα προγράμματος: Int i, κόμμα j, κόμμα R, αγκύλη 6, κλείσιμο αγκύλης, κόμμα flag, κόμμα a = 1, κόμμα b = 49. Enter, s rand, παρένθεση time, παρένθεση null, κλείσιμο παρένθεσης, κλείσιμο παρένθεσης. Enter, for, i = 0, ερωτηματικό, i μικρότερο του 6, ερωτηματικό, i + +, άγκιστρο. Enter, R, αγκύλη i, κλείσιμο αγκύλης, = rand, άνοιγμα κλείσιμο παρένθεσης, %, παρένθεση b, -a, + 1, κλείσιμο παρένθεσης, + a. Enter, do άγκιστρο. Enter, flag = 0. Enter, for, j = 0, ερωτηματικό, j μικρότερο του i, ερωτηματικό, j + +. Enter, if, R, αγκύλη j, κλείσιμο αγκύλης, = =  R, αγκύλη i, κλείσιμο αγκύλης, άγκιστρο. Enter, R, αγκύλη i, κλείσιμο αγκύλης,  = rand,  άνοιγμα κλείσιμο παρένθεσης, %, παρένθεση b, -a, + 1, κλείσιμο παρένθεσης, + a. Enter, flag = 1. Enter, κλείσιμο αγκίστρου. Enter, κλείσιμο αγκίστρου, while, flag == 1. Enter, κλείσιμο αγκίστρου. Enter, for,  i = 0, ερωτηματικό, i μικρότερο του 6, ερωτηματικό, i + +. Enter, print f, % d, \ t,  κόμμα R, αγκύλη i, κλείσιμο αγκύλης. &#10;"/>
          <p:cNvSpPr>
            <a:spLocks noGrp="1"/>
          </p:cNvSpPr>
          <p:nvPr>
            <p:ph idx="1"/>
            <p:custDataLst>
              <p:tags r:id="rId2"/>
            </p:custDataLst>
          </p:nvPr>
        </p:nvSpPr>
        <p:spPr/>
        <p:txBody>
          <a:bodyPr/>
          <a:lstStyle/>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 j, R[6], flag, a=1, b=49;</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srand</a:t>
            </a:r>
            <a:r>
              <a:rPr lang="en-US" sz="2000" dirty="0" smtClean="0">
                <a:solidFill>
                  <a:srgbClr val="000000"/>
                </a:solidFill>
                <a:ea typeface="Arial Unicode MS" panose="020B0604020202020204" pitchFamily="34" charset="-128"/>
                <a:cs typeface="Arial Unicode MS" panose="020B0604020202020204" pitchFamily="34" charset="-128"/>
              </a:rPr>
              <a:t>(time(NULL));</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for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=0;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&lt;6;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C00000"/>
                </a:solidFill>
                <a:ea typeface="Arial Unicode MS" panose="020B0604020202020204" pitchFamily="34" charset="-128"/>
                <a:cs typeface="Arial Unicode MS" panose="020B0604020202020204" pitchFamily="34" charset="-128"/>
              </a:rPr>
              <a:t>        R[</a:t>
            </a:r>
            <a:r>
              <a:rPr lang="en-US" sz="2000" b="1" dirty="0" err="1" smtClean="0">
                <a:solidFill>
                  <a:srgbClr val="C00000"/>
                </a:solidFill>
                <a:ea typeface="Arial Unicode MS" panose="020B0604020202020204" pitchFamily="34" charset="-128"/>
                <a:cs typeface="Arial Unicode MS" panose="020B0604020202020204" pitchFamily="34" charset="-128"/>
              </a:rPr>
              <a:t>i</a:t>
            </a:r>
            <a:r>
              <a:rPr lang="en-US" sz="2000" b="1" dirty="0" smtClean="0">
                <a:solidFill>
                  <a:srgbClr val="C00000"/>
                </a:solidFill>
                <a:ea typeface="Arial Unicode MS" panose="020B0604020202020204" pitchFamily="34" charset="-128"/>
                <a:cs typeface="Arial Unicode MS" panose="020B0604020202020204" pitchFamily="34" charset="-128"/>
              </a:rPr>
              <a:t>] = rand() % (b-a+1) + a;</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C00000"/>
                </a:solidFill>
                <a:ea typeface="Arial Unicode MS" panose="020B0604020202020204" pitchFamily="34" charset="-128"/>
                <a:cs typeface="Arial Unicode MS" panose="020B0604020202020204" pitchFamily="34" charset="-128"/>
              </a:rPr>
              <a:t>        do {</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FF0000"/>
                </a:solidFill>
                <a:ea typeface="Arial Unicode MS" panose="020B0604020202020204" pitchFamily="34" charset="-128"/>
                <a:cs typeface="Arial Unicode MS" panose="020B0604020202020204" pitchFamily="34" charset="-128"/>
              </a:rPr>
              <a:t>            </a:t>
            </a:r>
            <a:r>
              <a:rPr lang="en-US" sz="2000" b="1" dirty="0" smtClean="0">
                <a:solidFill>
                  <a:srgbClr val="000099"/>
                </a:solidFill>
                <a:ea typeface="Arial Unicode MS" panose="020B0604020202020204" pitchFamily="34" charset="-128"/>
                <a:cs typeface="Arial Unicode MS" panose="020B0604020202020204" pitchFamily="34" charset="-128"/>
              </a:rPr>
              <a:t>flag = 0;</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C00000"/>
                </a:solidFill>
                <a:ea typeface="Arial Unicode MS" panose="020B0604020202020204" pitchFamily="34" charset="-128"/>
                <a:cs typeface="Arial Unicode MS" panose="020B0604020202020204" pitchFamily="34" charset="-128"/>
              </a:rPr>
              <a:t>            for (j=0; j&lt;</a:t>
            </a:r>
            <a:r>
              <a:rPr lang="en-US" sz="2000" b="1" dirty="0" err="1" smtClean="0">
                <a:solidFill>
                  <a:srgbClr val="C00000"/>
                </a:solidFill>
                <a:ea typeface="Arial Unicode MS" panose="020B0604020202020204" pitchFamily="34" charset="-128"/>
                <a:cs typeface="Arial Unicode MS" panose="020B0604020202020204" pitchFamily="34" charset="-128"/>
              </a:rPr>
              <a:t>i</a:t>
            </a:r>
            <a:r>
              <a:rPr lang="en-US" sz="2000" b="1" dirty="0" smtClean="0">
                <a:solidFill>
                  <a:srgbClr val="C00000"/>
                </a:solidFill>
                <a:ea typeface="Arial Unicode MS" panose="020B0604020202020204" pitchFamily="34" charset="-128"/>
                <a:cs typeface="Arial Unicode MS" panose="020B0604020202020204" pitchFamily="34" charset="-128"/>
              </a:rPr>
              <a:t>; j++)</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C00000"/>
                </a:solidFill>
                <a:ea typeface="Arial Unicode MS" panose="020B0604020202020204" pitchFamily="34" charset="-128"/>
                <a:cs typeface="Arial Unicode MS" panose="020B0604020202020204" pitchFamily="34" charset="-128"/>
              </a:rPr>
              <a:t>                if (R[j] == R[</a:t>
            </a:r>
            <a:r>
              <a:rPr lang="en-US" sz="2000" b="1" dirty="0" err="1" smtClean="0">
                <a:solidFill>
                  <a:srgbClr val="C00000"/>
                </a:solidFill>
                <a:ea typeface="Arial Unicode MS" panose="020B0604020202020204" pitchFamily="34" charset="-128"/>
                <a:cs typeface="Arial Unicode MS" panose="020B0604020202020204" pitchFamily="34" charset="-128"/>
              </a:rPr>
              <a:t>i</a:t>
            </a:r>
            <a:r>
              <a:rPr lang="en-US" sz="2000" b="1" dirty="0" smtClean="0">
                <a:solidFill>
                  <a:srgbClr val="C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C00000"/>
                </a:solidFill>
                <a:ea typeface="Arial Unicode MS" panose="020B0604020202020204" pitchFamily="34" charset="-128"/>
                <a:cs typeface="Arial Unicode MS" panose="020B0604020202020204" pitchFamily="34" charset="-128"/>
              </a:rPr>
              <a:t>                    R[</a:t>
            </a:r>
            <a:r>
              <a:rPr lang="en-US" sz="2000" b="1" dirty="0" err="1" smtClean="0">
                <a:solidFill>
                  <a:srgbClr val="C00000"/>
                </a:solidFill>
                <a:ea typeface="Arial Unicode MS" panose="020B0604020202020204" pitchFamily="34" charset="-128"/>
                <a:cs typeface="Arial Unicode MS" panose="020B0604020202020204" pitchFamily="34" charset="-128"/>
              </a:rPr>
              <a:t>i</a:t>
            </a:r>
            <a:r>
              <a:rPr lang="en-US" sz="2000" b="1" dirty="0" smtClean="0">
                <a:solidFill>
                  <a:srgbClr val="C00000"/>
                </a:solidFill>
                <a:ea typeface="Arial Unicode MS" panose="020B0604020202020204" pitchFamily="34" charset="-128"/>
                <a:cs typeface="Arial Unicode MS" panose="020B0604020202020204" pitchFamily="34" charset="-128"/>
              </a:rPr>
              <a:t>] = rand() % (b-a+1) + a;</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C00000"/>
                </a:solidFill>
                <a:ea typeface="Arial Unicode MS" panose="020B0604020202020204" pitchFamily="34" charset="-128"/>
                <a:cs typeface="Arial Unicode MS" panose="020B0604020202020204" pitchFamily="34" charset="-128"/>
              </a:rPr>
              <a:t>                    flag = 1;</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C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FF0000"/>
                </a:solidFill>
                <a:ea typeface="Arial Unicode MS" panose="020B0604020202020204" pitchFamily="34" charset="-128"/>
                <a:cs typeface="Arial Unicode MS" panose="020B0604020202020204" pitchFamily="34" charset="-128"/>
              </a:rPr>
              <a:t>        </a:t>
            </a:r>
            <a:r>
              <a:rPr lang="en-US" sz="2000" b="1" dirty="0" smtClean="0">
                <a:solidFill>
                  <a:srgbClr val="C00000"/>
                </a:solidFill>
                <a:ea typeface="Arial Unicode MS" panose="020B0604020202020204" pitchFamily="34" charset="-128"/>
                <a:cs typeface="Arial Unicode MS" panose="020B0604020202020204" pitchFamily="34" charset="-128"/>
              </a:rPr>
              <a:t>} while (</a:t>
            </a:r>
            <a:r>
              <a:rPr lang="en-US" sz="2000" b="1" dirty="0" smtClean="0">
                <a:solidFill>
                  <a:srgbClr val="000099"/>
                </a:solidFill>
                <a:ea typeface="Arial Unicode MS" panose="020B0604020202020204" pitchFamily="34" charset="-128"/>
                <a:cs typeface="Arial Unicode MS" panose="020B0604020202020204" pitchFamily="34" charset="-128"/>
              </a:rPr>
              <a:t>flag == 1</a:t>
            </a:r>
            <a:r>
              <a:rPr lang="en-US" sz="2000" b="1" dirty="0" smtClean="0">
                <a:solidFill>
                  <a:srgbClr val="C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for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=0;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&lt;6;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("%d \t", R[</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a:t>
            </a:r>
            <a:endParaRPr lang="en-US" dirty="0"/>
          </a:p>
        </p:txBody>
      </p:sp>
      <p:sp>
        <p:nvSpPr>
          <p:cNvPr id="5" name="Θέση υποσέλιδου 1" descr="."/>
          <p:cNvSpPr>
            <a:spLocks noGrp="1"/>
          </p:cNvSpPr>
          <p:nvPr>
            <p:ph type="ftr" sz="quarter" idx="11"/>
          </p:nvPr>
        </p:nvSpPr>
        <p:spPr/>
        <p:txBody>
          <a:bodyPr/>
          <a:lstStyle/>
          <a:p>
            <a:r>
              <a:rPr lang="el-GR" sz="1400" dirty="0" smtClean="0">
                <a:solidFill>
                  <a:schemeClr val="tx1"/>
                </a:solidFill>
              </a:rPr>
              <a:t>Συναρτήσεις</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pPr/>
              <a:t>36</a:t>
            </a:fld>
            <a:endParaRPr lang="el-GR" sz="1400" dirty="0">
              <a:solidFill>
                <a:schemeClr val="tx1"/>
              </a:solidFill>
            </a:endParaRPr>
          </a:p>
        </p:txBody>
      </p:sp>
      <p:pic>
        <p:nvPicPr>
          <p:cNvPr id="8" name="Εικόνα 1" descr="Εικονίδιο μετάβασης στα Περιεχόμενα.">
            <a:hlinkClick r:id="rId4" action="ppaction://hlinksldjump" tooltip="Επιστροφή στα Περιεχόμενα"/>
          </p:cNvPr>
          <p:cNvPicPr>
            <a:picLocks noChangeAspect="1"/>
          </p:cNvPicPr>
          <p:nvPr/>
        </p:nvPicPr>
        <p:blipFill>
          <a:blip r:embed="rId5">
            <a:extLst>
              <a:ext uri="{BEBA8EAE-BF5A-486C-A8C5-ECC9F3942E4B}">
                <a14:imgProps xmlns:a14="http://schemas.microsoft.com/office/drawing/2010/main">
                  <a14:imgLayer r:embed="rId6">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59569304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a:bodyPr>
          <a:lstStyle/>
          <a:p>
            <a:r>
              <a:rPr lang="el-GR" b="1" dirty="0"/>
              <a:t>Τέλος </a:t>
            </a:r>
            <a:r>
              <a:rPr lang="el-GR" b="1" dirty="0" smtClean="0"/>
              <a:t>έβδομης</a:t>
            </a:r>
            <a:r>
              <a:rPr lang="fi-FI" b="1" dirty="0" smtClean="0"/>
              <a:t> </a:t>
            </a:r>
            <a:r>
              <a:rPr lang="el-GR" b="1" dirty="0"/>
              <a:t>ε</a:t>
            </a:r>
            <a:r>
              <a:rPr lang="el-GR" b="1" dirty="0" smtClean="0"/>
              <a:t>νότητας</a:t>
            </a:r>
            <a:endParaRPr lang="el-GR" b="1" dirty="0"/>
          </a:p>
        </p:txBody>
      </p:sp>
      <p:pic>
        <p:nvPicPr>
          <p:cNvPr id="6" name="Εικόνα 1" descr="Λογότυπο για Άδειες χρήσης Creative Commons B Y, NC, ND." title="Λογότυπο Creative Commons.">
            <a:hlinkClick r:id="rId3" tooltip="Μετάβαση στην Άδεια Χρήσης"/>
          </p:cNvPr>
          <p:cNvPicPr>
            <a:picLocks noChangeAspect="1" noChangeArrowheads="1"/>
          </p:cNvPicPr>
          <p:nvPr/>
        </p:nvPicPr>
        <p:blipFill>
          <a:blip r:embed="rId4"/>
          <a:srcRect/>
          <a:stretch>
            <a:fillRect/>
          </a:stretch>
        </p:blipFill>
        <p:spPr bwMode="auto">
          <a:xfrm>
            <a:off x="1908175" y="5949950"/>
            <a:ext cx="1584325" cy="554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Εικόνα 2" descr="Λογότυπο Επιχειρησιακού Προγράμματος Εκπαίδευση και Δια βίου Μάθηση. " title="Λογότυπο Χρηματοδότησης. ">
            <a:hlinkClick r:id="rId5" tooltip="Μετάβαση στο www.edulll.gr/"/>
          </p:cNvPr>
          <p:cNvPicPr>
            <a:picLocks noChangeAspect="1" noChangeArrowheads="1"/>
          </p:cNvPicPr>
          <p:nvPr/>
        </p:nvPicPr>
        <p:blipFill>
          <a:blip r:embed="rId6"/>
          <a:srcRect/>
          <a:stretch>
            <a:fillRect/>
          </a:stretch>
        </p:blipFill>
        <p:spPr bwMode="auto">
          <a:xfrm>
            <a:off x="3492500" y="563880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14599975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Τίτλος 1"/>
          <p:cNvSpPr>
            <a:spLocks noGrp="1"/>
          </p:cNvSpPr>
          <p:nvPr>
            <p:ph type="title"/>
          </p:nvPr>
        </p:nvSpPr>
        <p:spPr/>
        <p:txBody>
          <a:bodyPr/>
          <a:lstStyle/>
          <a:p>
            <a:pPr eaLnBrk="1" hangingPunct="1"/>
            <a:r>
              <a:rPr lang="el-GR" b="1" smtClean="0"/>
              <a:t>Σκοποί ενότητας </a:t>
            </a:r>
          </a:p>
        </p:txBody>
      </p:sp>
      <p:sp>
        <p:nvSpPr>
          <p:cNvPr id="5122" name="Θέση περιεχομένου 1"/>
          <p:cNvSpPr>
            <a:spLocks noGrp="1"/>
          </p:cNvSpPr>
          <p:nvPr>
            <p:ph idx="1"/>
          </p:nvPr>
        </p:nvSpPr>
        <p:spPr/>
        <p:txBody>
          <a:bodyPr>
            <a:noAutofit/>
          </a:bodyPr>
          <a:lstStyle/>
          <a:p>
            <a:pPr marL="0" indent="0" eaLnBrk="1" hangingPunct="1">
              <a:buNone/>
            </a:pPr>
            <a:r>
              <a:rPr lang="el-GR" sz="2800" dirty="0" smtClean="0"/>
              <a:t>Ο αναγνώστης να μπορεί να:</a:t>
            </a:r>
          </a:p>
          <a:p>
            <a:pPr marL="0" indent="0" eaLnBrk="1" hangingPunct="1">
              <a:buNone/>
            </a:pPr>
            <a:r>
              <a:rPr lang="en-US" sz="2800" dirty="0" smtClean="0"/>
              <a:t>1) </a:t>
            </a:r>
            <a:r>
              <a:rPr lang="el-GR" sz="2800" dirty="0" smtClean="0"/>
              <a:t>αντιληφθεί την αναγκαιότητα χρήσης </a:t>
            </a:r>
            <a:endParaRPr lang="en-US" sz="2800" dirty="0" smtClean="0"/>
          </a:p>
          <a:p>
            <a:pPr marL="0" indent="0" eaLnBrk="1" hangingPunct="1">
              <a:buNone/>
            </a:pPr>
            <a:r>
              <a:rPr lang="en-US" sz="2800" dirty="0" smtClean="0"/>
              <a:t>    </a:t>
            </a:r>
            <a:r>
              <a:rPr lang="el-GR" sz="2800" dirty="0" smtClean="0"/>
              <a:t>συναρτήσεων σε ένα πρόγραμμα.</a:t>
            </a:r>
          </a:p>
          <a:p>
            <a:pPr marL="0" indent="0" eaLnBrk="1" hangingPunct="1">
              <a:buNone/>
            </a:pPr>
            <a:r>
              <a:rPr lang="en-US" sz="2800" dirty="0" smtClean="0"/>
              <a:t>2) </a:t>
            </a:r>
            <a:r>
              <a:rPr lang="el-GR" sz="2800" dirty="0" smtClean="0"/>
              <a:t>συνθέτει πολύπλοκα προγράμματα αναλύοντάς </a:t>
            </a:r>
            <a:r>
              <a:rPr lang="en-US" sz="2800" dirty="0" smtClean="0"/>
              <a:t> </a:t>
            </a:r>
          </a:p>
          <a:p>
            <a:pPr marL="0" indent="0" eaLnBrk="1" hangingPunct="1">
              <a:buNone/>
            </a:pPr>
            <a:r>
              <a:rPr lang="en-US" sz="2800" dirty="0"/>
              <a:t> </a:t>
            </a:r>
            <a:r>
              <a:rPr lang="en-US" sz="2800" dirty="0" smtClean="0"/>
              <a:t>   </a:t>
            </a:r>
            <a:r>
              <a:rPr lang="el-GR" sz="2800" dirty="0" smtClean="0"/>
              <a:t>τα σε απλούστερα.</a:t>
            </a:r>
          </a:p>
          <a:p>
            <a:pPr marL="0" indent="0" eaLnBrk="1" hangingPunct="1">
              <a:buNone/>
            </a:pPr>
            <a:r>
              <a:rPr lang="en-US" sz="2800" dirty="0" smtClean="0"/>
              <a:t>3) </a:t>
            </a:r>
            <a:r>
              <a:rPr lang="el-GR" sz="2800" dirty="0" smtClean="0"/>
              <a:t>αντιληφθεί την έννοια της αναδρομής.</a:t>
            </a:r>
          </a:p>
          <a:p>
            <a:pPr marL="0" indent="0" eaLnBrk="1" hangingPunct="1">
              <a:buNone/>
            </a:pPr>
            <a:r>
              <a:rPr lang="el-GR" sz="2800" dirty="0" smtClean="0"/>
              <a:t>4)</a:t>
            </a:r>
            <a:r>
              <a:rPr lang="en-US" sz="2800" dirty="0" smtClean="0"/>
              <a:t> </a:t>
            </a:r>
            <a:r>
              <a:rPr lang="el-GR" sz="2800" dirty="0" smtClean="0"/>
              <a:t>χρησιμοποιεί ενσωματωμένες συναρτήσεις </a:t>
            </a:r>
            <a:r>
              <a:rPr lang="en-US" sz="2800" dirty="0" smtClean="0"/>
              <a:t> </a:t>
            </a:r>
          </a:p>
          <a:p>
            <a:pPr marL="0" indent="0" eaLnBrk="1" hangingPunct="1">
              <a:buNone/>
            </a:pPr>
            <a:r>
              <a:rPr lang="en-US" sz="2800" dirty="0"/>
              <a:t> </a:t>
            </a:r>
            <a:r>
              <a:rPr lang="en-US" sz="2800" dirty="0" smtClean="0"/>
              <a:t>   </a:t>
            </a:r>
            <a:r>
              <a:rPr lang="el-GR" sz="2800" dirty="0" smtClean="0"/>
              <a:t>όπως τριγωνομετρικές, χρόνου, παραγωγής </a:t>
            </a:r>
            <a:r>
              <a:rPr lang="en-US" sz="2800" dirty="0" smtClean="0"/>
              <a:t> </a:t>
            </a:r>
          </a:p>
          <a:p>
            <a:pPr marL="0" indent="0" eaLnBrk="1" hangingPunct="1">
              <a:buNone/>
            </a:pPr>
            <a:r>
              <a:rPr lang="en-US" sz="2800" dirty="0"/>
              <a:t> </a:t>
            </a:r>
            <a:r>
              <a:rPr lang="en-US" sz="2800" dirty="0" smtClean="0"/>
              <a:t>   </a:t>
            </a:r>
            <a:r>
              <a:rPr lang="el-GR" sz="2800" dirty="0" smtClean="0"/>
              <a:t>τυχαιότητας.</a:t>
            </a:r>
          </a:p>
        </p:txBody>
      </p:sp>
      <p:sp>
        <p:nvSpPr>
          <p:cNvPr id="2" name="Θέση υποσέλιδου 1" descr="."/>
          <p:cNvSpPr>
            <a:spLocks noGrp="1"/>
          </p:cNvSpPr>
          <p:nvPr>
            <p:ph type="ftr" sz="quarter" idx="11"/>
          </p:nvPr>
        </p:nvSpPr>
        <p:spPr/>
        <p:txBody>
          <a:bodyPr/>
          <a:lstStyle/>
          <a:p>
            <a:pPr>
              <a:defRPr/>
            </a:pPr>
            <a:r>
              <a:rPr lang="el-GR" sz="1400" dirty="0" smtClean="0">
                <a:solidFill>
                  <a:prstClr val="black"/>
                </a:solidFill>
              </a:rPr>
              <a:t>Συναρτήσεις</a:t>
            </a:r>
            <a:endParaRPr lang="el-GR" sz="1400" dirty="0">
              <a:solidFill>
                <a:prstClr val="black"/>
              </a:solidFill>
            </a:endParaRPr>
          </a:p>
        </p:txBody>
      </p:sp>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4</a:t>
            </a:fld>
            <a:endParaRPr lang="el-GR" sz="1400" dirty="0">
              <a:solidFill>
                <a:prstClr val="black"/>
              </a:solidFill>
            </a:endParaRPr>
          </a:p>
        </p:txBody>
      </p:sp>
    </p:spTree>
    <p:extLst>
      <p:ext uri="{BB962C8B-B14F-4D97-AF65-F5344CB8AC3E}">
        <p14:creationId xmlns:p14="http://schemas.microsoft.com/office/powerpoint/2010/main" val="451891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Τίτλος 1"/>
          <p:cNvSpPr>
            <a:spLocks noGrp="1"/>
          </p:cNvSpPr>
          <p:nvPr>
            <p:ph type="title"/>
          </p:nvPr>
        </p:nvSpPr>
        <p:spPr/>
        <p:txBody>
          <a:bodyPr/>
          <a:lstStyle/>
          <a:p>
            <a:pPr eaLnBrk="1" hangingPunct="1"/>
            <a:r>
              <a:rPr lang="el-GR" b="1" dirty="0" smtClean="0"/>
              <a:t>Περιεχόμενα ενότητας</a:t>
            </a:r>
          </a:p>
        </p:txBody>
      </p:sp>
      <p:sp>
        <p:nvSpPr>
          <p:cNvPr id="13" name="Θέση περιεχομένου 1">
            <a:hlinkClick r:id="rId3" action="ppaction://hlinksldjump" tooltip="Μετάβαση στη Διαφάνεια 6"/>
          </p:cNvPr>
          <p:cNvSpPr txBox="1"/>
          <p:nvPr/>
        </p:nvSpPr>
        <p:spPr>
          <a:xfrm>
            <a:off x="809255" y="1392531"/>
            <a:ext cx="7435155" cy="523220"/>
          </a:xfrm>
          <a:prstGeom prst="rect">
            <a:avLst/>
          </a:prstGeom>
          <a:noFill/>
        </p:spPr>
        <p:txBody>
          <a:bodyPr wrap="square" rtlCol="0">
            <a:spAutoFit/>
          </a:bodyPr>
          <a:lstStyle/>
          <a:p>
            <a:r>
              <a:rPr lang="el-GR" sz="2800" i="1" dirty="0">
                <a:solidFill>
                  <a:srgbClr val="0070C0"/>
                </a:solidFill>
              </a:rPr>
              <a:t>1) </a:t>
            </a:r>
            <a:r>
              <a:rPr lang="el-GR" sz="2800" i="1" kern="0" dirty="0" smtClean="0">
                <a:solidFill>
                  <a:srgbClr val="0070C0"/>
                </a:solidFill>
              </a:rPr>
              <a:t>Τι είναι μία συνάρτηση</a:t>
            </a:r>
            <a:r>
              <a:rPr lang="en-US" sz="2800" i="1" kern="0" dirty="0" smtClean="0">
                <a:solidFill>
                  <a:srgbClr val="0070C0"/>
                </a:solidFill>
              </a:rPr>
              <a:t> ?</a:t>
            </a:r>
            <a:endParaRPr lang="el-GR" sz="1400" i="1" dirty="0">
              <a:solidFill>
                <a:srgbClr val="0070C0"/>
              </a:solidFill>
            </a:endParaRPr>
          </a:p>
        </p:txBody>
      </p:sp>
      <p:sp>
        <p:nvSpPr>
          <p:cNvPr id="9" name="Θέση περιεχομένου 2">
            <a:hlinkClick r:id="rId4" action="ppaction://hlinksldjump" tooltip="Μετάβαση στη Διαφάνεια 10"/>
          </p:cNvPr>
          <p:cNvSpPr txBox="1"/>
          <p:nvPr/>
        </p:nvSpPr>
        <p:spPr>
          <a:xfrm>
            <a:off x="809264" y="2060848"/>
            <a:ext cx="7435155" cy="523220"/>
          </a:xfrm>
          <a:prstGeom prst="rect">
            <a:avLst/>
          </a:prstGeom>
          <a:noFill/>
        </p:spPr>
        <p:txBody>
          <a:bodyPr wrap="square" rtlCol="0">
            <a:spAutoFit/>
          </a:bodyPr>
          <a:lstStyle/>
          <a:p>
            <a:r>
              <a:rPr lang="el-GR" sz="2800" i="1" dirty="0">
                <a:solidFill>
                  <a:srgbClr val="0070C0"/>
                </a:solidFill>
              </a:rPr>
              <a:t>2) </a:t>
            </a:r>
            <a:r>
              <a:rPr lang="el-GR" sz="2800" i="1" dirty="0" smtClean="0">
                <a:solidFill>
                  <a:srgbClr val="0070C0"/>
                </a:solidFill>
              </a:rPr>
              <a:t>Συναρτήσεις</a:t>
            </a:r>
            <a:endParaRPr lang="en-US" sz="2800" i="1" dirty="0">
              <a:solidFill>
                <a:srgbClr val="0070C0"/>
              </a:solidFill>
            </a:endParaRPr>
          </a:p>
        </p:txBody>
      </p:sp>
      <p:sp>
        <p:nvSpPr>
          <p:cNvPr id="10" name="Θέση περιεχομένου 3">
            <a:hlinkClick r:id="rId5" action="ppaction://hlinksldjump" tooltip="Μετάβαση στη Διαφάνεια 16"/>
          </p:cNvPr>
          <p:cNvSpPr txBox="1"/>
          <p:nvPr/>
        </p:nvSpPr>
        <p:spPr>
          <a:xfrm>
            <a:off x="1547664" y="2604379"/>
            <a:ext cx="6696754" cy="461665"/>
          </a:xfrm>
          <a:prstGeom prst="rect">
            <a:avLst/>
          </a:prstGeom>
          <a:noFill/>
        </p:spPr>
        <p:txBody>
          <a:bodyPr wrap="square" rtlCol="0">
            <a:spAutoFit/>
          </a:bodyPr>
          <a:lstStyle/>
          <a:p>
            <a:r>
              <a:rPr lang="el-GR" sz="2400" i="1" dirty="0">
                <a:solidFill>
                  <a:srgbClr val="0070C0"/>
                </a:solidFill>
              </a:rPr>
              <a:t>α</a:t>
            </a:r>
            <a:r>
              <a:rPr lang="el-GR" sz="2400" i="1" dirty="0" smtClean="0">
                <a:solidFill>
                  <a:srgbClr val="0070C0"/>
                </a:solidFill>
              </a:rPr>
              <a:t>) Ασκήσεις</a:t>
            </a:r>
            <a:endParaRPr lang="el-GR" sz="2800" i="1" dirty="0">
              <a:solidFill>
                <a:srgbClr val="0070C0"/>
              </a:solidFill>
            </a:endParaRPr>
          </a:p>
        </p:txBody>
      </p:sp>
      <p:sp>
        <p:nvSpPr>
          <p:cNvPr id="11" name="Θέση περιεχομένου 4">
            <a:hlinkClick r:id="rId6" action="ppaction://hlinksldjump" tooltip="Μετάβαση στη Διαφάνεια 24"/>
          </p:cNvPr>
          <p:cNvSpPr txBox="1"/>
          <p:nvPr/>
        </p:nvSpPr>
        <p:spPr>
          <a:xfrm>
            <a:off x="804946" y="3212976"/>
            <a:ext cx="7435155" cy="523220"/>
          </a:xfrm>
          <a:prstGeom prst="rect">
            <a:avLst/>
          </a:prstGeom>
          <a:noFill/>
        </p:spPr>
        <p:txBody>
          <a:bodyPr wrap="square" rtlCol="0">
            <a:spAutoFit/>
          </a:bodyPr>
          <a:lstStyle/>
          <a:p>
            <a:r>
              <a:rPr lang="el-GR" sz="2800" i="1" dirty="0">
                <a:solidFill>
                  <a:srgbClr val="0070C0"/>
                </a:solidFill>
              </a:rPr>
              <a:t>4) </a:t>
            </a:r>
            <a:r>
              <a:rPr lang="el-GR" sz="2800" i="1" dirty="0" smtClean="0">
                <a:solidFill>
                  <a:srgbClr val="0070C0"/>
                </a:solidFill>
              </a:rPr>
              <a:t>Αναδρομή</a:t>
            </a:r>
            <a:endParaRPr lang="el-GR" sz="2800" i="1" dirty="0">
              <a:solidFill>
                <a:srgbClr val="0070C0"/>
              </a:solidFill>
            </a:endParaRPr>
          </a:p>
        </p:txBody>
      </p:sp>
      <p:sp>
        <p:nvSpPr>
          <p:cNvPr id="15" name="Θέση περιεχομένου 5">
            <a:hlinkClick r:id="rId7" action="ppaction://hlinksldjump" tooltip="Μετάβαση στη Διαφάνεια 26"/>
          </p:cNvPr>
          <p:cNvSpPr txBox="1"/>
          <p:nvPr/>
        </p:nvSpPr>
        <p:spPr>
          <a:xfrm>
            <a:off x="804947" y="3861048"/>
            <a:ext cx="7435154" cy="523220"/>
          </a:xfrm>
          <a:prstGeom prst="rect">
            <a:avLst/>
          </a:prstGeom>
          <a:noFill/>
        </p:spPr>
        <p:txBody>
          <a:bodyPr wrap="square" rtlCol="0">
            <a:spAutoFit/>
          </a:bodyPr>
          <a:lstStyle/>
          <a:p>
            <a:r>
              <a:rPr lang="el-GR" sz="2800" i="1" dirty="0">
                <a:solidFill>
                  <a:srgbClr val="0070C0"/>
                </a:solidFill>
              </a:rPr>
              <a:t>5) </a:t>
            </a:r>
            <a:r>
              <a:rPr lang="el-GR" sz="2800" i="1" dirty="0" smtClean="0">
                <a:solidFill>
                  <a:srgbClr val="0070C0"/>
                </a:solidFill>
              </a:rPr>
              <a:t>Μαθηματικές συναρτήσεις </a:t>
            </a:r>
            <a:r>
              <a:rPr lang="en-US" sz="2800" i="1" dirty="0" smtClean="0">
                <a:solidFill>
                  <a:srgbClr val="0070C0"/>
                </a:solidFill>
              </a:rPr>
              <a:t>(</a:t>
            </a:r>
            <a:r>
              <a:rPr lang="en-US" sz="2800" i="1" dirty="0" err="1" smtClean="0">
                <a:solidFill>
                  <a:srgbClr val="0070C0"/>
                </a:solidFill>
              </a:rPr>
              <a:t>Math.h</a:t>
            </a:r>
            <a:r>
              <a:rPr lang="en-US" sz="2800" i="1" dirty="0" smtClean="0">
                <a:solidFill>
                  <a:srgbClr val="0070C0"/>
                </a:solidFill>
              </a:rPr>
              <a:t>)</a:t>
            </a:r>
            <a:endParaRPr lang="en-US" sz="2800" i="1" dirty="0">
              <a:solidFill>
                <a:srgbClr val="0070C0"/>
              </a:solidFill>
            </a:endParaRPr>
          </a:p>
        </p:txBody>
      </p:sp>
      <p:sp>
        <p:nvSpPr>
          <p:cNvPr id="12" name="Θέση περιεχομένου 6">
            <a:hlinkClick r:id="rId8" action="ppaction://hlinksldjump" tooltip="Μετάβαση στη Διαφάνεια 29"/>
          </p:cNvPr>
          <p:cNvSpPr txBox="1"/>
          <p:nvPr/>
        </p:nvSpPr>
        <p:spPr>
          <a:xfrm>
            <a:off x="804957" y="4509120"/>
            <a:ext cx="7435144" cy="523220"/>
          </a:xfrm>
          <a:prstGeom prst="rect">
            <a:avLst/>
          </a:prstGeom>
          <a:noFill/>
        </p:spPr>
        <p:txBody>
          <a:bodyPr wrap="square" rtlCol="0">
            <a:spAutoFit/>
          </a:bodyPr>
          <a:lstStyle/>
          <a:p>
            <a:r>
              <a:rPr lang="el-GR" sz="2800" i="1" dirty="0">
                <a:solidFill>
                  <a:srgbClr val="0070C0"/>
                </a:solidFill>
              </a:rPr>
              <a:t>6</a:t>
            </a:r>
            <a:r>
              <a:rPr lang="el-GR" sz="2800" i="1" dirty="0" smtClean="0">
                <a:solidFill>
                  <a:srgbClr val="0070C0"/>
                </a:solidFill>
              </a:rPr>
              <a:t>) Συναρτήσεις χρόνου </a:t>
            </a:r>
            <a:r>
              <a:rPr lang="en-US" sz="2800" i="1" dirty="0" smtClean="0">
                <a:solidFill>
                  <a:srgbClr val="0070C0"/>
                </a:solidFill>
              </a:rPr>
              <a:t>(</a:t>
            </a:r>
            <a:r>
              <a:rPr lang="en-US" sz="2800" i="1" dirty="0" err="1" smtClean="0">
                <a:solidFill>
                  <a:srgbClr val="0070C0"/>
                </a:solidFill>
              </a:rPr>
              <a:t>time.h</a:t>
            </a:r>
            <a:r>
              <a:rPr lang="en-US" sz="2800" i="1" dirty="0" smtClean="0">
                <a:solidFill>
                  <a:srgbClr val="0070C0"/>
                </a:solidFill>
              </a:rPr>
              <a:t>)</a:t>
            </a:r>
            <a:endParaRPr lang="en-US" sz="2800" i="1" dirty="0">
              <a:solidFill>
                <a:srgbClr val="0070C0"/>
              </a:solidFill>
            </a:endParaRPr>
          </a:p>
        </p:txBody>
      </p:sp>
      <p:sp>
        <p:nvSpPr>
          <p:cNvPr id="14" name="Θέση περιεχομένου 7">
            <a:hlinkClick r:id="rId9" action="ppaction://hlinksldjump" tooltip="Μετάβαση στη Διαφάνεια 32"/>
          </p:cNvPr>
          <p:cNvSpPr txBox="1"/>
          <p:nvPr/>
        </p:nvSpPr>
        <p:spPr>
          <a:xfrm>
            <a:off x="804957" y="5157192"/>
            <a:ext cx="7435154" cy="954107"/>
          </a:xfrm>
          <a:prstGeom prst="rect">
            <a:avLst/>
          </a:prstGeom>
          <a:noFill/>
        </p:spPr>
        <p:txBody>
          <a:bodyPr wrap="square" rtlCol="0">
            <a:spAutoFit/>
          </a:bodyPr>
          <a:lstStyle/>
          <a:p>
            <a:r>
              <a:rPr lang="el-GR" sz="2800" i="1" dirty="0">
                <a:solidFill>
                  <a:srgbClr val="0070C0"/>
                </a:solidFill>
              </a:rPr>
              <a:t>7</a:t>
            </a:r>
            <a:r>
              <a:rPr lang="el-GR" sz="2800" i="1" dirty="0" smtClean="0">
                <a:solidFill>
                  <a:srgbClr val="0070C0"/>
                </a:solidFill>
              </a:rPr>
              <a:t>) Συναρτήσεις παραγωγής τυχαίων αριθμών </a:t>
            </a:r>
            <a:r>
              <a:rPr lang="en-US" sz="2800" i="1" dirty="0">
                <a:solidFill>
                  <a:srgbClr val="0070C0"/>
                </a:solidFill>
              </a:rPr>
              <a:t> </a:t>
            </a:r>
            <a:endParaRPr lang="en-US" sz="2800" i="1" dirty="0" smtClean="0">
              <a:solidFill>
                <a:srgbClr val="0070C0"/>
              </a:solidFill>
            </a:endParaRPr>
          </a:p>
          <a:p>
            <a:r>
              <a:rPr lang="en-US" sz="2800" i="1" dirty="0">
                <a:solidFill>
                  <a:srgbClr val="0070C0"/>
                </a:solidFill>
              </a:rPr>
              <a:t> </a:t>
            </a:r>
            <a:r>
              <a:rPr lang="en-US" sz="2800" i="1" dirty="0" smtClean="0">
                <a:solidFill>
                  <a:srgbClr val="0070C0"/>
                </a:solidFill>
              </a:rPr>
              <a:t>   </a:t>
            </a:r>
            <a:r>
              <a:rPr lang="el-GR" sz="2800" i="1" dirty="0" smtClean="0">
                <a:solidFill>
                  <a:srgbClr val="0070C0"/>
                </a:solidFill>
              </a:rPr>
              <a:t>(</a:t>
            </a:r>
            <a:r>
              <a:rPr lang="en-US" sz="2800" i="1" dirty="0" err="1" smtClean="0">
                <a:solidFill>
                  <a:srgbClr val="0070C0"/>
                </a:solidFill>
              </a:rPr>
              <a:t>stdlib.h</a:t>
            </a:r>
            <a:r>
              <a:rPr lang="en-US" sz="2800" i="1" dirty="0" smtClean="0">
                <a:solidFill>
                  <a:srgbClr val="0070C0"/>
                </a:solidFill>
              </a:rPr>
              <a:t>)</a:t>
            </a:r>
            <a:endParaRPr lang="en-US" sz="2800" i="1" dirty="0">
              <a:solidFill>
                <a:srgbClr val="0070C0"/>
              </a:solidFill>
            </a:endParaRPr>
          </a:p>
        </p:txBody>
      </p:sp>
      <p:sp>
        <p:nvSpPr>
          <p:cNvPr id="3" name="Θέση υποσέλιδου 1" descr="."/>
          <p:cNvSpPr>
            <a:spLocks noGrp="1"/>
          </p:cNvSpPr>
          <p:nvPr>
            <p:ph type="ftr" sz="quarter" idx="11"/>
          </p:nvPr>
        </p:nvSpPr>
        <p:spPr/>
        <p:txBody>
          <a:bodyPr/>
          <a:lstStyle/>
          <a:p>
            <a:pPr>
              <a:defRPr/>
            </a:pPr>
            <a:r>
              <a:rPr lang="el-GR" sz="1400" dirty="0" smtClean="0">
                <a:solidFill>
                  <a:prstClr val="black"/>
                </a:solidFill>
              </a:rPr>
              <a:t>Συναρτήσεις</a:t>
            </a:r>
            <a:endParaRPr lang="el-GR" sz="1400" dirty="0">
              <a:solidFill>
                <a:prstClr val="black"/>
              </a:solidFill>
            </a:endParaRPr>
          </a:p>
        </p:txBody>
      </p:sp>
      <p:sp>
        <p:nvSpPr>
          <p:cNvPr id="6" name="Θέση αριθμού διαφάνειας 1" descr="."/>
          <p:cNvSpPr>
            <a:spLocks noGrp="1"/>
          </p:cNvSpPr>
          <p:nvPr>
            <p:ph type="sldNum" sz="quarter" idx="12"/>
          </p:nvPr>
        </p:nvSpPr>
        <p:spPr/>
        <p:txBody>
          <a:bodyPr/>
          <a:lstStyle/>
          <a:p>
            <a:pPr>
              <a:defRPr/>
            </a:pPr>
            <a:fld id="{00AE728C-E611-4819-AE43-A6ECB79E445A}" type="slidenum">
              <a:rPr lang="el-GR" sz="1400" smtClean="0">
                <a:solidFill>
                  <a:prstClr val="black"/>
                </a:solidFill>
              </a:rPr>
              <a:pPr>
                <a:defRPr/>
              </a:pPr>
              <a:t>5</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1824120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Τι είναι μία συνάρτηση?</a:t>
            </a:r>
            <a:endParaRPr lang="el-GR" b="1" dirty="0"/>
          </a:p>
        </p:txBody>
      </p:sp>
      <p:sp>
        <p:nvSpPr>
          <p:cNvPr id="3" name="Θέση περιεχομένου 1"/>
          <p:cNvSpPr>
            <a:spLocks noGrp="1"/>
          </p:cNvSpPr>
          <p:nvPr>
            <p:ph idx="1"/>
          </p:nvPr>
        </p:nvSpPr>
        <p:spPr bwMode="gray"/>
        <p:txBody>
          <a:bodyPr>
            <a:normAutofit fontScale="92500" lnSpcReduction="10000"/>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3500" kern="0" dirty="0">
                <a:solidFill>
                  <a:srgbClr val="000000"/>
                </a:solidFill>
              </a:rPr>
              <a:t>Μία </a:t>
            </a:r>
            <a:r>
              <a:rPr lang="el-GR" sz="3500" b="1" kern="0" dirty="0" smtClean="0">
                <a:solidFill>
                  <a:srgbClr val="000000"/>
                </a:solidFill>
              </a:rPr>
              <a:t>συνάρτηση</a:t>
            </a:r>
            <a:r>
              <a:rPr lang="el-GR" sz="3500" kern="0" dirty="0" smtClean="0">
                <a:solidFill>
                  <a:srgbClr val="000000"/>
                </a:solidFill>
              </a:rPr>
              <a:t>, </a:t>
            </a:r>
            <a:r>
              <a:rPr lang="el-GR" sz="3500" kern="0" dirty="0">
                <a:solidFill>
                  <a:srgbClr val="000000"/>
                </a:solidFill>
              </a:rPr>
              <a:t>είναι ένα σύνολο προτάσεων (εντολών</a:t>
            </a:r>
            <a:r>
              <a:rPr lang="el-GR" sz="3500" kern="0" dirty="0" smtClean="0">
                <a:solidFill>
                  <a:srgbClr val="000000"/>
                </a:solidFill>
              </a:rPr>
              <a:t>), </a:t>
            </a:r>
            <a:r>
              <a:rPr lang="el-GR" sz="3500" kern="0" dirty="0">
                <a:solidFill>
                  <a:srgbClr val="000000"/>
                </a:solidFill>
              </a:rPr>
              <a:t>το οποίο καλείται με το </a:t>
            </a:r>
            <a:r>
              <a:rPr lang="el-GR" sz="3500" b="1" kern="0" dirty="0">
                <a:solidFill>
                  <a:srgbClr val="000000"/>
                </a:solidFill>
              </a:rPr>
              <a:t>όνομά</a:t>
            </a:r>
            <a:r>
              <a:rPr lang="el-GR" sz="3500" kern="0" dirty="0">
                <a:solidFill>
                  <a:srgbClr val="000000"/>
                </a:solidFill>
              </a:rPr>
              <a:t> </a:t>
            </a:r>
            <a:r>
              <a:rPr lang="el-GR" sz="3500" kern="0" dirty="0" smtClean="0">
                <a:solidFill>
                  <a:srgbClr val="000000"/>
                </a:solidFill>
              </a:rPr>
              <a:t>της, </a:t>
            </a:r>
            <a:r>
              <a:rPr lang="el-GR" sz="3500" kern="0" dirty="0">
                <a:solidFill>
                  <a:srgbClr val="000000"/>
                </a:solidFill>
              </a:rPr>
              <a:t>για να διεκπεραιώσει μία συγκεκριμένη εργασία.</a:t>
            </a:r>
            <a:r>
              <a:rPr lang="en-US" sz="3500" kern="0" dirty="0">
                <a:solidFill>
                  <a:srgbClr val="000000"/>
                </a:solidFill>
              </a:rPr>
              <a:t> </a:t>
            </a:r>
            <a:endParaRPr lang="el-GR" sz="3500" kern="0" dirty="0">
              <a:solidFill>
                <a:srgbClr val="000000"/>
              </a:solidFill>
            </a:endParaRP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3000" kern="0" dirty="0">
                <a:solidFill>
                  <a:srgbClr val="000000"/>
                </a:solidFill>
              </a:rPr>
              <a:t>Η </a:t>
            </a:r>
            <a:r>
              <a:rPr lang="en-US" sz="3000" kern="0" dirty="0">
                <a:solidFill>
                  <a:srgbClr val="000000"/>
                </a:solidFill>
              </a:rPr>
              <a:t>C </a:t>
            </a:r>
            <a:r>
              <a:rPr lang="el-GR" sz="3000" kern="0" dirty="0">
                <a:solidFill>
                  <a:srgbClr val="000000"/>
                </a:solidFill>
              </a:rPr>
              <a:t>έχει πολλές </a:t>
            </a:r>
            <a:r>
              <a:rPr lang="el-GR" sz="3000" kern="0" dirty="0" smtClean="0">
                <a:solidFill>
                  <a:srgbClr val="000000"/>
                </a:solidFill>
              </a:rPr>
              <a:t>βιβλιοθήκες, </a:t>
            </a:r>
            <a:r>
              <a:rPr lang="el-GR" sz="3000" kern="0" dirty="0">
                <a:solidFill>
                  <a:srgbClr val="000000"/>
                </a:solidFill>
              </a:rPr>
              <a:t>που περιέχουν </a:t>
            </a:r>
            <a:r>
              <a:rPr lang="el-GR" sz="3000" kern="0" dirty="0" smtClean="0">
                <a:solidFill>
                  <a:srgbClr val="000000"/>
                </a:solidFill>
              </a:rPr>
              <a:t>συναρτήσεις, </a:t>
            </a:r>
            <a:r>
              <a:rPr lang="el-GR" sz="3000" kern="0" dirty="0">
                <a:solidFill>
                  <a:srgbClr val="000000"/>
                </a:solidFill>
              </a:rPr>
              <a:t>(μερικές τις έχουμε ήδη χρησιμοποιήσει</a:t>
            </a:r>
            <a:r>
              <a:rPr lang="el-GR" sz="3000" kern="0" dirty="0" smtClean="0">
                <a:solidFill>
                  <a:srgbClr val="000000"/>
                </a:solidFill>
              </a:rPr>
              <a:t>), όπως</a:t>
            </a:r>
            <a:r>
              <a:rPr lang="en-US" sz="3000" kern="0" dirty="0" smtClean="0">
                <a:solidFill>
                  <a:srgbClr val="000000"/>
                </a:solidFill>
              </a:rPr>
              <a:t>:</a:t>
            </a:r>
            <a:endParaRPr lang="en-US" sz="3000" kern="0" dirty="0">
              <a:solidFill>
                <a:srgbClr val="000000"/>
              </a:solidFill>
            </a:endParaRPr>
          </a:p>
          <a:p>
            <a:pPr marL="1001713" lvl="1" indent="-482600" defTabSz="1008063" eaLnBrk="0" fontAlgn="base" hangingPunct="0">
              <a:spcAft>
                <a:spcPct val="0"/>
              </a:spcAft>
              <a:buClr>
                <a:schemeClr val="accent3">
                  <a:lumMod val="50000"/>
                </a:schemeClr>
              </a:buClr>
              <a:buSzPct val="75000"/>
              <a:buFont typeface="Wingdings" panose="05000000000000000000" pitchFamily="2" charset="2"/>
              <a:buChar char="n"/>
            </a:pPr>
            <a:r>
              <a:rPr lang="el-GR" sz="2600" kern="0" dirty="0" smtClean="0">
                <a:solidFill>
                  <a:srgbClr val="000000"/>
                </a:solidFill>
              </a:rPr>
              <a:t>Η </a:t>
            </a:r>
            <a:r>
              <a:rPr lang="en-US" sz="2600" kern="0" dirty="0" err="1" smtClean="0">
                <a:solidFill>
                  <a:srgbClr val="000000"/>
                </a:solidFill>
              </a:rPr>
              <a:t>stdio.h</a:t>
            </a:r>
            <a:r>
              <a:rPr lang="el-GR" sz="2600" kern="0" dirty="0" smtClean="0">
                <a:solidFill>
                  <a:srgbClr val="000000"/>
                </a:solidFill>
              </a:rPr>
              <a:t> περιέχει τις:</a:t>
            </a:r>
            <a:r>
              <a:rPr lang="en-US" sz="2600" kern="0" dirty="0" smtClean="0">
                <a:solidFill>
                  <a:srgbClr val="000000"/>
                </a:solidFill>
              </a:rPr>
              <a:t>  </a:t>
            </a:r>
            <a:r>
              <a:rPr lang="en-US" sz="2600" kern="0" dirty="0" err="1">
                <a:solidFill>
                  <a:srgbClr val="000000"/>
                </a:solidFill>
              </a:rPr>
              <a:t>printf</a:t>
            </a:r>
            <a:r>
              <a:rPr lang="en-US" sz="2600" kern="0" dirty="0">
                <a:solidFill>
                  <a:srgbClr val="000000"/>
                </a:solidFill>
              </a:rPr>
              <a:t>(), </a:t>
            </a:r>
            <a:r>
              <a:rPr lang="en-US" sz="2600" kern="0" dirty="0" err="1">
                <a:solidFill>
                  <a:srgbClr val="000000"/>
                </a:solidFill>
              </a:rPr>
              <a:t>scanf</a:t>
            </a:r>
            <a:r>
              <a:rPr lang="en-US" sz="2600" kern="0" dirty="0">
                <a:solidFill>
                  <a:srgbClr val="000000"/>
                </a:solidFill>
              </a:rPr>
              <a:t>(), gets(), puts</a:t>
            </a:r>
            <a:r>
              <a:rPr lang="en-US" sz="2600" kern="0" dirty="0" smtClean="0">
                <a:solidFill>
                  <a:srgbClr val="000000"/>
                </a:solidFill>
              </a:rPr>
              <a:t>()</a:t>
            </a:r>
            <a:r>
              <a:rPr lang="el-GR" sz="2600" kern="0" dirty="0" smtClean="0">
                <a:solidFill>
                  <a:srgbClr val="000000"/>
                </a:solidFill>
              </a:rPr>
              <a:t>,</a:t>
            </a:r>
            <a:endParaRPr lang="en-US" sz="2600" kern="0" dirty="0">
              <a:solidFill>
                <a:srgbClr val="000000"/>
              </a:solidFill>
            </a:endParaRPr>
          </a:p>
          <a:p>
            <a:pPr marL="1001713" lvl="1" indent="-482600" defTabSz="1008063" eaLnBrk="0" fontAlgn="base" hangingPunct="0">
              <a:spcAft>
                <a:spcPct val="0"/>
              </a:spcAft>
              <a:buClr>
                <a:schemeClr val="accent3">
                  <a:lumMod val="50000"/>
                </a:schemeClr>
              </a:buClr>
              <a:buSzPct val="75000"/>
              <a:buFont typeface="Wingdings" panose="05000000000000000000" pitchFamily="2" charset="2"/>
              <a:buChar char="n"/>
            </a:pPr>
            <a:r>
              <a:rPr lang="el-GR" sz="2600" kern="0" dirty="0" smtClean="0">
                <a:solidFill>
                  <a:srgbClr val="000000"/>
                </a:solidFill>
              </a:rPr>
              <a:t>Η </a:t>
            </a:r>
            <a:r>
              <a:rPr lang="en-US" sz="2600" kern="0" dirty="0" err="1" smtClean="0">
                <a:solidFill>
                  <a:srgbClr val="000000"/>
                </a:solidFill>
              </a:rPr>
              <a:t>math.h</a:t>
            </a:r>
            <a:r>
              <a:rPr lang="el-GR" sz="2600" kern="0" dirty="0" smtClean="0">
                <a:solidFill>
                  <a:srgbClr val="000000"/>
                </a:solidFill>
              </a:rPr>
              <a:t> περιέχει τις:</a:t>
            </a:r>
            <a:r>
              <a:rPr lang="en-US" sz="2600" kern="0" dirty="0" smtClean="0">
                <a:solidFill>
                  <a:srgbClr val="000000"/>
                </a:solidFill>
              </a:rPr>
              <a:t> </a:t>
            </a:r>
            <a:r>
              <a:rPr lang="en-US" sz="2600" kern="0" dirty="0" err="1">
                <a:solidFill>
                  <a:srgbClr val="000000"/>
                </a:solidFill>
              </a:rPr>
              <a:t>pow</a:t>
            </a:r>
            <a:r>
              <a:rPr lang="en-US" sz="2600" kern="0" dirty="0">
                <a:solidFill>
                  <a:srgbClr val="000000"/>
                </a:solidFill>
              </a:rPr>
              <a:t>(), </a:t>
            </a:r>
            <a:r>
              <a:rPr lang="en-US" sz="2600" kern="0" dirty="0" err="1">
                <a:solidFill>
                  <a:srgbClr val="000000"/>
                </a:solidFill>
              </a:rPr>
              <a:t>sqrt</a:t>
            </a:r>
            <a:r>
              <a:rPr lang="en-US" sz="2600" kern="0" dirty="0">
                <a:solidFill>
                  <a:srgbClr val="000000"/>
                </a:solidFill>
              </a:rPr>
              <a:t>(), sin(), </a:t>
            </a:r>
            <a:r>
              <a:rPr lang="en-US" sz="2600" kern="0" dirty="0" err="1">
                <a:solidFill>
                  <a:srgbClr val="000000"/>
                </a:solidFill>
              </a:rPr>
              <a:t>cos</a:t>
            </a:r>
            <a:r>
              <a:rPr lang="en-US" sz="2600" kern="0" dirty="0">
                <a:solidFill>
                  <a:srgbClr val="000000"/>
                </a:solidFill>
              </a:rPr>
              <a:t>(), tan</a:t>
            </a:r>
            <a:r>
              <a:rPr lang="en-US" sz="2600" kern="0" dirty="0" smtClean="0">
                <a:solidFill>
                  <a:srgbClr val="000000"/>
                </a:solidFill>
              </a:rPr>
              <a:t>()</a:t>
            </a:r>
            <a:r>
              <a:rPr lang="el-GR" sz="2600" kern="0" dirty="0" smtClean="0">
                <a:solidFill>
                  <a:srgbClr val="000000"/>
                </a:solidFill>
              </a:rPr>
              <a:t>,</a:t>
            </a:r>
            <a:endParaRPr lang="en-US" sz="2600" kern="0" dirty="0">
              <a:solidFill>
                <a:srgbClr val="000000"/>
              </a:solidFill>
            </a:endParaRPr>
          </a:p>
          <a:p>
            <a:pPr marL="1001713" lvl="1" indent="-482600" defTabSz="1008063" eaLnBrk="0" fontAlgn="base" hangingPunct="0">
              <a:spcAft>
                <a:spcPct val="0"/>
              </a:spcAft>
              <a:buClr>
                <a:schemeClr val="accent3">
                  <a:lumMod val="50000"/>
                </a:schemeClr>
              </a:buClr>
              <a:buSzPct val="75000"/>
              <a:buFont typeface="Wingdings" panose="05000000000000000000" pitchFamily="2" charset="2"/>
              <a:buChar char="n"/>
            </a:pPr>
            <a:r>
              <a:rPr lang="el-GR" sz="2600" kern="0" dirty="0" smtClean="0">
                <a:solidFill>
                  <a:srgbClr val="000000"/>
                </a:solidFill>
              </a:rPr>
              <a:t>Η </a:t>
            </a:r>
            <a:r>
              <a:rPr lang="en-US" sz="2600" kern="0" dirty="0" err="1" smtClean="0">
                <a:solidFill>
                  <a:srgbClr val="000000"/>
                </a:solidFill>
              </a:rPr>
              <a:t>string.h</a:t>
            </a:r>
            <a:r>
              <a:rPr lang="el-GR" sz="2600" kern="0" dirty="0" smtClean="0">
                <a:solidFill>
                  <a:srgbClr val="000000"/>
                </a:solidFill>
              </a:rPr>
              <a:t> περιέχει τις:</a:t>
            </a:r>
            <a:r>
              <a:rPr lang="en-US" sz="2600" kern="0" dirty="0" smtClean="0">
                <a:solidFill>
                  <a:srgbClr val="000000"/>
                </a:solidFill>
              </a:rPr>
              <a:t>  </a:t>
            </a:r>
            <a:r>
              <a:rPr lang="en-US" sz="2600" kern="0" dirty="0" err="1">
                <a:solidFill>
                  <a:srgbClr val="000000"/>
                </a:solidFill>
              </a:rPr>
              <a:t>strlen</a:t>
            </a:r>
            <a:r>
              <a:rPr lang="en-US" sz="2600" kern="0" dirty="0">
                <a:solidFill>
                  <a:srgbClr val="000000"/>
                </a:solidFill>
              </a:rPr>
              <a:t>(), </a:t>
            </a:r>
            <a:r>
              <a:rPr lang="en-US" sz="2600" kern="0" dirty="0" err="1">
                <a:solidFill>
                  <a:srgbClr val="000000"/>
                </a:solidFill>
              </a:rPr>
              <a:t>strcpy</a:t>
            </a:r>
            <a:r>
              <a:rPr lang="en-US" sz="2600" kern="0" dirty="0">
                <a:solidFill>
                  <a:srgbClr val="000000"/>
                </a:solidFill>
              </a:rPr>
              <a:t>(), </a:t>
            </a:r>
            <a:r>
              <a:rPr lang="en-US" sz="2600" kern="0" dirty="0" err="1">
                <a:solidFill>
                  <a:srgbClr val="000000"/>
                </a:solidFill>
              </a:rPr>
              <a:t>strcmp</a:t>
            </a:r>
            <a:r>
              <a:rPr lang="en-US" sz="2600" kern="0" dirty="0" smtClean="0">
                <a:solidFill>
                  <a:srgbClr val="000000"/>
                </a:solidFill>
              </a:rPr>
              <a:t>()</a:t>
            </a:r>
            <a:r>
              <a:rPr lang="el-GR" sz="2600" kern="0" dirty="0" smtClean="0">
                <a:solidFill>
                  <a:srgbClr val="000000"/>
                </a:solidFill>
              </a:rPr>
              <a:t>.</a:t>
            </a:r>
            <a:endParaRPr lang="en-US" sz="2600" kern="0" dirty="0">
              <a:solidFill>
                <a:srgbClr val="000000"/>
              </a:solidFill>
            </a:endParaRP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Συναρτήσεις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pPr/>
              <a:t>6</a:t>
            </a:fld>
            <a:endParaRPr lang="el-GR" sz="1400" dirty="0">
              <a:solidFill>
                <a:schemeClr val="tx1"/>
              </a:solidFill>
            </a:endParaRPr>
          </a:p>
        </p:txBody>
      </p:sp>
    </p:spTree>
    <p:extLst>
      <p:ext uri="{BB962C8B-B14F-4D97-AF65-F5344CB8AC3E}">
        <p14:creationId xmlns:p14="http://schemas.microsoft.com/office/powerpoint/2010/main" val="24517341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a:t>Συναρτήσεις</a:t>
            </a:r>
            <a:r>
              <a:rPr lang="en-US" b="1" dirty="0"/>
              <a:t>: </a:t>
            </a:r>
            <a:r>
              <a:rPr lang="el-GR" b="1" dirty="0"/>
              <a:t>Παράδειγμα</a:t>
            </a:r>
          </a:p>
        </p:txBody>
      </p:sp>
      <p:sp>
        <p:nvSpPr>
          <p:cNvPr id="3" name="Θέση περιεχομένου 1" descr="Τμήμα προγράμματος: Int add, παρένθεση int x, κόμμα int y, κλείσιμο παρένθεσης. Enter, άγκιστρο. Enter, int result. Enter, result =, x + y. Enter, return result. Enter, κλείσιμο αγκίστρου. Ή αλλιώς: Int add, παρένθεση int x, κόμμα int y, κλείσιμο παρένθεσης. Enter, άγκιστρο. Enter, return x + y. Enter, κλείσιμο αγκίστρου.&#10;"/>
          <p:cNvSpPr>
            <a:spLocks noGrp="1"/>
          </p:cNvSpPr>
          <p:nvPr>
            <p:ph sz="half" idx="1"/>
            <p:custDataLst>
              <p:tags r:id="rId1"/>
            </p:custDataLst>
          </p:nvPr>
        </p:nvSpPr>
        <p:spPr/>
        <p:txBody>
          <a:bodyPr>
            <a:normAutofit lnSpcReduction="10000"/>
          </a:bodyPr>
          <a:lstStyle/>
          <a:p>
            <a:pPr marL="517525" lvl="0" indent="-517525" defTabSz="1008063" eaLnBrk="0" fontAlgn="base" hangingPunct="0">
              <a:spcAft>
                <a:spcPct val="0"/>
              </a:spcAft>
              <a:buClr>
                <a:srgbClr val="660000"/>
              </a:buClr>
              <a:buSzPct val="70000"/>
              <a:buNone/>
            </a:pPr>
            <a:r>
              <a:rPr lang="en-US" sz="2400" kern="0" dirty="0" err="1" smtClean="0">
                <a:solidFill>
                  <a:srgbClr val="000000"/>
                </a:solidFill>
              </a:rPr>
              <a:t>int</a:t>
            </a:r>
            <a:r>
              <a:rPr lang="en-US" sz="2400" kern="0" dirty="0" smtClean="0">
                <a:solidFill>
                  <a:srgbClr val="000000"/>
                </a:solidFill>
              </a:rPr>
              <a:t> add(</a:t>
            </a:r>
            <a:r>
              <a:rPr lang="en-US" sz="2400" kern="0" dirty="0" err="1" smtClean="0">
                <a:solidFill>
                  <a:srgbClr val="000000"/>
                </a:solidFill>
              </a:rPr>
              <a:t>int</a:t>
            </a:r>
            <a:r>
              <a:rPr lang="en-US" sz="2400" kern="0" dirty="0" smtClean="0">
                <a:solidFill>
                  <a:srgbClr val="000000"/>
                </a:solidFill>
              </a:rPr>
              <a:t> x, </a:t>
            </a:r>
            <a:r>
              <a:rPr lang="en-US" sz="2400" kern="0" dirty="0" err="1" smtClean="0">
                <a:solidFill>
                  <a:srgbClr val="000000"/>
                </a:solidFill>
              </a:rPr>
              <a:t>int</a:t>
            </a:r>
            <a:r>
              <a:rPr lang="en-US" sz="2400" kern="0" dirty="0" smtClean="0">
                <a:solidFill>
                  <a:srgbClr val="000000"/>
                </a:solidFill>
              </a:rPr>
              <a:t> y)</a:t>
            </a:r>
          </a:p>
          <a:p>
            <a:pPr marL="517525" lvl="0" indent="-517525" defTabSz="1008063" eaLnBrk="0" fontAlgn="base" hangingPunct="0">
              <a:spcAft>
                <a:spcPct val="0"/>
              </a:spcAft>
              <a:buClr>
                <a:srgbClr val="660000"/>
              </a:buClr>
              <a:buSzPct val="70000"/>
              <a:buNone/>
            </a:pPr>
            <a:r>
              <a:rPr lang="en-US" sz="2400" kern="0" dirty="0" smtClean="0">
                <a:solidFill>
                  <a:srgbClr val="000000"/>
                </a:solidFill>
              </a:rPr>
              <a:t>{</a:t>
            </a:r>
          </a:p>
          <a:p>
            <a:pPr marL="1001713" lvl="1" indent="-482600" defTabSz="1008063" eaLnBrk="0" fontAlgn="base" hangingPunct="0">
              <a:spcAft>
                <a:spcPct val="0"/>
              </a:spcAft>
              <a:buClr>
                <a:srgbClr val="999966"/>
              </a:buClr>
              <a:buSzPct val="75000"/>
              <a:buNone/>
            </a:pPr>
            <a:r>
              <a:rPr lang="en-US" kern="0" dirty="0" err="1" smtClean="0">
                <a:solidFill>
                  <a:srgbClr val="000000"/>
                </a:solidFill>
              </a:rPr>
              <a:t>int</a:t>
            </a:r>
            <a:r>
              <a:rPr lang="en-US" kern="0" dirty="0" smtClean="0">
                <a:solidFill>
                  <a:srgbClr val="000000"/>
                </a:solidFill>
              </a:rPr>
              <a:t> result;</a:t>
            </a:r>
          </a:p>
          <a:p>
            <a:pPr marL="1001713" lvl="1" indent="-482600" defTabSz="1008063" eaLnBrk="0" fontAlgn="base" hangingPunct="0">
              <a:spcAft>
                <a:spcPct val="0"/>
              </a:spcAft>
              <a:buClr>
                <a:srgbClr val="999966"/>
              </a:buClr>
              <a:buSzPct val="75000"/>
              <a:buNone/>
            </a:pPr>
            <a:r>
              <a:rPr lang="en-US" kern="0" dirty="0" smtClean="0">
                <a:solidFill>
                  <a:srgbClr val="000000"/>
                </a:solidFill>
              </a:rPr>
              <a:t>result = x + y;</a:t>
            </a:r>
          </a:p>
          <a:p>
            <a:pPr marL="1001713" lvl="1" indent="-482600" defTabSz="1008063" eaLnBrk="0" fontAlgn="base" hangingPunct="0">
              <a:spcAft>
                <a:spcPct val="0"/>
              </a:spcAft>
              <a:buClr>
                <a:srgbClr val="999966"/>
              </a:buClr>
              <a:buSzPct val="75000"/>
              <a:buNone/>
            </a:pPr>
            <a:r>
              <a:rPr lang="en-US" kern="0" dirty="0" smtClean="0">
                <a:solidFill>
                  <a:srgbClr val="000000"/>
                </a:solidFill>
              </a:rPr>
              <a:t>return result;</a:t>
            </a:r>
          </a:p>
          <a:p>
            <a:pPr marL="517525" lvl="0" indent="-517525" defTabSz="1008063" eaLnBrk="0" fontAlgn="base" hangingPunct="0">
              <a:spcAft>
                <a:spcPct val="0"/>
              </a:spcAft>
              <a:buClr>
                <a:srgbClr val="660000"/>
              </a:buClr>
              <a:buSzPct val="70000"/>
              <a:buNone/>
            </a:pPr>
            <a:r>
              <a:rPr lang="en-US" sz="2400" kern="0" dirty="0" smtClean="0">
                <a:solidFill>
                  <a:srgbClr val="000000"/>
                </a:solidFill>
              </a:rPr>
              <a:t>}</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2400" kern="0" dirty="0" smtClean="0">
                <a:solidFill>
                  <a:srgbClr val="000000"/>
                </a:solidFill>
              </a:rPr>
              <a:t>Ή αλλιώς:</a:t>
            </a:r>
          </a:p>
          <a:p>
            <a:pPr marL="517525" lvl="0" indent="-517525" defTabSz="1008063" eaLnBrk="0" fontAlgn="base" hangingPunct="0">
              <a:spcAft>
                <a:spcPct val="0"/>
              </a:spcAft>
              <a:buClr>
                <a:srgbClr val="660000"/>
              </a:buClr>
              <a:buSzPct val="70000"/>
              <a:buNone/>
            </a:pPr>
            <a:r>
              <a:rPr lang="en-US" sz="2400" kern="0" dirty="0" err="1" smtClean="0">
                <a:solidFill>
                  <a:srgbClr val="000000"/>
                </a:solidFill>
              </a:rPr>
              <a:t>int</a:t>
            </a:r>
            <a:r>
              <a:rPr lang="en-US" sz="2400" kern="0" dirty="0" smtClean="0">
                <a:solidFill>
                  <a:srgbClr val="000000"/>
                </a:solidFill>
              </a:rPr>
              <a:t> add(</a:t>
            </a:r>
            <a:r>
              <a:rPr lang="en-US" sz="2400" kern="0" dirty="0" err="1" smtClean="0">
                <a:solidFill>
                  <a:srgbClr val="000000"/>
                </a:solidFill>
              </a:rPr>
              <a:t>int</a:t>
            </a:r>
            <a:r>
              <a:rPr lang="en-US" sz="2400" kern="0" dirty="0" smtClean="0">
                <a:solidFill>
                  <a:srgbClr val="000000"/>
                </a:solidFill>
              </a:rPr>
              <a:t> x, </a:t>
            </a:r>
            <a:r>
              <a:rPr lang="en-US" sz="2400" kern="0" dirty="0" err="1" smtClean="0">
                <a:solidFill>
                  <a:srgbClr val="000000"/>
                </a:solidFill>
              </a:rPr>
              <a:t>int</a:t>
            </a:r>
            <a:r>
              <a:rPr lang="en-US" sz="2400" kern="0" dirty="0" smtClean="0">
                <a:solidFill>
                  <a:srgbClr val="000000"/>
                </a:solidFill>
              </a:rPr>
              <a:t> y)</a:t>
            </a:r>
          </a:p>
          <a:p>
            <a:pPr marL="517525" lvl="0" indent="-517525" defTabSz="1008063" eaLnBrk="0" fontAlgn="base" hangingPunct="0">
              <a:spcAft>
                <a:spcPct val="0"/>
              </a:spcAft>
              <a:buClr>
                <a:srgbClr val="660000"/>
              </a:buClr>
              <a:buSzPct val="70000"/>
              <a:buNone/>
            </a:pPr>
            <a:r>
              <a:rPr lang="en-US" sz="2400" kern="0" dirty="0" smtClean="0">
                <a:solidFill>
                  <a:srgbClr val="000000"/>
                </a:solidFill>
              </a:rPr>
              <a:t>{</a:t>
            </a:r>
          </a:p>
          <a:p>
            <a:pPr marL="1001713" lvl="1" indent="-482600" defTabSz="1008063" eaLnBrk="0" fontAlgn="base" hangingPunct="0">
              <a:spcAft>
                <a:spcPct val="0"/>
              </a:spcAft>
              <a:buClr>
                <a:srgbClr val="999966"/>
              </a:buClr>
              <a:buSzPct val="75000"/>
              <a:buNone/>
            </a:pPr>
            <a:r>
              <a:rPr lang="en-US" kern="0" dirty="0" smtClean="0">
                <a:solidFill>
                  <a:srgbClr val="000000"/>
                </a:solidFill>
              </a:rPr>
              <a:t>return x + y;</a:t>
            </a:r>
          </a:p>
          <a:p>
            <a:pPr marL="517525" lvl="0" indent="-517525" defTabSz="1008063" eaLnBrk="0" fontAlgn="base" hangingPunct="0">
              <a:spcAft>
                <a:spcPct val="0"/>
              </a:spcAft>
              <a:buClr>
                <a:srgbClr val="660000"/>
              </a:buClr>
              <a:buSzPct val="70000"/>
              <a:buNone/>
            </a:pPr>
            <a:r>
              <a:rPr lang="en-US" sz="2400" kern="0" dirty="0" smtClean="0">
                <a:solidFill>
                  <a:srgbClr val="000000"/>
                </a:solidFill>
              </a:rPr>
              <a:t>}</a:t>
            </a:r>
          </a:p>
          <a:p>
            <a:endParaRPr lang="en-US" dirty="0"/>
          </a:p>
        </p:txBody>
      </p:sp>
      <p:sp>
        <p:nvSpPr>
          <p:cNvPr id="4" name="Θέση περιεχομένου 2" descr="Τμήμα προγράμματος: Χρήση συνάρτησης. Παραδείγματα:  Πρώτο παράδειγμα, a = add, παρένθεση 4, κόμμα 5, κλείσιμο παρένθεσης. &#10;Δεύτερο παράδειγμα, p = 5. Enter, a = add, παρένθεση 3, κόμμα p, κλείσιμο παρένθεσης. &#10;Τρίτο παράδειγμα, p = 4. Enter, q = 5. Enter, a = add, παρένθεση p, κόμμα q, κλείσιμο παρένθεσης. &#10;Τέταρτο παράδειγμα, print f, \ n, % d, κόμμα  add, παρένθεση 1, κόμμα 2, κλείσιμο παρένθεσης.&#10;"/>
          <p:cNvSpPr>
            <a:spLocks noGrp="1"/>
          </p:cNvSpPr>
          <p:nvPr>
            <p:ph sz="half" idx="2"/>
          </p:nvPr>
        </p:nvSpPr>
        <p:spPr/>
        <p:txBody>
          <a:bodyPr>
            <a:normAutofit lnSpcReduction="10000"/>
          </a:bodyPr>
          <a:lstStyle/>
          <a:p>
            <a:pPr marL="0" lvl="0" indent="0" defTabSz="449263" fontAlgn="base" hangingPunct="0">
              <a:lnSpc>
                <a:spcPct val="93000"/>
              </a:lnSpc>
              <a:spcBef>
                <a:spcPct val="0"/>
              </a:spcBef>
              <a:spcAft>
                <a:spcPct val="0"/>
              </a:spcAft>
              <a:buClr>
                <a:srgbClr val="000000"/>
              </a:buClr>
              <a:buSzPct val="100000"/>
              <a:buNone/>
            </a:pPr>
            <a:r>
              <a:rPr lang="el-GR" sz="2400" b="1" dirty="0">
                <a:solidFill>
                  <a:srgbClr val="000000"/>
                </a:solidFill>
                <a:ea typeface="Arial Unicode MS" panose="020B0604020202020204" pitchFamily="34" charset="-128"/>
                <a:cs typeface="Arial Unicode MS" panose="020B0604020202020204" pitchFamily="34" charset="-128"/>
              </a:rPr>
              <a:t>Χρήση συνάρτησης</a:t>
            </a:r>
            <a:endParaRPr lang="en-US" sz="2400" dirty="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endParaRPr lang="en-US" sz="2400" dirty="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n-US" sz="2400" dirty="0">
                <a:solidFill>
                  <a:srgbClr val="000000"/>
                </a:solidFill>
                <a:ea typeface="Arial Unicode MS" panose="020B0604020202020204" pitchFamily="34" charset="-128"/>
                <a:cs typeface="Arial Unicode MS" panose="020B0604020202020204" pitchFamily="34" charset="-128"/>
              </a:rPr>
              <a:t>a</a:t>
            </a:r>
            <a:r>
              <a:rPr lang="en-US" sz="2400" dirty="0" smtClean="0">
                <a:solidFill>
                  <a:srgbClr val="000000"/>
                </a:solidFill>
                <a:ea typeface="Arial Unicode MS" panose="020B0604020202020204" pitchFamily="34" charset="-128"/>
                <a:cs typeface="Arial Unicode MS" panose="020B0604020202020204" pitchFamily="34" charset="-128"/>
              </a:rPr>
              <a:t> = </a:t>
            </a:r>
            <a:r>
              <a:rPr lang="en-US" sz="2400" dirty="0">
                <a:solidFill>
                  <a:srgbClr val="000000"/>
                </a:solidFill>
                <a:ea typeface="Arial Unicode MS" panose="020B0604020202020204" pitchFamily="34" charset="-128"/>
                <a:cs typeface="Arial Unicode MS" panose="020B0604020202020204" pitchFamily="34" charset="-128"/>
              </a:rPr>
              <a:t>add(4, 5</a:t>
            </a:r>
            <a:r>
              <a:rPr lang="en-US" sz="2400" dirty="0" smtClean="0">
                <a:solidFill>
                  <a:srgbClr val="000000"/>
                </a:solidFill>
                <a:ea typeface="Arial Unicode MS" panose="020B0604020202020204" pitchFamily="34" charset="-128"/>
                <a:cs typeface="Arial Unicode MS" panose="020B0604020202020204" pitchFamily="34" charset="-128"/>
              </a:rPr>
              <a:t>);</a:t>
            </a:r>
            <a:endParaRPr lang="en-US" sz="2400" dirty="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endParaRPr lang="en-US" sz="2400" dirty="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n-US" sz="2400" dirty="0">
                <a:solidFill>
                  <a:srgbClr val="000000"/>
                </a:solidFill>
                <a:ea typeface="Arial Unicode MS" panose="020B0604020202020204" pitchFamily="34" charset="-128"/>
                <a:cs typeface="Arial Unicode MS" panose="020B0604020202020204" pitchFamily="34" charset="-128"/>
              </a:rPr>
              <a:t> p = 5;</a:t>
            </a:r>
          </a:p>
          <a:p>
            <a:pPr marL="0" lvl="0" indent="0" defTabSz="449263" fontAlgn="base" hangingPunct="0">
              <a:lnSpc>
                <a:spcPct val="93000"/>
              </a:lnSpc>
              <a:spcBef>
                <a:spcPct val="0"/>
              </a:spcBef>
              <a:spcAft>
                <a:spcPct val="0"/>
              </a:spcAft>
              <a:buClr>
                <a:srgbClr val="000000"/>
              </a:buClr>
              <a:buSzPct val="100000"/>
              <a:buNone/>
            </a:pPr>
            <a:r>
              <a:rPr lang="en-US" sz="2400" dirty="0">
                <a:solidFill>
                  <a:srgbClr val="000000"/>
                </a:solidFill>
                <a:ea typeface="Arial Unicode MS" panose="020B0604020202020204" pitchFamily="34" charset="-128"/>
                <a:cs typeface="Arial Unicode MS" panose="020B0604020202020204" pitchFamily="34" charset="-128"/>
              </a:rPr>
              <a:t> a = add(3, p);</a:t>
            </a:r>
          </a:p>
          <a:p>
            <a:pPr marL="0" lvl="0" indent="0" defTabSz="449263" fontAlgn="base" hangingPunct="0">
              <a:lnSpc>
                <a:spcPct val="93000"/>
              </a:lnSpc>
              <a:spcBef>
                <a:spcPct val="0"/>
              </a:spcBef>
              <a:spcAft>
                <a:spcPct val="0"/>
              </a:spcAft>
              <a:buClr>
                <a:srgbClr val="000000"/>
              </a:buClr>
              <a:buSzPct val="100000"/>
              <a:buNone/>
            </a:pPr>
            <a:endParaRPr lang="en-US" sz="2400" dirty="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n-US" sz="2400" dirty="0">
                <a:solidFill>
                  <a:srgbClr val="000000"/>
                </a:solidFill>
                <a:ea typeface="Arial Unicode MS" panose="020B0604020202020204" pitchFamily="34" charset="-128"/>
                <a:cs typeface="Arial Unicode MS" panose="020B0604020202020204" pitchFamily="34" charset="-128"/>
              </a:rPr>
              <a:t> p = 4;</a:t>
            </a:r>
          </a:p>
          <a:p>
            <a:pPr marL="0" lvl="0" indent="0" defTabSz="449263" fontAlgn="base" hangingPunct="0">
              <a:lnSpc>
                <a:spcPct val="93000"/>
              </a:lnSpc>
              <a:spcBef>
                <a:spcPct val="0"/>
              </a:spcBef>
              <a:spcAft>
                <a:spcPct val="0"/>
              </a:spcAft>
              <a:buClr>
                <a:srgbClr val="000000"/>
              </a:buClr>
              <a:buSzPct val="100000"/>
              <a:buNone/>
            </a:pPr>
            <a:r>
              <a:rPr lang="en-US" sz="2400" dirty="0">
                <a:solidFill>
                  <a:srgbClr val="000000"/>
                </a:solidFill>
                <a:ea typeface="Arial Unicode MS" panose="020B0604020202020204" pitchFamily="34" charset="-128"/>
                <a:cs typeface="Arial Unicode MS" panose="020B0604020202020204" pitchFamily="34" charset="-128"/>
              </a:rPr>
              <a:t> q = 5;</a:t>
            </a:r>
          </a:p>
          <a:p>
            <a:pPr marL="0" lvl="0" indent="0" defTabSz="449263" fontAlgn="base" hangingPunct="0">
              <a:lnSpc>
                <a:spcPct val="93000"/>
              </a:lnSpc>
              <a:spcBef>
                <a:spcPct val="0"/>
              </a:spcBef>
              <a:spcAft>
                <a:spcPct val="0"/>
              </a:spcAft>
              <a:buClr>
                <a:srgbClr val="000000"/>
              </a:buClr>
              <a:buSzPct val="100000"/>
              <a:buNone/>
            </a:pPr>
            <a:r>
              <a:rPr lang="en-US" sz="2400" dirty="0">
                <a:solidFill>
                  <a:srgbClr val="000000"/>
                </a:solidFill>
                <a:ea typeface="Arial Unicode MS" panose="020B0604020202020204" pitchFamily="34" charset="-128"/>
                <a:cs typeface="Arial Unicode MS" panose="020B0604020202020204" pitchFamily="34" charset="-128"/>
              </a:rPr>
              <a:t> a = add(p</a:t>
            </a:r>
            <a:r>
              <a:rPr lang="en-US" sz="2400" dirty="0" smtClean="0">
                <a:solidFill>
                  <a:srgbClr val="000000"/>
                </a:solidFill>
                <a:ea typeface="Arial Unicode MS" panose="020B0604020202020204" pitchFamily="34" charset="-128"/>
                <a:cs typeface="Arial Unicode MS" panose="020B0604020202020204" pitchFamily="34" charset="-128"/>
              </a:rPr>
              <a:t>,</a:t>
            </a:r>
            <a:r>
              <a:rPr lang="el-GR" sz="2400" dirty="0" smtClean="0">
                <a:solidFill>
                  <a:srgbClr val="000000"/>
                </a:solidFill>
                <a:ea typeface="Arial Unicode MS" panose="020B0604020202020204" pitchFamily="34" charset="-128"/>
                <a:cs typeface="Arial Unicode MS" panose="020B0604020202020204" pitchFamily="34" charset="-128"/>
              </a:rPr>
              <a:t> </a:t>
            </a:r>
            <a:r>
              <a:rPr lang="en-US" sz="2400" dirty="0" smtClean="0">
                <a:solidFill>
                  <a:srgbClr val="000000"/>
                </a:solidFill>
                <a:ea typeface="Arial Unicode MS" panose="020B0604020202020204" pitchFamily="34" charset="-128"/>
                <a:cs typeface="Arial Unicode MS" panose="020B0604020202020204" pitchFamily="34" charset="-128"/>
              </a:rPr>
              <a:t>q</a:t>
            </a:r>
            <a:r>
              <a:rPr lang="en-US" sz="2400" dirty="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endParaRPr lang="en-US" sz="2400" dirty="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endParaRPr lang="en-US" sz="2400" dirty="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n-US" sz="2400" dirty="0">
                <a:solidFill>
                  <a:srgbClr val="000000"/>
                </a:solidFill>
                <a:ea typeface="Arial Unicode MS" panose="020B0604020202020204" pitchFamily="34" charset="-128"/>
                <a:cs typeface="Arial Unicode MS" panose="020B0604020202020204" pitchFamily="34" charset="-128"/>
              </a:rPr>
              <a:t> </a:t>
            </a:r>
            <a:r>
              <a:rPr lang="en-US" sz="2400" dirty="0" err="1">
                <a:solidFill>
                  <a:srgbClr val="000000"/>
                </a:solidFill>
                <a:ea typeface="Arial Unicode MS" panose="020B0604020202020204" pitchFamily="34" charset="-128"/>
                <a:cs typeface="Arial Unicode MS" panose="020B0604020202020204" pitchFamily="34" charset="-128"/>
              </a:rPr>
              <a:t>printf</a:t>
            </a:r>
            <a:r>
              <a:rPr lang="en-US" sz="2400" dirty="0">
                <a:solidFill>
                  <a:srgbClr val="000000"/>
                </a:solidFill>
                <a:ea typeface="Arial Unicode MS" panose="020B0604020202020204" pitchFamily="34" charset="-128"/>
                <a:cs typeface="Arial Unicode MS" panose="020B0604020202020204" pitchFamily="34" charset="-128"/>
              </a:rPr>
              <a:t>(“\</a:t>
            </a:r>
            <a:r>
              <a:rPr lang="en-US" sz="2400" dirty="0" smtClean="0">
                <a:solidFill>
                  <a:srgbClr val="000000"/>
                </a:solidFill>
                <a:ea typeface="Arial Unicode MS" panose="020B0604020202020204" pitchFamily="34" charset="-128"/>
                <a:cs typeface="Arial Unicode MS" panose="020B0604020202020204" pitchFamily="34" charset="-128"/>
              </a:rPr>
              <a:t>n</a:t>
            </a:r>
            <a:r>
              <a:rPr lang="el-GR" sz="2400" dirty="0" smtClean="0">
                <a:solidFill>
                  <a:srgbClr val="000000"/>
                </a:solidFill>
                <a:ea typeface="Arial Unicode MS" panose="020B0604020202020204" pitchFamily="34" charset="-128"/>
                <a:cs typeface="Arial Unicode MS" panose="020B0604020202020204" pitchFamily="34" charset="-128"/>
              </a:rPr>
              <a:t> </a:t>
            </a:r>
            <a:r>
              <a:rPr lang="en-US" sz="2400" dirty="0" smtClean="0">
                <a:solidFill>
                  <a:srgbClr val="000000"/>
                </a:solidFill>
                <a:ea typeface="Arial Unicode MS" panose="020B0604020202020204" pitchFamily="34" charset="-128"/>
                <a:cs typeface="Arial Unicode MS" panose="020B0604020202020204" pitchFamily="34" charset="-128"/>
              </a:rPr>
              <a:t>%</a:t>
            </a:r>
            <a:r>
              <a:rPr lang="en-US" sz="2400" dirty="0">
                <a:solidFill>
                  <a:srgbClr val="000000"/>
                </a:solidFill>
                <a:ea typeface="Arial Unicode MS" panose="020B0604020202020204" pitchFamily="34" charset="-128"/>
                <a:cs typeface="Arial Unicode MS" panose="020B0604020202020204" pitchFamily="34" charset="-128"/>
              </a:rPr>
              <a:t>d “, add(1</a:t>
            </a:r>
            <a:r>
              <a:rPr lang="en-US" sz="2400" dirty="0" smtClean="0">
                <a:solidFill>
                  <a:srgbClr val="000000"/>
                </a:solidFill>
                <a:ea typeface="Arial Unicode MS" panose="020B0604020202020204" pitchFamily="34" charset="-128"/>
                <a:cs typeface="Arial Unicode MS" panose="020B0604020202020204" pitchFamily="34" charset="-128"/>
              </a:rPr>
              <a:t>,</a:t>
            </a:r>
            <a:r>
              <a:rPr lang="el-GR" sz="2400" dirty="0" smtClean="0">
                <a:solidFill>
                  <a:srgbClr val="000000"/>
                </a:solidFill>
                <a:ea typeface="Arial Unicode MS" panose="020B0604020202020204" pitchFamily="34" charset="-128"/>
                <a:cs typeface="Arial Unicode MS" panose="020B0604020202020204" pitchFamily="34" charset="-128"/>
              </a:rPr>
              <a:t> </a:t>
            </a:r>
            <a:r>
              <a:rPr lang="en-US" sz="2400" dirty="0" smtClean="0">
                <a:solidFill>
                  <a:srgbClr val="000000"/>
                </a:solidFill>
                <a:ea typeface="Arial Unicode MS" panose="020B0604020202020204" pitchFamily="34" charset="-128"/>
                <a:cs typeface="Arial Unicode MS" panose="020B0604020202020204" pitchFamily="34" charset="-128"/>
              </a:rPr>
              <a:t>2</a:t>
            </a:r>
            <a:r>
              <a:rPr lang="en-US" sz="2400" dirty="0">
                <a:solidFill>
                  <a:srgbClr val="000000"/>
                </a:solidFill>
                <a:ea typeface="Arial Unicode MS" panose="020B0604020202020204" pitchFamily="34" charset="-128"/>
                <a:cs typeface="Arial Unicode MS" panose="020B0604020202020204" pitchFamily="34" charset="-128"/>
              </a:rPr>
              <a:t>));</a:t>
            </a:r>
          </a:p>
          <a:p>
            <a:endParaRPr lang="el-GR" dirty="0"/>
          </a:p>
        </p:txBody>
      </p:sp>
      <p:sp>
        <p:nvSpPr>
          <p:cNvPr id="5" name="Θέση υποσέλιδου 1" descr="."/>
          <p:cNvSpPr>
            <a:spLocks noGrp="1"/>
          </p:cNvSpPr>
          <p:nvPr>
            <p:ph type="ftr" sz="quarter" idx="11"/>
          </p:nvPr>
        </p:nvSpPr>
        <p:spPr/>
        <p:txBody>
          <a:bodyPr/>
          <a:lstStyle/>
          <a:p>
            <a:r>
              <a:rPr lang="el-GR" sz="1400" dirty="0" smtClean="0">
                <a:solidFill>
                  <a:schemeClr val="tx1"/>
                </a:solidFill>
              </a:rPr>
              <a:t>Συναρτήσεις</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pPr/>
              <a:t>7</a:t>
            </a:fld>
            <a:endParaRPr lang="el-GR" sz="1400" dirty="0">
              <a:solidFill>
                <a:schemeClr val="tx1"/>
              </a:solidFill>
            </a:endParaRPr>
          </a:p>
        </p:txBody>
      </p:sp>
    </p:spTree>
    <p:extLst>
      <p:ext uri="{BB962C8B-B14F-4D97-AF65-F5344CB8AC3E}">
        <p14:creationId xmlns:p14="http://schemas.microsoft.com/office/powerpoint/2010/main" val="23757485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t>Παράδειγμα </a:t>
            </a:r>
            <a:r>
              <a:rPr lang="el-GR" b="1" dirty="0" smtClean="0"/>
              <a:t>προγράμματος </a:t>
            </a:r>
            <a:r>
              <a:rPr lang="el-GR" b="1" dirty="0"/>
              <a:t>με </a:t>
            </a:r>
            <a:r>
              <a:rPr lang="el-GR" b="1" dirty="0" smtClean="0"/>
              <a:t>συνάρτηση</a:t>
            </a:r>
            <a:r>
              <a:rPr lang="en-US" b="1" dirty="0" smtClean="0"/>
              <a:t> </a:t>
            </a:r>
            <a:endParaRPr lang="el-GR" b="1" dirty="0"/>
          </a:p>
        </p:txBody>
      </p:sp>
      <p:sp>
        <p:nvSpPr>
          <p:cNvPr id="3" name="Θέση περιεχομένου 1" descr="Πρόγραμμα: # include, s t d i o τελεία h. Enter, / asterisc, δήλωση της συνάρτησης, function prototype, asterisc /. Enter, float multiply, παρένθεση float, κόμμα float, κλείσιμο παρένθεσης. Enter, int main, άγκιστρο. Enter, float x = 3.0, κόμμα y = 5.6, κόμμα result. Enter, / asterisc, κλήση της συνάρτησης, για να πολλαπλασιάσει δύο floats, asterisc /. Enter, result = multiply, παρένθεση x, κόμμα y, κλείσιμο παρένθεσης. Enter, print f, \ n, % .2 f, επί % .2 f, = % .2 f,  \ n, κόμμα x, κόμμα y, κόμμα result. Enter, return 0. Enter, κλείσιμο αγκίστρου. Enter, / asterisc, functions. Ορισμός της συνάρτησης, όνομα συνάρτησης, asterisc /. Enter, float multiply, παρένθεση float a, κόμμα float b, κλείσιμο παρένθεσης, / asterisc, a και b, είναι παράμετροι, asterisc /. Enter, άγκιστρο. Enter, float c, / asterisc,  c, είναι τοπική μεταβλητή, asterisc /. Enter, c = a * b. Enter, return c, / asterisc, επιστροφή αποτελέσματος, asterisc /. Enter, κλείσιμο αγκίστρου."/>
          <p:cNvSpPr>
            <a:spLocks noGrp="1"/>
          </p:cNvSpPr>
          <p:nvPr>
            <p:ph idx="1"/>
            <p:custDataLst>
              <p:tags r:id="rId2"/>
            </p:custDataLst>
          </p:nvPr>
        </p:nvSpPr>
        <p:spPr>
          <a:xfrm>
            <a:off x="457200" y="1484784"/>
            <a:ext cx="8229600" cy="4968552"/>
          </a:xfrm>
        </p:spPr>
        <p:txBody>
          <a:bodyPr>
            <a:normAutofit fontScale="85000" lnSpcReduction="20000"/>
          </a:bodyPr>
          <a:lstStyle/>
          <a:p>
            <a:pPr marL="0" lvl="0" indent="0" defTabSz="449263" fontAlgn="base" hangingPunct="0">
              <a:lnSpc>
                <a:spcPct val="10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#include &lt;</a:t>
            </a:r>
            <a:r>
              <a:rPr lang="en-US" sz="2400" dirty="0" err="1" smtClean="0">
                <a:solidFill>
                  <a:srgbClr val="000000"/>
                </a:solidFill>
                <a:ea typeface="Arial Unicode MS" panose="020B0604020202020204" pitchFamily="34" charset="-128"/>
                <a:cs typeface="Arial Unicode MS" panose="020B0604020202020204" pitchFamily="34" charset="-128"/>
              </a:rPr>
              <a:t>stdio.h</a:t>
            </a:r>
            <a:r>
              <a:rPr lang="en-US" sz="24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103000"/>
              </a:lnSpc>
              <a:spcBef>
                <a:spcPct val="0"/>
              </a:spcBef>
              <a:spcAft>
                <a:spcPct val="0"/>
              </a:spcAft>
              <a:buClr>
                <a:srgbClr val="000000"/>
              </a:buClr>
              <a:buSzPct val="100000"/>
              <a:buNone/>
            </a:pPr>
            <a:r>
              <a:rPr lang="en-US" sz="2400" b="1" dirty="0" smtClean="0">
                <a:solidFill>
                  <a:srgbClr val="000000"/>
                </a:solidFill>
                <a:ea typeface="Arial Unicode MS" panose="020B0604020202020204" pitchFamily="34" charset="-128"/>
                <a:cs typeface="Arial Unicode MS" panose="020B0604020202020204" pitchFamily="34" charset="-128"/>
              </a:rPr>
              <a:t>float multiply(float, float)</a:t>
            </a:r>
            <a:r>
              <a:rPr lang="en-US" sz="24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103000"/>
              </a:lnSpc>
              <a:spcBef>
                <a:spcPct val="0"/>
              </a:spcBef>
              <a:spcAft>
                <a:spcPct val="0"/>
              </a:spcAft>
              <a:buClr>
                <a:srgbClr val="000000"/>
              </a:buClr>
              <a:buSzPct val="100000"/>
              <a:buNone/>
            </a:pPr>
            <a:endParaRPr lang="en-US" sz="2400" dirty="0" smtClean="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103000"/>
              </a:lnSpc>
              <a:spcBef>
                <a:spcPct val="0"/>
              </a:spcBef>
              <a:spcAft>
                <a:spcPct val="0"/>
              </a:spcAft>
              <a:buClr>
                <a:srgbClr val="000000"/>
              </a:buClr>
              <a:buSzPct val="100000"/>
              <a:buNone/>
            </a:pPr>
            <a:r>
              <a:rPr lang="en-US" sz="2400" dirty="0" err="1" smtClean="0">
                <a:solidFill>
                  <a:srgbClr val="000000"/>
                </a:solidFill>
                <a:ea typeface="Arial Unicode MS" panose="020B0604020202020204" pitchFamily="34" charset="-128"/>
                <a:cs typeface="Arial Unicode MS" panose="020B0604020202020204" pitchFamily="34" charset="-128"/>
              </a:rPr>
              <a:t>int</a:t>
            </a:r>
            <a:r>
              <a:rPr lang="en-US" sz="2400" dirty="0" smtClean="0">
                <a:solidFill>
                  <a:srgbClr val="000000"/>
                </a:solidFill>
                <a:ea typeface="Arial Unicode MS" panose="020B0604020202020204" pitchFamily="34" charset="-128"/>
                <a:cs typeface="Arial Unicode MS" panose="020B0604020202020204" pitchFamily="34" charset="-128"/>
              </a:rPr>
              <a:t> main() {</a:t>
            </a:r>
          </a:p>
          <a:p>
            <a:pPr marL="0" lvl="0" indent="0" defTabSz="449263" fontAlgn="base" hangingPunct="0">
              <a:lnSpc>
                <a:spcPct val="10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float x=3.0, y=5.6, result;</a:t>
            </a:r>
          </a:p>
          <a:p>
            <a:pPr marL="0" lvl="0" indent="0" defTabSz="449263" fontAlgn="base" hangingPunct="0">
              <a:lnSpc>
                <a:spcPct val="10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10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b="1" dirty="0" smtClean="0">
                <a:solidFill>
                  <a:srgbClr val="000000"/>
                </a:solidFill>
                <a:ea typeface="Arial Unicode MS" panose="020B0604020202020204" pitchFamily="34" charset="-128"/>
                <a:cs typeface="Arial Unicode MS" panose="020B0604020202020204" pitchFamily="34" charset="-128"/>
              </a:rPr>
              <a:t>result = multiply(x, y)</a:t>
            </a:r>
            <a:r>
              <a:rPr lang="en-US" sz="2400" dirty="0" smtClean="0">
                <a:solidFill>
                  <a:srgbClr val="000000"/>
                </a:solidFill>
                <a:ea typeface="Arial Unicode MS" panose="020B0604020202020204" pitchFamily="34" charset="-128"/>
                <a:cs typeface="Arial Unicode MS" panose="020B0604020202020204" pitchFamily="34" charset="-128"/>
              </a:rPr>
              <a:t>;</a:t>
            </a:r>
            <a:r>
              <a:rPr lang="en-US" sz="2400" b="1"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10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printf</a:t>
            </a:r>
            <a:r>
              <a:rPr lang="en-US" sz="2400" dirty="0" smtClean="0">
                <a:solidFill>
                  <a:srgbClr val="000000"/>
                </a:solidFill>
                <a:ea typeface="Arial Unicode MS" panose="020B0604020202020204" pitchFamily="34" charset="-128"/>
                <a:cs typeface="Arial Unicode MS" panose="020B0604020202020204" pitchFamily="34" charset="-128"/>
              </a:rPr>
              <a:t>("\n\n %.2f x %.2f = %.2f \n\n", </a:t>
            </a:r>
          </a:p>
          <a:p>
            <a:pPr marL="0" lvl="0" indent="0" defTabSz="449263" fontAlgn="base" hangingPunct="0">
              <a:lnSpc>
                <a:spcPct val="10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x, y, result);</a:t>
            </a:r>
          </a:p>
          <a:p>
            <a:pPr marL="0" lvl="0" indent="0" defTabSz="449263" fontAlgn="base" hangingPunct="0">
              <a:lnSpc>
                <a:spcPct val="10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return 0;</a:t>
            </a:r>
          </a:p>
          <a:p>
            <a:pPr marL="0" lvl="0" indent="0" defTabSz="449263" fontAlgn="base" hangingPunct="0">
              <a:lnSpc>
                <a:spcPct val="10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10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Functions */</a:t>
            </a:r>
          </a:p>
          <a:p>
            <a:pPr marL="0" lvl="0" indent="0" defTabSz="449263" fontAlgn="base" hangingPunct="0">
              <a:lnSpc>
                <a:spcPct val="103000"/>
              </a:lnSpc>
              <a:spcBef>
                <a:spcPct val="0"/>
              </a:spcBef>
              <a:spcAft>
                <a:spcPct val="0"/>
              </a:spcAft>
              <a:buClr>
                <a:srgbClr val="000000"/>
              </a:buClr>
              <a:buSzPct val="100000"/>
              <a:buNone/>
            </a:pPr>
            <a:r>
              <a:rPr lang="en-US" sz="2400" b="1" dirty="0" smtClean="0">
                <a:solidFill>
                  <a:srgbClr val="000000"/>
                </a:solidFill>
                <a:ea typeface="Arial Unicode MS" panose="020B0604020202020204" pitchFamily="34" charset="-128"/>
                <a:cs typeface="Arial Unicode MS" panose="020B0604020202020204" pitchFamily="34" charset="-128"/>
              </a:rPr>
              <a:t>float multiply(float a, float b)</a:t>
            </a:r>
          </a:p>
          <a:p>
            <a:pPr marL="0" lvl="0" indent="0" defTabSz="449263" fontAlgn="base" hangingPunct="0">
              <a:lnSpc>
                <a:spcPct val="103000"/>
              </a:lnSpc>
              <a:spcBef>
                <a:spcPct val="0"/>
              </a:spcBef>
              <a:spcAft>
                <a:spcPct val="0"/>
              </a:spcAft>
              <a:buClr>
                <a:srgbClr val="000000"/>
              </a:buClr>
              <a:buSzPct val="100000"/>
              <a:buNone/>
            </a:pPr>
            <a:r>
              <a:rPr lang="en-US" sz="2400" b="1"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103000"/>
              </a:lnSpc>
              <a:spcBef>
                <a:spcPct val="0"/>
              </a:spcBef>
              <a:spcAft>
                <a:spcPct val="0"/>
              </a:spcAft>
              <a:buClr>
                <a:srgbClr val="000000"/>
              </a:buClr>
              <a:buSzPct val="100000"/>
              <a:buNone/>
            </a:pPr>
            <a:r>
              <a:rPr lang="en-US" sz="2400" b="1" dirty="0" smtClean="0">
                <a:solidFill>
                  <a:srgbClr val="000000"/>
                </a:solidFill>
                <a:ea typeface="Arial Unicode MS" panose="020B0604020202020204" pitchFamily="34" charset="-128"/>
                <a:cs typeface="Arial Unicode MS" panose="020B0604020202020204" pitchFamily="34" charset="-128"/>
              </a:rPr>
              <a:t>    float c;</a:t>
            </a:r>
          </a:p>
          <a:p>
            <a:pPr marL="0" lvl="0" indent="0" defTabSz="449263" fontAlgn="base" hangingPunct="0">
              <a:lnSpc>
                <a:spcPct val="103000"/>
              </a:lnSpc>
              <a:spcBef>
                <a:spcPct val="0"/>
              </a:spcBef>
              <a:spcAft>
                <a:spcPct val="0"/>
              </a:spcAft>
              <a:buClr>
                <a:srgbClr val="000000"/>
              </a:buClr>
              <a:buSzPct val="100000"/>
              <a:buNone/>
            </a:pPr>
            <a:r>
              <a:rPr lang="en-US" sz="2400" b="1"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103000"/>
              </a:lnSpc>
              <a:spcBef>
                <a:spcPct val="0"/>
              </a:spcBef>
              <a:spcAft>
                <a:spcPct val="0"/>
              </a:spcAft>
              <a:buClr>
                <a:srgbClr val="000000"/>
              </a:buClr>
              <a:buSzPct val="100000"/>
              <a:buNone/>
            </a:pPr>
            <a:r>
              <a:rPr lang="en-US" sz="2400" b="1" dirty="0" smtClean="0">
                <a:solidFill>
                  <a:srgbClr val="000000"/>
                </a:solidFill>
                <a:ea typeface="Arial Unicode MS" panose="020B0604020202020204" pitchFamily="34" charset="-128"/>
                <a:cs typeface="Arial Unicode MS" panose="020B0604020202020204" pitchFamily="34" charset="-128"/>
              </a:rPr>
              <a:t>    c = a * b;</a:t>
            </a:r>
          </a:p>
          <a:p>
            <a:pPr marL="0" lvl="0" indent="0" defTabSz="449263" fontAlgn="base" hangingPunct="0">
              <a:lnSpc>
                <a:spcPct val="103000"/>
              </a:lnSpc>
              <a:spcBef>
                <a:spcPct val="0"/>
              </a:spcBef>
              <a:spcAft>
                <a:spcPct val="0"/>
              </a:spcAft>
              <a:buClr>
                <a:srgbClr val="000000"/>
              </a:buClr>
              <a:buSzPct val="100000"/>
              <a:buNone/>
            </a:pPr>
            <a:r>
              <a:rPr lang="en-US" sz="2400" b="1" dirty="0" smtClean="0">
                <a:solidFill>
                  <a:srgbClr val="000000"/>
                </a:solidFill>
                <a:ea typeface="Arial Unicode MS" panose="020B0604020202020204" pitchFamily="34" charset="-128"/>
                <a:cs typeface="Arial Unicode MS" panose="020B0604020202020204" pitchFamily="34" charset="-128"/>
              </a:rPr>
              <a:t>    return c;</a:t>
            </a:r>
          </a:p>
          <a:p>
            <a:pPr marL="0" lvl="0" indent="0" defTabSz="449263" fontAlgn="base" hangingPunct="0">
              <a:lnSpc>
                <a:spcPct val="103000"/>
              </a:lnSpc>
              <a:spcBef>
                <a:spcPct val="0"/>
              </a:spcBef>
              <a:spcAft>
                <a:spcPct val="0"/>
              </a:spcAft>
              <a:buClr>
                <a:srgbClr val="000000"/>
              </a:buClr>
              <a:buSzPct val="100000"/>
              <a:buNone/>
            </a:pPr>
            <a:r>
              <a:rPr lang="en-US" sz="2400" b="1" dirty="0" smtClean="0">
                <a:solidFill>
                  <a:srgbClr val="000000"/>
                </a:solidFill>
                <a:ea typeface="Arial Unicode MS" panose="020B0604020202020204" pitchFamily="34" charset="-128"/>
                <a:cs typeface="Arial Unicode MS" panose="020B0604020202020204" pitchFamily="34" charset="-128"/>
              </a:rPr>
              <a:t>}</a:t>
            </a:r>
          </a:p>
          <a:p>
            <a:endParaRPr lang="en-US" dirty="0"/>
          </a:p>
        </p:txBody>
      </p:sp>
      <p:grpSp>
        <p:nvGrpSpPr>
          <p:cNvPr id="23" name="Ομάδα 1" descr="."/>
          <p:cNvGrpSpPr/>
          <p:nvPr/>
        </p:nvGrpSpPr>
        <p:grpSpPr>
          <a:xfrm>
            <a:off x="3707904" y="1691806"/>
            <a:ext cx="4894487" cy="4340808"/>
            <a:chOff x="3707904" y="1691806"/>
            <a:chExt cx="4894487" cy="4340808"/>
          </a:xfrm>
        </p:grpSpPr>
        <p:sp>
          <p:nvSpPr>
            <p:cNvPr id="6" name="Θέση περιεχομένου 1" descr="."/>
            <p:cNvSpPr txBox="1">
              <a:spLocks noChangeArrowheads="1"/>
            </p:cNvSpPr>
            <p:nvPr/>
          </p:nvSpPr>
          <p:spPr bwMode="auto">
            <a:xfrm>
              <a:off x="4788024" y="1691806"/>
              <a:ext cx="3384376" cy="664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defTabSz="449263" fontAlgn="base" hangingPunct="0">
                <a:lnSpc>
                  <a:spcPct val="93000"/>
                </a:lnSpc>
                <a:spcBef>
                  <a:spcPct val="0"/>
                </a:spcBef>
                <a:spcAft>
                  <a:spcPct val="0"/>
                </a:spcAft>
                <a:buClr>
                  <a:srgbClr val="000000"/>
                </a:buClr>
                <a:buSzPct val="100000"/>
                <a:buFont typeface="Times New Roman" panose="02020603050405020304" pitchFamily="18" charset="0"/>
                <a:buNone/>
              </a:pPr>
              <a:r>
                <a:rPr lang="el-GR" sz="2000" b="1" dirty="0">
                  <a:solidFill>
                    <a:srgbClr val="C00000"/>
                  </a:solidFill>
                  <a:ea typeface="Arial Unicode MS" panose="020B0604020202020204" pitchFamily="34" charset="-128"/>
                  <a:cs typeface="Arial Unicode MS" panose="020B0604020202020204" pitchFamily="34" charset="-128"/>
                </a:rPr>
                <a:t>Δήλωση της συνάρτησης</a:t>
              </a:r>
              <a:endParaRPr lang="en-US" sz="2000" b="1" dirty="0">
                <a:solidFill>
                  <a:srgbClr val="C00000"/>
                </a:solidFill>
                <a:ea typeface="Arial Unicode MS" panose="020B0604020202020204" pitchFamily="34" charset="-128"/>
                <a:cs typeface="Arial Unicode MS" panose="020B0604020202020204" pitchFamily="34" charset="-128"/>
              </a:endParaRPr>
            </a:p>
            <a:p>
              <a:pPr defTabSz="449263" fontAlgn="base" hangingPunct="0">
                <a:lnSpc>
                  <a:spcPct val="93000"/>
                </a:lnSpc>
                <a:spcBef>
                  <a:spcPct val="0"/>
                </a:spcBef>
                <a:spcAft>
                  <a:spcPct val="0"/>
                </a:spcAft>
                <a:buClr>
                  <a:srgbClr val="000000"/>
                </a:buClr>
                <a:buSzPct val="100000"/>
                <a:buFont typeface="Times New Roman" panose="02020603050405020304" pitchFamily="18" charset="0"/>
                <a:buNone/>
              </a:pPr>
              <a:r>
                <a:rPr lang="en-US" sz="2000" b="1" dirty="0">
                  <a:solidFill>
                    <a:srgbClr val="C00000"/>
                  </a:solidFill>
                  <a:ea typeface="Arial Unicode MS" panose="020B0604020202020204" pitchFamily="34" charset="-128"/>
                  <a:cs typeface="Arial Unicode MS" panose="020B0604020202020204" pitchFamily="34" charset="-128"/>
                </a:rPr>
                <a:t>FUNCTION </a:t>
              </a:r>
              <a:r>
                <a:rPr lang="en-US" sz="2000" b="1" dirty="0" smtClean="0">
                  <a:solidFill>
                    <a:srgbClr val="C00000"/>
                  </a:solidFill>
                  <a:ea typeface="Arial Unicode MS" panose="020B0604020202020204" pitchFamily="34" charset="-128"/>
                  <a:cs typeface="Arial Unicode MS" panose="020B0604020202020204" pitchFamily="34" charset="-128"/>
                </a:rPr>
                <a:t>PROTOTYPE</a:t>
              </a:r>
              <a:endParaRPr lang="en-US" sz="2000" b="1" dirty="0">
                <a:solidFill>
                  <a:srgbClr val="C00000"/>
                </a:solidFill>
                <a:ea typeface="Arial Unicode MS" panose="020B0604020202020204" pitchFamily="34" charset="-128"/>
                <a:cs typeface="Arial Unicode MS" panose="020B0604020202020204" pitchFamily="34" charset="-128"/>
              </a:endParaRPr>
            </a:p>
          </p:txBody>
        </p:sp>
        <p:cxnSp>
          <p:nvCxnSpPr>
            <p:cNvPr id="7" name="Βέλος 1" descr="."/>
            <p:cNvCxnSpPr>
              <a:cxnSpLocks noChangeShapeType="1"/>
            </p:cNvCxnSpPr>
            <p:nvPr/>
          </p:nvCxnSpPr>
          <p:spPr bwMode="auto">
            <a:xfrm flipH="1" flipV="1">
              <a:off x="3707904" y="2024205"/>
              <a:ext cx="1080120" cy="1"/>
            </a:xfrm>
            <a:prstGeom prst="straightConnector1">
              <a:avLst/>
            </a:prstGeom>
            <a:noFill/>
            <a:ln w="9525" algn="ctr">
              <a:solidFill>
                <a:srgbClr val="000000"/>
              </a:solidFill>
              <a:round/>
              <a:headEnd/>
              <a:tailEnd type="arrow" w="med" len="med"/>
            </a:ln>
            <a:extLst>
              <a:ext uri="{909E8E84-426E-40DD-AFC4-6F175D3DCCD1}">
                <a14:hiddenFill xmlns:a14="http://schemas.microsoft.com/office/drawing/2010/main">
                  <a:noFill/>
                </a14:hiddenFill>
              </a:ext>
            </a:extLst>
          </p:spPr>
        </p:cxnSp>
        <p:sp>
          <p:nvSpPr>
            <p:cNvPr id="15" name="Θέση περιεχομένου 2" descr="."/>
            <p:cNvSpPr txBox="1">
              <a:spLocks noChangeArrowheads="1"/>
            </p:cNvSpPr>
            <p:nvPr/>
          </p:nvSpPr>
          <p:spPr bwMode="auto">
            <a:xfrm>
              <a:off x="4779748" y="2808569"/>
              <a:ext cx="3392652" cy="664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defTabSz="449263" fontAlgn="base" hangingPunct="0">
                <a:lnSpc>
                  <a:spcPct val="93000"/>
                </a:lnSpc>
                <a:spcBef>
                  <a:spcPct val="0"/>
                </a:spcBef>
                <a:spcAft>
                  <a:spcPct val="0"/>
                </a:spcAft>
                <a:buClr>
                  <a:srgbClr val="000000"/>
                </a:buClr>
                <a:buSzPct val="100000"/>
                <a:buFont typeface="Times New Roman" panose="02020603050405020304" pitchFamily="18" charset="0"/>
                <a:buNone/>
              </a:pPr>
              <a:r>
                <a:rPr lang="el-GR" sz="2000" b="1" dirty="0">
                  <a:solidFill>
                    <a:srgbClr val="C00000"/>
                  </a:solidFill>
                  <a:ea typeface="Arial Unicode MS" panose="020B0604020202020204" pitchFamily="34" charset="-128"/>
                  <a:cs typeface="Arial Unicode MS" panose="020B0604020202020204" pitchFamily="34" charset="-128"/>
                </a:rPr>
                <a:t>Κλήση της </a:t>
              </a:r>
              <a:r>
                <a:rPr lang="el-GR" sz="2000" b="1" dirty="0" smtClean="0">
                  <a:solidFill>
                    <a:srgbClr val="C00000"/>
                  </a:solidFill>
                  <a:ea typeface="Arial Unicode MS" panose="020B0604020202020204" pitchFamily="34" charset="-128"/>
                  <a:cs typeface="Arial Unicode MS" panose="020B0604020202020204" pitchFamily="34" charset="-128"/>
                </a:rPr>
                <a:t>συνάρτησης </a:t>
              </a:r>
              <a:r>
                <a:rPr lang="el-GR" sz="2000" b="1" dirty="0">
                  <a:solidFill>
                    <a:srgbClr val="C00000"/>
                  </a:solidFill>
                  <a:ea typeface="Arial Unicode MS" panose="020B0604020202020204" pitchFamily="34" charset="-128"/>
                  <a:cs typeface="Arial Unicode MS" panose="020B0604020202020204" pitchFamily="34" charset="-128"/>
                </a:rPr>
                <a:t>για να </a:t>
              </a:r>
              <a:r>
                <a:rPr lang="el-GR" sz="2000" b="1" dirty="0" smtClean="0">
                  <a:solidFill>
                    <a:srgbClr val="C00000"/>
                  </a:solidFill>
                  <a:ea typeface="Arial Unicode MS" panose="020B0604020202020204" pitchFamily="34" charset="-128"/>
                  <a:cs typeface="Arial Unicode MS" panose="020B0604020202020204" pitchFamily="34" charset="-128"/>
                </a:rPr>
                <a:t>πολλαπλασιάσει </a:t>
              </a:r>
              <a:r>
                <a:rPr lang="el-GR" sz="2000" b="1" dirty="0">
                  <a:solidFill>
                    <a:srgbClr val="C00000"/>
                  </a:solidFill>
                  <a:ea typeface="Arial Unicode MS" panose="020B0604020202020204" pitchFamily="34" charset="-128"/>
                  <a:cs typeface="Arial Unicode MS" panose="020B0604020202020204" pitchFamily="34" charset="-128"/>
                </a:rPr>
                <a:t>δύο </a:t>
              </a:r>
              <a:r>
                <a:rPr lang="en-US" sz="2000" b="1" dirty="0">
                  <a:solidFill>
                    <a:srgbClr val="C00000"/>
                  </a:solidFill>
                  <a:ea typeface="Arial Unicode MS" panose="020B0604020202020204" pitchFamily="34" charset="-128"/>
                  <a:cs typeface="Arial Unicode MS" panose="020B0604020202020204" pitchFamily="34" charset="-128"/>
                </a:rPr>
                <a:t>floats</a:t>
              </a:r>
            </a:p>
          </p:txBody>
        </p:sp>
        <p:cxnSp>
          <p:nvCxnSpPr>
            <p:cNvPr id="16" name="Βέλος 2" descr="."/>
            <p:cNvCxnSpPr>
              <a:cxnSpLocks noChangeShapeType="1"/>
            </p:cNvCxnSpPr>
            <p:nvPr/>
          </p:nvCxnSpPr>
          <p:spPr bwMode="auto">
            <a:xfrm flipH="1" flipV="1">
              <a:off x="3707904" y="3140967"/>
              <a:ext cx="1071844" cy="1"/>
            </a:xfrm>
            <a:prstGeom prst="straightConnector1">
              <a:avLst/>
            </a:prstGeom>
            <a:noFill/>
            <a:ln w="9525" algn="ctr">
              <a:solidFill>
                <a:srgbClr val="000000"/>
              </a:solidFill>
              <a:round/>
              <a:headEnd/>
              <a:tailEnd type="arrow" w="med" len="med"/>
            </a:ln>
            <a:extLst>
              <a:ext uri="{909E8E84-426E-40DD-AFC4-6F175D3DCCD1}">
                <a14:hiddenFill xmlns:a14="http://schemas.microsoft.com/office/drawing/2010/main">
                  <a:noFill/>
                </a14:hiddenFill>
              </a:ext>
            </a:extLst>
          </p:spPr>
        </p:cxnSp>
        <p:sp>
          <p:nvSpPr>
            <p:cNvPr id="22" name="Θέση περιεχομένου 3" descr="."/>
            <p:cNvSpPr txBox="1">
              <a:spLocks noChangeArrowheads="1"/>
            </p:cNvSpPr>
            <p:nvPr/>
          </p:nvSpPr>
          <p:spPr bwMode="auto">
            <a:xfrm>
              <a:off x="4205468" y="4509120"/>
              <a:ext cx="4396923" cy="15234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defTabSz="449263" fontAlgn="base" hangingPunct="0">
                <a:lnSpc>
                  <a:spcPct val="93000"/>
                </a:lnSpc>
                <a:spcBef>
                  <a:spcPct val="0"/>
                </a:spcBef>
                <a:spcAft>
                  <a:spcPct val="0"/>
                </a:spcAft>
                <a:buClr>
                  <a:srgbClr val="000000"/>
                </a:buClr>
                <a:buSzPct val="100000"/>
                <a:buFont typeface="Times New Roman" panose="02020603050405020304" pitchFamily="18" charset="0"/>
                <a:buNone/>
              </a:pPr>
              <a:r>
                <a:rPr lang="el-GR" sz="2000" b="1" dirty="0">
                  <a:solidFill>
                    <a:srgbClr val="C00000"/>
                  </a:solidFill>
                  <a:ea typeface="Arial Unicode MS" panose="020B0604020202020204" pitchFamily="34" charset="-128"/>
                  <a:cs typeface="Arial Unicode MS" panose="020B0604020202020204" pitchFamily="34" charset="-128"/>
                </a:rPr>
                <a:t>Ορισμός της συνάρτησης</a:t>
              </a:r>
              <a:endParaRPr lang="en-US" sz="2000" b="1" dirty="0">
                <a:solidFill>
                  <a:srgbClr val="C00000"/>
                </a:solidFill>
                <a:ea typeface="Arial Unicode MS" panose="020B0604020202020204" pitchFamily="34" charset="-128"/>
                <a:cs typeface="Arial Unicode MS" panose="020B0604020202020204" pitchFamily="34" charset="-128"/>
              </a:endParaRPr>
            </a:p>
            <a:p>
              <a:pPr defTabSz="449263" fontAlgn="base" hangingPunct="0">
                <a:lnSpc>
                  <a:spcPct val="93000"/>
                </a:lnSpc>
                <a:spcBef>
                  <a:spcPct val="0"/>
                </a:spcBef>
                <a:spcAft>
                  <a:spcPct val="0"/>
                </a:spcAft>
                <a:buClr>
                  <a:srgbClr val="000000"/>
                </a:buClr>
                <a:buSzPct val="100000"/>
                <a:buFont typeface="Times New Roman" panose="02020603050405020304" pitchFamily="18" charset="0"/>
                <a:buNone/>
              </a:pPr>
              <a:r>
                <a:rPr lang="el-GR" sz="2000" b="1" dirty="0">
                  <a:solidFill>
                    <a:srgbClr val="C00000"/>
                  </a:solidFill>
                  <a:ea typeface="Arial Unicode MS" panose="020B0604020202020204" pitchFamily="34" charset="-128"/>
                  <a:cs typeface="Arial Unicode MS" panose="020B0604020202020204" pitchFamily="34" charset="-128"/>
                </a:rPr>
                <a:t>Όνομα Συνάρτησης</a:t>
              </a:r>
              <a:endParaRPr lang="en-US" sz="2000" b="1" dirty="0">
                <a:solidFill>
                  <a:srgbClr val="C00000"/>
                </a:solidFill>
                <a:ea typeface="Arial Unicode MS" panose="020B0604020202020204" pitchFamily="34" charset="-128"/>
                <a:cs typeface="Arial Unicode MS" panose="020B0604020202020204" pitchFamily="34" charset="-128"/>
              </a:endParaRPr>
            </a:p>
            <a:p>
              <a:pPr defTabSz="449263" fontAlgn="base" hangingPunct="0">
                <a:lnSpc>
                  <a:spcPct val="93000"/>
                </a:lnSpc>
                <a:spcBef>
                  <a:spcPct val="0"/>
                </a:spcBef>
                <a:spcAft>
                  <a:spcPct val="0"/>
                </a:spcAft>
                <a:buClr>
                  <a:srgbClr val="000000"/>
                </a:buClr>
                <a:buSzPct val="100000"/>
                <a:buFont typeface="Times New Roman" panose="02020603050405020304" pitchFamily="18" charset="0"/>
                <a:buAutoNum type="arabicParenR"/>
              </a:pPr>
              <a:r>
                <a:rPr lang="en-US" sz="2000" b="1" dirty="0">
                  <a:solidFill>
                    <a:srgbClr val="C00000"/>
                  </a:solidFill>
                  <a:ea typeface="Arial Unicode MS" panose="020B0604020202020204" pitchFamily="34" charset="-128"/>
                  <a:cs typeface="Arial Unicode MS" panose="020B0604020202020204" pitchFamily="34" charset="-128"/>
                </a:rPr>
                <a:t> a, b: </a:t>
              </a:r>
              <a:r>
                <a:rPr lang="el-GR" sz="2000" b="1" dirty="0">
                  <a:solidFill>
                    <a:srgbClr val="C00000"/>
                  </a:solidFill>
                  <a:ea typeface="Arial Unicode MS" panose="020B0604020202020204" pitchFamily="34" charset="-128"/>
                  <a:cs typeface="Arial Unicode MS" panose="020B0604020202020204" pitchFamily="34" charset="-128"/>
                </a:rPr>
                <a:t>παράμετροι</a:t>
              </a:r>
              <a:r>
                <a:rPr lang="en-US" sz="2000" b="1" dirty="0">
                  <a:solidFill>
                    <a:srgbClr val="C00000"/>
                  </a:solidFill>
                  <a:ea typeface="Arial Unicode MS" panose="020B0604020202020204" pitchFamily="34" charset="-128"/>
                  <a:cs typeface="Arial Unicode MS" panose="020B0604020202020204" pitchFamily="34" charset="-128"/>
                </a:rPr>
                <a:t>,</a:t>
              </a:r>
            </a:p>
            <a:p>
              <a:pPr defTabSz="449263" fontAlgn="base" hangingPunct="0">
                <a:lnSpc>
                  <a:spcPct val="93000"/>
                </a:lnSpc>
                <a:spcBef>
                  <a:spcPct val="0"/>
                </a:spcBef>
                <a:spcAft>
                  <a:spcPct val="0"/>
                </a:spcAft>
                <a:buClr>
                  <a:srgbClr val="000000"/>
                </a:buClr>
                <a:buSzPct val="100000"/>
                <a:buFont typeface="Times New Roman" panose="02020603050405020304" pitchFamily="18" charset="0"/>
                <a:buAutoNum type="arabicParenR"/>
              </a:pPr>
              <a:r>
                <a:rPr lang="en-US" sz="2000" b="1" dirty="0">
                  <a:solidFill>
                    <a:srgbClr val="C00000"/>
                  </a:solidFill>
                  <a:ea typeface="Arial Unicode MS" panose="020B0604020202020204" pitchFamily="34" charset="-128"/>
                  <a:cs typeface="Arial Unicode MS" panose="020B0604020202020204" pitchFamily="34" charset="-128"/>
                </a:rPr>
                <a:t> c: </a:t>
              </a:r>
              <a:r>
                <a:rPr lang="el-GR" sz="2000" b="1" dirty="0">
                  <a:solidFill>
                    <a:srgbClr val="C00000"/>
                  </a:solidFill>
                  <a:ea typeface="Arial Unicode MS" panose="020B0604020202020204" pitchFamily="34" charset="-128"/>
                  <a:cs typeface="Arial Unicode MS" panose="020B0604020202020204" pitchFamily="34" charset="-128"/>
                </a:rPr>
                <a:t>τοπική μεταβλητή,</a:t>
              </a:r>
              <a:endParaRPr lang="en-US" sz="2000" b="1" dirty="0">
                <a:solidFill>
                  <a:srgbClr val="C00000"/>
                </a:solidFill>
                <a:ea typeface="Arial Unicode MS" panose="020B0604020202020204" pitchFamily="34" charset="-128"/>
                <a:cs typeface="Arial Unicode MS" panose="020B0604020202020204" pitchFamily="34" charset="-128"/>
              </a:endParaRPr>
            </a:p>
            <a:p>
              <a:pPr defTabSz="449263" fontAlgn="base" hangingPunct="0">
                <a:lnSpc>
                  <a:spcPct val="93000"/>
                </a:lnSpc>
                <a:spcBef>
                  <a:spcPct val="0"/>
                </a:spcBef>
                <a:spcAft>
                  <a:spcPct val="0"/>
                </a:spcAft>
                <a:buClr>
                  <a:srgbClr val="000000"/>
                </a:buClr>
                <a:buSzPct val="100000"/>
                <a:buFont typeface="Times New Roman" panose="02020603050405020304" pitchFamily="18" charset="0"/>
                <a:buAutoNum type="arabicParenR"/>
              </a:pPr>
              <a:r>
                <a:rPr lang="en-US" sz="2000" b="1" dirty="0">
                  <a:solidFill>
                    <a:srgbClr val="C00000"/>
                  </a:solidFill>
                  <a:ea typeface="Arial Unicode MS" panose="020B0604020202020204" pitchFamily="34" charset="-128"/>
                  <a:cs typeface="Arial Unicode MS" panose="020B0604020202020204" pitchFamily="34" charset="-128"/>
                </a:rPr>
                <a:t> </a:t>
              </a:r>
              <a:r>
                <a:rPr lang="el-GR" sz="2000" b="1" dirty="0">
                  <a:solidFill>
                    <a:srgbClr val="C00000"/>
                  </a:solidFill>
                  <a:ea typeface="Arial Unicode MS" panose="020B0604020202020204" pitchFamily="34" charset="-128"/>
                  <a:cs typeface="Arial Unicode MS" panose="020B0604020202020204" pitchFamily="34" charset="-128"/>
                </a:rPr>
                <a:t>Επιστροφή (</a:t>
              </a:r>
              <a:r>
                <a:rPr lang="en-US" sz="2000" b="1" dirty="0">
                  <a:solidFill>
                    <a:srgbClr val="C00000"/>
                  </a:solidFill>
                  <a:ea typeface="Arial Unicode MS" panose="020B0604020202020204" pitchFamily="34" charset="-128"/>
                  <a:cs typeface="Arial Unicode MS" panose="020B0604020202020204" pitchFamily="34" charset="-128"/>
                </a:rPr>
                <a:t>return</a:t>
              </a:r>
              <a:r>
                <a:rPr lang="el-GR" sz="2000" b="1" dirty="0">
                  <a:solidFill>
                    <a:srgbClr val="C00000"/>
                  </a:solidFill>
                  <a:ea typeface="Arial Unicode MS" panose="020B0604020202020204" pitchFamily="34" charset="-128"/>
                  <a:cs typeface="Arial Unicode MS" panose="020B0604020202020204" pitchFamily="34" charset="-128"/>
                </a:rPr>
                <a:t>)</a:t>
              </a:r>
              <a:r>
                <a:rPr lang="en-US" sz="2000" b="1" dirty="0">
                  <a:solidFill>
                    <a:srgbClr val="C00000"/>
                  </a:solidFill>
                  <a:ea typeface="Arial Unicode MS" panose="020B0604020202020204" pitchFamily="34" charset="-128"/>
                  <a:cs typeface="Arial Unicode MS" panose="020B0604020202020204" pitchFamily="34" charset="-128"/>
                </a:rPr>
                <a:t> </a:t>
              </a:r>
              <a:r>
                <a:rPr lang="el-GR" sz="2000" b="1" dirty="0">
                  <a:solidFill>
                    <a:srgbClr val="C00000"/>
                  </a:solidFill>
                  <a:ea typeface="Arial Unicode MS" panose="020B0604020202020204" pitchFamily="34" charset="-128"/>
                  <a:cs typeface="Arial Unicode MS" panose="020B0604020202020204" pitchFamily="34" charset="-128"/>
                </a:rPr>
                <a:t>αποτελέσματος</a:t>
              </a:r>
              <a:r>
                <a:rPr lang="el-GR" sz="2000" b="1" dirty="0">
                  <a:solidFill>
                    <a:srgbClr val="FF0000"/>
                  </a:solidFill>
                  <a:ea typeface="Arial Unicode MS" panose="020B0604020202020204" pitchFamily="34" charset="-128"/>
                  <a:cs typeface="Arial Unicode MS" panose="020B0604020202020204" pitchFamily="34" charset="-128"/>
                </a:rPr>
                <a:t>.</a:t>
              </a:r>
              <a:r>
                <a:rPr lang="en-US" sz="2000" b="1" dirty="0">
                  <a:solidFill>
                    <a:srgbClr val="FF0000"/>
                  </a:solidFill>
                  <a:ea typeface="Arial Unicode MS" panose="020B0604020202020204" pitchFamily="34" charset="-128"/>
                  <a:cs typeface="Arial Unicode MS" panose="020B0604020202020204" pitchFamily="34" charset="-128"/>
                </a:rPr>
                <a:t> </a:t>
              </a:r>
            </a:p>
          </p:txBody>
        </p:sp>
      </p:grpSp>
      <p:sp>
        <p:nvSpPr>
          <p:cNvPr id="4" name="Θέση υποσέλιδου 1" descr="."/>
          <p:cNvSpPr>
            <a:spLocks noGrp="1"/>
          </p:cNvSpPr>
          <p:nvPr>
            <p:ph type="ftr" sz="quarter" idx="11"/>
          </p:nvPr>
        </p:nvSpPr>
        <p:spPr/>
        <p:txBody>
          <a:bodyPr/>
          <a:lstStyle/>
          <a:p>
            <a:r>
              <a:rPr lang="el-GR" sz="1400" dirty="0" smtClean="0">
                <a:solidFill>
                  <a:schemeClr val="tx1"/>
                </a:solidFill>
              </a:rPr>
              <a:t>Συναρτήσεις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pPr/>
              <a:t>8</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36844085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t>Γιατί </a:t>
            </a:r>
            <a:r>
              <a:rPr lang="el-GR" b="1" dirty="0" smtClean="0"/>
              <a:t>είναι </a:t>
            </a:r>
            <a:r>
              <a:rPr lang="el-GR" b="1" dirty="0"/>
              <a:t>χ</a:t>
            </a:r>
            <a:r>
              <a:rPr lang="el-GR" b="1" dirty="0" smtClean="0"/>
              <a:t>ρήσιμες </a:t>
            </a:r>
            <a:r>
              <a:rPr lang="el-GR" b="1" dirty="0"/>
              <a:t>οι </a:t>
            </a:r>
            <a:r>
              <a:rPr lang="el-GR" b="1" dirty="0" smtClean="0"/>
              <a:t>συναρτήσεις</a:t>
            </a:r>
            <a:r>
              <a:rPr lang="en-US" b="1" dirty="0"/>
              <a:t>?</a:t>
            </a:r>
            <a:endParaRPr lang="el-GR" b="1" dirty="0"/>
          </a:p>
        </p:txBody>
      </p:sp>
      <p:sp>
        <p:nvSpPr>
          <p:cNvPr id="3" name="Θέση περιεχομένου 1"/>
          <p:cNvSpPr>
            <a:spLocks noGrp="1"/>
          </p:cNvSpPr>
          <p:nvPr>
            <p:ph idx="1"/>
          </p:nvPr>
        </p:nvSpPr>
        <p:spPr/>
        <p:txBody>
          <a:bodyPr>
            <a:normAutofit fontScale="92500"/>
          </a:bodyPr>
          <a:lstStyle/>
          <a:p>
            <a:pPr marL="517525" lvl="0" indent="-517525" defTabSz="1008063" eaLnBrk="0" fontAlgn="base" hangingPunct="0">
              <a:lnSpc>
                <a:spcPct val="103000"/>
              </a:lnSpc>
              <a:spcAft>
                <a:spcPct val="0"/>
              </a:spcAft>
              <a:buClr>
                <a:srgbClr val="660000"/>
              </a:buClr>
              <a:buSzPct val="70000"/>
              <a:buFont typeface="Wingdings" panose="05000000000000000000" pitchFamily="2" charset="2"/>
              <a:buChar char="o"/>
            </a:pPr>
            <a:r>
              <a:rPr lang="el-GR" sz="2600" kern="0" dirty="0">
                <a:solidFill>
                  <a:srgbClr val="000000"/>
                </a:solidFill>
              </a:rPr>
              <a:t>Η πραγματική δύναμη μίας γλώσσας </a:t>
            </a:r>
            <a:r>
              <a:rPr lang="el-GR" sz="2600" kern="0" dirty="0" smtClean="0">
                <a:solidFill>
                  <a:srgbClr val="000000"/>
                </a:solidFill>
              </a:rPr>
              <a:t>προγραμματισμού</a:t>
            </a:r>
            <a:r>
              <a:rPr lang="en-US" sz="2600" kern="0" dirty="0" smtClean="0">
                <a:solidFill>
                  <a:srgbClr val="000000"/>
                </a:solidFill>
              </a:rPr>
              <a:t>,</a:t>
            </a:r>
            <a:r>
              <a:rPr lang="el-GR" sz="2600" kern="0" dirty="0" smtClean="0">
                <a:solidFill>
                  <a:srgbClr val="000000"/>
                </a:solidFill>
              </a:rPr>
              <a:t> </a:t>
            </a:r>
            <a:r>
              <a:rPr lang="el-GR" sz="2600" kern="0" dirty="0">
                <a:solidFill>
                  <a:srgbClr val="000000"/>
                </a:solidFill>
              </a:rPr>
              <a:t>παρατηρείται στην </a:t>
            </a:r>
            <a:r>
              <a:rPr lang="el-GR" sz="2600" kern="0" dirty="0" smtClean="0">
                <a:solidFill>
                  <a:srgbClr val="000000"/>
                </a:solidFill>
              </a:rPr>
              <a:t>δυνατότητα</a:t>
            </a:r>
            <a:r>
              <a:rPr lang="en-US" sz="2600" kern="0" dirty="0" smtClean="0">
                <a:solidFill>
                  <a:srgbClr val="000000"/>
                </a:solidFill>
              </a:rPr>
              <a:t>,</a:t>
            </a:r>
            <a:r>
              <a:rPr lang="el-GR" sz="2600" kern="0" dirty="0" smtClean="0">
                <a:solidFill>
                  <a:srgbClr val="000000"/>
                </a:solidFill>
              </a:rPr>
              <a:t> </a:t>
            </a:r>
            <a:r>
              <a:rPr lang="el-GR" sz="2600" kern="0" dirty="0">
                <a:solidFill>
                  <a:srgbClr val="000000"/>
                </a:solidFill>
              </a:rPr>
              <a:t>να μας επιτρέπει να γράφουμε δικές μας </a:t>
            </a:r>
            <a:r>
              <a:rPr lang="el-GR" sz="2600" kern="0" dirty="0" smtClean="0">
                <a:solidFill>
                  <a:srgbClr val="000000"/>
                </a:solidFill>
              </a:rPr>
              <a:t>συναρτήσεις</a:t>
            </a:r>
            <a:r>
              <a:rPr lang="en-US" sz="2600" kern="0" dirty="0" smtClean="0">
                <a:solidFill>
                  <a:srgbClr val="000000"/>
                </a:solidFill>
              </a:rPr>
              <a:t>,</a:t>
            </a:r>
            <a:r>
              <a:rPr lang="el-GR" sz="2600" kern="0" dirty="0" smtClean="0">
                <a:solidFill>
                  <a:srgbClr val="000000"/>
                </a:solidFill>
              </a:rPr>
              <a:t> </a:t>
            </a:r>
            <a:r>
              <a:rPr lang="el-GR" sz="2600" kern="0" dirty="0">
                <a:solidFill>
                  <a:srgbClr val="000000"/>
                </a:solidFill>
              </a:rPr>
              <a:t>επιπλέον στις ήδη υπάρχουσες στις βιβλιοθήκες </a:t>
            </a:r>
            <a:r>
              <a:rPr lang="el-GR" sz="2600" kern="0" dirty="0" smtClean="0">
                <a:solidFill>
                  <a:srgbClr val="000000"/>
                </a:solidFill>
              </a:rPr>
              <a:t>της</a:t>
            </a:r>
            <a:r>
              <a:rPr lang="en-US" sz="2600" kern="0" dirty="0" smtClean="0">
                <a:solidFill>
                  <a:srgbClr val="000000"/>
                </a:solidFill>
              </a:rPr>
              <a:t>. </a:t>
            </a:r>
            <a:endParaRPr lang="el-GR" sz="2600" kern="0" dirty="0">
              <a:solidFill>
                <a:srgbClr val="000000"/>
              </a:solidFill>
            </a:endParaRPr>
          </a:p>
          <a:p>
            <a:pPr marL="517525" lvl="0" indent="-517525" defTabSz="1008063" eaLnBrk="0" fontAlgn="base" hangingPunct="0">
              <a:lnSpc>
                <a:spcPct val="103000"/>
              </a:lnSpc>
              <a:spcAft>
                <a:spcPct val="0"/>
              </a:spcAft>
              <a:buClr>
                <a:srgbClr val="660000"/>
              </a:buClr>
              <a:buSzPct val="70000"/>
              <a:buFont typeface="Wingdings" panose="05000000000000000000" pitchFamily="2" charset="2"/>
              <a:buChar char="o"/>
            </a:pPr>
            <a:r>
              <a:rPr lang="el-GR" sz="2600" kern="0" dirty="0">
                <a:solidFill>
                  <a:srgbClr val="000000"/>
                </a:solidFill>
              </a:rPr>
              <a:t>Όσο τα προγράμματα γίνονται πιο περίπλοκα, είναι αδύνατο να τα γράφουμε χωρίς την χρήση </a:t>
            </a:r>
            <a:r>
              <a:rPr lang="el-GR" sz="2600" kern="0" dirty="0" smtClean="0">
                <a:solidFill>
                  <a:srgbClr val="000000"/>
                </a:solidFill>
              </a:rPr>
              <a:t>συναρτήσεων</a:t>
            </a:r>
            <a:r>
              <a:rPr lang="en-US" sz="2600" kern="0" dirty="0" smtClean="0">
                <a:solidFill>
                  <a:srgbClr val="000000"/>
                </a:solidFill>
              </a:rPr>
              <a:t>.</a:t>
            </a:r>
            <a:endParaRPr lang="en-US" sz="2600" kern="0" dirty="0">
              <a:solidFill>
                <a:srgbClr val="000000"/>
              </a:solidFill>
            </a:endParaRPr>
          </a:p>
          <a:p>
            <a:pPr marL="517525" lvl="0" indent="-517525" defTabSz="1008063" eaLnBrk="0" fontAlgn="base" hangingPunct="0">
              <a:lnSpc>
                <a:spcPct val="103000"/>
              </a:lnSpc>
              <a:spcAft>
                <a:spcPct val="0"/>
              </a:spcAft>
              <a:buClr>
                <a:srgbClr val="660000"/>
              </a:buClr>
              <a:buSzPct val="70000"/>
              <a:buFont typeface="Wingdings" panose="05000000000000000000" pitchFamily="2" charset="2"/>
              <a:buChar char="o"/>
            </a:pPr>
            <a:r>
              <a:rPr lang="el-GR" sz="2600" kern="0" dirty="0">
                <a:solidFill>
                  <a:srgbClr val="000000"/>
                </a:solidFill>
              </a:rPr>
              <a:t>Για να επιλυθεί ένα πολύπλοκο </a:t>
            </a:r>
            <a:r>
              <a:rPr lang="el-GR" sz="2600" kern="0" dirty="0" smtClean="0">
                <a:solidFill>
                  <a:srgbClr val="000000"/>
                </a:solidFill>
              </a:rPr>
              <a:t>πρόβλημα</a:t>
            </a:r>
            <a:r>
              <a:rPr lang="en-US" sz="2600" kern="0" dirty="0" smtClean="0">
                <a:solidFill>
                  <a:srgbClr val="000000"/>
                </a:solidFill>
              </a:rPr>
              <a:t>,</a:t>
            </a:r>
            <a:r>
              <a:rPr lang="el-GR" sz="2600" kern="0" dirty="0" smtClean="0">
                <a:solidFill>
                  <a:srgbClr val="000000"/>
                </a:solidFill>
              </a:rPr>
              <a:t> </a:t>
            </a:r>
            <a:r>
              <a:rPr lang="el-GR" sz="2600" kern="0" dirty="0">
                <a:solidFill>
                  <a:srgbClr val="000000"/>
                </a:solidFill>
              </a:rPr>
              <a:t>είναι </a:t>
            </a:r>
            <a:r>
              <a:rPr lang="el-GR" sz="2600" kern="0" dirty="0" smtClean="0">
                <a:solidFill>
                  <a:srgbClr val="000000"/>
                </a:solidFill>
              </a:rPr>
              <a:t>αναγκαίο</a:t>
            </a:r>
            <a:r>
              <a:rPr lang="en-US" sz="2600" kern="0" dirty="0" smtClean="0">
                <a:solidFill>
                  <a:srgbClr val="000000"/>
                </a:solidFill>
              </a:rPr>
              <a:t>,</a:t>
            </a:r>
            <a:r>
              <a:rPr lang="el-GR" sz="2600" kern="0" dirty="0" smtClean="0">
                <a:solidFill>
                  <a:srgbClr val="000000"/>
                </a:solidFill>
              </a:rPr>
              <a:t> </a:t>
            </a:r>
            <a:r>
              <a:rPr lang="el-GR" sz="2600" kern="0" dirty="0">
                <a:solidFill>
                  <a:srgbClr val="000000"/>
                </a:solidFill>
              </a:rPr>
              <a:t>να το διασπούμε σε μικρότερα κομμάτια (</a:t>
            </a:r>
            <a:r>
              <a:rPr lang="en-US" sz="2600" b="1" kern="0" dirty="0">
                <a:solidFill>
                  <a:srgbClr val="000000"/>
                </a:solidFill>
              </a:rPr>
              <a:t>decomposition</a:t>
            </a:r>
            <a:r>
              <a:rPr lang="el-GR" sz="2600" kern="0" dirty="0" smtClean="0">
                <a:solidFill>
                  <a:srgbClr val="000000"/>
                </a:solidFill>
              </a:rPr>
              <a:t>)</a:t>
            </a:r>
            <a:r>
              <a:rPr lang="en-US" sz="2600" kern="0" dirty="0" smtClean="0">
                <a:solidFill>
                  <a:srgbClr val="000000"/>
                </a:solidFill>
              </a:rPr>
              <a:t>,</a:t>
            </a:r>
            <a:r>
              <a:rPr lang="el-GR" sz="2600" kern="0" dirty="0" smtClean="0">
                <a:solidFill>
                  <a:srgbClr val="000000"/>
                </a:solidFill>
              </a:rPr>
              <a:t> </a:t>
            </a:r>
            <a:r>
              <a:rPr lang="el-GR" sz="2600" kern="0" dirty="0">
                <a:solidFill>
                  <a:srgbClr val="000000"/>
                </a:solidFill>
              </a:rPr>
              <a:t>τα οποία να είναι πιο εύκολα </a:t>
            </a:r>
            <a:r>
              <a:rPr lang="el-GR" sz="2600" kern="0" dirty="0" err="1" smtClean="0">
                <a:solidFill>
                  <a:srgbClr val="000000"/>
                </a:solidFill>
              </a:rPr>
              <a:t>διαχειρίσιμα</a:t>
            </a:r>
            <a:r>
              <a:rPr lang="el-GR" sz="2600" kern="0" dirty="0">
                <a:solidFill>
                  <a:srgbClr val="000000"/>
                </a:solidFill>
              </a:rPr>
              <a:t>. Οι </a:t>
            </a:r>
            <a:r>
              <a:rPr lang="el-GR" sz="2600" kern="0" dirty="0" smtClean="0">
                <a:solidFill>
                  <a:srgbClr val="000000"/>
                </a:solidFill>
              </a:rPr>
              <a:t>συναρτήσεις, </a:t>
            </a:r>
            <a:r>
              <a:rPr lang="el-GR" sz="2600" kern="0" dirty="0">
                <a:solidFill>
                  <a:srgbClr val="000000"/>
                </a:solidFill>
              </a:rPr>
              <a:t>μας επιτρέπουν να το πραγματοποιούμε.</a:t>
            </a:r>
            <a:endParaRPr lang="en-US" sz="2600" kern="0" dirty="0">
              <a:solidFill>
                <a:srgbClr val="000000"/>
              </a:solidFill>
            </a:endParaRP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Συναρτήσεις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pPr/>
              <a:t>9</a:t>
            </a:fld>
            <a:endParaRPr lang="el-GR" sz="1400" dirty="0">
              <a:solidFill>
                <a:schemeClr val="tx1"/>
              </a:solidFill>
            </a:endParaRPr>
          </a:p>
        </p:txBody>
      </p:sp>
      <p:pic>
        <p:nvPicPr>
          <p:cNvPr id="6" name="Εικόνα 1" descr="Εικονίδιο μετάβασης στα Περιεχόμενα.">
            <a:hlinkClick r:id="rId3" action="ppaction://hlinksldjump" tooltip="Επιστροφή στα Περιεχόμενα"/>
          </p:cNvPr>
          <p:cNvPicPr>
            <a:picLocks noChangeAspect="1"/>
          </p:cNvPicPr>
          <p:nvPr/>
        </p:nvPicPr>
        <p:blipFill>
          <a:blip r:embed="rId4">
            <a:extLst>
              <a:ext uri="{BEBA8EAE-BF5A-486C-A8C5-ECC9F3942E4B}">
                <a14:imgProps xmlns:a14="http://schemas.microsoft.com/office/drawing/2010/main">
                  <a14:imgLayer r:embed="rId5">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3092495949"/>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ZHAW.ACCESSIBILITYADDIN.CHECKTIMEDATE" val="11/9/2013 11:59:31 πμ"/>
</p:tagLst>
</file>

<file path=ppt/tags/tag10.xml><?xml version="1.0" encoding="utf-8"?>
<p:tagLst xmlns:a="http://schemas.openxmlformats.org/drawingml/2006/main" xmlns:r="http://schemas.openxmlformats.org/officeDocument/2006/relationships" xmlns:p="http://schemas.openxmlformats.org/presentationml/2006/main">
  <p:tag name="ZHAW.ACCESSIBILITYADDIN.READINGORDER" val="2,3,8,7,5,6,"/>
</p:tagLst>
</file>

<file path=ppt/tags/tag11.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2.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3.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4.xml><?xml version="1.0" encoding="utf-8"?>
<p:tagLst xmlns:a="http://schemas.openxmlformats.org/drawingml/2006/main" xmlns:r="http://schemas.openxmlformats.org/officeDocument/2006/relationships" xmlns:p="http://schemas.openxmlformats.org/presentationml/2006/main">
  <p:tag name="ZHAW.ACCESSIBILITYADDIN.READINGORDER" val="2,5,3,4,"/>
</p:tagLst>
</file>

<file path=ppt/tags/tag15.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 name="ZHAW.ACCESSIBILITYADDIN.TABLEHEADER" val="R0;"/>
</p:tagLst>
</file>

<file path=ppt/tags/tag16.xml><?xml version="1.0" encoding="utf-8"?>
<p:tagLst xmlns:a="http://schemas.openxmlformats.org/drawingml/2006/main" xmlns:r="http://schemas.openxmlformats.org/officeDocument/2006/relationships" xmlns:p="http://schemas.openxmlformats.org/presentationml/2006/main">
  <p:tag name="ZHAW.ACCESSIBILITYADDIN.READINGORDER" val="2,3,7,8,5,6,"/>
</p:tagLst>
</file>

<file path=ppt/tags/tag17.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8.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9.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7,2,6,10,11,"/>
</p:tagLst>
</file>

<file path=ppt/tags/tag20.xml><?xml version="1.0" encoding="utf-8"?>
<p:tagLst xmlns:a="http://schemas.openxmlformats.org/drawingml/2006/main" xmlns:r="http://schemas.openxmlformats.org/officeDocument/2006/relationships" xmlns:p="http://schemas.openxmlformats.org/presentationml/2006/main">
  <p:tag name="ZHAW.ACCESSIBILITYADDIN.READINGORDER" val="2,3,7,8,5,6,9,"/>
</p:tagLst>
</file>

<file path=ppt/tags/tag21.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2.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3.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4.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5.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7.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8.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9.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3.xml><?xml version="1.0" encoding="utf-8"?>
<p:tagLst xmlns:a="http://schemas.openxmlformats.org/drawingml/2006/main" xmlns:r="http://schemas.openxmlformats.org/officeDocument/2006/relationships" xmlns:p="http://schemas.openxmlformats.org/presentationml/2006/main">
  <p:tag name="ZHAW.ACCESSIBILITYADDIN.READINGORDER" val="3074,3075,5,3,"/>
</p:tagLst>
</file>

<file path=ppt/tags/tag30.xml><?xml version="1.0" encoding="utf-8"?>
<p:tagLst xmlns:a="http://schemas.openxmlformats.org/drawingml/2006/main" xmlns:r="http://schemas.openxmlformats.org/officeDocument/2006/relationships" xmlns:p="http://schemas.openxmlformats.org/presentationml/2006/main">
  <p:tag name="ZHAW.ACCESSIBILITYADDIN.READINGORDER" val="2,3,4,5,6,7,"/>
</p:tagLst>
</file>

<file path=ppt/tags/tag31.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32.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33.xml><?xml version="1.0" encoding="utf-8"?>
<p:tagLst xmlns:a="http://schemas.openxmlformats.org/drawingml/2006/main" xmlns:r="http://schemas.openxmlformats.org/officeDocument/2006/relationships" xmlns:p="http://schemas.openxmlformats.org/presentationml/2006/main">
  <p:tag name="ZHAW.ACCESSIBILITYADDIN.READINGORDER" val="2,7,4,5,6,8,"/>
</p:tagLst>
</file>

<file path=ppt/tags/tag34.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35.xml><?xml version="1.0" encoding="utf-8"?>
<p:tagLst xmlns:a="http://schemas.openxmlformats.org/drawingml/2006/main" xmlns:r="http://schemas.openxmlformats.org/officeDocument/2006/relationships" xmlns:p="http://schemas.openxmlformats.org/presentationml/2006/main">
  <p:tag name="ZHAW.ACCESSIBILITYADDIN.READINGORDER" val="2,6,4,5,"/>
</p:tagLst>
</file>

<file path=ppt/tags/tag3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 name="ZHAW.ACCESSIBILITYADDIN.TABLEHEADER" val="R0;"/>
</p:tagLst>
</file>

<file path=ppt/tags/tag37.xml><?xml version="1.0" encoding="utf-8"?>
<p:tagLst xmlns:a="http://schemas.openxmlformats.org/drawingml/2006/main" xmlns:r="http://schemas.openxmlformats.org/officeDocument/2006/relationships" xmlns:p="http://schemas.openxmlformats.org/presentationml/2006/main">
  <p:tag name="ZHAW.ACCESSIBILITYADDIN.READINGORDER" val="2,3,4,5,6,"/>
</p:tagLst>
</file>

<file path=ppt/tags/tag38.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39.xml><?xml version="1.0" encoding="utf-8"?>
<p:tagLst xmlns:a="http://schemas.openxmlformats.org/drawingml/2006/main" xmlns:r="http://schemas.openxmlformats.org/officeDocument/2006/relationships" xmlns:p="http://schemas.openxmlformats.org/presentationml/2006/main">
  <p:tag name="ZHAW.ACCESSIBILITYADDIN.READINGORDER" val="2,5,3,4,"/>
</p:tagLst>
</file>

<file path=ppt/tags/tag4.xml><?xml version="1.0" encoding="utf-8"?>
<p:tagLst xmlns:a="http://schemas.openxmlformats.org/drawingml/2006/main" xmlns:r="http://schemas.openxmlformats.org/officeDocument/2006/relationships" xmlns:p="http://schemas.openxmlformats.org/presentationml/2006/main">
  <p:tag name="ZHAW.ACCESSIBILITYADDIN.READINGORDER" val="4098,4099,6,3,"/>
</p:tagLst>
</file>

<file path=ppt/tags/tag40.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 name="ZHAW.ACCESSIBILITYADDIN.TABLEHEADER" val="R0;"/>
</p:tagLst>
</file>

<file path=ppt/tags/tag41.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42.xml><?xml version="1.0" encoding="utf-8"?>
<p:tagLst xmlns:a="http://schemas.openxmlformats.org/drawingml/2006/main" xmlns:r="http://schemas.openxmlformats.org/officeDocument/2006/relationships" xmlns:p="http://schemas.openxmlformats.org/presentationml/2006/main">
  <p:tag name="ZHAW.ACCESSIBILITYADDIN.READINGORDER" val="2,3,4,5,6,"/>
</p:tagLst>
</file>

<file path=ppt/tags/tag43.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44.xml><?xml version="1.0" encoding="utf-8"?>
<p:tagLst xmlns:a="http://schemas.openxmlformats.org/drawingml/2006/main" xmlns:r="http://schemas.openxmlformats.org/officeDocument/2006/relationships" xmlns:p="http://schemas.openxmlformats.org/presentationml/2006/main">
  <p:tag name="ZHAW.ACCESSIBILITYADDIN.READINGORDER" val="2,5,6,3,4,"/>
</p:tagLst>
</file>

<file path=ppt/tags/tag45.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 name="ZHAW.ACCESSIBILITYADDIN.TABLEHEADER" val="R0;"/>
</p:tagLst>
</file>

<file path=ppt/tags/tag4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47.xml><?xml version="1.0" encoding="utf-8"?>
<p:tagLst xmlns:a="http://schemas.openxmlformats.org/drawingml/2006/main" xmlns:r="http://schemas.openxmlformats.org/officeDocument/2006/relationships" xmlns:p="http://schemas.openxmlformats.org/presentationml/2006/main">
  <p:tag name="ZHAW.ACCESSIBILITYADDIN.READINGORDER" val="2,3,4,7,5,6,"/>
</p:tagLst>
</file>

<file path=ppt/tags/tag48.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49.xml><?xml version="1.0" encoding="utf-8"?>
<p:tagLst xmlns:a="http://schemas.openxmlformats.org/drawingml/2006/main" xmlns:r="http://schemas.openxmlformats.org/officeDocument/2006/relationships" xmlns:p="http://schemas.openxmlformats.org/presentationml/2006/main">
  <p:tag name="ZHAW.ACCESSIBILITYADDIN.READINGORDER" val="2,7,5,6,8,"/>
</p:tagLst>
</file>

<file path=ppt/tags/tag5.xml><?xml version="1.0" encoding="utf-8"?>
<p:tagLst xmlns:a="http://schemas.openxmlformats.org/drawingml/2006/main" xmlns:r="http://schemas.openxmlformats.org/officeDocument/2006/relationships" xmlns:p="http://schemas.openxmlformats.org/presentationml/2006/main">
  <p:tag name="ZHAW.ACCESSIBILITYADDIN.READINGORDER" val="6146,13,9,10,11,15,12,14,3,6,"/>
</p:tagLst>
</file>

<file path=ppt/tags/tag50.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51.xml><?xml version="1.0" encoding="utf-8"?>
<p:tagLst xmlns:a="http://schemas.openxmlformats.org/drawingml/2006/main" xmlns:r="http://schemas.openxmlformats.org/officeDocument/2006/relationships" xmlns:p="http://schemas.openxmlformats.org/presentationml/2006/main">
  <p:tag name="ZHAW.ACCESSIBILITYADDIN.READINGORDER" val="2,6,7,"/>
</p:tagLst>
</file>

<file path=ppt/tags/tag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7.xml><?xml version="1.0" encoding="utf-8"?>
<p:tagLst xmlns:a="http://schemas.openxmlformats.org/drawingml/2006/main" xmlns:r="http://schemas.openxmlformats.org/officeDocument/2006/relationships" xmlns:p="http://schemas.openxmlformats.org/presentationml/2006/main">
  <p:tag name="ZHAW.ACCESSIBILITYADDIN.READINGORDER" val="2,3,23,4,5,"/>
</p:tagLst>
</file>

<file path=ppt/tags/tag8.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9.xml><?xml version="1.0" encoding="utf-8"?>
<p:tagLst xmlns:a="http://schemas.openxmlformats.org/drawingml/2006/main" xmlns:r="http://schemas.openxmlformats.org/officeDocument/2006/relationships" xmlns:p="http://schemas.openxmlformats.org/presentationml/2006/main">
  <p:tag name="ZHAW.ACCESSIBILITYADDIN.READINGORDER" val="2,3,4,5,6,"/>
</p:tagLst>
</file>

<file path=ppt/theme/theme1.xml><?xml version="1.0" encoding="utf-8"?>
<a:theme xmlns:a="http://schemas.openxmlformats.org/drawingml/2006/main" name="1_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CB736C89-3ECE-49E5-AAE9-F9CBCCBC66CC}">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585</TotalTime>
  <Words>2867</Words>
  <Application>Microsoft Office PowerPoint</Application>
  <PresentationFormat>Προβολή στην οθόνη (4:3)</PresentationFormat>
  <Paragraphs>537</Paragraphs>
  <Slides>37</Slides>
  <Notes>0</Notes>
  <HiddenSlides>0</HiddenSlides>
  <MMClips>0</MMClips>
  <ScaleCrop>false</ScaleCrop>
  <HeadingPairs>
    <vt:vector size="4" baseType="variant">
      <vt:variant>
        <vt:lpstr>Θέμα</vt:lpstr>
      </vt:variant>
      <vt:variant>
        <vt:i4>2</vt:i4>
      </vt:variant>
      <vt:variant>
        <vt:lpstr>Τίτλοι διαφανειών</vt:lpstr>
      </vt:variant>
      <vt:variant>
        <vt:i4>37</vt:i4>
      </vt:variant>
    </vt:vector>
  </HeadingPairs>
  <TitlesOfParts>
    <vt:vector size="39" baseType="lpstr">
      <vt:lpstr>1_Θέμα του Office</vt:lpstr>
      <vt:lpstr>Θέμα του Office</vt:lpstr>
      <vt:lpstr>Προγραμματισμός ΗΥ   </vt:lpstr>
      <vt:lpstr>Άδειες χρήσης </vt:lpstr>
      <vt:lpstr>Χρηματοδότηση </vt:lpstr>
      <vt:lpstr>Σκοποί ενότητας </vt:lpstr>
      <vt:lpstr>Περιεχόμενα ενότητας</vt:lpstr>
      <vt:lpstr>Τι είναι μία συνάρτηση?</vt:lpstr>
      <vt:lpstr>Συναρτήσεις: Παράδειγμα</vt:lpstr>
      <vt:lpstr>Παράδειγμα προγράμματος με συνάρτηση </vt:lpstr>
      <vt:lpstr>Γιατί είναι χρήσιμες οι συναρτήσεις?</vt:lpstr>
      <vt:lpstr>Συναρτήσεις</vt:lpstr>
      <vt:lpstr>Η πρόταση  return</vt:lpstr>
      <vt:lpstr>Άλλη μία συνάρτηση</vt:lpstr>
      <vt:lpstr>Γρήγορος πίνακας αναφοράς σύνταξης</vt:lpstr>
      <vt:lpstr>Τι είναι λάθος?</vt:lpstr>
      <vt:lpstr>Ποιό είναι το σωστό?</vt:lpstr>
      <vt:lpstr>Άσκηση 1</vt:lpstr>
      <vt:lpstr>Άσκηση 2</vt:lpstr>
      <vt:lpstr>Πρόγραμμα 2</vt:lpstr>
      <vt:lpstr>Άσκηση 3</vt:lpstr>
      <vt:lpstr>Πρόγραμμα 3</vt:lpstr>
      <vt:lpstr>Άσκηση 4</vt:lpstr>
      <vt:lpstr>Πρόγραμμα 4a</vt:lpstr>
      <vt:lpstr>Πρόγραμμα 4b - Αναδρομή</vt:lpstr>
      <vt:lpstr>Αναδρομή (1 από 2)</vt:lpstr>
      <vt:lpstr>Αναδρομή (2 από 2)</vt:lpstr>
      <vt:lpstr>Μαθηματικές συναρτήσεις (math.h)</vt:lpstr>
      <vt:lpstr>Τριγωνομετρικές συναρτήσεις</vt:lpstr>
      <vt:lpstr>Πρόγραμμα</vt:lpstr>
      <vt:lpstr>Συναρτήσεις χρόνου (time.h)</vt:lpstr>
      <vt:lpstr>Παράδειγμα με την time.h</vt:lpstr>
      <vt:lpstr>Μέτρηση χρόνου σε πρόγραμμα</vt:lpstr>
      <vt:lpstr>Συναρτήσεις παραγωγής τυχαίων αριθμών (stdlib.h)</vt:lpstr>
      <vt:lpstr>Παραγωγή 10 τυχαίων αριθμών από 1 μέχρι 6</vt:lpstr>
      <vt:lpstr>Συνήθη προγραμματιστικά λάθη</vt:lpstr>
      <vt:lpstr>Αριθμοί λόττο</vt:lpstr>
      <vt:lpstr>Αριθμοί λόττο (βελτιωμένο)</vt:lpstr>
      <vt:lpstr>Τέλος έβδομης ενότητας</vt:lpstr>
    </vt:vector>
  </TitlesOfParts>
  <Company>Τ.Ε.Ι. Θεσσαλίας</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Προγραμματισμός ΗΥ </dc:title>
  <dc:subject>Συναρτήσεις</dc:subject>
  <dc:creator>Σάββας Ηλίας</dc:creator>
  <cp:keywords>Συναρτήσεις, αναδρομή, συναρτήσεις χρόνου, τυχαίοι αριθμοί</cp:keywords>
  <dc:description>Εκμάθηση συναρτήσεων οριζομένων από τον χρήστη. Ανάπτυξη της έννοιας της αναδρομής και υλοποίησή της με συνάρτηση στην C. Παραγωγή τυχαίων αριθμών και χρονομέτρηση ταχύτητας προγραμμάτων. Εκμάθηση της χρήσης του χρόνου σε προγράμματα.</dc:description>
  <cp:lastModifiedBy>Georgia</cp:lastModifiedBy>
  <cp:revision>147</cp:revision>
  <dcterms:created xsi:type="dcterms:W3CDTF">2013-09-03T10:25:10Z</dcterms:created>
  <dcterms:modified xsi:type="dcterms:W3CDTF">2013-09-16T14:32:55Z</dcterms:modified>
  <cp:category>Εκπαιδευτικό Υλικό</cp:category>
  <cp:contentStatus>Τελικό</cp:contentStatus>
</cp:coreProperties>
</file>