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1" r:id="rId5"/>
    <p:sldId id="262" r:id="rId6"/>
    <p:sldId id="431" r:id="rId7"/>
    <p:sldId id="465" r:id="rId8"/>
    <p:sldId id="450" r:id="rId9"/>
    <p:sldId id="416" r:id="rId10"/>
    <p:sldId id="451" r:id="rId11"/>
    <p:sldId id="432" r:id="rId12"/>
    <p:sldId id="452" r:id="rId13"/>
    <p:sldId id="453" r:id="rId14"/>
    <p:sldId id="433" r:id="rId15"/>
    <p:sldId id="454" r:id="rId16"/>
    <p:sldId id="417" r:id="rId17"/>
    <p:sldId id="400" r:id="rId18"/>
    <p:sldId id="455" r:id="rId19"/>
    <p:sldId id="434" r:id="rId20"/>
    <p:sldId id="435" r:id="rId21"/>
    <p:sldId id="456" r:id="rId22"/>
    <p:sldId id="457" r:id="rId23"/>
    <p:sldId id="458" r:id="rId24"/>
    <p:sldId id="459" r:id="rId25"/>
    <p:sldId id="460" r:id="rId26"/>
    <p:sldId id="438" r:id="rId27"/>
    <p:sldId id="461" r:id="rId28"/>
    <p:sldId id="462" r:id="rId29"/>
    <p:sldId id="463" r:id="rId30"/>
    <p:sldId id="412" r:id="rId31"/>
    <p:sldId id="464" r:id="rId32"/>
    <p:sldId id="430" r:id="rId33"/>
    <p:sldId id="333" r:id="rId34"/>
    <p:sldId id="315" r:id="rId35"/>
    <p:sldId id="280" r:id="rId36"/>
  </p:sldIdLst>
  <p:sldSz cx="9144000" cy="6858000" type="screen4x3"/>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p:scale>
          <a:sx n="50" d="100"/>
          <a:sy n="50" d="100"/>
        </p:scale>
        <p:origin x="-108" y="-630"/>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75500"/>
            <a:ext cx="7772400" cy="1216257"/>
          </a:xfrm>
        </p:spPr>
        <p:txBody>
          <a:bodyPr/>
          <a:lstStyle/>
          <a:p>
            <a:r>
              <a:rPr lang="el-GR" dirty="0" err="1" smtClean="0"/>
              <a:t>Εμβιομηχανική</a:t>
            </a:r>
            <a:endParaRPr lang="el-GR" dirty="0"/>
          </a:p>
        </p:txBody>
      </p:sp>
      <p:sp>
        <p:nvSpPr>
          <p:cNvPr id="3" name="Υπότιτλος 2"/>
          <p:cNvSpPr>
            <a:spLocks noGrp="1"/>
          </p:cNvSpPr>
          <p:nvPr>
            <p:ph type="subTitle" idx="1"/>
          </p:nvPr>
        </p:nvSpPr>
        <p:spPr>
          <a:xfrm>
            <a:off x="685800" y="3091757"/>
            <a:ext cx="7776864" cy="1883675"/>
          </a:xfrm>
        </p:spPr>
        <p:txBody>
          <a:bodyPr>
            <a:noAutofit/>
          </a:bodyPr>
          <a:lstStyle/>
          <a:p>
            <a:r>
              <a:rPr lang="el-GR" sz="2800" b="1" dirty="0" smtClean="0"/>
              <a:t>Ενότητα </a:t>
            </a:r>
            <a:r>
              <a:rPr lang="en-US" sz="2800" b="1" dirty="0" smtClean="0"/>
              <a:t>10</a:t>
            </a:r>
            <a:r>
              <a:rPr lang="el-GR" sz="2800" b="1" dirty="0" smtClean="0"/>
              <a:t>:</a:t>
            </a:r>
            <a:r>
              <a:rPr lang="en-US" sz="2800" dirty="0" smtClean="0"/>
              <a:t> </a:t>
            </a:r>
            <a:r>
              <a:rPr lang="el-GR" altLang="el-GR" sz="2800" b="1" dirty="0">
                <a:effectLst>
                  <a:outerShdw blurRad="38100" dist="38100" dir="2700000" algn="tl">
                    <a:srgbClr val="C0C0C0"/>
                  </a:outerShdw>
                </a:effectLst>
              </a:rPr>
              <a:t>Δυνάμεις τριβής</a:t>
            </a:r>
            <a:endParaRPr lang="el-GR" altLang="el-GR" sz="2800" dirty="0" smtClean="0">
              <a:effectLst>
                <a:outerShdw blurRad="38100" dist="38100" dir="2700000" algn="tl">
                  <a:srgbClr val="C0C0C0"/>
                </a:outerShdw>
              </a:effectLst>
            </a:endParaRPr>
          </a:p>
          <a:p>
            <a:endParaRPr lang="el-GR" sz="2800" dirty="0" smtClean="0"/>
          </a:p>
          <a:p>
            <a:r>
              <a:rPr lang="el-GR" sz="2800" dirty="0" smtClean="0"/>
              <a:t>Αθανάσιος </a:t>
            </a:r>
            <a:r>
              <a:rPr lang="el-GR" sz="2800" dirty="0" err="1" smtClean="0"/>
              <a:t>Τσιόκανος</a:t>
            </a:r>
            <a:r>
              <a:rPr lang="el-GR" sz="2800" dirty="0" smtClean="0"/>
              <a:t>, Γιάννης Γιάκας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Στατική τριβή</a:t>
            </a:r>
            <a:r>
              <a:rPr lang="el-GR" altLang="el-GR" sz="4000" dirty="0"/>
              <a:t> </a:t>
            </a:r>
            <a:r>
              <a:rPr lang="el-GR" altLang="el-GR" sz="4000" dirty="0" smtClean="0"/>
              <a:t>5</a:t>
            </a:r>
            <a:endParaRPr lang="el-GR" sz="3600" dirty="0"/>
          </a:p>
        </p:txBody>
      </p:sp>
      <p:sp>
        <p:nvSpPr>
          <p:cNvPr id="5" name="Θέση περιεχομένου 4"/>
          <p:cNvSpPr>
            <a:spLocks noGrp="1"/>
          </p:cNvSpPr>
          <p:nvPr>
            <p:ph idx="1"/>
          </p:nvPr>
        </p:nvSpPr>
        <p:spPr>
          <a:xfrm>
            <a:off x="214722" y="980728"/>
            <a:ext cx="8712968" cy="5577483"/>
          </a:xfrm>
        </p:spPr>
        <p:txBody>
          <a:bodyPr>
            <a:noAutofit/>
          </a:bodyPr>
          <a:lstStyle/>
          <a:p>
            <a:pPr eaLnBrk="0" hangingPunct="0"/>
            <a:r>
              <a:rPr lang="el-GR" altLang="el-GR" sz="2400" dirty="0">
                <a:cs typeface="Times New Roman" pitchFamily="18" charset="0"/>
              </a:rPr>
              <a:t>Όταν ένα σώμα ολισθαίνει πάνω σε ένα άλλο, η αντίσταση της τριβής έχει σχέση με το σπάσιμο αυτών των χιλιάδων μικροσκοπικών συγκολλήσεων, οι οποίες συνεχώς αναμορφώνονται καθώς δημιουργούνται νέες τυχαίες επαφές.</a:t>
            </a:r>
          </a:p>
          <a:p>
            <a:pPr eaLnBrk="0" hangingPunct="0"/>
            <a:r>
              <a:rPr lang="el-GR" altLang="el-GR" sz="2400" dirty="0">
                <a:cs typeface="Times New Roman" pitchFamily="18" charset="0"/>
              </a:rPr>
              <a:t>Έτσι, όταν ένας πλίνθος ολισθαίνει πάνω σε μια επιφάνεια, η δύναμη τριβής που αναπτύσσεται είναι η ίδια είτε η επαφή γίνεται με τη μεγάλη είτε με τη μικρή έδρα του πλίνθου (η μικροσκοπική επιφάνεια επαφής είναι η ίδια για όλες τις έδρες). Όταν εφάπτεται η μεγάλη έδρα, ένας σχετικά μεγάλος αριθμός μικρών επαφών στηρίζουν το φορτίο. Όταν εφάπτεται η μικρή έδρα υπάρχουν λιγότερες επαφές (η ορατή επιφάνεια είναι μικρή), αλλά το εμβαδόν κάθε επαφής είναι μεγαλύτερο κατά τον ίδιο ακριβώς παράγοντα, εξαιτίας της μεγαλύτερης πίεσης που εξασκεί ο όρθιος πλίνθος (στήριξη στη μικρή έδρα) πάνω στον μικρότερο αριθμό επαφών που στηρίζουν το ίδιο βάρος.</a:t>
            </a:r>
            <a:endParaRPr lang="en-US"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1742356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260648"/>
            <a:ext cx="8604448" cy="504056"/>
          </a:xfrm>
        </p:spPr>
        <p:txBody>
          <a:bodyPr>
            <a:noAutofit/>
          </a:bodyPr>
          <a:lstStyle/>
          <a:p>
            <a:r>
              <a:rPr lang="el-GR" altLang="el-GR" sz="3600" dirty="0"/>
              <a:t>Στατική τριβή – τριβή ολίσθησης </a:t>
            </a:r>
            <a:r>
              <a:rPr lang="el-GR" altLang="el-GR" sz="3600" dirty="0" smtClean="0"/>
              <a:t>1</a:t>
            </a:r>
            <a:endParaRPr lang="el-GR" sz="3600" dirty="0"/>
          </a:p>
        </p:txBody>
      </p:sp>
      <p:sp>
        <p:nvSpPr>
          <p:cNvPr id="5" name="Θέση περιεχομένου 4"/>
          <p:cNvSpPr>
            <a:spLocks noGrp="1"/>
          </p:cNvSpPr>
          <p:nvPr>
            <p:ph idx="1"/>
          </p:nvPr>
        </p:nvSpPr>
        <p:spPr>
          <a:xfrm>
            <a:off x="3707582" y="836712"/>
            <a:ext cx="5220108" cy="5721499"/>
          </a:xfrm>
        </p:spPr>
        <p:txBody>
          <a:bodyPr>
            <a:noAutofit/>
          </a:bodyPr>
          <a:lstStyle/>
          <a:p>
            <a:r>
              <a:rPr lang="el-GR" altLang="el-GR" sz="2200" dirty="0"/>
              <a:t>Ένα κουτί βρίσκεται πάνω σε ένα τραπέζι. Στην αρχή (</a:t>
            </a:r>
            <a:r>
              <a:rPr lang="el-GR" altLang="el-GR" sz="2200" dirty="0" err="1"/>
              <a:t>εικ</a:t>
            </a:r>
            <a:r>
              <a:rPr lang="el-GR" altLang="el-GR" sz="2200" dirty="0"/>
              <a:t>. 1) οι μόνες δυνάμεις που ασκούνται στο κουτί είναι το βάρος του (</a:t>
            </a:r>
            <a:r>
              <a:rPr lang="en-US" altLang="el-GR" sz="2200" dirty="0" err="1"/>
              <a:t>wt</a:t>
            </a:r>
            <a:r>
              <a:rPr lang="el-GR" altLang="el-GR" sz="2200" dirty="0"/>
              <a:t>) και η αντίδραση </a:t>
            </a:r>
            <a:r>
              <a:rPr lang="en-US" altLang="el-GR" sz="2200" dirty="0"/>
              <a:t>(R) </a:t>
            </a:r>
            <a:r>
              <a:rPr lang="el-GR" altLang="el-GR" sz="2200" dirty="0"/>
              <a:t>της επιφάνειας στήριξης (η δύναμη αντίδρασης είναι ίση και αντίθετη με το βάρος του κουτιού και το κουτί ισορροπεί).</a:t>
            </a:r>
          </a:p>
          <a:p>
            <a:r>
              <a:rPr lang="el-GR" altLang="el-GR" sz="2200" dirty="0"/>
              <a:t>Όταν εφαρμοστεί μια μικρή εξωτερική οριζόντια δύναμη (</a:t>
            </a:r>
            <a:r>
              <a:rPr lang="en-US" altLang="el-GR" sz="2200" dirty="0"/>
              <a:t>F</a:t>
            </a:r>
            <a:r>
              <a:rPr lang="el-GR" altLang="el-GR" sz="2200" dirty="0"/>
              <a:t>α) το κουτί παραμένει ακίνητο (</a:t>
            </a:r>
            <a:r>
              <a:rPr lang="el-GR" altLang="el-GR" sz="2200" dirty="0" err="1"/>
              <a:t>εικ</a:t>
            </a:r>
            <a:r>
              <a:rPr lang="el-GR" altLang="el-GR" sz="2200" dirty="0"/>
              <a:t>. 2). Αυτό συμβαίνει γιατί η εφαρμογή μικρής οριζόντιας δύναμης προκαλεί την ανάπτυξη δύναμης τριβής στην επιφάνεια κουτιού / τραπεζιού, που είναι ίση και αντίθετη με την εφαρμοζόμενη δύναμη.</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00636"/>
            <a:ext cx="3528070" cy="423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415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260648"/>
            <a:ext cx="8604448" cy="504056"/>
          </a:xfrm>
        </p:spPr>
        <p:txBody>
          <a:bodyPr>
            <a:noAutofit/>
          </a:bodyPr>
          <a:lstStyle/>
          <a:p>
            <a:r>
              <a:rPr lang="el-GR" altLang="el-GR" sz="3600" dirty="0"/>
              <a:t>Στατική τριβή – τριβή ολίσθησης 2</a:t>
            </a:r>
            <a:endParaRPr lang="el-GR" sz="3600" dirty="0"/>
          </a:p>
        </p:txBody>
      </p:sp>
      <p:sp>
        <p:nvSpPr>
          <p:cNvPr id="5" name="Θέση περιεχομένου 4"/>
          <p:cNvSpPr>
            <a:spLocks noGrp="1"/>
          </p:cNvSpPr>
          <p:nvPr>
            <p:ph idx="1"/>
          </p:nvPr>
        </p:nvSpPr>
        <p:spPr>
          <a:xfrm>
            <a:off x="3995936" y="1340768"/>
            <a:ext cx="4931754" cy="5217443"/>
          </a:xfrm>
        </p:spPr>
        <p:txBody>
          <a:bodyPr>
            <a:noAutofit/>
          </a:bodyPr>
          <a:lstStyle/>
          <a:p>
            <a:pPr>
              <a:lnSpc>
                <a:spcPct val="80000"/>
              </a:lnSpc>
            </a:pPr>
            <a:r>
              <a:rPr lang="el-GR" altLang="el-GR" sz="2400" dirty="0"/>
              <a:t>Όσο η εφαρμοζόμενη δύναμη αυξάνεται σε μέγεθος αυξάνεται και το μέγεθος της </a:t>
            </a:r>
            <a:r>
              <a:rPr lang="el-GR" altLang="el-GR" sz="2400" dirty="0" err="1"/>
              <a:t>εναντιούμενης</a:t>
            </a:r>
            <a:r>
              <a:rPr lang="el-GR" altLang="el-GR" sz="2400" dirty="0"/>
              <a:t> στην κίνηση δύναμης τριβής, μέχρις ενός κρίσιμου σημείου (</a:t>
            </a:r>
            <a:r>
              <a:rPr lang="el-GR" altLang="el-GR" sz="2400" dirty="0" err="1"/>
              <a:t>εικ</a:t>
            </a:r>
            <a:r>
              <a:rPr lang="el-GR" altLang="el-GR" sz="2400" dirty="0"/>
              <a:t>. 3). </a:t>
            </a:r>
            <a:endParaRPr lang="el-GR" altLang="el-GR" sz="2400" dirty="0" smtClean="0"/>
          </a:p>
          <a:p>
            <a:pPr>
              <a:lnSpc>
                <a:spcPct val="80000"/>
              </a:lnSpc>
            </a:pPr>
            <a:r>
              <a:rPr lang="el-GR" altLang="el-GR" sz="2400" dirty="0" smtClean="0"/>
              <a:t>Σε </a:t>
            </a:r>
            <a:r>
              <a:rPr lang="el-GR" altLang="el-GR" sz="2400" dirty="0"/>
              <a:t>αυτό το κρίσιμο σημείο η αναπτυχθείσα τριβή λέγεται </a:t>
            </a:r>
            <a:r>
              <a:rPr lang="el-GR" altLang="el-GR" sz="2400" i="1" u="sng" dirty="0"/>
              <a:t>μέγιστη στατική τριβή </a:t>
            </a:r>
            <a:r>
              <a:rPr lang="el-GR" altLang="el-GR" sz="2400" u="sng" dirty="0"/>
              <a:t>(</a:t>
            </a:r>
            <a:r>
              <a:rPr lang="en-US" altLang="el-GR" sz="2400" u="sng" dirty="0" err="1"/>
              <a:t>F</a:t>
            </a:r>
            <a:r>
              <a:rPr lang="en-US" altLang="el-GR" sz="1800" u="sng" dirty="0" err="1"/>
              <a:t>m</a:t>
            </a:r>
            <a:r>
              <a:rPr lang="el-GR" altLang="el-GR" sz="2400" u="sng" dirty="0"/>
              <a:t>)</a:t>
            </a:r>
            <a:r>
              <a:rPr lang="en-US" altLang="el-GR" sz="2400" i="1" u="sng" dirty="0"/>
              <a:t>.</a:t>
            </a:r>
            <a:r>
              <a:rPr lang="en-US" altLang="el-GR" sz="2400" dirty="0"/>
              <a:t> </a:t>
            </a:r>
            <a:endParaRPr lang="el-GR" altLang="el-GR" sz="2400" dirty="0" smtClean="0"/>
          </a:p>
          <a:p>
            <a:pPr>
              <a:lnSpc>
                <a:spcPct val="80000"/>
              </a:lnSpc>
            </a:pPr>
            <a:r>
              <a:rPr lang="el-GR" altLang="el-GR" sz="2400" dirty="0" smtClean="0"/>
              <a:t>Αν </a:t>
            </a:r>
            <a:r>
              <a:rPr lang="el-GR" altLang="el-GR" sz="2400" dirty="0"/>
              <a:t>η εφαρμοζόμενη εξωτερική δύναμη συνεχίσει να αυξάνει (μετά το κρίσιμο σημείο) τότε προκύπτει κίνηση (ολίσθηση του κουτιού).</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00636"/>
            <a:ext cx="3528070" cy="423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182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260648"/>
            <a:ext cx="8604448" cy="504056"/>
          </a:xfrm>
        </p:spPr>
        <p:txBody>
          <a:bodyPr>
            <a:noAutofit/>
          </a:bodyPr>
          <a:lstStyle/>
          <a:p>
            <a:r>
              <a:rPr lang="el-GR" altLang="el-GR" sz="3600" dirty="0"/>
              <a:t>Στατική τριβή – τριβή ολίσθησης </a:t>
            </a:r>
            <a:r>
              <a:rPr lang="el-GR" altLang="el-GR" sz="3600" dirty="0" smtClean="0"/>
              <a:t>3</a:t>
            </a:r>
            <a:endParaRPr lang="el-GR" sz="3600" dirty="0"/>
          </a:p>
        </p:txBody>
      </p:sp>
      <p:sp>
        <p:nvSpPr>
          <p:cNvPr id="5" name="Θέση περιεχομένου 4"/>
          <p:cNvSpPr>
            <a:spLocks noGrp="1"/>
          </p:cNvSpPr>
          <p:nvPr>
            <p:ph idx="1"/>
          </p:nvPr>
        </p:nvSpPr>
        <p:spPr>
          <a:xfrm>
            <a:off x="3923928" y="1124744"/>
            <a:ext cx="5003762" cy="5433467"/>
          </a:xfrm>
        </p:spPr>
        <p:txBody>
          <a:bodyPr>
            <a:noAutofit/>
          </a:bodyPr>
          <a:lstStyle/>
          <a:p>
            <a:pPr>
              <a:lnSpc>
                <a:spcPct val="80000"/>
              </a:lnSpc>
            </a:pPr>
            <a:r>
              <a:rPr lang="el-GR" altLang="el-GR" sz="2400" dirty="0"/>
              <a:t>Καθώς το κουτί είναι σε κίνηση (</a:t>
            </a:r>
            <a:r>
              <a:rPr lang="el-GR" altLang="el-GR" sz="2400" dirty="0" err="1"/>
              <a:t>εικ</a:t>
            </a:r>
            <a:r>
              <a:rPr lang="el-GR" altLang="el-GR" sz="2400" dirty="0"/>
              <a:t>. 4), η δύναμη τριβής συνεχίζει να δρα. Η τριβή αυτή, που παρουσιάζεται κατά την κίνηση (τριβή ολίσθησης), ονομάζεται </a:t>
            </a:r>
            <a:r>
              <a:rPr lang="el-GR" altLang="el-GR" sz="2400" i="1" u="sng" dirty="0"/>
              <a:t>κινητική τριβή </a:t>
            </a:r>
            <a:r>
              <a:rPr lang="el-GR" altLang="el-GR" sz="2400" u="sng" dirty="0"/>
              <a:t>(</a:t>
            </a:r>
            <a:r>
              <a:rPr lang="en-US" altLang="el-GR" sz="2400" u="sng" dirty="0" err="1"/>
              <a:t>F</a:t>
            </a:r>
            <a:r>
              <a:rPr lang="en-US" altLang="el-GR" sz="1800" u="sng" dirty="0" err="1"/>
              <a:t>k</a:t>
            </a:r>
            <a:r>
              <a:rPr lang="el-GR" altLang="el-GR" sz="2400" u="sng" dirty="0"/>
              <a:t>).</a:t>
            </a:r>
            <a:r>
              <a:rPr lang="en-US" altLang="el-GR" sz="2400" dirty="0"/>
              <a:t> </a:t>
            </a:r>
            <a:r>
              <a:rPr lang="el-GR" altLang="el-GR" sz="2400" dirty="0"/>
              <a:t>Η κινητική τριβή έχει σταθερή τιμή και είναι ανεξάρτητη από την τιμή της εφαρμοζόμενης δύναμης ή την ταχύτητα της κίνησης. Είναι μικρότερη από τη μέγιστη κινητική τριβή (</a:t>
            </a:r>
            <a:r>
              <a:rPr lang="en-US" altLang="el-GR" sz="2400" dirty="0" err="1"/>
              <a:t>F</a:t>
            </a:r>
            <a:r>
              <a:rPr lang="en-US" altLang="el-GR" sz="1800" dirty="0" err="1"/>
              <a:t>m</a:t>
            </a:r>
            <a:r>
              <a:rPr lang="el-GR" altLang="el-GR" sz="2400" dirty="0"/>
              <a:t> &gt; </a:t>
            </a:r>
            <a:r>
              <a:rPr lang="en-US" altLang="el-GR" sz="2400" dirty="0" err="1"/>
              <a:t>F</a:t>
            </a:r>
            <a:r>
              <a:rPr lang="en-US" altLang="el-GR" sz="1800" dirty="0" err="1"/>
              <a:t>k</a:t>
            </a:r>
            <a:r>
              <a:rPr lang="el-GR" altLang="el-GR" sz="2400" dirty="0"/>
              <a:t>)</a:t>
            </a:r>
          </a:p>
          <a:p>
            <a:pPr>
              <a:lnSpc>
                <a:spcPct val="80000"/>
              </a:lnSpc>
            </a:pPr>
            <a:r>
              <a:rPr lang="el-GR" altLang="el-GR" sz="2400" dirty="0"/>
              <a:t>Η κινητική τριβή έχει σταθερή τιμή και είναι ανεξάρτητη από την τιμή της εφαρμοζόμενης δύναμης ή την ταχύτητα της κίνησης. Είναι μικρότερη από τη μέγιστη κινητική τριβή (</a:t>
            </a:r>
            <a:r>
              <a:rPr lang="en-US" altLang="el-GR" sz="2400" dirty="0" err="1"/>
              <a:t>F</a:t>
            </a:r>
            <a:r>
              <a:rPr lang="en-US" altLang="el-GR" sz="1800" dirty="0" err="1"/>
              <a:t>m</a:t>
            </a:r>
            <a:r>
              <a:rPr lang="el-GR" altLang="el-GR" sz="2400" dirty="0"/>
              <a:t> &gt; </a:t>
            </a:r>
            <a:r>
              <a:rPr lang="en-US" altLang="el-GR" sz="2400" dirty="0" err="1"/>
              <a:t>F</a:t>
            </a:r>
            <a:r>
              <a:rPr lang="en-US" altLang="el-GR" sz="1800" dirty="0" err="1"/>
              <a:t>k</a:t>
            </a:r>
            <a:r>
              <a:rPr lang="el-GR" altLang="el-GR" sz="2400" dirty="0"/>
              <a:t>).</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00636"/>
            <a:ext cx="3528070" cy="423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966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Στατική τριβή – τριβή ολίσθησης </a:t>
            </a:r>
            <a:r>
              <a:rPr lang="el-GR" altLang="el-GR" sz="3600" dirty="0" smtClean="0"/>
              <a:t>4</a:t>
            </a:r>
            <a:endParaRPr lang="el-GR" sz="3600" dirty="0"/>
          </a:p>
        </p:txBody>
      </p:sp>
      <p:sp>
        <p:nvSpPr>
          <p:cNvPr id="5" name="Θέση περιεχομένου 4"/>
          <p:cNvSpPr>
            <a:spLocks noGrp="1"/>
          </p:cNvSpPr>
          <p:nvPr>
            <p:ph idx="1"/>
          </p:nvPr>
        </p:nvSpPr>
        <p:spPr>
          <a:xfrm>
            <a:off x="214722" y="4365104"/>
            <a:ext cx="8712968" cy="2193108"/>
          </a:xfrm>
        </p:spPr>
        <p:txBody>
          <a:bodyPr>
            <a:noAutofit/>
          </a:bodyPr>
          <a:lstStyle/>
          <a:p>
            <a:pPr>
              <a:lnSpc>
                <a:spcPct val="80000"/>
              </a:lnSpc>
            </a:pPr>
            <a:r>
              <a:rPr lang="el-GR" altLang="el-GR" sz="2400" dirty="0"/>
              <a:t>Για όσο διάστημα το σώμα είναι σε ακινησία το μέγεθος της αναπτυσσόμενης στατικής τριβής είναι ίσο με το μέγεθος της εφαρμοζόμενης εξωτερικής δύναμης (όσο αυξάνει η εξωτερική δύναμη τόσο αυξάνει και η δύναμη τριβής).</a:t>
            </a:r>
          </a:p>
          <a:p>
            <a:pPr>
              <a:lnSpc>
                <a:spcPct val="80000"/>
              </a:lnSpc>
            </a:pPr>
            <a:r>
              <a:rPr lang="el-GR" altLang="el-GR" sz="2400" dirty="0"/>
              <a:t>Όταν αρχίζει η κίνηση, το μέγεθος της δύναμης τριβής (τριβή ολίσθησης) παραμένει σταθερό.  Η τιμή της είναι σταθερή, χαμηλότερη από τη μέγιστη στατική τριβή.</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052736"/>
            <a:ext cx="4016803" cy="316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068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Στατική τριβή – τριβή ολίσθησης 5</a:t>
            </a:r>
            <a:endParaRPr lang="el-GR" sz="3600" dirty="0"/>
          </a:p>
        </p:txBody>
      </p:sp>
      <p:sp>
        <p:nvSpPr>
          <p:cNvPr id="5" name="Θέση περιεχομένου 4"/>
          <p:cNvSpPr>
            <a:spLocks noGrp="1"/>
          </p:cNvSpPr>
          <p:nvPr>
            <p:ph idx="1"/>
          </p:nvPr>
        </p:nvSpPr>
        <p:spPr>
          <a:xfrm>
            <a:off x="214722" y="4149080"/>
            <a:ext cx="8712968" cy="2409132"/>
          </a:xfrm>
        </p:spPr>
        <p:txBody>
          <a:bodyPr>
            <a:noAutofit/>
          </a:bodyPr>
          <a:lstStyle/>
          <a:p>
            <a:pPr>
              <a:lnSpc>
                <a:spcPct val="90000"/>
              </a:lnSpc>
            </a:pPr>
            <a:r>
              <a:rPr lang="el-GR" altLang="el-GR" sz="2400" dirty="0"/>
              <a:t>Το μέγεθος και η διεύθυνση της αναπτυσσόμενης τριβής εξαρτάται από την εξωτερική δύναμη που εφαρμόζεται πάνω στο σώμα (του οποίου η κίνηση επιδιώκεται).</a:t>
            </a:r>
          </a:p>
          <a:p>
            <a:pPr>
              <a:lnSpc>
                <a:spcPct val="90000"/>
              </a:lnSpc>
            </a:pPr>
            <a:r>
              <a:rPr lang="el-GR" altLang="el-GR" sz="2400" dirty="0"/>
              <a:t>Όσο αυξάνει η εφαρμοζόμενη (οριζόντια) δύναμη τόσο αυξάνεται και η δύναμη τριβής (</a:t>
            </a:r>
            <a:r>
              <a:rPr lang="en-US" altLang="el-GR" sz="2400" dirty="0"/>
              <a:t>F</a:t>
            </a:r>
            <a:r>
              <a:rPr lang="el-GR" altLang="el-GR" sz="2400" dirty="0"/>
              <a:t>)</a:t>
            </a:r>
            <a:r>
              <a:rPr lang="en-US" altLang="el-GR" sz="2400" dirty="0"/>
              <a:t>. </a:t>
            </a:r>
            <a:r>
              <a:rPr lang="el-GR" altLang="el-GR" sz="2400" dirty="0"/>
              <a:t>Μέχρις ενός σημείου όμως, γιατί αν η εξωτερική δύναμη αυξηθεί πολύ (50Ν), το σώμα αρχίζει και ολισθαίνει και η τριβή έχει σταθερή τιμή (22.5Ν).</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908720"/>
            <a:ext cx="6841379" cy="316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572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260648"/>
            <a:ext cx="8604448" cy="432048"/>
          </a:xfrm>
        </p:spPr>
        <p:txBody>
          <a:bodyPr>
            <a:noAutofit/>
          </a:bodyPr>
          <a:lstStyle/>
          <a:p>
            <a:r>
              <a:rPr lang="el-GR" altLang="el-GR" sz="3600" dirty="0"/>
              <a:t>Στατική τριβή – τριβή ολίσθησης </a:t>
            </a:r>
            <a:r>
              <a:rPr lang="el-GR" altLang="el-GR" sz="3600" dirty="0" smtClean="0"/>
              <a:t>6</a:t>
            </a:r>
            <a:endParaRPr lang="el-GR" sz="3600" dirty="0"/>
          </a:p>
        </p:txBody>
      </p:sp>
      <p:sp>
        <p:nvSpPr>
          <p:cNvPr id="5" name="Θέση περιεχομένου 4"/>
          <p:cNvSpPr>
            <a:spLocks noGrp="1"/>
          </p:cNvSpPr>
          <p:nvPr>
            <p:ph idx="1"/>
          </p:nvPr>
        </p:nvSpPr>
        <p:spPr>
          <a:xfrm>
            <a:off x="5178524" y="1412776"/>
            <a:ext cx="3672408" cy="4425355"/>
          </a:xfrm>
        </p:spPr>
        <p:txBody>
          <a:bodyPr>
            <a:noAutofit/>
          </a:bodyPr>
          <a:lstStyle/>
          <a:p>
            <a:pPr>
              <a:spcBef>
                <a:spcPts val="600"/>
              </a:spcBef>
            </a:pPr>
            <a:r>
              <a:rPr lang="el-GR" altLang="el-GR" sz="2400" dirty="0"/>
              <a:t>Όσο αυξάνει το βάρος του σώματος τόσο αυξάνει και η κάθετη δύναμη αντίδρασης.</a:t>
            </a:r>
          </a:p>
          <a:p>
            <a:pPr>
              <a:spcBef>
                <a:spcPts val="600"/>
              </a:spcBef>
            </a:pPr>
            <a:endParaRPr lang="el-GR" altLang="el-GR" sz="2400" dirty="0"/>
          </a:p>
          <a:p>
            <a:pPr>
              <a:spcBef>
                <a:spcPts val="600"/>
              </a:spcBef>
            </a:pPr>
            <a:r>
              <a:rPr lang="el-GR" altLang="el-GR" sz="2400" dirty="0"/>
              <a:t>Ως αποτέλεσμα έχουμε την αύξηση της δύναμης τριβής και συνεπώς της δυσκολίας στην ολίσθηση του σώματος</a:t>
            </a:r>
          </a:p>
          <a:p>
            <a:pPr eaLnBrk="0" hangingPunct="0">
              <a:lnSpc>
                <a:spcPct val="90000"/>
              </a:lnSpc>
              <a:spcBef>
                <a:spcPts val="0"/>
              </a:spcBef>
            </a:pP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96975"/>
            <a:ext cx="4805362"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270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Συντελεστής </a:t>
            </a:r>
            <a:r>
              <a:rPr lang="el-GR" altLang="el-GR" dirty="0" smtClean="0"/>
              <a:t>τριβής 1</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a:lnSpc>
                <a:spcPct val="90000"/>
              </a:lnSpc>
            </a:pPr>
            <a:r>
              <a:rPr lang="el-GR" altLang="el-GR" sz="2400" dirty="0"/>
              <a:t>Η δύναμη τριβής είναι ανάλογη της κάθετης δύναμης αντίδρασης (</a:t>
            </a:r>
            <a:r>
              <a:rPr lang="en-US" altLang="el-GR" sz="2400" dirty="0"/>
              <a:t>R</a:t>
            </a:r>
            <a:r>
              <a:rPr lang="el-GR" altLang="el-GR" sz="2400" dirty="0"/>
              <a:t>)</a:t>
            </a:r>
            <a:r>
              <a:rPr lang="en-US" altLang="el-GR" sz="2400" dirty="0"/>
              <a:t> </a:t>
            </a:r>
            <a:r>
              <a:rPr lang="el-GR" altLang="el-GR" sz="2400" dirty="0"/>
              <a:t>που αναπτύσσεται κατακόρυφα (κάθετα στην επιφάνεια επαφής):</a:t>
            </a:r>
          </a:p>
          <a:p>
            <a:pPr>
              <a:lnSpc>
                <a:spcPct val="90000"/>
              </a:lnSpc>
              <a:buFontTx/>
              <a:buNone/>
            </a:pPr>
            <a:endParaRPr lang="en-US" altLang="el-GR" sz="2400" dirty="0"/>
          </a:p>
          <a:p>
            <a:pPr>
              <a:lnSpc>
                <a:spcPct val="90000"/>
              </a:lnSpc>
              <a:buFontTx/>
              <a:buNone/>
            </a:pPr>
            <a:r>
              <a:rPr lang="en-US" altLang="el-GR" sz="2400" dirty="0"/>
              <a:t>          </a:t>
            </a:r>
            <a:r>
              <a:rPr lang="en-US" altLang="el-GR" sz="2400" i="1" dirty="0"/>
              <a:t>F = </a:t>
            </a:r>
            <a:r>
              <a:rPr lang="el-GR" altLang="el-GR" sz="2400" i="1" dirty="0"/>
              <a:t>μ</a:t>
            </a:r>
            <a:r>
              <a:rPr lang="en-US" altLang="el-GR" sz="2400" i="1" dirty="0"/>
              <a:t> * R</a:t>
            </a:r>
          </a:p>
          <a:p>
            <a:pPr>
              <a:lnSpc>
                <a:spcPct val="90000"/>
              </a:lnSpc>
              <a:buFontTx/>
              <a:buNone/>
            </a:pPr>
            <a:r>
              <a:rPr lang="en-US" altLang="el-GR" sz="2400" dirty="0"/>
              <a:t>          </a:t>
            </a:r>
            <a:r>
              <a:rPr lang="el-GR" altLang="el-GR" sz="1800" dirty="0"/>
              <a:t>όπου μ είναι</a:t>
            </a:r>
            <a:r>
              <a:rPr lang="el-GR" altLang="el-GR" sz="1600" dirty="0"/>
              <a:t> </a:t>
            </a:r>
            <a:r>
              <a:rPr lang="el-GR" altLang="el-GR" sz="1800" dirty="0"/>
              <a:t>ο συντελεστής τριβής και </a:t>
            </a:r>
            <a:r>
              <a:rPr lang="en-US" altLang="el-GR" sz="1800" dirty="0"/>
              <a:t>R</a:t>
            </a:r>
            <a:r>
              <a:rPr lang="el-GR" altLang="el-GR" sz="1800" dirty="0"/>
              <a:t> η κάθετη δύναμη αντίδρασης</a:t>
            </a:r>
            <a:endParaRPr lang="el-GR" altLang="el-GR" sz="2400" dirty="0"/>
          </a:p>
          <a:p>
            <a:pPr>
              <a:lnSpc>
                <a:spcPct val="90000"/>
              </a:lnSpc>
              <a:buFontTx/>
              <a:buNone/>
            </a:pPr>
            <a:endParaRPr lang="el-GR" altLang="el-GR" sz="2400" dirty="0"/>
          </a:p>
          <a:p>
            <a:pPr>
              <a:lnSpc>
                <a:spcPct val="90000"/>
              </a:lnSpc>
            </a:pPr>
            <a:r>
              <a:rPr lang="el-GR" altLang="el-GR" sz="2400" dirty="0"/>
              <a:t>Ο συντελεστής τριβής υπολογίζεται: </a:t>
            </a:r>
            <a:r>
              <a:rPr lang="el-GR" altLang="el-GR" sz="2400" i="1" dirty="0"/>
              <a:t>μ = </a:t>
            </a:r>
            <a:r>
              <a:rPr lang="en-US" altLang="el-GR" sz="2400" i="1" dirty="0"/>
              <a:t>F/R</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1135851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418655"/>
            <a:ext cx="8229600" cy="562073"/>
          </a:xfrm>
        </p:spPr>
        <p:txBody>
          <a:bodyPr>
            <a:normAutofit fontScale="90000"/>
          </a:bodyPr>
          <a:lstStyle/>
          <a:p>
            <a:r>
              <a:rPr lang="el-GR" altLang="el-GR" dirty="0"/>
              <a:t>Συντελεστής </a:t>
            </a:r>
            <a:r>
              <a:rPr lang="el-GR" altLang="el-GR" dirty="0" smtClean="0"/>
              <a:t>τριβής 2</a:t>
            </a:r>
            <a:endParaRPr lang="el-GR" dirty="0"/>
          </a:p>
        </p:txBody>
      </p:sp>
      <p:sp>
        <p:nvSpPr>
          <p:cNvPr id="5" name="Θέση περιεχομένου 4"/>
          <p:cNvSpPr>
            <a:spLocks noGrp="1"/>
          </p:cNvSpPr>
          <p:nvPr>
            <p:ph idx="1"/>
          </p:nvPr>
        </p:nvSpPr>
        <p:spPr>
          <a:xfrm>
            <a:off x="251520" y="1556792"/>
            <a:ext cx="8640960" cy="4844008"/>
          </a:xfrm>
        </p:spPr>
        <p:txBody>
          <a:bodyPr>
            <a:noAutofit/>
          </a:bodyPr>
          <a:lstStyle/>
          <a:p>
            <a:pPr>
              <a:lnSpc>
                <a:spcPct val="90000"/>
              </a:lnSpc>
            </a:pPr>
            <a:r>
              <a:rPr lang="el-GR" altLang="el-GR" sz="2400" dirty="0"/>
              <a:t>Ο συντελεστής τριβής είναι καθαρός αριθμός και εξαρτάται από τον τύπο του υλικού σύστασης και τη φύση των εφαπτόμενων επιφανειών (τραχύτητα των δύο επιφανειών). Εκφράζει τη ευκολία ή τη δυσκολία της μεταξύ τους ολίσθησης και το μέγεθος της μηχανικής και μοριακής τους αλληλεπίδρασης (όσο μεγαλύτερη η αλληλεπίδραση τόσο μεγαλύτερος ο συντελεστής τριβής).</a:t>
            </a:r>
          </a:p>
          <a:p>
            <a:pPr>
              <a:lnSpc>
                <a:spcPct val="90000"/>
              </a:lnSpc>
            </a:pPr>
            <a:r>
              <a:rPr lang="el-GR" altLang="el-GR" sz="2400" dirty="0"/>
              <a:t>Διακρίνουμε το συντελεστή στατικής τριβής </a:t>
            </a:r>
            <a:r>
              <a:rPr lang="el-GR" altLang="el-GR" sz="2800" dirty="0"/>
              <a:t>μ</a:t>
            </a:r>
            <a:r>
              <a:rPr lang="en-US" altLang="el-GR" sz="1600" dirty="0"/>
              <a:t>S</a:t>
            </a:r>
            <a:r>
              <a:rPr lang="el-GR" altLang="el-GR" sz="2400" dirty="0"/>
              <a:t> (τα εφαπτόμενα σώματα σε στάση) και το συντελεστή κινητικής τριβής </a:t>
            </a:r>
            <a:r>
              <a:rPr lang="el-GR" altLang="el-GR" sz="2800" dirty="0"/>
              <a:t>μ</a:t>
            </a:r>
            <a:r>
              <a:rPr lang="en-US" altLang="el-GR" sz="1600" dirty="0"/>
              <a:t>k</a:t>
            </a:r>
            <a:r>
              <a:rPr lang="el-GR" altLang="el-GR" sz="1600" dirty="0"/>
              <a:t> </a:t>
            </a:r>
            <a:r>
              <a:rPr lang="el-GR" altLang="el-GR" sz="2400" dirty="0"/>
              <a:t>(τα σώματα σε κίνηση)</a:t>
            </a:r>
            <a:r>
              <a:rPr lang="en-US" altLang="el-GR" sz="2400" dirty="0"/>
              <a:t>.</a:t>
            </a:r>
          </a:p>
          <a:p>
            <a:pPr>
              <a:lnSpc>
                <a:spcPct val="90000"/>
              </a:lnSpc>
            </a:pPr>
            <a:r>
              <a:rPr lang="el-GR" altLang="el-GR" sz="2400" dirty="0"/>
              <a:t>Ισχύει δε ότι: </a:t>
            </a:r>
            <a:r>
              <a:rPr lang="el-GR" altLang="el-GR" sz="2800" dirty="0"/>
              <a:t>μ</a:t>
            </a:r>
            <a:r>
              <a:rPr lang="en-US" altLang="el-GR" sz="1600" dirty="0"/>
              <a:t>S</a:t>
            </a:r>
            <a:r>
              <a:rPr lang="el-GR" altLang="el-GR" sz="2400" dirty="0"/>
              <a:t> &gt; </a:t>
            </a:r>
            <a:r>
              <a:rPr lang="el-GR" altLang="el-GR" sz="2800" dirty="0"/>
              <a:t>μ</a:t>
            </a:r>
            <a:r>
              <a:rPr lang="en-US" altLang="el-GR" sz="1600" dirty="0"/>
              <a:t>k</a:t>
            </a:r>
            <a:r>
              <a:rPr lang="el-GR" altLang="el-GR" sz="2400" dirty="0"/>
              <a:t>.</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2661447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188641"/>
            <a:ext cx="8418140" cy="720079"/>
          </a:xfrm>
        </p:spPr>
        <p:txBody>
          <a:bodyPr>
            <a:normAutofit fontScale="90000"/>
          </a:bodyPr>
          <a:lstStyle/>
          <a:p>
            <a:r>
              <a:rPr lang="el-GR" altLang="el-GR" dirty="0"/>
              <a:t>Υπολογισμός του συντελεστή </a:t>
            </a:r>
            <a:r>
              <a:rPr lang="el-GR" altLang="el-GR" dirty="0" smtClean="0"/>
              <a:t>τριβής 1</a:t>
            </a:r>
            <a:endParaRPr lang="el-GR" dirty="0"/>
          </a:p>
        </p:txBody>
      </p:sp>
      <p:sp>
        <p:nvSpPr>
          <p:cNvPr id="5" name="Θέση περιεχομένου 4"/>
          <p:cNvSpPr>
            <a:spLocks noGrp="1"/>
          </p:cNvSpPr>
          <p:nvPr>
            <p:ph idx="1"/>
          </p:nvPr>
        </p:nvSpPr>
        <p:spPr>
          <a:xfrm>
            <a:off x="179512" y="3000375"/>
            <a:ext cx="8712968" cy="3400425"/>
          </a:xfrm>
        </p:spPr>
        <p:txBody>
          <a:bodyPr>
            <a:noAutofit/>
          </a:bodyPr>
          <a:lstStyle/>
          <a:p>
            <a:pPr>
              <a:spcBef>
                <a:spcPts val="0"/>
              </a:spcBef>
            </a:pPr>
            <a:r>
              <a:rPr lang="el-GR" altLang="el-GR" sz="2200" dirty="0"/>
              <a:t>Η παραπάνω συσκευή (</a:t>
            </a:r>
            <a:r>
              <a:rPr lang="el-GR" altLang="el-GR" sz="2200" dirty="0" err="1"/>
              <a:t>ρημουλκούμενο</a:t>
            </a:r>
            <a:r>
              <a:rPr lang="el-GR" altLang="el-GR" sz="2200" dirty="0"/>
              <a:t> έλκηθρο) χρησιμεύει για τη μέτρηση του συντελεστή στατικής τριβής διαφόρων υλικών. Αποτελείται από ένα σώμα γνωστού βάρους που έλκεται από ένα ελατήριο – μετρητή. Η μετακινούμενη (ολισθαίνουσα) επιφάνεια, συνήθως κάποιο υλικό υπόδησης, τοποθετείται κάτω από το σώμα.</a:t>
            </a:r>
          </a:p>
          <a:p>
            <a:pPr>
              <a:spcBef>
                <a:spcPts val="0"/>
              </a:spcBef>
            </a:pPr>
            <a:r>
              <a:rPr lang="el-GR" altLang="el-GR" sz="2200" dirty="0"/>
              <a:t>Το ελατήριο τραβά το σώμα (της γνωστής μάζας) μέχρι αυτό να μετακινηθεί. Τη στιγμή που αρχίζει η μετακίνηση μετριέται η εφαρμοζόμενη (οριζόντια) δύναμη αφέλκυσης. Το βάρος του σώματος καθορίζει και την κατακόρυφη δύναμη αντίδρασης (ίση και αντίθετη).</a:t>
            </a:r>
          </a:p>
          <a:p>
            <a:pPr>
              <a:spcBef>
                <a:spcPts val="0"/>
              </a:spcBef>
            </a:pPr>
            <a:r>
              <a:rPr lang="el-GR" altLang="el-GR" sz="2200" dirty="0"/>
              <a:t>Ο συντελεστής τριβής είναι ο λόγος: δύναμη ελατηρίου / δύναμη του βάρους</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908050"/>
            <a:ext cx="4968875"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866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260649"/>
            <a:ext cx="8346132" cy="504056"/>
          </a:xfrm>
        </p:spPr>
        <p:txBody>
          <a:bodyPr>
            <a:normAutofit fontScale="90000"/>
          </a:bodyPr>
          <a:lstStyle/>
          <a:p>
            <a:r>
              <a:rPr lang="el-GR" altLang="el-GR" dirty="0"/>
              <a:t>Υπολογισμός του συντελεστή τριβής </a:t>
            </a:r>
            <a:r>
              <a:rPr lang="el-GR" altLang="el-GR" dirty="0" smtClean="0"/>
              <a:t>2</a:t>
            </a:r>
            <a:endParaRPr lang="el-GR" dirty="0"/>
          </a:p>
        </p:txBody>
      </p:sp>
      <p:sp>
        <p:nvSpPr>
          <p:cNvPr id="5" name="Θέση περιεχομένου 4"/>
          <p:cNvSpPr>
            <a:spLocks noGrp="1"/>
          </p:cNvSpPr>
          <p:nvPr>
            <p:ph idx="1"/>
          </p:nvPr>
        </p:nvSpPr>
        <p:spPr>
          <a:xfrm>
            <a:off x="4211960" y="980728"/>
            <a:ext cx="4680520" cy="5420072"/>
          </a:xfrm>
        </p:spPr>
        <p:txBody>
          <a:bodyPr>
            <a:noAutofit/>
          </a:bodyPr>
          <a:lstStyle/>
          <a:p>
            <a:pPr>
              <a:lnSpc>
                <a:spcPct val="90000"/>
              </a:lnSpc>
              <a:spcBef>
                <a:spcPts val="0"/>
              </a:spcBef>
            </a:pPr>
            <a:r>
              <a:rPr lang="el-GR" altLang="el-GR" sz="2400" i="1" u="sng" dirty="0"/>
              <a:t>Γραφικός υπολογισμός του συντελεστή τριβής</a:t>
            </a:r>
          </a:p>
          <a:p>
            <a:pPr>
              <a:lnSpc>
                <a:spcPct val="90000"/>
              </a:lnSpc>
              <a:spcBef>
                <a:spcPts val="0"/>
              </a:spcBef>
            </a:pPr>
            <a:endParaRPr lang="el-GR" altLang="el-GR" sz="2400" dirty="0"/>
          </a:p>
          <a:p>
            <a:pPr>
              <a:lnSpc>
                <a:spcPct val="90000"/>
              </a:lnSpc>
              <a:spcBef>
                <a:spcPts val="0"/>
              </a:spcBef>
            </a:pPr>
            <a:r>
              <a:rPr lang="en-US" altLang="el-GR" sz="2400" dirty="0" err="1"/>
              <a:t>F</a:t>
            </a:r>
            <a:r>
              <a:rPr lang="en-US" altLang="el-GR" sz="1800" dirty="0" err="1"/>
              <a:t>max</a:t>
            </a:r>
            <a:r>
              <a:rPr lang="en-US" altLang="el-GR" sz="2400" dirty="0"/>
              <a:t> </a:t>
            </a:r>
            <a:r>
              <a:rPr lang="el-GR" altLang="el-GR" sz="2400" dirty="0"/>
              <a:t>είναι η εφαρμοζόμενη εξωτερική δύναμη (μέχρι το σώμα να μετακινηθεί), Ν είναι η (κάθετη σε αυτήν) δύναμη αντίδρασης, </a:t>
            </a:r>
            <a:r>
              <a:rPr lang="en-US" altLang="el-GR" sz="2400" dirty="0"/>
              <a:t>R </a:t>
            </a:r>
            <a:r>
              <a:rPr lang="el-GR" altLang="el-GR" sz="2400" dirty="0"/>
              <a:t>είναι η συνισταμένη τους, φ είναι η γωνία μεταξύ της Ν και της </a:t>
            </a:r>
            <a:r>
              <a:rPr lang="en-US" altLang="el-GR" sz="2400" dirty="0"/>
              <a:t>R</a:t>
            </a:r>
            <a:r>
              <a:rPr lang="el-GR" altLang="el-GR" sz="2400" dirty="0"/>
              <a:t>.</a:t>
            </a:r>
          </a:p>
          <a:p>
            <a:pPr>
              <a:lnSpc>
                <a:spcPct val="90000"/>
              </a:lnSpc>
              <a:spcBef>
                <a:spcPts val="0"/>
              </a:spcBef>
            </a:pPr>
            <a:r>
              <a:rPr lang="el-GR" altLang="el-GR" sz="2400" dirty="0"/>
              <a:t>Επειδή μ = </a:t>
            </a:r>
            <a:r>
              <a:rPr lang="en-US" altLang="el-GR" sz="2400" dirty="0" err="1"/>
              <a:t>F</a:t>
            </a:r>
            <a:r>
              <a:rPr lang="en-US" altLang="el-GR" sz="1800" dirty="0" err="1"/>
              <a:t>max</a:t>
            </a:r>
            <a:r>
              <a:rPr lang="el-GR" altLang="el-GR" sz="1800" dirty="0"/>
              <a:t> </a:t>
            </a:r>
            <a:r>
              <a:rPr lang="el-GR" altLang="el-GR" sz="2400" dirty="0"/>
              <a:t>/ Ν</a:t>
            </a:r>
          </a:p>
          <a:p>
            <a:pPr>
              <a:lnSpc>
                <a:spcPct val="90000"/>
              </a:lnSpc>
              <a:spcBef>
                <a:spcPts val="0"/>
              </a:spcBef>
              <a:buFontTx/>
              <a:buNone/>
            </a:pPr>
            <a:r>
              <a:rPr lang="el-GR" altLang="el-GR" sz="2400" dirty="0"/>
              <a:t>       και </a:t>
            </a:r>
            <a:r>
              <a:rPr lang="el-GR" altLang="el-GR" sz="2400" dirty="0" err="1"/>
              <a:t>εφΦ</a:t>
            </a:r>
            <a:r>
              <a:rPr lang="el-GR" altLang="el-GR" sz="2400" dirty="0"/>
              <a:t> = </a:t>
            </a:r>
            <a:r>
              <a:rPr lang="en-US" altLang="el-GR" sz="2400" dirty="0" err="1"/>
              <a:t>F</a:t>
            </a:r>
            <a:r>
              <a:rPr lang="en-US" altLang="el-GR" sz="1800" dirty="0" err="1"/>
              <a:t>max</a:t>
            </a:r>
            <a:r>
              <a:rPr lang="el-GR" altLang="el-GR" sz="1800" dirty="0"/>
              <a:t> </a:t>
            </a:r>
            <a:r>
              <a:rPr lang="el-GR" altLang="el-GR" sz="2400" dirty="0"/>
              <a:t>/ Ν</a:t>
            </a:r>
          </a:p>
          <a:p>
            <a:pPr>
              <a:lnSpc>
                <a:spcPct val="90000"/>
              </a:lnSpc>
              <a:spcBef>
                <a:spcPts val="0"/>
              </a:spcBef>
              <a:buFontTx/>
              <a:buNone/>
            </a:pPr>
            <a:r>
              <a:rPr lang="el-GR" altLang="el-GR" sz="2400" dirty="0"/>
              <a:t>       =&gt; μ = </a:t>
            </a:r>
            <a:r>
              <a:rPr lang="el-GR" altLang="el-GR" sz="2400" dirty="0" err="1"/>
              <a:t>εφΦ</a:t>
            </a:r>
            <a:endParaRPr lang="el-GR" altLang="el-GR" sz="2400" dirty="0"/>
          </a:p>
          <a:p>
            <a:pPr>
              <a:lnSpc>
                <a:spcPct val="90000"/>
              </a:lnSpc>
              <a:spcBef>
                <a:spcPts val="0"/>
              </a:spcBef>
            </a:pPr>
            <a:r>
              <a:rPr lang="el-GR" altLang="el-GR" sz="2400" dirty="0"/>
              <a:t>Ο συντελεστής τριβής ισούται με την εφαπτομένη της γωνίας Φ.</a:t>
            </a:r>
          </a:p>
          <a:p>
            <a:pPr>
              <a:lnSpc>
                <a:spcPct val="90000"/>
              </a:lnSpc>
              <a:spcBef>
                <a:spcPts val="0"/>
              </a:spcBef>
            </a:pPr>
            <a:r>
              <a:rPr lang="el-GR" altLang="el-GR" sz="2400" dirty="0"/>
              <a:t>Η γωνία Φ ονομάζεται γωνία τριβής.</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91369"/>
            <a:ext cx="3725862"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655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0"/>
            <a:ext cx="8346132" cy="764705"/>
          </a:xfrm>
        </p:spPr>
        <p:txBody>
          <a:bodyPr>
            <a:normAutofit fontScale="90000"/>
          </a:bodyPr>
          <a:lstStyle/>
          <a:p>
            <a:r>
              <a:rPr lang="el-GR" altLang="el-GR" dirty="0"/>
              <a:t>Υπολογισμός του συντελεστή τριβής 3</a:t>
            </a:r>
            <a:endParaRPr lang="el-GR" dirty="0"/>
          </a:p>
        </p:txBody>
      </p:sp>
      <p:sp>
        <p:nvSpPr>
          <p:cNvPr id="5" name="Θέση περιεχομένου 4"/>
          <p:cNvSpPr>
            <a:spLocks noGrp="1"/>
          </p:cNvSpPr>
          <p:nvPr>
            <p:ph idx="1"/>
          </p:nvPr>
        </p:nvSpPr>
        <p:spPr>
          <a:xfrm>
            <a:off x="3636145" y="764704"/>
            <a:ext cx="5256336" cy="5636096"/>
          </a:xfrm>
        </p:spPr>
        <p:txBody>
          <a:bodyPr>
            <a:noAutofit/>
          </a:bodyPr>
          <a:lstStyle/>
          <a:p>
            <a:pPr marL="0" indent="0" algn="ctr">
              <a:spcBef>
                <a:spcPts val="0"/>
              </a:spcBef>
              <a:buNone/>
            </a:pPr>
            <a:r>
              <a:rPr lang="el-GR" altLang="el-GR" sz="2400" i="1" u="sng" dirty="0"/>
              <a:t>Υπολογισμός του συντελεστή τριβής στο κεκλιμένο επίπεδο</a:t>
            </a:r>
          </a:p>
          <a:p>
            <a:pPr>
              <a:spcBef>
                <a:spcPts val="0"/>
              </a:spcBef>
            </a:pPr>
            <a:r>
              <a:rPr lang="el-GR" altLang="el-GR" sz="2400" dirty="0"/>
              <a:t>Αν τοποθετήσουμε ένα σώμα σε ένα κεκλιμένο επίπεδο, ανάλογα με το μέγεθος της γωνίας κλίσης α και της δύναμης τριβής </a:t>
            </a:r>
            <a:r>
              <a:rPr lang="en-US" altLang="el-GR" sz="2400" dirty="0"/>
              <a:t>F, </a:t>
            </a:r>
            <a:r>
              <a:rPr lang="el-GR" altLang="el-GR" sz="2400" dirty="0"/>
              <a:t>το σώμα παραμένει σε ηρεμία ή γλιστρά προς τα κάτω. Αυτό φανερώνει ότι υπάρχει μια σχέση μεταξύ της γωνίας κλίσης και του συντελεστή τριβής.</a:t>
            </a:r>
          </a:p>
          <a:p>
            <a:pPr>
              <a:spcBef>
                <a:spcPts val="0"/>
              </a:spcBef>
            </a:pPr>
            <a:r>
              <a:rPr lang="el-GR" altLang="el-GR" sz="2400" dirty="0"/>
              <a:t>Αυξάνοντας τη γωνία κλίσης (Φ) φτάνουμε σε ένα οριακό σημείο που το σώμα παραμένει ακόμα σε ηρεμία (μόλις πριν αρχίσει να μετακινείται) και η δύναμη τριβής έχει τη μέγιστη τιμή της (</a:t>
            </a:r>
            <a:r>
              <a:rPr lang="en-US" altLang="el-GR" sz="2400" dirty="0" err="1"/>
              <a:t>F</a:t>
            </a:r>
            <a:r>
              <a:rPr lang="en-US" altLang="el-GR" sz="1800" dirty="0" err="1"/>
              <a:t>max</a:t>
            </a:r>
            <a:r>
              <a:rPr lang="el-GR" altLang="el-GR" sz="2400" dirty="0"/>
              <a:t>)</a:t>
            </a:r>
            <a:r>
              <a:rPr lang="en-US" altLang="el-GR" sz="2400" dirty="0"/>
              <a:t>.</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0335"/>
            <a:ext cx="3384624" cy="417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181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0"/>
            <a:ext cx="8346132" cy="764705"/>
          </a:xfrm>
        </p:spPr>
        <p:txBody>
          <a:bodyPr>
            <a:normAutofit fontScale="90000"/>
          </a:bodyPr>
          <a:lstStyle/>
          <a:p>
            <a:r>
              <a:rPr lang="el-GR" altLang="el-GR" dirty="0"/>
              <a:t>Υπολογισμός του συντελεστή τριβής </a:t>
            </a:r>
            <a:r>
              <a:rPr lang="el-GR" altLang="el-GR" dirty="0" smtClean="0"/>
              <a:t>4</a:t>
            </a:r>
            <a:endParaRPr lang="el-GR" dirty="0"/>
          </a:p>
        </p:txBody>
      </p:sp>
      <p:sp>
        <p:nvSpPr>
          <p:cNvPr id="5" name="Θέση περιεχομένου 4"/>
          <p:cNvSpPr>
            <a:spLocks noGrp="1"/>
          </p:cNvSpPr>
          <p:nvPr>
            <p:ph idx="1"/>
          </p:nvPr>
        </p:nvSpPr>
        <p:spPr>
          <a:xfrm>
            <a:off x="3131840" y="764704"/>
            <a:ext cx="5760641" cy="5636096"/>
          </a:xfrm>
        </p:spPr>
        <p:txBody>
          <a:bodyPr>
            <a:noAutofit/>
          </a:bodyPr>
          <a:lstStyle/>
          <a:p>
            <a:pPr marL="0" indent="0" algn="ctr">
              <a:spcBef>
                <a:spcPts val="0"/>
              </a:spcBef>
              <a:buNone/>
            </a:pPr>
            <a:r>
              <a:rPr lang="el-GR" altLang="el-GR" sz="2200" i="1" u="sng" dirty="0"/>
              <a:t>Υπολογισμός του συντελεστή </a:t>
            </a:r>
            <a:r>
              <a:rPr lang="el-GR" altLang="el-GR" sz="2200" i="1" u="sng" dirty="0" smtClean="0"/>
              <a:t>τριβής στο </a:t>
            </a:r>
            <a:r>
              <a:rPr lang="el-GR" altLang="el-GR" sz="2200" i="1" u="sng" dirty="0"/>
              <a:t>κεκλιμένο </a:t>
            </a:r>
            <a:r>
              <a:rPr lang="el-GR" altLang="el-GR" sz="2200" i="1" u="sng" dirty="0" smtClean="0"/>
              <a:t>επίπεδο</a:t>
            </a:r>
          </a:p>
          <a:p>
            <a:pPr>
              <a:spcBef>
                <a:spcPts val="0"/>
              </a:spcBef>
            </a:pPr>
            <a:r>
              <a:rPr lang="el-GR" altLang="el-GR" sz="2200" dirty="0" smtClean="0"/>
              <a:t>Η δύναμη αντίδρασης </a:t>
            </a:r>
            <a:r>
              <a:rPr lang="en-US" altLang="el-GR" sz="2200" dirty="0" smtClean="0"/>
              <a:t>R </a:t>
            </a:r>
            <a:r>
              <a:rPr lang="el-GR" altLang="el-GR" sz="2200" dirty="0" smtClean="0"/>
              <a:t>είναι η συνισταμένη της δύναμης τριβής </a:t>
            </a:r>
            <a:r>
              <a:rPr lang="en-US" altLang="el-GR" sz="2200" dirty="0" smtClean="0"/>
              <a:t>F </a:t>
            </a:r>
            <a:r>
              <a:rPr lang="el-GR" altLang="el-GR" sz="2200" dirty="0" smtClean="0"/>
              <a:t>και της κάθετης δύναμης αντίδρασης </a:t>
            </a:r>
            <a:r>
              <a:rPr lang="en-US" altLang="el-GR" sz="2200" dirty="0" smtClean="0"/>
              <a:t>N</a:t>
            </a:r>
            <a:r>
              <a:rPr lang="el-GR" altLang="el-GR" sz="2200" dirty="0" smtClean="0"/>
              <a:t>, και είναι ίση και αντίθετη με το βάρος για να ισορροπεί το σύστημα. Από τη γεωμετρία του σχήματος η γωνία μεταξύ της Ν και της </a:t>
            </a:r>
            <a:r>
              <a:rPr lang="en-US" altLang="el-GR" sz="2200" dirty="0" smtClean="0"/>
              <a:t>F</a:t>
            </a:r>
            <a:r>
              <a:rPr lang="el-GR" altLang="el-GR" sz="2200" dirty="0" smtClean="0"/>
              <a:t> είναι ίση με τη γωνία α (κλίση του επιπέδου).</a:t>
            </a:r>
          </a:p>
          <a:p>
            <a:pPr>
              <a:spcBef>
                <a:spcPts val="0"/>
              </a:spcBef>
            </a:pPr>
            <a:r>
              <a:rPr lang="el-GR" altLang="el-GR" sz="2200" dirty="0" smtClean="0"/>
              <a:t>Όταν </a:t>
            </a:r>
            <a:r>
              <a:rPr lang="el-GR" altLang="el-GR" sz="2200" dirty="0"/>
              <a:t>η κλίση έχει φτάσει στη μεγαλύτερή της τιμή (Φ), στην οριακή θέση πριν την μετακίνηση, η τριβή έχει τη μέγιστή της τιμή (</a:t>
            </a:r>
            <a:r>
              <a:rPr lang="en-US" altLang="el-GR" sz="2200" dirty="0" err="1"/>
              <a:t>Fmax</a:t>
            </a:r>
            <a:r>
              <a:rPr lang="el-GR" altLang="el-GR" sz="2200" dirty="0"/>
              <a:t>)</a:t>
            </a:r>
            <a:r>
              <a:rPr lang="en-US" altLang="el-GR" sz="2200" dirty="0"/>
              <a:t>,</a:t>
            </a:r>
            <a:r>
              <a:rPr lang="el-GR" altLang="el-GR" sz="2200" dirty="0"/>
              <a:t> η γωνία μεταξύ των </a:t>
            </a:r>
            <a:r>
              <a:rPr lang="en-US" altLang="el-GR" sz="2200" dirty="0"/>
              <a:t>R </a:t>
            </a:r>
            <a:r>
              <a:rPr lang="el-GR" altLang="el-GR" sz="2200" dirty="0"/>
              <a:t>και Ν έχει μεγαλώσει επίσης και είναι ίση με την Φ.</a:t>
            </a:r>
          </a:p>
          <a:p>
            <a:pPr>
              <a:spcBef>
                <a:spcPts val="0"/>
              </a:spcBef>
            </a:pPr>
            <a:r>
              <a:rPr lang="el-GR" altLang="el-GR" sz="2200" u="sng" dirty="0"/>
              <a:t>Η Φ λοιπόν είναι η γωνία τριβής και η εφαπτομένη της ισούται με το συντελεστή τριβής.</a:t>
            </a:r>
            <a:endParaRPr lang="el-GR" altLang="el-GR" sz="2200" u="sng"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6" y="1835274"/>
            <a:ext cx="2974775" cy="367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702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260649"/>
            <a:ext cx="8346132" cy="504056"/>
          </a:xfrm>
        </p:spPr>
        <p:txBody>
          <a:bodyPr>
            <a:normAutofit fontScale="90000"/>
          </a:bodyPr>
          <a:lstStyle/>
          <a:p>
            <a:r>
              <a:rPr lang="el-GR" altLang="el-GR" dirty="0"/>
              <a:t>Υπολογισμός του συντελεστή τριβής </a:t>
            </a:r>
            <a:r>
              <a:rPr lang="el-GR" altLang="el-GR" dirty="0" smtClean="0"/>
              <a:t>5</a:t>
            </a:r>
            <a:endParaRPr lang="el-GR" dirty="0"/>
          </a:p>
        </p:txBody>
      </p:sp>
      <p:sp>
        <p:nvSpPr>
          <p:cNvPr id="5" name="Θέση περιεχομένου 4"/>
          <p:cNvSpPr>
            <a:spLocks noGrp="1"/>
          </p:cNvSpPr>
          <p:nvPr>
            <p:ph idx="1"/>
          </p:nvPr>
        </p:nvSpPr>
        <p:spPr>
          <a:xfrm>
            <a:off x="4067944" y="980728"/>
            <a:ext cx="4824536" cy="5420072"/>
          </a:xfrm>
        </p:spPr>
        <p:txBody>
          <a:bodyPr>
            <a:noAutofit/>
          </a:bodyPr>
          <a:lstStyle/>
          <a:p>
            <a:pPr marL="0" indent="0" algn="ctr">
              <a:spcBef>
                <a:spcPts val="0"/>
              </a:spcBef>
              <a:buNone/>
            </a:pPr>
            <a:r>
              <a:rPr lang="el-GR" altLang="el-GR" sz="2200" i="1" u="sng" dirty="0"/>
              <a:t>Υπολογισμός του συντελεστή τριβής</a:t>
            </a:r>
          </a:p>
          <a:p>
            <a:pPr algn="ctr">
              <a:spcBef>
                <a:spcPts val="0"/>
              </a:spcBef>
              <a:buFontTx/>
              <a:buNone/>
            </a:pPr>
            <a:r>
              <a:rPr lang="el-GR" altLang="el-GR" sz="2200" i="1" u="sng" dirty="0"/>
              <a:t>με το </a:t>
            </a:r>
            <a:r>
              <a:rPr lang="el-GR" altLang="el-GR" sz="2200" i="1" u="sng" dirty="0" err="1"/>
              <a:t>δυναμοδάπεδο</a:t>
            </a:r>
            <a:endParaRPr lang="el-GR" altLang="el-GR" sz="2200" i="1" u="sng" dirty="0"/>
          </a:p>
          <a:p>
            <a:pPr algn="ctr">
              <a:spcBef>
                <a:spcPts val="0"/>
              </a:spcBef>
              <a:buFontTx/>
              <a:buNone/>
            </a:pPr>
            <a:endParaRPr lang="el-GR" altLang="el-GR" sz="2200" i="1" u="sng" dirty="0"/>
          </a:p>
          <a:p>
            <a:pPr>
              <a:spcBef>
                <a:spcPts val="0"/>
              </a:spcBef>
            </a:pPr>
            <a:r>
              <a:rPr lang="el-GR" altLang="el-GR" sz="2200" dirty="0"/>
              <a:t>Ο υπολογισμός της στατικής και της κινητικής τριβής απαιτεί εξοπλισμό που να παρέχει ακριβείς μετρήσεις.</a:t>
            </a:r>
          </a:p>
          <a:p>
            <a:pPr>
              <a:spcBef>
                <a:spcPts val="0"/>
              </a:spcBef>
            </a:pPr>
            <a:r>
              <a:rPr lang="el-GR" altLang="el-GR" sz="2200" dirty="0"/>
              <a:t>Στο </a:t>
            </a:r>
            <a:r>
              <a:rPr lang="el-GR" altLang="el-GR" sz="2200" dirty="0" err="1"/>
              <a:t>δυναμοδάπεδο</a:t>
            </a:r>
            <a:r>
              <a:rPr lang="el-GR" altLang="el-GR" sz="2200" dirty="0"/>
              <a:t> οι συνιστώσες </a:t>
            </a:r>
            <a:r>
              <a:rPr lang="en-US" altLang="el-GR" sz="2200" dirty="0" err="1"/>
              <a:t>Fy</a:t>
            </a:r>
            <a:r>
              <a:rPr lang="en-US" altLang="el-GR" sz="2200" dirty="0"/>
              <a:t> </a:t>
            </a:r>
            <a:r>
              <a:rPr lang="el-GR" altLang="el-GR" sz="2200" dirty="0"/>
              <a:t>και </a:t>
            </a:r>
            <a:r>
              <a:rPr lang="en-US" altLang="el-GR" sz="2200" dirty="0" err="1"/>
              <a:t>Fx</a:t>
            </a:r>
            <a:r>
              <a:rPr lang="en-US" altLang="el-GR" sz="2200" dirty="0"/>
              <a:t> </a:t>
            </a:r>
            <a:r>
              <a:rPr lang="el-GR" altLang="el-GR" sz="2200" dirty="0"/>
              <a:t>είναι στην ουσία οι δυνάμεις τριβής στην </a:t>
            </a:r>
            <a:r>
              <a:rPr lang="el-GR" altLang="el-GR" sz="2200" dirty="0" err="1"/>
              <a:t>προσθιοπίσθια</a:t>
            </a:r>
            <a:r>
              <a:rPr lang="el-GR" altLang="el-GR" sz="2200" dirty="0"/>
              <a:t> και στην πλάγια διεύθυνση αντίστοιχα.</a:t>
            </a:r>
          </a:p>
          <a:p>
            <a:pPr>
              <a:spcBef>
                <a:spcPts val="0"/>
              </a:spcBef>
            </a:pPr>
            <a:r>
              <a:rPr lang="el-GR" altLang="el-GR" sz="2200" dirty="0"/>
              <a:t>Η κατακόρυφη δύναμη αντίδρασης δίνεται από τη συνιστώσα </a:t>
            </a:r>
            <a:r>
              <a:rPr lang="en-US" altLang="el-GR" sz="2200" dirty="0" err="1"/>
              <a:t>Fz</a:t>
            </a:r>
            <a:r>
              <a:rPr lang="en-US" altLang="el-GR" sz="2200" dirty="0"/>
              <a:t>.</a:t>
            </a:r>
          </a:p>
          <a:p>
            <a:pPr>
              <a:spcBef>
                <a:spcPts val="0"/>
              </a:spcBef>
            </a:pPr>
            <a:r>
              <a:rPr lang="el-GR" altLang="el-GR" sz="2200" dirty="0"/>
              <a:t>Έτσι ο συντελεστής τριβής υπολογίζεται:</a:t>
            </a:r>
          </a:p>
          <a:p>
            <a:pPr>
              <a:spcBef>
                <a:spcPts val="0"/>
              </a:spcBef>
              <a:buFontTx/>
              <a:buNone/>
            </a:pPr>
            <a:r>
              <a:rPr lang="en-US" altLang="el-GR" sz="2200" dirty="0"/>
              <a:t>                            </a:t>
            </a:r>
          </a:p>
          <a:p>
            <a:pPr>
              <a:spcBef>
                <a:spcPts val="0"/>
              </a:spcBef>
              <a:buFontTx/>
              <a:buNone/>
            </a:pPr>
            <a:r>
              <a:rPr lang="en-US" altLang="el-GR" sz="2200" dirty="0"/>
              <a:t>                               </a:t>
            </a:r>
            <a:r>
              <a:rPr lang="el-GR" altLang="el-GR" sz="2200" i="1" dirty="0"/>
              <a:t>μ = </a:t>
            </a:r>
            <a:r>
              <a:rPr lang="en-US" altLang="el-GR" sz="2200" i="1" dirty="0" err="1"/>
              <a:t>Fy</a:t>
            </a:r>
            <a:r>
              <a:rPr lang="en-US" altLang="el-GR" sz="2200" i="1" dirty="0"/>
              <a:t> / </a:t>
            </a:r>
            <a:r>
              <a:rPr lang="en-US" altLang="el-GR" sz="2200" i="1" dirty="0" err="1"/>
              <a:t>Fz</a:t>
            </a:r>
            <a:endParaRPr lang="el-GR" altLang="el-GR" sz="2200"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16113"/>
            <a:ext cx="3671888" cy="326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497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260649"/>
            <a:ext cx="8346132" cy="504056"/>
          </a:xfrm>
        </p:spPr>
        <p:txBody>
          <a:bodyPr>
            <a:normAutofit fontScale="90000"/>
          </a:bodyPr>
          <a:lstStyle/>
          <a:p>
            <a:r>
              <a:rPr lang="el-GR" altLang="el-GR" dirty="0"/>
              <a:t>Τριβή </a:t>
            </a:r>
            <a:r>
              <a:rPr lang="el-GR" altLang="el-GR" dirty="0" smtClean="0"/>
              <a:t>κύλισης 1</a:t>
            </a:r>
            <a:endParaRPr lang="el-GR" dirty="0"/>
          </a:p>
        </p:txBody>
      </p:sp>
      <p:sp>
        <p:nvSpPr>
          <p:cNvPr id="5" name="Θέση περιεχομένου 4"/>
          <p:cNvSpPr>
            <a:spLocks noGrp="1"/>
          </p:cNvSpPr>
          <p:nvPr>
            <p:ph idx="1"/>
          </p:nvPr>
        </p:nvSpPr>
        <p:spPr>
          <a:xfrm>
            <a:off x="3347864" y="980728"/>
            <a:ext cx="5544616" cy="5420072"/>
          </a:xfrm>
        </p:spPr>
        <p:txBody>
          <a:bodyPr>
            <a:noAutofit/>
          </a:bodyPr>
          <a:lstStyle/>
          <a:p>
            <a:pPr>
              <a:lnSpc>
                <a:spcPct val="90000"/>
              </a:lnSpc>
              <a:spcBef>
                <a:spcPts val="600"/>
              </a:spcBef>
            </a:pPr>
            <a:r>
              <a:rPr lang="el-GR" altLang="el-GR" sz="2200" dirty="0"/>
              <a:t>Εκτός από τη στατική και τη δυναμική (ολίσθησης) τριβή υπάρχει και η τριβή κύλισης. Είναι η τριβή που δέχεται ένας κύλινδρος κατά την περιστροφή του πάνω σε μια επίπεδη επιφάνεια. Η τριβή κύλισης εμποδίζει την κίνηση του κυλίνδρου.</a:t>
            </a:r>
          </a:p>
          <a:p>
            <a:pPr>
              <a:lnSpc>
                <a:spcPct val="90000"/>
              </a:lnSpc>
              <a:spcBef>
                <a:spcPts val="600"/>
              </a:spcBef>
            </a:pPr>
            <a:r>
              <a:rPr lang="el-GR" altLang="el-GR" sz="2200" dirty="0"/>
              <a:t>Η τριβή κύλισης οφείλεται κυρίως στις αντιστάσεις της επιφάνειας του δαπέδου όπου πρόκειται να βρεθεί ο κύλινδρος, λόγω της παραμόρφωσης της επιφάνειας από την πίεση στο προηγούμενο μέρος της, όπου βρίσκεται ο κύλινδρος.</a:t>
            </a:r>
          </a:p>
          <a:p>
            <a:pPr>
              <a:lnSpc>
                <a:spcPct val="90000"/>
              </a:lnSpc>
              <a:spcBef>
                <a:spcPts val="600"/>
              </a:spcBef>
            </a:pPr>
            <a:r>
              <a:rPr lang="el-GR" altLang="el-GR" sz="2200" dirty="0"/>
              <a:t>Το μέγεθος της τριβής κύλισης εξαρτάται από το βάρος του κυλίνδρου (κάθετη δύναμη αντίδρασης), από το μήκος της ακτίνας του, από το συντελεστή τριβής των δύο επιφανειών που βρίσκονται σε επαφή και από το βαθμό παραμόρφωσής τους.</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 y="2781300"/>
            <a:ext cx="3049763" cy="309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251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30324" y="116632"/>
            <a:ext cx="8346132" cy="648073"/>
          </a:xfrm>
        </p:spPr>
        <p:txBody>
          <a:bodyPr>
            <a:normAutofit fontScale="90000"/>
          </a:bodyPr>
          <a:lstStyle/>
          <a:p>
            <a:r>
              <a:rPr lang="el-GR" altLang="el-GR" dirty="0"/>
              <a:t>Τριβή </a:t>
            </a:r>
            <a:r>
              <a:rPr lang="el-GR" altLang="el-GR" dirty="0" smtClean="0"/>
              <a:t>κύλισης 2</a:t>
            </a:r>
            <a:endParaRPr lang="el-GR" dirty="0"/>
          </a:p>
        </p:txBody>
      </p:sp>
      <p:sp>
        <p:nvSpPr>
          <p:cNvPr id="5" name="Θέση περιεχομένου 4"/>
          <p:cNvSpPr>
            <a:spLocks noGrp="1"/>
          </p:cNvSpPr>
          <p:nvPr>
            <p:ph idx="1"/>
          </p:nvPr>
        </p:nvSpPr>
        <p:spPr>
          <a:xfrm>
            <a:off x="3347864" y="908720"/>
            <a:ext cx="5544616" cy="5492080"/>
          </a:xfrm>
        </p:spPr>
        <p:txBody>
          <a:bodyPr>
            <a:noAutofit/>
          </a:bodyPr>
          <a:lstStyle/>
          <a:p>
            <a:pPr>
              <a:spcBef>
                <a:spcPts val="600"/>
              </a:spcBef>
            </a:pPr>
            <a:r>
              <a:rPr lang="el-GR" altLang="el-GR" sz="2200" dirty="0"/>
              <a:t>Για να τεθεί ο κύλινδρος σε περιστροφή πρέπει να εφαρμόσουμε σε αυτόν μια ροπή δύναμης (</a:t>
            </a:r>
            <a:r>
              <a:rPr lang="en-US" altLang="el-GR" sz="2200" dirty="0"/>
              <a:t>F</a:t>
            </a:r>
            <a:r>
              <a:rPr lang="el-GR" altLang="el-GR" sz="2200" dirty="0"/>
              <a:t>π </a:t>
            </a:r>
            <a:r>
              <a:rPr lang="en-US" altLang="el-GR" sz="2200" dirty="0">
                <a:cs typeface="Times New Roman" pitchFamily="18" charset="0"/>
              </a:rPr>
              <a:t>·</a:t>
            </a:r>
            <a:r>
              <a:rPr lang="el-GR" altLang="el-GR" sz="2200" dirty="0">
                <a:cs typeface="Times New Roman" pitchFamily="18" charset="0"/>
              </a:rPr>
              <a:t> </a:t>
            </a:r>
            <a:r>
              <a:rPr lang="en-US" altLang="el-GR" sz="2200" dirty="0">
                <a:cs typeface="Times New Roman" pitchFamily="18" charset="0"/>
              </a:rPr>
              <a:t>h</a:t>
            </a:r>
            <a:r>
              <a:rPr lang="el-GR" altLang="el-GR" sz="2200" dirty="0"/>
              <a:t>). Η ροπή αυτή είναι τόσο μεγαλύτερη όσο μακρύτερα από το σημείο στήριξης εφαρμόζεται η δύναμη (μηχανικό πλεονέκτημα).</a:t>
            </a:r>
            <a:endParaRPr lang="en-US" altLang="el-GR" sz="2200" dirty="0"/>
          </a:p>
          <a:p>
            <a:pPr>
              <a:spcBef>
                <a:spcPts val="600"/>
              </a:spcBef>
            </a:pPr>
            <a:r>
              <a:rPr lang="el-GR" altLang="el-GR" sz="2200" dirty="0"/>
              <a:t>Στις ρόδες του αυτοκινήτου η τριβή κύλισης είναι αντιστρόφως ανάλογη της διαμέτρου του τροχού και αυξάνει με τη μείωση της πίεσής του αέρα των ελαστικών.</a:t>
            </a:r>
          </a:p>
          <a:p>
            <a:pPr>
              <a:spcBef>
                <a:spcPts val="600"/>
              </a:spcBef>
            </a:pPr>
            <a:r>
              <a:rPr lang="el-GR" altLang="el-GR" sz="2200" dirty="0"/>
              <a:t>Η τριβή κύλισης σε σύγκριση με τη στατική τριβή και την τριβή ολίσθησης είναι πολύ μικρή (το 1/100 μέχρι το 1/1000 τους). Γι’ αυτό και από την αρχαία εποχή μέχρι σήμερα οι κύλινδροι (ο τροχός) χρησιμοποιούνται στη μετακίνηση μεγάλων φορτίων.</a:t>
            </a: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 y="2781300"/>
            <a:ext cx="3049763" cy="309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16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95536" y="548680"/>
            <a:ext cx="8229600" cy="562073"/>
          </a:xfrm>
        </p:spPr>
        <p:txBody>
          <a:bodyPr>
            <a:normAutofit fontScale="90000"/>
          </a:bodyPr>
          <a:lstStyle/>
          <a:p>
            <a:r>
              <a:rPr lang="el-GR" altLang="el-GR" dirty="0"/>
              <a:t>Ο ρόλος της τριβής στον </a:t>
            </a:r>
            <a:r>
              <a:rPr lang="el-GR" altLang="el-GR" dirty="0" smtClean="0"/>
              <a:t>αθλητισμό 1</a:t>
            </a:r>
            <a:endParaRPr lang="el-GR" dirty="0"/>
          </a:p>
        </p:txBody>
      </p:sp>
      <p:sp>
        <p:nvSpPr>
          <p:cNvPr id="5" name="Θέση περιεχομένου 4"/>
          <p:cNvSpPr>
            <a:spLocks noGrp="1"/>
          </p:cNvSpPr>
          <p:nvPr>
            <p:ph idx="1"/>
          </p:nvPr>
        </p:nvSpPr>
        <p:spPr>
          <a:xfrm>
            <a:off x="251520" y="1700808"/>
            <a:ext cx="8640960" cy="4699992"/>
          </a:xfrm>
        </p:spPr>
        <p:txBody>
          <a:bodyPr>
            <a:noAutofit/>
          </a:bodyPr>
          <a:lstStyle/>
          <a:p>
            <a:r>
              <a:rPr lang="el-GR" altLang="el-GR" sz="2400" dirty="0"/>
              <a:t>Όπως έχουμε προαναφέρει, </a:t>
            </a:r>
            <a:r>
              <a:rPr lang="el-GR" altLang="el-GR" sz="2400" dirty="0">
                <a:cs typeface="Times New Roman" pitchFamily="18" charset="0"/>
              </a:rPr>
              <a:t>στον αθλητισμό, άλλοτε επιδιώκεται να υπάρχει μεγάλη και άλλοτε μικρή τριβή.</a:t>
            </a:r>
          </a:p>
          <a:p>
            <a:endParaRPr lang="el-GR" altLang="el-GR" sz="2400" dirty="0">
              <a:cs typeface="Times New Roman" pitchFamily="18" charset="0"/>
            </a:endParaRPr>
          </a:p>
          <a:p>
            <a:r>
              <a:rPr lang="el-GR" altLang="el-GR" sz="2400" dirty="0">
                <a:cs typeface="Times New Roman" pitchFamily="18" charset="0"/>
              </a:rPr>
              <a:t>Έτσι κατασκευάζονται διάφορες επιφάνειες στήριξης (επαφής) με διαφορετικό συντελεστή τριβής. Για τα παπούτσια ο συντελεστής τριβής με τις διάφορες επιφάνειες είναι από 0.3 έως 2.0, για το στίβο με κάρβουνο 0.6 και για το χορτοτάπητα 1.6. Οι χαμηλότεροι συντελεστές παρατηρούνται στις παγοδρομίες (0.003 – 0.004).</a:t>
            </a:r>
          </a:p>
          <a:p>
            <a:pPr eaLnBrk="0" hangingPunct="0">
              <a:spcBef>
                <a:spcPts val="0"/>
              </a:spcBef>
            </a:pPr>
            <a:endParaRPr lang="el-GR"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105554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95536" y="548680"/>
            <a:ext cx="8229600" cy="562073"/>
          </a:xfrm>
        </p:spPr>
        <p:txBody>
          <a:bodyPr>
            <a:normAutofit fontScale="90000"/>
          </a:bodyPr>
          <a:lstStyle/>
          <a:p>
            <a:r>
              <a:rPr lang="el-GR" altLang="el-GR" dirty="0"/>
              <a:t>Ο ρόλος της τριβής στον </a:t>
            </a:r>
            <a:r>
              <a:rPr lang="el-GR" altLang="el-GR" dirty="0" smtClean="0"/>
              <a:t>αθλητισμό 2</a:t>
            </a:r>
            <a:endParaRPr lang="el-GR" dirty="0"/>
          </a:p>
        </p:txBody>
      </p:sp>
      <p:sp>
        <p:nvSpPr>
          <p:cNvPr id="5" name="Θέση περιεχομένου 4"/>
          <p:cNvSpPr>
            <a:spLocks noGrp="1"/>
          </p:cNvSpPr>
          <p:nvPr>
            <p:ph idx="1"/>
          </p:nvPr>
        </p:nvSpPr>
        <p:spPr>
          <a:xfrm>
            <a:off x="251520" y="1700808"/>
            <a:ext cx="8640960" cy="4699992"/>
          </a:xfrm>
        </p:spPr>
        <p:txBody>
          <a:bodyPr>
            <a:noAutofit/>
          </a:bodyPr>
          <a:lstStyle/>
          <a:p>
            <a:r>
              <a:rPr lang="el-GR" altLang="el-GR" sz="2400" dirty="0">
                <a:cs typeface="Times New Roman" pitchFamily="18" charset="0"/>
              </a:rPr>
              <a:t>Πολλές φορές η αύξηση ή η μείωση του συντελεστή τριβής είναι σύνθετο πρόβλημα (π.χ. σκι ανωμάλου δρόμου). Τα πέλματα των σκι στον ανώμαλο δρόμο πρέπει να είναι έτσι κατασκευασμένα ώστε να διευκολύνουν την κίνηση προς τα εμπρός και να εμποδίζουν την κίνηση προς τα πίσω. </a:t>
            </a:r>
            <a:endParaRPr lang="el-GR" altLang="el-GR" sz="2400" dirty="0" smtClean="0">
              <a:cs typeface="Times New Roman" pitchFamily="18" charset="0"/>
            </a:endParaRPr>
          </a:p>
          <a:p>
            <a:r>
              <a:rPr lang="el-GR" altLang="el-GR" sz="2400" dirty="0" smtClean="0">
                <a:cs typeface="Times New Roman" pitchFamily="18" charset="0"/>
              </a:rPr>
              <a:t>Έτσι </a:t>
            </a:r>
            <a:r>
              <a:rPr lang="el-GR" altLang="el-GR" sz="2400" dirty="0">
                <a:cs typeface="Times New Roman" pitchFamily="18" charset="0"/>
              </a:rPr>
              <a:t>συνήθως έχουν τη μορφή δέρματος ψαριού με λέπια. Αυτή η επιφάνεια έχει μεγάλο συντελεστή τριβής στην κίνηση του σκι προς τα πίσω (αποφυγή γλιστρήματος προς τα πίσω κατά την ώθηση) και μικρό συντελεστή τριβής στην κίνηση προς τα μπρος (γλίστρημα προς τα μπρος χωρίς εμπόδιο).</a:t>
            </a:r>
            <a:endParaRPr lang="el-GR"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3725078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404664"/>
            <a:ext cx="8229600" cy="562073"/>
          </a:xfrm>
        </p:spPr>
        <p:txBody>
          <a:bodyPr>
            <a:normAutofit fontScale="90000"/>
          </a:bodyPr>
          <a:lstStyle/>
          <a:p>
            <a:r>
              <a:rPr lang="el-GR" altLang="el-GR" dirty="0"/>
              <a:t>Ο ρόλος της τριβής στον </a:t>
            </a:r>
            <a:r>
              <a:rPr lang="el-GR" altLang="el-GR" dirty="0" smtClean="0"/>
              <a:t>αθλητισμό 3</a:t>
            </a:r>
            <a:endParaRPr lang="el-GR" dirty="0"/>
          </a:p>
        </p:txBody>
      </p:sp>
      <p:sp>
        <p:nvSpPr>
          <p:cNvPr id="5" name="Θέση περιεχομένου 4"/>
          <p:cNvSpPr>
            <a:spLocks noGrp="1"/>
          </p:cNvSpPr>
          <p:nvPr>
            <p:ph idx="1"/>
          </p:nvPr>
        </p:nvSpPr>
        <p:spPr>
          <a:xfrm>
            <a:off x="251520" y="1196752"/>
            <a:ext cx="8640960" cy="5204048"/>
          </a:xfrm>
        </p:spPr>
        <p:txBody>
          <a:bodyPr>
            <a:noAutofit/>
          </a:bodyPr>
          <a:lstStyle/>
          <a:p>
            <a:pPr>
              <a:lnSpc>
                <a:spcPct val="90000"/>
              </a:lnSpc>
            </a:pPr>
            <a:r>
              <a:rPr lang="el-GR" altLang="el-GR" sz="2400" dirty="0">
                <a:cs typeface="Times New Roman" pitchFamily="18" charset="0"/>
              </a:rPr>
              <a:t>Η επιδιωκόμενη αύξηση του συντελεστή τριβής βρίσκει εφαρμογή στο γκολφ με τη χρήση γαντιών (αύξηση του συντελεστή τριβής μεταξύ χεριού και </a:t>
            </a:r>
            <a:r>
              <a:rPr lang="el-GR" altLang="el-GR" sz="2400" dirty="0" err="1">
                <a:cs typeface="Times New Roman" pitchFamily="18" charset="0"/>
              </a:rPr>
              <a:t>μπαστονιού</a:t>
            </a:r>
            <a:r>
              <a:rPr lang="el-GR" altLang="el-GR" sz="2400" dirty="0">
                <a:cs typeface="Times New Roman" pitchFamily="18" charset="0"/>
              </a:rPr>
              <a:t>), καθώς και στο </a:t>
            </a:r>
            <a:r>
              <a:rPr lang="el-GR" altLang="el-GR" sz="2400" dirty="0" err="1">
                <a:cs typeface="Times New Roman" pitchFamily="18" charset="0"/>
              </a:rPr>
              <a:t>σέρφινγκ</a:t>
            </a:r>
            <a:r>
              <a:rPr lang="el-GR" altLang="el-GR" sz="2400" dirty="0">
                <a:cs typeface="Times New Roman" pitchFamily="18" charset="0"/>
              </a:rPr>
              <a:t> με τις ειδικές επιστρώσεις από κερί για αύξηση της τραχύτητας της σανίδας (αύξηση του συντελεστή τριβής μεταξύ των ποδιών και της σανίδας).</a:t>
            </a:r>
          </a:p>
          <a:p>
            <a:pPr>
              <a:lnSpc>
                <a:spcPct val="90000"/>
              </a:lnSpc>
            </a:pPr>
            <a:r>
              <a:rPr lang="el-GR" altLang="el-GR" sz="2400" dirty="0">
                <a:cs typeface="Times New Roman" pitchFamily="18" charset="0"/>
              </a:rPr>
              <a:t>Στο μπαλέτο το μέγεθος της τριβής ανάμεσα στα παπούτσια του μπαλέτου και το πάτωμα χορού πρέπει να είναι ελεγχόμενο, ώστε να εξασφαλίζεται η εκτέλεση κινήσεων που περιλαμβάνουν ολίσθηση και στροφή (</a:t>
            </a:r>
            <a:r>
              <a:rPr lang="en-US" altLang="el-GR" sz="2400" dirty="0">
                <a:cs typeface="Times New Roman" pitchFamily="18" charset="0"/>
              </a:rPr>
              <a:t>glissades, assembles, pirouettes</a:t>
            </a:r>
            <a:r>
              <a:rPr lang="el-GR" altLang="el-GR" sz="2400" dirty="0">
                <a:cs typeface="Times New Roman" pitchFamily="18" charset="0"/>
              </a:rPr>
              <a:t>)</a:t>
            </a:r>
            <a:r>
              <a:rPr lang="en-US" altLang="el-GR" sz="2400" dirty="0">
                <a:cs typeface="Times New Roman" pitchFamily="18" charset="0"/>
              </a:rPr>
              <a:t> </a:t>
            </a:r>
            <a:r>
              <a:rPr lang="el-GR" altLang="el-GR" sz="2400" dirty="0">
                <a:cs typeface="Times New Roman" pitchFamily="18" charset="0"/>
              </a:rPr>
              <a:t>χωρίς τον κίνδυνο απώλειας της ισορροπίας. Έτσι το πάτωμα καλύπτεται από ειδικά βερνίκια που εξασφαλίζουν μεγάλο συντελεστή στατικής τριβής (βοηθά στην αποφυγή του γλιστρήματος και της απώλειας της ισορροπίας), αλλά σημαντικά μικρότερο συντελεστή δυναμικής τριβής (επιτρέπει την ελεύθερη διεξαγωγή των επιθυμητών κινήσεων).</a:t>
            </a:r>
            <a:endParaRPr lang="el-GR"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3992511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95536" y="548680"/>
            <a:ext cx="8229600" cy="562073"/>
          </a:xfrm>
        </p:spPr>
        <p:txBody>
          <a:bodyPr>
            <a:normAutofit fontScale="90000"/>
          </a:bodyPr>
          <a:lstStyle/>
          <a:p>
            <a:r>
              <a:rPr lang="el-GR" altLang="el-GR" dirty="0"/>
              <a:t>Ο ρόλος της τριβής στον </a:t>
            </a:r>
            <a:r>
              <a:rPr lang="el-GR" altLang="el-GR" dirty="0" smtClean="0"/>
              <a:t>αθλητισμό 4</a:t>
            </a:r>
            <a:endParaRPr lang="el-GR" dirty="0"/>
          </a:p>
        </p:txBody>
      </p:sp>
      <p:sp>
        <p:nvSpPr>
          <p:cNvPr id="5" name="Θέση περιεχομένου 4"/>
          <p:cNvSpPr>
            <a:spLocks noGrp="1"/>
          </p:cNvSpPr>
          <p:nvPr>
            <p:ph idx="1"/>
          </p:nvPr>
        </p:nvSpPr>
        <p:spPr>
          <a:xfrm>
            <a:off x="251520" y="1700808"/>
            <a:ext cx="8640960" cy="4699992"/>
          </a:xfrm>
        </p:spPr>
        <p:txBody>
          <a:bodyPr>
            <a:noAutofit/>
          </a:bodyPr>
          <a:lstStyle/>
          <a:p>
            <a:pPr>
              <a:lnSpc>
                <a:spcPct val="90000"/>
              </a:lnSpc>
            </a:pPr>
            <a:r>
              <a:rPr lang="el-GR" altLang="el-GR" sz="2400" dirty="0">
                <a:cs typeface="Times New Roman" pitchFamily="18" charset="0"/>
              </a:rPr>
              <a:t>Πολλές φορές όμως, η ύπαρξη υψηλού συντελεστή τριβής έχει δυσμενή αποτελέσματα. </a:t>
            </a:r>
            <a:endParaRPr lang="el-GR" altLang="el-GR" sz="2400" dirty="0" smtClean="0">
              <a:cs typeface="Times New Roman" pitchFamily="18" charset="0"/>
            </a:endParaRPr>
          </a:p>
          <a:p>
            <a:pPr>
              <a:lnSpc>
                <a:spcPct val="90000"/>
              </a:lnSpc>
            </a:pPr>
            <a:r>
              <a:rPr lang="el-GR" altLang="el-GR" sz="2400" dirty="0" smtClean="0">
                <a:cs typeface="Times New Roman" pitchFamily="18" charset="0"/>
              </a:rPr>
              <a:t>Για </a:t>
            </a:r>
            <a:r>
              <a:rPr lang="el-GR" altLang="el-GR" sz="2400" dirty="0">
                <a:cs typeface="Times New Roman" pitchFamily="18" charset="0"/>
              </a:rPr>
              <a:t>παράδειγμα, στο αμερικανικό ποδόσφαιρο η διεξαγωγή αγώνων σε τεχνικό χλοοτάπητα, λόγω του υψηλού συντελεστή τριβής μεταξύ του τάπητα και του παπουτσιού, δεν επιτρέπει τη στροφή (</a:t>
            </a:r>
            <a:r>
              <a:rPr lang="en-US" altLang="el-GR" sz="2400" dirty="0">
                <a:cs typeface="Times New Roman" pitchFamily="18" charset="0"/>
              </a:rPr>
              <a:t>rotation</a:t>
            </a:r>
            <a:r>
              <a:rPr lang="el-GR" altLang="el-GR" sz="2400" dirty="0">
                <a:cs typeface="Times New Roman" pitchFamily="18" charset="0"/>
              </a:rPr>
              <a:t>) του ποδιού στήριξης όταν του γίνεται τάκλιν, με αποτέλεσμα τους πολλούς τραυματισμούς (</a:t>
            </a:r>
            <a:r>
              <a:rPr lang="en-US" altLang="el-GR" sz="2400" dirty="0">
                <a:cs typeface="Times New Roman" pitchFamily="18" charset="0"/>
              </a:rPr>
              <a:t>turf toe </a:t>
            </a:r>
            <a:r>
              <a:rPr lang="el-GR" altLang="el-GR" sz="2400" dirty="0">
                <a:cs typeface="Times New Roman" pitchFamily="18" charset="0"/>
              </a:rPr>
              <a:t>και ρήξη του πρόσθιου χιαστού).</a:t>
            </a:r>
            <a:endParaRPr lang="el-GR"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spTree>
    <p:extLst>
      <p:ext uri="{BB962C8B-B14F-4D97-AF65-F5344CB8AC3E}">
        <p14:creationId xmlns:p14="http://schemas.microsoft.com/office/powerpoint/2010/main" val="1228250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634082"/>
          </a:xfrm>
        </p:spPr>
        <p:txBody>
          <a:bodyPr>
            <a:normAutofit fontScale="90000"/>
          </a:bodyPr>
          <a:lstStyle/>
          <a:p>
            <a:r>
              <a:rPr lang="el-GR" altLang="el-GR" dirty="0" smtClean="0"/>
              <a:t>Εφαρμογές </a:t>
            </a:r>
            <a:r>
              <a:rPr lang="el-GR" altLang="el-GR" dirty="0"/>
              <a:t>1</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sp>
        <p:nvSpPr>
          <p:cNvPr id="8" name="Θέση περιεχομένου 4"/>
          <p:cNvSpPr txBox="1">
            <a:spLocks/>
          </p:cNvSpPr>
          <p:nvPr/>
        </p:nvSpPr>
        <p:spPr>
          <a:xfrm>
            <a:off x="251520" y="3053680"/>
            <a:ext cx="8640960" cy="339965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altLang="el-GR" sz="2400" i="1" u="sng" dirty="0"/>
              <a:t>Δύναμη τριβής κατά τη βάδιση</a:t>
            </a:r>
            <a:endParaRPr lang="el-GR" altLang="el-GR" sz="2400" dirty="0"/>
          </a:p>
          <a:p>
            <a:r>
              <a:rPr lang="el-GR" altLang="el-GR" sz="2400" dirty="0"/>
              <a:t>Είμαστε σε θέση να βαδίζουμε και να τρέχουμε λόγω της δράσης της δύναμης τριβής στο άκρο πόδι προς την κατεύθυνση της κίνησής μας.</a:t>
            </a:r>
          </a:p>
          <a:p>
            <a:r>
              <a:rPr lang="el-GR" altLang="el-GR" sz="2400" dirty="0"/>
              <a:t>Μετρήσεις στο </a:t>
            </a:r>
            <a:r>
              <a:rPr lang="el-GR" altLang="el-GR" sz="2400" dirty="0" err="1"/>
              <a:t>δυναμοδάπεδο</a:t>
            </a:r>
            <a:r>
              <a:rPr lang="el-GR" altLang="el-GR" sz="2400" dirty="0"/>
              <a:t> έδειξαν ότι η οριζόντια συνιστώσα</a:t>
            </a:r>
            <a:r>
              <a:rPr lang="en-US" altLang="el-GR" sz="2400" dirty="0"/>
              <a:t> </a:t>
            </a:r>
            <a:r>
              <a:rPr lang="el-GR" altLang="el-GR" sz="2400" dirty="0"/>
              <a:t>της δύναμης αντίδρασης του εδάφους στην προσγείωση με τη φτέρνα είναι 15% </a:t>
            </a:r>
            <a:r>
              <a:rPr lang="en-US" altLang="el-GR" sz="2400" dirty="0"/>
              <a:t>BW </a:t>
            </a:r>
            <a:r>
              <a:rPr lang="el-GR" altLang="el-GR" sz="2400" dirty="0"/>
              <a:t>και στην απογείωση (δάχτυλα) 20% </a:t>
            </a:r>
            <a:r>
              <a:rPr lang="en-US" altLang="el-GR" sz="2400" dirty="0"/>
              <a:t>BW.</a:t>
            </a:r>
            <a:r>
              <a:rPr lang="el-GR" altLang="el-GR" sz="2400" dirty="0"/>
              <a:t> Η </a:t>
            </a:r>
            <a:r>
              <a:rPr lang="en-US" altLang="el-GR" sz="2400" dirty="0" err="1"/>
              <a:t>F</a:t>
            </a:r>
            <a:r>
              <a:rPr lang="en-US" altLang="el-GR" sz="1800" dirty="0" err="1"/>
              <a:t>max</a:t>
            </a:r>
            <a:r>
              <a:rPr lang="en-US" altLang="el-GR" sz="2400" dirty="0"/>
              <a:t> </a:t>
            </a:r>
            <a:r>
              <a:rPr lang="el-GR" altLang="el-GR" sz="2400" dirty="0"/>
              <a:t>πρέπει να υπερβεί αυτές τις τιμές για να μην γλιστρήσει το πόδι.</a:t>
            </a:r>
            <a:endParaRPr lang="el-GR" altLang="el-GR" sz="2400"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438" y="1060330"/>
            <a:ext cx="2880320" cy="195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321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634082"/>
          </a:xfrm>
        </p:spPr>
        <p:txBody>
          <a:bodyPr>
            <a:normAutofit fontScale="90000"/>
          </a:bodyPr>
          <a:lstStyle/>
          <a:p>
            <a:r>
              <a:rPr lang="el-GR" altLang="el-GR" dirty="0" smtClean="0"/>
              <a:t>Εφαρμογές </a:t>
            </a:r>
            <a:r>
              <a:rPr lang="el-GR" altLang="el-GR" dirty="0"/>
              <a:t>2</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sp>
        <p:nvSpPr>
          <p:cNvPr id="8" name="Θέση περιεχομένου 4"/>
          <p:cNvSpPr txBox="1">
            <a:spLocks/>
          </p:cNvSpPr>
          <p:nvPr/>
        </p:nvSpPr>
        <p:spPr>
          <a:xfrm>
            <a:off x="251520" y="3053680"/>
            <a:ext cx="8640960" cy="339965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altLang="el-GR" sz="2400" i="1" u="sng" dirty="0"/>
              <a:t>Δύναμη τριβής κατά τη βάδιση</a:t>
            </a:r>
            <a:endParaRPr lang="el-GR" altLang="el-GR" sz="2400" dirty="0"/>
          </a:p>
          <a:p>
            <a:pPr>
              <a:spcBef>
                <a:spcPts val="0"/>
              </a:spcBef>
            </a:pPr>
            <a:r>
              <a:rPr lang="el-GR" altLang="el-GR" sz="2400" dirty="0"/>
              <a:t>Οι τιμές της κατακόρυφης δύναμης (Ν) σε αυτές τις δύο χρονικές στιγμές είναι μεγαλύτερες του </a:t>
            </a:r>
            <a:r>
              <a:rPr lang="en-US" altLang="el-GR" sz="2400" dirty="0"/>
              <a:t>BW </a:t>
            </a:r>
            <a:r>
              <a:rPr lang="el-GR" altLang="el-GR" sz="2400" dirty="0"/>
              <a:t>λόγω της ορμής του σώματος κατά την προσγείωση και την ώθηση για απογείωση.</a:t>
            </a:r>
          </a:p>
          <a:p>
            <a:pPr>
              <a:spcBef>
                <a:spcPts val="0"/>
              </a:spcBef>
            </a:pPr>
            <a:r>
              <a:rPr lang="el-GR" altLang="el-GR" sz="2400" dirty="0"/>
              <a:t>Η τριβή που αναπτύσσεται κατά τη βάδιση είναι γενικά μικρότερη της </a:t>
            </a:r>
            <a:r>
              <a:rPr lang="en-US" altLang="el-GR" sz="2400" dirty="0" err="1"/>
              <a:t>F</a:t>
            </a:r>
            <a:r>
              <a:rPr lang="en-US" altLang="el-GR" sz="1800" dirty="0" err="1"/>
              <a:t>max</a:t>
            </a:r>
            <a:r>
              <a:rPr lang="el-GR" altLang="el-GR" sz="2400" dirty="0"/>
              <a:t>, αλλά ίσως να προσεγγίζει την τιμή της </a:t>
            </a:r>
            <a:r>
              <a:rPr lang="en-US" altLang="el-GR" sz="2400" dirty="0" err="1"/>
              <a:t>F</a:t>
            </a:r>
            <a:r>
              <a:rPr lang="en-US" altLang="el-GR" sz="1800" dirty="0" err="1"/>
              <a:t>max</a:t>
            </a:r>
            <a:r>
              <a:rPr lang="el-GR" altLang="el-GR" sz="2400" dirty="0"/>
              <a:t> σε ολισθηρές επιφάνειες (μικρός συντελεστής τριβής).</a:t>
            </a:r>
          </a:p>
          <a:p>
            <a:pPr>
              <a:spcBef>
                <a:spcPts val="0"/>
              </a:spcBef>
            </a:pPr>
            <a:r>
              <a:rPr lang="el-GR" altLang="el-GR" sz="2400" dirty="0"/>
              <a:t>Η προσγείωση στη φτέρνα είναι περισσότερο επικίνδυνη προς ολίσθηση απ’ ότι η επαφή με τα δάχτυλα (στιγμή της απογείωσης).</a:t>
            </a:r>
            <a:endParaRPr lang="el-GR" altLang="el-GR" sz="2400"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234" y="1060330"/>
            <a:ext cx="2880320" cy="195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98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16632"/>
            <a:ext cx="8229600" cy="792088"/>
          </a:xfrm>
        </p:spPr>
        <p:txBody>
          <a:bodyPr>
            <a:normAutofit/>
          </a:bodyPr>
          <a:lstStyle/>
          <a:p>
            <a:r>
              <a:rPr lang="el-GR" altLang="el-GR" dirty="0" smtClean="0"/>
              <a:t>Εφαρμογές </a:t>
            </a:r>
            <a:r>
              <a:rPr lang="el-GR" altLang="el-GR" dirty="0" smtClean="0"/>
              <a:t>3</a:t>
            </a:r>
            <a:endParaRPr lang="el-GR" dirty="0"/>
          </a:p>
        </p:txBody>
      </p:sp>
      <p:sp>
        <p:nvSpPr>
          <p:cNvPr id="5" name="Θέση περιεχομένου 4"/>
          <p:cNvSpPr>
            <a:spLocks noGrp="1"/>
          </p:cNvSpPr>
          <p:nvPr>
            <p:ph idx="1"/>
          </p:nvPr>
        </p:nvSpPr>
        <p:spPr>
          <a:xfrm>
            <a:off x="323528" y="908720"/>
            <a:ext cx="8568952" cy="1656184"/>
          </a:xfrm>
        </p:spPr>
        <p:txBody>
          <a:bodyPr>
            <a:noAutofit/>
          </a:bodyPr>
          <a:lstStyle/>
          <a:p>
            <a:r>
              <a:rPr lang="el-GR" altLang="el-GR" sz="2000" i="1" u="sng" dirty="0"/>
              <a:t>Ο συντελεστής στατικής τριβής μεταξύ ενός έλκηθρου και του χιονιού είναι 0.18, με συντελεστή δυναμικής (ολίσθησης) τριβής 0.15. Ένα αγόρι 300 Ν κάθεται πάνω στο έλκηθρο βάρους 180 Ν. Τι μεγέθους οριζόντια δύναμη πρέπει να εφαρμοστεί για να ξεκινήσει το έλκηθρο την κίνησή του</a:t>
            </a:r>
            <a:r>
              <a:rPr lang="en-US" altLang="el-GR" sz="2000" i="1" u="sng" dirty="0"/>
              <a:t>; </a:t>
            </a:r>
            <a:r>
              <a:rPr lang="el-GR" altLang="el-GR" sz="2000" i="1" u="sng" dirty="0"/>
              <a:t>Πόση δύναμη απαιτείται για να διατηρήσει το έλκηθρο σε κίνηση</a:t>
            </a:r>
            <a:r>
              <a:rPr lang="en-US" altLang="el-GR" sz="2000" i="1" u="sng" dirty="0"/>
              <a:t>;</a:t>
            </a:r>
            <a:endParaRPr lang="el-GR" altLang="el-GR" sz="2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sp>
        <p:nvSpPr>
          <p:cNvPr id="8" name="Θέση περιεχομένου 4"/>
          <p:cNvSpPr txBox="1">
            <a:spLocks/>
          </p:cNvSpPr>
          <p:nvPr/>
        </p:nvSpPr>
        <p:spPr>
          <a:xfrm>
            <a:off x="323528" y="2636912"/>
            <a:ext cx="8568952" cy="381642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l-GR" altLang="el-GR" sz="2400" u="sng" dirty="0"/>
              <a:t>Δεδομένα:</a:t>
            </a:r>
            <a:r>
              <a:rPr lang="el-GR" altLang="el-GR" sz="2400" dirty="0"/>
              <a:t> μ</a:t>
            </a:r>
            <a:r>
              <a:rPr lang="en-US" altLang="el-GR" sz="1800" dirty="0"/>
              <a:t>s</a:t>
            </a:r>
            <a:r>
              <a:rPr lang="en-US" altLang="el-GR" sz="2400" dirty="0"/>
              <a:t> = </a:t>
            </a:r>
            <a:r>
              <a:rPr lang="el-GR" altLang="el-GR" sz="2400" dirty="0"/>
              <a:t>0.18</a:t>
            </a:r>
            <a:endParaRPr lang="en-US" altLang="el-GR" sz="2400" dirty="0"/>
          </a:p>
          <a:p>
            <a:pPr>
              <a:spcBef>
                <a:spcPts val="0"/>
              </a:spcBef>
              <a:buFontTx/>
              <a:buNone/>
            </a:pPr>
            <a:r>
              <a:rPr lang="en-US" altLang="el-GR" sz="2400" dirty="0"/>
              <a:t> </a:t>
            </a:r>
            <a:r>
              <a:rPr lang="el-GR" altLang="el-GR" sz="2400" dirty="0"/>
              <a:t>                       μ</a:t>
            </a:r>
            <a:r>
              <a:rPr lang="en-US" altLang="el-GR" sz="1800" dirty="0"/>
              <a:t>k</a:t>
            </a:r>
            <a:r>
              <a:rPr lang="en-US" altLang="el-GR" sz="2400" dirty="0"/>
              <a:t> = </a:t>
            </a:r>
            <a:r>
              <a:rPr lang="el-GR" altLang="el-GR" sz="2400" dirty="0"/>
              <a:t>0.1</a:t>
            </a:r>
            <a:r>
              <a:rPr lang="en-US" altLang="el-GR" sz="2400" dirty="0"/>
              <a:t>5</a:t>
            </a:r>
          </a:p>
          <a:p>
            <a:pPr>
              <a:spcBef>
                <a:spcPts val="0"/>
              </a:spcBef>
              <a:buFontTx/>
              <a:buNone/>
            </a:pPr>
            <a:r>
              <a:rPr lang="en-US" altLang="el-GR" sz="2400" dirty="0"/>
              <a:t>                        B = 300 N + 180 N</a:t>
            </a:r>
          </a:p>
          <a:p>
            <a:pPr>
              <a:spcBef>
                <a:spcPts val="0"/>
              </a:spcBef>
            </a:pPr>
            <a:r>
              <a:rPr lang="el-GR" altLang="el-GR" sz="2400" u="sng" dirty="0"/>
              <a:t>Λύση: </a:t>
            </a:r>
            <a:endParaRPr lang="en-US" altLang="el-GR" sz="2400" dirty="0"/>
          </a:p>
          <a:p>
            <a:pPr>
              <a:spcBef>
                <a:spcPts val="0"/>
              </a:spcBef>
            </a:pPr>
            <a:r>
              <a:rPr lang="el-GR" altLang="el-GR" sz="2400" dirty="0"/>
              <a:t>Για να ξεκινήσει η κίνηση πρέπει η εφαρμοζόμενη δύναμη να υπερβεί τη δύναμη της στατικής τριβής:</a:t>
            </a:r>
          </a:p>
          <a:p>
            <a:pPr>
              <a:spcBef>
                <a:spcPts val="0"/>
              </a:spcBef>
              <a:buFontTx/>
              <a:buNone/>
            </a:pPr>
            <a:r>
              <a:rPr lang="el-GR" altLang="el-GR" sz="2400" dirty="0"/>
              <a:t>      </a:t>
            </a:r>
            <a:r>
              <a:rPr lang="en-US" altLang="el-GR" sz="2400" dirty="0" err="1"/>
              <a:t>F</a:t>
            </a:r>
            <a:r>
              <a:rPr lang="en-US" altLang="el-GR" sz="1800" dirty="0" err="1"/>
              <a:t>m</a:t>
            </a:r>
            <a:r>
              <a:rPr lang="en-US" altLang="el-GR" sz="2400" dirty="0"/>
              <a:t> = </a:t>
            </a:r>
            <a:r>
              <a:rPr lang="el-GR" altLang="el-GR" sz="2400" dirty="0"/>
              <a:t>μ</a:t>
            </a:r>
            <a:r>
              <a:rPr lang="en-US" altLang="el-GR" sz="1800" dirty="0"/>
              <a:t>s</a:t>
            </a:r>
            <a:r>
              <a:rPr lang="en-US" altLang="el-GR" sz="2400" dirty="0"/>
              <a:t> * R = (0.18) * (300 N + 180 N) = 86,4 N</a:t>
            </a:r>
          </a:p>
          <a:p>
            <a:pPr>
              <a:spcBef>
                <a:spcPts val="0"/>
              </a:spcBef>
              <a:buFontTx/>
              <a:buNone/>
            </a:pPr>
            <a:endParaRPr lang="en-US" altLang="el-GR" sz="2400" dirty="0"/>
          </a:p>
          <a:p>
            <a:pPr>
              <a:spcBef>
                <a:spcPts val="0"/>
              </a:spcBef>
            </a:pPr>
            <a:r>
              <a:rPr lang="el-GR" altLang="el-GR" sz="2400" dirty="0"/>
              <a:t>Για τη διατήρηση της κίνησης, η εφαρμοζόμενη δύναμη πρέπει να είναι ίση με τη δύναμη της κινητικής τριβής:</a:t>
            </a:r>
          </a:p>
          <a:p>
            <a:pPr>
              <a:spcBef>
                <a:spcPts val="0"/>
              </a:spcBef>
              <a:buFontTx/>
              <a:buNone/>
            </a:pPr>
            <a:r>
              <a:rPr lang="el-GR" altLang="el-GR" sz="2400" dirty="0"/>
              <a:t>      </a:t>
            </a:r>
            <a:r>
              <a:rPr lang="en-US" altLang="el-GR" sz="2400" dirty="0" err="1"/>
              <a:t>F</a:t>
            </a:r>
            <a:r>
              <a:rPr lang="en-US" altLang="el-GR" sz="1800" dirty="0" err="1"/>
              <a:t>k</a:t>
            </a:r>
            <a:r>
              <a:rPr lang="en-US" altLang="el-GR" sz="2400" dirty="0"/>
              <a:t> = </a:t>
            </a:r>
            <a:r>
              <a:rPr lang="el-GR" altLang="el-GR" sz="2400" dirty="0"/>
              <a:t>μ</a:t>
            </a:r>
            <a:r>
              <a:rPr lang="en-US" altLang="el-GR" sz="1800" dirty="0"/>
              <a:t>k</a:t>
            </a:r>
            <a:r>
              <a:rPr lang="en-US" altLang="el-GR" sz="2400" dirty="0"/>
              <a:t> * R = (0.15) * (300 N + 180 N) = 72 N</a:t>
            </a:r>
            <a:endParaRPr lang="el-GR" altLang="el-GR" sz="2400" dirty="0"/>
          </a:p>
        </p:txBody>
      </p:sp>
    </p:spTree>
    <p:extLst>
      <p:ext uri="{BB962C8B-B14F-4D97-AF65-F5344CB8AC3E}">
        <p14:creationId xmlns:p14="http://schemas.microsoft.com/office/powerpoint/2010/main" val="2067954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634082"/>
          </a:xfrm>
        </p:spPr>
        <p:txBody>
          <a:bodyPr>
            <a:normAutofit fontScale="90000"/>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323528" y="1196752"/>
            <a:ext cx="8363272" cy="5524723"/>
          </a:xfrm>
        </p:spPr>
        <p:txBody>
          <a:bodyPr>
            <a:noAutofit/>
          </a:bodyPr>
          <a:lstStyle/>
          <a:p>
            <a:r>
              <a:rPr lang="el-GR" altLang="el-GR" sz="2400" dirty="0"/>
              <a:t>Αν ο συντελεστής στατικής τριβής μεταξύ του ποδιού του καλαθοσφαιριστή και του δαπέδου είναι 0,56, και η κατακόρυφη δύναμη αντίδρασης που δρα στο παπούτσι είναι 350 Ν, ποια πρέπει να είναι η τιμή της οριζόντιας δύναμης ώστε να προκληθεί ολίσθηση του παπουτσιού</a:t>
            </a:r>
            <a:r>
              <a:rPr lang="en-US" altLang="el-GR" sz="2400" dirty="0"/>
              <a:t>;</a:t>
            </a:r>
          </a:p>
          <a:p>
            <a:r>
              <a:rPr lang="el-GR" altLang="el-GR" sz="2400" dirty="0" smtClean="0"/>
              <a:t>Επιλέξτε </a:t>
            </a:r>
            <a:r>
              <a:rPr lang="el-GR" altLang="el-GR" sz="2400" dirty="0"/>
              <a:t>μια αθλητική δραστηριότητα με μεγάλο συντελεστή τριβής και μια με μικρό συντελεστή τριβής. Περιγράψτε στην κάθε περίπτωση πως ο συντελεστής τριβής μπορεί να επηρεάσει την επίδοση.</a:t>
            </a:r>
          </a:p>
          <a:p>
            <a:r>
              <a:rPr lang="el-GR" altLang="el-GR" sz="2400" dirty="0" smtClean="0"/>
              <a:t>Ένα </a:t>
            </a:r>
            <a:r>
              <a:rPr lang="el-GR" altLang="el-GR" sz="2400" dirty="0"/>
              <a:t>κιβώτιο 2 </a:t>
            </a:r>
            <a:r>
              <a:rPr lang="en-US" altLang="el-GR" sz="2400" dirty="0"/>
              <a:t>Kg </a:t>
            </a:r>
            <a:r>
              <a:rPr lang="el-GR" altLang="el-GR" sz="2400" dirty="0"/>
              <a:t>βρίσκεται πάνω σε μια οριζόντια επιφάνεια και σε αυτό ασκείται δύναμη 7,5 Ν. Αν η συνισταμένη επιτάχυνση του κιβωτίου είναι 3 </a:t>
            </a:r>
            <a:r>
              <a:rPr lang="en-US" altLang="el-GR" sz="2400" dirty="0"/>
              <a:t>m/sec</a:t>
            </a:r>
            <a:r>
              <a:rPr lang="en-US" altLang="el-GR" sz="2400" baseline="30000" dirty="0"/>
              <a:t>2</a:t>
            </a:r>
            <a:r>
              <a:rPr lang="en-US" altLang="el-GR" sz="2400" dirty="0"/>
              <a:t>, </a:t>
            </a:r>
            <a:r>
              <a:rPr lang="el-GR" altLang="el-GR" sz="2400" dirty="0"/>
              <a:t>πόση είναι η δύναμη της τριβής που αντιστέκεται στην κίνηση του κιβωτίου</a:t>
            </a:r>
            <a:r>
              <a:rPr lang="en-US" altLang="el-GR" sz="2400" dirty="0"/>
              <a:t>;</a:t>
            </a:r>
            <a:endParaRPr lang="el-GR"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2482658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34</a:t>
            </a:fld>
            <a:endParaRPr lang="el-GR" dirty="0"/>
          </a:p>
        </p:txBody>
      </p:sp>
    </p:spTree>
    <p:extLst>
      <p:ext uri="{BB962C8B-B14F-4D97-AF65-F5344CB8AC3E}">
        <p14:creationId xmlns:p14="http://schemas.microsoft.com/office/powerpoint/2010/main" val="4163270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r>
              <a:rPr lang="el-GR" dirty="0" smtClean="0"/>
              <a:t>Σκοπός </a:t>
            </a:r>
            <a:r>
              <a:rPr lang="el-GR" dirty="0"/>
              <a:t>της </a:t>
            </a:r>
            <a:r>
              <a:rPr lang="el-GR" dirty="0" smtClean="0"/>
              <a:t>ενότητας είναι </a:t>
            </a:r>
            <a:r>
              <a:rPr lang="el-GR" dirty="0"/>
              <a:t>η</a:t>
            </a:r>
            <a:r>
              <a:rPr lang="el-GR" dirty="0" smtClean="0"/>
              <a:t> γνωριμία με τις έννοιες </a:t>
            </a:r>
            <a:r>
              <a:rPr lang="el-GR" dirty="0" smtClean="0"/>
              <a:t>της τριβής </a:t>
            </a:r>
            <a:r>
              <a:rPr lang="el-GR" dirty="0" smtClean="0"/>
              <a:t>και με </a:t>
            </a:r>
            <a:r>
              <a:rPr lang="el-GR" dirty="0" smtClean="0"/>
              <a:t>το ρόλο τους </a:t>
            </a:r>
            <a:r>
              <a:rPr lang="el-GR" dirty="0" smtClean="0"/>
              <a:t>στις ανθρώπινες και τις αθλητικές κινήσεις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57200" y="1628800"/>
            <a:ext cx="8229600" cy="4497363"/>
          </a:xfrm>
        </p:spPr>
        <p:txBody>
          <a:bodyPr>
            <a:noAutofit/>
          </a:bodyPr>
          <a:lstStyle/>
          <a:p>
            <a:r>
              <a:rPr lang="el-GR" altLang="el-GR" sz="2800" dirty="0"/>
              <a:t>Στατική τριβή</a:t>
            </a:r>
            <a:endParaRPr lang="en-US" altLang="el-GR" sz="2800" dirty="0"/>
          </a:p>
          <a:p>
            <a:r>
              <a:rPr lang="en-US" altLang="el-GR" sz="2800" dirty="0"/>
              <a:t>T</a:t>
            </a:r>
            <a:r>
              <a:rPr lang="el-GR" altLang="el-GR" sz="2800" dirty="0" err="1"/>
              <a:t>ριβή</a:t>
            </a:r>
            <a:r>
              <a:rPr lang="el-GR" altLang="el-GR" sz="2800" dirty="0"/>
              <a:t> ολίσθησης</a:t>
            </a:r>
            <a:endParaRPr lang="en-US" altLang="el-GR" sz="2800" dirty="0"/>
          </a:p>
          <a:p>
            <a:r>
              <a:rPr lang="el-GR" altLang="el-GR" sz="2800" dirty="0"/>
              <a:t>Συντελεστής τριβής</a:t>
            </a:r>
            <a:endParaRPr lang="en-US" altLang="el-GR" sz="2800" dirty="0"/>
          </a:p>
          <a:p>
            <a:r>
              <a:rPr lang="el-GR" altLang="el-GR" sz="2800" dirty="0"/>
              <a:t>Υπολογισμός του συντελεστή τριβής</a:t>
            </a:r>
            <a:endParaRPr lang="en-US" altLang="el-GR" sz="2800" dirty="0"/>
          </a:p>
          <a:p>
            <a:r>
              <a:rPr lang="el-GR" altLang="el-GR" sz="2800" dirty="0"/>
              <a:t>Τριβή κύλισης</a:t>
            </a:r>
            <a:endParaRPr lang="en-US" altLang="el-GR" sz="2800" dirty="0"/>
          </a:p>
          <a:p>
            <a:r>
              <a:rPr lang="el-GR" altLang="el-GR" sz="2800" dirty="0"/>
              <a:t>Ο ρόλος της τριβής στον αθλητισμό</a:t>
            </a:r>
            <a:endParaRPr lang="el-GR" altLang="el-GR" sz="28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Στατική τριβή</a:t>
            </a:r>
            <a:r>
              <a:rPr lang="el-GR" altLang="el-GR" sz="4000" dirty="0"/>
              <a:t> </a:t>
            </a:r>
            <a:r>
              <a:rPr lang="el-GR" altLang="el-GR" sz="4000" dirty="0" smtClean="0"/>
              <a:t>1</a:t>
            </a:r>
            <a:endParaRPr lang="el-GR" sz="3600" dirty="0"/>
          </a:p>
        </p:txBody>
      </p:sp>
      <p:sp>
        <p:nvSpPr>
          <p:cNvPr id="5" name="Θέση περιεχομένου 4"/>
          <p:cNvSpPr>
            <a:spLocks noGrp="1"/>
          </p:cNvSpPr>
          <p:nvPr>
            <p:ph idx="1"/>
          </p:nvPr>
        </p:nvSpPr>
        <p:spPr>
          <a:xfrm>
            <a:off x="179512" y="3789040"/>
            <a:ext cx="8784976" cy="2592288"/>
          </a:xfrm>
        </p:spPr>
        <p:txBody>
          <a:bodyPr>
            <a:noAutofit/>
          </a:bodyPr>
          <a:lstStyle/>
          <a:p>
            <a:pPr eaLnBrk="0" hangingPunct="0">
              <a:lnSpc>
                <a:spcPct val="90000"/>
              </a:lnSpc>
            </a:pPr>
            <a:r>
              <a:rPr lang="el-GR" altLang="el-GR" sz="2200" i="1" u="sng" dirty="0">
                <a:cs typeface="Times New Roman" pitchFamily="18" charset="0"/>
              </a:rPr>
              <a:t>Τριβή</a:t>
            </a:r>
            <a:r>
              <a:rPr lang="el-GR" altLang="el-GR" sz="2200" dirty="0">
                <a:cs typeface="Times New Roman" pitchFamily="18" charset="0"/>
              </a:rPr>
              <a:t> είναι η δύναμη που αναπτύσσεται στην κοινή περιοχή μεταξύ δύο επιφανειών που βρίσκονται σε επαφή, με κατεύθυνση παράλληλη και φορά αντίθετη της κίνησης (ή της επικείμενης κίνησης) της μιας επιφάνειας πάνω στην άλλη. Η τριβή είναι δύναμη επαφής και μετριέται σε Ν.</a:t>
            </a:r>
          </a:p>
          <a:p>
            <a:pPr eaLnBrk="0" hangingPunct="0">
              <a:lnSpc>
                <a:spcPct val="90000"/>
              </a:lnSpc>
            </a:pPr>
            <a:r>
              <a:rPr lang="el-GR" altLang="el-GR" sz="2200" dirty="0">
                <a:cs typeface="Times New Roman" pitchFamily="18" charset="0"/>
              </a:rPr>
              <a:t>Το μέγεθος της παραγόμενης τριβής εκφράζει την ευκολία ή τη δυσκολία της κίνησης δύο σωμάτων που βρίσκονται σε επαφή</a:t>
            </a:r>
            <a:r>
              <a:rPr lang="el-GR" altLang="el-GR" sz="2200" dirty="0" smtClean="0">
                <a:cs typeface="Times New Roman" pitchFamily="18" charset="0"/>
              </a:rPr>
              <a:t>.</a:t>
            </a:r>
            <a:endParaRPr lang="el-GR"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052736"/>
            <a:ext cx="411152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616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Στατική τριβή</a:t>
            </a:r>
            <a:r>
              <a:rPr lang="el-GR" altLang="el-GR" sz="4000" dirty="0"/>
              <a:t> 2</a:t>
            </a:r>
            <a:endParaRPr lang="el-GR" sz="3600" dirty="0"/>
          </a:p>
        </p:txBody>
      </p:sp>
      <p:sp>
        <p:nvSpPr>
          <p:cNvPr id="5" name="Θέση περιεχομένου 4"/>
          <p:cNvSpPr>
            <a:spLocks noGrp="1"/>
          </p:cNvSpPr>
          <p:nvPr>
            <p:ph idx="1"/>
          </p:nvPr>
        </p:nvSpPr>
        <p:spPr>
          <a:xfrm>
            <a:off x="179512" y="3861048"/>
            <a:ext cx="8784976" cy="2520280"/>
          </a:xfrm>
        </p:spPr>
        <p:txBody>
          <a:bodyPr>
            <a:noAutofit/>
          </a:bodyPr>
          <a:lstStyle/>
          <a:p>
            <a:pPr eaLnBrk="0" hangingPunct="0">
              <a:lnSpc>
                <a:spcPct val="90000"/>
              </a:lnSpc>
            </a:pPr>
            <a:r>
              <a:rPr lang="el-GR" altLang="el-GR" sz="2200" dirty="0" smtClean="0">
                <a:cs typeface="Times New Roman" pitchFamily="18" charset="0"/>
              </a:rPr>
              <a:t>Στον </a:t>
            </a:r>
            <a:r>
              <a:rPr lang="el-GR" altLang="el-GR" sz="2200" dirty="0">
                <a:cs typeface="Times New Roman" pitchFamily="18" charset="0"/>
              </a:rPr>
              <a:t>αθλητισμό άλλοτε επιδιώκεται να υπάρχει μεγάλη και άλλοτε μικρή τριβή: ο δρομέας φοράει παπούτσια με καρφιά για να μην γλιστρούν τα πόδια του, ο σκιέρ αλείφει με κερί την κάτω επιφάνεια των σκι του για να γλιστρούν πολύ, οι αρσιβαρίστες αλείφουν τις παλάμες τους με μαγνησία για να μην τους γλιστρήσει η μπάρα.</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052736"/>
            <a:ext cx="411152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714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Στατική τριβή</a:t>
            </a:r>
            <a:r>
              <a:rPr lang="el-GR" altLang="el-GR" sz="4000" dirty="0"/>
              <a:t> </a:t>
            </a:r>
            <a:r>
              <a:rPr lang="el-GR" altLang="el-GR" sz="4000" dirty="0" smtClean="0"/>
              <a:t>3</a:t>
            </a:r>
            <a:endParaRPr lang="el-GR" sz="3600" dirty="0"/>
          </a:p>
        </p:txBody>
      </p:sp>
      <p:sp>
        <p:nvSpPr>
          <p:cNvPr id="5" name="Θέση περιεχομένου 4"/>
          <p:cNvSpPr>
            <a:spLocks noGrp="1"/>
          </p:cNvSpPr>
          <p:nvPr>
            <p:ph idx="1"/>
          </p:nvPr>
        </p:nvSpPr>
        <p:spPr>
          <a:xfrm>
            <a:off x="179512" y="2996952"/>
            <a:ext cx="8784976" cy="3384376"/>
          </a:xfrm>
        </p:spPr>
        <p:txBody>
          <a:bodyPr>
            <a:noAutofit/>
          </a:bodyPr>
          <a:lstStyle/>
          <a:p>
            <a:pPr eaLnBrk="0" hangingPunct="0"/>
            <a:r>
              <a:rPr lang="el-GR" altLang="el-GR" sz="2200" dirty="0">
                <a:cs typeface="Times New Roman" pitchFamily="18" charset="0"/>
              </a:rPr>
              <a:t>Η δύναμη τριβής οφείλεται σε μαγνητικές μοριακές δυνάμεις που αναπτύσσονται μεταξύ των μορίων των δύο εφαπτόμενων επιφανειών.</a:t>
            </a:r>
          </a:p>
          <a:p>
            <a:pPr eaLnBrk="0" hangingPunct="0"/>
            <a:r>
              <a:rPr lang="el-GR" altLang="el-GR" sz="2200" dirty="0">
                <a:cs typeface="Times New Roman" pitchFamily="18" charset="0"/>
              </a:rPr>
              <a:t>Επίσης οφείλεται σε δυνάμεις αντίδρασης που αναπτύσσονται μεταξύ των δύο επιφανειών, λόγω των ανωμαλιών που υπάρχουν σε αυτές. </a:t>
            </a:r>
          </a:p>
          <a:p>
            <a:pPr eaLnBrk="0" hangingPunct="0"/>
            <a:r>
              <a:rPr lang="el-GR" altLang="el-GR" sz="2200" dirty="0">
                <a:cs typeface="Times New Roman" pitchFamily="18" charset="0"/>
              </a:rPr>
              <a:t>Το μέγεθος της τριβής εξαρτάται από την τραχύτητα των εφαπτόμενων επιφανειών και από τη δύναμη που εφαρμόζει η μια πάνω στην άλλη. Όταν ένα σώμα τείνει να κινηθεί πάνω σε ένα σταθερό δάπεδο, η δύναμη μεταξύ των επιφανειών είναι το βάρος του σώματος.</a:t>
            </a:r>
            <a:endParaRPr lang="en-US" altLang="el-GR" sz="22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980728"/>
            <a:ext cx="3384376" cy="195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500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8982" y="332656"/>
            <a:ext cx="8604448" cy="432048"/>
          </a:xfrm>
        </p:spPr>
        <p:txBody>
          <a:bodyPr>
            <a:noAutofit/>
          </a:bodyPr>
          <a:lstStyle/>
          <a:p>
            <a:r>
              <a:rPr lang="el-GR" altLang="el-GR" sz="3600" dirty="0"/>
              <a:t>Στατική τριβή</a:t>
            </a:r>
            <a:r>
              <a:rPr lang="el-GR" altLang="el-GR" sz="4000" dirty="0"/>
              <a:t> 4</a:t>
            </a:r>
            <a:endParaRPr lang="el-GR" sz="3600" dirty="0"/>
          </a:p>
        </p:txBody>
      </p:sp>
      <p:sp>
        <p:nvSpPr>
          <p:cNvPr id="5" name="Θέση περιεχομένου 4"/>
          <p:cNvSpPr>
            <a:spLocks noGrp="1"/>
          </p:cNvSpPr>
          <p:nvPr>
            <p:ph idx="1"/>
          </p:nvPr>
        </p:nvSpPr>
        <p:spPr>
          <a:xfrm>
            <a:off x="214722" y="1196752"/>
            <a:ext cx="8712968" cy="5361459"/>
          </a:xfrm>
        </p:spPr>
        <p:txBody>
          <a:bodyPr>
            <a:noAutofit/>
          </a:bodyPr>
          <a:lstStyle/>
          <a:p>
            <a:pPr eaLnBrk="0" hangingPunct="0"/>
            <a:r>
              <a:rPr lang="el-GR" altLang="el-GR" sz="2400" i="1" u="sng" dirty="0">
                <a:cs typeface="Times New Roman" pitchFamily="18" charset="0"/>
              </a:rPr>
              <a:t>Η δύναμη τριβής είναι ανεξάρτητη από το εμβαδόν της κοινής περιοχής μεταξύ των δύο εφαπτόμενων επιφανειών.</a:t>
            </a:r>
          </a:p>
          <a:p>
            <a:pPr eaLnBrk="0" hangingPunct="0"/>
            <a:r>
              <a:rPr lang="el-GR" altLang="el-GR" sz="2400" dirty="0">
                <a:cs typeface="Times New Roman" pitchFamily="18" charset="0"/>
              </a:rPr>
              <a:t>Στην πραγματικότητα, όταν δύο σώματα εφάπτονται, η πραγματική επιφάνεια επαφής (μικροσκοπικά μόνο ορατή) είναι πολύ μικρότερη από αυτήν που αρχικά φαίνεται, και είναι ανάλογη της κάθετης δύναμης (βάρος του σώματος) γιατί τα σημεία επαφής παραμορφώνονται πλαστικά κάτω από τις μεγάλες τάσεις που αναπτύσσονται σε αυτά. Πολλά σημεία επαφής παθαίνουν «ψυχρή συγκόλληση». Στα σημεία επαφής, τα μόρια των δύο επιφανειών είναι τόσο κοντά το ένα στο άλλο, ώστε εξασκούν μεταξύ τους ισχυρές </a:t>
            </a:r>
            <a:r>
              <a:rPr lang="el-GR" altLang="el-GR" sz="2400" dirty="0" err="1">
                <a:cs typeface="Times New Roman" pitchFamily="18" charset="0"/>
              </a:rPr>
              <a:t>διαμοριακές</a:t>
            </a:r>
            <a:r>
              <a:rPr lang="el-GR" altLang="el-GR" sz="2400" dirty="0">
                <a:cs typeface="Times New Roman" pitchFamily="18" charset="0"/>
              </a:rPr>
              <a:t> δυνάμεις.</a:t>
            </a:r>
            <a:endParaRPr lang="el-GR" altLang="el-GR" sz="2400" dirty="0">
              <a:cs typeface="Times New Roman" pitchFamily="18" charset="0"/>
            </a:endParaRP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2307849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2457</TotalTime>
  <Words>3131</Words>
  <Application>Microsoft Office PowerPoint</Application>
  <PresentationFormat>Προβολή στην οθόνη (4:3)</PresentationFormat>
  <Paragraphs>257</Paragraphs>
  <Slides>35</Slides>
  <Notes>35</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Εμβιομηχανική</vt:lpstr>
      <vt:lpstr>Άδειες Χρήσης</vt:lpstr>
      <vt:lpstr>Χρηματοδότηση</vt:lpstr>
      <vt:lpstr>Σκοποί  ενότητας</vt:lpstr>
      <vt:lpstr>Περιεχόμενα ενότητας</vt:lpstr>
      <vt:lpstr>Στατική τριβή 1</vt:lpstr>
      <vt:lpstr>Στατική τριβή 2</vt:lpstr>
      <vt:lpstr>Στατική τριβή 3</vt:lpstr>
      <vt:lpstr>Στατική τριβή 4</vt:lpstr>
      <vt:lpstr>Στατική τριβή 5</vt:lpstr>
      <vt:lpstr>Στατική τριβή – τριβή ολίσθησης 1</vt:lpstr>
      <vt:lpstr>Στατική τριβή – τριβή ολίσθησης 2</vt:lpstr>
      <vt:lpstr>Στατική τριβή – τριβή ολίσθησης 3</vt:lpstr>
      <vt:lpstr>Στατική τριβή – τριβή ολίσθησης 4</vt:lpstr>
      <vt:lpstr>Στατική τριβή – τριβή ολίσθησης 5</vt:lpstr>
      <vt:lpstr>Στατική τριβή – τριβή ολίσθησης 6</vt:lpstr>
      <vt:lpstr>Συντελεστής τριβής 1</vt:lpstr>
      <vt:lpstr>Συντελεστής τριβής 2</vt:lpstr>
      <vt:lpstr>Υπολογισμός του συντελεστή τριβής 1</vt:lpstr>
      <vt:lpstr>Υπολογισμός του συντελεστή τριβής 2</vt:lpstr>
      <vt:lpstr>Υπολογισμός του συντελεστή τριβής 3</vt:lpstr>
      <vt:lpstr>Υπολογισμός του συντελεστή τριβής 4</vt:lpstr>
      <vt:lpstr>Υπολογισμός του συντελεστή τριβής 5</vt:lpstr>
      <vt:lpstr>Τριβή κύλισης 1</vt:lpstr>
      <vt:lpstr>Τριβή κύλισης 2</vt:lpstr>
      <vt:lpstr>Ο ρόλος της τριβής στον αθλητισμό 1</vt:lpstr>
      <vt:lpstr>Ο ρόλος της τριβής στον αθλητισμό 2</vt:lpstr>
      <vt:lpstr>Ο ρόλος της τριβής στον αθλητισμό 3</vt:lpstr>
      <vt:lpstr>Ο ρόλος της τριβής στον αθλητισμό 4</vt:lpstr>
      <vt:lpstr>Εφαρμογές 1</vt:lpstr>
      <vt:lpstr>Εφαρμογές 2</vt:lpstr>
      <vt:lpstr>Εφαρμογές 3</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at</cp:lastModifiedBy>
  <cp:revision>259</cp:revision>
  <dcterms:created xsi:type="dcterms:W3CDTF">2012-09-06T09:03:05Z</dcterms:created>
  <dcterms:modified xsi:type="dcterms:W3CDTF">2015-07-20T16:57:36Z</dcterms:modified>
</cp:coreProperties>
</file>