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custDataLst>
    <p:tags r:id="rId3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3652D-D716-41D4-88AB-8DAACBFF2995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C8EDF-F1F5-4A17-B05C-4721B9CA288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15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4D62-4D52-4A7C-A6D5-01A03076FA01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820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D953A-6D9A-4DE8-8850-2DA5217C8507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703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9D29-0CE1-4D54-BA9A-ADF176E5427B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596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D472F-1C9B-4F7D-8903-52F61D13625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503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3754-E94D-4B78-9E9F-AF2C4A0E635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999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8B30-FCF1-4C82-9B42-BD48B959B44E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08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C7F48-6950-45CE-8576-A1A9D2F0EDAC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405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A3E6E-8002-4509-BA02-D9BDEEB21184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812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9D81-A6F5-46A6-9A2B-45E7B2C77A31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8659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D03F2-969A-418A-8B95-E195B24E2FD0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6838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658-32EF-4226-A1CD-297A72F546B8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157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B7BF6-878E-405D-971B-60D1E4AD126C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Ελεύθερο Λογισμικό / Λογισμικό Ανοιχτού Κώδικα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C9635-ABA2-41BC-9245-83145FA3D5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312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sf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source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27.xml"/><Relationship Id="rId5" Type="http://schemas.openxmlformats.org/officeDocument/2006/relationships/slide" Target="slide18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07" y="461963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1224136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596007" y="2780928"/>
            <a:ext cx="8008440" cy="2952328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n-US" sz="2800" b="1" dirty="0">
                <a:solidFill>
                  <a:prstClr val="black"/>
                </a:solidFill>
                <a:cs typeface="Arial" charset="0"/>
              </a:rPr>
              <a:t>8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Ελεύθερο Λογισμικό 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-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Λογισμικό Ανοιχτού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defRPr/>
            </a:pPr>
            <a:r>
              <a:rPr lang="el-GR" dirty="0" smtClean="0">
                <a:solidFill>
                  <a:prstClr val="black"/>
                </a:solidFill>
                <a:cs typeface="Arial" charset="0"/>
              </a:rPr>
              <a:t>Κώδικα</a:t>
            </a:r>
            <a:r>
              <a:rPr lang="en-US" dirty="0" smtClean="0">
                <a:solidFill>
                  <a:prstClr val="black"/>
                </a:solidFill>
                <a:cs typeface="Arial" charset="0"/>
              </a:rPr>
              <a:t>. </a:t>
            </a:r>
            <a:r>
              <a:rPr lang="el-GR" dirty="0" smtClean="0">
                <a:solidFill>
                  <a:prstClr val="black"/>
                </a:solidFill>
                <a:cs typeface="Arial" charset="0"/>
              </a:rPr>
              <a:t>Το πραγματολογικό μοντέλο.</a:t>
            </a:r>
            <a:endParaRPr lang="el-GR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prstClr val="black"/>
                </a:solidFill>
                <a:cs typeface="Arial" charset="0"/>
              </a:rPr>
              <a:t>Σούλτης,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</a:t>
            </a:r>
            <a:endParaRPr lang="en-US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Τεχνολογικής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Εκπαίδευσης.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386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ΕΛ⁄ΛΑΚ ως Ιδεολογία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Υπάρχουν δυο Ιδεολογικά κινήματα που προωθούν το ΕΛ⁄ΛΑΚ:</a:t>
            </a:r>
          </a:p>
          <a:p>
            <a:pPr marL="91440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1.  </a:t>
            </a:r>
            <a:r>
              <a:rPr lang="el-GR" dirty="0" smtClean="0"/>
              <a:t>το κίνημα του Ελεύθερου Λογισμικού (ΕΛ), που </a:t>
            </a:r>
          </a:p>
          <a:p>
            <a:pPr marL="1371600" lvl="3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2400" dirty="0" smtClean="0"/>
              <a:t>εκφράζεται από τον μη κερδοσκοπικό οργανισμό </a:t>
            </a:r>
            <a:r>
              <a:rPr lang="en-US" sz="2400" dirty="0" smtClean="0"/>
              <a:t>Free Software Foundation (FSF) </a:t>
            </a:r>
            <a:r>
              <a:rPr lang="el-GR" sz="2400" dirty="0" smtClean="0"/>
              <a:t>και τον </a:t>
            </a:r>
            <a:r>
              <a:rPr lang="en-US" sz="2400" dirty="0" smtClean="0"/>
              <a:t>Richard Stallman</a:t>
            </a:r>
            <a:r>
              <a:rPr lang="el-GR" sz="2400" dirty="0" smtClean="0"/>
              <a:t>, και δίνει έμφαση στην ελευθερία (για μάθηση, προσαρμογή, βελτίωση).</a:t>
            </a:r>
          </a:p>
          <a:p>
            <a:pPr marL="91440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2.  </a:t>
            </a:r>
            <a:r>
              <a:rPr lang="el-GR" dirty="0" smtClean="0"/>
              <a:t>το κίνημα του Λογισμικού Ανοιχτού Κώδικα (ΛΑΚ), </a:t>
            </a:r>
          </a:p>
          <a:p>
            <a:pPr marL="1371600" lvl="3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400" dirty="0" smtClean="0"/>
              <a:t>που εκφράζεται από τη μη κερδοσκοπική εταιρία </a:t>
            </a:r>
            <a:r>
              <a:rPr lang="en-US" sz="2400" dirty="0" smtClean="0"/>
              <a:t>Open Source Initiative (OSI) </a:t>
            </a:r>
            <a:r>
              <a:rPr lang="el-GR" sz="2400" dirty="0" smtClean="0"/>
              <a:t>και τον </a:t>
            </a:r>
            <a:r>
              <a:rPr lang="en-US" sz="2400" dirty="0" smtClean="0"/>
              <a:t>Eric Raymond</a:t>
            </a:r>
            <a:r>
              <a:rPr lang="el-GR" sz="2400" dirty="0" smtClean="0"/>
              <a:t>, και δίνει έμφαση στη δημιουργία καλύτερου λογισμικού.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8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Ελεύθερο Λογισμικό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16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Ελεύθερο θεωρείται το Λογισμικό, σύμφωνα με τον </a:t>
            </a:r>
            <a:r>
              <a:rPr lang="el-GR" sz="2800" dirty="0" smtClean="0">
                <a:hlinkClick r:id="rId2" tooltip="Μετάβαση στην Ιστοσελίδα του Οργανισμού"/>
              </a:rPr>
              <a:t>Οργανισμό </a:t>
            </a:r>
            <a:r>
              <a:rPr lang="en-US" sz="2800" dirty="0" smtClean="0">
                <a:hlinkClick r:id="rId2" tooltip="Μετάβαση στην Ιστοσελίδα του Οργανισμού"/>
              </a:rPr>
              <a:t>FSF</a:t>
            </a:r>
            <a:r>
              <a:rPr lang="el-GR" sz="2800" dirty="0" smtClean="0">
                <a:hlinkClick r:id="rId2" tooltip="Μετάβαση στην Ιστοσελίδα του Οργανισμού"/>
              </a:rPr>
              <a:t> </a:t>
            </a:r>
            <a:r>
              <a:rPr lang="el-GR" sz="2800" dirty="0" smtClean="0"/>
              <a:t> και τον </a:t>
            </a:r>
            <a:r>
              <a:rPr lang="en-US" sz="2800" dirty="0" smtClean="0"/>
              <a:t>Richard Stallman,</a:t>
            </a:r>
            <a:r>
              <a:rPr lang="el-GR" sz="2800" dirty="0" smtClean="0"/>
              <a:t> όταν  ο χρήστης είναι ελεύθερος να: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  <a:tabLst>
                <a:tab pos="5741988" algn="l"/>
              </a:tabLst>
            </a:pPr>
            <a:r>
              <a:rPr lang="el-GR" dirty="0" smtClean="0"/>
              <a:t>Χρησιμοποιεί το λογισμικό όπως αυτός επιθυμεί.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  <a:tabLst>
                <a:tab pos="5741988" algn="l"/>
              </a:tabLst>
            </a:pPr>
            <a:r>
              <a:rPr lang="el-GR" dirty="0" smtClean="0"/>
              <a:t>Προσαρμόζει το λογισμικό στις ανάγκες του.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  <a:tabLst>
                <a:tab pos="5741988" algn="l"/>
              </a:tabLst>
            </a:pPr>
            <a:r>
              <a:rPr lang="el-GR" dirty="0" smtClean="0"/>
              <a:t>Αναδιανέμει (δωρεάν ή επί πληρωμή), το λογισμικό σε άλλους χρήστες που θα το χρησιμοποιήσουν, όπως αυτοί κρίνουν.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  <a:tabLst>
                <a:tab pos="5741988" algn="l"/>
              </a:tabLst>
            </a:pPr>
            <a:r>
              <a:rPr lang="el-GR" dirty="0" smtClean="0"/>
              <a:t>Έχει πρόσβαση στον πηγαίο κώδικα.</a:t>
            </a:r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62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Λογισμικό Ανοιχτού Κώδικα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805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Το λογισμικό Ανοιχτού Κώδικα, σύμφωνα με τον </a:t>
            </a:r>
            <a:r>
              <a:rPr lang="el-GR" sz="2400" dirty="0" smtClean="0">
                <a:hlinkClick r:id="rId2" tooltip="Μετάβαση στην Ιστοσελίδα του Οργανισμού"/>
              </a:rPr>
              <a:t>Οργανισμό Ανοιχτού Κώδικα - </a:t>
            </a:r>
            <a:r>
              <a:rPr lang="en-US" sz="2400" dirty="0" smtClean="0">
                <a:hlinkClick r:id="rId2" tooltip="Μετάβαση στην Ιστοσελίδα του Οργανισμού"/>
              </a:rPr>
              <a:t>OSI</a:t>
            </a:r>
            <a:r>
              <a:rPr lang="el-GR" sz="2400" dirty="0" smtClean="0"/>
              <a:t>,</a:t>
            </a:r>
            <a:r>
              <a:rPr lang="en-US" sz="2400" dirty="0" smtClean="0"/>
              <a:t> </a:t>
            </a:r>
            <a:r>
              <a:rPr lang="el-GR" sz="2400" dirty="0" smtClean="0"/>
              <a:t>και τον </a:t>
            </a:r>
            <a:r>
              <a:rPr lang="en-US" sz="2400" dirty="0" smtClean="0"/>
              <a:t>Eric Raymond, </a:t>
            </a:r>
            <a:r>
              <a:rPr lang="el-GR" sz="2400" dirty="0" smtClean="0"/>
              <a:t>έχει τα παρακάτω βασικά γνωρίσματα: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Ελεύθερη Αναδιανομή.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Διαθεσιμότητα του πηγαίου κώδικα.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Τα καινούρια έργα και οι τροποποιήσεις, διαν</a:t>
            </a:r>
            <a:r>
              <a:rPr lang="el-GR" sz="2000" dirty="0"/>
              <a:t>έ</a:t>
            </a:r>
            <a:r>
              <a:rPr lang="el-GR" sz="2000" dirty="0" smtClean="0"/>
              <a:t>μονται με τους ίδιους όρους της άδειας που συνοδεύει το αρχικό λογισμικό.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Καμία διάκριση σε βάρος ατόμων ή ομάδων.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Διανομή της Άδειας Χρήσης.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Η άδεια δεν μπορεί να εξαναγκάζει να συμπεριλαμβάνεται το λογισμικό, σε συγκεκριμένο προϊόν ή σε συγκεκριμένο πακέτο διανομής λογισμικού.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Η άδεια δεν πρέπει να επηρεάζει άλλο λογισμικό.</a:t>
            </a:r>
            <a:endParaRPr lang="el-GR" sz="20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59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Παγκόσμια τάση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Το ΕΛ⁄ΛΑΚ αποτελεί μία παγκόσμια τάση, αφού εξυπηρετεί με την ευρύτερη έννοια το κοινό συμφέρον.</a:t>
            </a:r>
            <a:endParaRPr lang="el-GR" sz="280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Ιστορικά, η ανάπτυξη λογισμικού με συμμετοχικές ανοιχτές διαδικασίες (π.χ. </a:t>
            </a:r>
            <a:r>
              <a:rPr lang="en-US" sz="2400" dirty="0" smtClean="0"/>
              <a:t>Unix</a:t>
            </a:r>
            <a:r>
              <a:rPr lang="el-GR" sz="2400" dirty="0" smtClean="0"/>
              <a:t>), συμπίπτει με την ανάπτυξη των πρώτων μορφών δικτύων δεδομένων, από την ακαδημαϊκή κοινότητα (δεκαετίες του ‘60 μέχρι ‘80).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Από τις αρχές της δεκαετίας του ‘80 μέχρι τις αρχές δεκαετίας του ‘90, η ανάπτυξη «κλειστού» ιδιόκτητου λογισμικού, έγινε το κυρίαρχο μοντέλο ανάπτυξης λογισμικού.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Με τη μαζική εξάπλωση του Διαδικτύου, στην αρχή της δεκαετίας του ΄90, το ΕΛ⁄ΛΑΚ ξαναήρθε στο προσκήνιο.</a:t>
            </a:r>
            <a:endParaRPr lang="el-GR" sz="2000" dirty="0" smtClean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9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Εξέλιξη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0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Η μεγάλη διάδοση του ΕΛ⁄ΛΑΚ σηματοδότησε μία σειρά εξελίξεων, όπως: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sz="2000" b="1" dirty="0" smtClean="0">
                <a:solidFill>
                  <a:srgbClr val="FF0066"/>
                </a:solidFill>
              </a:rPr>
              <a:t>1.  </a:t>
            </a:r>
            <a:r>
              <a:rPr lang="el-GR" sz="2000" dirty="0" smtClean="0"/>
              <a:t>Η ανάπτυξη σχέσεων μεταξύ εμπορικών εταιριών</a:t>
            </a:r>
            <a:r>
              <a:rPr lang="en-US" sz="2000" dirty="0" smtClean="0"/>
              <a:t>,</a:t>
            </a:r>
            <a:r>
              <a:rPr lang="el-GR" sz="2000" dirty="0" smtClean="0"/>
              <a:t> και </a:t>
            </a:r>
            <a:endParaRPr lang="en-US" sz="2000" dirty="0" smtClean="0"/>
          </a:p>
          <a:p>
            <a:pPr marL="1258200" lvl="3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dirty="0" smtClean="0"/>
              <a:t>κοινότητας ελεύθερου λογισμικού με σημαντικές επενδύσεις</a:t>
            </a:r>
            <a:r>
              <a:rPr lang="en-US" dirty="0" smtClean="0"/>
              <a:t>,</a:t>
            </a:r>
            <a:r>
              <a:rPr lang="el-GR" dirty="0" smtClean="0"/>
              <a:t> από πλευράς εταιριών (</a:t>
            </a:r>
            <a:r>
              <a:rPr lang="en-US" dirty="0" smtClean="0"/>
              <a:t>HP, IBM, Sun).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000" b="1" dirty="0" smtClean="0">
                <a:solidFill>
                  <a:srgbClr val="FF0066"/>
                </a:solidFill>
              </a:rPr>
              <a:t>2.  </a:t>
            </a:r>
            <a:r>
              <a:rPr lang="el-GR" sz="2000" dirty="0" smtClean="0"/>
              <a:t>Η εμφάνιση νέων βιώσιμων επιχειρησιακών μοντέλων </a:t>
            </a:r>
          </a:p>
          <a:p>
            <a:pPr marL="1258200" lvl="3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dirty="0" smtClean="0"/>
              <a:t>βασισμένων στο ΕΛ⁄ΛΑΚ, με περιπτώσεις εταιριών να εισάγονται στο χρηματιστήριο (</a:t>
            </a:r>
            <a:r>
              <a:rPr lang="en-US" dirty="0" smtClean="0"/>
              <a:t>Red Hat, </a:t>
            </a:r>
            <a:r>
              <a:rPr lang="en-US" dirty="0" err="1" smtClean="0"/>
              <a:t>VALinux</a:t>
            </a:r>
            <a:r>
              <a:rPr lang="en-US" dirty="0" smtClean="0"/>
              <a:t>). </a:t>
            </a:r>
            <a:r>
              <a:rPr lang="el-GR" dirty="0" smtClean="0"/>
              <a:t>Τα μοντέλα αυτά, βασίζονται κυρίως στην παροχή ποιοτικών υπηρεσιών.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000" b="1" dirty="0" smtClean="0">
                <a:solidFill>
                  <a:srgbClr val="FF0066"/>
                </a:solidFill>
              </a:rPr>
              <a:t>3.  </a:t>
            </a:r>
            <a:r>
              <a:rPr lang="el-GR" sz="2000" dirty="0" smtClean="0"/>
              <a:t>Η ανάδειξη της συνεργατικής δομής ανάπτυξης ΕΛ⁄ΛΑΚ, ως </a:t>
            </a:r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dirty="0" smtClean="0"/>
              <a:t>κατάλληλης οργανωτικής μορφής, τομέων εντάσεως γνώσης.</a:t>
            </a:r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77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μέλλον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16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Σήμερα σε ολόκληρο τον κόσμο, λειτουργούν περισσότεροι από ένα δισεκατομμύριο υπολογιστές. Το 90% λειτουργεί με </a:t>
            </a:r>
            <a:r>
              <a:rPr lang="en-US" sz="2400" dirty="0" smtClean="0"/>
              <a:t>Windows.</a:t>
            </a:r>
            <a:endParaRPr lang="el-GR" sz="24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Στην επόμενη πενταετία οι υπολογιστές προβλέπεται να διπλασιαστούν. Αυτοί που θα τους χρησιμοποιούν, θα είναι κυρίως στον Δεύτερο και στον Τρίτο Κόσμο.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Οι εκτιμήσεις λένε ότι για το επόμενο δισεκατομμύριο υπολογιστών, το 90% θα λειτουργεί με ελεύθερο λογισμικό, και αυτό θα συμβεί για καθαρά τεχνικούς και επιχειρηματικούς λόγους.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609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Πλεονεκτήματα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140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Ποιότητα, ασφάλεια, αξιοπιστία.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Ελεύθερα διαθέσιμο.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Διαλειτουργικότητα.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Δε δημιουργεί εξαρτήσεις από εταιρίες.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Υποστήριξη από μεγάλο αριθμό προγραμματιστών.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Εξοικονόμηση πόρων λόγω του χαμηλού κόστους.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Μικρές απαιτήσεις σε υλικό (</a:t>
            </a:r>
            <a:r>
              <a:rPr lang="en-US" sz="2800" dirty="0" smtClean="0"/>
              <a:t>hardware).</a:t>
            </a:r>
            <a:endParaRPr lang="el-GR" sz="280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Προσαρμοστικότητα και ευελιξία.</a:t>
            </a: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309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Αδυναμίες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Έλλειψη εξασφάλισης ανάπτυξης.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Ελλιπής πολλές φορές τεκμηρίωση.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Δυσκολία ακριβούς γνώσης υπαρχόντων προγραμμάτων, και επιπέδου ανάπτυξης.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Απουσία εφαρμογών σε ορισμένους τομείς.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Ανεπαρκής σε ορισμένες περιπτώσεις υποστήριξη </a:t>
            </a:r>
            <a:r>
              <a:rPr lang="en-US" sz="2400" dirty="0" smtClean="0"/>
              <a:t>hardware</a:t>
            </a:r>
            <a:r>
              <a:rPr lang="el-GR" sz="240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Ο μύθος ότι είναι δύσχρηστο στους «μη μυημένους», δρα αποτρεπτικά.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Ανεπαρκής διαφήμιση των προϊόντων.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Έλλειψη θεματικών καταλόγων.</a:t>
            </a: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565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Προστασία </a:t>
            </a:r>
            <a:r>
              <a:rPr lang="el-GR" b="1" dirty="0"/>
              <a:t>π</a:t>
            </a:r>
            <a:r>
              <a:rPr lang="el-GR" b="1" dirty="0" smtClean="0"/>
              <a:t>νευματικής ιδιοκτησίας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Η μεγάλη χρήση του Διαδικτύου, διαμορφώνει πλέον νέες συνθήκες, για το πώς μοιραζόμαστε αυτά που δημιουργούμε ή αγοράζουμε.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Ωστόσο, τα ψηφιακά αγαθά είναι άυλα, και έτσι όταν μοιραζόμαστε ένα αντίγραφο, δεν στερούμαστε το πρωτότυπο.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Το γνωστό </a:t>
            </a:r>
            <a:r>
              <a:rPr lang="en-US" sz="2400" dirty="0" smtClean="0"/>
              <a:t>copyright</a:t>
            </a:r>
            <a:r>
              <a:rPr lang="el-GR" sz="2400" dirty="0" smtClean="0"/>
              <a:t> ρυθμίζει τα δικαιώματα των δημιουργών.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Οι νέες συνθήκες, οδήγησαν από πολύ νωρίς σε νέες μορφές αδειοδότησης του ψηφιακού περιεχομ</a:t>
            </a:r>
            <a:r>
              <a:rPr lang="el-GR" sz="2400" dirty="0"/>
              <a:t>έ</a:t>
            </a:r>
            <a:r>
              <a:rPr lang="el-GR" sz="2400" dirty="0" smtClean="0"/>
              <a:t>νου. Το πρώτο παράδειγμα εναλλακτικής αδειοδότησης, είναι το </a:t>
            </a:r>
            <a:r>
              <a:rPr lang="en-US" sz="2400" dirty="0" err="1" smtClean="0"/>
              <a:t>copyleft</a:t>
            </a:r>
            <a:r>
              <a:rPr lang="en-US" sz="2400" dirty="0" smtClean="0"/>
              <a:t>, </a:t>
            </a:r>
            <a:r>
              <a:rPr lang="el-GR" sz="2400" dirty="0" smtClean="0"/>
              <a:t>στο οποίο ο δημιουργός επιτρέπει την ελεύθερη αντιγραφή του έργου του.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839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Άδειες χρήσης ΕΛ⁄ΛΑΚ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Οι όροι “Ελεύθερο λογισμικό ” ή “Λογισμικό Ανοιχτού Κώδικα”</a:t>
            </a:r>
            <a:r>
              <a:rPr lang="en-US" sz="2400" dirty="0" smtClean="0"/>
              <a:t> </a:t>
            </a:r>
            <a:r>
              <a:rPr lang="el-GR" sz="2400" dirty="0" smtClean="0"/>
              <a:t>δεν είναι αρκετά σαφείς, ώστε να καθορίσουν επαρκώς τον τρόπο χρήσης και διανομής του λογισμικού.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Για το λόγο αυτό δημιουργήθηκαν ειδικές άδειες, </a:t>
            </a:r>
            <a:r>
              <a:rPr lang="en-US" sz="2400" dirty="0" smtClean="0"/>
              <a:t>(GPL, LGPL, BSD, Creative Commons, </a:t>
            </a:r>
            <a:r>
              <a:rPr lang="el-GR" sz="2400" dirty="0" smtClean="0"/>
              <a:t>και τα λοιπά), όπου περιγράφονται λεπτομερώς οι όροι και τα δικαιώματα χρήσης ΕΛ⁄ΛΑΚ.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Κοινό χαρακτηριστικό όλων των αδειών ΕΛ⁄ΛΑΚ, είναι η διασφάλιση των πνευματικών δικαιωμάτων του παραγωγού - προγραμματιστή.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99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793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GPL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67544" y="1600200"/>
            <a:ext cx="8208912" cy="463711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3000" dirty="0" smtClean="0"/>
              <a:t>Η άδεια χρήσης </a:t>
            </a:r>
            <a:r>
              <a:rPr lang="en-US" sz="3000" dirty="0" smtClean="0"/>
              <a:t>GPL</a:t>
            </a:r>
            <a:r>
              <a:rPr lang="el-GR" sz="3000" dirty="0" smtClean="0"/>
              <a:t>, είναι η πιο γνωστή και διαδεδομένη άδεια ΕΛ⁄ΛΑΚ. Τα βασικά χαρακτηριστικά της είναι: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b="1" dirty="0" smtClean="0">
                <a:solidFill>
                  <a:srgbClr val="FF0066"/>
                </a:solidFill>
              </a:rPr>
              <a:t>1.  </a:t>
            </a:r>
            <a:r>
              <a:rPr lang="el-GR" sz="2600" dirty="0" smtClean="0"/>
              <a:t>Ο πηγαίος κώδικας πρέπει να είναι εύκολα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dirty="0" smtClean="0"/>
              <a:t>προσβάσιμος από το χρήστη.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b="1" dirty="0" smtClean="0">
                <a:solidFill>
                  <a:srgbClr val="FF0066"/>
                </a:solidFill>
              </a:rPr>
              <a:t>2.  </a:t>
            </a:r>
            <a:r>
              <a:rPr lang="el-GR" sz="2600" dirty="0" smtClean="0"/>
              <a:t>Η άδεια </a:t>
            </a:r>
            <a:r>
              <a:rPr lang="en-US" sz="2600" dirty="0" smtClean="0"/>
              <a:t>GPL </a:t>
            </a:r>
            <a:r>
              <a:rPr lang="el-GR" sz="2600" dirty="0" smtClean="0"/>
              <a:t>πρέπει να διανέμεται μαζί με το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dirty="0" smtClean="0"/>
              <a:t>λογισμικό.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b="1" dirty="0" smtClean="0">
                <a:solidFill>
                  <a:srgbClr val="FF0066"/>
                </a:solidFill>
              </a:rPr>
              <a:t>3.  </a:t>
            </a:r>
            <a:r>
              <a:rPr lang="el-GR" sz="2600" dirty="0" smtClean="0"/>
              <a:t>Οι τροποποιήσεις επιτρέπονται εφόσον δηλώνεται, τι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2600" dirty="0" smtClean="0"/>
              <a:t>αλλαγή έχει γίνει, πότε, και από ποιούς.</a:t>
            </a:r>
          </a:p>
          <a:p>
            <a:pPr marL="91440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600" b="1" dirty="0" smtClean="0">
                <a:solidFill>
                  <a:srgbClr val="FF0066"/>
                </a:solidFill>
              </a:rPr>
              <a:t>4.  </a:t>
            </a:r>
            <a:r>
              <a:rPr lang="el-GR" sz="2600" dirty="0" smtClean="0"/>
              <a:t>Οι παραγόμενες από το λογισμικό εργασίες </a:t>
            </a:r>
          </a:p>
          <a:p>
            <a:pPr marL="1371600" lvl="3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600" dirty="0" smtClean="0"/>
              <a:t>επιτρέπονται, αλλά πρέπει να δημοσιευθούν πάλι υπό την άδεια </a:t>
            </a:r>
            <a:r>
              <a:rPr lang="en-US" sz="2600" dirty="0" smtClean="0"/>
              <a:t>GPL.</a:t>
            </a:r>
            <a:endParaRPr lang="el-GR" sz="26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LGPL</a:t>
            </a:r>
            <a:endParaRPr lang="en-US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 smtClean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Η άδεια χρήσης </a:t>
            </a:r>
            <a:r>
              <a:rPr lang="en-US" dirty="0" smtClean="0"/>
              <a:t>LGPL</a:t>
            </a:r>
            <a:r>
              <a:rPr lang="el-GR" dirty="0" smtClean="0"/>
              <a:t> επιτρέπει στο κλειστό λογισμικό, να χρησιμοποιήσει βιβλιοθήκες ελεύθερου λογισμικού, χωρίς τον όρο επαναδιανομής του παραγόμενου λογισμικού, που επιβάλλεται από τη </a:t>
            </a:r>
            <a:r>
              <a:rPr lang="en-US" dirty="0" smtClean="0"/>
              <a:t>GPL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31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BSD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Η άδεια </a:t>
            </a:r>
            <a:r>
              <a:rPr lang="en-US" sz="2800" dirty="0" smtClean="0"/>
              <a:t>BSD </a:t>
            </a:r>
            <a:r>
              <a:rPr lang="el-GR" sz="2800" dirty="0" smtClean="0"/>
              <a:t>αναπτύχθηκε από το πανεπιστήμιο </a:t>
            </a:r>
            <a:r>
              <a:rPr lang="en-US" sz="2800" dirty="0" smtClean="0"/>
              <a:t>Berkeley </a:t>
            </a:r>
            <a:r>
              <a:rPr lang="el-GR" sz="2800" dirty="0" smtClean="0"/>
              <a:t>στην Καλιφόρνια.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Είναι μία από τις πιο</a:t>
            </a:r>
            <a:r>
              <a:rPr lang="el-GR" sz="2800" dirty="0"/>
              <a:t> </a:t>
            </a:r>
            <a:r>
              <a:rPr lang="el-GR" sz="2800" dirty="0" smtClean="0"/>
              <a:t>«ελεύθερες» άδειες.</a:t>
            </a:r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Επιτρέπει ανάγνωση, τροποποίηση, και αναδημοσίευση ενός προγράμματος, υπό οποιαδήποτε άδεια, με ή χωρίς τον πηγαίο κώδικα, σε εμπορικά ή μη εμπορικά πακέτα.</a:t>
            </a:r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Ως αποτέλεσμα της ελευθερίας που δίνει, πολλά κλειστά ιδιόκτητα λογισμικά, έχουν κομμάτια βασισμένα σε λογισμικά </a:t>
            </a:r>
            <a:r>
              <a:rPr lang="en-US" sz="2800" dirty="0" smtClean="0"/>
              <a:t>BSD.</a:t>
            </a: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796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Apache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Η άδεια </a:t>
            </a:r>
            <a:r>
              <a:rPr lang="en-US" dirty="0" smtClean="0"/>
              <a:t>Apache</a:t>
            </a:r>
            <a:r>
              <a:rPr lang="el-GR" dirty="0" smtClean="0"/>
              <a:t>, με την οποία διανέμεται ο </a:t>
            </a:r>
            <a:r>
              <a:rPr lang="en-US" dirty="0" smtClean="0"/>
              <a:t>HTTP</a:t>
            </a:r>
            <a:r>
              <a:rPr lang="el-GR" dirty="0" smtClean="0"/>
              <a:t> εξυπηρετητής </a:t>
            </a:r>
            <a:r>
              <a:rPr lang="en-US" dirty="0" smtClean="0"/>
              <a:t>Apache</a:t>
            </a:r>
            <a:r>
              <a:rPr lang="el-GR" dirty="0" smtClean="0"/>
              <a:t>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2800" b="1" dirty="0" smtClean="0">
                <a:solidFill>
                  <a:srgbClr val="FF0066"/>
                </a:solidFill>
              </a:rPr>
              <a:t>1.  </a:t>
            </a:r>
            <a:r>
              <a:rPr lang="el-GR" sz="2800" dirty="0" smtClean="0"/>
              <a:t>Επιτρέπει την αναδιανομή και τροποποίηση </a:t>
            </a:r>
          </a:p>
          <a:p>
            <a:pPr marL="1371600" lvl="3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2800" dirty="0" smtClean="0"/>
              <a:t>του λογισμικού. </a:t>
            </a:r>
          </a:p>
          <a:p>
            <a:pPr marL="91440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800" b="1" dirty="0">
                <a:solidFill>
                  <a:srgbClr val="FF0066"/>
                </a:solidFill>
              </a:rPr>
              <a:t>2</a:t>
            </a:r>
            <a:r>
              <a:rPr lang="el-GR" sz="2800" b="1" dirty="0" smtClean="0">
                <a:solidFill>
                  <a:srgbClr val="FF0066"/>
                </a:solidFill>
              </a:rPr>
              <a:t>.  </a:t>
            </a:r>
            <a:r>
              <a:rPr lang="el-GR" sz="2800" dirty="0" smtClean="0"/>
              <a:t>Απαγορεύει τη χρήση υλικού, που σχετίζεται </a:t>
            </a:r>
          </a:p>
          <a:p>
            <a:pPr marL="1371600" lvl="3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2800" dirty="0" smtClean="0"/>
              <a:t>με πατέντες λογισμικού.</a:t>
            </a:r>
          </a:p>
          <a:p>
            <a:pPr marL="91440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800" b="1" dirty="0" smtClean="0">
                <a:solidFill>
                  <a:srgbClr val="FF0066"/>
                </a:solidFill>
              </a:rPr>
              <a:t>3.  </a:t>
            </a:r>
            <a:r>
              <a:rPr lang="el-GR" sz="2800" dirty="0" smtClean="0"/>
              <a:t>Απαλλάσσει το δημιουργό από κάθε ευθύνη, </a:t>
            </a:r>
          </a:p>
          <a:p>
            <a:pPr marL="1371600" lvl="3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800" dirty="0" smtClean="0"/>
              <a:t>σχετική με τη χρήση του προγράμματος.</a:t>
            </a: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7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MIT</a:t>
            </a:r>
            <a:endParaRPr lang="en-US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Η άδεια </a:t>
            </a:r>
            <a:r>
              <a:rPr lang="en-US" sz="2800" dirty="0" smtClean="0"/>
              <a:t>MIT</a:t>
            </a:r>
            <a:r>
              <a:rPr lang="el-GR" sz="2800" dirty="0" smtClean="0"/>
              <a:t>, επιτρέπει την τροποποίηση και την αναδιανομή του προγράμματος, με οποιονδήποτε τρόπο, υπό οποιαδήποτε άδεια, για οποιονδήποτε σκοπό.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Το πιο γνωστό πρόγραμμα που τη χρησιμοποιεί, είναι το παραθυρικό περιβάλλον στις περισσότερες διανομές </a:t>
            </a:r>
            <a:r>
              <a:rPr lang="en-US" dirty="0" smtClean="0"/>
              <a:t>Linux (X Windows System).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27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Άδεια χρήσης </a:t>
            </a:r>
            <a:r>
              <a:rPr lang="en-US" b="1" dirty="0" smtClean="0"/>
              <a:t>MPL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Η </a:t>
            </a:r>
            <a:r>
              <a:rPr lang="en-US" sz="2800" dirty="0" smtClean="0"/>
              <a:t>MPL</a:t>
            </a:r>
            <a:r>
              <a:rPr lang="el-GR" sz="2800" dirty="0" smtClean="0"/>
              <a:t> είναι η άδεια, με την οποία εξέδωσε η εταιρία</a:t>
            </a:r>
            <a:r>
              <a:rPr lang="en-US" sz="2800" dirty="0" smtClean="0"/>
              <a:t> Netscape</a:t>
            </a:r>
            <a:r>
              <a:rPr lang="el-GR" sz="2800" dirty="0" smtClean="0"/>
              <a:t>,</a:t>
            </a:r>
            <a:r>
              <a:rPr lang="en-US" sz="2800" dirty="0" smtClean="0"/>
              <a:t> </a:t>
            </a:r>
            <a:r>
              <a:rPr lang="el-GR" sz="2800" dirty="0" smtClean="0"/>
              <a:t>τον πηγαίο κώδικα του </a:t>
            </a:r>
            <a:r>
              <a:rPr lang="en-US" sz="2800" dirty="0" smtClean="0"/>
              <a:t>Mozilla Browser. </a:t>
            </a:r>
            <a:endParaRPr lang="el-GR" sz="2800" dirty="0" smtClean="0"/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Η άδεια </a:t>
            </a:r>
            <a:r>
              <a:rPr lang="en-US" dirty="0" smtClean="0"/>
              <a:t>MPL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μπορεί να ενσωματωθεί  σε προϊόντα κλειστού λογισμικού.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Τα βασικά στοιχεία της </a:t>
            </a:r>
            <a:r>
              <a:rPr lang="en-US" dirty="0" smtClean="0"/>
              <a:t>MPL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είναι παρόμοια με αυτά της </a:t>
            </a:r>
            <a:r>
              <a:rPr lang="en-US" dirty="0" smtClean="0"/>
              <a:t>LGPL.</a:t>
            </a:r>
            <a:endParaRPr lang="el-GR" dirty="0" smtClean="0"/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Παρόμοια άδεια εξέδωσαν οι εταιρίες </a:t>
            </a:r>
            <a:r>
              <a:rPr lang="en-US" dirty="0" smtClean="0"/>
              <a:t>IBM </a:t>
            </a:r>
            <a:r>
              <a:rPr lang="el-GR" dirty="0" smtClean="0"/>
              <a:t>και </a:t>
            </a:r>
            <a:r>
              <a:rPr lang="en-US" dirty="0" smtClean="0"/>
              <a:t>Sun.</a:t>
            </a:r>
            <a:endParaRPr lang="el-GR" dirty="0" smtClean="0"/>
          </a:p>
          <a:p>
            <a:pPr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Όλες αυτές οι άδειες,</a:t>
            </a:r>
            <a:r>
              <a:rPr lang="en-US" sz="2800" dirty="0" smtClean="0"/>
              <a:t> </a:t>
            </a:r>
            <a:r>
              <a:rPr lang="el-GR" sz="2800" dirty="0" smtClean="0"/>
              <a:t>είναι εγκεκριμένες από το Ινστιτούτο Ανοιχτού Κώδικα </a:t>
            </a:r>
            <a:r>
              <a:rPr lang="en-US" sz="2800" dirty="0" smtClean="0"/>
              <a:t>(OSI).</a:t>
            </a:r>
            <a:endParaRPr lang="el-GR" sz="2800" dirty="0" smtClean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843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Άδειες χρήσης </a:t>
            </a:r>
            <a:r>
              <a:rPr lang="en-US" b="1" dirty="0" smtClean="0"/>
              <a:t>Creative Commons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Οι άδειες </a:t>
            </a:r>
            <a:r>
              <a:rPr lang="en-US" sz="2400" dirty="0" smtClean="0"/>
              <a:t>Creative Commons</a:t>
            </a:r>
            <a:r>
              <a:rPr lang="el-GR" sz="2400" dirty="0" smtClean="0"/>
              <a:t>, δίνουν την ευχέρεια στον παραγωγό να υποδεικνύει τα δικαιώματα χρήσης του έργου του, όπως:</a:t>
            </a:r>
          </a:p>
          <a:p>
            <a:pPr lvl="2" indent="-34200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Την εξουσία εγγραφής και αναπαραγωγής.</a:t>
            </a:r>
          </a:p>
          <a:p>
            <a:pPr lvl="2" indent="-34200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Την εξουσία δημιουργίας παράγωγων έργων ή χρήσης μερών του έργου. </a:t>
            </a:r>
          </a:p>
          <a:p>
            <a:pPr lvl="2" indent="-342000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Την εξουσία διανομής.</a:t>
            </a:r>
          </a:p>
          <a:p>
            <a:pPr lvl="2" indent="-3420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Την εξουσία οικονομικής εκμετάλλευσης.</a:t>
            </a:r>
          </a:p>
          <a:p>
            <a:pPr indent="-3420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Υποστηρίζουν την ιδέα των ανοιχτών αδειών χρήσης και άλλων προϊόντων, εκτός του λογισμικού, όπως:</a:t>
            </a:r>
          </a:p>
          <a:p>
            <a:pPr lvl="2" indent="-342000">
              <a:lnSpc>
                <a:spcPct val="90000"/>
              </a:lnSpc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000" dirty="0" smtClean="0"/>
              <a:t>Φωτογραφιών, μουσικών,  λογοτεχνικών και άλλων καλλιτεχνικών έργων, και συγγενικών δικαιωμάτων πνευματικής ιδιοκτησίας (όπως η εκτέλεση μουσικής ή το ανέβασμα θεατρικών παραστάσεων).</a:t>
            </a:r>
            <a:endParaRPr lang="el-GR" sz="20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7856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Αναμενόμενα οφέλη χρήσης ΕΛ⁄ΛΑΚ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1600" dirty="0" smtClean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Επιλέγονται λύσεις με γνώμονα τη μέγιστη δυνατή απόδοση, και την ελαχιστοποίηση του κόστους.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Συμβάλλει στην προώθηση και διατήρηση της διαλειτουργικότητας, μεταξύ των συστημάτων.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Συντελεί στην απεξάρτηση από ένα και μόνο προμηθευτή.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Βελτιώνει την ποιότητα των παρεχομένων υπηρεσιών.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Δημιουργεί και αξιοποιεί εξειδικευμένο ανθρώπινο δυναμικό.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Εξοικονομεί πόρους από την μη-πληρωμή δικαιωμάτων χρήσης.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712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Συμπεράσματα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Όλα τα τεχνολογικά επιτεύγματα είναι αποτέλεσμα ανταλλαγής ιδεών, μελετών, και έρευνας.</a:t>
            </a:r>
          </a:p>
          <a:p>
            <a:pPr>
              <a:spcBef>
                <a:spcPts val="0"/>
              </a:spcBef>
              <a:spcAft>
                <a:spcPts val="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Βασικός στόχος είναι η δημιουργία καλύτερου λογισμικού, και η βελτίωση της γνώσης.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Το ΕΛ⁄ΛΑΚ αποτελεί μία εναλλακτική πρόταση ανάπτυξης και εξέλιξης λογισμικών, η οποία:</a:t>
            </a:r>
          </a:p>
          <a:p>
            <a:pPr marL="801000" lvl="2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1.  </a:t>
            </a:r>
            <a:r>
              <a:rPr lang="el-GR" dirty="0" smtClean="0"/>
              <a:t>Ενθαρρύνει τον εθελοντισμό και τη συνεργασία.</a:t>
            </a:r>
          </a:p>
          <a:p>
            <a:pPr marL="801000" lvl="2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2.  </a:t>
            </a:r>
            <a:r>
              <a:rPr lang="el-GR" dirty="0" smtClean="0"/>
              <a:t>Υποστηρίζει την ελευθερία στη μάθηση και τη γνώση.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3.  </a:t>
            </a:r>
            <a:r>
              <a:rPr lang="el-GR" dirty="0" smtClean="0"/>
              <a:t>Με μηδενικό ή χαμηλό κόστος απόκτησης και χρήσης, </a:t>
            </a:r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400" dirty="0" smtClean="0"/>
              <a:t>προσφέρει αξιοπιστία και σταθερότητα στη λειτουργία.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48283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όγδοης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3940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968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endParaRPr lang="el-GR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dirty="0" smtClean="0"/>
              <a:t>Να </a:t>
            </a:r>
            <a:r>
              <a:rPr lang="el-GR" dirty="0"/>
              <a:t>γνωρίζουν τι είναι το </a:t>
            </a:r>
            <a:r>
              <a:rPr lang="el-GR" dirty="0" smtClean="0"/>
              <a:t>Ελεύθερο Λογισμικό, </a:t>
            </a:r>
            <a:r>
              <a:rPr lang="el-GR" dirty="0"/>
              <a:t>και ποιες είναι οι αρχές ανάπτυξης και αδειοδότησης. </a:t>
            </a: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65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</a:t>
            </a:r>
            <a:r>
              <a:rPr lang="el-GR" sz="2800" i="1" dirty="0" smtClean="0">
                <a:solidFill>
                  <a:srgbClr val="0070C0"/>
                </a:solidFill>
              </a:rPr>
              <a:t> Το ΕΛ⁄ΛΑΚ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8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Η Πνευματική </a:t>
            </a:r>
            <a:r>
              <a:rPr lang="el-GR" sz="2800" i="1" dirty="0">
                <a:solidFill>
                  <a:srgbClr val="0070C0"/>
                </a:solidFill>
              </a:rPr>
              <a:t>Ι</a:t>
            </a:r>
            <a:r>
              <a:rPr lang="el-GR" sz="2800" i="1" dirty="0" smtClean="0">
                <a:solidFill>
                  <a:srgbClr val="0070C0"/>
                </a:solidFill>
              </a:rPr>
              <a:t>διοκτησία και οι Άδειες Χρήσης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περιεχομένου 3">
            <a:hlinkClick r:id="rId6" action="ppaction://hlinksldjump" tooltip="Μετάβαση στη Διαφάνεια 27"/>
          </p:cNvPr>
          <p:cNvSpPr/>
          <p:nvPr/>
        </p:nvSpPr>
        <p:spPr>
          <a:xfrm>
            <a:off x="809255" y="3429000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 Οφέλη και Συμπεράσματα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647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Το Ελεύθερο Λογισμικό / Λογισμικό Ανοιχτού Κώδικα ή εν συντομία ΕΛ⁄ΛΑΚ, αποτελεί μία εναλλακτική πρόταση ανάπτυξης και εξέλιξης λογισμικών, με ιδιαίτερη δυναμική σε παγκόσμιο επίπεδο.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Το γεγονός αυτό οφείλεται:</a:t>
            </a:r>
          </a:p>
          <a:p>
            <a:pPr marL="85725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000" b="1" dirty="0" smtClean="0">
                <a:solidFill>
                  <a:srgbClr val="FF0066"/>
                </a:solidFill>
              </a:rPr>
              <a:t>1.  </a:t>
            </a:r>
            <a:r>
              <a:rPr lang="el-GR" sz="2000" dirty="0" smtClean="0"/>
              <a:t>στη ραγδαία ανάπτυξη του Διαδικτύου,</a:t>
            </a:r>
          </a:p>
          <a:p>
            <a:pPr marL="85725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000" b="1" dirty="0" smtClean="0">
                <a:solidFill>
                  <a:srgbClr val="FF0066"/>
                </a:solidFill>
              </a:rPr>
              <a:t>2.  </a:t>
            </a:r>
            <a:r>
              <a:rPr lang="el-GR" sz="2000" dirty="0" smtClean="0"/>
              <a:t>στην αυξανόμενη υποστήριξη και προώθηση του ΕΛ⁄ΛΑΚ, από </a:t>
            </a:r>
          </a:p>
          <a:p>
            <a:pPr marL="1314450" lvl="3" indent="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None/>
            </a:pPr>
            <a:r>
              <a:rPr lang="el-GR" dirty="0" smtClean="0"/>
              <a:t>επιχειρήσεις, ακαδημαϊκά ιδρύματα, και κυβερνήσεις.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400" dirty="0" smtClean="0"/>
              <a:t>Μέσω της ελεύθερης διακίνησης κάθε είδους λογισμικού, ενθαρρύνει τον εθελοντισμό και τη συνεργασία, και υποστηρίζει την ελευθερία στη μάθηση και τη γνώση.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85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ΕΛ⁄ΛΑΚ με δυο λόγια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Ελεύθερο είναι το λογισμικό που ο καθένας μπορεί ελεύθερα - αλλά όχι απαραιτήτως δωρεάν - να χρησιμοποιεί, να αντιγράφει, να διανέμει, και να τροποποιεί, ανάλογα με τις ανάγκες του.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Αποτελεί μία κίνηση </a:t>
            </a:r>
            <a:r>
              <a:rPr lang="en-US" sz="2800" dirty="0" smtClean="0"/>
              <a:t>-</a:t>
            </a:r>
            <a:r>
              <a:rPr lang="el-GR" sz="2800" dirty="0" smtClean="0"/>
              <a:t> </a:t>
            </a:r>
            <a:r>
              <a:rPr lang="el-GR" sz="2800" dirty="0" smtClean="0"/>
              <a:t>πρωτοβουλία πολιτών.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Χαρακτηριστικά παραδείγματα ΕΛ⁄ΛΑΚ αποτελούν:</a:t>
            </a:r>
          </a:p>
          <a:p>
            <a:pPr marL="857250" lvl="2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1.  </a:t>
            </a:r>
            <a:r>
              <a:rPr lang="el-GR" dirty="0" smtClean="0"/>
              <a:t>το </a:t>
            </a:r>
            <a:r>
              <a:rPr lang="en-US" dirty="0" smtClean="0"/>
              <a:t>Linux </a:t>
            </a:r>
            <a:r>
              <a:rPr lang="el-GR" dirty="0" smtClean="0"/>
              <a:t>(αντίπαλο δέος των </a:t>
            </a:r>
            <a:r>
              <a:rPr lang="en-US" dirty="0" smtClean="0"/>
              <a:t>Windows</a:t>
            </a:r>
            <a:r>
              <a:rPr lang="el-GR" dirty="0" smtClean="0"/>
              <a:t>),</a:t>
            </a:r>
          </a:p>
          <a:p>
            <a:pPr marL="857250" lvl="2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2.  </a:t>
            </a:r>
            <a:r>
              <a:rPr lang="el-GR" dirty="0" smtClean="0"/>
              <a:t>το </a:t>
            </a:r>
            <a:r>
              <a:rPr lang="en-US" dirty="0" smtClean="0"/>
              <a:t>Firefox </a:t>
            </a:r>
            <a:r>
              <a:rPr lang="el-GR" dirty="0" smtClean="0"/>
              <a:t>(αντίπαλο του </a:t>
            </a:r>
            <a:r>
              <a:rPr lang="en-US" dirty="0" smtClean="0"/>
              <a:t>Internet Explorer)</a:t>
            </a:r>
            <a:r>
              <a:rPr lang="el-GR" dirty="0" smtClean="0"/>
              <a:t>, και</a:t>
            </a:r>
          </a:p>
          <a:p>
            <a:pPr marL="857250" lvl="2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b="1" dirty="0" smtClean="0">
                <a:solidFill>
                  <a:srgbClr val="FF0066"/>
                </a:solidFill>
              </a:rPr>
              <a:t>3.  </a:t>
            </a:r>
            <a:r>
              <a:rPr lang="el-GR" dirty="0" smtClean="0"/>
              <a:t>το </a:t>
            </a:r>
            <a:r>
              <a:rPr lang="en-US" dirty="0" smtClean="0"/>
              <a:t>Open Office </a:t>
            </a:r>
            <a:r>
              <a:rPr lang="el-GR" dirty="0" smtClean="0"/>
              <a:t>(αντίστοιχο του </a:t>
            </a:r>
            <a:r>
              <a:rPr lang="en-US" dirty="0" smtClean="0"/>
              <a:t>Microsoft Office).</a:t>
            </a:r>
            <a:endParaRPr lang="el-GR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31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Ορισμός ΕΛ⁄ΛΑΚ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Σημαντικό κίνημα ανάπτυξης, εξέλιξης, χρήσης, και διάθεσης λογισμικού.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Επηρεάζει τις τεχνολογικές κατευθύνσεις και επιλογές, στο χώρο της πληροφορικής διεθνώς.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ΕΛ⁄ΛΑΚ σημαίνει ότι:</a:t>
            </a:r>
          </a:p>
          <a:p>
            <a:pPr marL="1200150" lvl="2" indent="-3429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/>
              <a:t>Ε</a:t>
            </a:r>
            <a:r>
              <a:rPr lang="el-GR" dirty="0" smtClean="0"/>
              <a:t>ίναι διαθέσιμος ο πηγαίος κώδικας.</a:t>
            </a:r>
          </a:p>
          <a:p>
            <a:pPr marL="1200150" lvl="2" indent="-3429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/>
              <a:t>Ο</a:t>
            </a:r>
            <a:r>
              <a:rPr lang="el-GR" dirty="0" smtClean="0"/>
              <a:t> πηγαίος κώδικας μπορεί να χρησιμοποιηθεί, να </a:t>
            </a:r>
          </a:p>
          <a:p>
            <a:pPr marL="1314450" lvl="3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2400" dirty="0" smtClean="0"/>
              <a:t>αντιγραφεί, και να διανεμηθεί ελεύθερα, με ή χωρίς αλλαγές, χωρίς χρέωση απόκτησης άδειας.</a:t>
            </a:r>
            <a:endParaRPr lang="el-GR" sz="24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473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Μοντέλο ανάπτυξης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Ανοιχτό μοντέλο ανάπτυξης, κατά το πρότυπο ανάπτυξης των επιστημονικών εργασιών, στην ακαδημαϊκή κοινότητα.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Ανοιχτό δίκτυο ‘εθελοντών’ προγραμματιστών, οι οποίοι αναπτύσσουν και διορθώνουν, τον κώδικα παράλληλα.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Ο κώδικας διορθώνεται και εμπλουτίζεται, και νέες εκδόσεις κυκλοφορούν ταχύτατα, με μεγάλη συχνότητα.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Το ΕΛ⁄ΛΑΚ, όπως και η γνώση, ανήκει  σε όλους.</a:t>
            </a:r>
            <a:endParaRPr lang="el-GR" sz="2800" dirty="0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627784" y="6356351"/>
            <a:ext cx="3888432" cy="313009"/>
          </a:xfrm>
        </p:spPr>
        <p:txBody>
          <a:bodyPr/>
          <a:lstStyle/>
          <a:p>
            <a:r>
              <a:rPr lang="el-GR" sz="1400" dirty="0" smtClean="0">
                <a:solidFill>
                  <a:prstClr val="black"/>
                </a:solidFill>
              </a:rPr>
              <a:t>Ελεύθερο Λογισμικό / Λογισμικό Ανοιχτού Κώδικα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9635-ABA2-41BC-9245-83145FA3D55E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38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10:53:59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5,7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8,7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5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5,7,"/>
</p:tagLst>
</file>

<file path=ppt/theme/theme1.xml><?xml version="1.0" encoding="utf-8"?>
<a:theme xmlns:a="http://schemas.openxmlformats.org/drawingml/2006/main" name="Θέμα του Office">
  <a:themeElements>
    <a:clrScheme name="Προσαρμοσμένο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3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88E4853B-37A5-49A8-8F21-10153F55919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2112</Words>
  <Application>Microsoft Office PowerPoint</Application>
  <PresentationFormat>Προβολή στην οθόνη (4:3)</PresentationFormat>
  <Paragraphs>231</Paragraphs>
  <Slides>29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Εισαγωγή</vt:lpstr>
      <vt:lpstr>Το ΕΛ⁄ΛΑΚ με δυο λόγια</vt:lpstr>
      <vt:lpstr>Ορισμός ΕΛ⁄ΛΑΚ</vt:lpstr>
      <vt:lpstr>Μοντέλο ανάπτυξης</vt:lpstr>
      <vt:lpstr>Το ΕΛ⁄ΛΑΚ ως Ιδεολογία</vt:lpstr>
      <vt:lpstr>Ελεύθερο Λογισμικό</vt:lpstr>
      <vt:lpstr>Λογισμικό Ανοιχτού Κώδικα</vt:lpstr>
      <vt:lpstr>Παγκόσμια τάση</vt:lpstr>
      <vt:lpstr>Εξέλιξη</vt:lpstr>
      <vt:lpstr>Το μέλλον</vt:lpstr>
      <vt:lpstr>Πλεονεκτήματα</vt:lpstr>
      <vt:lpstr>Αδυναμίες</vt:lpstr>
      <vt:lpstr>Προστασία πνευματικής ιδιοκτησίας</vt:lpstr>
      <vt:lpstr>Άδειες χρήσης ΕΛ⁄ΛΑΚ</vt:lpstr>
      <vt:lpstr>Άδεια χρήσης GPL</vt:lpstr>
      <vt:lpstr>Άδεια χρήσης LGPL</vt:lpstr>
      <vt:lpstr>Άδεια χρήσης BSD</vt:lpstr>
      <vt:lpstr>Άδεια χρήσης Apache</vt:lpstr>
      <vt:lpstr>Άδεια χρήσης MIT</vt:lpstr>
      <vt:lpstr>Άδεια χρήσης MPL</vt:lpstr>
      <vt:lpstr>Άδειες χρήσης Creative Commons</vt:lpstr>
      <vt:lpstr>Αναμενόμενα οφέλη χρήσης ΕΛ⁄ΛΑΚ</vt:lpstr>
      <vt:lpstr>Συμπεράσματα</vt:lpstr>
      <vt:lpstr>Τέλος όγδοης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Ελεύθερο Λογισμικό - Λογισμικό Ανοιχτού Κώδικα. Το πραγματολογικό μοντέλο εισαγωγής της Πληροφορικής στην Εκπαίδευση</dc:subject>
  <dc:creator>Γεώργιος Σούλτης</dc:creator>
  <cp:keywords>Ελεύθερο λογισμικό, λογισμικό ανοικτού κώδικα, πραγματολογικό μοντέλο</cp:keywords>
  <dc:description>Ελεύθερο Λογισμικό και λογισμικό στην εκπαίδευση. Το πραγματολογικό Μοντέλο εισαγωγής της πληροφορικής στην εκπαίδευση. Ο υπολογιστής και τα εποπτικά μέσα διδασκαλίας. Ο υπολογιστής σαν εργαλείο για το δάσκαλο. Ο υπολογιστής σαν εργαλείο για το μαθητή.</dc:description>
  <cp:lastModifiedBy>Georgia</cp:lastModifiedBy>
  <cp:revision>60</cp:revision>
  <dcterms:created xsi:type="dcterms:W3CDTF">2013-10-16T06:20:55Z</dcterms:created>
  <dcterms:modified xsi:type="dcterms:W3CDTF">2013-11-07T16:34:22Z</dcterms:modified>
  <cp:category>Εκπαιδευτικό υλικό</cp:category>
  <cp:contentStatus>Τελικό</cp:contentStatus>
</cp:coreProperties>
</file>