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256" r:id="rId3"/>
    <p:sldId id="403" r:id="rId4"/>
    <p:sldId id="315" r:id="rId5"/>
    <p:sldId id="261" r:id="rId6"/>
    <p:sldId id="262" r:id="rId7"/>
    <p:sldId id="264" r:id="rId8"/>
    <p:sldId id="266" r:id="rId9"/>
    <p:sldId id="396" r:id="rId10"/>
    <p:sldId id="397" r:id="rId11"/>
    <p:sldId id="398" r:id="rId12"/>
    <p:sldId id="399" r:id="rId13"/>
    <p:sldId id="400" r:id="rId14"/>
    <p:sldId id="401" r:id="rId15"/>
    <p:sldId id="265" r:id="rId16"/>
    <p:sldId id="274" r:id="rId17"/>
    <p:sldId id="288" r:id="rId18"/>
    <p:sldId id="277" r:id="rId19"/>
    <p:sldId id="269" r:id="rId20"/>
    <p:sldId id="278" r:id="rId21"/>
    <p:sldId id="402" r:id="rId22"/>
    <p:sldId id="280"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412434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30701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218508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hyperlink" Target="https://www.google.gr/imghp?hl=el&amp;tab=wi&amp;ei=Z2ktVv-1NYO5swHG2rH4Ag&amp;ved=0CBEQqi4oA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hyperlink" Target="http://www.edulll.gr/" TargetMode="External"/><Relationship Id="rId5" Type="http://schemas.openxmlformats.org/officeDocument/2006/relationships/image" Target="../media/image15.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254001"/>
          </a:xfrm>
        </p:spPr>
        <p:txBody>
          <a:bodyPr/>
          <a:lstStyle/>
          <a:p>
            <a:r>
              <a:rPr lang="el-GR" dirty="0"/>
              <a:t>Γενική Μικροβιολογία </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492896"/>
            <a:ext cx="7776864" cy="4056856"/>
          </a:xfrm>
        </p:spPr>
        <p:txBody>
          <a:bodyPr>
            <a:noAutofit/>
          </a:bodyPr>
          <a:lstStyle/>
          <a:p>
            <a:r>
              <a:rPr lang="el-GR" sz="2800" b="1" dirty="0"/>
              <a:t>Ενότητα </a:t>
            </a:r>
            <a:r>
              <a:rPr lang="en-US" sz="2800" b="1" dirty="0" smtClean="0"/>
              <a:t>8</a:t>
            </a:r>
            <a:r>
              <a:rPr lang="el-GR" sz="2800" b="1" dirty="0" smtClean="0"/>
              <a:t>: </a:t>
            </a:r>
            <a:r>
              <a:rPr lang="el-GR" sz="2800" dirty="0" smtClean="0"/>
              <a:t>Στοιχεία Ιολογίας και Παρασιτολογίας</a:t>
            </a:r>
            <a:r>
              <a:rPr lang="el-GR" sz="2800" b="1" dirty="0" smtClean="0"/>
              <a:t>.</a:t>
            </a:r>
          </a:p>
          <a:p>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Ιωάννης </a:t>
            </a:r>
            <a:r>
              <a:rPr lang="el-GR" sz="2800" dirty="0" err="1"/>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Τεχνολογίας 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24136"/>
          </a:xfrm>
        </p:spPr>
        <p:txBody>
          <a:bodyPr>
            <a:noAutofit/>
          </a:bodyPr>
          <a:lstStyle/>
          <a:p>
            <a:pPr eaLnBrk="0" hangingPunct="0"/>
            <a:r>
              <a:rPr lang="el-GR" dirty="0">
                <a:latin typeface="+mn-lt"/>
              </a:rPr>
              <a:t>Μολυσματικός κύκλος των </a:t>
            </a:r>
            <a:r>
              <a:rPr lang="el-GR" dirty="0" smtClean="0">
                <a:latin typeface="+mn-lt"/>
              </a:rPr>
              <a:t>ιών (1 από 2)</a:t>
            </a:r>
            <a:endParaRPr lang="el-GR" dirty="0">
              <a:latin typeface="+mn-lt"/>
            </a:endParaRPr>
          </a:p>
        </p:txBody>
      </p:sp>
      <p:sp>
        <p:nvSpPr>
          <p:cNvPr id="20" name="Rectangle 17" descr="Στάδια:&#10;DNA ιός, Οι DNA ιοί, όπως οι ερπητοϊοί, έχουν το δικό τους DNA και χρησιμοποιούν μόνο τον κυτταρικό μηχανισμό του ξενιτή για να δημιουργήσουν περισσότερο DNA και ιικές πρωτείνες και γλυκοπρωτείνες. Ακολούθως, αυτές συνθέτουν νέα ιικά σωματίδια.&#10;RNA ιός. Οι RΝΑ ρετροϊιοί (παραδείγματος χάρην o HIV) πρώτα δημιουργούν ιικό DNA χρησιμοποιώντας την αντίστροφη μεταγραφάση τους, εισάγουν αυτό το DNA εντός του γενετικού υλικού του ξενιστή, έτσι ώστε να μπορεί να μεταγραφεί σε ιικό RNA και, ακολούθως, μεταφράζουν ορισμένο από το μετάγραφο RNA σε ιικές πρωτείνες. Μετά, η ιική πρωτείνη και το RNA συνθέτουν νέα σωματίδια και απελευθερώνονται.&#10;&#10;"/>
          <p:cNvSpPr txBox="1">
            <a:spLocks noChangeArrowheads="1"/>
          </p:cNvSpPr>
          <p:nvPr/>
        </p:nvSpPr>
        <p:spPr>
          <a:xfrm>
            <a:off x="543719" y="980728"/>
            <a:ext cx="8219256" cy="54361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l-GR" sz="2800" dirty="0" smtClean="0"/>
              <a:t>Στάδια:</a:t>
            </a:r>
          </a:p>
          <a:p>
            <a:pPr marL="457200" lvl="0" indent="-457200" algn="l">
              <a:buFont typeface="Wingdings" panose="05000000000000000000" pitchFamily="2" charset="2"/>
              <a:buChar char="§"/>
            </a:pPr>
            <a:r>
              <a:rPr lang="en-GB" sz="2400" dirty="0" smtClean="0"/>
              <a:t>DNA </a:t>
            </a:r>
            <a:r>
              <a:rPr lang="el-GR" sz="2400" dirty="0" smtClean="0"/>
              <a:t>ιός, Οι </a:t>
            </a:r>
            <a:r>
              <a:rPr lang="el-GR" sz="2400" dirty="0"/>
              <a:t>DNA ιοί, όπως οι </a:t>
            </a:r>
            <a:r>
              <a:rPr lang="el-GR" sz="2400" dirty="0" err="1"/>
              <a:t>ερπητοϊοί</a:t>
            </a:r>
            <a:r>
              <a:rPr lang="el-GR" sz="2400" dirty="0"/>
              <a:t>, έχουν το δικό τους DNA και χρησιμοποιούν μόνο τον κυτταρικό μηχανισμό του </a:t>
            </a:r>
            <a:r>
              <a:rPr lang="el-GR" sz="2400" dirty="0" err="1"/>
              <a:t>ξενιτή</a:t>
            </a:r>
            <a:r>
              <a:rPr lang="el-GR" sz="2400" dirty="0"/>
              <a:t> για να δημιουργήσουν περισσότερο DNA και </a:t>
            </a:r>
            <a:r>
              <a:rPr lang="el-GR" sz="2400" dirty="0" err="1"/>
              <a:t>ιικές</a:t>
            </a:r>
            <a:r>
              <a:rPr lang="el-GR" sz="2400" dirty="0"/>
              <a:t> </a:t>
            </a:r>
            <a:r>
              <a:rPr lang="el-GR" sz="2400" dirty="0" err="1"/>
              <a:t>πρωτείνες</a:t>
            </a:r>
            <a:r>
              <a:rPr lang="el-GR" sz="2400" dirty="0"/>
              <a:t> και </a:t>
            </a:r>
            <a:r>
              <a:rPr lang="el-GR" sz="2400" dirty="0" err="1"/>
              <a:t>γλυκοπρωτείνες</a:t>
            </a:r>
            <a:r>
              <a:rPr lang="el-GR" sz="2400" dirty="0"/>
              <a:t>. Ακολούθως, αυτές συνθέτουν νέα </a:t>
            </a:r>
            <a:r>
              <a:rPr lang="el-GR" sz="2400" dirty="0" err="1"/>
              <a:t>ιικά</a:t>
            </a:r>
            <a:r>
              <a:rPr lang="el-GR" sz="2400" dirty="0"/>
              <a:t> σωματίδια</a:t>
            </a:r>
            <a:r>
              <a:rPr lang="el-GR" sz="2400" dirty="0" smtClean="0"/>
              <a:t>.</a:t>
            </a:r>
          </a:p>
          <a:p>
            <a:pPr marL="457200" lvl="0" indent="-457200" algn="l">
              <a:buFont typeface="Wingdings" panose="05000000000000000000" pitchFamily="2" charset="2"/>
              <a:buChar char="§"/>
            </a:pPr>
            <a:r>
              <a:rPr lang="en-GB" sz="2400" dirty="0" smtClean="0"/>
              <a:t>RNA</a:t>
            </a:r>
            <a:r>
              <a:rPr lang="el-GR" sz="2400" dirty="0" smtClean="0"/>
              <a:t> </a:t>
            </a:r>
            <a:r>
              <a:rPr lang="el-GR" sz="2400" dirty="0"/>
              <a:t>ιός. Οι RΝΑ </a:t>
            </a:r>
            <a:r>
              <a:rPr lang="el-GR" sz="2400" dirty="0" err="1"/>
              <a:t>ρετροϊιοί</a:t>
            </a:r>
            <a:r>
              <a:rPr lang="el-GR" sz="2400" dirty="0"/>
              <a:t> (παραδείγματος </a:t>
            </a:r>
            <a:r>
              <a:rPr lang="el-GR" sz="2400" dirty="0" err="1"/>
              <a:t>χάρην</a:t>
            </a:r>
            <a:r>
              <a:rPr lang="el-GR" sz="2400" dirty="0"/>
              <a:t> o HIV) πρώτα δημιουργούν </a:t>
            </a:r>
            <a:r>
              <a:rPr lang="el-GR" sz="2400" dirty="0" err="1"/>
              <a:t>ιικό</a:t>
            </a:r>
            <a:r>
              <a:rPr lang="el-GR" sz="2400" dirty="0"/>
              <a:t> DNA χρησιμοποιώντας την αντίστροφη </a:t>
            </a:r>
            <a:r>
              <a:rPr lang="el-GR" sz="2400" dirty="0" err="1"/>
              <a:t>μεταγραφάση</a:t>
            </a:r>
            <a:r>
              <a:rPr lang="el-GR" sz="2400" dirty="0"/>
              <a:t> τους, εισάγουν αυτό το DNA εντός του γενετικού υλικού του ξενιστή, έτσι ώστε να μπορεί να μεταγραφεί σε </a:t>
            </a:r>
            <a:r>
              <a:rPr lang="el-GR" sz="2400" dirty="0" err="1"/>
              <a:t>ιικό</a:t>
            </a:r>
            <a:r>
              <a:rPr lang="el-GR" sz="2400" dirty="0"/>
              <a:t> RNA και, ακολούθως, μεταφράζουν ορισμένο από το </a:t>
            </a:r>
            <a:r>
              <a:rPr lang="el-GR" sz="2400" dirty="0" err="1"/>
              <a:t>μετάγραφο</a:t>
            </a:r>
            <a:r>
              <a:rPr lang="el-GR" sz="2400" dirty="0"/>
              <a:t> RNA σε </a:t>
            </a:r>
            <a:r>
              <a:rPr lang="el-GR" sz="2400" dirty="0" err="1"/>
              <a:t>ιικές</a:t>
            </a:r>
            <a:r>
              <a:rPr lang="el-GR" sz="2400" dirty="0"/>
              <a:t> </a:t>
            </a:r>
            <a:r>
              <a:rPr lang="el-GR" sz="2400" dirty="0" err="1"/>
              <a:t>πρωτείνες</a:t>
            </a:r>
            <a:r>
              <a:rPr lang="el-GR" sz="2400" dirty="0"/>
              <a:t>. Μετά, η </a:t>
            </a:r>
            <a:r>
              <a:rPr lang="el-GR" sz="2400" dirty="0" err="1"/>
              <a:t>ιική</a:t>
            </a:r>
            <a:r>
              <a:rPr lang="el-GR" sz="2400" dirty="0"/>
              <a:t> </a:t>
            </a:r>
            <a:r>
              <a:rPr lang="el-GR" sz="2400" dirty="0" err="1"/>
              <a:t>πρωτείνη</a:t>
            </a:r>
            <a:r>
              <a:rPr lang="el-GR" sz="2400" dirty="0"/>
              <a:t> και το RNA συνθέτουν νέα σωματίδια και απελευθερώνονται.</a:t>
            </a:r>
            <a:endParaRPr lang="el-GR" sz="2400" dirty="0" smtClean="0"/>
          </a:p>
          <a:p>
            <a:pPr lvl="0" algn="l"/>
            <a:endParaRPr lang="el-GR" sz="24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24136"/>
          </a:xfrm>
        </p:spPr>
        <p:txBody>
          <a:bodyPr>
            <a:noAutofit/>
          </a:bodyPr>
          <a:lstStyle/>
          <a:p>
            <a:pPr eaLnBrk="0" hangingPunct="0"/>
            <a:r>
              <a:rPr lang="el-GR" dirty="0"/>
              <a:t>Μολυσματικός κύκλος των ιών </a:t>
            </a:r>
            <a:r>
              <a:rPr lang="el-GR" dirty="0" smtClean="0"/>
              <a:t>(2 </a:t>
            </a:r>
            <a:r>
              <a:rPr lang="el-GR" dirty="0"/>
              <a:t>από 2)</a:t>
            </a:r>
            <a:endParaRPr lang="el-GR" dirty="0">
              <a:latin typeface="+mn-lt"/>
            </a:endParaRPr>
          </a:p>
        </p:txBody>
      </p:sp>
      <p:pic>
        <p:nvPicPr>
          <p:cNvPr id="9" name="Picture 1" descr="Εικόνα. Μολυσματικός κύκλος. Ο τρόπος που οι DNA και RNA ιοί εισβάλλουν και μολύνουν τα κύτταρα του ξενιστή. &#10;Α) Οι DNA ιοί, όπως οι ερπητοϊοί, έχουν το δικό τους DNA και χρησιμοποιούν μόνο τον κυτταρικό μηχανισμό του ξενιτή για να δημιουργήσουν περισσότερο DNA και ιικές πρωτείνες και γλυκοπρωτείνες. Ακολούθως, αυτές συνθέτουν νέα ιικά σωματίδια.&#10;Β) Οι RΝΑ ρετροϊιοί (παραδείγματος χάρην o HIV) πρώτα δημιουργούν ιικό DNA χρησιμοποιώντας την αντίστροφη μεταγραφάση τους, εισάγουν αυτό το DNA εντός του γενετικού υλικού του ξενιστή, έτσι ώστε να μπορεί να μεταγραφεί σε ιικό RNA και, ακολούθως, μεταφράζουν ορισμένο από το μετάγραφο RNA σε ιικές πρωτείνες. Μετά, η ιική πρωτείνη και το RNA συνθέτουν νέα σωματίδια και απελευθερώνονται."/>
          <p:cNvPicPr>
            <a:picLocks noChangeAspect="1" noChangeArrowheads="1"/>
          </p:cNvPicPr>
          <p:nvPr/>
        </p:nvPicPr>
        <p:blipFill>
          <a:blip r:embed="rId4" cstate="print"/>
          <a:srcRect/>
          <a:stretch>
            <a:fillRect/>
          </a:stretch>
        </p:blipFill>
        <p:spPr bwMode="auto">
          <a:xfrm>
            <a:off x="1619672" y="1294473"/>
            <a:ext cx="6140020" cy="5014847"/>
          </a:xfrm>
          <a:prstGeom prst="rect">
            <a:avLst/>
          </a:prstGeom>
          <a:noFill/>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Αναπαραγωγή </a:t>
            </a:r>
            <a:r>
              <a:rPr lang="el-GR" dirty="0" smtClean="0"/>
              <a:t>ιών (1 από 3)</a:t>
            </a:r>
            <a:endParaRPr lang="el-GR" dirty="0"/>
          </a:p>
        </p:txBody>
      </p:sp>
      <p:sp>
        <p:nvSpPr>
          <p:cNvPr id="20" name="Rectangle 17" descr="Στάδια αναπαραγωγής RNA-ιων (πολυομυελίτιδας).&#10;Προσρόφηση à υποδοχείς à διείσδυση στην μεμβράνη και στο κυτταρόπλασμα à μεταγραφή RNA à σύνθεση πρωτεϊνών à γιγάντιο πολυπεπτίδιο,&#10;Απελευθέρωση καψιδίου à λύση κυττάρου.&#10;&#10;Στάδια αναπαραγωγής DNA-ιών (αδενοιός - καρκινογόνος).&#10;Προσρόφηση-διείσδυση , όπως οι RNA ιοί,&#10;Μεταγραφή  DNA à RNA à αναπαραγωγή γονιδιώματος à  στον πυρήνα,&#10;Σύνθεση  πρωτεϊνών στο κυτταρόπλασμα à επιστροφή στον πυρήνα για σύνθεση σωματιδίου.&#10;"/>
          <p:cNvSpPr txBox="1">
            <a:spLocks noChangeArrowheads="1"/>
          </p:cNvSpPr>
          <p:nvPr/>
        </p:nvSpPr>
        <p:spPr>
          <a:xfrm>
            <a:off x="543719" y="1124744"/>
            <a:ext cx="8219256" cy="49685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Στάδια αναπαραγωγής </a:t>
            </a:r>
            <a:r>
              <a:rPr lang="en-US" sz="2400" dirty="0"/>
              <a:t>RNA</a:t>
            </a:r>
            <a:r>
              <a:rPr lang="el-GR" sz="2400" dirty="0" smtClean="0"/>
              <a:t>-</a:t>
            </a:r>
            <a:r>
              <a:rPr lang="el-GR" sz="2400" dirty="0" err="1" smtClean="0"/>
              <a:t>ιων</a:t>
            </a:r>
            <a:r>
              <a:rPr lang="el-GR" sz="2400" dirty="0" smtClean="0"/>
              <a:t> (</a:t>
            </a:r>
            <a:r>
              <a:rPr lang="el-GR" sz="2400" dirty="0" err="1"/>
              <a:t>πολυομυελίτιδας</a:t>
            </a:r>
            <a:r>
              <a:rPr lang="el-GR" sz="2400" dirty="0" smtClean="0"/>
              <a:t>).</a:t>
            </a:r>
            <a:endParaRPr lang="el-GR" sz="2400" dirty="0"/>
          </a:p>
          <a:p>
            <a:pPr marL="342900" lvl="0" indent="-342900" algn="l">
              <a:buFont typeface="Wingdings" panose="05000000000000000000" pitchFamily="2" charset="2"/>
              <a:buChar char="§"/>
            </a:pPr>
            <a:r>
              <a:rPr lang="el-GR" sz="2400" dirty="0" smtClean="0"/>
              <a:t>Προσρόφηση </a:t>
            </a:r>
            <a:r>
              <a:rPr lang="el-GR" sz="2400" dirty="0" smtClean="0">
                <a:sym typeface="Wingdings"/>
              </a:rPr>
              <a:t> </a:t>
            </a:r>
            <a:r>
              <a:rPr lang="el-GR" sz="2400" dirty="0" smtClean="0"/>
              <a:t>υποδοχείς </a:t>
            </a:r>
            <a:r>
              <a:rPr lang="el-GR" sz="2400" dirty="0" smtClean="0">
                <a:sym typeface="Wingdings"/>
              </a:rPr>
              <a:t> </a:t>
            </a:r>
            <a:r>
              <a:rPr lang="el-GR" sz="2400" dirty="0" smtClean="0"/>
              <a:t>διείσδυση </a:t>
            </a:r>
            <a:r>
              <a:rPr lang="el-GR" sz="2400" dirty="0"/>
              <a:t>στην μεμβράνη και στο </a:t>
            </a:r>
            <a:r>
              <a:rPr lang="el-GR" sz="2400" dirty="0" smtClean="0"/>
              <a:t>κυτταρόπλασμα </a:t>
            </a:r>
            <a:r>
              <a:rPr lang="el-GR" sz="2400" dirty="0" smtClean="0">
                <a:sym typeface="Wingdings"/>
              </a:rPr>
              <a:t> </a:t>
            </a:r>
            <a:r>
              <a:rPr lang="el-GR" sz="2400" dirty="0" smtClean="0"/>
              <a:t>μεταγραφή </a:t>
            </a:r>
            <a:r>
              <a:rPr lang="en-US" sz="2400" dirty="0" smtClean="0"/>
              <a:t>RNA</a:t>
            </a:r>
            <a:r>
              <a:rPr lang="el-GR" sz="2400" dirty="0" smtClean="0"/>
              <a:t> </a:t>
            </a:r>
            <a:r>
              <a:rPr lang="en-US" sz="2400" dirty="0" smtClean="0">
                <a:sym typeface="Wingdings"/>
              </a:rPr>
              <a:t></a:t>
            </a:r>
            <a:r>
              <a:rPr lang="el-GR" sz="2400" dirty="0" smtClean="0">
                <a:sym typeface="Wingdings"/>
              </a:rPr>
              <a:t> </a:t>
            </a:r>
            <a:r>
              <a:rPr lang="el-GR" sz="2400" dirty="0" smtClean="0"/>
              <a:t>σύνθεση πρωτεϊνών </a:t>
            </a:r>
            <a:r>
              <a:rPr lang="el-GR" sz="2400" dirty="0" smtClean="0">
                <a:sym typeface="Wingdings"/>
              </a:rPr>
              <a:t> </a:t>
            </a:r>
            <a:r>
              <a:rPr lang="el-GR" sz="2400" dirty="0" smtClean="0"/>
              <a:t>γιγάντιο πολυπεπτίδιο,</a:t>
            </a:r>
            <a:endParaRPr lang="el-GR" sz="2400" dirty="0"/>
          </a:p>
          <a:p>
            <a:pPr marL="342900" lvl="0" indent="-342900" algn="l">
              <a:buFont typeface="Wingdings" panose="05000000000000000000" pitchFamily="2" charset="2"/>
              <a:buChar char="§"/>
            </a:pPr>
            <a:r>
              <a:rPr lang="el-GR" sz="2400" dirty="0"/>
              <a:t>Απελευθέρωση </a:t>
            </a:r>
            <a:r>
              <a:rPr lang="el-GR" sz="2400" dirty="0" err="1" smtClean="0"/>
              <a:t>καψιδίου</a:t>
            </a:r>
            <a:r>
              <a:rPr lang="el-GR" sz="2400" dirty="0" smtClean="0"/>
              <a:t> </a:t>
            </a:r>
            <a:r>
              <a:rPr lang="el-GR" sz="2400" dirty="0" smtClean="0">
                <a:sym typeface="Wingdings"/>
              </a:rPr>
              <a:t> </a:t>
            </a:r>
            <a:r>
              <a:rPr lang="el-GR" sz="2400" dirty="0" smtClean="0"/>
              <a:t>λύση κυττάρου.</a:t>
            </a:r>
            <a:endParaRPr lang="el-GR" sz="2400" dirty="0"/>
          </a:p>
          <a:p>
            <a:pPr lvl="0" algn="l"/>
            <a:endParaRPr lang="el-GR" sz="2400" dirty="0"/>
          </a:p>
          <a:p>
            <a:pPr algn="l"/>
            <a:r>
              <a:rPr lang="el-GR" sz="2400" dirty="0"/>
              <a:t>Στάδια αναπαραγωγής </a:t>
            </a:r>
            <a:r>
              <a:rPr lang="en-US" sz="2400" dirty="0"/>
              <a:t>DNA</a:t>
            </a:r>
            <a:r>
              <a:rPr lang="el-GR" sz="2400" dirty="0" smtClean="0"/>
              <a:t>-ιών (</a:t>
            </a:r>
            <a:r>
              <a:rPr lang="el-GR" sz="2400" dirty="0" err="1" smtClean="0"/>
              <a:t>αδενοιός</a:t>
            </a:r>
            <a:r>
              <a:rPr lang="el-GR" sz="2400" dirty="0" smtClean="0"/>
              <a:t> - καρκινογόνος).</a:t>
            </a:r>
            <a:endParaRPr lang="el-GR" sz="2400" dirty="0"/>
          </a:p>
          <a:p>
            <a:pPr marL="342900" lvl="0" indent="-342900" algn="l">
              <a:buFont typeface="Wingdings" panose="05000000000000000000" pitchFamily="2" charset="2"/>
              <a:buChar char="§"/>
            </a:pPr>
            <a:r>
              <a:rPr lang="el-GR" sz="2400" dirty="0"/>
              <a:t>Προσρόφηση-διείσδυση , όπως οι </a:t>
            </a:r>
            <a:r>
              <a:rPr lang="en-US" sz="2400" dirty="0"/>
              <a:t>RNA</a:t>
            </a:r>
            <a:r>
              <a:rPr lang="el-GR" sz="2400" dirty="0"/>
              <a:t> </a:t>
            </a:r>
            <a:r>
              <a:rPr lang="el-GR" sz="2400" dirty="0" smtClean="0"/>
              <a:t>ιοί,</a:t>
            </a:r>
            <a:endParaRPr lang="el-GR" sz="2400" dirty="0"/>
          </a:p>
          <a:p>
            <a:pPr marL="342900" lvl="0" indent="-342900" algn="l">
              <a:buFont typeface="Wingdings" panose="05000000000000000000" pitchFamily="2" charset="2"/>
              <a:buChar char="§"/>
            </a:pPr>
            <a:r>
              <a:rPr lang="el-GR" sz="2400" dirty="0"/>
              <a:t>Μεταγραφή  </a:t>
            </a:r>
            <a:r>
              <a:rPr lang="en-US" sz="2400" dirty="0" smtClean="0"/>
              <a:t>DNA</a:t>
            </a:r>
            <a:r>
              <a:rPr lang="el-GR" sz="2400" dirty="0" smtClean="0"/>
              <a:t> </a:t>
            </a:r>
            <a:r>
              <a:rPr lang="en-US" sz="2400" dirty="0" smtClean="0">
                <a:sym typeface="Wingdings"/>
              </a:rPr>
              <a:t></a:t>
            </a:r>
            <a:r>
              <a:rPr lang="el-GR" sz="2400" dirty="0" smtClean="0">
                <a:sym typeface="Wingdings"/>
              </a:rPr>
              <a:t> </a:t>
            </a:r>
            <a:r>
              <a:rPr lang="en-US" sz="2400" dirty="0" smtClean="0"/>
              <a:t>RNA</a:t>
            </a:r>
            <a:r>
              <a:rPr lang="el-GR" sz="2400" dirty="0" smtClean="0"/>
              <a:t> </a:t>
            </a:r>
            <a:r>
              <a:rPr lang="en-US" sz="2400" dirty="0" smtClean="0">
                <a:sym typeface="Wingdings"/>
              </a:rPr>
              <a:t></a:t>
            </a:r>
            <a:r>
              <a:rPr lang="el-GR" sz="2400" dirty="0" smtClean="0">
                <a:sym typeface="Wingdings"/>
              </a:rPr>
              <a:t> </a:t>
            </a:r>
            <a:r>
              <a:rPr lang="el-GR" sz="2400" dirty="0" smtClean="0"/>
              <a:t>αναπαραγωγή </a:t>
            </a:r>
            <a:r>
              <a:rPr lang="el-GR" sz="2400" dirty="0" err="1"/>
              <a:t>γονιδιώματος</a:t>
            </a:r>
            <a:r>
              <a:rPr lang="el-GR" sz="2400" dirty="0"/>
              <a:t> </a:t>
            </a:r>
            <a:r>
              <a:rPr lang="el-GR" sz="2400" dirty="0">
                <a:sym typeface="Wingdings"/>
              </a:rPr>
              <a:t> </a:t>
            </a:r>
            <a:r>
              <a:rPr lang="el-GR" sz="2400" dirty="0" smtClean="0">
                <a:sym typeface="Wingdings"/>
              </a:rPr>
              <a:t> </a:t>
            </a:r>
            <a:r>
              <a:rPr lang="el-GR" sz="2400" dirty="0" smtClean="0"/>
              <a:t>στον πυρήνα,</a:t>
            </a:r>
            <a:endParaRPr lang="el-GR" sz="2400" dirty="0"/>
          </a:p>
          <a:p>
            <a:pPr marL="342900" lvl="0" indent="-342900" algn="l">
              <a:buFont typeface="Wingdings" panose="05000000000000000000" pitchFamily="2" charset="2"/>
              <a:buChar char="§"/>
            </a:pPr>
            <a:r>
              <a:rPr lang="el-GR" sz="2400" dirty="0"/>
              <a:t>Σύνθεση  πρωτεϊνών στο κυτταρόπλασμα </a:t>
            </a:r>
            <a:r>
              <a:rPr lang="el-GR" sz="2400" dirty="0">
                <a:sym typeface="Wingdings"/>
              </a:rPr>
              <a:t> </a:t>
            </a:r>
            <a:r>
              <a:rPr lang="el-GR" sz="2400" dirty="0"/>
              <a:t>επιστροφή στον πυρήνα για σύνθεση </a:t>
            </a:r>
            <a:r>
              <a:rPr lang="el-GR" sz="2400" dirty="0" smtClean="0"/>
              <a:t>σωματιδίου.</a:t>
            </a:r>
            <a:endParaRPr lang="el-GR" sz="24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Αναπαραγωγή ιών </a:t>
            </a:r>
            <a:r>
              <a:rPr lang="el-GR" dirty="0" smtClean="0"/>
              <a:t>(2 </a:t>
            </a:r>
            <a:r>
              <a:rPr lang="el-GR" dirty="0"/>
              <a:t>από 3)</a:t>
            </a:r>
            <a:endParaRPr lang="el-GR" dirty="0">
              <a:latin typeface="+mn-lt"/>
            </a:endParaRPr>
          </a:p>
        </p:txBody>
      </p:sp>
      <p:pic>
        <p:nvPicPr>
          <p:cNvPr id="6" name="Picture 2" descr="http://classconnection.s3.amazonaws.com/663/flashcards/314663/jpg/lytic_life_cycle1327254767760.jpg"/>
          <p:cNvPicPr>
            <a:picLocks noChangeAspect="1" noChangeArrowheads="1"/>
          </p:cNvPicPr>
          <p:nvPr/>
        </p:nvPicPr>
        <p:blipFill>
          <a:blip r:embed="rId4" cstate="print"/>
          <a:srcRect/>
          <a:stretch>
            <a:fillRect/>
          </a:stretch>
        </p:blipFill>
        <p:spPr bwMode="auto">
          <a:xfrm>
            <a:off x="683568" y="1412776"/>
            <a:ext cx="7808989" cy="4365104"/>
          </a:xfrm>
          <a:prstGeom prst="rect">
            <a:avLst/>
          </a:prstGeom>
          <a:noFill/>
        </p:spPr>
      </p:pic>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 xmlns:p14="http://schemas.microsoft.com/office/powerpoint/2010/main" val="3799179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27384"/>
            <a:ext cx="8305800" cy="1080120"/>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Αναπαραγωγή ιών </a:t>
            </a:r>
            <a:r>
              <a:rPr lang="el-GR" dirty="0" smtClean="0"/>
              <a:t>(3 </a:t>
            </a:r>
            <a:r>
              <a:rPr lang="el-GR" dirty="0"/>
              <a:t>από 3)</a:t>
            </a:r>
            <a:endParaRPr lang="el-GR" dirty="0">
              <a:latin typeface="+mn-lt"/>
            </a:endParaRPr>
          </a:p>
        </p:txBody>
      </p:sp>
      <p:pic>
        <p:nvPicPr>
          <p:cNvPr id="8" name="Picture 2" descr="Εικόνα. Πολλαπλασιασμός ενός Papovavirus, ενός DNA ιού."/>
          <p:cNvPicPr>
            <a:picLocks noChangeAspect="1" noChangeArrowheads="1"/>
          </p:cNvPicPr>
          <p:nvPr/>
        </p:nvPicPr>
        <p:blipFill>
          <a:blip r:embed="rId4" cstate="print"/>
          <a:srcRect/>
          <a:stretch>
            <a:fillRect/>
          </a:stretch>
        </p:blipFill>
        <p:spPr bwMode="auto">
          <a:xfrm>
            <a:off x="683568" y="980728"/>
            <a:ext cx="7724930" cy="5206683"/>
          </a:xfrm>
          <a:prstGeom prst="rect">
            <a:avLst/>
          </a:prstGeom>
          <a:noFill/>
        </p:spPr>
      </p:pic>
      <p:sp>
        <p:nvSpPr>
          <p:cNvPr id="6"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18220" y="432048"/>
            <a:ext cx="8352928" cy="170080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Επίδραση </a:t>
            </a:r>
            <a:r>
              <a:rPr lang="el-GR" dirty="0"/>
              <a:t>βιοχημικών/φυσικοχημικών παραγόντων στους </a:t>
            </a:r>
            <a:r>
              <a:rPr lang="el-GR" dirty="0" smtClean="0"/>
              <a:t>ιούς (1 από 2)</a:t>
            </a:r>
            <a:r>
              <a:rPr lang="el-GR" dirty="0"/>
              <a:t/>
            </a:r>
            <a:br>
              <a:rPr lang="el-GR" dirty="0"/>
            </a:br>
            <a:endParaRPr lang="el-GR" dirty="0">
              <a:latin typeface="+mn-lt"/>
            </a:endParaRPr>
          </a:p>
        </p:txBody>
      </p:sp>
      <p:sp>
        <p:nvSpPr>
          <p:cNvPr id="2" name="Ορθογώνιο 1"/>
          <p:cNvSpPr/>
          <p:nvPr/>
        </p:nvSpPr>
        <p:spPr>
          <a:xfrm>
            <a:off x="485056" y="2636912"/>
            <a:ext cx="8219256" cy="2677656"/>
          </a:xfrm>
          <a:prstGeom prst="rect">
            <a:avLst/>
          </a:prstGeom>
        </p:spPr>
        <p:txBody>
          <a:bodyPr wrap="square">
            <a:spAutoFit/>
          </a:bodyPr>
          <a:lstStyle/>
          <a:p>
            <a:pPr marL="342900" lvl="0" indent="-342900">
              <a:buFont typeface="Wingdings" panose="05000000000000000000" pitchFamily="2" charset="2"/>
              <a:buChar char="§"/>
            </a:pPr>
            <a:r>
              <a:rPr lang="el-GR" sz="2400" dirty="0" smtClean="0"/>
              <a:t>Θερμοκρασία,</a:t>
            </a:r>
            <a:endParaRPr lang="el-GR" sz="2400" dirty="0"/>
          </a:p>
          <a:p>
            <a:pPr marL="342900" lvl="0" indent="-342900">
              <a:buFont typeface="Wingdings" panose="05000000000000000000" pitchFamily="2" charset="2"/>
              <a:buChar char="§"/>
            </a:pPr>
            <a:r>
              <a:rPr lang="el-GR" sz="2400" dirty="0" smtClean="0"/>
              <a:t>Ακτινοβολία,</a:t>
            </a:r>
            <a:endParaRPr lang="el-GR" sz="2400" dirty="0"/>
          </a:p>
          <a:p>
            <a:pPr marL="342900" lvl="0" indent="-342900">
              <a:buFont typeface="Wingdings" panose="05000000000000000000" pitchFamily="2" charset="2"/>
              <a:buChar char="§"/>
            </a:pPr>
            <a:r>
              <a:rPr lang="el-GR" sz="2400" dirty="0" smtClean="0"/>
              <a:t>Διαλύτες,</a:t>
            </a:r>
            <a:endParaRPr lang="el-GR" sz="2400" dirty="0"/>
          </a:p>
          <a:p>
            <a:pPr marL="342900" lvl="0" indent="-342900">
              <a:buFont typeface="Wingdings" panose="05000000000000000000" pitchFamily="2" charset="2"/>
              <a:buChar char="§"/>
            </a:pPr>
            <a:r>
              <a:rPr lang="el-GR" sz="2400" dirty="0" smtClean="0"/>
              <a:t>Οξέα,</a:t>
            </a:r>
            <a:endParaRPr lang="el-GR" sz="2400" dirty="0"/>
          </a:p>
          <a:p>
            <a:pPr marL="342900" lvl="0" indent="-342900">
              <a:buFont typeface="Wingdings" panose="05000000000000000000" pitchFamily="2" charset="2"/>
              <a:buChar char="§"/>
            </a:pPr>
            <a:r>
              <a:rPr lang="el-GR" sz="2400" dirty="0" smtClean="0"/>
              <a:t>Ένζυμα,</a:t>
            </a:r>
            <a:endParaRPr lang="el-GR" sz="2400" dirty="0"/>
          </a:p>
          <a:p>
            <a:pPr marL="342900" lvl="0" indent="-342900">
              <a:buFont typeface="Wingdings" panose="05000000000000000000" pitchFamily="2" charset="2"/>
              <a:buChar char="§"/>
            </a:pPr>
            <a:r>
              <a:rPr lang="el-GR" sz="2400" dirty="0" smtClean="0"/>
              <a:t>Άλατα,</a:t>
            </a:r>
            <a:endParaRPr lang="el-GR" sz="2400" dirty="0"/>
          </a:p>
          <a:p>
            <a:pPr marL="342900" lvl="0" indent="-342900">
              <a:buFont typeface="Wingdings" panose="05000000000000000000" pitchFamily="2" charset="2"/>
              <a:buChar char="§"/>
            </a:pPr>
            <a:r>
              <a:rPr lang="el-GR" sz="2400" dirty="0"/>
              <a:t>Αντιβιοτικά (εκτός </a:t>
            </a:r>
            <a:r>
              <a:rPr lang="el-GR" sz="2400" dirty="0" err="1"/>
              <a:t>ριφαμπικίνης</a:t>
            </a:r>
            <a:r>
              <a:rPr lang="el-GR" sz="2400" dirty="0" smtClean="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864096"/>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Βακτηριοφάγοι (1 από 2)</a:t>
            </a:r>
            <a:endParaRPr lang="el-GR" dirty="0">
              <a:latin typeface="+mn-lt"/>
            </a:endParaRPr>
          </a:p>
        </p:txBody>
      </p:sp>
      <p:sp>
        <p:nvSpPr>
          <p:cNvPr id="6" name="Ορθογώνιο 5" descr="RNA/DNA φάγοι,&#10;Ρόλος στα τρόφιμα,&#10;Α. προσβολή ωφέλιμων καλλιεργειών εκκίνησης,&#10;Β. Καταστροφή παθογόνων / αλλοιογόνων βακτηρίων,&#10;Διαδικασία έγχυσης του DNA.&#10;"/>
          <p:cNvSpPr/>
          <p:nvPr>
            <p:custDataLst>
              <p:tags r:id="rId2"/>
            </p:custDataLst>
          </p:nvPr>
        </p:nvSpPr>
        <p:spPr>
          <a:xfrm>
            <a:off x="461070" y="1268760"/>
            <a:ext cx="8219256" cy="1938992"/>
          </a:xfrm>
          <a:prstGeom prst="rect">
            <a:avLst/>
          </a:prstGeom>
        </p:spPr>
        <p:txBody>
          <a:bodyPr wrap="square">
            <a:spAutoFit/>
          </a:bodyPr>
          <a:lstStyle/>
          <a:p>
            <a:pPr marL="342900" indent="-342900">
              <a:buFont typeface="Wingdings" panose="05000000000000000000" pitchFamily="2" charset="2"/>
              <a:buChar char="§"/>
            </a:pPr>
            <a:r>
              <a:rPr lang="en-US" sz="2400" dirty="0"/>
              <a:t>RNA</a:t>
            </a:r>
            <a:r>
              <a:rPr lang="el-GR" sz="2400" dirty="0"/>
              <a:t>/</a:t>
            </a:r>
            <a:r>
              <a:rPr lang="en-US" sz="2400" dirty="0"/>
              <a:t>DNA </a:t>
            </a:r>
            <a:r>
              <a:rPr lang="el-GR" sz="2400" dirty="0" err="1" smtClean="0"/>
              <a:t>φάγοι</a:t>
            </a:r>
            <a:r>
              <a:rPr lang="el-GR" sz="2400" dirty="0" smtClean="0"/>
              <a:t>,</a:t>
            </a:r>
            <a:endParaRPr lang="el-GR" sz="2400" dirty="0"/>
          </a:p>
          <a:p>
            <a:pPr marL="342900" lvl="0" indent="-342900">
              <a:buFont typeface="Wingdings" panose="05000000000000000000" pitchFamily="2" charset="2"/>
              <a:buChar char="§"/>
            </a:pPr>
            <a:r>
              <a:rPr lang="el-GR" sz="2400" dirty="0"/>
              <a:t>Ρόλος στα </a:t>
            </a:r>
            <a:r>
              <a:rPr lang="el-GR" sz="2400" dirty="0" smtClean="0"/>
              <a:t>τρόφιμα,</a:t>
            </a:r>
            <a:endParaRPr lang="el-GR" sz="2400" dirty="0"/>
          </a:p>
          <a:p>
            <a:pPr marL="342900" indent="-342900">
              <a:buFont typeface="Wingdings" panose="05000000000000000000" pitchFamily="2" charset="2"/>
              <a:buChar char="§"/>
            </a:pPr>
            <a:r>
              <a:rPr lang="el-GR" sz="2400" dirty="0" smtClean="0"/>
              <a:t>Α</a:t>
            </a:r>
            <a:r>
              <a:rPr lang="el-GR" sz="2400" dirty="0"/>
              <a:t>. προσβολή ωφέλιμων καλλιεργειών </a:t>
            </a:r>
            <a:r>
              <a:rPr lang="el-GR" sz="2400" dirty="0" smtClean="0"/>
              <a:t>εκκίνησης,</a:t>
            </a:r>
            <a:endParaRPr lang="el-GR" sz="2400" dirty="0"/>
          </a:p>
          <a:p>
            <a:pPr marL="342900" indent="-342900">
              <a:buFont typeface="Wingdings" panose="05000000000000000000" pitchFamily="2" charset="2"/>
              <a:buChar char="§"/>
            </a:pPr>
            <a:r>
              <a:rPr lang="el-GR" sz="2400" dirty="0"/>
              <a:t>Β. Καταστροφή </a:t>
            </a:r>
            <a:r>
              <a:rPr lang="el-GR" sz="2400" dirty="0" smtClean="0"/>
              <a:t>παθογόνων / </a:t>
            </a:r>
            <a:r>
              <a:rPr lang="el-GR" sz="2400" dirty="0" err="1" smtClean="0"/>
              <a:t>αλλοιογόνων</a:t>
            </a:r>
            <a:r>
              <a:rPr lang="el-GR" sz="2400" dirty="0" smtClean="0"/>
              <a:t> βακτηρίων,</a:t>
            </a:r>
            <a:endParaRPr lang="el-GR" sz="2400" dirty="0"/>
          </a:p>
          <a:p>
            <a:pPr marL="342900" indent="-342900">
              <a:buFont typeface="Wingdings" panose="05000000000000000000" pitchFamily="2" charset="2"/>
              <a:buChar char="§"/>
            </a:pPr>
            <a:r>
              <a:rPr lang="el-GR" sz="2400" dirty="0"/>
              <a:t>Διαδικασία έγχυσης του </a:t>
            </a:r>
            <a:r>
              <a:rPr lang="en-US" sz="2400" dirty="0" smtClean="0"/>
              <a:t>DNA</a:t>
            </a:r>
            <a:r>
              <a:rPr lang="el-GR" sz="2400" dirty="0" smtClean="0"/>
              <a:t>.</a:t>
            </a:r>
            <a:endParaRPr lang="el-GR" sz="2400" dirty="0"/>
          </a:p>
        </p:txBody>
      </p:sp>
      <p:pic>
        <p:nvPicPr>
          <p:cNvPr id="7" name="Picture 2" descr="http://upload.wikimedia.org/wikipedia/commons/thumb/5/52/Phage.jpg/220px-Phage.jpg"/>
          <p:cNvPicPr>
            <a:picLocks noChangeAspect="1" noChangeArrowheads="1"/>
          </p:cNvPicPr>
          <p:nvPr/>
        </p:nvPicPr>
        <p:blipFill>
          <a:blip r:embed="rId4" cstate="print"/>
          <a:srcRect/>
          <a:stretch>
            <a:fillRect/>
          </a:stretch>
        </p:blipFill>
        <p:spPr bwMode="auto">
          <a:xfrm>
            <a:off x="3534878" y="3261796"/>
            <a:ext cx="2483768" cy="2912784"/>
          </a:xfrm>
          <a:prstGeom prst="rect">
            <a:avLst/>
          </a:prstGeom>
          <a:noFill/>
        </p:spPr>
      </p:pic>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 xmlns:p14="http://schemas.microsoft.com/office/powerpoint/2010/main" val="2066756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936104"/>
          </a:xfrm>
          <a:ln/>
          <a:extLst>
            <a:ext uri="{91240B29-F687-4F45-9708-019B960494DF}">
              <a14:hiddenLine xmlns=""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Βακτηριοφάγοι </a:t>
            </a:r>
            <a:r>
              <a:rPr lang="el-GR" dirty="0" smtClean="0"/>
              <a:t>(2 </a:t>
            </a:r>
            <a:r>
              <a:rPr lang="el-GR" dirty="0"/>
              <a:t>από 2)</a:t>
            </a:r>
            <a:endParaRPr lang="el-GR" dirty="0">
              <a:latin typeface="+mn-lt"/>
            </a:endParaRPr>
          </a:p>
        </p:txBody>
      </p:sp>
      <p:pic>
        <p:nvPicPr>
          <p:cNvPr id="6" name="Picture 4" descr="File:Phage injection.png"/>
          <p:cNvPicPr>
            <a:picLocks noChangeAspect="1" noChangeArrowheads="1"/>
          </p:cNvPicPr>
          <p:nvPr/>
        </p:nvPicPr>
        <p:blipFill>
          <a:blip r:embed="rId4" cstate="print"/>
          <a:srcRect/>
          <a:stretch>
            <a:fillRect/>
          </a:stretch>
        </p:blipFill>
        <p:spPr bwMode="auto">
          <a:xfrm>
            <a:off x="620368" y="1052736"/>
            <a:ext cx="7912072" cy="5112568"/>
          </a:xfrm>
          <a:prstGeom prst="rect">
            <a:avLst/>
          </a:prstGeom>
          <a:noFill/>
        </p:spPr>
      </p:pic>
      <p:sp>
        <p:nvSpPr>
          <p:cNvPr id="9"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 xmlns:p14="http://schemas.microsoft.com/office/powerpoint/2010/main" val="3467503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81806" y="44624"/>
            <a:ext cx="8219256" cy="1080120"/>
          </a:xfrm>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t>Παρασιτολογία (1 από 2)</a:t>
            </a:r>
            <a:endParaRPr lang="el-GR" dirty="0">
              <a:latin typeface="+mn-lt"/>
              <a:cs typeface="Times New Roman" pitchFamily="18" charset="0"/>
            </a:endParaRPr>
          </a:p>
        </p:txBody>
      </p:sp>
      <p:sp>
        <p:nvSpPr>
          <p:cNvPr id="24" name="Rectangle 9"/>
          <p:cNvSpPr>
            <a:spLocks noGrp="1" noChangeArrowheads="1"/>
          </p:cNvSpPr>
          <p:nvPr>
            <p:ph type="body" sz="half" idx="2"/>
          </p:nvPr>
        </p:nvSpPr>
        <p:spPr>
          <a:xfrm>
            <a:off x="467544" y="1556792"/>
            <a:ext cx="8219256" cy="3744416"/>
          </a:xfrm>
        </p:spPr>
        <p:txBody>
          <a:bodyPr>
            <a:noAutofit/>
          </a:bodyPr>
          <a:lstStyle/>
          <a:p>
            <a:pPr>
              <a:buFont typeface="Wingdings" panose="05000000000000000000" pitchFamily="2" charset="2"/>
              <a:buChar char="§"/>
            </a:pPr>
            <a:r>
              <a:rPr lang="el-GR" dirty="0"/>
              <a:t>Παράσιτα: (α) πρωτόζωα (</a:t>
            </a:r>
            <a:r>
              <a:rPr lang="el-GR" dirty="0" err="1"/>
              <a:t>μονοκυτταρικά</a:t>
            </a:r>
            <a:r>
              <a:rPr lang="el-GR" dirty="0"/>
              <a:t>), (β) </a:t>
            </a:r>
            <a:r>
              <a:rPr lang="el-GR" dirty="0" smtClean="0"/>
              <a:t>σκώληκες / </a:t>
            </a:r>
            <a:r>
              <a:rPr lang="el-GR" dirty="0" err="1" smtClean="0"/>
              <a:t>έλμινθες</a:t>
            </a:r>
            <a:r>
              <a:rPr lang="el-GR" dirty="0" smtClean="0"/>
              <a:t> </a:t>
            </a:r>
            <a:r>
              <a:rPr lang="el-GR" dirty="0"/>
              <a:t>(</a:t>
            </a:r>
            <a:r>
              <a:rPr lang="el-GR" dirty="0" err="1"/>
              <a:t>πολυκυτταρικά</a:t>
            </a:r>
            <a:r>
              <a:rPr lang="el-GR" dirty="0" smtClean="0"/>
              <a:t>),</a:t>
            </a:r>
            <a:endParaRPr lang="el-GR" dirty="0"/>
          </a:p>
          <a:p>
            <a:pPr>
              <a:buFont typeface="Wingdings" panose="05000000000000000000" pitchFamily="2" charset="2"/>
              <a:buChar char="§"/>
            </a:pPr>
            <a:r>
              <a:rPr lang="el-GR" dirty="0"/>
              <a:t>Ύπαρξη κύκλου ζωής με έναν ή περισσότερους </a:t>
            </a:r>
            <a:r>
              <a:rPr lang="el-GR" dirty="0" smtClean="0"/>
              <a:t>ξενιστές,</a:t>
            </a:r>
            <a:endParaRPr lang="el-GR" dirty="0"/>
          </a:p>
          <a:p>
            <a:pPr>
              <a:buFont typeface="Wingdings" panose="05000000000000000000" pitchFamily="2" charset="2"/>
              <a:buChar char="§"/>
            </a:pPr>
            <a:r>
              <a:rPr lang="el-GR" dirty="0"/>
              <a:t>Δημιουργία ανθεκτικών κύστεων σε λανθάνουσα </a:t>
            </a:r>
            <a:r>
              <a:rPr lang="el-GR" dirty="0" smtClean="0"/>
              <a:t>κατάσταση,</a:t>
            </a:r>
            <a:endParaRPr lang="el-GR" dirty="0"/>
          </a:p>
          <a:p>
            <a:pPr>
              <a:buFont typeface="Wingdings" panose="05000000000000000000" pitchFamily="2" charset="2"/>
              <a:buChar char="§"/>
            </a:pPr>
            <a:r>
              <a:rPr lang="el-GR" dirty="0"/>
              <a:t>Πρωτόζωα: Αγενής αναπαραγωγή με διχοτόμηση, οξειδωτική ή ζυμωτική διάσπαση τροφής, δυνατότητα κίνησης </a:t>
            </a:r>
            <a:r>
              <a:rPr lang="el-GR" dirty="0" smtClean="0"/>
              <a:t>με </a:t>
            </a:r>
            <a:r>
              <a:rPr lang="el-GR" dirty="0" err="1" smtClean="0"/>
              <a:t>ριζόποδα</a:t>
            </a:r>
            <a:r>
              <a:rPr lang="el-GR" dirty="0"/>
              <a:t>, μαστίγια, </a:t>
            </a:r>
            <a:r>
              <a:rPr lang="el-GR" dirty="0" smtClean="0"/>
              <a:t>βλεφαρίδες,</a:t>
            </a:r>
            <a:endParaRPr lang="el-GR" dirty="0"/>
          </a:p>
          <a:p>
            <a:pPr>
              <a:buFont typeface="Wingdings" panose="05000000000000000000" pitchFamily="2" charset="2"/>
              <a:buChar char="§"/>
            </a:pPr>
            <a:r>
              <a:rPr lang="el-GR" dirty="0"/>
              <a:t>Τρόποι μόλυνσης: στόμα, δέρμα, εισπνοή, γεννητικά όργανα, μέσω </a:t>
            </a:r>
            <a:r>
              <a:rPr lang="el-GR" dirty="0" smtClean="0"/>
              <a:t>ωαρίων/πλακούντα.</a:t>
            </a:r>
            <a:endParaRPr lang="el-GR"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 xmlns:p14="http://schemas.microsoft.com/office/powerpoint/2010/main" val="1419080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3"/>
            <a:ext cx="8219256" cy="1152128"/>
          </a:xfrm>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Παρασιτολογία </a:t>
            </a:r>
            <a:r>
              <a:rPr lang="el-GR" dirty="0" smtClean="0"/>
              <a:t>(2 </a:t>
            </a:r>
            <a:r>
              <a:rPr lang="el-GR" dirty="0"/>
              <a:t>από 2)</a:t>
            </a:r>
            <a:endParaRPr lang="el-GR" dirty="0">
              <a:cs typeface="Times New Roman" pitchFamily="18" charset="0"/>
            </a:endParaRPr>
          </a:p>
        </p:txBody>
      </p:sp>
      <p:pic>
        <p:nvPicPr>
          <p:cNvPr id="15" name="Picture 1" descr="Εικόνα. Σχηματική αναπαράσταση ορισμένων εντερικών παρασίτων.&#10;α) Τροφοζωίτης Entamoeba histolytica με φαγοκυτταρωμένο ερρυθροκύτταρο. β) Κύστη E. histolytica. γ) ώριμη κύστη Entamoeba Coli. &#10;δ) ώριμη κύστη dolimax nana. ε) ώριμη κύστη lodamoebabuetschili. στ) τροφοζωίτης Giardia lamblia. ζ) ώριμη κύστη G. Lamblia. η) τροφοζωίτης Chilomastix mesnili. "/>
          <p:cNvPicPr>
            <a:picLocks noChangeAspect="1" noChangeArrowheads="1"/>
          </p:cNvPicPr>
          <p:nvPr/>
        </p:nvPicPr>
        <p:blipFill>
          <a:blip r:embed="rId4" cstate="print"/>
          <a:srcRect/>
          <a:stretch>
            <a:fillRect/>
          </a:stretch>
        </p:blipFill>
        <p:spPr bwMode="auto">
          <a:xfrm>
            <a:off x="827584" y="1052735"/>
            <a:ext cx="7571184" cy="5153713"/>
          </a:xfrm>
          <a:prstGeom prst="rect">
            <a:avLst/>
          </a:prstGeom>
          <a:noFill/>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 xmlns:p14="http://schemas.microsoft.com/office/powerpoint/2010/main" val="213308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xmlns="">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xmlns=""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4525963"/>
          </a:xfrm>
        </p:spPr>
        <p:txBody>
          <a:bodyPr>
            <a:normAutofit fontScale="92500"/>
          </a:bodyPr>
          <a:lstStyle/>
          <a:p>
            <a:pPr>
              <a:buNone/>
            </a:pPr>
            <a:r>
              <a:rPr lang="en-US" altLang="el-GR" dirty="0" smtClean="0">
                <a:latin typeface="Calibri" panose="020F0502020204030204" pitchFamily="34" charset="0"/>
              </a:rPr>
              <a:t>    </a:t>
            </a:r>
            <a:r>
              <a:rPr lang="el-GR" altLang="el-GR" dirty="0" smtClean="0">
                <a:latin typeface="Calibri" panose="020F0502020204030204" pitchFamily="34" charset="0"/>
              </a:rPr>
              <a:t>Δηλώνεται </a:t>
            </a:r>
            <a:r>
              <a:rPr lang="el-GR" altLang="el-GR" dirty="0" smtClean="0">
                <a:latin typeface="Calibri" panose="020F0502020204030204" pitchFamily="34" charset="0"/>
              </a:rPr>
              <a:t>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a:t>
            </a:r>
            <a:r>
              <a:rPr lang="es-PR" altLang="el-GR" dirty="0" smtClean="0">
                <a:latin typeface="Calibri" panose="020F0502020204030204" pitchFamily="34" charset="0"/>
                <a:hlinkClick r:id="rId2"/>
              </a:rPr>
              <a:t>https://www.google.gr/imghp?hl=el&amp;tab=wi&amp;ei=Z2ktVv-1NYO5swHG2rH4Ag&amp;ved=0CBEQqi4oAQ</a:t>
            </a:r>
            <a:r>
              <a:rPr lang="el-GR" altLang="el-GR" dirty="0" smtClean="0">
                <a:latin typeface="Calibri" panose="020F0502020204030204" pitchFamily="34" charset="0"/>
              </a:rPr>
              <a:t> (εικόνες </a:t>
            </a:r>
            <a:r>
              <a:rPr lang="en-US" altLang="el-GR" dirty="0" smtClean="0">
                <a:latin typeface="Calibri" panose="020F0502020204030204" pitchFamily="34" charset="0"/>
              </a:rPr>
              <a:t>google.com)</a:t>
            </a:r>
            <a:r>
              <a:rPr lang="el-GR" altLang="el-GR" dirty="0" smtClean="0">
                <a:latin typeface="Calibri" panose="020F0502020204030204" pitchFamily="34" charset="0"/>
              </a:rPr>
              <a:t>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Εξοικείωση των φοιτητών με τα παρακάτω:</a:t>
            </a:r>
          </a:p>
          <a:p>
            <a:pPr>
              <a:buNone/>
            </a:pPr>
            <a:r>
              <a:rPr lang="el-GR" sz="2800" dirty="0" smtClean="0"/>
              <a:t>	Περιγραφή των κύριων χαρακτηριστικών των ιών και παρασίτων, κατηγορίες ιών, στάδια ανάπτυξης ιών, αναστολή ανάπτυξης/καταστροφή ιών και παρασίτων</a:t>
            </a:r>
            <a:endParaRPr lang="el-GR" sz="2800"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smtClean="0"/>
              <a:t>Περιγραφή των κύριων χαρακτηριστικών των ιών και παρασίτων, κατηγορίες ιών, στάδια ανάπτυξης ιών, αναστολή ανάπτυξης/καταστροφή ιών και παρασίτων</a:t>
            </a:r>
            <a:endParaRPr lang="el-GR" sz="2800" dirty="0"/>
          </a:p>
        </p:txBody>
      </p:sp>
      <p:sp>
        <p:nvSpPr>
          <p:cNvPr id="5" name="Θέση υποσέλιδου 3" descr="."/>
          <p:cNvSpPr txBox="1">
            <a:spLocks/>
          </p:cNvSpPr>
          <p:nvPr/>
        </p:nvSpPr>
        <p:spPr>
          <a:xfrm>
            <a:off x="2909727"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080120"/>
          </a:xfrm>
        </p:spPr>
        <p:txBody>
          <a:bodyPr>
            <a:noAutofit/>
          </a:bodyPr>
          <a:lstStyle/>
          <a:p>
            <a:pPr eaLnBrk="0" hangingPunct="0"/>
            <a:r>
              <a:rPr lang="el-GR" dirty="0" smtClean="0"/>
              <a:t>Ιολογία (1 από 4)</a:t>
            </a:r>
            <a:endParaRPr lang="el-GR" dirty="0"/>
          </a:p>
        </p:txBody>
      </p:sp>
      <p:sp>
        <p:nvSpPr>
          <p:cNvPr id="7" name="Rectangle 330" descr="Χαρακτηριστικά των Ιών.&#10;Ατελή σωματίδια χωρίς κυτταρική οργάνωση,&#10;Το ιϊκό σωματίδιο περιέχει μονόκλωνο DNA ή RNA, και ένα πρωτεϊνικό περίβλημα. Ενίοτε καλύπτεται εξωτερικά από έναν πρωτεϊνικό φάκελο,&#10;Δεν έχουν πυρήνα, οργανίδια και κυτταρική μεμβράνη,&#10;Απαιτούν την παρουσία ζωντανών κυττάρων-ξενιστών, στα οποία εισβάλουν και των οποίων την κυτταρική λειτουργία (ένζυμα, οργανίδια) αξιοποιούν ώστε να αναπαραχθούν,&#10;Υπάρχει μεγάλη εξειδίκευση των ιών ως προς το κύτταρο ξενιστή (ανθρώπινα, ζωικά, φυτικά ή και βακτηριακά κύτταρα),&#10;Μόλις αναπαραχθεί το ιϊκό σωματίδιο, υδρολύει και καταστρέφει τον ξενιστή,&#10;"/>
          <p:cNvSpPr>
            <a:spLocks noChangeArrowheads="1"/>
          </p:cNvSpPr>
          <p:nvPr/>
        </p:nvSpPr>
        <p:spPr bwMode="auto">
          <a:xfrm>
            <a:off x="467544" y="980728"/>
            <a:ext cx="8219256" cy="5216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bIns="0">
            <a:spAutoFit/>
          </a:bodyPr>
          <a:lstStyle/>
          <a:p>
            <a:r>
              <a:rPr lang="el-GR" sz="2400" dirty="0">
                <a:sym typeface="Symbol" pitchFamily="18" charset="2"/>
              </a:rPr>
              <a:t>Χαρακτηριστικά των </a:t>
            </a:r>
            <a:r>
              <a:rPr lang="el-GR" sz="2400" dirty="0" smtClean="0">
                <a:sym typeface="Symbol" pitchFamily="18" charset="2"/>
              </a:rPr>
              <a:t>Ιών</a:t>
            </a:r>
            <a:r>
              <a:rPr lang="el-GR" sz="2400" dirty="0">
                <a:sym typeface="Symbol" pitchFamily="18" charset="2"/>
              </a:rPr>
              <a:t>.</a:t>
            </a:r>
          </a:p>
          <a:p>
            <a:pPr marL="342900" indent="-342900">
              <a:buFont typeface="Wingdings" panose="05000000000000000000" pitchFamily="2" charset="2"/>
              <a:buChar char="§"/>
            </a:pPr>
            <a:r>
              <a:rPr lang="el-GR" sz="2400" dirty="0">
                <a:sym typeface="Symbol" pitchFamily="18" charset="2"/>
              </a:rPr>
              <a:t>Ατελή σωματίδια χωρίς κυτταρική </a:t>
            </a:r>
            <a:r>
              <a:rPr lang="el-GR" sz="2400" dirty="0" smtClean="0">
                <a:sym typeface="Symbol" pitchFamily="18" charset="2"/>
              </a:rPr>
              <a:t>οργάνωση,</a:t>
            </a:r>
            <a:endParaRPr lang="el-GR" sz="2400" dirty="0">
              <a:sym typeface="Symbol" pitchFamily="18" charset="2"/>
            </a:endParaRPr>
          </a:p>
          <a:p>
            <a:pPr marL="342900" indent="-342900">
              <a:buFont typeface="Wingdings" panose="05000000000000000000" pitchFamily="2" charset="2"/>
              <a:buChar char="§"/>
            </a:pPr>
            <a:r>
              <a:rPr lang="el-GR" sz="2400" dirty="0">
                <a:sym typeface="Symbol" pitchFamily="18" charset="2"/>
              </a:rPr>
              <a:t>Το </a:t>
            </a:r>
            <a:r>
              <a:rPr lang="el-GR" sz="2400" dirty="0" err="1">
                <a:sym typeface="Symbol" pitchFamily="18" charset="2"/>
              </a:rPr>
              <a:t>ιϊκό</a:t>
            </a:r>
            <a:r>
              <a:rPr lang="el-GR" sz="2400" dirty="0">
                <a:sym typeface="Symbol" pitchFamily="18" charset="2"/>
              </a:rPr>
              <a:t> σωματίδιο περιέχει μονόκλωνο </a:t>
            </a:r>
            <a:r>
              <a:rPr lang="en-US" sz="2400" dirty="0">
                <a:sym typeface="Symbol" pitchFamily="18" charset="2"/>
              </a:rPr>
              <a:t>DNA </a:t>
            </a:r>
            <a:r>
              <a:rPr lang="el-GR" sz="2400" dirty="0">
                <a:sym typeface="Symbol" pitchFamily="18" charset="2"/>
              </a:rPr>
              <a:t>ή </a:t>
            </a:r>
            <a:r>
              <a:rPr lang="en-US" sz="2400" dirty="0">
                <a:sym typeface="Symbol" pitchFamily="18" charset="2"/>
              </a:rPr>
              <a:t>RNA</a:t>
            </a:r>
            <a:r>
              <a:rPr lang="el-GR" sz="2400" dirty="0">
                <a:sym typeface="Symbol" pitchFamily="18" charset="2"/>
              </a:rPr>
              <a:t>, και ένα πρωτεϊνικό περίβλημα. Ενίοτε καλύπτεται εξωτερικά από έναν πρωτεϊνικό </a:t>
            </a:r>
            <a:r>
              <a:rPr lang="el-GR" sz="2400" dirty="0" smtClean="0">
                <a:sym typeface="Symbol" pitchFamily="18" charset="2"/>
              </a:rPr>
              <a:t>φάκελο,</a:t>
            </a:r>
            <a:endParaRPr lang="el-GR" sz="2400" dirty="0">
              <a:sym typeface="Symbol" pitchFamily="18" charset="2"/>
            </a:endParaRPr>
          </a:p>
          <a:p>
            <a:pPr marL="342900" indent="-342900">
              <a:buFont typeface="Wingdings" panose="05000000000000000000" pitchFamily="2" charset="2"/>
              <a:buChar char="§"/>
            </a:pPr>
            <a:r>
              <a:rPr lang="el-GR" sz="2400" dirty="0">
                <a:sym typeface="Symbol" pitchFamily="18" charset="2"/>
              </a:rPr>
              <a:t>Δεν έχουν πυρήνα, οργανίδια και κυτταρική </a:t>
            </a:r>
            <a:r>
              <a:rPr lang="el-GR" sz="2400" dirty="0" smtClean="0">
                <a:sym typeface="Symbol" pitchFamily="18" charset="2"/>
              </a:rPr>
              <a:t>μεμβράνη,</a:t>
            </a:r>
            <a:endParaRPr lang="el-GR" sz="2400" dirty="0">
              <a:sym typeface="Symbol" pitchFamily="18" charset="2"/>
            </a:endParaRPr>
          </a:p>
          <a:p>
            <a:pPr marL="342900" indent="-342900">
              <a:buFont typeface="Wingdings" panose="05000000000000000000" pitchFamily="2" charset="2"/>
              <a:buChar char="§"/>
            </a:pPr>
            <a:r>
              <a:rPr lang="el-GR" sz="2400" dirty="0">
                <a:sym typeface="Symbol" pitchFamily="18" charset="2"/>
              </a:rPr>
              <a:t>Απαιτούν την παρουσία ζωντανών κυττάρων-ξενιστών, στα οποία εισβάλουν και των οποίων την κυτταρική λειτουργία (ένζυμα, οργανίδια) αξιοποιούν ώστε να </a:t>
            </a:r>
            <a:r>
              <a:rPr lang="el-GR" sz="2400" dirty="0" smtClean="0">
                <a:sym typeface="Symbol" pitchFamily="18" charset="2"/>
              </a:rPr>
              <a:t>αναπαραχθούν,</a:t>
            </a:r>
            <a:endParaRPr lang="el-GR" sz="2400" dirty="0">
              <a:sym typeface="Symbol" pitchFamily="18" charset="2"/>
            </a:endParaRPr>
          </a:p>
          <a:p>
            <a:pPr marL="342900" indent="-342900">
              <a:buFont typeface="Wingdings" panose="05000000000000000000" pitchFamily="2" charset="2"/>
              <a:buChar char="§"/>
            </a:pPr>
            <a:r>
              <a:rPr lang="el-GR" sz="2400" dirty="0">
                <a:sym typeface="Symbol" pitchFamily="18" charset="2"/>
              </a:rPr>
              <a:t>Υπάρχει μεγάλη εξειδίκευση των ιών ως προς το κύτταρο ξενιστή (ανθρώπινα, ζωικά, φυτικά ή και </a:t>
            </a:r>
            <a:r>
              <a:rPr lang="el-GR" sz="2400" dirty="0" err="1">
                <a:sym typeface="Symbol" pitchFamily="18" charset="2"/>
              </a:rPr>
              <a:t>βακτηριακά</a:t>
            </a:r>
            <a:r>
              <a:rPr lang="el-GR" sz="2400" dirty="0">
                <a:sym typeface="Symbol" pitchFamily="18" charset="2"/>
              </a:rPr>
              <a:t> κύτταρα</a:t>
            </a:r>
            <a:r>
              <a:rPr lang="el-GR" sz="2400" dirty="0" smtClean="0">
                <a:sym typeface="Symbol" pitchFamily="18" charset="2"/>
              </a:rPr>
              <a:t>),</a:t>
            </a:r>
            <a:endParaRPr lang="el-GR" sz="2400" dirty="0">
              <a:sym typeface="Symbol" pitchFamily="18" charset="2"/>
            </a:endParaRPr>
          </a:p>
          <a:p>
            <a:pPr marL="342900" indent="-342900">
              <a:buFont typeface="Wingdings" panose="05000000000000000000" pitchFamily="2" charset="2"/>
              <a:buChar char="§"/>
            </a:pPr>
            <a:r>
              <a:rPr lang="el-GR" sz="2400" dirty="0">
                <a:sym typeface="Symbol" pitchFamily="18" charset="2"/>
              </a:rPr>
              <a:t>Μόλις αναπαραχθεί το </a:t>
            </a:r>
            <a:r>
              <a:rPr lang="el-GR" sz="2400" dirty="0" err="1">
                <a:sym typeface="Symbol" pitchFamily="18" charset="2"/>
              </a:rPr>
              <a:t>ιϊκό</a:t>
            </a:r>
            <a:r>
              <a:rPr lang="el-GR" sz="2400" dirty="0">
                <a:sym typeface="Symbol" pitchFamily="18" charset="2"/>
              </a:rPr>
              <a:t> σωματίδιο, </a:t>
            </a:r>
            <a:r>
              <a:rPr lang="el-GR" sz="2400" dirty="0" err="1">
                <a:sym typeface="Symbol" pitchFamily="18" charset="2"/>
              </a:rPr>
              <a:t>υδρολύει</a:t>
            </a:r>
            <a:r>
              <a:rPr lang="el-GR" sz="2400" dirty="0">
                <a:sym typeface="Symbol" pitchFamily="18" charset="2"/>
              </a:rPr>
              <a:t> και καταστρέφει τον </a:t>
            </a:r>
            <a:r>
              <a:rPr lang="el-GR" sz="2400" dirty="0" smtClean="0">
                <a:sym typeface="Symbol" pitchFamily="18" charset="2"/>
              </a:rPr>
              <a:t>ξενιστή,</a:t>
            </a:r>
            <a:endParaRPr lang="el-GR" sz="2400" dirty="0">
              <a:sym typeface="Symbol" pitchFamily="18" charset="2"/>
            </a:endParaRPr>
          </a:p>
        </p:txBody>
      </p:sp>
      <p:sp>
        <p:nvSpPr>
          <p:cNvPr id="5" name="Θέση υποσέλιδου 3" descr="."/>
          <p:cNvSpPr txBox="1">
            <a:spLocks/>
          </p:cNvSpPr>
          <p:nvPr/>
        </p:nvSpPr>
        <p:spPr>
          <a:xfrm>
            <a:off x="3120356"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Ιολογία </a:t>
            </a:r>
            <a:r>
              <a:rPr lang="el-GR" dirty="0" smtClean="0"/>
              <a:t>(2 </a:t>
            </a:r>
            <a:r>
              <a:rPr lang="el-GR" dirty="0"/>
              <a:t>από 4)</a:t>
            </a:r>
            <a:endParaRPr lang="el-GR" dirty="0">
              <a:latin typeface="+mn-lt"/>
            </a:endParaRPr>
          </a:p>
        </p:txBody>
      </p:sp>
      <p:sp>
        <p:nvSpPr>
          <p:cNvPr id="20" name="Rectangle 17" descr="Μέρη ιϊκού σωματιδίου, άνω κάτω τελεία γονιδίωμα (DNA / RNA), καψίδιο (πρωτεϊνικό περίβλημα), μανδύας ή έλυτρο λιπιδικής φύσεως (αν υπάρχει).&#10;"/>
          <p:cNvSpPr txBox="1">
            <a:spLocks noChangeArrowheads="1"/>
          </p:cNvSpPr>
          <p:nvPr>
            <p:custDataLst>
              <p:tags r:id="rId2"/>
            </p:custDataLst>
          </p:nvPr>
        </p:nvSpPr>
        <p:spPr>
          <a:xfrm>
            <a:off x="579165" y="922462"/>
            <a:ext cx="8219256" cy="12961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
            </a:pPr>
            <a:r>
              <a:rPr lang="el-GR" sz="2400" dirty="0">
                <a:sym typeface="Symbol" pitchFamily="18" charset="2"/>
              </a:rPr>
              <a:t>Μέρη </a:t>
            </a:r>
            <a:r>
              <a:rPr lang="el-GR" sz="2400" dirty="0" err="1">
                <a:sym typeface="Symbol" pitchFamily="18" charset="2"/>
              </a:rPr>
              <a:t>ιϊκού</a:t>
            </a:r>
            <a:r>
              <a:rPr lang="el-GR" sz="2400" dirty="0">
                <a:sym typeface="Symbol" pitchFamily="18" charset="2"/>
              </a:rPr>
              <a:t> σωματιδίου: </a:t>
            </a:r>
            <a:r>
              <a:rPr lang="el-GR" sz="2400" dirty="0" err="1">
                <a:sym typeface="Symbol" pitchFamily="18" charset="2"/>
              </a:rPr>
              <a:t>γονιδίωμα</a:t>
            </a:r>
            <a:r>
              <a:rPr lang="el-GR" sz="2400" dirty="0">
                <a:sym typeface="Symbol" pitchFamily="18" charset="2"/>
              </a:rPr>
              <a:t> (</a:t>
            </a:r>
            <a:r>
              <a:rPr lang="en-US" sz="2400" dirty="0">
                <a:sym typeface="Symbol" pitchFamily="18" charset="2"/>
              </a:rPr>
              <a:t>DNA/RNA), </a:t>
            </a:r>
            <a:r>
              <a:rPr lang="el-GR" sz="2400" dirty="0" err="1">
                <a:sym typeface="Symbol" pitchFamily="18" charset="2"/>
              </a:rPr>
              <a:t>καψίδιο</a:t>
            </a:r>
            <a:r>
              <a:rPr lang="el-GR" sz="2400" dirty="0">
                <a:sym typeface="Symbol" pitchFamily="18" charset="2"/>
              </a:rPr>
              <a:t> (πρωτεϊνικό περίβλημα), μανδύας ή έλυτρο </a:t>
            </a:r>
            <a:r>
              <a:rPr lang="el-GR" sz="2400" dirty="0" err="1">
                <a:sym typeface="Symbol" pitchFamily="18" charset="2"/>
              </a:rPr>
              <a:t>λιπιδικής</a:t>
            </a:r>
            <a:r>
              <a:rPr lang="el-GR" sz="2400" dirty="0">
                <a:sym typeface="Symbol" pitchFamily="18" charset="2"/>
              </a:rPr>
              <a:t> φύσεως (αν υπάρχει</a:t>
            </a:r>
            <a:r>
              <a:rPr lang="el-GR" sz="2400" dirty="0" smtClean="0">
                <a:sym typeface="Symbol" pitchFamily="18" charset="2"/>
              </a:rPr>
              <a:t>).</a:t>
            </a:r>
            <a:endParaRPr lang="el-GR" sz="2400" dirty="0">
              <a:sym typeface="Symbol" pitchFamily="18" charset="2"/>
            </a:endParaRPr>
          </a:p>
        </p:txBody>
      </p:sp>
      <p:pic>
        <p:nvPicPr>
          <p:cNvPr id="8" name="Picture 14" descr="http://austintanney.com/wp-content/uploads/2013/08/bacteriophage1.jpg"/>
          <p:cNvPicPr>
            <a:picLocks noChangeAspect="1" noChangeArrowheads="1"/>
          </p:cNvPicPr>
          <p:nvPr/>
        </p:nvPicPr>
        <p:blipFill>
          <a:blip r:embed="rId5" cstate="print"/>
          <a:srcRect/>
          <a:stretch>
            <a:fillRect/>
          </a:stretch>
        </p:blipFill>
        <p:spPr bwMode="auto">
          <a:xfrm>
            <a:off x="1043608" y="2276872"/>
            <a:ext cx="3360495" cy="3694721"/>
          </a:xfrm>
          <a:prstGeom prst="rect">
            <a:avLst/>
          </a:prstGeom>
          <a:noFill/>
        </p:spPr>
      </p:pic>
      <p:pic>
        <p:nvPicPr>
          <p:cNvPr id="7" name="Picture 12" descr="http://www.csa.com/discoveryguides/avian/images/virus.jpg"/>
          <p:cNvPicPr>
            <a:picLocks noChangeAspect="1" noChangeArrowheads="1"/>
          </p:cNvPicPr>
          <p:nvPr/>
        </p:nvPicPr>
        <p:blipFill>
          <a:blip r:embed="rId6" cstate="print"/>
          <a:srcRect/>
          <a:stretch>
            <a:fillRect/>
          </a:stretch>
        </p:blipFill>
        <p:spPr bwMode="auto">
          <a:xfrm>
            <a:off x="4780328" y="1779453"/>
            <a:ext cx="3320064" cy="2541027"/>
          </a:xfrm>
          <a:prstGeom prst="rect">
            <a:avLst/>
          </a:prstGeom>
          <a:noFill/>
        </p:spPr>
      </p:pic>
      <p:pic>
        <p:nvPicPr>
          <p:cNvPr id="6" name="Picture 2" descr="http://static.guim.co.uk/sys-images/Guardian/About/General/2013/1/4/1357324994325/The-norovirus---shown-sli-010.jpg"/>
          <p:cNvPicPr>
            <a:picLocks noChangeAspect="1" noChangeArrowheads="1"/>
          </p:cNvPicPr>
          <p:nvPr/>
        </p:nvPicPr>
        <p:blipFill>
          <a:blip r:embed="rId7" cstate="print"/>
          <a:srcRect/>
          <a:stretch>
            <a:fillRect/>
          </a:stretch>
        </p:blipFill>
        <p:spPr bwMode="auto">
          <a:xfrm>
            <a:off x="5292080" y="4392488"/>
            <a:ext cx="2519772" cy="1916832"/>
          </a:xfrm>
          <a:prstGeom prst="rect">
            <a:avLst/>
          </a:prstGeom>
          <a:noFill/>
        </p:spPr>
      </p:pic>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Ιολογία </a:t>
            </a:r>
            <a:r>
              <a:rPr lang="el-GR" dirty="0" smtClean="0"/>
              <a:t>(3 </a:t>
            </a:r>
            <a:r>
              <a:rPr lang="el-GR" dirty="0"/>
              <a:t>από 4)</a:t>
            </a:r>
            <a:endParaRPr lang="el-GR" dirty="0">
              <a:latin typeface="+mn-lt"/>
            </a:endParaRPr>
          </a:p>
        </p:txBody>
      </p:sp>
      <p:sp>
        <p:nvSpPr>
          <p:cNvPr id="20" name="Rectangle 17" descr="Φαινόμενο παρεμβολής (interference),&#10;Παρεμπόδιση μόλυνσης ξενιστών από άλλους ιούς à παραγωγή ιντερφερόνης (αναστολέας αναπαραγωγής ιών) à καταστροφή υποδοχέων.&#10;"/>
          <p:cNvSpPr txBox="1">
            <a:spLocks noChangeArrowheads="1"/>
          </p:cNvSpPr>
          <p:nvPr/>
        </p:nvSpPr>
        <p:spPr>
          <a:xfrm>
            <a:off x="539552" y="1628800"/>
            <a:ext cx="8219256" cy="1800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
            </a:pPr>
            <a:r>
              <a:rPr lang="el-GR" sz="2400" dirty="0"/>
              <a:t>Φαινόμενο </a:t>
            </a:r>
            <a:r>
              <a:rPr lang="el-GR" sz="2400" dirty="0" smtClean="0"/>
              <a:t>παρεμβολής (</a:t>
            </a:r>
            <a:r>
              <a:rPr lang="en-US" sz="2400" dirty="0"/>
              <a:t>interference</a:t>
            </a:r>
            <a:r>
              <a:rPr lang="en-US" sz="2400" dirty="0" smtClean="0"/>
              <a:t>)</a:t>
            </a:r>
            <a:r>
              <a:rPr lang="el-GR" sz="2400" dirty="0" smtClean="0"/>
              <a:t>,</a:t>
            </a:r>
            <a:endParaRPr lang="el-GR" sz="2400" dirty="0"/>
          </a:p>
          <a:p>
            <a:pPr marL="342900" lvl="0" indent="-342900" algn="l">
              <a:buFont typeface="Wingdings" panose="05000000000000000000" pitchFamily="2" charset="2"/>
              <a:buChar char="§"/>
            </a:pPr>
            <a:r>
              <a:rPr lang="el-GR" sz="2400" dirty="0"/>
              <a:t>Παρεμπόδιση μόλυνσης ξενιστών από άλλους </a:t>
            </a:r>
            <a:r>
              <a:rPr lang="el-GR" sz="2400" dirty="0" smtClean="0"/>
              <a:t>ιούς </a:t>
            </a:r>
            <a:r>
              <a:rPr lang="el-GR" sz="2400" dirty="0" smtClean="0">
                <a:sym typeface="Wingdings"/>
              </a:rPr>
              <a:t> </a:t>
            </a:r>
            <a:r>
              <a:rPr lang="el-GR" sz="2400" dirty="0" smtClean="0"/>
              <a:t>παραγωγή </a:t>
            </a:r>
            <a:r>
              <a:rPr lang="el-GR" sz="2400" dirty="0" err="1" smtClean="0"/>
              <a:t>ιντερφερόνης</a:t>
            </a:r>
            <a:r>
              <a:rPr lang="el-GR" sz="2400" dirty="0" smtClean="0"/>
              <a:t> (</a:t>
            </a:r>
            <a:r>
              <a:rPr lang="el-GR" sz="2400" dirty="0"/>
              <a:t>αναστολέας αναπαραγωγής ιών) </a:t>
            </a:r>
            <a:r>
              <a:rPr lang="el-GR" sz="2400" dirty="0" smtClean="0">
                <a:sym typeface="Wingdings"/>
              </a:rPr>
              <a:t> </a:t>
            </a:r>
            <a:r>
              <a:rPr lang="el-GR" sz="2400" dirty="0" smtClean="0"/>
              <a:t>καταστροφή υποδοχέων.</a:t>
            </a:r>
            <a:endParaRPr lang="el-GR" sz="2400" dirty="0"/>
          </a:p>
        </p:txBody>
      </p:sp>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Ιολογία </a:t>
            </a:r>
            <a:r>
              <a:rPr lang="el-GR" dirty="0" smtClean="0"/>
              <a:t>(4 </a:t>
            </a:r>
            <a:r>
              <a:rPr lang="el-GR" dirty="0"/>
              <a:t>από 4)</a:t>
            </a:r>
            <a:endParaRPr lang="el-GR" dirty="0">
              <a:latin typeface="+mn-lt"/>
            </a:endParaRPr>
          </a:p>
        </p:txBody>
      </p:sp>
      <p:pic>
        <p:nvPicPr>
          <p:cNvPr id="8" name="Picture 2" descr="http://www.embl.de/aboutus/communication_outreach/media_relations/2009/090623_Heidelberg/press_2_download_22jun091.jpg"/>
          <p:cNvPicPr>
            <a:picLocks noChangeAspect="1" noChangeArrowheads="1"/>
          </p:cNvPicPr>
          <p:nvPr/>
        </p:nvPicPr>
        <p:blipFill>
          <a:blip r:embed="rId4" cstate="print"/>
          <a:srcRect/>
          <a:stretch>
            <a:fillRect/>
          </a:stretch>
        </p:blipFill>
        <p:spPr bwMode="auto">
          <a:xfrm>
            <a:off x="2123728" y="908720"/>
            <a:ext cx="5118239" cy="5336967"/>
          </a:xfrm>
          <a:prstGeom prst="rect">
            <a:avLst/>
          </a:prstGeom>
          <a:noFill/>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Στοιχεία Ιολογίας και Παρασιτολογίας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15/2014 7:00:48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8,4,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6,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9,8,6,12,"/>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6,7,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1,6,9,13,"/>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13,24,5,1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5,15,4,1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8,7,6,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1AB8EF7-22AE-4A01-8C59-F477FB755BD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7432</TotalTime>
  <Words>875</Words>
  <Application>Microsoft Office PowerPoint</Application>
  <PresentationFormat>On-screen Show (4:3)</PresentationFormat>
  <Paragraphs>139</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Γενική Μικροβιολογία </vt:lpstr>
      <vt:lpstr>Άδειες χρήσης </vt:lpstr>
      <vt:lpstr>Χρηματοδότηση </vt:lpstr>
      <vt:lpstr>Σκοποί  ενότητας</vt:lpstr>
      <vt:lpstr>Περιεχόμενα ενότητας</vt:lpstr>
      <vt:lpstr>Ιολογία (1 από 4)</vt:lpstr>
      <vt:lpstr>Ιολογία (2 από 4)</vt:lpstr>
      <vt:lpstr>Ιολογία (3 από 4)</vt:lpstr>
      <vt:lpstr>Ιολογία (4 από 4)</vt:lpstr>
      <vt:lpstr>Μολυσματικός κύκλος των ιών (1 από 2)</vt:lpstr>
      <vt:lpstr>Μολυσματικός κύκλος των ιών (2 από 2)</vt:lpstr>
      <vt:lpstr>Αναπαραγωγή ιών (1 από 3)</vt:lpstr>
      <vt:lpstr>Αναπαραγωγή ιών (2 από 3)</vt:lpstr>
      <vt:lpstr>Αναπαραγωγή ιών (3 από 3)</vt:lpstr>
      <vt:lpstr>Επίδραση βιοχημικών/φυσικοχημικών παραγόντων στους ιούς (1 από 2) </vt:lpstr>
      <vt:lpstr>Βακτηριοφάγοι (1 από 2)</vt:lpstr>
      <vt:lpstr>Βακτηριοφάγοι (2 από 2)</vt:lpstr>
      <vt:lpstr>Παρασιτολογία (1 από 2)</vt:lpstr>
      <vt:lpstr>Παρασιτολογία (2 από 2)</vt:lpstr>
      <vt:lpstr>Slide 20</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Μικροβιολογία: Στοιχεία Ιολογίας και Παρασιτολογίας.</dc:title>
  <dc:creator>Ιωάννης Γιαβάσης</dc:creator>
  <cp:keywords>Στοιχεία Ιολογίας και Παρασιτολογίας,</cp:keywords>
  <cp:lastModifiedBy>Alex</cp:lastModifiedBy>
  <cp:revision>627</cp:revision>
  <dcterms:created xsi:type="dcterms:W3CDTF">2012-09-06T09:03:05Z</dcterms:created>
  <dcterms:modified xsi:type="dcterms:W3CDTF">2015-11-05T12:41:42Z</dcterms:modified>
</cp:coreProperties>
</file>