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custDataLst>
    <p:tags r:id="rId2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6EE6BA-F142-4C7B-BF02-DFEAF099C52D}" type="datetimeFigureOut">
              <a:rPr lang="el-GR" smtClean="0"/>
              <a:t>30/12/2013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69546-8DBD-416F-8B16-96DD3518144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1514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A99D8-69FB-4965-A1F4-30423032E35A}" type="datetime1">
              <a:rPr lang="el-GR" smtClean="0"/>
              <a:t>30/12/2013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7199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22517-D842-4BB3-80E1-BF3B7A5803A2}" type="datetime1">
              <a:rPr lang="el-GR" smtClean="0"/>
              <a:t>30/12/2013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791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6808C-BE71-41D8-9B69-826F530289B8}" type="datetime1">
              <a:rPr lang="el-GR" smtClean="0"/>
              <a:t>30/12/2013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893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2DE27-0E57-458B-9FB3-66CF5C911CDD}" type="datetime1">
              <a:rPr lang="el-GR" smtClean="0"/>
              <a:t>30/12/2013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907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7B9F-E7C7-4C87-BC97-FA489666DDB6}" type="datetime1">
              <a:rPr lang="el-GR" smtClean="0"/>
              <a:t>30/12/2013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224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FDFD-2974-4133-A4E7-32A48FF5BC3A}" type="datetime1">
              <a:rPr lang="el-GR" smtClean="0"/>
              <a:t>30/12/2013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177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0344-85ED-4ACA-89BE-C0AD2E1BFAA1}" type="datetime1">
              <a:rPr lang="el-GR" smtClean="0"/>
              <a:t>30/12/2013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31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75A4F-1C7A-45BF-9833-9786EA518782}" type="datetime1">
              <a:rPr lang="el-GR" smtClean="0"/>
              <a:t>30/12/2013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85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F1232-D48F-4F38-9465-0CE003B555F1}" type="datetime1">
              <a:rPr lang="el-GR" smtClean="0"/>
              <a:t>30/12/2013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264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E18D-9F21-4B0C-9BC8-4AC0CFFD0DBC}" type="datetime1">
              <a:rPr lang="el-GR" smtClean="0"/>
              <a:t>30/12/2013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092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30DA-163E-4743-9B91-D29B5DCB40D4}" type="datetime1">
              <a:rPr lang="el-GR" smtClean="0"/>
              <a:t>30/12/2013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739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E598C-61CD-4471-877E-74E614743234}" type="datetime1">
              <a:rPr lang="el-GR" smtClean="0"/>
              <a:t>30/12/2013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Σχέδιο Διαχείρισης Κινδύνων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C46C-EB83-4AFD-A935-1887E183B05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128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</p:nvPr>
        </p:nvSpPr>
        <p:spPr>
          <a:xfrm>
            <a:off x="381000" y="1760289"/>
            <a:ext cx="8382000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Διαχείριση Κινδύνου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467544" y="3140968"/>
            <a:ext cx="8280920" cy="231608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Ενότητα 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3:</a:t>
            </a:r>
            <a:r>
              <a:rPr lang="el-GR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Σχέδιο Διαχείρισης Κινδύνου.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Διδάσκων: Β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ασιλική Καζαντζή, </a:t>
            </a:r>
          </a:p>
          <a:p>
            <a:pPr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Επίκουρος Καθηγήτρια.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Τμήμα Διοίκηση Επιχειρήσεων. </a:t>
            </a: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904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Ρόλοι και αρμοδιότητες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3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Συγκρότηση </a:t>
            </a:r>
            <a:r>
              <a:rPr lang="el-GR" altLang="el-GR" kern="0" dirty="0">
                <a:solidFill>
                  <a:srgbClr val="000000"/>
                </a:solidFill>
              </a:rPr>
              <a:t>ομάδας διαχείρισης κινδύνου και κατανομή </a:t>
            </a:r>
            <a:r>
              <a:rPr lang="el-GR" altLang="el-GR" kern="0" dirty="0" smtClean="0">
                <a:solidFill>
                  <a:srgbClr val="000000"/>
                </a:solidFill>
              </a:rPr>
              <a:t>αρμοδιοτήτων.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Επίσης</a:t>
            </a:r>
            <a:r>
              <a:rPr lang="el-GR" altLang="el-GR" kern="0" dirty="0">
                <a:solidFill>
                  <a:srgbClr val="000000"/>
                </a:solidFill>
              </a:rPr>
              <a:t>, αποφασίζεται εάν η ομάδα θα είναι «εσωτερική» ή «εξωτερική» του έργου</a:t>
            </a:r>
            <a:r>
              <a:rPr lang="el-GR" altLang="el-GR" kern="0" dirty="0" smtClean="0">
                <a:solidFill>
                  <a:srgbClr val="000000"/>
                </a:solidFill>
              </a:rPr>
              <a:t>.</a:t>
            </a:r>
            <a:endParaRPr lang="el-GR" alt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4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Εκπαίδευση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eaLnBrk="0" fontAlgn="base" hangingPunct="0">
              <a:spcBef>
                <a:spcPts val="0"/>
              </a:spcBef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sz="20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Χρειάζεται </a:t>
            </a:r>
            <a:r>
              <a:rPr lang="el-GR" altLang="el-GR" sz="2800" kern="0" dirty="0">
                <a:solidFill>
                  <a:srgbClr val="000000"/>
                </a:solidFill>
              </a:rPr>
              <a:t>κατάλληλη εκπαίδευση των στελεχών των ομάδων διαχείρισης κινδύνων ώστε να μπορούν να αναδεικνύονται και οι ευκαιρίες, όχι μόνον οι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απειλές.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Παράλληλα</a:t>
            </a:r>
            <a:r>
              <a:rPr lang="el-GR" altLang="el-GR" sz="2800" kern="0" dirty="0">
                <a:solidFill>
                  <a:srgbClr val="000000"/>
                </a:solidFill>
              </a:rPr>
              <a:t>, απαιτείται η παράθεση όλων των κατάλληλων τεχνικών και εργαλείων που είναι περισσότερο πιθανό να χρησιμοποιηθούν ανάλογα με το είδος του υπό εξέταση έργου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.</a:t>
            </a:r>
            <a:endParaRPr lang="el-GR" altLang="el-GR" sz="28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95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Προϋπολογισμός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Τρόπος </a:t>
            </a:r>
            <a:r>
              <a:rPr lang="el-GR" altLang="el-GR" kern="0" dirty="0">
                <a:solidFill>
                  <a:srgbClr val="000000"/>
                </a:solidFill>
              </a:rPr>
              <a:t>καθορισμού του προϋπολογισμού της διαχείρισης κινδύνων.</a:t>
            </a:r>
          </a:p>
          <a:p>
            <a:pPr marL="800100" lvl="2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b="1" kern="0" dirty="0" smtClean="0">
                <a:solidFill>
                  <a:srgbClr val="00CC99"/>
                </a:solidFill>
              </a:rPr>
              <a:t>1. 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Ως </a:t>
            </a:r>
            <a:r>
              <a:rPr lang="el-GR" altLang="el-GR" sz="2800" kern="0" dirty="0">
                <a:solidFill>
                  <a:srgbClr val="000000"/>
                </a:solidFill>
              </a:rPr>
              <a:t>ποσοστό του κόστους του έργου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 </a:t>
            </a:r>
          </a:p>
          <a:p>
            <a:pPr marL="1371600" lvl="5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(«</a:t>
            </a:r>
            <a:r>
              <a:rPr lang="el-GR" altLang="el-GR" sz="2800" kern="0" dirty="0">
                <a:solidFill>
                  <a:srgbClr val="000000"/>
                </a:solidFill>
              </a:rPr>
              <a:t>απόθεμα» για την αντιμετώπιση των κινδύνων).</a:t>
            </a:r>
          </a:p>
          <a:p>
            <a:pPr marL="800100" lvl="2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b="1" kern="0" dirty="0" smtClean="0">
                <a:solidFill>
                  <a:srgbClr val="00CC99"/>
                </a:solidFill>
              </a:rPr>
              <a:t>2. 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Προκαταρκτική </a:t>
            </a:r>
            <a:r>
              <a:rPr lang="el-GR" altLang="el-GR" sz="2800" kern="0" dirty="0">
                <a:solidFill>
                  <a:srgbClr val="000000"/>
                </a:solidFill>
              </a:rPr>
              <a:t>ανάλυση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κινδύνων, </a:t>
            </a:r>
            <a:r>
              <a:rPr lang="el-GR" altLang="el-GR" sz="2800" kern="0" dirty="0">
                <a:solidFill>
                  <a:srgbClr val="000000"/>
                </a:solidFill>
              </a:rPr>
              <a:t>και </a:t>
            </a:r>
            <a:endParaRPr lang="el-GR" altLang="el-GR" sz="2800" kern="0" dirty="0" smtClean="0">
              <a:solidFill>
                <a:srgbClr val="000000"/>
              </a:solidFill>
            </a:endParaRPr>
          </a:p>
          <a:p>
            <a:pPr marL="1371600" lvl="5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εκτίμηση </a:t>
            </a:r>
            <a:r>
              <a:rPr lang="el-GR" altLang="el-GR" sz="2800" kern="0" dirty="0">
                <a:solidFill>
                  <a:srgbClr val="000000"/>
                </a:solidFill>
              </a:rPr>
              <a:t>συνολικής έκθεσης.</a:t>
            </a:r>
          </a:p>
          <a:p>
            <a:pPr marL="800100" lvl="2" indent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b="1" kern="0" dirty="0" smtClean="0">
                <a:solidFill>
                  <a:srgbClr val="00CC99"/>
                </a:solidFill>
              </a:rPr>
              <a:t>3</a:t>
            </a:r>
            <a:r>
              <a:rPr lang="el-GR" altLang="el-GR" sz="2800" b="1" kern="0" dirty="0">
                <a:solidFill>
                  <a:srgbClr val="00CC99"/>
                </a:solidFill>
              </a:rPr>
              <a:t>. </a:t>
            </a:r>
            <a:r>
              <a:rPr lang="el-GR" altLang="el-GR" sz="2800" b="1" kern="0" dirty="0" smtClean="0">
                <a:solidFill>
                  <a:srgbClr val="00CC99"/>
                </a:solidFill>
              </a:rPr>
              <a:t>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Ενδιάμεσος </a:t>
            </a:r>
            <a:r>
              <a:rPr lang="el-GR" altLang="el-GR" sz="2800" kern="0" dirty="0">
                <a:solidFill>
                  <a:srgbClr val="000000"/>
                </a:solidFill>
              </a:rPr>
              <a:t>τρόπος προϋπολογισμού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.</a:t>
            </a:r>
            <a:endParaRPr lang="el-GR" altLang="el-GR" sz="28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3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03225" lvl="0" indent="-403225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l-GR" altLang="el-GR" b="1" kern="0" dirty="0" smtClean="0">
                <a:solidFill>
                  <a:srgbClr val="000000"/>
                </a:solidFill>
              </a:rPr>
              <a:t>Χρονισμός</a:t>
            </a:r>
            <a:endParaRPr lang="el-GR" sz="60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sz="40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Καθορισμός </a:t>
            </a:r>
            <a:r>
              <a:rPr lang="el-GR" altLang="el-GR" kern="0" dirty="0">
                <a:solidFill>
                  <a:srgbClr val="000000"/>
                </a:solidFill>
              </a:rPr>
              <a:t>συγκεκριμένων περιόδων αναφοράς. Συναντήσεις σε τακτά χρονικά διαστήματα για την παρακολούθηση των κινδύνων.</a:t>
            </a: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29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Μέθοδοι μέτρησης και κλίμακες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sz="36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Καθορίζονται </a:t>
            </a:r>
            <a:r>
              <a:rPr lang="el-GR" altLang="el-GR" kern="0" dirty="0">
                <a:solidFill>
                  <a:srgbClr val="000000"/>
                </a:solidFill>
              </a:rPr>
              <a:t>οι </a:t>
            </a:r>
            <a:r>
              <a:rPr lang="el-GR" altLang="el-GR" kern="0" dirty="0" smtClean="0">
                <a:solidFill>
                  <a:srgbClr val="000000"/>
                </a:solidFill>
              </a:rPr>
              <a:t>μέθοδοι </a:t>
            </a:r>
            <a:r>
              <a:rPr lang="el-GR" altLang="el-GR" kern="0" dirty="0">
                <a:solidFill>
                  <a:srgbClr val="000000"/>
                </a:solidFill>
              </a:rPr>
              <a:t>μέτρησης (π.χ. ποιοτικές ή ποσοτικές) και οι κλίμακες μέτρησης που ορίζουν τα χαρακτηριστικά των κινδύνων (πιθανότητα, συνέπεια).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6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Όρια (1 από 2)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Bef>
                <a:spcPts val="0"/>
              </a:spcBef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sz="24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3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Καθορισμός </a:t>
            </a:r>
            <a:r>
              <a:rPr lang="el-GR" altLang="el-GR" kern="0" dirty="0">
                <a:solidFill>
                  <a:srgbClr val="000000"/>
                </a:solidFill>
              </a:rPr>
              <a:t>ορίων αποδεκτών για τους κινδύνους.</a:t>
            </a:r>
          </a:p>
          <a:p>
            <a:pPr marL="800100" lvl="2" indent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kern="0" dirty="0" smtClean="0">
                <a:solidFill>
                  <a:srgbClr val="000000"/>
                </a:solidFill>
              </a:rPr>
              <a:t>Τρία </a:t>
            </a:r>
            <a:r>
              <a:rPr lang="el-GR" altLang="el-GR" sz="2800" kern="0" dirty="0">
                <a:solidFill>
                  <a:srgbClr val="000000"/>
                </a:solidFill>
              </a:rPr>
              <a:t>επίπεδα κινδύνων</a:t>
            </a:r>
            <a:r>
              <a:rPr lang="en-US" altLang="el-GR" sz="2800" kern="0" dirty="0">
                <a:solidFill>
                  <a:srgbClr val="000000"/>
                </a:solidFill>
              </a:rPr>
              <a:t>: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4" indent="-3429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τους </a:t>
            </a:r>
            <a:r>
              <a:rPr lang="el-GR" altLang="el-GR" sz="2400" kern="0" dirty="0">
                <a:solidFill>
                  <a:srgbClr val="000000"/>
                </a:solidFill>
              </a:rPr>
              <a:t>αμελητέους ή πράσινους.</a:t>
            </a:r>
          </a:p>
          <a:p>
            <a:pPr lvl="4" indent="-34290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τους </a:t>
            </a:r>
            <a:r>
              <a:rPr lang="el-GR" altLang="el-GR" sz="2400" kern="0" dirty="0">
                <a:solidFill>
                  <a:srgbClr val="000000"/>
                </a:solidFill>
              </a:rPr>
              <a:t>μέσους ή κίτρινους.</a:t>
            </a:r>
          </a:p>
          <a:p>
            <a:pPr lvl="4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 smtClean="0">
                <a:solidFill>
                  <a:srgbClr val="000000"/>
                </a:solidFill>
              </a:rPr>
              <a:t>τους </a:t>
            </a:r>
            <a:r>
              <a:rPr lang="el-GR" altLang="el-GR" sz="2400" kern="0" dirty="0">
                <a:solidFill>
                  <a:srgbClr val="000000"/>
                </a:solidFill>
              </a:rPr>
              <a:t>σημαντικούς ή κόκκινους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.</a:t>
            </a:r>
            <a:endParaRPr lang="el-GR" altLang="el-GR" sz="2400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87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kern="0" dirty="0" smtClean="0">
                <a:solidFill>
                  <a:srgbClr val="000000"/>
                </a:solidFill>
              </a:rPr>
              <a:t>Όρια (2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3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Καθορισμός αποδεκτών ορίων για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τους κινδύνους</a:t>
            </a:r>
            <a:r>
              <a:rPr lang="el-GR" altLang="el-GR" sz="2800" kern="0" dirty="0">
                <a:solidFill>
                  <a:srgbClr val="000000"/>
                </a:solidFill>
              </a:rPr>
              <a:t>.</a:t>
            </a:r>
          </a:p>
          <a:p>
            <a:pPr marL="1257300" lvl="2" indent="-34200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Τα </a:t>
            </a:r>
            <a:r>
              <a:rPr lang="el-GR" altLang="el-GR" kern="0" dirty="0">
                <a:solidFill>
                  <a:srgbClr val="000000"/>
                </a:solidFill>
              </a:rPr>
              <a:t>όρια είναι διαφορετικά για κάθε επιχείρηση και κάποιες φορές για κάθε έργο.</a:t>
            </a:r>
          </a:p>
          <a:p>
            <a:pPr marL="1257300"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Καθορίζονται </a:t>
            </a:r>
            <a:r>
              <a:rPr lang="el-GR" altLang="el-GR" kern="0" dirty="0">
                <a:solidFill>
                  <a:srgbClr val="000000"/>
                </a:solidFill>
              </a:rPr>
              <a:t>και όρια πέρα από τα οποία τους κινδύνους επιμελούνται διαφορετικά στελέχη και ομάδες έργου (Διευθυντής Έργου, Διευθυντής Διαχείρισης Κινδύνων, Ομάδα Κινδύνων) – Φίλτρα </a:t>
            </a:r>
            <a:r>
              <a:rPr lang="el-GR" altLang="el-GR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kern="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04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Επικοινωνία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8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Καθορισμός </a:t>
            </a:r>
            <a:r>
              <a:rPr lang="el-GR" altLang="el-GR" kern="0" dirty="0">
                <a:solidFill>
                  <a:srgbClr val="000000"/>
                </a:solidFill>
              </a:rPr>
              <a:t>τρόπου καταγραφής, ανάλυσης και κοινοποίησης των αποτελεσμάτων της διαχείρισης κινδύνων στους ενδιαφερόμενους του </a:t>
            </a:r>
            <a:r>
              <a:rPr lang="el-GR" altLang="el-GR" kern="0" dirty="0" smtClean="0">
                <a:solidFill>
                  <a:srgbClr val="000000"/>
                </a:solidFill>
              </a:rPr>
              <a:t>έργου.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err="1" smtClean="0">
                <a:solidFill>
                  <a:srgbClr val="000000"/>
                </a:solidFill>
              </a:rPr>
              <a:t>Συστηματικοποίηση</a:t>
            </a:r>
            <a:r>
              <a:rPr lang="el-GR" altLang="el-GR" kern="0" dirty="0" smtClean="0">
                <a:solidFill>
                  <a:srgbClr val="000000"/>
                </a:solidFill>
              </a:rPr>
              <a:t> </a:t>
            </a:r>
            <a:r>
              <a:rPr lang="el-GR" altLang="el-GR" kern="0" dirty="0">
                <a:solidFill>
                  <a:srgbClr val="000000"/>
                </a:solidFill>
              </a:rPr>
              <a:t>διαδικασιών και ανάπτυξη πρότυπων αναφορών σχετικά με την εξέλιξη των κινδύνων (συνοπτικές αναφορές – πλήρεις έντυπες αναφορές</a:t>
            </a:r>
            <a:r>
              <a:rPr lang="el-GR" altLang="el-GR" kern="0" dirty="0" smtClean="0">
                <a:solidFill>
                  <a:srgbClr val="000000"/>
                </a:solidFill>
              </a:rPr>
              <a:t>)</a:t>
            </a:r>
            <a:r>
              <a:rPr lang="el-GR" altLang="el-GR" dirty="0" smtClean="0"/>
              <a:t>.</a:t>
            </a:r>
            <a:endParaRPr lang="el-GR" alt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4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altLang="el-GR" b="1" kern="0" dirty="0" smtClean="0">
                <a:solidFill>
                  <a:srgbClr val="000000"/>
                </a:solidFill>
              </a:rPr>
              <a:t>Καταγραφή – Ιχνηλασία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sz="4000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Καθορισμός </a:t>
            </a:r>
            <a:r>
              <a:rPr lang="el-GR" altLang="el-GR" kern="0" dirty="0">
                <a:solidFill>
                  <a:srgbClr val="000000"/>
                </a:solidFill>
              </a:rPr>
              <a:t>τρόπου καταγραφής όλων των δραστηριοτήτων της διαχείρισης κινδύνων, ώστε να ωφεληθεί το έργο και να εμπλουτιστεί η εταιρική γνώση για μελλοντική χρήση</a:t>
            </a:r>
            <a:r>
              <a:rPr lang="el-GR" altLang="el-GR" kern="0" dirty="0" smtClean="0">
                <a:solidFill>
                  <a:srgbClr val="000000"/>
                </a:solidFill>
              </a:rPr>
              <a:t>.</a:t>
            </a:r>
            <a:endParaRPr lang="el-GR" alt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246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2706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</a:t>
            </a:r>
            <a:r>
              <a:rPr lang="el-GR" altLang="el-GR" sz="2800" dirty="0" smtClean="0">
                <a:latin typeface="Calibri" panose="020F0502020204030204" pitchFamily="34" charset="0"/>
              </a:rPr>
              <a:t> (</a:t>
            </a:r>
            <a:r>
              <a:rPr lang="en-US" altLang="el-GR" sz="2800" dirty="0" smtClean="0">
                <a:latin typeface="Calibri" panose="020F0502020204030204" pitchFamily="34" charset="0"/>
              </a:rPr>
              <a:t>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(B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Y)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(S A)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,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Μη εισαγόμενο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.</a:t>
            </a:r>
            <a:r>
              <a:rPr lang="en-US" altLang="el-GR" sz="2400" dirty="0" smtClean="0">
                <a:latin typeface="Calibri" panose="020F0502020204030204" pitchFamily="34" charset="0"/>
              </a:rPr>
              <a:t> </a:t>
            </a:r>
            <a:endParaRPr lang="el-GR" altLang="el-GR" sz="2400" dirty="0" smtClean="0">
              <a:latin typeface="Calibri" panose="020F0502020204030204" pitchFamily="34" charset="0"/>
            </a:endParaRP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566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52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 smtClean="0"/>
              <a:t>Να γνωρίζουν την εξέλιξη της πληροφορικής, σε σχέση με την εξέλιξη της εκπαίδευσης, και τις μεθοδολογίες της εκπαίδευσης.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Σχέδιο Διαχείρισης Κινδύνων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007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625" y="263716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Σχέδιο διαχείρισης κινδύνων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8"/>
          </p:cNvPr>
          <p:cNvSpPr/>
          <p:nvPr>
            <p:custDataLst>
              <p:tags r:id="rId2"/>
            </p:custDataLst>
          </p:nvPr>
        </p:nvSpPr>
        <p:spPr>
          <a:xfrm>
            <a:off x="809171" y="3717032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>
                <a:solidFill>
                  <a:srgbClr val="0070C0"/>
                </a:solidFill>
              </a:rPr>
              <a:t>)  </a:t>
            </a:r>
            <a:r>
              <a:rPr lang="el-GR" sz="2800" i="1" dirty="0" smtClean="0">
                <a:solidFill>
                  <a:srgbClr val="0070C0"/>
                </a:solidFill>
              </a:rPr>
              <a:t>Περιεχόμενα του σχεδίου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Σχέδιο Διαχείρισης Κινδύνων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548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Σχέδιο διαχείρισης κινδύνων (1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>
                <a:solidFill>
                  <a:srgbClr val="000000"/>
                </a:solidFill>
              </a:rPr>
              <a:t>Οδηγός εκτέλεσης των διαδικασιών διαχείρισης των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κινδύνων.</a:t>
            </a:r>
            <a:endParaRPr lang="en-US" altLang="el-GR" sz="2400" kern="0" dirty="0">
              <a:solidFill>
                <a:srgbClr val="000000"/>
              </a:solidFill>
            </a:endParaRPr>
          </a:p>
          <a:p>
            <a:pPr marL="800100" lvl="2" indent="0" eaLnBrk="0" fontAlgn="base" hangingPunct="0">
              <a:spcBef>
                <a:spcPts val="0"/>
              </a:spcBef>
              <a:buClr>
                <a:srgbClr val="00CCCC"/>
              </a:buClr>
              <a:buNone/>
            </a:pPr>
            <a:r>
              <a:rPr lang="el-GR" altLang="el-GR" sz="2200" kern="0" dirty="0">
                <a:solidFill>
                  <a:srgbClr val="000000"/>
                </a:solidFill>
              </a:rPr>
              <a:t>Περιγράφει τον τρόπο με τον οποίο εκτελούνται τα βήματα της διαδικασίας διαχείρισης </a:t>
            </a:r>
            <a:r>
              <a:rPr lang="el-GR" altLang="el-GR" sz="2200" kern="0" dirty="0" smtClean="0">
                <a:solidFill>
                  <a:srgbClr val="000000"/>
                </a:solidFill>
              </a:rPr>
              <a:t>κινδύνων.</a:t>
            </a:r>
            <a:endParaRPr lang="el-GR" altLang="el-GR" sz="2200" kern="0" dirty="0">
              <a:solidFill>
                <a:srgbClr val="000000"/>
              </a:solidFill>
            </a:endParaRPr>
          </a:p>
          <a:p>
            <a:pPr lvl="4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Εντοπισμός.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Ανάλυση.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Αντιμετώπιση.</a:t>
            </a:r>
            <a:endParaRPr lang="el-GR" altLang="el-GR" kern="0" dirty="0"/>
          </a:p>
          <a:p>
            <a:pPr lvl="4" indent="-3429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Παρακολούθηση.</a:t>
            </a:r>
            <a:endParaRPr lang="el-GR" altLang="el-GR" kern="0" dirty="0"/>
          </a:p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>
                <a:solidFill>
                  <a:srgbClr val="000000"/>
                </a:solidFill>
              </a:rPr>
              <a:t>Αρτιότητα και πληρότητα του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σχεδίου.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>
                <a:solidFill>
                  <a:srgbClr val="000000"/>
                </a:solidFill>
              </a:rPr>
              <a:t>Η δυναμική του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σχεδίου.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400" kern="0" dirty="0">
                <a:solidFill>
                  <a:srgbClr val="000000"/>
                </a:solidFill>
              </a:rPr>
              <a:t>Κατάρτιση του σχεδίου πριν την έναρξη του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έργου, </a:t>
            </a:r>
            <a:r>
              <a:rPr lang="el-GR" altLang="el-GR" sz="2400" kern="0" dirty="0">
                <a:solidFill>
                  <a:srgbClr val="000000"/>
                </a:solidFill>
              </a:rPr>
              <a:t>και την εμφάνιση των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κινδύνων, </a:t>
            </a:r>
            <a:r>
              <a:rPr lang="el-GR" altLang="el-GR" sz="2400" kern="0" dirty="0">
                <a:solidFill>
                  <a:srgbClr val="000000"/>
                </a:solidFill>
              </a:rPr>
              <a:t>και όχι τμηματικά μετά από την εμφάνιση κάθε </a:t>
            </a:r>
            <a:r>
              <a:rPr lang="el-GR" altLang="el-GR" sz="2400" kern="0" dirty="0" smtClean="0">
                <a:solidFill>
                  <a:srgbClr val="000000"/>
                </a:solidFill>
              </a:rPr>
              <a:t>κινδύνου.</a:t>
            </a:r>
            <a:endParaRPr lang="el-GR" altLang="el-GR" sz="2400" kern="0" dirty="0">
              <a:solidFill>
                <a:srgbClr val="0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99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Σχέδιο διαχείρισης κινδύνων (2 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sz="2800" kern="0" dirty="0">
                <a:solidFill>
                  <a:srgbClr val="000000"/>
                </a:solidFill>
              </a:rPr>
              <a:t>Απαιτείται η γνώση λεπτομερών στοιχείων του </a:t>
            </a:r>
            <a:r>
              <a:rPr lang="el-GR" altLang="el-GR" sz="2800" kern="0" dirty="0" smtClean="0">
                <a:solidFill>
                  <a:srgbClr val="000000"/>
                </a:solidFill>
              </a:rPr>
              <a:t>έργου, </a:t>
            </a:r>
            <a:r>
              <a:rPr lang="el-GR" altLang="el-GR" sz="2800" kern="0" dirty="0">
                <a:solidFill>
                  <a:srgbClr val="000000"/>
                </a:solidFill>
              </a:rPr>
              <a:t>και άλλων πληροφοριών</a:t>
            </a:r>
            <a:r>
              <a:rPr lang="en-US" altLang="el-GR" sz="2800" kern="0" dirty="0">
                <a:solidFill>
                  <a:srgbClr val="000000"/>
                </a:solidFill>
              </a:rPr>
              <a:t>:</a:t>
            </a:r>
            <a:endParaRPr lang="el-GR" altLang="el-GR" sz="2800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Δομική ανάλυση εργασιών </a:t>
            </a:r>
            <a:r>
              <a:rPr lang="el-GR" altLang="el-GR" kern="0" dirty="0"/>
              <a:t>- </a:t>
            </a:r>
            <a:r>
              <a:rPr lang="en-US" altLang="el-GR" kern="0" dirty="0"/>
              <a:t>Work Breakdown Structure (WBS</a:t>
            </a:r>
            <a:r>
              <a:rPr lang="en-US" altLang="el-GR" kern="0" dirty="0" smtClean="0"/>
              <a:t>)</a:t>
            </a:r>
            <a:r>
              <a:rPr lang="el-GR" altLang="el-GR" kern="0" dirty="0" smtClean="0"/>
              <a:t>.</a:t>
            </a:r>
            <a:endParaRPr lang="el-GR" altLang="el-GR" kern="0" dirty="0"/>
          </a:p>
          <a:p>
            <a:pPr lvl="2" indent="-3429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Στοιχεία </a:t>
            </a:r>
            <a:r>
              <a:rPr lang="el-GR" altLang="el-GR" kern="0" dirty="0"/>
              <a:t>για την ομάδα διαχείρισης και εκτέλεσης </a:t>
            </a:r>
            <a:r>
              <a:rPr lang="el-GR" altLang="el-GR" kern="0" dirty="0" smtClean="0"/>
              <a:t>του έργου.</a:t>
            </a:r>
            <a:endParaRPr lang="el-GR" altLang="el-GR" kern="0" dirty="0"/>
          </a:p>
          <a:p>
            <a:pPr lvl="2" indent="-3429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Οι </a:t>
            </a:r>
            <a:r>
              <a:rPr lang="el-GR" altLang="el-GR" kern="0" dirty="0"/>
              <a:t>στόχοι του </a:t>
            </a:r>
            <a:r>
              <a:rPr lang="el-GR" altLang="el-GR" kern="0" dirty="0" smtClean="0"/>
              <a:t>έργου.</a:t>
            </a:r>
            <a:endParaRPr lang="el-GR" altLang="el-GR" kern="0" dirty="0"/>
          </a:p>
          <a:p>
            <a:pPr lvl="2" indent="-3429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Ιστορικές </a:t>
            </a:r>
            <a:r>
              <a:rPr lang="el-GR" altLang="el-GR" kern="0" dirty="0"/>
              <a:t>πληροφορίες για σχετικά </a:t>
            </a:r>
            <a:r>
              <a:rPr lang="el-GR" altLang="el-GR" kern="0" dirty="0" smtClean="0"/>
              <a:t>έργα.</a:t>
            </a:r>
            <a:endParaRPr lang="el-GR" altLang="el-GR" kern="0" dirty="0"/>
          </a:p>
          <a:p>
            <a:pPr lvl="2" indent="-3429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Περιορισμοί.</a:t>
            </a:r>
            <a:endParaRPr lang="el-GR" altLang="el-GR" kern="0" dirty="0"/>
          </a:p>
          <a:p>
            <a:pPr lvl="2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00CC99"/>
              </a:buClr>
              <a:buFont typeface="Arial" panose="020B0604020202020204" pitchFamily="34" charset="0"/>
              <a:buChar char="●"/>
            </a:pPr>
            <a:r>
              <a:rPr lang="el-GR" altLang="el-GR" kern="0" dirty="0" smtClean="0"/>
              <a:t>Ανοχή </a:t>
            </a:r>
            <a:r>
              <a:rPr lang="el-GR" altLang="el-GR" kern="0" dirty="0"/>
              <a:t>στον </a:t>
            </a:r>
            <a:r>
              <a:rPr lang="el-GR" altLang="el-GR" kern="0" dirty="0" smtClean="0"/>
              <a:t>κίνδυνο</a:t>
            </a:r>
            <a:r>
              <a:rPr lang="el-GR" altLang="el-GR" dirty="0" smtClean="0"/>
              <a:t>.</a:t>
            </a:r>
            <a:endParaRPr lang="el-GR" altLang="el-GR" kern="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9648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Ενδεικτικό περιεχόμενο του σχεδίου διαχείρισης κινδύνου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588" lvl="0" indent="-1588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FF4146"/>
              </a:buClr>
              <a:buSzPct val="75000"/>
              <a:buNone/>
            </a:pPr>
            <a:r>
              <a:rPr lang="el-GR" altLang="el-GR" sz="2800" kern="0" dirty="0">
                <a:solidFill>
                  <a:srgbClr val="000000"/>
                </a:solidFill>
              </a:rPr>
              <a:t>Συνήθως τα περιεχόμενα του σχεδίου περιλαμβάνουν τουλάχιστον τα εξής</a:t>
            </a:r>
            <a:r>
              <a:rPr lang="en-US" altLang="el-GR" sz="2800" kern="0" dirty="0" smtClean="0">
                <a:solidFill>
                  <a:srgbClr val="000000"/>
                </a:solidFill>
              </a:rPr>
              <a:t>:</a:t>
            </a:r>
            <a:endParaRPr lang="en-US" altLang="el-GR" sz="2800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Μέθοδος.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Ρόλοι </a:t>
            </a:r>
            <a:r>
              <a:rPr lang="el-GR" altLang="el-GR" kern="0" dirty="0">
                <a:solidFill>
                  <a:srgbClr val="000000"/>
                </a:solidFill>
              </a:rPr>
              <a:t>και </a:t>
            </a:r>
            <a:r>
              <a:rPr lang="el-GR" altLang="el-GR" kern="0" dirty="0" smtClean="0">
                <a:solidFill>
                  <a:srgbClr val="000000"/>
                </a:solidFill>
              </a:rPr>
              <a:t>αρμοδιότητες.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Εκπαίδευση.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Προϋπολογισμός.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Χρονισμός.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Μέθοδοι </a:t>
            </a:r>
            <a:r>
              <a:rPr lang="el-GR" altLang="el-GR" kern="0" dirty="0">
                <a:solidFill>
                  <a:srgbClr val="000000"/>
                </a:solidFill>
              </a:rPr>
              <a:t>μέτρησης και </a:t>
            </a:r>
            <a:r>
              <a:rPr lang="el-GR" altLang="el-GR" kern="0" dirty="0" smtClean="0">
                <a:solidFill>
                  <a:srgbClr val="000000"/>
                </a:solidFill>
              </a:rPr>
              <a:t>κλίμακες.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Όρια.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ts val="10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Επικοινωνία.</a:t>
            </a:r>
            <a:endParaRPr lang="el-GR" altLang="el-GR" kern="0" dirty="0">
              <a:solidFill>
                <a:srgbClr val="000000"/>
              </a:solidFill>
            </a:endParaRPr>
          </a:p>
          <a:p>
            <a:pPr lvl="2" indent="-3429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Καταγραφή – Ιχνηλασία</a:t>
            </a:r>
            <a:r>
              <a:rPr lang="el-GR" altLang="el-GR" dirty="0" smtClean="0"/>
              <a:t>.</a:t>
            </a:r>
            <a:endParaRPr lang="el-GR" altLang="el-GR" kern="0" dirty="0">
              <a:solidFill>
                <a:srgbClr val="0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11175" lvl="0" indent="-511175" eaLnBrk="0" fontAlgn="base" hangingPunct="0">
              <a:spcAft>
                <a:spcPct val="0"/>
              </a:spcAft>
            </a:pPr>
            <a:r>
              <a:rPr lang="el-GR" altLang="el-GR" b="1" kern="0" dirty="0" smtClean="0">
                <a:solidFill>
                  <a:srgbClr val="000000"/>
                </a:solidFill>
              </a:rPr>
              <a:t>Μέθοδος</a:t>
            </a:r>
            <a:endParaRPr lang="en-US" altLang="el-GR" b="1" kern="0" dirty="0">
              <a:solidFill>
                <a:srgbClr val="000000"/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endParaRPr lang="el-GR" altLang="el-GR" kern="0" dirty="0" smtClean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Pct val="100000"/>
              <a:buFont typeface="Arial" panose="020B0604020202020204" pitchFamily="34" charset="0"/>
              <a:buChar char="●"/>
            </a:pPr>
            <a:r>
              <a:rPr lang="el-GR" altLang="el-GR" kern="0" dirty="0" smtClean="0">
                <a:solidFill>
                  <a:srgbClr val="000000"/>
                </a:solidFill>
              </a:rPr>
              <a:t>Περιγράφει </a:t>
            </a:r>
            <a:r>
              <a:rPr lang="el-GR" altLang="el-GR" kern="0" dirty="0">
                <a:solidFill>
                  <a:srgbClr val="000000"/>
                </a:solidFill>
              </a:rPr>
              <a:t>τον τρόπο προσέγγισης της διαχείρισης </a:t>
            </a:r>
            <a:r>
              <a:rPr lang="el-GR" altLang="el-GR" kern="0" dirty="0" smtClean="0">
                <a:solidFill>
                  <a:srgbClr val="000000"/>
                </a:solidFill>
              </a:rPr>
              <a:t>κινδύνων, </a:t>
            </a:r>
            <a:r>
              <a:rPr lang="el-GR" altLang="el-GR" kern="0" dirty="0">
                <a:solidFill>
                  <a:srgbClr val="000000"/>
                </a:solidFill>
              </a:rPr>
              <a:t>και προσδιορίζει τα εργαλεία και τις τεχνικές που θα χρησιμοποιηθούν, καθώς και τις πηγές αναζήτησης στοιχείων.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Σχέδιο Διαχείρισης Κινδύνων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5C46C-EB83-4AFD-A935-1887E183B051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46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0/12/2013 10:11:42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8,6153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21150729-1A58-4990-B906-E091B47F7242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772</Words>
  <Application>Microsoft Office PowerPoint</Application>
  <PresentationFormat>Προβολή στην οθόνη (4:3)</PresentationFormat>
  <Paragraphs>125</Paragraphs>
  <Slides>19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Διαχείριση Κινδύνου</vt:lpstr>
      <vt:lpstr>Άδειες χρήσης </vt:lpstr>
      <vt:lpstr>Χρηματοδότηση </vt:lpstr>
      <vt:lpstr>Σκοποί ενότητας </vt:lpstr>
      <vt:lpstr>Περιεχόμενα ενότητας</vt:lpstr>
      <vt:lpstr>Σχέδιο διαχείρισης κινδύνων (1 από 2)</vt:lpstr>
      <vt:lpstr>Σχέδιο διαχείρισης κινδύνων (2 από 2)</vt:lpstr>
      <vt:lpstr>Ενδεικτικό περιεχόμενο του σχεδίου διαχείρισης κινδύνου</vt:lpstr>
      <vt:lpstr>Μέθοδος</vt:lpstr>
      <vt:lpstr>Ρόλοι και αρμοδιότητες</vt:lpstr>
      <vt:lpstr>Εκπαίδευση</vt:lpstr>
      <vt:lpstr>Προϋπολογισμός</vt:lpstr>
      <vt:lpstr>Χρονισμός</vt:lpstr>
      <vt:lpstr>Μέθοδοι μέτρησης και κλίμακες</vt:lpstr>
      <vt:lpstr>Όρια (1 από 2)</vt:lpstr>
      <vt:lpstr>Όρια (2 από 2)</vt:lpstr>
      <vt:lpstr>Επικοινωνία</vt:lpstr>
      <vt:lpstr>Καταγραφή – Ιχνηλασία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Κινδύνου</dc:title>
  <dc:creator>user</dc:creator>
  <cp:lastModifiedBy>user</cp:lastModifiedBy>
  <cp:revision>22</cp:revision>
  <dcterms:created xsi:type="dcterms:W3CDTF">2013-12-30T19:15:15Z</dcterms:created>
  <dcterms:modified xsi:type="dcterms:W3CDTF">2013-12-30T20:12:55Z</dcterms:modified>
</cp:coreProperties>
</file>