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256" r:id="rId3"/>
    <p:sldId id="257" r:id="rId4"/>
    <p:sldId id="313"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96" r:id="rId33"/>
    <p:sldId id="297" r:id="rId34"/>
    <p:sldId id="298" r:id="rId35"/>
    <p:sldId id="312" r:id="rId36"/>
    <p:sldId id="299" r:id="rId37"/>
    <p:sldId id="300" r:id="rId38"/>
    <p:sldId id="301" r:id="rId39"/>
    <p:sldId id="309" r:id="rId40"/>
    <p:sldId id="310" r:id="rId41"/>
    <p:sldId id="311" r:id="rId42"/>
    <p:sldId id="280"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70" d="100"/>
          <a:sy n="70" d="100"/>
        </p:scale>
        <p:origin x="-2886"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3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 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5</a:t>
            </a:r>
            <a:r>
              <a:rPr lang="el-GR" sz="2800" b="1" dirty="0" smtClean="0"/>
              <a:t>:</a:t>
            </a:r>
            <a:r>
              <a:rPr lang="en-US" sz="2800" dirty="0" smtClean="0"/>
              <a:t> </a:t>
            </a:r>
            <a:r>
              <a:rPr lang="el-GR" sz="2800" b="1" dirty="0"/>
              <a:t>Σχεσιακή ακεραιότητα δεδομένων: υποψήφια </a:t>
            </a:r>
            <a:r>
              <a:rPr lang="el-GR" sz="2800" b="1" dirty="0" smtClean="0"/>
              <a:t>κλειδιά και άλλα σχετικά θέματα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a:p>
            <a:endParaRPr lang="el-GR" sz="2800" b="1"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78705"/>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Απλό και σύνθετο  υποψήφιο κλειδί</a:t>
            </a:r>
          </a:p>
        </p:txBody>
      </p:sp>
      <p:sp>
        <p:nvSpPr>
          <p:cNvPr id="7" name="Rectangle 3"/>
          <p:cNvSpPr txBox="1">
            <a:spLocks noChangeArrowheads="1"/>
          </p:cNvSpPr>
          <p:nvPr/>
        </p:nvSpPr>
        <p:spPr>
          <a:xfrm>
            <a:off x="457201" y="2132856"/>
            <a:ext cx="8229600"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itchFamily="2" charset="2"/>
              <a:buChar char="q"/>
            </a:pPr>
            <a:r>
              <a:rPr lang="el-GR" dirty="0" smtClean="0"/>
              <a:t> Ένα υποψήφιο κλειδί που έχει ακριβώς ένα όρισμα λέγεται απλό (</a:t>
            </a:r>
            <a:r>
              <a:rPr lang="en-US" b="1" dirty="0" smtClean="0"/>
              <a:t>simple</a:t>
            </a:r>
            <a:r>
              <a:rPr lang="el-GR" dirty="0" smtClean="0"/>
              <a:t>).</a:t>
            </a:r>
          </a:p>
          <a:p>
            <a:pPr>
              <a:buFont typeface="Wingdings" pitchFamily="2" charset="2"/>
              <a:buChar char="q"/>
            </a:pPr>
            <a:endParaRPr lang="el-GR" dirty="0" smtClean="0"/>
          </a:p>
          <a:p>
            <a:pPr>
              <a:buFont typeface="Wingdings" pitchFamily="2" charset="2"/>
              <a:buChar char="q"/>
            </a:pPr>
            <a:r>
              <a:rPr lang="el-GR" dirty="0" smtClean="0"/>
              <a:t>Ένα υποψήφιο κλειδί που έχει περισσότερα από ένα γνωρίσματα λέγεται σύνθετο (</a:t>
            </a:r>
            <a:r>
              <a:rPr lang="en-US" b="1" dirty="0" smtClean="0"/>
              <a:t>composite</a:t>
            </a:r>
            <a:r>
              <a:rPr lang="el-GR" dirty="0" smtClean="0"/>
              <a:t>).</a:t>
            </a: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80293"/>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Σε τι χρειάζονται τα υποψήφια κλειδιά;</a:t>
            </a:r>
          </a:p>
        </p:txBody>
      </p:sp>
      <p:sp>
        <p:nvSpPr>
          <p:cNvPr id="7" name="Ορθογώνιο 6"/>
          <p:cNvSpPr/>
          <p:nvPr/>
        </p:nvSpPr>
        <p:spPr>
          <a:xfrm>
            <a:off x="467544" y="1901731"/>
            <a:ext cx="8219256" cy="2031325"/>
          </a:xfrm>
          <a:prstGeom prst="rect">
            <a:avLst/>
          </a:prstGeom>
        </p:spPr>
        <p:txBody>
          <a:bodyPr wrap="square">
            <a:spAutoFit/>
          </a:bodyPr>
          <a:lstStyle/>
          <a:p>
            <a:pPr>
              <a:lnSpc>
                <a:spcPct val="90000"/>
              </a:lnSpc>
              <a:buFont typeface="Wingdings" pitchFamily="2" charset="2"/>
              <a:buNone/>
            </a:pPr>
            <a:r>
              <a:rPr lang="el-GR" sz="2800" dirty="0" smtClean="0"/>
              <a:t>Αποτελούν </a:t>
            </a:r>
            <a:r>
              <a:rPr lang="el-GR" sz="2800" dirty="0"/>
              <a:t>το βασικό μηχανισμό προσπέλασης σε επίπεδο συστοιχίας σε ένα σχεσιακό σύστημα.</a:t>
            </a:r>
          </a:p>
          <a:p>
            <a:pPr>
              <a:lnSpc>
                <a:spcPct val="90000"/>
              </a:lnSpc>
            </a:pPr>
            <a:endParaRPr lang="el-GR" sz="2800" dirty="0"/>
          </a:p>
          <a:p>
            <a:pPr>
              <a:lnSpc>
                <a:spcPct val="90000"/>
              </a:lnSpc>
              <a:buFont typeface="Wingdings" pitchFamily="2" charset="2"/>
              <a:buNone/>
            </a:pPr>
            <a:r>
              <a:rPr lang="el-GR" sz="2800" dirty="0" smtClean="0"/>
              <a:t>Τα υποψήφια κλειδιά είναι θεμελιώδη για την επιτυχημένη λειτουργία ενός σχεσιακού συστήματος.</a:t>
            </a: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Πρωτεύοντα και εναλλακτικά κλειδιά</a:t>
            </a:r>
          </a:p>
        </p:txBody>
      </p:sp>
      <p:sp>
        <p:nvSpPr>
          <p:cNvPr id="14" name="Rectangle 4"/>
          <p:cNvSpPr>
            <a:spLocks noGrp="1" noChangeArrowheads="1"/>
          </p:cNvSpPr>
          <p:nvPr>
            <p:ph type="body" idx="1"/>
            <p:custDataLst>
              <p:tags r:id="rId3"/>
            </p:custDataLst>
          </p:nvPr>
        </p:nvSpPr>
        <p:spPr>
          <a:xfrm>
            <a:off x="467544" y="1484784"/>
            <a:ext cx="8219256" cy="4536504"/>
          </a:xfrm>
        </p:spPr>
        <p:txBody>
          <a:bodyPr>
            <a:noAutofit/>
          </a:bodyPr>
          <a:lstStyle/>
          <a:p>
            <a:pPr marL="457200" indent="-457200" algn="just">
              <a:buFont typeface="Wingdings" pitchFamily="2" charset="2"/>
              <a:buChar char="q"/>
            </a:pPr>
            <a:r>
              <a:rPr lang="el-GR" sz="2800" b="0" dirty="0" smtClean="0"/>
              <a:t>Στην περίπτωση που μια δεδομένη βασική σχέση έχει περισσότερα από ένα υποψήφια κλειδιά επιλέγεται ακριβώς ένα από αυτά τα υποψήφια κλειδιά ως πρωτεύον κλειδί (</a:t>
            </a:r>
            <a:r>
              <a:rPr lang="en-US" sz="2800" b="0" dirty="0" smtClean="0"/>
              <a:t>primary key</a:t>
            </a:r>
            <a:r>
              <a:rPr lang="el-GR" sz="2800" b="0" dirty="0" smtClean="0"/>
              <a:t>) και τα υπόλοιπα, ονομάζονται εναλλακτικά κλειδιά (</a:t>
            </a:r>
            <a:r>
              <a:rPr lang="en-US" sz="2800" b="0" dirty="0" smtClean="0"/>
              <a:t>alternate keys</a:t>
            </a:r>
            <a:r>
              <a:rPr lang="el-GR" sz="2800" b="0" dirty="0" smtClean="0"/>
              <a:t>).</a:t>
            </a:r>
          </a:p>
          <a:p>
            <a:pPr marL="457200" indent="-457200" algn="just">
              <a:buFont typeface="Wingdings" pitchFamily="2" charset="2"/>
              <a:buChar char="q"/>
            </a:pPr>
            <a:endParaRPr lang="el-GR" sz="2800" b="0" dirty="0" smtClean="0"/>
          </a:p>
          <a:p>
            <a:pPr marL="457200" indent="-457200" algn="just">
              <a:buFont typeface="Wingdings" pitchFamily="2" charset="2"/>
              <a:buChar char="q"/>
            </a:pPr>
            <a:r>
              <a:rPr lang="el-GR" sz="2800" b="0" dirty="0" smtClean="0"/>
              <a:t>Στην περίπτωση που υπάρχει μόνο ένα υποψήφιο κλειδί, τότε αυτό χαρακτηρίζεται πρωτεύον κλειδί της σχέσης.</a:t>
            </a:r>
            <a:endParaRPr lang="el-GR" sz="2800" b="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Ξένο κλειδί</a:t>
            </a:r>
          </a:p>
        </p:txBody>
      </p:sp>
      <p:sp>
        <p:nvSpPr>
          <p:cNvPr id="13" name="Rectangle 3" descr="Ένα ξένο κλειδί μιας βασικής σχέσης R2, είναι ένα υποσύνολο του συνόλου των γνωρισμάτων της R2, έστω FK, τέτοιο ώστε:&#10;&#10;Υπάρχει μια βασική σχέση R1 (οι R1 και R2 δεν είναι απαραίτητα διαφορετικές) με ένα υποψήφιο κλειδί CK.&#10;Πάντοτε, η κάθε τιμή του FK στην τρέχουσα τιμή της σχέσης R2 ταυτίζεται με την τιμή του CK σε κάποια συστοιχία της τρέχουσας τιμής της σχέσης R1.&#10;"/>
          <p:cNvSpPr>
            <a:spLocks noGrp="1" noChangeArrowheads="1"/>
          </p:cNvSpPr>
          <p:nvPr>
            <p:ph type="body" idx="1"/>
          </p:nvPr>
        </p:nvSpPr>
        <p:spPr>
          <a:xfrm>
            <a:off x="438250" y="1196752"/>
            <a:ext cx="8219256" cy="4608512"/>
          </a:xfrm>
        </p:spPr>
        <p:txBody>
          <a:bodyPr>
            <a:noAutofit/>
          </a:bodyPr>
          <a:lstStyle/>
          <a:p>
            <a:r>
              <a:rPr lang="el-GR" sz="2800" b="0" dirty="0" smtClean="0"/>
              <a:t>Ένα </a:t>
            </a:r>
            <a:r>
              <a:rPr lang="el-GR" sz="2800" b="0" dirty="0"/>
              <a:t>ξένο κλειδί μιας βασικής σχέσης </a:t>
            </a:r>
            <a:r>
              <a:rPr lang="en-GB" sz="2800" b="0" dirty="0"/>
              <a:t>R</a:t>
            </a:r>
            <a:r>
              <a:rPr lang="el-GR" sz="2800" b="0" dirty="0"/>
              <a:t>2, είναι ένα υποσύνολο του συνόλου των γνωρισμάτων της </a:t>
            </a:r>
            <a:r>
              <a:rPr lang="en-GB" sz="2800" b="0" dirty="0"/>
              <a:t>R</a:t>
            </a:r>
            <a:r>
              <a:rPr lang="el-GR" sz="2800" b="0" dirty="0"/>
              <a:t>2, έστω </a:t>
            </a:r>
            <a:r>
              <a:rPr lang="en-GB" sz="2800" b="0" dirty="0"/>
              <a:t>FK</a:t>
            </a:r>
            <a:r>
              <a:rPr lang="el-GR" sz="2800" b="0" dirty="0"/>
              <a:t>, τέτοιο ώστε</a:t>
            </a:r>
            <a:r>
              <a:rPr lang="el-GR" sz="2800" b="0" dirty="0" smtClean="0"/>
              <a:t>:</a:t>
            </a:r>
          </a:p>
          <a:p>
            <a:endParaRPr lang="el-GR" sz="2800" b="0" dirty="0"/>
          </a:p>
          <a:p>
            <a:pPr marL="457200" indent="-457200">
              <a:buFont typeface="Wingdings" pitchFamily="2" charset="2"/>
              <a:buChar char="q"/>
            </a:pPr>
            <a:r>
              <a:rPr lang="el-GR" sz="2800" b="0" dirty="0"/>
              <a:t>Υπάρχει μια βασική σχέση </a:t>
            </a:r>
            <a:r>
              <a:rPr lang="en-GB" sz="2800" b="0" dirty="0"/>
              <a:t>R</a:t>
            </a:r>
            <a:r>
              <a:rPr lang="el-GR" sz="2800" b="0" dirty="0"/>
              <a:t>1 (οι </a:t>
            </a:r>
            <a:r>
              <a:rPr lang="en-GB" sz="2800" b="0" dirty="0"/>
              <a:t>R</a:t>
            </a:r>
            <a:r>
              <a:rPr lang="el-GR" sz="2800" b="0" dirty="0"/>
              <a:t>1 και </a:t>
            </a:r>
            <a:r>
              <a:rPr lang="en-GB" sz="2800" b="0" dirty="0"/>
              <a:t>R</a:t>
            </a:r>
            <a:r>
              <a:rPr lang="el-GR" sz="2800" b="0" dirty="0"/>
              <a:t>2 δεν είναι απαραίτητα διαφορετικές) με ένα υποψήφιο κλειδί </a:t>
            </a:r>
            <a:r>
              <a:rPr lang="en-GB" sz="2800" b="0" dirty="0"/>
              <a:t>CK</a:t>
            </a:r>
            <a:r>
              <a:rPr lang="el-GR" sz="2800" b="0" dirty="0"/>
              <a:t>.</a:t>
            </a:r>
          </a:p>
          <a:p>
            <a:pPr marL="457200" indent="-457200">
              <a:buFont typeface="Wingdings" pitchFamily="2" charset="2"/>
              <a:buChar char="q"/>
            </a:pPr>
            <a:r>
              <a:rPr lang="el-GR" sz="2800" b="0" dirty="0"/>
              <a:t>Πάντοτε, η κάθε τιμή του </a:t>
            </a:r>
            <a:r>
              <a:rPr lang="en-GB" sz="2800" b="0" dirty="0"/>
              <a:t>FK</a:t>
            </a:r>
            <a:r>
              <a:rPr lang="el-GR" sz="2800" b="0" dirty="0"/>
              <a:t> στην τρέχουσα τιμή της σχέσης </a:t>
            </a:r>
            <a:r>
              <a:rPr lang="en-GB" sz="2800" b="0" dirty="0"/>
              <a:t>R</a:t>
            </a:r>
            <a:r>
              <a:rPr lang="el-GR" sz="2800" b="0" dirty="0"/>
              <a:t>2 ταυτίζεται με την τιμή του </a:t>
            </a:r>
            <a:r>
              <a:rPr lang="en-GB" sz="2800" b="0" dirty="0"/>
              <a:t>CK</a:t>
            </a:r>
            <a:r>
              <a:rPr lang="el-GR" sz="2800" b="0" dirty="0"/>
              <a:t> σε κάποια συστοιχία της τρέχουσας τιμής της σχέσης </a:t>
            </a:r>
            <a:r>
              <a:rPr lang="en-GB" sz="2800" b="0" dirty="0"/>
              <a:t>R</a:t>
            </a:r>
            <a:r>
              <a:rPr lang="el-GR" sz="2800" b="0" dirty="0"/>
              <a:t>1.</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3190"/>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Παρατηρήσεις στο ξένο </a:t>
            </a:r>
            <a:r>
              <a:rPr lang="el-GR" dirty="0" smtClean="0">
                <a:latin typeface="+mn-lt"/>
              </a:rPr>
              <a:t>κλειδί </a:t>
            </a:r>
            <a:br>
              <a:rPr lang="el-GR" dirty="0" smtClean="0">
                <a:latin typeface="+mn-lt"/>
              </a:rPr>
            </a:br>
            <a:r>
              <a:rPr lang="el-GR" dirty="0" smtClean="0">
                <a:latin typeface="+mn-lt"/>
              </a:rPr>
              <a:t>(1 από 3</a:t>
            </a:r>
            <a:r>
              <a:rPr lang="en-US" dirty="0" smtClean="0">
                <a:latin typeface="+mn-lt"/>
              </a:rPr>
              <a:t>)</a:t>
            </a:r>
            <a:endParaRPr lang="el-GR" dirty="0">
              <a:latin typeface="+mn-lt"/>
            </a:endParaRPr>
          </a:p>
        </p:txBody>
      </p:sp>
      <p:sp>
        <p:nvSpPr>
          <p:cNvPr id="18" name="TextBox 4"/>
          <p:cNvSpPr txBox="1">
            <a:spLocks noChangeArrowheads="1"/>
          </p:cNvSpPr>
          <p:nvPr/>
        </p:nvSpPr>
        <p:spPr bwMode="auto">
          <a:xfrm>
            <a:off x="385192" y="1343665"/>
            <a:ext cx="821925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0100" lvl="1" indent="-342900" algn="just">
              <a:buFont typeface="Wingdings" pitchFamily="2" charset="2"/>
              <a:buChar char="q"/>
            </a:pPr>
            <a:r>
              <a:rPr lang="el-GR" sz="2400" dirty="0"/>
              <a:t>Τα ξένα κλειδιά ορίζονται ως σύνολα γνωρισμάτων.</a:t>
            </a:r>
          </a:p>
          <a:p>
            <a:pPr marL="800100" lvl="1" indent="-342900" algn="just">
              <a:buFont typeface="Wingdings" pitchFamily="2" charset="2"/>
              <a:buChar char="q"/>
            </a:pPr>
            <a:r>
              <a:rPr lang="el-GR" sz="2400" dirty="0"/>
              <a:t>Κάθε τιμή ενός δεδομένου ξένου κλειδιού είναι απαραίτητο να εμφανίζεται ως τιμή του αντίστοιχου υποψήφιου κλειδιού.</a:t>
            </a:r>
          </a:p>
          <a:p>
            <a:pPr marL="800100" lvl="1" indent="-342900" algn="just">
              <a:buFont typeface="Wingdings" pitchFamily="2" charset="2"/>
              <a:buChar char="q"/>
            </a:pPr>
            <a:r>
              <a:rPr lang="el-GR" sz="2400" dirty="0"/>
              <a:t>Ένα δεδομένο ξένο κλειδί θα είναι σύνθετο –δηλαδή θα αποτελείται από περισσότερα από ένα γνωρίσματα- εάν και μόνο εάν το αντίστοιχό του υποψήφιο κλειδί είναι επίσης σύνθετο. Θα είναι απλό εάν και μόνο εάν το αντίστοιχό του υποψήφιο κλειδί είναι επίσης απλό.</a:t>
            </a:r>
          </a:p>
          <a:p>
            <a:pPr marL="800100" lvl="1" indent="-342900" algn="just">
              <a:buFont typeface="Wingdings" pitchFamily="2" charset="2"/>
              <a:buChar char="q"/>
            </a:pPr>
            <a:r>
              <a:rPr lang="el-GR" sz="2400" dirty="0"/>
              <a:t>Καθένα από τα γνωρίσματα που αποτελούν ένα δεδομένο ξένο κλειδί πρέπει να ορίζεται στο ίδιο πεδίο ορισμού με το αντίστοιχο μέρος του αντίστοιχου υποψήφιου κλειδιού.</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0293"/>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Παρατηρήσεις στο ξένο κλειδί </a:t>
            </a:r>
            <a:r>
              <a:rPr lang="el-GR" dirty="0" smtClean="0"/>
              <a:t/>
            </a:r>
            <a:br>
              <a:rPr lang="el-GR" dirty="0" smtClean="0"/>
            </a:br>
            <a:r>
              <a:rPr lang="el-GR" dirty="0" smtClean="0"/>
              <a:t>(2 </a:t>
            </a:r>
            <a:r>
              <a:rPr lang="el-GR" dirty="0"/>
              <a:t>από </a:t>
            </a:r>
            <a:r>
              <a:rPr lang="el-GR" dirty="0" smtClean="0"/>
              <a:t>3</a:t>
            </a:r>
            <a:r>
              <a:rPr lang="en-US" dirty="0" smtClean="0"/>
              <a:t>)</a:t>
            </a:r>
            <a:endParaRPr lang="el-GR" dirty="0">
              <a:latin typeface="+mn-lt"/>
            </a:endParaRPr>
          </a:p>
        </p:txBody>
      </p:sp>
      <p:sp>
        <p:nvSpPr>
          <p:cNvPr id="6" name="TextBox 4" descr="Δεν είναι απαραίτητο ένα ξένο κλειδί να είναι μέρος του πρωτεύοντος κλειδιού – ή κάποιου υποψήφιου κλειδιού - της σχέσης που το περιέχει.&#10; &#10; Παράδειγμα:&#10; DEPT, DEPT#, D NAME, BUDGET,&#10;   PRIMARY KEY, DEPT#,&#10;&#10;  EMP, EMP#, E NAME, DEPT#, SALARY,&#10;  PRIMARY KEY, EMP#&#10;  FOREIGN KEY, DEPT#, REFERENCES DEPT .&#10;"/>
          <p:cNvSpPr txBox="1">
            <a:spLocks noChangeArrowheads="1"/>
          </p:cNvSpPr>
          <p:nvPr/>
        </p:nvSpPr>
        <p:spPr bwMode="auto">
          <a:xfrm>
            <a:off x="313184" y="1556792"/>
            <a:ext cx="82912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0100" lvl="1" indent="-342900" algn="just">
              <a:buFont typeface="Wingdings" pitchFamily="2" charset="2"/>
              <a:buChar char="q"/>
              <a:tabLst>
                <a:tab pos="1165225" algn="l"/>
              </a:tabLst>
            </a:pPr>
            <a:r>
              <a:rPr lang="el-GR" sz="2400" dirty="0">
                <a:latin typeface="Times New Roman" pitchFamily="18" charset="0"/>
              </a:rPr>
              <a:t>Δεν είναι απαραίτητο ένα ξένο κλειδί να είναι μέρος του πρωτεύοντος κλειδιού </a:t>
            </a:r>
            <a:r>
              <a:rPr lang="el-GR" sz="2400" dirty="0" smtClean="0">
                <a:latin typeface="Times New Roman" pitchFamily="18" charset="0"/>
              </a:rPr>
              <a:t>– ή </a:t>
            </a:r>
            <a:r>
              <a:rPr lang="el-GR" sz="2400" dirty="0">
                <a:latin typeface="Times New Roman" pitchFamily="18" charset="0"/>
              </a:rPr>
              <a:t>κάποιου υποψήφιου </a:t>
            </a:r>
            <a:r>
              <a:rPr lang="el-GR" sz="2400" dirty="0" smtClean="0">
                <a:latin typeface="Times New Roman" pitchFamily="18" charset="0"/>
              </a:rPr>
              <a:t>κλειδιού - </a:t>
            </a:r>
            <a:r>
              <a:rPr lang="el-GR" sz="2400" dirty="0">
                <a:latin typeface="Times New Roman" pitchFamily="18" charset="0"/>
              </a:rPr>
              <a:t>της σχέσης που το </a:t>
            </a:r>
            <a:r>
              <a:rPr lang="el-GR" sz="2400" dirty="0" smtClean="0">
                <a:latin typeface="Times New Roman" pitchFamily="18" charset="0"/>
              </a:rPr>
              <a:t>περιέχει.</a:t>
            </a:r>
            <a:endParaRPr lang="el-GR" sz="2400" dirty="0">
              <a:latin typeface="Times New Roman" pitchFamily="18" charset="0"/>
            </a:endParaRPr>
          </a:p>
          <a:p>
            <a:pPr lvl="1" algn="just">
              <a:buFont typeface="Wingdings" pitchFamily="2" charset="2"/>
              <a:buNone/>
              <a:tabLst>
                <a:tab pos="1165225" algn="l"/>
              </a:tabLst>
            </a:pPr>
            <a:r>
              <a:rPr lang="en-GB" sz="2400" dirty="0">
                <a:latin typeface="Times New Roman" pitchFamily="18" charset="0"/>
              </a:rPr>
              <a:t>	</a:t>
            </a:r>
            <a:endParaRPr lang="el-GR" sz="2400" dirty="0" smtClean="0">
              <a:latin typeface="Times New Roman" pitchFamily="18" charset="0"/>
            </a:endParaRPr>
          </a:p>
          <a:p>
            <a:pPr lvl="1" algn="just">
              <a:buFont typeface="Wingdings" pitchFamily="2" charset="2"/>
              <a:buNone/>
              <a:tabLst>
                <a:tab pos="1165225" algn="l"/>
              </a:tabLst>
            </a:pPr>
            <a:r>
              <a:rPr lang="el-GR" sz="2400" dirty="0">
                <a:latin typeface="Times New Roman" pitchFamily="18" charset="0"/>
              </a:rPr>
              <a:t>	</a:t>
            </a:r>
            <a:r>
              <a:rPr lang="el-GR" sz="2400" dirty="0" smtClean="0">
                <a:latin typeface="Times New Roman" pitchFamily="18" charset="0"/>
              </a:rPr>
              <a:t>Παράδειγμα</a:t>
            </a:r>
            <a:r>
              <a:rPr lang="el-GR" sz="2400" dirty="0">
                <a:latin typeface="Times New Roman" pitchFamily="18" charset="0"/>
              </a:rPr>
              <a:t>:</a:t>
            </a:r>
          </a:p>
          <a:p>
            <a:pPr algn="just">
              <a:tabLst>
                <a:tab pos="1165225" algn="l"/>
              </a:tabLst>
            </a:pPr>
            <a:r>
              <a:rPr lang="en-GB" sz="2400" dirty="0">
                <a:latin typeface="Times New Roman" pitchFamily="18" charset="0"/>
              </a:rPr>
              <a:t>	DEPT (DEPT</a:t>
            </a:r>
            <a:r>
              <a:rPr lang="en-US" sz="2400" dirty="0">
                <a:latin typeface="Times New Roman" pitchFamily="18" charset="0"/>
                <a:cs typeface="Times New Roman" pitchFamily="18" charset="0"/>
              </a:rPr>
              <a:t>#, DNAME, BUDGET)</a:t>
            </a:r>
          </a:p>
          <a:p>
            <a:pPr lvl="1" algn="just">
              <a:buFont typeface="Wingdings" pitchFamily="2" charset="2"/>
              <a:buNone/>
              <a:tabLst>
                <a:tab pos="1165225" algn="l"/>
              </a:tabLst>
            </a:pPr>
            <a:r>
              <a:rPr lang="en-US" sz="2400" dirty="0">
                <a:latin typeface="Times New Roman" pitchFamily="18" charset="0"/>
                <a:cs typeface="Times New Roman" pitchFamily="18" charset="0"/>
              </a:rPr>
              <a:t>			PRIMARY KEY (DEPT#)</a:t>
            </a:r>
          </a:p>
          <a:p>
            <a:pPr lvl="1" algn="just">
              <a:buFont typeface="Wingdings" pitchFamily="2" charset="2"/>
              <a:buNone/>
              <a:tabLst>
                <a:tab pos="1165225" algn="l"/>
              </a:tabLst>
            </a:pPr>
            <a:endParaRPr lang="en-US" sz="2400" dirty="0">
              <a:latin typeface="Times New Roman" pitchFamily="18" charset="0"/>
              <a:cs typeface="Times New Roman" pitchFamily="18" charset="0"/>
            </a:endParaRPr>
          </a:p>
          <a:p>
            <a:pPr lvl="1" algn="just">
              <a:buFont typeface="Wingdings" pitchFamily="2" charset="2"/>
              <a:buNone/>
              <a:tabLst>
                <a:tab pos="1165225" algn="l"/>
              </a:tabLst>
            </a:pPr>
            <a:r>
              <a:rPr lang="en-US" sz="2400" dirty="0">
                <a:latin typeface="Times New Roman" pitchFamily="18" charset="0"/>
                <a:cs typeface="Times New Roman" pitchFamily="18" charset="0"/>
              </a:rPr>
              <a:t>		EMP (EMP#, ENAME, DEPT#, SALARY)</a:t>
            </a:r>
          </a:p>
          <a:p>
            <a:pPr lvl="1" algn="just">
              <a:buFont typeface="Wingdings" pitchFamily="2" charset="2"/>
              <a:buNone/>
              <a:tabLst>
                <a:tab pos="1165225" algn="l"/>
              </a:tabLst>
            </a:pPr>
            <a:r>
              <a:rPr lang="en-US" sz="2400" dirty="0">
                <a:latin typeface="Times New Roman" pitchFamily="18" charset="0"/>
                <a:cs typeface="Times New Roman" pitchFamily="18" charset="0"/>
              </a:rPr>
              <a:t>		PRIMARY KEY (EMP#)</a:t>
            </a:r>
          </a:p>
          <a:p>
            <a:pPr lvl="1" algn="just">
              <a:buFont typeface="Wingdings" pitchFamily="2" charset="2"/>
              <a:buNone/>
              <a:tabLst>
                <a:tab pos="1165225" algn="l"/>
              </a:tabLst>
            </a:pPr>
            <a:r>
              <a:rPr lang="en-US" sz="2400" dirty="0">
                <a:latin typeface="Times New Roman" pitchFamily="18" charset="0"/>
                <a:cs typeface="Times New Roman" pitchFamily="18" charset="0"/>
              </a:rPr>
              <a:t>		FOREIGN KEY (DEPT#) REFERENCES DEPT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0293"/>
            <a:ext cx="8208913" cy="1260475"/>
          </a:xfrm>
        </p:spPr>
        <p:txBody>
          <a:bodyPr>
            <a:noAutofit/>
          </a:bodyPr>
          <a:lstStyle/>
          <a:p>
            <a:r>
              <a:rPr lang="el-GR" dirty="0" smtClean="0"/>
              <a:t>Παρατηρήσεις στο ξένο κλειδί </a:t>
            </a:r>
            <a:br>
              <a:rPr lang="el-GR" dirty="0" smtClean="0"/>
            </a:br>
            <a:r>
              <a:rPr lang="el-GR" dirty="0" smtClean="0"/>
              <a:t>(3 από 3)</a:t>
            </a:r>
            <a:endParaRPr lang="el-GR" dirty="0">
              <a:latin typeface="+mn-lt"/>
            </a:endParaRPr>
          </a:p>
        </p:txBody>
      </p:sp>
      <p:sp>
        <p:nvSpPr>
          <p:cNvPr id="7" name="TextBox 4" descr="Οι σχέσεις R1 και R2 στον ορισμό του ξένου κλειδιού δεν είναι απαραίτητα διαφορετικές. Δηλαδή μία σχέση μπορεί να έχει ένα ξένο κλειδί που οι τιμές του απαιτείται να ταυτίζονται με τις τιμές κάποιου υποψήφιου κλειδιού αυτής της ίδια σχέσης.&#10; &#10;  Παράδειγμα:&#10;  EMP, EMP#,  SALARY,  MGR κάτω παύλα EMP#,&#10;   PRIMARY KEY, EMP#,&#10;   FOREIGN KEY, RENAME MGR κάτω παύλα EMP#, AS, EMP#, REFERENCES EMP.&#10;&#10;"/>
          <p:cNvSpPr txBox="1">
            <a:spLocks noChangeArrowheads="1"/>
          </p:cNvSpPr>
          <p:nvPr/>
        </p:nvSpPr>
        <p:spPr bwMode="auto">
          <a:xfrm>
            <a:off x="395536" y="1568981"/>
            <a:ext cx="820891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0100" lvl="1" indent="-342900" algn="just">
              <a:buFont typeface="Wingdings" pitchFamily="2" charset="2"/>
              <a:buChar char="q"/>
              <a:tabLst>
                <a:tab pos="1165225" algn="l"/>
              </a:tabLst>
            </a:pPr>
            <a:r>
              <a:rPr lang="el-GR" sz="2400" dirty="0">
                <a:cs typeface="Times New Roman" pitchFamily="18" charset="0"/>
              </a:rPr>
              <a:t>Οι σχέσεις </a:t>
            </a:r>
            <a:r>
              <a:rPr lang="en-US" sz="2400" dirty="0">
                <a:cs typeface="Times New Roman" pitchFamily="18" charset="0"/>
              </a:rPr>
              <a:t>R1 </a:t>
            </a:r>
            <a:r>
              <a:rPr lang="el-GR" sz="2400" dirty="0">
                <a:cs typeface="Times New Roman" pitchFamily="18" charset="0"/>
              </a:rPr>
              <a:t>και </a:t>
            </a:r>
            <a:r>
              <a:rPr lang="en-US" sz="2400" dirty="0">
                <a:cs typeface="Times New Roman" pitchFamily="18" charset="0"/>
              </a:rPr>
              <a:t>R2</a:t>
            </a:r>
            <a:r>
              <a:rPr lang="el-GR" sz="2400" dirty="0">
                <a:cs typeface="Times New Roman" pitchFamily="18" charset="0"/>
              </a:rPr>
              <a:t> στον ορισμό του ξένου κλειδιού δεν είναι απαραίτητα διαφορετικές. Δηλ. μία σχέση μπορεί να έχει ένα ξένο κλειδί που οι τιμές του απαιτείται να ταυτίζονται με τις τιμές κάποιου υποψήφιου κλειδιού αυτής της ίδια σχέσης.</a:t>
            </a:r>
          </a:p>
          <a:p>
            <a:pPr lvl="1" algn="just">
              <a:buFont typeface="Wingdings" pitchFamily="2" charset="2"/>
              <a:buNone/>
              <a:tabLst>
                <a:tab pos="1165225" algn="l"/>
              </a:tabLst>
            </a:pPr>
            <a:r>
              <a:rPr lang="el-GR" sz="2400" dirty="0">
                <a:cs typeface="Times New Roman" pitchFamily="18" charset="0"/>
              </a:rPr>
              <a:t>	</a:t>
            </a:r>
            <a:endParaRPr lang="el-GR" sz="2400" dirty="0" smtClean="0">
              <a:cs typeface="Times New Roman" pitchFamily="18" charset="0"/>
            </a:endParaRPr>
          </a:p>
          <a:p>
            <a:pPr lvl="1" algn="just">
              <a:buFont typeface="Wingdings" pitchFamily="2" charset="2"/>
              <a:buNone/>
              <a:tabLst>
                <a:tab pos="1165225" algn="l"/>
              </a:tabLst>
            </a:pPr>
            <a:r>
              <a:rPr lang="el-GR" sz="2400" dirty="0">
                <a:cs typeface="Times New Roman" pitchFamily="18" charset="0"/>
              </a:rPr>
              <a:t>	</a:t>
            </a:r>
            <a:r>
              <a:rPr lang="el-GR" sz="2400" dirty="0" smtClean="0">
                <a:cs typeface="Times New Roman" pitchFamily="18" charset="0"/>
              </a:rPr>
              <a:t>	Παράδειγμα</a:t>
            </a:r>
            <a:r>
              <a:rPr lang="el-GR" sz="2400" dirty="0">
                <a:cs typeface="Times New Roman" pitchFamily="18" charset="0"/>
              </a:rPr>
              <a:t>:</a:t>
            </a:r>
          </a:p>
          <a:p>
            <a:pPr lvl="1" algn="just">
              <a:buFont typeface="Wingdings" pitchFamily="2" charset="2"/>
              <a:buNone/>
              <a:tabLst>
                <a:tab pos="1165225" algn="l"/>
              </a:tabLst>
            </a:pPr>
            <a:r>
              <a:rPr lang="el-GR" sz="2400" dirty="0">
                <a:cs typeface="Times New Roman" pitchFamily="18" charset="0"/>
              </a:rPr>
              <a:t>	</a:t>
            </a:r>
            <a:r>
              <a:rPr lang="en-GB" sz="2400" dirty="0">
                <a:cs typeface="Times New Roman" pitchFamily="18" charset="0"/>
              </a:rPr>
              <a:t>	EMP (EMP</a:t>
            </a:r>
            <a:r>
              <a:rPr lang="en-US" sz="2400" dirty="0">
                <a:cs typeface="Times New Roman" pitchFamily="18" charset="0"/>
              </a:rPr>
              <a:t>#, …, SALARY, …, MGR_EMP#, …)</a:t>
            </a:r>
          </a:p>
          <a:p>
            <a:pPr lvl="1" algn="just">
              <a:buFont typeface="Wingdings" pitchFamily="2" charset="2"/>
              <a:buNone/>
              <a:tabLst>
                <a:tab pos="1165225" algn="l"/>
              </a:tabLst>
            </a:pPr>
            <a:r>
              <a:rPr lang="en-US" sz="2400" dirty="0">
                <a:cs typeface="Times New Roman" pitchFamily="18" charset="0"/>
              </a:rPr>
              <a:t>			PRIMARY KEY (EMP#)</a:t>
            </a:r>
          </a:p>
          <a:p>
            <a:pPr lvl="1" algn="just">
              <a:buFont typeface="Wingdings" pitchFamily="2" charset="2"/>
              <a:buNone/>
              <a:tabLst>
                <a:tab pos="1165225" algn="l"/>
              </a:tabLst>
            </a:pPr>
            <a:r>
              <a:rPr lang="en-US" sz="2400" dirty="0">
                <a:cs typeface="Times New Roman" pitchFamily="18" charset="0"/>
              </a:rPr>
              <a:t>			FOREIGN KEY (RENAME MGR_EMP# AS 		EMP#) REFERENCES EMP</a:t>
            </a:r>
          </a:p>
          <a:p>
            <a:pPr lvl="1" algn="just">
              <a:tabLst>
                <a:tab pos="1165225" algn="l"/>
              </a:tabLst>
            </a:pPr>
            <a:endParaRPr lang="en-US" sz="2400" dirty="0">
              <a:cs typeface="Times New Roman" pitchFamily="18"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0293"/>
            <a:ext cx="8174484" cy="1260475"/>
          </a:xfrm>
        </p:spPr>
        <p:txBody>
          <a:bodyPr>
            <a:noAutofit/>
          </a:bodyPr>
          <a:lstStyle/>
          <a:p>
            <a:r>
              <a:rPr lang="el-GR" dirty="0">
                <a:latin typeface="+mn-lt"/>
              </a:rPr>
              <a:t>Ακεραιότητα αναφορών και αναφορική δέσμευση </a:t>
            </a:r>
            <a:r>
              <a:rPr lang="el-GR" dirty="0" smtClean="0">
                <a:latin typeface="+mn-lt"/>
              </a:rPr>
              <a:t>(1 από 2)</a:t>
            </a:r>
            <a:endParaRPr lang="el-GR" dirty="0">
              <a:latin typeface="+mn-lt"/>
            </a:endParaRPr>
          </a:p>
        </p:txBody>
      </p:sp>
      <p:sp>
        <p:nvSpPr>
          <p:cNvPr id="10" name="TextBox 4"/>
          <p:cNvSpPr txBox="1">
            <a:spLocks noChangeArrowheads="1"/>
          </p:cNvSpPr>
          <p:nvPr>
            <p:custDataLst>
              <p:tags r:id="rId2"/>
            </p:custDataLst>
          </p:nvPr>
        </p:nvSpPr>
        <p:spPr bwMode="auto">
          <a:xfrm>
            <a:off x="357956" y="1785239"/>
            <a:ext cx="831850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90000"/>
              </a:lnSpc>
              <a:buFont typeface="Wingdings" pitchFamily="2" charset="2"/>
              <a:buChar char="q"/>
            </a:pPr>
            <a:r>
              <a:rPr lang="el-GR" sz="2400" dirty="0" smtClean="0"/>
              <a:t>Μια τιμή ξένου κλειδιού αντιπροσωπεύει μια αναφορά στη συστοιχία που περιέχει την αντίστοιχη τιμή του υποψήφιου κλειδιού –την αναφερόμενη συστοιχία ή συστοιχία κατάληξης.</a:t>
            </a:r>
          </a:p>
          <a:p>
            <a:pPr marL="342900" indent="-342900" algn="just">
              <a:lnSpc>
                <a:spcPct val="90000"/>
              </a:lnSpc>
              <a:buFont typeface="Wingdings" pitchFamily="2" charset="2"/>
              <a:buChar char="q"/>
            </a:pPr>
            <a:endParaRPr lang="el-GR" sz="2400" dirty="0" smtClean="0"/>
          </a:p>
          <a:p>
            <a:pPr marL="342900" indent="-342900" algn="just">
              <a:lnSpc>
                <a:spcPct val="90000"/>
              </a:lnSpc>
              <a:buFont typeface="Wingdings" pitchFamily="2" charset="2"/>
              <a:buChar char="q"/>
            </a:pPr>
            <a:r>
              <a:rPr lang="el-GR" sz="2400" dirty="0" smtClean="0"/>
              <a:t>Το πρόβλημα να εξασφαλιστεί ότι η βάση δεδομένων δεν περιέχει μη έγκυρες τιμές ξένων κλειδιών είναι γνωστό ως πρόβλημα </a:t>
            </a:r>
            <a:r>
              <a:rPr lang="el-GR" sz="2400" b="1" dirty="0" smtClean="0"/>
              <a:t>ακεραιότητας των αναφορών </a:t>
            </a:r>
            <a:r>
              <a:rPr lang="el-GR" sz="2400" dirty="0" smtClean="0"/>
              <a:t>(</a:t>
            </a:r>
            <a:r>
              <a:rPr lang="en-US" sz="2400" dirty="0" smtClean="0"/>
              <a:t>referential integrity</a:t>
            </a:r>
            <a:r>
              <a:rPr lang="el-GR" sz="2400" dirty="0" smtClean="0"/>
              <a:t>). </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421884"/>
          </a:xfrm>
        </p:spPr>
        <p:txBody>
          <a:bodyPr>
            <a:noAutofit/>
          </a:bodyPr>
          <a:lstStyle/>
          <a:p>
            <a:pPr algn="ctr"/>
            <a:r>
              <a:rPr lang="el-GR" sz="4400" dirty="0"/>
              <a:t>Ακεραιότητα αναφορών και αναφορική δέσμευση </a:t>
            </a:r>
            <a:r>
              <a:rPr lang="el-GR" sz="4400" dirty="0" smtClean="0"/>
              <a:t>(2 </a:t>
            </a:r>
            <a:r>
              <a:rPr lang="el-GR" sz="4400" dirty="0"/>
              <a:t>από 2)</a:t>
            </a:r>
            <a:endParaRPr lang="el-GR" sz="4800" dirty="0">
              <a:latin typeface="+mn-lt"/>
            </a:endParaRPr>
          </a:p>
        </p:txBody>
      </p:sp>
      <p:sp>
        <p:nvSpPr>
          <p:cNvPr id="11" name="TextBox 4"/>
          <p:cNvSpPr txBox="1">
            <a:spLocks noChangeArrowheads="1"/>
          </p:cNvSpPr>
          <p:nvPr>
            <p:custDataLst>
              <p:tags r:id="rId2"/>
            </p:custDataLst>
          </p:nvPr>
        </p:nvSpPr>
        <p:spPr bwMode="auto">
          <a:xfrm>
            <a:off x="539751" y="1812880"/>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90000"/>
              </a:lnSpc>
              <a:buFont typeface="Wingdings" pitchFamily="2" charset="2"/>
              <a:buChar char="q"/>
            </a:pPr>
            <a:r>
              <a:rPr lang="el-GR" sz="2400" dirty="0" smtClean="0"/>
              <a:t>Η δέσμευση ότι οι τιμές ενός δεδομένου ξένου κλειδιού πρέπει να ταυτίζονται με τιμές του αντίστοιχου υποψήφιου κλειδιού είναι γνωστή ως </a:t>
            </a:r>
            <a:r>
              <a:rPr lang="el-GR" sz="2400" b="1" dirty="0" smtClean="0"/>
              <a:t>αναφορική δέσμευση</a:t>
            </a:r>
            <a:r>
              <a:rPr lang="el-GR" sz="2400" dirty="0" smtClean="0"/>
              <a:t> (</a:t>
            </a:r>
            <a:r>
              <a:rPr lang="en-US" sz="2400" dirty="0" smtClean="0"/>
              <a:t>referential constraint</a:t>
            </a:r>
            <a:r>
              <a:rPr lang="el-GR" sz="2400" dirty="0" smtClean="0"/>
              <a:t>).</a:t>
            </a:r>
          </a:p>
          <a:p>
            <a:pPr marL="342900" indent="-342900" algn="just">
              <a:lnSpc>
                <a:spcPct val="90000"/>
              </a:lnSpc>
              <a:buFont typeface="Wingdings" pitchFamily="2" charset="2"/>
              <a:buChar char="q"/>
            </a:pPr>
            <a:endParaRPr lang="el-GR" sz="2400" dirty="0" smtClean="0"/>
          </a:p>
          <a:p>
            <a:pPr marL="342900" indent="-342900" algn="just">
              <a:lnSpc>
                <a:spcPct val="90000"/>
              </a:lnSpc>
              <a:buFont typeface="Wingdings" pitchFamily="2" charset="2"/>
              <a:buChar char="q"/>
            </a:pPr>
            <a:r>
              <a:rPr lang="el-GR" sz="2400" dirty="0" smtClean="0"/>
              <a:t>Ονομάζουμε τη σχέση που περιέχει το ξένο κλειδί </a:t>
            </a:r>
            <a:r>
              <a:rPr lang="el-GR" sz="2400" b="1" dirty="0" smtClean="0"/>
              <a:t>αναφορική σχέση</a:t>
            </a:r>
            <a:r>
              <a:rPr lang="el-GR" sz="2400" dirty="0" smtClean="0"/>
              <a:t> (</a:t>
            </a:r>
            <a:r>
              <a:rPr lang="en-US" sz="2400" dirty="0" smtClean="0"/>
              <a:t>referencing relation</a:t>
            </a:r>
            <a:r>
              <a:rPr lang="el-GR" sz="2400" dirty="0" smtClean="0"/>
              <a:t>) και τη σχέση που περιέχει το αντίστοιχο υποψήφιο κλειδί </a:t>
            </a:r>
            <a:r>
              <a:rPr lang="el-GR" sz="2400" b="1" dirty="0" smtClean="0"/>
              <a:t>αναφερόμενη σχέση</a:t>
            </a:r>
            <a:r>
              <a:rPr lang="el-GR" sz="2400" dirty="0" smtClean="0"/>
              <a:t> (</a:t>
            </a:r>
            <a:r>
              <a:rPr lang="en-US" sz="2400" dirty="0" smtClean="0"/>
              <a:t>referenced relation</a:t>
            </a:r>
            <a:r>
              <a:rPr lang="el-GR" sz="2400" dirty="0" smtClean="0"/>
              <a:t>) ή </a:t>
            </a:r>
            <a:r>
              <a:rPr lang="el-GR" sz="2400" b="1" dirty="0" smtClean="0"/>
              <a:t>σχέση κατάληξης </a:t>
            </a:r>
            <a:r>
              <a:rPr lang="el-GR" sz="2400" dirty="0" smtClean="0"/>
              <a:t>(</a:t>
            </a:r>
            <a:r>
              <a:rPr lang="en-US" sz="2400" dirty="0" smtClean="0"/>
              <a:t>target relation</a:t>
            </a:r>
            <a:r>
              <a:rPr lang="el-GR" sz="2400" dirty="0" smtClean="0"/>
              <a:t>).</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16632"/>
            <a:ext cx="8352928"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Διάγραμμα αναφορών</a:t>
            </a:r>
          </a:p>
        </p:txBody>
      </p:sp>
      <p:sp>
        <p:nvSpPr>
          <p:cNvPr id="10" name="Ορθογώνιο 9" descr="Μπορούμε να αναπαραστήσουμε τις αναφορικές δεσμεύσεις που υπάρχουν σε μία βάση δεδομένων με ένα διάγραμμα αναφορών:&#10;&#10;S Ξένμο κλειδί SP ξένο κλειδί P,&#10;&#10;Το κάθε βέλος σημαίνει ότι υπάρχει ένα ξένο κλειδί  στην σχέση από την οποία ξεκινά το βέλος.&#10;"/>
          <p:cNvSpPr/>
          <p:nvPr>
            <p:custDataLst>
              <p:tags r:id="rId2"/>
            </p:custDataLst>
          </p:nvPr>
        </p:nvSpPr>
        <p:spPr>
          <a:xfrm>
            <a:off x="467544" y="1988840"/>
            <a:ext cx="8208912" cy="3170099"/>
          </a:xfrm>
          <a:prstGeom prst="rect">
            <a:avLst/>
          </a:prstGeom>
        </p:spPr>
        <p:txBody>
          <a:bodyPr wrap="square">
            <a:spAutoFit/>
          </a:bodyPr>
          <a:lstStyle/>
          <a:p>
            <a:pPr marL="179388" lvl="1" indent="0" algn="just">
              <a:buFont typeface="Wingdings" pitchFamily="2" charset="2"/>
              <a:buNone/>
            </a:pPr>
            <a:r>
              <a:rPr lang="el-GR" sz="2800" dirty="0"/>
              <a:t>Μπορούμε να αναπαραστήσουμε τις αναφορικές δεσμεύσεις που υπάρχουν σε μία βάση δεδομένων με ένα </a:t>
            </a:r>
            <a:r>
              <a:rPr lang="el-GR" sz="2800" b="1" dirty="0"/>
              <a:t>διάγραμμα αναφορών</a:t>
            </a:r>
            <a:r>
              <a:rPr lang="el-GR" sz="2800" dirty="0"/>
              <a:t>:</a:t>
            </a:r>
            <a:endParaRPr lang="en-GB" sz="2800" dirty="0"/>
          </a:p>
          <a:p>
            <a:pPr algn="ctr"/>
            <a:r>
              <a:rPr lang="en-GB" sz="2800" dirty="0"/>
              <a:t>S</a:t>
            </a:r>
            <a:r>
              <a:rPr lang="el-GR" sz="2800" dirty="0"/>
              <a:t> ←</a:t>
            </a:r>
            <a:r>
              <a:rPr lang="en-GB" sz="2800" dirty="0"/>
              <a:t>SP</a:t>
            </a:r>
            <a:r>
              <a:rPr lang="el-GR" sz="2800" dirty="0"/>
              <a:t> →</a:t>
            </a:r>
            <a:r>
              <a:rPr lang="en-GB" sz="2800" dirty="0"/>
              <a:t>P</a:t>
            </a:r>
            <a:endParaRPr lang="el-GR" sz="2800" dirty="0"/>
          </a:p>
          <a:p>
            <a:endParaRPr lang="el-GR" sz="2800" dirty="0"/>
          </a:p>
          <a:p>
            <a:pPr algn="just"/>
            <a:r>
              <a:rPr lang="el-GR" sz="2800" dirty="0" smtClean="0"/>
              <a:t>Το </a:t>
            </a:r>
            <a:r>
              <a:rPr lang="el-GR" sz="2800" dirty="0"/>
              <a:t>κάθε βέλος σημαίνει ότι υπάρχει ένα ξένο κλειδί </a:t>
            </a:r>
            <a:r>
              <a:rPr lang="el-GR" sz="2800" dirty="0" smtClean="0"/>
              <a:t>             στην </a:t>
            </a:r>
            <a:r>
              <a:rPr lang="el-GR" sz="2800" dirty="0"/>
              <a:t>σχέση από την οποία ξεκινά το βέλος.</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9533" y="332656"/>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Σύνταξη του ορισμού ενός ξένου κλειδιού</a:t>
            </a:r>
          </a:p>
        </p:txBody>
      </p:sp>
      <p:sp>
        <p:nvSpPr>
          <p:cNvPr id="8" name="Rectangle 4" descr="&#10;FOREIGN KEY (λισκομ-στοιχείων),&#10;  REFERENCES βασική σχέση.&#10;"/>
          <p:cNvSpPr txBox="1">
            <a:spLocks noChangeArrowheads="1"/>
          </p:cNvSpPr>
          <p:nvPr>
            <p:custDataLst>
              <p:tags r:id="rId2"/>
            </p:custDataLst>
          </p:nvPr>
        </p:nvSpPr>
        <p:spPr>
          <a:xfrm>
            <a:off x="467545" y="2204864"/>
            <a:ext cx="8208912" cy="186154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endParaRPr lang="en-GB" sz="2800" dirty="0"/>
          </a:p>
          <a:p>
            <a:pPr>
              <a:buFont typeface="Wingdings" pitchFamily="2" charset="2"/>
              <a:buNone/>
            </a:pPr>
            <a:r>
              <a:rPr lang="el-GR" sz="2800" dirty="0" smtClean="0"/>
              <a:t>   </a:t>
            </a:r>
            <a:r>
              <a:rPr lang="en-GB" sz="2800" dirty="0" smtClean="0"/>
              <a:t>FOREIGN </a:t>
            </a:r>
            <a:r>
              <a:rPr lang="en-GB" sz="2800" dirty="0"/>
              <a:t>KEY </a:t>
            </a:r>
            <a:r>
              <a:rPr lang="el-GR" sz="2800" dirty="0"/>
              <a:t>(</a:t>
            </a:r>
            <a:r>
              <a:rPr lang="el-GR" sz="2800" dirty="0" err="1"/>
              <a:t>λισκομ</a:t>
            </a:r>
            <a:r>
              <a:rPr lang="el-GR" sz="2800" dirty="0"/>
              <a:t>-στοιχείων</a:t>
            </a:r>
            <a:r>
              <a:rPr lang="el-GR" sz="2800" dirty="0" smtClean="0"/>
              <a:t>), </a:t>
            </a:r>
            <a:r>
              <a:rPr lang="en-GB" sz="2800" dirty="0"/>
              <a:t>	</a:t>
            </a:r>
            <a:endParaRPr lang="el-GR" sz="2800" dirty="0" smtClean="0"/>
          </a:p>
          <a:p>
            <a:pPr>
              <a:buFont typeface="Wingdings" pitchFamily="2" charset="2"/>
              <a:buNone/>
            </a:pPr>
            <a:r>
              <a:rPr lang="el-GR" sz="2800" dirty="0"/>
              <a:t> </a:t>
            </a:r>
            <a:r>
              <a:rPr lang="el-GR" sz="2800" dirty="0" smtClean="0"/>
              <a:t>  </a:t>
            </a:r>
            <a:r>
              <a:rPr lang="en-GB" sz="2800" dirty="0" smtClean="0"/>
              <a:t>REFERENCES</a:t>
            </a:r>
            <a:r>
              <a:rPr lang="el-GR" sz="2800" dirty="0" smtClean="0"/>
              <a:t> βασική-σχέση.</a:t>
            </a: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52219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latin typeface="+mn-lt"/>
              </a:rPr>
              <a:t>Κανόνας ακεραιότητας των αναφορών</a:t>
            </a:r>
          </a:p>
        </p:txBody>
      </p:sp>
      <p:sp>
        <p:nvSpPr>
          <p:cNvPr id="9" name="Rectangle 2"/>
          <p:cNvSpPr txBox="1">
            <a:spLocks noChangeArrowheads="1"/>
          </p:cNvSpPr>
          <p:nvPr>
            <p:custDataLst>
              <p:tags r:id="rId2"/>
            </p:custDataLst>
          </p:nvPr>
        </p:nvSpPr>
        <p:spPr>
          <a:xfrm>
            <a:off x="467544" y="2348880"/>
            <a:ext cx="8208912" cy="1152128"/>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l-GR" sz="2800" dirty="0"/>
              <a:t>	Η βάση δεδομένων δεν πρέπει να περιέχει </a:t>
            </a:r>
            <a:r>
              <a:rPr lang="el-GR" sz="2800" dirty="0" err="1"/>
              <a:t>αναντίστοιχες</a:t>
            </a:r>
            <a:r>
              <a:rPr lang="el-GR" sz="2800" dirty="0"/>
              <a:t> τιμές ξένων κλειδιών.</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152301"/>
            <a:ext cx="8496944" cy="1476499"/>
          </a:xfrm>
        </p:spPr>
        <p:txBody>
          <a:bodyPr>
            <a:normAutofit/>
          </a:bodyPr>
          <a:lstStyle/>
          <a:p>
            <a:r>
              <a:rPr lang="el-GR" dirty="0">
                <a:latin typeface="+mn-lt"/>
              </a:rPr>
              <a:t>Κανόνες ξένων κλειδιών</a:t>
            </a:r>
          </a:p>
        </p:txBody>
      </p:sp>
      <p:sp>
        <p:nvSpPr>
          <p:cNvPr id="8" name="Text Box 2"/>
          <p:cNvSpPr txBox="1">
            <a:spLocks noChangeArrowheads="1"/>
          </p:cNvSpPr>
          <p:nvPr>
            <p:custDataLst>
              <p:tags r:id="rId2"/>
            </p:custDataLst>
          </p:nvPr>
        </p:nvSpPr>
        <p:spPr bwMode="auto">
          <a:xfrm>
            <a:off x="395536" y="2204864"/>
            <a:ext cx="8280920" cy="2412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a:r>
              <a:rPr lang="el-GR" sz="2800" dirty="0">
                <a:latin typeface="+mn-lt"/>
              </a:rPr>
              <a:t>Για οποιαδήποτε βάση δεδομένων θα πρέπει ο χρήστης </a:t>
            </a:r>
            <a:endParaRPr lang="el-GR" sz="2800" dirty="0" smtClean="0">
              <a:latin typeface="+mn-lt"/>
            </a:endParaRPr>
          </a:p>
          <a:p>
            <a:pPr algn="just"/>
            <a:r>
              <a:rPr lang="el-GR" sz="2800" dirty="0" smtClean="0">
                <a:latin typeface="+mn-lt"/>
              </a:rPr>
              <a:t>να </a:t>
            </a:r>
            <a:r>
              <a:rPr lang="el-GR" sz="2800" dirty="0">
                <a:latin typeface="+mn-lt"/>
              </a:rPr>
              <a:t>μπορεί  </a:t>
            </a:r>
            <a:r>
              <a:rPr lang="el-GR" sz="2800" dirty="0" smtClean="0">
                <a:latin typeface="+mn-lt"/>
              </a:rPr>
              <a:t>να </a:t>
            </a:r>
            <a:r>
              <a:rPr lang="el-GR" sz="2800" dirty="0">
                <a:latin typeface="+mn-lt"/>
              </a:rPr>
              <a:t>καθορίζει ποιες πράξεις θα απορρίπτονται </a:t>
            </a:r>
            <a:endParaRPr lang="el-GR" sz="2800" dirty="0" smtClean="0">
              <a:latin typeface="+mn-lt"/>
            </a:endParaRPr>
          </a:p>
          <a:p>
            <a:pPr algn="just"/>
            <a:r>
              <a:rPr lang="el-GR" sz="2800" dirty="0" smtClean="0">
                <a:latin typeface="+mn-lt"/>
              </a:rPr>
              <a:t>και </a:t>
            </a:r>
            <a:r>
              <a:rPr lang="el-GR" sz="2800" dirty="0">
                <a:latin typeface="+mn-lt"/>
              </a:rPr>
              <a:t>ποιες θα γίνονται </a:t>
            </a:r>
            <a:r>
              <a:rPr lang="el-GR" sz="2800" dirty="0" smtClean="0">
                <a:latin typeface="+mn-lt"/>
              </a:rPr>
              <a:t>δεκτές </a:t>
            </a:r>
            <a:r>
              <a:rPr lang="el-GR" sz="2800" dirty="0">
                <a:latin typeface="+mn-lt"/>
              </a:rPr>
              <a:t>και, για εκείνες που </a:t>
            </a:r>
            <a:r>
              <a:rPr lang="el-GR" sz="2800" dirty="0" smtClean="0">
                <a:latin typeface="+mn-lt"/>
              </a:rPr>
              <a:t>γίνονται</a:t>
            </a:r>
          </a:p>
          <a:p>
            <a:pPr algn="just"/>
            <a:r>
              <a:rPr lang="el-GR" sz="2800" dirty="0" smtClean="0">
                <a:latin typeface="+mn-lt"/>
              </a:rPr>
              <a:t>δεκτές </a:t>
            </a:r>
            <a:r>
              <a:rPr lang="el-GR" sz="2800" dirty="0">
                <a:latin typeface="+mn-lt"/>
              </a:rPr>
              <a:t>να καθορίζει ποιες  </a:t>
            </a:r>
            <a:r>
              <a:rPr lang="el-GR" sz="2800" dirty="0" smtClean="0">
                <a:latin typeface="+mn-lt"/>
              </a:rPr>
              <a:t>επανορθωτικές </a:t>
            </a:r>
            <a:r>
              <a:rPr lang="el-GR" sz="2800" dirty="0">
                <a:latin typeface="+mn-lt"/>
              </a:rPr>
              <a:t>πράξεις θα </a:t>
            </a:r>
            <a:endParaRPr lang="el-GR" sz="2800" dirty="0" smtClean="0">
              <a:latin typeface="+mn-lt"/>
            </a:endParaRPr>
          </a:p>
          <a:p>
            <a:pPr algn="just"/>
            <a:r>
              <a:rPr lang="el-GR" sz="2800" dirty="0" smtClean="0">
                <a:latin typeface="+mn-lt"/>
              </a:rPr>
              <a:t>εκτελούνται </a:t>
            </a:r>
            <a:r>
              <a:rPr lang="el-GR" sz="2800" dirty="0">
                <a:latin typeface="+mn-lt"/>
              </a:rPr>
              <a:t>από το σύστημα  </a:t>
            </a:r>
            <a:r>
              <a:rPr lang="el-GR" sz="2800" dirty="0" smtClean="0">
                <a:latin typeface="+mn-lt"/>
              </a:rPr>
              <a:t>(</a:t>
            </a:r>
            <a:r>
              <a:rPr lang="el-GR" sz="2800" dirty="0">
                <a:latin typeface="+mn-lt"/>
              </a:rPr>
              <a:t>αν χρειάζεται).</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764531"/>
          </a:xfrm>
        </p:spPr>
        <p:txBody>
          <a:bodyPr>
            <a:noAutofit/>
          </a:bodyPr>
          <a:lstStyle/>
          <a:p>
            <a:r>
              <a:rPr lang="el-GR" sz="4000" dirty="0">
                <a:latin typeface="+mn-lt"/>
              </a:rPr>
              <a:t>Για κάθε ξένο κλειδί υπάρχουν δύο γενικά ζητήματα που πρέπει να </a:t>
            </a:r>
            <a:r>
              <a:rPr lang="el-GR" sz="4000" dirty="0" smtClean="0">
                <a:latin typeface="+mn-lt"/>
              </a:rPr>
              <a:t>απαντηθούν (1 από 2)</a:t>
            </a:r>
            <a:endParaRPr lang="el-GR" sz="4000" dirty="0">
              <a:latin typeface="+mn-lt"/>
            </a:endParaRPr>
          </a:p>
        </p:txBody>
      </p:sp>
      <p:sp>
        <p:nvSpPr>
          <p:cNvPr id="6" name="Rectangle 6"/>
          <p:cNvSpPr txBox="1">
            <a:spLocks noChangeArrowheads="1"/>
          </p:cNvSpPr>
          <p:nvPr>
            <p:custDataLst>
              <p:tags r:id="rId2"/>
            </p:custDataLst>
          </p:nvPr>
        </p:nvSpPr>
        <p:spPr>
          <a:xfrm>
            <a:off x="467545" y="1988840"/>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AutoNum type="arabicPeriod"/>
            </a:pPr>
            <a:r>
              <a:rPr lang="el-GR" sz="2400" dirty="0" smtClean="0"/>
              <a:t> Τι θα πρέπει να γίνεται σε περίπτωση απόπειρας να </a:t>
            </a:r>
            <a:r>
              <a:rPr lang="el-GR" sz="2400" b="1" dirty="0" smtClean="0"/>
              <a:t>διαγραφεί</a:t>
            </a:r>
            <a:r>
              <a:rPr lang="el-GR" sz="2400" dirty="0" smtClean="0"/>
              <a:t> η συστοιχία κατάληξης μιας αναφοράς ξένου κλειδιού. Υπάρχουν δύο δυνατότητες:</a:t>
            </a:r>
          </a:p>
          <a:p>
            <a:pPr marL="873125" lvl="1" indent="-342900" algn="just">
              <a:buFont typeface="Wingdings" pitchFamily="2" charset="2"/>
              <a:buChar char="§"/>
            </a:pPr>
            <a:r>
              <a:rPr lang="en-US" sz="2400" dirty="0" smtClean="0"/>
              <a:t>RESTRICTED</a:t>
            </a:r>
            <a:r>
              <a:rPr lang="el-GR" sz="2400" dirty="0" smtClean="0"/>
              <a:t> (περιορισμός διάδοσης)-η πράξη διαγραφής «περιορίζεται» μόνο στην περίπτωση που δεν υπάρχουν αντίστοιχες αποστολές (αλλιώς, η διαγραφή απορρίπτεται),</a:t>
            </a:r>
          </a:p>
          <a:p>
            <a:pPr marL="873125" lvl="1" indent="-342900" algn="just">
              <a:buFont typeface="Wingdings" pitchFamily="2" charset="2"/>
              <a:buChar char="§"/>
            </a:pPr>
            <a:r>
              <a:rPr lang="en-US" sz="2400" dirty="0" smtClean="0"/>
              <a:t>CASCADES</a:t>
            </a:r>
            <a:r>
              <a:rPr lang="el-GR" sz="2400" dirty="0" smtClean="0"/>
              <a:t> (αλυσιδωτή διάδοση)-η πράξη διαγραφής «διαδίδεται αλυσιδωτά», ώστε να διαγραφούν επίσης οι αντίστοιχες αποστολές.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872208"/>
          </a:xfrm>
        </p:spPr>
        <p:txBody>
          <a:bodyPr>
            <a:noAutofit/>
          </a:bodyPr>
          <a:lstStyle/>
          <a:p>
            <a:r>
              <a:rPr lang="el-GR" sz="4000" dirty="0"/>
              <a:t>Για κάθε ξένο κλειδί υπάρχουν δύο γενικά ζητήματα που πρέπει να απαντηθούν </a:t>
            </a:r>
            <a:r>
              <a:rPr lang="el-GR" sz="4000" dirty="0" smtClean="0"/>
              <a:t>(2 </a:t>
            </a:r>
            <a:r>
              <a:rPr lang="el-GR" sz="4000" dirty="0"/>
              <a:t>από 2)</a:t>
            </a:r>
            <a:endParaRPr lang="el-GR" sz="4000" dirty="0">
              <a:latin typeface="+mn-lt"/>
            </a:endParaRPr>
          </a:p>
        </p:txBody>
      </p:sp>
      <p:sp>
        <p:nvSpPr>
          <p:cNvPr id="4" name="Ορθογώνιο 3"/>
          <p:cNvSpPr/>
          <p:nvPr>
            <p:custDataLst>
              <p:tags r:id="rId2"/>
            </p:custDataLst>
          </p:nvPr>
        </p:nvSpPr>
        <p:spPr>
          <a:xfrm>
            <a:off x="467545" y="1988840"/>
            <a:ext cx="8208912" cy="4081117"/>
          </a:xfrm>
          <a:prstGeom prst="rect">
            <a:avLst/>
          </a:prstGeom>
        </p:spPr>
        <p:txBody>
          <a:bodyPr wrap="square">
            <a:spAutoFit/>
          </a:bodyPr>
          <a:lstStyle/>
          <a:p>
            <a:pPr algn="just">
              <a:lnSpc>
                <a:spcPct val="90000"/>
              </a:lnSpc>
              <a:buFont typeface="Wingdings" pitchFamily="2" charset="2"/>
              <a:buAutoNum type="arabicPeriod" startAt="2"/>
            </a:pPr>
            <a:r>
              <a:rPr lang="el-GR" sz="2400" dirty="0" smtClean="0"/>
              <a:t> Τι θα πρέπει να γίνεται σε περίπτωση απόπειρας να </a:t>
            </a:r>
            <a:r>
              <a:rPr lang="el-GR" sz="2400" b="1" dirty="0" smtClean="0"/>
              <a:t>ενημερωθεί</a:t>
            </a:r>
            <a:r>
              <a:rPr lang="el-GR" sz="2400" dirty="0" smtClean="0"/>
              <a:t> ένα υποψήφιο κλειδί που είναι η κατάληξη μιας αναφοράς ξένου κλειδιού. Υπάρχουν δύο δυνατότητες:</a:t>
            </a:r>
          </a:p>
          <a:p>
            <a:pPr algn="just">
              <a:lnSpc>
                <a:spcPct val="90000"/>
              </a:lnSpc>
            </a:pPr>
            <a:endParaRPr lang="el-GR" sz="2400" dirty="0" smtClean="0"/>
          </a:p>
          <a:p>
            <a:pPr marL="873125" lvl="1" indent="-342900" algn="just">
              <a:lnSpc>
                <a:spcPct val="90000"/>
              </a:lnSpc>
              <a:buFont typeface="Wingdings" pitchFamily="2" charset="2"/>
              <a:buChar char="§"/>
            </a:pPr>
            <a:r>
              <a:rPr lang="en-US" sz="2400" dirty="0" smtClean="0"/>
              <a:t>RESTRICTED</a:t>
            </a:r>
            <a:r>
              <a:rPr lang="el-GR" sz="2400" dirty="0"/>
              <a:t> </a:t>
            </a:r>
            <a:r>
              <a:rPr lang="el-GR" sz="2400" dirty="0" smtClean="0"/>
              <a:t>(περιορισμός διάδοσης)-η πράξη ενημέρωσης «περιορίζεται» μόνο στην περίπτωση που δεν υπάρχουν αντίστοιχες αποστολές (αλλιώς, η διαγραφή απορρίπτεται)</a:t>
            </a:r>
          </a:p>
          <a:p>
            <a:pPr marL="530225" lvl="1" indent="3175" algn="just">
              <a:lnSpc>
                <a:spcPct val="90000"/>
              </a:lnSpc>
              <a:buFont typeface="Wingdings" pitchFamily="2" charset="2"/>
              <a:buNone/>
            </a:pPr>
            <a:endParaRPr lang="el-GR" sz="2400" dirty="0" smtClean="0"/>
          </a:p>
          <a:p>
            <a:pPr marL="873125" lvl="1" indent="-342900" algn="just">
              <a:lnSpc>
                <a:spcPct val="90000"/>
              </a:lnSpc>
              <a:buFont typeface="Wingdings" pitchFamily="2" charset="2"/>
              <a:buChar char="§"/>
            </a:pPr>
            <a:r>
              <a:rPr lang="en-US" sz="2400" dirty="0" smtClean="0"/>
              <a:t>CASCADES</a:t>
            </a:r>
            <a:r>
              <a:rPr lang="el-GR" sz="2400" dirty="0" smtClean="0"/>
              <a:t> (αλυσιδωτή διάδοση)-η πράξη ενημέρωσης «διαδίδεται αλυσιδωτά», ώστε να ενημερωθεί επίσης το ξένο κλειδί στις αντίστοιχες αποστολές</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88640"/>
            <a:ext cx="8208912" cy="1152128"/>
          </a:xfrm>
        </p:spPr>
        <p:txBody>
          <a:bodyPr>
            <a:noAutofit/>
          </a:bodyPr>
          <a:lstStyle/>
          <a:p>
            <a:r>
              <a:rPr lang="el-GR" sz="4000" dirty="0">
                <a:latin typeface="+mn-lt"/>
              </a:rPr>
              <a:t>Επέκταση της σύνταξης του ορισμού ενός ξένου κλειδιού</a:t>
            </a:r>
          </a:p>
        </p:txBody>
      </p:sp>
      <p:sp>
        <p:nvSpPr>
          <p:cNvPr id="8" name="Content Placeholder 2" descr="FOREIGN KEY,  REFERENCES, βασική σχέση,&#10;DELETE,  επιλογή,&#10;UPDATE,  επιλογή,&#10;&#10;επιλογή: RESTRICTED ή CASCADES.&#10;"/>
          <p:cNvSpPr>
            <a:spLocks noGrp="1"/>
          </p:cNvSpPr>
          <p:nvPr>
            <p:ph idx="4294967295"/>
            <p:custDataLst>
              <p:tags r:id="rId2"/>
            </p:custDataLst>
          </p:nvPr>
        </p:nvSpPr>
        <p:spPr>
          <a:xfrm>
            <a:off x="467544" y="2204864"/>
            <a:ext cx="8280920" cy="2808312"/>
          </a:xfrm>
        </p:spPr>
        <p:txBody>
          <a:bodyPr>
            <a:noAutofit/>
          </a:bodyPr>
          <a:lstStyle/>
          <a:p>
            <a:pPr>
              <a:buFont typeface="Wingdings" pitchFamily="2" charset="2"/>
              <a:buNone/>
            </a:pPr>
            <a:r>
              <a:rPr lang="en-GB" sz="2800" dirty="0"/>
              <a:t>FOREIGN KEY (…) 	REFERENCES</a:t>
            </a:r>
            <a:r>
              <a:rPr lang="el-GR" sz="2800" dirty="0"/>
              <a:t>	βασική-σχέση</a:t>
            </a:r>
            <a:endParaRPr lang="en-GB" sz="2800" dirty="0"/>
          </a:p>
          <a:p>
            <a:pPr>
              <a:buFont typeface="Wingdings" pitchFamily="2" charset="2"/>
              <a:buNone/>
            </a:pPr>
            <a:r>
              <a:rPr lang="en-GB" sz="2800" dirty="0"/>
              <a:t>DELETE</a:t>
            </a:r>
            <a:r>
              <a:rPr lang="el-GR" sz="2800" dirty="0"/>
              <a:t>		επιλογή</a:t>
            </a:r>
            <a:endParaRPr lang="en-GB" sz="2800" dirty="0"/>
          </a:p>
          <a:p>
            <a:pPr>
              <a:buFont typeface="Wingdings" pitchFamily="2" charset="2"/>
              <a:buNone/>
            </a:pPr>
            <a:r>
              <a:rPr lang="en-GB" sz="2800" dirty="0"/>
              <a:t>UPDATE</a:t>
            </a:r>
            <a:r>
              <a:rPr lang="el-GR" sz="2800" dirty="0"/>
              <a:t>		επιλογή</a:t>
            </a:r>
          </a:p>
          <a:p>
            <a:pPr>
              <a:buFont typeface="Wingdings" pitchFamily="2" charset="2"/>
              <a:buNone/>
            </a:pPr>
            <a:endParaRPr lang="el-GR" sz="2800" dirty="0"/>
          </a:p>
          <a:p>
            <a:pPr>
              <a:buFont typeface="Wingdings" pitchFamily="2" charset="2"/>
              <a:buNone/>
            </a:pPr>
            <a:r>
              <a:rPr lang="el-GR" sz="2800" dirty="0"/>
              <a:t>επιλογή</a:t>
            </a:r>
            <a:r>
              <a:rPr lang="en-GB" sz="2800" dirty="0"/>
              <a:t>: RESTRICTED </a:t>
            </a:r>
            <a:r>
              <a:rPr lang="el-GR" sz="2800" dirty="0"/>
              <a:t>ή</a:t>
            </a:r>
            <a:r>
              <a:rPr lang="en-GB" sz="2800" dirty="0"/>
              <a:t> CASCADES</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rPr>
              <a:t>Τα </a:t>
            </a:r>
            <a:r>
              <a:rPr lang="en-US" dirty="0" smtClean="0">
                <a:latin typeface="+mn-lt"/>
              </a:rPr>
              <a:t>null</a:t>
            </a:r>
            <a:endParaRPr lang="en-US" dirty="0">
              <a:latin typeface="+mn-lt"/>
            </a:endParaRPr>
          </a:p>
        </p:txBody>
      </p:sp>
      <p:sp>
        <p:nvSpPr>
          <p:cNvPr id="6" name="Rectangle 4"/>
          <p:cNvSpPr txBox="1">
            <a:spLocks noChangeArrowheads="1"/>
          </p:cNvSpPr>
          <p:nvPr/>
        </p:nvSpPr>
        <p:spPr>
          <a:xfrm>
            <a:off x="467545" y="1196752"/>
            <a:ext cx="8280920" cy="495788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l-GR" sz="2800" dirty="0" smtClean="0"/>
              <a:t>Ο προορισμός των </a:t>
            </a:r>
            <a:r>
              <a:rPr lang="en-US" sz="2800" dirty="0" smtClean="0"/>
              <a:t>null</a:t>
            </a:r>
            <a:r>
              <a:rPr lang="el-GR" sz="2800" dirty="0" smtClean="0"/>
              <a:t> είναι να αποτελέσουν μια βάση για την αντιμετώπιση του προβλήματος των </a:t>
            </a:r>
            <a:r>
              <a:rPr lang="el-GR" sz="2800" b="1" dirty="0" smtClean="0"/>
              <a:t>ελλιπών πληροφοριών</a:t>
            </a:r>
            <a:r>
              <a:rPr lang="el-GR" sz="2800" dirty="0" smtClean="0"/>
              <a:t>.</a:t>
            </a:r>
          </a:p>
          <a:p>
            <a:pPr>
              <a:buFont typeface="Wingdings" pitchFamily="2" charset="2"/>
              <a:buChar char="q"/>
            </a:pPr>
            <a:r>
              <a:rPr lang="el-GR" sz="2800" dirty="0" smtClean="0"/>
              <a:t>Ένα δεδομένο γνώρισμα μπορεί να επιτρέπεται ή να μην επιτρέπεται να περιέχει </a:t>
            </a:r>
            <a:r>
              <a:rPr lang="en-US" sz="2800" dirty="0" smtClean="0"/>
              <a:t>null</a:t>
            </a:r>
            <a:r>
              <a:rPr lang="el-GR" sz="2800" dirty="0" smtClean="0"/>
              <a:t>.</a:t>
            </a:r>
          </a:p>
          <a:p>
            <a:pPr>
              <a:buFont typeface="Wingdings" pitchFamily="2" charset="2"/>
              <a:buChar char="q"/>
            </a:pPr>
            <a:r>
              <a:rPr lang="el-GR" sz="2800" dirty="0" smtClean="0"/>
              <a:t>Η σύνταξη ενός «ορισμού γνωρίσματος» στην εντολή </a:t>
            </a:r>
            <a:r>
              <a:rPr lang="en-US" sz="2800" dirty="0" smtClean="0"/>
              <a:t>CREATE BASE RELATION</a:t>
            </a:r>
            <a:r>
              <a:rPr lang="el-GR" sz="2800" dirty="0" smtClean="0"/>
              <a:t> θα πρέπει να επεκταθεί, ώστε να περιλαμβάνει έναν προσδιορισμό </a:t>
            </a:r>
            <a:r>
              <a:rPr lang="en-US" sz="2800" dirty="0" smtClean="0"/>
              <a:t>NULLS</a:t>
            </a:r>
            <a:r>
              <a:rPr lang="el-GR" sz="2800" dirty="0" smtClean="0"/>
              <a:t> </a:t>
            </a:r>
            <a:r>
              <a:rPr lang="en-US" sz="2800" dirty="0" smtClean="0"/>
              <a:t>ALLOWED</a:t>
            </a:r>
            <a:r>
              <a:rPr lang="el-GR" sz="2800" dirty="0" smtClean="0"/>
              <a:t> (τα </a:t>
            </a:r>
            <a:r>
              <a:rPr lang="en-US" sz="2800" dirty="0" smtClean="0"/>
              <a:t>null</a:t>
            </a:r>
            <a:r>
              <a:rPr lang="el-GR" sz="2800" dirty="0" smtClean="0"/>
              <a:t> επιτρέπονται) ή </a:t>
            </a:r>
            <a:r>
              <a:rPr lang="en-US" sz="2800" dirty="0" smtClean="0"/>
              <a:t>NULLS NOT ALLOWED</a:t>
            </a:r>
            <a:r>
              <a:rPr lang="el-GR" sz="2800" dirty="0" smtClean="0"/>
              <a:t> (τα </a:t>
            </a:r>
            <a:r>
              <a:rPr lang="en-US" sz="2800" dirty="0" smtClean="0"/>
              <a:t>null</a:t>
            </a:r>
            <a:r>
              <a:rPr lang="el-GR" sz="2800" dirty="0" smtClean="0"/>
              <a:t> δεν επιτρέπονται).</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296144"/>
          </a:xfrm>
        </p:spPr>
        <p:txBody>
          <a:bodyPr>
            <a:noAutofit/>
          </a:bodyPr>
          <a:lstStyle/>
          <a:p>
            <a:r>
              <a:rPr lang="el-GR" dirty="0">
                <a:latin typeface="+mn-lt"/>
              </a:rPr>
              <a:t>Ακεραιότητα των οντοτήτων</a:t>
            </a:r>
          </a:p>
        </p:txBody>
      </p:sp>
      <p:sp>
        <p:nvSpPr>
          <p:cNvPr id="2" name="Ορθογώνιο 1"/>
          <p:cNvSpPr/>
          <p:nvPr/>
        </p:nvSpPr>
        <p:spPr>
          <a:xfrm>
            <a:off x="467544" y="2060848"/>
            <a:ext cx="8280920" cy="1815882"/>
          </a:xfrm>
          <a:prstGeom prst="rect">
            <a:avLst/>
          </a:prstGeom>
        </p:spPr>
        <p:txBody>
          <a:bodyPr wrap="square">
            <a:spAutoFit/>
          </a:bodyPr>
          <a:lstStyle/>
          <a:p>
            <a:pPr indent="11113">
              <a:buFont typeface="Wingdings" pitchFamily="2" charset="2"/>
              <a:buNone/>
            </a:pPr>
            <a:r>
              <a:rPr lang="el-GR" sz="2800" dirty="0" smtClean="0"/>
              <a:t>Κανένα μέρος του πρωτεύοντος κλειδιού μιας βασικής σχέσης δεν επιτρέπεται να δέχεται </a:t>
            </a:r>
            <a:r>
              <a:rPr lang="en-US" sz="2800" dirty="0" smtClean="0"/>
              <a:t>null</a:t>
            </a:r>
            <a:r>
              <a:rPr lang="el-GR" sz="2800" dirty="0" smtClean="0"/>
              <a:t>. </a:t>
            </a:r>
          </a:p>
          <a:p>
            <a:pPr indent="11113">
              <a:buFont typeface="Wingdings" pitchFamily="2" charset="2"/>
              <a:buNone/>
            </a:pPr>
            <a:r>
              <a:rPr lang="el-GR" sz="2800" dirty="0" smtClean="0"/>
              <a:t>(Ο κανόνας ισχύει μόνο για τις βασικές σχέσεις και τα πρωτεύοντα κλειδιά).</a:t>
            </a:r>
            <a:endParaRPr 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rPr>
              <a:t>Υποψήφια κλειδιά και </a:t>
            </a:r>
            <a:r>
              <a:rPr lang="en-US" dirty="0" smtClean="0">
                <a:latin typeface="+mn-lt"/>
              </a:rPr>
              <a:t>null</a:t>
            </a:r>
            <a:endParaRPr lang="en-US" dirty="0">
              <a:latin typeface="+mn-lt"/>
            </a:endParaRPr>
          </a:p>
        </p:txBody>
      </p:sp>
      <p:sp>
        <p:nvSpPr>
          <p:cNvPr id="7" name="Rectangle 3"/>
          <p:cNvSpPr txBox="1">
            <a:spLocks noChangeArrowheads="1"/>
          </p:cNvSpPr>
          <p:nvPr/>
        </p:nvSpPr>
        <p:spPr>
          <a:xfrm>
            <a:off x="365026" y="1271389"/>
            <a:ext cx="8435975" cy="475138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itchFamily="2" charset="2"/>
              <a:buNone/>
              <a:tabLst>
                <a:tab pos="2684463" algn="l"/>
              </a:tabLst>
            </a:pPr>
            <a:r>
              <a:rPr lang="el-GR" sz="2800" dirty="0" smtClean="0"/>
              <a:t>Μια οντότητα χωρίς </a:t>
            </a:r>
          </a:p>
          <a:p>
            <a:pPr marL="0" indent="0">
              <a:lnSpc>
                <a:spcPct val="90000"/>
              </a:lnSpc>
              <a:buFont typeface="Wingdings" pitchFamily="2" charset="2"/>
              <a:buNone/>
              <a:tabLst>
                <a:tab pos="2684463" algn="l"/>
              </a:tabLst>
            </a:pPr>
            <a:r>
              <a:rPr lang="el-GR" sz="2800" dirty="0" smtClean="0"/>
              <a:t>ταυτότητα δεν υπάρχει.</a:t>
            </a:r>
          </a:p>
          <a:p>
            <a:pPr marL="0" indent="0">
              <a:lnSpc>
                <a:spcPct val="90000"/>
              </a:lnSpc>
              <a:buFont typeface="Wingdings" pitchFamily="2" charset="2"/>
              <a:buNone/>
              <a:tabLst>
                <a:tab pos="2684463" algn="l"/>
              </a:tabLst>
            </a:pPr>
            <a:r>
              <a:rPr lang="el-GR" sz="2800" dirty="0" smtClean="0"/>
              <a:t>Σε μια σχεσιακή βάση </a:t>
            </a:r>
          </a:p>
          <a:p>
            <a:pPr marL="0" indent="0">
              <a:lnSpc>
                <a:spcPct val="90000"/>
              </a:lnSpc>
              <a:buFont typeface="Wingdings" pitchFamily="2" charset="2"/>
              <a:buNone/>
              <a:tabLst>
                <a:tab pos="2684463" algn="l"/>
              </a:tabLst>
            </a:pPr>
            <a:r>
              <a:rPr lang="el-GR" sz="2800" dirty="0" smtClean="0"/>
              <a:t>δεδομένων, ποτέ δεν </a:t>
            </a:r>
          </a:p>
          <a:p>
            <a:pPr marL="0" indent="0">
              <a:lnSpc>
                <a:spcPct val="90000"/>
              </a:lnSpc>
              <a:buFont typeface="Wingdings" pitchFamily="2" charset="2"/>
              <a:buNone/>
              <a:tabLst>
                <a:tab pos="2684463" algn="l"/>
              </a:tabLst>
            </a:pPr>
            <a:r>
              <a:rPr lang="el-GR" sz="2800" dirty="0" smtClean="0"/>
              <a:t>καταγράφουμε </a:t>
            </a:r>
          </a:p>
          <a:p>
            <a:pPr marL="0" indent="0">
              <a:lnSpc>
                <a:spcPct val="90000"/>
              </a:lnSpc>
              <a:buFont typeface="Wingdings" pitchFamily="2" charset="2"/>
              <a:buNone/>
              <a:tabLst>
                <a:tab pos="2684463" algn="l"/>
              </a:tabLst>
            </a:pPr>
            <a:r>
              <a:rPr lang="el-GR" sz="2800" dirty="0" smtClean="0"/>
              <a:t>πληροφορίες για κάτι </a:t>
            </a:r>
          </a:p>
          <a:p>
            <a:pPr marL="0" indent="0">
              <a:lnSpc>
                <a:spcPct val="90000"/>
              </a:lnSpc>
              <a:buFont typeface="Wingdings" pitchFamily="2" charset="2"/>
              <a:buNone/>
              <a:tabLst>
                <a:tab pos="2684463" algn="l"/>
              </a:tabLst>
            </a:pPr>
            <a:r>
              <a:rPr lang="el-GR" sz="2800" dirty="0" smtClean="0"/>
              <a:t>στο οποίο δεν μπορούμε </a:t>
            </a:r>
          </a:p>
          <a:p>
            <a:pPr marL="0" indent="0">
              <a:lnSpc>
                <a:spcPct val="90000"/>
              </a:lnSpc>
              <a:buFont typeface="Wingdings" pitchFamily="2" charset="2"/>
              <a:buNone/>
              <a:tabLst>
                <a:tab pos="2684463" algn="l"/>
              </a:tabLst>
            </a:pPr>
            <a:r>
              <a:rPr lang="el-GR" sz="2800" dirty="0" smtClean="0"/>
              <a:t>να αποδώσουμε </a:t>
            </a:r>
          </a:p>
          <a:p>
            <a:pPr marL="0" indent="0">
              <a:lnSpc>
                <a:spcPct val="90000"/>
              </a:lnSpc>
              <a:buFont typeface="Wingdings" pitchFamily="2" charset="2"/>
              <a:buNone/>
              <a:tabLst>
                <a:tab pos="2684463" algn="l"/>
              </a:tabLst>
            </a:pPr>
            <a:r>
              <a:rPr lang="el-GR" sz="2800" dirty="0" smtClean="0"/>
              <a:t>ταυτότητα.                       	</a:t>
            </a:r>
            <a:endParaRPr lang="el-GR" sz="2800" dirty="0"/>
          </a:p>
        </p:txBody>
      </p:sp>
      <p:graphicFrame>
        <p:nvGraphicFramePr>
          <p:cNvPr id="10" name="Group 216" descr="Η σχέση SYRVEY.&#10;"/>
          <p:cNvGraphicFramePr>
            <a:graphicFrameLocks noGrp="1"/>
          </p:cNvGraphicFramePr>
          <p:nvPr>
            <p:ph sz="half" idx="4294967295"/>
            <p:custDataLst>
              <p:tags r:id="rId2"/>
            </p:custDataLst>
            <p:extLst>
              <p:ext uri="{D42A27DB-BD31-4B8C-83A1-F6EECF244321}">
                <p14:modId xmlns:p14="http://schemas.microsoft.com/office/powerpoint/2010/main" val="2925565313"/>
              </p:ext>
            </p:extLst>
          </p:nvPr>
        </p:nvGraphicFramePr>
        <p:xfrm>
          <a:off x="4283968" y="1483840"/>
          <a:ext cx="4319587" cy="3889376"/>
        </p:xfrm>
        <a:graphic>
          <a:graphicData uri="http://schemas.openxmlformats.org/drawingml/2006/table">
            <a:tbl>
              <a:tblPr firstRow="1"/>
              <a:tblGrid>
                <a:gridCol w="1295400"/>
                <a:gridCol w="985837"/>
                <a:gridCol w="1066800"/>
                <a:gridCol w="971550"/>
              </a:tblGrid>
              <a:tr h="5762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n-lt"/>
                          <a:cs typeface="Times New Roman" pitchFamily="18" charset="0"/>
                        </a:rPr>
                        <a:t>BIRTHYEAR</a:t>
                      </a:r>
                      <a:endParaRPr kumimoji="0" lang="en-GB"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mn-lt"/>
                          <a:cs typeface="Times New Roman" pitchFamily="18" charset="0"/>
                        </a:rPr>
                        <a:t>ANGSAL</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mn-lt"/>
                          <a:cs typeface="Times New Roman" pitchFamily="18" charset="0"/>
                        </a:rPr>
                        <a:t>MAXSAL</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mn-lt"/>
                          <a:cs typeface="Times New Roman" pitchFamily="18" charset="0"/>
                        </a:rPr>
                        <a:t>MINSAL</a:t>
                      </a:r>
                      <a:endParaRPr kumimoji="0" lang="en-GB"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1940</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85K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130K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33K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1941</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82K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125K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32K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n-lt"/>
                          <a:cs typeface="Times New Roman" pitchFamily="18" charset="0"/>
                        </a:rPr>
                        <a:t>1942</a:t>
                      </a:r>
                      <a:endParaRPr kumimoji="0" lang="en-GB"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77K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n-lt"/>
                          <a:cs typeface="Times New Roman" pitchFamily="18" charset="0"/>
                        </a:rPr>
                        <a:t>99K</a:t>
                      </a:r>
                      <a:endParaRPr kumimoji="0" lang="en-GB"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32K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1943</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78K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97K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35K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1970</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29K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35K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12K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n-lt"/>
                          <a:cs typeface="Times New Roman" pitchFamily="18" charset="0"/>
                        </a:rPr>
                        <a:t>56K</a:t>
                      </a:r>
                      <a:endParaRPr kumimoji="0" lang="en-GB" sz="18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n-lt"/>
                          <a:cs typeface="Times New Roman" pitchFamily="18" charset="0"/>
                        </a:rPr>
                        <a:t>117K</a:t>
                      </a:r>
                      <a:endParaRPr kumimoji="0" lang="en-GB"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n-lt"/>
                          <a:cs typeface="Times New Roman" pitchFamily="18" charset="0"/>
                        </a:rPr>
                        <a:t>20K</a:t>
                      </a:r>
                      <a:endParaRPr kumimoji="0" lang="en-GB"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Ορθογώνιο 1" descr="."/>
          <p:cNvSpPr/>
          <p:nvPr/>
        </p:nvSpPr>
        <p:spPr>
          <a:xfrm>
            <a:off x="5652120" y="5445224"/>
            <a:ext cx="1865191" cy="400110"/>
          </a:xfrm>
          <a:prstGeom prst="rect">
            <a:avLst/>
          </a:prstGeom>
        </p:spPr>
        <p:txBody>
          <a:bodyPr wrap="none">
            <a:spAutoFit/>
          </a:bodyPr>
          <a:lstStyle/>
          <a:p>
            <a:r>
              <a:rPr lang="el-GR" sz="2000" dirty="0"/>
              <a:t>Η σχέση SYRVEY</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rPr>
              <a:t>Ξένα κλειδιά και </a:t>
            </a:r>
            <a:r>
              <a:rPr lang="en-US" dirty="0" smtClean="0">
                <a:latin typeface="+mn-lt"/>
              </a:rPr>
              <a:t>null</a:t>
            </a:r>
            <a:endParaRPr lang="en-US" dirty="0">
              <a:latin typeface="+mn-lt"/>
            </a:endParaRPr>
          </a:p>
        </p:txBody>
      </p:sp>
      <p:sp>
        <p:nvSpPr>
          <p:cNvPr id="11" name="Rectangle 3" descr="Ένα ξένο κλειδί μιας βασικής σχέσης R2, είναι ένα υποσύνολο του συνόλου των γνωρισμάτων της R2, έστω FK, τέτοιο ώστε:&#10; Υπάρχει μια βασική σχέση R1 (οι R1 και R2 δεν είναι απαραίτητα διαφορετικές) με ένα υποψήφιο κλειδί CK.&#10; Πάντοτε, η κάθε τιμή του FK στην τρέχουσα τιμή της σχέσης R2 είτε είναι null είτε ταυτίζεται με την τιμή του CK σε κάποια συστοιχία της τρέχουσας τιμής της σχέσης R1.&#10;"/>
          <p:cNvSpPr txBox="1">
            <a:spLocks noChangeArrowheads="1"/>
          </p:cNvSpPr>
          <p:nvPr/>
        </p:nvSpPr>
        <p:spPr>
          <a:xfrm>
            <a:off x="457200" y="1556792"/>
            <a:ext cx="8229600" cy="43204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sz="2800" dirty="0"/>
              <a:t>Ένα ξένο κλειδί μιας βασικής σχέσης </a:t>
            </a:r>
            <a:r>
              <a:rPr lang="en-GB" sz="2800" dirty="0"/>
              <a:t>R</a:t>
            </a:r>
            <a:r>
              <a:rPr lang="el-GR" sz="2800" dirty="0"/>
              <a:t>2, είναι ένα υποσύνολο του συνόλου των γνωρισμάτων της </a:t>
            </a:r>
            <a:r>
              <a:rPr lang="en-GB" sz="2800" dirty="0"/>
              <a:t>R</a:t>
            </a:r>
            <a:r>
              <a:rPr lang="el-GR" sz="2800" dirty="0"/>
              <a:t>2, έστω </a:t>
            </a:r>
            <a:r>
              <a:rPr lang="en-GB" sz="2800" dirty="0"/>
              <a:t>FK</a:t>
            </a:r>
            <a:r>
              <a:rPr lang="el-GR" sz="2800" dirty="0"/>
              <a:t>, τέτοιο ώστε:</a:t>
            </a:r>
          </a:p>
          <a:p>
            <a:pPr algn="just">
              <a:lnSpc>
                <a:spcPct val="90000"/>
              </a:lnSpc>
              <a:buFont typeface="Wingdings" pitchFamily="2" charset="2"/>
              <a:buChar char="q"/>
            </a:pPr>
            <a:r>
              <a:rPr lang="el-GR" sz="2800" dirty="0"/>
              <a:t> Υπάρχει μια βασική σχέση </a:t>
            </a:r>
            <a:r>
              <a:rPr lang="en-GB" sz="2800" dirty="0"/>
              <a:t>R</a:t>
            </a:r>
            <a:r>
              <a:rPr lang="el-GR" sz="2800" dirty="0"/>
              <a:t>1 (οι </a:t>
            </a:r>
            <a:r>
              <a:rPr lang="en-GB" sz="2800" dirty="0"/>
              <a:t>R</a:t>
            </a:r>
            <a:r>
              <a:rPr lang="el-GR" sz="2800" dirty="0"/>
              <a:t>1 και </a:t>
            </a:r>
            <a:r>
              <a:rPr lang="en-GB" sz="2800" dirty="0"/>
              <a:t>R</a:t>
            </a:r>
            <a:r>
              <a:rPr lang="el-GR" sz="2800" dirty="0"/>
              <a:t>2 δεν είναι απαραίτητα διαφορετικές) με ένα υποψήφιο κλειδί </a:t>
            </a:r>
            <a:r>
              <a:rPr lang="en-GB" sz="2800" dirty="0"/>
              <a:t>CK</a:t>
            </a:r>
            <a:r>
              <a:rPr lang="el-GR" sz="2800" dirty="0"/>
              <a:t>.</a:t>
            </a:r>
          </a:p>
          <a:p>
            <a:pPr algn="just">
              <a:lnSpc>
                <a:spcPct val="90000"/>
              </a:lnSpc>
              <a:buFont typeface="Wingdings" pitchFamily="2" charset="2"/>
              <a:buChar char="q"/>
            </a:pPr>
            <a:r>
              <a:rPr lang="el-GR" sz="2800" dirty="0"/>
              <a:t> Πάντοτε, η κάθε τιμή του </a:t>
            </a:r>
            <a:r>
              <a:rPr lang="en-GB" sz="2800" dirty="0"/>
              <a:t>FK</a:t>
            </a:r>
            <a:r>
              <a:rPr lang="el-GR" sz="2800" dirty="0"/>
              <a:t> στην τρέχουσα τιμή της σχέσης </a:t>
            </a:r>
            <a:r>
              <a:rPr lang="en-GB" sz="2800" dirty="0"/>
              <a:t>R</a:t>
            </a:r>
            <a:r>
              <a:rPr lang="el-GR" sz="2800" dirty="0"/>
              <a:t>2 </a:t>
            </a:r>
            <a:r>
              <a:rPr lang="el-GR" sz="2800" b="1" dirty="0"/>
              <a:t>είτε είναι </a:t>
            </a:r>
            <a:r>
              <a:rPr lang="en-GB" sz="2800" b="1" dirty="0"/>
              <a:t>null</a:t>
            </a:r>
            <a:r>
              <a:rPr lang="el-GR" sz="2800" b="1" dirty="0"/>
              <a:t> είτε</a:t>
            </a:r>
            <a:r>
              <a:rPr lang="el-GR" sz="2800" dirty="0"/>
              <a:t> ταυτίζεται με την τιμή του </a:t>
            </a:r>
            <a:r>
              <a:rPr lang="en-GB" sz="2800" dirty="0"/>
              <a:t>CK</a:t>
            </a:r>
            <a:r>
              <a:rPr lang="el-GR" sz="2800" dirty="0"/>
              <a:t> σε κάποια συστοιχία της τρέχουσας τιμής της σχέσης </a:t>
            </a:r>
            <a:r>
              <a:rPr lang="en-GB" sz="2800" dirty="0"/>
              <a:t>R</a:t>
            </a:r>
            <a:r>
              <a:rPr lang="el-GR" sz="2800" dirty="0"/>
              <a:t>1.</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223449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57200" y="44624"/>
            <a:ext cx="8229600" cy="1260475"/>
          </a:xfrm>
        </p:spPr>
        <p:txBody>
          <a:bodyPr>
            <a:normAutofit/>
          </a:bodyPr>
          <a:lstStyle/>
          <a:p>
            <a:r>
              <a:rPr lang="el-GR" dirty="0" smtClean="0">
                <a:latin typeface="+mn-lt"/>
              </a:rPr>
              <a:t>Ο κανόνας των </a:t>
            </a:r>
            <a:r>
              <a:rPr lang="en-US" dirty="0" smtClean="0">
                <a:latin typeface="+mn-lt"/>
              </a:rPr>
              <a:t>null</a:t>
            </a:r>
            <a:endParaRPr lang="en-US" dirty="0">
              <a:latin typeface="+mn-lt"/>
            </a:endParaRPr>
          </a:p>
        </p:txBody>
      </p:sp>
      <p:sp>
        <p:nvSpPr>
          <p:cNvPr id="20" name="Rectangle 4" descr="Για κάθε ξένο κλειδί ο σχεδιαστής της βάσης δεδομένων πρέπει να αποφασίσει αν αυτό το ξένο κλειδί μπορεί ή δεν μπορεί να δέχεται null. Η σύνταξη του ορισμού του ξένου κλειδιού επεκτείνεται με τον παρακάτω τρόπο:&#10;&#10;FOREIGN KEY (…)  REFERENCES βασική-σχέση&#10;DELETE  επιλογή&#10;UPDATE  επιλογή&#10;NULLS  επιλογή-null&#10;όπου το επιλογή-null είναι είτε ALLOWED (επιτρέπονται) είτε NOT ALLOWED (δεν επιτρέπονται) ώστε ο σχεδιαστής να μπορεί να καταγράψει τις αποφάσεις του ανάλογα.&#10;"/>
          <p:cNvSpPr txBox="1">
            <a:spLocks noChangeArrowheads="1"/>
          </p:cNvSpPr>
          <p:nvPr/>
        </p:nvSpPr>
        <p:spPr>
          <a:xfrm>
            <a:off x="467543" y="1196752"/>
            <a:ext cx="8208913" cy="49685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Font typeface="Wingdings" pitchFamily="2" charset="2"/>
              <a:buNone/>
            </a:pPr>
            <a:r>
              <a:rPr lang="el-GR" sz="2400" dirty="0" smtClean="0"/>
              <a:t>Για κάθε ξένο κλειδί ο σχεδιαστής της βάσης δεδομένων πρέπει να αποφασίσει αν αυτό το ξένο κλειδί μπορεί ή δεν μπορεί να δέχεται </a:t>
            </a:r>
            <a:r>
              <a:rPr lang="en-GB" sz="2400" dirty="0" smtClean="0"/>
              <a:t>null</a:t>
            </a:r>
            <a:r>
              <a:rPr lang="el-GR" sz="2400" dirty="0" smtClean="0"/>
              <a:t>. Η σύνταξη του ορισμού του ξένου κλειδιού επεκτείνεται με τον παρακάτω τρόπο:</a:t>
            </a:r>
          </a:p>
          <a:p>
            <a:pPr marL="0" indent="0" algn="just">
              <a:lnSpc>
                <a:spcPct val="90000"/>
              </a:lnSpc>
              <a:buFont typeface="Wingdings" pitchFamily="2" charset="2"/>
              <a:buNone/>
            </a:pPr>
            <a:endParaRPr lang="en-GB" sz="2400" dirty="0" smtClean="0"/>
          </a:p>
          <a:p>
            <a:pPr marL="0" indent="0" algn="just">
              <a:lnSpc>
                <a:spcPct val="90000"/>
              </a:lnSpc>
              <a:buFont typeface="Wingdings" pitchFamily="2" charset="2"/>
              <a:buNone/>
            </a:pPr>
            <a:r>
              <a:rPr lang="en-GB" sz="2400" dirty="0" smtClean="0"/>
              <a:t>FOREIGN KEY (…) 	REFERENCES</a:t>
            </a:r>
            <a:r>
              <a:rPr lang="el-GR" sz="2400" dirty="0" smtClean="0"/>
              <a:t>	βασική-σχέση</a:t>
            </a:r>
            <a:endParaRPr lang="en-GB" sz="2400" dirty="0" smtClean="0"/>
          </a:p>
          <a:p>
            <a:pPr marL="0" indent="0" algn="just">
              <a:lnSpc>
                <a:spcPct val="90000"/>
              </a:lnSpc>
              <a:buFont typeface="Wingdings" pitchFamily="2" charset="2"/>
              <a:buNone/>
            </a:pPr>
            <a:r>
              <a:rPr lang="en-GB" sz="2400" dirty="0" smtClean="0"/>
              <a:t>DELETE</a:t>
            </a:r>
            <a:r>
              <a:rPr lang="el-GR" sz="2400" dirty="0" smtClean="0"/>
              <a:t>		επιλογή</a:t>
            </a:r>
            <a:endParaRPr lang="en-GB" sz="2400" dirty="0" smtClean="0"/>
          </a:p>
          <a:p>
            <a:pPr marL="0" indent="0" algn="just">
              <a:lnSpc>
                <a:spcPct val="90000"/>
              </a:lnSpc>
              <a:buFont typeface="Wingdings" pitchFamily="2" charset="2"/>
              <a:buNone/>
            </a:pPr>
            <a:r>
              <a:rPr lang="en-GB" sz="2400" dirty="0" smtClean="0"/>
              <a:t>UPDATE</a:t>
            </a:r>
            <a:r>
              <a:rPr lang="el-GR" sz="2400" dirty="0" smtClean="0"/>
              <a:t>		επιλογή</a:t>
            </a:r>
            <a:endParaRPr lang="en-GB" sz="2400" dirty="0" smtClean="0"/>
          </a:p>
          <a:p>
            <a:pPr marL="0" indent="0" algn="just">
              <a:lnSpc>
                <a:spcPct val="90000"/>
              </a:lnSpc>
              <a:buFont typeface="Wingdings" pitchFamily="2" charset="2"/>
              <a:buNone/>
            </a:pPr>
            <a:r>
              <a:rPr lang="en-GB" sz="2400" dirty="0" smtClean="0"/>
              <a:t>NULLS</a:t>
            </a:r>
            <a:r>
              <a:rPr lang="el-GR" sz="2400" dirty="0" smtClean="0"/>
              <a:t>		επιλογή-</a:t>
            </a:r>
            <a:r>
              <a:rPr lang="en-GB" sz="2400" dirty="0" smtClean="0"/>
              <a:t>null</a:t>
            </a:r>
            <a:endParaRPr lang="el-GR" sz="2400" dirty="0" smtClean="0"/>
          </a:p>
          <a:p>
            <a:pPr marL="0" indent="0" algn="just">
              <a:lnSpc>
                <a:spcPct val="90000"/>
              </a:lnSpc>
              <a:buFont typeface="Wingdings" pitchFamily="2" charset="2"/>
              <a:buNone/>
            </a:pPr>
            <a:r>
              <a:rPr lang="el-GR" sz="2400" dirty="0" smtClean="0"/>
              <a:t>όπου το επιλογή-</a:t>
            </a:r>
            <a:r>
              <a:rPr lang="en-GB" sz="2400" dirty="0" smtClean="0"/>
              <a:t>null</a:t>
            </a:r>
            <a:r>
              <a:rPr lang="el-GR" sz="2400" dirty="0" smtClean="0"/>
              <a:t> είναι είτε </a:t>
            </a:r>
            <a:r>
              <a:rPr lang="en-GB" sz="2400" dirty="0" smtClean="0"/>
              <a:t>ALLOWED</a:t>
            </a:r>
            <a:r>
              <a:rPr lang="el-GR" sz="2400" dirty="0" smtClean="0"/>
              <a:t> (επιτρέπονται) είτε </a:t>
            </a:r>
            <a:r>
              <a:rPr lang="en-GB" sz="2400" dirty="0" smtClean="0"/>
              <a:t>NOT ALLOWED</a:t>
            </a:r>
            <a:r>
              <a:rPr lang="el-GR" sz="2400" dirty="0" smtClean="0"/>
              <a:t> (δεν επιτρέπονται) ώστε ο σχεδιαστής να μπορεί να καταγράψει τις αποφάσεις του ανάλογα.</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188640"/>
            <a:ext cx="8208912"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latin typeface="+mn-lt"/>
              </a:rPr>
              <a:t>Το σχεσιακό μοντέλο έχει τρία χαρακτηριστικά ακεραιότητας</a:t>
            </a:r>
            <a:endParaRPr lang="el-GR" dirty="0">
              <a:latin typeface="+mn-lt"/>
            </a:endParaRPr>
          </a:p>
        </p:txBody>
      </p:sp>
      <p:sp>
        <p:nvSpPr>
          <p:cNvPr id="9" name="Rectangle 33"/>
          <p:cNvSpPr txBox="1">
            <a:spLocks noChangeArrowheads="1"/>
          </p:cNvSpPr>
          <p:nvPr/>
        </p:nvSpPr>
        <p:spPr>
          <a:xfrm>
            <a:off x="467544" y="1844824"/>
            <a:ext cx="8208912" cy="41044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l-GR" sz="2800" dirty="0"/>
              <a:t> Τα υποψήφια </a:t>
            </a:r>
            <a:r>
              <a:rPr lang="el-GR" sz="2800" dirty="0" smtClean="0"/>
              <a:t>κλειδιά,</a:t>
            </a:r>
            <a:endParaRPr lang="el-GR" sz="2800" dirty="0"/>
          </a:p>
          <a:p>
            <a:pPr marL="0" indent="0">
              <a:buNone/>
            </a:pPr>
            <a:endParaRPr lang="el-GR" sz="2800" dirty="0"/>
          </a:p>
          <a:p>
            <a:pPr>
              <a:buFont typeface="Wingdings" pitchFamily="2" charset="2"/>
              <a:buChar char="q"/>
            </a:pPr>
            <a:r>
              <a:rPr lang="el-GR" sz="2800" dirty="0"/>
              <a:t> Τα ξένα </a:t>
            </a:r>
            <a:r>
              <a:rPr lang="el-GR" sz="2800" dirty="0" smtClean="0"/>
              <a:t>κλειδιά,</a:t>
            </a:r>
            <a:endParaRPr lang="el-GR" sz="2800" dirty="0"/>
          </a:p>
          <a:p>
            <a:pPr>
              <a:buFont typeface="Wingdings" pitchFamily="2" charset="2"/>
              <a:buChar char="q"/>
            </a:pPr>
            <a:endParaRPr lang="el-GR" sz="2800" dirty="0"/>
          </a:p>
          <a:p>
            <a:pPr>
              <a:buFont typeface="Wingdings" pitchFamily="2" charset="2"/>
              <a:buChar char="q"/>
            </a:pPr>
            <a:r>
              <a:rPr lang="el-GR" sz="2800" dirty="0"/>
              <a:t> Τα πεδία </a:t>
            </a:r>
            <a:r>
              <a:rPr lang="el-GR" sz="2800" dirty="0" smtClean="0"/>
              <a:t>ορισμού,</a:t>
            </a:r>
            <a:endParaRPr lang="el-GR" sz="2800" u="sng" dirty="0"/>
          </a:p>
          <a:p>
            <a:pPr marL="355600" lvl="1" indent="0">
              <a:buNone/>
            </a:pPr>
            <a:r>
              <a:rPr lang="el-GR" u="sng" dirty="0"/>
              <a:t>Ακεραιότητα των </a:t>
            </a:r>
            <a:r>
              <a:rPr lang="el-GR" u="sng" dirty="0" smtClean="0"/>
              <a:t>γνωρισμάτων.</a:t>
            </a:r>
            <a:endParaRPr lang="el-GR" dirty="0"/>
          </a:p>
          <a:p>
            <a:pPr marL="355600" lvl="1" indent="0">
              <a:buNone/>
            </a:pPr>
            <a:r>
              <a:rPr lang="el-GR" dirty="0"/>
              <a:t>Κάθε γνώρισμα πρέπει να ικανοποιεί ότι οι τιμές του προέρχονται από το σχετικό πεδίο ορισμού.</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363414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251520" y="72009"/>
            <a:ext cx="8640959" cy="1700807"/>
          </a:xfrm>
        </p:spPr>
        <p:txBody>
          <a:bodyPr>
            <a:normAutofit fontScale="90000"/>
          </a:bodyPr>
          <a:lstStyle/>
          <a:p>
            <a:r>
              <a:rPr lang="el-GR" dirty="0">
                <a:latin typeface="+mn-lt"/>
              </a:rPr>
              <a:t>Η βάση δεδομένων </a:t>
            </a:r>
            <a:r>
              <a:rPr lang="el-GR" dirty="0" smtClean="0">
                <a:latin typeface="+mn-lt"/>
              </a:rPr>
              <a:t>προμηθευτών (</a:t>
            </a:r>
            <a:r>
              <a:rPr lang="en-US" dirty="0" smtClean="0">
                <a:latin typeface="+mn-lt"/>
              </a:rPr>
              <a:t>S)</a:t>
            </a:r>
            <a:r>
              <a:rPr lang="el-GR" dirty="0" smtClean="0">
                <a:latin typeface="+mn-lt"/>
              </a:rPr>
              <a:t>, εξαρτημάτων</a:t>
            </a:r>
            <a:r>
              <a:rPr lang="en-US" dirty="0" smtClean="0">
                <a:latin typeface="+mn-lt"/>
              </a:rPr>
              <a:t> (P)</a:t>
            </a:r>
            <a:r>
              <a:rPr lang="el-GR" dirty="0" smtClean="0">
                <a:latin typeface="+mn-lt"/>
              </a:rPr>
              <a:t>, </a:t>
            </a:r>
            <a:r>
              <a:rPr lang="el-GR" dirty="0">
                <a:latin typeface="+mn-lt"/>
              </a:rPr>
              <a:t>έργων </a:t>
            </a:r>
            <a:r>
              <a:rPr lang="en-US" dirty="0" smtClean="0">
                <a:latin typeface="+mn-lt"/>
              </a:rPr>
              <a:t>(J) </a:t>
            </a:r>
            <a:r>
              <a:rPr lang="el-GR" dirty="0" smtClean="0">
                <a:latin typeface="+mn-lt"/>
              </a:rPr>
              <a:t>και αποστολών </a:t>
            </a:r>
            <a:r>
              <a:rPr lang="en-US" dirty="0" smtClean="0">
                <a:latin typeface="+mn-lt"/>
              </a:rPr>
              <a:t>(SPJ)</a:t>
            </a:r>
            <a:r>
              <a:rPr lang="en-US" dirty="0">
                <a:latin typeface="+mn-lt"/>
              </a:rPr>
              <a:t> </a:t>
            </a:r>
            <a:r>
              <a:rPr lang="el-GR" dirty="0" smtClean="0">
                <a:latin typeface="+mn-lt"/>
              </a:rPr>
              <a:t>(1 από </a:t>
            </a:r>
            <a:r>
              <a:rPr lang="en-US" dirty="0" smtClean="0">
                <a:latin typeface="+mn-lt"/>
              </a:rPr>
              <a:t>3</a:t>
            </a:r>
            <a:r>
              <a:rPr lang="el-GR" dirty="0" smtClean="0">
                <a:latin typeface="+mn-lt"/>
              </a:rPr>
              <a:t>)</a:t>
            </a:r>
            <a:endParaRPr lang="el-GR" dirty="0">
              <a:latin typeface="+mn-lt"/>
            </a:endParaRPr>
          </a:p>
        </p:txBody>
      </p:sp>
      <p:graphicFrame>
        <p:nvGraphicFramePr>
          <p:cNvPr id="9" name="Group 407" descr="Πίνακας προμηθευτών S."/>
          <p:cNvGraphicFramePr>
            <a:graphicFrameLocks noGrp="1"/>
          </p:cNvGraphicFramePr>
          <p:nvPr>
            <p:ph sz="half" idx="4294967295"/>
            <p:custDataLst>
              <p:tags r:id="rId2"/>
            </p:custDataLst>
            <p:extLst>
              <p:ext uri="{D42A27DB-BD31-4B8C-83A1-F6EECF244321}">
                <p14:modId xmlns:p14="http://schemas.microsoft.com/office/powerpoint/2010/main" val="1461761317"/>
              </p:ext>
            </p:extLst>
          </p:nvPr>
        </p:nvGraphicFramePr>
        <p:xfrm>
          <a:off x="755576" y="2491681"/>
          <a:ext cx="3322638" cy="2238377"/>
        </p:xfrm>
        <a:graphic>
          <a:graphicData uri="http://schemas.openxmlformats.org/drawingml/2006/table">
            <a:tbl>
              <a:tblPr firstRow="1"/>
              <a:tblGrid>
                <a:gridCol w="703263"/>
                <a:gridCol w="880839"/>
                <a:gridCol w="864096"/>
                <a:gridCol w="874440"/>
              </a:tblGrid>
              <a:tr h="439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S#</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SNAME</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STATUS</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CITY</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S1</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Smith</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20</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London</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S2</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Jones</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10</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Paris</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S3</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Blake</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30</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Paris</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S4</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Clark</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20</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London</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S5</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Adams</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30</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Athens</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 name="Group 409" descr="Πίνακας εξαρτημάτων P."/>
          <p:cNvGraphicFramePr>
            <a:graphicFrameLocks noGrp="1"/>
          </p:cNvGraphicFramePr>
          <p:nvPr>
            <p:ph sz="half" idx="4294967295"/>
            <p:custDataLst>
              <p:tags r:id="rId3"/>
            </p:custDataLst>
            <p:extLst>
              <p:ext uri="{D42A27DB-BD31-4B8C-83A1-F6EECF244321}">
                <p14:modId xmlns:p14="http://schemas.microsoft.com/office/powerpoint/2010/main" val="2805525723"/>
              </p:ext>
            </p:extLst>
          </p:nvPr>
        </p:nvGraphicFramePr>
        <p:xfrm>
          <a:off x="4500563" y="2434481"/>
          <a:ext cx="4038600" cy="2600328"/>
        </p:xfrm>
        <a:graphic>
          <a:graphicData uri="http://schemas.openxmlformats.org/drawingml/2006/table">
            <a:tbl>
              <a:tblPr firstRow="1"/>
              <a:tblGrid>
                <a:gridCol w="520700"/>
                <a:gridCol w="862012"/>
                <a:gridCol w="908050"/>
                <a:gridCol w="923925"/>
                <a:gridCol w="823913"/>
              </a:tblGrid>
              <a:tr h="439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P#</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PNAME</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COLOR</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mn-lt"/>
                          <a:cs typeface="Times New Roman" pitchFamily="18" charset="0"/>
                        </a:rPr>
                        <a:t>WEIGHT</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mn-lt"/>
                          <a:cs typeface="Times New Roman" pitchFamily="18" charset="0"/>
                        </a:rPr>
                        <a:t>CITY</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P1</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Nut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Red</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12</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London</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P2</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Bolt</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Green</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17</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Paris</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P3</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Screw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Blue</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17</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Rome</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P4</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Screw</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Red</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14</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London</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P5</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Cam</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Blue</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12</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Paris</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P6</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Cog</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Red</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mn-lt"/>
                          <a:cs typeface="Times New Roman" pitchFamily="18" charset="0"/>
                        </a:rPr>
                        <a:t>19</a:t>
                      </a:r>
                      <a:endParaRPr kumimoji="0" lang="en-GB" sz="16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n-lt"/>
                          <a:cs typeface="Times New Roman" pitchFamily="18" charset="0"/>
                        </a:rPr>
                        <a:t>London</a:t>
                      </a:r>
                      <a:endParaRPr kumimoji="0" lang="en-GB" sz="16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410" descr="."/>
          <p:cNvSpPr txBox="1">
            <a:spLocks noChangeArrowheads="1"/>
          </p:cNvSpPr>
          <p:nvPr>
            <p:custDataLst>
              <p:tags r:id="rId4"/>
            </p:custDataLst>
          </p:nvPr>
        </p:nvSpPr>
        <p:spPr>
          <a:xfrm>
            <a:off x="457200" y="5299993"/>
            <a:ext cx="8229600" cy="4332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sz="2400" dirty="0" smtClean="0"/>
              <a:t>		</a:t>
            </a:r>
            <a:r>
              <a:rPr lang="el-GR" sz="2400" dirty="0" smtClean="0"/>
              <a:t> </a:t>
            </a:r>
            <a:r>
              <a:rPr lang="el-GR" sz="2400" b="1" dirty="0"/>
              <a:t>Ο πίνακας </a:t>
            </a:r>
            <a:r>
              <a:rPr lang="en-US" sz="2400" b="1" dirty="0" smtClean="0"/>
              <a:t>S	</a:t>
            </a:r>
            <a:r>
              <a:rPr lang="en-US" sz="2400" dirty="0" smtClean="0"/>
              <a:t>			</a:t>
            </a:r>
            <a:r>
              <a:rPr lang="el-GR" sz="2400" b="1" dirty="0"/>
              <a:t> Ο πίνακας </a:t>
            </a:r>
            <a:r>
              <a:rPr lang="en-US" sz="2400" b="1" dirty="0" smtClean="0"/>
              <a:t>P</a:t>
            </a:r>
            <a:endParaRPr lang="el-GR" sz="24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579465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βάση δεδομένων προμηθευτών (</a:t>
            </a:r>
            <a:r>
              <a:rPr lang="en-US" dirty="0"/>
              <a:t>S)</a:t>
            </a:r>
            <a:r>
              <a:rPr lang="el-GR" dirty="0"/>
              <a:t>, εξαρτημάτων</a:t>
            </a:r>
            <a:r>
              <a:rPr lang="en-US" dirty="0"/>
              <a:t> (P)</a:t>
            </a:r>
            <a:r>
              <a:rPr lang="el-GR" dirty="0"/>
              <a:t>, έργων </a:t>
            </a:r>
            <a:r>
              <a:rPr lang="en-US" dirty="0"/>
              <a:t>(J) </a:t>
            </a:r>
            <a:r>
              <a:rPr lang="el-GR" dirty="0"/>
              <a:t>και αποστολών </a:t>
            </a:r>
            <a:r>
              <a:rPr lang="en-US" dirty="0"/>
              <a:t>(SPJ) </a:t>
            </a:r>
            <a:r>
              <a:rPr lang="el-GR" dirty="0" smtClean="0"/>
              <a:t>(</a:t>
            </a:r>
            <a:r>
              <a:rPr lang="en-US" dirty="0" smtClean="0"/>
              <a:t>2</a:t>
            </a:r>
            <a:r>
              <a:rPr lang="el-GR" dirty="0" smtClean="0"/>
              <a:t> </a:t>
            </a:r>
            <a:r>
              <a:rPr lang="el-GR" dirty="0"/>
              <a:t>από </a:t>
            </a:r>
            <a:r>
              <a:rPr lang="en-US" dirty="0" smtClean="0"/>
              <a:t>3</a:t>
            </a:r>
            <a:r>
              <a:rPr lang="el-GR" dirty="0" smtClean="0"/>
              <a:t>)</a:t>
            </a:r>
            <a:endParaRPr lang="el-GR" dirty="0">
              <a:latin typeface="+mn-lt"/>
            </a:endParaRPr>
          </a:p>
        </p:txBody>
      </p:sp>
      <p:graphicFrame>
        <p:nvGraphicFramePr>
          <p:cNvPr id="8" name="Group 811" descr="Πίνακας έργων J."/>
          <p:cNvGraphicFramePr>
            <a:graphicFrameLocks noGrp="1"/>
          </p:cNvGraphicFramePr>
          <p:nvPr>
            <p:ph sz="half" idx="1"/>
            <p:custDataLst>
              <p:tags r:id="rId2"/>
            </p:custDataLst>
            <p:extLst>
              <p:ext uri="{D42A27DB-BD31-4B8C-83A1-F6EECF244321}">
                <p14:modId xmlns:p14="http://schemas.microsoft.com/office/powerpoint/2010/main" val="2922060257"/>
              </p:ext>
            </p:extLst>
          </p:nvPr>
        </p:nvGraphicFramePr>
        <p:xfrm>
          <a:off x="2987204" y="2050504"/>
          <a:ext cx="3384996" cy="3565560"/>
        </p:xfrm>
        <a:graphic>
          <a:graphicData uri="http://schemas.openxmlformats.org/drawingml/2006/table">
            <a:tbl>
              <a:tblPr firstRow="1"/>
              <a:tblGrid>
                <a:gridCol w="842061"/>
                <a:gridCol w="1230354"/>
                <a:gridCol w="1312581"/>
              </a:tblGrid>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J#</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JNAME</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CITY</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J1</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Sorter</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Paris</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Display</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Rome</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OCR</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Athens</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Console</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Athens</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RAID</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London</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J6</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EDS</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Oslo</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J7</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Tape</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London</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410" descr="."/>
          <p:cNvSpPr txBox="1">
            <a:spLocks noChangeArrowheads="1"/>
          </p:cNvSpPr>
          <p:nvPr>
            <p:custDataLst>
              <p:tags r:id="rId3"/>
            </p:custDataLst>
          </p:nvPr>
        </p:nvSpPr>
        <p:spPr>
          <a:xfrm>
            <a:off x="1230710" y="5112010"/>
            <a:ext cx="1440160" cy="50405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el-GR" sz="2400" b="1" dirty="0" smtClean="0"/>
              <a:t>Ο πίνακας </a:t>
            </a:r>
            <a:r>
              <a:rPr lang="en-US" sz="2400" b="1" dirty="0" smtClean="0"/>
              <a:t>J</a:t>
            </a:r>
            <a:endParaRPr lang="el-GR" sz="2400" b="1"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a:xfrm>
            <a:off x="6732240" y="5805264"/>
            <a:ext cx="2133600" cy="365125"/>
          </a:xfrm>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403362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βάση δεδομένων προμηθευτών (</a:t>
            </a:r>
            <a:r>
              <a:rPr lang="en-US" dirty="0"/>
              <a:t>S)</a:t>
            </a:r>
            <a:r>
              <a:rPr lang="el-GR" dirty="0"/>
              <a:t>, εξαρτημάτων</a:t>
            </a:r>
            <a:r>
              <a:rPr lang="en-US" dirty="0"/>
              <a:t> (P)</a:t>
            </a:r>
            <a:r>
              <a:rPr lang="el-GR" dirty="0"/>
              <a:t>, έργων </a:t>
            </a:r>
            <a:r>
              <a:rPr lang="en-US" dirty="0"/>
              <a:t>(J) </a:t>
            </a:r>
            <a:r>
              <a:rPr lang="el-GR" dirty="0"/>
              <a:t>και αποστολών </a:t>
            </a:r>
            <a:r>
              <a:rPr lang="en-US" dirty="0"/>
              <a:t>(SPJ) </a:t>
            </a:r>
            <a:r>
              <a:rPr lang="el-GR" dirty="0" smtClean="0"/>
              <a:t>(</a:t>
            </a:r>
            <a:r>
              <a:rPr lang="en-US" dirty="0" smtClean="0"/>
              <a:t>3</a:t>
            </a:r>
            <a:r>
              <a:rPr lang="el-GR" dirty="0" smtClean="0"/>
              <a:t> </a:t>
            </a:r>
            <a:r>
              <a:rPr lang="el-GR" dirty="0"/>
              <a:t>από </a:t>
            </a:r>
            <a:r>
              <a:rPr lang="en-US" dirty="0" smtClean="0"/>
              <a:t>3</a:t>
            </a:r>
            <a:r>
              <a:rPr lang="el-GR" dirty="0" smtClean="0"/>
              <a:t>)</a:t>
            </a:r>
            <a:endParaRPr lang="el-GR" dirty="0">
              <a:latin typeface="+mn-lt"/>
            </a:endParaRPr>
          </a:p>
        </p:txBody>
      </p:sp>
      <p:graphicFrame>
        <p:nvGraphicFramePr>
          <p:cNvPr id="10" name="Group 809" descr="Πίνακας αποστολών SPJ."/>
          <p:cNvGraphicFramePr>
            <a:graphicFrameLocks/>
          </p:cNvGraphicFramePr>
          <p:nvPr>
            <p:custDataLst>
              <p:tags r:id="rId2"/>
            </p:custDataLst>
            <p:extLst>
              <p:ext uri="{D42A27DB-BD31-4B8C-83A1-F6EECF244321}">
                <p14:modId xmlns:p14="http://schemas.microsoft.com/office/powerpoint/2010/main" val="4195354989"/>
              </p:ext>
            </p:extLst>
          </p:nvPr>
        </p:nvGraphicFramePr>
        <p:xfrm>
          <a:off x="827584" y="1844824"/>
          <a:ext cx="3456384" cy="4358640"/>
        </p:xfrm>
        <a:graphic>
          <a:graphicData uri="http://schemas.openxmlformats.org/drawingml/2006/table">
            <a:tbl>
              <a:tblPr firstRow="1"/>
              <a:tblGrid>
                <a:gridCol w="792088"/>
                <a:gridCol w="792088"/>
                <a:gridCol w="864096"/>
                <a:gridCol w="1008112"/>
              </a:tblGrid>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S#</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P#</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J#</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QTY</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S1</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P1</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J1</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S1</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P1</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700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J1</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400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J2</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500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600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J6</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400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J7</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800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J1</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585">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S3</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P4</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J2</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80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500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09" descr="."/>
          <p:cNvGraphicFramePr>
            <a:graphicFrameLocks/>
          </p:cNvGraphicFramePr>
          <p:nvPr>
            <p:custDataLst>
              <p:tags r:id="rId3"/>
            </p:custDataLst>
            <p:extLst>
              <p:ext uri="{D42A27DB-BD31-4B8C-83A1-F6EECF244321}">
                <p14:modId xmlns:p14="http://schemas.microsoft.com/office/powerpoint/2010/main" val="3710985407"/>
              </p:ext>
            </p:extLst>
          </p:nvPr>
        </p:nvGraphicFramePr>
        <p:xfrm>
          <a:off x="4772082" y="2204864"/>
          <a:ext cx="3600400" cy="4023360"/>
        </p:xfrm>
        <a:graphic>
          <a:graphicData uri="http://schemas.openxmlformats.org/drawingml/2006/table">
            <a:tbl>
              <a:tblPr firstRow="1"/>
              <a:tblGrid>
                <a:gridCol w="864096"/>
                <a:gridCol w="1008112"/>
                <a:gridCol w="936104"/>
                <a:gridCol w="792088"/>
              </a:tblGrid>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S4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P6</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J3</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300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S4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P6</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J7</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300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S5</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J2</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P2</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P5</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500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P5</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J7</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P6</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J2</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P1</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P3</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P4</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800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P5</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400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0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P6</a:t>
                      </a: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J4</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500</a:t>
                      </a: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Ορθογώνιο 1" descr="."/>
          <p:cNvSpPr/>
          <p:nvPr/>
        </p:nvSpPr>
        <p:spPr>
          <a:xfrm>
            <a:off x="467544" y="6307548"/>
            <a:ext cx="1872208" cy="369332"/>
          </a:xfrm>
          <a:prstGeom prst="rect">
            <a:avLst/>
          </a:prstGeom>
        </p:spPr>
        <p:txBody>
          <a:bodyPr wrap="square">
            <a:spAutoFit/>
          </a:bodyPr>
          <a:lstStyle/>
          <a:p>
            <a:r>
              <a:rPr lang="el-GR" b="1" dirty="0"/>
              <a:t>Ο πίνακας </a:t>
            </a:r>
            <a:r>
              <a:rPr lang="en-US" b="1" dirty="0" smtClean="0"/>
              <a:t>SPJ</a:t>
            </a:r>
            <a:endParaRPr lang="el-GR"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4275048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80293"/>
            <a:ext cx="8208912" cy="1620515"/>
          </a:xfrm>
        </p:spPr>
        <p:txBody>
          <a:bodyPr>
            <a:noAutofit/>
          </a:bodyPr>
          <a:lstStyle/>
          <a:p>
            <a:r>
              <a:rPr lang="el-GR" sz="4000" dirty="0">
                <a:latin typeface="+mn-lt"/>
              </a:rPr>
              <a:t>Ορισμός δεδομένων για τη βάση δεδομένων προμηθευτών εξαρτημάτων και </a:t>
            </a:r>
            <a:r>
              <a:rPr lang="el-GR" sz="4000" dirty="0" smtClean="0">
                <a:latin typeface="+mn-lt"/>
              </a:rPr>
              <a:t>έργων (1 από </a:t>
            </a:r>
            <a:r>
              <a:rPr lang="en-US" sz="4000" dirty="0" smtClean="0">
                <a:latin typeface="+mn-lt"/>
              </a:rPr>
              <a:t>3</a:t>
            </a:r>
            <a:r>
              <a:rPr lang="el-GR" sz="4000" dirty="0" smtClean="0">
                <a:latin typeface="+mn-lt"/>
              </a:rPr>
              <a:t>)</a:t>
            </a:r>
            <a:endParaRPr lang="el-GR" sz="4000" dirty="0">
              <a:latin typeface="+mn-lt"/>
            </a:endParaRPr>
          </a:p>
        </p:txBody>
      </p:sp>
      <p:sp>
        <p:nvSpPr>
          <p:cNvPr id="8" name="Rectangle 4" descr="CREATE BASE RELATION S,&#10;S#, DOMAIN  S#,&#10;S NAME, DOMAIN ΝΑΜΕ,&#10;STATUS DOMAIN, STATUS,&#10;CITY DOMAIN, CITY,&#10;       PRIMARY KEY, S#,&#10;CREATE BASE RELATION P,&#10;P#, DOMAIN  P#,&#10;P NAME DOMAIN, NAME,&#10;COLOR DOMAIN, COLOR,&#10;"/>
          <p:cNvSpPr txBox="1">
            <a:spLocks noChangeArrowheads="1"/>
          </p:cNvSpPr>
          <p:nvPr>
            <p:custDataLst>
              <p:tags r:id="rId2"/>
            </p:custDataLst>
          </p:nvPr>
        </p:nvSpPr>
        <p:spPr>
          <a:xfrm>
            <a:off x="899592" y="2420887"/>
            <a:ext cx="7920880" cy="309634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n-GB" sz="2400" dirty="0" smtClean="0"/>
              <a:t>CREATE BASE RELATION S</a:t>
            </a:r>
          </a:p>
          <a:p>
            <a:pPr>
              <a:lnSpc>
                <a:spcPct val="80000"/>
              </a:lnSpc>
              <a:buFont typeface="Wingdings" pitchFamily="2" charset="2"/>
              <a:buNone/>
            </a:pPr>
            <a:r>
              <a:rPr lang="en-GB" sz="2400" dirty="0" smtClean="0"/>
              <a:t>( S#</a:t>
            </a:r>
            <a:r>
              <a:rPr lang="el-GR" sz="2400" dirty="0" smtClean="0"/>
              <a:t> </a:t>
            </a:r>
            <a:r>
              <a:rPr lang="en-GB" sz="2400" dirty="0" smtClean="0"/>
              <a:t>DOMAIN  (S#),</a:t>
            </a:r>
          </a:p>
          <a:p>
            <a:pPr>
              <a:lnSpc>
                <a:spcPct val="80000"/>
              </a:lnSpc>
              <a:buFont typeface="Wingdings" pitchFamily="2" charset="2"/>
              <a:buNone/>
            </a:pPr>
            <a:r>
              <a:rPr lang="en-GB" sz="2400" dirty="0" smtClean="0"/>
              <a:t>  SNAME</a:t>
            </a:r>
            <a:r>
              <a:rPr lang="el-GR" sz="2400" dirty="0" smtClean="0"/>
              <a:t> </a:t>
            </a:r>
            <a:r>
              <a:rPr lang="en-GB" sz="2400" dirty="0" smtClean="0"/>
              <a:t>DOMAIN  (ΝΑΜΕ) ,</a:t>
            </a:r>
          </a:p>
          <a:p>
            <a:pPr>
              <a:lnSpc>
                <a:spcPct val="80000"/>
              </a:lnSpc>
              <a:buFont typeface="Wingdings" pitchFamily="2" charset="2"/>
              <a:buNone/>
            </a:pPr>
            <a:r>
              <a:rPr lang="en-GB" sz="2400" dirty="0" smtClean="0"/>
              <a:t>  STATUS DOMAIN  (STATUS),</a:t>
            </a:r>
          </a:p>
          <a:p>
            <a:pPr>
              <a:lnSpc>
                <a:spcPct val="80000"/>
              </a:lnSpc>
              <a:buFont typeface="Wingdings" pitchFamily="2" charset="2"/>
              <a:buNone/>
            </a:pPr>
            <a:r>
              <a:rPr lang="en-GB" sz="2400" dirty="0" smtClean="0"/>
              <a:t>  CITY</a:t>
            </a:r>
            <a:r>
              <a:rPr lang="el-GR" sz="2400" dirty="0" smtClean="0"/>
              <a:t> </a:t>
            </a:r>
            <a:r>
              <a:rPr lang="en-GB" sz="2400" dirty="0" smtClean="0"/>
              <a:t>DOMAIN  (CITY))</a:t>
            </a:r>
          </a:p>
          <a:p>
            <a:pPr>
              <a:lnSpc>
                <a:spcPct val="80000"/>
              </a:lnSpc>
              <a:buFont typeface="Wingdings" pitchFamily="2" charset="2"/>
              <a:buNone/>
            </a:pPr>
            <a:r>
              <a:rPr lang="en-GB" sz="2400" dirty="0" smtClean="0"/>
              <a:t>  PRIMARY KEY (S#);</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a:xfrm>
            <a:off x="6553200" y="6501185"/>
            <a:ext cx="2133600" cy="365125"/>
          </a:xfrm>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966241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467545" y="44624"/>
            <a:ext cx="8424935" cy="1728192"/>
          </a:xfrm>
        </p:spPr>
        <p:txBody>
          <a:bodyPr>
            <a:normAutofit fontScale="90000"/>
          </a:bodyPr>
          <a:lstStyle/>
          <a:p>
            <a:r>
              <a:rPr lang="el-GR" dirty="0"/>
              <a:t>Ορισμός δεδομένων για τη βάση δεδομένων προμηθευτών εξαρτημάτων και έργων </a:t>
            </a:r>
            <a:r>
              <a:rPr lang="el-GR" dirty="0" smtClean="0"/>
              <a:t>(2 </a:t>
            </a:r>
            <a:r>
              <a:rPr lang="el-GR" dirty="0"/>
              <a:t>από </a:t>
            </a:r>
            <a:r>
              <a:rPr lang="en-US" dirty="0" smtClean="0"/>
              <a:t>3</a:t>
            </a:r>
            <a:r>
              <a:rPr lang="el-GR" dirty="0" smtClean="0"/>
              <a:t>)</a:t>
            </a:r>
            <a:endParaRPr lang="el-GR" dirty="0">
              <a:latin typeface="+mn-lt"/>
            </a:endParaRPr>
          </a:p>
        </p:txBody>
      </p:sp>
      <p:sp>
        <p:nvSpPr>
          <p:cNvPr id="2" name="Ορθογώνιο 1" descr="WEIGHT DOMAIN, WEIGHT,&#10;CITY DOMAIN, CITY,&#10;       PRIMARY KEY, P#,&#10;CREATE BASE RELATION J,&#10;J# DOMAIN, J#,&#10;J NAME DOMAIN, NAME,&#10;CITY DOMAIN, CITY,&#10;       PRIMARY KEY, J#.&#10;"/>
          <p:cNvSpPr/>
          <p:nvPr>
            <p:custDataLst>
              <p:tags r:id="rId2"/>
            </p:custDataLst>
          </p:nvPr>
        </p:nvSpPr>
        <p:spPr>
          <a:xfrm>
            <a:off x="467544" y="1916832"/>
            <a:ext cx="8280920" cy="5820055"/>
          </a:xfrm>
          <a:prstGeom prst="rect">
            <a:avLst/>
          </a:prstGeom>
        </p:spPr>
        <p:txBody>
          <a:bodyPr wrap="square">
            <a:spAutoFit/>
          </a:bodyPr>
          <a:lstStyle/>
          <a:p>
            <a:pPr>
              <a:lnSpc>
                <a:spcPct val="80000"/>
              </a:lnSpc>
              <a:spcAft>
                <a:spcPts val="600"/>
              </a:spcAft>
              <a:buFont typeface="Wingdings" pitchFamily="2" charset="2"/>
              <a:buNone/>
            </a:pPr>
            <a:r>
              <a:rPr lang="en-GB" sz="2400" dirty="0"/>
              <a:t>CREATE BASE RELATION P</a:t>
            </a:r>
          </a:p>
          <a:p>
            <a:pPr>
              <a:lnSpc>
                <a:spcPct val="80000"/>
              </a:lnSpc>
              <a:spcAft>
                <a:spcPts val="600"/>
              </a:spcAft>
              <a:buFont typeface="Wingdings" pitchFamily="2" charset="2"/>
              <a:buNone/>
            </a:pPr>
            <a:r>
              <a:rPr lang="en-GB" sz="2400" dirty="0" smtClean="0"/>
              <a:t>(P</a:t>
            </a:r>
            <a:r>
              <a:rPr lang="en-GB" sz="2400" dirty="0"/>
              <a:t>#</a:t>
            </a:r>
            <a:r>
              <a:rPr lang="el-GR" sz="2400" dirty="0"/>
              <a:t> </a:t>
            </a:r>
            <a:r>
              <a:rPr lang="en-GB" sz="2400" dirty="0"/>
              <a:t>DOMAIN  (P#) ,</a:t>
            </a:r>
          </a:p>
          <a:p>
            <a:pPr>
              <a:lnSpc>
                <a:spcPct val="80000"/>
              </a:lnSpc>
              <a:spcAft>
                <a:spcPts val="600"/>
              </a:spcAft>
              <a:buFont typeface="Wingdings" pitchFamily="2" charset="2"/>
              <a:buNone/>
            </a:pPr>
            <a:r>
              <a:rPr lang="en-GB" sz="2400" dirty="0" smtClean="0"/>
              <a:t>PNAME</a:t>
            </a:r>
            <a:r>
              <a:rPr lang="el-GR" sz="2400" dirty="0" smtClean="0"/>
              <a:t> </a:t>
            </a:r>
            <a:r>
              <a:rPr lang="en-GB" sz="2400" dirty="0"/>
              <a:t>DOMAIN  (NAME),</a:t>
            </a:r>
          </a:p>
          <a:p>
            <a:pPr>
              <a:lnSpc>
                <a:spcPct val="80000"/>
              </a:lnSpc>
              <a:spcAft>
                <a:spcPts val="600"/>
              </a:spcAft>
              <a:buFont typeface="Wingdings" pitchFamily="2" charset="2"/>
              <a:buNone/>
            </a:pPr>
            <a:r>
              <a:rPr lang="en-GB" sz="2400" dirty="0" smtClean="0"/>
              <a:t>COLOR</a:t>
            </a:r>
            <a:r>
              <a:rPr lang="el-GR" sz="2400" dirty="0" smtClean="0"/>
              <a:t> </a:t>
            </a:r>
            <a:r>
              <a:rPr lang="en-GB" sz="2400" dirty="0"/>
              <a:t>DOMAIN  (COLOR),</a:t>
            </a:r>
          </a:p>
          <a:p>
            <a:pPr>
              <a:lnSpc>
                <a:spcPct val="80000"/>
              </a:lnSpc>
              <a:spcAft>
                <a:spcPts val="600"/>
              </a:spcAft>
              <a:buFont typeface="Wingdings" pitchFamily="2" charset="2"/>
              <a:buNone/>
            </a:pPr>
            <a:r>
              <a:rPr lang="en-GB" sz="2400" dirty="0"/>
              <a:t>WEIGHT</a:t>
            </a:r>
            <a:r>
              <a:rPr lang="el-GR" sz="2400" dirty="0"/>
              <a:t> </a:t>
            </a:r>
            <a:r>
              <a:rPr lang="en-GB" sz="2400" dirty="0"/>
              <a:t>DOMAIN  (WEIGHT) ,</a:t>
            </a:r>
            <a:endParaRPr lang="el-GR" sz="2400" dirty="0"/>
          </a:p>
          <a:p>
            <a:pPr>
              <a:lnSpc>
                <a:spcPct val="80000"/>
              </a:lnSpc>
              <a:spcAft>
                <a:spcPts val="600"/>
              </a:spcAft>
              <a:buFont typeface="Wingdings" pitchFamily="2" charset="2"/>
              <a:buNone/>
            </a:pPr>
            <a:r>
              <a:rPr lang="en-GB" sz="2400" dirty="0"/>
              <a:t>CITY</a:t>
            </a:r>
            <a:r>
              <a:rPr lang="el-GR" sz="2400" dirty="0"/>
              <a:t> </a:t>
            </a:r>
            <a:r>
              <a:rPr lang="en-GB" sz="2400" dirty="0"/>
              <a:t>DOMAIN  (CITY))</a:t>
            </a:r>
          </a:p>
          <a:p>
            <a:pPr>
              <a:lnSpc>
                <a:spcPct val="80000"/>
              </a:lnSpc>
              <a:spcAft>
                <a:spcPts val="600"/>
              </a:spcAft>
              <a:buFont typeface="Wingdings" pitchFamily="2" charset="2"/>
              <a:buNone/>
            </a:pPr>
            <a:r>
              <a:rPr lang="en-GB" sz="2400" dirty="0" smtClean="0"/>
              <a:t>PRIMARY </a:t>
            </a:r>
            <a:r>
              <a:rPr lang="en-GB" sz="2400" dirty="0"/>
              <a:t>KEY (P#) </a:t>
            </a:r>
            <a:r>
              <a:rPr lang="en-GB" sz="2400" dirty="0" smtClean="0"/>
              <a:t>;</a:t>
            </a:r>
          </a:p>
          <a:p>
            <a:pPr>
              <a:lnSpc>
                <a:spcPct val="80000"/>
              </a:lnSpc>
              <a:spcAft>
                <a:spcPts val="600"/>
              </a:spcAft>
              <a:buFont typeface="Wingdings" pitchFamily="2" charset="2"/>
              <a:buNone/>
            </a:pPr>
            <a:endParaRPr lang="en-GB" sz="2400" dirty="0"/>
          </a:p>
          <a:p>
            <a:pPr>
              <a:lnSpc>
                <a:spcPct val="80000"/>
              </a:lnSpc>
              <a:spcAft>
                <a:spcPts val="600"/>
              </a:spcAft>
              <a:buFont typeface="Wingdings" pitchFamily="2" charset="2"/>
              <a:buNone/>
            </a:pPr>
            <a:r>
              <a:rPr lang="en-GB" sz="2400" dirty="0"/>
              <a:t>CREATE BASE RELATION J</a:t>
            </a:r>
          </a:p>
          <a:p>
            <a:pPr>
              <a:lnSpc>
                <a:spcPct val="80000"/>
              </a:lnSpc>
              <a:spcAft>
                <a:spcPts val="600"/>
              </a:spcAft>
              <a:buFont typeface="Wingdings" pitchFamily="2" charset="2"/>
              <a:buNone/>
            </a:pPr>
            <a:r>
              <a:rPr lang="en-GB" sz="2400" dirty="0" smtClean="0"/>
              <a:t>(J</a:t>
            </a:r>
            <a:r>
              <a:rPr lang="en-GB" sz="2400" dirty="0"/>
              <a:t>#</a:t>
            </a:r>
            <a:r>
              <a:rPr lang="el-GR" sz="2400" dirty="0"/>
              <a:t> </a:t>
            </a:r>
            <a:r>
              <a:rPr lang="en-GB" sz="2400" dirty="0"/>
              <a:t>DOMAIN  (J#),</a:t>
            </a:r>
          </a:p>
          <a:p>
            <a:pPr>
              <a:lnSpc>
                <a:spcPct val="80000"/>
              </a:lnSpc>
              <a:spcAft>
                <a:spcPts val="600"/>
              </a:spcAft>
              <a:buFont typeface="Wingdings" pitchFamily="2" charset="2"/>
              <a:buNone/>
            </a:pPr>
            <a:r>
              <a:rPr lang="en-GB" sz="2400" dirty="0" smtClean="0"/>
              <a:t>JNAME</a:t>
            </a:r>
            <a:r>
              <a:rPr lang="el-GR" sz="2400" dirty="0" smtClean="0"/>
              <a:t> </a:t>
            </a:r>
            <a:r>
              <a:rPr lang="en-GB" sz="2400" dirty="0"/>
              <a:t>DOMAIN  (NAME),</a:t>
            </a:r>
          </a:p>
          <a:p>
            <a:pPr>
              <a:lnSpc>
                <a:spcPct val="80000"/>
              </a:lnSpc>
              <a:spcAft>
                <a:spcPts val="600"/>
              </a:spcAft>
              <a:buFont typeface="Wingdings" pitchFamily="2" charset="2"/>
              <a:buNone/>
            </a:pPr>
            <a:r>
              <a:rPr lang="en-GB" sz="2400" dirty="0" smtClean="0"/>
              <a:t>CITY</a:t>
            </a:r>
            <a:r>
              <a:rPr lang="el-GR" sz="2400" dirty="0" smtClean="0"/>
              <a:t> </a:t>
            </a:r>
            <a:r>
              <a:rPr lang="en-GB" sz="2400" dirty="0"/>
              <a:t>DOMAIN  (CITY))</a:t>
            </a:r>
          </a:p>
          <a:p>
            <a:pPr>
              <a:lnSpc>
                <a:spcPct val="80000"/>
              </a:lnSpc>
              <a:spcAft>
                <a:spcPts val="600"/>
              </a:spcAft>
              <a:buFont typeface="Wingdings" pitchFamily="2" charset="2"/>
              <a:buNone/>
            </a:pPr>
            <a:r>
              <a:rPr lang="en-GB" sz="2400" dirty="0" smtClean="0"/>
              <a:t>PRIMARY </a:t>
            </a:r>
            <a:r>
              <a:rPr lang="en-GB" sz="2400" dirty="0"/>
              <a:t>KEY (J</a:t>
            </a:r>
            <a:r>
              <a:rPr lang="en-GB" sz="2400" dirty="0" smtClean="0"/>
              <a:t>#);</a:t>
            </a:r>
            <a:endParaRPr lang="el-GR" sz="2400" dirty="0" smtClean="0"/>
          </a:p>
          <a:p>
            <a:pPr>
              <a:lnSpc>
                <a:spcPct val="80000"/>
              </a:lnSpc>
              <a:buFont typeface="Wingdings" pitchFamily="2" charset="2"/>
              <a:buNone/>
            </a:pPr>
            <a:endParaRPr lang="el-GR" altLang="el-GR" sz="2400" dirty="0" smtClean="0"/>
          </a:p>
          <a:p>
            <a:pPr>
              <a:lnSpc>
                <a:spcPct val="80000"/>
              </a:lnSpc>
              <a:buFont typeface="Wingdings" pitchFamily="2" charset="2"/>
              <a:buNone/>
            </a:pPr>
            <a:endParaRPr lang="el-GR" altLang="el-GR" sz="2400" dirty="0"/>
          </a:p>
          <a:p>
            <a:pPr>
              <a:lnSpc>
                <a:spcPct val="80000"/>
              </a:lnSpc>
              <a:buFont typeface="Wingdings" pitchFamily="2" charset="2"/>
              <a:buNone/>
            </a:pP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144176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a:xfrm>
            <a:off x="323529" y="8285"/>
            <a:ext cx="8496944" cy="1908547"/>
          </a:xfrm>
        </p:spPr>
        <p:txBody>
          <a:bodyPr>
            <a:normAutofit fontScale="90000"/>
          </a:bodyPr>
          <a:lstStyle/>
          <a:p>
            <a:r>
              <a:rPr lang="el-GR" dirty="0"/>
              <a:t>Ορισμός δεδομένων για τη βάση δεδομένων προμηθευτών εξαρτημάτων και έργων </a:t>
            </a:r>
            <a:r>
              <a:rPr lang="el-GR" dirty="0" smtClean="0"/>
              <a:t>(3 </a:t>
            </a:r>
            <a:r>
              <a:rPr lang="el-GR" dirty="0"/>
              <a:t>από </a:t>
            </a:r>
            <a:r>
              <a:rPr lang="en-US" dirty="0" smtClean="0"/>
              <a:t>3</a:t>
            </a:r>
            <a:r>
              <a:rPr lang="el-GR" dirty="0" smtClean="0"/>
              <a:t>)</a:t>
            </a:r>
            <a:endParaRPr lang="el-GR" dirty="0">
              <a:latin typeface="+mn-lt"/>
            </a:endParaRPr>
          </a:p>
        </p:txBody>
      </p:sp>
      <p:sp>
        <p:nvSpPr>
          <p:cNvPr id="24" name="Rectangle 6" descr="CREATE BASE RELATION SPJ,&#10;S# DOMAIN, S#,&#10;P# DOMAIN, P#,&#10;J# DOMAIN, J#,&#10;QTY DOMAIN, QTY,&#10;     PRIMARY KEY, S#, P#, J#, &#10;     FOREIGN KEY, S#, REFERENCES S,&#10;  DELETE CASCADES,&#10;  UPDATE RESTRICTED,&#10;     FOREIGN KEY, P#, REFERENCES P,&#10;  DELETE CASCADES,&#10;&#10;"/>
          <p:cNvSpPr txBox="1">
            <a:spLocks noChangeArrowheads="1"/>
          </p:cNvSpPr>
          <p:nvPr>
            <p:custDataLst>
              <p:tags r:id="rId2"/>
            </p:custDataLst>
          </p:nvPr>
        </p:nvSpPr>
        <p:spPr>
          <a:xfrm>
            <a:off x="438534" y="2060848"/>
            <a:ext cx="8237922" cy="45720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n-GB" sz="2000" dirty="0" smtClean="0"/>
              <a:t>CREATE BASE RELATION SPJ</a:t>
            </a:r>
          </a:p>
          <a:p>
            <a:pPr>
              <a:lnSpc>
                <a:spcPct val="80000"/>
              </a:lnSpc>
              <a:buFont typeface="Wingdings" pitchFamily="2" charset="2"/>
              <a:buNone/>
            </a:pPr>
            <a:r>
              <a:rPr lang="en-GB" sz="2000" dirty="0" smtClean="0"/>
              <a:t>(S#</a:t>
            </a:r>
            <a:r>
              <a:rPr lang="el-GR" sz="2000" dirty="0" smtClean="0"/>
              <a:t> </a:t>
            </a:r>
            <a:r>
              <a:rPr lang="en-GB" sz="2000" dirty="0" smtClean="0"/>
              <a:t>DOMAIN  (S#),</a:t>
            </a:r>
          </a:p>
          <a:p>
            <a:pPr>
              <a:lnSpc>
                <a:spcPct val="80000"/>
              </a:lnSpc>
              <a:buFont typeface="Wingdings" pitchFamily="2" charset="2"/>
              <a:buNone/>
            </a:pPr>
            <a:r>
              <a:rPr lang="en-GB" sz="2000" dirty="0" smtClean="0"/>
              <a:t>P#</a:t>
            </a:r>
            <a:r>
              <a:rPr lang="el-GR" sz="2000" dirty="0" smtClean="0"/>
              <a:t> </a:t>
            </a:r>
            <a:r>
              <a:rPr lang="en-GB" sz="2000" dirty="0" smtClean="0"/>
              <a:t>DOMAIN  (P#),</a:t>
            </a:r>
          </a:p>
          <a:p>
            <a:pPr>
              <a:lnSpc>
                <a:spcPct val="80000"/>
              </a:lnSpc>
              <a:buFont typeface="Wingdings" pitchFamily="2" charset="2"/>
              <a:buNone/>
            </a:pPr>
            <a:r>
              <a:rPr lang="en-GB" sz="2000" dirty="0" smtClean="0"/>
              <a:t>J#</a:t>
            </a:r>
            <a:r>
              <a:rPr lang="el-GR" sz="2000" dirty="0" smtClean="0"/>
              <a:t> </a:t>
            </a:r>
            <a:r>
              <a:rPr lang="en-GB" sz="2000" dirty="0" smtClean="0"/>
              <a:t>DOMAIN  (J#),</a:t>
            </a:r>
          </a:p>
          <a:p>
            <a:pPr>
              <a:lnSpc>
                <a:spcPct val="80000"/>
              </a:lnSpc>
              <a:buFont typeface="Wingdings" pitchFamily="2" charset="2"/>
              <a:buNone/>
            </a:pPr>
            <a:r>
              <a:rPr lang="en-GB" sz="2000" dirty="0" smtClean="0"/>
              <a:t>QTY</a:t>
            </a:r>
            <a:r>
              <a:rPr lang="el-GR" sz="2000" dirty="0" smtClean="0"/>
              <a:t> </a:t>
            </a:r>
            <a:r>
              <a:rPr lang="en-GB" sz="2000" dirty="0" smtClean="0"/>
              <a:t>DOMAIN  (QTY))</a:t>
            </a:r>
          </a:p>
          <a:p>
            <a:pPr>
              <a:lnSpc>
                <a:spcPct val="80000"/>
              </a:lnSpc>
              <a:buFont typeface="Wingdings" pitchFamily="2" charset="2"/>
              <a:buNone/>
            </a:pPr>
            <a:r>
              <a:rPr lang="en-GB" sz="2000" dirty="0" smtClean="0"/>
              <a:t>PRIMARY KEY (S#, P#, J#) </a:t>
            </a:r>
          </a:p>
          <a:p>
            <a:pPr>
              <a:lnSpc>
                <a:spcPct val="80000"/>
              </a:lnSpc>
              <a:buFont typeface="Wingdings" pitchFamily="2" charset="2"/>
              <a:buNone/>
            </a:pPr>
            <a:r>
              <a:rPr lang="en-GB" sz="2000" dirty="0" smtClean="0"/>
              <a:t>FOREIGN KEY (S#) REFERENCES S</a:t>
            </a:r>
            <a:endParaRPr lang="el-GR" sz="2000" dirty="0" smtClean="0"/>
          </a:p>
          <a:p>
            <a:pPr>
              <a:lnSpc>
                <a:spcPct val="80000"/>
              </a:lnSpc>
              <a:buFont typeface="Wingdings" pitchFamily="2" charset="2"/>
              <a:buNone/>
            </a:pPr>
            <a:r>
              <a:rPr lang="en-GB" sz="2000" dirty="0" smtClean="0"/>
              <a:t>DELETE CASCADES</a:t>
            </a:r>
          </a:p>
          <a:p>
            <a:pPr>
              <a:lnSpc>
                <a:spcPct val="80000"/>
              </a:lnSpc>
              <a:buFont typeface="Wingdings" pitchFamily="2" charset="2"/>
              <a:buNone/>
            </a:pPr>
            <a:r>
              <a:rPr lang="en-GB" sz="2000" dirty="0" smtClean="0"/>
              <a:t>UPDATE RESTRICTED</a:t>
            </a:r>
          </a:p>
          <a:p>
            <a:pPr>
              <a:lnSpc>
                <a:spcPct val="80000"/>
              </a:lnSpc>
              <a:buFont typeface="Wingdings" pitchFamily="2" charset="2"/>
              <a:buNone/>
            </a:pPr>
            <a:r>
              <a:rPr lang="en-GB" sz="2000" dirty="0" smtClean="0"/>
              <a:t>FOREIGN KEY (P#) REFERENCES P</a:t>
            </a:r>
          </a:p>
          <a:p>
            <a:pPr>
              <a:lnSpc>
                <a:spcPct val="80000"/>
              </a:lnSpc>
              <a:buFont typeface="Wingdings" pitchFamily="2" charset="2"/>
              <a:buNone/>
            </a:pPr>
            <a:r>
              <a:rPr lang="en-GB" sz="2000" dirty="0" smtClean="0"/>
              <a:t>DELETE CASCADES</a:t>
            </a:r>
          </a:p>
          <a:p>
            <a:pPr>
              <a:lnSpc>
                <a:spcPct val="80000"/>
              </a:lnSpc>
              <a:buFont typeface="Wingdings" pitchFamily="2" charset="2"/>
              <a:buNone/>
            </a:pPr>
            <a:r>
              <a:rPr lang="en-GB" sz="2000" dirty="0" smtClean="0"/>
              <a:t>UPDATE </a:t>
            </a:r>
            <a:r>
              <a:rPr lang="en-GB" sz="2000" dirty="0"/>
              <a:t>RESTRICTED</a:t>
            </a:r>
          </a:p>
          <a:p>
            <a:pPr>
              <a:lnSpc>
                <a:spcPct val="80000"/>
              </a:lnSpc>
              <a:buFont typeface="Wingdings" pitchFamily="2" charset="2"/>
              <a:buNone/>
            </a:pPr>
            <a:r>
              <a:rPr lang="en-GB" sz="2000" dirty="0" smtClean="0"/>
              <a:t>FOREIGN </a:t>
            </a:r>
            <a:r>
              <a:rPr lang="en-GB" sz="2000" dirty="0"/>
              <a:t>KEY (J#) REFERENCES </a:t>
            </a:r>
            <a:r>
              <a:rPr lang="en-GB" sz="2000" dirty="0" smtClean="0"/>
              <a:t>J</a:t>
            </a:r>
          </a:p>
          <a:p>
            <a:pPr>
              <a:lnSpc>
                <a:spcPct val="80000"/>
              </a:lnSpc>
              <a:buFont typeface="Wingdings" pitchFamily="2" charset="2"/>
              <a:buNone/>
            </a:pPr>
            <a:r>
              <a:rPr lang="en-GB" sz="2000" dirty="0" smtClean="0"/>
              <a:t>DELETE </a:t>
            </a:r>
            <a:r>
              <a:rPr lang="en-GB" sz="2000" dirty="0"/>
              <a:t>CASCADES</a:t>
            </a:r>
          </a:p>
          <a:p>
            <a:pPr>
              <a:lnSpc>
                <a:spcPct val="80000"/>
              </a:lnSpc>
              <a:buFont typeface="Wingdings" pitchFamily="2" charset="2"/>
              <a:buNone/>
            </a:pPr>
            <a:r>
              <a:rPr lang="en-GB" sz="2000" dirty="0" smtClean="0"/>
              <a:t>UPDATE </a:t>
            </a:r>
            <a:r>
              <a:rPr lang="en-GB" sz="2000" dirty="0"/>
              <a:t>RESTRICTED;</a:t>
            </a:r>
            <a:endParaRPr lang="el-GR" sz="2000" dirty="0"/>
          </a:p>
          <a:p>
            <a:pPr>
              <a:lnSpc>
                <a:spcPct val="80000"/>
              </a:lnSpc>
              <a:buFont typeface="Wingdings" pitchFamily="2" charset="2"/>
              <a:buNone/>
            </a:pPr>
            <a:endParaRPr lang="en-GB" sz="2000" dirty="0" smtClean="0"/>
          </a:p>
          <a:p>
            <a:pPr>
              <a:lnSpc>
                <a:spcPct val="80000"/>
              </a:lnSpc>
              <a:buFont typeface="Wingdings" pitchFamily="2" charset="2"/>
              <a:buNone/>
            </a:pPr>
            <a:endParaRPr lang="el-GR" sz="20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2383356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260475"/>
          </a:xfrm>
        </p:spPr>
        <p:txBody>
          <a:bodyPr>
            <a:noAutofit/>
          </a:bodyPr>
          <a:lstStyle/>
          <a:p>
            <a:r>
              <a:rPr lang="el-GR" dirty="0" smtClean="0">
                <a:latin typeface="+mn-lt"/>
              </a:rPr>
              <a:t>Ασκήσεις (1 από 3)</a:t>
            </a:r>
            <a:endParaRPr lang="el-GR" dirty="0">
              <a:latin typeface="+mn-lt"/>
            </a:endParaRPr>
          </a:p>
        </p:txBody>
      </p:sp>
      <p:sp>
        <p:nvSpPr>
          <p:cNvPr id="7" name="Rectangle 3" descr="Ποιο είναι το αποτέλεσμα της καθεμιάς από τις παρακάτω πράξεις;&#10;(α) Ενημέρωση (UPDATE) του έργου J7, θέτοντας στο γνώρισμα CITY την τιμή New York.&#10;(β) Ενημέρωση του εξαρτήματος P5, θέτοντας στο P# την τιμή P4.&#10;(γ) Ενημέρωση του προμηθευτή S5, θέτοντας στο S# την τιμή S8, αν ο σχετικός κανόνας ενημέρωσης είναι RESTRICTED.&#10;(δ) Διαγραφή (DELETE) του προμηθευτή S3, αν ο σχετικός κανόνας διαγραφής είναι CASCADES.&#10;"/>
          <p:cNvSpPr txBox="1">
            <a:spLocks noChangeArrowheads="1"/>
          </p:cNvSpPr>
          <p:nvPr/>
        </p:nvSpPr>
        <p:spPr>
          <a:xfrm>
            <a:off x="446856" y="1412776"/>
            <a:ext cx="8229600" cy="45365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2400" dirty="0"/>
              <a:t>Ποιο είναι το αποτέλεσμα της καθεμιάς από τις παρακάτω πράξεις;</a:t>
            </a:r>
          </a:p>
          <a:p>
            <a:pPr marL="0" indent="0" algn="just">
              <a:buFont typeface="Wingdings" pitchFamily="2" charset="2"/>
              <a:buNone/>
            </a:pPr>
            <a:r>
              <a:rPr lang="el-GR" sz="2400" dirty="0"/>
              <a:t>(α) Ενημέρωση (</a:t>
            </a:r>
            <a:r>
              <a:rPr lang="en-GB" sz="2400" dirty="0"/>
              <a:t>UPDATE</a:t>
            </a:r>
            <a:r>
              <a:rPr lang="el-GR" sz="2400" dirty="0"/>
              <a:t>) του έργου </a:t>
            </a:r>
            <a:r>
              <a:rPr lang="en-GB" sz="2400" dirty="0"/>
              <a:t>J</a:t>
            </a:r>
            <a:r>
              <a:rPr lang="el-GR" sz="2400" dirty="0"/>
              <a:t>7, θέτοντας στο γνώρισμα </a:t>
            </a:r>
            <a:r>
              <a:rPr lang="en-GB" sz="2400" dirty="0"/>
              <a:t>CITY</a:t>
            </a:r>
            <a:r>
              <a:rPr lang="el-GR" sz="2400" dirty="0"/>
              <a:t> την τιμή </a:t>
            </a:r>
            <a:r>
              <a:rPr lang="en-GB" sz="2400" dirty="0"/>
              <a:t>New York</a:t>
            </a:r>
            <a:r>
              <a:rPr lang="el-GR" sz="2400" dirty="0"/>
              <a:t>.</a:t>
            </a:r>
          </a:p>
          <a:p>
            <a:pPr marL="0" indent="0" algn="just">
              <a:buFont typeface="Wingdings" pitchFamily="2" charset="2"/>
              <a:buNone/>
            </a:pPr>
            <a:r>
              <a:rPr lang="el-GR" sz="2400" dirty="0"/>
              <a:t>(β) Ενημέρωση του εξαρτήματος </a:t>
            </a:r>
            <a:r>
              <a:rPr lang="en-GB" sz="2400" dirty="0"/>
              <a:t>P</a:t>
            </a:r>
            <a:r>
              <a:rPr lang="el-GR" sz="2400" dirty="0"/>
              <a:t>5, θέτοντας στο </a:t>
            </a:r>
            <a:r>
              <a:rPr lang="en-GB" sz="2400" dirty="0"/>
              <a:t>P</a:t>
            </a:r>
            <a:r>
              <a:rPr lang="el-GR" sz="2400" dirty="0"/>
              <a:t># την τιμή </a:t>
            </a:r>
            <a:r>
              <a:rPr lang="en-GB" sz="2400" dirty="0"/>
              <a:t>P</a:t>
            </a:r>
            <a:r>
              <a:rPr lang="el-GR" sz="2400" dirty="0"/>
              <a:t>4.</a:t>
            </a:r>
          </a:p>
          <a:p>
            <a:pPr marL="0" indent="0" algn="just">
              <a:buFont typeface="Wingdings" pitchFamily="2" charset="2"/>
              <a:buNone/>
            </a:pPr>
            <a:r>
              <a:rPr lang="el-GR" sz="2400" dirty="0"/>
              <a:t>(γ) Ενημέρωση του προμηθευτή </a:t>
            </a:r>
            <a:r>
              <a:rPr lang="en-GB" sz="2400" dirty="0"/>
              <a:t>S</a:t>
            </a:r>
            <a:r>
              <a:rPr lang="el-GR" sz="2400" dirty="0"/>
              <a:t>5, θέτοντας στο </a:t>
            </a:r>
            <a:r>
              <a:rPr lang="en-GB" sz="2400" dirty="0"/>
              <a:t>S</a:t>
            </a:r>
            <a:r>
              <a:rPr lang="el-GR" sz="2400" dirty="0"/>
              <a:t># την τιμή </a:t>
            </a:r>
            <a:r>
              <a:rPr lang="en-GB" sz="2400" dirty="0"/>
              <a:t>S</a:t>
            </a:r>
            <a:r>
              <a:rPr lang="el-GR" sz="2400" dirty="0"/>
              <a:t>8, αν ο σχετικός κανόνας ενημέρωσης είναι </a:t>
            </a:r>
            <a:r>
              <a:rPr lang="en-GB" sz="2400" dirty="0"/>
              <a:t>RESTRICTED</a:t>
            </a:r>
            <a:r>
              <a:rPr lang="el-GR" sz="2400" dirty="0"/>
              <a:t>.</a:t>
            </a:r>
          </a:p>
          <a:p>
            <a:pPr marL="0" indent="0" algn="just">
              <a:buFont typeface="Wingdings" pitchFamily="2" charset="2"/>
              <a:buNone/>
            </a:pPr>
            <a:r>
              <a:rPr lang="el-GR" sz="2400" dirty="0"/>
              <a:t>(δ) Διαγραφή (</a:t>
            </a:r>
            <a:r>
              <a:rPr lang="en-GB" sz="2400" dirty="0"/>
              <a:t>DELETE</a:t>
            </a:r>
            <a:r>
              <a:rPr lang="el-GR" sz="2400" dirty="0"/>
              <a:t>) του προμηθευτή </a:t>
            </a:r>
            <a:r>
              <a:rPr lang="en-GB" sz="2400" dirty="0"/>
              <a:t>S</a:t>
            </a:r>
            <a:r>
              <a:rPr lang="el-GR" sz="2400" dirty="0"/>
              <a:t>3, αν ο σχετικός κανόνας διαγραφής είναι </a:t>
            </a:r>
            <a:r>
              <a:rPr lang="en-GB" sz="2400" dirty="0"/>
              <a:t>CASCADES</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1686730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260475"/>
          </a:xfrm>
        </p:spPr>
        <p:txBody>
          <a:bodyPr>
            <a:noAutofit/>
          </a:bodyPr>
          <a:lstStyle/>
          <a:p>
            <a:r>
              <a:rPr lang="el-GR" dirty="0"/>
              <a:t>Ασκήσεις </a:t>
            </a:r>
            <a:r>
              <a:rPr lang="el-GR" dirty="0" smtClean="0"/>
              <a:t>(2 </a:t>
            </a:r>
            <a:r>
              <a:rPr lang="el-GR" dirty="0"/>
              <a:t>από 3)</a:t>
            </a:r>
            <a:endParaRPr lang="el-GR" dirty="0">
              <a:latin typeface="+mn-lt"/>
            </a:endParaRPr>
          </a:p>
        </p:txBody>
      </p:sp>
      <p:sp>
        <p:nvSpPr>
          <p:cNvPr id="7" name="Rectangle 3" descr="(ε) Διαγραφή του εξαρτήματος P2, αν ο σχετικός κανόνας διαγραφής είναι RESTRICTED.&#10;&#10;(στ) Διαγραφή του έργου J4, αν ο σχετικός κανόνας διαγραφής είναι CASCADES.&#10;&#10;(ζ) Ενημέρωση της αποστολής S1-P1-J1, θέτοντας στο S# την τιμή S2.&#10;&#10;(η) Ενημέρωση της αποστολής S5-P5-J5, θέτοντας στο J# την τιμή J7.&#10;"/>
          <p:cNvSpPr txBox="1">
            <a:spLocks noChangeArrowheads="1"/>
          </p:cNvSpPr>
          <p:nvPr/>
        </p:nvSpPr>
        <p:spPr>
          <a:xfrm>
            <a:off x="457200" y="1196752"/>
            <a:ext cx="8229600" cy="51845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2400" dirty="0"/>
              <a:t>(ε) Διαγραφή του εξαρτήματος </a:t>
            </a:r>
            <a:r>
              <a:rPr lang="en-GB" sz="2400" dirty="0"/>
              <a:t>P</a:t>
            </a:r>
            <a:r>
              <a:rPr lang="el-GR" sz="2400" dirty="0"/>
              <a:t>2, αν ο σχετικός κανόνας διαγραφής είναι </a:t>
            </a:r>
            <a:r>
              <a:rPr lang="en-GB" sz="2400" dirty="0"/>
              <a:t>RESTRICTED</a:t>
            </a:r>
            <a:r>
              <a:rPr lang="el-GR" sz="2400" dirty="0"/>
              <a:t>.</a:t>
            </a:r>
          </a:p>
          <a:p>
            <a:pPr marL="0" indent="0" algn="just">
              <a:buFont typeface="Wingdings" pitchFamily="2" charset="2"/>
              <a:buNone/>
            </a:pPr>
            <a:endParaRPr lang="el-GR" sz="2400" dirty="0"/>
          </a:p>
          <a:p>
            <a:pPr marL="0" indent="0" algn="just">
              <a:buFont typeface="Wingdings" pitchFamily="2" charset="2"/>
              <a:buNone/>
            </a:pPr>
            <a:r>
              <a:rPr lang="el-GR" sz="2400" dirty="0"/>
              <a:t>(στ) Διαγραφή του έργου </a:t>
            </a:r>
            <a:r>
              <a:rPr lang="en-GB" sz="2400" dirty="0"/>
              <a:t>J</a:t>
            </a:r>
            <a:r>
              <a:rPr lang="el-GR" sz="2400" dirty="0"/>
              <a:t>4, αν ο σχετικός κανόνας διαγραφής είναι </a:t>
            </a:r>
            <a:r>
              <a:rPr lang="en-GB" sz="2400" dirty="0"/>
              <a:t>CASCADES</a:t>
            </a:r>
            <a:r>
              <a:rPr lang="el-GR" sz="2400" dirty="0"/>
              <a:t>.</a:t>
            </a:r>
          </a:p>
          <a:p>
            <a:pPr marL="0" indent="0" algn="just">
              <a:buFont typeface="Wingdings" pitchFamily="2" charset="2"/>
              <a:buNone/>
            </a:pPr>
            <a:endParaRPr lang="el-GR" sz="2400" dirty="0"/>
          </a:p>
          <a:p>
            <a:pPr marL="0" indent="0" algn="just">
              <a:buFont typeface="Wingdings" pitchFamily="2" charset="2"/>
              <a:buNone/>
            </a:pPr>
            <a:r>
              <a:rPr lang="el-GR" sz="2400" dirty="0"/>
              <a:t>(ζ) Ενημέρωση της αποστολής </a:t>
            </a:r>
            <a:r>
              <a:rPr lang="en-GB" sz="2400" dirty="0"/>
              <a:t>S</a:t>
            </a:r>
            <a:r>
              <a:rPr lang="el-GR" sz="2400" dirty="0"/>
              <a:t>1-</a:t>
            </a:r>
            <a:r>
              <a:rPr lang="en-GB" sz="2400" dirty="0"/>
              <a:t>P</a:t>
            </a:r>
            <a:r>
              <a:rPr lang="el-GR" sz="2400" dirty="0"/>
              <a:t>1-</a:t>
            </a:r>
            <a:r>
              <a:rPr lang="en-GB" sz="2400" dirty="0"/>
              <a:t>J</a:t>
            </a:r>
            <a:r>
              <a:rPr lang="el-GR" sz="2400" dirty="0"/>
              <a:t>1, θέτοντας στο </a:t>
            </a:r>
            <a:r>
              <a:rPr lang="en-GB" sz="2400" dirty="0"/>
              <a:t>S</a:t>
            </a:r>
            <a:r>
              <a:rPr lang="el-GR" sz="2400" dirty="0"/>
              <a:t># την τιμή </a:t>
            </a:r>
            <a:r>
              <a:rPr lang="en-GB" sz="2400" dirty="0"/>
              <a:t>S</a:t>
            </a:r>
            <a:r>
              <a:rPr lang="el-GR" sz="2400" dirty="0"/>
              <a:t>2.</a:t>
            </a:r>
          </a:p>
          <a:p>
            <a:pPr marL="0" indent="0" algn="just">
              <a:buFont typeface="Wingdings" pitchFamily="2" charset="2"/>
              <a:buNone/>
            </a:pPr>
            <a:endParaRPr lang="el-GR" sz="2400" dirty="0"/>
          </a:p>
          <a:p>
            <a:pPr marL="0" indent="0" algn="just">
              <a:buFont typeface="Wingdings" pitchFamily="2" charset="2"/>
              <a:buNone/>
            </a:pPr>
            <a:r>
              <a:rPr lang="el-GR" sz="2400" dirty="0"/>
              <a:t>(η) Ενημέρωση της αποστολής </a:t>
            </a:r>
            <a:r>
              <a:rPr lang="en-GB" sz="2400" dirty="0"/>
              <a:t>S</a:t>
            </a:r>
            <a:r>
              <a:rPr lang="el-GR" sz="2400" dirty="0"/>
              <a:t>5-</a:t>
            </a:r>
            <a:r>
              <a:rPr lang="en-GB" sz="2400" dirty="0"/>
              <a:t>P</a:t>
            </a:r>
            <a:r>
              <a:rPr lang="el-GR" sz="2400" dirty="0"/>
              <a:t>5-</a:t>
            </a:r>
            <a:r>
              <a:rPr lang="en-GB" sz="2400" dirty="0"/>
              <a:t>J</a:t>
            </a:r>
            <a:r>
              <a:rPr lang="el-GR" sz="2400" dirty="0"/>
              <a:t>5, θέτοντας στο </a:t>
            </a:r>
            <a:r>
              <a:rPr lang="en-GB" sz="2400" dirty="0"/>
              <a:t>J</a:t>
            </a:r>
            <a:r>
              <a:rPr lang="el-GR" sz="2400" dirty="0"/>
              <a:t># την τιμή </a:t>
            </a:r>
            <a:r>
              <a:rPr lang="en-GB" sz="2400" dirty="0"/>
              <a:t>J</a:t>
            </a:r>
            <a:r>
              <a:rPr lang="el-GR" sz="2400" dirty="0"/>
              <a:t>7.</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168673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484784"/>
            <a:ext cx="8229600" cy="4525963"/>
          </a:xfrm>
        </p:spPr>
        <p:txBody>
          <a:bodyPr>
            <a:normAutofit fontScale="92500" lnSpcReduction="10000"/>
          </a:bodyPr>
          <a:lstStyle/>
          <a:p>
            <a:pPr lvl="1">
              <a:buFont typeface="Wingdings" pitchFamily="2" charset="2"/>
              <a:buChar char="§"/>
            </a:pPr>
            <a:r>
              <a:rPr lang="el-GR" sz="2800" dirty="0" smtClean="0"/>
              <a:t>Αναλυτική εξέταση των κανόνων ακεραιότητας μιας βάσης δεδομένων και συγκεκριμένα του υποψήφιου κλειδιού, του πρωτεύοντος </a:t>
            </a:r>
            <a:r>
              <a:rPr lang="el-GR" dirty="0" smtClean="0"/>
              <a:t>κλειδιού, του </a:t>
            </a:r>
            <a:r>
              <a:rPr lang="el-GR" sz="2800" dirty="0" smtClean="0"/>
              <a:t>εναλλακτικού </a:t>
            </a:r>
            <a:r>
              <a:rPr lang="el-GR" dirty="0" smtClean="0"/>
              <a:t>κλειδιού και του ξένου κλειδιού,</a:t>
            </a:r>
          </a:p>
          <a:p>
            <a:pPr lvl="1">
              <a:buFont typeface="Wingdings" pitchFamily="2" charset="2"/>
              <a:buChar char="§"/>
            </a:pPr>
            <a:r>
              <a:rPr lang="el-GR" sz="2800" dirty="0" smtClean="0"/>
              <a:t>Σύντομη παρουσίαση της έννοιας του </a:t>
            </a:r>
            <a:r>
              <a:rPr lang="en-US" sz="2800" dirty="0" smtClean="0"/>
              <a:t>null </a:t>
            </a:r>
            <a:r>
              <a:rPr lang="el-GR" sz="2800" dirty="0" smtClean="0"/>
              <a:t>που αντιμετωπίζουν το πρόβλημα των ελλιπών πληροφοριών.</a:t>
            </a:r>
          </a:p>
          <a:p>
            <a:pPr marL="0" indent="0">
              <a:spcBef>
                <a:spcPts val="0"/>
              </a:spcBef>
              <a:buNone/>
            </a:pPr>
            <a:endParaRPr lang="el-GR" sz="1600" dirty="0" smtClean="0"/>
          </a:p>
          <a:p>
            <a:pPr marL="0" indent="0">
              <a:spcBef>
                <a:spcPts val="0"/>
              </a:spcBef>
              <a:buNone/>
            </a:pPr>
            <a:endParaRPr lang="el-GR" sz="1600" dirty="0" smtClean="0"/>
          </a:p>
          <a:p>
            <a:pPr marL="0" indent="0">
              <a:spcBef>
                <a:spcPts val="0"/>
              </a:spcBef>
              <a:buNone/>
            </a:pPr>
            <a:r>
              <a:rPr lang="el-GR" sz="2200" dirty="0" smtClean="0"/>
              <a:t>Σημείωση:</a:t>
            </a:r>
          </a:p>
          <a:p>
            <a:pPr marL="0" indent="0">
              <a:spcBef>
                <a:spcPts val="0"/>
              </a:spcBef>
              <a:buNone/>
            </a:pPr>
            <a:r>
              <a:rPr lang="el-GR" sz="2200" dirty="0" smtClean="0"/>
              <a:t>Οι διαφάνειες βασίζονται στο σύγγραμμα:</a:t>
            </a:r>
          </a:p>
          <a:p>
            <a:pPr marL="0" lvl="0" indent="0">
              <a:spcBef>
                <a:spcPts val="0"/>
              </a:spcBef>
              <a:buNone/>
            </a:pPr>
            <a:r>
              <a:rPr lang="en-US" sz="2200" dirty="0" smtClean="0"/>
              <a:t>C. J. Date</a:t>
            </a:r>
            <a:r>
              <a:rPr lang="el-GR" sz="2200" dirty="0" smtClean="0"/>
              <a:t>. </a:t>
            </a:r>
            <a:r>
              <a:rPr lang="el-GR" sz="2200" i="1" dirty="0" smtClean="0"/>
              <a:t>Εισαγωγή στα Συστήματα Βάσεων Δεδομένων</a:t>
            </a:r>
            <a:r>
              <a:rPr lang="el-GR" sz="2200" dirty="0" smtClean="0"/>
              <a:t>. 6</a:t>
            </a:r>
            <a:r>
              <a:rPr lang="el-GR" sz="2200" baseline="30000" dirty="0" smtClean="0"/>
              <a:t>η</a:t>
            </a:r>
            <a:r>
              <a:rPr lang="el-GR" sz="2200" dirty="0" smtClean="0"/>
              <a:t> έκδοση, Κλειδάριθμος, 1998. </a:t>
            </a:r>
          </a:p>
          <a:p>
            <a:pPr lvl="1">
              <a:buFont typeface="Wingdings" pitchFamily="2" charset="2"/>
              <a:buChar char="§"/>
            </a:pPr>
            <a:endParaRPr lang="el-GR" sz="2800" dirty="0"/>
          </a:p>
        </p:txBody>
      </p:sp>
      <p:sp>
        <p:nvSpPr>
          <p:cNvPr id="5" name="Θέση υποσέλιδου 3" descr="."/>
          <p:cNvSpPr txBox="1">
            <a:spLocks/>
          </p:cNvSpPr>
          <p:nvPr/>
        </p:nvSpPr>
        <p:spPr>
          <a:xfrm>
            <a:off x="2987825" y="6309320"/>
            <a:ext cx="3384376"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Σχεσιακή ακεραιότητα δεδομένων: υποψήφια κλειδιά και άλλα σχετικά θέματα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a:xfrm>
            <a:off x="467544" y="80293"/>
            <a:ext cx="8352928" cy="1260475"/>
          </a:xfrm>
        </p:spPr>
        <p:txBody>
          <a:bodyPr>
            <a:noAutofit/>
          </a:bodyPr>
          <a:lstStyle/>
          <a:p>
            <a:r>
              <a:rPr lang="el-GR" dirty="0"/>
              <a:t>Ασκήσεις </a:t>
            </a:r>
            <a:r>
              <a:rPr lang="el-GR" dirty="0" smtClean="0"/>
              <a:t>(3 </a:t>
            </a:r>
            <a:r>
              <a:rPr lang="el-GR" dirty="0"/>
              <a:t>από 3)</a:t>
            </a:r>
            <a:endParaRPr lang="el-GR" dirty="0">
              <a:latin typeface="+mn-lt"/>
            </a:endParaRPr>
          </a:p>
        </p:txBody>
      </p:sp>
      <p:sp>
        <p:nvSpPr>
          <p:cNvPr id="7" name="Rectangle 3" descr="(θ) Ενημέρωση της αποστολής S5-P5-J5, θέτοντας στο J# την τιμή J8.&#10;&#10;(ι) Εισαγωγή (INSERT) της αποστολής S5-P6-J7.&#10;&#10;(ια) Εισαγωγή της αποστολής S4-P7-J6.&#10;&#10;(ιβ) Εισαγωγή της αποστολής S1-P2-jjj (όπου το jjj αντιπροσωπεύει έναν προεπιλεγμένο κωδικό έργου).&#10;&#10;"/>
          <p:cNvSpPr txBox="1">
            <a:spLocks noChangeArrowheads="1"/>
          </p:cNvSpPr>
          <p:nvPr/>
        </p:nvSpPr>
        <p:spPr>
          <a:xfrm>
            <a:off x="457200" y="1484784"/>
            <a:ext cx="8229600" cy="453650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l-GR" sz="2400" dirty="0"/>
              <a:t>(θ) Ενημέρωση της αποστολής </a:t>
            </a:r>
            <a:r>
              <a:rPr lang="en-GB" sz="2400" dirty="0"/>
              <a:t>S</a:t>
            </a:r>
            <a:r>
              <a:rPr lang="el-GR" sz="2400" dirty="0"/>
              <a:t>5-</a:t>
            </a:r>
            <a:r>
              <a:rPr lang="en-GB" sz="2400" dirty="0"/>
              <a:t>P</a:t>
            </a:r>
            <a:r>
              <a:rPr lang="el-GR" sz="2400" dirty="0"/>
              <a:t>5-</a:t>
            </a:r>
            <a:r>
              <a:rPr lang="en-GB" sz="2400" dirty="0"/>
              <a:t>J</a:t>
            </a:r>
            <a:r>
              <a:rPr lang="el-GR" sz="2400" dirty="0"/>
              <a:t>5, θέτοντας στο </a:t>
            </a:r>
            <a:r>
              <a:rPr lang="en-GB" sz="2400" dirty="0"/>
              <a:t>J</a:t>
            </a:r>
            <a:r>
              <a:rPr lang="el-GR" sz="2400" dirty="0"/>
              <a:t># την τιμή </a:t>
            </a:r>
            <a:r>
              <a:rPr lang="en-GB" sz="2400" dirty="0"/>
              <a:t>J</a:t>
            </a:r>
            <a:r>
              <a:rPr lang="el-GR" sz="2400" dirty="0"/>
              <a:t>8.</a:t>
            </a:r>
          </a:p>
          <a:p>
            <a:pPr marL="0" indent="0" algn="just">
              <a:buFont typeface="Wingdings" pitchFamily="2" charset="2"/>
              <a:buNone/>
            </a:pPr>
            <a:endParaRPr lang="el-GR" sz="2400" dirty="0"/>
          </a:p>
          <a:p>
            <a:pPr marL="0" indent="0" algn="just">
              <a:buFont typeface="Wingdings" pitchFamily="2" charset="2"/>
              <a:buNone/>
            </a:pPr>
            <a:r>
              <a:rPr lang="el-GR" sz="2400" dirty="0"/>
              <a:t>(ι) Εισαγωγή (</a:t>
            </a:r>
            <a:r>
              <a:rPr lang="en-GB" sz="2400" dirty="0"/>
              <a:t>INSERT</a:t>
            </a:r>
            <a:r>
              <a:rPr lang="el-GR" sz="2400" dirty="0"/>
              <a:t>) της αποστολής </a:t>
            </a:r>
            <a:r>
              <a:rPr lang="en-GB" sz="2400" dirty="0"/>
              <a:t>S</a:t>
            </a:r>
            <a:r>
              <a:rPr lang="el-GR" sz="2400" dirty="0"/>
              <a:t>5-</a:t>
            </a:r>
            <a:r>
              <a:rPr lang="en-GB" sz="2400" dirty="0"/>
              <a:t>P</a:t>
            </a:r>
            <a:r>
              <a:rPr lang="el-GR" sz="2400" dirty="0"/>
              <a:t>6-</a:t>
            </a:r>
            <a:r>
              <a:rPr lang="en-GB" sz="2400" dirty="0"/>
              <a:t>J</a:t>
            </a:r>
            <a:r>
              <a:rPr lang="el-GR" sz="2400" dirty="0"/>
              <a:t>7.</a:t>
            </a:r>
          </a:p>
          <a:p>
            <a:pPr marL="0" indent="0" algn="just">
              <a:buFont typeface="Wingdings" pitchFamily="2" charset="2"/>
              <a:buNone/>
            </a:pPr>
            <a:endParaRPr lang="el-GR" sz="2400" dirty="0"/>
          </a:p>
          <a:p>
            <a:pPr marL="0" indent="0" algn="just">
              <a:buFont typeface="Wingdings" pitchFamily="2" charset="2"/>
              <a:buNone/>
            </a:pPr>
            <a:r>
              <a:rPr lang="el-GR" sz="2400" dirty="0"/>
              <a:t>(ια) Εισαγωγή της αποστολής </a:t>
            </a:r>
            <a:r>
              <a:rPr lang="en-GB" sz="2400" dirty="0"/>
              <a:t>S</a:t>
            </a:r>
            <a:r>
              <a:rPr lang="el-GR" sz="2400" dirty="0"/>
              <a:t>4-</a:t>
            </a:r>
            <a:r>
              <a:rPr lang="en-GB" sz="2400" dirty="0"/>
              <a:t>P</a:t>
            </a:r>
            <a:r>
              <a:rPr lang="el-GR" sz="2400" dirty="0"/>
              <a:t>7-</a:t>
            </a:r>
            <a:r>
              <a:rPr lang="en-GB" sz="2400" dirty="0"/>
              <a:t>J</a:t>
            </a:r>
            <a:r>
              <a:rPr lang="el-GR" sz="2400" dirty="0"/>
              <a:t>6.</a:t>
            </a:r>
          </a:p>
          <a:p>
            <a:pPr marL="0" indent="0" algn="just">
              <a:buFont typeface="Wingdings" pitchFamily="2" charset="2"/>
              <a:buNone/>
            </a:pPr>
            <a:endParaRPr lang="el-GR" sz="2400" dirty="0"/>
          </a:p>
          <a:p>
            <a:pPr marL="0" indent="0" algn="just">
              <a:buFont typeface="Wingdings" pitchFamily="2" charset="2"/>
              <a:buNone/>
            </a:pPr>
            <a:r>
              <a:rPr lang="el-GR" sz="2400" dirty="0"/>
              <a:t>(ιβ) Εισαγωγή της αποστολής </a:t>
            </a:r>
            <a:r>
              <a:rPr lang="en-GB" sz="2400" dirty="0"/>
              <a:t>S</a:t>
            </a:r>
            <a:r>
              <a:rPr lang="el-GR" sz="2400" dirty="0"/>
              <a:t>1-</a:t>
            </a:r>
            <a:r>
              <a:rPr lang="en-GB" sz="2400" dirty="0"/>
              <a:t>P</a:t>
            </a:r>
            <a:r>
              <a:rPr lang="el-GR" sz="2400" dirty="0"/>
              <a:t>2-</a:t>
            </a:r>
            <a:r>
              <a:rPr lang="en-GB" sz="2400" dirty="0" err="1"/>
              <a:t>jjj</a:t>
            </a:r>
            <a:r>
              <a:rPr lang="el-GR" sz="2400" dirty="0"/>
              <a:t> (όπου το </a:t>
            </a:r>
            <a:r>
              <a:rPr lang="en-GB" sz="2400" dirty="0" err="1"/>
              <a:t>jjj</a:t>
            </a:r>
            <a:r>
              <a:rPr lang="el-GR" sz="2400" dirty="0"/>
              <a:t> αντιπροσωπεύει έναν προεπιλεγμένο κωδικό έργου).</a:t>
            </a:r>
          </a:p>
          <a:p>
            <a:pPr marL="0" indent="0" algn="just">
              <a:buFont typeface="Wingdings" pitchFamily="2" charset="2"/>
              <a:buNone/>
            </a:pP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134413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3373835"/>
          </a:xfrm>
        </p:spPr>
        <p:txBody>
          <a:bodyPr>
            <a:noAutofit/>
          </a:bodyPr>
          <a:lstStyle/>
          <a:p>
            <a:pPr lvl="1">
              <a:buFont typeface="Wingdings" pitchFamily="2" charset="2"/>
              <a:buChar char="§"/>
            </a:pPr>
            <a:r>
              <a:rPr lang="el-GR" dirty="0" smtClean="0">
                <a:hlinkClick r:id="rId4" action="ppaction://hlinksldjump"/>
              </a:rPr>
              <a:t>Υποψήφια </a:t>
            </a:r>
            <a:r>
              <a:rPr lang="el-GR" dirty="0" smtClean="0">
                <a:hlinkClick r:id="rId4" action="ppaction://hlinksldjump"/>
              </a:rPr>
              <a:t>κλειδιά,</a:t>
            </a:r>
            <a:endParaRPr lang="el-GR" dirty="0" smtClean="0">
              <a:hlinkClick r:id="rId4" action="ppaction://hlinksldjump"/>
            </a:endParaRPr>
          </a:p>
          <a:p>
            <a:pPr lvl="1">
              <a:buFont typeface="Wingdings" pitchFamily="2" charset="2"/>
              <a:buChar char="§"/>
            </a:pPr>
            <a:r>
              <a:rPr lang="el-GR" dirty="0" smtClean="0">
                <a:hlinkClick r:id="rId4" action="ppaction://hlinksldjump"/>
              </a:rPr>
              <a:t>Πρωτεύοντα κλειδιά και εναλλακτικά </a:t>
            </a:r>
            <a:r>
              <a:rPr lang="el-GR" dirty="0" smtClean="0">
                <a:hlinkClick r:id="rId4" action="ppaction://hlinksldjump"/>
              </a:rPr>
              <a:t>κλειδιά</a:t>
            </a:r>
            <a:r>
              <a:rPr lang="el-GR" dirty="0" smtClean="0"/>
              <a:t>,</a:t>
            </a:r>
            <a:endParaRPr lang="el-GR" dirty="0" smtClean="0"/>
          </a:p>
          <a:p>
            <a:pPr lvl="1">
              <a:buFont typeface="Wingdings" pitchFamily="2" charset="2"/>
              <a:buChar char="§"/>
            </a:pPr>
            <a:r>
              <a:rPr lang="el-GR" dirty="0" smtClean="0">
                <a:hlinkClick r:id="rId4" action="ppaction://hlinksldjump"/>
              </a:rPr>
              <a:t>Ξένα </a:t>
            </a:r>
            <a:r>
              <a:rPr lang="el-GR" dirty="0" smtClean="0">
                <a:hlinkClick r:id="rId4" action="ppaction://hlinksldjump"/>
              </a:rPr>
              <a:t>κλειδιά</a:t>
            </a:r>
            <a:r>
              <a:rPr lang="el-GR" dirty="0" smtClean="0"/>
              <a:t>,</a:t>
            </a:r>
            <a:endParaRPr lang="el-GR" dirty="0" smtClean="0"/>
          </a:p>
          <a:p>
            <a:pPr lvl="1">
              <a:buFont typeface="Wingdings" pitchFamily="2" charset="2"/>
              <a:buChar char="§"/>
            </a:pPr>
            <a:r>
              <a:rPr lang="en-US" dirty="0" smtClean="0">
                <a:hlinkClick r:id="rId4" action="ppaction://hlinksldjump"/>
              </a:rPr>
              <a:t>Null</a:t>
            </a:r>
            <a:r>
              <a:rPr lang="el-GR" dirty="0"/>
              <a:t>.</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latin typeface="+mn-lt"/>
              </a:rPr>
              <a:t>Κανόνες ακεραιότητας</a:t>
            </a:r>
          </a:p>
        </p:txBody>
      </p:sp>
      <p:sp>
        <p:nvSpPr>
          <p:cNvPr id="23" name="Rectangle 3"/>
          <p:cNvSpPr>
            <a:spLocks noGrp="1" noChangeArrowheads="1"/>
          </p:cNvSpPr>
          <p:nvPr>
            <p:ph idx="1"/>
          </p:nvPr>
        </p:nvSpPr>
        <p:spPr>
          <a:xfrm>
            <a:off x="431676" y="1556792"/>
            <a:ext cx="8229600" cy="4032448"/>
          </a:xfrm>
        </p:spPr>
        <p:txBody>
          <a:bodyPr>
            <a:normAutofit lnSpcReduction="10000"/>
          </a:bodyPr>
          <a:lstStyle/>
          <a:p>
            <a:pPr>
              <a:buFont typeface="Wingdings" pitchFamily="2" charset="2"/>
              <a:buNone/>
            </a:pPr>
            <a:r>
              <a:rPr lang="el-GR" sz="2800" dirty="0" smtClean="0"/>
              <a:t>	Ο ορισμός της βάσης δεδομένων πρέπει να συμπεριλαμβάνει </a:t>
            </a:r>
            <a:r>
              <a:rPr lang="el-GR" sz="2800" b="1" dirty="0" smtClean="0"/>
              <a:t>κανόνες</a:t>
            </a:r>
            <a:r>
              <a:rPr lang="el-GR" sz="2800" dirty="0" smtClean="0"/>
              <a:t> </a:t>
            </a:r>
            <a:r>
              <a:rPr lang="el-GR" sz="2800" b="1" dirty="0" smtClean="0"/>
              <a:t>ακεραιότητας</a:t>
            </a:r>
            <a:r>
              <a:rPr lang="el-GR" sz="2800" dirty="0" smtClean="0"/>
              <a:t> (</a:t>
            </a:r>
            <a:r>
              <a:rPr lang="en-US" sz="2800" dirty="0" smtClean="0"/>
              <a:t>integrity rules</a:t>
            </a:r>
            <a:r>
              <a:rPr lang="el-GR" sz="2800" dirty="0" smtClean="0"/>
              <a:t>) που έχουν σκοπό να πληροφορούν το </a:t>
            </a:r>
            <a:r>
              <a:rPr lang="en-US" sz="2800" dirty="0" smtClean="0"/>
              <a:t>DBMS</a:t>
            </a:r>
            <a:r>
              <a:rPr lang="el-GR" sz="2800" dirty="0" smtClean="0"/>
              <a:t> για κάποιες δεσμεύσεις οι οποίες ισχύουν στον πραγματικό κόσμο.</a:t>
            </a:r>
          </a:p>
          <a:p>
            <a:pPr>
              <a:buFont typeface="Wingdings" pitchFamily="2" charset="2"/>
              <a:buNone/>
            </a:pPr>
            <a:endParaRPr lang="el-GR" sz="2800" dirty="0" smtClean="0"/>
          </a:p>
          <a:p>
            <a:pPr>
              <a:buFont typeface="Wingdings" pitchFamily="2" charset="2"/>
              <a:buNone/>
            </a:pPr>
            <a:r>
              <a:rPr lang="el-GR" sz="2800" dirty="0" smtClean="0"/>
              <a:t>	Οι παράγωγες σχέσεις κληρονομούν αυτόματα ορισμένους κανόνες ακεραιότητας από τις σχέσεις από τις οποίες παράγονται.</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296144"/>
          </a:xfrm>
        </p:spPr>
        <p:txBody>
          <a:bodyPr>
            <a:noAutofit/>
          </a:bodyPr>
          <a:lstStyle/>
          <a:p>
            <a:r>
              <a:rPr lang="el-GR" dirty="0">
                <a:latin typeface="+mn-lt"/>
              </a:rPr>
              <a:t>Υποψήφιο κλειδί</a:t>
            </a:r>
          </a:p>
        </p:txBody>
      </p:sp>
      <p:sp>
        <p:nvSpPr>
          <p:cNvPr id="21" name="Rectangle 5"/>
          <p:cNvSpPr txBox="1">
            <a:spLocks noChangeArrowheads="1"/>
          </p:cNvSpPr>
          <p:nvPr/>
        </p:nvSpPr>
        <p:spPr>
          <a:xfrm>
            <a:off x="395537" y="1196752"/>
            <a:ext cx="8291264" cy="4943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buFont typeface="Wingdings" pitchFamily="2" charset="2"/>
              <a:buNone/>
            </a:pPr>
            <a:r>
              <a:rPr lang="el-GR" sz="2400" u="sng" dirty="0" smtClean="0"/>
              <a:t>Ορισμός</a:t>
            </a:r>
            <a:endParaRPr lang="el-GR" sz="2400" dirty="0" smtClean="0"/>
          </a:p>
          <a:p>
            <a:pPr algn="just">
              <a:lnSpc>
                <a:spcPct val="80000"/>
              </a:lnSpc>
              <a:buFont typeface="Wingdings" pitchFamily="2" charset="2"/>
              <a:buNone/>
            </a:pPr>
            <a:r>
              <a:rPr lang="el-GR" sz="2400" dirty="0" smtClean="0"/>
              <a:t> Έστω ότι </a:t>
            </a:r>
            <a:r>
              <a:rPr lang="en-US" sz="2400" dirty="0" smtClean="0"/>
              <a:t>R</a:t>
            </a:r>
            <a:r>
              <a:rPr lang="el-GR" sz="2400" dirty="0" smtClean="0"/>
              <a:t> είναι μια σχέση. Τότε ένα υποψήφιο κλειδί της </a:t>
            </a:r>
            <a:r>
              <a:rPr lang="en-US" sz="2400" dirty="0" smtClean="0"/>
              <a:t>R</a:t>
            </a:r>
            <a:r>
              <a:rPr lang="el-GR" sz="2400" dirty="0" smtClean="0"/>
              <a:t> είναι ένα υποσύνολο του συνόλου των γνωρισμάτων της </a:t>
            </a:r>
            <a:r>
              <a:rPr lang="en-US" sz="2400" dirty="0" smtClean="0"/>
              <a:t>R</a:t>
            </a:r>
            <a:r>
              <a:rPr lang="el-GR" sz="2400" dirty="0" smtClean="0"/>
              <a:t>, έστω </a:t>
            </a:r>
            <a:r>
              <a:rPr lang="en-US" sz="2400" dirty="0" smtClean="0"/>
              <a:t>Κ</a:t>
            </a:r>
            <a:r>
              <a:rPr lang="el-GR" sz="2400" dirty="0" smtClean="0"/>
              <a:t>, τέτοιο ώστε:</a:t>
            </a:r>
          </a:p>
          <a:p>
            <a:pPr algn="just">
              <a:lnSpc>
                <a:spcPct val="80000"/>
              </a:lnSpc>
              <a:buFont typeface="Wingdings" pitchFamily="2" charset="2"/>
              <a:buNone/>
            </a:pPr>
            <a:endParaRPr lang="el-GR" sz="2400" dirty="0" smtClean="0"/>
          </a:p>
          <a:p>
            <a:pPr algn="just">
              <a:lnSpc>
                <a:spcPct val="80000"/>
              </a:lnSpc>
              <a:buFont typeface="Wingdings" pitchFamily="2" charset="2"/>
              <a:buAutoNum type="arabicPeriod"/>
            </a:pPr>
            <a:r>
              <a:rPr lang="el-GR" sz="2400" b="1" dirty="0" smtClean="0"/>
              <a:t> Ιδιότητα της μοναδικότητας</a:t>
            </a:r>
            <a:r>
              <a:rPr lang="el-GR" sz="2400" dirty="0" smtClean="0"/>
              <a:t> (</a:t>
            </a:r>
            <a:r>
              <a:rPr lang="en-US" sz="2400" dirty="0" smtClean="0"/>
              <a:t>uniqueness property</a:t>
            </a:r>
            <a:r>
              <a:rPr lang="el-GR" sz="2400" dirty="0" smtClean="0"/>
              <a:t>)</a:t>
            </a:r>
          </a:p>
          <a:p>
            <a:pPr algn="just">
              <a:lnSpc>
                <a:spcPct val="80000"/>
              </a:lnSpc>
              <a:buFont typeface="Wingdings" pitchFamily="2" charset="2"/>
              <a:buNone/>
            </a:pPr>
            <a:r>
              <a:rPr lang="el-GR" sz="2400" dirty="0" smtClean="0"/>
              <a:t>Δεν υπάρχουν δυο διαφορετικές συστοιχίες στην τρέχουσα τιμή της </a:t>
            </a:r>
            <a:r>
              <a:rPr lang="en-US" sz="2400" dirty="0" smtClean="0"/>
              <a:t>R</a:t>
            </a:r>
            <a:r>
              <a:rPr lang="el-GR" sz="2400" dirty="0" smtClean="0"/>
              <a:t> που να έχουν την ίδια τιμή για το </a:t>
            </a:r>
            <a:r>
              <a:rPr lang="en-US" sz="2400" dirty="0" smtClean="0"/>
              <a:t>Κ</a:t>
            </a:r>
            <a:r>
              <a:rPr lang="el-GR" sz="2400" dirty="0" smtClean="0"/>
              <a:t>.</a:t>
            </a:r>
          </a:p>
          <a:p>
            <a:pPr algn="just">
              <a:lnSpc>
                <a:spcPct val="80000"/>
              </a:lnSpc>
              <a:buFont typeface="Wingdings" pitchFamily="2" charset="2"/>
              <a:buNone/>
            </a:pPr>
            <a:endParaRPr lang="el-GR" sz="2400" dirty="0" smtClean="0"/>
          </a:p>
          <a:p>
            <a:pPr algn="just">
              <a:lnSpc>
                <a:spcPct val="80000"/>
              </a:lnSpc>
              <a:buFont typeface="Wingdings" pitchFamily="2" charset="2"/>
              <a:buAutoNum type="arabicPeriod" startAt="2"/>
            </a:pPr>
            <a:r>
              <a:rPr lang="el-GR" sz="2400" b="1" dirty="0" smtClean="0"/>
              <a:t> Ιδιότητα της </a:t>
            </a:r>
            <a:r>
              <a:rPr lang="el-GR" sz="2400" b="1" dirty="0" err="1" smtClean="0"/>
              <a:t>αναγωγιμότητας</a:t>
            </a:r>
            <a:r>
              <a:rPr lang="el-GR" sz="2400" dirty="0" smtClean="0"/>
              <a:t> (</a:t>
            </a:r>
            <a:r>
              <a:rPr lang="en-US" sz="2400" dirty="0" smtClean="0"/>
              <a:t>irreducibility property</a:t>
            </a:r>
            <a:r>
              <a:rPr lang="el-GR" sz="2400" dirty="0" smtClean="0"/>
              <a:t>)</a:t>
            </a:r>
          </a:p>
          <a:p>
            <a:pPr algn="just">
              <a:lnSpc>
                <a:spcPct val="80000"/>
              </a:lnSpc>
              <a:buFont typeface="Wingdings" pitchFamily="2" charset="2"/>
              <a:buNone/>
            </a:pPr>
            <a:r>
              <a:rPr lang="el-GR" sz="2400" dirty="0" smtClean="0"/>
              <a:t>Δεν υπάρχει κανένα γνήσιο υποσύνολο του </a:t>
            </a:r>
            <a:r>
              <a:rPr lang="en-US" sz="2400" dirty="0" smtClean="0"/>
              <a:t>Κ</a:t>
            </a:r>
            <a:r>
              <a:rPr lang="el-GR" sz="2400" dirty="0" smtClean="0"/>
              <a:t> που να έχει την ιδιότητα της μοναδικότητας.</a:t>
            </a:r>
          </a:p>
          <a:p>
            <a:pPr>
              <a:lnSpc>
                <a:spcPct val="80000"/>
              </a:lnSpc>
              <a:buFont typeface="Wingdings" pitchFamily="2" charset="2"/>
              <a:buNone/>
            </a:pPr>
            <a:endParaRPr lang="el-GR" sz="2400" b="1" dirty="0" smtClean="0"/>
          </a:p>
          <a:p>
            <a:pPr>
              <a:lnSpc>
                <a:spcPct val="80000"/>
              </a:lnSpc>
              <a:buFont typeface="Wingdings" pitchFamily="2" charset="2"/>
              <a:buNone/>
            </a:pPr>
            <a:r>
              <a:rPr lang="el-GR" sz="2400" b="1" dirty="0" smtClean="0"/>
              <a:t>Κάθε σχέση έχει τουλάχιστον ένα υποψήφιο κλειδί.</a:t>
            </a:r>
            <a:endParaRPr lang="el-GR" sz="2400" b="1"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latin typeface="+mn-lt"/>
              </a:rPr>
              <a:t>Ορισμός-υποψήφιου-κλειδιού</a:t>
            </a:r>
          </a:p>
        </p:txBody>
      </p:sp>
      <p:sp>
        <p:nvSpPr>
          <p:cNvPr id="7" name="Content Placeholder 2" descr="&#10;Ορισμός-υποψήφιου-κλειδιού,&#10;:: = CANDIDATE KEY  (λισκομ-γνωρισμάτων),&#10;   ¦ PRIMARY KEY  (λισκομ-γνωρισμάτων). &#10;"/>
          <p:cNvSpPr>
            <a:spLocks noGrp="1"/>
          </p:cNvSpPr>
          <p:nvPr>
            <p:ph idx="4294967295"/>
          </p:nvPr>
        </p:nvSpPr>
        <p:spPr>
          <a:xfrm>
            <a:off x="467545" y="1844824"/>
            <a:ext cx="8219256" cy="2376264"/>
          </a:xfrm>
        </p:spPr>
        <p:txBody>
          <a:bodyPr>
            <a:noAutofit/>
          </a:bodyPr>
          <a:lstStyle/>
          <a:p>
            <a:pPr>
              <a:buFont typeface="Wingdings" pitchFamily="2" charset="2"/>
              <a:buNone/>
            </a:pPr>
            <a:endParaRPr lang="el-GR" sz="2800" dirty="0"/>
          </a:p>
          <a:p>
            <a:pPr>
              <a:buFont typeface="Wingdings" pitchFamily="2" charset="2"/>
              <a:buNone/>
            </a:pPr>
            <a:r>
              <a:rPr lang="el-GR" sz="2800" dirty="0"/>
              <a:t>Ορισμός-υποψήφιου-κλειδιού</a:t>
            </a:r>
          </a:p>
          <a:p>
            <a:pPr lvl="1">
              <a:buFont typeface="Wingdings" pitchFamily="2" charset="2"/>
              <a:buNone/>
            </a:pPr>
            <a:r>
              <a:rPr lang="el-GR" dirty="0"/>
              <a:t>:: = </a:t>
            </a:r>
            <a:r>
              <a:rPr lang="en-GB" dirty="0"/>
              <a:t>CANDIDATE KEY</a:t>
            </a:r>
            <a:r>
              <a:rPr lang="el-GR" dirty="0"/>
              <a:t>  (</a:t>
            </a:r>
            <a:r>
              <a:rPr lang="el-GR" dirty="0" err="1"/>
              <a:t>λισκομ</a:t>
            </a:r>
            <a:r>
              <a:rPr lang="el-GR" dirty="0"/>
              <a:t>-γνωρισμάτων)</a:t>
            </a:r>
          </a:p>
          <a:p>
            <a:pPr lvl="1">
              <a:buFont typeface="Wingdings" pitchFamily="2" charset="2"/>
              <a:buNone/>
            </a:pPr>
            <a:r>
              <a:rPr lang="el-GR" dirty="0"/>
              <a:t>		 ¦ </a:t>
            </a:r>
            <a:r>
              <a:rPr lang="en-GB" dirty="0"/>
              <a:t>PRIMARY KEY</a:t>
            </a:r>
            <a:r>
              <a:rPr lang="el-GR" dirty="0"/>
              <a:t>  (</a:t>
            </a:r>
            <a:r>
              <a:rPr lang="el-GR" dirty="0" err="1"/>
              <a:t>λισκομ</a:t>
            </a:r>
            <a:r>
              <a:rPr lang="el-GR" dirty="0"/>
              <a:t>-γνωρισμάτων);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0293"/>
            <a:ext cx="8219256" cy="140449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latin typeface="+mn-lt"/>
              </a:rPr>
              <a:t>Παράδειγμα σχέσης με περισσότερα από ένα υποψήφια κλειδιά</a:t>
            </a:r>
            <a:endParaRPr lang="el-GR" sz="4000" dirty="0">
              <a:latin typeface="+mn-lt"/>
            </a:endParaRPr>
          </a:p>
        </p:txBody>
      </p:sp>
      <p:sp>
        <p:nvSpPr>
          <p:cNvPr id="11" name="Rectangle 2" descr="CREATE BASE RELATION ELEMENTS&#10; (NAME,&#10; SYMBOL,&#10; NUMBER,&#10;  &#10; CANDIDATE KEY, NAME,&#10; CANDIDATE KEY, SYMBOL,&#10; CANDIDATE KEY, NUMBER.&#10;&#10;"/>
          <p:cNvSpPr txBox="1">
            <a:spLocks noChangeArrowheads="1"/>
          </p:cNvSpPr>
          <p:nvPr>
            <p:custDataLst>
              <p:tags r:id="rId2"/>
            </p:custDataLst>
          </p:nvPr>
        </p:nvSpPr>
        <p:spPr>
          <a:xfrm>
            <a:off x="467544" y="1556791"/>
            <a:ext cx="8219256" cy="468111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sz="2800" dirty="0" smtClean="0"/>
              <a:t>CREATE BASE RELATION ELEMENTS</a:t>
            </a:r>
          </a:p>
          <a:p>
            <a:pPr>
              <a:buFont typeface="Wingdings" pitchFamily="2" charset="2"/>
              <a:buNone/>
            </a:pPr>
            <a:r>
              <a:rPr lang="en-US" sz="2800" dirty="0" smtClean="0"/>
              <a:t>	(NAME …,</a:t>
            </a:r>
          </a:p>
          <a:p>
            <a:pPr>
              <a:buFont typeface="Wingdings" pitchFamily="2" charset="2"/>
              <a:buNone/>
            </a:pPr>
            <a:r>
              <a:rPr lang="en-US" sz="2800" dirty="0" smtClean="0"/>
              <a:t>	SYMBOL …,</a:t>
            </a:r>
          </a:p>
          <a:p>
            <a:pPr>
              <a:buFont typeface="Wingdings" pitchFamily="2" charset="2"/>
              <a:buNone/>
            </a:pPr>
            <a:r>
              <a:rPr lang="en-US" sz="2800" dirty="0" smtClean="0"/>
              <a:t>	NUMBER …,</a:t>
            </a:r>
          </a:p>
          <a:p>
            <a:pPr>
              <a:buFont typeface="Wingdings" pitchFamily="2" charset="2"/>
              <a:buNone/>
            </a:pPr>
            <a:r>
              <a:rPr lang="en-US" sz="2800" dirty="0" smtClean="0"/>
              <a:t>		…	  …)</a:t>
            </a:r>
          </a:p>
          <a:p>
            <a:pPr>
              <a:buFont typeface="Wingdings" pitchFamily="2" charset="2"/>
              <a:buNone/>
            </a:pPr>
            <a:r>
              <a:rPr lang="en-US" sz="2800" dirty="0" smtClean="0"/>
              <a:t>	CANDIDATE KEY (NAME)</a:t>
            </a:r>
          </a:p>
          <a:p>
            <a:pPr>
              <a:buFont typeface="Wingdings" pitchFamily="2" charset="2"/>
              <a:buNone/>
            </a:pPr>
            <a:r>
              <a:rPr lang="en-US" sz="2800" dirty="0" smtClean="0"/>
              <a:t>	CANDIDATE KEY (SYMBOL)</a:t>
            </a:r>
          </a:p>
          <a:p>
            <a:pPr>
              <a:buFont typeface="Wingdings" pitchFamily="2" charset="2"/>
              <a:buNone/>
            </a:pPr>
            <a:r>
              <a:rPr lang="en-US" sz="2800" dirty="0" smtClean="0"/>
              <a:t>	CANDIDATE KEY (NUMBER)</a:t>
            </a:r>
          </a:p>
          <a:p>
            <a:pPr>
              <a:buFont typeface="Wingdings" pitchFamily="2" charset="2"/>
              <a:buNone/>
            </a:pPr>
            <a:endParaRPr lang="el-GR" sz="28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200" dirty="0"/>
              <a:t>Σχεσιακή ακεραιότητα δεδομένων: υποψήφια κλειδιά και άλλα σχετικά θέματα</a:t>
            </a:r>
            <a:endParaRPr lang="en-US" sz="12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Βάσεις Δεδομένων&amp;quot;&quot;/&gt;&lt;property id=&quot;20307&quot; value=&quot;256&quot;/&gt;&lt;/object&gt;&lt;object type=&quot;3&quot; unique_id=&quot;10004&quot;&gt;&lt;property id=&quot;20148&quot; value=&quot;5&quot;/&gt;&lt;property id=&quot;20300&quot; value=&quot;Slide 2 - &amp;quot;Άδειες Χρήσης&amp;quot;&quot;/&gt;&lt;property id=&quot;20307&quot; value=&quot;257&quot;/&gt;&lt;/object&gt;&lt;object type=&quot;3&quot; unique_id=&quot;10005&quot;&gt;&lt;property id=&quot;20148&quot; value=&quot;5&quot;/&gt;&lt;property id=&quot;20300&quot; value=&quot;Slide 3 - &amp;quot;Χρηματοδότηση&amp;quot;&quot;/&gt;&lt;property id=&quot;20307&quot; value=&quot;259&quot;/&gt;&lt;/object&gt;&lt;object type=&quot;3&quot; unique_id=&quot;10006&quot;&gt;&lt;property id=&quot;20148&quot; value=&quot;5&quot;/&gt;&lt;property id=&quot;20300&quot; value=&quot;Slide 4 - &amp;quot;Σκοποί  ενότητας&amp;quot;&quot;/&gt;&lt;property id=&quot;20307&quot; value=&quot;261&quot;/&gt;&lt;/object&gt;&lt;object type=&quot;3&quot; unique_id=&quot;10007&quot;&gt;&lt;property id=&quot;20148&quot; value=&quot;5&quot;/&gt;&lt;property id=&quot;20300&quot; value=&quot;Slide 5 - &amp;quot;Περιεχόμενα ενότητας&amp;quot;&quot;/&gt;&lt;property id=&quot;20307&quot; value=&quot;262&quot;/&gt;&lt;/object&gt;&lt;object type=&quot;3&quot; unique_id=&quot;10008&quot;&gt;&lt;property id=&quot;20148&quot; value=&quot;5&quot;/&gt;&lt;property id=&quot;20300&quot; value=&quot;Slide 6 - &amp;quot;Κανόνες ακεραιότητας&amp;quot;&quot;/&gt;&lt;property id=&quot;20307&quot; value=&quot;264&quot;/&gt;&lt;/object&gt;&lt;object type=&quot;3&quot; unique_id=&quot;10009&quot;&gt;&lt;property id=&quot;20148&quot; value=&quot;5&quot;/&gt;&lt;property id=&quot;20300&quot; value=&quot;Slide 7 - &amp;quot;Υποψήφιο κλειδί&amp;quot;&quot;/&gt;&lt;property id=&quot;20307&quot; value=&quot;266&quot;/&gt;&lt;/object&gt;&lt;object type=&quot;3&quot; unique_id=&quot;10010&quot;&gt;&lt;property id=&quot;20148&quot; value=&quot;5&quot;/&gt;&lt;property id=&quot;20300&quot; value=&quot;Slide 8 - &amp;quot;Ορισμός-υποψήφιου-κλειδιού&amp;quot;&quot;/&gt;&lt;property id=&quot;20307&quot; value=&quot;265&quot;/&gt;&lt;/object&gt;&lt;object type=&quot;3&quot; unique_id=&quot;10011&quot;&gt;&lt;property id=&quot;20148&quot; value=&quot;5&quot;/&gt;&lt;property id=&quot;20300&quot; value=&quot;Slide 9 - &amp;quot;Παράδειγμα σχέσης με περισσότερα από ένα υποψήφια κλειδιά&amp;quot;&quot;/&gt;&lt;property id=&quot;20307&quot; value=&quot;274&quot;/&gt;&lt;/object&gt;&lt;object type=&quot;3&quot; unique_id=&quot;10012&quot;&gt;&lt;property id=&quot;20148&quot; value=&quot;5&quot;/&gt;&lt;property id=&quot;20300&quot; value=&quot;Slide 10 - &amp;quot;Απλό και σύνθετο  υποψήφιο κλειδί&amp;quot;&quot;/&gt;&lt;property id=&quot;20307&quot; value=&quot;288&quot;/&gt;&lt;/object&gt;&lt;object type=&quot;3&quot; unique_id=&quot;10013&quot;&gt;&lt;property id=&quot;20148&quot; value=&quot;5&quot;/&gt;&lt;property id=&quot;20300&quot; value=&quot;Slide 11 - &amp;quot;Σε τι χρειάζονται τα υποψήφια κλειδιά;&amp;quot;&quot;/&gt;&lt;property id=&quot;20307&quot; value=&quot;277&quot;/&gt;&lt;/object&gt;&lt;object type=&quot;3&quot; unique_id=&quot;10014&quot;&gt;&lt;property id=&quot;20148&quot; value=&quot;5&quot;/&gt;&lt;property id=&quot;20300&quot; value=&quot;Slide 12 - &amp;quot;Πρωτεύοντα και εναλλακτικά κλειδιά&amp;quot;&quot;/&gt;&lt;property id=&quot;20307&quot; value=&quot;269&quot;/&gt;&lt;/object&gt;&lt;object type=&quot;3&quot; unique_id=&quot;10015&quot;&gt;&lt;property id=&quot;20148&quot; value=&quot;5&quot;/&gt;&lt;property id=&quot;20300&quot; value=&quot;Slide 13 - &amp;quot;Ξένο κλειδί&amp;quot;&quot;/&gt;&lt;property id=&quot;20307&quot; value=&quot;278&quot;/&gt;&lt;/object&gt;&lt;object type=&quot;3&quot; unique_id=&quot;10016&quot;&gt;&lt;property id=&quot;20148&quot; value=&quot;5&quot;/&gt;&lt;property id=&quot;20300&quot; value=&quot;Slide 14 - &amp;quot;Παρατηρήσεις στο ξένο κλειδί (1 από 3&amp;quot;&quot;/&gt;&lt;property id=&quot;20307&quot; value=&quot;270&quot;/&gt;&lt;/object&gt;&lt;object type=&quot;3&quot; unique_id=&quot;10017&quot;&gt;&lt;property id=&quot;20148&quot; value=&quot;5&quot;/&gt;&lt;property id=&quot;20300&quot; value=&quot;Slide 15 - &amp;quot;Παρατηρήσεις στο ξένο κλειδί (2 από 3&amp;quot;&quot;/&gt;&lt;property id=&quot;20307&quot; value=&quot;272&quot;/&gt;&lt;/object&gt;&lt;object type=&quot;3&quot; unique_id=&quot;10018&quot;&gt;&lt;property id=&quot;20148&quot; value=&quot;5&quot;/&gt;&lt;property id=&quot;20300&quot; value=&quot;Slide 16 - &amp;quot;Παρατηρήσεις στο ξένο κλειδί (3 από 3&amp;quot;&quot;/&gt;&lt;property id=&quot;20307&quot; value=&quot;279&quot;/&gt;&lt;/object&gt;&lt;object type=&quot;3&quot; unique_id=&quot;10019&quot;&gt;&lt;property id=&quot;20148&quot; value=&quot;5&quot;/&gt;&lt;property id=&quot;20300&quot; value=&quot;Slide 17 - &amp;quot;Ακεραιότητα αναφορών και αναφορική δέσμευση (1 από 2)&amp;quot;&quot;/&gt;&lt;property id=&quot;20307&quot; value=&quot;273&quot;/&gt;&lt;/object&gt;&lt;object type=&quot;3&quot; unique_id=&quot;10020&quot;&gt;&lt;property id=&quot;20148&quot; value=&quot;5&quot;/&gt;&lt;property id=&quot;20300&quot; value=&quot;Slide 18 - &amp;quot;Ακεραιότητα αναφορών και αναφορική δέσμευση (2 από 2)&amp;quot;&quot;/&gt;&lt;property id=&quot;20307&quot; value=&quot;281&quot;/&gt;&lt;/object&gt;&lt;object type=&quot;3&quot; unique_id=&quot;10021&quot;&gt;&lt;property id=&quot;20148&quot; value=&quot;5&quot;/&gt;&lt;property id=&quot;20300&quot; value=&quot;Slide 19 - &amp;quot;Διάγραμμα αναφορών&amp;quot;&quot;/&gt;&lt;property id=&quot;20307&quot; value=&quot;284&quot;/&gt;&lt;/object&gt;&lt;object type=&quot;3&quot; unique_id=&quot;10022&quot;&gt;&lt;property id=&quot;20148&quot; value=&quot;5&quot;/&gt;&lt;property id=&quot;20300&quot; value=&quot;Slide 20 - &amp;quot;Σύνταξη του ορισμού ενός ξένου κλειδιού&amp;quot;&quot;/&gt;&lt;property id=&quot;20307&quot; value=&quot;282&quot;/&gt;&lt;/object&gt;&lt;object type=&quot;3&quot; unique_id=&quot;10023&quot;&gt;&lt;property id=&quot;20148&quot; value=&quot;5&quot;/&gt;&lt;property id=&quot;20300&quot; value=&quot;Slide 21 - &amp;quot;Κανόνας ακεραιότητας των αναφορών&amp;quot;&quot;/&gt;&lt;property id=&quot;20307&quot; value=&quot;283&quot;/&gt;&lt;/object&gt;&lt;object type=&quot;3&quot; unique_id=&quot;10024&quot;&gt;&lt;property id=&quot;20148&quot; value=&quot;5&quot;/&gt;&lt;property id=&quot;20300&quot; value=&quot;Slide 22 - &amp;quot;Κανόνες ξένων κλειδιών&amp;quot;&quot;/&gt;&lt;property id=&quot;20307&quot; value=&quot;285&quot;/&gt;&lt;/object&gt;&lt;object type=&quot;3&quot; unique_id=&quot;10025&quot;&gt;&lt;property id=&quot;20148&quot; value=&quot;5&quot;/&gt;&lt;property id=&quot;20300&quot; value=&quot;Slide 23 - &amp;quot;Για κάθε ξένο κλειδί υπάρχουν δύο γενικά ζητήματα που πρέπει να απαντηθούν (1 από 2)&amp;quot;&quot;/&gt;&lt;property id=&quot;20307&quot; value=&quot;289&quot;/&gt;&lt;/object&gt;&lt;object type=&quot;3&quot; unique_id=&quot;10026&quot;&gt;&lt;property id=&quot;20148&quot; value=&quot;5&quot;/&gt;&lt;property id=&quot;20300&quot; value=&quot;Slide 24 - &amp;quot;Για κάθε ξένο κλειδί υπάρχουν δύο γενικά ζητήματα που πρέπει να απαντηθούν (1 από 2)&amp;quot;&quot;/&gt;&lt;property id=&quot;20307&quot; value=&quot;308&quot;/&gt;&lt;/object&gt;&lt;object type=&quot;3&quot; unique_id=&quot;10027&quot;&gt;&lt;property id=&quot;20148&quot; value=&quot;5&quot;/&gt;&lt;property id=&quot;20300&quot; value=&quot;Slide 25 - &amp;quot;Επέκταση της σύνταξης του ορισμού ενός ξένου κλειδιού&amp;quot;&quot;/&gt;&lt;property id=&quot;20307&quot; value=&quot;290&quot;/&gt;&lt;/object&gt;&lt;object type=&quot;3&quot; unique_id=&quot;10028&quot;&gt;&lt;property id=&quot;20148&quot; value=&quot;5&quot;/&gt;&lt;property id=&quot;20300&quot; value=&quot;Slide 26 - &amp;quot;Τα null&amp;quot;&quot;/&gt;&lt;property id=&quot;20307&quot; value=&quot;291&quot;/&gt;&lt;/object&gt;&lt;object type=&quot;3&quot; unique_id=&quot;10029&quot;&gt;&lt;property id=&quot;20148&quot; value=&quot;5&quot;/&gt;&lt;property id=&quot;20300&quot; value=&quot;Slide 27 - &amp;quot;Ακεραιότητα των οντοτήτων&amp;quot;&quot;/&gt;&lt;property id=&quot;20307&quot; value=&quot;292&quot;/&gt;&lt;/object&gt;&lt;object type=&quot;3&quot; unique_id=&quot;10030&quot;&gt;&lt;property id=&quot;20148&quot; value=&quot;5&quot;/&gt;&lt;property id=&quot;20300&quot; value=&quot;Slide 28 - &amp;quot;Υποψήφια κλειδιά και null&amp;quot;&quot;/&gt;&lt;property id=&quot;20307&quot; value=&quot;293&quot;/&gt;&lt;/object&gt;&lt;object type=&quot;3&quot; unique_id=&quot;10031&quot;&gt;&lt;property id=&quot;20148&quot; value=&quot;5&quot;/&gt;&lt;property id=&quot;20300&quot; value=&quot;Slide 29 - &amp;quot;Ξένα κλειδιά και null&amp;quot;&quot;/&gt;&lt;property id=&quot;20307&quot; value=&quot;294&quot;/&gt;&lt;/object&gt;&lt;object type=&quot;3&quot; unique_id=&quot;10032&quot;&gt;&lt;property id=&quot;20148&quot; value=&quot;5&quot;/&gt;&lt;property id=&quot;20300&quot; value=&quot;Slide 30 - &amp;quot;Ο κανόνας των null&amp;quot;&quot;/&gt;&lt;property id=&quot;20307&quot; value=&quot;295&quot;/&gt;&lt;/object&gt;&lt;object type=&quot;3&quot; unique_id=&quot;10033&quot;&gt;&lt;property id=&quot;20148&quot; value=&quot;5&quot;/&gt;&lt;property id=&quot;20300&quot; value=&quot;Slide 31 - &amp;quot;Το σχεσιακό μοντέλο έχει τρία χαρακτηριστικά ακεραιότητας&amp;quot;&quot;/&gt;&lt;property id=&quot;20307&quot; value=&quot;296&quot;/&gt;&lt;/object&gt;&lt;object type=&quot;3&quot; unique_id=&quot;10034&quot;&gt;&lt;property id=&quot;20148&quot; value=&quot;5&quot;/&gt;&lt;property id=&quot;20300&quot; value=&quot;Slide 32 - &amp;quot;Η βάση δεδομένων προμηθευτών, εξαρτημάτων, έργων και αποστολών (1 από 2)&amp;quot;&quot;/&gt;&lt;property id=&quot;20307&quot; value=&quot;297&quot;/&gt;&lt;/object&gt;&lt;object type=&quot;3&quot; unique_id=&quot;10035&quot;&gt;&lt;property id=&quot;20148&quot; value=&quot;5&quot;/&gt;&lt;property id=&quot;20300&quot; value=&quot;Slide 33 - &amp;quot;Η βάση δεδομένων προμηθευτών, εξαρτημάτων, έργων και αποστολών (2 από 2)&amp;quot;&quot;/&gt;&lt;property id=&quot;20307&quot; value=&quot;298&quot;/&gt;&lt;/object&gt;&lt;object type=&quot;3&quot; unique_id=&quot;10036&quot;&gt;&lt;property id=&quot;20148&quot; value=&quot;5&quot;/&gt;&lt;property id=&quot;20300&quot; value=&quot;Slide 34 - &amp;quot;Ορισμός δεδομένων για τη βάση δεδομένων προμηθευτών εξαρτημάτων και έργων (1 από 4)&amp;quot;&quot;/&gt;&lt;property id=&quot;20307&quot; value=&quot;299&quot;/&gt;&lt;/object&gt;&lt;object type=&quot;3&quot; unique_id=&quot;10037&quot;&gt;&lt;property id=&quot;20148&quot; value=&quot;5&quot;/&gt;&lt;property id=&quot;20300&quot; value=&quot;Slide 35 - &amp;quot;Ορισμός δεδομένων για τη βάση δεδομένων προμηθευτών εξαρτημάτων και έργων (2 από 4)&amp;quot;&quot;/&gt;&lt;property id=&quot;20307&quot; value=&quot;300&quot;/&gt;&lt;/object&gt;&lt;object type=&quot;3&quot; unique_id=&quot;10038&quot;&gt;&lt;property id=&quot;20148&quot; value=&quot;5&quot;/&gt;&lt;property id=&quot;20300&quot; value=&quot;Slide 36 - &amp;quot;Ορισμός δεδομένων για τη βάση δεδομένων προμηθευτών εξαρτημάτων και έργων (3 από 4)&amp;quot;&quot;/&gt;&lt;property id=&quot;20307&quot; value=&quot;301&quot;/&gt;&lt;/object&gt;&lt;object type=&quot;3&quot; unique_id=&quot;10039&quot;&gt;&lt;property id=&quot;20148&quot; value=&quot;5&quot;/&gt;&lt;property id=&quot;20300&quot; value=&quot;Slide 37 - &amp;quot;Ορισμός δεδομένων για τη βάση δεδομένων προμηθευτών εξαρτημάτων και έργων (4 από 4)&amp;quot;&quot;/&gt;&lt;property id=&quot;20307&quot; value=&quot;302&quot;/&gt;&lt;/object&gt;&lt;object type=&quot;3&quot; unique_id=&quot;10040&quot;&gt;&lt;property id=&quot;20148&quot; value=&quot;5&quot;/&gt;&lt;property id=&quot;20300&quot; value=&quot;Slide 38 - &amp;quot;Ασκήσεις (1 από 3)&amp;quot;&quot;/&gt;&lt;property id=&quot;20307&quot; value=&quot;309&quot;/&gt;&lt;/object&gt;&lt;object type=&quot;3&quot; unique_id=&quot;10041&quot;&gt;&lt;property id=&quot;20148&quot; value=&quot;5&quot;/&gt;&lt;property id=&quot;20300&quot; value=&quot;Slide 39 - &amp;quot;Ασκήσεις (2 από 3)&amp;quot;&quot;/&gt;&lt;property id=&quot;20307&quot; value=&quot;310&quot;/&gt;&lt;/object&gt;&lt;object type=&quot;3&quot; unique_id=&quot;10042&quot;&gt;&lt;property id=&quot;20148&quot; value=&quot;5&quot;/&gt;&lt;property id=&quot;20300&quot; value=&quot;Slide 40 - &amp;quot;Ασκήσεις (3 από 3)&amp;quot;&quot;/&gt;&lt;property id=&quot;20307&quot; value=&quot;311&quot;/&gt;&lt;/object&gt;&lt;object type=&quot;3&quot; unique_id=&quot;10043&quot;&gt;&lt;property id=&quot;20148&quot; value=&quot;5&quot;/&gt;&lt;property id=&quot;20300&quot; value=&quot;Slide 41 - &amp;quot;Τέλος Ενότητας&amp;quot;&quot;/&gt;&lt;property id=&quot;20307&quot; value=&quot;280&quot;/&gt;&lt;/object&gt;&lt;/object&gt;&lt;object type=&quot;8&quot; unique_id=&quot;10086&quot;&gt;&lt;/object&gt;&lt;/object&gt;&lt;/database&gt;"/>
  <p:tag name="MMPROD_NEXTUNIQUEID" val="10009"/>
  <p:tag name="SECTOMILLISECCONVERTED" val="1"/>
  <p:tag name="ZHAW.ACCESSIBILITYADDIN.CHECKTIMEDATE" val="2/14/2014 12:05:45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11,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7,10,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20,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6,9,10,7,5,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8,9,6,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10,8,2,6,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6,8,5,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6,2,5,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6,24,5,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6,7,5,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1,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7251F89-449B-40FE-8EF4-434986FC03F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5185</TotalTime>
  <Words>2691</Words>
  <Application>Microsoft Office PowerPoint</Application>
  <PresentationFormat>Προβολή στην οθόνη (4:3)</PresentationFormat>
  <Paragraphs>563</Paragraphs>
  <Slides>41</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Βάσεις Δεδομένων Ι</vt:lpstr>
      <vt:lpstr>Άδειες Χρήσης</vt:lpstr>
      <vt:lpstr>Χρηματοδότηση </vt:lpstr>
      <vt:lpstr>Σκοποί  ενότητας</vt:lpstr>
      <vt:lpstr>Περιεχόμενα ενότητας</vt:lpstr>
      <vt:lpstr>Κανόνες ακεραιότητας</vt:lpstr>
      <vt:lpstr>Υποψήφιο κλειδί</vt:lpstr>
      <vt:lpstr>Ορισμός-υποψήφιου-κλειδιού</vt:lpstr>
      <vt:lpstr>Παράδειγμα σχέσης με περισσότερα από ένα υποψήφια κλειδιά</vt:lpstr>
      <vt:lpstr>Απλό και σύνθετο  υποψήφιο κλειδί</vt:lpstr>
      <vt:lpstr>Σε τι χρειάζονται τα υποψήφια κλειδιά;</vt:lpstr>
      <vt:lpstr>Πρωτεύοντα και εναλλακτικά κλειδιά</vt:lpstr>
      <vt:lpstr>Ξένο κλειδί</vt:lpstr>
      <vt:lpstr>Παρατηρήσεις στο ξένο κλειδί  (1 από 3)</vt:lpstr>
      <vt:lpstr>Παρατηρήσεις στο ξένο κλειδί  (2 από 3)</vt:lpstr>
      <vt:lpstr>Παρατηρήσεις στο ξένο κλειδί  (3 από 3)</vt:lpstr>
      <vt:lpstr>Ακεραιότητα αναφορών και αναφορική δέσμευση (1 από 2)</vt:lpstr>
      <vt:lpstr>Ακεραιότητα αναφορών και αναφορική δέσμευση (2 από 2)</vt:lpstr>
      <vt:lpstr>Διάγραμμα αναφορών</vt:lpstr>
      <vt:lpstr>Σύνταξη του ορισμού ενός ξένου κλειδιού</vt:lpstr>
      <vt:lpstr>Κανόνας ακεραιότητας των αναφορών</vt:lpstr>
      <vt:lpstr>Κανόνες ξένων κλειδιών</vt:lpstr>
      <vt:lpstr>Για κάθε ξένο κλειδί υπάρχουν δύο γενικά ζητήματα που πρέπει να απαντηθούν (1 από 2)</vt:lpstr>
      <vt:lpstr>Για κάθε ξένο κλειδί υπάρχουν δύο γενικά ζητήματα που πρέπει να απαντηθούν (2 από 2)</vt:lpstr>
      <vt:lpstr>Επέκταση της σύνταξης του ορισμού ενός ξένου κλειδιού</vt:lpstr>
      <vt:lpstr>Τα null</vt:lpstr>
      <vt:lpstr>Ακεραιότητα των οντοτήτων</vt:lpstr>
      <vt:lpstr>Υποψήφια κλειδιά και null</vt:lpstr>
      <vt:lpstr>Ξένα κλειδιά και null</vt:lpstr>
      <vt:lpstr>Ο κανόνας των null</vt:lpstr>
      <vt:lpstr>Το σχεσιακό μοντέλο έχει τρία χαρακτηριστικά ακεραιότητας</vt:lpstr>
      <vt:lpstr>Η βάση δεδομένων προμηθευτών (S), εξαρτημάτων (P), έργων (J) και αποστολών (SPJ) (1 από 3)</vt:lpstr>
      <vt:lpstr>Η βάση δεδομένων προμηθευτών (S), εξαρτημάτων (P), έργων (J) και αποστολών (SPJ) (2 από 3)</vt:lpstr>
      <vt:lpstr>Η βάση δεδομένων προμηθευτών (S), εξαρτημάτων (P), έργων (J) και αποστολών (SPJ) (3 από 3)</vt:lpstr>
      <vt:lpstr>Ορισμός δεδομένων για τη βάση δεδομένων προμηθευτών εξαρτημάτων και έργων (1 από 3)</vt:lpstr>
      <vt:lpstr>Ορισμός δεδομένων για τη βάση δεδομένων προμηθευτών εξαρτημάτων και έργων (2 από 3)</vt:lpstr>
      <vt:lpstr>Ορισμός δεδομένων για τη βάση δεδομένων προμηθευτών εξαρτημάτων και έργων (3 από 3)</vt:lpstr>
      <vt:lpstr>Ασκήσεις (1 από 3)</vt:lpstr>
      <vt:lpstr>Ασκήσεις (2 από 3)</vt:lpstr>
      <vt:lpstr>Ασκήσεις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Σχεσιακή ακεραιότητα δεδομένων: υποψήφια κλειδιά και άλλα σχετικά θέματα</dc:title>
  <dc:creator>Γεωργία Γκαράνη</dc:creator>
  <cp:keywords>Βάσεις Δεδομένων, Σχεσιακή ακεραιότητα δεδομένων: υποψήφια κλειδιά και άλλα σχετικά θέματα, Υποψήφια κλειδιά, Πρωτεύοντα κλειδιά και εναλλακτικά κλειδιά, Ξένα κλειδιά, Null.</cp:keywords>
  <cp:lastModifiedBy>Alex</cp:lastModifiedBy>
  <cp:revision>407</cp:revision>
  <dcterms:created xsi:type="dcterms:W3CDTF">2012-09-06T09:03:05Z</dcterms:created>
  <dcterms:modified xsi:type="dcterms:W3CDTF">2014-02-14T10:06:19Z</dcterms:modified>
</cp:coreProperties>
</file>