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1" r:id="rId3"/>
    <p:sldId id="263" r:id="rId4"/>
    <p:sldId id="264" r:id="rId5"/>
    <p:sldId id="269" r:id="rId6"/>
    <p:sldId id="267" r:id="rId7"/>
    <p:sldId id="265" r:id="rId8"/>
    <p:sldId id="258" r:id="rId9"/>
    <p:sldId id="260" r:id="rId10"/>
    <p:sldId id="25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2" r:id="rId20"/>
    <p:sldId id="257" r:id="rId21"/>
    <p:sldId id="261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EC8B-C33F-440E-9B68-525C766315E4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42BC4-80A8-469C-8017-F9C982D9E6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87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42BC4-80A8-469C-8017-F9C982D9E64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76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6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57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50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69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0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59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4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06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42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26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36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0CFA6B-BACA-4258-B7FC-DB9B55235D40}" type="datetimeFigureOut">
              <a:rPr lang="el-GR" smtClean="0"/>
              <a:t>24/2/2018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C2B039-8DD6-4856-A1B6-6111E3CB76E5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97280" y="-641445"/>
            <a:ext cx="10058400" cy="49665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Education and Inclusion Programs for Cerebral Palsy 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dirty="0" smtClean="0"/>
              <a:t>in </a:t>
            </a:r>
            <a:r>
              <a:rPr lang="en-US" sz="3600" dirty="0" smtClean="0"/>
              <a:t>Greece 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97280" y="4005244"/>
            <a:ext cx="10058400" cy="1143000"/>
          </a:xfrm>
        </p:spPr>
        <p:txBody>
          <a:bodyPr>
            <a:noAutofit/>
          </a:bodyPr>
          <a:lstStyle/>
          <a:p>
            <a:pPr marL="91440" lvl="0" indent="-91440">
              <a:buClr>
                <a:srgbClr val="E48312"/>
              </a:buClr>
              <a:buFont typeface="Calibri" panose="020F0502020204030204" pitchFamily="34" charset="0"/>
              <a:buChar char=" "/>
            </a:pPr>
            <a:r>
              <a:rPr lang="en-US" sz="2800" b="1" cap="none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</a:p>
          <a:p>
            <a:pPr marL="91440" lvl="0" indent="-91440">
              <a:buClr>
                <a:srgbClr val="E48312"/>
              </a:buClr>
              <a:buFont typeface="Calibri" panose="020F0502020204030204" pitchFamily="34" charset="0"/>
              <a:buChar char=" "/>
            </a:pPr>
            <a:r>
              <a:rPr lang="en-US" sz="2800" b="1" cap="none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Dr</a:t>
            </a:r>
            <a:r>
              <a:rPr lang="en-US" sz="2800" b="1" cap="none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. </a:t>
            </a:r>
            <a:r>
              <a:rPr lang="en-US" sz="2800" b="1" cap="none" spc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Ioulia</a:t>
            </a:r>
            <a:r>
              <a:rPr lang="en-US" sz="2800" b="1" cap="none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n-US" sz="2800" b="1" cap="none" spc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Nisiotou</a:t>
            </a:r>
            <a:endParaRPr lang="en-US" sz="2800" b="1" cap="none" spc="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Calibri" panose="020F0502020204030204" pitchFamily="34" charset="0"/>
              <a:buChar char=" "/>
            </a:pPr>
            <a:r>
              <a:rPr lang="en-US" sz="2800" cap="none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Special </a:t>
            </a:r>
            <a:r>
              <a:rPr lang="en-US" sz="2800" cap="none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Education Department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Calibri" panose="020F0502020204030204" pitchFamily="34" charset="0"/>
              <a:buChar char=" "/>
            </a:pPr>
            <a:r>
              <a:rPr lang="en-US" sz="2800" cap="none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University of Thessaly, Volos, Greece</a:t>
            </a:r>
          </a:p>
          <a:p>
            <a:pPr marL="91440" lvl="0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Font typeface="Calibri" panose="020F0502020204030204" pitchFamily="34" charset="0"/>
              <a:buChar char=" "/>
            </a:pPr>
            <a:r>
              <a:rPr lang="en-US" sz="2800" cap="none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email</a:t>
            </a:r>
            <a:r>
              <a:rPr lang="en-US" sz="2800" cap="none" spc="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: </a:t>
            </a:r>
            <a:r>
              <a:rPr lang="en-US" sz="2800" cap="none" spc="0" dirty="0">
                <a:solidFill>
                  <a:srgbClr val="0070C0"/>
                </a:solidFill>
                <a:latin typeface="Calibri" panose="020F0502020204030204"/>
              </a:rPr>
              <a:t>nisiotou@uth.gr</a:t>
            </a:r>
            <a:endParaRPr lang="el-GR" sz="2800" cap="none" spc="0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87" y="996287"/>
            <a:ext cx="2559951" cy="21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 years of activity and research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771863" cy="133911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01" y="1879706"/>
            <a:ext cx="1937982" cy="14287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3509170"/>
            <a:ext cx="2154749" cy="218492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48" y="1879706"/>
            <a:ext cx="2167008" cy="186179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33" y="4024810"/>
            <a:ext cx="2167009" cy="211668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2" y="4024810"/>
            <a:ext cx="1695450" cy="142875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67" y="2673098"/>
            <a:ext cx="2112264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Public Special Education schools in Greece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sz="2800" b="1" dirty="0" smtClean="0"/>
              <a:t>School year 2015-2016</a:t>
            </a:r>
          </a:p>
          <a:p>
            <a:r>
              <a:rPr lang="en-US" sz="2800" dirty="0" smtClean="0"/>
              <a:t>All education levels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415 students with mobility disorders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1416  students with multiple disabilities</a:t>
            </a:r>
          </a:p>
          <a:p>
            <a:endParaRPr lang="en-US" sz="2800" dirty="0" smtClean="0"/>
          </a:p>
          <a:p>
            <a:r>
              <a:rPr lang="en-US" sz="2800" dirty="0" smtClean="0"/>
              <a:t>Preschool education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36 students </a:t>
            </a:r>
            <a:r>
              <a:rPr lang="en-US" sz="2800" dirty="0">
                <a:solidFill>
                  <a:prstClr val="black"/>
                </a:solidFill>
              </a:rPr>
              <a:t>with </a:t>
            </a:r>
            <a:r>
              <a:rPr lang="en-US" sz="2800" dirty="0" smtClean="0">
                <a:solidFill>
                  <a:prstClr val="black"/>
                </a:solidFill>
              </a:rPr>
              <a:t>mobility disorders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142 </a:t>
            </a:r>
            <a:r>
              <a:rPr lang="en-US" sz="2800" dirty="0">
                <a:solidFill>
                  <a:prstClr val="black"/>
                </a:solidFill>
              </a:rPr>
              <a:t>students with multiple disabilities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779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250195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7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Public Special Education schools in Greece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01168" lvl="1" indent="0">
              <a:buNone/>
            </a:pPr>
            <a:r>
              <a:rPr lang="en-US" sz="2800" dirty="0" smtClean="0"/>
              <a:t>Primary schools</a:t>
            </a:r>
          </a:p>
          <a:p>
            <a:pPr marL="457200" lvl="1" indent="0">
              <a:buNone/>
            </a:pPr>
            <a:r>
              <a:rPr lang="en-US" sz="2800" dirty="0" smtClean="0"/>
              <a:t>     156  </a:t>
            </a:r>
            <a:r>
              <a:rPr lang="en-US" sz="2800" dirty="0" err="1" smtClean="0"/>
              <a:t>st.</a:t>
            </a:r>
            <a:r>
              <a:rPr lang="en-US" sz="2800" dirty="0" smtClean="0"/>
              <a:t> mobility disorder</a:t>
            </a:r>
          </a:p>
          <a:p>
            <a:pPr marL="457200" lvl="1" indent="0">
              <a:buNone/>
            </a:pPr>
            <a:r>
              <a:rPr lang="en-US" sz="2800" dirty="0" smtClean="0"/>
              <a:t>     660   </a:t>
            </a:r>
            <a:r>
              <a:rPr lang="en-US" sz="2800" dirty="0" err="1" smtClean="0"/>
              <a:t>st.</a:t>
            </a:r>
            <a:r>
              <a:rPr lang="en-US" sz="2800" dirty="0" smtClean="0"/>
              <a:t> multiple disabilities</a:t>
            </a:r>
          </a:p>
          <a:p>
            <a:pPr marL="201168" lvl="1" indent="0">
              <a:buNone/>
            </a:pPr>
            <a:r>
              <a:rPr lang="en-US" sz="2800" dirty="0" smtClean="0"/>
              <a:t>High school </a:t>
            </a:r>
          </a:p>
          <a:p>
            <a:pPr marL="457200" lvl="1" indent="0">
              <a:buNone/>
            </a:pPr>
            <a:r>
              <a:rPr lang="en-US" sz="2800" dirty="0" smtClean="0"/>
              <a:t>     48 </a:t>
            </a:r>
            <a:r>
              <a:rPr lang="en-US" sz="2800" dirty="0" err="1" smtClean="0"/>
              <a:t>st.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mobility </a:t>
            </a:r>
            <a:r>
              <a:rPr lang="en-US" sz="2800" dirty="0">
                <a:solidFill>
                  <a:prstClr val="black"/>
                </a:solidFill>
              </a:rPr>
              <a:t>disorder</a:t>
            </a:r>
          </a:p>
          <a:p>
            <a:pPr marL="457200" lvl="1" indent="0">
              <a:buNone/>
            </a:pPr>
            <a:r>
              <a:rPr lang="en-US" sz="2800" dirty="0" smtClean="0"/>
              <a:t>     69 </a:t>
            </a:r>
            <a:r>
              <a:rPr lang="en-US" sz="2800" dirty="0" err="1" smtClean="0"/>
              <a:t>st.</a:t>
            </a:r>
            <a:r>
              <a:rPr lang="en-US" sz="2800" dirty="0" smtClean="0"/>
              <a:t> multiple disabilities</a:t>
            </a:r>
          </a:p>
          <a:p>
            <a:pPr marL="201168" lvl="1" indent="0">
              <a:buNone/>
            </a:pPr>
            <a:r>
              <a:rPr lang="en-US" sz="2800" dirty="0" smtClean="0"/>
              <a:t>Lyceum</a:t>
            </a: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     24  </a:t>
            </a:r>
            <a:r>
              <a:rPr lang="en-US" sz="2800" dirty="0" err="1" smtClean="0"/>
              <a:t>st.</a:t>
            </a:r>
            <a:r>
              <a:rPr lang="en-US" sz="2800" dirty="0" smtClean="0"/>
              <a:t> mobility </a:t>
            </a:r>
            <a:r>
              <a:rPr lang="en-US" sz="2800" dirty="0"/>
              <a:t>disorder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     44  </a:t>
            </a:r>
            <a:r>
              <a:rPr lang="en-US" sz="2800" dirty="0" err="1" smtClean="0"/>
              <a:t>st.</a:t>
            </a:r>
            <a:r>
              <a:rPr lang="en-US" sz="2800" dirty="0" smtClean="0"/>
              <a:t> multiple </a:t>
            </a:r>
            <a:r>
              <a:rPr lang="en-US" sz="2800" dirty="0"/>
              <a:t>disabilities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2307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04741"/>
            <a:ext cx="9283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</a:t>
            </a:r>
            <a:r>
              <a:rPr kumimoji="0" lang="el-GR" altLang="el-G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Better</a:t>
            </a: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l-GR" altLang="el-G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first</a:t>
            </a: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</a:t>
            </a:r>
            <a:r>
              <a:rPr kumimoji="0" lang="el-GR" altLang="el-G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village</a:t>
            </a: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l-GR" altLang="el-G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than</a:t>
            </a: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l-GR" altLang="el-G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second</a:t>
            </a: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</a:t>
            </a:r>
            <a:r>
              <a:rPr kumimoji="0" lang="el-GR" altLang="el-G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Rome</a:t>
            </a:r>
            <a:r>
              <a:rPr kumimoji="0" lang="en-US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?</a:t>
            </a:r>
            <a:r>
              <a:rPr kumimoji="0" lang="el-GR" alt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Mainstream Schools</a:t>
            </a:r>
          </a:p>
          <a:p>
            <a:r>
              <a:rPr lang="en-US" sz="2800" dirty="0" smtClean="0"/>
              <a:t>Special Education Schools</a:t>
            </a:r>
          </a:p>
          <a:p>
            <a:r>
              <a:rPr lang="en-US" sz="2800" dirty="0" smtClean="0"/>
              <a:t>Inclusion classes</a:t>
            </a:r>
          </a:p>
          <a:p>
            <a:r>
              <a:rPr lang="en-US" sz="2800" dirty="0" smtClean="0"/>
              <a:t>Parallel support</a:t>
            </a:r>
            <a:endParaRPr lang="el-GR" sz="2800" dirty="0" smtClean="0"/>
          </a:p>
          <a:p>
            <a:r>
              <a:rPr lang="en-US" sz="2800" dirty="0" smtClean="0"/>
              <a:t>Collaborative practices between teachers</a:t>
            </a:r>
            <a:endParaRPr lang="el-GR" sz="2800" dirty="0" smtClean="0"/>
          </a:p>
          <a:p>
            <a:endParaRPr lang="el-GR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33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Special Education Teacher: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Individualization of teaching strategies</a:t>
            </a:r>
          </a:p>
          <a:p>
            <a:r>
              <a:rPr lang="en-US" sz="2800" dirty="0" smtClean="0"/>
              <a:t>Practices for </a:t>
            </a:r>
            <a:r>
              <a:rPr lang="en-US" sz="2800" dirty="0"/>
              <a:t>differentiation of the curriculum</a:t>
            </a:r>
          </a:p>
          <a:p>
            <a:r>
              <a:rPr lang="en-US" sz="2800" dirty="0"/>
              <a:t>Knowledge about specific difficulties and </a:t>
            </a:r>
            <a:r>
              <a:rPr lang="en-US" sz="2800" dirty="0" smtClean="0"/>
              <a:t>handicaps</a:t>
            </a:r>
            <a:endParaRPr lang="en-US" sz="2800" dirty="0"/>
          </a:p>
          <a:p>
            <a:pPr lvl="0"/>
            <a:r>
              <a:rPr lang="en-US" sz="2800" dirty="0"/>
              <a:t>Skills for assessing individual needs and </a:t>
            </a:r>
            <a:r>
              <a:rPr lang="en-US" sz="2800" dirty="0" smtClean="0"/>
              <a:t>abilities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Practices </a:t>
            </a:r>
            <a:r>
              <a:rPr lang="en-US" sz="2800" dirty="0">
                <a:solidFill>
                  <a:prstClr val="black"/>
                </a:solidFill>
              </a:rPr>
              <a:t>for  behavior analysis</a:t>
            </a:r>
          </a:p>
          <a:p>
            <a:endParaRPr lang="en-US" sz="28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91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Collaborative teaching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Supportive- parallel teaching</a:t>
            </a:r>
          </a:p>
          <a:p>
            <a:r>
              <a:rPr lang="en-US" sz="2800" dirty="0" smtClean="0"/>
              <a:t>Complementary- alternative teaching</a:t>
            </a:r>
          </a:p>
          <a:p>
            <a:r>
              <a:rPr lang="en-US" sz="2800" dirty="0" smtClean="0"/>
              <a:t>Group teaching </a:t>
            </a:r>
          </a:p>
          <a:p>
            <a:r>
              <a:rPr lang="en-US" sz="2800" dirty="0" smtClean="0"/>
              <a:t>Supportive educational activities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264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Differentiated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activities and programs : art </a:t>
            </a:r>
            <a:r>
              <a:rPr lang="en-US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science museums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archeological sites, excursions of  ecologic  interest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97282" y="1737360"/>
            <a:ext cx="4405496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/>
              <a:t>P</a:t>
            </a:r>
            <a:r>
              <a:rPr lang="en-US" sz="2800" dirty="0" smtClean="0"/>
              <a:t>edagogical and instructive  purpose and planning</a:t>
            </a:r>
          </a:p>
          <a:p>
            <a:r>
              <a:rPr lang="en-US" sz="2800" dirty="0" smtClean="0"/>
              <a:t>Opportunities for extra knowledges and experiences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nclusion and interaction with other students or adults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778" y="1764127"/>
            <a:ext cx="5652903" cy="4186575"/>
          </a:xfrm>
          <a:prstGeom prst="rect">
            <a:avLst/>
          </a:prstGeo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Differentiated activities and programs : museums, archeological sites, excursions of  ecologic 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interest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kern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kern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ome </a:t>
            </a:r>
            <a:r>
              <a:rPr lang="en-US" sz="2800" kern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students find it difficult to take </a:t>
            </a:r>
            <a:r>
              <a:rPr lang="en-US" sz="2800" kern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r>
              <a:rPr lang="el-GR" sz="2800" kern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l-GR" sz="2800" kern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find their place in the group, so planning activities should help the student to mobilize, actively participate and communicate with his classmates in a more relaxed environment than that of the class.</a:t>
            </a:r>
            <a:endParaRPr lang="el-GR" sz="280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39" y="2057401"/>
            <a:ext cx="4840925" cy="33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3200" cap="none" dirty="0" smtClean="0"/>
          </a:p>
          <a:p>
            <a:endParaRPr lang="en-US" sz="3200" cap="none" dirty="0"/>
          </a:p>
          <a:p>
            <a:r>
              <a:rPr lang="en-US" sz="3600" cap="none" spc="-50" dirty="0">
                <a:solidFill>
                  <a:prstClr val="black"/>
                </a:solidFill>
                <a:ea typeface="+mj-ea"/>
                <a:cs typeface="+mj-cs"/>
              </a:rPr>
              <a:t>Differentiated activities </a:t>
            </a:r>
            <a:r>
              <a:rPr lang="en-US" sz="3600" cap="none" spc="-50" dirty="0" smtClean="0">
                <a:solidFill>
                  <a:prstClr val="black"/>
                </a:solidFill>
                <a:ea typeface="+mj-ea"/>
                <a:cs typeface="+mj-cs"/>
              </a:rPr>
              <a:t>(3)</a:t>
            </a:r>
            <a:endParaRPr lang="en-US" sz="3200" cap="none" dirty="0" smtClean="0"/>
          </a:p>
          <a:p>
            <a:endParaRPr lang="en-US" sz="3200" cap="none" dirty="0"/>
          </a:p>
          <a:p>
            <a:r>
              <a:rPr lang="en-US" sz="3200" cap="none" dirty="0" smtClean="0"/>
              <a:t>Quality of programs for teaching arts, archeology, science, environment, but also modifications in order to maintain the interest of adolescents .....</a:t>
            </a:r>
            <a:endParaRPr lang="el-GR" sz="3200" cap="none" dirty="0"/>
          </a:p>
        </p:txBody>
      </p:sp>
      <p:pic>
        <p:nvPicPr>
          <p:cNvPr id="1026" name="Picture 2" descr="http://www.collegescholarships.org/images/cerebral-palsy-scholarship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9772" y="2155349"/>
            <a:ext cx="33051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Θέση εικόνας 6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998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ccessibility center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"PROSVASI"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("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ACCESS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")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at the University of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Thessaly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Facilitates the </a:t>
            </a:r>
            <a:r>
              <a:rPr lang="en-US" sz="2800" dirty="0"/>
              <a:t>physical, academic and social access of students with </a:t>
            </a:r>
            <a:r>
              <a:rPr lang="en-US" sz="2800" dirty="0" smtClean="0"/>
              <a:t>disabilities</a:t>
            </a:r>
          </a:p>
          <a:p>
            <a:r>
              <a:rPr lang="en-US" sz="2800" dirty="0" smtClean="0"/>
              <a:t>Offers information </a:t>
            </a:r>
            <a:r>
              <a:rPr lang="en-US" sz="2800" dirty="0"/>
              <a:t>and </a:t>
            </a:r>
            <a:r>
              <a:rPr lang="en-US" sz="2800" dirty="0" smtClean="0"/>
              <a:t>support to </a:t>
            </a:r>
            <a:r>
              <a:rPr lang="en-US" sz="2800" dirty="0"/>
              <a:t>students with disabilities in order to enhance their access and inclusion at the </a:t>
            </a:r>
            <a:r>
              <a:rPr lang="en-US" sz="2800" dirty="0" smtClean="0"/>
              <a:t>University </a:t>
            </a:r>
          </a:p>
          <a:p>
            <a:pPr marL="0" indent="0">
              <a:buNone/>
            </a:pPr>
            <a:r>
              <a:rPr lang="en-US" sz="2800" dirty="0" smtClean="0"/>
              <a:t> Informs </a:t>
            </a:r>
            <a:r>
              <a:rPr lang="en-US" sz="2800" dirty="0"/>
              <a:t>and </a:t>
            </a:r>
            <a:r>
              <a:rPr lang="en-US" sz="2800" dirty="0" smtClean="0"/>
              <a:t>helps the </a:t>
            </a:r>
            <a:r>
              <a:rPr lang="en-US" sz="2800" dirty="0"/>
              <a:t>faculty and administrative staff regarding </a:t>
            </a:r>
            <a:r>
              <a:rPr lang="en-US" sz="2800" dirty="0" smtClean="0"/>
              <a:t>         differentiating </a:t>
            </a:r>
            <a:r>
              <a:rPr lang="en-US" sz="2800" dirty="0"/>
              <a:t>and inclusive practices for students with disabilities. </a:t>
            </a:r>
            <a:endParaRPr lang="en-US" sz="2800" dirty="0" smtClean="0"/>
          </a:p>
          <a:p>
            <a:endParaRPr lang="en-US" sz="2800" dirty="0"/>
          </a:p>
          <a:p>
            <a:endParaRPr lang="en-US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1" y="5164683"/>
            <a:ext cx="90487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6276"/>
          <a:stretch/>
        </p:blipFill>
        <p:spPr>
          <a:xfrm>
            <a:off x="2093912" y="1851660"/>
            <a:ext cx="7488000" cy="295275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</a:t>
            </a:r>
            <a:r>
              <a:rPr lang="el-GR" dirty="0" smtClean="0"/>
              <a:t>ΛΕΠΑΠ- </a:t>
            </a:r>
            <a:r>
              <a:rPr lang="en-US" dirty="0" smtClean="0"/>
              <a:t>ELEPAP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idx="1"/>
          </p:nvPr>
        </p:nvSpPr>
        <p:spPr>
          <a:xfrm>
            <a:off x="110212" y="5148776"/>
            <a:ext cx="10515600" cy="662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ELEPAP operates six fully equipped Centers in Greece:</a:t>
            </a:r>
          </a:p>
          <a:p>
            <a:pPr marL="0" indent="0" algn="ctr">
              <a:buNone/>
            </a:pPr>
            <a:r>
              <a:rPr lang="en-US" sz="2400" dirty="0" smtClean="0"/>
              <a:t> Athens, Thessaloniki</a:t>
            </a:r>
            <a:r>
              <a:rPr lang="en-US" sz="2400" dirty="0" smtClean="0"/>
              <a:t>, Volos, </a:t>
            </a:r>
            <a:r>
              <a:rPr lang="en-US" sz="2400" dirty="0" smtClean="0"/>
              <a:t>Ioannina, </a:t>
            </a:r>
            <a:r>
              <a:rPr lang="en-US" sz="2400" dirty="0" smtClean="0"/>
              <a:t>Chania and </a:t>
            </a:r>
            <a:r>
              <a:rPr lang="en-US" sz="2400" dirty="0" err="1" smtClean="0"/>
              <a:t>Agrinio</a:t>
            </a:r>
            <a:r>
              <a:rPr lang="en-US" sz="2400" dirty="0" smtClean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290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“</a:t>
            </a:r>
            <a:r>
              <a:rPr lang="en-US" sz="3600" dirty="0" smtClean="0"/>
              <a:t>A school should not be a preparation for  life.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        A </a:t>
            </a:r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school should </a:t>
            </a:r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be </a:t>
            </a:r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life.”    </a:t>
            </a:r>
            <a:r>
              <a:rPr 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E. Hubbard 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58" y="1846263"/>
            <a:ext cx="6049210" cy="4022725"/>
          </a:xfrm>
        </p:spPr>
      </p:pic>
    </p:spTree>
    <p:extLst>
      <p:ext uri="{BB962C8B-B14F-4D97-AF65-F5344CB8AC3E}">
        <p14:creationId xmlns:p14="http://schemas.microsoft.com/office/powerpoint/2010/main" val="3558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https://youtu.be/ZrthwpJZZe8?t=47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750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ELEPAP-Rehabilitation for The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Disabled-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more than 80 years of history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ELEPAP supports the development of children with physical disabilities and developmental difficulties and provides support to their families.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ELEPAP offers a series of integrated intervention programs for infants, pre-school and school- age children.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Furthermore, ELEPAP cooperates with the Public Special School operating in its facilities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1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ELEPAP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therapeutic interventions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rograms of holistic approach, depending on the developmental needs and abilities of each child. </a:t>
            </a:r>
          </a:p>
          <a:p>
            <a:r>
              <a:rPr lang="en-US" sz="2800" dirty="0" smtClean="0"/>
              <a:t>Personal, team, and inter-disciplinary scientific programs. </a:t>
            </a:r>
          </a:p>
          <a:p>
            <a:r>
              <a:rPr lang="en-US" sz="2800" dirty="0" smtClean="0"/>
              <a:t>At  regular inter-disciplinary scientific consultations, each child’s progress is monitored, new targets are set and personal programs are created. </a:t>
            </a:r>
          </a:p>
          <a:p>
            <a:r>
              <a:rPr lang="en-US" sz="2800" dirty="0" smtClean="0"/>
              <a:t>The aim of all programs and interventions at ELEPAP is the reinforcement of motor, sensory, verbal, cognitive, social, emotional and intellectual development.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854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97280" y="-232011"/>
            <a:ext cx="10058400" cy="1969372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sz="3600" dirty="0" smtClean="0"/>
              <a:t>Infant Intervention program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1637731" y="1845734"/>
            <a:ext cx="3384645" cy="402336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T</a:t>
            </a:r>
            <a:r>
              <a:rPr lang="en-US" sz="2800" dirty="0" smtClean="0"/>
              <a:t>his is an individual treatment</a:t>
            </a:r>
            <a:r>
              <a:rPr lang="el-GR" sz="2800" dirty="0" smtClean="0"/>
              <a:t> </a:t>
            </a:r>
            <a:r>
              <a:rPr lang="en-US" sz="2800" dirty="0" smtClean="0"/>
              <a:t>program, addressed to infants up to 18 months and their families</a:t>
            </a:r>
            <a:r>
              <a:rPr lang="el-GR" sz="2800" dirty="0" smtClean="0"/>
              <a:t>,</a:t>
            </a:r>
            <a:r>
              <a:rPr lang="en-US" sz="2800" dirty="0" smtClean="0"/>
              <a:t> according to the needs of each child.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" name="Picture 3" descr="r0v0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1" y="1737361"/>
            <a:ext cx="3684895" cy="392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>
          <a:xfrm>
            <a:off x="7028596" y="1845735"/>
            <a:ext cx="4127083" cy="402336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20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Early Intervention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</a:t>
            </a:r>
          </a:p>
          <a:p>
            <a:r>
              <a:rPr lang="en-US" sz="2800" dirty="0" smtClean="0"/>
              <a:t> Holistic Educational Approach </a:t>
            </a:r>
          </a:p>
          <a:p>
            <a:pPr marL="0" indent="0">
              <a:buNone/>
            </a:pPr>
            <a:r>
              <a:rPr lang="en-US" sz="2800" dirty="0" smtClean="0"/>
              <a:t>•    Customized Teaching</a:t>
            </a:r>
          </a:p>
          <a:p>
            <a:pPr marL="0" indent="0">
              <a:buNone/>
            </a:pPr>
            <a:r>
              <a:rPr lang="en-US" sz="2800" dirty="0" smtClean="0"/>
              <a:t>•    Learning through experience</a:t>
            </a:r>
          </a:p>
          <a:p>
            <a:pPr marL="0" indent="0">
              <a:buNone/>
            </a:pPr>
            <a:r>
              <a:rPr lang="en-US" sz="2800" dirty="0" smtClean="0"/>
              <a:t>•    Group collaborating Teaching</a:t>
            </a:r>
          </a:p>
          <a:p>
            <a:pPr marL="0" indent="0">
              <a:buNone/>
            </a:pPr>
            <a:r>
              <a:rPr lang="en-US" sz="2800" dirty="0" smtClean="0"/>
              <a:t>•    Multisensory Approach</a:t>
            </a:r>
          </a:p>
          <a:p>
            <a:pPr marL="0" indent="0">
              <a:buNone/>
            </a:pPr>
            <a:r>
              <a:rPr lang="en-US" sz="2800" dirty="0" smtClean="0"/>
              <a:t>•    Interdisciplinary Teaching</a:t>
            </a:r>
            <a:endParaRPr lang="en-US" sz="2800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94220"/>
            <a:ext cx="5181600" cy="31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Gait and motion analysis center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59" y="1797490"/>
            <a:ext cx="6043967" cy="4351338"/>
          </a:xfrm>
        </p:spPr>
      </p:pic>
    </p:spTree>
    <p:extLst>
      <p:ext uri="{BB962C8B-B14F-4D97-AF65-F5344CB8AC3E}">
        <p14:creationId xmlns:p14="http://schemas.microsoft.com/office/powerpoint/2010/main" val="36588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Since 1972</a:t>
            </a:r>
            <a:endParaRPr lang="el-GR" sz="3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5" y="2947988"/>
            <a:ext cx="6657975" cy="1819275"/>
          </a:xfrm>
        </p:spPr>
      </p:pic>
    </p:spTree>
    <p:extLst>
      <p:ext uri="{BB962C8B-B14F-4D97-AF65-F5344CB8AC3E}">
        <p14:creationId xmlns:p14="http://schemas.microsoft.com/office/powerpoint/2010/main" val="32673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5" y="2105025"/>
            <a:ext cx="6238875" cy="3505200"/>
          </a:xfrm>
        </p:spPr>
      </p:pic>
    </p:spTree>
    <p:extLst>
      <p:ext uri="{BB962C8B-B14F-4D97-AF65-F5344CB8AC3E}">
        <p14:creationId xmlns:p14="http://schemas.microsoft.com/office/powerpoint/2010/main" val="435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616</Words>
  <Application>Microsoft Office PowerPoint</Application>
  <PresentationFormat>Ευρεία οθόνη</PresentationFormat>
  <Paragraphs>91</Paragraphs>
  <Slides>21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Ανασκόπηση</vt:lpstr>
      <vt:lpstr>Education and Inclusion Programs for Cerebral Palsy   in Greece </vt:lpstr>
      <vt:lpstr>EΛΕΠΑΠ- ELEPAP</vt:lpstr>
      <vt:lpstr>ELEPAP-Rehabilitation for The Disabled- more than 80 years of history</vt:lpstr>
      <vt:lpstr>  ELEPAP therapeutic interventions</vt:lpstr>
      <vt:lpstr> Infant Intervention program</vt:lpstr>
      <vt:lpstr>Early Intervention</vt:lpstr>
      <vt:lpstr>Gait and motion analysis center</vt:lpstr>
      <vt:lpstr>Since 1972</vt:lpstr>
      <vt:lpstr>Παρουσίαση του PowerPoint</vt:lpstr>
      <vt:lpstr>45 years of activity and research</vt:lpstr>
      <vt:lpstr>Public Special Education schools in Greece</vt:lpstr>
      <vt:lpstr>Public Special Education schools in Greece</vt:lpstr>
      <vt:lpstr>     Better first in the village than second in Rome?  </vt:lpstr>
      <vt:lpstr>Special Education Teacher:</vt:lpstr>
      <vt:lpstr>Collaborative teaching</vt:lpstr>
      <vt:lpstr>Differentiated activities and programs : art and science museums, archeological sites, excursions of  ecologic  interest</vt:lpstr>
      <vt:lpstr>Differentiated activities and programs : museums, archeological sites, excursions of  ecologic  interest (2)</vt:lpstr>
      <vt:lpstr>Παρουσίαση του PowerPoint</vt:lpstr>
      <vt:lpstr>Accessibility center "PROSVASI" ("ACCESS") at the University of Thessaly </vt:lpstr>
      <vt:lpstr>      “A school should not be a preparation for  life.           A school should  be life.”    E. Hubbard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47</cp:revision>
  <dcterms:created xsi:type="dcterms:W3CDTF">2018-02-22T21:33:54Z</dcterms:created>
  <dcterms:modified xsi:type="dcterms:W3CDTF">2018-02-24T04:59:21Z</dcterms:modified>
</cp:coreProperties>
</file>