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13D23E-2AA1-4EAC-A361-3B60304879E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E2DD1-1D7F-4412-98C3-D99EE1E5E971}" type="slidenum">
              <a:rPr lang="en-US" smtClean="0"/>
              <a:t>‹#›</a:t>
            </a:fld>
            <a:endParaRPr lang="en-US"/>
          </a:p>
        </p:txBody>
      </p:sp>
    </p:spTree>
    <p:extLst>
      <p:ext uri="{BB962C8B-B14F-4D97-AF65-F5344CB8AC3E}">
        <p14:creationId xmlns:p14="http://schemas.microsoft.com/office/powerpoint/2010/main" val="378548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3D23E-2AA1-4EAC-A361-3B60304879E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E2DD1-1D7F-4412-98C3-D99EE1E5E971}" type="slidenum">
              <a:rPr lang="en-US" smtClean="0"/>
              <a:t>‹#›</a:t>
            </a:fld>
            <a:endParaRPr lang="en-US"/>
          </a:p>
        </p:txBody>
      </p:sp>
    </p:spTree>
    <p:extLst>
      <p:ext uri="{BB962C8B-B14F-4D97-AF65-F5344CB8AC3E}">
        <p14:creationId xmlns:p14="http://schemas.microsoft.com/office/powerpoint/2010/main" val="247160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3D23E-2AA1-4EAC-A361-3B60304879E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E2DD1-1D7F-4412-98C3-D99EE1E5E971}" type="slidenum">
              <a:rPr lang="en-US" smtClean="0"/>
              <a:t>‹#›</a:t>
            </a:fld>
            <a:endParaRPr lang="en-US"/>
          </a:p>
        </p:txBody>
      </p:sp>
    </p:spTree>
    <p:extLst>
      <p:ext uri="{BB962C8B-B14F-4D97-AF65-F5344CB8AC3E}">
        <p14:creationId xmlns:p14="http://schemas.microsoft.com/office/powerpoint/2010/main" val="277708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3D23E-2AA1-4EAC-A361-3B60304879E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E2DD1-1D7F-4412-98C3-D99EE1E5E971}" type="slidenum">
              <a:rPr lang="en-US" smtClean="0"/>
              <a:t>‹#›</a:t>
            </a:fld>
            <a:endParaRPr lang="en-US"/>
          </a:p>
        </p:txBody>
      </p:sp>
    </p:spTree>
    <p:extLst>
      <p:ext uri="{BB962C8B-B14F-4D97-AF65-F5344CB8AC3E}">
        <p14:creationId xmlns:p14="http://schemas.microsoft.com/office/powerpoint/2010/main" val="423361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3D23E-2AA1-4EAC-A361-3B60304879E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E2DD1-1D7F-4412-98C3-D99EE1E5E971}" type="slidenum">
              <a:rPr lang="en-US" smtClean="0"/>
              <a:t>‹#›</a:t>
            </a:fld>
            <a:endParaRPr lang="en-US"/>
          </a:p>
        </p:txBody>
      </p:sp>
    </p:spTree>
    <p:extLst>
      <p:ext uri="{BB962C8B-B14F-4D97-AF65-F5344CB8AC3E}">
        <p14:creationId xmlns:p14="http://schemas.microsoft.com/office/powerpoint/2010/main" val="237489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13D23E-2AA1-4EAC-A361-3B60304879E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E2DD1-1D7F-4412-98C3-D99EE1E5E971}" type="slidenum">
              <a:rPr lang="en-US" smtClean="0"/>
              <a:t>‹#›</a:t>
            </a:fld>
            <a:endParaRPr lang="en-US"/>
          </a:p>
        </p:txBody>
      </p:sp>
    </p:spTree>
    <p:extLst>
      <p:ext uri="{BB962C8B-B14F-4D97-AF65-F5344CB8AC3E}">
        <p14:creationId xmlns:p14="http://schemas.microsoft.com/office/powerpoint/2010/main" val="220100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13D23E-2AA1-4EAC-A361-3B60304879E2}" type="datetimeFigureOut">
              <a:rPr lang="en-US" smtClean="0"/>
              <a:t>3/17/2015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E2DD1-1D7F-4412-98C3-D99EE1E5E971}" type="slidenum">
              <a:rPr lang="en-US" smtClean="0"/>
              <a:t>‹#›</a:t>
            </a:fld>
            <a:endParaRPr lang="en-US"/>
          </a:p>
        </p:txBody>
      </p:sp>
    </p:spTree>
    <p:extLst>
      <p:ext uri="{BB962C8B-B14F-4D97-AF65-F5344CB8AC3E}">
        <p14:creationId xmlns:p14="http://schemas.microsoft.com/office/powerpoint/2010/main" val="189794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13D23E-2AA1-4EAC-A361-3B60304879E2}" type="datetimeFigureOut">
              <a:rPr lang="en-US" smtClean="0"/>
              <a:t>3/17/2015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E2DD1-1D7F-4412-98C3-D99EE1E5E971}" type="slidenum">
              <a:rPr lang="en-US" smtClean="0"/>
              <a:t>‹#›</a:t>
            </a:fld>
            <a:endParaRPr lang="en-US"/>
          </a:p>
        </p:txBody>
      </p:sp>
    </p:spTree>
    <p:extLst>
      <p:ext uri="{BB962C8B-B14F-4D97-AF65-F5344CB8AC3E}">
        <p14:creationId xmlns:p14="http://schemas.microsoft.com/office/powerpoint/2010/main" val="223246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3D23E-2AA1-4EAC-A361-3B60304879E2}" type="datetimeFigureOut">
              <a:rPr lang="en-US" smtClean="0"/>
              <a:t>3/17/2015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E2DD1-1D7F-4412-98C3-D99EE1E5E971}" type="slidenum">
              <a:rPr lang="en-US" smtClean="0"/>
              <a:t>‹#›</a:t>
            </a:fld>
            <a:endParaRPr lang="en-US"/>
          </a:p>
        </p:txBody>
      </p:sp>
    </p:spTree>
    <p:extLst>
      <p:ext uri="{BB962C8B-B14F-4D97-AF65-F5344CB8AC3E}">
        <p14:creationId xmlns:p14="http://schemas.microsoft.com/office/powerpoint/2010/main" val="25499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3D23E-2AA1-4EAC-A361-3B60304879E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E2DD1-1D7F-4412-98C3-D99EE1E5E971}" type="slidenum">
              <a:rPr lang="en-US" smtClean="0"/>
              <a:t>‹#›</a:t>
            </a:fld>
            <a:endParaRPr lang="en-US"/>
          </a:p>
        </p:txBody>
      </p:sp>
    </p:spTree>
    <p:extLst>
      <p:ext uri="{BB962C8B-B14F-4D97-AF65-F5344CB8AC3E}">
        <p14:creationId xmlns:p14="http://schemas.microsoft.com/office/powerpoint/2010/main" val="285569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3D23E-2AA1-4EAC-A361-3B60304879E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E2DD1-1D7F-4412-98C3-D99EE1E5E971}" type="slidenum">
              <a:rPr lang="en-US" smtClean="0"/>
              <a:t>‹#›</a:t>
            </a:fld>
            <a:endParaRPr lang="en-US"/>
          </a:p>
        </p:txBody>
      </p:sp>
    </p:spTree>
    <p:extLst>
      <p:ext uri="{BB962C8B-B14F-4D97-AF65-F5344CB8AC3E}">
        <p14:creationId xmlns:p14="http://schemas.microsoft.com/office/powerpoint/2010/main" val="158038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3D23E-2AA1-4EAC-A361-3B60304879E2}" type="datetimeFigureOut">
              <a:rPr lang="en-US" smtClean="0"/>
              <a:t>3/17/2015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E2DD1-1D7F-4412-98C3-D99EE1E5E971}" type="slidenum">
              <a:rPr lang="en-US" smtClean="0"/>
              <a:t>‹#›</a:t>
            </a:fld>
            <a:endParaRPr lang="en-US"/>
          </a:p>
        </p:txBody>
      </p:sp>
    </p:spTree>
    <p:extLst>
      <p:ext uri="{BB962C8B-B14F-4D97-AF65-F5344CB8AC3E}">
        <p14:creationId xmlns:p14="http://schemas.microsoft.com/office/powerpoint/2010/main" val="459964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400" b="1" dirty="0" smtClean="0">
                <a:latin typeface="+mn-lt"/>
              </a:rPr>
              <a:t>ΑΚΕΡΑΙΟΣ ΠΡΟΓΡΑΜΜΑΤΙΣΜΟΣ </a:t>
            </a:r>
            <a:r>
              <a:rPr lang="en-US" sz="4400" b="1" dirty="0" smtClean="0">
                <a:latin typeface="+mn-lt"/>
              </a:rPr>
              <a:t/>
            </a:r>
            <a:br>
              <a:rPr lang="en-US" sz="4400" b="1" dirty="0" smtClean="0">
                <a:latin typeface="+mn-lt"/>
              </a:rPr>
            </a:br>
            <a:r>
              <a:rPr lang="el-GR" sz="4400" b="1" dirty="0" smtClean="0">
                <a:latin typeface="+mn-lt"/>
              </a:rPr>
              <a:t>&amp; </a:t>
            </a:r>
            <a:r>
              <a:rPr lang="en-US" sz="4400" b="1" dirty="0" smtClean="0">
                <a:latin typeface="+mn-lt"/>
              </a:rPr>
              <a:t/>
            </a:r>
            <a:br>
              <a:rPr lang="en-US" sz="4400" b="1" dirty="0" smtClean="0">
                <a:latin typeface="+mn-lt"/>
              </a:rPr>
            </a:br>
            <a:r>
              <a:rPr lang="el-GR" sz="4400" b="1" dirty="0" smtClean="0">
                <a:latin typeface="+mn-lt"/>
              </a:rPr>
              <a:t>ΣΥΝΔΥΑΣΤΙΚΗ ΒΕΛΤΙΣΤΟΠΟΙΗΣΗ</a:t>
            </a:r>
            <a:endParaRPr lang="en-US" sz="4400" b="1" dirty="0">
              <a:latin typeface="+mn-lt"/>
            </a:endParaRPr>
          </a:p>
        </p:txBody>
      </p:sp>
      <p:sp>
        <p:nvSpPr>
          <p:cNvPr id="3" name="Subtitle 2"/>
          <p:cNvSpPr>
            <a:spLocks noGrp="1"/>
          </p:cNvSpPr>
          <p:nvPr>
            <p:ph type="subTitle" idx="1"/>
          </p:nvPr>
        </p:nvSpPr>
        <p:spPr>
          <a:xfrm>
            <a:off x="1524000" y="3602038"/>
            <a:ext cx="9144000" cy="1989654"/>
          </a:xfrm>
        </p:spPr>
        <p:txBody>
          <a:bodyPr>
            <a:normAutofit fontScale="92500" lnSpcReduction="20000"/>
          </a:bodyPr>
          <a:lstStyle/>
          <a:p>
            <a:r>
              <a:rPr lang="el-GR" sz="3000" b="1" dirty="0" smtClean="0"/>
              <a:t>Ενότητα </a:t>
            </a:r>
            <a:r>
              <a:rPr lang="en-US" sz="3000" b="1" dirty="0" smtClean="0"/>
              <a:t>2</a:t>
            </a:r>
            <a:r>
              <a:rPr lang="el-GR" sz="3000" b="1" dirty="0" smtClean="0"/>
              <a:t>:</a:t>
            </a:r>
            <a:r>
              <a:rPr lang="en-US" sz="3000" dirty="0" smtClean="0"/>
              <a:t> </a:t>
            </a:r>
            <a:r>
              <a:rPr lang="el-GR" sz="3000" dirty="0" smtClean="0"/>
              <a:t>Μορφοποίηση Προβλημάτων Ακέραιου Προγραμματισμού</a:t>
            </a:r>
            <a:endParaRPr lang="en-US" sz="3000" dirty="0" smtClean="0"/>
          </a:p>
          <a:p>
            <a:endParaRPr lang="en-US" dirty="0" smtClean="0"/>
          </a:p>
          <a:p>
            <a:r>
              <a:rPr lang="el-GR" sz="2600" dirty="0" smtClean="0"/>
              <a:t>Γεώργιος Κ.Δ. Σαχαρίδης</a:t>
            </a:r>
          </a:p>
          <a:p>
            <a:r>
              <a:rPr lang="el-GR" sz="2600" dirty="0" smtClean="0"/>
              <a:t>Τμήμα Μηχανολόγων Μηχανικών</a:t>
            </a:r>
          </a:p>
          <a:p>
            <a:endParaRPr lang="en-US" dirty="0"/>
          </a:p>
        </p:txBody>
      </p:sp>
      <p:grpSp>
        <p:nvGrpSpPr>
          <p:cNvPr id="4" name="Group 3" descr="Λογότυπο του Πανεπιστημίου Θεσσαλίας και του προγράμματος &quot;Ανοικτά Ακαδημαϊκά Μαθήματα&quot;"/>
          <p:cNvGrpSpPr/>
          <p:nvPr/>
        </p:nvGrpSpPr>
        <p:grpSpPr>
          <a:xfrm>
            <a:off x="1524000" y="185797"/>
            <a:ext cx="7990656" cy="1303321"/>
            <a:chOff x="467544" y="468279"/>
            <a:chExt cx="7990656" cy="1303321"/>
          </a:xfrm>
        </p:grpSpPr>
        <p:grpSp>
          <p:nvGrpSpPr>
            <p:cNvPr id="5" name="Group 4"/>
            <p:cNvGrpSpPr/>
            <p:nvPr/>
          </p:nvGrpSpPr>
          <p:grpSpPr>
            <a:xfrm>
              <a:off x="467544" y="520290"/>
              <a:ext cx="3960440" cy="1224136"/>
              <a:chOff x="395536" y="520290"/>
              <a:chExt cx="3960440" cy="1224136"/>
            </a:xfrm>
          </p:grpSpPr>
          <p:sp>
            <p:nvSpPr>
              <p:cNvPr id="7" name="TextBox 6"/>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pic>
            <p:nvPicPr>
              <p:cNvPr id="8" name="Picture 8" descr="Λογότυπο Πανεπιστημίου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Λογότυποι του πρόγραμματος &quot;Ανοικτά Ακαδημαϊκά Μαθήματα&quot;"/>
            <p:cNvPicPr>
              <a:picLocks noChangeAspect="1"/>
            </p:cNvPicPr>
            <p:nvPr/>
          </p:nvPicPr>
          <p:blipFill>
            <a:blip r:embed="rId3"/>
            <a:stretch>
              <a:fillRect/>
            </a:stretch>
          </p:blipFill>
          <p:spPr>
            <a:xfrm>
              <a:off x="6489226" y="468279"/>
              <a:ext cx="1968974" cy="1303321"/>
            </a:xfrm>
            <a:prstGeom prst="rect">
              <a:avLst/>
            </a:prstGeom>
          </p:spPr>
        </p:pic>
      </p:grpSp>
      <p:pic>
        <p:nvPicPr>
          <p:cNvPr id="9" name="Picture 2" descr="Λογότυπο Άδειας Χρήσης Creative Commons - Μη Εμπορική Χρήση - Παρόμοια Διανομ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827611"/>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6357711" y="5591692"/>
            <a:ext cx="4310289" cy="1025873"/>
          </a:xfrm>
          <a:prstGeom prst="rect">
            <a:avLst/>
          </a:prstGeom>
          <a:noFill/>
          <a:ln w="12700">
            <a:solidFill>
              <a:schemeClr val="accent1"/>
            </a:solidFill>
          </a:ln>
        </p:spPr>
      </p:pic>
    </p:spTree>
    <p:extLst>
      <p:ext uri="{BB962C8B-B14F-4D97-AF65-F5344CB8AC3E}">
        <p14:creationId xmlns:p14="http://schemas.microsoft.com/office/powerpoint/2010/main" val="361032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Δυαδική απεικόνιση γενικών ακέραιων αριθμών</a:t>
            </a:r>
            <a:endParaRPr lang="en-US" dirty="0">
              <a:latin typeface="+mn-lt"/>
            </a:endParaRPr>
          </a:p>
        </p:txBody>
      </p:sp>
      <p:sp>
        <p:nvSpPr>
          <p:cNvPr id="3" name="Content Placeholder 2"/>
          <p:cNvSpPr>
            <a:spLocks noGrp="1"/>
          </p:cNvSpPr>
          <p:nvPr>
            <p:ph idx="1"/>
          </p:nvPr>
        </p:nvSpPr>
        <p:spPr/>
        <p:txBody>
          <a:bodyPr>
            <a:noAutofit/>
          </a:bodyPr>
          <a:lstStyle/>
          <a:p>
            <a:pPr algn="just"/>
            <a:r>
              <a:rPr lang="en-US" sz="3200" dirty="0" smtClean="0"/>
              <a:t>O</a:t>
            </a:r>
            <a:r>
              <a:rPr lang="el-GR" sz="3200" dirty="0" smtClean="0"/>
              <a:t>ι αλγόριθμοι επίλυσης προβλημάτων με δυαδικές μεταβλητές είναι πολύ πιο αποτελεσματικοί από αυτούς που προορίζονται για προβλήματα ακέραιου προγραμματισμού και γι' αυτό οι πρώτοι θα πρέπει να προτιμώνται, όπου αυτό είναι εφικτό.</a:t>
            </a:r>
            <a:endParaRPr lang="en-US" sz="3200" dirty="0" smtClean="0"/>
          </a:p>
          <a:p>
            <a:pPr algn="just"/>
            <a:r>
              <a:rPr lang="el-GR" sz="3200" dirty="0" smtClean="0"/>
              <a:t>Μία έξυπνη τεχνική που μπορούμε να χρησιμοποιήσουμε στη συγκεκριμένη περίπτωση είναι να αντικαταστήσουμε τις ακέραιες μεταβλητές με δυαδικές, χρησιμοποιώντας κατάλληλο μετασχηματισμό. </a:t>
            </a:r>
            <a:endParaRPr lang="en-US" sz="3200" dirty="0" smtClean="0"/>
          </a:p>
          <a:p>
            <a:endParaRPr lang="en-US" sz="3200" dirty="0"/>
          </a:p>
        </p:txBody>
      </p:sp>
    </p:spTree>
    <p:extLst>
      <p:ext uri="{BB962C8B-B14F-4D97-AF65-F5344CB8AC3E}">
        <p14:creationId xmlns:p14="http://schemas.microsoft.com/office/powerpoint/2010/main" val="133045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Δυαδική απεικόνιση γενικών ακέραιων αριθμών</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Για τον μετασχηματισμό αυτό, απαραίτητη προϋπόθεση είναι να υπάρχει ένα άνω όριο, </a:t>
            </a:r>
            <a:r>
              <a:rPr lang="el-GR" sz="3200" i="1" dirty="0" smtClean="0"/>
              <a:t>u</a:t>
            </a:r>
            <a:r>
              <a:rPr lang="el-GR" sz="3200" dirty="0" smtClean="0"/>
              <a:t>, στην τιμή που μπορεί να πάρει η κάθε ακέραια μεταβλητή </a:t>
            </a:r>
            <a:r>
              <a:rPr lang="el-GR" sz="3200" i="1" dirty="0" smtClean="0"/>
              <a:t>x</a:t>
            </a:r>
            <a:r>
              <a:rPr lang="el-GR" sz="3200" dirty="0" smtClean="0"/>
              <a:t>. </a:t>
            </a:r>
            <a:endParaRPr lang="en-US" sz="3200" dirty="0" smtClean="0"/>
          </a:p>
          <a:p>
            <a:endParaRPr lang="en-US" sz="3200" dirty="0"/>
          </a:p>
        </p:txBody>
      </p:sp>
    </p:spTree>
    <p:extLst>
      <p:ext uri="{BB962C8B-B14F-4D97-AF65-F5344CB8AC3E}">
        <p14:creationId xmlns:p14="http://schemas.microsoft.com/office/powerpoint/2010/main" val="5162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Δυαδική απεικόνιση γενικών ακέραιων αριθμών</a:t>
            </a:r>
            <a:endParaRPr lang="en-US" dirty="0"/>
          </a:p>
        </p:txBody>
      </p:sp>
      <p:sp>
        <p:nvSpPr>
          <p:cNvPr id="3" name="Content Placeholder 2"/>
          <p:cNvSpPr>
            <a:spLocks noGrp="1"/>
          </p:cNvSpPr>
          <p:nvPr>
            <p:ph idx="1"/>
          </p:nvPr>
        </p:nvSpPr>
        <p:spPr>
          <a:xfrm>
            <a:off x="838200" y="1825624"/>
            <a:ext cx="10515600" cy="4876511"/>
          </a:xfrm>
        </p:spPr>
        <p:txBody>
          <a:bodyPr>
            <a:normAutofit fontScale="92500" lnSpcReduction="20000"/>
          </a:bodyPr>
          <a:lstStyle/>
          <a:p>
            <a:r>
              <a:rPr lang="el-GR" sz="3500" dirty="0" smtClean="0"/>
              <a:t>Έστω λοιπόν ότι κάθε ακέραια μεταβλητή </a:t>
            </a:r>
            <a:r>
              <a:rPr lang="el-GR" sz="3500" i="1" dirty="0" smtClean="0"/>
              <a:t>x</a:t>
            </a:r>
            <a:r>
              <a:rPr lang="el-GR" sz="3500" dirty="0" smtClean="0"/>
              <a:t> έχει όρια ως εξής: 0 ≤ </a:t>
            </a:r>
            <a:r>
              <a:rPr lang="el-GR" sz="3500" i="1" dirty="0" smtClean="0"/>
              <a:t>x</a:t>
            </a:r>
            <a:r>
              <a:rPr lang="el-GR" sz="3500" dirty="0" smtClean="0"/>
              <a:t> ≤ </a:t>
            </a:r>
            <a:r>
              <a:rPr lang="el-GR" sz="3500" i="1" dirty="0" smtClean="0"/>
              <a:t>u</a:t>
            </a:r>
            <a:r>
              <a:rPr lang="el-GR" sz="3500" dirty="0" smtClean="0"/>
              <a:t> και έστω </a:t>
            </a:r>
            <a:r>
              <a:rPr lang="el-GR" sz="3500" i="1" dirty="0" smtClean="0"/>
              <a:t>N</a:t>
            </a:r>
            <a:r>
              <a:rPr lang="el-GR" sz="3500" dirty="0" smtClean="0"/>
              <a:t> ακέραιος τέτοιος ώστε 2</a:t>
            </a:r>
            <a:r>
              <a:rPr lang="el-GR" sz="3500" i="1" baseline="30000" dirty="0" smtClean="0"/>
              <a:t>N</a:t>
            </a:r>
            <a:r>
              <a:rPr lang="el-GR" sz="3500" dirty="0" smtClean="0"/>
              <a:t> ≤ </a:t>
            </a:r>
            <a:r>
              <a:rPr lang="el-GR" sz="3500" i="1" dirty="0" smtClean="0"/>
              <a:t>u</a:t>
            </a:r>
            <a:r>
              <a:rPr lang="el-GR" sz="3500" dirty="0" smtClean="0"/>
              <a:t> &lt; 2</a:t>
            </a:r>
            <a:r>
              <a:rPr lang="el-GR" sz="3500" i="1" baseline="30000" dirty="0" smtClean="0"/>
              <a:t>N</a:t>
            </a:r>
            <a:r>
              <a:rPr lang="el-GR" sz="3500" baseline="30000" dirty="0" smtClean="0"/>
              <a:t>+1</a:t>
            </a:r>
            <a:r>
              <a:rPr lang="el-GR" sz="3500" dirty="0" smtClean="0"/>
              <a:t>. Τότε, η δυαδική απεικόνιση της μεταβλητής </a:t>
            </a:r>
            <a:r>
              <a:rPr lang="el-GR" sz="3500" i="1" dirty="0" smtClean="0"/>
              <a:t>x</a:t>
            </a:r>
            <a:r>
              <a:rPr lang="el-GR" sz="3500" dirty="0" smtClean="0"/>
              <a:t> είναι </a:t>
            </a:r>
            <a:r>
              <a:rPr lang="el-GR" sz="3500" i="1" dirty="0" smtClean="0"/>
              <a:t>x</a:t>
            </a:r>
            <a:r>
              <a:rPr lang="el-GR" sz="3500" dirty="0" smtClean="0"/>
              <a:t> = ∑</a:t>
            </a:r>
            <a:r>
              <a:rPr lang="en-US" sz="3500" i="1" baseline="-25000" dirty="0" err="1" smtClean="0"/>
              <a:t>i</a:t>
            </a:r>
            <a:r>
              <a:rPr lang="en-US" sz="3500" i="1" baseline="-25000" dirty="0" smtClean="0"/>
              <a:t> </a:t>
            </a:r>
            <a:r>
              <a:rPr lang="el-GR" sz="3500" dirty="0" smtClean="0"/>
              <a:t>2</a:t>
            </a:r>
            <a:r>
              <a:rPr lang="el-GR" sz="3500" i="1" baseline="30000" dirty="0" smtClean="0"/>
              <a:t>i</a:t>
            </a:r>
            <a:r>
              <a:rPr lang="el-GR" sz="3500" i="1" dirty="0" smtClean="0"/>
              <a:t>y</a:t>
            </a:r>
            <a:r>
              <a:rPr lang="el-GR" sz="3500" i="1" baseline="30000" dirty="0" smtClean="0"/>
              <a:t>i</a:t>
            </a:r>
            <a:r>
              <a:rPr lang="el-GR" sz="3500" dirty="0" smtClean="0"/>
              <a:t>, όπου οι μεταβλητές </a:t>
            </a:r>
            <a:r>
              <a:rPr lang="el-GR" sz="3500" i="1" dirty="0" smtClean="0"/>
              <a:t>y</a:t>
            </a:r>
            <a:r>
              <a:rPr lang="el-GR" sz="3500" i="1" baseline="30000" dirty="0" smtClean="0"/>
              <a:t>i</a:t>
            </a:r>
            <a:r>
              <a:rPr lang="el-GR" sz="3500" dirty="0" smtClean="0"/>
              <a:t> είναι βοηθητικές δυαδικές μεταβλητές. </a:t>
            </a:r>
            <a:endParaRPr lang="en-US" sz="3500" dirty="0" smtClean="0"/>
          </a:p>
          <a:p>
            <a:pPr algn="just"/>
            <a:r>
              <a:rPr lang="el-GR" sz="3500" dirty="0" smtClean="0"/>
              <a:t>Αντικαθιστώντας κάθε ακέραια μεταβλητή με την δυαδική της απεικόνιση, μπορούμε να μετασχηματίσουμε το αρχικό πρόβλημα σε ένα ισοδύναμο πρόβλημα που έχει αποκλειστικά δυαδικές μεταβλητές. </a:t>
            </a:r>
            <a:endParaRPr lang="en-US" sz="3500" dirty="0" smtClean="0"/>
          </a:p>
          <a:p>
            <a:pPr algn="just"/>
            <a:r>
              <a:rPr lang="el-GR" sz="3500" dirty="0" smtClean="0"/>
              <a:t>Η τελική τιμή που θα πάρει η μεταβλητή </a:t>
            </a:r>
            <a:r>
              <a:rPr lang="el-GR" sz="3500" i="1" dirty="0" smtClean="0"/>
              <a:t>x</a:t>
            </a:r>
            <a:r>
              <a:rPr lang="el-GR" sz="3500" dirty="0" smtClean="0"/>
              <a:t> καθορίζεται από τις τιμές που θα πάρουν οι δυαδικές μεταβλητές </a:t>
            </a:r>
            <a:r>
              <a:rPr lang="el-GR" sz="3500" i="1" dirty="0" smtClean="0"/>
              <a:t>y</a:t>
            </a:r>
            <a:r>
              <a:rPr lang="el-GR" sz="3500" i="1" baseline="30000" dirty="0" smtClean="0"/>
              <a:t>i</a:t>
            </a:r>
            <a:r>
              <a:rPr lang="el-GR" sz="3500" dirty="0" smtClean="0"/>
              <a:t> και την παραπάνω σχέση.</a:t>
            </a:r>
            <a:endParaRPr lang="en-US" sz="3500" dirty="0" smtClean="0"/>
          </a:p>
          <a:p>
            <a:endParaRPr lang="en-US" sz="3200" dirty="0"/>
          </a:p>
        </p:txBody>
      </p:sp>
    </p:spTree>
    <p:extLst>
      <p:ext uri="{BB962C8B-B14F-4D97-AF65-F5344CB8AC3E}">
        <p14:creationId xmlns:p14="http://schemas.microsoft.com/office/powerpoint/2010/main" val="410028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Παράδειγμα 2.1</a:t>
            </a:r>
            <a:endParaRPr lang="en-US" dirty="0">
              <a:latin typeface="+mn-lt"/>
            </a:endParaRPr>
          </a:p>
        </p:txBody>
      </p:sp>
      <p:sp>
        <p:nvSpPr>
          <p:cNvPr id="3" name="Content Placeholder 2"/>
          <p:cNvSpPr>
            <a:spLocks noGrp="1"/>
          </p:cNvSpPr>
          <p:nvPr>
            <p:ph idx="1"/>
          </p:nvPr>
        </p:nvSpPr>
        <p:spPr/>
        <p:txBody>
          <a:bodyPr>
            <a:noAutofit/>
          </a:bodyPr>
          <a:lstStyle/>
          <a:p>
            <a:pPr algn="just"/>
            <a:r>
              <a:rPr lang="el-GR" sz="3200" dirty="0" smtClean="0"/>
              <a:t>Δίνεται το ακόλουθο πρόβλημα μη γραμμικού προγραμματισμού:</a:t>
            </a:r>
            <a:endParaRPr lang="en-US" sz="3200" dirty="0" smtClean="0"/>
          </a:p>
          <a:p>
            <a:pPr algn="just">
              <a:buNone/>
            </a:pPr>
            <a:r>
              <a:rPr lang="en-US" sz="3200" dirty="0" smtClean="0"/>
              <a:t>			Max</a:t>
            </a:r>
            <a:r>
              <a:rPr lang="el-GR" sz="3200" dirty="0" smtClean="0"/>
              <a:t> 2</a:t>
            </a:r>
            <a:r>
              <a:rPr lang="fr-FR" sz="3200" i="1" dirty="0" smtClean="0"/>
              <a:t>x</a:t>
            </a:r>
            <a:r>
              <a:rPr lang="el-GR" sz="3200" baseline="-25000" dirty="0" smtClean="0"/>
              <a:t>1</a:t>
            </a:r>
            <a:r>
              <a:rPr lang="el-GR" sz="3200" dirty="0" smtClean="0"/>
              <a:t> – </a:t>
            </a:r>
            <a:r>
              <a:rPr lang="en-US" sz="3200" i="1" dirty="0" smtClean="0"/>
              <a:t>x</a:t>
            </a:r>
            <a:r>
              <a:rPr lang="el-GR" sz="3200" baseline="-25000" dirty="0" smtClean="0"/>
              <a:t>1</a:t>
            </a:r>
            <a:r>
              <a:rPr lang="el-GR" sz="3200" baseline="30000" dirty="0" smtClean="0"/>
              <a:t>2</a:t>
            </a:r>
            <a:r>
              <a:rPr lang="el-GR" sz="3200" dirty="0" smtClean="0"/>
              <a:t> + 3</a:t>
            </a:r>
            <a:r>
              <a:rPr lang="fr-FR" sz="3200" i="1" dirty="0" smtClean="0"/>
              <a:t>x</a:t>
            </a:r>
            <a:r>
              <a:rPr lang="el-GR" sz="3200" baseline="-25000" dirty="0" smtClean="0"/>
              <a:t>2</a:t>
            </a:r>
            <a:r>
              <a:rPr lang="el-GR" sz="3200" dirty="0" smtClean="0"/>
              <a:t> -3</a:t>
            </a:r>
            <a:r>
              <a:rPr lang="en-US" sz="3200" i="1" dirty="0" smtClean="0"/>
              <a:t>x</a:t>
            </a:r>
            <a:r>
              <a:rPr lang="el-GR" sz="3200" baseline="-25000" dirty="0" smtClean="0"/>
              <a:t>2</a:t>
            </a:r>
            <a:r>
              <a:rPr lang="el-GR" sz="3200" baseline="30000" dirty="0" smtClean="0"/>
              <a:t>2</a:t>
            </a:r>
            <a:endParaRPr lang="en-US" sz="3200" dirty="0" smtClean="0"/>
          </a:p>
          <a:p>
            <a:pPr algn="just">
              <a:buNone/>
            </a:pPr>
            <a:r>
              <a:rPr lang="fr-FR" sz="3200" i="1" dirty="0" smtClean="0"/>
              <a:t>			x</a:t>
            </a:r>
            <a:r>
              <a:rPr lang="el-GR" sz="3200" baseline="-25000" dirty="0" smtClean="0"/>
              <a:t>1</a:t>
            </a:r>
            <a:r>
              <a:rPr lang="el-GR" sz="3200" dirty="0" smtClean="0"/>
              <a:t> + </a:t>
            </a:r>
            <a:r>
              <a:rPr lang="fr-FR" sz="3200" i="1" dirty="0" smtClean="0"/>
              <a:t>x</a:t>
            </a:r>
            <a:r>
              <a:rPr lang="el-GR" sz="3200" baseline="-25000" dirty="0" smtClean="0"/>
              <a:t>2  </a:t>
            </a:r>
            <a:r>
              <a:rPr lang="el-GR" sz="3200" u="sng" dirty="0" smtClean="0"/>
              <a:t>&lt;</a:t>
            </a:r>
            <a:r>
              <a:rPr lang="el-GR" sz="3200" dirty="0" smtClean="0"/>
              <a:t> 3/4</a:t>
            </a:r>
            <a:endParaRPr lang="en-US" sz="3200" dirty="0" smtClean="0"/>
          </a:p>
          <a:p>
            <a:pPr algn="just">
              <a:buNone/>
            </a:pPr>
            <a:r>
              <a:rPr lang="en-US" sz="3200" dirty="0" smtClean="0"/>
              <a:t>  </a:t>
            </a:r>
            <a:r>
              <a:rPr lang="el-GR" sz="3200" dirty="0" smtClean="0"/>
              <a:t>κάθε μεταβλητή μπορεί να πάρει μόνο τις τιμές 1/2, 1/3, 1/4, 1/5.</a:t>
            </a:r>
            <a:endParaRPr lang="en-US" sz="3200" dirty="0" smtClean="0"/>
          </a:p>
          <a:p>
            <a:pPr algn="just"/>
            <a:r>
              <a:rPr lang="el-GR" sz="3200" dirty="0" smtClean="0"/>
              <a:t>Να μορφοποιηθεί το πρόβλημα αυτό σαν ένα πρόβλημα αμιγώς </a:t>
            </a:r>
            <a:r>
              <a:rPr lang="el-GR" sz="3200" b="1" dirty="0" smtClean="0"/>
              <a:t>δυαδικού</a:t>
            </a:r>
            <a:r>
              <a:rPr lang="el-GR" sz="3200" dirty="0" smtClean="0"/>
              <a:t> (ακέραιου) προγραμματισμού. Στη μορφοποίηση που θα αναπτύξετε θα πρέπει να υπάρχουν μόνο δυαδικές 0-1 μεταβλητές.</a:t>
            </a:r>
            <a:endParaRPr lang="en-US" sz="3200" dirty="0" smtClean="0"/>
          </a:p>
          <a:p>
            <a:endParaRPr lang="en-US" sz="3200" dirty="0"/>
          </a:p>
        </p:txBody>
      </p:sp>
    </p:spTree>
    <p:extLst>
      <p:ext uri="{BB962C8B-B14F-4D97-AF65-F5344CB8AC3E}">
        <p14:creationId xmlns:p14="http://schemas.microsoft.com/office/powerpoint/2010/main" val="112755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a:t>
            </a:r>
            <a:r>
              <a:rPr lang="en-US" b="1" dirty="0" smtClean="0">
                <a:latin typeface="+mn-lt"/>
              </a:rPr>
              <a:t> </a:t>
            </a:r>
            <a:r>
              <a:rPr lang="el-GR" b="1" dirty="0" smtClean="0">
                <a:latin typeface="+mn-lt"/>
              </a:rPr>
              <a:t>Παράδειγμα 2.1</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Για </a:t>
            </a:r>
            <a:r>
              <a:rPr lang="en-US" sz="3200" i="1" dirty="0" err="1" smtClean="0"/>
              <a:t>i</a:t>
            </a:r>
            <a:r>
              <a:rPr lang="el-GR" sz="3200" dirty="0" smtClean="0"/>
              <a:t> = 1,2, ορίζουμε δυαδικές μεταβλητές </a:t>
            </a:r>
            <a:r>
              <a:rPr lang="en-US" sz="3200" i="1" dirty="0" err="1" smtClean="0"/>
              <a:t>y</a:t>
            </a:r>
            <a:r>
              <a:rPr lang="en-US" sz="3200" i="1" baseline="-25000" dirty="0" err="1" smtClean="0"/>
              <a:t>i</a:t>
            </a:r>
            <a:r>
              <a:rPr lang="el-GR" sz="3200" baseline="-25000" dirty="0" smtClean="0"/>
              <a:t>1</a:t>
            </a:r>
            <a:r>
              <a:rPr lang="el-GR" sz="3200" dirty="0" smtClean="0"/>
              <a:t>, </a:t>
            </a:r>
            <a:r>
              <a:rPr lang="en-US" sz="3200" i="1" dirty="0" err="1" smtClean="0"/>
              <a:t>y</a:t>
            </a:r>
            <a:r>
              <a:rPr lang="en-US" sz="3200" i="1" baseline="-25000" dirty="0" err="1" smtClean="0"/>
              <a:t>i</a:t>
            </a:r>
            <a:r>
              <a:rPr lang="el-GR" sz="3200" baseline="-25000" dirty="0" smtClean="0"/>
              <a:t>2</a:t>
            </a:r>
            <a:r>
              <a:rPr lang="el-GR" sz="3200" dirty="0" smtClean="0"/>
              <a:t>, </a:t>
            </a:r>
            <a:r>
              <a:rPr lang="en-US" sz="3200" i="1" dirty="0" err="1" smtClean="0"/>
              <a:t>y</a:t>
            </a:r>
            <a:r>
              <a:rPr lang="en-US" sz="3200" i="1" baseline="-25000" dirty="0" err="1" smtClean="0"/>
              <a:t>i</a:t>
            </a:r>
            <a:r>
              <a:rPr lang="el-GR" sz="3200" baseline="-25000" dirty="0" smtClean="0"/>
              <a:t>3</a:t>
            </a:r>
            <a:r>
              <a:rPr lang="el-GR" sz="3200" dirty="0" smtClean="0"/>
              <a:t>, </a:t>
            </a:r>
            <a:r>
              <a:rPr lang="en-US" sz="3200" i="1" dirty="0" err="1" smtClean="0"/>
              <a:t>y</a:t>
            </a:r>
            <a:r>
              <a:rPr lang="en-US" sz="3200" i="1" baseline="-25000" dirty="0" err="1" smtClean="0"/>
              <a:t>i</a:t>
            </a:r>
            <a:r>
              <a:rPr lang="el-GR" sz="3200" baseline="-25000" dirty="0" smtClean="0"/>
              <a:t>4</a:t>
            </a:r>
            <a:r>
              <a:rPr lang="el-GR" sz="3200" dirty="0" smtClean="0"/>
              <a:t>, όπου:</a:t>
            </a:r>
            <a:endParaRPr lang="en-US" sz="3200" dirty="0" smtClean="0"/>
          </a:p>
          <a:p>
            <a:r>
              <a:rPr lang="en-US" sz="3200" i="1" dirty="0" err="1" smtClean="0"/>
              <a:t>y</a:t>
            </a:r>
            <a:r>
              <a:rPr lang="en-US" sz="3200" i="1" baseline="-25000" dirty="0" err="1" smtClean="0"/>
              <a:t>i</a:t>
            </a:r>
            <a:r>
              <a:rPr lang="el-GR" sz="3200" baseline="-25000" dirty="0" smtClean="0"/>
              <a:t>1</a:t>
            </a:r>
            <a:r>
              <a:rPr lang="el-GR" sz="3200" dirty="0" smtClean="0"/>
              <a:t> = 1 αν </a:t>
            </a:r>
            <a:r>
              <a:rPr lang="en-US" sz="3200" i="1" dirty="0" smtClean="0"/>
              <a:t>x</a:t>
            </a:r>
            <a:r>
              <a:rPr lang="en-US" sz="3200" i="1" baseline="-25000" dirty="0" smtClean="0"/>
              <a:t>i</a:t>
            </a:r>
            <a:r>
              <a:rPr lang="el-GR" sz="3200" dirty="0" smtClean="0"/>
              <a:t> = 1/2 και 0 αλλιώς</a:t>
            </a:r>
            <a:endParaRPr lang="en-US" sz="3200" dirty="0" smtClean="0"/>
          </a:p>
          <a:p>
            <a:r>
              <a:rPr lang="en-US" sz="3200" i="1" dirty="0" err="1" smtClean="0"/>
              <a:t>y</a:t>
            </a:r>
            <a:r>
              <a:rPr lang="en-US" sz="3200" i="1" baseline="-25000" dirty="0" err="1" smtClean="0"/>
              <a:t>i</a:t>
            </a:r>
            <a:r>
              <a:rPr lang="el-GR" sz="3200" baseline="-25000" dirty="0" smtClean="0"/>
              <a:t>2</a:t>
            </a:r>
            <a:r>
              <a:rPr lang="el-GR" sz="3200" dirty="0" smtClean="0"/>
              <a:t> = 1 αν </a:t>
            </a:r>
            <a:r>
              <a:rPr lang="en-US" sz="3200" i="1" dirty="0" smtClean="0"/>
              <a:t>x</a:t>
            </a:r>
            <a:r>
              <a:rPr lang="en-US" sz="3200" i="1" baseline="-25000" dirty="0" smtClean="0"/>
              <a:t>i</a:t>
            </a:r>
            <a:r>
              <a:rPr lang="el-GR" sz="3200" dirty="0" smtClean="0"/>
              <a:t> = 1/3 και 0 αλλιώς</a:t>
            </a:r>
            <a:endParaRPr lang="en-US" sz="3200" dirty="0" smtClean="0"/>
          </a:p>
          <a:p>
            <a:r>
              <a:rPr lang="en-US" sz="3200" i="1" dirty="0" err="1" smtClean="0"/>
              <a:t>y</a:t>
            </a:r>
            <a:r>
              <a:rPr lang="en-US" sz="3200" i="1" baseline="-25000" dirty="0" err="1" smtClean="0"/>
              <a:t>i</a:t>
            </a:r>
            <a:r>
              <a:rPr lang="el-GR" sz="3200" baseline="-25000" dirty="0" smtClean="0"/>
              <a:t>3</a:t>
            </a:r>
            <a:r>
              <a:rPr lang="el-GR" sz="3200" dirty="0" smtClean="0"/>
              <a:t> = 1 αν </a:t>
            </a:r>
            <a:r>
              <a:rPr lang="en-US" sz="3200" i="1" dirty="0" smtClean="0"/>
              <a:t>x</a:t>
            </a:r>
            <a:r>
              <a:rPr lang="en-US" sz="3200" i="1" baseline="-25000" dirty="0" smtClean="0"/>
              <a:t>i</a:t>
            </a:r>
            <a:r>
              <a:rPr lang="el-GR" sz="3200" dirty="0" smtClean="0"/>
              <a:t> = 1/4 και 0 αλλιώς</a:t>
            </a:r>
            <a:endParaRPr lang="en-US" sz="3200" dirty="0" smtClean="0"/>
          </a:p>
          <a:p>
            <a:r>
              <a:rPr lang="en-US" sz="3200" i="1" dirty="0" err="1" smtClean="0"/>
              <a:t>y</a:t>
            </a:r>
            <a:r>
              <a:rPr lang="en-US" sz="3200" i="1" baseline="-25000" dirty="0" err="1" smtClean="0"/>
              <a:t>i</a:t>
            </a:r>
            <a:r>
              <a:rPr lang="el-GR" sz="3200" baseline="-25000" dirty="0" smtClean="0"/>
              <a:t>4</a:t>
            </a:r>
            <a:r>
              <a:rPr lang="el-GR" sz="3200" dirty="0" smtClean="0"/>
              <a:t> = 1 αν </a:t>
            </a:r>
            <a:r>
              <a:rPr lang="en-US" sz="3200" i="1" dirty="0" smtClean="0"/>
              <a:t>x</a:t>
            </a:r>
            <a:r>
              <a:rPr lang="en-US" sz="3200" i="1" baseline="-25000" dirty="0" smtClean="0"/>
              <a:t>i</a:t>
            </a:r>
            <a:r>
              <a:rPr lang="el-GR" sz="3200" dirty="0" smtClean="0"/>
              <a:t> = 1/5 και 0 αλλιώς.</a:t>
            </a:r>
            <a:endParaRPr lang="en-US" sz="3200" dirty="0" smtClean="0"/>
          </a:p>
          <a:p>
            <a:endParaRPr lang="en-US" sz="3200" dirty="0"/>
          </a:p>
        </p:txBody>
      </p:sp>
    </p:spTree>
    <p:extLst>
      <p:ext uri="{BB962C8B-B14F-4D97-AF65-F5344CB8AC3E}">
        <p14:creationId xmlns:p14="http://schemas.microsoft.com/office/powerpoint/2010/main" val="3694259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a:t>
            </a:r>
            <a:r>
              <a:rPr lang="en-US" b="1" dirty="0">
                <a:latin typeface="+mn-lt"/>
              </a:rPr>
              <a:t> </a:t>
            </a:r>
            <a:r>
              <a:rPr lang="el-GR" b="1" dirty="0">
                <a:latin typeface="+mn-lt"/>
              </a:rPr>
              <a:t>Παράδειγμα 2.1</a:t>
            </a:r>
            <a:endParaRPr lang="en-US" dirty="0">
              <a:latin typeface="+mn-lt"/>
            </a:endParaRPr>
          </a:p>
        </p:txBody>
      </p:sp>
      <p:sp>
        <p:nvSpPr>
          <p:cNvPr id="3" name="Content Placeholder 2"/>
          <p:cNvSpPr>
            <a:spLocks noGrp="1"/>
          </p:cNvSpPr>
          <p:nvPr>
            <p:ph idx="1"/>
          </p:nvPr>
        </p:nvSpPr>
        <p:spPr/>
        <p:txBody>
          <a:bodyPr>
            <a:noAutofit/>
          </a:bodyPr>
          <a:lstStyle/>
          <a:p>
            <a:r>
              <a:rPr lang="el-GR" sz="3200" dirty="0" smtClean="0"/>
              <a:t>Στη συνέχεια, το πρόβλημα μορφοποιείται ως εξής:</a:t>
            </a:r>
            <a:endParaRPr lang="en-US" sz="3200" dirty="0" smtClean="0"/>
          </a:p>
          <a:p>
            <a:pPr>
              <a:buNone/>
            </a:pPr>
            <a:r>
              <a:rPr lang="fr-FR" sz="3200" dirty="0" smtClean="0"/>
              <a:t>Max 2(1/2 </a:t>
            </a:r>
            <a:r>
              <a:rPr lang="fr-FR" sz="3200" i="1" dirty="0" smtClean="0"/>
              <a:t>y</a:t>
            </a:r>
            <a:r>
              <a:rPr lang="fr-FR" sz="3200" baseline="-25000" dirty="0" smtClean="0"/>
              <a:t>11 </a:t>
            </a:r>
            <a:r>
              <a:rPr lang="fr-FR" sz="3200" dirty="0" smtClean="0"/>
              <a:t>+ 1/3 </a:t>
            </a:r>
            <a:r>
              <a:rPr lang="fr-FR" sz="3200" i="1" dirty="0" smtClean="0"/>
              <a:t>y</a:t>
            </a:r>
            <a:r>
              <a:rPr lang="fr-FR" sz="3200" baseline="-25000" dirty="0" smtClean="0"/>
              <a:t>12 </a:t>
            </a:r>
            <a:r>
              <a:rPr lang="fr-FR" sz="3200" dirty="0" smtClean="0"/>
              <a:t>+ 1/4 </a:t>
            </a:r>
            <a:r>
              <a:rPr lang="fr-FR" sz="3200" i="1" dirty="0" smtClean="0"/>
              <a:t>y</a:t>
            </a:r>
            <a:r>
              <a:rPr lang="fr-FR" sz="3200" baseline="-25000" dirty="0" smtClean="0"/>
              <a:t>13 </a:t>
            </a:r>
            <a:r>
              <a:rPr lang="fr-FR" sz="3200" dirty="0" smtClean="0"/>
              <a:t>+ 1/5 </a:t>
            </a:r>
            <a:r>
              <a:rPr lang="fr-FR" sz="3200" i="1" dirty="0" smtClean="0"/>
              <a:t>y</a:t>
            </a:r>
            <a:r>
              <a:rPr lang="fr-FR" sz="3200" baseline="-25000" dirty="0" smtClean="0"/>
              <a:t>14</a:t>
            </a:r>
            <a:r>
              <a:rPr lang="fr-FR" sz="3200" dirty="0" smtClean="0"/>
              <a:t>) – (1/4 </a:t>
            </a:r>
            <a:r>
              <a:rPr lang="fr-FR" sz="3200" i="1" dirty="0" smtClean="0"/>
              <a:t>y</a:t>
            </a:r>
            <a:r>
              <a:rPr lang="fr-FR" sz="3200" baseline="-25000" dirty="0" smtClean="0"/>
              <a:t>11 </a:t>
            </a:r>
            <a:r>
              <a:rPr lang="fr-FR" sz="3200" dirty="0" smtClean="0"/>
              <a:t>+ 1/9 </a:t>
            </a:r>
            <a:r>
              <a:rPr lang="fr-FR" sz="3200" i="1" dirty="0" smtClean="0"/>
              <a:t>y</a:t>
            </a:r>
            <a:r>
              <a:rPr lang="fr-FR" sz="3200" baseline="-25000" dirty="0" smtClean="0"/>
              <a:t>12 </a:t>
            </a:r>
            <a:r>
              <a:rPr lang="fr-FR" sz="3200" dirty="0" smtClean="0"/>
              <a:t>+ 1/16 </a:t>
            </a:r>
            <a:r>
              <a:rPr lang="fr-FR" sz="3200" i="1" dirty="0" smtClean="0"/>
              <a:t>y</a:t>
            </a:r>
            <a:r>
              <a:rPr lang="fr-FR" sz="3200" baseline="-25000" dirty="0" smtClean="0"/>
              <a:t>13 </a:t>
            </a:r>
            <a:r>
              <a:rPr lang="fr-FR" sz="3200" dirty="0" smtClean="0"/>
              <a:t>+ 1/25 </a:t>
            </a:r>
            <a:r>
              <a:rPr lang="fr-FR" sz="3200" i="1" dirty="0" smtClean="0"/>
              <a:t>y</a:t>
            </a:r>
            <a:r>
              <a:rPr lang="fr-FR" sz="3200" baseline="-25000" dirty="0" smtClean="0"/>
              <a:t>14</a:t>
            </a:r>
            <a:r>
              <a:rPr lang="fr-FR" sz="3200" dirty="0" smtClean="0"/>
              <a:t>)  + 3(1/2 </a:t>
            </a:r>
            <a:r>
              <a:rPr lang="fr-FR" sz="3200" i="1" dirty="0" smtClean="0"/>
              <a:t>y</a:t>
            </a:r>
            <a:r>
              <a:rPr lang="fr-FR" sz="3200" baseline="-25000" dirty="0" smtClean="0"/>
              <a:t>21 </a:t>
            </a:r>
            <a:r>
              <a:rPr lang="fr-FR" sz="3200" dirty="0" smtClean="0"/>
              <a:t>+ 1/3 </a:t>
            </a:r>
            <a:r>
              <a:rPr lang="fr-FR" sz="3200" i="1" dirty="0" smtClean="0"/>
              <a:t>y</a:t>
            </a:r>
            <a:r>
              <a:rPr lang="fr-FR" sz="3200" baseline="-25000" dirty="0" smtClean="0"/>
              <a:t>22 </a:t>
            </a:r>
            <a:r>
              <a:rPr lang="fr-FR" sz="3200" dirty="0" smtClean="0"/>
              <a:t>+ 1/4 </a:t>
            </a:r>
            <a:r>
              <a:rPr lang="fr-FR" sz="3200" i="1" dirty="0" smtClean="0"/>
              <a:t>y</a:t>
            </a:r>
            <a:r>
              <a:rPr lang="fr-FR" sz="3200" baseline="-25000" dirty="0" smtClean="0"/>
              <a:t>23 </a:t>
            </a:r>
            <a:r>
              <a:rPr lang="fr-FR" sz="3200" dirty="0" smtClean="0"/>
              <a:t>+ 1/5 </a:t>
            </a:r>
            <a:r>
              <a:rPr lang="fr-FR" sz="3200" i="1" dirty="0" smtClean="0"/>
              <a:t>y</a:t>
            </a:r>
            <a:r>
              <a:rPr lang="fr-FR" sz="3200" baseline="-25000" dirty="0" smtClean="0"/>
              <a:t>24</a:t>
            </a:r>
            <a:r>
              <a:rPr lang="fr-FR" sz="3200" dirty="0" smtClean="0"/>
              <a:t>) -3(1/4 </a:t>
            </a:r>
            <a:r>
              <a:rPr lang="fr-FR" sz="3200" i="1" dirty="0" smtClean="0"/>
              <a:t>y</a:t>
            </a:r>
            <a:r>
              <a:rPr lang="fr-FR" sz="3200" baseline="-25000" dirty="0" smtClean="0"/>
              <a:t>21 </a:t>
            </a:r>
            <a:r>
              <a:rPr lang="fr-FR" sz="3200" dirty="0" smtClean="0"/>
              <a:t>+ 1/9 </a:t>
            </a:r>
            <a:r>
              <a:rPr lang="fr-FR" sz="3200" i="1" dirty="0" smtClean="0"/>
              <a:t>y</a:t>
            </a:r>
            <a:r>
              <a:rPr lang="fr-FR" sz="3200" baseline="-25000" dirty="0" smtClean="0"/>
              <a:t>22 </a:t>
            </a:r>
            <a:r>
              <a:rPr lang="fr-FR" sz="3200" dirty="0" smtClean="0"/>
              <a:t>+ 1/16 </a:t>
            </a:r>
            <a:r>
              <a:rPr lang="fr-FR" sz="3200" i="1" dirty="0" smtClean="0"/>
              <a:t>y</a:t>
            </a:r>
            <a:r>
              <a:rPr lang="fr-FR" sz="3200" baseline="-25000" dirty="0" smtClean="0"/>
              <a:t>23 </a:t>
            </a:r>
            <a:r>
              <a:rPr lang="fr-FR" sz="3200" dirty="0" smtClean="0"/>
              <a:t>+ 1/25 </a:t>
            </a:r>
            <a:r>
              <a:rPr lang="fr-FR" sz="3200" i="1" dirty="0" smtClean="0"/>
              <a:t>y</a:t>
            </a:r>
            <a:r>
              <a:rPr lang="fr-FR" sz="3200" baseline="-25000" dirty="0" smtClean="0"/>
              <a:t>24</a:t>
            </a:r>
            <a:r>
              <a:rPr lang="fr-FR" sz="3200" dirty="0" smtClean="0"/>
              <a:t>)  </a:t>
            </a:r>
            <a:endParaRPr lang="en-US" sz="3200" dirty="0" smtClean="0"/>
          </a:p>
          <a:p>
            <a:pPr>
              <a:buNone/>
            </a:pPr>
            <a:r>
              <a:rPr lang="fr-FR" sz="3200" dirty="0" smtClean="0"/>
              <a:t>s.t. (1/2 </a:t>
            </a:r>
            <a:r>
              <a:rPr lang="fr-FR" sz="3200" i="1" dirty="0" smtClean="0"/>
              <a:t>y</a:t>
            </a:r>
            <a:r>
              <a:rPr lang="fr-FR" sz="3200" baseline="-25000" dirty="0" smtClean="0"/>
              <a:t>11 </a:t>
            </a:r>
            <a:r>
              <a:rPr lang="fr-FR" sz="3200" dirty="0" smtClean="0"/>
              <a:t>+ 1/3 </a:t>
            </a:r>
            <a:r>
              <a:rPr lang="fr-FR" sz="3200" i="1" dirty="0" smtClean="0"/>
              <a:t>y</a:t>
            </a:r>
            <a:r>
              <a:rPr lang="fr-FR" sz="3200" baseline="-25000" dirty="0" smtClean="0"/>
              <a:t>12 </a:t>
            </a:r>
            <a:r>
              <a:rPr lang="fr-FR" sz="3200" dirty="0" smtClean="0"/>
              <a:t>+ 1/4 </a:t>
            </a:r>
            <a:r>
              <a:rPr lang="fr-FR" sz="3200" i="1" dirty="0" smtClean="0"/>
              <a:t>y</a:t>
            </a:r>
            <a:r>
              <a:rPr lang="fr-FR" sz="3200" baseline="-25000" dirty="0" smtClean="0"/>
              <a:t>13 </a:t>
            </a:r>
            <a:r>
              <a:rPr lang="fr-FR" sz="3200" dirty="0" smtClean="0"/>
              <a:t>+ 1/5 </a:t>
            </a:r>
            <a:r>
              <a:rPr lang="fr-FR" sz="3200" i="1" dirty="0" smtClean="0"/>
              <a:t>y</a:t>
            </a:r>
            <a:r>
              <a:rPr lang="fr-FR" sz="3200" baseline="-25000" dirty="0" smtClean="0"/>
              <a:t>14</a:t>
            </a:r>
            <a:r>
              <a:rPr lang="fr-FR" sz="3200" dirty="0" smtClean="0"/>
              <a:t>) + (1/2 </a:t>
            </a:r>
            <a:r>
              <a:rPr lang="fr-FR" sz="3200" i="1" dirty="0" smtClean="0"/>
              <a:t>y</a:t>
            </a:r>
            <a:r>
              <a:rPr lang="fr-FR" sz="3200" baseline="-25000" dirty="0" smtClean="0"/>
              <a:t>21 </a:t>
            </a:r>
            <a:r>
              <a:rPr lang="fr-FR" sz="3200" dirty="0" smtClean="0"/>
              <a:t>+ 1/3 </a:t>
            </a:r>
            <a:r>
              <a:rPr lang="fr-FR" sz="3200" i="1" dirty="0" smtClean="0"/>
              <a:t>y</a:t>
            </a:r>
            <a:r>
              <a:rPr lang="fr-FR" sz="3200" baseline="-25000" dirty="0" smtClean="0"/>
              <a:t>22 </a:t>
            </a:r>
            <a:r>
              <a:rPr lang="fr-FR" sz="3200" dirty="0" smtClean="0"/>
              <a:t>+ 1/4 </a:t>
            </a:r>
            <a:r>
              <a:rPr lang="fr-FR" sz="3200" i="1" dirty="0" smtClean="0"/>
              <a:t>y</a:t>
            </a:r>
            <a:r>
              <a:rPr lang="fr-FR" sz="3200" baseline="-25000" dirty="0" smtClean="0"/>
              <a:t>23 </a:t>
            </a:r>
            <a:r>
              <a:rPr lang="fr-FR" sz="3200" dirty="0" smtClean="0"/>
              <a:t>+ 1/5 </a:t>
            </a:r>
            <a:r>
              <a:rPr lang="fr-FR" sz="3200" i="1" dirty="0" smtClean="0"/>
              <a:t>y</a:t>
            </a:r>
            <a:r>
              <a:rPr lang="fr-FR" sz="3200" baseline="-25000" dirty="0" smtClean="0"/>
              <a:t>24</a:t>
            </a:r>
            <a:r>
              <a:rPr lang="fr-FR" sz="3200" dirty="0" smtClean="0"/>
              <a:t>)</a:t>
            </a:r>
            <a:r>
              <a:rPr lang="fr-FR" sz="3200" baseline="-25000" dirty="0" smtClean="0"/>
              <a:t>  </a:t>
            </a:r>
            <a:r>
              <a:rPr lang="fr-FR" sz="3200" u="sng" dirty="0" smtClean="0"/>
              <a:t>&lt;</a:t>
            </a:r>
            <a:r>
              <a:rPr lang="fr-FR" sz="3200" dirty="0" smtClean="0"/>
              <a:t> </a:t>
            </a:r>
            <a:r>
              <a:rPr lang="en-US" sz="3200" dirty="0" smtClean="0"/>
              <a:t>3/4</a:t>
            </a:r>
          </a:p>
          <a:p>
            <a:pPr>
              <a:buNone/>
            </a:pPr>
            <a:r>
              <a:rPr lang="fr-FR" sz="3200" i="1" dirty="0" smtClean="0"/>
              <a:t>y</a:t>
            </a:r>
            <a:r>
              <a:rPr lang="fr-FR" sz="3200" baseline="-25000" dirty="0" smtClean="0"/>
              <a:t>11 </a:t>
            </a:r>
            <a:r>
              <a:rPr lang="fr-FR" sz="3200" dirty="0" smtClean="0"/>
              <a:t>+ </a:t>
            </a:r>
            <a:r>
              <a:rPr lang="fr-FR" sz="3200" i="1" dirty="0" smtClean="0"/>
              <a:t>y</a:t>
            </a:r>
            <a:r>
              <a:rPr lang="fr-FR" sz="3200" baseline="-25000" dirty="0" smtClean="0"/>
              <a:t>12 </a:t>
            </a:r>
            <a:r>
              <a:rPr lang="fr-FR" sz="3200" dirty="0" smtClean="0"/>
              <a:t>+ </a:t>
            </a:r>
            <a:r>
              <a:rPr lang="fr-FR" sz="3200" i="1" dirty="0" smtClean="0"/>
              <a:t>y</a:t>
            </a:r>
            <a:r>
              <a:rPr lang="fr-FR" sz="3200" baseline="-25000" dirty="0" smtClean="0"/>
              <a:t>13 </a:t>
            </a:r>
            <a:r>
              <a:rPr lang="fr-FR" sz="3200" dirty="0" smtClean="0"/>
              <a:t>+ </a:t>
            </a:r>
            <a:r>
              <a:rPr lang="fr-FR" sz="3200" i="1" dirty="0" smtClean="0"/>
              <a:t>y</a:t>
            </a:r>
            <a:r>
              <a:rPr lang="fr-FR" sz="3200" baseline="-25000" dirty="0" smtClean="0"/>
              <a:t>14</a:t>
            </a:r>
            <a:r>
              <a:rPr lang="fr-FR" sz="3200" dirty="0" smtClean="0"/>
              <a:t> = 1</a:t>
            </a:r>
            <a:endParaRPr lang="en-US" sz="3200" dirty="0" smtClean="0"/>
          </a:p>
          <a:p>
            <a:pPr>
              <a:buNone/>
            </a:pPr>
            <a:r>
              <a:rPr lang="fr-FR" sz="3200" i="1" dirty="0" smtClean="0"/>
              <a:t>y</a:t>
            </a:r>
            <a:r>
              <a:rPr lang="el-GR" sz="3200" baseline="-25000" dirty="0" smtClean="0"/>
              <a:t>21 </a:t>
            </a:r>
            <a:r>
              <a:rPr lang="el-GR" sz="3200" dirty="0" smtClean="0"/>
              <a:t>+ </a:t>
            </a:r>
            <a:r>
              <a:rPr lang="fr-FR" sz="3200" i="1" dirty="0" smtClean="0"/>
              <a:t>y</a:t>
            </a:r>
            <a:r>
              <a:rPr lang="el-GR" sz="3200" baseline="-25000" dirty="0" smtClean="0"/>
              <a:t>22 </a:t>
            </a:r>
            <a:r>
              <a:rPr lang="el-GR" sz="3200" dirty="0" smtClean="0"/>
              <a:t>+ </a:t>
            </a:r>
            <a:r>
              <a:rPr lang="fr-FR" sz="3200" i="1" dirty="0" smtClean="0"/>
              <a:t>y</a:t>
            </a:r>
            <a:r>
              <a:rPr lang="el-GR" sz="3200" baseline="-25000" dirty="0" smtClean="0"/>
              <a:t>23 </a:t>
            </a:r>
            <a:r>
              <a:rPr lang="el-GR" sz="3200" dirty="0" smtClean="0"/>
              <a:t>+ </a:t>
            </a:r>
            <a:r>
              <a:rPr lang="fr-FR" sz="3200" i="1" dirty="0" smtClean="0"/>
              <a:t>y</a:t>
            </a:r>
            <a:r>
              <a:rPr lang="el-GR" sz="3200" baseline="-25000" dirty="0" smtClean="0"/>
              <a:t>24</a:t>
            </a:r>
            <a:r>
              <a:rPr lang="el-GR" sz="3200" dirty="0" smtClean="0"/>
              <a:t> = 1</a:t>
            </a:r>
            <a:endParaRPr lang="en-US" sz="3200" dirty="0" smtClean="0"/>
          </a:p>
          <a:p>
            <a:pPr>
              <a:buNone/>
            </a:pPr>
            <a:r>
              <a:rPr lang="el-GR" sz="3200" dirty="0" smtClean="0"/>
              <a:t>όλες οι μεταβλητές 0 ή 1.  </a:t>
            </a:r>
            <a:endParaRPr lang="en-US" sz="3200" dirty="0" smtClean="0"/>
          </a:p>
          <a:p>
            <a:endParaRPr lang="en-US" sz="3200" dirty="0"/>
          </a:p>
        </p:txBody>
      </p:sp>
    </p:spTree>
    <p:extLst>
      <p:ext uri="{BB962C8B-B14F-4D97-AF65-F5344CB8AC3E}">
        <p14:creationId xmlns:p14="http://schemas.microsoft.com/office/powerpoint/2010/main" val="1972354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19" y="167553"/>
            <a:ext cx="10515600" cy="1325563"/>
          </a:xfrm>
        </p:spPr>
        <p:txBody>
          <a:bodyPr/>
          <a:lstStyle/>
          <a:p>
            <a:r>
              <a:rPr lang="el-GR" b="1" dirty="0" smtClean="0">
                <a:latin typeface="+mn-lt"/>
              </a:rPr>
              <a:t>Παράδειγμα 2.2</a:t>
            </a:r>
            <a:endParaRPr lang="en-US" dirty="0">
              <a:latin typeface="+mn-lt"/>
            </a:endParaRPr>
          </a:p>
        </p:txBody>
      </p:sp>
      <p:sp>
        <p:nvSpPr>
          <p:cNvPr id="3" name="Content Placeholder 2"/>
          <p:cNvSpPr>
            <a:spLocks noGrp="1"/>
          </p:cNvSpPr>
          <p:nvPr>
            <p:ph idx="1"/>
          </p:nvPr>
        </p:nvSpPr>
        <p:spPr>
          <a:xfrm>
            <a:off x="813956" y="1233344"/>
            <a:ext cx="10515600" cy="4351338"/>
          </a:xfrm>
        </p:spPr>
        <p:txBody>
          <a:bodyPr>
            <a:noAutofit/>
          </a:bodyPr>
          <a:lstStyle/>
          <a:p>
            <a:pPr algn="just"/>
            <a:r>
              <a:rPr lang="el-GR" sz="3200" dirty="0" smtClean="0"/>
              <a:t>Δίνεται το παρακάτω πρόβλημα ακέραιου προγραμματισμού:</a:t>
            </a:r>
            <a:endParaRPr lang="en-US" sz="3200" dirty="0" smtClean="0"/>
          </a:p>
          <a:p>
            <a:pPr algn="just"/>
            <a:r>
              <a:rPr lang="pl-PL" sz="3200" dirty="0" smtClean="0"/>
              <a:t>Max Z = </a:t>
            </a:r>
            <a:r>
              <a:rPr lang="pl-PL" sz="3200" i="1" dirty="0" smtClean="0"/>
              <a:t>x</a:t>
            </a:r>
            <a:r>
              <a:rPr lang="pl-PL" sz="3200" baseline="-25000" dirty="0" smtClean="0"/>
              <a:t>1</a:t>
            </a:r>
            <a:r>
              <a:rPr lang="pl-PL" sz="3200" dirty="0" smtClean="0"/>
              <a:t> + 5</a:t>
            </a:r>
            <a:r>
              <a:rPr lang="pl-PL" sz="3200" i="1" dirty="0" smtClean="0"/>
              <a:t>x</a:t>
            </a:r>
            <a:r>
              <a:rPr lang="pl-PL" sz="3200" baseline="-25000" dirty="0" smtClean="0"/>
              <a:t>2</a:t>
            </a:r>
            <a:endParaRPr lang="en-US" sz="3200" dirty="0" smtClean="0"/>
          </a:p>
          <a:p>
            <a:pPr algn="just"/>
            <a:r>
              <a:rPr lang="pl-PL" sz="3200" dirty="0" smtClean="0"/>
              <a:t>s.t.  </a:t>
            </a:r>
            <a:r>
              <a:rPr lang="pl-PL" sz="3200" i="1" dirty="0" smtClean="0"/>
              <a:t>x</a:t>
            </a:r>
            <a:r>
              <a:rPr lang="pl-PL" sz="3200" baseline="-25000" dirty="0" smtClean="0"/>
              <a:t>1</a:t>
            </a:r>
            <a:r>
              <a:rPr lang="pl-PL" sz="3200" dirty="0" smtClean="0"/>
              <a:t> + 10</a:t>
            </a:r>
            <a:r>
              <a:rPr lang="pl-PL" sz="3200" i="1" dirty="0" smtClean="0"/>
              <a:t>x</a:t>
            </a:r>
            <a:r>
              <a:rPr lang="pl-PL" sz="3200" baseline="-25000" dirty="0" smtClean="0"/>
              <a:t>2</a:t>
            </a:r>
            <a:r>
              <a:rPr lang="pl-PL" sz="3200" dirty="0" smtClean="0"/>
              <a:t> </a:t>
            </a:r>
            <a:r>
              <a:rPr lang="pl-PL" sz="3200" u="sng" dirty="0" smtClean="0"/>
              <a:t>&lt;</a:t>
            </a:r>
            <a:r>
              <a:rPr lang="pl-PL" sz="3200" dirty="0" smtClean="0"/>
              <a:t> 20</a:t>
            </a:r>
            <a:endParaRPr lang="en-US" sz="3200" dirty="0" smtClean="0"/>
          </a:p>
          <a:p>
            <a:pPr algn="just"/>
            <a:r>
              <a:rPr lang="pl-PL" sz="3200" i="1" dirty="0" smtClean="0"/>
              <a:t>x</a:t>
            </a:r>
            <a:r>
              <a:rPr lang="el-GR" sz="3200" baseline="-25000" dirty="0" smtClean="0"/>
              <a:t>1</a:t>
            </a:r>
            <a:r>
              <a:rPr lang="el-GR" sz="3200" dirty="0" smtClean="0"/>
              <a:t> </a:t>
            </a:r>
            <a:r>
              <a:rPr lang="el-GR" sz="3200" u="sng" dirty="0" smtClean="0"/>
              <a:t>&lt;</a:t>
            </a:r>
            <a:r>
              <a:rPr lang="el-GR" sz="3200" dirty="0" smtClean="0"/>
              <a:t> 2</a:t>
            </a:r>
            <a:endParaRPr lang="en-US" sz="3200" dirty="0" smtClean="0"/>
          </a:p>
          <a:p>
            <a:pPr algn="just"/>
            <a:r>
              <a:rPr lang="pl-PL" sz="3200" i="1" dirty="0" smtClean="0"/>
              <a:t>x</a:t>
            </a:r>
            <a:r>
              <a:rPr lang="el-GR" sz="3200" baseline="-25000" dirty="0" smtClean="0"/>
              <a:t>1</a:t>
            </a:r>
            <a:r>
              <a:rPr lang="el-GR" sz="3200" dirty="0" smtClean="0"/>
              <a:t>, </a:t>
            </a:r>
            <a:r>
              <a:rPr lang="pl-PL" sz="3200" i="1" dirty="0" smtClean="0"/>
              <a:t>x</a:t>
            </a:r>
            <a:r>
              <a:rPr lang="el-GR" sz="3200" baseline="-25000" dirty="0" smtClean="0"/>
              <a:t>2</a:t>
            </a:r>
            <a:r>
              <a:rPr lang="el-GR" sz="3200" dirty="0" smtClean="0"/>
              <a:t> ακέραιοι </a:t>
            </a:r>
            <a:r>
              <a:rPr lang="el-GR" sz="3200" u="sng" dirty="0" smtClean="0"/>
              <a:t>&gt;</a:t>
            </a:r>
            <a:r>
              <a:rPr lang="el-GR" sz="3200" dirty="0" smtClean="0"/>
              <a:t> 0 </a:t>
            </a:r>
            <a:endParaRPr lang="en-US" sz="3200" dirty="0" smtClean="0"/>
          </a:p>
          <a:p>
            <a:pPr marL="0" indent="0" algn="just">
              <a:buNone/>
            </a:pPr>
            <a:r>
              <a:rPr lang="el-GR" sz="3200" dirty="0" smtClean="0"/>
              <a:t>α) Μετασχηματίστε το πρόβλημα σε ένα πρόβλημα αμιγώς δυαδικού προγραμματισμού.</a:t>
            </a:r>
            <a:endParaRPr lang="en-US" sz="3200" dirty="0" smtClean="0"/>
          </a:p>
          <a:p>
            <a:pPr marL="0" indent="0" algn="just">
              <a:buNone/>
            </a:pPr>
            <a:r>
              <a:rPr lang="el-GR" sz="3200" dirty="0" smtClean="0"/>
              <a:t>β) Λύστε το δυαδικό πρόβλημα χρησιμοποιώντας το </a:t>
            </a:r>
            <a:r>
              <a:rPr lang="en-US" sz="3200" dirty="0" smtClean="0"/>
              <a:t>LINGO</a:t>
            </a:r>
            <a:r>
              <a:rPr lang="el-GR" sz="3200" dirty="0" smtClean="0"/>
              <a:t> και μετά αναγνωρίστε τη βέλτιστη λύση του αρχικού ακέραιου προβλήματος.</a:t>
            </a:r>
            <a:endParaRPr lang="en-US" sz="3200" dirty="0" smtClean="0"/>
          </a:p>
          <a:p>
            <a:endParaRPr lang="en-US" sz="3200" dirty="0"/>
          </a:p>
        </p:txBody>
      </p:sp>
    </p:spTree>
    <p:extLst>
      <p:ext uri="{BB962C8B-B14F-4D97-AF65-F5344CB8AC3E}">
        <p14:creationId xmlns:p14="http://schemas.microsoft.com/office/powerpoint/2010/main" val="12529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2.2</a:t>
            </a:r>
            <a:endParaRPr lang="en-US" dirty="0">
              <a:latin typeface="+mn-lt"/>
            </a:endParaRPr>
          </a:p>
        </p:txBody>
      </p:sp>
      <p:sp>
        <p:nvSpPr>
          <p:cNvPr id="3" name="Content Placeholder 2"/>
          <p:cNvSpPr>
            <a:spLocks noGrp="1"/>
          </p:cNvSpPr>
          <p:nvPr>
            <p:ph idx="1"/>
          </p:nvPr>
        </p:nvSpPr>
        <p:spPr>
          <a:xfrm>
            <a:off x="838200" y="1825624"/>
            <a:ext cx="10515600" cy="5032375"/>
          </a:xfrm>
        </p:spPr>
        <p:txBody>
          <a:bodyPr>
            <a:noAutofit/>
          </a:bodyPr>
          <a:lstStyle/>
          <a:p>
            <a:r>
              <a:rPr lang="el-GR" sz="3200" dirty="0" smtClean="0"/>
              <a:t>Από την προσεκτική ανάλυση των περιορισμών του προβλήματος προκύπτουν τα εξής άνω όρια στις μεταβλητές απόφασης: </a:t>
            </a:r>
            <a:endParaRPr lang="en-US" sz="3200" dirty="0" smtClean="0"/>
          </a:p>
          <a:p>
            <a:r>
              <a:rPr lang="pl-PL" sz="3200" i="1" dirty="0" smtClean="0"/>
              <a:t>x</a:t>
            </a:r>
            <a:r>
              <a:rPr lang="el-GR" sz="3200" baseline="-25000" dirty="0" smtClean="0"/>
              <a:t>1</a:t>
            </a:r>
            <a:r>
              <a:rPr lang="el-GR" sz="3200" dirty="0" smtClean="0"/>
              <a:t> </a:t>
            </a:r>
            <a:r>
              <a:rPr lang="el-GR" sz="3200" u="sng" dirty="0" smtClean="0"/>
              <a:t>&lt;</a:t>
            </a:r>
            <a:r>
              <a:rPr lang="el-GR" sz="3200" dirty="0" smtClean="0"/>
              <a:t> 2  (από περιορισμό 2)</a:t>
            </a:r>
            <a:endParaRPr lang="en-US" sz="3200" dirty="0" smtClean="0"/>
          </a:p>
          <a:p>
            <a:r>
              <a:rPr lang="pl-PL" sz="3200" i="1" dirty="0" smtClean="0"/>
              <a:t>x</a:t>
            </a:r>
            <a:r>
              <a:rPr lang="el-GR" sz="3200" baseline="-25000" dirty="0" smtClean="0"/>
              <a:t>2</a:t>
            </a:r>
            <a:r>
              <a:rPr lang="el-GR" sz="3200" dirty="0" smtClean="0"/>
              <a:t> </a:t>
            </a:r>
            <a:r>
              <a:rPr lang="el-GR" sz="3200" u="sng" dirty="0" smtClean="0"/>
              <a:t>&lt;</a:t>
            </a:r>
            <a:r>
              <a:rPr lang="el-GR" sz="3200" dirty="0" smtClean="0"/>
              <a:t> 2  (από περιορισμό 1)</a:t>
            </a:r>
            <a:endParaRPr lang="en-US" sz="3200" dirty="0" smtClean="0"/>
          </a:p>
          <a:p>
            <a:endParaRPr lang="en-US" sz="2000" dirty="0"/>
          </a:p>
        </p:txBody>
      </p:sp>
    </p:spTree>
    <p:extLst>
      <p:ext uri="{BB962C8B-B14F-4D97-AF65-F5344CB8AC3E}">
        <p14:creationId xmlns:p14="http://schemas.microsoft.com/office/powerpoint/2010/main" val="66788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2.2</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Επομένως, </a:t>
            </a:r>
            <a:r>
              <a:rPr lang="fr-FR" sz="3200" i="1" dirty="0" smtClean="0"/>
              <a:t>x</a:t>
            </a:r>
            <a:r>
              <a:rPr lang="el-GR" sz="3200" baseline="-25000" dirty="0" smtClean="0"/>
              <a:t>1</a:t>
            </a:r>
            <a:r>
              <a:rPr lang="el-GR" sz="3200" dirty="0" smtClean="0"/>
              <a:t> = </a:t>
            </a:r>
            <a:r>
              <a:rPr lang="fr-FR" sz="3200" i="1" dirty="0" smtClean="0"/>
              <a:t>y</a:t>
            </a:r>
            <a:r>
              <a:rPr lang="el-GR" sz="3200" baseline="-25000" dirty="0" smtClean="0"/>
              <a:t>1</a:t>
            </a:r>
            <a:r>
              <a:rPr lang="el-GR" sz="3200" dirty="0" smtClean="0"/>
              <a:t> + 2</a:t>
            </a:r>
            <a:r>
              <a:rPr lang="fr-FR" sz="3200" i="1" dirty="0" smtClean="0"/>
              <a:t>y</a:t>
            </a:r>
            <a:r>
              <a:rPr lang="el-GR" sz="3200" baseline="-25000" dirty="0" smtClean="0"/>
              <a:t>2</a:t>
            </a:r>
            <a:r>
              <a:rPr lang="el-GR" sz="3200" dirty="0" smtClean="0"/>
              <a:t>  και </a:t>
            </a:r>
            <a:r>
              <a:rPr lang="fr-FR" sz="3200" i="1" dirty="0" smtClean="0"/>
              <a:t>x</a:t>
            </a:r>
            <a:r>
              <a:rPr lang="el-GR" sz="3200" baseline="-25000" dirty="0" smtClean="0"/>
              <a:t>2</a:t>
            </a:r>
            <a:r>
              <a:rPr lang="el-GR" sz="3200" dirty="0" smtClean="0"/>
              <a:t> = </a:t>
            </a:r>
            <a:r>
              <a:rPr lang="fr-FR" sz="3200" i="1" dirty="0" smtClean="0"/>
              <a:t>y</a:t>
            </a:r>
            <a:r>
              <a:rPr lang="el-GR" sz="3200" baseline="-25000" dirty="0" smtClean="0"/>
              <a:t>3</a:t>
            </a:r>
            <a:r>
              <a:rPr lang="el-GR" sz="3200" dirty="0" smtClean="0"/>
              <a:t> + 2</a:t>
            </a:r>
            <a:r>
              <a:rPr lang="fr-FR" sz="3200" i="1" dirty="0" smtClean="0"/>
              <a:t>y</a:t>
            </a:r>
            <a:r>
              <a:rPr lang="el-GR" sz="3200" baseline="-25000" dirty="0" smtClean="0"/>
              <a:t>4</a:t>
            </a:r>
            <a:r>
              <a:rPr lang="el-GR" sz="3200" dirty="0" smtClean="0"/>
              <a:t> , όπου </a:t>
            </a:r>
            <a:r>
              <a:rPr lang="fr-FR" sz="3200" i="1" dirty="0" smtClean="0"/>
              <a:t>y</a:t>
            </a:r>
            <a:r>
              <a:rPr lang="el-GR" sz="3200" baseline="-25000" dirty="0" smtClean="0"/>
              <a:t>1</a:t>
            </a:r>
            <a:r>
              <a:rPr lang="el-GR" sz="3200" dirty="0" smtClean="0"/>
              <a:t>, </a:t>
            </a:r>
            <a:r>
              <a:rPr lang="fr-FR" sz="3200" i="1" dirty="0" smtClean="0"/>
              <a:t>y</a:t>
            </a:r>
            <a:r>
              <a:rPr lang="el-GR" sz="3200" baseline="-25000" dirty="0" smtClean="0"/>
              <a:t>2</a:t>
            </a:r>
            <a:r>
              <a:rPr lang="el-GR" sz="3200" dirty="0" smtClean="0"/>
              <a:t>, </a:t>
            </a:r>
            <a:r>
              <a:rPr lang="fr-FR" sz="3200" i="1" dirty="0" smtClean="0"/>
              <a:t>y</a:t>
            </a:r>
            <a:r>
              <a:rPr lang="el-GR" sz="3200" baseline="-25000" dirty="0" smtClean="0"/>
              <a:t>3</a:t>
            </a:r>
            <a:r>
              <a:rPr lang="el-GR" sz="3200" dirty="0" smtClean="0"/>
              <a:t> και </a:t>
            </a:r>
            <a:r>
              <a:rPr lang="fr-FR" sz="3200" i="1" dirty="0" smtClean="0"/>
              <a:t>y</a:t>
            </a:r>
            <a:r>
              <a:rPr lang="el-GR" sz="3200" baseline="-25000" dirty="0" smtClean="0"/>
              <a:t>4</a:t>
            </a:r>
            <a:r>
              <a:rPr lang="el-GR" sz="3200" dirty="0" smtClean="0"/>
              <a:t> δυαδικές μεταβλητές.</a:t>
            </a:r>
            <a:endParaRPr lang="en-US" sz="3200" dirty="0" smtClean="0"/>
          </a:p>
          <a:p>
            <a:r>
              <a:rPr lang="el-GR" sz="3200" dirty="0" smtClean="0"/>
              <a:t>Στη συνέχεια, παίρνουμε το ακόλουθο δυαδικό πρόβλημα:</a:t>
            </a:r>
            <a:endParaRPr lang="en-US" sz="3200" dirty="0" smtClean="0"/>
          </a:p>
          <a:p>
            <a:pPr>
              <a:buNone/>
            </a:pPr>
            <a:r>
              <a:rPr lang="el-GR" sz="3200" dirty="0" smtClean="0"/>
              <a:t>			</a:t>
            </a:r>
            <a:r>
              <a:rPr lang="fr-FR" sz="3200" dirty="0" smtClean="0"/>
              <a:t>Max Z = </a:t>
            </a:r>
            <a:r>
              <a:rPr lang="fr-FR" sz="3200" i="1" dirty="0" smtClean="0"/>
              <a:t>y</a:t>
            </a:r>
            <a:r>
              <a:rPr lang="fr-FR" sz="3200" baseline="-25000" dirty="0" smtClean="0"/>
              <a:t>1</a:t>
            </a:r>
            <a:r>
              <a:rPr lang="fr-FR" sz="3200" dirty="0" smtClean="0"/>
              <a:t> + 2</a:t>
            </a:r>
            <a:r>
              <a:rPr lang="fr-FR" sz="3200" i="1" dirty="0" smtClean="0"/>
              <a:t>y</a:t>
            </a:r>
            <a:r>
              <a:rPr lang="fr-FR" sz="3200" baseline="-25000" dirty="0" smtClean="0"/>
              <a:t>2</a:t>
            </a:r>
            <a:r>
              <a:rPr lang="fr-FR" sz="3200" dirty="0" smtClean="0"/>
              <a:t> + 5</a:t>
            </a:r>
            <a:r>
              <a:rPr lang="fr-FR" sz="3200" i="1" dirty="0" smtClean="0"/>
              <a:t>y</a:t>
            </a:r>
            <a:r>
              <a:rPr lang="fr-FR" sz="3200" baseline="-25000" dirty="0" smtClean="0"/>
              <a:t>3</a:t>
            </a:r>
            <a:r>
              <a:rPr lang="fr-FR" sz="3200" dirty="0" smtClean="0"/>
              <a:t> + 10</a:t>
            </a:r>
            <a:r>
              <a:rPr lang="fr-FR" sz="3200" i="1" dirty="0" smtClean="0"/>
              <a:t>y</a:t>
            </a:r>
            <a:r>
              <a:rPr lang="fr-FR" sz="3200" baseline="-25000" dirty="0" smtClean="0"/>
              <a:t>4</a:t>
            </a:r>
            <a:endParaRPr lang="en-US" sz="3200" dirty="0" smtClean="0"/>
          </a:p>
          <a:p>
            <a:pPr>
              <a:buNone/>
            </a:pPr>
            <a:r>
              <a:rPr lang="el-GR" sz="3200" dirty="0" smtClean="0"/>
              <a:t>			</a:t>
            </a:r>
            <a:r>
              <a:rPr lang="fr-FR" sz="3200" dirty="0" smtClean="0"/>
              <a:t>s.t.  </a:t>
            </a:r>
            <a:r>
              <a:rPr lang="fr-FR" sz="3200" i="1" dirty="0" smtClean="0"/>
              <a:t>y</a:t>
            </a:r>
            <a:r>
              <a:rPr lang="fr-FR" sz="3200" baseline="-25000" dirty="0" smtClean="0"/>
              <a:t>1</a:t>
            </a:r>
            <a:r>
              <a:rPr lang="fr-FR" sz="3200" dirty="0" smtClean="0"/>
              <a:t> + 2</a:t>
            </a:r>
            <a:r>
              <a:rPr lang="fr-FR" sz="3200" i="1" dirty="0" smtClean="0"/>
              <a:t>y</a:t>
            </a:r>
            <a:r>
              <a:rPr lang="fr-FR" sz="3200" baseline="-25000" dirty="0" smtClean="0"/>
              <a:t>2</a:t>
            </a:r>
            <a:r>
              <a:rPr lang="fr-FR" sz="3200" dirty="0" smtClean="0"/>
              <a:t> + 10</a:t>
            </a:r>
            <a:r>
              <a:rPr lang="fr-FR" sz="3200" i="1" dirty="0" smtClean="0"/>
              <a:t>y</a:t>
            </a:r>
            <a:r>
              <a:rPr lang="fr-FR" sz="3200" baseline="-25000" dirty="0" smtClean="0"/>
              <a:t>3</a:t>
            </a:r>
            <a:r>
              <a:rPr lang="fr-FR" sz="3200" dirty="0" smtClean="0"/>
              <a:t> + 20</a:t>
            </a:r>
            <a:r>
              <a:rPr lang="fr-FR" sz="3200" i="1" dirty="0" smtClean="0"/>
              <a:t>y</a:t>
            </a:r>
            <a:r>
              <a:rPr lang="fr-FR" sz="3200" baseline="-25000" dirty="0" smtClean="0"/>
              <a:t>4</a:t>
            </a:r>
            <a:r>
              <a:rPr lang="fr-FR" sz="3200" dirty="0" smtClean="0"/>
              <a:t> </a:t>
            </a:r>
            <a:r>
              <a:rPr lang="fr-FR" sz="3200" u="sng" dirty="0" smtClean="0"/>
              <a:t>&lt;</a:t>
            </a:r>
            <a:r>
              <a:rPr lang="fr-FR" sz="3200" dirty="0" smtClean="0"/>
              <a:t> 20</a:t>
            </a:r>
            <a:endParaRPr lang="en-US" sz="3200" dirty="0" smtClean="0"/>
          </a:p>
          <a:p>
            <a:pPr>
              <a:buNone/>
            </a:pPr>
            <a:r>
              <a:rPr lang="el-GR" sz="3200" i="1" dirty="0" smtClean="0"/>
              <a:t>			</a:t>
            </a:r>
            <a:r>
              <a:rPr lang="fr-FR" sz="3200" i="1" dirty="0" smtClean="0"/>
              <a:t>y</a:t>
            </a:r>
            <a:r>
              <a:rPr lang="fr-FR" sz="3200" baseline="-25000" dirty="0" smtClean="0"/>
              <a:t>1</a:t>
            </a:r>
            <a:r>
              <a:rPr lang="fr-FR" sz="3200" dirty="0" smtClean="0"/>
              <a:t> + 2</a:t>
            </a:r>
            <a:r>
              <a:rPr lang="fr-FR" sz="3200" i="1" dirty="0" smtClean="0"/>
              <a:t>y</a:t>
            </a:r>
            <a:r>
              <a:rPr lang="fr-FR" sz="3200" baseline="-25000" dirty="0" smtClean="0"/>
              <a:t>2</a:t>
            </a:r>
            <a:r>
              <a:rPr lang="fr-FR" sz="3200" dirty="0" smtClean="0"/>
              <a:t> </a:t>
            </a:r>
            <a:r>
              <a:rPr lang="fr-FR" sz="3200" u="sng" dirty="0" smtClean="0"/>
              <a:t>&lt;</a:t>
            </a:r>
            <a:r>
              <a:rPr lang="fr-FR" sz="3200" dirty="0" smtClean="0"/>
              <a:t> 2</a:t>
            </a:r>
            <a:endParaRPr lang="en-US" sz="3200" dirty="0" smtClean="0"/>
          </a:p>
          <a:p>
            <a:pPr>
              <a:buNone/>
            </a:pPr>
            <a:r>
              <a:rPr lang="el-GR" sz="3200" i="1" dirty="0" smtClean="0"/>
              <a:t>			</a:t>
            </a:r>
            <a:r>
              <a:rPr lang="fr-FR" sz="3200" i="1" dirty="0" smtClean="0"/>
              <a:t>y</a:t>
            </a:r>
            <a:r>
              <a:rPr lang="el-GR" sz="3200" baseline="-25000" dirty="0" smtClean="0"/>
              <a:t>1</a:t>
            </a:r>
            <a:r>
              <a:rPr lang="el-GR" sz="3200" dirty="0" smtClean="0"/>
              <a:t>, </a:t>
            </a:r>
            <a:r>
              <a:rPr lang="fr-FR" sz="3200" i="1" dirty="0" smtClean="0"/>
              <a:t>y</a:t>
            </a:r>
            <a:r>
              <a:rPr lang="el-GR" sz="3200" baseline="-25000" dirty="0" smtClean="0"/>
              <a:t>2</a:t>
            </a:r>
            <a:r>
              <a:rPr lang="el-GR" sz="3200" dirty="0" smtClean="0"/>
              <a:t>, </a:t>
            </a:r>
            <a:r>
              <a:rPr lang="fr-FR" sz="3200" i="1" dirty="0" smtClean="0"/>
              <a:t>y</a:t>
            </a:r>
            <a:r>
              <a:rPr lang="el-GR" sz="3200" baseline="-25000" dirty="0" smtClean="0"/>
              <a:t>3</a:t>
            </a:r>
            <a:r>
              <a:rPr lang="el-GR" sz="3200" dirty="0" smtClean="0"/>
              <a:t> και </a:t>
            </a:r>
            <a:r>
              <a:rPr lang="fr-FR" sz="3200" i="1" dirty="0" smtClean="0"/>
              <a:t>y</a:t>
            </a:r>
            <a:r>
              <a:rPr lang="el-GR" sz="3200" baseline="-25000" dirty="0" smtClean="0"/>
              <a:t>4</a:t>
            </a:r>
            <a:r>
              <a:rPr lang="el-GR" sz="3200" dirty="0" smtClean="0"/>
              <a:t> δυαδικές μεταβλητές</a:t>
            </a:r>
          </a:p>
          <a:p>
            <a:endParaRPr lang="en-US" sz="3200" dirty="0"/>
          </a:p>
        </p:txBody>
      </p:sp>
    </p:spTree>
    <p:extLst>
      <p:ext uri="{BB962C8B-B14F-4D97-AF65-F5344CB8AC3E}">
        <p14:creationId xmlns:p14="http://schemas.microsoft.com/office/powerpoint/2010/main" val="78114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2.2</a:t>
            </a:r>
            <a:endParaRPr lang="en-US" dirty="0">
              <a:latin typeface="+mn-lt"/>
            </a:endParaRPr>
          </a:p>
        </p:txBody>
      </p:sp>
      <p:sp>
        <p:nvSpPr>
          <p:cNvPr id="3" name="Content Placeholder 2"/>
          <p:cNvSpPr>
            <a:spLocks noGrp="1"/>
          </p:cNvSpPr>
          <p:nvPr>
            <p:ph idx="1"/>
          </p:nvPr>
        </p:nvSpPr>
        <p:spPr/>
        <p:txBody>
          <a:bodyPr>
            <a:normAutofit/>
          </a:bodyPr>
          <a:lstStyle/>
          <a:p>
            <a:pPr marL="0" indent="0" algn="just">
              <a:buNone/>
            </a:pPr>
            <a:r>
              <a:rPr lang="el-GR" sz="3200" dirty="0" smtClean="0"/>
              <a:t>Ο κώδικάς στο </a:t>
            </a:r>
            <a:r>
              <a:rPr lang="en-US" sz="3200" dirty="0" smtClean="0"/>
              <a:t>LINGO</a:t>
            </a:r>
            <a:r>
              <a:rPr lang="el-GR" sz="3200" dirty="0" smtClean="0"/>
              <a:t> είναι ο εξής:</a:t>
            </a:r>
            <a:endParaRPr lang="en-US" sz="3200" dirty="0" smtClean="0"/>
          </a:p>
          <a:p>
            <a:pPr marL="0" indent="0" algn="just">
              <a:buNone/>
            </a:pPr>
            <a:endParaRPr lang="el-GR" sz="3200" dirty="0" smtClean="0"/>
          </a:p>
          <a:p>
            <a:pPr algn="just">
              <a:buNone/>
            </a:pPr>
            <a:r>
              <a:rPr lang="fr-FR" sz="3200" dirty="0" smtClean="0"/>
              <a:t>MAX = Y1 + 2*Y2 + 5*Y3 + 10*Y4;</a:t>
            </a:r>
            <a:endParaRPr lang="en-US" sz="3200" dirty="0" smtClean="0"/>
          </a:p>
          <a:p>
            <a:pPr algn="just">
              <a:buNone/>
            </a:pPr>
            <a:r>
              <a:rPr lang="fr-FR" sz="3200" dirty="0" smtClean="0"/>
              <a:t>Y1 + 2*Y2 + 10*Y3 + 20*Y4 &lt;= 20;</a:t>
            </a:r>
            <a:endParaRPr lang="en-US" sz="3200" dirty="0" smtClean="0"/>
          </a:p>
          <a:p>
            <a:pPr algn="just">
              <a:buNone/>
            </a:pPr>
            <a:r>
              <a:rPr lang="fr-FR" sz="3200" dirty="0" smtClean="0"/>
              <a:t>Y1 + 2*Y2 &lt;= 2</a:t>
            </a:r>
            <a:r>
              <a:rPr lang="en-US" sz="3200" dirty="0" smtClean="0"/>
              <a:t>;</a:t>
            </a:r>
            <a:endParaRPr lang="el-GR" sz="3200" dirty="0" smtClean="0"/>
          </a:p>
          <a:p>
            <a:pPr algn="just">
              <a:buNone/>
            </a:pPr>
            <a:r>
              <a:rPr lang="fr-FR" sz="3200" dirty="0" smtClean="0"/>
              <a:t>@BIN(Y1); @BIN(Y2); @BIN(Y3); @BIN(Y4);</a:t>
            </a:r>
            <a:endParaRPr lang="en-US" sz="3200" dirty="0" smtClean="0"/>
          </a:p>
          <a:p>
            <a:endParaRPr lang="en-US" sz="3200" dirty="0"/>
          </a:p>
        </p:txBody>
      </p:sp>
    </p:spTree>
    <p:extLst>
      <p:ext uri="{BB962C8B-B14F-4D97-AF65-F5344CB8AC3E}">
        <p14:creationId xmlns:p14="http://schemas.microsoft.com/office/powerpoint/2010/main" val="57549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Μεταξύ δύο περιορισμών, ο ένας πρέπει να ισχύει</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Έστω ότι για την κατασκευή ενός προϊόντος υπάρχουν δύο εναλλακτικά εργοστάσια κατασκευής με αντίστοιχους περιορισμούς δυναμικότητας. Ανάλογα με το ποιο από τα δύο εργοστάσια θα επιλεγεί τελικά, θέλουμε ο αντίστοιχος περιορισμός δυναμικότητας να ισχύει, ενώ είμαστε αδιάφοροι για τον άλλο.</a:t>
            </a:r>
          </a:p>
          <a:p>
            <a:endParaRPr lang="en-US" sz="3200" dirty="0"/>
          </a:p>
        </p:txBody>
      </p:sp>
    </p:spTree>
    <p:extLst>
      <p:ext uri="{BB962C8B-B14F-4D97-AF65-F5344CB8AC3E}">
        <p14:creationId xmlns:p14="http://schemas.microsoft.com/office/powerpoint/2010/main" val="191896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2.2</a:t>
            </a:r>
            <a:endParaRPr lang="en-US" dirty="0">
              <a:latin typeface="+mn-lt"/>
            </a:endParaRPr>
          </a:p>
        </p:txBody>
      </p:sp>
      <p:sp>
        <p:nvSpPr>
          <p:cNvPr id="3" name="Content Placeholder 2"/>
          <p:cNvSpPr>
            <a:spLocks noGrp="1"/>
          </p:cNvSpPr>
          <p:nvPr>
            <p:ph idx="1"/>
          </p:nvPr>
        </p:nvSpPr>
        <p:spPr/>
        <p:txBody>
          <a:bodyPr>
            <a:noAutofit/>
          </a:bodyPr>
          <a:lstStyle/>
          <a:p>
            <a:pPr algn="just"/>
            <a:r>
              <a:rPr lang="el-GR" sz="3200" dirty="0" smtClean="0"/>
              <a:t>Η λύση που παίρνουμε από το </a:t>
            </a:r>
            <a:r>
              <a:rPr lang="en-US" sz="3200" dirty="0" smtClean="0"/>
              <a:t>LINGO</a:t>
            </a:r>
            <a:r>
              <a:rPr lang="el-GR" sz="3200" dirty="0" smtClean="0"/>
              <a:t> είναι η εξής:</a:t>
            </a:r>
            <a:endParaRPr lang="en-US" sz="3200" dirty="0" smtClean="0"/>
          </a:p>
          <a:p>
            <a:pPr marL="0" indent="0" algn="just">
              <a:buNone/>
            </a:pPr>
            <a:r>
              <a:rPr lang="en-US" sz="3200" dirty="0" smtClean="0"/>
              <a:t>  Global optimal solution found at iteration:    0</a:t>
            </a:r>
          </a:p>
          <a:p>
            <a:pPr marL="0" indent="0" algn="just">
              <a:buNone/>
            </a:pPr>
            <a:r>
              <a:rPr lang="en-US" sz="3200" dirty="0" smtClean="0"/>
              <a:t>  Objective value:    10.00000 </a:t>
            </a:r>
          </a:p>
          <a:p>
            <a:pPr marL="0" indent="0" algn="just">
              <a:buNone/>
            </a:pPr>
            <a:r>
              <a:rPr lang="en-US" sz="3200" dirty="0" smtClean="0"/>
              <a:t>  Variable           Value        Reduced Cost</a:t>
            </a:r>
          </a:p>
          <a:p>
            <a:pPr marL="0" indent="0" algn="just">
              <a:buNone/>
            </a:pPr>
            <a:r>
              <a:rPr lang="en-US" sz="3200" dirty="0" smtClean="0"/>
              <a:t>             Y1        0.000000           -1.000000</a:t>
            </a:r>
          </a:p>
          <a:p>
            <a:pPr marL="0" indent="0" algn="just">
              <a:buNone/>
            </a:pPr>
            <a:r>
              <a:rPr lang="en-US" sz="3200" dirty="0" smtClean="0"/>
              <a:t>             Y2        0.000000           -2.000000</a:t>
            </a:r>
          </a:p>
          <a:p>
            <a:pPr marL="0" indent="0" algn="just">
              <a:buNone/>
            </a:pPr>
            <a:r>
              <a:rPr lang="en-US" sz="3200" dirty="0" smtClean="0"/>
              <a:t>             Y3        0.000000           -5.000000</a:t>
            </a:r>
          </a:p>
          <a:p>
            <a:pPr marL="0" indent="0" algn="just">
              <a:buNone/>
            </a:pPr>
            <a:r>
              <a:rPr lang="en-US" sz="3200" dirty="0" smtClean="0"/>
              <a:t>             Y4        1.000000           -10.00000</a:t>
            </a:r>
          </a:p>
          <a:p>
            <a:pPr marL="0" indent="0" algn="just">
              <a:buNone/>
            </a:pPr>
            <a:r>
              <a:rPr lang="en-US" sz="3200" dirty="0" smtClean="0"/>
              <a:t> </a:t>
            </a:r>
          </a:p>
          <a:p>
            <a:endParaRPr lang="en-US" sz="3200" dirty="0"/>
          </a:p>
        </p:txBody>
      </p:sp>
    </p:spTree>
    <p:extLst>
      <p:ext uri="{BB962C8B-B14F-4D97-AF65-F5344CB8AC3E}">
        <p14:creationId xmlns:p14="http://schemas.microsoft.com/office/powerpoint/2010/main" val="2385586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2.2</a:t>
            </a:r>
            <a:endParaRPr lang="en-US" dirty="0">
              <a:latin typeface="+mn-lt"/>
            </a:endParaRPr>
          </a:p>
        </p:txBody>
      </p:sp>
      <p:sp>
        <p:nvSpPr>
          <p:cNvPr id="3" name="Content Placeholder 2"/>
          <p:cNvSpPr>
            <a:spLocks noGrp="1"/>
          </p:cNvSpPr>
          <p:nvPr>
            <p:ph idx="1"/>
          </p:nvPr>
        </p:nvSpPr>
        <p:spPr/>
        <p:txBody>
          <a:bodyPr>
            <a:normAutofit/>
          </a:bodyPr>
          <a:lstStyle/>
          <a:p>
            <a:pPr marL="0" indent="0" algn="just">
              <a:buNone/>
            </a:pPr>
            <a:r>
              <a:rPr lang="en-US" sz="3200" dirty="0" smtClean="0"/>
              <a:t> Row    Slack or Surplus      Dual Price</a:t>
            </a:r>
          </a:p>
          <a:p>
            <a:pPr marL="0" indent="0" algn="just">
              <a:buNone/>
            </a:pPr>
            <a:r>
              <a:rPr lang="en-US" sz="3200" dirty="0" smtClean="0"/>
              <a:t>     </a:t>
            </a:r>
            <a:r>
              <a:rPr lang="el-GR" sz="3200" dirty="0" smtClean="0"/>
              <a:t>1        10.00000            1.000000</a:t>
            </a:r>
            <a:endParaRPr lang="en-US" sz="3200" dirty="0" smtClean="0"/>
          </a:p>
          <a:p>
            <a:pPr marL="0" indent="0" algn="just">
              <a:buNone/>
            </a:pPr>
            <a:r>
              <a:rPr lang="el-GR" sz="3200" dirty="0" smtClean="0"/>
              <a:t>     2        0.000000            0.000000</a:t>
            </a:r>
            <a:endParaRPr lang="en-US" sz="3200" dirty="0" smtClean="0"/>
          </a:p>
          <a:p>
            <a:pPr marL="0" indent="0" algn="just">
              <a:buNone/>
            </a:pPr>
            <a:r>
              <a:rPr lang="el-GR" sz="3200" dirty="0" smtClean="0"/>
              <a:t>     3        2.000000            0.000000</a:t>
            </a:r>
            <a:endParaRPr lang="en-US" sz="3200" dirty="0" smtClean="0"/>
          </a:p>
          <a:p>
            <a:pPr marL="0" indent="0" algn="just">
              <a:buNone/>
            </a:pPr>
            <a:endParaRPr lang="en-US" sz="3200" dirty="0" smtClean="0"/>
          </a:p>
          <a:p>
            <a:pPr marL="0" indent="0" algn="just">
              <a:buNone/>
            </a:pPr>
            <a:r>
              <a:rPr lang="el-GR" sz="3200" dirty="0" smtClean="0"/>
              <a:t>Επομένως, η βέλτιστη λύση του αρχικού προβλήματος είναι </a:t>
            </a:r>
            <a:r>
              <a:rPr lang="fr-FR" sz="3200" i="1" dirty="0" smtClean="0"/>
              <a:t>x</a:t>
            </a:r>
            <a:r>
              <a:rPr lang="el-GR" sz="3200" baseline="-25000" dirty="0" smtClean="0"/>
              <a:t>1</a:t>
            </a:r>
            <a:r>
              <a:rPr lang="el-GR" sz="3200" dirty="0" smtClean="0"/>
              <a:t> = 0 + 2(0) = 0  και </a:t>
            </a:r>
            <a:r>
              <a:rPr lang="fr-FR" sz="3200" i="1" dirty="0" smtClean="0"/>
              <a:t>x</a:t>
            </a:r>
            <a:r>
              <a:rPr lang="el-GR" sz="3200" baseline="-25000" dirty="0" smtClean="0"/>
              <a:t>2</a:t>
            </a:r>
            <a:r>
              <a:rPr lang="el-GR" sz="3200" dirty="0" smtClean="0"/>
              <a:t> = 0 + 2(1) = 2 και Ζ = 0 + 2(0) + 5(0) + 10(1) = 10. </a:t>
            </a:r>
            <a:endParaRPr lang="en-US" sz="3200" dirty="0"/>
          </a:p>
        </p:txBody>
      </p:sp>
    </p:spTree>
    <p:extLst>
      <p:ext uri="{BB962C8B-B14F-4D97-AF65-F5344CB8AC3E}">
        <p14:creationId xmlns:p14="http://schemas.microsoft.com/office/powerpoint/2010/main" val="3791473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Λογισμικό βελτιστοποίησης </a:t>
            </a:r>
            <a:r>
              <a:rPr lang="en-US" b="1" dirty="0" smtClean="0">
                <a:latin typeface="+mn-lt"/>
              </a:rPr>
              <a:t>LINGO</a:t>
            </a:r>
            <a:endParaRPr lang="en-US" b="1" dirty="0">
              <a:latin typeface="+mn-lt"/>
            </a:endParaRPr>
          </a:p>
        </p:txBody>
      </p:sp>
      <p:sp>
        <p:nvSpPr>
          <p:cNvPr id="3" name="Content Placeholder 2"/>
          <p:cNvSpPr>
            <a:spLocks noGrp="1"/>
          </p:cNvSpPr>
          <p:nvPr>
            <p:ph idx="1"/>
          </p:nvPr>
        </p:nvSpPr>
        <p:spPr/>
        <p:txBody>
          <a:bodyPr>
            <a:normAutofit/>
          </a:bodyPr>
          <a:lstStyle/>
          <a:p>
            <a:pPr algn="just"/>
            <a:r>
              <a:rPr lang="en-US" sz="3200" dirty="0" smtClean="0"/>
              <a:t>To LINGO </a:t>
            </a:r>
            <a:r>
              <a:rPr lang="el-GR" sz="3200" dirty="0" smtClean="0"/>
              <a:t>είναι ένα λογισμικό βελτιστοποίησης με φιλικό γραφικό περιβάλλον επικοινωνίας. Επιλύει προβλήματα γραμμικού, ακέραιου και μη γραμμικού προγραμματισμού. </a:t>
            </a:r>
          </a:p>
          <a:p>
            <a:pPr algn="just"/>
            <a:r>
              <a:rPr lang="el-GR" sz="3200" dirty="0" smtClean="0"/>
              <a:t>Μπορείτε να ‘κατεβάσετε’ και να εγκαταστήσετε τη δοκιμαστική έκδοση του λογισμικού στον υπολογιστή σας, από την ιστοσελίδα της εταιρείας που το διακινεί: </a:t>
            </a:r>
            <a:r>
              <a:rPr lang="en-US" sz="3200" dirty="0" smtClean="0"/>
              <a:t>http</a:t>
            </a:r>
            <a:r>
              <a:rPr lang="el-GR" sz="3200" dirty="0" smtClean="0"/>
              <a:t>://</a:t>
            </a:r>
            <a:r>
              <a:rPr lang="en-US" sz="3200" dirty="0" smtClean="0"/>
              <a:t>www</a:t>
            </a:r>
            <a:r>
              <a:rPr lang="el-GR" sz="3200" dirty="0" smtClean="0"/>
              <a:t>.</a:t>
            </a:r>
            <a:r>
              <a:rPr lang="en-US" sz="3200" dirty="0" err="1" smtClean="0"/>
              <a:t>lindo</a:t>
            </a:r>
            <a:r>
              <a:rPr lang="el-GR" sz="3200" dirty="0" smtClean="0"/>
              <a:t>.</a:t>
            </a:r>
            <a:r>
              <a:rPr lang="en-US" sz="3200" dirty="0" smtClean="0"/>
              <a:t>com</a:t>
            </a:r>
            <a:r>
              <a:rPr lang="el-GR" sz="3200" dirty="0" smtClean="0"/>
              <a:t>/. </a:t>
            </a:r>
          </a:p>
          <a:p>
            <a:endParaRPr lang="en-US" sz="3200" dirty="0"/>
          </a:p>
        </p:txBody>
      </p:sp>
    </p:spTree>
    <p:extLst>
      <p:ext uri="{BB962C8B-B14F-4D97-AF65-F5344CB8AC3E}">
        <p14:creationId xmlns:p14="http://schemas.microsoft.com/office/powerpoint/2010/main" val="782016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Λογισμικό βελτιστοποίησης </a:t>
            </a:r>
            <a:r>
              <a:rPr lang="en-US" b="1" dirty="0">
                <a:latin typeface="+mn-lt"/>
              </a:rPr>
              <a:t>LINGO</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Η συγκεκριμένη έκδοση έχει περιορισμό στο μέγιστο αριθμό συνεχών μεταβλητών (300), στο μέγιστο αριθμό περιορισμών (150), και στο μέγιστο αριθμό ακέραιων μεταβλητών (30). Γι’ αυτό, αν θέλετε να λύσετε κάποιο πρόβλημα θα πρέπει η μορφοποίηση που θα αναπτύξετε να μην παραβιάζει τα όρια αυτά.</a:t>
            </a:r>
            <a:endParaRPr lang="en-US" sz="3200" dirty="0" smtClean="0"/>
          </a:p>
          <a:p>
            <a:endParaRPr lang="en-US" sz="3200" dirty="0"/>
          </a:p>
        </p:txBody>
      </p:sp>
    </p:spTree>
    <p:extLst>
      <p:ext uri="{BB962C8B-B14F-4D97-AF65-F5344CB8AC3E}">
        <p14:creationId xmlns:p14="http://schemas.microsoft.com/office/powerpoint/2010/main" val="147926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Λογισμικό βελτιστοποίησης </a:t>
            </a:r>
            <a:r>
              <a:rPr lang="en-US" b="1" dirty="0" smtClean="0">
                <a:latin typeface="+mn-lt"/>
              </a:rPr>
              <a:t>LINGO</a:t>
            </a:r>
            <a:endParaRPr lang="en-US" b="1" dirty="0">
              <a:latin typeface="+mn-lt"/>
            </a:endParaRPr>
          </a:p>
        </p:txBody>
      </p:sp>
      <p:sp>
        <p:nvSpPr>
          <p:cNvPr id="3" name="Content Placeholder 2"/>
          <p:cNvSpPr>
            <a:spLocks noGrp="1"/>
          </p:cNvSpPr>
          <p:nvPr>
            <p:ph idx="1"/>
          </p:nvPr>
        </p:nvSpPr>
        <p:spPr/>
        <p:txBody>
          <a:bodyPr>
            <a:normAutofit/>
          </a:bodyPr>
          <a:lstStyle/>
          <a:p>
            <a:pPr algn="just"/>
            <a:r>
              <a:rPr lang="el-GR" sz="3200" dirty="0" smtClean="0"/>
              <a:t>Για την εισαγωγή και επίλυση ενός προβλήματος θα πρέπει να ακολουθηθούν οι ακόλουθες οδηγίες:</a:t>
            </a:r>
            <a:endParaRPr lang="en-US" sz="3200" dirty="0" smtClean="0"/>
          </a:p>
          <a:p>
            <a:pPr algn="just"/>
            <a:r>
              <a:rPr lang="el-GR" sz="3200" dirty="0" smtClean="0"/>
              <a:t>Η αντικειμενική συνάρτηση πρέπει να ακολουθεί το ΜΑΧ = (ή ΜΙΝ =, ανάλογα, π.χ. ΜΑΧ = Χ1 + Χ2;).</a:t>
            </a:r>
            <a:endParaRPr lang="en-US" sz="3200" dirty="0" smtClean="0"/>
          </a:p>
          <a:p>
            <a:pPr algn="just"/>
            <a:r>
              <a:rPr lang="el-GR" sz="3200" dirty="0" smtClean="0"/>
              <a:t>Κάθε περιορισμός αλλά και η αντικειμενική συνάρτηση πρέπει να τελειώνουν με το ; </a:t>
            </a:r>
            <a:endParaRPr lang="en-US" sz="3200" dirty="0" smtClean="0"/>
          </a:p>
          <a:p>
            <a:pPr algn="just"/>
            <a:r>
              <a:rPr lang="el-GR" sz="3200" dirty="0" smtClean="0"/>
              <a:t>Οι περιορισμοί θα πρέπει να εισαχθούν αμέσως κάτω από την αντικειμενική συνάρτηση (ένας σε κάθε γραμμή).</a:t>
            </a:r>
            <a:endParaRPr lang="en-US" sz="3200" dirty="0" smtClean="0"/>
          </a:p>
          <a:p>
            <a:endParaRPr lang="en-US" sz="3200" dirty="0"/>
          </a:p>
        </p:txBody>
      </p:sp>
    </p:spTree>
    <p:extLst>
      <p:ext uri="{BB962C8B-B14F-4D97-AF65-F5344CB8AC3E}">
        <p14:creationId xmlns:p14="http://schemas.microsoft.com/office/powerpoint/2010/main" val="639402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Λογισμικό βελτιστοποίησης </a:t>
            </a:r>
            <a:r>
              <a:rPr lang="en-US" b="1" dirty="0" smtClean="0">
                <a:latin typeface="+mn-lt"/>
              </a:rPr>
              <a:t>LINGO</a:t>
            </a:r>
            <a:endParaRPr lang="en-US" b="1" dirty="0">
              <a:latin typeface="+mn-lt"/>
            </a:endParaRPr>
          </a:p>
        </p:txBody>
      </p:sp>
      <p:sp>
        <p:nvSpPr>
          <p:cNvPr id="3" name="Content Placeholder 2"/>
          <p:cNvSpPr>
            <a:spLocks noGrp="1"/>
          </p:cNvSpPr>
          <p:nvPr>
            <p:ph idx="1"/>
          </p:nvPr>
        </p:nvSpPr>
        <p:spPr/>
        <p:txBody>
          <a:bodyPr>
            <a:noAutofit/>
          </a:bodyPr>
          <a:lstStyle/>
          <a:p>
            <a:pPr algn="just"/>
            <a:r>
              <a:rPr lang="el-GR" sz="3200" dirty="0" smtClean="0"/>
              <a:t>Το γινόμενο ενός συντελεστή με μια μεταβλητή θα πρέπει να υποδηλωθεί με το * (π.χ. 2*Χ1 &lt;= 3;)</a:t>
            </a:r>
            <a:endParaRPr lang="en-US" sz="3200" dirty="0" smtClean="0"/>
          </a:p>
          <a:p>
            <a:pPr algn="just"/>
            <a:r>
              <a:rPr lang="en-US" sz="3200" dirty="0" smtClean="0"/>
              <a:t>M</a:t>
            </a:r>
            <a:r>
              <a:rPr lang="el-GR" sz="3200" dirty="0" smtClean="0"/>
              <a:t>ία μεταβλητή Χ θα πρέπει να οριστεί ως ακέραια με την εντολή @</a:t>
            </a:r>
            <a:r>
              <a:rPr lang="en-US" sz="3200" dirty="0" smtClean="0"/>
              <a:t>GIN</a:t>
            </a:r>
            <a:r>
              <a:rPr lang="el-GR" sz="3200" dirty="0" smtClean="0"/>
              <a:t>(Χ); και ως δυαδική με την εντολή @</a:t>
            </a:r>
            <a:r>
              <a:rPr lang="en-US" sz="3200" dirty="0" smtClean="0"/>
              <a:t>BIN</a:t>
            </a:r>
            <a:r>
              <a:rPr lang="el-GR" sz="3200" dirty="0" smtClean="0"/>
              <a:t>(Χ);</a:t>
            </a:r>
            <a:endParaRPr lang="en-US" sz="3200" dirty="0" smtClean="0"/>
          </a:p>
          <a:p>
            <a:pPr algn="just"/>
            <a:r>
              <a:rPr lang="el-GR" sz="3200" dirty="0" smtClean="0"/>
              <a:t>Θα πρέπει να χρησιμοποιηθεί το &lt;= για να δηλωθεί το </a:t>
            </a:r>
            <a:r>
              <a:rPr lang="el-GR" sz="3200" u="sng" dirty="0" smtClean="0"/>
              <a:t>&lt;</a:t>
            </a:r>
            <a:r>
              <a:rPr lang="el-GR" sz="3200" dirty="0" smtClean="0"/>
              <a:t> και το &gt;= για να δηλωθεί το </a:t>
            </a:r>
            <a:r>
              <a:rPr lang="el-GR" sz="3200" u="sng" dirty="0" smtClean="0"/>
              <a:t>&gt;</a:t>
            </a:r>
            <a:r>
              <a:rPr lang="el-GR" sz="3200" dirty="0" smtClean="0"/>
              <a:t>.</a:t>
            </a:r>
            <a:endParaRPr lang="en-US" sz="3200" dirty="0" smtClean="0"/>
          </a:p>
          <a:p>
            <a:pPr algn="just"/>
            <a:r>
              <a:rPr lang="el-GR" sz="3200" dirty="0" smtClean="0"/>
              <a:t>Η μη αρνητικότητα των μεταβλητών δεν είναι ανάγκη να δηλωθεί καθώς εννοείται.</a:t>
            </a:r>
            <a:endParaRPr lang="en-US" sz="3200" dirty="0" smtClean="0"/>
          </a:p>
          <a:p>
            <a:pPr algn="just"/>
            <a:r>
              <a:rPr lang="el-GR" sz="3200" dirty="0" smtClean="0"/>
              <a:t>Η επίλυση του προβλήματος γίνεται με την επιλογή της εντολής </a:t>
            </a:r>
            <a:r>
              <a:rPr lang="en-US" sz="3200" dirty="0" smtClean="0"/>
              <a:t>LINGO</a:t>
            </a:r>
            <a:r>
              <a:rPr lang="el-GR" sz="3200" dirty="0" smtClean="0"/>
              <a:t>-&gt;</a:t>
            </a:r>
            <a:r>
              <a:rPr lang="en-US" sz="3200" dirty="0" smtClean="0"/>
              <a:t>Solve</a:t>
            </a:r>
            <a:r>
              <a:rPr lang="el-GR" sz="3200" dirty="0" smtClean="0"/>
              <a:t>.</a:t>
            </a:r>
            <a:endParaRPr lang="en-US" sz="3200" dirty="0" smtClean="0"/>
          </a:p>
          <a:p>
            <a:pPr algn="just"/>
            <a:endParaRPr lang="en-US" sz="3200" dirty="0" smtClean="0"/>
          </a:p>
          <a:p>
            <a:endParaRPr lang="en-US" sz="3200" dirty="0"/>
          </a:p>
        </p:txBody>
      </p:sp>
    </p:spTree>
    <p:extLst>
      <p:ext uri="{BB962C8B-B14F-4D97-AF65-F5344CB8AC3E}">
        <p14:creationId xmlns:p14="http://schemas.microsoft.com/office/powerpoint/2010/main" val="1434592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Παράδειγμα 2.3</a:t>
            </a:r>
            <a:endParaRPr lang="en-US" b="1" dirty="0">
              <a:latin typeface="+mn-lt"/>
            </a:endParaRPr>
          </a:p>
        </p:txBody>
      </p:sp>
      <p:sp>
        <p:nvSpPr>
          <p:cNvPr id="3" name="Content Placeholder 2"/>
          <p:cNvSpPr>
            <a:spLocks noGrp="1"/>
          </p:cNvSpPr>
          <p:nvPr>
            <p:ph idx="1"/>
          </p:nvPr>
        </p:nvSpPr>
        <p:spPr/>
        <p:txBody>
          <a:bodyPr>
            <a:noAutofit/>
          </a:bodyPr>
          <a:lstStyle/>
          <a:p>
            <a:pPr marL="0" indent="0">
              <a:buNone/>
            </a:pPr>
            <a:r>
              <a:rPr lang="el-GR" sz="2400" dirty="0" smtClean="0"/>
              <a:t>Μία εταιρεία εξετάζει την εισαγωγή στην αγορά τριών νέων προϊόντων, 1, 2 και 3. Η διοίκηση έχει αποφασίσει ότι το πολύ δύο από τα τρία προϊόντα είναι σκόπιμο να εισαχθούν. Η εταιρεία διαθέτει δύο εργοστάσια αλλά λόγω περιορισμών μόνο ένα από τα δύο μπορεί να χρησιμοποιηθεί για την παραγωγή των νέων προϊόντων. Το κόστος αν αποφασιστεί η παραγωγή των προϊόντων 1, 2 ή 3 είναι 30000, 60000 και 80000, αντίστοιχα, ανεξαρτήτως του ύψους παραγωγής. Ο παρακάτω πίνακας δίνει το χρόνο που χρειάζεται για την παραγωγή  μιας μονάδας για κάθε ένα από τα τρία προϊόντα σε κάθε ένα από τα δύο εργοστάσια. Τα εργοστάσια 1 και 2 μπορούν να δουλέψουν το πολύ μέχρι 30 και 40 ώρες την εβδομάδα, αντίστοιχα. Τα εβδομαδιαία έσοδα από την πώληση των προϊόντων 1, 2 και 3 θα είναι 10000, 12000 και 15000 ανά τεμάχιο αντίστοιχα, ενώ έχει υπολογιστεί ότι το μέγιστο εβδομαδιαίο ύψος της ζήτησης είναι 7, 5 και 9 αντίστοιχα.</a:t>
            </a:r>
            <a:endParaRPr lang="en-US" sz="2400" dirty="0" smtClean="0"/>
          </a:p>
          <a:p>
            <a:endParaRPr lang="en-US" sz="2400" dirty="0"/>
          </a:p>
        </p:txBody>
      </p:sp>
    </p:spTree>
    <p:extLst>
      <p:ext uri="{BB962C8B-B14F-4D97-AF65-F5344CB8AC3E}">
        <p14:creationId xmlns:p14="http://schemas.microsoft.com/office/powerpoint/2010/main" val="54896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Παράδειγμα 2.3</a:t>
            </a: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l-GR" sz="3200" dirty="0" smtClean="0"/>
              <a:t>α) Μορφοποιήστε ένα πρόβλημα ακέραιου προγραμματισμού για αυτό το πρόβλημα. Σαν αντικειμενική συνάρτηση θεωρήστε το συνολικό κέρδος για μία εβδομάδα.</a:t>
            </a:r>
            <a:endParaRPr lang="en-US" sz="3200" dirty="0" smtClean="0"/>
          </a:p>
          <a:p>
            <a:pPr marL="0" indent="0">
              <a:buNone/>
            </a:pPr>
            <a:r>
              <a:rPr lang="el-GR" sz="3200" dirty="0" smtClean="0"/>
              <a:t>β) Λύστε το πρόβλημα αυτό χρησιμοποιώντας το </a:t>
            </a:r>
            <a:r>
              <a:rPr lang="en-US" sz="3200" dirty="0" smtClean="0"/>
              <a:t>LINGO</a:t>
            </a:r>
            <a:r>
              <a:rPr lang="el-GR" sz="3200" dirty="0" smtClean="0"/>
              <a:t>.   </a:t>
            </a:r>
            <a:endParaRPr lang="en-US" sz="3200" dirty="0" smtClean="0"/>
          </a:p>
          <a:p>
            <a:pPr marL="0" indent="0">
              <a:buNone/>
            </a:pPr>
            <a:endParaRPr lang="en-US" sz="3200" dirty="0"/>
          </a:p>
        </p:txBody>
      </p:sp>
      <p:pic>
        <p:nvPicPr>
          <p:cNvPr id="4" name="Picture 2"/>
          <p:cNvPicPr>
            <a:picLocks noChangeAspect="1" noChangeArrowheads="1"/>
          </p:cNvPicPr>
          <p:nvPr/>
        </p:nvPicPr>
        <p:blipFill>
          <a:blip r:embed="rId2"/>
          <a:srcRect l="16032" t="30208" r="16618" b="55209"/>
          <a:stretch>
            <a:fillRect/>
          </a:stretch>
        </p:blipFill>
        <p:spPr bwMode="auto">
          <a:xfrm>
            <a:off x="704479" y="4630882"/>
            <a:ext cx="10783041" cy="1312718"/>
          </a:xfrm>
          <a:prstGeom prst="rect">
            <a:avLst/>
          </a:prstGeom>
          <a:noFill/>
          <a:ln w="9525">
            <a:noFill/>
            <a:miter lim="800000"/>
            <a:headEnd/>
            <a:tailEnd/>
          </a:ln>
          <a:effectLst/>
        </p:spPr>
      </p:pic>
    </p:spTree>
    <p:extLst>
      <p:ext uri="{BB962C8B-B14F-4D97-AF65-F5344CB8AC3E}">
        <p14:creationId xmlns:p14="http://schemas.microsoft.com/office/powerpoint/2010/main" val="98308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2.3</a:t>
            </a: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l-GR" sz="3200" dirty="0" smtClean="0"/>
              <a:t>Ορίζουμε ακέραιες μεταβλητές απόφασης </a:t>
            </a:r>
            <a:r>
              <a:rPr lang="en-US" sz="3200" dirty="0" smtClean="0"/>
              <a:t>X</a:t>
            </a:r>
            <a:r>
              <a:rPr lang="en-US" sz="3200" baseline="-25000" dirty="0" smtClean="0"/>
              <a:t>i</a:t>
            </a:r>
            <a:r>
              <a:rPr lang="en-US" sz="3200" b="1" dirty="0" smtClean="0"/>
              <a:t> </a:t>
            </a:r>
            <a:r>
              <a:rPr lang="el-GR" sz="3200" dirty="0" smtClean="0"/>
              <a:t>(</a:t>
            </a:r>
            <a:r>
              <a:rPr lang="en-US" sz="3200" dirty="0" err="1" smtClean="0"/>
              <a:t>i</a:t>
            </a:r>
            <a:r>
              <a:rPr lang="el-GR" sz="3200" dirty="0" smtClean="0"/>
              <a:t> = 1,2,3), όπου </a:t>
            </a:r>
            <a:r>
              <a:rPr lang="en-US" sz="3200" dirty="0" smtClean="0"/>
              <a:t>X</a:t>
            </a:r>
            <a:r>
              <a:rPr lang="en-US" sz="3200" baseline="-25000" dirty="0" smtClean="0"/>
              <a:t>i</a:t>
            </a:r>
            <a:r>
              <a:rPr lang="en-US" sz="3200" b="1" dirty="0" smtClean="0"/>
              <a:t> </a:t>
            </a:r>
            <a:r>
              <a:rPr lang="el-GR" sz="3200" dirty="0" smtClean="0"/>
              <a:t>= αριθμός προϊόντων </a:t>
            </a:r>
            <a:r>
              <a:rPr lang="en-US" sz="3200" dirty="0" err="1" smtClean="0"/>
              <a:t>i</a:t>
            </a:r>
            <a:r>
              <a:rPr lang="el-GR" sz="3200" dirty="0" smtClean="0"/>
              <a:t> που θα παραχθούν. Επίσης, ορίζουμε δυαδικές μεταβλητές απόφασης Υ</a:t>
            </a:r>
            <a:r>
              <a:rPr lang="en-US" sz="3200" baseline="-25000" dirty="0" err="1" smtClean="0"/>
              <a:t>i</a:t>
            </a:r>
            <a:r>
              <a:rPr lang="en-US" sz="3200" b="1" dirty="0" smtClean="0"/>
              <a:t> </a:t>
            </a:r>
            <a:r>
              <a:rPr lang="el-GR" sz="3200" dirty="0" smtClean="0"/>
              <a:t>(</a:t>
            </a:r>
            <a:r>
              <a:rPr lang="en-US" sz="3200" dirty="0" err="1" smtClean="0"/>
              <a:t>i</a:t>
            </a:r>
            <a:r>
              <a:rPr lang="el-GR" sz="3200" dirty="0" smtClean="0"/>
              <a:t> = 1,2,3), όπου Υ</a:t>
            </a:r>
            <a:r>
              <a:rPr lang="en-US" sz="3200" baseline="-25000" dirty="0" err="1" smtClean="0"/>
              <a:t>i</a:t>
            </a:r>
            <a:r>
              <a:rPr lang="en-US" sz="3200" b="1" dirty="0" smtClean="0"/>
              <a:t> </a:t>
            </a:r>
            <a:r>
              <a:rPr lang="el-GR" sz="3200" dirty="0" smtClean="0"/>
              <a:t>= 1 αν το προϊόν </a:t>
            </a:r>
            <a:r>
              <a:rPr lang="en-US" sz="3200" dirty="0" err="1" smtClean="0"/>
              <a:t>i</a:t>
            </a:r>
            <a:r>
              <a:rPr lang="el-GR" sz="3200" dirty="0" smtClean="0"/>
              <a:t> θα παραχθεί και 0 αλλιώς. Τέλος, ορίζουμε δυαδική μεταβλητή απόφασης Ζ, όπου Ζ</a:t>
            </a:r>
            <a:r>
              <a:rPr lang="el-GR" sz="3200" b="1" dirty="0" smtClean="0"/>
              <a:t> </a:t>
            </a:r>
            <a:r>
              <a:rPr lang="el-GR" sz="3200" dirty="0" smtClean="0"/>
              <a:t>= 1 αν χρησιμοποιηθεί το εργοστάσιο 1 για την παραγωγή των προϊόντων και 0 αν χρησιμοποιηθεί το εργοστάσιο 2. </a:t>
            </a:r>
            <a:endParaRPr lang="en-US" sz="3200" dirty="0" smtClean="0"/>
          </a:p>
          <a:p>
            <a:pPr marL="0" indent="0">
              <a:buNone/>
            </a:pPr>
            <a:endParaRPr lang="en-US" sz="3200" dirty="0"/>
          </a:p>
        </p:txBody>
      </p:sp>
    </p:spTree>
    <p:extLst>
      <p:ext uri="{BB962C8B-B14F-4D97-AF65-F5344CB8AC3E}">
        <p14:creationId xmlns:p14="http://schemas.microsoft.com/office/powerpoint/2010/main" val="4113517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734"/>
            <a:ext cx="10515600" cy="1325563"/>
          </a:xfrm>
        </p:spPr>
        <p:txBody>
          <a:bodyPr/>
          <a:lstStyle/>
          <a:p>
            <a:r>
              <a:rPr lang="el-GR" b="1" dirty="0" smtClean="0">
                <a:latin typeface="+mn-lt"/>
              </a:rPr>
              <a:t>Λύση Παράδειγμα 2.3</a:t>
            </a:r>
            <a:endParaRPr lang="en-US" dirty="0">
              <a:latin typeface="+mn-lt"/>
            </a:endParaRPr>
          </a:p>
        </p:txBody>
      </p:sp>
      <p:sp>
        <p:nvSpPr>
          <p:cNvPr id="3" name="Content Placeholder 2"/>
          <p:cNvSpPr>
            <a:spLocks noGrp="1"/>
          </p:cNvSpPr>
          <p:nvPr>
            <p:ph idx="1"/>
          </p:nvPr>
        </p:nvSpPr>
        <p:spPr>
          <a:xfrm>
            <a:off x="838200" y="1555461"/>
            <a:ext cx="10515600" cy="4351338"/>
          </a:xfrm>
        </p:spPr>
        <p:txBody>
          <a:bodyPr>
            <a:noAutofit/>
          </a:bodyPr>
          <a:lstStyle/>
          <a:p>
            <a:pPr marL="0" indent="0" algn="just">
              <a:buNone/>
            </a:pPr>
            <a:r>
              <a:rPr lang="el-GR" sz="3200" dirty="0" smtClean="0"/>
              <a:t>Με αυτά τα δεδομένα, η μορφοποίηση του προβλήματος στο </a:t>
            </a:r>
            <a:r>
              <a:rPr lang="en-US" sz="3200" dirty="0" smtClean="0"/>
              <a:t>LINGO</a:t>
            </a:r>
            <a:r>
              <a:rPr lang="el-GR" sz="3200" dirty="0" smtClean="0"/>
              <a:t> είναι η εξής:</a:t>
            </a:r>
            <a:endParaRPr lang="en-US" sz="3200" dirty="0" smtClean="0"/>
          </a:p>
          <a:p>
            <a:pPr marL="0" indent="0" algn="just">
              <a:buNone/>
            </a:pPr>
            <a:r>
              <a:rPr lang="en-US" sz="3200" dirty="0" smtClean="0"/>
              <a:t>MAX = 10000*X1 + 12000*X2 + 15000*X3 - 30000*Y1 - 60000*Y2 - 80000*Y3;</a:t>
            </a:r>
          </a:p>
          <a:p>
            <a:pPr marL="0" indent="0" algn="just">
              <a:buNone/>
            </a:pPr>
            <a:r>
              <a:rPr lang="fr-FR" sz="3200" dirty="0" smtClean="0"/>
              <a:t>Y1 + Y2 + Y3 &lt;= 2;</a:t>
            </a:r>
            <a:endParaRPr lang="en-US" sz="3200" dirty="0" smtClean="0"/>
          </a:p>
          <a:p>
            <a:pPr marL="0" indent="0" algn="just">
              <a:buNone/>
            </a:pPr>
            <a:r>
              <a:rPr lang="fr-FR" sz="3200" dirty="0" smtClean="0"/>
              <a:t>3*X1 + 4*X2 + 2*X3 &lt;= 30 + M*(1-Z);</a:t>
            </a:r>
            <a:endParaRPr lang="en-US" sz="3200" dirty="0" smtClean="0"/>
          </a:p>
          <a:p>
            <a:pPr marL="0" indent="0" algn="just">
              <a:buNone/>
            </a:pPr>
            <a:r>
              <a:rPr lang="fr-FR" sz="3200" dirty="0" smtClean="0"/>
              <a:t>4*X1 + 6*X2 + 2*X3 &lt;= 40 + M*Z;</a:t>
            </a:r>
            <a:endParaRPr lang="en-US" sz="3200" dirty="0" smtClean="0"/>
          </a:p>
          <a:p>
            <a:pPr marL="0" indent="0" algn="just">
              <a:buNone/>
            </a:pPr>
            <a:r>
              <a:rPr lang="fr-FR" sz="3200" dirty="0" smtClean="0"/>
              <a:t>X1 &lt;= 7*Y1;</a:t>
            </a:r>
            <a:endParaRPr lang="en-US" sz="3200" dirty="0" smtClean="0"/>
          </a:p>
          <a:p>
            <a:pPr marL="0" indent="0" algn="just">
              <a:buNone/>
            </a:pPr>
            <a:r>
              <a:rPr lang="fr-FR" sz="3200" dirty="0" smtClean="0"/>
              <a:t>X2 &lt;= 5*Y2;</a:t>
            </a:r>
            <a:endParaRPr lang="en-US" sz="3200" dirty="0" smtClean="0"/>
          </a:p>
          <a:p>
            <a:pPr marL="0" indent="0" algn="just">
              <a:buNone/>
            </a:pPr>
            <a:r>
              <a:rPr lang="fr-FR" sz="3200" dirty="0" smtClean="0"/>
              <a:t>X3 &lt;= 9*Y3;</a:t>
            </a:r>
            <a:endParaRPr lang="en-US" sz="3200" dirty="0"/>
          </a:p>
        </p:txBody>
      </p:sp>
    </p:spTree>
    <p:extLst>
      <p:ext uri="{BB962C8B-B14F-4D97-AF65-F5344CB8AC3E}">
        <p14:creationId xmlns:p14="http://schemas.microsoft.com/office/powerpoint/2010/main" val="23257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Μεταξύ δύο περιορισμών, ο ένας πρέπει να ισχύει</a:t>
            </a:r>
            <a:endParaRPr lang="en-US" dirty="0">
              <a:latin typeface="+mn-lt"/>
            </a:endParaRPr>
          </a:p>
        </p:txBody>
      </p:sp>
      <p:sp>
        <p:nvSpPr>
          <p:cNvPr id="3" name="Content Placeholder 2"/>
          <p:cNvSpPr>
            <a:spLocks noGrp="1"/>
          </p:cNvSpPr>
          <p:nvPr>
            <p:ph idx="1"/>
          </p:nvPr>
        </p:nvSpPr>
        <p:spPr/>
        <p:txBody>
          <a:bodyPr/>
          <a:lstStyle/>
          <a:p>
            <a:pPr algn="just"/>
            <a:r>
              <a:rPr lang="el-GR" sz="3200" dirty="0" smtClean="0"/>
              <a:t>Ας υποθέσουμε ότι ο περιορισμός για το πρώτο εργοστάσιο είναι 4</a:t>
            </a:r>
            <a:r>
              <a:rPr lang="el-GR" sz="3200" i="1" dirty="0" smtClean="0"/>
              <a:t>x</a:t>
            </a:r>
            <a:r>
              <a:rPr lang="el-GR" sz="3200" baseline="-25000" dirty="0" smtClean="0"/>
              <a:t>1</a:t>
            </a:r>
            <a:r>
              <a:rPr lang="el-GR" sz="3200" i="1" baseline="-25000" dirty="0" smtClean="0"/>
              <a:t> </a:t>
            </a:r>
            <a:r>
              <a:rPr lang="el-GR" sz="3200" i="1" dirty="0" smtClean="0"/>
              <a:t>+ x</a:t>
            </a:r>
            <a:r>
              <a:rPr lang="el-GR" sz="3200" baseline="-25000" dirty="0" smtClean="0"/>
              <a:t>2 </a:t>
            </a:r>
            <a:r>
              <a:rPr lang="el-GR" sz="3200" u="sng" dirty="0" smtClean="0"/>
              <a:t>&lt;</a:t>
            </a:r>
            <a:r>
              <a:rPr lang="el-GR" sz="3200" dirty="0" smtClean="0"/>
              <a:t> 12 και για το δεύτερο </a:t>
            </a:r>
            <a:r>
              <a:rPr lang="el-GR" sz="3200" i="1" dirty="0" smtClean="0"/>
              <a:t>x</a:t>
            </a:r>
            <a:r>
              <a:rPr lang="el-GR" sz="3200" baseline="-25000" dirty="0" smtClean="0"/>
              <a:t>1</a:t>
            </a:r>
            <a:r>
              <a:rPr lang="el-GR" sz="3200" i="1" baseline="-25000" dirty="0" smtClean="0"/>
              <a:t> </a:t>
            </a:r>
            <a:r>
              <a:rPr lang="el-GR" sz="3200" i="1" dirty="0" smtClean="0"/>
              <a:t>+ </a:t>
            </a:r>
            <a:r>
              <a:rPr lang="el-GR" sz="3200" dirty="0" smtClean="0"/>
              <a:t>3</a:t>
            </a:r>
            <a:r>
              <a:rPr lang="el-GR" sz="3200" i="1" dirty="0" smtClean="0"/>
              <a:t>x</a:t>
            </a:r>
            <a:r>
              <a:rPr lang="el-GR" sz="3200" baseline="-25000" dirty="0" smtClean="0"/>
              <a:t>2 </a:t>
            </a:r>
            <a:r>
              <a:rPr lang="el-GR" sz="3200" u="sng" dirty="0" smtClean="0"/>
              <a:t>&lt;</a:t>
            </a:r>
            <a:r>
              <a:rPr lang="el-GR" sz="3200" dirty="0" smtClean="0"/>
              <a:t> 14</a:t>
            </a:r>
          </a:p>
          <a:p>
            <a:pPr algn="just"/>
            <a:endParaRPr lang="en-US" sz="3200" dirty="0" smtClean="0"/>
          </a:p>
          <a:p>
            <a:pPr algn="just"/>
            <a:r>
              <a:rPr lang="el-GR" sz="3200" dirty="0" smtClean="0"/>
              <a:t>Τότε, οι δύο περιορισμοί γράφονται ως εξής:</a:t>
            </a:r>
          </a:p>
          <a:p>
            <a:pPr>
              <a:buNone/>
            </a:pPr>
            <a:r>
              <a:rPr lang="el-GR" sz="3200" dirty="0" smtClean="0"/>
              <a:t>				4</a:t>
            </a:r>
            <a:r>
              <a:rPr lang="el-GR" sz="3200" i="1" dirty="0" smtClean="0"/>
              <a:t>x</a:t>
            </a:r>
            <a:r>
              <a:rPr lang="el-GR" sz="3200" baseline="-25000" dirty="0" smtClean="0"/>
              <a:t>1</a:t>
            </a:r>
            <a:r>
              <a:rPr lang="el-GR" sz="3200" i="1" dirty="0" smtClean="0"/>
              <a:t> </a:t>
            </a:r>
            <a:r>
              <a:rPr lang="el-GR" sz="3200" dirty="0" smtClean="0"/>
              <a:t>+ </a:t>
            </a:r>
            <a:r>
              <a:rPr lang="el-GR" sz="3200" i="1" dirty="0" smtClean="0"/>
              <a:t>x</a:t>
            </a:r>
            <a:r>
              <a:rPr lang="el-GR" sz="3200" baseline="-25000" dirty="0" smtClean="0"/>
              <a:t>2</a:t>
            </a:r>
            <a:r>
              <a:rPr lang="el-GR" sz="3200" i="1" dirty="0" smtClean="0"/>
              <a:t> </a:t>
            </a:r>
            <a:r>
              <a:rPr lang="el-GR" sz="3200" u="sng" dirty="0" smtClean="0"/>
              <a:t>&lt;</a:t>
            </a:r>
            <a:r>
              <a:rPr lang="el-GR" sz="3200" dirty="0" smtClean="0"/>
              <a:t> 12 + </a:t>
            </a:r>
            <a:r>
              <a:rPr lang="el-GR" sz="3200" i="1" dirty="0" smtClean="0"/>
              <a:t>Μy</a:t>
            </a:r>
            <a:r>
              <a:rPr lang="el-GR" sz="3200" baseline="-25000" dirty="0" smtClean="0"/>
              <a:t>1</a:t>
            </a:r>
            <a:endParaRPr lang="en-US" sz="3200" dirty="0" smtClean="0"/>
          </a:p>
          <a:p>
            <a:pPr>
              <a:buNone/>
            </a:pPr>
            <a:r>
              <a:rPr lang="el-GR" sz="3200" i="1" dirty="0" smtClean="0"/>
              <a:t>				x</a:t>
            </a:r>
            <a:r>
              <a:rPr lang="el-GR" sz="3200" baseline="-25000" dirty="0" smtClean="0"/>
              <a:t>1</a:t>
            </a:r>
            <a:r>
              <a:rPr lang="el-GR" sz="3200" dirty="0" smtClean="0"/>
              <a:t> + 3</a:t>
            </a:r>
            <a:r>
              <a:rPr lang="el-GR" sz="3200" i="1" dirty="0" smtClean="0"/>
              <a:t>x</a:t>
            </a:r>
            <a:r>
              <a:rPr lang="el-GR" sz="3200" baseline="-25000" dirty="0" smtClean="0"/>
              <a:t>2</a:t>
            </a:r>
            <a:r>
              <a:rPr lang="el-GR" sz="3200" i="1" dirty="0" smtClean="0"/>
              <a:t> </a:t>
            </a:r>
            <a:r>
              <a:rPr lang="el-GR" sz="3200" u="sng" dirty="0" smtClean="0"/>
              <a:t>&lt;</a:t>
            </a:r>
            <a:r>
              <a:rPr lang="el-GR" sz="3200" dirty="0" smtClean="0"/>
              <a:t> 14 + </a:t>
            </a:r>
            <a:r>
              <a:rPr lang="el-GR" sz="3200" i="1" dirty="0" smtClean="0"/>
              <a:t>Μ</a:t>
            </a:r>
            <a:r>
              <a:rPr lang="el-GR" sz="3200" dirty="0" smtClean="0"/>
              <a:t>(1-</a:t>
            </a:r>
            <a:r>
              <a:rPr lang="el-GR" sz="3200" i="1" dirty="0" smtClean="0"/>
              <a:t>y</a:t>
            </a:r>
            <a:r>
              <a:rPr lang="el-GR" sz="3200" baseline="-25000" dirty="0" smtClean="0"/>
              <a:t>1</a:t>
            </a:r>
            <a:r>
              <a:rPr lang="el-GR" sz="3200" dirty="0" smtClean="0"/>
              <a:t>)</a:t>
            </a:r>
            <a:endParaRPr lang="en-US" sz="3200" dirty="0" smtClean="0"/>
          </a:p>
          <a:p>
            <a:pPr marL="0" indent="0" algn="just">
              <a:buNone/>
            </a:pPr>
            <a:endParaRPr lang="en-US" dirty="0" smtClean="0"/>
          </a:p>
        </p:txBody>
      </p:sp>
    </p:spTree>
    <p:extLst>
      <p:ext uri="{BB962C8B-B14F-4D97-AF65-F5344CB8AC3E}">
        <p14:creationId xmlns:p14="http://schemas.microsoft.com/office/powerpoint/2010/main" val="4221792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2.3</a:t>
            </a:r>
            <a:endParaRPr lang="en-US" dirty="0">
              <a:latin typeface="+mn-lt"/>
            </a:endParaRPr>
          </a:p>
        </p:txBody>
      </p:sp>
      <p:sp>
        <p:nvSpPr>
          <p:cNvPr id="3" name="Content Placeholder 2"/>
          <p:cNvSpPr>
            <a:spLocks noGrp="1"/>
          </p:cNvSpPr>
          <p:nvPr>
            <p:ph idx="1"/>
          </p:nvPr>
        </p:nvSpPr>
        <p:spPr/>
        <p:txBody>
          <a:bodyPr>
            <a:noAutofit/>
          </a:bodyPr>
          <a:lstStyle/>
          <a:p>
            <a:pPr marL="0" indent="0" algn="just">
              <a:buNone/>
            </a:pPr>
            <a:r>
              <a:rPr lang="fr-FR" sz="3200" dirty="0" smtClean="0"/>
              <a:t> @BIN(Y1);</a:t>
            </a:r>
            <a:endParaRPr lang="en-US" sz="3200" dirty="0" smtClean="0"/>
          </a:p>
          <a:p>
            <a:pPr marL="0" indent="0" algn="just">
              <a:buNone/>
            </a:pPr>
            <a:r>
              <a:rPr lang="fr-FR" sz="3200" dirty="0" smtClean="0"/>
              <a:t> @BIN(Y2);</a:t>
            </a:r>
            <a:endParaRPr lang="en-US" sz="3200" dirty="0" smtClean="0"/>
          </a:p>
          <a:p>
            <a:pPr marL="0" indent="0" algn="just">
              <a:buNone/>
            </a:pPr>
            <a:r>
              <a:rPr lang="fr-FR" sz="3200" dirty="0" smtClean="0"/>
              <a:t> @BIN(Y3);</a:t>
            </a:r>
            <a:endParaRPr lang="en-US" sz="3200" dirty="0" smtClean="0"/>
          </a:p>
          <a:p>
            <a:pPr marL="0" indent="0" algn="just">
              <a:buNone/>
            </a:pPr>
            <a:r>
              <a:rPr lang="fr-FR" sz="3200" dirty="0" smtClean="0"/>
              <a:t> @BIN(Z);</a:t>
            </a:r>
            <a:endParaRPr lang="en-US" sz="3200" dirty="0" smtClean="0"/>
          </a:p>
          <a:p>
            <a:pPr marL="0" indent="0" algn="just">
              <a:buNone/>
            </a:pPr>
            <a:r>
              <a:rPr lang="fr-FR" sz="3200" dirty="0" smtClean="0"/>
              <a:t> @GIN(X1);</a:t>
            </a:r>
            <a:endParaRPr lang="en-US" sz="3200" dirty="0" smtClean="0"/>
          </a:p>
          <a:p>
            <a:pPr marL="0" indent="0" algn="just">
              <a:buNone/>
            </a:pPr>
            <a:r>
              <a:rPr lang="fr-FR" sz="3200" dirty="0" smtClean="0"/>
              <a:t> @GIN(X2);</a:t>
            </a:r>
            <a:endParaRPr lang="en-US" sz="3200" dirty="0" smtClean="0"/>
          </a:p>
          <a:p>
            <a:pPr marL="0" indent="0" algn="just">
              <a:buNone/>
            </a:pPr>
            <a:r>
              <a:rPr lang="fr-FR" sz="3200" dirty="0" smtClean="0"/>
              <a:t> @GIN(X3);</a:t>
            </a:r>
            <a:endParaRPr lang="en-US" sz="3200" dirty="0" smtClean="0"/>
          </a:p>
          <a:p>
            <a:pPr marL="0" indent="0" algn="just">
              <a:buNone/>
            </a:pPr>
            <a:r>
              <a:rPr lang="fr-FR" sz="3200" dirty="0" smtClean="0"/>
              <a:t> </a:t>
            </a:r>
            <a:r>
              <a:rPr lang="en-US" sz="3200" dirty="0" smtClean="0"/>
              <a:t>M</a:t>
            </a:r>
            <a:r>
              <a:rPr lang="el-GR" sz="3200" dirty="0" smtClean="0"/>
              <a:t> = 100;</a:t>
            </a:r>
            <a:endParaRPr lang="en-US" sz="3200" dirty="0"/>
          </a:p>
        </p:txBody>
      </p:sp>
    </p:spTree>
    <p:extLst>
      <p:ext uri="{BB962C8B-B14F-4D97-AF65-F5344CB8AC3E}">
        <p14:creationId xmlns:p14="http://schemas.microsoft.com/office/powerpoint/2010/main" val="1030005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771"/>
            <a:ext cx="10515600" cy="1325563"/>
          </a:xfrm>
        </p:spPr>
        <p:txBody>
          <a:bodyPr/>
          <a:lstStyle/>
          <a:p>
            <a:r>
              <a:rPr lang="el-GR" b="1" dirty="0" smtClean="0">
                <a:latin typeface="+mn-lt"/>
              </a:rPr>
              <a:t>Λύση Παράδειγμα 2.3</a:t>
            </a:r>
            <a:endParaRPr lang="en-US" b="1" dirty="0">
              <a:latin typeface="+mn-lt"/>
            </a:endParaRPr>
          </a:p>
        </p:txBody>
      </p:sp>
      <p:sp>
        <p:nvSpPr>
          <p:cNvPr id="3" name="Content Placeholder 2"/>
          <p:cNvSpPr>
            <a:spLocks noGrp="1"/>
          </p:cNvSpPr>
          <p:nvPr>
            <p:ph idx="1"/>
          </p:nvPr>
        </p:nvSpPr>
        <p:spPr>
          <a:xfrm>
            <a:off x="838200" y="1254125"/>
            <a:ext cx="10515600" cy="5385666"/>
          </a:xfrm>
        </p:spPr>
        <p:txBody>
          <a:bodyPr>
            <a:noAutofit/>
          </a:bodyPr>
          <a:lstStyle/>
          <a:p>
            <a:pPr marL="0" indent="0">
              <a:buNone/>
            </a:pPr>
            <a:r>
              <a:rPr lang="el-GR" sz="3200" dirty="0" smtClean="0"/>
              <a:t>Global optimal solution found at iteration:            21</a:t>
            </a:r>
            <a:endParaRPr lang="en-US" sz="3200" dirty="0" smtClean="0"/>
          </a:p>
          <a:p>
            <a:pPr marL="0" indent="0">
              <a:buNone/>
            </a:pPr>
            <a:r>
              <a:rPr lang="el-GR" sz="3200" dirty="0" smtClean="0"/>
              <a:t>Objective value:                                 75000.00</a:t>
            </a:r>
          </a:p>
          <a:p>
            <a:pPr marL="0" indent="0">
              <a:buNone/>
            </a:pPr>
            <a:r>
              <a:rPr lang="el-GR" sz="3200" dirty="0" smtClean="0"/>
              <a:t>Variable           Value        </a:t>
            </a:r>
          </a:p>
          <a:p>
            <a:pPr marL="0" indent="0">
              <a:buNone/>
            </a:pPr>
            <a:r>
              <a:rPr lang="en-US" sz="3200" dirty="0" smtClean="0"/>
              <a:t>  </a:t>
            </a:r>
            <a:r>
              <a:rPr lang="el-GR" sz="3200" dirty="0" smtClean="0"/>
              <a:t>        X1        5.000000           </a:t>
            </a:r>
          </a:p>
          <a:p>
            <a:pPr marL="0" indent="0">
              <a:buNone/>
            </a:pPr>
            <a:r>
              <a:rPr lang="el-GR" sz="3200" dirty="0" smtClean="0"/>
              <a:t>          X2        0.000000           </a:t>
            </a:r>
          </a:p>
          <a:p>
            <a:pPr marL="0" indent="0">
              <a:buNone/>
            </a:pPr>
            <a:r>
              <a:rPr lang="el-GR" sz="3200" dirty="0" smtClean="0"/>
              <a:t>          X3        9.000000           </a:t>
            </a:r>
          </a:p>
        </p:txBody>
      </p:sp>
    </p:spTree>
    <p:extLst>
      <p:ext uri="{BB962C8B-B14F-4D97-AF65-F5344CB8AC3E}">
        <p14:creationId xmlns:p14="http://schemas.microsoft.com/office/powerpoint/2010/main" val="250446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2.3</a:t>
            </a:r>
            <a:endParaRPr lang="en-US" dirty="0">
              <a:latin typeface="+mn-lt"/>
            </a:endParaRPr>
          </a:p>
        </p:txBody>
      </p:sp>
      <p:sp>
        <p:nvSpPr>
          <p:cNvPr id="3" name="Content Placeholder 2"/>
          <p:cNvSpPr>
            <a:spLocks noGrp="1"/>
          </p:cNvSpPr>
          <p:nvPr>
            <p:ph idx="1"/>
          </p:nvPr>
        </p:nvSpPr>
        <p:spPr>
          <a:xfrm>
            <a:off x="838200" y="1690688"/>
            <a:ext cx="10515600" cy="4351338"/>
          </a:xfrm>
        </p:spPr>
        <p:txBody>
          <a:bodyPr>
            <a:noAutofit/>
          </a:bodyPr>
          <a:lstStyle/>
          <a:p>
            <a:pPr marL="0" indent="0">
              <a:buNone/>
            </a:pPr>
            <a:r>
              <a:rPr lang="en-US" sz="3200" dirty="0" smtClean="0"/>
              <a:t>          </a:t>
            </a:r>
            <a:r>
              <a:rPr lang="el-GR" sz="3200" dirty="0" smtClean="0"/>
              <a:t>Y1        1.000000           </a:t>
            </a:r>
          </a:p>
          <a:p>
            <a:pPr marL="0" indent="0">
              <a:buNone/>
            </a:pPr>
            <a:r>
              <a:rPr lang="el-GR" sz="3200" dirty="0" smtClean="0"/>
              <a:t>          Y2        0.000000            </a:t>
            </a:r>
          </a:p>
          <a:p>
            <a:pPr marL="0" indent="0">
              <a:buNone/>
            </a:pPr>
            <a:r>
              <a:rPr lang="el-GR" sz="3200" dirty="0" smtClean="0"/>
              <a:t>          Y3        1.000000            </a:t>
            </a:r>
          </a:p>
          <a:p>
            <a:pPr marL="0" indent="0">
              <a:buNone/>
            </a:pPr>
            <a:r>
              <a:rPr lang="el-GR" sz="3200" dirty="0" smtClean="0"/>
              <a:t>          M        100.0000            </a:t>
            </a:r>
          </a:p>
          <a:p>
            <a:pPr marL="0" indent="0">
              <a:buNone/>
            </a:pPr>
            <a:r>
              <a:rPr lang="el-GR" sz="3200" dirty="0" smtClean="0"/>
              <a:t>          Z          0.000000</a:t>
            </a:r>
            <a:endParaRPr lang="en-US" sz="3200" dirty="0" smtClean="0"/>
          </a:p>
          <a:p>
            <a:pPr marL="0" indent="0">
              <a:buNone/>
            </a:pPr>
            <a:r>
              <a:rPr lang="el-GR" sz="3200" dirty="0" smtClean="0"/>
              <a:t>Επομένως, η βέλτιστη λύση είναι να παραχθούν πέντε τεμάχια από το προϊόν 1 και εννιά τεμάχια από το προϊόν 3, χρησιμοποιώντας το εργοστάσιο 2. Το συνολικό κέρδος που προκύπτει είναι 75000. </a:t>
            </a:r>
            <a:endParaRPr lang="en-US" sz="3200" dirty="0" smtClean="0"/>
          </a:p>
          <a:p>
            <a:pPr marL="0" indent="0">
              <a:buNone/>
            </a:pPr>
            <a:endParaRPr lang="en-US" sz="3200" dirty="0"/>
          </a:p>
        </p:txBody>
      </p:sp>
    </p:spTree>
    <p:extLst>
      <p:ext uri="{BB962C8B-B14F-4D97-AF65-F5344CB8AC3E}">
        <p14:creationId xmlns:p14="http://schemas.microsoft.com/office/powerpoint/2010/main" val="425576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Παράδειγμα 2.</a:t>
            </a:r>
            <a:r>
              <a:rPr lang="en-US" b="1" dirty="0" smtClean="0">
                <a:latin typeface="+mn-lt"/>
              </a:rPr>
              <a:t>4</a:t>
            </a:r>
            <a:endParaRPr lang="en-US" b="1" dirty="0">
              <a:latin typeface="+mn-lt"/>
            </a:endParaRPr>
          </a:p>
        </p:txBody>
      </p:sp>
      <p:sp>
        <p:nvSpPr>
          <p:cNvPr id="3" name="Content Placeholder 2"/>
          <p:cNvSpPr>
            <a:spLocks noGrp="1"/>
          </p:cNvSpPr>
          <p:nvPr>
            <p:ph idx="1"/>
          </p:nvPr>
        </p:nvSpPr>
        <p:spPr/>
        <p:txBody>
          <a:bodyPr>
            <a:normAutofit fontScale="85000" lnSpcReduction="20000"/>
          </a:bodyPr>
          <a:lstStyle/>
          <a:p>
            <a:pPr algn="just"/>
            <a:r>
              <a:rPr lang="el-GR" dirty="0" smtClean="0"/>
              <a:t>Μία τουρίστρια πρόκειται να πάει ένα ταξίδι και θέλει να διαλέξει τα ρούχα που θα πάρει μαζί της. Λόγω περιορισμών της αεροπορικής εταιρείας, το μέγιστο βάρος και ο μέγιστος όγκος των ρούχων που θα πάρει μαζί της δε μπορούν να υπερβαίνουν τα 4000 γραμμάρια και τα 32000 κυβικά εκατοστά, αντίστοιχα. Στο ταξίδι της επιστροφής, οι περιορισμοί είναι πιο χαλαροί. Η τουρίστρια διαθέτει συνολικά τρεις φούστες, τρία παντελόνια, τέσσερις μπλούζες και δύο φορέματα, ενώ όταν φτάσει στον προορισμό της, σκοπεύει να αγοράσει ένα πουλόβερ. Η τουρίστρια θέλει να μεγιστοποιήσει τον αριθμό των «συνόλων» που θα πάρει μαζί της (μαζί με αυτό που θα φορέσει στο ταξίδι). Ένα πουλόβερ ή μια μπλούζα πρέπει να συνδυαστεί με ένα παντελόνι ή μια φούστα για να θεωρηθεί σύνολο, ενώ ένα φόρεμα θεωρείται από μόνο του ως σύνολο. Οι συνδυασμοί ρούχων που φαίνονται με ένα x στον παρακάτω πίνακα δεν ταιριάζουν μεταξύ τους, λόγω των χρωματισμών των ρούχων. </a:t>
            </a:r>
            <a:r>
              <a:rPr lang="en-US" dirty="0" smtClean="0"/>
              <a:t>T</a:t>
            </a:r>
            <a:r>
              <a:rPr lang="el-GR" dirty="0" smtClean="0"/>
              <a:t>έλος ο δεύτερος πίνακας δείχνει το βάρος και τον όγκο κάθε ρούχου.</a:t>
            </a:r>
          </a:p>
          <a:p>
            <a:pPr algn="just"/>
            <a:r>
              <a:rPr lang="el-GR" dirty="0" smtClean="0"/>
              <a:t>Μορφοποιήστε ένα πρόβλημα ακέραιου προγραμματισμού για αυτό το πρόβλημα. </a:t>
            </a:r>
            <a:endParaRPr lang="en-US" dirty="0" smtClean="0"/>
          </a:p>
          <a:p>
            <a:endParaRPr lang="en-US" dirty="0"/>
          </a:p>
        </p:txBody>
      </p:sp>
    </p:spTree>
    <p:extLst>
      <p:ext uri="{BB962C8B-B14F-4D97-AF65-F5344CB8AC3E}">
        <p14:creationId xmlns:p14="http://schemas.microsoft.com/office/powerpoint/2010/main" val="4056273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Παράδειγμα 2.</a:t>
            </a:r>
            <a:r>
              <a:rPr lang="en-US" b="1" dirty="0" smtClean="0">
                <a:latin typeface="+mn-lt"/>
              </a:rPr>
              <a:t>4</a:t>
            </a:r>
            <a:endParaRPr lang="en-US" b="1" dirty="0">
              <a:latin typeface="+mn-lt"/>
            </a:endParaRPr>
          </a:p>
        </p:txBody>
      </p:sp>
      <p:graphicFrame>
        <p:nvGraphicFramePr>
          <p:cNvPr id="4" name="Θέση περιεχομένου 4"/>
          <p:cNvGraphicFramePr>
            <a:graphicFrameLocks/>
          </p:cNvGraphicFramePr>
          <p:nvPr>
            <p:extLst>
              <p:ext uri="{D42A27DB-BD31-4B8C-83A1-F6EECF244321}">
                <p14:modId xmlns:p14="http://schemas.microsoft.com/office/powerpoint/2010/main" val="1508180705"/>
              </p:ext>
            </p:extLst>
          </p:nvPr>
        </p:nvGraphicFramePr>
        <p:xfrm>
          <a:off x="1828800" y="1752600"/>
          <a:ext cx="6265717" cy="1686790"/>
        </p:xfrm>
        <a:graphic>
          <a:graphicData uri="http://schemas.openxmlformats.org/drawingml/2006/table">
            <a:tbl>
              <a:tblPr firstRow="1" firstCol="1" lastRow="1" lastCol="1" bandRow="1" bandCol="1">
                <a:tableStyleId>{5C22544A-7EE6-4342-B048-85BDC9FD1C3A}</a:tableStyleId>
              </a:tblPr>
              <a:tblGrid>
                <a:gridCol w="1117653"/>
                <a:gridCol w="1044651"/>
                <a:gridCol w="1044651"/>
                <a:gridCol w="1044651"/>
                <a:gridCol w="1044651"/>
                <a:gridCol w="969460"/>
              </a:tblGrid>
              <a:tr h="240970">
                <a:tc>
                  <a:txBody>
                    <a:bodyPr/>
                    <a:lstStyle/>
                    <a:p>
                      <a:pPr algn="ctr">
                        <a:spcAft>
                          <a:spcPts val="0"/>
                        </a:spcAft>
                        <a:tabLst>
                          <a:tab pos="1268730" algn="r"/>
                        </a:tabLst>
                      </a:pPr>
                      <a:r>
                        <a:rPr lang="el-GR" sz="1200" dirty="0">
                          <a:effectLst/>
                        </a:rPr>
                        <a:t> </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a:effectLst/>
                        </a:rPr>
                        <a:t>Μπλούζα 1</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Μπλούζα 2</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Μπλούζα 3</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Μπλούζα 4</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Πουλόβερ</a:t>
                      </a:r>
                      <a:endParaRPr lang="en-US" sz="1200">
                        <a:effectLst/>
                        <a:latin typeface="Times New Roman"/>
                        <a:ea typeface="Times New Roman"/>
                      </a:endParaRPr>
                    </a:p>
                  </a:txBody>
                  <a:tcPr marL="68580" marR="68580" marT="0" marB="0"/>
                </a:tc>
              </a:tr>
              <a:tr h="240970">
                <a:tc>
                  <a:txBody>
                    <a:bodyPr/>
                    <a:lstStyle/>
                    <a:p>
                      <a:pPr algn="ctr">
                        <a:spcAft>
                          <a:spcPts val="0"/>
                        </a:spcAft>
                      </a:pPr>
                      <a:r>
                        <a:rPr lang="en-US" sz="1200">
                          <a:effectLst/>
                        </a:rPr>
                        <a:t>Φούστα 1</a:t>
                      </a:r>
                      <a:endParaRPr lang="en-US" sz="1200">
                        <a:effectLst/>
                        <a:latin typeface="Times New Roman"/>
                        <a:ea typeface="Times New Roman"/>
                      </a:endParaRPr>
                    </a:p>
                  </a:txBody>
                  <a:tcPr marL="68580" marR="68580" marT="0" marB="0"/>
                </a:tc>
                <a:tc>
                  <a:txBody>
                    <a:bodyPr/>
                    <a:lstStyle/>
                    <a:p>
                      <a:pPr algn="ctr">
                        <a:spcAft>
                          <a:spcPts val="0"/>
                        </a:spcAft>
                      </a:pPr>
                      <a:r>
                        <a:rPr lang="el-GR" sz="1200" dirty="0" smtClean="0">
                          <a:effectLst/>
                        </a:rPr>
                        <a:t>1</a:t>
                      </a:r>
                      <a:r>
                        <a:rPr lang="en-US" sz="1200" dirty="0">
                          <a:effectLst/>
                        </a:rPr>
                        <a:t> </a:t>
                      </a:r>
                      <a:endParaRPr lang="en-US" sz="1200" dirty="0">
                        <a:effectLst/>
                        <a:latin typeface="Times New Roman"/>
                        <a:ea typeface="Times New Roman"/>
                      </a:endParaRPr>
                    </a:p>
                  </a:txBody>
                  <a:tcPr marL="68580" marR="68580" marT="0" marB="0"/>
                </a:tc>
                <a:tc>
                  <a:txBody>
                    <a:bodyPr/>
                    <a:lstStyle/>
                    <a:p>
                      <a:pPr algn="ctr">
                        <a:spcAft>
                          <a:spcPts val="0"/>
                        </a:spcAft>
                      </a:pPr>
                      <a:r>
                        <a:rPr lang="el-GR" sz="1200" dirty="0" smtClean="0">
                          <a:effectLst/>
                        </a:rPr>
                        <a:t>2</a:t>
                      </a:r>
                      <a:r>
                        <a:rPr lang="en-US" sz="1200" dirty="0">
                          <a:effectLst/>
                        </a:rPr>
                        <a:t> </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c>
                  <a:txBody>
                    <a:bodyPr/>
                    <a:lstStyle/>
                    <a:p>
                      <a:pPr algn="ctr">
                        <a:spcAft>
                          <a:spcPts val="0"/>
                        </a:spcAft>
                      </a:pPr>
                      <a:r>
                        <a:rPr lang="el-GR" sz="1200" dirty="0" smtClean="0">
                          <a:effectLst/>
                        </a:rPr>
                        <a:t>3</a:t>
                      </a:r>
                      <a:r>
                        <a:rPr lang="en-US" sz="1200" dirty="0">
                          <a:effectLst/>
                        </a:rPr>
                        <a:t> </a:t>
                      </a:r>
                      <a:endParaRPr lang="en-US" sz="1200" dirty="0">
                        <a:effectLst/>
                        <a:latin typeface="Times New Roman"/>
                        <a:ea typeface="Times New Roman"/>
                      </a:endParaRPr>
                    </a:p>
                  </a:txBody>
                  <a:tcPr marL="68580" marR="68580" marT="0" marB="0"/>
                </a:tc>
              </a:tr>
              <a:tr h="240970">
                <a:tc>
                  <a:txBody>
                    <a:bodyPr/>
                    <a:lstStyle/>
                    <a:p>
                      <a:pPr algn="ctr">
                        <a:spcAft>
                          <a:spcPts val="0"/>
                        </a:spcAft>
                      </a:pPr>
                      <a:r>
                        <a:rPr lang="en-US" sz="1200">
                          <a:effectLst/>
                        </a:rPr>
                        <a:t>Φούστα 2</a:t>
                      </a:r>
                      <a:endParaRPr lang="en-US" sz="1200">
                        <a:effectLst/>
                        <a:latin typeface="Times New Roman"/>
                        <a:ea typeface="Times New Roman"/>
                      </a:endParaRPr>
                    </a:p>
                  </a:txBody>
                  <a:tcPr marL="68580" marR="68580" marT="0" marB="0"/>
                </a:tc>
                <a:tc>
                  <a:txBody>
                    <a:bodyPr/>
                    <a:lstStyle/>
                    <a:p>
                      <a:pPr algn="ctr">
                        <a:spcAft>
                          <a:spcPts val="0"/>
                        </a:spcAft>
                      </a:pPr>
                      <a:r>
                        <a:rPr lang="el-GR" sz="1200" dirty="0" smtClean="0">
                          <a:effectLst/>
                        </a:rPr>
                        <a:t>4</a:t>
                      </a:r>
                      <a:r>
                        <a:rPr lang="en-US" sz="1200" dirty="0">
                          <a:effectLst/>
                        </a:rPr>
                        <a:t> </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c>
                  <a:txBody>
                    <a:bodyPr/>
                    <a:lstStyle/>
                    <a:p>
                      <a:pPr algn="ctr">
                        <a:spcAft>
                          <a:spcPts val="0"/>
                        </a:spcAft>
                      </a:pPr>
                      <a:r>
                        <a:rPr lang="en-US" sz="1200" dirty="0">
                          <a:effectLst/>
                        </a:rPr>
                        <a:t> </a:t>
                      </a:r>
                      <a:r>
                        <a:rPr lang="el-GR" sz="1200" dirty="0" smtClean="0">
                          <a:effectLst/>
                        </a:rPr>
                        <a:t>5</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r>
              <a:tr h="240970">
                <a:tc>
                  <a:txBody>
                    <a:bodyPr/>
                    <a:lstStyle/>
                    <a:p>
                      <a:pPr algn="ctr">
                        <a:spcAft>
                          <a:spcPts val="0"/>
                        </a:spcAft>
                      </a:pPr>
                      <a:r>
                        <a:rPr lang="en-US" sz="1200">
                          <a:effectLst/>
                        </a:rPr>
                        <a:t>Φούστα 3</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c>
                  <a:txBody>
                    <a:bodyPr/>
                    <a:lstStyle/>
                    <a:p>
                      <a:pPr algn="ctr">
                        <a:spcAft>
                          <a:spcPts val="0"/>
                        </a:spcAft>
                      </a:pPr>
                      <a:r>
                        <a:rPr lang="el-GR" sz="1200" dirty="0" smtClean="0">
                          <a:effectLst/>
                        </a:rPr>
                        <a:t>6</a:t>
                      </a:r>
                      <a:r>
                        <a:rPr lang="en-US" sz="1200" dirty="0">
                          <a:effectLst/>
                        </a:rPr>
                        <a:t> </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dirty="0">
                          <a:effectLst/>
                        </a:rPr>
                        <a:t> </a:t>
                      </a:r>
                      <a:r>
                        <a:rPr lang="el-GR" sz="1200" dirty="0" smtClean="0">
                          <a:effectLst/>
                        </a:rPr>
                        <a:t>7</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dirty="0">
                          <a:effectLst/>
                        </a:rPr>
                        <a:t> </a:t>
                      </a:r>
                      <a:r>
                        <a:rPr lang="el-GR" sz="1200" dirty="0" smtClean="0">
                          <a:effectLst/>
                        </a:rPr>
                        <a:t>8</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dirty="0">
                          <a:effectLst/>
                        </a:rPr>
                        <a:t> </a:t>
                      </a:r>
                      <a:r>
                        <a:rPr lang="el-GR" sz="1200" dirty="0" smtClean="0">
                          <a:effectLst/>
                        </a:rPr>
                        <a:t>9</a:t>
                      </a:r>
                      <a:endParaRPr lang="en-US" sz="1200" dirty="0">
                        <a:effectLst/>
                        <a:latin typeface="Times New Roman"/>
                        <a:ea typeface="Times New Roman"/>
                      </a:endParaRPr>
                    </a:p>
                  </a:txBody>
                  <a:tcPr marL="68580" marR="68580" marT="0" marB="0"/>
                </a:tc>
              </a:tr>
              <a:tr h="240970">
                <a:tc>
                  <a:txBody>
                    <a:bodyPr/>
                    <a:lstStyle/>
                    <a:p>
                      <a:pPr algn="ctr">
                        <a:spcAft>
                          <a:spcPts val="0"/>
                        </a:spcAft>
                      </a:pPr>
                      <a:r>
                        <a:rPr lang="en-US" sz="1200">
                          <a:effectLst/>
                        </a:rPr>
                        <a:t>Παντελόνι 1</a:t>
                      </a:r>
                      <a:endParaRPr lang="en-US" sz="1200">
                        <a:effectLst/>
                        <a:latin typeface="Times New Roman"/>
                        <a:ea typeface="Times New Roman"/>
                      </a:endParaRPr>
                    </a:p>
                  </a:txBody>
                  <a:tcPr marL="68580" marR="68580" marT="0" marB="0"/>
                </a:tc>
                <a:tc>
                  <a:txBody>
                    <a:bodyPr/>
                    <a:lstStyle/>
                    <a:p>
                      <a:pPr algn="ctr">
                        <a:spcAft>
                          <a:spcPts val="0"/>
                        </a:spcAft>
                      </a:pPr>
                      <a:r>
                        <a:rPr lang="en-US" sz="1200" dirty="0">
                          <a:effectLst/>
                        </a:rPr>
                        <a:t> </a:t>
                      </a:r>
                      <a:r>
                        <a:rPr lang="el-GR" sz="1200" dirty="0" smtClean="0">
                          <a:effectLst/>
                        </a:rPr>
                        <a:t>10</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c>
                  <a:txBody>
                    <a:bodyPr/>
                    <a:lstStyle/>
                    <a:p>
                      <a:pPr algn="ctr">
                        <a:spcAft>
                          <a:spcPts val="0"/>
                        </a:spcAft>
                      </a:pPr>
                      <a:r>
                        <a:rPr lang="el-GR" sz="1200" dirty="0" smtClean="0">
                          <a:effectLst/>
                        </a:rPr>
                        <a:t>11</a:t>
                      </a:r>
                      <a:r>
                        <a:rPr lang="en-US" sz="1200" dirty="0">
                          <a:effectLst/>
                        </a:rPr>
                        <a:t> </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r>
              <a:tr h="240970">
                <a:tc>
                  <a:txBody>
                    <a:bodyPr/>
                    <a:lstStyle/>
                    <a:p>
                      <a:pPr algn="ctr">
                        <a:spcAft>
                          <a:spcPts val="0"/>
                        </a:spcAft>
                      </a:pPr>
                      <a:r>
                        <a:rPr lang="en-US" sz="1200">
                          <a:effectLst/>
                        </a:rPr>
                        <a:t>Παντελόνι 2</a:t>
                      </a:r>
                      <a:endParaRPr lang="en-US" sz="1200">
                        <a:effectLst/>
                        <a:latin typeface="Times New Roman"/>
                        <a:ea typeface="Times New Roman"/>
                      </a:endParaRPr>
                    </a:p>
                  </a:txBody>
                  <a:tcPr marL="68580" marR="68580" marT="0" marB="0"/>
                </a:tc>
                <a:tc>
                  <a:txBody>
                    <a:bodyPr/>
                    <a:lstStyle/>
                    <a:p>
                      <a:pPr algn="ctr">
                        <a:spcAft>
                          <a:spcPts val="0"/>
                        </a:spcAft>
                      </a:pPr>
                      <a:r>
                        <a:rPr lang="en-US" sz="1200" dirty="0">
                          <a:effectLst/>
                        </a:rPr>
                        <a:t> </a:t>
                      </a:r>
                      <a:r>
                        <a:rPr lang="el-GR" sz="1200" dirty="0" smtClean="0">
                          <a:effectLst/>
                        </a:rPr>
                        <a:t>12</a:t>
                      </a:r>
                      <a:endParaRPr lang="en-US" sz="1200" dirty="0">
                        <a:effectLst/>
                        <a:latin typeface="Times New Roman"/>
                        <a:ea typeface="Times New Roman"/>
                      </a:endParaRPr>
                    </a:p>
                  </a:txBody>
                  <a:tcPr marL="68580" marR="68580" marT="0" marB="0"/>
                </a:tc>
                <a:tc>
                  <a:txBody>
                    <a:bodyPr/>
                    <a:lstStyle/>
                    <a:p>
                      <a:pPr algn="ctr">
                        <a:spcAft>
                          <a:spcPts val="0"/>
                        </a:spcAft>
                      </a:pPr>
                      <a:r>
                        <a:rPr lang="el-GR" sz="1200" dirty="0" smtClean="0">
                          <a:effectLst/>
                        </a:rPr>
                        <a:t>13</a:t>
                      </a:r>
                      <a:r>
                        <a:rPr lang="en-US" sz="1200" dirty="0">
                          <a:effectLst/>
                        </a:rPr>
                        <a:t> </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c>
                  <a:txBody>
                    <a:bodyPr/>
                    <a:lstStyle/>
                    <a:p>
                      <a:pPr algn="ctr">
                        <a:spcAft>
                          <a:spcPts val="0"/>
                        </a:spcAft>
                      </a:pPr>
                      <a:r>
                        <a:rPr lang="el-GR" sz="1200" dirty="0" smtClean="0">
                          <a:effectLst/>
                        </a:rPr>
                        <a:t>14</a:t>
                      </a:r>
                      <a:r>
                        <a:rPr lang="en-US" sz="1200" dirty="0">
                          <a:effectLst/>
                        </a:rPr>
                        <a:t> </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dirty="0">
                          <a:effectLst/>
                        </a:rPr>
                        <a:t> </a:t>
                      </a:r>
                      <a:r>
                        <a:rPr lang="el-GR" sz="1200" dirty="0" smtClean="0">
                          <a:effectLst/>
                        </a:rPr>
                        <a:t>15</a:t>
                      </a:r>
                      <a:endParaRPr lang="en-US" sz="1200" dirty="0">
                        <a:effectLst/>
                        <a:latin typeface="Times New Roman"/>
                        <a:ea typeface="Times New Roman"/>
                      </a:endParaRPr>
                    </a:p>
                  </a:txBody>
                  <a:tcPr marL="68580" marR="68580" marT="0" marB="0"/>
                </a:tc>
              </a:tr>
              <a:tr h="240970">
                <a:tc>
                  <a:txBody>
                    <a:bodyPr/>
                    <a:lstStyle/>
                    <a:p>
                      <a:pPr algn="ctr">
                        <a:spcAft>
                          <a:spcPts val="0"/>
                        </a:spcAft>
                      </a:pPr>
                      <a:r>
                        <a:rPr lang="en-US" sz="1200" dirty="0">
                          <a:effectLst/>
                        </a:rPr>
                        <a:t>Πα</a:t>
                      </a:r>
                      <a:r>
                        <a:rPr lang="en-US" sz="1200" dirty="0" err="1">
                          <a:effectLst/>
                        </a:rPr>
                        <a:t>ντελόνι</a:t>
                      </a:r>
                      <a:r>
                        <a:rPr lang="en-US" sz="1200" dirty="0">
                          <a:effectLst/>
                        </a:rPr>
                        <a:t> 3</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x</a:t>
                      </a:r>
                      <a:endParaRPr lang="en-US" sz="1200">
                        <a:effectLst/>
                        <a:latin typeface="Times New Roman"/>
                        <a:ea typeface="Times New Roman"/>
                      </a:endParaRPr>
                    </a:p>
                  </a:txBody>
                  <a:tcPr marL="68580" marR="68580" marT="0" marB="0"/>
                </a:tc>
                <a:tc>
                  <a:txBody>
                    <a:bodyPr/>
                    <a:lstStyle/>
                    <a:p>
                      <a:pPr algn="ctr">
                        <a:spcAft>
                          <a:spcPts val="0"/>
                        </a:spcAft>
                      </a:pPr>
                      <a:r>
                        <a:rPr lang="en-US" sz="1200" dirty="0">
                          <a:effectLst/>
                        </a:rPr>
                        <a:t> </a:t>
                      </a:r>
                      <a:r>
                        <a:rPr lang="el-GR" sz="1200" dirty="0" smtClean="0">
                          <a:effectLst/>
                        </a:rPr>
                        <a:t>16</a:t>
                      </a:r>
                      <a:endParaRPr lang="en-US" sz="1200" dirty="0">
                        <a:effectLst/>
                        <a:latin typeface="Times New Roman"/>
                        <a:ea typeface="Times New Roman"/>
                      </a:endParaRPr>
                    </a:p>
                  </a:txBody>
                  <a:tcPr marL="68580" marR="68580" marT="0" marB="0"/>
                </a:tc>
                <a:tc>
                  <a:txBody>
                    <a:bodyPr/>
                    <a:lstStyle/>
                    <a:p>
                      <a:pPr algn="ctr">
                        <a:spcAft>
                          <a:spcPts val="0"/>
                        </a:spcAft>
                      </a:pPr>
                      <a:r>
                        <a:rPr lang="el-GR" sz="1200" dirty="0" smtClean="0">
                          <a:effectLst/>
                        </a:rPr>
                        <a:t>17</a:t>
                      </a:r>
                      <a:r>
                        <a:rPr lang="en-US" sz="1200" dirty="0">
                          <a:effectLst/>
                        </a:rPr>
                        <a:t> </a:t>
                      </a:r>
                      <a:endParaRPr lang="en-US" sz="1200" dirty="0">
                        <a:effectLst/>
                        <a:latin typeface="Times New Roman"/>
                        <a:ea typeface="Times New Roman"/>
                      </a:endParaRPr>
                    </a:p>
                  </a:txBody>
                  <a:tcPr marL="68580" marR="68580" marT="0" marB="0"/>
                </a:tc>
                <a:tc>
                  <a:txBody>
                    <a:bodyPr/>
                    <a:lstStyle/>
                    <a:p>
                      <a:pPr algn="ctr">
                        <a:spcAft>
                          <a:spcPts val="0"/>
                        </a:spcAft>
                      </a:pPr>
                      <a:r>
                        <a:rPr lang="el-GR" sz="1200" dirty="0" smtClean="0">
                          <a:effectLst/>
                        </a:rPr>
                        <a:t>18</a:t>
                      </a:r>
                      <a:r>
                        <a:rPr lang="en-US" sz="1200" dirty="0">
                          <a:effectLst/>
                        </a:rPr>
                        <a:t> </a:t>
                      </a:r>
                      <a:endParaRPr lang="en-US" sz="1200" dirty="0">
                        <a:effectLst/>
                        <a:latin typeface="Times New Roman"/>
                        <a:ea typeface="Times New Roman"/>
                      </a:endParaRPr>
                    </a:p>
                  </a:txBody>
                  <a:tcPr marL="68580" marR="68580" marT="0" marB="0"/>
                </a:tc>
              </a:tr>
            </a:tbl>
          </a:graphicData>
        </a:graphic>
      </p:graphicFrame>
      <p:graphicFrame>
        <p:nvGraphicFramePr>
          <p:cNvPr id="5" name="Πίνακας 5"/>
          <p:cNvGraphicFramePr>
            <a:graphicFrameLocks noGrp="1"/>
          </p:cNvGraphicFramePr>
          <p:nvPr>
            <p:extLst>
              <p:ext uri="{D42A27DB-BD31-4B8C-83A1-F6EECF244321}">
                <p14:modId xmlns:p14="http://schemas.microsoft.com/office/powerpoint/2010/main" val="356706924"/>
              </p:ext>
            </p:extLst>
          </p:nvPr>
        </p:nvGraphicFramePr>
        <p:xfrm>
          <a:off x="3200399" y="3581396"/>
          <a:ext cx="3491345" cy="2985658"/>
        </p:xfrm>
        <a:graphic>
          <a:graphicData uri="http://schemas.openxmlformats.org/drawingml/2006/table">
            <a:tbl>
              <a:tblPr firstRow="1" firstCol="1" lastRow="1" lastCol="1" bandRow="1" bandCol="1">
                <a:tableStyleId>{5C22544A-7EE6-4342-B048-85BDC9FD1C3A}</a:tableStyleId>
              </a:tblPr>
              <a:tblGrid>
                <a:gridCol w="1205514"/>
                <a:gridCol w="1123624"/>
                <a:gridCol w="1162207"/>
              </a:tblGrid>
              <a:tr h="229666">
                <a:tc>
                  <a:txBody>
                    <a:bodyPr/>
                    <a:lstStyle/>
                    <a:p>
                      <a:pPr algn="ctr">
                        <a:spcAft>
                          <a:spcPts val="0"/>
                        </a:spcAft>
                        <a:tabLst>
                          <a:tab pos="1268730" algn="r"/>
                        </a:tabLst>
                      </a:pPr>
                      <a:r>
                        <a:rPr lang="el-GR" sz="1200">
                          <a:effectLst/>
                        </a:rPr>
                        <a:t> </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Βάρος (gr)</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Όγκος (cm</a:t>
                      </a:r>
                      <a:r>
                        <a:rPr lang="en-US" sz="1200" baseline="30000">
                          <a:effectLst/>
                        </a:rPr>
                        <a:t>3</a:t>
                      </a:r>
                      <a:r>
                        <a:rPr lang="en-US" sz="1200">
                          <a:effectLst/>
                        </a:rPr>
                        <a:t>)</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Φούστα 1</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600</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5000</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Φούστα 2</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450</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3500</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Φούστα 3</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700</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3000</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Παντελόνι 1</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600</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3500</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Παντελόνι 2</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550</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6000</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Παντελόνι 3</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500</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4000</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Μπλούζα 1</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350</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4000</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Μπλούζα 2</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300</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3500</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Μπλούζα 3</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300</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3000</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Μπλούζα 4</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450</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5000</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Φόρεμα 1</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600</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6000</a:t>
                      </a:r>
                      <a:endParaRPr lang="en-US" sz="1200">
                        <a:effectLst/>
                        <a:latin typeface="Times New Roman"/>
                        <a:ea typeface="Times New Roman"/>
                      </a:endParaRPr>
                    </a:p>
                  </a:txBody>
                  <a:tcPr marL="68580" marR="68580" marT="0" marB="0"/>
                </a:tc>
              </a:tr>
              <a:tr h="229666">
                <a:tc>
                  <a:txBody>
                    <a:bodyPr/>
                    <a:lstStyle/>
                    <a:p>
                      <a:pPr algn="ctr">
                        <a:spcAft>
                          <a:spcPts val="0"/>
                        </a:spcAft>
                      </a:pPr>
                      <a:r>
                        <a:rPr lang="en-US" sz="1200">
                          <a:effectLst/>
                        </a:rPr>
                        <a:t>Φόρεμα 2 </a:t>
                      </a:r>
                      <a:endParaRPr lang="en-US" sz="1200">
                        <a:effectLst/>
                        <a:latin typeface="Times New Roman"/>
                        <a:ea typeface="Times New Roman"/>
                      </a:endParaRPr>
                    </a:p>
                  </a:txBody>
                  <a:tcPr marL="68580" marR="68580" marT="0" marB="0"/>
                </a:tc>
                <a:tc>
                  <a:txBody>
                    <a:bodyPr/>
                    <a:lstStyle/>
                    <a:p>
                      <a:pPr algn="ctr">
                        <a:spcAft>
                          <a:spcPts val="0"/>
                        </a:spcAft>
                      </a:pPr>
                      <a:r>
                        <a:rPr lang="en-US" sz="1200">
                          <a:effectLst/>
                        </a:rPr>
                        <a:t>700</a:t>
                      </a:r>
                      <a:endParaRPr lang="en-US" sz="1200">
                        <a:effectLst/>
                        <a:latin typeface="Times New Roman"/>
                        <a:ea typeface="Times New Roman"/>
                      </a:endParaRPr>
                    </a:p>
                  </a:txBody>
                  <a:tcPr marL="68580" marR="68580" marT="0" marB="0"/>
                </a:tc>
                <a:tc>
                  <a:txBody>
                    <a:bodyPr/>
                    <a:lstStyle/>
                    <a:p>
                      <a:pPr algn="ctr">
                        <a:spcAft>
                          <a:spcPts val="0"/>
                        </a:spcAft>
                      </a:pPr>
                      <a:r>
                        <a:rPr lang="en-US" sz="1200" dirty="0">
                          <a:effectLst/>
                        </a:rPr>
                        <a:t>5000</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557212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a:t>
            </a:r>
            <a:r>
              <a:rPr lang="en-US" b="1" dirty="0" smtClean="0">
                <a:latin typeface="+mn-lt"/>
              </a:rPr>
              <a:t>4</a:t>
            </a:r>
            <a:endParaRPr lang="en-US" b="1" dirty="0">
              <a:latin typeface="+mn-lt"/>
            </a:endParaRPr>
          </a:p>
        </p:txBody>
      </p:sp>
      <p:sp>
        <p:nvSpPr>
          <p:cNvPr id="3" name="Content Placeholder 2"/>
          <p:cNvSpPr>
            <a:spLocks noGrp="1"/>
          </p:cNvSpPr>
          <p:nvPr>
            <p:ph idx="1"/>
          </p:nvPr>
        </p:nvSpPr>
        <p:spPr/>
        <p:txBody>
          <a:bodyPr>
            <a:noAutofit/>
          </a:bodyPr>
          <a:lstStyle/>
          <a:p>
            <a:pPr marL="0" indent="0" algn="just">
              <a:buNone/>
            </a:pPr>
            <a:r>
              <a:rPr lang="el-GR" dirty="0" smtClean="0"/>
              <a:t>Ορίζουμε τις εξής μεταβλητές απόφασης:</a:t>
            </a:r>
          </a:p>
          <a:p>
            <a:pPr marL="0" indent="0" algn="just">
              <a:buNone/>
            </a:pPr>
            <a:r>
              <a:rPr lang="el-GR" dirty="0" smtClean="0"/>
              <a:t>M</a:t>
            </a:r>
            <a:r>
              <a:rPr lang="el-GR" baseline="-25000" dirty="0" smtClean="0"/>
              <a:t>i</a:t>
            </a:r>
            <a:r>
              <a:rPr lang="el-GR" dirty="0" smtClean="0"/>
              <a:t> = 1 αν η τουρίστρια πάρει τη μπλούζα i, (i = 1,2,3,4) και 0 αλλιώς</a:t>
            </a:r>
          </a:p>
          <a:p>
            <a:pPr marL="0" indent="0" algn="just">
              <a:buNone/>
            </a:pPr>
            <a:r>
              <a:rPr lang="el-GR" dirty="0" smtClean="0"/>
              <a:t>F</a:t>
            </a:r>
            <a:r>
              <a:rPr lang="el-GR" baseline="-25000" dirty="0" smtClean="0"/>
              <a:t>i</a:t>
            </a:r>
            <a:r>
              <a:rPr lang="el-GR" dirty="0" smtClean="0"/>
              <a:t> = 1 αν η τουρίστρια πάρει τη φούστα i, (i = 1,2,3) και 0 αλλιώς</a:t>
            </a:r>
          </a:p>
          <a:p>
            <a:pPr marL="0" indent="0" algn="just">
              <a:buNone/>
            </a:pPr>
            <a:r>
              <a:rPr lang="el-GR" dirty="0" smtClean="0"/>
              <a:t>P</a:t>
            </a:r>
            <a:r>
              <a:rPr lang="el-GR" baseline="-25000" dirty="0" smtClean="0"/>
              <a:t>i</a:t>
            </a:r>
            <a:r>
              <a:rPr lang="el-GR" dirty="0" smtClean="0"/>
              <a:t> = 1 αν η τουρίστρια πάρει το παντελόνι i, (i = 1,2,3) και 0 αλλιώς </a:t>
            </a:r>
          </a:p>
          <a:p>
            <a:pPr marL="0" indent="0" algn="just">
              <a:buNone/>
            </a:pPr>
            <a:r>
              <a:rPr lang="el-GR" dirty="0" smtClean="0"/>
              <a:t>D</a:t>
            </a:r>
            <a:r>
              <a:rPr lang="el-GR" baseline="-25000" dirty="0" smtClean="0"/>
              <a:t>i</a:t>
            </a:r>
            <a:r>
              <a:rPr lang="el-GR" dirty="0" smtClean="0"/>
              <a:t> = 1 αν η τουρίστρια πάρει το φόρεμα i, (i = 1,2) και 0 αλλιώς</a:t>
            </a:r>
          </a:p>
          <a:p>
            <a:pPr marL="0" indent="0" algn="just">
              <a:buNone/>
            </a:pPr>
            <a:r>
              <a:rPr lang="el-GR" dirty="0" smtClean="0"/>
              <a:t>S</a:t>
            </a:r>
            <a:r>
              <a:rPr lang="el-GR" baseline="-25000" dirty="0" smtClean="0"/>
              <a:t>i</a:t>
            </a:r>
            <a:r>
              <a:rPr lang="el-GR" dirty="0" smtClean="0"/>
              <a:t> = 1 αν πάρει το σύνολο i, (i = 1,…,18, όπως φαίνονται στον πρώτο πίνακα) και 0 αλλιώς.</a:t>
            </a:r>
          </a:p>
          <a:p>
            <a:pPr marL="0" indent="0" algn="just">
              <a:buNone/>
            </a:pPr>
            <a:r>
              <a:rPr lang="el-GR" dirty="0" smtClean="0"/>
              <a:t>Το ακέραιο πρόβλημα μορφοποιείται στο LINGO ως εξής:</a:t>
            </a:r>
            <a:endParaRPr lang="en-US" dirty="0" smtClean="0"/>
          </a:p>
          <a:p>
            <a:pPr marL="0" indent="0" algn="just">
              <a:buNone/>
            </a:pPr>
            <a:r>
              <a:rPr lang="el-GR" dirty="0" smtClean="0"/>
              <a:t> </a:t>
            </a:r>
          </a:p>
          <a:p>
            <a:pPr marL="0" indent="0">
              <a:buNone/>
            </a:pPr>
            <a:endParaRPr lang="en-US" dirty="0"/>
          </a:p>
        </p:txBody>
      </p:sp>
    </p:spTree>
    <p:extLst>
      <p:ext uri="{BB962C8B-B14F-4D97-AF65-F5344CB8AC3E}">
        <p14:creationId xmlns:p14="http://schemas.microsoft.com/office/powerpoint/2010/main" val="1718077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a:t>
            </a:r>
            <a:r>
              <a:rPr lang="en-US" b="1" dirty="0" smtClean="0">
                <a:latin typeface="+mn-lt"/>
              </a:rPr>
              <a:t>4</a:t>
            </a:r>
            <a:endParaRPr lang="en-US" b="1" dirty="0">
              <a:latin typeface="+mn-lt"/>
            </a:endParaRPr>
          </a:p>
        </p:txBody>
      </p:sp>
      <p:sp>
        <p:nvSpPr>
          <p:cNvPr id="3" name="Content Placeholder 2"/>
          <p:cNvSpPr>
            <a:spLocks noGrp="1"/>
          </p:cNvSpPr>
          <p:nvPr>
            <p:ph idx="1"/>
          </p:nvPr>
        </p:nvSpPr>
        <p:spPr/>
        <p:txBody>
          <a:bodyPr>
            <a:normAutofit/>
          </a:bodyPr>
          <a:lstStyle/>
          <a:p>
            <a:pPr marL="0" indent="0">
              <a:buNone/>
            </a:pPr>
            <a:r>
              <a:rPr lang="en-US" sz="3200" dirty="0" smtClean="0"/>
              <a:t>MAX = S1 + S2 + S3 + S4 + S5 + S6 + S7 + S8 + S9 + S10 + S11 + S12 + S13 + S14 + S15 + S16 + S17 + S18 + D1 + D2;</a:t>
            </a:r>
          </a:p>
          <a:p>
            <a:pPr marL="0" indent="0">
              <a:buNone/>
            </a:pPr>
            <a:endParaRPr lang="en-US" sz="3200" dirty="0" smtClean="0"/>
          </a:p>
          <a:p>
            <a:pPr marL="0" indent="0">
              <a:buNone/>
            </a:pPr>
            <a:r>
              <a:rPr lang="en-US" sz="3200" dirty="0" smtClean="0"/>
              <a:t>S1 &lt;= 0.5*(F1+M1);</a:t>
            </a:r>
          </a:p>
          <a:p>
            <a:pPr marL="0" indent="0">
              <a:buNone/>
            </a:pPr>
            <a:r>
              <a:rPr lang="en-US" sz="3200" dirty="0" smtClean="0"/>
              <a:t>S2 &lt;= 0.5*(F1+M2);</a:t>
            </a:r>
          </a:p>
          <a:p>
            <a:pPr marL="0" indent="0">
              <a:buNone/>
            </a:pPr>
            <a:r>
              <a:rPr lang="en-US" sz="3200" dirty="0" smtClean="0"/>
              <a:t>S3 &lt;= F1;</a:t>
            </a:r>
          </a:p>
          <a:p>
            <a:pPr marL="0" indent="0">
              <a:buNone/>
            </a:pPr>
            <a:endParaRPr lang="en-US" sz="3200" dirty="0"/>
          </a:p>
        </p:txBody>
      </p:sp>
    </p:spTree>
    <p:extLst>
      <p:ext uri="{BB962C8B-B14F-4D97-AF65-F5344CB8AC3E}">
        <p14:creationId xmlns:p14="http://schemas.microsoft.com/office/powerpoint/2010/main" val="124349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a:t>
            </a:r>
            <a:r>
              <a:rPr lang="en-US" b="1" dirty="0">
                <a:latin typeface="+mn-lt"/>
              </a:rPr>
              <a:t>4</a:t>
            </a:r>
          </a:p>
        </p:txBody>
      </p:sp>
      <p:sp>
        <p:nvSpPr>
          <p:cNvPr id="3" name="Content Placeholder 2"/>
          <p:cNvSpPr>
            <a:spLocks noGrp="1"/>
          </p:cNvSpPr>
          <p:nvPr>
            <p:ph idx="1"/>
          </p:nvPr>
        </p:nvSpPr>
        <p:spPr/>
        <p:txBody>
          <a:bodyPr>
            <a:normAutofit/>
          </a:bodyPr>
          <a:lstStyle/>
          <a:p>
            <a:r>
              <a:rPr lang="en-US" sz="3200" dirty="0" smtClean="0"/>
              <a:t>S4 &lt;= 0.5*(F2+M1);</a:t>
            </a:r>
          </a:p>
          <a:p>
            <a:r>
              <a:rPr lang="en-US" sz="3200" dirty="0" smtClean="0"/>
              <a:t>S5 &lt;= 0.5*(F2+M4);</a:t>
            </a:r>
            <a:endParaRPr lang="el-GR" sz="3200" dirty="0" smtClean="0"/>
          </a:p>
          <a:p>
            <a:r>
              <a:rPr lang="en-US" sz="3200" dirty="0" smtClean="0"/>
              <a:t>      </a:t>
            </a:r>
          </a:p>
          <a:p>
            <a:r>
              <a:rPr lang="en-US" sz="3200" dirty="0" smtClean="0"/>
              <a:t>S6 &lt;= 0.5*(F3+M2);</a:t>
            </a:r>
          </a:p>
          <a:p>
            <a:r>
              <a:rPr lang="en-US" sz="3200" dirty="0" smtClean="0"/>
              <a:t>S7 &lt;= 0.5*(F3+M3);</a:t>
            </a:r>
          </a:p>
          <a:p>
            <a:r>
              <a:rPr lang="en-US" sz="3200" dirty="0" smtClean="0"/>
              <a:t>S8 &lt;= 0.5*(F3+M4);</a:t>
            </a:r>
          </a:p>
          <a:p>
            <a:r>
              <a:rPr lang="en-US" sz="3200" dirty="0" smtClean="0"/>
              <a:t>S9 &lt;= F3; </a:t>
            </a:r>
            <a:endParaRPr lang="el-GR" sz="3200" dirty="0" smtClean="0"/>
          </a:p>
          <a:p>
            <a:endParaRPr lang="en-US" sz="3200" dirty="0"/>
          </a:p>
        </p:txBody>
      </p:sp>
    </p:spTree>
    <p:extLst>
      <p:ext uri="{BB962C8B-B14F-4D97-AF65-F5344CB8AC3E}">
        <p14:creationId xmlns:p14="http://schemas.microsoft.com/office/powerpoint/2010/main" val="607056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a:t>
            </a:r>
            <a:r>
              <a:rPr lang="en-US" b="1" dirty="0" smtClean="0">
                <a:latin typeface="+mn-lt"/>
              </a:rPr>
              <a:t>4</a:t>
            </a:r>
            <a:endParaRPr lang="en-US" b="1" dirty="0">
              <a:latin typeface="+mn-lt"/>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3500" dirty="0" smtClean="0"/>
              <a:t>S10 &lt;= 0.5*(P1+M1);</a:t>
            </a:r>
          </a:p>
          <a:p>
            <a:pPr marL="0" indent="0">
              <a:buNone/>
            </a:pPr>
            <a:r>
              <a:rPr lang="en-US" sz="3500" dirty="0" smtClean="0"/>
              <a:t>S11 &lt;= 0.5*(P1+M3);</a:t>
            </a:r>
          </a:p>
          <a:p>
            <a:pPr marL="0" indent="0">
              <a:buNone/>
            </a:pPr>
            <a:r>
              <a:rPr lang="en-US" sz="3500" dirty="0" smtClean="0"/>
              <a:t> </a:t>
            </a:r>
          </a:p>
          <a:p>
            <a:pPr marL="0" indent="0">
              <a:buNone/>
            </a:pPr>
            <a:r>
              <a:rPr lang="en-US" sz="3500" dirty="0" smtClean="0"/>
              <a:t>S12 &lt;= 0.5*(P2+M1);</a:t>
            </a:r>
          </a:p>
          <a:p>
            <a:pPr marL="0" indent="0">
              <a:buNone/>
            </a:pPr>
            <a:r>
              <a:rPr lang="en-US" sz="3500" dirty="0" smtClean="0"/>
              <a:t>S13 &lt;= 0.5*(P2+M2);</a:t>
            </a:r>
          </a:p>
          <a:p>
            <a:pPr marL="0" indent="0">
              <a:buNone/>
            </a:pPr>
            <a:r>
              <a:rPr lang="en-US" sz="3500" dirty="0" smtClean="0"/>
              <a:t>S14 &lt;= 0.5*(P2+M4);</a:t>
            </a:r>
          </a:p>
          <a:p>
            <a:pPr marL="0" indent="0">
              <a:buNone/>
            </a:pPr>
            <a:r>
              <a:rPr lang="en-US" sz="3500" dirty="0" smtClean="0"/>
              <a:t>S15 &lt;= P2;</a:t>
            </a:r>
          </a:p>
          <a:p>
            <a:pPr marL="0" indent="0">
              <a:buNone/>
            </a:pPr>
            <a:r>
              <a:rPr lang="en-US" dirty="0" smtClean="0"/>
              <a:t> </a:t>
            </a:r>
          </a:p>
          <a:p>
            <a:endParaRPr lang="en-US" dirty="0"/>
          </a:p>
        </p:txBody>
      </p:sp>
    </p:spTree>
    <p:extLst>
      <p:ext uri="{BB962C8B-B14F-4D97-AF65-F5344CB8AC3E}">
        <p14:creationId xmlns:p14="http://schemas.microsoft.com/office/powerpoint/2010/main" val="2509431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a:t>
            </a:r>
            <a:r>
              <a:rPr lang="en-US" b="1" dirty="0">
                <a:latin typeface="+mn-lt"/>
              </a:rPr>
              <a:t>4</a:t>
            </a:r>
            <a:endParaRPr lang="en-US" dirty="0">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n-US" sz="3200" dirty="0" smtClean="0"/>
              <a:t>S16 &lt;= 0.5*(P3+M3);</a:t>
            </a:r>
          </a:p>
          <a:p>
            <a:pPr marL="0" indent="0">
              <a:buNone/>
            </a:pPr>
            <a:r>
              <a:rPr lang="en-US" sz="3200" dirty="0" smtClean="0"/>
              <a:t>S17 &lt;= 0.5*(P3+M4);</a:t>
            </a:r>
          </a:p>
          <a:p>
            <a:pPr marL="0" indent="0">
              <a:buNone/>
            </a:pPr>
            <a:r>
              <a:rPr lang="en-US" sz="3200" dirty="0" smtClean="0"/>
              <a:t>S18 &lt;= P3;</a:t>
            </a:r>
          </a:p>
          <a:p>
            <a:pPr marL="0" indent="0">
              <a:buNone/>
            </a:pPr>
            <a:endParaRPr lang="en-US" sz="3200" dirty="0" smtClean="0"/>
          </a:p>
          <a:p>
            <a:pPr marL="0" indent="0">
              <a:buNone/>
            </a:pPr>
            <a:r>
              <a:rPr lang="en-US" sz="3200" dirty="0" smtClean="0"/>
              <a:t>600*F1 + 450*F2 + 700*F3 + 600*P1 + 550*P2 + 500*P3 + </a:t>
            </a:r>
          </a:p>
          <a:p>
            <a:pPr marL="0" indent="0">
              <a:buNone/>
            </a:pPr>
            <a:r>
              <a:rPr lang="en-US" sz="3200" dirty="0" smtClean="0"/>
              <a:t>350*M1 + 300*M2 + 300*M3 + 450*M4 + 600*D1 + 700*D2 &lt;= 4000;</a:t>
            </a:r>
          </a:p>
          <a:p>
            <a:pPr marL="0" indent="0">
              <a:buNone/>
            </a:pPr>
            <a:r>
              <a:rPr lang="en-US" sz="3200" dirty="0" smtClean="0"/>
              <a:t>      </a:t>
            </a:r>
          </a:p>
        </p:txBody>
      </p:sp>
    </p:spTree>
    <p:extLst>
      <p:ext uri="{BB962C8B-B14F-4D97-AF65-F5344CB8AC3E}">
        <p14:creationId xmlns:p14="http://schemas.microsoft.com/office/powerpoint/2010/main" val="268793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Μεταξύ </a:t>
            </a:r>
            <a:r>
              <a:rPr lang="el-GR" b="1" i="1" dirty="0" smtClean="0">
                <a:latin typeface="+mn-lt"/>
              </a:rPr>
              <a:t>N</a:t>
            </a:r>
            <a:r>
              <a:rPr lang="el-GR" b="1" dirty="0" smtClean="0">
                <a:latin typeface="+mn-lt"/>
              </a:rPr>
              <a:t> περιορισμών, οι </a:t>
            </a:r>
            <a:r>
              <a:rPr lang="el-GR" b="1" i="1" dirty="0" smtClean="0">
                <a:latin typeface="+mn-lt"/>
              </a:rPr>
              <a:t>K</a:t>
            </a:r>
            <a:r>
              <a:rPr lang="el-GR" b="1" dirty="0" smtClean="0">
                <a:latin typeface="+mn-lt"/>
              </a:rPr>
              <a:t> πρέπει να ισχύουν</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Έστω ότι υπάρχουν </a:t>
            </a:r>
            <a:r>
              <a:rPr lang="el-GR" sz="3200" i="1" dirty="0" smtClean="0"/>
              <a:t>N</a:t>
            </a:r>
            <a:r>
              <a:rPr lang="el-GR" sz="3200" dirty="0" smtClean="0"/>
              <a:t> περιορισμοί μεταξύ των οποίων πρέπει να ισχύουν οι </a:t>
            </a:r>
            <a:r>
              <a:rPr lang="el-GR" sz="3200" i="1" dirty="0" smtClean="0"/>
              <a:t>K</a:t>
            </a:r>
            <a:r>
              <a:rPr lang="el-GR" sz="3200" dirty="0" smtClean="0"/>
              <a:t>. Έστω ότι οι περιορισμοί αυτοί είναι οι εξής: </a:t>
            </a:r>
            <a:endParaRPr lang="en-US" sz="3200" dirty="0" smtClean="0"/>
          </a:p>
          <a:p>
            <a:pPr>
              <a:buNone/>
            </a:pPr>
            <a:r>
              <a:rPr lang="el-GR" sz="3200" i="1" dirty="0" smtClean="0"/>
              <a:t>				</a:t>
            </a:r>
            <a:r>
              <a:rPr lang="en-US" sz="3200" i="1" dirty="0" smtClean="0"/>
              <a:t>f</a:t>
            </a:r>
            <a:r>
              <a:rPr lang="el-GR" sz="3200" baseline="-25000" dirty="0" smtClean="0"/>
              <a:t>1</a:t>
            </a:r>
            <a:r>
              <a:rPr lang="el-GR" sz="3200" i="1" dirty="0" smtClean="0"/>
              <a:t>(</a:t>
            </a:r>
            <a:r>
              <a:rPr lang="en-US" sz="3200" i="1" dirty="0" smtClean="0"/>
              <a:t>x</a:t>
            </a:r>
            <a:r>
              <a:rPr lang="el-GR" sz="3200" baseline="-25000" dirty="0" smtClean="0"/>
              <a:t>1</a:t>
            </a:r>
            <a:r>
              <a:rPr lang="el-GR" sz="3200" i="1" dirty="0" smtClean="0"/>
              <a:t>,...,</a:t>
            </a:r>
            <a:r>
              <a:rPr lang="en-US" sz="3200" i="1" dirty="0" err="1" smtClean="0"/>
              <a:t>x</a:t>
            </a:r>
            <a:r>
              <a:rPr lang="en-US" sz="3200" i="1" baseline="-25000" dirty="0" err="1" smtClean="0"/>
              <a:t>m</a:t>
            </a:r>
            <a:r>
              <a:rPr lang="el-GR" sz="3200" i="1" dirty="0" smtClean="0"/>
              <a:t>) </a:t>
            </a:r>
            <a:r>
              <a:rPr lang="el-GR" sz="3200" i="1" u="sng" dirty="0" smtClean="0"/>
              <a:t>&lt;</a:t>
            </a:r>
            <a:r>
              <a:rPr lang="el-GR" sz="3200" i="1" dirty="0" smtClean="0"/>
              <a:t> </a:t>
            </a:r>
            <a:r>
              <a:rPr lang="en-US" sz="3200" i="1" dirty="0" smtClean="0"/>
              <a:t>b</a:t>
            </a:r>
            <a:r>
              <a:rPr lang="el-GR" sz="3200" baseline="-25000" dirty="0" smtClean="0"/>
              <a:t>1</a:t>
            </a:r>
            <a:endParaRPr lang="en-US" sz="3200" dirty="0" smtClean="0"/>
          </a:p>
          <a:p>
            <a:pPr>
              <a:buNone/>
            </a:pPr>
            <a:r>
              <a:rPr lang="el-GR" sz="3200" i="1" dirty="0" smtClean="0"/>
              <a:t>				.......................</a:t>
            </a:r>
            <a:endParaRPr lang="en-US" sz="3200" dirty="0" smtClean="0"/>
          </a:p>
          <a:p>
            <a:pPr>
              <a:buNone/>
            </a:pPr>
            <a:r>
              <a:rPr lang="el-GR" sz="3200" i="1" dirty="0" smtClean="0"/>
              <a:t>				</a:t>
            </a:r>
            <a:r>
              <a:rPr lang="en-US" sz="3200" i="1" dirty="0" err="1" smtClean="0"/>
              <a:t>f</a:t>
            </a:r>
            <a:r>
              <a:rPr lang="en-US" sz="3200" i="1" baseline="-25000" dirty="0" err="1" smtClean="0"/>
              <a:t>N</a:t>
            </a:r>
            <a:r>
              <a:rPr lang="el-GR" sz="3200" i="1" dirty="0" smtClean="0"/>
              <a:t>(</a:t>
            </a:r>
            <a:r>
              <a:rPr lang="en-US" sz="3200" i="1" dirty="0" smtClean="0"/>
              <a:t>x</a:t>
            </a:r>
            <a:r>
              <a:rPr lang="el-GR" sz="3200" baseline="-25000" dirty="0" smtClean="0"/>
              <a:t>1</a:t>
            </a:r>
            <a:r>
              <a:rPr lang="el-GR" sz="3200" i="1" dirty="0" smtClean="0"/>
              <a:t>,...,</a:t>
            </a:r>
            <a:r>
              <a:rPr lang="en-US" sz="3200" i="1" dirty="0" err="1" smtClean="0"/>
              <a:t>x</a:t>
            </a:r>
            <a:r>
              <a:rPr lang="en-US" sz="3200" i="1" baseline="-25000" dirty="0" err="1" smtClean="0"/>
              <a:t>m</a:t>
            </a:r>
            <a:r>
              <a:rPr lang="el-GR" sz="3200" i="1" dirty="0" smtClean="0"/>
              <a:t>) </a:t>
            </a:r>
            <a:r>
              <a:rPr lang="el-GR" sz="3200" i="1" u="sng" dirty="0" smtClean="0"/>
              <a:t>&lt;</a:t>
            </a:r>
            <a:r>
              <a:rPr lang="el-GR" sz="3200" i="1" dirty="0" smtClean="0"/>
              <a:t> </a:t>
            </a:r>
            <a:r>
              <a:rPr lang="en-US" sz="3200" i="1" dirty="0" err="1" smtClean="0"/>
              <a:t>b</a:t>
            </a:r>
            <a:r>
              <a:rPr lang="en-US" sz="3200" i="1" baseline="-25000" dirty="0" err="1" smtClean="0"/>
              <a:t>N</a:t>
            </a:r>
            <a:r>
              <a:rPr lang="el-GR" sz="3200" i="1" baseline="-25000" dirty="0" smtClean="0"/>
              <a:t>	</a:t>
            </a:r>
          </a:p>
          <a:p>
            <a:r>
              <a:rPr lang="el-GR" sz="3200" dirty="0" smtClean="0"/>
              <a:t>Στην περίπτωση αυτή, εισάγουμε μία δυαδική μεταβλητή </a:t>
            </a:r>
            <a:r>
              <a:rPr lang="el-GR" sz="3200" i="1" dirty="0" smtClean="0"/>
              <a:t>y</a:t>
            </a:r>
            <a:r>
              <a:rPr lang="el-GR" sz="3200" i="1" baseline="-25000" dirty="0" smtClean="0"/>
              <a:t>i</a:t>
            </a:r>
            <a:r>
              <a:rPr lang="el-GR" sz="3200" dirty="0" smtClean="0"/>
              <a:t> για κάθε περιορισμό (</a:t>
            </a:r>
            <a:r>
              <a:rPr lang="el-GR" sz="3200" i="1" dirty="0" smtClean="0"/>
              <a:t>i </a:t>
            </a:r>
            <a:r>
              <a:rPr lang="el-GR" sz="3200" dirty="0" smtClean="0"/>
              <a:t>= 1,...,</a:t>
            </a:r>
            <a:r>
              <a:rPr lang="el-GR" sz="3200" i="1" dirty="0" smtClean="0"/>
              <a:t>N</a:t>
            </a:r>
            <a:r>
              <a:rPr lang="el-GR" sz="3200" dirty="0" smtClean="0"/>
              <a:t>)</a:t>
            </a:r>
          </a:p>
          <a:p>
            <a:endParaRPr lang="en-US" sz="3200" dirty="0"/>
          </a:p>
        </p:txBody>
      </p:sp>
    </p:spTree>
    <p:extLst>
      <p:ext uri="{BB962C8B-B14F-4D97-AF65-F5344CB8AC3E}">
        <p14:creationId xmlns:p14="http://schemas.microsoft.com/office/powerpoint/2010/main" val="4057286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a:t>
            </a:r>
            <a:r>
              <a:rPr lang="en-US" b="1" dirty="0">
                <a:latin typeface="+mn-lt"/>
              </a:rPr>
              <a:t>4</a:t>
            </a:r>
          </a:p>
        </p:txBody>
      </p:sp>
      <p:sp>
        <p:nvSpPr>
          <p:cNvPr id="3" name="Content Placeholder 2"/>
          <p:cNvSpPr>
            <a:spLocks noGrp="1"/>
          </p:cNvSpPr>
          <p:nvPr>
            <p:ph idx="1"/>
          </p:nvPr>
        </p:nvSpPr>
        <p:spPr/>
        <p:txBody>
          <a:bodyPr>
            <a:noAutofit/>
          </a:bodyPr>
          <a:lstStyle/>
          <a:p>
            <a:pPr marL="0" indent="0">
              <a:buNone/>
            </a:pPr>
            <a:r>
              <a:rPr lang="en-US" sz="3200" dirty="0" smtClean="0"/>
              <a:t>5000*F1 + 3500*F2 + 3000*F3 + 3500*P1 + 6000*P2 + 4000*P3 +</a:t>
            </a:r>
          </a:p>
          <a:p>
            <a:pPr marL="0" indent="0">
              <a:buNone/>
            </a:pPr>
            <a:r>
              <a:rPr lang="en-US" sz="3200" dirty="0" smtClean="0"/>
              <a:t>4000*M1 + 3500*M2 + 3000*M3 + 5000*M4 + 6000*D1 + 5000*D2 &lt;= 32000;</a:t>
            </a:r>
          </a:p>
          <a:p>
            <a:endParaRPr lang="en-US" sz="3200" dirty="0"/>
          </a:p>
        </p:txBody>
      </p:sp>
    </p:spTree>
    <p:extLst>
      <p:ext uri="{BB962C8B-B14F-4D97-AF65-F5344CB8AC3E}">
        <p14:creationId xmlns:p14="http://schemas.microsoft.com/office/powerpoint/2010/main" val="19626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a:t>
            </a:r>
            <a:r>
              <a:rPr lang="en-US" b="1" dirty="0">
                <a:latin typeface="+mn-lt"/>
              </a:rPr>
              <a:t>4</a:t>
            </a:r>
            <a:endParaRPr lang="en-US" dirty="0">
              <a:latin typeface="+mn-lt"/>
            </a:endParaRPr>
          </a:p>
        </p:txBody>
      </p:sp>
      <p:sp>
        <p:nvSpPr>
          <p:cNvPr id="3" name="Content Placeholder 2"/>
          <p:cNvSpPr>
            <a:spLocks noGrp="1"/>
          </p:cNvSpPr>
          <p:nvPr>
            <p:ph idx="1"/>
          </p:nvPr>
        </p:nvSpPr>
        <p:spPr/>
        <p:txBody>
          <a:bodyPr>
            <a:noAutofit/>
          </a:bodyPr>
          <a:lstStyle/>
          <a:p>
            <a:pPr marL="0" indent="0">
              <a:buNone/>
            </a:pPr>
            <a:r>
              <a:rPr lang="en-US" sz="3200" dirty="0" smtClean="0"/>
              <a:t>@BIN(F1); @BIN(F2); @BIN(F3); @BIN(P1); @BIN(P2); @BIN(P3);</a:t>
            </a:r>
          </a:p>
          <a:p>
            <a:pPr marL="0" indent="0">
              <a:buNone/>
            </a:pPr>
            <a:r>
              <a:rPr lang="en-US" sz="3200" dirty="0" smtClean="0"/>
              <a:t>@BIN(M1); @BIN(M2); @BIN(M3); @BIN(M4); @BIN(D1); @BIN(D2);</a:t>
            </a:r>
          </a:p>
          <a:p>
            <a:pPr marL="0" indent="0">
              <a:buNone/>
            </a:pPr>
            <a:r>
              <a:rPr lang="en-US" sz="3200" dirty="0" smtClean="0"/>
              <a:t>@BIN(S1); @BIN(S2); @BIN(S3); @BIN(S4); @BIN(S5); @BIN(S6); </a:t>
            </a:r>
          </a:p>
          <a:p>
            <a:pPr marL="0" indent="0">
              <a:buNone/>
            </a:pPr>
            <a:r>
              <a:rPr lang="en-US" sz="3200" dirty="0" smtClean="0"/>
              <a:t>@BIN(S7); @BIN(S8); @BIN(S9); @BIN(S10); @BIN(S11); @BIN(S12); </a:t>
            </a:r>
          </a:p>
          <a:p>
            <a:pPr marL="0" indent="0">
              <a:buNone/>
            </a:pPr>
            <a:r>
              <a:rPr lang="en-US" sz="3200" dirty="0" smtClean="0"/>
              <a:t>@BIN(S13); @BIN(S14); @BIN(S15); @BIN(S16); @BIN(S17); @BIN(S18);</a:t>
            </a:r>
          </a:p>
          <a:p>
            <a:endParaRPr lang="en-US" sz="3600" dirty="0"/>
          </a:p>
        </p:txBody>
      </p:sp>
    </p:spTree>
    <p:extLst>
      <p:ext uri="{BB962C8B-B14F-4D97-AF65-F5344CB8AC3E}">
        <p14:creationId xmlns:p14="http://schemas.microsoft.com/office/powerpoint/2010/main" val="2958487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a:t>
            </a:r>
            <a:r>
              <a:rPr lang="en-US" b="1" dirty="0" smtClean="0">
                <a:latin typeface="+mn-lt"/>
              </a:rPr>
              <a:t>4</a:t>
            </a:r>
            <a:endParaRPr lang="en-US" b="1" dirty="0">
              <a:latin typeface="+mn-lt"/>
            </a:endParaRPr>
          </a:p>
        </p:txBody>
      </p:sp>
      <p:sp>
        <p:nvSpPr>
          <p:cNvPr id="3" name="Content Placeholder 2"/>
          <p:cNvSpPr>
            <a:spLocks noGrp="1"/>
          </p:cNvSpPr>
          <p:nvPr>
            <p:ph idx="1"/>
          </p:nvPr>
        </p:nvSpPr>
        <p:spPr/>
        <p:txBody>
          <a:bodyPr>
            <a:noAutofit/>
          </a:bodyPr>
          <a:lstStyle/>
          <a:p>
            <a:pPr marL="0" indent="0">
              <a:buNone/>
            </a:pPr>
            <a:r>
              <a:rPr lang="el-GR" sz="3200" dirty="0" smtClean="0"/>
              <a:t>Η λύση που παίρνουμε από το LINGO είναι η εξής:</a:t>
            </a:r>
          </a:p>
          <a:p>
            <a:pPr marL="0" indent="0">
              <a:buNone/>
            </a:pPr>
            <a:r>
              <a:rPr lang="el-GR" sz="3200" dirty="0" smtClean="0"/>
              <a:t> Global optimal solution found at iteration:           353</a:t>
            </a:r>
          </a:p>
          <a:p>
            <a:pPr marL="0" indent="0">
              <a:buNone/>
            </a:pPr>
            <a:r>
              <a:rPr lang="el-GR" sz="3200" dirty="0" smtClean="0"/>
              <a:t> Objective value:                                 13.00000</a:t>
            </a:r>
          </a:p>
          <a:p>
            <a:pPr marL="0" indent="0">
              <a:buNone/>
            </a:pPr>
            <a:endParaRPr lang="el-GR" sz="3200" dirty="0" smtClean="0"/>
          </a:p>
          <a:p>
            <a:pPr marL="0" indent="0">
              <a:buNone/>
            </a:pPr>
            <a:r>
              <a:rPr lang="el-GR" sz="3200" dirty="0" smtClean="0"/>
              <a:t> Variable           Value        </a:t>
            </a:r>
          </a:p>
          <a:p>
            <a:pPr marL="0" indent="0">
              <a:buNone/>
            </a:pPr>
            <a:r>
              <a:rPr lang="el-GR" sz="3200" dirty="0" smtClean="0"/>
              <a:t>          S1        1.000000        </a:t>
            </a:r>
          </a:p>
          <a:p>
            <a:pPr marL="0" indent="0">
              <a:buNone/>
            </a:pPr>
            <a:r>
              <a:rPr lang="el-GR" sz="3200" dirty="0" smtClean="0"/>
              <a:t>          S2        1.000000        </a:t>
            </a:r>
          </a:p>
          <a:p>
            <a:pPr marL="0" indent="0">
              <a:buNone/>
            </a:pPr>
            <a:r>
              <a:rPr lang="el-GR" sz="3200" dirty="0" smtClean="0"/>
              <a:t>          S3        1.000000        </a:t>
            </a:r>
          </a:p>
          <a:p>
            <a:pPr marL="0" indent="0">
              <a:buNone/>
            </a:pPr>
            <a:r>
              <a:rPr lang="el-GR" sz="3200" dirty="0" smtClean="0"/>
              <a:t>          S4        0.000000        </a:t>
            </a:r>
          </a:p>
          <a:p>
            <a:pPr marL="0" indent="0">
              <a:buNone/>
            </a:pPr>
            <a:endParaRPr lang="en-US" sz="3200" dirty="0"/>
          </a:p>
        </p:txBody>
      </p:sp>
    </p:spTree>
    <p:extLst>
      <p:ext uri="{BB962C8B-B14F-4D97-AF65-F5344CB8AC3E}">
        <p14:creationId xmlns:p14="http://schemas.microsoft.com/office/powerpoint/2010/main" val="2255634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a:t>
            </a:r>
            <a:r>
              <a:rPr lang="en-US" b="1" dirty="0">
                <a:latin typeface="+mn-lt"/>
              </a:rPr>
              <a:t>4</a:t>
            </a: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l-GR" sz="3200" dirty="0" smtClean="0"/>
              <a:t> S5        0.000000        </a:t>
            </a:r>
          </a:p>
          <a:p>
            <a:pPr marL="0" indent="0">
              <a:buNone/>
            </a:pPr>
            <a:r>
              <a:rPr lang="el-GR" sz="3200" dirty="0" smtClean="0"/>
              <a:t> S6        1.000000        </a:t>
            </a:r>
          </a:p>
          <a:p>
            <a:pPr marL="0" indent="0">
              <a:buNone/>
            </a:pPr>
            <a:r>
              <a:rPr lang="el-GR" sz="3200" dirty="0" smtClean="0"/>
              <a:t> S7        1.000000        </a:t>
            </a:r>
          </a:p>
          <a:p>
            <a:pPr marL="0" indent="0">
              <a:buNone/>
            </a:pPr>
            <a:r>
              <a:rPr lang="el-GR" sz="3200" dirty="0" smtClean="0"/>
              <a:t> S8        0.000000        </a:t>
            </a:r>
          </a:p>
          <a:p>
            <a:pPr marL="0" indent="0">
              <a:buNone/>
            </a:pPr>
            <a:r>
              <a:rPr lang="el-GR" sz="3200" dirty="0" smtClean="0"/>
              <a:t> S9        1.000000        </a:t>
            </a:r>
          </a:p>
          <a:p>
            <a:pPr marL="0" indent="0">
              <a:buNone/>
            </a:pPr>
            <a:r>
              <a:rPr lang="en-US" sz="3200" dirty="0" smtClean="0"/>
              <a:t> </a:t>
            </a:r>
            <a:r>
              <a:rPr lang="el-GR" sz="3200" dirty="0" smtClean="0"/>
              <a:t>S10        1.000000        </a:t>
            </a:r>
            <a:endParaRPr lang="en-US" sz="3200" dirty="0"/>
          </a:p>
        </p:txBody>
      </p:sp>
    </p:spTree>
    <p:extLst>
      <p:ext uri="{BB962C8B-B14F-4D97-AF65-F5344CB8AC3E}">
        <p14:creationId xmlns:p14="http://schemas.microsoft.com/office/powerpoint/2010/main" val="2003975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a:t>
            </a:r>
            <a:r>
              <a:rPr lang="en-US" b="1" dirty="0">
                <a:latin typeface="+mn-lt"/>
              </a:rPr>
              <a:t>4</a:t>
            </a: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l-GR" sz="3200" dirty="0" smtClean="0"/>
              <a:t> S11        1.000000        </a:t>
            </a:r>
          </a:p>
          <a:p>
            <a:pPr marL="0" indent="0">
              <a:buNone/>
            </a:pPr>
            <a:r>
              <a:rPr lang="el-GR" sz="3200" dirty="0" smtClean="0"/>
              <a:t> S12        1.000000        </a:t>
            </a:r>
          </a:p>
          <a:p>
            <a:pPr marL="0" indent="0">
              <a:buNone/>
            </a:pPr>
            <a:r>
              <a:rPr lang="el-GR" sz="3200" dirty="0" smtClean="0"/>
              <a:t> S13        1.000000        </a:t>
            </a:r>
          </a:p>
          <a:p>
            <a:pPr marL="0" indent="0">
              <a:buNone/>
            </a:pPr>
            <a:r>
              <a:rPr lang="en-US" sz="3200" dirty="0" smtClean="0"/>
              <a:t> </a:t>
            </a:r>
            <a:r>
              <a:rPr lang="el-GR" sz="3200" dirty="0" smtClean="0"/>
              <a:t>S14        0.000000        </a:t>
            </a:r>
          </a:p>
          <a:p>
            <a:pPr marL="0" indent="0">
              <a:buNone/>
            </a:pPr>
            <a:r>
              <a:rPr lang="el-GR" sz="3200" dirty="0" smtClean="0"/>
              <a:t> S15        1.000000        </a:t>
            </a:r>
            <a:endParaRPr lang="en-US" sz="3200" dirty="0"/>
          </a:p>
        </p:txBody>
      </p:sp>
    </p:spTree>
    <p:extLst>
      <p:ext uri="{BB962C8B-B14F-4D97-AF65-F5344CB8AC3E}">
        <p14:creationId xmlns:p14="http://schemas.microsoft.com/office/powerpoint/2010/main" val="3994825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a:t>
            </a:r>
            <a:r>
              <a:rPr lang="en-US" b="1" dirty="0" smtClean="0">
                <a:latin typeface="+mn-lt"/>
              </a:rPr>
              <a:t>4</a:t>
            </a:r>
            <a:endParaRPr lang="en-US" b="1" dirty="0">
              <a:latin typeface="+mn-lt"/>
            </a:endParaRPr>
          </a:p>
        </p:txBody>
      </p:sp>
      <p:sp>
        <p:nvSpPr>
          <p:cNvPr id="3" name="Content Placeholder 2"/>
          <p:cNvSpPr>
            <a:spLocks noGrp="1"/>
          </p:cNvSpPr>
          <p:nvPr>
            <p:ph idx="1"/>
          </p:nvPr>
        </p:nvSpPr>
        <p:spPr/>
        <p:txBody>
          <a:bodyPr>
            <a:normAutofit lnSpcReduction="10000"/>
          </a:bodyPr>
          <a:lstStyle/>
          <a:p>
            <a:pPr marL="457200" lvl="1" indent="0" algn="just">
              <a:buNone/>
            </a:pPr>
            <a:r>
              <a:rPr lang="el-GR" sz="3200" dirty="0" smtClean="0"/>
              <a:t>S16        1.000000        </a:t>
            </a:r>
          </a:p>
          <a:p>
            <a:pPr marL="0" indent="0" algn="just">
              <a:buNone/>
            </a:pPr>
            <a:r>
              <a:rPr lang="el-GR" sz="3200" dirty="0" smtClean="0"/>
              <a:t>     S17        0.000000        </a:t>
            </a:r>
          </a:p>
          <a:p>
            <a:pPr marL="0" indent="0" algn="just">
              <a:buNone/>
            </a:pPr>
            <a:r>
              <a:rPr lang="el-GR" sz="3200" dirty="0" smtClean="0"/>
              <a:t>     S18        1.000000        </a:t>
            </a:r>
          </a:p>
          <a:p>
            <a:pPr marL="0" indent="0" algn="just">
              <a:buNone/>
            </a:pPr>
            <a:r>
              <a:rPr lang="el-GR" sz="3200" dirty="0" smtClean="0"/>
              <a:t>     D1        0.000000        </a:t>
            </a:r>
          </a:p>
          <a:p>
            <a:pPr marL="0" indent="0" algn="just">
              <a:buNone/>
            </a:pPr>
            <a:r>
              <a:rPr lang="el-GR" sz="3200" dirty="0" smtClean="0"/>
              <a:t>     D2        0.000000        </a:t>
            </a:r>
          </a:p>
          <a:p>
            <a:pPr marL="0" indent="0" algn="just">
              <a:buNone/>
            </a:pPr>
            <a:r>
              <a:rPr lang="el-GR" sz="3200" dirty="0" smtClean="0"/>
              <a:t> </a:t>
            </a:r>
            <a:r>
              <a:rPr lang="en-US" sz="3200" dirty="0" smtClean="0"/>
              <a:t>    </a:t>
            </a:r>
            <a:r>
              <a:rPr lang="el-GR" sz="3200" dirty="0" smtClean="0"/>
              <a:t>F1        1.000000        </a:t>
            </a:r>
          </a:p>
          <a:p>
            <a:pPr marL="0" indent="0" algn="just">
              <a:buNone/>
            </a:pPr>
            <a:r>
              <a:rPr lang="el-GR" sz="3200" dirty="0" smtClean="0"/>
              <a:t>     M1        1.000000        </a:t>
            </a:r>
          </a:p>
          <a:p>
            <a:pPr marL="0" indent="0" algn="just">
              <a:buNone/>
            </a:pPr>
            <a:r>
              <a:rPr lang="el-GR" sz="3200" dirty="0" smtClean="0"/>
              <a:t>     M2        1.000000 </a:t>
            </a:r>
            <a:endParaRPr lang="en-US" sz="3200" dirty="0"/>
          </a:p>
        </p:txBody>
      </p:sp>
    </p:spTree>
    <p:extLst>
      <p:ext uri="{BB962C8B-B14F-4D97-AF65-F5344CB8AC3E}">
        <p14:creationId xmlns:p14="http://schemas.microsoft.com/office/powerpoint/2010/main" val="2550766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a:t>
            </a:r>
            <a:r>
              <a:rPr lang="en-US" b="1" dirty="0">
                <a:latin typeface="+mn-lt"/>
              </a:rPr>
              <a:t>4</a:t>
            </a:r>
            <a:endParaRPr lang="en-US" dirty="0">
              <a:latin typeface="+mn-lt"/>
            </a:endParaRPr>
          </a:p>
        </p:txBody>
      </p:sp>
      <p:sp>
        <p:nvSpPr>
          <p:cNvPr id="3" name="Content Placeholder 2"/>
          <p:cNvSpPr>
            <a:spLocks noGrp="1"/>
          </p:cNvSpPr>
          <p:nvPr>
            <p:ph idx="1"/>
          </p:nvPr>
        </p:nvSpPr>
        <p:spPr/>
        <p:txBody>
          <a:bodyPr>
            <a:normAutofit/>
          </a:bodyPr>
          <a:lstStyle/>
          <a:p>
            <a:pPr marL="0" indent="0" algn="just">
              <a:buNone/>
            </a:pPr>
            <a:r>
              <a:rPr lang="el-GR" sz="3200" dirty="0" smtClean="0"/>
              <a:t>F2        0.000000        </a:t>
            </a:r>
          </a:p>
          <a:p>
            <a:pPr marL="0" indent="0" algn="just">
              <a:buNone/>
            </a:pPr>
            <a:r>
              <a:rPr lang="el-GR" sz="3200" dirty="0" smtClean="0"/>
              <a:t>M4        0.000000        </a:t>
            </a:r>
          </a:p>
          <a:p>
            <a:pPr marL="0" indent="0" algn="just">
              <a:buNone/>
            </a:pPr>
            <a:r>
              <a:rPr lang="en-US" sz="3200" dirty="0" smtClean="0"/>
              <a:t>F</a:t>
            </a:r>
            <a:r>
              <a:rPr lang="el-GR" sz="3200" dirty="0" smtClean="0"/>
              <a:t>3        1.000000        </a:t>
            </a:r>
          </a:p>
          <a:p>
            <a:pPr marL="0" indent="0" algn="just">
              <a:buNone/>
            </a:pPr>
            <a:r>
              <a:rPr lang="el-GR" sz="3200" dirty="0" smtClean="0"/>
              <a:t>M3        1.000000        </a:t>
            </a:r>
          </a:p>
          <a:p>
            <a:pPr marL="0" indent="0" algn="just">
              <a:buNone/>
            </a:pPr>
            <a:r>
              <a:rPr lang="el-GR" sz="3200" dirty="0" smtClean="0"/>
              <a:t>P1        1.000000        </a:t>
            </a:r>
          </a:p>
          <a:p>
            <a:pPr marL="0" indent="0" algn="just">
              <a:buNone/>
            </a:pPr>
            <a:r>
              <a:rPr lang="el-GR" sz="3200" dirty="0" smtClean="0"/>
              <a:t>P2        1.000000        </a:t>
            </a:r>
          </a:p>
          <a:p>
            <a:pPr marL="0" indent="0" algn="just">
              <a:buNone/>
            </a:pPr>
            <a:r>
              <a:rPr lang="el-GR" sz="3200" dirty="0" smtClean="0"/>
              <a:t>P3        1.000000   .  </a:t>
            </a:r>
          </a:p>
          <a:p>
            <a:pPr marL="0" indent="0">
              <a:buNone/>
            </a:pPr>
            <a:endParaRPr lang="en-US" sz="3200" dirty="0"/>
          </a:p>
        </p:txBody>
      </p:sp>
    </p:spTree>
    <p:extLst>
      <p:ext uri="{BB962C8B-B14F-4D97-AF65-F5344CB8AC3E}">
        <p14:creationId xmlns:p14="http://schemas.microsoft.com/office/powerpoint/2010/main" val="2477797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a:t>
            </a:r>
            <a:r>
              <a:rPr lang="en-US" b="1" dirty="0">
                <a:latin typeface="+mn-lt"/>
              </a:rPr>
              <a:t>4</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Επομένως, η βέλτιστη λύση για την τουρίστρια είναι να πάρει μαζί της την 1η και την 3η φούστα, την 1η, τη 2η και την 3η μπλούζα και τα 3 παντελόνια, με συνολικό βάρος 3900 γραμμάρια και συνολικό όγκο 32000 κυβικά εκατοστά. Χρησιμοποιώντας και το πουλόβερ που πρόκειται να αγοράσει, θα διαθέτει συνολικά 13 σύνολα. </a:t>
            </a:r>
          </a:p>
          <a:p>
            <a:endParaRPr lang="en-US" sz="3200" dirty="0"/>
          </a:p>
        </p:txBody>
      </p:sp>
    </p:spTree>
    <p:extLst>
      <p:ext uri="{BB962C8B-B14F-4D97-AF65-F5344CB8AC3E}">
        <p14:creationId xmlns:p14="http://schemas.microsoft.com/office/powerpoint/2010/main" val="2980663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Παράδειγμα 2.5</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Μία εταιρεία παράγει 3 προϊόντα σε 3 εργοστάσια και τα διαθέτει σε 3 αγορές. Για k = 1,2,3, i = 1,2,3 και j = 1,2,3 δίνονται τα εξής δεδομένα: 	</a:t>
            </a:r>
          </a:p>
          <a:p>
            <a:r>
              <a:rPr lang="el-GR" sz="3200" dirty="0" smtClean="0"/>
              <a:t>Μοναδιαίο κόστος παραγωγής του προϊόντος </a:t>
            </a:r>
            <a:r>
              <a:rPr lang="en-US" sz="3200" i="1" dirty="0" smtClean="0"/>
              <a:t>k</a:t>
            </a:r>
            <a:r>
              <a:rPr lang="el-GR" sz="3200" dirty="0" smtClean="0"/>
              <a:t> στο εργοστάσιο </a:t>
            </a:r>
            <a:r>
              <a:rPr lang="en-US" sz="3200" i="1" dirty="0" smtClean="0"/>
              <a:t>I</a:t>
            </a:r>
            <a:endParaRPr lang="el-GR" sz="3200" i="1" dirty="0" smtClean="0"/>
          </a:p>
          <a:p>
            <a:endParaRPr lang="en-US" sz="3200" dirty="0"/>
          </a:p>
        </p:txBody>
      </p:sp>
      <p:pic>
        <p:nvPicPr>
          <p:cNvPr id="4" name="Picture 3"/>
          <p:cNvPicPr>
            <a:picLocks noChangeAspect="1"/>
          </p:cNvPicPr>
          <p:nvPr/>
        </p:nvPicPr>
        <p:blipFill>
          <a:blip r:embed="rId2"/>
          <a:stretch>
            <a:fillRect/>
          </a:stretch>
        </p:blipFill>
        <p:spPr>
          <a:xfrm>
            <a:off x="1279499" y="4364698"/>
            <a:ext cx="8907248" cy="1371084"/>
          </a:xfrm>
          <a:prstGeom prst="rect">
            <a:avLst/>
          </a:prstGeom>
        </p:spPr>
      </p:pic>
    </p:spTree>
    <p:extLst>
      <p:ext uri="{BB962C8B-B14F-4D97-AF65-F5344CB8AC3E}">
        <p14:creationId xmlns:p14="http://schemas.microsoft.com/office/powerpoint/2010/main" val="3666149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2.5</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Κόστος μεταφοράς ενός προϊόντος </a:t>
            </a:r>
            <a:r>
              <a:rPr lang="en-US" sz="3200" i="1" dirty="0" smtClean="0"/>
              <a:t>k</a:t>
            </a:r>
            <a:r>
              <a:rPr lang="el-GR" sz="3200" dirty="0" smtClean="0"/>
              <a:t> από το εργοστάσιο </a:t>
            </a:r>
            <a:r>
              <a:rPr lang="en-US" sz="3200" i="1" dirty="0" err="1" smtClean="0"/>
              <a:t>i</a:t>
            </a:r>
            <a:r>
              <a:rPr lang="el-GR" sz="3200" dirty="0" smtClean="0"/>
              <a:t> στην αγορά </a:t>
            </a:r>
            <a:r>
              <a:rPr lang="en-US" sz="3200" i="1" dirty="0" smtClean="0"/>
              <a:t>j</a:t>
            </a:r>
            <a:r>
              <a:rPr lang="el-GR" sz="3200" dirty="0" smtClean="0"/>
              <a:t> (</a:t>
            </a:r>
            <a:r>
              <a:rPr lang="en-US" sz="3200" i="1" dirty="0" smtClean="0"/>
              <a:t>j</a:t>
            </a:r>
            <a:r>
              <a:rPr lang="el-GR" sz="3200" dirty="0" smtClean="0"/>
              <a:t>=1)</a:t>
            </a:r>
            <a:endParaRPr lang="en-US" sz="3200" dirty="0" smtClean="0"/>
          </a:p>
          <a:p>
            <a:endParaRPr lang="en-US" sz="3200" dirty="0"/>
          </a:p>
          <a:p>
            <a:endParaRPr lang="en-US" sz="3200" dirty="0" smtClean="0"/>
          </a:p>
          <a:p>
            <a:endParaRPr lang="en-US" sz="3200" dirty="0"/>
          </a:p>
          <a:p>
            <a:r>
              <a:rPr lang="el-GR" sz="3200" dirty="0" smtClean="0"/>
              <a:t>Κόστος μεταφοράς ενός προϊόντος </a:t>
            </a:r>
            <a:r>
              <a:rPr lang="en-US" sz="3200" i="1" dirty="0" smtClean="0"/>
              <a:t>k</a:t>
            </a:r>
            <a:r>
              <a:rPr lang="el-GR" sz="3200" dirty="0" smtClean="0"/>
              <a:t> από το εργοστάσιο </a:t>
            </a:r>
            <a:r>
              <a:rPr lang="en-US" sz="3200" i="1" dirty="0" err="1" smtClean="0"/>
              <a:t>i</a:t>
            </a:r>
            <a:r>
              <a:rPr lang="el-GR" sz="3200" dirty="0" smtClean="0"/>
              <a:t> στην αγορά </a:t>
            </a:r>
            <a:r>
              <a:rPr lang="en-US" sz="3200" i="1" dirty="0" smtClean="0"/>
              <a:t>j</a:t>
            </a:r>
            <a:r>
              <a:rPr lang="el-GR" sz="3200" dirty="0" smtClean="0"/>
              <a:t> (</a:t>
            </a:r>
            <a:r>
              <a:rPr lang="en-US" sz="3200" i="1" dirty="0" smtClean="0"/>
              <a:t>j</a:t>
            </a:r>
            <a:r>
              <a:rPr lang="el-GR" sz="3200" dirty="0" smtClean="0"/>
              <a:t>=2)</a:t>
            </a:r>
            <a:endParaRPr lang="en-US" sz="3200" dirty="0" smtClean="0"/>
          </a:p>
          <a:p>
            <a:endParaRPr lang="el-GR" sz="3200" dirty="0" smtClean="0"/>
          </a:p>
          <a:p>
            <a:endParaRPr lang="en-US" sz="3200" dirty="0"/>
          </a:p>
        </p:txBody>
      </p:sp>
      <p:pic>
        <p:nvPicPr>
          <p:cNvPr id="4" name="Picture 3"/>
          <p:cNvPicPr>
            <a:picLocks noChangeAspect="1"/>
          </p:cNvPicPr>
          <p:nvPr/>
        </p:nvPicPr>
        <p:blipFill>
          <a:blip r:embed="rId2"/>
          <a:stretch>
            <a:fillRect/>
          </a:stretch>
        </p:blipFill>
        <p:spPr>
          <a:xfrm>
            <a:off x="1715917" y="2961926"/>
            <a:ext cx="8232196" cy="1267174"/>
          </a:xfrm>
          <a:prstGeom prst="rect">
            <a:avLst/>
          </a:prstGeom>
        </p:spPr>
      </p:pic>
      <p:pic>
        <p:nvPicPr>
          <p:cNvPr id="5" name="Picture 4"/>
          <p:cNvPicPr>
            <a:picLocks noChangeAspect="1"/>
          </p:cNvPicPr>
          <p:nvPr/>
        </p:nvPicPr>
        <p:blipFill>
          <a:blip r:embed="rId3"/>
          <a:stretch>
            <a:fillRect/>
          </a:stretch>
        </p:blipFill>
        <p:spPr>
          <a:xfrm>
            <a:off x="1715917" y="5580435"/>
            <a:ext cx="8232196" cy="1267174"/>
          </a:xfrm>
          <a:prstGeom prst="rect">
            <a:avLst/>
          </a:prstGeom>
        </p:spPr>
      </p:pic>
    </p:spTree>
    <p:extLst>
      <p:ext uri="{BB962C8B-B14F-4D97-AF65-F5344CB8AC3E}">
        <p14:creationId xmlns:p14="http://schemas.microsoft.com/office/powerpoint/2010/main" val="280167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Μεταξύ </a:t>
            </a:r>
            <a:r>
              <a:rPr lang="el-GR" b="1" i="1" dirty="0" smtClean="0">
                <a:latin typeface="+mn-lt"/>
              </a:rPr>
              <a:t>N</a:t>
            </a:r>
            <a:r>
              <a:rPr lang="el-GR" b="1" dirty="0" smtClean="0">
                <a:latin typeface="+mn-lt"/>
              </a:rPr>
              <a:t> περιορισμών, οι </a:t>
            </a:r>
            <a:r>
              <a:rPr lang="el-GR" b="1" i="1" dirty="0" smtClean="0">
                <a:latin typeface="+mn-lt"/>
              </a:rPr>
              <a:t>K</a:t>
            </a:r>
            <a:r>
              <a:rPr lang="el-GR" b="1" dirty="0" smtClean="0">
                <a:latin typeface="+mn-lt"/>
              </a:rPr>
              <a:t> πρέπει να ισχύουν</a:t>
            </a:r>
            <a:endParaRPr lang="en-US" b="1" dirty="0">
              <a:latin typeface="+mn-lt"/>
            </a:endParaRPr>
          </a:p>
        </p:txBody>
      </p:sp>
      <p:sp>
        <p:nvSpPr>
          <p:cNvPr id="3" name="Content Placeholder 2"/>
          <p:cNvSpPr>
            <a:spLocks noGrp="1"/>
          </p:cNvSpPr>
          <p:nvPr>
            <p:ph idx="1"/>
          </p:nvPr>
        </p:nvSpPr>
        <p:spPr/>
        <p:txBody>
          <a:bodyPr>
            <a:noAutofit/>
          </a:bodyPr>
          <a:lstStyle/>
          <a:p>
            <a:pPr algn="just"/>
            <a:r>
              <a:rPr lang="el-GR" sz="3200" dirty="0" smtClean="0"/>
              <a:t>Γράφουμε τους περιορισμούς ως εξής:</a:t>
            </a:r>
            <a:endParaRPr lang="en-US" sz="3200" dirty="0" smtClean="0"/>
          </a:p>
          <a:p>
            <a:pPr algn="just">
              <a:buNone/>
            </a:pPr>
            <a:r>
              <a:rPr lang="el-GR" sz="3200" i="1" dirty="0" smtClean="0"/>
              <a:t>			</a:t>
            </a:r>
            <a:r>
              <a:rPr lang="en-US" sz="3200" i="1" dirty="0" smtClean="0"/>
              <a:t>f</a:t>
            </a:r>
            <a:r>
              <a:rPr lang="en-US" sz="3200" baseline="-25000" dirty="0" smtClean="0"/>
              <a:t>1</a:t>
            </a:r>
            <a:r>
              <a:rPr lang="en-US" sz="3200" i="1" dirty="0" smtClean="0"/>
              <a:t>(x</a:t>
            </a:r>
            <a:r>
              <a:rPr lang="en-US" sz="3200" baseline="-25000" dirty="0" smtClean="0"/>
              <a:t>1</a:t>
            </a:r>
            <a:r>
              <a:rPr lang="en-US" sz="3200" i="1" dirty="0" smtClean="0"/>
              <a:t>,...,</a:t>
            </a:r>
            <a:r>
              <a:rPr lang="en-US" sz="3200" i="1" dirty="0" err="1" smtClean="0"/>
              <a:t>x</a:t>
            </a:r>
            <a:r>
              <a:rPr lang="en-US" sz="3200" i="1" baseline="-25000" dirty="0" err="1" smtClean="0"/>
              <a:t>m</a:t>
            </a:r>
            <a:r>
              <a:rPr lang="en-US" sz="3200" i="1" dirty="0" smtClean="0"/>
              <a:t>) </a:t>
            </a:r>
            <a:r>
              <a:rPr lang="en-US" sz="3200" i="1" u="sng" dirty="0" smtClean="0"/>
              <a:t>&lt;</a:t>
            </a:r>
            <a:r>
              <a:rPr lang="en-US" sz="3200" i="1" dirty="0" smtClean="0"/>
              <a:t> b</a:t>
            </a:r>
            <a:r>
              <a:rPr lang="en-US" sz="3200" baseline="-25000" dirty="0" smtClean="0"/>
              <a:t>1</a:t>
            </a:r>
            <a:r>
              <a:rPr lang="en-US" sz="3200" i="1" dirty="0" smtClean="0"/>
              <a:t> </a:t>
            </a:r>
            <a:r>
              <a:rPr lang="en-US" sz="3200" dirty="0" smtClean="0"/>
              <a:t>+ </a:t>
            </a:r>
            <a:r>
              <a:rPr lang="en-US" sz="3200" i="1" dirty="0" smtClean="0"/>
              <a:t>My</a:t>
            </a:r>
            <a:r>
              <a:rPr lang="en-US" sz="3200" baseline="-25000" dirty="0" smtClean="0"/>
              <a:t>1</a:t>
            </a:r>
            <a:endParaRPr lang="en-US" sz="3200" dirty="0" smtClean="0"/>
          </a:p>
          <a:p>
            <a:pPr algn="just">
              <a:buNone/>
            </a:pPr>
            <a:r>
              <a:rPr lang="el-GR" sz="3200" dirty="0" smtClean="0"/>
              <a:t>			</a:t>
            </a:r>
            <a:r>
              <a:rPr lang="en-US" sz="3200" dirty="0" smtClean="0"/>
              <a:t>.......................</a:t>
            </a:r>
          </a:p>
          <a:p>
            <a:pPr algn="just">
              <a:buNone/>
            </a:pPr>
            <a:r>
              <a:rPr lang="el-GR" sz="3200" i="1" dirty="0" smtClean="0"/>
              <a:t>			</a:t>
            </a:r>
            <a:r>
              <a:rPr lang="en-US" sz="3200" i="1" dirty="0" err="1" smtClean="0"/>
              <a:t>f</a:t>
            </a:r>
            <a:r>
              <a:rPr lang="en-US" sz="3200" i="1" baseline="-25000" dirty="0" err="1" smtClean="0"/>
              <a:t>N</a:t>
            </a:r>
            <a:r>
              <a:rPr lang="en-US" sz="3200" i="1" dirty="0" smtClean="0"/>
              <a:t>(x</a:t>
            </a:r>
            <a:r>
              <a:rPr lang="en-US" sz="3200" baseline="-25000" dirty="0" smtClean="0"/>
              <a:t>1</a:t>
            </a:r>
            <a:r>
              <a:rPr lang="en-US" sz="3200" i="1" dirty="0" smtClean="0"/>
              <a:t>,...,</a:t>
            </a:r>
            <a:r>
              <a:rPr lang="en-US" sz="3200" i="1" dirty="0" err="1" smtClean="0"/>
              <a:t>x</a:t>
            </a:r>
            <a:r>
              <a:rPr lang="en-US" sz="3200" i="1" baseline="-25000" dirty="0" err="1" smtClean="0"/>
              <a:t>m</a:t>
            </a:r>
            <a:r>
              <a:rPr lang="en-US" sz="3200" i="1" dirty="0" smtClean="0"/>
              <a:t>) </a:t>
            </a:r>
            <a:r>
              <a:rPr lang="en-US" sz="3200" i="1" u="sng" dirty="0" smtClean="0"/>
              <a:t>&lt;</a:t>
            </a:r>
            <a:r>
              <a:rPr lang="en-US" sz="3200" i="1" dirty="0" smtClean="0"/>
              <a:t> </a:t>
            </a:r>
            <a:r>
              <a:rPr lang="en-US" sz="3200" i="1" dirty="0" err="1" smtClean="0"/>
              <a:t>b</a:t>
            </a:r>
            <a:r>
              <a:rPr lang="en-US" sz="3200" i="1" baseline="-25000" dirty="0" err="1" smtClean="0"/>
              <a:t>N</a:t>
            </a:r>
            <a:r>
              <a:rPr lang="en-US" sz="3200" i="1" dirty="0" smtClean="0"/>
              <a:t> </a:t>
            </a:r>
            <a:r>
              <a:rPr lang="en-US" sz="3200" dirty="0" smtClean="0"/>
              <a:t>+ </a:t>
            </a:r>
            <a:r>
              <a:rPr lang="en-US" sz="3200" i="1" dirty="0" err="1" smtClean="0"/>
              <a:t>My</a:t>
            </a:r>
            <a:r>
              <a:rPr lang="en-US" sz="3200" i="1" baseline="-25000" dirty="0" err="1" smtClean="0"/>
              <a:t>N</a:t>
            </a:r>
            <a:endParaRPr lang="el-GR" sz="3200" i="1" baseline="-25000" dirty="0" smtClean="0"/>
          </a:p>
          <a:p>
            <a:pPr algn="just">
              <a:buNone/>
            </a:pPr>
            <a:r>
              <a:rPr lang="en-US" sz="3200" i="1" dirty="0" smtClean="0"/>
              <a:t>			Sum(</a:t>
            </a:r>
            <a:r>
              <a:rPr lang="en-US" sz="3200" i="1" dirty="0" err="1" smtClean="0"/>
              <a:t>i</a:t>
            </a:r>
            <a:r>
              <a:rPr lang="en-US" sz="3200" i="1" dirty="0" smtClean="0"/>
              <a:t>)</a:t>
            </a:r>
            <a:r>
              <a:rPr lang="en-US" sz="3200" i="1" dirty="0" err="1" smtClean="0"/>
              <a:t>yi</a:t>
            </a:r>
            <a:r>
              <a:rPr lang="en-US" sz="3200" i="1" dirty="0" smtClean="0"/>
              <a:t> = N - K</a:t>
            </a:r>
          </a:p>
          <a:p>
            <a:pPr algn="just"/>
            <a:r>
              <a:rPr lang="el-GR" sz="3200" dirty="0" smtClean="0"/>
              <a:t>Ο τελευταίος περιορισμός εξασφαλίζει ότι </a:t>
            </a:r>
            <a:r>
              <a:rPr lang="el-GR" sz="3200" i="1" dirty="0" smtClean="0"/>
              <a:t>K</a:t>
            </a:r>
            <a:r>
              <a:rPr lang="el-GR" sz="3200" dirty="0" smtClean="0"/>
              <a:t> από τις μεταβλητές αυτές θα είναι 0, οπότε οι αντίστοιχοι περιορισμοί θα ισχύουν. Η προηγούμενη περίπτωση είναι ειδική περίπτωση αυτής με </a:t>
            </a:r>
            <a:r>
              <a:rPr lang="el-GR" sz="3200" i="1" dirty="0" smtClean="0"/>
              <a:t>K</a:t>
            </a:r>
            <a:r>
              <a:rPr lang="el-GR" sz="3200" dirty="0" smtClean="0"/>
              <a:t> = 1 και </a:t>
            </a:r>
            <a:r>
              <a:rPr lang="el-GR" sz="3200" i="1" dirty="0" smtClean="0"/>
              <a:t>N</a:t>
            </a:r>
            <a:r>
              <a:rPr lang="el-GR" sz="3200" dirty="0" smtClean="0"/>
              <a:t> = 2.</a:t>
            </a:r>
            <a:endParaRPr lang="en-US" sz="3200" dirty="0" smtClean="0"/>
          </a:p>
          <a:p>
            <a:endParaRPr lang="en-US" sz="3200" dirty="0"/>
          </a:p>
        </p:txBody>
      </p:sp>
    </p:spTree>
    <p:extLst>
      <p:ext uri="{BB962C8B-B14F-4D97-AF65-F5344CB8AC3E}">
        <p14:creationId xmlns:p14="http://schemas.microsoft.com/office/powerpoint/2010/main" val="2166029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Παράδειγμα 2.5</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Κόστος μεταφοράς ενός προϊόντος k από το εργοστάσιο i στην αγορά j (j=3)</a:t>
            </a:r>
            <a:endParaRPr lang="en-US" sz="3200" dirty="0" smtClean="0"/>
          </a:p>
          <a:p>
            <a:endParaRPr lang="en-US" sz="3200" dirty="0"/>
          </a:p>
          <a:p>
            <a:endParaRPr lang="en-US" sz="3200" dirty="0" smtClean="0"/>
          </a:p>
          <a:p>
            <a:r>
              <a:rPr lang="el-GR" sz="3200" dirty="0" smtClean="0"/>
              <a:t>Σταθερό κόστος παραγωγής του προϊόντος </a:t>
            </a:r>
            <a:r>
              <a:rPr lang="en-US" sz="3200" i="1" dirty="0" smtClean="0"/>
              <a:t>k</a:t>
            </a:r>
            <a:r>
              <a:rPr lang="el-GR" sz="3200" dirty="0" smtClean="0"/>
              <a:t> στο εργοστάσιο </a:t>
            </a:r>
            <a:r>
              <a:rPr lang="en-US" sz="3200" i="1" dirty="0" smtClean="0"/>
              <a:t>I</a:t>
            </a:r>
            <a:endParaRPr lang="el-GR" sz="3200" i="1" dirty="0" smtClean="0"/>
          </a:p>
          <a:p>
            <a:endParaRPr lang="el-GR" sz="3200" dirty="0" smtClean="0"/>
          </a:p>
          <a:p>
            <a:pPr marL="0" indent="0">
              <a:buNone/>
            </a:pPr>
            <a:endParaRPr lang="en-US" sz="3200" dirty="0"/>
          </a:p>
        </p:txBody>
      </p:sp>
      <p:pic>
        <p:nvPicPr>
          <p:cNvPr id="4" name="Picture 3"/>
          <p:cNvPicPr>
            <a:picLocks noChangeAspect="1"/>
          </p:cNvPicPr>
          <p:nvPr/>
        </p:nvPicPr>
        <p:blipFill>
          <a:blip r:embed="rId2"/>
          <a:stretch>
            <a:fillRect/>
          </a:stretch>
        </p:blipFill>
        <p:spPr>
          <a:xfrm>
            <a:off x="1217153" y="2764497"/>
            <a:ext cx="8716556" cy="1341731"/>
          </a:xfrm>
          <a:prstGeom prst="rect">
            <a:avLst/>
          </a:prstGeom>
        </p:spPr>
      </p:pic>
      <p:pic>
        <p:nvPicPr>
          <p:cNvPr id="5" name="Picture 4"/>
          <p:cNvPicPr>
            <a:picLocks noChangeAspect="1"/>
          </p:cNvPicPr>
          <p:nvPr/>
        </p:nvPicPr>
        <p:blipFill>
          <a:blip r:embed="rId3"/>
          <a:stretch>
            <a:fillRect/>
          </a:stretch>
        </p:blipFill>
        <p:spPr>
          <a:xfrm>
            <a:off x="1217153" y="4853070"/>
            <a:ext cx="8716556" cy="1341731"/>
          </a:xfrm>
          <a:prstGeom prst="rect">
            <a:avLst/>
          </a:prstGeom>
        </p:spPr>
      </p:pic>
    </p:spTree>
    <p:extLst>
      <p:ext uri="{BB962C8B-B14F-4D97-AF65-F5344CB8AC3E}">
        <p14:creationId xmlns:p14="http://schemas.microsoft.com/office/powerpoint/2010/main" val="905716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Παράδειγμα 2.5</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Μέγιστο ύψος παραγωγής του προϊόντος </a:t>
            </a:r>
            <a:r>
              <a:rPr lang="en-US" sz="3200" i="1" dirty="0" smtClean="0"/>
              <a:t>k</a:t>
            </a:r>
            <a:r>
              <a:rPr lang="el-GR" sz="3200" dirty="0" smtClean="0"/>
              <a:t> στο εργοστάσιο </a:t>
            </a:r>
            <a:r>
              <a:rPr lang="en-US" sz="3200" i="1" dirty="0" err="1" smtClean="0"/>
              <a:t>i</a:t>
            </a:r>
            <a:endParaRPr lang="en-US" sz="3200" dirty="0" smtClean="0"/>
          </a:p>
          <a:p>
            <a:endParaRPr lang="en-US" sz="3200" dirty="0"/>
          </a:p>
        </p:txBody>
      </p:sp>
      <p:pic>
        <p:nvPicPr>
          <p:cNvPr id="4" name="Picture 3"/>
          <p:cNvPicPr>
            <a:picLocks noChangeAspect="1"/>
          </p:cNvPicPr>
          <p:nvPr/>
        </p:nvPicPr>
        <p:blipFill>
          <a:blip r:embed="rId2"/>
          <a:stretch>
            <a:fillRect/>
          </a:stretch>
        </p:blipFill>
        <p:spPr>
          <a:xfrm>
            <a:off x="1165198" y="2567070"/>
            <a:ext cx="8633429" cy="1328935"/>
          </a:xfrm>
          <a:prstGeom prst="rect">
            <a:avLst/>
          </a:prstGeom>
        </p:spPr>
      </p:pic>
    </p:spTree>
    <p:extLst>
      <p:ext uri="{BB962C8B-B14F-4D97-AF65-F5344CB8AC3E}">
        <p14:creationId xmlns:p14="http://schemas.microsoft.com/office/powerpoint/2010/main" val="3811951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2.5</a:t>
            </a:r>
            <a:endParaRPr lang="en-US" b="1" dirty="0">
              <a:latin typeface="+mn-lt"/>
            </a:endParaRPr>
          </a:p>
        </p:txBody>
      </p:sp>
      <p:sp>
        <p:nvSpPr>
          <p:cNvPr id="3" name="Content Placeholder 2"/>
          <p:cNvSpPr>
            <a:spLocks noGrp="1"/>
          </p:cNvSpPr>
          <p:nvPr>
            <p:ph idx="1"/>
          </p:nvPr>
        </p:nvSpPr>
        <p:spPr/>
        <p:txBody>
          <a:bodyPr>
            <a:normAutofit/>
          </a:bodyPr>
          <a:lstStyle/>
          <a:p>
            <a:pPr algn="just"/>
            <a:r>
              <a:rPr lang="el-GR" sz="3200" dirty="0" smtClean="0"/>
              <a:t>Ελάχιστο ύψος παραγωγής του προϊόντος </a:t>
            </a:r>
            <a:r>
              <a:rPr lang="en-US" sz="3200" i="1" dirty="0" smtClean="0"/>
              <a:t>k</a:t>
            </a:r>
            <a:r>
              <a:rPr lang="el-GR" sz="3200" dirty="0" smtClean="0"/>
              <a:t> στο εργοστάσιο </a:t>
            </a:r>
            <a:r>
              <a:rPr lang="en-US" sz="3200" i="1" dirty="0" err="1" smtClean="0"/>
              <a:t>i</a:t>
            </a:r>
            <a:r>
              <a:rPr lang="el-GR" sz="3200" dirty="0" smtClean="0"/>
              <a:t> (σε περίπτωση θετικής παραγωγής)</a:t>
            </a:r>
            <a:endParaRPr lang="en-US" sz="3200" dirty="0" smtClean="0"/>
          </a:p>
          <a:p>
            <a:pPr algn="just"/>
            <a:endParaRPr lang="en-US" sz="3200" dirty="0"/>
          </a:p>
          <a:p>
            <a:pPr algn="just"/>
            <a:endParaRPr lang="en-US" sz="3200" dirty="0" smtClean="0"/>
          </a:p>
          <a:p>
            <a:pPr algn="just"/>
            <a:endParaRPr lang="en-US" sz="3200" dirty="0"/>
          </a:p>
          <a:p>
            <a:pPr algn="just"/>
            <a:r>
              <a:rPr lang="el-GR" sz="3200" dirty="0" smtClean="0"/>
              <a:t>Δυναμικότητα (σε εργατοώρες) του εργοστασίου </a:t>
            </a:r>
            <a:r>
              <a:rPr lang="en-US" sz="3200" i="1" dirty="0" err="1" smtClean="0"/>
              <a:t>i</a:t>
            </a:r>
            <a:r>
              <a:rPr lang="en-US" sz="3200" dirty="0" smtClean="0"/>
              <a:t> </a:t>
            </a:r>
            <a:r>
              <a:rPr lang="el-GR" sz="3200" dirty="0" smtClean="0"/>
              <a:t>που απαιτείται για την παραγωγή ενός προϊόντος </a:t>
            </a:r>
            <a:r>
              <a:rPr lang="en-US" sz="3200" i="1" dirty="0" smtClean="0"/>
              <a:t>k</a:t>
            </a:r>
            <a:endParaRPr lang="en-US" sz="3200" dirty="0" smtClean="0"/>
          </a:p>
          <a:p>
            <a:pPr algn="just"/>
            <a:endParaRPr lang="el-GR" sz="3200" dirty="0" smtClean="0"/>
          </a:p>
        </p:txBody>
      </p:sp>
      <p:pic>
        <p:nvPicPr>
          <p:cNvPr id="4" name="Picture 3"/>
          <p:cNvPicPr>
            <a:picLocks noChangeAspect="1"/>
          </p:cNvPicPr>
          <p:nvPr/>
        </p:nvPicPr>
        <p:blipFill>
          <a:blip r:embed="rId2"/>
          <a:stretch>
            <a:fillRect/>
          </a:stretch>
        </p:blipFill>
        <p:spPr>
          <a:xfrm>
            <a:off x="1279499" y="2951534"/>
            <a:ext cx="8685383" cy="1336933"/>
          </a:xfrm>
          <a:prstGeom prst="rect">
            <a:avLst/>
          </a:prstGeom>
        </p:spPr>
      </p:pic>
      <p:pic>
        <p:nvPicPr>
          <p:cNvPr id="5" name="Picture 4"/>
          <p:cNvPicPr>
            <a:picLocks noChangeAspect="1"/>
          </p:cNvPicPr>
          <p:nvPr/>
        </p:nvPicPr>
        <p:blipFill>
          <a:blip r:embed="rId3"/>
          <a:stretch>
            <a:fillRect/>
          </a:stretch>
        </p:blipFill>
        <p:spPr>
          <a:xfrm>
            <a:off x="1279499" y="5518088"/>
            <a:ext cx="8685383" cy="1336933"/>
          </a:xfrm>
          <a:prstGeom prst="rect">
            <a:avLst/>
          </a:prstGeom>
        </p:spPr>
      </p:pic>
    </p:spTree>
    <p:extLst>
      <p:ext uri="{BB962C8B-B14F-4D97-AF65-F5344CB8AC3E}">
        <p14:creationId xmlns:p14="http://schemas.microsoft.com/office/powerpoint/2010/main" val="862525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2.5</a:t>
            </a:r>
            <a:endParaRPr lang="en-US" dirty="0">
              <a:latin typeface="+mn-lt"/>
            </a:endParaRPr>
          </a:p>
        </p:txBody>
      </p:sp>
      <p:sp>
        <p:nvSpPr>
          <p:cNvPr id="3" name="Content Placeholder 2"/>
          <p:cNvSpPr>
            <a:spLocks noGrp="1"/>
          </p:cNvSpPr>
          <p:nvPr>
            <p:ph idx="1"/>
          </p:nvPr>
        </p:nvSpPr>
        <p:spPr/>
        <p:txBody>
          <a:bodyPr>
            <a:normAutofit/>
          </a:bodyPr>
          <a:lstStyle/>
          <a:p>
            <a:pPr algn="just"/>
            <a:r>
              <a:rPr lang="el-GR" sz="3200" dirty="0" smtClean="0"/>
              <a:t>Συνολική δυναμικότητα (σε εργατοώρες) του εργοστασίου </a:t>
            </a:r>
            <a:r>
              <a:rPr lang="en-US" sz="3200" i="1" dirty="0" smtClean="0"/>
              <a:t>I</a:t>
            </a:r>
            <a:endParaRPr lang="el-GR" sz="3200" i="1" dirty="0" smtClean="0"/>
          </a:p>
          <a:p>
            <a:pPr algn="just"/>
            <a:endParaRPr lang="el-GR" sz="3200" dirty="0" smtClean="0"/>
          </a:p>
          <a:p>
            <a:pPr algn="just"/>
            <a:endParaRPr lang="en-US" sz="3200" dirty="0" smtClean="0"/>
          </a:p>
          <a:p>
            <a:pPr algn="just"/>
            <a:r>
              <a:rPr lang="el-GR" sz="3200" dirty="0" smtClean="0"/>
              <a:t>Ζήτηση του προϊόντος </a:t>
            </a:r>
            <a:r>
              <a:rPr lang="en-US" sz="3200" i="1" dirty="0" smtClean="0"/>
              <a:t>k</a:t>
            </a:r>
            <a:r>
              <a:rPr lang="el-GR" sz="3200" dirty="0" smtClean="0"/>
              <a:t> στην αγορά </a:t>
            </a:r>
            <a:r>
              <a:rPr lang="en-US" sz="3200" i="1" dirty="0" smtClean="0"/>
              <a:t>j</a:t>
            </a:r>
            <a:endParaRPr lang="en-US" sz="3200" dirty="0" smtClean="0"/>
          </a:p>
          <a:p>
            <a:endParaRPr lang="en-US" sz="3200" dirty="0"/>
          </a:p>
        </p:txBody>
      </p:sp>
      <p:pic>
        <p:nvPicPr>
          <p:cNvPr id="4" name="Picture 3"/>
          <p:cNvPicPr>
            <a:picLocks noChangeAspect="1"/>
          </p:cNvPicPr>
          <p:nvPr/>
        </p:nvPicPr>
        <p:blipFill>
          <a:blip r:embed="rId2"/>
          <a:stretch>
            <a:fillRect/>
          </a:stretch>
        </p:blipFill>
        <p:spPr>
          <a:xfrm>
            <a:off x="1256284" y="2583711"/>
            <a:ext cx="8157171" cy="969979"/>
          </a:xfrm>
          <a:prstGeom prst="rect">
            <a:avLst/>
          </a:prstGeom>
        </p:spPr>
      </p:pic>
      <p:pic>
        <p:nvPicPr>
          <p:cNvPr id="5" name="Picture 4"/>
          <p:cNvPicPr>
            <a:picLocks noChangeAspect="1"/>
          </p:cNvPicPr>
          <p:nvPr/>
        </p:nvPicPr>
        <p:blipFill>
          <a:blip r:embed="rId3"/>
          <a:stretch>
            <a:fillRect/>
          </a:stretch>
        </p:blipFill>
        <p:spPr>
          <a:xfrm>
            <a:off x="1256284" y="4136098"/>
            <a:ext cx="8502217" cy="1308738"/>
          </a:xfrm>
          <a:prstGeom prst="rect">
            <a:avLst/>
          </a:prstGeom>
        </p:spPr>
      </p:pic>
    </p:spTree>
    <p:extLst>
      <p:ext uri="{BB962C8B-B14F-4D97-AF65-F5344CB8AC3E}">
        <p14:creationId xmlns:p14="http://schemas.microsoft.com/office/powerpoint/2010/main" val="2858308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2.5</a:t>
            </a:r>
            <a:endParaRPr lang="en-US" b="1" dirty="0">
              <a:latin typeface="+mn-lt"/>
            </a:endParaRPr>
          </a:p>
        </p:txBody>
      </p:sp>
      <p:sp>
        <p:nvSpPr>
          <p:cNvPr id="3" name="Content Placeholder 2"/>
          <p:cNvSpPr>
            <a:spLocks noGrp="1"/>
          </p:cNvSpPr>
          <p:nvPr>
            <p:ph idx="1"/>
          </p:nvPr>
        </p:nvSpPr>
        <p:spPr/>
        <p:txBody>
          <a:bodyPr>
            <a:noAutofit/>
          </a:bodyPr>
          <a:lstStyle/>
          <a:p>
            <a:pPr algn="just"/>
            <a:r>
              <a:rPr lang="el-GR" sz="3200" dirty="0" smtClean="0"/>
              <a:t>Μορφοποιήστε ένα πρόβλημα ακέραιου προγραμματισμού που να ελαχιστοποιεί το συνολικό κόστος παραγωγής και μεταφοράς των προϊόντων, ώστε να καλυφθεί η ζήτηση.</a:t>
            </a:r>
          </a:p>
          <a:p>
            <a:pPr algn="just"/>
            <a:r>
              <a:rPr lang="el-GR" sz="3200" dirty="0" smtClean="0"/>
              <a:t>Βρείτε τη βέλτιστη λύση χρησιμοποιώντας το LINGO. </a:t>
            </a:r>
          </a:p>
          <a:p>
            <a:pPr algn="just"/>
            <a:r>
              <a:rPr lang="el-GR" sz="3200" dirty="0" smtClean="0"/>
              <a:t>Οι επιπλέον περιορισμοί που θα πρέπει να ικανοποιούνται είναι οι εξής:</a:t>
            </a:r>
          </a:p>
          <a:p>
            <a:pPr algn="just"/>
            <a:r>
              <a:rPr lang="el-GR" sz="3200" dirty="0" smtClean="0"/>
              <a:t>α) Κανένα εργοστάσιο δεν μπορεί να παράξει περισσότερα από 2 προϊόντα </a:t>
            </a:r>
          </a:p>
          <a:p>
            <a:pPr algn="just"/>
            <a:r>
              <a:rPr lang="el-GR" sz="3200" dirty="0" smtClean="0"/>
              <a:t>β) Κάθε προϊόν μπορεί να παραχθεί το πολύ σε 2 εργοστάσια.</a:t>
            </a:r>
          </a:p>
          <a:p>
            <a:endParaRPr lang="en-US" sz="3200" dirty="0"/>
          </a:p>
        </p:txBody>
      </p:sp>
    </p:spTree>
    <p:extLst>
      <p:ext uri="{BB962C8B-B14F-4D97-AF65-F5344CB8AC3E}">
        <p14:creationId xmlns:p14="http://schemas.microsoft.com/office/powerpoint/2010/main" val="1428048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2.5</a:t>
            </a:r>
            <a:endParaRPr lang="en-US" b="1" dirty="0">
              <a:latin typeface="+mn-lt"/>
            </a:endParaRPr>
          </a:p>
        </p:txBody>
      </p:sp>
      <p:sp>
        <p:nvSpPr>
          <p:cNvPr id="3" name="Content Placeholder 2"/>
          <p:cNvSpPr>
            <a:spLocks noGrp="1"/>
          </p:cNvSpPr>
          <p:nvPr>
            <p:ph idx="1"/>
          </p:nvPr>
        </p:nvSpPr>
        <p:spPr/>
        <p:txBody>
          <a:bodyPr>
            <a:normAutofit/>
          </a:bodyPr>
          <a:lstStyle/>
          <a:p>
            <a:pPr algn="just"/>
            <a:r>
              <a:rPr lang="el-GR" sz="3200" dirty="0" smtClean="0"/>
              <a:t>Ορίζουμε τις εξής μεταβλητές απόφασης:</a:t>
            </a:r>
          </a:p>
          <a:p>
            <a:pPr algn="just"/>
            <a:r>
              <a:rPr lang="el-GR" sz="3200" dirty="0" smtClean="0"/>
              <a:t>x</a:t>
            </a:r>
            <a:r>
              <a:rPr lang="el-GR" sz="3200" baseline="-25000" dirty="0" smtClean="0"/>
              <a:t>ijk</a:t>
            </a:r>
            <a:r>
              <a:rPr lang="el-GR" sz="3200" dirty="0" smtClean="0"/>
              <a:t> = αριθμός προϊόντων τύπου k που παράγονται στο εργοστάσιο i και διατίθενται στην αγορά j</a:t>
            </a:r>
          </a:p>
          <a:p>
            <a:pPr algn="just"/>
            <a:r>
              <a:rPr lang="el-GR" sz="3200" dirty="0" smtClean="0"/>
              <a:t>y</a:t>
            </a:r>
            <a:r>
              <a:rPr lang="el-GR" sz="3200" baseline="-25000" dirty="0" smtClean="0"/>
              <a:t>ik</a:t>
            </a:r>
            <a:r>
              <a:rPr lang="el-GR" sz="3200" dirty="0" smtClean="0"/>
              <a:t> = δυαδική μεταβλητή που παίρνει την τιμή 1 αν το προϊόν k παράγεται στο εργοστάσιο i και 0 αν όχι.</a:t>
            </a:r>
          </a:p>
          <a:p>
            <a:r>
              <a:rPr lang="el-GR" sz="3200" dirty="0" smtClean="0"/>
              <a:t>Στη συνέχεια, το πρόβλημα μορφοποιείται ως εξής:</a:t>
            </a:r>
            <a:endParaRPr lang="en-US" sz="3200" dirty="0" smtClean="0"/>
          </a:p>
          <a:p>
            <a:endParaRPr lang="en-US" sz="3200" dirty="0"/>
          </a:p>
        </p:txBody>
      </p:sp>
    </p:spTree>
    <p:extLst>
      <p:ext uri="{BB962C8B-B14F-4D97-AF65-F5344CB8AC3E}">
        <p14:creationId xmlns:p14="http://schemas.microsoft.com/office/powerpoint/2010/main" val="82954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2.5</a:t>
            </a:r>
            <a:endParaRPr lang="en-US" b="1" dirty="0">
              <a:latin typeface="+mn-lt"/>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7981" y="1515385"/>
            <a:ext cx="11180619" cy="204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817" y="3990108"/>
            <a:ext cx="11069783" cy="269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168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2.5</a:t>
            </a:r>
            <a:endParaRPr lang="en-US" b="1" dirty="0">
              <a:latin typeface="+mn-lt"/>
            </a:endParaRP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37325"/>
            <a:ext cx="11342034" cy="278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436918"/>
            <a:ext cx="10321636" cy="19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174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2.5</a:t>
            </a:r>
            <a:endParaRPr lang="en-US" b="1" dirty="0">
              <a:latin typeface="+mn-lt"/>
            </a:endParaRP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457780"/>
            <a:ext cx="10721449" cy="502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15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2.5</a:t>
            </a:r>
            <a:endParaRPr lang="en-US" b="1" dirty="0">
              <a:latin typeface="+mn-lt"/>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12047375" cy="256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77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Συναρτήσεις με </a:t>
            </a:r>
            <a:r>
              <a:rPr lang="el-GR" b="1" i="1" dirty="0" smtClean="0">
                <a:latin typeface="+mn-lt"/>
              </a:rPr>
              <a:t>N</a:t>
            </a:r>
            <a:r>
              <a:rPr lang="el-GR" b="1" dirty="0" smtClean="0">
                <a:latin typeface="+mn-lt"/>
              </a:rPr>
              <a:t> δυνατές τιμές</a:t>
            </a:r>
            <a:endParaRPr lang="en-US" b="1" dirty="0">
              <a:latin typeface="+mn-lt"/>
            </a:endParaRPr>
          </a:p>
        </p:txBody>
      </p:sp>
      <p:sp>
        <p:nvSpPr>
          <p:cNvPr id="3" name="Content Placeholder 2"/>
          <p:cNvSpPr>
            <a:spLocks noGrp="1"/>
          </p:cNvSpPr>
          <p:nvPr>
            <p:ph idx="1"/>
          </p:nvPr>
        </p:nvSpPr>
        <p:spPr/>
        <p:txBody>
          <a:bodyPr>
            <a:noAutofit/>
          </a:bodyPr>
          <a:lstStyle/>
          <a:p>
            <a:r>
              <a:rPr lang="el-GR" sz="3200" dirty="0" smtClean="0"/>
              <a:t>Έστω μια συνάρτηση </a:t>
            </a:r>
            <a:r>
              <a:rPr lang="en-US" sz="3200" i="1" dirty="0" smtClean="0"/>
              <a:t>f</a:t>
            </a:r>
            <a:r>
              <a:rPr lang="el-GR" sz="3200" i="1" dirty="0" smtClean="0"/>
              <a:t>(</a:t>
            </a:r>
            <a:r>
              <a:rPr lang="en-US" sz="3200" i="1" dirty="0" smtClean="0"/>
              <a:t>x</a:t>
            </a:r>
            <a:r>
              <a:rPr lang="el-GR" sz="3200" baseline="-25000" dirty="0" smtClean="0"/>
              <a:t>1</a:t>
            </a:r>
            <a:r>
              <a:rPr lang="el-GR" sz="3200" i="1" dirty="0" smtClean="0"/>
              <a:t>,...,</a:t>
            </a:r>
            <a:r>
              <a:rPr lang="en-US" sz="3200" i="1" dirty="0" err="1" smtClean="0"/>
              <a:t>x</a:t>
            </a:r>
            <a:r>
              <a:rPr lang="en-US" sz="3200" i="1" baseline="-25000" dirty="0" err="1" smtClean="0"/>
              <a:t>m</a:t>
            </a:r>
            <a:r>
              <a:rPr lang="el-GR" sz="3200" i="1" dirty="0" smtClean="0"/>
              <a:t>)</a:t>
            </a:r>
            <a:r>
              <a:rPr lang="el-GR" sz="3200" dirty="0" smtClean="0"/>
              <a:t>, η οποία πρέπει να πάρει μία από </a:t>
            </a:r>
            <a:r>
              <a:rPr lang="el-GR" sz="3200" i="1" dirty="0" smtClean="0"/>
              <a:t>N</a:t>
            </a:r>
            <a:r>
              <a:rPr lang="el-GR" sz="3200" dirty="0" smtClean="0"/>
              <a:t> τιμές, </a:t>
            </a:r>
            <a:r>
              <a:rPr lang="el-GR" sz="3200" i="1" dirty="0" smtClean="0"/>
              <a:t>b</a:t>
            </a:r>
            <a:r>
              <a:rPr lang="el-GR" sz="3200" baseline="-25000" dirty="0" smtClean="0"/>
              <a:t>1</a:t>
            </a:r>
            <a:r>
              <a:rPr lang="el-GR" sz="3200" dirty="0" smtClean="0"/>
              <a:t> ή </a:t>
            </a:r>
            <a:r>
              <a:rPr lang="el-GR" sz="3200" i="1" dirty="0" smtClean="0"/>
              <a:t>b</a:t>
            </a:r>
            <a:r>
              <a:rPr lang="el-GR" sz="3200" baseline="-25000" dirty="0" smtClean="0"/>
              <a:t>2</a:t>
            </a:r>
            <a:r>
              <a:rPr lang="el-GR" sz="3200" dirty="0" smtClean="0"/>
              <a:t> ή ... ή </a:t>
            </a:r>
            <a:r>
              <a:rPr lang="el-GR" sz="3200" i="1" dirty="0" smtClean="0"/>
              <a:t>b</a:t>
            </a:r>
            <a:r>
              <a:rPr lang="el-GR" sz="3200" baseline="-25000" dirty="0" smtClean="0"/>
              <a:t>N</a:t>
            </a:r>
            <a:r>
              <a:rPr lang="el-GR" sz="3200" dirty="0" smtClean="0"/>
              <a:t>. Εισάγουμε </a:t>
            </a:r>
            <a:r>
              <a:rPr lang="el-GR" sz="3200" i="1" dirty="0" smtClean="0"/>
              <a:t>N</a:t>
            </a:r>
            <a:r>
              <a:rPr lang="el-GR" sz="3200" dirty="0" smtClean="0"/>
              <a:t> δυαδικές μεταβλητές </a:t>
            </a:r>
            <a:r>
              <a:rPr lang="el-GR" sz="3200" i="1" dirty="0" smtClean="0"/>
              <a:t>y</a:t>
            </a:r>
            <a:r>
              <a:rPr lang="el-GR" sz="3200" baseline="-25000" dirty="0" smtClean="0"/>
              <a:t>1</a:t>
            </a:r>
            <a:r>
              <a:rPr lang="el-GR" sz="3200" i="1" dirty="0" smtClean="0"/>
              <a:t>,...,y</a:t>
            </a:r>
            <a:r>
              <a:rPr lang="el-GR" sz="3200" baseline="-25000" dirty="0" smtClean="0"/>
              <a:t>N</a:t>
            </a:r>
            <a:r>
              <a:rPr lang="el-GR" sz="3200" dirty="0" smtClean="0"/>
              <a:t> και χρησιμοποιούμε την παρακάτω μορφοποίηση:</a:t>
            </a:r>
            <a:endParaRPr lang="en-US" sz="3200" dirty="0" smtClean="0"/>
          </a:p>
          <a:p>
            <a:endParaRPr lang="en-US" sz="3200" dirty="0" smtClean="0"/>
          </a:p>
          <a:p>
            <a:endParaRPr lang="en-US" sz="3200" dirty="0" smtClean="0"/>
          </a:p>
          <a:p>
            <a:endParaRPr lang="en-US" sz="3200" dirty="0" smtClean="0"/>
          </a:p>
          <a:p>
            <a:r>
              <a:rPr lang="el-GR" sz="3200" dirty="0" smtClean="0"/>
              <a:t>Ο τελευταίος περιορισμός εξασφαλίζει ότι ακριβώς μία από τις </a:t>
            </a:r>
            <a:r>
              <a:rPr lang="el-GR" sz="3200" i="1" dirty="0" smtClean="0"/>
              <a:t>N</a:t>
            </a:r>
            <a:r>
              <a:rPr lang="el-GR" sz="3200" dirty="0" smtClean="0"/>
              <a:t> δυαδικές μεταβλητές θα είναι 1 και όλες οι άλλες 0, οπότε η συνάρτηση θα πάρει την αντίστοιχη τιμή.</a:t>
            </a:r>
            <a:endParaRPr lang="en-US" sz="3200" dirty="0" smtClean="0"/>
          </a:p>
          <a:p>
            <a:endParaRPr lang="en-US" sz="3200" dirty="0"/>
          </a:p>
        </p:txBody>
      </p:sp>
      <p:pic>
        <p:nvPicPr>
          <p:cNvPr id="4" name="Picture 2"/>
          <p:cNvPicPr>
            <a:picLocks noChangeAspect="1" noChangeArrowheads="1"/>
          </p:cNvPicPr>
          <p:nvPr/>
        </p:nvPicPr>
        <p:blipFill>
          <a:blip r:embed="rId2"/>
          <a:srcRect l="35725" t="52083" r="36749" b="34375"/>
          <a:stretch>
            <a:fillRect/>
          </a:stretch>
        </p:blipFill>
        <p:spPr bwMode="auto">
          <a:xfrm>
            <a:off x="3235035" y="3844637"/>
            <a:ext cx="5146695" cy="1423554"/>
          </a:xfrm>
          <a:prstGeom prst="rect">
            <a:avLst/>
          </a:prstGeom>
          <a:noFill/>
          <a:ln w="9525">
            <a:noFill/>
            <a:miter lim="800000"/>
            <a:headEnd/>
            <a:tailEnd/>
          </a:ln>
          <a:effectLst/>
        </p:spPr>
      </p:pic>
    </p:spTree>
    <p:extLst>
      <p:ext uri="{BB962C8B-B14F-4D97-AF65-F5344CB8AC3E}">
        <p14:creationId xmlns:p14="http://schemas.microsoft.com/office/powerpoint/2010/main" val="4217098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2.5</a:t>
            </a:r>
            <a:endParaRPr lang="en-US" b="1" dirty="0">
              <a:latin typeface="+mn-lt"/>
            </a:endParaRPr>
          </a:p>
        </p:txBody>
      </p:sp>
      <p:sp>
        <p:nvSpPr>
          <p:cNvPr id="3" name="Content Placeholder 2"/>
          <p:cNvSpPr>
            <a:spLocks noGrp="1"/>
          </p:cNvSpPr>
          <p:nvPr>
            <p:ph idx="1"/>
          </p:nvPr>
        </p:nvSpPr>
        <p:spPr/>
        <p:txBody>
          <a:bodyPr>
            <a:normAutofit/>
          </a:bodyPr>
          <a:lstStyle/>
          <a:p>
            <a:pPr marL="0" indent="0">
              <a:buNone/>
            </a:pPr>
            <a:r>
              <a:rPr lang="el-GR" sz="3200" dirty="0" smtClean="0"/>
              <a:t>Η λύση που παίρνουμε από το </a:t>
            </a:r>
            <a:r>
              <a:rPr lang="en-US" sz="3200" dirty="0" smtClean="0"/>
              <a:t>LINGO </a:t>
            </a:r>
            <a:r>
              <a:rPr lang="el-GR" sz="3200" dirty="0" smtClean="0"/>
              <a:t>φαίνεται παρακάτω:</a:t>
            </a:r>
          </a:p>
          <a:p>
            <a:pPr marL="0" indent="0">
              <a:buNone/>
            </a:pPr>
            <a:r>
              <a:rPr lang="en-US" sz="3200" dirty="0" smtClean="0"/>
              <a:t>Optimal solution found at step:        65</a:t>
            </a:r>
          </a:p>
          <a:p>
            <a:pPr marL="0" indent="0">
              <a:buNone/>
            </a:pPr>
            <a:r>
              <a:rPr lang="en-US" sz="3200" dirty="0" smtClean="0"/>
              <a:t>Objective value:                 21020.00</a:t>
            </a:r>
          </a:p>
          <a:p>
            <a:pPr marL="0" indent="0">
              <a:buNone/>
            </a:pPr>
            <a:r>
              <a:rPr lang="en-US" sz="3200" dirty="0" smtClean="0"/>
              <a:t>Branch count:                           5</a:t>
            </a:r>
          </a:p>
          <a:p>
            <a:pPr marL="0" indent="0">
              <a:buNone/>
            </a:pPr>
            <a:endParaRPr lang="en-US" sz="3200" dirty="0" smtClean="0"/>
          </a:p>
          <a:p>
            <a:pPr marL="0" indent="0">
              <a:buNone/>
            </a:pPr>
            <a:endParaRPr lang="en-US" sz="3200" dirty="0"/>
          </a:p>
        </p:txBody>
      </p:sp>
    </p:spTree>
    <p:extLst>
      <p:ext uri="{BB962C8B-B14F-4D97-AF65-F5344CB8AC3E}">
        <p14:creationId xmlns:p14="http://schemas.microsoft.com/office/powerpoint/2010/main" val="4277228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2.5</a:t>
            </a:r>
            <a:endParaRPr lang="en-US" b="1" dirty="0">
              <a:latin typeface="+mn-lt"/>
            </a:endParaRP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37891"/>
          <a:stretch/>
        </p:blipFill>
        <p:spPr bwMode="auto">
          <a:xfrm>
            <a:off x="3394364" y="1512834"/>
            <a:ext cx="3370118" cy="534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473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Παράδειγμα 2.6</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Η κυβέρνηση εξετάζει την εγκατάσταση πυροσβεστικών σταθμών σε 5 πόλεις. Το κόστος εγκατάστασης των σταθμών σε κάθε πόλη καθώς και ο χρόνος που χρειάζεται για την κάλυψη της απόστασης μεταξύ των πόλεων αυτών δίνονται στον παρακάτω πίνακα:</a:t>
            </a:r>
          </a:p>
          <a:p>
            <a:endParaRPr lang="en-US" sz="3200" dirty="0"/>
          </a:p>
        </p:txBody>
      </p:sp>
      <p:pic>
        <p:nvPicPr>
          <p:cNvPr id="4" name="Picture 3"/>
          <p:cNvPicPr>
            <a:picLocks noChangeAspect="1"/>
          </p:cNvPicPr>
          <p:nvPr/>
        </p:nvPicPr>
        <p:blipFill>
          <a:blip r:embed="rId2"/>
          <a:stretch>
            <a:fillRect/>
          </a:stretch>
        </p:blipFill>
        <p:spPr>
          <a:xfrm>
            <a:off x="1110369" y="4178466"/>
            <a:ext cx="9031158" cy="2776202"/>
          </a:xfrm>
          <a:prstGeom prst="rect">
            <a:avLst/>
          </a:prstGeom>
        </p:spPr>
      </p:pic>
    </p:spTree>
    <p:extLst>
      <p:ext uri="{BB962C8B-B14F-4D97-AF65-F5344CB8AC3E}">
        <p14:creationId xmlns:p14="http://schemas.microsoft.com/office/powerpoint/2010/main" val="194705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Παράδειγμα 2.6</a:t>
            </a:r>
            <a:endParaRPr lang="en-US" b="1" dirty="0">
              <a:latin typeface="+mn-lt"/>
            </a:endParaRPr>
          </a:p>
        </p:txBody>
      </p:sp>
      <p:sp>
        <p:nvSpPr>
          <p:cNvPr id="3" name="Content Placeholder 2"/>
          <p:cNvSpPr>
            <a:spLocks noGrp="1"/>
          </p:cNvSpPr>
          <p:nvPr>
            <p:ph idx="1"/>
          </p:nvPr>
        </p:nvSpPr>
        <p:spPr/>
        <p:txBody>
          <a:bodyPr>
            <a:noAutofit/>
          </a:bodyPr>
          <a:lstStyle/>
          <a:p>
            <a:r>
              <a:rPr lang="el-GR" sz="3200" dirty="0" smtClean="0"/>
              <a:t>Σε κάθε πόλη μπορεί να εγκατασταθεί το πολύ 1 σταθμός. Ο στόχος είναι να εγκατασταθεί ο ελάχιστος αριθμός πυροσβεστικών σταθμών έτσι ώστε για κάθε πόλη να υπάρχει κάποιος σταθμός που μπορεί να ανταποκριθεί σε περίπτωση φωτιάς σε χρόνο που δεν υπερβαίνει τα 20 λεπτά. Επειδή έχει ήδη συγκεντρωθεί το ποσό των 400 χιλιάδων ευρώ, αυτό πρέπει να είναι και το ελάχιστο ποσό που θα πρέπει να δαπανηθεί για το συγκεκριμένο σκοπό. Να βρεθεί η βέλτιστη χωροθέτηση των πυροσβεστικών σταθμών.</a:t>
            </a:r>
            <a:endParaRPr lang="en-US" sz="3200" dirty="0" smtClean="0"/>
          </a:p>
          <a:p>
            <a:endParaRPr lang="en-US" sz="3200" dirty="0"/>
          </a:p>
        </p:txBody>
      </p:sp>
    </p:spTree>
    <p:extLst>
      <p:ext uri="{BB962C8B-B14F-4D97-AF65-F5344CB8AC3E}">
        <p14:creationId xmlns:p14="http://schemas.microsoft.com/office/powerpoint/2010/main" val="2518244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2.6</a:t>
            </a:r>
            <a:endParaRPr lang="en-US" b="1" dirty="0">
              <a:latin typeface="+mn-lt"/>
            </a:endParaRPr>
          </a:p>
        </p:txBody>
      </p:sp>
      <p:sp>
        <p:nvSpPr>
          <p:cNvPr id="3" name="Content Placeholder 2"/>
          <p:cNvSpPr>
            <a:spLocks noGrp="1"/>
          </p:cNvSpPr>
          <p:nvPr>
            <p:ph idx="1"/>
          </p:nvPr>
        </p:nvSpPr>
        <p:spPr/>
        <p:txBody>
          <a:bodyPr>
            <a:normAutofit/>
          </a:bodyPr>
          <a:lstStyle/>
          <a:p>
            <a:pPr marL="0" indent="0">
              <a:buNone/>
            </a:pPr>
            <a:r>
              <a:rPr lang="el-GR" sz="3200" dirty="0" smtClean="0"/>
              <a:t>Ορίζουμε τις εξής μεταβλητές:</a:t>
            </a:r>
          </a:p>
          <a:p>
            <a:r>
              <a:rPr lang="el-GR" sz="3200" dirty="0" smtClean="0"/>
              <a:t>X</a:t>
            </a:r>
            <a:r>
              <a:rPr lang="el-GR" sz="3200" baseline="-25000" dirty="0" smtClean="0"/>
              <a:t>i</a:t>
            </a:r>
            <a:r>
              <a:rPr lang="el-GR" sz="3200" dirty="0" smtClean="0"/>
              <a:t> = 1 αν εγκατασταθεί σταθμός στην πόλη i και 0 αλλιώς, i = 1, 2,…,5</a:t>
            </a:r>
          </a:p>
          <a:p>
            <a:endParaRPr lang="el-GR" sz="3200" dirty="0" smtClean="0"/>
          </a:p>
          <a:p>
            <a:pPr marL="0" indent="0">
              <a:buNone/>
            </a:pPr>
            <a:r>
              <a:rPr lang="el-GR" sz="3200" dirty="0" smtClean="0"/>
              <a:t>Τότε, το πρόβλημα μορφοποιείται στο LINGO ως εξής:</a:t>
            </a:r>
          </a:p>
          <a:p>
            <a:endParaRPr lang="en-US" sz="3200" dirty="0"/>
          </a:p>
        </p:txBody>
      </p:sp>
    </p:spTree>
    <p:extLst>
      <p:ext uri="{BB962C8B-B14F-4D97-AF65-F5344CB8AC3E}">
        <p14:creationId xmlns:p14="http://schemas.microsoft.com/office/powerpoint/2010/main" val="1918779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2.6</a:t>
            </a:r>
            <a:endParaRPr lang="en-US" b="1" dirty="0">
              <a:latin typeface="+mn-lt"/>
            </a:endParaRPr>
          </a:p>
        </p:txBody>
      </p:sp>
      <p:sp>
        <p:nvSpPr>
          <p:cNvPr id="3" name="Content Placeholder 2"/>
          <p:cNvSpPr>
            <a:spLocks noGrp="1"/>
          </p:cNvSpPr>
          <p:nvPr>
            <p:ph idx="1"/>
          </p:nvPr>
        </p:nvSpPr>
        <p:spPr/>
        <p:txBody>
          <a:bodyPr>
            <a:noAutofit/>
          </a:bodyPr>
          <a:lstStyle/>
          <a:p>
            <a:pPr marL="0" indent="0">
              <a:buNone/>
            </a:pPr>
            <a:r>
              <a:rPr lang="el-GR" sz="3200" dirty="0" smtClean="0"/>
              <a:t>MIN =  X1 + X2 + X3 + X4 + X5;</a:t>
            </a:r>
          </a:p>
          <a:p>
            <a:pPr marL="0" indent="0">
              <a:buNone/>
            </a:pPr>
            <a:r>
              <a:rPr lang="el-GR" sz="3200" dirty="0" smtClean="0"/>
              <a:t>        X1 + X2 + X3 &gt; 1;     ! (πόλη 1);</a:t>
            </a:r>
          </a:p>
          <a:p>
            <a:pPr marL="0" indent="0">
              <a:buNone/>
            </a:pPr>
            <a:r>
              <a:rPr lang="el-GR" sz="3200" dirty="0" smtClean="0"/>
              <a:t>        X1 + X2 + X5 &gt; 1;     ! (πόλη 2);</a:t>
            </a:r>
          </a:p>
          <a:p>
            <a:pPr marL="0" indent="0">
              <a:buNone/>
            </a:pPr>
            <a:r>
              <a:rPr lang="el-GR" sz="3200" dirty="0" smtClean="0"/>
              <a:t>        X1 + X3 + X4 &gt; 1;     ! (πόλη 3);</a:t>
            </a:r>
          </a:p>
          <a:p>
            <a:pPr marL="0" indent="0">
              <a:buNone/>
            </a:pPr>
            <a:r>
              <a:rPr lang="el-GR" sz="3200" dirty="0" smtClean="0"/>
              <a:t>        X3 + X4 + X5 &gt; 1;     ! (πόλη 4);</a:t>
            </a:r>
          </a:p>
          <a:p>
            <a:pPr marL="0" indent="0">
              <a:buNone/>
            </a:pPr>
            <a:r>
              <a:rPr lang="el-GR" sz="3200" dirty="0" smtClean="0"/>
              <a:t>        X2 + X4 + X5 &gt; 1;     ! (πόλη 5);</a:t>
            </a:r>
          </a:p>
          <a:p>
            <a:pPr marL="0" indent="0">
              <a:buNone/>
            </a:pPr>
            <a:r>
              <a:rPr lang="el-GR" sz="3200" dirty="0" smtClean="0"/>
              <a:t>        200*X1 + 250*X2 + 400*X3 + 300*X4 + 500*X5 &gt; 400; ! </a:t>
            </a:r>
            <a:r>
              <a:rPr lang="en-US" sz="3200" dirty="0" smtClean="0"/>
              <a:t>        </a:t>
            </a:r>
            <a:r>
              <a:rPr lang="el-GR" sz="3200" dirty="0" smtClean="0"/>
              <a:t>(προϋπολογισμός);</a:t>
            </a:r>
          </a:p>
          <a:p>
            <a:pPr marL="0" indent="0">
              <a:buNone/>
            </a:pPr>
            <a:r>
              <a:rPr lang="el-GR" sz="3200" dirty="0" smtClean="0"/>
              <a:t>        @BIN(X1); @BIN(X2);  @BIN(X3);  @BIN(X4); @BIN(X5); </a:t>
            </a:r>
          </a:p>
          <a:p>
            <a:pPr marL="0" indent="0">
              <a:buNone/>
            </a:pPr>
            <a:endParaRPr lang="en-US" sz="3200" dirty="0"/>
          </a:p>
        </p:txBody>
      </p:sp>
    </p:spTree>
    <p:extLst>
      <p:ext uri="{BB962C8B-B14F-4D97-AF65-F5344CB8AC3E}">
        <p14:creationId xmlns:p14="http://schemas.microsoft.com/office/powerpoint/2010/main" val="1077837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2.6</a:t>
            </a:r>
            <a:endParaRPr lang="en-US" b="1" dirty="0">
              <a:latin typeface="+mn-lt"/>
            </a:endParaRPr>
          </a:p>
        </p:txBody>
      </p:sp>
      <p:sp>
        <p:nvSpPr>
          <p:cNvPr id="3" name="Content Placeholder 2"/>
          <p:cNvSpPr>
            <a:spLocks noGrp="1"/>
          </p:cNvSpPr>
          <p:nvPr>
            <p:ph idx="1"/>
          </p:nvPr>
        </p:nvSpPr>
        <p:spPr/>
        <p:txBody>
          <a:bodyPr/>
          <a:lstStyle/>
          <a:p>
            <a:pPr marL="0" indent="0">
              <a:buNone/>
            </a:pPr>
            <a:r>
              <a:rPr lang="el-GR" dirty="0" smtClean="0"/>
              <a:t>και η λύση που παίρνουμε είναι η εξής:</a:t>
            </a:r>
            <a:endParaRPr lang="en-US" dirty="0" smtClean="0"/>
          </a:p>
          <a:p>
            <a:pPr marL="0" indent="0">
              <a:buNone/>
            </a:pPr>
            <a:r>
              <a:rPr lang="de-DE" dirty="0" smtClean="0"/>
              <a:t>Global optimal solution found.</a:t>
            </a:r>
            <a:endParaRPr lang="en-US" dirty="0" smtClean="0"/>
          </a:p>
          <a:p>
            <a:pPr marL="0" indent="0">
              <a:buNone/>
            </a:pPr>
            <a:r>
              <a:rPr lang="de-DE" dirty="0" smtClean="0"/>
              <a:t>  Objective value:                              2.000000</a:t>
            </a:r>
            <a:endParaRPr lang="en-US" dirty="0" smtClean="0"/>
          </a:p>
          <a:p>
            <a:pPr marL="0" indent="0">
              <a:buNone/>
            </a:pPr>
            <a:r>
              <a:rPr lang="de-DE" dirty="0" smtClean="0"/>
              <a:t>  Extended solver steps:                               0</a:t>
            </a:r>
            <a:endParaRPr lang="en-US" dirty="0" smtClean="0"/>
          </a:p>
          <a:p>
            <a:pPr marL="0" indent="0">
              <a:buNone/>
            </a:pPr>
            <a:r>
              <a:rPr lang="de-DE" dirty="0" smtClean="0"/>
              <a:t>  Total solver iterations:                               0</a:t>
            </a:r>
            <a:endParaRPr lang="en-US" dirty="0"/>
          </a:p>
        </p:txBody>
      </p:sp>
    </p:spTree>
    <p:extLst>
      <p:ext uri="{BB962C8B-B14F-4D97-AF65-F5344CB8AC3E}">
        <p14:creationId xmlns:p14="http://schemas.microsoft.com/office/powerpoint/2010/main" val="11144779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2.6</a:t>
            </a:r>
            <a:endParaRPr lang="en-US" dirty="0">
              <a:latin typeface="+mn-lt"/>
            </a:endParaRPr>
          </a:p>
        </p:txBody>
      </p:sp>
      <p:sp>
        <p:nvSpPr>
          <p:cNvPr id="3" name="Content Placeholder 2"/>
          <p:cNvSpPr>
            <a:spLocks noGrp="1"/>
          </p:cNvSpPr>
          <p:nvPr>
            <p:ph idx="1"/>
          </p:nvPr>
        </p:nvSpPr>
        <p:spPr/>
        <p:txBody>
          <a:bodyPr/>
          <a:lstStyle/>
          <a:p>
            <a:pPr marL="0" indent="0">
              <a:buNone/>
            </a:pPr>
            <a:r>
              <a:rPr lang="de-DE" dirty="0" smtClean="0"/>
              <a:t>Variable           Value        Reduced Cost</a:t>
            </a:r>
            <a:endParaRPr lang="en-US" dirty="0" smtClean="0"/>
          </a:p>
          <a:p>
            <a:pPr marL="0" indent="0">
              <a:buNone/>
            </a:pPr>
            <a:r>
              <a:rPr lang="de-DE" dirty="0" smtClean="0"/>
              <a:t>          X1        1.000000            1.000000</a:t>
            </a:r>
            <a:endParaRPr lang="en-US" dirty="0" smtClean="0"/>
          </a:p>
          <a:p>
            <a:pPr marL="0" indent="0">
              <a:buNone/>
            </a:pPr>
            <a:r>
              <a:rPr lang="de-DE" dirty="0" smtClean="0"/>
              <a:t>          X2        0.000000            1.000000</a:t>
            </a:r>
            <a:endParaRPr lang="en-US" dirty="0" smtClean="0"/>
          </a:p>
          <a:p>
            <a:pPr marL="0" indent="0">
              <a:buNone/>
            </a:pPr>
            <a:r>
              <a:rPr lang="de-DE" dirty="0" smtClean="0"/>
              <a:t>          X3        0.000000            1.000000</a:t>
            </a:r>
            <a:endParaRPr lang="en-US" dirty="0" smtClean="0"/>
          </a:p>
          <a:p>
            <a:pPr marL="0" indent="0">
              <a:buNone/>
            </a:pPr>
            <a:r>
              <a:rPr lang="de-DE" dirty="0" smtClean="0"/>
              <a:t>          X4        0.000000            1.000000</a:t>
            </a:r>
            <a:endParaRPr lang="en-US" dirty="0" smtClean="0"/>
          </a:p>
          <a:p>
            <a:pPr marL="0" indent="0">
              <a:buNone/>
            </a:pPr>
            <a:r>
              <a:rPr lang="de-DE" dirty="0" smtClean="0"/>
              <a:t>          X5        1.000000            1.000000</a:t>
            </a:r>
            <a:endParaRPr lang="en-US" dirty="0" smtClean="0"/>
          </a:p>
          <a:p>
            <a:pPr marL="0" indent="0">
              <a:buNone/>
            </a:pPr>
            <a:endParaRPr lang="en-US" dirty="0"/>
          </a:p>
        </p:txBody>
      </p:sp>
    </p:spTree>
    <p:extLst>
      <p:ext uri="{BB962C8B-B14F-4D97-AF65-F5344CB8AC3E}">
        <p14:creationId xmlns:p14="http://schemas.microsoft.com/office/powerpoint/2010/main" val="152922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του σταθερού κόστους (fixed charge problem)</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Πολλές φορές, για την παραγωγή ενός προϊόντος υπάρχει ένα σταθερό κόστος </a:t>
            </a:r>
            <a:r>
              <a:rPr lang="el-GR" sz="3200" i="1" dirty="0" smtClean="0"/>
              <a:t>k</a:t>
            </a:r>
            <a:r>
              <a:rPr lang="el-GR" sz="3200" i="1" baseline="-25000" dirty="0" smtClean="0"/>
              <a:t>j</a:t>
            </a:r>
            <a:r>
              <a:rPr lang="el-GR" sz="3200" baseline="-25000" dirty="0" smtClean="0"/>
              <a:t> </a:t>
            </a:r>
            <a:r>
              <a:rPr lang="el-GR" sz="3200" dirty="0" smtClean="0"/>
              <a:t>(κόστος προετοιμασίας) και ένα μεταβλητό κόστος, ανάλογο του ύψους παραγωγής. Σε αυτή την περίπτωση, το συνολικό κόστος </a:t>
            </a:r>
            <a:r>
              <a:rPr lang="el-GR" sz="3200" i="1" dirty="0" smtClean="0"/>
              <a:t>f</a:t>
            </a:r>
            <a:r>
              <a:rPr lang="el-GR" sz="3200" i="1" baseline="-25000" dirty="0" smtClean="0"/>
              <a:t>j</a:t>
            </a:r>
            <a:r>
              <a:rPr lang="el-GR" sz="3200" i="1" dirty="0" smtClean="0"/>
              <a:t>(x</a:t>
            </a:r>
            <a:r>
              <a:rPr lang="el-GR" sz="3200" i="1" baseline="-25000" dirty="0" smtClean="0"/>
              <a:t>j</a:t>
            </a:r>
            <a:r>
              <a:rPr lang="el-GR" sz="3200" i="1" dirty="0" smtClean="0"/>
              <a:t>)</a:t>
            </a:r>
            <a:r>
              <a:rPr lang="el-GR" sz="3200" dirty="0" smtClean="0"/>
              <a:t> είναι ίσο με </a:t>
            </a:r>
            <a:r>
              <a:rPr lang="el-GR" sz="3200" i="1" dirty="0" smtClean="0"/>
              <a:t>k</a:t>
            </a:r>
            <a:r>
              <a:rPr lang="el-GR" sz="3200" i="1" baseline="-25000" dirty="0" smtClean="0"/>
              <a:t>j</a:t>
            </a:r>
            <a:r>
              <a:rPr lang="el-GR" sz="3200" dirty="0" smtClean="0"/>
              <a:t> + </a:t>
            </a:r>
            <a:r>
              <a:rPr lang="el-GR" sz="3200" i="1" dirty="0" smtClean="0"/>
              <a:t>c</a:t>
            </a:r>
            <a:r>
              <a:rPr lang="el-GR" sz="3200" i="1" baseline="-25000" dirty="0" smtClean="0"/>
              <a:t>j</a:t>
            </a:r>
            <a:r>
              <a:rPr lang="el-GR" sz="3200" i="1" dirty="0" smtClean="0"/>
              <a:t>x</a:t>
            </a:r>
            <a:r>
              <a:rPr lang="el-GR" sz="3200" i="1" baseline="-25000" dirty="0" smtClean="0"/>
              <a:t>j</a:t>
            </a:r>
            <a:r>
              <a:rPr lang="el-GR" sz="3200" dirty="0" smtClean="0"/>
              <a:t> εάν παραχθεί το προϊόν (</a:t>
            </a:r>
            <a:r>
              <a:rPr lang="el-GR" sz="3200" i="1" dirty="0" smtClean="0"/>
              <a:t>x</a:t>
            </a:r>
            <a:r>
              <a:rPr lang="el-GR" sz="3200" i="1" baseline="-25000" dirty="0" smtClean="0"/>
              <a:t>j</a:t>
            </a:r>
            <a:r>
              <a:rPr lang="el-GR" sz="3200" dirty="0" smtClean="0"/>
              <a:t> &gt; 0) και 0 αν όχι (</a:t>
            </a:r>
            <a:r>
              <a:rPr lang="el-GR" sz="3200" i="1" dirty="0" smtClean="0"/>
              <a:t>x</a:t>
            </a:r>
            <a:r>
              <a:rPr lang="el-GR" sz="3200" i="1" baseline="-25000" dirty="0" smtClean="0"/>
              <a:t>j</a:t>
            </a:r>
            <a:r>
              <a:rPr lang="el-GR" sz="3200" dirty="0" smtClean="0"/>
              <a:t> = 0), όπου </a:t>
            </a:r>
            <a:r>
              <a:rPr lang="el-GR" sz="3200" i="1" dirty="0" smtClean="0"/>
              <a:t>x</a:t>
            </a:r>
            <a:r>
              <a:rPr lang="el-GR" sz="3200" i="1" baseline="-25000" dirty="0" smtClean="0"/>
              <a:t>j</a:t>
            </a:r>
            <a:r>
              <a:rPr lang="el-GR" sz="3200" baseline="-25000" dirty="0" smtClean="0"/>
              <a:t> </a:t>
            </a:r>
            <a:r>
              <a:rPr lang="el-GR" sz="3200" dirty="0" smtClean="0"/>
              <a:t>είναι το ύψος της παραγωγής και </a:t>
            </a:r>
            <a:r>
              <a:rPr lang="el-GR" sz="3200" i="1" dirty="0" smtClean="0"/>
              <a:t>c</a:t>
            </a:r>
            <a:r>
              <a:rPr lang="el-GR" sz="3200" i="1" baseline="-25000" dirty="0" smtClean="0"/>
              <a:t>j</a:t>
            </a:r>
            <a:r>
              <a:rPr lang="el-GR" sz="3200" dirty="0" smtClean="0"/>
              <a:t> το μοναδιαίο κόστος παραγωγής.</a:t>
            </a:r>
            <a:endParaRPr lang="en-US" sz="3200" dirty="0" smtClean="0"/>
          </a:p>
          <a:p>
            <a:endParaRPr lang="en-US" sz="3200" dirty="0"/>
          </a:p>
        </p:txBody>
      </p:sp>
    </p:spTree>
    <p:extLst>
      <p:ext uri="{BB962C8B-B14F-4D97-AF65-F5344CB8AC3E}">
        <p14:creationId xmlns:p14="http://schemas.microsoft.com/office/powerpoint/2010/main" val="174582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Το πρόβλημα του σταθερού κόστους (fixed charge problem)</a:t>
            </a:r>
            <a:endParaRPr lang="en-US" dirty="0">
              <a:latin typeface="+mn-lt"/>
            </a:endParaRPr>
          </a:p>
        </p:txBody>
      </p:sp>
      <p:sp>
        <p:nvSpPr>
          <p:cNvPr id="3" name="Content Placeholder 2"/>
          <p:cNvSpPr>
            <a:spLocks noGrp="1"/>
          </p:cNvSpPr>
          <p:nvPr>
            <p:ph idx="1"/>
          </p:nvPr>
        </p:nvSpPr>
        <p:spPr/>
        <p:txBody>
          <a:bodyPr>
            <a:noAutofit/>
          </a:bodyPr>
          <a:lstStyle/>
          <a:p>
            <a:r>
              <a:rPr lang="el-GR" sz="3200" dirty="0" smtClean="0"/>
              <a:t>Για να αποφύγουμε την εισαγωγή μη γραμμικών περιορισμών στη μορφοποίηση του προβλήματος, ορίζουμε μία δυαδική μεταβλητή </a:t>
            </a:r>
            <a:r>
              <a:rPr lang="el-GR" sz="3200" i="1" dirty="0" smtClean="0"/>
              <a:t>y</a:t>
            </a:r>
            <a:r>
              <a:rPr lang="el-GR" sz="3200" i="1" baseline="-25000" dirty="0" smtClean="0"/>
              <a:t>j</a:t>
            </a:r>
            <a:r>
              <a:rPr lang="el-GR" sz="3200" dirty="0" smtClean="0"/>
              <a:t> που παίρνει την τιμή 1 αν παραχθεί το προϊόν (</a:t>
            </a:r>
            <a:r>
              <a:rPr lang="el-GR" sz="3200" i="1" dirty="0" smtClean="0"/>
              <a:t>x</a:t>
            </a:r>
            <a:r>
              <a:rPr lang="el-GR" sz="3200" i="1" baseline="-25000" dirty="0" smtClean="0"/>
              <a:t>j</a:t>
            </a:r>
            <a:r>
              <a:rPr lang="el-GR" sz="3200" dirty="0" smtClean="0"/>
              <a:t> &gt; 0) και 0 αν όχι (</a:t>
            </a:r>
            <a:r>
              <a:rPr lang="el-GR" sz="3200" i="1" dirty="0" smtClean="0"/>
              <a:t>x</a:t>
            </a:r>
            <a:r>
              <a:rPr lang="el-GR" sz="3200" i="1" baseline="-25000" dirty="0" smtClean="0"/>
              <a:t>j</a:t>
            </a:r>
            <a:r>
              <a:rPr lang="el-GR" sz="3200" dirty="0" smtClean="0"/>
              <a:t> = 0). Τότε, το αντίστοιχο κόστος μορφοποιείται ως εξής:</a:t>
            </a:r>
            <a:endParaRPr lang="en-US" sz="3200" dirty="0" smtClean="0"/>
          </a:p>
          <a:p>
            <a:r>
              <a:rPr lang="el-GR" sz="3200" i="1" dirty="0" smtClean="0"/>
              <a:t>f</a:t>
            </a:r>
            <a:r>
              <a:rPr lang="el-GR" sz="3200" i="1" baseline="-25000" dirty="0" smtClean="0"/>
              <a:t>j</a:t>
            </a:r>
            <a:r>
              <a:rPr lang="el-GR" sz="3200" i="1" dirty="0" smtClean="0"/>
              <a:t>(x</a:t>
            </a:r>
            <a:r>
              <a:rPr lang="el-GR" sz="3200" i="1" baseline="-25000" dirty="0" smtClean="0"/>
              <a:t>j</a:t>
            </a:r>
            <a:r>
              <a:rPr lang="el-GR" sz="3200" i="1" dirty="0" smtClean="0"/>
              <a:t>) = k</a:t>
            </a:r>
            <a:r>
              <a:rPr lang="el-GR" sz="3200" i="1" baseline="-25000" dirty="0" smtClean="0"/>
              <a:t>j</a:t>
            </a:r>
            <a:r>
              <a:rPr lang="el-GR" sz="3200" i="1" dirty="0" smtClean="0"/>
              <a:t>y</a:t>
            </a:r>
            <a:r>
              <a:rPr lang="el-GR" sz="3200" i="1" baseline="-25000" dirty="0" smtClean="0"/>
              <a:t>j</a:t>
            </a:r>
            <a:r>
              <a:rPr lang="el-GR" sz="3200" i="1" dirty="0" smtClean="0"/>
              <a:t> + c</a:t>
            </a:r>
            <a:r>
              <a:rPr lang="el-GR" sz="3200" i="1" baseline="-25000" dirty="0" smtClean="0"/>
              <a:t>j</a:t>
            </a:r>
            <a:r>
              <a:rPr lang="el-GR" sz="3200" i="1" dirty="0" smtClean="0"/>
              <a:t>x</a:t>
            </a:r>
            <a:r>
              <a:rPr lang="el-GR" sz="3200" i="1" baseline="-25000" dirty="0" smtClean="0"/>
              <a:t>j</a:t>
            </a:r>
            <a:endParaRPr lang="en-US" sz="3200" dirty="0" smtClean="0"/>
          </a:p>
          <a:p>
            <a:r>
              <a:rPr lang="el-GR" sz="3200" i="1" dirty="0" smtClean="0"/>
              <a:t>x</a:t>
            </a:r>
            <a:r>
              <a:rPr lang="el-GR" sz="3200" i="1" baseline="-25000" dirty="0" smtClean="0"/>
              <a:t>j</a:t>
            </a:r>
            <a:r>
              <a:rPr lang="el-GR" sz="3200" i="1" dirty="0" smtClean="0"/>
              <a:t> ≤ My</a:t>
            </a:r>
            <a:r>
              <a:rPr lang="el-GR" sz="3200" i="1" baseline="-25000" dirty="0" smtClean="0"/>
              <a:t>j</a:t>
            </a:r>
            <a:endParaRPr lang="en-US" sz="3200" dirty="0" smtClean="0"/>
          </a:p>
          <a:p>
            <a:endParaRPr lang="en-US" sz="3200" dirty="0"/>
          </a:p>
        </p:txBody>
      </p:sp>
    </p:spTree>
    <p:extLst>
      <p:ext uri="{BB962C8B-B14F-4D97-AF65-F5344CB8AC3E}">
        <p14:creationId xmlns:p14="http://schemas.microsoft.com/office/powerpoint/2010/main" val="83432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Το πρόβλημα του σταθερού κόστους (fixed charge problem)</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Ο τελευταίος περιορισμός είναι αναγκαίος για να εξασφαλιστεί ότι αν </a:t>
            </a:r>
            <a:r>
              <a:rPr lang="el-GR" sz="3200" i="1" dirty="0" smtClean="0"/>
              <a:t>y</a:t>
            </a:r>
            <a:r>
              <a:rPr lang="el-GR" sz="3200" i="1" baseline="-25000" dirty="0" smtClean="0"/>
              <a:t>j </a:t>
            </a:r>
            <a:r>
              <a:rPr lang="el-GR" sz="3200" dirty="0" smtClean="0"/>
              <a:t>= 0 τότε και </a:t>
            </a:r>
            <a:r>
              <a:rPr lang="en-US" sz="3200" i="1" dirty="0" smtClean="0"/>
              <a:t>x</a:t>
            </a:r>
            <a:r>
              <a:rPr lang="el-GR" sz="3200" i="1" baseline="-25000" dirty="0" smtClean="0"/>
              <a:t>j </a:t>
            </a:r>
            <a:r>
              <a:rPr lang="el-GR" sz="3200" dirty="0" smtClean="0"/>
              <a:t>= 0 και αντίθετα, αν </a:t>
            </a:r>
            <a:r>
              <a:rPr lang="en-US" sz="3200" i="1" dirty="0" smtClean="0"/>
              <a:t>x</a:t>
            </a:r>
            <a:r>
              <a:rPr lang="el-GR" sz="3200" i="1" baseline="-25000" dirty="0" smtClean="0"/>
              <a:t>j </a:t>
            </a:r>
            <a:r>
              <a:rPr lang="el-GR" sz="3200" dirty="0" smtClean="0"/>
              <a:t>&gt; 0 τότε και </a:t>
            </a:r>
            <a:r>
              <a:rPr lang="en-US" sz="3200" i="1" dirty="0" smtClean="0"/>
              <a:t>y</a:t>
            </a:r>
            <a:r>
              <a:rPr lang="el-GR" sz="3200" i="1" baseline="-25000" dirty="0" smtClean="0"/>
              <a:t>j </a:t>
            </a:r>
            <a:r>
              <a:rPr lang="el-GR" sz="3200" dirty="0" smtClean="0"/>
              <a:t>= 1. Φυσικά, αν </a:t>
            </a:r>
            <a:r>
              <a:rPr lang="en-US" sz="3200" i="1" dirty="0" smtClean="0"/>
              <a:t>x</a:t>
            </a:r>
            <a:r>
              <a:rPr lang="el-GR" sz="3200" i="1" baseline="-25000" dirty="0" smtClean="0"/>
              <a:t>j</a:t>
            </a:r>
            <a:r>
              <a:rPr lang="el-GR" sz="3200" i="1" dirty="0" smtClean="0"/>
              <a:t> </a:t>
            </a:r>
            <a:r>
              <a:rPr lang="el-GR" sz="3200" i="1" baseline="-25000" dirty="0" smtClean="0"/>
              <a:t> </a:t>
            </a:r>
            <a:r>
              <a:rPr lang="el-GR" sz="3200" dirty="0" smtClean="0"/>
              <a:t>&gt; 0 τότε ο περιορισμός αυτός ισχύει πάντοτε, αφού ο αριθμός </a:t>
            </a:r>
            <a:r>
              <a:rPr lang="el-GR" sz="3200" i="1" dirty="0" smtClean="0"/>
              <a:t>M</a:t>
            </a:r>
            <a:r>
              <a:rPr lang="el-GR" sz="3200" dirty="0" smtClean="0"/>
              <a:t> είναι ένας πολύ μεγάλος πραγματικός αριθμός.</a:t>
            </a:r>
            <a:endParaRPr lang="en-US" sz="3200" dirty="0" smtClean="0"/>
          </a:p>
          <a:p>
            <a:endParaRPr lang="en-US" sz="3200" dirty="0"/>
          </a:p>
        </p:txBody>
      </p:sp>
    </p:spTree>
    <p:extLst>
      <p:ext uri="{BB962C8B-B14F-4D97-AF65-F5344CB8AC3E}">
        <p14:creationId xmlns:p14="http://schemas.microsoft.com/office/powerpoint/2010/main" val="3968676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3503</Words>
  <Application>Microsoft Office PowerPoint</Application>
  <PresentationFormat>Widescreen</PresentationFormat>
  <Paragraphs>422</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Times New Roman</vt:lpstr>
      <vt:lpstr>Office Theme</vt:lpstr>
      <vt:lpstr>ΑΚΕΡΑΙΟΣ ΠΡΟΓΡΑΜΜΑΤΙΣΜΟΣ  &amp;  ΣΥΝΔΥΑΣΤΙΚΗ ΒΕΛΤΙΣΤΟΠΟΙΗΣΗ</vt:lpstr>
      <vt:lpstr>Μεταξύ δύο περιορισμών, ο ένας πρέπει να ισχύει</vt:lpstr>
      <vt:lpstr>Μεταξύ δύο περιορισμών, ο ένας πρέπει να ισχύει</vt:lpstr>
      <vt:lpstr>Μεταξύ N περιορισμών, οι K πρέπει να ισχύουν</vt:lpstr>
      <vt:lpstr>Μεταξύ N περιορισμών, οι K πρέπει να ισχύουν</vt:lpstr>
      <vt:lpstr>Συναρτήσεις με N δυνατές τιμές</vt:lpstr>
      <vt:lpstr>Το πρόβλημα του σταθερού κόστους (fixed charge problem)</vt:lpstr>
      <vt:lpstr>Το πρόβλημα του σταθερού κόστους (fixed charge problem)</vt:lpstr>
      <vt:lpstr>Το πρόβλημα του σταθερού κόστους (fixed charge problem)</vt:lpstr>
      <vt:lpstr>Δυαδική απεικόνιση γενικών ακέραιων αριθμών</vt:lpstr>
      <vt:lpstr>Δυαδική απεικόνιση γενικών ακέραιων αριθμών</vt:lpstr>
      <vt:lpstr>Δυαδική απεικόνιση γενικών ακέραιων αριθμών</vt:lpstr>
      <vt:lpstr>Παράδειγμα 2.1</vt:lpstr>
      <vt:lpstr>Λύση Παράδειγμα 2.1</vt:lpstr>
      <vt:lpstr>Λύση Παράδειγμα 2.1</vt:lpstr>
      <vt:lpstr>Παράδειγμα 2.2</vt:lpstr>
      <vt:lpstr>Λύση Παράδειγμα 2.2</vt:lpstr>
      <vt:lpstr>Λύση Παράδειγμα 2.2</vt:lpstr>
      <vt:lpstr>Λύση Παράδειγμα 2.2</vt:lpstr>
      <vt:lpstr>Λύση Παράδειγμα 2.2</vt:lpstr>
      <vt:lpstr>Λύση Παράδειγμα 2.2</vt:lpstr>
      <vt:lpstr>Λογισμικό βελτιστοποίησης LINGO</vt:lpstr>
      <vt:lpstr>Λογισμικό βελτιστοποίησης LINGO</vt:lpstr>
      <vt:lpstr>Λογισμικό βελτιστοποίησης LINGO</vt:lpstr>
      <vt:lpstr>Λογισμικό βελτιστοποίησης LINGO</vt:lpstr>
      <vt:lpstr>Παράδειγμα 2.3</vt:lpstr>
      <vt:lpstr>Παράδειγμα 2.3</vt:lpstr>
      <vt:lpstr>Λύση Παράδειγμα 2.3</vt:lpstr>
      <vt:lpstr>Λύση Παράδειγμα 2.3</vt:lpstr>
      <vt:lpstr>Λύση Παράδειγμα 2.3</vt:lpstr>
      <vt:lpstr>Λύση Παράδειγμα 2.3</vt:lpstr>
      <vt:lpstr>Λύση Παράδειγμα 2.3</vt:lpstr>
      <vt:lpstr>Παράδειγμα 2.4</vt:lpstr>
      <vt:lpstr>Παράδειγμα 2.4</vt:lpstr>
      <vt:lpstr>Λύση Παράδειγμα 2.4</vt:lpstr>
      <vt:lpstr>Λύση Παράδειγμα 2.4</vt:lpstr>
      <vt:lpstr>Λύση Παράδειγμα 2.4</vt:lpstr>
      <vt:lpstr>Λύση Παράδειγμα 2.4</vt:lpstr>
      <vt:lpstr>Λύση Παράδειγμα 2.4</vt:lpstr>
      <vt:lpstr>Λύση Παράδειγμα 2.4</vt:lpstr>
      <vt:lpstr>Λύση Παράδειγμα 2.4</vt:lpstr>
      <vt:lpstr>Λύση Παράδειγμα 2.4</vt:lpstr>
      <vt:lpstr>Λύση Παράδειγμα 2.4</vt:lpstr>
      <vt:lpstr>Λύση Παράδειγμα 2.4</vt:lpstr>
      <vt:lpstr>Λύση Παράδειγμα 2.4</vt:lpstr>
      <vt:lpstr>Λύση Παράδειγμα 2.4</vt:lpstr>
      <vt:lpstr>Λύση Παράδειγμα 2.4</vt:lpstr>
      <vt:lpstr>Παράδειγμα 2.5</vt:lpstr>
      <vt:lpstr>Παράδειγμα 2.5</vt:lpstr>
      <vt:lpstr>Παράδειγμα 2.5</vt:lpstr>
      <vt:lpstr>Παράδειγμα 2.5</vt:lpstr>
      <vt:lpstr>Λύση Παράδειγμα 2.5</vt:lpstr>
      <vt:lpstr>Λύση Παράδειγμα 2.5</vt:lpstr>
      <vt:lpstr>Λύση Παράδειγμα 2.5</vt:lpstr>
      <vt:lpstr>Λύση Παράδειγμα 2.5</vt:lpstr>
      <vt:lpstr>Λύση Παράδειγμα 2.5</vt:lpstr>
      <vt:lpstr>Λύση Παράδειγμα 2.5</vt:lpstr>
      <vt:lpstr>Λύση Παράδειγμα 2.5</vt:lpstr>
      <vt:lpstr>Λύση Παράδειγμα 2.5</vt:lpstr>
      <vt:lpstr>Λύση Παράδειγμα 2.5</vt:lpstr>
      <vt:lpstr>Λύση Παράδειγμα 2.5</vt:lpstr>
      <vt:lpstr>Παράδειγμα 2.6</vt:lpstr>
      <vt:lpstr>Παράδειγμα 2.6</vt:lpstr>
      <vt:lpstr>Λύση Παράδειγμα 2.6</vt:lpstr>
      <vt:lpstr>Λύση Παράδειγμα 2.6</vt:lpstr>
      <vt:lpstr>Λύση Παράδειγμα 2.6</vt:lpstr>
      <vt:lpstr>Λύση Παράδειγμα 2.6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ΑΚΕΡΑΙΟΣ ΠΡΟΓΡΑΜΜΑΤΙΣΜΟΣ  &amp;  ΣΥΝΔΥΑΣΤΙΚΗ ΒΕΛΤΙΣΤΟΠΟΙΗΣΗ</dc:title>
  <dc:creator>OR</dc:creator>
  <cp:lastModifiedBy>OR</cp:lastModifiedBy>
  <cp:revision>11</cp:revision>
  <dcterms:created xsi:type="dcterms:W3CDTF">2015-03-17T13:37:02Z</dcterms:created>
  <dcterms:modified xsi:type="dcterms:W3CDTF">2015-03-17T14:48:53Z</dcterms:modified>
</cp:coreProperties>
</file>