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9" r:id="rId4"/>
    <p:sldId id="261" r:id="rId5"/>
    <p:sldId id="262" r:id="rId6"/>
    <p:sldId id="265" r:id="rId7"/>
    <p:sldId id="289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290" r:id="rId20"/>
    <p:sldId id="291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3" r:id="rId30"/>
    <p:sldId id="312" r:id="rId31"/>
    <p:sldId id="314" r:id="rId32"/>
    <p:sldId id="316" r:id="rId33"/>
    <p:sldId id="315" r:id="rId34"/>
    <p:sldId id="280" r:id="rId35"/>
  </p:sldIdLst>
  <p:sldSz cx="9144000" cy="6858000" type="screen4x3"/>
  <p:notesSz cx="6858000" cy="9144000"/>
  <p:custDataLst>
    <p:tags r:id="rId37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86470" autoAdjust="0"/>
  </p:normalViewPr>
  <p:slideViewPr>
    <p:cSldViewPr>
      <p:cViewPr varScale="1">
        <p:scale>
          <a:sx n="58" d="100"/>
          <a:sy n="58" d="100"/>
        </p:scale>
        <p:origin x="72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19/6/2015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129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4474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897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3740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2834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4848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557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64264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1264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9519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7424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29050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0097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4896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14630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31703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3466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1482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56320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5163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93204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80235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40865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3677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4475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2457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030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 smtClean="0"/>
              <a:t>Εμβιομηχανική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l-GR" sz="2800" b="1" dirty="0" smtClean="0"/>
              <a:t>1:</a:t>
            </a:r>
            <a:r>
              <a:rPr lang="en-US" sz="2800" dirty="0" smtClean="0"/>
              <a:t> </a:t>
            </a:r>
            <a:r>
              <a:rPr lang="el-GR" sz="2800" dirty="0" smtClean="0"/>
              <a:t>Εισαγωγή στην </a:t>
            </a:r>
            <a:r>
              <a:rPr lang="el-GR" sz="2800" dirty="0" err="1" smtClean="0"/>
              <a:t>εμβιομηχανική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Αθανάσιος </a:t>
            </a:r>
            <a:r>
              <a:rPr lang="el-GR" sz="2800" dirty="0" err="1" smtClean="0"/>
              <a:t>Τσιόκανος</a:t>
            </a:r>
            <a:r>
              <a:rPr lang="el-GR" sz="2800" dirty="0" smtClean="0"/>
              <a:t>, Γιάννης Γιάκας</a:t>
            </a:r>
          </a:p>
          <a:p>
            <a:r>
              <a:rPr lang="el-GR" sz="2800" dirty="0" smtClean="0"/>
              <a:t>Τμήμα</a:t>
            </a:r>
            <a:r>
              <a:rPr lang="en-US" sz="2800" dirty="0" smtClean="0"/>
              <a:t> </a:t>
            </a:r>
            <a:r>
              <a:rPr lang="el-GR" sz="2800" dirty="0" smtClean="0"/>
              <a:t>Επιστήμης Φυσικής Αγωγής και Αθλητισμού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151" y="5591191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657244" y="468279"/>
            <a:ext cx="7875196" cy="1303321"/>
            <a:chOff x="583004" y="468279"/>
            <a:chExt cx="7875196" cy="13033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583004" y="520290"/>
              <a:ext cx="4706844" cy="1224136"/>
              <a:chOff x="510996" y="520290"/>
              <a:chExt cx="4706844" cy="1224136"/>
            </a:xfrm>
          </p:grpSpPr>
          <p:pic>
            <p:nvPicPr>
              <p:cNvPr id="1032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99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763688" y="831907"/>
                <a:ext cx="3454152" cy="576064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026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4" y="5607520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907088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Ανάπτυξη της </a:t>
            </a:r>
            <a:r>
              <a:rPr lang="el-GR" altLang="el-GR" dirty="0" err="1" smtClean="0"/>
              <a:t>εμβιομηχανικής</a:t>
            </a:r>
            <a:r>
              <a:rPr lang="el-GR" altLang="el-GR" dirty="0" smtClean="0"/>
              <a:t> </a:t>
            </a:r>
            <a:r>
              <a:rPr lang="el-GR" altLang="el-GR" dirty="0"/>
              <a:t>ως </a:t>
            </a:r>
            <a:r>
              <a:rPr lang="el-GR" altLang="el-GR" dirty="0" smtClean="0"/>
              <a:t>επιστήμη 3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491880" y="1600200"/>
            <a:ext cx="5194920" cy="4525963"/>
          </a:xfrm>
        </p:spPr>
        <p:txBody>
          <a:bodyPr>
            <a:noAutofit/>
          </a:bodyPr>
          <a:lstStyle/>
          <a:p>
            <a:pPr algn="just"/>
            <a:r>
              <a:rPr lang="el-GR" altLang="el-GR" sz="2400" dirty="0"/>
              <a:t>Ο</a:t>
            </a:r>
            <a:r>
              <a:rPr lang="en-US" altLang="el-GR" sz="2400" dirty="0"/>
              <a:t> </a:t>
            </a:r>
            <a:r>
              <a:rPr lang="en-US" altLang="el-GR" sz="2400" b="1" dirty="0"/>
              <a:t>Borelli</a:t>
            </a:r>
            <a:r>
              <a:rPr lang="en-US" altLang="el-GR" sz="2400" dirty="0">
                <a:solidFill>
                  <a:srgbClr val="66FFFF"/>
                </a:solidFill>
              </a:rPr>
              <a:t> </a:t>
            </a:r>
            <a:r>
              <a:rPr lang="el-GR" altLang="el-GR" sz="2400" dirty="0"/>
              <a:t>Ιταλός γιατρός και μαθηματικός </a:t>
            </a:r>
            <a:r>
              <a:rPr lang="el-GR" altLang="el-GR" sz="2400" i="1" u="sng" dirty="0"/>
              <a:t>καθόρισε πρώτος το 1679 πειραματικά τη θέση του ΚΒΣ.</a:t>
            </a:r>
            <a:r>
              <a:rPr lang="el-GR" altLang="el-GR" sz="2400" dirty="0"/>
              <a:t> Έγραψε το βιβλίο «Για τις κινήσεις των ζώων».</a:t>
            </a:r>
          </a:p>
          <a:p>
            <a:pPr algn="just"/>
            <a:endParaRPr lang="el-GR" altLang="el-GR" sz="2400" dirty="0"/>
          </a:p>
          <a:p>
            <a:pPr algn="just"/>
            <a:r>
              <a:rPr lang="el-GR" altLang="el-GR" sz="2400" dirty="0"/>
              <a:t>Οι Γερμανοί φυσιολόγοι </a:t>
            </a:r>
            <a:r>
              <a:rPr lang="en-US" altLang="el-GR" sz="2400" b="1" dirty="0"/>
              <a:t>W. </a:t>
            </a:r>
            <a:r>
              <a:rPr lang="el-GR" altLang="el-GR" sz="2400" b="1" dirty="0"/>
              <a:t>και </a:t>
            </a:r>
            <a:r>
              <a:rPr lang="en-US" altLang="el-GR" sz="2400" b="1" dirty="0"/>
              <a:t>E. Weber</a:t>
            </a:r>
            <a:r>
              <a:rPr lang="el-GR" altLang="el-GR" sz="2400" dirty="0"/>
              <a:t> </a:t>
            </a:r>
            <a:r>
              <a:rPr lang="el-GR" altLang="el-GR" sz="2400" i="1" u="sng" dirty="0"/>
              <a:t>διερεύνησαν πειραματικά τη βαδιστική κίνηση του ανθρώπου</a:t>
            </a:r>
            <a:r>
              <a:rPr lang="el-GR" altLang="el-GR" sz="2400" dirty="0"/>
              <a:t> και δημοσίευσαν </a:t>
            </a:r>
            <a:r>
              <a:rPr lang="el-GR" altLang="el-GR" sz="2400" i="1" u="sng" dirty="0"/>
              <a:t>το 1836 την εργασία</a:t>
            </a:r>
            <a:r>
              <a:rPr lang="el-GR" altLang="el-GR" sz="2400" dirty="0"/>
              <a:t> «Μηχανική των βαδιστικών μελών του ανθρώπου».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2959100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97425"/>
            <a:ext cx="2879725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44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Ανάπτυξη της </a:t>
            </a:r>
            <a:r>
              <a:rPr lang="el-GR" altLang="el-GR" dirty="0" err="1" smtClean="0"/>
              <a:t>εμβιομηχανικής</a:t>
            </a:r>
            <a:r>
              <a:rPr lang="el-GR" altLang="el-GR" dirty="0" smtClean="0"/>
              <a:t> </a:t>
            </a:r>
            <a:r>
              <a:rPr lang="el-GR" altLang="el-GR" dirty="0"/>
              <a:t>ως </a:t>
            </a:r>
            <a:r>
              <a:rPr lang="el-GR" altLang="el-GR" dirty="0" smtClean="0"/>
              <a:t>επιστήμη 4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l-GR" altLang="el-GR" sz="2800" u="sng" dirty="0"/>
              <a:t>Η σύγχρονη </a:t>
            </a:r>
            <a:r>
              <a:rPr lang="el-GR" altLang="el-GR" sz="2800" u="sng" dirty="0" err="1" smtClean="0"/>
              <a:t>εμβιομηχανική</a:t>
            </a:r>
            <a:r>
              <a:rPr lang="el-GR" altLang="el-GR" sz="2800" u="sng" dirty="0" smtClean="0"/>
              <a:t> </a:t>
            </a:r>
            <a:r>
              <a:rPr lang="el-GR" altLang="el-GR" sz="2800" i="1" u="sng" dirty="0"/>
              <a:t>αποκτά γρήγορο ρυθμό ανάπτυξης στα τέλη του περασμένου αιώνα.</a:t>
            </a:r>
            <a:r>
              <a:rPr lang="el-GR" altLang="el-GR" sz="2800" dirty="0"/>
              <a:t> Με την </a:t>
            </a:r>
            <a:r>
              <a:rPr lang="el-GR" altLang="el-GR" sz="2800" i="1" u="sng" dirty="0"/>
              <a:t>έκρηξη της βιομηχανικής επανάστασης</a:t>
            </a:r>
            <a:r>
              <a:rPr lang="el-GR" altLang="el-GR" sz="2800" dirty="0"/>
              <a:t>, </a:t>
            </a:r>
            <a:r>
              <a:rPr lang="el-GR" altLang="el-GR" sz="2800" i="1" u="sng" dirty="0"/>
              <a:t>όταν ο άνθρωπος - χειριστής μηχανών παραγωγής</a:t>
            </a:r>
            <a:r>
              <a:rPr lang="el-GR" altLang="el-GR" sz="2800" dirty="0"/>
              <a:t> άρχισε να παίζει πρωταρχικό ρόλο στην όλη παραγωγική διαδικασία, άρχισε να θεωρείται </a:t>
            </a:r>
            <a:r>
              <a:rPr lang="el-GR" altLang="el-GR" sz="2800" i="1" u="sng" dirty="0"/>
              <a:t>απαραίτητη και η μελέτη των δυνατοτήτων του ανθρώπινου σώματος ως μηχανισμός παραγωγής</a:t>
            </a:r>
            <a:r>
              <a:rPr lang="el-GR" altLang="el-GR" sz="2800" dirty="0"/>
              <a:t>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665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Ανάπτυξη της </a:t>
            </a:r>
            <a:r>
              <a:rPr lang="el-GR" altLang="el-GR" dirty="0" err="1" smtClean="0"/>
              <a:t>εμβιομηχανικής</a:t>
            </a:r>
            <a:r>
              <a:rPr lang="el-GR" altLang="el-GR" dirty="0" smtClean="0"/>
              <a:t> </a:t>
            </a:r>
            <a:r>
              <a:rPr lang="el-GR" altLang="el-GR" dirty="0"/>
              <a:t>ως </a:t>
            </a:r>
            <a:r>
              <a:rPr lang="el-GR" altLang="el-GR" dirty="0" smtClean="0"/>
              <a:t>επιστήμη 5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851920" y="2060848"/>
            <a:ext cx="4834880" cy="4065315"/>
          </a:xfrm>
        </p:spPr>
        <p:txBody>
          <a:bodyPr>
            <a:noAutofit/>
          </a:bodyPr>
          <a:lstStyle/>
          <a:p>
            <a:r>
              <a:rPr lang="el-GR" altLang="el-GR" sz="2400" dirty="0"/>
              <a:t>Στα </a:t>
            </a:r>
            <a:r>
              <a:rPr lang="el-GR" altLang="el-GR" sz="2400" i="1" u="sng" dirty="0"/>
              <a:t>τέλη του 19</a:t>
            </a:r>
            <a:r>
              <a:rPr lang="el-GR" altLang="el-GR" sz="2400" i="1" baseline="30000" dirty="0"/>
              <a:t>ου</a:t>
            </a:r>
            <a:r>
              <a:rPr lang="el-GR" altLang="el-GR" sz="2400" i="1" u="sng" dirty="0"/>
              <a:t> αιώνα και τις αρχές του 20ου</a:t>
            </a:r>
            <a:r>
              <a:rPr lang="el-GR" altLang="el-GR" sz="2400" u="sng" dirty="0"/>
              <a:t> παρουσιάζονται οι πρώτες </a:t>
            </a:r>
            <a:r>
              <a:rPr lang="el-GR" altLang="el-GR" sz="2400" i="1" u="sng" dirty="0"/>
              <a:t>ολοκληρωμένες μελέτες για τα μηχανικά χαρακτηριστικά του ανθρώπινου σώματος</a:t>
            </a:r>
            <a:r>
              <a:rPr lang="el-GR" altLang="el-GR" sz="2400" dirty="0"/>
              <a:t> </a:t>
            </a:r>
            <a:r>
              <a:rPr lang="el-GR" altLang="el-GR" sz="2400" b="1" dirty="0"/>
              <a:t>(</a:t>
            </a:r>
            <a:r>
              <a:rPr lang="en-US" altLang="el-GR" sz="2400" b="1" dirty="0"/>
              <a:t>Harles,1860, </a:t>
            </a:r>
            <a:r>
              <a:rPr lang="en-US" altLang="el-GR" sz="2400" b="1" dirty="0" err="1"/>
              <a:t>Broune</a:t>
            </a:r>
            <a:r>
              <a:rPr lang="en-US" altLang="el-GR" sz="2400" b="1" dirty="0"/>
              <a:t> &amp; Fisher, 1889, Fisher 1906)</a:t>
            </a:r>
            <a:r>
              <a:rPr lang="el-GR" altLang="el-GR" sz="2400" b="1" dirty="0"/>
              <a:t>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57" y="1587624"/>
            <a:ext cx="3268663" cy="493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Ανάπτυξη της </a:t>
            </a:r>
            <a:r>
              <a:rPr lang="el-GR" altLang="el-GR" dirty="0" err="1" smtClean="0"/>
              <a:t>εμβιομηχανικής</a:t>
            </a:r>
            <a:r>
              <a:rPr lang="el-GR" altLang="el-GR" dirty="0" smtClean="0"/>
              <a:t> </a:t>
            </a:r>
            <a:r>
              <a:rPr lang="el-GR" altLang="el-GR" dirty="0"/>
              <a:t>ως </a:t>
            </a:r>
            <a:r>
              <a:rPr lang="el-GR" altLang="el-GR" dirty="0" smtClean="0"/>
              <a:t>επιστήμη 6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1008112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el-GR" altLang="el-GR" sz="2400" dirty="0"/>
              <a:t>Ο Γάλλος φυσιολόγος </a:t>
            </a:r>
            <a:r>
              <a:rPr lang="en-US" altLang="el-GR" sz="2400" b="1" dirty="0" err="1"/>
              <a:t>Etiente</a:t>
            </a:r>
            <a:r>
              <a:rPr lang="en-US" altLang="el-GR" sz="2400" b="1" dirty="0"/>
              <a:t> Jules </a:t>
            </a:r>
            <a:r>
              <a:rPr lang="en-US" altLang="el-GR" sz="2400" b="1" dirty="0" err="1"/>
              <a:t>Marey</a:t>
            </a:r>
            <a:r>
              <a:rPr lang="en-US" altLang="el-GR" sz="2400" b="1" dirty="0"/>
              <a:t> (1830-1904)</a:t>
            </a:r>
            <a:r>
              <a:rPr lang="en-US" altLang="el-GR" sz="2400" dirty="0"/>
              <a:t> </a:t>
            </a:r>
            <a:r>
              <a:rPr lang="el-GR" altLang="el-GR" sz="2400" dirty="0"/>
              <a:t>εισήγ</a:t>
            </a:r>
            <a:r>
              <a:rPr lang="el-GR" altLang="el-GR" sz="2400" i="1" dirty="0"/>
              <a:t>αγε </a:t>
            </a:r>
            <a:r>
              <a:rPr lang="el-GR" altLang="el-GR" sz="2400" i="1" u="sng" dirty="0"/>
              <a:t>τη μέθοδο της διαδοχικής φωτογράφισης</a:t>
            </a:r>
            <a:r>
              <a:rPr lang="el-GR" altLang="el-GR" sz="2400" dirty="0"/>
              <a:t> για καταγραφή κινηματικών χαρακτηριστικών.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58259"/>
            <a:ext cx="2490382" cy="371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48342"/>
            <a:ext cx="2530988" cy="154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746" y="3393618"/>
            <a:ext cx="2530988" cy="197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74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Ανάπτυξη της </a:t>
            </a:r>
            <a:r>
              <a:rPr lang="el-GR" altLang="el-GR" dirty="0" err="1" smtClean="0"/>
              <a:t>εμβιομηχανικής</a:t>
            </a:r>
            <a:r>
              <a:rPr lang="el-GR" altLang="el-GR" dirty="0" smtClean="0"/>
              <a:t> </a:t>
            </a:r>
            <a:r>
              <a:rPr lang="el-GR" altLang="el-GR" dirty="0"/>
              <a:t>ως </a:t>
            </a:r>
            <a:r>
              <a:rPr lang="el-GR" altLang="el-GR" dirty="0" smtClean="0"/>
              <a:t>επιστήμη 7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72819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l-GR" sz="2400" dirty="0"/>
              <a:t>O </a:t>
            </a:r>
            <a:r>
              <a:rPr lang="en-US" altLang="el-GR" sz="2400" b="1" dirty="0" err="1"/>
              <a:t>Eadweard</a:t>
            </a:r>
            <a:r>
              <a:rPr lang="en-US" altLang="el-GR" sz="2400" b="1" dirty="0"/>
              <a:t> Muybridge</a:t>
            </a:r>
            <a:r>
              <a:rPr lang="en-US" altLang="el-GR" sz="2400" dirty="0"/>
              <a:t> </a:t>
            </a:r>
            <a:r>
              <a:rPr lang="el-GR" altLang="el-GR" sz="2400" i="1" u="sng" dirty="0"/>
              <a:t>χρησιμοποίησε 24 κάμερες με ηλεκτρικό δυναμικό από δύο μπαταρίες</a:t>
            </a:r>
            <a:r>
              <a:rPr lang="el-GR" altLang="el-GR" sz="2400" dirty="0"/>
              <a:t> για τη μελέτη της κίνησης του ανθρώπου και των ζώων </a:t>
            </a:r>
            <a:r>
              <a:rPr lang="el-GR" altLang="el-GR" sz="2400" i="1" u="sng" dirty="0"/>
              <a:t>με διαδοχικές φωτογραφίες</a:t>
            </a:r>
            <a:r>
              <a:rPr lang="el-GR" altLang="el-GR" sz="2400" dirty="0"/>
              <a:t>. Δημοσίευσε το 11τομο «</a:t>
            </a:r>
            <a:r>
              <a:rPr lang="en-US" altLang="el-GR" sz="2400" dirty="0"/>
              <a:t>Animal Locomotion» to 1887</a:t>
            </a:r>
            <a:r>
              <a:rPr lang="el-GR" altLang="el-GR" sz="2400" dirty="0"/>
              <a:t> που επανακυκλοφόρησε το 1955 με τίτλο «</a:t>
            </a:r>
            <a:r>
              <a:rPr lang="en-US" altLang="el-GR" sz="2400" dirty="0"/>
              <a:t>The Human Figure in Motion».</a:t>
            </a:r>
            <a:endParaRPr lang="el-GR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0457"/>
            <a:ext cx="3733820" cy="302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45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Ανάπτυξη της </a:t>
            </a:r>
            <a:r>
              <a:rPr lang="el-GR" altLang="el-GR" dirty="0" err="1" smtClean="0"/>
              <a:t>εμβιομηχανικής</a:t>
            </a:r>
            <a:r>
              <a:rPr lang="el-GR" altLang="el-GR" dirty="0" smtClean="0"/>
              <a:t> </a:t>
            </a:r>
            <a:r>
              <a:rPr lang="el-GR" altLang="el-GR" dirty="0"/>
              <a:t>ως </a:t>
            </a:r>
            <a:r>
              <a:rPr lang="el-GR" altLang="el-GR" dirty="0" smtClean="0"/>
              <a:t>επιστήμη 8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72819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l-GR" altLang="el-GR" sz="2400" dirty="0"/>
              <a:t>Στις αρχές του 20</a:t>
            </a:r>
            <a:r>
              <a:rPr lang="el-GR" altLang="el-GR" sz="2400" baseline="30000" dirty="0"/>
              <a:t>ου</a:t>
            </a:r>
            <a:r>
              <a:rPr lang="el-GR" altLang="el-GR" sz="2400" dirty="0"/>
              <a:t> αιώνα σημαντική ήταν η συμβολή των </a:t>
            </a:r>
            <a:r>
              <a:rPr lang="en-US" altLang="el-GR" sz="2400" dirty="0"/>
              <a:t>Hill </a:t>
            </a:r>
            <a:r>
              <a:rPr lang="el-GR" altLang="el-GR" sz="2400" dirty="0"/>
              <a:t>και </a:t>
            </a:r>
            <a:r>
              <a:rPr lang="en-US" altLang="el-GR" sz="2400" dirty="0" err="1"/>
              <a:t>Fenn</a:t>
            </a:r>
            <a:r>
              <a:rPr lang="el-GR" altLang="el-GR" sz="2400" dirty="0"/>
              <a:t>.</a:t>
            </a:r>
          </a:p>
          <a:p>
            <a:pPr>
              <a:lnSpc>
                <a:spcPct val="80000"/>
              </a:lnSpc>
            </a:pPr>
            <a:r>
              <a:rPr lang="el-GR" altLang="el-GR" sz="2400" dirty="0"/>
              <a:t>Μελετήθηκε η συμπεριφορά του ανθρώπινου σώματος σε </a:t>
            </a:r>
            <a:r>
              <a:rPr lang="el-GR" altLang="el-GR" sz="2400" i="1" u="sng" dirty="0"/>
              <a:t>κινήσεις μεγάλης ταχύτητας</a:t>
            </a:r>
            <a:r>
              <a:rPr lang="el-GR" altLang="el-GR" sz="2400" dirty="0"/>
              <a:t> και σε </a:t>
            </a:r>
            <a:r>
              <a:rPr lang="el-GR" altLang="el-GR" sz="2400" i="1" u="sng" dirty="0"/>
              <a:t>συνθήκες έλλειψης βαρύτητας</a:t>
            </a:r>
            <a:r>
              <a:rPr lang="el-GR" altLang="el-GR" sz="2400" dirty="0"/>
              <a:t> </a:t>
            </a:r>
            <a:r>
              <a:rPr lang="el-GR" altLang="el-GR" sz="2400" b="1" dirty="0"/>
              <a:t>(</a:t>
            </a:r>
            <a:r>
              <a:rPr lang="en-US" altLang="el-GR" sz="2400" b="1" dirty="0" err="1"/>
              <a:t>Dempster</a:t>
            </a:r>
            <a:r>
              <a:rPr lang="en-US" altLang="el-GR" sz="2400" b="1" dirty="0"/>
              <a:t>, 1955, Whitsett,1963, </a:t>
            </a:r>
            <a:r>
              <a:rPr lang="en-US" altLang="el-GR" sz="2400" b="1" dirty="0" err="1"/>
              <a:t>Hanavan</a:t>
            </a:r>
            <a:r>
              <a:rPr lang="en-US" altLang="el-GR" sz="2400" b="1" dirty="0"/>
              <a:t>, 1968, </a:t>
            </a:r>
            <a:r>
              <a:rPr lang="en-US" altLang="el-GR" sz="2400" b="1" dirty="0" err="1"/>
              <a:t>Clauser</a:t>
            </a:r>
            <a:r>
              <a:rPr lang="en-US" altLang="el-GR" sz="2400" b="1" dirty="0"/>
              <a:t> et al.,1969).</a:t>
            </a:r>
            <a:endParaRPr lang="el-GR" altLang="el-GR" sz="24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81895"/>
            <a:ext cx="4324383" cy="30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50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Ανάπτυξη της </a:t>
            </a:r>
            <a:r>
              <a:rPr lang="el-GR" altLang="el-GR" dirty="0" err="1" smtClean="0"/>
              <a:t>εμβιομηχανικής</a:t>
            </a:r>
            <a:r>
              <a:rPr lang="el-GR" altLang="el-GR" dirty="0" smtClean="0"/>
              <a:t> </a:t>
            </a:r>
            <a:r>
              <a:rPr lang="el-GR" altLang="el-GR" dirty="0"/>
              <a:t>ως </a:t>
            </a:r>
            <a:r>
              <a:rPr lang="el-GR" altLang="el-GR" dirty="0" smtClean="0"/>
              <a:t>επιστήμη 9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2400" dirty="0"/>
              <a:t>Η </a:t>
            </a:r>
            <a:r>
              <a:rPr lang="el-GR" altLang="el-GR" sz="2400" i="1" u="sng" dirty="0"/>
              <a:t>εξέλιξη της σύγχρονης τεχνολογίας</a:t>
            </a:r>
            <a:r>
              <a:rPr lang="el-GR" altLang="el-GR" sz="2400" dirty="0"/>
              <a:t> είναι και αυτή υπεύθυνη για το γρήγορο ρυθμό ανάπτυξης της σύγχρονης </a:t>
            </a:r>
            <a:r>
              <a:rPr lang="el-GR" altLang="el-GR" sz="2400" dirty="0" err="1" smtClean="0"/>
              <a:t>εμβιομηχανικής</a:t>
            </a:r>
            <a:r>
              <a:rPr lang="el-GR" altLang="el-GR" sz="2400" dirty="0"/>
              <a:t>. </a:t>
            </a:r>
            <a:endParaRPr lang="el-GR" altLang="el-GR" sz="2400" dirty="0" smtClean="0"/>
          </a:p>
          <a:p>
            <a:pPr>
              <a:lnSpc>
                <a:spcPct val="90000"/>
              </a:lnSpc>
            </a:pPr>
            <a:endParaRPr lang="el-GR" altLang="el-GR" sz="2400" dirty="0"/>
          </a:p>
          <a:p>
            <a:pPr>
              <a:lnSpc>
                <a:spcPct val="90000"/>
              </a:lnSpc>
            </a:pPr>
            <a:r>
              <a:rPr lang="el-GR" altLang="el-GR" sz="2400" dirty="0"/>
              <a:t>Στην πορεία ανάπτυξης της </a:t>
            </a:r>
            <a:r>
              <a:rPr lang="el-GR" altLang="el-GR" sz="2400" dirty="0" err="1" smtClean="0"/>
              <a:t>εμβιομηχανικής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συναντάμε τρεις κατευθύνσεις, τη </a:t>
            </a:r>
            <a:r>
              <a:rPr lang="el-GR" altLang="el-GR" sz="2400" i="1" u="sng" dirty="0"/>
              <a:t>μηχανική, τη </a:t>
            </a:r>
            <a:r>
              <a:rPr lang="el-GR" altLang="el-GR" sz="2400" i="1" u="sng" dirty="0" err="1"/>
              <a:t>λειτουργικο</a:t>
            </a:r>
            <a:r>
              <a:rPr lang="el-GR" altLang="el-GR" sz="2400" i="1" u="sng" dirty="0"/>
              <a:t>-ανατομική και τη φυσιολογική</a:t>
            </a:r>
            <a:r>
              <a:rPr lang="el-GR" altLang="el-GR" sz="2400" i="1" u="sng" dirty="0" smtClean="0"/>
              <a:t>.</a:t>
            </a:r>
            <a:endParaRPr lang="el-GR" altLang="el-GR" sz="2400" i="1" u="sng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592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Ανάπτυξη της </a:t>
            </a:r>
            <a:r>
              <a:rPr lang="el-GR" altLang="el-GR" dirty="0" err="1" smtClean="0"/>
              <a:t>εμβιομηχανικής</a:t>
            </a:r>
            <a:r>
              <a:rPr lang="el-GR" altLang="el-GR" dirty="0" smtClean="0"/>
              <a:t> </a:t>
            </a:r>
            <a:r>
              <a:rPr lang="el-GR" altLang="el-GR" dirty="0"/>
              <a:t>ως </a:t>
            </a:r>
            <a:r>
              <a:rPr lang="el-GR" altLang="el-GR" dirty="0" smtClean="0"/>
              <a:t>επιστήμη 10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2400" dirty="0" smtClean="0"/>
              <a:t>Η </a:t>
            </a:r>
            <a:r>
              <a:rPr lang="el-GR" altLang="el-GR" sz="2400" b="1" dirty="0"/>
              <a:t>μηχανική κατεύθυνση (</a:t>
            </a:r>
            <a:r>
              <a:rPr lang="en-US" altLang="el-GR" sz="2400" b="1" dirty="0"/>
              <a:t>Borelli, </a:t>
            </a:r>
            <a:r>
              <a:rPr lang="en-US" altLang="el-GR" sz="2400" b="1" dirty="0" err="1"/>
              <a:t>Broune</a:t>
            </a:r>
            <a:r>
              <a:rPr lang="en-US" altLang="el-GR" sz="2400" b="1" dirty="0"/>
              <a:t>, Fisher)</a:t>
            </a:r>
            <a:r>
              <a:rPr lang="en-US" altLang="el-GR" sz="2400" dirty="0"/>
              <a:t> </a:t>
            </a:r>
            <a:r>
              <a:rPr lang="el-GR" altLang="el-GR" sz="2400" dirty="0"/>
              <a:t>εμπεριέχει τις βασικές ιδέες για </a:t>
            </a:r>
            <a:r>
              <a:rPr lang="el-GR" altLang="el-GR" sz="2400" i="1" u="sng" dirty="0"/>
              <a:t>μεταβολή της κίνησης υπό την επίδραση των εφαρμοζόμενων δυνάμεων</a:t>
            </a:r>
            <a:r>
              <a:rPr lang="el-GR" altLang="el-GR" sz="2400" dirty="0"/>
              <a:t> και για την </a:t>
            </a:r>
            <a:r>
              <a:rPr lang="el-GR" altLang="el-GR" sz="2400" i="1" u="sng" dirty="0"/>
              <a:t>εφαρμογή των νόμων της μηχανικής</a:t>
            </a:r>
            <a:r>
              <a:rPr lang="el-GR" altLang="el-GR" sz="2400" dirty="0"/>
              <a:t> στις κινήσεις των ζώων και του ανθρώπου. </a:t>
            </a:r>
            <a:endParaRPr lang="el-GR" altLang="el-GR" sz="2400" dirty="0" smtClean="0"/>
          </a:p>
          <a:p>
            <a:pPr>
              <a:lnSpc>
                <a:spcPct val="90000"/>
              </a:lnSpc>
            </a:pPr>
            <a:r>
              <a:rPr lang="el-GR" altLang="el-GR" sz="2400" dirty="0" smtClean="0"/>
              <a:t>Ασχολείται </a:t>
            </a:r>
            <a:r>
              <a:rPr lang="el-GR" altLang="el-GR" sz="2400" dirty="0"/>
              <a:t>με τη μέτρηση των </a:t>
            </a:r>
            <a:r>
              <a:rPr lang="el-GR" altLang="el-GR" sz="2400" i="1" u="sng" dirty="0"/>
              <a:t>μηχανικών παραμέτρων</a:t>
            </a:r>
            <a:r>
              <a:rPr lang="el-GR" altLang="el-GR" sz="2400" dirty="0"/>
              <a:t> των κινητικών λειτουργιών που είναι άκρως απαραίτητα για την εξήγηση των μηχανικών φαινομένων. Επίσης </a:t>
            </a:r>
            <a:r>
              <a:rPr lang="el-GR" altLang="el-GR" sz="2400" i="1" u="sng" dirty="0"/>
              <a:t>από την πλευρά της φυσικής αποκαλύπτει τη σύσταση και τις ιδιότητες του ερειστικού-κινητικού μηχανισμού</a:t>
            </a:r>
            <a:r>
              <a:rPr lang="el-GR" altLang="el-GR" sz="2400" i="1" dirty="0"/>
              <a:t> του ανθρώπου.</a:t>
            </a:r>
            <a:endParaRPr lang="el-GR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497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Ανάπτυξη της </a:t>
            </a:r>
            <a:r>
              <a:rPr lang="el-GR" altLang="el-GR" dirty="0" err="1" smtClean="0"/>
              <a:t>εμβιομηχανικής</a:t>
            </a:r>
            <a:r>
              <a:rPr lang="el-GR" altLang="el-GR" dirty="0" smtClean="0"/>
              <a:t> </a:t>
            </a:r>
            <a:r>
              <a:rPr lang="el-GR" altLang="el-GR" dirty="0"/>
              <a:t>ως </a:t>
            </a:r>
            <a:r>
              <a:rPr lang="el-GR" altLang="el-GR" dirty="0" smtClean="0"/>
              <a:t>επιστήμη 11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el-GR" altLang="el-GR" sz="2400" dirty="0"/>
              <a:t>Η </a:t>
            </a:r>
            <a:r>
              <a:rPr lang="el-GR" altLang="el-GR" sz="2400" b="1" dirty="0" err="1"/>
              <a:t>λειτουργικο</a:t>
            </a:r>
            <a:r>
              <a:rPr lang="el-GR" altLang="el-GR" sz="2400" b="1" dirty="0"/>
              <a:t>-ανατομική κατεύθυνση (</a:t>
            </a:r>
            <a:r>
              <a:rPr lang="en-US" altLang="el-GR" sz="2400" b="1" dirty="0" err="1"/>
              <a:t>Lesgaft</a:t>
            </a:r>
            <a:r>
              <a:rPr lang="en-US" altLang="el-GR" sz="2400" b="1" dirty="0"/>
              <a:t>, </a:t>
            </a:r>
            <a:r>
              <a:rPr lang="en-US" altLang="el-GR" sz="2400" b="1" dirty="0" err="1"/>
              <a:t>Sechenov</a:t>
            </a:r>
            <a:r>
              <a:rPr lang="en-US" altLang="el-GR" sz="2400" b="1" dirty="0"/>
              <a:t>, </a:t>
            </a:r>
            <a:r>
              <a:rPr lang="en-US" altLang="el-GR" sz="2400" b="1" dirty="0" err="1"/>
              <a:t>Ivanitskii</a:t>
            </a:r>
            <a:r>
              <a:rPr lang="en-US" altLang="el-GR" sz="2400" b="1" dirty="0"/>
              <a:t>)</a:t>
            </a:r>
            <a:r>
              <a:rPr lang="el-GR" altLang="el-GR" sz="2400" dirty="0"/>
              <a:t> χαρακτηρίζεται από την </a:t>
            </a:r>
            <a:r>
              <a:rPr lang="el-GR" altLang="el-GR" sz="2400" i="1" u="sng" dirty="0"/>
              <a:t>περιγραφική κυρίως ανάλυση των κινήσεων στις αρθρώσεις</a:t>
            </a:r>
            <a:r>
              <a:rPr lang="el-GR" altLang="el-GR" sz="2400" dirty="0"/>
              <a:t>, από τον καθορισμό της </a:t>
            </a:r>
            <a:r>
              <a:rPr lang="el-GR" altLang="el-GR" sz="2400" i="1" u="sng" dirty="0"/>
              <a:t>συμμετοχής των μυών</a:t>
            </a:r>
            <a:r>
              <a:rPr lang="el-GR" altLang="el-GR" sz="2400" dirty="0"/>
              <a:t> στη διατήρηση της θέσης των σωμάτων και στην κίνησή τους. </a:t>
            </a:r>
          </a:p>
          <a:p>
            <a:pPr algn="just">
              <a:lnSpc>
                <a:spcPct val="90000"/>
              </a:lnSpc>
            </a:pPr>
            <a:r>
              <a:rPr lang="el-GR" altLang="el-GR" sz="2400" dirty="0" smtClean="0"/>
              <a:t>Σήμερα </a:t>
            </a:r>
            <a:r>
              <a:rPr lang="el-GR" altLang="el-GR" sz="2400" dirty="0"/>
              <a:t>υπάρχει η </a:t>
            </a:r>
            <a:r>
              <a:rPr lang="el-GR" altLang="el-GR" sz="2400" i="1" u="sng" dirty="0" err="1"/>
              <a:t>ηλεκτρομυογραφία</a:t>
            </a:r>
            <a:r>
              <a:rPr lang="el-GR" altLang="el-GR" sz="2400" dirty="0"/>
              <a:t> που επιτρέπει τον </a:t>
            </a:r>
            <a:r>
              <a:rPr lang="el-GR" altLang="el-GR" sz="2400" i="1" u="sng" dirty="0"/>
              <a:t>προσδιορισμό του χρόνου</a:t>
            </a:r>
            <a:r>
              <a:rPr lang="el-GR" altLang="el-GR" sz="2400" u="sng" dirty="0"/>
              <a:t> </a:t>
            </a:r>
            <a:r>
              <a:rPr lang="el-GR" altLang="el-GR" sz="2400" dirty="0"/>
              <a:t>και του </a:t>
            </a:r>
            <a:r>
              <a:rPr lang="el-GR" altLang="el-GR" sz="2400" i="1" u="sng" dirty="0"/>
              <a:t>βαθμού συμμετοχής των μυών</a:t>
            </a:r>
            <a:r>
              <a:rPr lang="el-GR" altLang="el-GR" sz="2400" dirty="0"/>
              <a:t> στις κινήσεις, τη συμφωνία δράσης των διαφόρων μυών ή μυϊκών ομάδων. </a:t>
            </a:r>
          </a:p>
          <a:p>
            <a:pPr algn="just">
              <a:lnSpc>
                <a:spcPct val="90000"/>
              </a:lnSpc>
            </a:pPr>
            <a:r>
              <a:rPr lang="el-GR" altLang="el-GR" sz="2400" i="1" u="sng" dirty="0" smtClean="0"/>
              <a:t>Η </a:t>
            </a:r>
            <a:r>
              <a:rPr lang="el-GR" altLang="el-GR" sz="2400" i="1" u="sng" dirty="0"/>
              <a:t>γνώση των μορφολογικών χαρακτηριστικών των βιομηχανικών συστημάτων</a:t>
            </a:r>
            <a:r>
              <a:rPr lang="el-GR" altLang="el-GR" sz="2400" dirty="0"/>
              <a:t> εξασφαλίζει περισσότερο βαθιά και ορθή βάση της φυσικής και τεχνικής προετοιμασίας στη φυσική αγωγή και στον αθλητισμό.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933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Ανάπτυξη της </a:t>
            </a:r>
            <a:r>
              <a:rPr lang="el-GR" altLang="el-GR" dirty="0" err="1" smtClean="0"/>
              <a:t>εμβιομηχανικής</a:t>
            </a:r>
            <a:r>
              <a:rPr lang="el-GR" altLang="el-GR" dirty="0" smtClean="0"/>
              <a:t> </a:t>
            </a:r>
            <a:r>
              <a:rPr lang="el-GR" altLang="el-GR" dirty="0"/>
              <a:t>ως </a:t>
            </a:r>
            <a:r>
              <a:rPr lang="el-GR" altLang="el-GR" dirty="0" smtClean="0"/>
              <a:t>επιστήμη 12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/>
              <a:t>Η </a:t>
            </a:r>
            <a:r>
              <a:rPr lang="el-GR" altLang="el-GR" sz="2400" b="1" dirty="0"/>
              <a:t>φυσιολογική κατεύθυνση</a:t>
            </a:r>
            <a:r>
              <a:rPr lang="el-GR" altLang="el-GR" sz="2400" dirty="0"/>
              <a:t> επηρεασμένη από τις ιδέες της </a:t>
            </a:r>
            <a:r>
              <a:rPr lang="el-GR" altLang="el-GR" sz="2400" i="1" u="sng" dirty="0" err="1"/>
              <a:t>νευροφυσιολογίας</a:t>
            </a:r>
            <a:r>
              <a:rPr lang="el-GR" altLang="el-GR" sz="2400" u="sng" dirty="0"/>
              <a:t> </a:t>
            </a:r>
            <a:r>
              <a:rPr lang="el-GR" altLang="el-GR" sz="2400" b="1" dirty="0"/>
              <a:t>(</a:t>
            </a:r>
            <a:r>
              <a:rPr lang="en-US" altLang="el-GR" sz="2400" b="1" dirty="0" err="1"/>
              <a:t>Sechenov</a:t>
            </a:r>
            <a:r>
              <a:rPr lang="en-US" altLang="el-GR" sz="2400" b="1" dirty="0"/>
              <a:t>, Pavlov, </a:t>
            </a:r>
            <a:r>
              <a:rPr lang="en-US" altLang="el-GR" sz="2400" b="1" dirty="0" err="1"/>
              <a:t>Ouchtomskii</a:t>
            </a:r>
            <a:r>
              <a:rPr lang="en-US" altLang="el-GR" sz="2400" b="1" dirty="0"/>
              <a:t>, </a:t>
            </a:r>
            <a:r>
              <a:rPr lang="en-US" altLang="el-GR" sz="2400" b="1" dirty="0" err="1"/>
              <a:t>Anoxchin</a:t>
            </a:r>
            <a:r>
              <a:rPr lang="en-US" altLang="el-GR" sz="2400" b="1" dirty="0"/>
              <a:t>, Bernstein)</a:t>
            </a:r>
            <a:r>
              <a:rPr lang="en-US" altLang="el-GR" sz="2400" dirty="0"/>
              <a:t> </a:t>
            </a:r>
            <a:r>
              <a:rPr lang="el-GR" altLang="el-GR" sz="2400" dirty="0"/>
              <a:t>αποκαλύπτει την </a:t>
            </a:r>
            <a:r>
              <a:rPr lang="el-GR" altLang="el-GR" sz="2400" i="1" u="sng" dirty="0"/>
              <a:t>αντανακλαστική φύση των κινητικών ενεργειών</a:t>
            </a:r>
            <a:r>
              <a:rPr lang="el-GR" altLang="el-GR" sz="2400" dirty="0"/>
              <a:t> και το ρόλο των </a:t>
            </a:r>
            <a:r>
              <a:rPr lang="el-GR" altLang="el-GR" sz="2400" i="1" u="sng" dirty="0"/>
              <a:t>μηχανισμών της νευρικής ρύθμισης</a:t>
            </a:r>
            <a:r>
              <a:rPr lang="el-GR" altLang="el-GR" sz="2400" dirty="0"/>
              <a:t> στις αλληλεπιδράσεις του οργανισμού και του περιβάλλοντος. </a:t>
            </a:r>
          </a:p>
          <a:p>
            <a:endParaRPr lang="el-GR" altLang="el-GR" sz="2400" dirty="0"/>
          </a:p>
          <a:p>
            <a:r>
              <a:rPr lang="el-GR" altLang="el-GR" sz="2400" dirty="0"/>
              <a:t>Οι εκτεταμένες μελέτες των </a:t>
            </a:r>
            <a:r>
              <a:rPr lang="el-GR" altLang="el-GR" sz="2400" i="1" u="sng" dirty="0"/>
              <a:t>ρυθμιστικών μηχανισμών</a:t>
            </a:r>
            <a:r>
              <a:rPr lang="el-GR" altLang="el-GR" sz="2400" dirty="0"/>
              <a:t> του ΚΝΣ και του </a:t>
            </a:r>
            <a:r>
              <a:rPr lang="el-GR" altLang="el-GR" sz="2400" dirty="0" err="1"/>
              <a:t>νευρομυϊκού</a:t>
            </a:r>
            <a:r>
              <a:rPr lang="el-GR" altLang="el-GR" sz="2400" dirty="0"/>
              <a:t> μηχανισμού δίνουν την παράσταση της εξαιρετικής </a:t>
            </a:r>
            <a:r>
              <a:rPr lang="el-GR" altLang="el-GR" sz="2400" i="1" u="sng" dirty="0"/>
              <a:t>πολυπλοκότητας και της τελειοποίησης</a:t>
            </a:r>
            <a:r>
              <a:rPr lang="el-GR" altLang="el-GR" sz="2400" i="1" dirty="0"/>
              <a:t> των </a:t>
            </a:r>
            <a:r>
              <a:rPr lang="el-GR" altLang="el-GR" sz="2400" i="1" u="sng" dirty="0"/>
              <a:t>διαδικασιών διεύθυνσης</a:t>
            </a:r>
            <a:r>
              <a:rPr lang="el-GR" altLang="el-GR" sz="2400" dirty="0"/>
              <a:t> των κινήσεων.</a:t>
            </a:r>
            <a:endParaRPr lang="en-US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804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</a:t>
            </a:fld>
            <a:endParaRPr lang="el-GR" dirty="0"/>
          </a:p>
        </p:txBody>
      </p:sp>
      <p:pic>
        <p:nvPicPr>
          <p:cNvPr id="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916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Ο κινητικός μηχανισμός του </a:t>
            </a:r>
            <a:r>
              <a:rPr lang="el-GR" altLang="el-GR" dirty="0" smtClean="0"/>
              <a:t>ανθρώπου 1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923928" y="1680481"/>
            <a:ext cx="4762872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2400" dirty="0"/>
              <a:t>Η εκτέλεση μιας κίνησης βρίσκεται σε άμεση εξάρτηση με τη δομή και τις ιδιότητες του ανθρώπινου σώματος. </a:t>
            </a:r>
          </a:p>
          <a:p>
            <a:pPr>
              <a:lnSpc>
                <a:spcPct val="90000"/>
              </a:lnSpc>
            </a:pPr>
            <a:r>
              <a:rPr lang="el-GR" altLang="el-GR" sz="2400" dirty="0" smtClean="0"/>
              <a:t>Η </a:t>
            </a:r>
            <a:r>
              <a:rPr lang="el-GR" altLang="el-GR" sz="2400" dirty="0"/>
              <a:t>πολυπλοκότητα της κατασκευής και των λειτουργιών του σώματος καθιστά σύνθετες και πολύπλοκες και τις κινήσεις του.</a:t>
            </a:r>
          </a:p>
          <a:p>
            <a:pPr>
              <a:lnSpc>
                <a:spcPct val="90000"/>
              </a:lnSpc>
            </a:pPr>
            <a:r>
              <a:rPr lang="el-GR" altLang="el-GR" sz="2400" dirty="0" smtClean="0"/>
              <a:t>Η </a:t>
            </a:r>
            <a:r>
              <a:rPr lang="el-GR" altLang="el-GR" sz="2400" dirty="0" err="1" smtClean="0"/>
              <a:t>εμβιομηχανική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εξετάζει τον </a:t>
            </a:r>
            <a:r>
              <a:rPr lang="el-GR" altLang="el-GR" sz="2400" i="1" u="sng" dirty="0"/>
              <a:t>κινητικό μηχανισμό</a:t>
            </a:r>
            <a:r>
              <a:rPr lang="el-GR" altLang="el-GR" sz="2400" dirty="0"/>
              <a:t> του ανθρώπου </a:t>
            </a:r>
            <a:r>
              <a:rPr lang="el-GR" altLang="el-GR" sz="2400" i="1" u="sng" dirty="0"/>
              <a:t>ως πιο απλοποιημένο μοντέλο</a:t>
            </a:r>
            <a:r>
              <a:rPr lang="el-GR" altLang="el-GR" sz="2400" dirty="0"/>
              <a:t> του σώματος.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27" y="1916832"/>
            <a:ext cx="3193098" cy="386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28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Ο κινητικός μηχανισμός του ανθρώπου </a:t>
            </a:r>
            <a:r>
              <a:rPr lang="el-GR" altLang="el-GR" dirty="0" smtClean="0"/>
              <a:t>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l-GR" altLang="el-GR" sz="2400" dirty="0"/>
              <a:t>Ο κινητικός μηχανισμός περιλαμβάνει </a:t>
            </a:r>
          </a:p>
          <a:p>
            <a:pPr>
              <a:lnSpc>
                <a:spcPct val="80000"/>
              </a:lnSpc>
            </a:pPr>
            <a:r>
              <a:rPr lang="el-GR" altLang="el-GR" sz="2400" b="1" i="1" u="sng" dirty="0"/>
              <a:t>τους μυς (ενεργητικό μέρος-δυνάμεις),</a:t>
            </a:r>
            <a:r>
              <a:rPr lang="el-GR" altLang="el-GR" sz="2400" b="1" dirty="0"/>
              <a:t> </a:t>
            </a:r>
          </a:p>
          <a:p>
            <a:pPr>
              <a:lnSpc>
                <a:spcPct val="80000"/>
              </a:lnSpc>
            </a:pPr>
            <a:r>
              <a:rPr lang="el-GR" altLang="el-GR" sz="2400" b="1" i="1" u="sng" dirty="0"/>
              <a:t>τα οστά και τις αρθρώσεις (παθητικό μέρος-μοχλοί).</a:t>
            </a:r>
          </a:p>
          <a:p>
            <a:pPr>
              <a:lnSpc>
                <a:spcPct val="80000"/>
              </a:lnSpc>
            </a:pPr>
            <a:r>
              <a:rPr lang="el-GR" altLang="el-GR" sz="2400" dirty="0" smtClean="0"/>
              <a:t> </a:t>
            </a:r>
            <a:r>
              <a:rPr lang="el-GR" altLang="el-GR" sz="2400" dirty="0"/>
              <a:t>Ο μηχανισμός αυτός εντάσσεται σε ένα σύνθετο σύστημα μελέτης των κινήσεων του ανθρώπου (</a:t>
            </a:r>
            <a:r>
              <a:rPr lang="el-GR" altLang="el-GR" sz="2400" b="1" dirty="0"/>
              <a:t>βιομηχανικό σύστημα</a:t>
            </a:r>
            <a:r>
              <a:rPr lang="el-GR" altLang="el-GR" sz="2400" dirty="0"/>
              <a:t>) που περιλαμβάνει 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l-GR" sz="2400" dirty="0"/>
              <a:t> </a:t>
            </a:r>
            <a:endParaRPr lang="el-GR" altLang="el-GR" sz="2400" dirty="0" smtClean="0"/>
          </a:p>
          <a:p>
            <a:pPr>
              <a:lnSpc>
                <a:spcPct val="80000"/>
              </a:lnSpc>
            </a:pPr>
            <a:r>
              <a:rPr lang="el-GR" altLang="el-GR" sz="2400" b="1" i="1" u="sng" dirty="0" smtClean="0"/>
              <a:t>την πηγή ενέργειας,</a:t>
            </a:r>
          </a:p>
          <a:p>
            <a:pPr>
              <a:lnSpc>
                <a:spcPct val="80000"/>
              </a:lnSpc>
            </a:pPr>
            <a:r>
              <a:rPr lang="el-GR" altLang="el-GR" sz="2400" b="1" i="1" u="sng" dirty="0" smtClean="0"/>
              <a:t>τον </a:t>
            </a:r>
            <a:r>
              <a:rPr lang="el-GR" altLang="el-GR" sz="2400" b="1" i="1" u="sng" dirty="0"/>
              <a:t>κινητικό μηχανισμό, </a:t>
            </a:r>
          </a:p>
          <a:p>
            <a:pPr>
              <a:lnSpc>
                <a:spcPct val="80000"/>
              </a:lnSpc>
            </a:pPr>
            <a:r>
              <a:rPr lang="el-GR" altLang="el-GR" sz="2400" b="1" i="1" u="sng" dirty="0"/>
              <a:t>το αντικείμενο της κίνησης </a:t>
            </a:r>
          </a:p>
          <a:p>
            <a:pPr>
              <a:lnSpc>
                <a:spcPct val="80000"/>
              </a:lnSpc>
            </a:pPr>
            <a:r>
              <a:rPr lang="el-GR" altLang="el-GR" sz="2400" b="1" i="1" u="sng" dirty="0"/>
              <a:t>το σύστημα διεύθυνσής τους</a:t>
            </a:r>
            <a:r>
              <a:rPr lang="el-GR" altLang="el-GR" sz="2400" i="1" dirty="0"/>
              <a:t> (όργανα ελέγχου: εγκέφαλος, </a:t>
            </a:r>
            <a:r>
              <a:rPr lang="el-GR" altLang="el-GR" sz="2400" i="1" dirty="0" err="1"/>
              <a:t>νεύρα,αισθητήρια</a:t>
            </a:r>
            <a:r>
              <a:rPr lang="el-GR" altLang="el-GR" sz="2400" i="1" dirty="0"/>
              <a:t>  όργανα</a:t>
            </a:r>
            <a:r>
              <a:rPr lang="el-GR" altLang="el-GR" sz="2400" i="1" dirty="0" smtClean="0"/>
              <a:t>)</a:t>
            </a:r>
            <a:endParaRPr lang="en-US" altLang="el-GR" sz="1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007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Ο κινητικός μηχανισμός του ανθρώπου 3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el-GR" altLang="el-GR" sz="2400" b="1" dirty="0"/>
              <a:t>Ο κινητικός μηχανισμός του ανθρώπου διαφέρει σημαντικά από τους κινητικούς μηχανισμούς και τις μηχανές παραγωγής έργου γιατί η λειτουργία του υπόκειται σε διαρκείς μεταβολές. </a:t>
            </a:r>
          </a:p>
          <a:p>
            <a:pPr algn="just">
              <a:lnSpc>
                <a:spcPct val="80000"/>
              </a:lnSpc>
            </a:pPr>
            <a:r>
              <a:rPr lang="el-GR" altLang="el-GR" sz="2400" i="1" u="sng" dirty="0"/>
              <a:t>Βελτιώνεται δομικά και λειτουργικά με τη φυσική δραστηριότητα</a:t>
            </a:r>
            <a:r>
              <a:rPr lang="el-GR" altLang="el-GR" sz="2400" dirty="0"/>
              <a:t> , ενώ παρουσιάζει </a:t>
            </a:r>
            <a:r>
              <a:rPr lang="el-GR" altLang="el-GR" sz="2400" i="1" u="sng" dirty="0"/>
              <a:t>εκφυλιστικά φαινόμενα στην απραξία.</a:t>
            </a:r>
            <a:r>
              <a:rPr lang="el-GR" altLang="el-GR" sz="2400" dirty="0"/>
              <a:t> Το αντίθετο συμβαίνει με τις μηχανές.</a:t>
            </a:r>
          </a:p>
          <a:p>
            <a:pPr algn="just">
              <a:lnSpc>
                <a:spcPct val="80000"/>
              </a:lnSpc>
            </a:pPr>
            <a:r>
              <a:rPr lang="el-GR" altLang="el-GR" sz="2400" dirty="0"/>
              <a:t>Επίσης η μηχανή είναι κατασκευασμένη ώστε το κάθε μέρος της να εκτελεί μια ορισμένη κίνηση με τον ίδιο πάντα τρόπο. Από την άλλη ο κινητικός μηχανισμός του ανθρώπου έχει απεριόριστες δυνατότητες εκτέλεσης διαφορετικών κινήσεων. Όμως</a:t>
            </a:r>
            <a:r>
              <a:rPr lang="el-GR" altLang="el-GR" sz="2400" i="1" u="sng" dirty="0"/>
              <a:t> εκτελεί με ακρίβεια κάποιον κινητικό στόχο</a:t>
            </a:r>
            <a:r>
              <a:rPr lang="el-GR" altLang="el-GR" sz="2400" dirty="0"/>
              <a:t> με ορισμένες κάθε φορά κινήσεις.</a:t>
            </a:r>
          </a:p>
          <a:p>
            <a:pPr>
              <a:lnSpc>
                <a:spcPct val="80000"/>
              </a:lnSpc>
            </a:pPr>
            <a:r>
              <a:rPr lang="el-GR" altLang="el-GR" sz="2400" dirty="0" smtClean="0"/>
              <a:t>Διαφορά </a:t>
            </a:r>
            <a:r>
              <a:rPr lang="el-GR" altLang="el-GR" sz="2400" dirty="0"/>
              <a:t>υπάρχει επίσης και λόγω της αντανακλαστικής φύσης των κινητικών ενεργειών του ανθρώπου (εξαρτημένα και μη αντανακλαστικά).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636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Αντικείμενο μελέτης της </a:t>
            </a:r>
            <a:r>
              <a:rPr lang="el-GR" altLang="el-GR" dirty="0" err="1" smtClean="0"/>
              <a:t>εμβιομηχανικής</a:t>
            </a:r>
            <a:r>
              <a:rPr lang="el-GR" altLang="el-GR" dirty="0" smtClean="0"/>
              <a:t> 1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el-GR" altLang="el-GR" sz="2400" dirty="0"/>
              <a:t>Οι </a:t>
            </a:r>
            <a:r>
              <a:rPr lang="el-GR" altLang="el-GR" sz="2400" i="1" u="sng" dirty="0"/>
              <a:t>κινήσεις</a:t>
            </a:r>
            <a:r>
              <a:rPr lang="el-GR" altLang="el-GR" sz="2400" dirty="0"/>
              <a:t> του ανθρώπου συνήθως διακρίνονται σε :</a:t>
            </a:r>
          </a:p>
          <a:p>
            <a:pPr algn="just">
              <a:lnSpc>
                <a:spcPct val="80000"/>
              </a:lnSpc>
            </a:pPr>
            <a:endParaRPr lang="el-GR" altLang="el-GR" sz="2400" dirty="0"/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altLang="el-GR" sz="2400" b="1" dirty="0"/>
              <a:t>α) κινήσεις της </a:t>
            </a:r>
            <a:r>
              <a:rPr lang="el-GR" altLang="el-GR" sz="2400" b="1" i="1" u="sng" dirty="0"/>
              <a:t>καθημερινότητας</a:t>
            </a:r>
            <a:r>
              <a:rPr lang="el-GR" altLang="el-GR" sz="2400" b="1" dirty="0"/>
              <a:t>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altLang="el-GR" sz="2400" b="1" dirty="0"/>
              <a:t>β) κινήσεις </a:t>
            </a:r>
            <a:r>
              <a:rPr lang="el-GR" altLang="el-GR" sz="2400" b="1" i="1" u="sng" dirty="0"/>
              <a:t>παραγωγής</a:t>
            </a:r>
            <a:r>
              <a:rPr lang="el-GR" altLang="el-GR" sz="2400" b="1" dirty="0"/>
              <a:t>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altLang="el-GR" sz="2400" b="1" dirty="0"/>
              <a:t>γ) κινήσεις των </a:t>
            </a:r>
            <a:r>
              <a:rPr lang="el-GR" altLang="el-GR" sz="2400" b="1" i="1" u="sng" dirty="0"/>
              <a:t>αναπήρων</a:t>
            </a:r>
            <a:r>
              <a:rPr lang="el-GR" altLang="el-GR" sz="2400" b="1" dirty="0"/>
              <a:t> και κινήσεις </a:t>
            </a:r>
            <a:r>
              <a:rPr lang="el-GR" altLang="el-GR" sz="2400" b="1" i="1" u="sng" dirty="0"/>
              <a:t>αποκατάστασης τραυμάτων</a:t>
            </a:r>
            <a:endParaRPr lang="el-GR" altLang="el-GR" sz="2400" b="1" dirty="0"/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altLang="el-GR" sz="2400" b="1" dirty="0"/>
              <a:t>δ) κινήσεις προς εκπλήρωση </a:t>
            </a:r>
            <a:r>
              <a:rPr lang="el-GR" altLang="el-GR" sz="2400" b="1" i="1" u="sng" dirty="0"/>
              <a:t>αθλητικών στόχων</a:t>
            </a:r>
            <a:endParaRPr lang="el-GR" altLang="el-GR" sz="2400" b="1" dirty="0"/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altLang="el-GR" sz="2400" b="1" dirty="0"/>
              <a:t>ε) κινήσεις σε </a:t>
            </a:r>
            <a:r>
              <a:rPr lang="el-GR" altLang="el-GR" sz="2400" b="1" i="1" u="sng" dirty="0"/>
              <a:t>συνθήκες έλλειψης βαρύτητας</a:t>
            </a:r>
            <a:r>
              <a:rPr lang="el-GR" altLang="el-GR" sz="2400" dirty="0"/>
              <a:t> (διαστημικές συνθήκες, </a:t>
            </a:r>
            <a:r>
              <a:rPr lang="el-GR" altLang="el-GR" sz="2400" dirty="0" err="1"/>
              <a:t>κλπ</a:t>
            </a:r>
            <a:r>
              <a:rPr lang="el-GR" altLang="el-GR" sz="2400" dirty="0"/>
              <a:t>).</a:t>
            </a:r>
          </a:p>
          <a:p>
            <a:pPr algn="just">
              <a:lnSpc>
                <a:spcPct val="80000"/>
              </a:lnSpc>
            </a:pPr>
            <a:endParaRPr lang="el-GR" altLang="el-GR" sz="2400" dirty="0"/>
          </a:p>
          <a:p>
            <a:pPr algn="just">
              <a:lnSpc>
                <a:spcPct val="80000"/>
              </a:lnSpc>
            </a:pPr>
            <a:r>
              <a:rPr lang="el-GR" altLang="el-GR" sz="2400" dirty="0" err="1"/>
              <a:t>Mπορούν</a:t>
            </a:r>
            <a:r>
              <a:rPr lang="el-GR" altLang="el-GR" sz="2400" dirty="0"/>
              <a:t> να αποτελέσουν στον ένα ή στον άλλο βαθμό </a:t>
            </a:r>
            <a:r>
              <a:rPr lang="el-GR" altLang="el-GR" sz="2400" i="1" u="sng" dirty="0"/>
              <a:t>αντικείμενο μελέτης</a:t>
            </a:r>
            <a:r>
              <a:rPr lang="el-GR" altLang="el-GR" sz="2400" dirty="0"/>
              <a:t> της </a:t>
            </a:r>
            <a:r>
              <a:rPr lang="el-GR" altLang="el-GR" sz="2400" dirty="0" err="1" smtClean="0"/>
              <a:t>εμβιομηχανικής</a:t>
            </a:r>
            <a:r>
              <a:rPr lang="el-GR" altLang="el-GR" sz="2400" dirty="0"/>
              <a:t>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66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Αντικείμενο μελέτης της </a:t>
            </a:r>
            <a:r>
              <a:rPr lang="el-GR" altLang="el-GR" dirty="0" err="1" smtClean="0"/>
              <a:t>εμβιομηχανικής</a:t>
            </a:r>
            <a:r>
              <a:rPr lang="el-GR" altLang="el-GR" dirty="0" smtClean="0"/>
              <a:t> 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/>
              <a:t>Συνήθως ο άνθρωπος δεν εκτελεί άσκοπες κινήσεις. Όλη </a:t>
            </a:r>
            <a:r>
              <a:rPr lang="el-GR" altLang="el-GR" sz="2400" i="1" u="sng" dirty="0"/>
              <a:t>η κινητική δραστηριότητά του είναι συνειδητή και σκόπιμη (</a:t>
            </a:r>
            <a:r>
              <a:rPr lang="el-GR" altLang="el-GR" sz="2400" i="1" u="sng" dirty="0" err="1"/>
              <a:t>στοχευμένη</a:t>
            </a:r>
            <a:r>
              <a:rPr lang="el-GR" altLang="el-GR" sz="2400" i="1" u="sng" dirty="0"/>
              <a:t>).</a:t>
            </a:r>
            <a:r>
              <a:rPr lang="el-GR" altLang="el-GR" sz="2400" dirty="0"/>
              <a:t> </a:t>
            </a:r>
          </a:p>
          <a:p>
            <a:endParaRPr lang="el-GR" altLang="el-GR" sz="2400" dirty="0"/>
          </a:p>
          <a:p>
            <a:r>
              <a:rPr lang="el-GR" altLang="el-GR" sz="2400" dirty="0"/>
              <a:t>Ο άνθρωπος θέτει κάποιο σκοπό, καθορίζει τον τρόπο επίτευξής του και σε εξάρτηση από αυτόν εκτελεί  τις αντίστοιχες κινήσεις, τις οποίες διαρκώς </a:t>
            </a:r>
            <a:r>
              <a:rPr lang="el-GR" altLang="el-GR" sz="2400" i="1" u="sng" dirty="0"/>
              <a:t>ρυθμίζει.</a:t>
            </a:r>
            <a:r>
              <a:rPr lang="el-GR" altLang="el-GR" sz="2400" dirty="0"/>
              <a:t> </a:t>
            </a:r>
          </a:p>
          <a:p>
            <a:endParaRPr lang="el-GR" altLang="el-GR" sz="2400" dirty="0"/>
          </a:p>
          <a:p>
            <a:r>
              <a:rPr lang="el-GR" altLang="el-GR" sz="2400" dirty="0"/>
              <a:t>Έτσι όλες του </a:t>
            </a:r>
            <a:r>
              <a:rPr lang="el-GR" altLang="el-GR" sz="2400" i="1" u="sng" dirty="0"/>
              <a:t>οι κινητικές ενέργειες (δραστηριότητες) αλληλοσυνδέονται και απαρτίζουν ένα οργανωμένο σύνολο</a:t>
            </a:r>
            <a:r>
              <a:rPr lang="el-GR" altLang="el-GR" sz="2400" dirty="0"/>
              <a:t>.</a:t>
            </a:r>
            <a:endParaRPr lang="en-US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516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Αντικείμενο μελέτης της </a:t>
            </a:r>
            <a:r>
              <a:rPr lang="el-GR" altLang="el-GR" dirty="0" err="1" smtClean="0"/>
              <a:t>εμβιομηχανικής</a:t>
            </a:r>
            <a:r>
              <a:rPr lang="el-GR" altLang="el-GR" dirty="0" smtClean="0"/>
              <a:t> 3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l-GR" altLang="el-GR" sz="2400" dirty="0"/>
              <a:t>Σε εξάρτηση από τον τιθέμενο στόχο προς εκπλήρωση οι κινητικές ενέργειες του ανθρώπου μπορούν να χωριστούν σε δύο ομάδες</a:t>
            </a:r>
            <a:r>
              <a:rPr lang="el-GR" altLang="el-GR" sz="2400" dirty="0" smtClean="0"/>
              <a:t>:</a:t>
            </a:r>
            <a:endParaRPr lang="el-GR" altLang="el-GR" sz="2400" dirty="0"/>
          </a:p>
          <a:p>
            <a:pPr algn="just"/>
            <a:r>
              <a:rPr lang="el-GR" altLang="el-GR" sz="2400" dirty="0" smtClean="0"/>
              <a:t>Η </a:t>
            </a:r>
            <a:r>
              <a:rPr lang="el-GR" altLang="el-GR" sz="2400" dirty="0"/>
              <a:t>πρώτη ομάδα κινήσεων αφορά στις κινήσεις που αποσκοπούν στη διατήρηση της θέσης των μελών του σώματος μεταξύ τους ή ολόκληρου του σώματος σε σχέση με τον περιβάλλοντα χώρο </a:t>
            </a:r>
            <a:r>
              <a:rPr lang="el-GR" altLang="el-GR" sz="2400" b="1" dirty="0"/>
              <a:t>(</a:t>
            </a:r>
            <a:r>
              <a:rPr lang="el-GR" altLang="el-GR" sz="2400" b="1" i="1" u="sng" dirty="0"/>
              <a:t>στατικές ασκήσεις</a:t>
            </a:r>
            <a:r>
              <a:rPr lang="el-GR" altLang="el-GR" sz="2400" b="1" dirty="0"/>
              <a:t>).</a:t>
            </a:r>
            <a:r>
              <a:rPr lang="el-GR" altLang="el-GR" sz="2400" dirty="0"/>
              <a:t> </a:t>
            </a:r>
          </a:p>
          <a:p>
            <a:pPr algn="just"/>
            <a:r>
              <a:rPr lang="el-GR" altLang="el-GR" sz="2400" dirty="0" smtClean="0"/>
              <a:t>Η </a:t>
            </a:r>
            <a:r>
              <a:rPr lang="el-GR" altLang="el-GR" sz="2400" dirty="0"/>
              <a:t>δεύτερη ομάδα αφορά στις κινήσεις που αποσκοπούν στην αλλαγή της θέσης των μελών του σώματος ή ολόκληρου του σώματος σε σχέση με το περιβάλλον </a:t>
            </a:r>
            <a:r>
              <a:rPr lang="el-GR" altLang="el-GR" sz="2400" b="1" dirty="0"/>
              <a:t>(</a:t>
            </a:r>
            <a:r>
              <a:rPr lang="el-GR" altLang="el-GR" sz="2400" b="1" i="1" u="sng" dirty="0"/>
              <a:t>δυναμικές ασκήσεις</a:t>
            </a:r>
            <a:r>
              <a:rPr lang="el-GR" altLang="el-GR" sz="2400" b="1" dirty="0"/>
              <a:t>).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3894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Αντικείμενο μελέτης της </a:t>
            </a:r>
            <a:r>
              <a:rPr lang="el-GR" altLang="el-GR" dirty="0" err="1" smtClean="0"/>
              <a:t>εμβιομηχανικής</a:t>
            </a:r>
            <a:r>
              <a:rPr lang="el-GR" altLang="el-GR" dirty="0" smtClean="0"/>
              <a:t> 4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/>
              <a:t>Ανεξάρτητα από την ομάδα στην οποία ανήκει μια κίνηση, πάντα απαιτεί την ενεργή συμμετοχή του κινητικού μηχανισμού του ανθρώπου και πρωτίστως του μυϊκού συστήματος. Έτσι μπορούμε να πούμε ότι η </a:t>
            </a:r>
            <a:r>
              <a:rPr lang="el-GR" altLang="el-GR" sz="2400" dirty="0" err="1" smtClean="0"/>
              <a:t>εμβιομηχανική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μελετά την ενεργή δραστηριότητα του κινητικού μηχανισμού του ανθρώπου.</a:t>
            </a:r>
          </a:p>
          <a:p>
            <a:r>
              <a:rPr lang="el-GR" altLang="el-GR" sz="2400" dirty="0" smtClean="0"/>
              <a:t>Η </a:t>
            </a:r>
            <a:r>
              <a:rPr lang="el-GR" altLang="el-GR" sz="2400" dirty="0" err="1" smtClean="0"/>
              <a:t>εμβιομηχανική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ανάλογα με το χαρακτήρα της κινητικής δραστηριότητας διακρίνεται στη </a:t>
            </a:r>
            <a:r>
              <a:rPr lang="el-GR" altLang="el-GR" sz="2400" b="1" dirty="0"/>
              <a:t>γενική </a:t>
            </a:r>
            <a:r>
              <a:rPr lang="el-GR" altLang="el-GR" sz="2400" b="1" dirty="0" err="1" smtClean="0"/>
              <a:t>εμβιομηχανική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(εξετάζει τις </a:t>
            </a:r>
            <a:r>
              <a:rPr lang="el-GR" altLang="el-GR" sz="2400" i="1" u="sng" dirty="0"/>
              <a:t>γενικές νομοτέλειες</a:t>
            </a:r>
            <a:r>
              <a:rPr lang="el-GR" altLang="el-GR" sz="2400" dirty="0"/>
              <a:t> κάτω από τις οποίες διεξάγονται οι κινήσεις) και στους </a:t>
            </a:r>
            <a:r>
              <a:rPr lang="el-GR" altLang="el-GR" sz="2400" b="1" dirty="0"/>
              <a:t>επιμέρους κλάδους της </a:t>
            </a:r>
            <a:r>
              <a:rPr lang="el-GR" altLang="el-GR" sz="2400" b="1" dirty="0" err="1" smtClean="0"/>
              <a:t>εμβιομηχανικής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(εξετάζουν τα </a:t>
            </a:r>
            <a:r>
              <a:rPr lang="el-GR" altLang="el-GR" sz="2400" i="1" u="sng" dirty="0"/>
              <a:t>ιδιαίτερα χαρακτηριστικά των κινήσεων</a:t>
            </a:r>
            <a:r>
              <a:rPr lang="el-GR" altLang="el-GR" sz="2400" dirty="0"/>
              <a:t> σε εξάρτηση από το χαρακτήρα και το σκοπό τους).</a:t>
            </a:r>
          </a:p>
          <a:p>
            <a:pPr algn="just"/>
            <a:endParaRPr lang="el-GR" altLang="el-GR" sz="24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236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Αντικείμενο μελέτης της </a:t>
            </a:r>
            <a:r>
              <a:rPr lang="el-GR" altLang="el-GR" dirty="0" err="1" smtClean="0"/>
              <a:t>εμβιομηχανικής</a:t>
            </a:r>
            <a:r>
              <a:rPr lang="el-GR" altLang="el-GR" dirty="0" smtClean="0"/>
              <a:t> 5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2400" dirty="0"/>
              <a:t>Ιδιαίτερο ενδιαφέρον παρουσιάζει η </a:t>
            </a:r>
            <a:r>
              <a:rPr lang="el-GR" altLang="el-GR" sz="2400" b="1" dirty="0"/>
              <a:t>αθλητική </a:t>
            </a:r>
            <a:r>
              <a:rPr lang="el-GR" altLang="el-GR" sz="2400" b="1" dirty="0" err="1" smtClean="0"/>
              <a:t>εμβιομηχανική</a:t>
            </a:r>
            <a:r>
              <a:rPr lang="el-GR" altLang="el-GR" sz="2400" b="1" dirty="0"/>
              <a:t>.</a:t>
            </a:r>
            <a:r>
              <a:rPr lang="el-GR" altLang="el-GR" sz="2400" dirty="0"/>
              <a:t> </a:t>
            </a:r>
          </a:p>
          <a:p>
            <a:pPr>
              <a:lnSpc>
                <a:spcPct val="90000"/>
              </a:lnSpc>
            </a:pPr>
            <a:r>
              <a:rPr lang="el-GR" altLang="el-GR" sz="2400" i="1" u="sng" dirty="0" smtClean="0"/>
              <a:t>Βασικός </a:t>
            </a:r>
            <a:r>
              <a:rPr lang="el-GR" altLang="el-GR" sz="2400" i="1" u="sng" dirty="0"/>
              <a:t>της στόχος είναι η επεξεργασία των επιστημονικών βάσεων της αθλητικής τεχνικής με σκοπό την αποτελεσματική εφαρμογή των δυνάμεων προς εκπλήρωση του τιθέμενου κινητικού στόχου.</a:t>
            </a:r>
            <a:r>
              <a:rPr lang="el-GR" altLang="el-GR" sz="2400" dirty="0"/>
              <a:t> </a:t>
            </a:r>
            <a:endParaRPr lang="en-US" altLang="el-GR" sz="2400" dirty="0"/>
          </a:p>
          <a:p>
            <a:pPr>
              <a:lnSpc>
                <a:spcPct val="90000"/>
              </a:lnSpc>
            </a:pPr>
            <a:r>
              <a:rPr lang="el-GR" altLang="el-GR" sz="2400" dirty="0" smtClean="0"/>
              <a:t>Ο </a:t>
            </a:r>
            <a:r>
              <a:rPr lang="el-GR" altLang="el-GR" sz="2400" dirty="0"/>
              <a:t>καθορισμός </a:t>
            </a:r>
            <a:r>
              <a:rPr lang="el-GR" altLang="el-GR" sz="2400" i="1" u="sng" dirty="0"/>
              <a:t>της αποτελεσματικότητας των εφαρμοζόμενων δυνάμεων</a:t>
            </a:r>
            <a:r>
              <a:rPr lang="el-GR" altLang="el-GR" sz="2400" dirty="0"/>
              <a:t> γίνεται στη βάση της </a:t>
            </a:r>
            <a:r>
              <a:rPr lang="el-GR" altLang="el-GR" sz="2400" i="1" u="sng" dirty="0"/>
              <a:t>αντιπαράθεσης της </a:t>
            </a:r>
            <a:r>
              <a:rPr lang="el-GR" altLang="el-GR" sz="2400" i="1" u="sng" dirty="0" err="1"/>
              <a:t>δαπανούμενης</a:t>
            </a:r>
            <a:r>
              <a:rPr lang="el-GR" altLang="el-GR" sz="2400" i="1" u="sng" dirty="0"/>
              <a:t> ενέργειας</a:t>
            </a:r>
            <a:r>
              <a:rPr lang="el-GR" altLang="el-GR" sz="2400" dirty="0"/>
              <a:t> και </a:t>
            </a:r>
            <a:r>
              <a:rPr lang="el-GR" altLang="el-GR" sz="2400" i="1" u="sng" dirty="0"/>
              <a:t>του λαμβανόμενου αποτελέσματος.</a:t>
            </a:r>
            <a:r>
              <a:rPr lang="el-GR" altLang="el-GR" sz="2400" dirty="0"/>
              <a:t> </a:t>
            </a:r>
          </a:p>
          <a:p>
            <a:pPr>
              <a:lnSpc>
                <a:spcPct val="90000"/>
              </a:lnSpc>
            </a:pPr>
            <a:r>
              <a:rPr lang="el-GR" altLang="el-GR" sz="2400" dirty="0" smtClean="0"/>
              <a:t>Με </a:t>
            </a:r>
            <a:r>
              <a:rPr lang="el-GR" altLang="el-GR" sz="2400" dirty="0"/>
              <a:t>άλλα λόγια, ο προβληματισμός στρέφεται γύρω από τη </a:t>
            </a:r>
            <a:r>
              <a:rPr lang="el-GR" altLang="el-GR" sz="2400" i="1" u="sng" dirty="0"/>
              <a:t>μεγιστοποίηση του αποτελέσματος</a:t>
            </a:r>
            <a:r>
              <a:rPr lang="el-GR" altLang="el-GR" sz="2400" dirty="0"/>
              <a:t> στην προσπάθεια του αθλητή ή γύρω από την </a:t>
            </a:r>
            <a:r>
              <a:rPr lang="el-GR" altLang="el-GR" sz="2400" i="1" u="sng" dirty="0"/>
              <a:t>επίτευξη του επιθυμητού αποτελέσματος</a:t>
            </a:r>
            <a:r>
              <a:rPr lang="el-GR" altLang="el-GR" sz="2400" dirty="0"/>
              <a:t> με τη μικρότερη προσπάθεια (ενεργειακή δαπάνη).</a:t>
            </a:r>
          </a:p>
          <a:p>
            <a:pPr algn="just"/>
            <a:endParaRPr lang="el-GR" altLang="el-GR" sz="24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652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Επιμέρους στόχοι της αθλητικής </a:t>
            </a:r>
            <a:r>
              <a:rPr lang="el-GR" altLang="el-GR" dirty="0" err="1" smtClean="0"/>
              <a:t>εμβιομηχανικής</a:t>
            </a:r>
            <a:r>
              <a:rPr lang="el-GR" altLang="el-GR" dirty="0" smtClean="0"/>
              <a:t> 1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l-GR" altLang="el-GR" sz="2400" dirty="0"/>
              <a:t>α) Μελέτη της δομής, των ιδιοτήτων και των κινητικών λειτουργιών του σώματος του αθλητή.</a:t>
            </a:r>
          </a:p>
          <a:p>
            <a:pPr algn="just"/>
            <a:endParaRPr lang="el-GR" altLang="el-GR" sz="2400" dirty="0"/>
          </a:p>
          <a:p>
            <a:pPr algn="just"/>
            <a:r>
              <a:rPr lang="el-GR" altLang="el-GR" sz="2400" dirty="0"/>
              <a:t>β) Καθορισμός της </a:t>
            </a:r>
            <a:r>
              <a:rPr lang="el-GR" altLang="el-GR" sz="2400" dirty="0" err="1"/>
              <a:t>σκοπιμότερης</a:t>
            </a:r>
            <a:r>
              <a:rPr lang="el-GR" altLang="el-GR" sz="2400" dirty="0"/>
              <a:t> αθλητικής τεχνικής του συγκεκριμένου κάθε φορά αθλητή, δηλαδή της αποτελεσματικότερης επίλυσης (εκπλήρωσης) του κινητικού στόχου του. Η αποτελεσματικότητα καθορίζεται από τις </a:t>
            </a:r>
            <a:r>
              <a:rPr lang="el-GR" altLang="el-GR" sz="2400" dirty="0" err="1"/>
              <a:t>βιοκινητικές</a:t>
            </a:r>
            <a:r>
              <a:rPr lang="el-GR" altLang="el-GR" sz="2400" dirty="0"/>
              <a:t> ιδιαιτερότητες του κινητικού μηχανισμού του αθλητή, και την αξιολογούμε πάντα υπό το πρίσμα της συμφωνίας των μηχανικών χαρακτηριστικών της κίνησης με τους φυσικούς νόμους.</a:t>
            </a:r>
          </a:p>
          <a:p>
            <a:pPr algn="just"/>
            <a:endParaRPr lang="el-GR" altLang="el-GR" sz="24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516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Επιμέρους στόχοι της αθλητικής </a:t>
            </a:r>
            <a:r>
              <a:rPr lang="el-GR" altLang="el-GR" dirty="0" err="1" smtClean="0"/>
              <a:t>εμβιομηχανικής</a:t>
            </a:r>
            <a:r>
              <a:rPr lang="el-GR" altLang="el-GR" dirty="0" smtClean="0"/>
              <a:t> 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2400" dirty="0"/>
              <a:t>γ) Γενίκευση των εξαγόμενων συμπερασμάτων για τη </a:t>
            </a:r>
            <a:r>
              <a:rPr lang="el-GR" altLang="el-GR" sz="2400" dirty="0" err="1"/>
              <a:t>σκοπιμότερη</a:t>
            </a:r>
            <a:r>
              <a:rPr lang="el-GR" altLang="el-GR" sz="2400" dirty="0"/>
              <a:t> τεχνική των διαφόρων αγωνισμάτων, για την καθιέρωση των αρχών της αποτελεσματικότητας των εφαρμοζόμενων δυνάμεων σε κάθε αγώνισμα.</a:t>
            </a:r>
          </a:p>
          <a:p>
            <a:pPr>
              <a:lnSpc>
                <a:spcPct val="90000"/>
              </a:lnSpc>
            </a:pPr>
            <a:r>
              <a:rPr lang="el-GR" altLang="el-GR" sz="2400" dirty="0" smtClean="0"/>
              <a:t>δ</a:t>
            </a:r>
            <a:r>
              <a:rPr lang="el-GR" altLang="el-GR" sz="2400" dirty="0"/>
              <a:t>) Καθιέρωση νέων μεθόδων και βελτίωση των ήδη υπαρχόντων </a:t>
            </a:r>
            <a:r>
              <a:rPr lang="el-GR" altLang="el-GR" sz="2400" dirty="0" err="1" smtClean="0"/>
              <a:t>εμβιομηχανικών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μεθόδων έρευνας.</a:t>
            </a:r>
          </a:p>
          <a:p>
            <a:pPr>
              <a:lnSpc>
                <a:spcPct val="90000"/>
              </a:lnSpc>
            </a:pPr>
            <a:r>
              <a:rPr lang="el-GR" altLang="el-GR" sz="2400" dirty="0" smtClean="0"/>
              <a:t>ε</a:t>
            </a:r>
            <a:r>
              <a:rPr lang="el-GR" altLang="el-GR" sz="2400" dirty="0"/>
              <a:t>) Ανάπτυξη ειδικών </a:t>
            </a:r>
            <a:r>
              <a:rPr lang="el-GR" altLang="el-GR" sz="2400" dirty="0" err="1" smtClean="0"/>
              <a:t>εμβιομηχανικών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μεθόδων γρήγορης και έγκαιρης πληροφόρησης στην προπόνηση (</a:t>
            </a:r>
            <a:r>
              <a:rPr lang="el-GR" altLang="el-GR" sz="2400" dirty="0" err="1"/>
              <a:t>επανατροφοδότηση</a:t>
            </a:r>
            <a:r>
              <a:rPr lang="el-GR" altLang="el-GR" sz="2400" dirty="0"/>
              <a:t>).</a:t>
            </a:r>
          </a:p>
          <a:p>
            <a:pPr>
              <a:lnSpc>
                <a:spcPct val="90000"/>
              </a:lnSpc>
            </a:pPr>
            <a:r>
              <a:rPr lang="el-GR" altLang="el-GR" sz="2400" dirty="0" smtClean="0"/>
              <a:t>ζ</a:t>
            </a:r>
            <a:r>
              <a:rPr lang="el-GR" altLang="el-GR" sz="2400" dirty="0"/>
              <a:t>) Καθορισμός των </a:t>
            </a:r>
            <a:r>
              <a:rPr lang="el-GR" altLang="el-GR" sz="2400" dirty="0" err="1" smtClean="0"/>
              <a:t>εμβιομηχανικών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βάσεων των ειδικών ασκήσεων, με τη βοήθεια των οποίων βελτιώνονται οι ατομικές ιδιότητες της φυσικής κατάστασης του αθλητή.</a:t>
            </a:r>
          </a:p>
          <a:p>
            <a:pPr algn="just"/>
            <a:endParaRPr lang="el-GR" altLang="el-GR" sz="24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006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</a:t>
            </a:r>
            <a:r>
              <a:rPr lang="el-GR" sz="2400" b="1" smtClean="0"/>
              <a:t>Πανεπιστημίου Θεσσαλίας</a:t>
            </a:r>
            <a:r>
              <a:rPr lang="el-GR" sz="2400" smtClean="0"/>
              <a:t>» </a:t>
            </a:r>
            <a:r>
              <a:rPr lang="el-GR" sz="2400" dirty="0" smtClean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Εφαρμογές 1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27611"/>
            <a:ext cx="8229600" cy="64807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FontTx/>
              <a:buNone/>
            </a:pPr>
            <a:r>
              <a:rPr lang="el-GR" altLang="el-GR" sz="2400" b="1" dirty="0"/>
              <a:t>Ανάλυση και προσδιορισμός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el-GR" altLang="el-GR" sz="2400" b="1" dirty="0"/>
              <a:t>της αποτελεσματικότερης αθλητικής τεχνικής</a:t>
            </a:r>
          </a:p>
          <a:p>
            <a:pPr algn="just"/>
            <a:endParaRPr lang="el-GR" altLang="el-GR" sz="24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12" y="2441761"/>
            <a:ext cx="2693304" cy="177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hlink"/>
                  </a:outerShdw>
                </a:effectLst>
              </a14:hiddenEffects>
            </a:ext>
          </a:extLst>
        </p:spPr>
      </p:pic>
      <p:pic>
        <p:nvPicPr>
          <p:cNvPr id="8" name="Picture 10" descr="auto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73" y="4467789"/>
            <a:ext cx="2736075" cy="212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650022"/>
              </p:ext>
            </p:extLst>
          </p:nvPr>
        </p:nvGraphicFramePr>
        <p:xfrm>
          <a:off x="4572000" y="2341352"/>
          <a:ext cx="3600400" cy="1880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Bitmap Image" r:id="rId6" imgW="20352381" imgH="10631384" progId="Paint.Picture">
                  <p:embed/>
                </p:oleObj>
              </mc:Choice>
              <mc:Fallback>
                <p:oleObj name="Bitmap Image" r:id="rId6" imgW="20352381" imgH="1063138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341352"/>
                        <a:ext cx="3600400" cy="18805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628621"/>
              </p:ext>
            </p:extLst>
          </p:nvPr>
        </p:nvGraphicFramePr>
        <p:xfrm>
          <a:off x="5004048" y="4337916"/>
          <a:ext cx="2684375" cy="2273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Bitmap Image" r:id="rId8" imgW="13533333" imgH="11457143" progId="Paint.Picture">
                  <p:embed/>
                </p:oleObj>
              </mc:Choice>
              <mc:Fallback>
                <p:oleObj name="Bitmap Image" r:id="rId8" imgW="13533333" imgH="114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4337916"/>
                        <a:ext cx="2684375" cy="2273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70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Εφαρμογές 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27611"/>
            <a:ext cx="8229600" cy="64807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FontTx/>
              <a:buNone/>
            </a:pPr>
            <a:r>
              <a:rPr lang="el-GR" altLang="el-GR" sz="2400" b="1" dirty="0"/>
              <a:t>Αθλητικός εξοπλισμός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el-GR" altLang="el-GR" sz="2400" b="1" dirty="0"/>
              <a:t>Αποκατάσταση του ανθρώπινου κινητικού μηχανισμού</a:t>
            </a:r>
          </a:p>
          <a:p>
            <a:pPr algn="just"/>
            <a:endParaRPr lang="el-GR" altLang="el-GR" sz="24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29844"/>
            <a:ext cx="2121191" cy="165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 descr="sa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64" y="4737466"/>
            <a:ext cx="2087562" cy="111918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303" y="2587014"/>
            <a:ext cx="4103687" cy="128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149725"/>
            <a:ext cx="1158875" cy="25654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hlink"/>
                  </a:outerShdw>
                </a:effectLst>
              </a14:hiddenEffects>
            </a:ext>
          </a:extLst>
        </p:spPr>
      </p:pic>
      <p:pic>
        <p:nvPicPr>
          <p:cNvPr id="16" name="Picture 10" descr="Flexfoo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633461"/>
            <a:ext cx="3815853" cy="18784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Flexfoo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437063"/>
            <a:ext cx="4214812" cy="207486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50" y="2272082"/>
            <a:ext cx="1355725" cy="27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90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Θέματα για συζήτηση ή μελέτη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/>
              <a:t>Επιλέξτε δύο αθλήματα ή αγωνίσματα στα οποία πιστεύετε ότι η </a:t>
            </a:r>
            <a:r>
              <a:rPr lang="el-GR" altLang="el-GR" sz="2400" dirty="0" err="1" smtClean="0"/>
              <a:t>εμβιομηχανική</a:t>
            </a:r>
            <a:r>
              <a:rPr lang="el-GR" altLang="el-GR" sz="2400" dirty="0" smtClean="0"/>
              <a:t> μπορεί </a:t>
            </a:r>
            <a:r>
              <a:rPr lang="el-GR" altLang="el-GR" sz="2400" dirty="0"/>
              <a:t>να συνεισφέρει σημαντικά στη βελτίωση των επιδόσεων και δύο άλλα στα οποία δεν μπορεί να συνεισφέρει σε σημαντικό βαθμό.</a:t>
            </a:r>
          </a:p>
          <a:p>
            <a:endParaRPr lang="el-GR" altLang="el-GR" sz="2400" dirty="0"/>
          </a:p>
          <a:p>
            <a:r>
              <a:rPr lang="el-GR" altLang="el-GR" sz="2400" dirty="0"/>
              <a:t>Η πρόοδος στην τεχνολογία σε τι βαθμό πιστεύετε ότι βοηθά στην ανάπτυξη μιας επιστήμης όπως η </a:t>
            </a:r>
            <a:r>
              <a:rPr lang="el-GR" altLang="el-GR" sz="2400" dirty="0" err="1"/>
              <a:t>εμβιομηχανική</a:t>
            </a:r>
            <a:r>
              <a:rPr lang="el-GR" altLang="el-GR" sz="2400" dirty="0"/>
              <a:t> </a:t>
            </a:r>
            <a:r>
              <a:rPr lang="el-GR" altLang="el-GR" sz="2400" dirty="0" smtClean="0"/>
              <a:t>; </a:t>
            </a:r>
            <a:r>
              <a:rPr lang="el-GR" altLang="el-GR" sz="2400" dirty="0"/>
              <a:t>Δικαιολογήστε την άποψή σας.</a:t>
            </a:r>
          </a:p>
          <a:p>
            <a:endParaRPr lang="el-GR" altLang="el-GR" sz="2400" dirty="0"/>
          </a:p>
          <a:p>
            <a:r>
              <a:rPr lang="el-GR" altLang="el-GR" sz="2400" dirty="0"/>
              <a:t>Επιλέξτε ένα άθλημα. Σε ποιους από τους παράγοντες της δομής της επίδοσης μπορούν να βρουν εφαρμογή τα πορίσματα της </a:t>
            </a:r>
            <a:r>
              <a:rPr lang="el-GR" altLang="el-GR" sz="2400" dirty="0" err="1" smtClean="0"/>
              <a:t>εμβιομηχανικής</a:t>
            </a:r>
            <a:r>
              <a:rPr lang="el-GR" altLang="el-GR" sz="2400" dirty="0" smtClean="0"/>
              <a:t>;</a:t>
            </a:r>
            <a:endParaRPr lang="el-GR" altLang="el-GR" sz="2400" dirty="0"/>
          </a:p>
          <a:p>
            <a:pPr algn="just"/>
            <a:endParaRPr lang="el-GR" altLang="el-GR" sz="24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954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Βιβλιογραφία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altLang="el-GR" sz="2000" b="1" dirty="0"/>
              <a:t>Κόλλιας Η. (1997). </a:t>
            </a:r>
            <a:r>
              <a:rPr lang="el-GR" altLang="el-GR" sz="2000" b="1" i="1" dirty="0" err="1"/>
              <a:t>Βιοκινητική</a:t>
            </a:r>
            <a:r>
              <a:rPr lang="el-GR" altLang="el-GR" sz="2000" b="1" i="1" dirty="0"/>
              <a:t> της αθλητικής κίνησης</a:t>
            </a:r>
            <a:r>
              <a:rPr lang="el-GR" altLang="el-GR" sz="2000" b="1" dirty="0"/>
              <a:t>. Θεσσαλονίκη.</a:t>
            </a:r>
          </a:p>
          <a:p>
            <a:pPr>
              <a:spcBef>
                <a:spcPts val="0"/>
              </a:spcBef>
            </a:pPr>
            <a:r>
              <a:rPr lang="el-GR" altLang="el-GR" sz="2000" b="1" dirty="0"/>
              <a:t>Τσαρούχας Λ. (1983) Βιομηχανική αθλητικών κινήσεων, Αθήνα.</a:t>
            </a:r>
          </a:p>
          <a:p>
            <a:pPr>
              <a:spcBef>
                <a:spcPts val="0"/>
              </a:spcBef>
            </a:pPr>
            <a:r>
              <a:rPr lang="el-GR" altLang="el-GR" sz="2000" b="1" dirty="0"/>
              <a:t>Φωτεινόπουλος Β. </a:t>
            </a:r>
            <a:r>
              <a:rPr lang="el-GR" altLang="el-GR" sz="2000" b="1" i="1" dirty="0"/>
              <a:t>Μηχανική.</a:t>
            </a:r>
            <a:r>
              <a:rPr lang="el-GR" altLang="el-GR" sz="2000" b="1" dirty="0"/>
              <a:t> Εκδόσεις Βλάσση, Αθήνα.</a:t>
            </a:r>
            <a:endParaRPr lang="en-US" altLang="el-GR" sz="2000" b="1" dirty="0"/>
          </a:p>
          <a:p>
            <a:pPr>
              <a:spcBef>
                <a:spcPts val="0"/>
              </a:spcBef>
            </a:pPr>
            <a:r>
              <a:rPr lang="en-US" altLang="el-GR" sz="2000" b="1" dirty="0"/>
              <a:t>Baumann W. (1996). </a:t>
            </a:r>
            <a:r>
              <a:rPr lang="el-GR" altLang="el-GR" sz="2000" b="1" i="1" dirty="0"/>
              <a:t>Βασικές αρχές της βιομηχανικής των αθλητικών κινήσεων.</a:t>
            </a:r>
            <a:r>
              <a:rPr lang="el-GR" altLang="el-GR" sz="2000" b="1" dirty="0"/>
              <a:t> Εκδόσεις Σάλτο, Θεσσαλονίκη.</a:t>
            </a:r>
            <a:endParaRPr lang="en-US" altLang="el-GR" sz="2000" b="1" dirty="0"/>
          </a:p>
          <a:p>
            <a:pPr>
              <a:spcBef>
                <a:spcPts val="0"/>
              </a:spcBef>
            </a:pPr>
            <a:r>
              <a:rPr lang="en-US" altLang="el-GR" sz="2000" b="1" dirty="0"/>
              <a:t>Abernethy B., Kippers V., Mackinnon L.T., Neal R.J., </a:t>
            </a:r>
            <a:r>
              <a:rPr lang="en-US" altLang="el-GR" sz="2000" b="1" dirty="0" err="1"/>
              <a:t>Hanrahan</a:t>
            </a:r>
            <a:r>
              <a:rPr lang="en-US" altLang="el-GR" sz="2000" b="1" dirty="0"/>
              <a:t> S. (1997). The Biophysical Foundations of Human Movement. Human Kinetics, Champaign, IL.</a:t>
            </a:r>
          </a:p>
          <a:p>
            <a:pPr>
              <a:spcBef>
                <a:spcPts val="0"/>
              </a:spcBef>
            </a:pPr>
            <a:r>
              <a:rPr lang="en-US" altLang="el-GR" sz="2000" b="1" dirty="0"/>
              <a:t>Adrian M.J., Cooper J.M. (1995). </a:t>
            </a:r>
            <a:r>
              <a:rPr lang="en-US" altLang="el-GR" sz="2000" b="1" i="1" dirty="0"/>
              <a:t>Biomechanics of Human Movement.</a:t>
            </a:r>
            <a:r>
              <a:rPr lang="en-US" altLang="el-GR" sz="2000" b="1" dirty="0"/>
              <a:t> Brown &amp; Benchmark Publishers, IA, USA.</a:t>
            </a:r>
          </a:p>
          <a:p>
            <a:pPr>
              <a:spcBef>
                <a:spcPts val="0"/>
              </a:spcBef>
            </a:pPr>
            <a:r>
              <a:rPr lang="en-US" altLang="el-GR" sz="2000" b="1" dirty="0"/>
              <a:t>Cavanagh P.R. (1990). </a:t>
            </a:r>
            <a:r>
              <a:rPr lang="en-US" altLang="el-GR" sz="2000" b="1" i="1" dirty="0" err="1"/>
              <a:t>Biomechnics</a:t>
            </a:r>
            <a:r>
              <a:rPr lang="en-US" altLang="el-GR" sz="2000" b="1" i="1" dirty="0"/>
              <a:t> of Distance Running.</a:t>
            </a:r>
            <a:r>
              <a:rPr lang="en-US" altLang="el-GR" sz="2000" b="1" dirty="0"/>
              <a:t> Human Kinetics, Champaign, IL.</a:t>
            </a:r>
          </a:p>
          <a:p>
            <a:pPr>
              <a:spcBef>
                <a:spcPts val="0"/>
              </a:spcBef>
            </a:pPr>
            <a:r>
              <a:rPr lang="en-US" altLang="el-GR" sz="2000" b="1" dirty="0"/>
              <a:t>Hall S.J. (1995). </a:t>
            </a:r>
            <a:r>
              <a:rPr lang="en-US" altLang="el-GR" sz="2000" b="1" i="1" dirty="0"/>
              <a:t>Basic Biomechanics. </a:t>
            </a:r>
            <a:r>
              <a:rPr lang="en-US" altLang="el-GR" sz="2000" b="1" dirty="0"/>
              <a:t>McGraw-Hill Companies, USA.</a:t>
            </a:r>
          </a:p>
          <a:p>
            <a:pPr>
              <a:spcBef>
                <a:spcPts val="0"/>
              </a:spcBef>
            </a:pPr>
            <a:r>
              <a:rPr lang="en-US" altLang="el-GR" sz="2000" b="1" dirty="0"/>
              <a:t>Hamill J., </a:t>
            </a:r>
            <a:r>
              <a:rPr lang="en-US" altLang="el-GR" sz="2000" b="1" dirty="0" err="1"/>
              <a:t>Knutzen</a:t>
            </a:r>
            <a:r>
              <a:rPr lang="en-US" altLang="el-GR" sz="2000" b="1" dirty="0"/>
              <a:t> K.M. (1995). </a:t>
            </a:r>
            <a:r>
              <a:rPr lang="en-US" altLang="el-GR" sz="2000" b="1" i="1" dirty="0"/>
              <a:t>Biomechanical Basis of Human Movement.</a:t>
            </a:r>
            <a:r>
              <a:rPr lang="en-US" altLang="el-GR" sz="2000" b="1" dirty="0"/>
              <a:t> Williams &amp; Wilkins, PA, USA.</a:t>
            </a:r>
            <a:endParaRPr lang="el-GR" altLang="el-GR" sz="2000" b="1" dirty="0"/>
          </a:p>
          <a:p>
            <a:pPr algn="just"/>
            <a:endParaRPr lang="el-GR" altLang="el-GR" sz="24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327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755576" y="3831723"/>
            <a:ext cx="7776864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718258"/>
            <a:ext cx="3240360" cy="7712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pic>
            <p:nvPicPr>
              <p:cNvPr id="15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1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53" y="5607262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14" y="590702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 smtClean="0"/>
              <a:t>Σκοπός </a:t>
            </a:r>
            <a:r>
              <a:rPr lang="el-GR" dirty="0"/>
              <a:t>της </a:t>
            </a:r>
            <a:r>
              <a:rPr lang="el-GR" dirty="0" smtClean="0"/>
              <a:t>ενότητας είναι </a:t>
            </a:r>
            <a:r>
              <a:rPr lang="el-GR" dirty="0"/>
              <a:t>η γνωριμία με το αντικείμενο και το περιεχόμενο της επιστήμης της </a:t>
            </a:r>
            <a:r>
              <a:rPr lang="el-GR" dirty="0" err="1" smtClean="0"/>
              <a:t>εμβιομηχανικής</a:t>
            </a:r>
            <a:r>
              <a:rPr lang="el-GR" dirty="0" smtClean="0"/>
              <a:t> </a:t>
            </a:r>
            <a:r>
              <a:rPr lang="el-GR" dirty="0"/>
              <a:t>και ειδικότερα της αθλητικής </a:t>
            </a:r>
            <a:r>
              <a:rPr lang="el-GR" dirty="0" err="1" smtClean="0"/>
              <a:t>εμβιομηχανικής</a:t>
            </a:r>
            <a:r>
              <a:rPr lang="el-GR" dirty="0" smtClean="0"/>
              <a:t>, καθώς και η γνωριμία με τους σημαντικούς σταθμούς στην εξέλιξή της ως επιστήμη.</a:t>
            </a:r>
            <a:endParaRPr lang="el-GR" dirty="0"/>
          </a:p>
          <a:p>
            <a:pPr marL="0"/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/>
              <a:t>Ορισμός της </a:t>
            </a:r>
            <a:r>
              <a:rPr lang="el-GR" dirty="0" err="1" smtClean="0"/>
              <a:t>εμβιομηχανικής</a:t>
            </a:r>
            <a:endParaRPr lang="el-GR" dirty="0"/>
          </a:p>
          <a:p>
            <a:r>
              <a:rPr lang="el-GR" dirty="0" smtClean="0"/>
              <a:t>Ανάπτυξη της </a:t>
            </a:r>
            <a:r>
              <a:rPr lang="el-GR" dirty="0" err="1" smtClean="0"/>
              <a:t>εμβιομηχανικής</a:t>
            </a:r>
            <a:r>
              <a:rPr lang="el-GR" dirty="0" smtClean="0"/>
              <a:t> ως επιστήμη</a:t>
            </a:r>
          </a:p>
          <a:p>
            <a:pPr lvl="0"/>
            <a:r>
              <a:rPr lang="el-GR" dirty="0" smtClean="0"/>
              <a:t>Ο </a:t>
            </a:r>
            <a:r>
              <a:rPr lang="el-GR" dirty="0"/>
              <a:t>κινητικός μηχανισμός του ανθρώπου</a:t>
            </a:r>
          </a:p>
          <a:p>
            <a:pPr lvl="0"/>
            <a:r>
              <a:rPr lang="el-GR" dirty="0"/>
              <a:t>Αντικείμενο μελέτης της </a:t>
            </a:r>
            <a:r>
              <a:rPr lang="el-GR" dirty="0" err="1"/>
              <a:t>εμβιομηχανικής</a:t>
            </a:r>
            <a:endParaRPr lang="el-GR" dirty="0"/>
          </a:p>
          <a:p>
            <a:pPr lvl="0"/>
            <a:r>
              <a:rPr lang="el-GR" dirty="0" smtClean="0"/>
              <a:t>Επιμέρους </a:t>
            </a:r>
            <a:r>
              <a:rPr lang="el-GR" dirty="0"/>
              <a:t>στόχοι της </a:t>
            </a:r>
            <a:r>
              <a:rPr lang="el-GR" dirty="0" smtClean="0"/>
              <a:t>αθλητικής </a:t>
            </a:r>
            <a:r>
              <a:rPr lang="el-GR" dirty="0" err="1" smtClean="0"/>
              <a:t>εμβιομηχανικής</a:t>
            </a:r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Ορισμός 1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l-GR" altLang="el-GR" sz="2800" dirty="0"/>
              <a:t>Η </a:t>
            </a:r>
            <a:r>
              <a:rPr lang="el-GR" altLang="el-GR" sz="2800" dirty="0" err="1" smtClean="0"/>
              <a:t>εμβιομηχανική</a:t>
            </a:r>
            <a:r>
              <a:rPr lang="el-GR" altLang="el-GR" sz="2800" dirty="0" smtClean="0"/>
              <a:t> διεθνώς ονομάζεται </a:t>
            </a:r>
            <a:r>
              <a:rPr lang="el-GR" altLang="el-GR" sz="2800" b="1" dirty="0" err="1" smtClean="0"/>
              <a:t>biomechanics</a:t>
            </a:r>
            <a:r>
              <a:rPr lang="el-GR" altLang="el-GR" sz="2800" dirty="0" smtClean="0"/>
              <a:t> </a:t>
            </a:r>
            <a:endParaRPr lang="el-GR" altLang="el-GR" sz="2800" dirty="0"/>
          </a:p>
          <a:p>
            <a:pPr algn="just"/>
            <a:r>
              <a:rPr lang="el-GR" altLang="el-GR" sz="2800" dirty="0" smtClean="0"/>
              <a:t>Στο </a:t>
            </a:r>
            <a:r>
              <a:rPr lang="el-GR" altLang="el-GR" sz="2800" b="1" dirty="0"/>
              <a:t>«</a:t>
            </a:r>
            <a:r>
              <a:rPr lang="el-GR" altLang="el-GR" sz="2800" b="1" dirty="0" err="1"/>
              <a:t>Dornamd’s</a:t>
            </a:r>
            <a:r>
              <a:rPr lang="el-GR" altLang="el-GR" sz="2800" b="1" dirty="0"/>
              <a:t> </a:t>
            </a:r>
            <a:r>
              <a:rPr lang="el-GR" altLang="el-GR" sz="2800" b="1" dirty="0" err="1"/>
              <a:t>Illustrated</a:t>
            </a:r>
            <a:r>
              <a:rPr lang="el-GR" altLang="el-GR" sz="2800" b="1" dirty="0"/>
              <a:t> </a:t>
            </a:r>
            <a:r>
              <a:rPr lang="el-GR" altLang="el-GR" sz="2800" b="1" dirty="0" err="1"/>
              <a:t>Medical</a:t>
            </a:r>
            <a:r>
              <a:rPr lang="el-GR" altLang="el-GR" sz="2800" b="1" dirty="0"/>
              <a:t> </a:t>
            </a:r>
            <a:r>
              <a:rPr lang="el-GR" altLang="el-GR" sz="2800" b="1" dirty="0" err="1"/>
              <a:t>Dictionary</a:t>
            </a:r>
            <a:r>
              <a:rPr lang="el-GR" altLang="el-GR" sz="2800" b="1" dirty="0"/>
              <a:t>»</a:t>
            </a:r>
            <a:r>
              <a:rPr lang="el-GR" altLang="el-GR" sz="2800" dirty="0"/>
              <a:t> :</a:t>
            </a:r>
          </a:p>
          <a:p>
            <a:pPr algn="just">
              <a:buFontTx/>
              <a:buNone/>
            </a:pPr>
            <a:r>
              <a:rPr lang="el-GR" altLang="el-GR" sz="2800" dirty="0"/>
              <a:t> </a:t>
            </a:r>
            <a:r>
              <a:rPr lang="en-US" altLang="el-GR" sz="2800" dirty="0"/>
              <a:t>  </a:t>
            </a:r>
            <a:r>
              <a:rPr lang="el-GR" altLang="el-GR" sz="2800" dirty="0" smtClean="0"/>
              <a:t>«</a:t>
            </a:r>
            <a:r>
              <a:rPr lang="el-GR" altLang="el-GR" sz="2800" dirty="0" err="1" smtClean="0"/>
              <a:t>Εμβιομηχανική</a:t>
            </a:r>
            <a:r>
              <a:rPr lang="el-GR" altLang="el-GR" sz="2800" dirty="0" smtClean="0"/>
              <a:t> </a:t>
            </a:r>
            <a:r>
              <a:rPr lang="el-GR" altLang="el-GR" sz="2800" dirty="0"/>
              <a:t>είναι η </a:t>
            </a:r>
            <a:r>
              <a:rPr lang="el-GR" altLang="el-GR" sz="2800" b="1" i="1" dirty="0"/>
              <a:t>εφαρμογή των νόμων της μηχανικής στα βιολογικά συστήματα</a:t>
            </a:r>
            <a:r>
              <a:rPr lang="el-GR" altLang="el-GR" sz="2800" dirty="0"/>
              <a:t> και ειδικότερα στο κινητικό σύστημα του ανθρώπινου σώματος». </a:t>
            </a:r>
          </a:p>
          <a:p>
            <a:pPr algn="just"/>
            <a:r>
              <a:rPr lang="el-GR" altLang="el-GR" sz="2800" dirty="0" smtClean="0"/>
              <a:t>H </a:t>
            </a:r>
            <a:r>
              <a:rPr lang="el-GR" altLang="el-GR" sz="2800" dirty="0" err="1" smtClean="0"/>
              <a:t>εμβιομηχανική</a:t>
            </a:r>
            <a:r>
              <a:rPr lang="el-GR" altLang="el-GR" sz="2800" b="1" i="1" dirty="0" smtClean="0"/>
              <a:t> </a:t>
            </a:r>
            <a:r>
              <a:rPr lang="el-GR" altLang="el-GR" sz="2800" b="1" i="1" dirty="0"/>
              <a:t>εξετάζει την κίνηση των μελών του σώματος, ή και του ίδιου του σώματος ως ολότητα</a:t>
            </a:r>
            <a:r>
              <a:rPr lang="el-GR" altLang="el-GR" sz="2800" dirty="0"/>
              <a:t>, υπό το πρίσμα των φυσικών νόμων και ειδικότερα των νόμων της κλασικής μηχανικής.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Ορισμός 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2800" b="1" dirty="0" smtClean="0"/>
              <a:t>Η Αθλητική </a:t>
            </a:r>
            <a:r>
              <a:rPr lang="el-GR" altLang="el-GR" sz="2800" b="1" dirty="0" err="1" smtClean="0"/>
              <a:t>εμβιομηχανική</a:t>
            </a:r>
            <a:r>
              <a:rPr lang="el-GR" altLang="el-GR" sz="2800" dirty="0" smtClean="0"/>
              <a:t> </a:t>
            </a:r>
            <a:r>
              <a:rPr lang="el-GR" altLang="el-GR" sz="2800" dirty="0"/>
              <a:t>(ή </a:t>
            </a:r>
            <a:r>
              <a:rPr lang="el-GR" altLang="el-GR" sz="2800" dirty="0" err="1" smtClean="0"/>
              <a:t>εμβιομηχανική</a:t>
            </a:r>
            <a:r>
              <a:rPr lang="el-GR" altLang="el-GR" sz="2800" dirty="0" smtClean="0"/>
              <a:t> </a:t>
            </a:r>
            <a:r>
              <a:rPr lang="el-GR" altLang="el-GR" sz="2800" dirty="0"/>
              <a:t>των αθλητικών κινήσεων) εξετάζει και ερευνά </a:t>
            </a:r>
            <a:r>
              <a:rPr lang="el-GR" altLang="el-GR" sz="2800" b="1" i="1" dirty="0"/>
              <a:t>τις κινήσεις του σώματος που σχετίζονται με την αθλητική προσπάθεια.</a:t>
            </a:r>
          </a:p>
          <a:p>
            <a:pPr>
              <a:lnSpc>
                <a:spcPct val="90000"/>
              </a:lnSpc>
            </a:pPr>
            <a:endParaRPr lang="el-GR" altLang="el-GR" sz="2800" b="1" i="1" dirty="0"/>
          </a:p>
          <a:p>
            <a:pPr>
              <a:lnSpc>
                <a:spcPct val="90000"/>
              </a:lnSpc>
            </a:pPr>
            <a:r>
              <a:rPr lang="el-GR" altLang="el-GR" sz="2800" dirty="0" smtClean="0"/>
              <a:t>Πολλοί </a:t>
            </a:r>
            <a:r>
              <a:rPr lang="el-GR" altLang="el-GR" sz="2800" dirty="0"/>
              <a:t>χρησιμοποιούν τον όρο </a:t>
            </a:r>
            <a:r>
              <a:rPr lang="el-GR" altLang="el-GR" sz="2800" b="1" dirty="0"/>
              <a:t>«κινησιολογία» </a:t>
            </a:r>
            <a:r>
              <a:rPr lang="el-GR" altLang="el-GR" sz="2800" dirty="0"/>
              <a:t>(αποδίδει κυρίως το αντικείμενο μελέτης της </a:t>
            </a:r>
            <a:r>
              <a:rPr lang="el-GR" altLang="el-GR" sz="2800" b="1" i="1" dirty="0"/>
              <a:t>λειτουργικής ανατομίας</a:t>
            </a:r>
            <a:r>
              <a:rPr lang="el-GR" altLang="el-GR" sz="2800" b="1" dirty="0"/>
              <a:t>).</a:t>
            </a:r>
          </a:p>
          <a:p>
            <a:pPr>
              <a:lnSpc>
                <a:spcPct val="90000"/>
              </a:lnSpc>
            </a:pPr>
            <a:endParaRPr lang="el-GR" altLang="el-GR" sz="2800" b="1" dirty="0"/>
          </a:p>
          <a:p>
            <a:pPr>
              <a:lnSpc>
                <a:spcPct val="90000"/>
              </a:lnSpc>
            </a:pPr>
            <a:r>
              <a:rPr lang="el-GR" altLang="el-GR" sz="2800" dirty="0" smtClean="0"/>
              <a:t>Πριν από λίγα χρόνια ιδρύθηκε και </a:t>
            </a:r>
            <a:r>
              <a:rPr lang="el-GR" altLang="el-GR" sz="2800" dirty="0"/>
              <a:t>η ΕΛ.ΕΜΒΙΟ (η ελληνική εταιρεία </a:t>
            </a:r>
            <a:r>
              <a:rPr lang="el-GR" altLang="el-GR" sz="2800" dirty="0" err="1"/>
              <a:t>εμβιομηχανικής</a:t>
            </a:r>
            <a:r>
              <a:rPr lang="el-GR" altLang="el-GR" sz="2800" dirty="0"/>
              <a:t>).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1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Ανάπτυξη της </a:t>
            </a:r>
            <a:r>
              <a:rPr lang="el-GR" altLang="el-GR" dirty="0" err="1" smtClean="0"/>
              <a:t>εμβιομηχανικής</a:t>
            </a:r>
            <a:r>
              <a:rPr lang="el-GR" altLang="el-GR" dirty="0" smtClean="0"/>
              <a:t> </a:t>
            </a:r>
            <a:r>
              <a:rPr lang="el-GR" altLang="el-GR" dirty="0"/>
              <a:t>ως </a:t>
            </a:r>
            <a:r>
              <a:rPr lang="el-GR" altLang="el-GR" dirty="0" smtClean="0"/>
              <a:t>επιστήμη 1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l-GR" altLang="el-GR" sz="2400" dirty="0"/>
              <a:t>Ενδιαφέρον για τη </a:t>
            </a:r>
            <a:r>
              <a:rPr lang="el-GR" altLang="el-GR" sz="2400" i="1" u="sng" dirty="0"/>
              <a:t>μελέτη της κίνησης των ζωντανών οργανισμών</a:t>
            </a:r>
            <a:r>
              <a:rPr lang="el-GR" altLang="el-GR" sz="2400" dirty="0"/>
              <a:t> παρουσιάζεται από τους αρχαίους χρόνους. </a:t>
            </a:r>
          </a:p>
          <a:p>
            <a:pPr algn="just">
              <a:lnSpc>
                <a:spcPct val="80000"/>
              </a:lnSpc>
            </a:pPr>
            <a:r>
              <a:rPr lang="el-GR" altLang="el-GR" sz="2400" dirty="0" smtClean="0"/>
              <a:t>Οι </a:t>
            </a:r>
            <a:r>
              <a:rPr lang="el-GR" altLang="el-GR" sz="2400" dirty="0"/>
              <a:t>αρχαίοι Έλληνες φυσικοί φιλόσοφοι και ειδικότερα ο </a:t>
            </a:r>
            <a:r>
              <a:rPr lang="el-GR" altLang="el-GR" sz="2400" b="1" dirty="0"/>
              <a:t>Αριστοτέλης (384-322 π.Χ.)</a:t>
            </a:r>
            <a:r>
              <a:rPr lang="el-GR" altLang="el-GR" sz="2400" dirty="0"/>
              <a:t> ενδιαφέρθηκαν για τη </a:t>
            </a:r>
            <a:r>
              <a:rPr lang="el-GR" altLang="el-GR" sz="2400" b="1" i="1" dirty="0"/>
              <a:t>μηχανική της κίνησης των ζώων και του ανθρώπου</a:t>
            </a:r>
            <a:r>
              <a:rPr lang="el-GR" altLang="el-GR" sz="2400" b="1" dirty="0"/>
              <a:t>. </a:t>
            </a:r>
          </a:p>
          <a:p>
            <a:pPr algn="just">
              <a:lnSpc>
                <a:spcPct val="80000"/>
              </a:lnSpc>
            </a:pPr>
            <a:r>
              <a:rPr lang="el-GR" altLang="el-GR" sz="2400" dirty="0" smtClean="0"/>
              <a:t>Ο </a:t>
            </a:r>
            <a:r>
              <a:rPr lang="el-GR" altLang="el-GR" sz="2400" dirty="0"/>
              <a:t>Αριστοτέλης </a:t>
            </a:r>
            <a:r>
              <a:rPr lang="el-GR" altLang="el-GR" sz="2400" i="1" u="sng" dirty="0"/>
              <a:t>ανέπτυξε κάποιες αρχές της κίνησης</a:t>
            </a:r>
            <a:r>
              <a:rPr lang="el-GR" altLang="el-GR" sz="2400" dirty="0"/>
              <a:t> βασιζόμενος στις παρατηρήσεις του και σε λογικούς συλλογισμούς. </a:t>
            </a:r>
          </a:p>
          <a:p>
            <a:pPr algn="just">
              <a:lnSpc>
                <a:spcPct val="80000"/>
              </a:lnSpc>
            </a:pPr>
            <a:r>
              <a:rPr lang="el-GR" altLang="el-GR" sz="2400" dirty="0" smtClean="0"/>
              <a:t> </a:t>
            </a:r>
            <a:r>
              <a:rPr lang="el-GR" altLang="el-GR" sz="2400" dirty="0" err="1"/>
              <a:t>Yποστήριξε</a:t>
            </a:r>
            <a:r>
              <a:rPr lang="el-GR" altLang="el-GR" sz="2400" dirty="0"/>
              <a:t> εσφαλμένα ότι </a:t>
            </a:r>
            <a:r>
              <a:rPr lang="el-GR" altLang="el-GR" sz="2400" i="1" u="sng" dirty="0"/>
              <a:t>η ταχύτητα της ελεύθερης πτώσης σώματος στο κενό εξαρτάται αποκλειστικά από το βάρος του, και πως για να κινηθεί ένα σώμα με σταθερή ταχύτητα πρέπει να εφαρμόζεται πάνω του σταθερή δύναμη</a:t>
            </a:r>
            <a:r>
              <a:rPr lang="el-GR" altLang="el-GR" sz="2400" u="sng" dirty="0"/>
              <a:t>. </a:t>
            </a:r>
            <a:endParaRPr lang="el-GR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880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Ανάπτυξη της </a:t>
            </a:r>
            <a:r>
              <a:rPr lang="el-GR" altLang="el-GR" dirty="0" err="1" smtClean="0"/>
              <a:t>εμβιομηχανικής</a:t>
            </a:r>
            <a:r>
              <a:rPr lang="el-GR" altLang="el-GR" dirty="0" smtClean="0"/>
              <a:t> </a:t>
            </a:r>
            <a:r>
              <a:rPr lang="el-GR" altLang="el-GR" dirty="0"/>
              <a:t>ως </a:t>
            </a:r>
            <a:r>
              <a:rPr lang="el-GR" altLang="el-GR" dirty="0" smtClean="0"/>
              <a:t>επιστήμη 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l-GR" altLang="el-GR" sz="2400" dirty="0"/>
              <a:t>Σημαντικές είναι επίσης οι ανακαλύψεις του </a:t>
            </a:r>
            <a:r>
              <a:rPr lang="el-GR" altLang="el-GR" sz="2400" b="1" dirty="0"/>
              <a:t>Αρχιμήδη (287-212 π.Χ.)</a:t>
            </a:r>
            <a:r>
              <a:rPr lang="el-GR" altLang="el-GR" sz="2400" dirty="0"/>
              <a:t> στη </a:t>
            </a:r>
            <a:r>
              <a:rPr lang="el-GR" altLang="el-GR" sz="2400" i="1" u="sng" dirty="0"/>
              <a:t>στατική</a:t>
            </a:r>
            <a:r>
              <a:rPr lang="el-GR" altLang="el-GR" sz="2400" i="1" dirty="0"/>
              <a:t> </a:t>
            </a:r>
            <a:r>
              <a:rPr lang="el-GR" altLang="el-GR" sz="2400" dirty="0"/>
              <a:t>και στην </a:t>
            </a:r>
            <a:r>
              <a:rPr lang="el-GR" altLang="el-GR" sz="2400" i="1" u="sng" dirty="0"/>
              <a:t>υδροδυναμική</a:t>
            </a:r>
            <a:r>
              <a:rPr lang="el-GR" altLang="el-GR" sz="2400" dirty="0"/>
              <a:t>, που μέρος τους ισχύει ακόμη και σήμερα. </a:t>
            </a:r>
          </a:p>
          <a:p>
            <a:pPr>
              <a:lnSpc>
                <a:spcPct val="80000"/>
              </a:lnSpc>
            </a:pPr>
            <a:r>
              <a:rPr lang="el-GR" altLang="el-GR" sz="2400" dirty="0" smtClean="0"/>
              <a:t>Ο</a:t>
            </a:r>
            <a:r>
              <a:rPr lang="en-US" altLang="el-GR" sz="2400" dirty="0" smtClean="0"/>
              <a:t> </a:t>
            </a:r>
            <a:r>
              <a:rPr lang="en-US" altLang="el-GR" sz="2400" b="1" dirty="0"/>
              <a:t>Leonardo Da Vinci</a:t>
            </a:r>
            <a:r>
              <a:rPr lang="el-GR" altLang="el-GR" sz="2400" b="1" dirty="0"/>
              <a:t> (1452-1519),</a:t>
            </a:r>
            <a:r>
              <a:rPr lang="el-GR" altLang="el-GR" sz="2400" dirty="0"/>
              <a:t> ο σπουδαίος αυτός καλλιτέχνης, ανατόμος, μηχανικός, μαθηματικός και μηχανολόγος θεωρείται ότι είναι αυτός με τη </a:t>
            </a:r>
            <a:r>
              <a:rPr lang="el-GR" altLang="el-GR" sz="2400" i="1" u="sng" dirty="0"/>
              <a:t>μεγαλύτερη συμβολή στην ανάπτυξη της </a:t>
            </a:r>
            <a:r>
              <a:rPr lang="el-GR" altLang="el-GR" sz="2400" i="1" u="sng" dirty="0" err="1" smtClean="0"/>
              <a:t>εμβιομηχανικής</a:t>
            </a:r>
            <a:r>
              <a:rPr lang="el-GR" altLang="el-GR" sz="2400" i="1" u="sng" dirty="0"/>
              <a:t>.</a:t>
            </a:r>
            <a:r>
              <a:rPr lang="el-GR" altLang="el-GR" sz="2400" i="1" dirty="0"/>
              <a:t> </a:t>
            </a:r>
            <a:endParaRPr lang="en-US" altLang="el-GR" sz="2400" i="1" dirty="0"/>
          </a:p>
          <a:p>
            <a:pPr>
              <a:lnSpc>
                <a:spcPct val="80000"/>
              </a:lnSpc>
            </a:pPr>
            <a:r>
              <a:rPr lang="el-GR" altLang="el-GR" sz="2400" dirty="0"/>
              <a:t>Ανάλυσε την κίνηση του ανθρώπου στηριζόμενος σε </a:t>
            </a:r>
            <a:r>
              <a:rPr lang="el-GR" altLang="el-GR" sz="2400" i="1" u="sng" dirty="0"/>
              <a:t>δεδομένα της ανατομίας και της μηχανικής. Καθόρισε τις αναλογίες και τα μήκη των μελών του σώματος ανθρώπων και ζώων</a:t>
            </a:r>
            <a:r>
              <a:rPr lang="el-GR" altLang="el-GR" sz="2400" dirty="0"/>
              <a:t> εξετάζοντας πολλά πτώματα, ενώ προσπάθησε να </a:t>
            </a:r>
            <a:r>
              <a:rPr lang="el-GR" altLang="el-GR" sz="2400" u="sng" dirty="0"/>
              <a:t>παρουσιάσει το σώμα γεωμετρικά.</a:t>
            </a:r>
            <a:r>
              <a:rPr lang="el-GR" altLang="el-GR" sz="2400" dirty="0"/>
              <a:t> </a:t>
            </a:r>
          </a:p>
          <a:p>
            <a:pPr>
              <a:lnSpc>
                <a:spcPct val="80000"/>
              </a:lnSpc>
            </a:pPr>
            <a:r>
              <a:rPr lang="el-GR" altLang="el-GR" sz="2400" dirty="0"/>
              <a:t>Υποστήριξε ότι </a:t>
            </a:r>
            <a:r>
              <a:rPr lang="el-GR" altLang="el-GR" sz="2400" i="1" u="sng" dirty="0"/>
              <a:t>η επιστήμη της βιομηχανικής είναι περισσότερο χρήσιμη από όλες τις άλλες</a:t>
            </a:r>
            <a:r>
              <a:rPr lang="el-GR" altLang="el-GR" sz="2400" dirty="0"/>
              <a:t> γιατί όπως αποδεικνύεται όλα τα ζωντανά σώματα, που έχουν την ικανότητα κίνησης, δρουν υπό τους νόμους της.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393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2330</Words>
  <Application>Microsoft Office PowerPoint</Application>
  <PresentationFormat>Προβολή στην οθόνη (4:3)</PresentationFormat>
  <Paragraphs>249</Paragraphs>
  <Slides>34</Slides>
  <Notes>34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8" baseType="lpstr">
      <vt:lpstr>Arial</vt:lpstr>
      <vt:lpstr>Calibri</vt:lpstr>
      <vt:lpstr>Θέμα του Office</vt:lpstr>
      <vt:lpstr>Bitmap Image</vt:lpstr>
      <vt:lpstr>Εμβιομηχανική</vt:lpstr>
      <vt:lpstr>Άδειες Χρήσης</vt:lpstr>
      <vt:lpstr>Χρηματοδότηση</vt:lpstr>
      <vt:lpstr>Σκοποί  ενότητας</vt:lpstr>
      <vt:lpstr>Περιεχόμενα ενότητας</vt:lpstr>
      <vt:lpstr>Ορισμός 1</vt:lpstr>
      <vt:lpstr>Ορισμός 2</vt:lpstr>
      <vt:lpstr>Ανάπτυξη της εμβιομηχανικής ως επιστήμη 1</vt:lpstr>
      <vt:lpstr>Ανάπτυξη της εμβιομηχανικής ως επιστήμη 2</vt:lpstr>
      <vt:lpstr>Ανάπτυξη της εμβιομηχανικής ως επιστήμη 3</vt:lpstr>
      <vt:lpstr>Ανάπτυξη της εμβιομηχανικής ως επιστήμη 4</vt:lpstr>
      <vt:lpstr>Ανάπτυξη της εμβιομηχανικής ως επιστήμη 5</vt:lpstr>
      <vt:lpstr>Ανάπτυξη της εμβιομηχανικής ως επιστήμη 6</vt:lpstr>
      <vt:lpstr>Ανάπτυξη της εμβιομηχανικής ως επιστήμη 7</vt:lpstr>
      <vt:lpstr>Ανάπτυξη της εμβιομηχανικής ως επιστήμη 8</vt:lpstr>
      <vt:lpstr>Ανάπτυξη της εμβιομηχανικής ως επιστήμη 9</vt:lpstr>
      <vt:lpstr>Ανάπτυξη της εμβιομηχανικής ως επιστήμη 10</vt:lpstr>
      <vt:lpstr>Ανάπτυξη της εμβιομηχανικής ως επιστήμη 11</vt:lpstr>
      <vt:lpstr>Ανάπτυξη της εμβιομηχανικής ως επιστήμη 12</vt:lpstr>
      <vt:lpstr>Ο κινητικός μηχανισμός του ανθρώπου 1</vt:lpstr>
      <vt:lpstr>Ο κινητικός μηχανισμός του ανθρώπου 2</vt:lpstr>
      <vt:lpstr>Ο κινητικός μηχανισμός του ανθρώπου 3</vt:lpstr>
      <vt:lpstr>Αντικείμενο μελέτης της εμβιομηχανικής 1</vt:lpstr>
      <vt:lpstr>Αντικείμενο μελέτης της εμβιομηχανικής 2</vt:lpstr>
      <vt:lpstr>Αντικείμενο μελέτης της εμβιομηχανικής 3</vt:lpstr>
      <vt:lpstr>Αντικείμενο μελέτης της εμβιομηχανικής 4</vt:lpstr>
      <vt:lpstr>Αντικείμενο μελέτης της εμβιομηχανικής 5</vt:lpstr>
      <vt:lpstr>Επιμέρους στόχοι της αθλητικής εμβιομηχανικής 1</vt:lpstr>
      <vt:lpstr>Επιμέρους στόχοι της αθλητικής εμβιομηχανικής 2</vt:lpstr>
      <vt:lpstr>Εφαρμογές 1</vt:lpstr>
      <vt:lpstr>Εφαρμογές 2</vt:lpstr>
      <vt:lpstr>Θέματα για συζήτηση ή μελέτη</vt:lpstr>
      <vt:lpstr>Βιβλιογραφία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Thanasis</cp:lastModifiedBy>
  <cp:revision>161</cp:revision>
  <dcterms:created xsi:type="dcterms:W3CDTF">2012-09-06T09:03:05Z</dcterms:created>
  <dcterms:modified xsi:type="dcterms:W3CDTF">2015-06-19T08:52:52Z</dcterms:modified>
</cp:coreProperties>
</file>