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9"/>
  </p:notesMasterIdLst>
  <p:sldIdLst>
    <p:sldId id="257" r:id="rId3"/>
    <p:sldId id="258" r:id="rId4"/>
    <p:sldId id="324" r:id="rId5"/>
    <p:sldId id="261" r:id="rId6"/>
    <p:sldId id="326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34" r:id="rId15"/>
    <p:sldId id="335" r:id="rId16"/>
    <p:sldId id="336" r:id="rId17"/>
    <p:sldId id="325" r:id="rId18"/>
  </p:sldIdLst>
  <p:sldSz cx="9144000" cy="6858000" type="screen4x3"/>
  <p:notesSz cx="6858000" cy="9144000"/>
  <p:custDataLst>
    <p:tags r:id="rId2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Pet" initials="N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663300"/>
    <a:srgbClr val="66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Φωτεινό στυλ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5C097-04B7-44E1-9968-25C5DB2563B3}" type="datetimeFigureOut">
              <a:rPr lang="el-GR" smtClean="0"/>
              <a:pPr/>
              <a:t>3/5/2014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EBB63-910B-484B-BBB9-ECB9018BB68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6633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7ACE-FA03-481B-A944-F1F9C7A6C06F}" type="datetime1">
              <a:rPr lang="el-GR" smtClean="0"/>
              <a:t>3/5/2014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404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26B94-859F-45E2-B6D8-3F4AFDAAC21C}" type="datetime1">
              <a:rPr lang="el-GR" smtClean="0"/>
              <a:t>3/5/2014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576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0188-CD73-4327-92F5-0C2ACE29070A}" type="datetime1">
              <a:rPr lang="el-GR" smtClean="0"/>
              <a:t>3/5/2014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741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11A5-92E4-41C3-A138-80175CE53EEE}" type="datetime1">
              <a:rPr lang="el-GR" smtClean="0"/>
              <a:t>3/5/2014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40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F53F2-A09B-4F33-86D2-2171A68C2F17}" type="datetime1">
              <a:rPr lang="el-GR" smtClean="0"/>
              <a:t>3/5/2014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265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4CEF-F073-49D3-932D-0B9F3A7A3387}" type="datetime1">
              <a:rPr lang="el-GR" smtClean="0"/>
              <a:t>3/5/2014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659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F522-D308-4C46-9631-85DCDE932B3B}" type="datetime1">
              <a:rPr lang="el-GR" smtClean="0"/>
              <a:t>3/5/2014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466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D696-4110-4762-B606-4FBA003638FA}" type="datetime1">
              <a:rPr lang="el-GR" smtClean="0"/>
              <a:t>3/5/2014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824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A22E-252A-4435-8A91-0FD7DD753584}" type="datetime1">
              <a:rPr lang="el-GR" smtClean="0"/>
              <a:t>3/5/2014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768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1BFB-F172-4C6C-AD0E-487A054C8E7F}" type="datetime1">
              <a:rPr lang="el-GR" smtClean="0"/>
              <a:t>3/5/2014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708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13E7-D3A6-48AC-AE05-509EA4E0676C}" type="datetime1">
              <a:rPr lang="el-GR" smtClean="0"/>
              <a:t>3/5/2014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536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8960F-44CE-484C-879C-8FD0FE5CB10F}" type="datetime1">
              <a:rPr lang="el-GR" smtClean="0"/>
              <a:t>3/5/2014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620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slide" Target="slide10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449376"/>
            <a:ext cx="3456432" cy="114604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1628801"/>
            <a:ext cx="7628012" cy="936103"/>
          </a:xfrm>
        </p:spPr>
        <p:txBody>
          <a:bodyPr>
            <a:noAutofit/>
          </a:bodyPr>
          <a:lstStyle/>
          <a:p>
            <a:r>
              <a:rPr lang="el-GR" sz="4100" b="1" dirty="0" smtClean="0">
                <a:solidFill>
                  <a:prstClr val="black"/>
                </a:solidFill>
              </a:rPr>
              <a:t>Επιχειρησιακές Επικοινωνίες</a:t>
            </a:r>
            <a:endParaRPr lang="el-GR" sz="4100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</p:nvPr>
        </p:nvSpPr>
        <p:spPr>
          <a:xfrm>
            <a:off x="395536" y="2564904"/>
            <a:ext cx="8352928" cy="3092946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b="1">
                <a:solidFill>
                  <a:prstClr val="black"/>
                </a:solidFill>
                <a:cs typeface="Arial" charset="0"/>
              </a:rPr>
              <a:t>Ενότητα </a:t>
            </a:r>
            <a:r>
              <a:rPr lang="el-GR" sz="3000" b="1" smtClean="0">
                <a:solidFill>
                  <a:prstClr val="black"/>
                </a:solidFill>
                <a:cs typeface="Arial" charset="0"/>
              </a:rPr>
              <a:t>4</a:t>
            </a:r>
            <a:r>
              <a:rPr lang="en-US" sz="3000" b="1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30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Οι λειτουργίες επικοινωνίας</a:t>
            </a:r>
            <a:r>
              <a:rPr lang="en-US" sz="3000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el-GR" sz="3000" dirty="0">
              <a:solidFill>
                <a:prstClr val="black"/>
              </a:solidFill>
              <a:cs typeface="Arial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Διδάσκων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: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Γεώργιος </a:t>
            </a:r>
            <a:r>
              <a:rPr lang="el-GR" sz="3000" dirty="0" err="1" smtClean="0">
                <a:solidFill>
                  <a:prstClr val="black"/>
                </a:solidFill>
                <a:cs typeface="Arial" charset="0"/>
              </a:rPr>
              <a:t>Ασπρίδης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,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Επίκουρος Καθηγητής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.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>
                <a:solidFill>
                  <a:prstClr val="black"/>
                </a:solidFill>
                <a:cs typeface="Arial" charset="0"/>
              </a:rPr>
              <a:t>Τμήμα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Διοίκησης Επιχειρήσεων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. 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endParaRPr lang="el-GR" dirty="0"/>
          </a:p>
        </p:txBody>
      </p:sp>
      <p:pic>
        <p:nvPicPr>
          <p:cNvPr id="7" name="Εικόνα 2" descr="Λογότυπο για Άδειες χρήσης Creative Commons, B Y, NC, ND.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0660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altLang="el-GR" b="1" dirty="0">
                <a:latin typeface="Times New Roman" pitchFamily="18" charset="0"/>
                <a:cs typeface="Times New Roman" pitchFamily="18" charset="0"/>
              </a:rPr>
              <a:t>Η ΡΟΗ ΤΗΣ ΕΠΙΚΟΙΝΩΝΙΑΣ ΣΤΗΝ ΟΡΓΑΝΩΣΗ</a:t>
            </a: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  <a:cs typeface="Arial" charset="0"/>
              </a:rPr>
              <a:t>Οι λειτουργίες επικοινωνίας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54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800" b="1" dirty="0">
                <a:latin typeface="Times New Roman" pitchFamily="18" charset="0"/>
                <a:cs typeface="Times New Roman" pitchFamily="18" charset="0"/>
              </a:rPr>
              <a:t>Ροή Επικοινωνίας </a:t>
            </a:r>
            <a:r>
              <a:rPr lang="el-GR" altLang="el-GR" sz="3800" b="1" dirty="0" smtClean="0">
                <a:latin typeface="Times New Roman" pitchFamily="18" charset="0"/>
                <a:cs typeface="Times New Roman" pitchFamily="18" charset="0"/>
              </a:rPr>
              <a:t>(1/4)</a:t>
            </a:r>
            <a:endParaRPr lang="el-GR" sz="3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Autofit/>
          </a:bodyPr>
          <a:lstStyle/>
          <a:p>
            <a:pPr algn="ctr"/>
            <a:r>
              <a:rPr lang="el-GR" altLang="el-GR" sz="3600" b="1" dirty="0">
                <a:latin typeface="Times New Roman" pitchFamily="18" charset="0"/>
                <a:cs typeface="Times New Roman" pitchFamily="18" charset="0"/>
              </a:rPr>
              <a:t>από πάνω προς τα </a:t>
            </a:r>
            <a:r>
              <a:rPr lang="el-GR" altLang="el-GR" sz="3600" b="1" dirty="0" smtClean="0">
                <a:latin typeface="Times New Roman" pitchFamily="18" charset="0"/>
                <a:cs typeface="Times New Roman" pitchFamily="18" charset="0"/>
              </a:rPr>
              <a:t>κάτω</a:t>
            </a:r>
            <a:endParaRPr lang="el-GR" altLang="el-GR" sz="3600" b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l-GR" altLang="el-GR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altLang="el-GR" sz="3200" dirty="0" smtClean="0">
                <a:latin typeface="Times New Roman" pitchFamily="18" charset="0"/>
                <a:cs typeface="Times New Roman" pitchFamily="18" charset="0"/>
              </a:rPr>
              <a:t>Καθορισμός </a:t>
            </a:r>
            <a:r>
              <a:rPr lang="el-GR" altLang="el-GR" sz="3200" dirty="0">
                <a:latin typeface="Times New Roman" pitchFamily="18" charset="0"/>
                <a:cs typeface="Times New Roman" pitchFamily="18" charset="0"/>
              </a:rPr>
              <a:t>στόχων</a:t>
            </a:r>
          </a:p>
          <a:p>
            <a:pPr lvl="1"/>
            <a:r>
              <a:rPr lang="el-GR" altLang="el-GR" sz="3200" dirty="0">
                <a:latin typeface="Times New Roman" pitchFamily="18" charset="0"/>
                <a:cs typeface="Times New Roman" pitchFamily="18" charset="0"/>
              </a:rPr>
              <a:t>Διατύπωση οδηγιών εργασίας</a:t>
            </a:r>
          </a:p>
          <a:p>
            <a:pPr lvl="1"/>
            <a:r>
              <a:rPr lang="el-GR" altLang="el-GR" sz="3200" dirty="0">
                <a:latin typeface="Times New Roman" pitchFamily="18" charset="0"/>
                <a:cs typeface="Times New Roman" pitchFamily="18" charset="0"/>
              </a:rPr>
              <a:t>Πληροφόρηση για πολιτικές και διαδικασίες</a:t>
            </a:r>
          </a:p>
          <a:p>
            <a:pPr lvl="1"/>
            <a:r>
              <a:rPr lang="el-GR" altLang="el-GR" sz="3200" dirty="0">
                <a:latin typeface="Times New Roman" pitchFamily="18" charset="0"/>
                <a:cs typeface="Times New Roman" pitchFamily="18" charset="0"/>
              </a:rPr>
              <a:t>Υπογράμμιση προβλημάτων που χρήζουν προσοχής</a:t>
            </a:r>
          </a:p>
          <a:p>
            <a:pPr lvl="1"/>
            <a:r>
              <a:rPr lang="el-GR" altLang="el-GR" sz="3200" dirty="0">
                <a:latin typeface="Times New Roman" pitchFamily="18" charset="0"/>
                <a:cs typeface="Times New Roman" pitchFamily="18" charset="0"/>
              </a:rPr>
              <a:t>Πληροφόρηση σχετικά με την απόδοση</a:t>
            </a:r>
            <a:endParaRPr lang="en-US" altLang="el-G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Οι λειτουργίες επικοινωνίας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11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35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800" b="1" dirty="0">
                <a:latin typeface="Times New Roman" pitchFamily="18" charset="0"/>
                <a:cs typeface="Times New Roman" pitchFamily="18" charset="0"/>
              </a:rPr>
              <a:t>Ροή Επικοινωνίας </a:t>
            </a:r>
            <a:r>
              <a:rPr lang="el-GR" altLang="el-GR" sz="3800" b="1" dirty="0" smtClean="0">
                <a:latin typeface="Times New Roman" pitchFamily="18" charset="0"/>
                <a:cs typeface="Times New Roman" pitchFamily="18" charset="0"/>
              </a:rPr>
              <a:t>(2/4)</a:t>
            </a:r>
            <a:endParaRPr lang="el-GR" sz="3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Autofit/>
          </a:bodyPr>
          <a:lstStyle/>
          <a:p>
            <a:pPr algn="ctr"/>
            <a:r>
              <a:rPr lang="el-GR" altLang="el-GR" sz="3600" b="1" dirty="0">
                <a:latin typeface="Times New Roman" pitchFamily="18" charset="0"/>
                <a:cs typeface="Times New Roman" pitchFamily="18" charset="0"/>
              </a:rPr>
              <a:t>από πάνω προς τα </a:t>
            </a:r>
            <a:r>
              <a:rPr lang="el-GR" altLang="el-GR" sz="3600" b="1" dirty="0" smtClean="0">
                <a:latin typeface="Times New Roman" pitchFamily="18" charset="0"/>
                <a:cs typeface="Times New Roman" pitchFamily="18" charset="0"/>
              </a:rPr>
              <a:t>κάτω</a:t>
            </a:r>
            <a:endParaRPr lang="el-GR" altLang="el-GR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altLang="el-GR" sz="3200" b="1" dirty="0" smtClean="0">
                <a:latin typeface="Times New Roman" pitchFamily="18" charset="0"/>
                <a:cs typeface="Times New Roman" pitchFamily="18" charset="0"/>
              </a:rPr>
              <a:t>(Απρόσωπη) Επικοινωνία Οργανισμού με Εργαζόμενους</a:t>
            </a:r>
          </a:p>
          <a:p>
            <a:pPr lvl="2"/>
            <a:r>
              <a:rPr lang="el-GR" altLang="el-GR" sz="2800" dirty="0" smtClean="0">
                <a:latin typeface="Times New Roman" pitchFamily="18" charset="0"/>
                <a:cs typeface="Times New Roman" pitchFamily="18" charset="0"/>
              </a:rPr>
              <a:t>Επιστολή </a:t>
            </a:r>
            <a:r>
              <a:rPr lang="el-GR" altLang="el-GR" sz="2800" dirty="0">
                <a:latin typeface="Times New Roman" pitchFamily="18" charset="0"/>
                <a:cs typeface="Times New Roman" pitchFamily="18" charset="0"/>
              </a:rPr>
              <a:t>για νέα Πολική Αποζημιώσεων σε Περιπτώσεις Ασθένειας</a:t>
            </a:r>
          </a:p>
          <a:p>
            <a:pPr lvl="2"/>
            <a:r>
              <a:rPr lang="el-GR" altLang="el-GR" sz="2800" dirty="0">
                <a:latin typeface="Times New Roman" pitchFamily="18" charset="0"/>
                <a:cs typeface="Times New Roman" pitchFamily="18" charset="0"/>
              </a:rPr>
              <a:t>Επιστολή για Νέα Ασφαλιστικά Πακέτα</a:t>
            </a:r>
          </a:p>
          <a:p>
            <a:pPr lvl="2"/>
            <a:r>
              <a:rPr lang="el-GR" altLang="el-GR" sz="2800" dirty="0">
                <a:latin typeface="Times New Roman" pitchFamily="18" charset="0"/>
                <a:cs typeface="Times New Roman" pitchFamily="18" charset="0"/>
              </a:rPr>
              <a:t>Επιστολές / Προσκλήσεις για Συμμετοχή σε Εκδηλώσεις</a:t>
            </a:r>
          </a:p>
          <a:p>
            <a:pPr lvl="2"/>
            <a:r>
              <a:rPr lang="el-GR" altLang="el-GR" sz="2800" dirty="0">
                <a:latin typeface="Times New Roman" pitchFamily="18" charset="0"/>
                <a:cs typeface="Times New Roman" pitchFamily="18" charset="0"/>
              </a:rPr>
              <a:t>Τοιχοκολλημένες Ανακοινώσεις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Οι λειτουργίες επικοινωνίας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12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2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800" b="1" dirty="0">
                <a:latin typeface="Times New Roman" pitchFamily="18" charset="0"/>
                <a:cs typeface="Times New Roman" pitchFamily="18" charset="0"/>
              </a:rPr>
              <a:t>Ροή Επικοινωνίας </a:t>
            </a:r>
            <a:r>
              <a:rPr lang="el-GR" altLang="el-GR" sz="3800" b="1" dirty="0" smtClean="0">
                <a:latin typeface="Times New Roman" pitchFamily="18" charset="0"/>
                <a:cs typeface="Times New Roman" pitchFamily="18" charset="0"/>
              </a:rPr>
              <a:t>(3/4)</a:t>
            </a:r>
            <a:endParaRPr lang="el-GR" sz="3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Autofit/>
          </a:bodyPr>
          <a:lstStyle/>
          <a:p>
            <a:pPr algn="ctr"/>
            <a:r>
              <a:rPr lang="el-GR" altLang="el-GR" sz="3600" b="1" dirty="0">
                <a:latin typeface="Times New Roman" pitchFamily="18" charset="0"/>
                <a:cs typeface="Times New Roman" pitchFamily="18" charset="0"/>
              </a:rPr>
              <a:t>από κάτω προς τα </a:t>
            </a:r>
            <a:r>
              <a:rPr lang="el-GR" altLang="el-GR" sz="3600" b="1" dirty="0" smtClean="0">
                <a:latin typeface="Times New Roman" pitchFamily="18" charset="0"/>
                <a:cs typeface="Times New Roman" pitchFamily="18" charset="0"/>
              </a:rPr>
              <a:t>πάνω</a:t>
            </a:r>
            <a:endParaRPr lang="el-GR" altLang="el-GR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l-GR" altLang="el-GR" sz="32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altLang="el-GR" sz="3200" dirty="0" smtClean="0">
                <a:latin typeface="Times New Roman" pitchFamily="18" charset="0"/>
                <a:cs typeface="Times New Roman" pitchFamily="18" charset="0"/>
              </a:rPr>
              <a:t>Πρόοδος </a:t>
            </a:r>
            <a:r>
              <a:rPr lang="el-GR" altLang="el-GR" sz="3200" dirty="0">
                <a:latin typeface="Times New Roman" pitchFamily="18" charset="0"/>
                <a:cs typeface="Times New Roman" pitchFamily="18" charset="0"/>
              </a:rPr>
              <a:t>σε σχέση με τους στόχους</a:t>
            </a:r>
          </a:p>
          <a:p>
            <a:pPr lvl="1"/>
            <a:r>
              <a:rPr lang="el-GR" altLang="el-GR" sz="3200" dirty="0">
                <a:latin typeface="Times New Roman" pitchFamily="18" charset="0"/>
                <a:cs typeface="Times New Roman" pitchFamily="18" charset="0"/>
              </a:rPr>
              <a:t>Τρέχοντα προβλήματα</a:t>
            </a:r>
          </a:p>
          <a:p>
            <a:pPr lvl="1"/>
            <a:r>
              <a:rPr lang="el-GR" altLang="el-GR" sz="3200" dirty="0">
                <a:latin typeface="Times New Roman" pitchFamily="18" charset="0"/>
                <a:cs typeface="Times New Roman" pitchFamily="18" charset="0"/>
              </a:rPr>
              <a:t>Στάση ανθρώπων απέναντι στην εργασία τους, τους συναδέλφους και τον οργανισμό</a:t>
            </a:r>
          </a:p>
          <a:p>
            <a:pPr lvl="1"/>
            <a:r>
              <a:rPr lang="el-GR" altLang="el-GR" sz="3200" dirty="0">
                <a:latin typeface="Times New Roman" pitchFamily="18" charset="0"/>
                <a:cs typeface="Times New Roman" pitchFamily="18" charset="0"/>
              </a:rPr>
              <a:t>Ιδέες για τη βελτίωση των διεργασιών</a:t>
            </a:r>
            <a:endParaRPr lang="el-GR" altLang="el-GR" sz="3200" b="1" dirty="0">
              <a:latin typeface="Times New Roman" pitchFamily="18" charset="0"/>
              <a:cs typeface="Times New Roman" pitchFamily="18" charset="0"/>
            </a:endParaRPr>
          </a:p>
          <a:p>
            <a:pPr lvl="2"/>
            <a:endParaRPr lang="el-GR" altLang="el-G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Οι λειτουργίες επικοινωνίας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13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800" b="1" dirty="0">
                <a:latin typeface="Times New Roman" pitchFamily="18" charset="0"/>
                <a:cs typeface="Times New Roman" pitchFamily="18" charset="0"/>
              </a:rPr>
              <a:t>Ροή Επικοινωνίας </a:t>
            </a:r>
            <a:r>
              <a:rPr lang="el-GR" altLang="el-GR" sz="3800" b="1" dirty="0" smtClean="0">
                <a:latin typeface="Times New Roman" pitchFamily="18" charset="0"/>
                <a:cs typeface="Times New Roman" pitchFamily="18" charset="0"/>
              </a:rPr>
              <a:t>(4/4)</a:t>
            </a:r>
            <a:endParaRPr lang="el-GR" sz="3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Autofit/>
          </a:bodyPr>
          <a:lstStyle/>
          <a:p>
            <a:pPr algn="ctr"/>
            <a:r>
              <a:rPr lang="el-GR" altLang="el-GR" sz="3600" b="1" dirty="0">
                <a:latin typeface="Times New Roman" pitchFamily="18" charset="0"/>
                <a:cs typeface="Times New Roman" pitchFamily="18" charset="0"/>
              </a:rPr>
              <a:t>από κάτω προς τα </a:t>
            </a:r>
            <a:r>
              <a:rPr lang="el-GR" altLang="el-GR" sz="3600" b="1" dirty="0" smtClean="0">
                <a:latin typeface="Times New Roman" pitchFamily="18" charset="0"/>
                <a:cs typeface="Times New Roman" pitchFamily="18" charset="0"/>
              </a:rPr>
              <a:t>πάνω</a:t>
            </a:r>
            <a:endParaRPr lang="el-GR" altLang="el-GR" sz="32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altLang="el-GR" sz="3200" dirty="0">
                <a:latin typeface="Times New Roman" pitchFamily="18" charset="0"/>
                <a:cs typeface="Times New Roman" pitchFamily="18" charset="0"/>
              </a:rPr>
              <a:t>Αναφορές προόδου</a:t>
            </a:r>
          </a:p>
          <a:p>
            <a:pPr lvl="1"/>
            <a:r>
              <a:rPr lang="el-GR" altLang="el-GR" sz="3200" dirty="0">
                <a:latin typeface="Times New Roman" pitchFamily="18" charset="0"/>
                <a:cs typeface="Times New Roman" pitchFamily="18" charset="0"/>
              </a:rPr>
              <a:t>«Κουτιά» παραπόνων</a:t>
            </a:r>
          </a:p>
          <a:p>
            <a:pPr lvl="1"/>
            <a:r>
              <a:rPr lang="el-GR" altLang="el-GR" sz="3200" dirty="0">
                <a:latin typeface="Times New Roman" pitchFamily="18" charset="0"/>
                <a:cs typeface="Times New Roman" pitchFamily="18" charset="0"/>
              </a:rPr>
              <a:t>Έρευνες στάσης ανθρώπινου δυναμικού και «έρευνες κλίματος»</a:t>
            </a:r>
          </a:p>
          <a:p>
            <a:pPr lvl="1"/>
            <a:r>
              <a:rPr lang="el-GR" altLang="el-GR" sz="3200" dirty="0">
                <a:latin typeface="Times New Roman" pitchFamily="18" charset="0"/>
                <a:cs typeface="Times New Roman" pitchFamily="18" charset="0"/>
              </a:rPr>
              <a:t>Κύκλοι ποιότητας</a:t>
            </a:r>
          </a:p>
          <a:p>
            <a:pPr lvl="1"/>
            <a:r>
              <a:rPr lang="el-GR" altLang="el-GR" sz="3200" dirty="0">
                <a:latin typeface="Times New Roman" pitchFamily="18" charset="0"/>
                <a:cs typeface="Times New Roman" pitchFamily="18" charset="0"/>
              </a:rPr>
              <a:t>Άτυπες συναντήσεις με προϊσταμένους</a:t>
            </a:r>
          </a:p>
          <a:p>
            <a:pPr lvl="1"/>
            <a:r>
              <a:rPr lang="el-GR" altLang="el-GR" sz="3200" dirty="0">
                <a:latin typeface="Times New Roman" pitchFamily="18" charset="0"/>
                <a:cs typeface="Times New Roman" pitchFamily="18" charset="0"/>
              </a:rPr>
              <a:t>Συνδικαλιστικές παρεμβάσεις</a:t>
            </a:r>
            <a:endParaRPr lang="el-GR" altLang="el-G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Οι λειτουργίες επικοινωνίας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14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58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Βασικές Διαφορές</a:t>
            </a:r>
            <a:br>
              <a:rPr lang="el-GR" b="1" dirty="0"/>
            </a:br>
            <a:r>
              <a:rPr lang="el-GR" b="1" dirty="0"/>
              <a:t>Κατακόρυφης Επικοινωνίας </a:t>
            </a:r>
          </a:p>
        </p:txBody>
      </p:sp>
      <p:sp>
        <p:nvSpPr>
          <p:cNvPr id="7" name="Θέση περιεχομένου 6" descr="Από πάνω προς τα κάτω.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altLang="el-GR" sz="5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</a:t>
            </a:r>
            <a:endParaRPr lang="el-GR" sz="5400" dirty="0"/>
          </a:p>
          <a:p>
            <a:r>
              <a:rPr lang="el-GR" dirty="0"/>
              <a:t>Αυθαίρετη</a:t>
            </a:r>
          </a:p>
          <a:p>
            <a:r>
              <a:rPr lang="el-GR" dirty="0"/>
              <a:t>Απρόβλεπτη</a:t>
            </a:r>
          </a:p>
          <a:p>
            <a:r>
              <a:rPr lang="el-GR" dirty="0"/>
              <a:t>Πιο «προσωπική»</a:t>
            </a:r>
          </a:p>
          <a:p>
            <a:r>
              <a:rPr lang="el-GR" dirty="0"/>
              <a:t>Πιο ασφαλής</a:t>
            </a:r>
          </a:p>
          <a:p>
            <a:r>
              <a:rPr lang="el-GR" dirty="0"/>
              <a:t>Με ελεγχόμενο αποτέλεσμα</a:t>
            </a:r>
          </a:p>
        </p:txBody>
      </p:sp>
      <p:sp>
        <p:nvSpPr>
          <p:cNvPr id="8" name="Θέση περιεχομένου 7" descr="Από κάτω προς τα πάνω.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038600" cy="47133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altLang="el-GR" sz="5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</a:t>
            </a:r>
            <a:endParaRPr lang="el-GR" altLang="el-GR" sz="54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el-GR" dirty="0"/>
              <a:t>Δομημένη</a:t>
            </a:r>
          </a:p>
          <a:p>
            <a:r>
              <a:rPr lang="el-GR" dirty="0"/>
              <a:t>Συστηματοποιημένη</a:t>
            </a:r>
          </a:p>
          <a:p>
            <a:r>
              <a:rPr lang="el-GR" dirty="0"/>
              <a:t>Πιο «απρόσωπη»</a:t>
            </a:r>
          </a:p>
          <a:p>
            <a:r>
              <a:rPr lang="el-GR" dirty="0"/>
              <a:t>Πιο ανασφαλής</a:t>
            </a:r>
          </a:p>
          <a:p>
            <a:r>
              <a:rPr lang="el-GR" dirty="0"/>
              <a:t>Με λιγότερο ελεγχόμενο αποτέλεσμα</a:t>
            </a:r>
          </a:p>
        </p:txBody>
      </p:sp>
      <p:pic>
        <p:nvPicPr>
          <p:cNvPr id="9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  <a:cs typeface="Arial" charset="0"/>
              </a:rPr>
              <a:t>Οι λειτουργίες επικοινωνίας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15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04901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Τέλος </a:t>
            </a:r>
            <a:r>
              <a:rPr lang="el-GR" b="1" dirty="0" smtClean="0"/>
              <a:t>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 υλικού: </a:t>
            </a: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Μέγας Χρήστος</a:t>
            </a:r>
            <a:endParaRPr lang="el-G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Εικόνα 1" descr="Λογότυπο για Άδειες χρήσης Creative Commons B Y, NC, ND.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7178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Άδειες χρήσης </a:t>
            </a:r>
            <a:endParaRPr lang="el-GR" dirty="0" smtClean="0"/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Το παρόν εκπαιδευτικό υλικό υπόκειται στην παρακάτω άδεια χρήσ</a:t>
            </a:r>
            <a:r>
              <a:rPr lang="el-GR" sz="2800" dirty="0"/>
              <a:t>η</a:t>
            </a:r>
            <a:r>
              <a:rPr lang="el-GR" sz="2800" dirty="0" smtClean="0"/>
              <a:t>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</a:t>
            </a:r>
            <a:r>
              <a:rPr lang="en-US" sz="2400" b="1" dirty="0" smtClean="0"/>
              <a:t> (B</a:t>
            </a:r>
            <a:r>
              <a:rPr lang="el-GR" sz="2400" b="1" dirty="0" smtClean="0"/>
              <a:t> </a:t>
            </a:r>
            <a:r>
              <a:rPr lang="en-US" sz="2400" b="1" dirty="0" smtClean="0"/>
              <a:t>Y)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</a:t>
            </a:r>
            <a:r>
              <a:rPr lang="el-GR" sz="2400" dirty="0"/>
              <a:t>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/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5" name="Εικόνα 1" descr="  Λογότυπο για Άδειες χρήσης Creative Commons, B Y, NC, ND. ">
            <a:hlinkClick r:id="rId3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838" y="5516563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6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/>
              <a:t>.</a:t>
            </a:r>
            <a:r>
              <a:rPr lang="el-GR" sz="2000" dirty="0" smtClean="0"/>
              <a:t> </a:t>
            </a:r>
            <a:endParaRPr lang="en-US" sz="2000" dirty="0" smtClean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</a:rPr>
              <a:t>.</a:t>
            </a:r>
            <a:endParaRPr lang="el-GR" sz="2000" dirty="0" smtClean="0"/>
          </a:p>
          <a:p>
            <a:pPr eaLnBrk="1" hangingPunct="1">
              <a:spcBef>
                <a:spcPts val="0"/>
              </a:spcBef>
            </a:pPr>
            <a:r>
              <a:rPr lang="el-GR" sz="20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/>
              <a:t>. </a:t>
            </a:r>
            <a:endParaRPr lang="el-GR" sz="2000" dirty="0" smtClean="0"/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18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Περιεχόμενα ενότητας</a:t>
            </a:r>
          </a:p>
        </p:txBody>
      </p:sp>
      <p:sp>
        <p:nvSpPr>
          <p:cNvPr id="4" name="Θέση περιεχομένου 1">
            <a:hlinkClick r:id="rId4" action="ppaction://hlinksldjump" tooltip="Μετάβαση στη Διαφάνεια 6"/>
          </p:cNvPr>
          <p:cNvSpPr/>
          <p:nvPr/>
        </p:nvSpPr>
        <p:spPr>
          <a:xfrm>
            <a:off x="809255" y="1906645"/>
            <a:ext cx="743515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>
                <a:solidFill>
                  <a:srgbClr val="0070C0"/>
                </a:solidFill>
                <a:hlinkClick r:id="rId5" action="ppaction://hlinksldjump"/>
              </a:rPr>
              <a:t>1) Οι λειτουργίες επικοινωνίας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rId6" action="ppaction://hlinksldjump" tooltip="Μετάβαση στη Διαφάνεια 9"/>
          </p:cNvPr>
          <p:cNvSpPr/>
          <p:nvPr>
            <p:custDataLst>
              <p:tags r:id="rId2"/>
            </p:custDataLst>
          </p:nvPr>
        </p:nvSpPr>
        <p:spPr>
          <a:xfrm>
            <a:off x="809258" y="2685952"/>
            <a:ext cx="743515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 smtClean="0">
                <a:solidFill>
                  <a:srgbClr val="0070C0"/>
                </a:solidFill>
                <a:hlinkClick r:id="rId7" action="ppaction://hlinksldjump"/>
              </a:rPr>
              <a:t>2) Ροή της επικοινωνίας στην οργάνωση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9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Οι λειτουργίες επικοινωνίας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551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/>
              <a:t>ΟΙ ΛΕΙΤΟΥΡΓΙΕΣ ΤΗΣ </a:t>
            </a:r>
            <a:r>
              <a:rPr lang="el-GR" b="1" dirty="0" smtClean="0"/>
              <a:t>ΕΠΙΚΟΙΝΩΝΙΑΣ</a:t>
            </a:r>
            <a:endParaRPr lang="el-GR" b="1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  <a:cs typeface="Arial" charset="0"/>
              </a:rPr>
              <a:t>Οι λειτουργίες επικοινωνίας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1934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800" b="1" dirty="0">
                <a:latin typeface="Times New Roman" pitchFamily="18" charset="0"/>
                <a:cs typeface="Times New Roman" pitchFamily="18" charset="0"/>
              </a:rPr>
              <a:t>Λειτουργία ελέγχου</a:t>
            </a:r>
            <a:endParaRPr lang="el-GR" sz="3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l-GR" altLang="el-GR" sz="2800" dirty="0">
                <a:latin typeface="Times New Roman" pitchFamily="18" charset="0"/>
                <a:cs typeface="Times New Roman" pitchFamily="18" charset="0"/>
              </a:rPr>
              <a:t>Παροχή </a:t>
            </a:r>
            <a:r>
              <a:rPr lang="el-GR" altLang="el-GR" sz="2800" b="1" dirty="0">
                <a:latin typeface="Times New Roman" pitchFamily="18" charset="0"/>
                <a:cs typeface="Times New Roman" pitchFamily="18" charset="0"/>
              </a:rPr>
              <a:t>επίσημων οδηγιών</a:t>
            </a:r>
            <a:r>
              <a:rPr lang="el-GR" altLang="el-GR" sz="2800" dirty="0">
                <a:latin typeface="Times New Roman" pitchFamily="18" charset="0"/>
                <a:cs typeface="Times New Roman" pitchFamily="18" charset="0"/>
              </a:rPr>
              <a:t> εργασίας.</a:t>
            </a:r>
          </a:p>
          <a:p>
            <a:pPr>
              <a:spcAft>
                <a:spcPts val="1200"/>
              </a:spcAft>
            </a:pPr>
            <a:r>
              <a:rPr lang="el-GR" altLang="el-GR" sz="2800" dirty="0">
                <a:latin typeface="Times New Roman" pitchFamily="18" charset="0"/>
                <a:cs typeface="Times New Roman" pitchFamily="18" charset="0"/>
              </a:rPr>
              <a:t>Επικοινωνία μέσα από τα </a:t>
            </a:r>
            <a:r>
              <a:rPr lang="el-GR" altLang="el-GR" sz="2800" b="1" dirty="0">
                <a:latin typeface="Times New Roman" pitchFamily="18" charset="0"/>
                <a:cs typeface="Times New Roman" pitchFamily="18" charset="0"/>
              </a:rPr>
              <a:t>κανάλια της ιεραρχίας</a:t>
            </a:r>
            <a:r>
              <a:rPr lang="el-GR" altLang="el-GR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el-GR" altLang="el-GR" sz="2800" dirty="0">
                <a:latin typeface="Times New Roman" pitchFamily="18" charset="0"/>
                <a:cs typeface="Times New Roman" pitchFamily="18" charset="0"/>
              </a:rPr>
              <a:t>Συμμόρφωση με τις </a:t>
            </a:r>
            <a:r>
              <a:rPr lang="el-GR" altLang="el-GR" sz="2800" b="1" dirty="0">
                <a:latin typeface="Times New Roman" pitchFamily="18" charset="0"/>
                <a:cs typeface="Times New Roman" pitchFamily="18" charset="0"/>
              </a:rPr>
              <a:t>πολιτικές</a:t>
            </a:r>
            <a:r>
              <a:rPr lang="el-GR" altLang="el-GR" sz="2800" dirty="0">
                <a:latin typeface="Times New Roman" pitchFamily="18" charset="0"/>
                <a:cs typeface="Times New Roman" pitchFamily="18" charset="0"/>
              </a:rPr>
              <a:t> του οργανισμού.</a:t>
            </a:r>
          </a:p>
          <a:p>
            <a:pPr>
              <a:spcAft>
                <a:spcPts val="1200"/>
              </a:spcAft>
            </a:pPr>
            <a:r>
              <a:rPr lang="el-GR" altLang="el-GR" sz="2800" dirty="0">
                <a:latin typeface="Times New Roman" pitchFamily="18" charset="0"/>
                <a:cs typeface="Times New Roman" pitchFamily="18" charset="0"/>
              </a:rPr>
              <a:t>Εφαρμογή των αναφερόμενων στις </a:t>
            </a:r>
            <a:r>
              <a:rPr lang="el-GR" altLang="el-GR" sz="2800" b="1" dirty="0">
                <a:latin typeface="Times New Roman" pitchFamily="18" charset="0"/>
                <a:cs typeface="Times New Roman" pitchFamily="18" charset="0"/>
              </a:rPr>
              <a:t>περιγραφές θέσεων εργασίας</a:t>
            </a:r>
            <a:r>
              <a:rPr lang="el-GR" altLang="el-GR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Aft>
                <a:spcPts val="1200"/>
              </a:spcAft>
            </a:pPr>
            <a:endParaRPr lang="el-GR" altLang="el-G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r>
              <a:rPr lang="el-GR" altLang="el-GR" sz="2800" b="1" dirty="0">
                <a:latin typeface="Times New Roman" pitchFamily="18" charset="0"/>
                <a:cs typeface="Times New Roman" pitchFamily="18" charset="0"/>
              </a:rPr>
              <a:t>Άτυπη </a:t>
            </a:r>
            <a:r>
              <a:rPr lang="el-GR" altLang="el-GR" sz="2800" b="1" dirty="0" smtClean="0">
                <a:latin typeface="Times New Roman" pitchFamily="18" charset="0"/>
                <a:cs typeface="Times New Roman" pitchFamily="18" charset="0"/>
              </a:rPr>
              <a:t>επικοινωνία</a:t>
            </a:r>
            <a:r>
              <a:rPr lang="el-GR" altLang="el-GR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altLang="el-GR" sz="2800" dirty="0">
                <a:latin typeface="Times New Roman" pitchFamily="18" charset="0"/>
                <a:cs typeface="Times New Roman" pitchFamily="18" charset="0"/>
              </a:rPr>
              <a:t>ελέγχει τη συμπεριφορά</a:t>
            </a:r>
          </a:p>
          <a:p>
            <a:pPr>
              <a:spcAft>
                <a:spcPts val="1200"/>
              </a:spcAft>
            </a:pPr>
            <a:endParaRPr lang="en-US" altLang="el-G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endParaRPr lang="en-US" altLang="el-GR" sz="28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Οι λειτουργίες επικοινωνίας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20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800" b="1" dirty="0">
                <a:latin typeface="Times New Roman" pitchFamily="18" charset="0"/>
                <a:cs typeface="Times New Roman" pitchFamily="18" charset="0"/>
              </a:rPr>
              <a:t>Λειτουργία παρακίνησης</a:t>
            </a:r>
            <a:br>
              <a:rPr lang="el-GR" altLang="el-GR" sz="3800" b="1" dirty="0">
                <a:latin typeface="Times New Roman" pitchFamily="18" charset="0"/>
                <a:cs typeface="Times New Roman" pitchFamily="18" charset="0"/>
              </a:rPr>
            </a:br>
            <a:endParaRPr lang="el-GR" sz="3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Autofit/>
          </a:bodyPr>
          <a:lstStyle/>
          <a:p>
            <a:r>
              <a:rPr lang="el-GR" altLang="el-GR" sz="2800" dirty="0">
                <a:latin typeface="Times New Roman" pitchFamily="18" charset="0"/>
                <a:cs typeface="Times New Roman" pitchFamily="18" charset="0"/>
              </a:rPr>
              <a:t>Αποσαφήνιση του περιεχομένου της εργασίας.</a:t>
            </a:r>
          </a:p>
          <a:p>
            <a:r>
              <a:rPr lang="el-GR" altLang="el-GR" sz="2800" dirty="0">
                <a:latin typeface="Times New Roman" pitchFamily="18" charset="0"/>
                <a:cs typeface="Times New Roman" pitchFamily="18" charset="0"/>
              </a:rPr>
              <a:t>Επικρότηση των προσπαθειών.</a:t>
            </a:r>
          </a:p>
          <a:p>
            <a:r>
              <a:rPr lang="el-GR" altLang="el-GR" sz="2800" dirty="0">
                <a:latin typeface="Times New Roman" pitchFamily="18" charset="0"/>
                <a:cs typeface="Times New Roman" pitchFamily="18" charset="0"/>
              </a:rPr>
              <a:t>Διατύπωση κατευθύνσεων για βελτίωση.</a:t>
            </a:r>
          </a:p>
          <a:p>
            <a:endParaRPr lang="el-GR" altLang="el-G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altLang="el-GR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l-GR" altLang="el-GR" sz="2800" dirty="0">
                <a:latin typeface="Times New Roman" pitchFamily="18" charset="0"/>
                <a:cs typeface="Times New Roman" pitchFamily="18" charset="0"/>
              </a:rPr>
              <a:t>   Η ενέργεια της παρακίνησης </a:t>
            </a:r>
            <a:r>
              <a:rPr lang="el-GR" altLang="el-GR" sz="2800" b="1" dirty="0">
                <a:latin typeface="Times New Roman" pitchFamily="18" charset="0"/>
                <a:cs typeface="Times New Roman" pitchFamily="18" charset="0"/>
              </a:rPr>
              <a:t>υλοποιείται</a:t>
            </a:r>
            <a:r>
              <a:rPr lang="el-GR" altLang="el-GR" sz="2800" dirty="0">
                <a:latin typeface="Times New Roman" pitchFamily="18" charset="0"/>
                <a:cs typeface="Times New Roman" pitchFamily="18" charset="0"/>
              </a:rPr>
              <a:t> μέσα από την </a:t>
            </a:r>
            <a:r>
              <a:rPr lang="el-GR" altLang="el-GR" sz="2800" b="1" dirty="0" smtClean="0">
                <a:latin typeface="Times New Roman" pitchFamily="18" charset="0"/>
                <a:cs typeface="Times New Roman" pitchFamily="18" charset="0"/>
              </a:rPr>
              <a:t>επικοινωνία.</a:t>
            </a:r>
            <a:endParaRPr lang="en-US" altLang="el-G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Οι λειτουργίες επικοινωνίας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93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800" b="1" dirty="0">
                <a:latin typeface="Times New Roman" pitchFamily="18" charset="0"/>
                <a:cs typeface="Times New Roman" pitchFamily="18" charset="0"/>
              </a:rPr>
              <a:t>Λειτουργία έκφρασης συναισθημάτων</a:t>
            </a:r>
            <a:endParaRPr lang="el-GR" sz="3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endParaRPr lang="el-GR" altLang="el-G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800"/>
              </a:spcAft>
            </a:pPr>
            <a:r>
              <a:rPr lang="el-GR" altLang="el-GR" sz="2800" dirty="0" smtClean="0">
                <a:latin typeface="Times New Roman" pitchFamily="18" charset="0"/>
                <a:cs typeface="Times New Roman" pitchFamily="18" charset="0"/>
              </a:rPr>
              <a:t>Επαφές </a:t>
            </a:r>
            <a:r>
              <a:rPr lang="el-GR" altLang="el-GR" sz="2800" dirty="0">
                <a:latin typeface="Times New Roman" pitchFamily="18" charset="0"/>
                <a:cs typeface="Times New Roman" pitchFamily="18" charset="0"/>
              </a:rPr>
              <a:t>κοινωνικού χαρακτήρα μέσα στην ομάδα.</a:t>
            </a:r>
          </a:p>
          <a:p>
            <a:pPr>
              <a:spcAft>
                <a:spcPts val="1800"/>
              </a:spcAft>
            </a:pPr>
            <a:r>
              <a:rPr lang="el-GR" altLang="el-GR" sz="2800" dirty="0">
                <a:latin typeface="Times New Roman" pitchFamily="18" charset="0"/>
                <a:cs typeface="Times New Roman" pitchFamily="18" charset="0"/>
              </a:rPr>
              <a:t>Έκφραση ικανοποίησης και απογοήτευσης.</a:t>
            </a:r>
          </a:p>
          <a:p>
            <a:pPr>
              <a:spcAft>
                <a:spcPts val="1800"/>
              </a:spcAft>
            </a:pPr>
            <a:r>
              <a:rPr lang="el-GR" altLang="el-GR" sz="2800" dirty="0">
                <a:latin typeface="Times New Roman" pitchFamily="18" charset="0"/>
                <a:cs typeface="Times New Roman" pitchFamily="18" charset="0"/>
              </a:rPr>
              <a:t>Κάλυψη κοινωνικών αναγκών.</a:t>
            </a:r>
            <a:endParaRPr lang="en-US" altLang="el-G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Οι λειτουργίες επικοινωνίας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82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800" b="1" dirty="0">
                <a:latin typeface="Times New Roman" pitchFamily="18" charset="0"/>
                <a:cs typeface="Times New Roman" pitchFamily="18" charset="0"/>
              </a:rPr>
              <a:t>Λειτουργία μετάδοσης και διάχυσης των πληροφοριών</a:t>
            </a:r>
            <a:endParaRPr lang="el-GR" sz="3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endParaRPr lang="el-GR" altLang="el-G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altLang="el-GR" sz="2800" dirty="0">
                <a:latin typeface="Times New Roman" pitchFamily="18" charset="0"/>
                <a:cs typeface="Times New Roman" pitchFamily="18" charset="0"/>
              </a:rPr>
              <a:t>Δυνατότητα αξιολόγησης εναλλακτικών λύσεων και τελική επιλογή.</a:t>
            </a:r>
          </a:p>
          <a:p>
            <a:pPr marL="0" indent="0">
              <a:buNone/>
            </a:pPr>
            <a:endParaRPr lang="el-GR" altLang="el-G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altLang="el-GR" sz="2800" dirty="0" smtClean="0">
                <a:latin typeface="Times New Roman" pitchFamily="18" charset="0"/>
                <a:cs typeface="Times New Roman" pitchFamily="18" charset="0"/>
              </a:rPr>
              <a:t>Διευκόλυνση </a:t>
            </a:r>
            <a:r>
              <a:rPr lang="el-GR" altLang="el-GR" sz="2800" dirty="0">
                <a:latin typeface="Times New Roman" pitchFamily="18" charset="0"/>
                <a:cs typeface="Times New Roman" pitchFamily="18" charset="0"/>
              </a:rPr>
              <a:t>της διεργασίας λήψης αποφάσεων.</a:t>
            </a:r>
            <a:endParaRPr lang="en-US" altLang="el-G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800"/>
              </a:spcAft>
            </a:pPr>
            <a:endParaRPr lang="en-US" altLang="el-GR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Οι λειτουργίες επικοινωνίας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397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3/5/2014 2:37:38 μ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3,7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5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9,6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4,5,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,7,8,9,4,5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7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765AA0EF-55F0-40F5-8E88-FBEFF4918A4C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969</TotalTime>
  <Words>500</Words>
  <Application>Microsoft Office PowerPoint</Application>
  <PresentationFormat>Προβολή στην οθόνη (4:3)</PresentationFormat>
  <Paragraphs>115</Paragraphs>
  <Slides>16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Θέμα του Office</vt:lpstr>
      <vt:lpstr>Επιχειρησιακές Επικοινωνίες</vt:lpstr>
      <vt:lpstr>Άδειες χρήσης </vt:lpstr>
      <vt:lpstr>Χρηματοδότηση </vt:lpstr>
      <vt:lpstr>Περιεχόμενα ενότητας</vt:lpstr>
      <vt:lpstr>ΟΙ ΛΕΙΤΟΥΡΓΙΕΣ ΤΗΣ ΕΠΙΚΟΙΝΩΝΙΑΣ</vt:lpstr>
      <vt:lpstr>Λειτουργία ελέγχου</vt:lpstr>
      <vt:lpstr>Λειτουργία παρακίνησης </vt:lpstr>
      <vt:lpstr>Λειτουργία έκφρασης συναισθημάτων</vt:lpstr>
      <vt:lpstr>Λειτουργία μετάδοσης και διάχυσης των πληροφοριών</vt:lpstr>
      <vt:lpstr>Η ΡΟΗ ΤΗΣ ΕΠΙΚΟΙΝΩΝΙΑΣ ΣΤΗΝ ΟΡΓΑΝΩΣΗ</vt:lpstr>
      <vt:lpstr>Ροή Επικοινωνίας (1/4)</vt:lpstr>
      <vt:lpstr>Ροή Επικοινωνίας (2/4)</vt:lpstr>
      <vt:lpstr>Ροή Επικοινωνίας (3/4)</vt:lpstr>
      <vt:lpstr>Ροή Επικοινωνίας (4/4)</vt:lpstr>
      <vt:lpstr>Βασικές Διαφορές Κατακόρυφης Επικοινωνίας </vt:lpstr>
      <vt:lpstr>Τέλος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Επιχειρησιακές Επικοινωνίες</dc:title>
  <dc:subject>Επιχειρησιακές Επικοινωνίες</dc:subject>
  <dc:creator>Ασπρίδης Γεώργιος</dc:creator>
  <cp:keywords>Επιχειρησιακές Επικοινωνίες</cp:keywords>
  <dc:description>Επιχειρησιακές Επικοινωνίες</dc:description>
  <cp:lastModifiedBy>chris</cp:lastModifiedBy>
  <cp:revision>252</cp:revision>
  <dcterms:created xsi:type="dcterms:W3CDTF">2013-10-22T19:39:27Z</dcterms:created>
  <dcterms:modified xsi:type="dcterms:W3CDTF">2014-05-03T12:11:47Z</dcterms:modified>
  <cp:category>ΑΝΟΙΧΤΑ ΑΚΑΔΗΜΑΙΚΑ ΜΑΘΗΜΑΤΑ</cp:category>
  <cp:contentStatus>Τελικό</cp:contentStatus>
</cp:coreProperties>
</file>