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60" r:id="rId3"/>
    <p:sldId id="261" r:id="rId4"/>
    <p:sldId id="262" r:id="rId5"/>
    <p:sldId id="263" r:id="rId6"/>
    <p:sldId id="264" r:id="rId7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7" d="100"/>
          <a:sy n="87" d="100"/>
        </p:scale>
        <p:origin x="-1243" y="1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Τίτλος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28" name="Θέση ημερομηνίας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1AD7C-DF82-473E-A772-AB2F484CA86B}" type="datetimeFigureOut">
              <a:rPr lang="el-GR" smtClean="0"/>
              <a:t>18/1/2016</a:t>
            </a:fld>
            <a:endParaRPr lang="el-GR"/>
          </a:p>
        </p:txBody>
      </p:sp>
      <p:sp>
        <p:nvSpPr>
          <p:cNvPr id="17" name="Θέση υποσέλιδου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29" name="Θέση αριθμού διαφάνειας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40C07-C937-40D8-A53C-41EBE4A4D355}" type="slidenum">
              <a:rPr lang="el-GR" smtClean="0"/>
              <a:t>‹#›</a:t>
            </a:fld>
            <a:endParaRPr lang="el-GR"/>
          </a:p>
        </p:txBody>
      </p:sp>
      <p:sp>
        <p:nvSpPr>
          <p:cNvPr id="9" name="Υπότιτλος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 smtClean="0"/>
              <a:t>Στυλ κύριου υπότιτλου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1AD7C-DF82-473E-A772-AB2F484CA86B}" type="datetimeFigureOut">
              <a:rPr lang="el-GR" smtClean="0"/>
              <a:t>18/1/2016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40C07-C937-40D8-A53C-41EBE4A4D355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1AD7C-DF82-473E-A772-AB2F484CA86B}" type="datetimeFigureOut">
              <a:rPr lang="el-GR" smtClean="0"/>
              <a:t>18/1/2016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40C07-C937-40D8-A53C-41EBE4A4D355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1AD7C-DF82-473E-A772-AB2F484CA86B}" type="datetimeFigureOut">
              <a:rPr lang="el-GR" smtClean="0"/>
              <a:t>18/1/2016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40C07-C937-40D8-A53C-41EBE4A4D355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1AD7C-DF82-473E-A772-AB2F484CA86B}" type="datetimeFigureOut">
              <a:rPr lang="el-GR" smtClean="0"/>
              <a:t>18/1/2016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C8740C07-C937-40D8-A53C-41EBE4A4D355}" type="slidenum">
              <a:rPr lang="el-GR" smtClean="0"/>
              <a:t>‹#›</a:t>
            </a:fld>
            <a:endParaRPr lang="el-G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1AD7C-DF82-473E-A772-AB2F484CA86B}" type="datetimeFigureOut">
              <a:rPr lang="el-GR" smtClean="0"/>
              <a:t>18/1/2016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40C07-C937-40D8-A53C-41EBE4A4D355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5" name="Θέση περιεχομένου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1AD7C-DF82-473E-A772-AB2F484CA86B}" type="datetimeFigureOut">
              <a:rPr lang="el-GR" smtClean="0"/>
              <a:t>18/1/2016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40C07-C937-40D8-A53C-41EBE4A4D355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1AD7C-DF82-473E-A772-AB2F484CA86B}" type="datetimeFigureOut">
              <a:rPr lang="el-GR" smtClean="0"/>
              <a:t>18/1/2016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40C07-C937-40D8-A53C-41EBE4A4D355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1AD7C-DF82-473E-A772-AB2F484CA86B}" type="datetimeFigureOut">
              <a:rPr lang="el-GR" smtClean="0"/>
              <a:t>18/1/2016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40C07-C937-40D8-A53C-41EBE4A4D355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1AD7C-DF82-473E-A772-AB2F484CA86B}" type="datetimeFigureOut">
              <a:rPr lang="el-GR" smtClean="0"/>
              <a:t>18/1/2016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40C07-C937-40D8-A53C-41EBE4A4D355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l-GR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Κάντε κλικ στο εικονίδιο για να προσθέσετε μια εικόνα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1AD7C-DF82-473E-A772-AB2F484CA86B}" type="datetimeFigureOut">
              <a:rPr lang="el-GR" smtClean="0"/>
              <a:t>18/1/2016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40C07-C937-40D8-A53C-41EBE4A4D355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Θέση τίτλου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13" name="Θέση κειμένου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14" name="Θέση ημερομηνίας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2F01AD7C-DF82-473E-A772-AB2F484CA86B}" type="datetimeFigureOut">
              <a:rPr lang="el-GR" smtClean="0"/>
              <a:t>18/1/2016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23" name="Θέση αριθμού διαφάνειας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C8740C07-C937-40D8-A53C-41EBE4A4D355}" type="slidenum">
              <a:rPr lang="el-GR" smtClean="0"/>
              <a:t>‹#›</a:t>
            </a:fld>
            <a:endParaRPr lang="el-G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51316-2114-40C2-9192-C277D3D14ED2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755576" y="1484784"/>
            <a:ext cx="78488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4000" b="1" dirty="0"/>
              <a:t>ΕΠΙΚΟΙΝΩΝΙΑ</a:t>
            </a:r>
            <a:endParaRPr lang="el-GR" sz="4000" dirty="0"/>
          </a:p>
        </p:txBody>
      </p:sp>
    </p:spTree>
    <p:extLst>
      <p:ext uri="{BB962C8B-B14F-4D97-AF65-F5344CB8AC3E}">
        <p14:creationId xmlns:p14="http://schemas.microsoft.com/office/powerpoint/2010/main" val="3080391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08688"/>
          </a:xfrm>
        </p:spPr>
        <p:txBody>
          <a:bodyPr>
            <a:normAutofit fontScale="90000"/>
          </a:bodyPr>
          <a:lstStyle/>
          <a:p>
            <a:r>
              <a:rPr lang="el-GR" sz="4000" dirty="0" smtClean="0"/>
              <a:t>Βασικές Λειτουργίες της Επικοινωνίας</a:t>
            </a:r>
            <a:endParaRPr lang="en-US" sz="4000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51316-2114-40C2-9192-C277D3D14ED2}" type="slidenum">
              <a:rPr lang="en-US" smtClean="0"/>
              <a:pPr/>
              <a:t>2</a:t>
            </a:fld>
            <a:endParaRPr lang="en-US"/>
          </a:p>
        </p:txBody>
      </p:sp>
      <p:pic>
        <p:nvPicPr>
          <p:cNvPr id="5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0037" y="1628775"/>
            <a:ext cx="6423926" cy="4695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90064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564672"/>
          </a:xfrm>
        </p:spPr>
        <p:txBody>
          <a:bodyPr>
            <a:noAutofit/>
          </a:bodyPr>
          <a:lstStyle/>
          <a:p>
            <a:r>
              <a:rPr lang="el-GR" sz="4000" dirty="0"/>
              <a:t>Διαδικασία της επικοινωνίας</a:t>
            </a:r>
            <a:endParaRPr lang="en-US" sz="4000" b="1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51316-2114-40C2-9192-C277D3D14ED2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6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323528" y="1412776"/>
            <a:ext cx="4038600" cy="4434840"/>
          </a:xfrm>
        </p:spPr>
        <p:txBody>
          <a:bodyPr>
            <a:normAutofit fontScale="92500"/>
          </a:bodyPr>
          <a:lstStyle/>
          <a:p>
            <a:r>
              <a:rPr lang="el-GR" dirty="0" smtClean="0"/>
              <a:t>Η επικοινωνία </a:t>
            </a:r>
            <a:r>
              <a:rPr lang="el-GR" dirty="0"/>
              <a:t>ορίζεται </a:t>
            </a:r>
            <a:endParaRPr lang="el-GR" dirty="0" smtClean="0"/>
          </a:p>
          <a:p>
            <a:pPr lvl="1"/>
            <a:r>
              <a:rPr lang="el-GR" dirty="0" smtClean="0"/>
              <a:t>«</a:t>
            </a:r>
            <a:r>
              <a:rPr lang="el-GR" i="1" dirty="0"/>
              <a:t>η διαδικασία μέσω της οποίας ένα άτομο, μία ομάδα, ή ένας οργανισμός (ο αποστολέας) μεταβιβάζει κάποιου είδους πληροφορία (το μήνυμα) σε ένα άλλο άτομο, άλλη ομάδα ή άλλον οργανισμό (τον αποδέκτη)</a:t>
            </a:r>
            <a:r>
              <a:rPr lang="el-GR" dirty="0"/>
              <a:t>» </a:t>
            </a:r>
            <a:r>
              <a:rPr lang="en-US" dirty="0"/>
              <a:t>Greenberg</a:t>
            </a:r>
            <a:r>
              <a:rPr lang="el-GR" dirty="0"/>
              <a:t> &amp; </a:t>
            </a:r>
            <a:r>
              <a:rPr lang="en-US" dirty="0"/>
              <a:t>Baron</a:t>
            </a:r>
            <a:r>
              <a:rPr lang="el-GR" dirty="0"/>
              <a:t>, 2013, σελ. 532).</a:t>
            </a:r>
            <a:endParaRPr lang="en-US" dirty="0"/>
          </a:p>
        </p:txBody>
      </p:sp>
      <p:sp>
        <p:nvSpPr>
          <p:cNvPr id="7" name="Θέση περιεχομένου 3"/>
          <p:cNvSpPr txBox="1">
            <a:spLocks/>
          </p:cNvSpPr>
          <p:nvPr/>
        </p:nvSpPr>
        <p:spPr>
          <a:xfrm>
            <a:off x="4648200" y="1628800"/>
            <a:ext cx="4038600" cy="4434840"/>
          </a:xfrm>
          <a:prstGeom prst="rect">
            <a:avLst/>
          </a:prstGeom>
        </p:spPr>
        <p:txBody>
          <a:bodyPr>
            <a:normAutofit/>
          </a:bodyPr>
          <a:lstStyle>
            <a:lvl1pPr marL="548640" indent="-411480" algn="l" rtl="0" eaLnBrk="1" latinLnBrk="0" hangingPunct="1">
              <a:spcBef>
                <a:spcPct val="20000"/>
              </a:spcBef>
              <a:buClr>
                <a:schemeClr val="tx1">
                  <a:shade val="95000"/>
                </a:schemeClr>
              </a:buClr>
              <a:buSzPct val="65000"/>
              <a:buFont typeface="Wingdings 2"/>
              <a:buChar char="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68680" indent="-283464" algn="l" rtl="0" eaLnBrk="1" latinLnBrk="0" hangingPunct="1">
              <a:spcBef>
                <a:spcPct val="20000"/>
              </a:spcBef>
              <a:buClr>
                <a:schemeClr val="tx1"/>
              </a:buClr>
              <a:buSzPct val="80000"/>
              <a:buFont typeface="Wingdings 2"/>
              <a:buChar char="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33856" indent="-228600" algn="l" rtl="0" eaLnBrk="1" latinLnBrk="0" hangingPunct="1">
              <a:spcBef>
                <a:spcPct val="20000"/>
              </a:spcBef>
              <a:buClr>
                <a:schemeClr val="tx1"/>
              </a:buClr>
              <a:buSzPct val="95000"/>
              <a:buFont typeface="Wingdings"/>
              <a:buChar char=""/>
              <a:defRPr kumimoji="0"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53312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SzPct val="100000"/>
              <a:buFont typeface="Wingdings 3"/>
              <a:buChar char="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5336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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64792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3"/>
              <a:buChar char="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5960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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67128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"/>
              <a:defRPr kumimoji="0"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68296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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dirty="0" smtClean="0"/>
              <a:t>Για την αποτελεσματικότητα της επικοινωνίας, τα μηνύματα πρέπει να διακρίνονται για </a:t>
            </a:r>
          </a:p>
          <a:p>
            <a:pPr lvl="1"/>
            <a:r>
              <a:rPr lang="el-GR" dirty="0" smtClean="0"/>
              <a:t>τη </a:t>
            </a:r>
            <a:r>
              <a:rPr lang="el-GR" i="1" dirty="0" smtClean="0"/>
              <a:t>σαφήνεια</a:t>
            </a:r>
            <a:r>
              <a:rPr lang="el-GR" dirty="0" smtClean="0"/>
              <a:t> και </a:t>
            </a:r>
          </a:p>
          <a:p>
            <a:pPr lvl="1"/>
            <a:r>
              <a:rPr lang="el-GR" dirty="0" smtClean="0"/>
              <a:t>την </a:t>
            </a:r>
            <a:r>
              <a:rPr lang="el-GR" i="1" dirty="0" smtClean="0"/>
              <a:t>πληρότητά</a:t>
            </a:r>
            <a:r>
              <a:rPr lang="el-GR" dirty="0" smtClean="0"/>
              <a:t> τους.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98834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636680"/>
          </a:xfrm>
        </p:spPr>
        <p:txBody>
          <a:bodyPr>
            <a:noAutofit/>
          </a:bodyPr>
          <a:lstStyle/>
          <a:p>
            <a:r>
              <a:rPr lang="el-GR" sz="4000" dirty="0"/>
              <a:t>Εξελισσόμενο μοντέλο διαδικασίας της επικοινωνίας</a:t>
            </a:r>
            <a:endParaRPr lang="en-US" sz="4000" b="1" dirty="0"/>
          </a:p>
        </p:txBody>
      </p:sp>
      <p:sp>
        <p:nvSpPr>
          <p:cNvPr id="9" name="Θέση περιεχομένου 8"/>
          <p:cNvSpPr>
            <a:spLocks noGrp="1"/>
          </p:cNvSpPr>
          <p:nvPr>
            <p:ph sz="half" idx="1"/>
          </p:nvPr>
        </p:nvSpPr>
        <p:spPr>
          <a:xfrm>
            <a:off x="4283968" y="2060848"/>
            <a:ext cx="3672408" cy="936104"/>
          </a:xfrm>
        </p:spPr>
        <p:txBody>
          <a:bodyPr>
            <a:normAutofit/>
          </a:bodyPr>
          <a:lstStyle/>
          <a:p>
            <a:r>
              <a:rPr lang="el-GR" sz="2400" dirty="0"/>
              <a:t>Παραδοσιακή άποψη της </a:t>
            </a:r>
            <a:r>
              <a:rPr lang="el-GR" sz="2400" dirty="0" smtClean="0"/>
              <a:t>σύγκρουσης</a:t>
            </a:r>
            <a:endParaRPr lang="en-US" sz="2400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51316-2114-40C2-9192-C277D3D14ED2}" type="slidenum">
              <a:rPr lang="en-US" smtClean="0"/>
              <a:pPr/>
              <a:t>4</a:t>
            </a:fld>
            <a:endParaRPr lang="en-US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774" y="1988839"/>
            <a:ext cx="9042226" cy="40776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94825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51316-2114-40C2-9192-C277D3D14ED2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5" name="Τίτλος 1"/>
          <p:cNvSpPr>
            <a:spLocks noGrp="1"/>
          </p:cNvSpPr>
          <p:nvPr>
            <p:ph type="title"/>
          </p:nvPr>
        </p:nvSpPr>
        <p:spPr>
          <a:xfrm>
            <a:off x="546575" y="476672"/>
            <a:ext cx="8229600" cy="852704"/>
          </a:xfrm>
        </p:spPr>
        <p:txBody>
          <a:bodyPr>
            <a:normAutofit fontScale="90000"/>
          </a:bodyPr>
          <a:lstStyle/>
          <a:p>
            <a:pPr algn="ctr"/>
            <a:r>
              <a:rPr lang="el-GR" sz="4000" b="1" dirty="0"/>
              <a:t>Λεκτική και μη λεκτική </a:t>
            </a:r>
            <a:r>
              <a:rPr lang="el-GR" sz="4000" b="1" dirty="0" smtClean="0"/>
              <a:t>επικοινωνία</a:t>
            </a:r>
            <a:endParaRPr lang="en-US" sz="4000" dirty="0"/>
          </a:p>
        </p:txBody>
      </p:sp>
      <p:sp>
        <p:nvSpPr>
          <p:cNvPr id="7" name="Θέση κειμένου 4"/>
          <p:cNvSpPr txBox="1">
            <a:spLocks/>
          </p:cNvSpPr>
          <p:nvPr/>
        </p:nvSpPr>
        <p:spPr>
          <a:xfrm>
            <a:off x="395536" y="1642166"/>
            <a:ext cx="4040188" cy="659352"/>
          </a:xfrm>
          <a:prstGeom prst="rect">
            <a:avLst/>
          </a:prstGeom>
        </p:spPr>
        <p:txBody>
          <a:bodyPr vert="horz">
            <a:normAutofit/>
          </a:bodyPr>
          <a:lstStyle>
            <a:lvl1pPr marL="548640" indent="-411480" algn="l" rtl="0" eaLnBrk="1" latinLnBrk="0" hangingPunct="1">
              <a:spcBef>
                <a:spcPct val="20000"/>
              </a:spcBef>
              <a:buClr>
                <a:schemeClr val="tx1">
                  <a:shade val="95000"/>
                </a:schemeClr>
              </a:buClr>
              <a:buSzPct val="65000"/>
              <a:buFont typeface="Wingdings 2"/>
              <a:buChar char="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68680" indent="-283464" algn="l" rtl="0" eaLnBrk="1" latinLnBrk="0" hangingPunct="1">
              <a:spcBef>
                <a:spcPct val="20000"/>
              </a:spcBef>
              <a:buClr>
                <a:schemeClr val="tx1"/>
              </a:buClr>
              <a:buSzPct val="80000"/>
              <a:buFont typeface="Wingdings 2"/>
              <a:buChar char="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33856" indent="-228600" algn="l" rtl="0" eaLnBrk="1" latinLnBrk="0" hangingPunct="1">
              <a:spcBef>
                <a:spcPct val="20000"/>
              </a:spcBef>
              <a:buClr>
                <a:schemeClr val="tx1"/>
              </a:buClr>
              <a:buSzPct val="95000"/>
              <a:buFont typeface="Wingdings"/>
              <a:buChar char="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53312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SzPct val="100000"/>
              <a:buFont typeface="Wingdings 3"/>
              <a:buChar char="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5336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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64792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3"/>
              <a:buChar char="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5960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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67128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"/>
              <a:defRPr kumimoji="0"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68296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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dirty="0" smtClean="0"/>
              <a:t>Λεκτική επικοινωνία</a:t>
            </a:r>
            <a:endParaRPr lang="en-US" dirty="0"/>
          </a:p>
        </p:txBody>
      </p:sp>
      <p:sp>
        <p:nvSpPr>
          <p:cNvPr id="8" name="Θέση κειμένου 5"/>
          <p:cNvSpPr txBox="1">
            <a:spLocks/>
          </p:cNvSpPr>
          <p:nvPr/>
        </p:nvSpPr>
        <p:spPr>
          <a:xfrm>
            <a:off x="4788024" y="1628800"/>
            <a:ext cx="4041775" cy="654843"/>
          </a:xfrm>
          <a:prstGeom prst="rect">
            <a:avLst/>
          </a:prstGeom>
        </p:spPr>
        <p:txBody>
          <a:bodyPr/>
          <a:lstStyle>
            <a:lvl1pPr marL="548640" indent="-411480" algn="l" rtl="0" eaLnBrk="1" latinLnBrk="0" hangingPunct="1">
              <a:spcBef>
                <a:spcPct val="20000"/>
              </a:spcBef>
              <a:buClr>
                <a:schemeClr val="tx1">
                  <a:shade val="95000"/>
                </a:schemeClr>
              </a:buClr>
              <a:buSzPct val="65000"/>
              <a:buFont typeface="Wingdings 2"/>
              <a:buChar char="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68680" indent="-283464" algn="l" rtl="0" eaLnBrk="1" latinLnBrk="0" hangingPunct="1">
              <a:spcBef>
                <a:spcPct val="20000"/>
              </a:spcBef>
              <a:buClr>
                <a:schemeClr val="tx1"/>
              </a:buClr>
              <a:buSzPct val="80000"/>
              <a:buFont typeface="Wingdings 2"/>
              <a:buChar char="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33856" indent="-228600" algn="l" rtl="0" eaLnBrk="1" latinLnBrk="0" hangingPunct="1">
              <a:spcBef>
                <a:spcPct val="20000"/>
              </a:spcBef>
              <a:buClr>
                <a:schemeClr val="tx1"/>
              </a:buClr>
              <a:buSzPct val="95000"/>
              <a:buFont typeface="Wingdings"/>
              <a:buChar char=""/>
              <a:defRPr kumimoji="0"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53312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SzPct val="100000"/>
              <a:buFont typeface="Wingdings 3"/>
              <a:buChar char="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5336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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64792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3"/>
              <a:buChar char="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5960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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67128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"/>
              <a:defRPr kumimoji="0"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68296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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dirty="0" smtClean="0"/>
              <a:t>Μη Λεκτική επικοινωνία</a:t>
            </a:r>
            <a:endParaRPr lang="en-US" dirty="0"/>
          </a:p>
        </p:txBody>
      </p:sp>
      <p:sp>
        <p:nvSpPr>
          <p:cNvPr id="10" name="Θέση περιεχομένου 2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>
            <a:normAutofit lnSpcReduction="1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l-GR" dirty="0" smtClean="0"/>
              <a:t>αναφερόμαστε </a:t>
            </a:r>
            <a:r>
              <a:rPr lang="el-GR" dirty="0"/>
              <a:t>στη διαδικασία χρήσης λέξεων για τη δημιουργία και μεταβίβαση των μηνυμάτων. </a:t>
            </a:r>
            <a:endParaRPr lang="el-GR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el-GR" dirty="0" smtClean="0"/>
              <a:t>Τα </a:t>
            </a:r>
            <a:r>
              <a:rPr lang="el-GR" dirty="0"/>
              <a:t>μηνύματα μπορεί να μεταβιβάζονται σε γραπτή μορφή ή/και προφορικά.</a:t>
            </a:r>
            <a:endParaRPr lang="en-US" dirty="0"/>
          </a:p>
          <a:p>
            <a:endParaRPr lang="en-US" dirty="0"/>
          </a:p>
        </p:txBody>
      </p:sp>
      <p:sp>
        <p:nvSpPr>
          <p:cNvPr id="11" name="Θέση περιεχομένου 3"/>
          <p:cNvSpPr txBox="1">
            <a:spLocks/>
          </p:cNvSpPr>
          <p:nvPr/>
        </p:nvSpPr>
        <p:spPr>
          <a:xfrm>
            <a:off x="4645025" y="2514600"/>
            <a:ext cx="4041775" cy="3845720"/>
          </a:xfrm>
          <a:prstGeom prst="rect">
            <a:avLst/>
          </a:prstGeom>
        </p:spPr>
        <p:txBody>
          <a:bodyPr>
            <a:normAutofit fontScale="85000" lnSpcReduction="20000"/>
          </a:bodyPr>
          <a:lstStyle>
            <a:lvl1pPr marL="548640" indent="-411480" algn="l" rtl="0" eaLnBrk="1" latinLnBrk="0" hangingPunct="1">
              <a:spcBef>
                <a:spcPct val="20000"/>
              </a:spcBef>
              <a:buClr>
                <a:schemeClr val="tx1">
                  <a:shade val="95000"/>
                </a:schemeClr>
              </a:buClr>
              <a:buSzPct val="65000"/>
              <a:buFont typeface="Wingdings 2"/>
              <a:buChar char="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68680" indent="-283464" algn="l" rtl="0" eaLnBrk="1" latinLnBrk="0" hangingPunct="1">
              <a:spcBef>
                <a:spcPct val="20000"/>
              </a:spcBef>
              <a:buClr>
                <a:schemeClr val="tx1"/>
              </a:buClr>
              <a:buSzPct val="80000"/>
              <a:buFont typeface="Wingdings 2"/>
              <a:buChar char="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33856" indent="-228600" algn="l" rtl="0" eaLnBrk="1" latinLnBrk="0" hangingPunct="1">
              <a:spcBef>
                <a:spcPct val="20000"/>
              </a:spcBef>
              <a:buClr>
                <a:schemeClr val="tx1"/>
              </a:buClr>
              <a:buSzPct val="95000"/>
              <a:buFont typeface="Wingdings"/>
              <a:buChar char=""/>
              <a:defRPr kumimoji="0"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53312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SzPct val="100000"/>
              <a:buFont typeface="Wingdings 3"/>
              <a:buChar char="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5336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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64792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3"/>
              <a:buChar char="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5960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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67128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"/>
              <a:defRPr kumimoji="0"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68296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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Arial" panose="020B0604020202020204" pitchFamily="34" charset="0"/>
              <a:buChar char="•"/>
            </a:pPr>
            <a:r>
              <a:rPr lang="el-GR" dirty="0" smtClean="0"/>
              <a:t>Οι πιο κοινές μορφές μη λεκτικής επικοινωνίας είναι οι εκφράσεις του προσώπου, η στάση του σώματος, επαφή με τα μάτια, διάφορες φυσικές χειρονομίες, ο τρόπος ένδυσης, ο χρόνος αναμονής, η θέση καθίσματος, κ.ά. μεταξύ του αποστολέα και του αποδέκτη.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08898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/>
      <p:bldP spid="11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51316-2114-40C2-9192-C277D3D14ED2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6" name="Τίτλος 1"/>
          <p:cNvSpPr>
            <a:spLocks noGrp="1"/>
          </p:cNvSpPr>
          <p:nvPr>
            <p:ph type="title"/>
          </p:nvPr>
        </p:nvSpPr>
        <p:spPr>
          <a:xfrm>
            <a:off x="251520" y="1484784"/>
            <a:ext cx="3096344" cy="2304256"/>
          </a:xfrm>
        </p:spPr>
        <p:txBody>
          <a:bodyPr>
            <a:noAutofit/>
          </a:bodyPr>
          <a:lstStyle/>
          <a:p>
            <a:pPr algn="ctr"/>
            <a:r>
              <a:rPr lang="el-GR" sz="2800" dirty="0"/>
              <a:t>Μέσα λεκτικής επικοινωνίας σύμφωνα με την αποτελεσματικότητά τους</a:t>
            </a:r>
            <a:endParaRPr lang="en-US" sz="2800" dirty="0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840" y="476672"/>
            <a:ext cx="6012160" cy="61945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Θέση αριθμού διαφάνειας 6"/>
          <p:cNvSpPr txBox="1">
            <a:spLocks/>
          </p:cNvSpPr>
          <p:nvPr/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defPPr>
              <a:defRPr lang="el-GR"/>
            </a:defPPr>
            <a:lvl1pPr marL="0" algn="r" defTabSz="914400" rtl="0" eaLnBrk="1" latinLnBrk="0" hangingPunct="1">
              <a:defRPr kumimoji="0" sz="1200" kern="1200">
                <a:solidFill>
                  <a:schemeClr val="tx1">
                    <a:shade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A651316-2114-40C2-9192-C277D3D14ED2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445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Αποκορύφωμα">
  <a:themeElements>
    <a:clrScheme name="Αποκορύφωμα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Αποκορύφωμα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Αποκορύφωμα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47</TotalTime>
  <Words>187</Words>
  <Application>Microsoft Office PowerPoint</Application>
  <PresentationFormat>Προβολή στην οθόνη (4:3)</PresentationFormat>
  <Paragraphs>24</Paragraphs>
  <Slides>6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6</vt:i4>
      </vt:variant>
    </vt:vector>
  </HeadingPairs>
  <TitlesOfParts>
    <vt:vector size="7" baseType="lpstr">
      <vt:lpstr>Αποκορύφωμα</vt:lpstr>
      <vt:lpstr>Παρουσίαση του PowerPoint</vt:lpstr>
      <vt:lpstr>Βασικές Λειτουργίες της Επικοινωνίας</vt:lpstr>
      <vt:lpstr>Διαδικασία της επικοινωνίας</vt:lpstr>
      <vt:lpstr>Εξελισσόμενο μοντέλο διαδικασίας της επικοινωνίας</vt:lpstr>
      <vt:lpstr>Λεκτική και μη λεκτική επικοινωνία</vt:lpstr>
      <vt:lpstr>Μέσα λεκτικής επικοινωνίας σύμφωνα με την αποτελεσματικότητά τους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EU SHIPSAN</dc:creator>
  <cp:lastModifiedBy>EU SHIPSAN</cp:lastModifiedBy>
  <cp:revision>7</cp:revision>
  <dcterms:created xsi:type="dcterms:W3CDTF">2016-01-07T08:17:20Z</dcterms:created>
  <dcterms:modified xsi:type="dcterms:W3CDTF">2016-01-18T09:23:49Z</dcterms:modified>
</cp:coreProperties>
</file>