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 id="2147483660" r:id="rId3"/>
    <p:sldMasterId id="2147483699" r:id="rId4"/>
  </p:sldMasterIdLst>
  <p:notesMasterIdLst>
    <p:notesMasterId r:id="rId55"/>
  </p:notesMasterIdLst>
  <p:handoutMasterIdLst>
    <p:handoutMasterId r:id="rId56"/>
  </p:handoutMasterIdLst>
  <p:sldIdLst>
    <p:sldId id="312" r:id="rId5"/>
    <p:sldId id="313" r:id="rId6"/>
    <p:sldId id="314" r:id="rId7"/>
    <p:sldId id="311" r:id="rId8"/>
    <p:sldId id="257" r:id="rId9"/>
    <p:sldId id="302" r:id="rId10"/>
    <p:sldId id="289" r:id="rId11"/>
    <p:sldId id="261" r:id="rId12"/>
    <p:sldId id="260" r:id="rId13"/>
    <p:sldId id="258" r:id="rId14"/>
    <p:sldId id="259" r:id="rId15"/>
    <p:sldId id="290" r:id="rId16"/>
    <p:sldId id="299" r:id="rId17"/>
    <p:sldId id="298" r:id="rId18"/>
    <p:sldId id="291" r:id="rId19"/>
    <p:sldId id="262" r:id="rId20"/>
    <p:sldId id="300" r:id="rId21"/>
    <p:sldId id="292" r:id="rId22"/>
    <p:sldId id="293" r:id="rId23"/>
    <p:sldId id="294" r:id="rId24"/>
    <p:sldId id="295" r:id="rId25"/>
    <p:sldId id="296" r:id="rId26"/>
    <p:sldId id="297" r:id="rId27"/>
    <p:sldId id="263" r:id="rId28"/>
    <p:sldId id="266" r:id="rId29"/>
    <p:sldId id="301" r:id="rId30"/>
    <p:sldId id="267" r:id="rId31"/>
    <p:sldId id="268" r:id="rId32"/>
    <p:sldId id="270" r:id="rId33"/>
    <p:sldId id="271" r:id="rId34"/>
    <p:sldId id="272" r:id="rId35"/>
    <p:sldId id="273" r:id="rId36"/>
    <p:sldId id="275" r:id="rId37"/>
    <p:sldId id="276" r:id="rId38"/>
    <p:sldId id="277" r:id="rId39"/>
    <p:sldId id="278" r:id="rId40"/>
    <p:sldId id="286" r:id="rId41"/>
    <p:sldId id="274" r:id="rId42"/>
    <p:sldId id="279" r:id="rId43"/>
    <p:sldId id="281" r:id="rId44"/>
    <p:sldId id="282" r:id="rId45"/>
    <p:sldId id="283" r:id="rId46"/>
    <p:sldId id="280" r:id="rId47"/>
    <p:sldId id="284" r:id="rId48"/>
    <p:sldId id="287" r:id="rId49"/>
    <p:sldId id="288" r:id="rId50"/>
    <p:sldId id="306" r:id="rId51"/>
    <p:sldId id="307" r:id="rId52"/>
    <p:sldId id="309" r:id="rId53"/>
    <p:sldId id="310" r:id="rId54"/>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Στυλ με θέμα 1 - Έμφαση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830" autoAdjust="0"/>
    <p:restoredTop sz="94695" autoAdjust="0"/>
  </p:normalViewPr>
  <p:slideViewPr>
    <p:cSldViewPr snapToGrid="0" snapToObjects="1">
      <p:cViewPr varScale="1">
        <p:scale>
          <a:sx n="106" d="100"/>
          <a:sy n="106" d="100"/>
        </p:scale>
        <p:origin x="2076" y="114"/>
      </p:cViewPr>
      <p:guideLst>
        <p:guide orient="horz" pos="2160"/>
        <p:guide pos="2880"/>
      </p:guideLst>
    </p:cSldViewPr>
  </p:slideViewPr>
  <p:outlineViewPr>
    <p:cViewPr>
      <p:scale>
        <a:sx n="33" d="100"/>
        <a:sy n="33" d="100"/>
      </p:scale>
      <p:origin x="0" y="24224"/>
    </p:cViewPr>
  </p:outlineViewPr>
  <p:notesTextViewPr>
    <p:cViewPr>
      <p:scale>
        <a:sx n="100" d="100"/>
        <a:sy n="100" d="100"/>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B6369DE4-6B57-46B8-B0B9-386C10BC9E89}" type="datetimeFigureOut">
              <a:rPr lang="el-GR" smtClean="0"/>
              <a:t>8/6/2015</a:t>
            </a:fld>
            <a:endParaRPr lang="el-GR"/>
          </a:p>
        </p:txBody>
      </p:sp>
      <p:sp>
        <p:nvSpPr>
          <p:cNvPr id="4" name="Θέση υποσέλιδου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8A931649-5A9C-4C8D-8200-DB303FE59483}" type="slidenum">
              <a:rPr lang="el-GR" smtClean="0"/>
              <a:t>‹#›</a:t>
            </a:fld>
            <a:endParaRPr lang="el-GR"/>
          </a:p>
        </p:txBody>
      </p:sp>
    </p:spTree>
    <p:extLst>
      <p:ext uri="{BB962C8B-B14F-4D97-AF65-F5344CB8AC3E}">
        <p14:creationId xmlns:p14="http://schemas.microsoft.com/office/powerpoint/2010/main" val="42787917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62A51E14-B206-41EC-88DB-6EEEC8C8D2B8}" type="datetimeFigureOut">
              <a:rPr lang="el-GR" smtClean="0"/>
              <a:t>8/6/2015</a:t>
            </a:fld>
            <a:endParaRPr lang="el-GR"/>
          </a:p>
        </p:txBody>
      </p:sp>
      <p:sp>
        <p:nvSpPr>
          <p:cNvPr id="4" name="Θέση εικόνας διαφάνειας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C79B1F0-5AF8-4B1D-81B5-15915A136EB0}" type="slidenum">
              <a:rPr lang="el-GR" smtClean="0"/>
              <a:t>‹#›</a:t>
            </a:fld>
            <a:endParaRPr lang="el-GR"/>
          </a:p>
        </p:txBody>
      </p:sp>
    </p:spTree>
    <p:extLst>
      <p:ext uri="{BB962C8B-B14F-4D97-AF65-F5344CB8AC3E}">
        <p14:creationId xmlns:p14="http://schemas.microsoft.com/office/powerpoint/2010/main" val="299599912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Θέση εικόνας διαφάνειας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362" name="Θέση σημειώσεων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171450" indent="-171450">
              <a:buFontTx/>
              <a:buChar char="•"/>
            </a:pPr>
            <a:endParaRPr lang="en-US">
              <a:solidFill>
                <a:srgbClr val="FF0000"/>
              </a:solidFill>
              <a:latin typeface="Calibri" charset="0"/>
              <a:ea typeface="MS PGothic" charset="0"/>
            </a:endParaRPr>
          </a:p>
        </p:txBody>
      </p:sp>
      <p:sp>
        <p:nvSpPr>
          <p:cNvPr id="15363" name="Θέση αριθμού διαφάνειας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0D3FCFC-C225-6C42-80C4-E285C5D498D1}" type="slidenum">
              <a:rPr lang="el-GR" sz="1200"/>
              <a:pPr/>
              <a:t>1</a:t>
            </a:fld>
            <a:endParaRPr lang="el-GR" sz="1200"/>
          </a:p>
        </p:txBody>
      </p:sp>
    </p:spTree>
    <p:extLst>
      <p:ext uri="{BB962C8B-B14F-4D97-AF65-F5344CB8AC3E}">
        <p14:creationId xmlns:p14="http://schemas.microsoft.com/office/powerpoint/2010/main" val="2781460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Θέση εικόνας διαφάνειας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410" name="Θέση σημειώσεων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l-GR">
                <a:latin typeface="Calibri" charset="0"/>
                <a:ea typeface="MS PGothic" charset="0"/>
              </a:rPr>
              <a:t> </a:t>
            </a:r>
          </a:p>
        </p:txBody>
      </p:sp>
      <p:sp>
        <p:nvSpPr>
          <p:cNvPr id="17411" name="Θέση αριθμού διαφάνειας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B1A9BDD-EFEF-DA43-8261-E880B5D3A905}" type="slidenum">
              <a:rPr lang="el-GR" sz="1200"/>
              <a:pPr/>
              <a:t>2</a:t>
            </a:fld>
            <a:endParaRPr lang="el-GR" sz="1200"/>
          </a:p>
        </p:txBody>
      </p:sp>
    </p:spTree>
    <p:extLst>
      <p:ext uri="{BB962C8B-B14F-4D97-AF65-F5344CB8AC3E}">
        <p14:creationId xmlns:p14="http://schemas.microsoft.com/office/powerpoint/2010/main" val="2861991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Θέση εικόνας διαφάνειας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458" name="Θέση σημειώσεων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l-GR">
                <a:latin typeface="Calibri" charset="0"/>
                <a:ea typeface="MS PGothic" charset="0"/>
              </a:rPr>
              <a:t> </a:t>
            </a:r>
          </a:p>
        </p:txBody>
      </p:sp>
      <p:sp>
        <p:nvSpPr>
          <p:cNvPr id="19459" name="Θέση αριθμού διαφάνειας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F04A94E-2697-3A4E-BDA9-E214DBFED12B}" type="slidenum">
              <a:rPr lang="el-GR" sz="1200"/>
              <a:pPr/>
              <a:t>3</a:t>
            </a:fld>
            <a:endParaRPr lang="el-GR" sz="1200"/>
          </a:p>
        </p:txBody>
      </p:sp>
    </p:spTree>
    <p:extLst>
      <p:ext uri="{BB962C8B-B14F-4D97-AF65-F5344CB8AC3E}">
        <p14:creationId xmlns:p14="http://schemas.microsoft.com/office/powerpoint/2010/main" val="500314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6C79B1F0-5AF8-4B1D-81B5-15915A136EB0}" type="slidenum">
              <a:rPr lang="el-GR" smtClean="0"/>
              <a:t>20</a:t>
            </a:fld>
            <a:endParaRPr lang="el-GR"/>
          </a:p>
        </p:txBody>
      </p:sp>
    </p:spTree>
    <p:extLst>
      <p:ext uri="{BB962C8B-B14F-4D97-AF65-F5344CB8AC3E}">
        <p14:creationId xmlns:p14="http://schemas.microsoft.com/office/powerpoint/2010/main" val="3836085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47</a:t>
            </a:fld>
            <a:endParaRPr lang="el-GR"/>
          </a:p>
        </p:txBody>
      </p:sp>
    </p:spTree>
    <p:extLst>
      <p:ext uri="{BB962C8B-B14F-4D97-AF65-F5344CB8AC3E}">
        <p14:creationId xmlns:p14="http://schemas.microsoft.com/office/powerpoint/2010/main" val="128303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48</a:t>
            </a:fld>
            <a:endParaRPr lang="el-GR"/>
          </a:p>
        </p:txBody>
      </p:sp>
    </p:spTree>
    <p:extLst>
      <p:ext uri="{BB962C8B-B14F-4D97-AF65-F5344CB8AC3E}">
        <p14:creationId xmlns:p14="http://schemas.microsoft.com/office/powerpoint/2010/main" val="78970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49</a:t>
            </a:fld>
            <a:endParaRPr lang="el-GR"/>
          </a:p>
        </p:txBody>
      </p:sp>
    </p:spTree>
    <p:extLst>
      <p:ext uri="{BB962C8B-B14F-4D97-AF65-F5344CB8AC3E}">
        <p14:creationId xmlns:p14="http://schemas.microsoft.com/office/powerpoint/2010/main" val="756765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50</a:t>
            </a:fld>
            <a:endParaRPr lang="el-GR"/>
          </a:p>
        </p:txBody>
      </p:sp>
    </p:spTree>
    <p:extLst>
      <p:ext uri="{BB962C8B-B14F-4D97-AF65-F5344CB8AC3E}">
        <p14:creationId xmlns:p14="http://schemas.microsoft.com/office/powerpoint/2010/main" val="3527604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32AFF-B67C-DF4B-BDE4-7C62412CCBA9}" type="slidenum">
              <a:rPr lang="en-US" smtClean="0"/>
              <a:t>‹#›</a:t>
            </a:fld>
            <a:endParaRPr lang="en-US"/>
          </a:p>
        </p:txBody>
      </p:sp>
    </p:spTree>
    <p:extLst>
      <p:ext uri="{BB962C8B-B14F-4D97-AF65-F5344CB8AC3E}">
        <p14:creationId xmlns:p14="http://schemas.microsoft.com/office/powerpoint/2010/main" val="867125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A32AFF-B67C-DF4B-BDE4-7C62412CCBA9}" type="slidenum">
              <a:rPr lang="en-US" smtClean="0"/>
              <a:t>‹#›</a:t>
            </a:fld>
            <a:endParaRPr lang="en-US"/>
          </a:p>
        </p:txBody>
      </p:sp>
    </p:spTree>
    <p:extLst>
      <p:ext uri="{BB962C8B-B14F-4D97-AF65-F5344CB8AC3E}">
        <p14:creationId xmlns:p14="http://schemas.microsoft.com/office/powerpoint/2010/main" val="2769423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32AFF-B67C-DF4B-BDE4-7C62412CCBA9}" type="slidenum">
              <a:rPr lang="en-US" smtClean="0"/>
              <a:t>‹#›</a:t>
            </a:fld>
            <a:endParaRPr lang="en-US"/>
          </a:p>
        </p:txBody>
      </p:sp>
    </p:spTree>
    <p:extLst>
      <p:ext uri="{BB962C8B-B14F-4D97-AF65-F5344CB8AC3E}">
        <p14:creationId xmlns:p14="http://schemas.microsoft.com/office/powerpoint/2010/main" val="51531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32AFF-B67C-DF4B-BDE4-7C62412CCBA9}" type="slidenum">
              <a:rPr lang="en-US" smtClean="0"/>
              <a:t>‹#›</a:t>
            </a:fld>
            <a:endParaRPr lang="en-US"/>
          </a:p>
        </p:txBody>
      </p:sp>
    </p:spTree>
    <p:extLst>
      <p:ext uri="{BB962C8B-B14F-4D97-AF65-F5344CB8AC3E}">
        <p14:creationId xmlns:p14="http://schemas.microsoft.com/office/powerpoint/2010/main" val="3469882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endParaRPr lang="en-US"/>
          </a:p>
        </p:txBody>
      </p:sp>
      <p:sp>
        <p:nvSpPr>
          <p:cNvPr id="4" name="Θέση υποσέλιδου 3"/>
          <p:cNvSpPr>
            <a:spLocks noGrp="1"/>
          </p:cNvSpPr>
          <p:nvPr>
            <p:ph type="ftr" sz="quarter" idx="11"/>
          </p:nvPr>
        </p:nvSpPr>
        <p:spPr/>
        <p:txBody>
          <a:bodyPr/>
          <a:lstStyle/>
          <a:p>
            <a:endParaRPr lang="en-US"/>
          </a:p>
        </p:txBody>
      </p:sp>
      <p:sp>
        <p:nvSpPr>
          <p:cNvPr id="5" name="Θέση αριθμού διαφάνειας 4"/>
          <p:cNvSpPr>
            <a:spLocks noGrp="1"/>
          </p:cNvSpPr>
          <p:nvPr>
            <p:ph type="sldNum" sz="quarter" idx="12"/>
          </p:nvPr>
        </p:nvSpPr>
        <p:spPr/>
        <p:txBody>
          <a:bodyPr/>
          <a:lstStyle/>
          <a:p>
            <a:fld id="{74A32AFF-B67C-DF4B-BDE4-7C62412CCBA9}" type="slidenum">
              <a:rPr lang="en-US" smtClean="0"/>
              <a:t>‹#›</a:t>
            </a:fld>
            <a:endParaRPr lang="en-US"/>
          </a:p>
        </p:txBody>
      </p:sp>
    </p:spTree>
    <p:extLst>
      <p:ext uri="{BB962C8B-B14F-4D97-AF65-F5344CB8AC3E}">
        <p14:creationId xmlns:p14="http://schemas.microsoft.com/office/powerpoint/2010/main" val="4002476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143000" y="1122363"/>
            <a:ext cx="6858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CE10A8F-9E45-4D17-A8B3-DBFE1D9AF3C0}" type="slidenum">
              <a:rPr lang="el-GR" smtClean="0"/>
              <a:t>‹#›</a:t>
            </a:fld>
            <a:endParaRPr lang="el-GR"/>
          </a:p>
        </p:txBody>
      </p:sp>
    </p:spTree>
    <p:extLst>
      <p:ext uri="{BB962C8B-B14F-4D97-AF65-F5344CB8AC3E}">
        <p14:creationId xmlns:p14="http://schemas.microsoft.com/office/powerpoint/2010/main" val="3912921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CE10A8F-9E45-4D17-A8B3-DBFE1D9AF3C0}" type="slidenum">
              <a:rPr lang="el-GR" smtClean="0"/>
              <a:t>‹#›</a:t>
            </a:fld>
            <a:endParaRPr lang="el-GR"/>
          </a:p>
        </p:txBody>
      </p:sp>
    </p:spTree>
    <p:extLst>
      <p:ext uri="{BB962C8B-B14F-4D97-AF65-F5344CB8AC3E}">
        <p14:creationId xmlns:p14="http://schemas.microsoft.com/office/powerpoint/2010/main" val="3003902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23888" y="1709738"/>
            <a:ext cx="78867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CE10A8F-9E45-4D17-A8B3-DBFE1D9AF3C0}" type="slidenum">
              <a:rPr lang="el-GR" smtClean="0"/>
              <a:t>‹#›</a:t>
            </a:fld>
            <a:endParaRPr lang="el-GR"/>
          </a:p>
        </p:txBody>
      </p:sp>
    </p:spTree>
    <p:extLst>
      <p:ext uri="{BB962C8B-B14F-4D97-AF65-F5344CB8AC3E}">
        <p14:creationId xmlns:p14="http://schemas.microsoft.com/office/powerpoint/2010/main" val="3556027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628650" y="1825625"/>
            <a:ext cx="386715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825625"/>
            <a:ext cx="386715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CE10A8F-9E45-4D17-A8B3-DBFE1D9AF3C0}" type="slidenum">
              <a:rPr lang="el-GR" smtClean="0"/>
              <a:t>‹#›</a:t>
            </a:fld>
            <a:endParaRPr lang="el-GR"/>
          </a:p>
        </p:txBody>
      </p:sp>
    </p:spTree>
    <p:extLst>
      <p:ext uri="{BB962C8B-B14F-4D97-AF65-F5344CB8AC3E}">
        <p14:creationId xmlns:p14="http://schemas.microsoft.com/office/powerpoint/2010/main" val="3589548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365125"/>
            <a:ext cx="78867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630238" y="2505075"/>
            <a:ext cx="386873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29150" y="2505075"/>
            <a:ext cx="38877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BCE10A8F-9E45-4D17-A8B3-DBFE1D9AF3C0}" type="slidenum">
              <a:rPr lang="el-GR" smtClean="0"/>
              <a:t>‹#›</a:t>
            </a:fld>
            <a:endParaRPr lang="el-GR"/>
          </a:p>
        </p:txBody>
      </p:sp>
    </p:spTree>
    <p:extLst>
      <p:ext uri="{BB962C8B-B14F-4D97-AF65-F5344CB8AC3E}">
        <p14:creationId xmlns:p14="http://schemas.microsoft.com/office/powerpoint/2010/main" val="732612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BCE10A8F-9E45-4D17-A8B3-DBFE1D9AF3C0}" type="slidenum">
              <a:rPr lang="el-GR" smtClean="0"/>
              <a:t>‹#›</a:t>
            </a:fld>
            <a:endParaRPr lang="el-GR"/>
          </a:p>
        </p:txBody>
      </p:sp>
    </p:spTree>
    <p:extLst>
      <p:ext uri="{BB962C8B-B14F-4D97-AF65-F5344CB8AC3E}">
        <p14:creationId xmlns:p14="http://schemas.microsoft.com/office/powerpoint/2010/main" val="1761637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Content Placeholder 2"/>
          <p:cNvSpPr>
            <a:spLocks noGrp="1"/>
          </p:cNvSpPr>
          <p:nvPr>
            <p:ph idx="1"/>
          </p:nvPr>
        </p:nvSpPr>
        <p:spPr/>
        <p:txBody>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b="1"/>
            </a:lvl1pPr>
          </a:lstStyle>
          <a:p>
            <a:r>
              <a:rPr lang="en-US" dirty="0" smtClean="0"/>
              <a:t>-</a:t>
            </a:r>
            <a:fld id="{74A32AFF-B67C-DF4B-BDE4-7C62412CCBA9}" type="slidenum">
              <a:rPr lang="en-US" smtClean="0"/>
              <a:pPr/>
              <a:t>‹#›</a:t>
            </a:fld>
            <a:r>
              <a:rPr lang="en-US" dirty="0" smtClean="0"/>
              <a:t>-</a:t>
            </a:r>
            <a:endParaRPr lang="en-US" dirty="0"/>
          </a:p>
        </p:txBody>
      </p:sp>
    </p:spTree>
    <p:extLst>
      <p:ext uri="{BB962C8B-B14F-4D97-AF65-F5344CB8AC3E}">
        <p14:creationId xmlns:p14="http://schemas.microsoft.com/office/powerpoint/2010/main" val="2904044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BCE10A8F-9E45-4D17-A8B3-DBFE1D9AF3C0}" type="slidenum">
              <a:rPr lang="el-GR" smtClean="0"/>
              <a:t>‹#›</a:t>
            </a:fld>
            <a:endParaRPr lang="el-GR"/>
          </a:p>
        </p:txBody>
      </p:sp>
    </p:spTree>
    <p:extLst>
      <p:ext uri="{BB962C8B-B14F-4D97-AF65-F5344CB8AC3E}">
        <p14:creationId xmlns:p14="http://schemas.microsoft.com/office/powerpoint/2010/main" val="742584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CE10A8F-9E45-4D17-A8B3-DBFE1D9AF3C0}" type="slidenum">
              <a:rPr lang="el-GR" smtClean="0"/>
              <a:t>‹#›</a:t>
            </a:fld>
            <a:endParaRPr lang="el-GR"/>
          </a:p>
        </p:txBody>
      </p:sp>
    </p:spTree>
    <p:extLst>
      <p:ext uri="{BB962C8B-B14F-4D97-AF65-F5344CB8AC3E}">
        <p14:creationId xmlns:p14="http://schemas.microsoft.com/office/powerpoint/2010/main" val="628249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CE10A8F-9E45-4D17-A8B3-DBFE1D9AF3C0}" type="slidenum">
              <a:rPr lang="el-GR" smtClean="0"/>
              <a:t>‹#›</a:t>
            </a:fld>
            <a:endParaRPr lang="el-GR"/>
          </a:p>
        </p:txBody>
      </p:sp>
    </p:spTree>
    <p:extLst>
      <p:ext uri="{BB962C8B-B14F-4D97-AF65-F5344CB8AC3E}">
        <p14:creationId xmlns:p14="http://schemas.microsoft.com/office/powerpoint/2010/main" val="3410007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CE10A8F-9E45-4D17-A8B3-DBFE1D9AF3C0}" type="slidenum">
              <a:rPr lang="el-GR" smtClean="0"/>
              <a:t>‹#›</a:t>
            </a:fld>
            <a:endParaRPr lang="el-GR"/>
          </a:p>
        </p:txBody>
      </p:sp>
    </p:spTree>
    <p:extLst>
      <p:ext uri="{BB962C8B-B14F-4D97-AF65-F5344CB8AC3E}">
        <p14:creationId xmlns:p14="http://schemas.microsoft.com/office/powerpoint/2010/main" val="888874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43675" y="365125"/>
            <a:ext cx="1971675"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628650" y="365125"/>
            <a:ext cx="5762625"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CE10A8F-9E45-4D17-A8B3-DBFE1D9AF3C0}" type="slidenum">
              <a:rPr lang="el-GR" smtClean="0"/>
              <a:t>‹#›</a:t>
            </a:fld>
            <a:endParaRPr lang="el-GR"/>
          </a:p>
        </p:txBody>
      </p:sp>
    </p:spTree>
    <p:extLst>
      <p:ext uri="{BB962C8B-B14F-4D97-AF65-F5344CB8AC3E}">
        <p14:creationId xmlns:p14="http://schemas.microsoft.com/office/powerpoint/2010/main" val="3746794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143000" y="1122363"/>
            <a:ext cx="6858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306924C-916F-4E41-8756-4D831AAD0555}" type="slidenum">
              <a:rPr lang="el-GR" smtClean="0"/>
              <a:t>‹#›</a:t>
            </a:fld>
            <a:endParaRPr lang="el-GR"/>
          </a:p>
        </p:txBody>
      </p:sp>
    </p:spTree>
    <p:extLst>
      <p:ext uri="{BB962C8B-B14F-4D97-AF65-F5344CB8AC3E}">
        <p14:creationId xmlns:p14="http://schemas.microsoft.com/office/powerpoint/2010/main" val="2455394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306924C-916F-4E41-8756-4D831AAD0555}" type="slidenum">
              <a:rPr lang="el-GR" smtClean="0"/>
              <a:t>‹#›</a:t>
            </a:fld>
            <a:endParaRPr lang="el-GR"/>
          </a:p>
        </p:txBody>
      </p:sp>
    </p:spTree>
    <p:extLst>
      <p:ext uri="{BB962C8B-B14F-4D97-AF65-F5344CB8AC3E}">
        <p14:creationId xmlns:p14="http://schemas.microsoft.com/office/powerpoint/2010/main" val="17572000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23888" y="1709738"/>
            <a:ext cx="78867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306924C-916F-4E41-8756-4D831AAD0555}" type="slidenum">
              <a:rPr lang="el-GR" smtClean="0"/>
              <a:t>‹#›</a:t>
            </a:fld>
            <a:endParaRPr lang="el-GR"/>
          </a:p>
        </p:txBody>
      </p:sp>
    </p:spTree>
    <p:extLst>
      <p:ext uri="{BB962C8B-B14F-4D97-AF65-F5344CB8AC3E}">
        <p14:creationId xmlns:p14="http://schemas.microsoft.com/office/powerpoint/2010/main" val="31812421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628650" y="1825625"/>
            <a:ext cx="386715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825625"/>
            <a:ext cx="386715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F306924C-916F-4E41-8756-4D831AAD0555}" type="slidenum">
              <a:rPr lang="el-GR" smtClean="0"/>
              <a:t>‹#›</a:t>
            </a:fld>
            <a:endParaRPr lang="el-GR"/>
          </a:p>
        </p:txBody>
      </p:sp>
    </p:spTree>
    <p:extLst>
      <p:ext uri="{BB962C8B-B14F-4D97-AF65-F5344CB8AC3E}">
        <p14:creationId xmlns:p14="http://schemas.microsoft.com/office/powerpoint/2010/main" val="5876913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365125"/>
            <a:ext cx="78867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630238" y="2505075"/>
            <a:ext cx="386873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29150" y="2505075"/>
            <a:ext cx="38877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F306924C-916F-4E41-8756-4D831AAD0555}" type="slidenum">
              <a:rPr lang="el-GR" smtClean="0"/>
              <a:t>‹#›</a:t>
            </a:fld>
            <a:endParaRPr lang="el-GR"/>
          </a:p>
        </p:txBody>
      </p:sp>
    </p:spTree>
    <p:extLst>
      <p:ext uri="{BB962C8B-B14F-4D97-AF65-F5344CB8AC3E}">
        <p14:creationId xmlns:p14="http://schemas.microsoft.com/office/powerpoint/2010/main" val="481785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l-G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32AFF-B67C-DF4B-BDE4-7C62412CCBA9}" type="slidenum">
              <a:rPr lang="en-US" smtClean="0"/>
              <a:t>‹#›</a:t>
            </a:fld>
            <a:endParaRPr lang="en-US"/>
          </a:p>
        </p:txBody>
      </p:sp>
    </p:spTree>
    <p:extLst>
      <p:ext uri="{BB962C8B-B14F-4D97-AF65-F5344CB8AC3E}">
        <p14:creationId xmlns:p14="http://schemas.microsoft.com/office/powerpoint/2010/main" val="3293536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F306924C-916F-4E41-8756-4D831AAD0555}" type="slidenum">
              <a:rPr lang="el-GR" smtClean="0"/>
              <a:t>‹#›</a:t>
            </a:fld>
            <a:endParaRPr lang="el-GR"/>
          </a:p>
        </p:txBody>
      </p:sp>
    </p:spTree>
    <p:extLst>
      <p:ext uri="{BB962C8B-B14F-4D97-AF65-F5344CB8AC3E}">
        <p14:creationId xmlns:p14="http://schemas.microsoft.com/office/powerpoint/2010/main" val="26842897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F306924C-916F-4E41-8756-4D831AAD0555}" type="slidenum">
              <a:rPr lang="el-GR" smtClean="0"/>
              <a:t>‹#›</a:t>
            </a:fld>
            <a:endParaRPr lang="el-GR"/>
          </a:p>
        </p:txBody>
      </p:sp>
    </p:spTree>
    <p:extLst>
      <p:ext uri="{BB962C8B-B14F-4D97-AF65-F5344CB8AC3E}">
        <p14:creationId xmlns:p14="http://schemas.microsoft.com/office/powerpoint/2010/main" val="3510334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F306924C-916F-4E41-8756-4D831AAD0555}" type="slidenum">
              <a:rPr lang="el-GR" smtClean="0"/>
              <a:t>‹#›</a:t>
            </a:fld>
            <a:endParaRPr lang="el-GR"/>
          </a:p>
        </p:txBody>
      </p:sp>
    </p:spTree>
    <p:extLst>
      <p:ext uri="{BB962C8B-B14F-4D97-AF65-F5344CB8AC3E}">
        <p14:creationId xmlns:p14="http://schemas.microsoft.com/office/powerpoint/2010/main" val="3525873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F306924C-916F-4E41-8756-4D831AAD0555}" type="slidenum">
              <a:rPr lang="el-GR" smtClean="0"/>
              <a:t>‹#›</a:t>
            </a:fld>
            <a:endParaRPr lang="el-GR"/>
          </a:p>
        </p:txBody>
      </p:sp>
    </p:spTree>
    <p:extLst>
      <p:ext uri="{BB962C8B-B14F-4D97-AF65-F5344CB8AC3E}">
        <p14:creationId xmlns:p14="http://schemas.microsoft.com/office/powerpoint/2010/main" val="25844607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306924C-916F-4E41-8756-4D831AAD0555}" type="slidenum">
              <a:rPr lang="el-GR" smtClean="0"/>
              <a:t>‹#›</a:t>
            </a:fld>
            <a:endParaRPr lang="el-GR"/>
          </a:p>
        </p:txBody>
      </p:sp>
    </p:spTree>
    <p:extLst>
      <p:ext uri="{BB962C8B-B14F-4D97-AF65-F5344CB8AC3E}">
        <p14:creationId xmlns:p14="http://schemas.microsoft.com/office/powerpoint/2010/main" val="37411778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43675" y="365125"/>
            <a:ext cx="1971675"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628650" y="365125"/>
            <a:ext cx="5762625"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306924C-916F-4E41-8756-4D831AAD0555}" type="slidenum">
              <a:rPr lang="el-GR" smtClean="0"/>
              <a:t>‹#›</a:t>
            </a:fld>
            <a:endParaRPr lang="el-GR"/>
          </a:p>
        </p:txBody>
      </p:sp>
    </p:spTree>
    <p:extLst>
      <p:ext uri="{BB962C8B-B14F-4D97-AF65-F5344CB8AC3E}">
        <p14:creationId xmlns:p14="http://schemas.microsoft.com/office/powerpoint/2010/main" val="7501379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lvl1pPr>
              <a:defRPr b="1">
                <a:solidFill>
                  <a:srgbClr val="0070C0"/>
                </a:solidFill>
              </a:defRPr>
            </a:lvl1pPr>
          </a:lstStyle>
          <a:p>
            <a:r>
              <a:rPr lang="el-GR" smtClean="0"/>
              <a:t>Στυλ κύριου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3 - Θέση ημερομηνίας"/>
          <p:cNvSpPr>
            <a:spLocks noGrp="1"/>
          </p:cNvSpPr>
          <p:nvPr>
            <p:ph type="dt" sz="half" idx="10"/>
          </p:nvPr>
        </p:nvSpPr>
        <p:spPr/>
        <p:txBody>
          <a:bodyPr/>
          <a:lstStyle>
            <a:lvl1pPr>
              <a:defRPr/>
            </a:lvl1pPr>
          </a:lstStyle>
          <a:p>
            <a:endParaRPr lang="en-US"/>
          </a:p>
        </p:txBody>
      </p:sp>
      <p:sp>
        <p:nvSpPr>
          <p:cNvPr id="5" name="4 - Θέση υποσέλιδου"/>
          <p:cNvSpPr>
            <a:spLocks noGrp="1"/>
          </p:cNvSpPr>
          <p:nvPr>
            <p:ph type="ftr" sz="quarter" idx="11"/>
          </p:nvPr>
        </p:nvSpPr>
        <p:spPr/>
        <p:txBody>
          <a:bodyPr/>
          <a:lstStyle>
            <a:lvl1pPr>
              <a:defRPr/>
            </a:lvl1pPr>
          </a:lstStyle>
          <a:p>
            <a:endParaRPr lang="en-US"/>
          </a:p>
        </p:txBody>
      </p:sp>
      <p:sp>
        <p:nvSpPr>
          <p:cNvPr id="6" name="5 - Θέση αριθμού διαφάνειας"/>
          <p:cNvSpPr>
            <a:spLocks noGrp="1"/>
          </p:cNvSpPr>
          <p:nvPr>
            <p:ph type="sldNum" sz="quarter" idx="12"/>
          </p:nvPr>
        </p:nvSpPr>
        <p:spPr/>
        <p:txBody>
          <a:bodyPr/>
          <a:lstStyle>
            <a:lvl1pPr>
              <a:defRPr/>
            </a:lvl1pPr>
          </a:lstStyle>
          <a:p>
            <a:fld id="{74A32AFF-B67C-DF4B-BDE4-7C62412CCBA9}" type="slidenum">
              <a:rPr lang="en-US" smtClean="0"/>
              <a:t>‹#›</a:t>
            </a:fld>
            <a:endParaRPr lang="en-US"/>
          </a:p>
        </p:txBody>
      </p:sp>
    </p:spTree>
    <p:extLst>
      <p:ext uri="{BB962C8B-B14F-4D97-AF65-F5344CB8AC3E}">
        <p14:creationId xmlns:p14="http://schemas.microsoft.com/office/powerpoint/2010/main" val="3860906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987356"/>
          </a:xfrm>
        </p:spPr>
        <p:txBody>
          <a:bodyPr/>
          <a:lstStyle>
            <a:lvl1pPr>
              <a:defRPr b="1">
                <a:solidFill>
                  <a:schemeClr val="accent1"/>
                </a:solidFill>
              </a:defRPr>
            </a:lvl1pPr>
          </a:lstStyle>
          <a:p>
            <a:r>
              <a:rPr lang="el-GR" smtClean="0"/>
              <a:t>Στυλ κύριου τίτλου</a:t>
            </a:r>
            <a:endParaRPr lang="el-GR"/>
          </a:p>
        </p:txBody>
      </p:sp>
      <p:sp>
        <p:nvSpPr>
          <p:cNvPr id="3" name="2 - Θέση περιεχομένου"/>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7" name="TextBox 6"/>
          <p:cNvSpPr txBox="1"/>
          <p:nvPr/>
        </p:nvSpPr>
        <p:spPr>
          <a:xfrm>
            <a:off x="179512" y="6464369"/>
            <a:ext cx="7920880" cy="276999"/>
          </a:xfrm>
          <a:prstGeom prst="rect">
            <a:avLst/>
          </a:prstGeom>
          <a:solidFill>
            <a:schemeClr val="bg1">
              <a:lumMod val="95000"/>
            </a:schemeClr>
          </a:solidFill>
        </p:spPr>
        <p:txBody>
          <a:bodyPr wrap="square" rtlCol="0">
            <a:spAutoFit/>
          </a:bodyPr>
          <a:lstStyle/>
          <a:p>
            <a:r>
              <a:rPr lang="el-GR" sz="1200" b="0" dirty="0" smtClean="0">
                <a:latin typeface="+mn-lt"/>
              </a:rPr>
              <a:t>Ενότητα</a:t>
            </a:r>
            <a:r>
              <a:rPr lang="el-GR" sz="1200" b="0" baseline="0" dirty="0" smtClean="0">
                <a:latin typeface="+mn-lt"/>
              </a:rPr>
              <a:t> </a:t>
            </a:r>
            <a:r>
              <a:rPr lang="el-GR" sz="1200" b="0" baseline="0" dirty="0" smtClean="0">
                <a:latin typeface="+mn-lt"/>
              </a:rPr>
              <a:t>3.1: Διατροφή - Πέψη</a:t>
            </a:r>
            <a:endParaRPr lang="el-GR" sz="1200" b="0" baseline="0" dirty="0" smtClean="0">
              <a:latin typeface="+mn-lt"/>
            </a:endParaRPr>
          </a:p>
        </p:txBody>
      </p:sp>
      <p:sp>
        <p:nvSpPr>
          <p:cNvPr id="8" name="TextBox 7"/>
          <p:cNvSpPr txBox="1"/>
          <p:nvPr/>
        </p:nvSpPr>
        <p:spPr>
          <a:xfrm>
            <a:off x="8234064" y="6464369"/>
            <a:ext cx="658416" cy="276999"/>
          </a:xfrm>
          <a:prstGeom prst="rect">
            <a:avLst/>
          </a:prstGeom>
          <a:solidFill>
            <a:schemeClr val="bg1">
              <a:lumMod val="95000"/>
            </a:schemeClr>
          </a:solidFill>
        </p:spPr>
        <p:txBody>
          <a:bodyPr wrap="square" rtlCol="0">
            <a:spAutoFit/>
          </a:bodyPr>
          <a:lstStyle/>
          <a:p>
            <a:pPr algn="ctr"/>
            <a:r>
              <a:rPr lang="el-GR" sz="1200" b="0" dirty="0" smtClean="0">
                <a:latin typeface="+mn-lt"/>
              </a:rPr>
              <a:t>-</a:t>
            </a:r>
            <a:fld id="{B55FABF0-E590-41F8-8765-B40ADFCD345B}" type="slidenum">
              <a:rPr lang="el-GR" sz="1200" b="0" smtClean="0">
                <a:latin typeface="+mn-lt"/>
              </a:rPr>
              <a:pPr algn="ctr"/>
              <a:t>‹#›</a:t>
            </a:fld>
            <a:r>
              <a:rPr lang="el-GR" sz="1200" b="0" dirty="0" smtClean="0">
                <a:latin typeface="+mn-lt"/>
              </a:rPr>
              <a:t>-</a:t>
            </a:r>
            <a:endParaRPr lang="el-GR" sz="1200" b="0" dirty="0">
              <a:latin typeface="+mn-lt"/>
            </a:endParaRPr>
          </a:p>
        </p:txBody>
      </p:sp>
    </p:spTree>
    <p:extLst>
      <p:ext uri="{BB962C8B-B14F-4D97-AF65-F5344CB8AC3E}">
        <p14:creationId xmlns:p14="http://schemas.microsoft.com/office/powerpoint/2010/main" val="34609709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3 - Θέση ημερομηνίας"/>
          <p:cNvSpPr>
            <a:spLocks noGrp="1"/>
          </p:cNvSpPr>
          <p:nvPr>
            <p:ph type="dt" sz="half" idx="10"/>
          </p:nvPr>
        </p:nvSpPr>
        <p:spPr/>
        <p:txBody>
          <a:bodyPr/>
          <a:lstStyle>
            <a:lvl1pPr>
              <a:defRPr/>
            </a:lvl1pPr>
          </a:lstStyle>
          <a:p>
            <a:endParaRPr lang="en-US"/>
          </a:p>
        </p:txBody>
      </p:sp>
      <p:sp>
        <p:nvSpPr>
          <p:cNvPr id="5" name="4 - Θέση υποσέλιδου"/>
          <p:cNvSpPr>
            <a:spLocks noGrp="1"/>
          </p:cNvSpPr>
          <p:nvPr>
            <p:ph type="ftr" sz="quarter" idx="11"/>
          </p:nvPr>
        </p:nvSpPr>
        <p:spPr/>
        <p:txBody>
          <a:bodyPr/>
          <a:lstStyle>
            <a:lvl1pPr>
              <a:defRPr/>
            </a:lvl1pPr>
          </a:lstStyle>
          <a:p>
            <a:endParaRPr lang="en-US"/>
          </a:p>
        </p:txBody>
      </p:sp>
      <p:sp>
        <p:nvSpPr>
          <p:cNvPr id="6" name="5 - Θέση αριθμού διαφάνειας"/>
          <p:cNvSpPr>
            <a:spLocks noGrp="1"/>
          </p:cNvSpPr>
          <p:nvPr>
            <p:ph type="sldNum" sz="quarter" idx="12"/>
          </p:nvPr>
        </p:nvSpPr>
        <p:spPr/>
        <p:txBody>
          <a:bodyPr/>
          <a:lstStyle>
            <a:lvl1pPr>
              <a:defRPr/>
            </a:lvl1pPr>
          </a:lstStyle>
          <a:p>
            <a:fld id="{74A32AFF-B67C-DF4B-BDE4-7C62412CCBA9}" type="slidenum">
              <a:rPr lang="en-US" smtClean="0"/>
              <a:t>‹#›</a:t>
            </a:fld>
            <a:endParaRPr lang="en-US"/>
          </a:p>
        </p:txBody>
      </p:sp>
    </p:spTree>
    <p:extLst>
      <p:ext uri="{BB962C8B-B14F-4D97-AF65-F5344CB8AC3E}">
        <p14:creationId xmlns:p14="http://schemas.microsoft.com/office/powerpoint/2010/main" val="10676384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Στυλ κύριου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3 - Θέση ημερομηνίας"/>
          <p:cNvSpPr>
            <a:spLocks noGrp="1"/>
          </p:cNvSpPr>
          <p:nvPr>
            <p:ph type="dt" sz="half" idx="10"/>
          </p:nvPr>
        </p:nvSpPr>
        <p:spPr/>
        <p:txBody>
          <a:bodyPr/>
          <a:lstStyle>
            <a:lvl1pPr>
              <a:defRPr/>
            </a:lvl1pPr>
          </a:lstStyle>
          <a:p>
            <a:endParaRPr lang="en-US"/>
          </a:p>
        </p:txBody>
      </p:sp>
      <p:sp>
        <p:nvSpPr>
          <p:cNvPr id="6" name="4 - Θέση υποσέλιδου"/>
          <p:cNvSpPr>
            <a:spLocks noGrp="1"/>
          </p:cNvSpPr>
          <p:nvPr>
            <p:ph type="ftr" sz="quarter" idx="11"/>
          </p:nvPr>
        </p:nvSpPr>
        <p:spPr/>
        <p:txBody>
          <a:bodyPr/>
          <a:lstStyle>
            <a:lvl1pPr>
              <a:defRPr/>
            </a:lvl1pPr>
          </a:lstStyle>
          <a:p>
            <a:endParaRPr lang="en-US"/>
          </a:p>
        </p:txBody>
      </p:sp>
      <p:sp>
        <p:nvSpPr>
          <p:cNvPr id="7" name="5 - Θέση αριθμού διαφάνειας"/>
          <p:cNvSpPr>
            <a:spLocks noGrp="1"/>
          </p:cNvSpPr>
          <p:nvPr>
            <p:ph type="sldNum" sz="quarter" idx="12"/>
          </p:nvPr>
        </p:nvSpPr>
        <p:spPr/>
        <p:txBody>
          <a:bodyPr/>
          <a:lstStyle>
            <a:lvl1pPr>
              <a:defRPr/>
            </a:lvl1pPr>
          </a:lstStyle>
          <a:p>
            <a:fld id="{74A32AFF-B67C-DF4B-BDE4-7C62412CCBA9}" type="slidenum">
              <a:rPr lang="en-US" smtClean="0"/>
              <a:t>‹#›</a:t>
            </a:fld>
            <a:endParaRPr lang="en-US"/>
          </a:p>
        </p:txBody>
      </p:sp>
    </p:spTree>
    <p:extLst>
      <p:ext uri="{BB962C8B-B14F-4D97-AF65-F5344CB8AC3E}">
        <p14:creationId xmlns:p14="http://schemas.microsoft.com/office/powerpoint/2010/main" val="934144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A32AFF-B67C-DF4B-BDE4-7C62412CCBA9}" type="slidenum">
              <a:rPr lang="en-US" smtClean="0"/>
              <a:t>‹#›</a:t>
            </a:fld>
            <a:endParaRPr lang="en-US"/>
          </a:p>
        </p:txBody>
      </p:sp>
    </p:spTree>
    <p:extLst>
      <p:ext uri="{BB962C8B-B14F-4D97-AF65-F5344CB8AC3E}">
        <p14:creationId xmlns:p14="http://schemas.microsoft.com/office/powerpoint/2010/main" val="37530920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Στυλ κύριου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3 - Θέση ημερομηνίας"/>
          <p:cNvSpPr>
            <a:spLocks noGrp="1"/>
          </p:cNvSpPr>
          <p:nvPr>
            <p:ph type="dt" sz="half" idx="10"/>
          </p:nvPr>
        </p:nvSpPr>
        <p:spPr/>
        <p:txBody>
          <a:bodyPr/>
          <a:lstStyle>
            <a:lvl1pPr>
              <a:defRPr/>
            </a:lvl1pPr>
          </a:lstStyle>
          <a:p>
            <a:endParaRPr lang="en-US"/>
          </a:p>
        </p:txBody>
      </p:sp>
      <p:sp>
        <p:nvSpPr>
          <p:cNvPr id="8" name="4 - Θέση υποσέλιδου"/>
          <p:cNvSpPr>
            <a:spLocks noGrp="1"/>
          </p:cNvSpPr>
          <p:nvPr>
            <p:ph type="ftr" sz="quarter" idx="11"/>
          </p:nvPr>
        </p:nvSpPr>
        <p:spPr/>
        <p:txBody>
          <a:bodyPr/>
          <a:lstStyle>
            <a:lvl1pPr>
              <a:defRPr/>
            </a:lvl1pPr>
          </a:lstStyle>
          <a:p>
            <a:endParaRPr lang="en-US"/>
          </a:p>
        </p:txBody>
      </p:sp>
      <p:sp>
        <p:nvSpPr>
          <p:cNvPr id="9" name="5 - Θέση αριθμού διαφάνειας"/>
          <p:cNvSpPr>
            <a:spLocks noGrp="1"/>
          </p:cNvSpPr>
          <p:nvPr>
            <p:ph type="sldNum" sz="quarter" idx="12"/>
          </p:nvPr>
        </p:nvSpPr>
        <p:spPr/>
        <p:txBody>
          <a:bodyPr/>
          <a:lstStyle>
            <a:lvl1pPr>
              <a:defRPr/>
            </a:lvl1pPr>
          </a:lstStyle>
          <a:p>
            <a:fld id="{74A32AFF-B67C-DF4B-BDE4-7C62412CCBA9}" type="slidenum">
              <a:rPr lang="en-US" smtClean="0"/>
              <a:t>‹#›</a:t>
            </a:fld>
            <a:endParaRPr lang="en-US"/>
          </a:p>
        </p:txBody>
      </p:sp>
    </p:spTree>
    <p:extLst>
      <p:ext uri="{BB962C8B-B14F-4D97-AF65-F5344CB8AC3E}">
        <p14:creationId xmlns:p14="http://schemas.microsoft.com/office/powerpoint/2010/main" val="14348543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Στυλ κύριου τίτλου</a:t>
            </a:r>
            <a:endParaRPr lang="el-GR"/>
          </a:p>
        </p:txBody>
      </p:sp>
      <p:sp>
        <p:nvSpPr>
          <p:cNvPr id="3" name="3 - Θέση ημερομηνίας"/>
          <p:cNvSpPr>
            <a:spLocks noGrp="1"/>
          </p:cNvSpPr>
          <p:nvPr>
            <p:ph type="dt" sz="half" idx="10"/>
          </p:nvPr>
        </p:nvSpPr>
        <p:spPr/>
        <p:txBody>
          <a:bodyPr/>
          <a:lstStyle>
            <a:lvl1pPr>
              <a:defRPr/>
            </a:lvl1pPr>
          </a:lstStyle>
          <a:p>
            <a:endParaRPr lang="en-US"/>
          </a:p>
        </p:txBody>
      </p:sp>
      <p:sp>
        <p:nvSpPr>
          <p:cNvPr id="4" name="4 - Θέση υποσέλιδου"/>
          <p:cNvSpPr>
            <a:spLocks noGrp="1"/>
          </p:cNvSpPr>
          <p:nvPr>
            <p:ph type="ftr" sz="quarter" idx="11"/>
          </p:nvPr>
        </p:nvSpPr>
        <p:spPr/>
        <p:txBody>
          <a:bodyPr/>
          <a:lstStyle>
            <a:lvl1pPr>
              <a:defRPr/>
            </a:lvl1pPr>
          </a:lstStyle>
          <a:p>
            <a:endParaRPr lang="en-US"/>
          </a:p>
        </p:txBody>
      </p:sp>
      <p:sp>
        <p:nvSpPr>
          <p:cNvPr id="5" name="5 - Θέση αριθμού διαφάνειας"/>
          <p:cNvSpPr>
            <a:spLocks noGrp="1"/>
          </p:cNvSpPr>
          <p:nvPr>
            <p:ph type="sldNum" sz="quarter" idx="12"/>
          </p:nvPr>
        </p:nvSpPr>
        <p:spPr/>
        <p:txBody>
          <a:bodyPr/>
          <a:lstStyle>
            <a:lvl1pPr>
              <a:defRPr/>
            </a:lvl1pPr>
          </a:lstStyle>
          <a:p>
            <a:fld id="{74A32AFF-B67C-DF4B-BDE4-7C62412CCBA9}" type="slidenum">
              <a:rPr lang="en-US" smtClean="0"/>
              <a:t>‹#›</a:t>
            </a:fld>
            <a:endParaRPr lang="en-US"/>
          </a:p>
        </p:txBody>
      </p:sp>
    </p:spTree>
    <p:extLst>
      <p:ext uri="{BB962C8B-B14F-4D97-AF65-F5344CB8AC3E}">
        <p14:creationId xmlns:p14="http://schemas.microsoft.com/office/powerpoint/2010/main" val="3517529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endParaRPr lang="en-US"/>
          </a:p>
        </p:txBody>
      </p:sp>
      <p:sp>
        <p:nvSpPr>
          <p:cNvPr id="3" name="4 - Θέση υποσέλιδου"/>
          <p:cNvSpPr>
            <a:spLocks noGrp="1"/>
          </p:cNvSpPr>
          <p:nvPr>
            <p:ph type="ftr" sz="quarter" idx="11"/>
          </p:nvPr>
        </p:nvSpPr>
        <p:spPr/>
        <p:txBody>
          <a:bodyPr/>
          <a:lstStyle>
            <a:lvl1pPr>
              <a:defRPr/>
            </a:lvl1pPr>
          </a:lstStyle>
          <a:p>
            <a:endParaRPr lang="en-US"/>
          </a:p>
        </p:txBody>
      </p:sp>
      <p:sp>
        <p:nvSpPr>
          <p:cNvPr id="4" name="5 - Θέση αριθμού διαφάνειας"/>
          <p:cNvSpPr>
            <a:spLocks noGrp="1"/>
          </p:cNvSpPr>
          <p:nvPr>
            <p:ph type="sldNum" sz="quarter" idx="12"/>
          </p:nvPr>
        </p:nvSpPr>
        <p:spPr/>
        <p:txBody>
          <a:bodyPr/>
          <a:lstStyle>
            <a:lvl1pPr>
              <a:defRPr/>
            </a:lvl1pPr>
          </a:lstStyle>
          <a:p>
            <a:fld id="{74A32AFF-B67C-DF4B-BDE4-7C62412CCBA9}" type="slidenum">
              <a:rPr lang="en-US" smtClean="0"/>
              <a:t>‹#›</a:t>
            </a:fld>
            <a:endParaRPr lang="en-US"/>
          </a:p>
        </p:txBody>
      </p:sp>
    </p:spTree>
    <p:extLst>
      <p:ext uri="{BB962C8B-B14F-4D97-AF65-F5344CB8AC3E}">
        <p14:creationId xmlns:p14="http://schemas.microsoft.com/office/powerpoint/2010/main" val="1926325837"/>
      </p:ext>
    </p:extLst>
  </p:cSld>
  <p:clrMapOvr>
    <a:masterClrMapping/>
  </p:clrMapOvr>
  <p:transition>
    <p:push dir="r"/>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3 - Θέση ημερομηνίας"/>
          <p:cNvSpPr>
            <a:spLocks noGrp="1"/>
          </p:cNvSpPr>
          <p:nvPr>
            <p:ph type="dt" sz="half" idx="10"/>
          </p:nvPr>
        </p:nvSpPr>
        <p:spPr/>
        <p:txBody>
          <a:bodyPr/>
          <a:lstStyle>
            <a:lvl1pPr>
              <a:defRPr/>
            </a:lvl1pPr>
          </a:lstStyle>
          <a:p>
            <a:endParaRPr lang="en-US"/>
          </a:p>
        </p:txBody>
      </p:sp>
      <p:sp>
        <p:nvSpPr>
          <p:cNvPr id="6" name="4 - Θέση υποσέλιδου"/>
          <p:cNvSpPr>
            <a:spLocks noGrp="1"/>
          </p:cNvSpPr>
          <p:nvPr>
            <p:ph type="ftr" sz="quarter" idx="11"/>
          </p:nvPr>
        </p:nvSpPr>
        <p:spPr/>
        <p:txBody>
          <a:bodyPr/>
          <a:lstStyle>
            <a:lvl1pPr>
              <a:defRPr/>
            </a:lvl1pPr>
          </a:lstStyle>
          <a:p>
            <a:endParaRPr lang="en-US"/>
          </a:p>
        </p:txBody>
      </p:sp>
      <p:sp>
        <p:nvSpPr>
          <p:cNvPr id="7" name="5 - Θέση αριθμού διαφάνειας"/>
          <p:cNvSpPr>
            <a:spLocks noGrp="1"/>
          </p:cNvSpPr>
          <p:nvPr>
            <p:ph type="sldNum" sz="quarter" idx="12"/>
          </p:nvPr>
        </p:nvSpPr>
        <p:spPr/>
        <p:txBody>
          <a:bodyPr/>
          <a:lstStyle>
            <a:lvl1pPr>
              <a:defRPr/>
            </a:lvl1pPr>
          </a:lstStyle>
          <a:p>
            <a:fld id="{74A32AFF-B67C-DF4B-BDE4-7C62412CCBA9}" type="slidenum">
              <a:rPr lang="en-US" smtClean="0"/>
              <a:t>‹#›</a:t>
            </a:fld>
            <a:endParaRPr lang="en-US"/>
          </a:p>
        </p:txBody>
      </p:sp>
    </p:spTree>
    <p:extLst>
      <p:ext uri="{BB962C8B-B14F-4D97-AF65-F5344CB8AC3E}">
        <p14:creationId xmlns:p14="http://schemas.microsoft.com/office/powerpoint/2010/main" val="2322143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εικόνα</a:t>
            </a:r>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3 - Θέση ημερομηνίας"/>
          <p:cNvSpPr>
            <a:spLocks noGrp="1"/>
          </p:cNvSpPr>
          <p:nvPr>
            <p:ph type="dt" sz="half" idx="10"/>
          </p:nvPr>
        </p:nvSpPr>
        <p:spPr/>
        <p:txBody>
          <a:bodyPr/>
          <a:lstStyle>
            <a:lvl1pPr>
              <a:defRPr/>
            </a:lvl1pPr>
          </a:lstStyle>
          <a:p>
            <a:endParaRPr lang="en-US"/>
          </a:p>
        </p:txBody>
      </p:sp>
      <p:sp>
        <p:nvSpPr>
          <p:cNvPr id="6" name="4 - Θέση υποσέλιδου"/>
          <p:cNvSpPr>
            <a:spLocks noGrp="1"/>
          </p:cNvSpPr>
          <p:nvPr>
            <p:ph type="ftr" sz="quarter" idx="11"/>
          </p:nvPr>
        </p:nvSpPr>
        <p:spPr/>
        <p:txBody>
          <a:bodyPr/>
          <a:lstStyle>
            <a:lvl1pPr>
              <a:defRPr/>
            </a:lvl1pPr>
          </a:lstStyle>
          <a:p>
            <a:endParaRPr lang="en-US"/>
          </a:p>
        </p:txBody>
      </p:sp>
      <p:sp>
        <p:nvSpPr>
          <p:cNvPr id="7" name="5 - Θέση αριθμού διαφάνειας"/>
          <p:cNvSpPr>
            <a:spLocks noGrp="1"/>
          </p:cNvSpPr>
          <p:nvPr>
            <p:ph type="sldNum" sz="quarter" idx="12"/>
          </p:nvPr>
        </p:nvSpPr>
        <p:spPr/>
        <p:txBody>
          <a:bodyPr/>
          <a:lstStyle>
            <a:lvl1pPr>
              <a:defRPr/>
            </a:lvl1pPr>
          </a:lstStyle>
          <a:p>
            <a:fld id="{74A32AFF-B67C-DF4B-BDE4-7C62412CCBA9}" type="slidenum">
              <a:rPr lang="en-US" smtClean="0"/>
              <a:t>‹#›</a:t>
            </a:fld>
            <a:endParaRPr lang="en-US"/>
          </a:p>
        </p:txBody>
      </p:sp>
    </p:spTree>
    <p:extLst>
      <p:ext uri="{BB962C8B-B14F-4D97-AF65-F5344CB8AC3E}">
        <p14:creationId xmlns:p14="http://schemas.microsoft.com/office/powerpoint/2010/main" val="10060651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Στυλ κύριου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endParaRPr lang="en-US"/>
          </a:p>
        </p:txBody>
      </p:sp>
      <p:sp>
        <p:nvSpPr>
          <p:cNvPr id="5" name="4 - Θέση υποσέλιδου"/>
          <p:cNvSpPr>
            <a:spLocks noGrp="1"/>
          </p:cNvSpPr>
          <p:nvPr>
            <p:ph type="ftr" sz="quarter" idx="11"/>
          </p:nvPr>
        </p:nvSpPr>
        <p:spPr/>
        <p:txBody>
          <a:bodyPr/>
          <a:lstStyle>
            <a:lvl1pPr>
              <a:defRPr/>
            </a:lvl1pPr>
          </a:lstStyle>
          <a:p>
            <a:endParaRPr lang="en-US"/>
          </a:p>
        </p:txBody>
      </p:sp>
      <p:sp>
        <p:nvSpPr>
          <p:cNvPr id="6" name="5 - Θέση αριθμού διαφάνειας"/>
          <p:cNvSpPr>
            <a:spLocks noGrp="1"/>
          </p:cNvSpPr>
          <p:nvPr>
            <p:ph type="sldNum" sz="quarter" idx="12"/>
          </p:nvPr>
        </p:nvSpPr>
        <p:spPr/>
        <p:txBody>
          <a:bodyPr/>
          <a:lstStyle>
            <a:lvl1pPr>
              <a:defRPr/>
            </a:lvl1pPr>
          </a:lstStyle>
          <a:p>
            <a:fld id="{74A32AFF-B67C-DF4B-BDE4-7C62412CCBA9}" type="slidenum">
              <a:rPr lang="en-US" smtClean="0"/>
              <a:t>‹#›</a:t>
            </a:fld>
            <a:endParaRPr lang="en-US"/>
          </a:p>
        </p:txBody>
      </p:sp>
    </p:spTree>
    <p:extLst>
      <p:ext uri="{BB962C8B-B14F-4D97-AF65-F5344CB8AC3E}">
        <p14:creationId xmlns:p14="http://schemas.microsoft.com/office/powerpoint/2010/main" val="32415730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endParaRPr lang="en-US"/>
          </a:p>
        </p:txBody>
      </p:sp>
      <p:sp>
        <p:nvSpPr>
          <p:cNvPr id="5" name="4 - Θέση υποσέλιδου"/>
          <p:cNvSpPr>
            <a:spLocks noGrp="1"/>
          </p:cNvSpPr>
          <p:nvPr>
            <p:ph type="ftr" sz="quarter" idx="11"/>
          </p:nvPr>
        </p:nvSpPr>
        <p:spPr/>
        <p:txBody>
          <a:bodyPr/>
          <a:lstStyle>
            <a:lvl1pPr>
              <a:defRPr/>
            </a:lvl1pPr>
          </a:lstStyle>
          <a:p>
            <a:endParaRPr lang="en-US"/>
          </a:p>
        </p:txBody>
      </p:sp>
      <p:sp>
        <p:nvSpPr>
          <p:cNvPr id="6" name="5 - Θέση αριθμού διαφάνειας"/>
          <p:cNvSpPr>
            <a:spLocks noGrp="1"/>
          </p:cNvSpPr>
          <p:nvPr>
            <p:ph type="sldNum" sz="quarter" idx="12"/>
          </p:nvPr>
        </p:nvSpPr>
        <p:spPr/>
        <p:txBody>
          <a:bodyPr/>
          <a:lstStyle>
            <a:lvl1pPr>
              <a:defRPr/>
            </a:lvl1pPr>
          </a:lstStyle>
          <a:p>
            <a:fld id="{74A32AFF-B67C-DF4B-BDE4-7C62412CCBA9}" type="slidenum">
              <a:rPr lang="en-US" smtClean="0"/>
              <a:t>‹#›</a:t>
            </a:fld>
            <a:endParaRPr lang="en-US"/>
          </a:p>
        </p:txBody>
      </p:sp>
    </p:spTree>
    <p:extLst>
      <p:ext uri="{BB962C8B-B14F-4D97-AF65-F5344CB8AC3E}">
        <p14:creationId xmlns:p14="http://schemas.microsoft.com/office/powerpoint/2010/main" val="25434628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58750"/>
            <a:ext cx="8229600" cy="1258888"/>
          </a:xfrm>
        </p:spPr>
        <p:txBody>
          <a:bodyPr/>
          <a:lstStyle/>
          <a:p>
            <a:r>
              <a:rPr lang="el-GR" smtClean="0"/>
              <a:t>Στυλ κύριου τίτλου</a:t>
            </a:r>
            <a:endParaRPr lang="el-GR"/>
          </a:p>
        </p:txBody>
      </p:sp>
      <p:sp>
        <p:nvSpPr>
          <p:cNvPr id="3" name="2 - Θέση κειμένου"/>
          <p:cNvSpPr>
            <a:spLocks noGrp="1"/>
          </p:cNvSpPr>
          <p:nvPr>
            <p:ph type="body" sz="half" idx="1"/>
          </p:nvPr>
        </p:nvSpPr>
        <p:spPr>
          <a:xfrm>
            <a:off x="457200" y="1600200"/>
            <a:ext cx="4038600" cy="45307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ημερομηνίας"/>
          <p:cNvSpPr>
            <a:spLocks noGrp="1"/>
          </p:cNvSpPr>
          <p:nvPr>
            <p:ph type="dt" sz="half" idx="10"/>
          </p:nvPr>
        </p:nvSpPr>
        <p:spPr>
          <a:xfrm>
            <a:off x="457200" y="6243638"/>
            <a:ext cx="2133600" cy="457200"/>
          </a:xfrm>
        </p:spPr>
        <p:txBody>
          <a:bodyPr/>
          <a:lstStyle>
            <a:lvl1pPr>
              <a:defRPr/>
            </a:lvl1pPr>
          </a:lstStyle>
          <a:p>
            <a:endParaRPr lang="en-US"/>
          </a:p>
        </p:txBody>
      </p:sp>
      <p:sp>
        <p:nvSpPr>
          <p:cNvPr id="7" name="6 - Θέση υποσέλιδου"/>
          <p:cNvSpPr>
            <a:spLocks noGrp="1"/>
          </p:cNvSpPr>
          <p:nvPr>
            <p:ph type="ftr" sz="quarter" idx="11"/>
          </p:nvPr>
        </p:nvSpPr>
        <p:spPr>
          <a:xfrm>
            <a:off x="3124200" y="6248400"/>
            <a:ext cx="2895600" cy="457200"/>
          </a:xfrm>
        </p:spPr>
        <p:txBody>
          <a:bodyPr/>
          <a:lstStyle>
            <a:lvl1pPr>
              <a:defRPr smtClean="0"/>
            </a:lvl1pPr>
          </a:lstStyle>
          <a:p>
            <a:endParaRPr lang="en-US"/>
          </a:p>
        </p:txBody>
      </p:sp>
      <p:sp>
        <p:nvSpPr>
          <p:cNvPr id="8" name="7 - Θέση αριθμού διαφάνειας"/>
          <p:cNvSpPr>
            <a:spLocks noGrp="1"/>
          </p:cNvSpPr>
          <p:nvPr>
            <p:ph type="sldNum" sz="quarter" idx="12"/>
          </p:nvPr>
        </p:nvSpPr>
        <p:spPr>
          <a:xfrm>
            <a:off x="6553200" y="6243638"/>
            <a:ext cx="2133600" cy="457200"/>
          </a:xfrm>
        </p:spPr>
        <p:txBody>
          <a:bodyPr/>
          <a:lstStyle>
            <a:lvl1pPr>
              <a:defRPr/>
            </a:lvl1pPr>
          </a:lstStyle>
          <a:p>
            <a:fld id="{74A32AFF-B67C-DF4B-BDE4-7C62412CCBA9}" type="slidenum">
              <a:rPr lang="en-US" smtClean="0"/>
              <a:t>‹#›</a:t>
            </a:fld>
            <a:endParaRPr lang="en-US"/>
          </a:p>
        </p:txBody>
      </p:sp>
    </p:spTree>
    <p:extLst>
      <p:ext uri="{BB962C8B-B14F-4D97-AF65-F5344CB8AC3E}">
        <p14:creationId xmlns:p14="http://schemas.microsoft.com/office/powerpoint/2010/main" val="1970821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A32AFF-B67C-DF4B-BDE4-7C62412CCBA9}" type="slidenum">
              <a:rPr lang="en-US" smtClean="0"/>
              <a:t>‹#›</a:t>
            </a:fld>
            <a:endParaRPr lang="en-US"/>
          </a:p>
        </p:txBody>
      </p:sp>
    </p:spTree>
    <p:extLst>
      <p:ext uri="{BB962C8B-B14F-4D97-AF65-F5344CB8AC3E}">
        <p14:creationId xmlns:p14="http://schemas.microsoft.com/office/powerpoint/2010/main" val="3905255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A32AFF-B67C-DF4B-BDE4-7C62412CCBA9}" type="slidenum">
              <a:rPr lang="en-US" smtClean="0"/>
              <a:t>‹#›</a:t>
            </a:fld>
            <a:endParaRPr lang="en-US"/>
          </a:p>
        </p:txBody>
      </p:sp>
    </p:spTree>
    <p:extLst>
      <p:ext uri="{BB962C8B-B14F-4D97-AF65-F5344CB8AC3E}">
        <p14:creationId xmlns:p14="http://schemas.microsoft.com/office/powerpoint/2010/main" val="3401059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A32AFF-B67C-DF4B-BDE4-7C62412CCBA9}" type="slidenum">
              <a:rPr lang="en-US" smtClean="0"/>
              <a:t>‹#›</a:t>
            </a:fld>
            <a:endParaRPr lang="en-US"/>
          </a:p>
        </p:txBody>
      </p:sp>
    </p:spTree>
    <p:extLst>
      <p:ext uri="{BB962C8B-B14F-4D97-AF65-F5344CB8AC3E}">
        <p14:creationId xmlns:p14="http://schemas.microsoft.com/office/powerpoint/2010/main" val="903153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Στυλ κύριου τίτλου</a:t>
            </a:r>
            <a:endParaRPr lang="el-GR" dirty="0"/>
          </a:p>
        </p:txBody>
      </p:sp>
      <p:sp>
        <p:nvSpPr>
          <p:cNvPr id="3" name="Θέση ημερομηνίας 2"/>
          <p:cNvSpPr>
            <a:spLocks noGrp="1"/>
          </p:cNvSpPr>
          <p:nvPr>
            <p:ph type="dt" sz="half" idx="10"/>
          </p:nvPr>
        </p:nvSpPr>
        <p:spPr/>
        <p:txBody>
          <a:bodyPr/>
          <a:lstStyle/>
          <a:p>
            <a:endParaRPr lang="en-US"/>
          </a:p>
        </p:txBody>
      </p:sp>
      <p:sp>
        <p:nvSpPr>
          <p:cNvPr id="4" name="Θέση υποσέλιδου 3"/>
          <p:cNvSpPr>
            <a:spLocks noGrp="1"/>
          </p:cNvSpPr>
          <p:nvPr>
            <p:ph type="ftr" sz="quarter" idx="11"/>
          </p:nvPr>
        </p:nvSpPr>
        <p:spPr/>
        <p:txBody>
          <a:bodyPr/>
          <a:lstStyle/>
          <a:p>
            <a:endParaRPr lang="en-US"/>
          </a:p>
        </p:txBody>
      </p:sp>
      <p:sp>
        <p:nvSpPr>
          <p:cNvPr id="5" name="Θέση αριθμού διαφάνειας 4"/>
          <p:cNvSpPr>
            <a:spLocks noGrp="1"/>
          </p:cNvSpPr>
          <p:nvPr>
            <p:ph type="sldNum" sz="quarter" idx="12"/>
          </p:nvPr>
        </p:nvSpPr>
        <p:spPr/>
        <p:txBody>
          <a:bodyPr/>
          <a:lstStyle/>
          <a:p>
            <a:fld id="{74A32AFF-B67C-DF4B-BDE4-7C62412CCBA9}" type="slidenum">
              <a:rPr lang="en-US" smtClean="0"/>
              <a:t>‹#›</a:t>
            </a:fld>
            <a:endParaRPr lang="en-US"/>
          </a:p>
        </p:txBody>
      </p:sp>
    </p:spTree>
    <p:extLst>
      <p:ext uri="{BB962C8B-B14F-4D97-AF65-F5344CB8AC3E}">
        <p14:creationId xmlns:p14="http://schemas.microsoft.com/office/powerpoint/2010/main" val="2434689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A32AFF-B67C-DF4B-BDE4-7C62412CCBA9}" type="slidenum">
              <a:rPr lang="en-US" smtClean="0"/>
              <a:t>‹#›</a:t>
            </a:fld>
            <a:endParaRPr lang="en-US"/>
          </a:p>
        </p:txBody>
      </p:sp>
    </p:spTree>
    <p:extLst>
      <p:ext uri="{BB962C8B-B14F-4D97-AF65-F5344CB8AC3E}">
        <p14:creationId xmlns:p14="http://schemas.microsoft.com/office/powerpoint/2010/main" val="1232439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A32AFF-B67C-DF4B-BDE4-7C62412CCBA9}" type="slidenum">
              <a:rPr lang="en-US" smtClean="0"/>
              <a:t>‹#›</a:t>
            </a:fld>
            <a:endParaRPr lang="en-US"/>
          </a:p>
        </p:txBody>
      </p:sp>
    </p:spTree>
    <p:extLst>
      <p:ext uri="{BB962C8B-B14F-4D97-AF65-F5344CB8AC3E}">
        <p14:creationId xmlns:p14="http://schemas.microsoft.com/office/powerpoint/2010/main" val="4074284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2" r:id="rId8"/>
    <p:sldLayoutId id="2147483656" r:id="rId9"/>
    <p:sldLayoutId id="2147483657" r:id="rId10"/>
    <p:sldLayoutId id="2147483658" r:id="rId11"/>
    <p:sldLayoutId id="2147483659" r:id="rId12"/>
    <p:sldLayoutId id="2147483685" r:id="rId1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Θέση υποσέλιδου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E10A8F-9E45-4D17-A8B3-DBFE1D9AF3C0}" type="slidenum">
              <a:rPr lang="el-GR" smtClean="0"/>
              <a:t>‹#›</a:t>
            </a:fld>
            <a:endParaRPr lang="el-GR"/>
          </a:p>
        </p:txBody>
      </p:sp>
    </p:spTree>
    <p:extLst>
      <p:ext uri="{BB962C8B-B14F-4D97-AF65-F5344CB8AC3E}">
        <p14:creationId xmlns:p14="http://schemas.microsoft.com/office/powerpoint/2010/main" val="29556162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Θέση υποσέλιδου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6924C-916F-4E41-8756-4D831AAD0555}" type="slidenum">
              <a:rPr lang="el-GR" smtClean="0"/>
              <a:t>‹#›</a:t>
            </a:fld>
            <a:endParaRPr lang="el-GR"/>
          </a:p>
        </p:txBody>
      </p:sp>
    </p:spTree>
    <p:extLst>
      <p:ext uri="{BB962C8B-B14F-4D97-AF65-F5344CB8AC3E}">
        <p14:creationId xmlns:p14="http://schemas.microsoft.com/office/powerpoint/2010/main" val="2252732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Kλικ για επεξεργασία του τίτλου</a:t>
            </a:r>
          </a:p>
        </p:txBody>
      </p:sp>
      <p:sp>
        <p:nvSpPr>
          <p:cNvPr id="3" name="2 - Θέση κειμένου"/>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Kλικ για επεξεργασία των στυλ του υποδείγματος</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endParaRPr lang="en-US"/>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smtClean="0">
                <a:solidFill>
                  <a:schemeClr val="tx1">
                    <a:tint val="75000"/>
                  </a:schemeClr>
                </a:solidFill>
              </a:defRPr>
            </a:lvl1pPr>
          </a:lstStyle>
          <a:p>
            <a:endParaRPr lang="en-US"/>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74A32AFF-B67C-DF4B-BDE4-7C62412CCBA9}" type="slidenum">
              <a:rPr lang="en-US" smtClean="0"/>
              <a:t>‹#›</a:t>
            </a:fld>
            <a:endParaRPr lang="en-US"/>
          </a:p>
        </p:txBody>
      </p:sp>
    </p:spTree>
    <p:extLst>
      <p:ext uri="{BB962C8B-B14F-4D97-AF65-F5344CB8AC3E}">
        <p14:creationId xmlns:p14="http://schemas.microsoft.com/office/powerpoint/2010/main" val="315005534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20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20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hf sldNum="0"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Τίτλος 1"/>
          <p:cNvSpPr>
            <a:spLocks noGrp="1"/>
          </p:cNvSpPr>
          <p:nvPr>
            <p:ph type="ctrTitle"/>
          </p:nvPr>
        </p:nvSpPr>
        <p:spPr>
          <a:xfrm>
            <a:off x="685800" y="1412875"/>
            <a:ext cx="7772400" cy="1079500"/>
          </a:xfrm>
        </p:spPr>
        <p:txBody>
          <a:bodyPr/>
          <a:lstStyle/>
          <a:p>
            <a:r>
              <a:rPr lang="el-GR" sz="5400" b="1" dirty="0">
                <a:solidFill>
                  <a:srgbClr val="5075BC"/>
                </a:solidFill>
              </a:rPr>
              <a:t>Αγωγή υγείας</a:t>
            </a:r>
            <a:endParaRPr lang="el-GR" sz="5400" dirty="0">
              <a:latin typeface="Calibri Light" charset="0"/>
              <a:ea typeface="MS PGothic" charset="0"/>
            </a:endParaRPr>
          </a:p>
        </p:txBody>
      </p:sp>
      <p:sp>
        <p:nvSpPr>
          <p:cNvPr id="3" name="Υπότιτλος 2"/>
          <p:cNvSpPr>
            <a:spLocks noGrp="1"/>
          </p:cNvSpPr>
          <p:nvPr>
            <p:ph type="subTitle" idx="1"/>
          </p:nvPr>
        </p:nvSpPr>
        <p:spPr>
          <a:xfrm>
            <a:off x="498475" y="2852738"/>
            <a:ext cx="8321675" cy="3529012"/>
          </a:xfrm>
        </p:spPr>
        <p:txBody>
          <a:bodyPr>
            <a:noAutofit/>
          </a:bodyPr>
          <a:lstStyle/>
          <a:p>
            <a:pPr>
              <a:defRPr/>
            </a:pPr>
            <a:r>
              <a:rPr lang="el-GR" sz="2800" b="1" dirty="0" smtClean="0">
                <a:latin typeface="+mj-lt"/>
                <a:ea typeface="+mj-ea"/>
                <a:cs typeface="+mj-cs"/>
              </a:rPr>
              <a:t>Ενότητα </a:t>
            </a:r>
            <a:r>
              <a:rPr lang="el-GR" sz="2800" b="1" dirty="0" smtClean="0">
                <a:latin typeface="+mj-lt"/>
                <a:ea typeface="+mj-ea"/>
                <a:cs typeface="+mj-cs"/>
              </a:rPr>
              <a:t>3.1</a:t>
            </a:r>
            <a:r>
              <a:rPr lang="en-US" sz="2800" b="1" dirty="0" smtClean="0">
                <a:latin typeface="+mj-lt"/>
                <a:ea typeface="+mj-ea"/>
                <a:cs typeface="+mj-cs"/>
              </a:rPr>
              <a:t> </a:t>
            </a:r>
            <a:endParaRPr lang="el-GR" sz="2800" b="1" dirty="0">
              <a:latin typeface="+mj-lt"/>
              <a:ea typeface="+mj-ea"/>
              <a:cs typeface="+mj-cs"/>
            </a:endParaRPr>
          </a:p>
          <a:p>
            <a:pPr>
              <a:defRPr/>
            </a:pPr>
            <a:r>
              <a:rPr lang="el-GR" sz="4000" b="1" dirty="0" smtClean="0">
                <a:solidFill>
                  <a:srgbClr val="0070C0"/>
                </a:solidFill>
                <a:latin typeface="+mj-lt"/>
                <a:ea typeface="+mj-ea"/>
                <a:cs typeface="+mj-cs"/>
              </a:rPr>
              <a:t>Διατροφή - Πέψη</a:t>
            </a:r>
            <a:endParaRPr lang="el-GR" sz="4000" b="1" dirty="0">
              <a:solidFill>
                <a:srgbClr val="0070C0"/>
              </a:solidFill>
            </a:endParaRPr>
          </a:p>
          <a:p>
            <a:pPr>
              <a:defRPr/>
            </a:pPr>
            <a:endParaRPr lang="el-GR" sz="4400" dirty="0" smtClean="0"/>
          </a:p>
          <a:p>
            <a:pPr>
              <a:defRPr/>
            </a:pPr>
            <a:r>
              <a:rPr lang="el-GR" sz="2400" dirty="0" smtClean="0"/>
              <a:t>Ιουλία Νησιώτου, Καραγιάννη </a:t>
            </a:r>
            <a:r>
              <a:rPr lang="el-GR" sz="2400" dirty="0" smtClean="0"/>
              <a:t>Αντωνία-Δήμητρα</a:t>
            </a:r>
          </a:p>
          <a:p>
            <a:pPr>
              <a:defRPr/>
            </a:pPr>
            <a:r>
              <a:rPr lang="el-GR" sz="2400" dirty="0" smtClean="0"/>
              <a:t>Σχολή Ανθρωπιστικών και Κοινωνικών Επιστημών  </a:t>
            </a:r>
            <a:endParaRPr lang="el-GR" sz="2400" dirty="0" smtClean="0"/>
          </a:p>
          <a:p>
            <a:pPr>
              <a:defRPr/>
            </a:pPr>
            <a:r>
              <a:rPr lang="el-GR" sz="2400" dirty="0" smtClean="0"/>
              <a:t>Παιδαγωγικό </a:t>
            </a:r>
            <a:r>
              <a:rPr lang="el-GR" sz="2400" dirty="0" smtClean="0"/>
              <a:t>Τμήμα Ειδικής Αγωγής</a:t>
            </a:r>
            <a:endParaRPr lang="en-US" sz="2400" dirty="0" smtClean="0"/>
          </a:p>
          <a:p>
            <a:pPr>
              <a:defRPr/>
            </a:pPr>
            <a:endParaRPr lang="el-GR" sz="2800" dirty="0" smtClean="0"/>
          </a:p>
        </p:txBody>
      </p:sp>
      <p:pic>
        <p:nvPicPr>
          <p:cNvPr id="14339" name="Logo" descr="Λογότυπο ΠΘ"/>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35238" y="476250"/>
            <a:ext cx="42481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94122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7"/>
            <a:ext cx="8397089" cy="1095375"/>
          </a:xfrm>
        </p:spPr>
        <p:txBody>
          <a:bodyPr>
            <a:normAutofit fontScale="90000"/>
          </a:bodyPr>
          <a:lstStyle/>
          <a:p>
            <a:r>
              <a:rPr lang="el-GR" b="1" dirty="0" err="1" smtClean="0"/>
              <a:t>Μακρο</a:t>
            </a:r>
            <a:r>
              <a:rPr lang="el-GR" b="1" dirty="0" smtClean="0"/>
              <a:t>- και </a:t>
            </a:r>
            <a:r>
              <a:rPr lang="el-GR" b="1" dirty="0" err="1" smtClean="0"/>
              <a:t>μικροθρεπτικά</a:t>
            </a:r>
            <a:r>
              <a:rPr lang="el-GR" b="1" dirty="0" smtClean="0"/>
              <a:t> </a:t>
            </a:r>
            <a:r>
              <a:rPr lang="el-GR" b="1" dirty="0" smtClean="0"/>
              <a:t>συστατικά</a:t>
            </a:r>
            <a:endParaRPr lang="en-US" b="1" dirty="0"/>
          </a:p>
        </p:txBody>
      </p:sp>
      <p:sp>
        <p:nvSpPr>
          <p:cNvPr id="3" name="Content Placeholder 2"/>
          <p:cNvSpPr>
            <a:spLocks noGrp="1"/>
          </p:cNvSpPr>
          <p:nvPr>
            <p:ph idx="1"/>
          </p:nvPr>
        </p:nvSpPr>
        <p:spPr/>
        <p:txBody>
          <a:bodyPr/>
          <a:lstStyle/>
          <a:p>
            <a:r>
              <a:rPr lang="el-GR" b="1" dirty="0" smtClean="0"/>
              <a:t>Μακροθρεπτικά</a:t>
            </a:r>
            <a:r>
              <a:rPr lang="el-GR" dirty="0" smtClean="0"/>
              <a:t>: αυτά που προσλαμβάνουμε σε μεγάλη ποσότητα και τα οποία μας προσφέρουν ενέργεια.</a:t>
            </a:r>
          </a:p>
          <a:p>
            <a:pPr marL="0" indent="0">
              <a:buNone/>
            </a:pPr>
            <a:r>
              <a:rPr lang="el-GR" dirty="0" smtClean="0"/>
              <a:t>    </a:t>
            </a:r>
            <a:r>
              <a:rPr lang="el-GR" dirty="0" err="1" smtClean="0"/>
              <a:t>Υδατάνδρακες</a:t>
            </a:r>
            <a:r>
              <a:rPr lang="el-GR" dirty="0" smtClean="0"/>
              <a:t>, </a:t>
            </a:r>
            <a:r>
              <a:rPr lang="el-GR" dirty="0" err="1" smtClean="0"/>
              <a:t>Πρωτεϊνες</a:t>
            </a:r>
            <a:r>
              <a:rPr lang="el-GR" dirty="0" smtClean="0"/>
              <a:t>, Λίπη</a:t>
            </a:r>
          </a:p>
          <a:p>
            <a:r>
              <a:rPr lang="el-GR" b="1" dirty="0" smtClean="0"/>
              <a:t>Μικροθρεπτικά</a:t>
            </a:r>
            <a:r>
              <a:rPr lang="el-GR" dirty="0" smtClean="0"/>
              <a:t>: αυτά που προσλαμβάνουμε σε μικρές ποσότητες, απαραίτητα για την καλή λειτουργία του οργανισμού.</a:t>
            </a:r>
          </a:p>
          <a:p>
            <a:pPr marL="0" indent="0">
              <a:buNone/>
            </a:pPr>
            <a:r>
              <a:rPr lang="el-GR" dirty="0" smtClean="0"/>
              <a:t>    Βιταμίνες, μέταλλα, ιχνοστοιχεία</a:t>
            </a:r>
            <a:endParaRPr lang="en-US" dirty="0"/>
          </a:p>
        </p:txBody>
      </p:sp>
    </p:spTree>
    <p:extLst>
      <p:ext uri="{BB962C8B-B14F-4D97-AF65-F5344CB8AC3E}">
        <p14:creationId xmlns:p14="http://schemas.microsoft.com/office/powerpoint/2010/main" val="7835977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t>Ενέργεια-Μεταβολισμός</a:t>
            </a:r>
            <a:endParaRPr lang="en-US" b="1" dirty="0"/>
          </a:p>
        </p:txBody>
      </p:sp>
      <p:sp>
        <p:nvSpPr>
          <p:cNvPr id="3" name="Content Placeholder 2"/>
          <p:cNvSpPr>
            <a:spLocks noGrp="1"/>
          </p:cNvSpPr>
          <p:nvPr>
            <p:ph idx="1"/>
          </p:nvPr>
        </p:nvSpPr>
        <p:spPr>
          <a:xfrm>
            <a:off x="547735" y="1546190"/>
            <a:ext cx="8229600" cy="4525963"/>
          </a:xfrm>
        </p:spPr>
        <p:txBody>
          <a:bodyPr>
            <a:normAutofit fontScale="92500"/>
          </a:bodyPr>
          <a:lstStyle/>
          <a:p>
            <a:r>
              <a:rPr lang="el-GR" b="1" dirty="0" smtClean="0"/>
              <a:t>Ενέργεια</a:t>
            </a:r>
            <a:r>
              <a:rPr lang="el-GR" dirty="0" smtClean="0"/>
              <a:t>: απαραίτητη προκειμένου ο οργανισμός να επιτελέσει και να συνεχίσει τις </a:t>
            </a:r>
            <a:r>
              <a:rPr lang="el-GR" sz="3000" dirty="0" smtClean="0">
                <a:solidFill>
                  <a:prstClr val="black"/>
                </a:solidFill>
              </a:rPr>
              <a:t> διάφορες λειτουργίες του</a:t>
            </a:r>
            <a:r>
              <a:rPr lang="el-GR" dirty="0" smtClean="0"/>
              <a:t>.</a:t>
            </a:r>
          </a:p>
          <a:p>
            <a:r>
              <a:rPr lang="el-GR" b="1" dirty="0" smtClean="0"/>
              <a:t>Μεταβολισμός</a:t>
            </a:r>
            <a:r>
              <a:rPr lang="el-GR" dirty="0" smtClean="0"/>
              <a:t>: το </a:t>
            </a:r>
            <a:r>
              <a:rPr lang="el-GR" dirty="0"/>
              <a:t>σύνολο των βιοχημικών αντιδράσεων που </a:t>
            </a:r>
            <a:r>
              <a:rPr lang="el-GR" dirty="0" smtClean="0"/>
              <a:t>επιτελεί ο οργανισμός προκειμένου </a:t>
            </a:r>
            <a:r>
              <a:rPr lang="el-GR" dirty="0"/>
              <a:t>να χρησιμοποιηθούν τα συστατικά της τροφής (πρωτεΐνες, υδατάνθρακες, λιπίδια, βιταμίνες, νερό</a:t>
            </a:r>
            <a:r>
              <a:rPr lang="el-GR" dirty="0" smtClean="0"/>
              <a:t>), </a:t>
            </a:r>
            <a:r>
              <a:rPr lang="el-GR" dirty="0"/>
              <a:t>για τη λειτουργία του </a:t>
            </a:r>
            <a:r>
              <a:rPr lang="el-GR" dirty="0" smtClean="0"/>
              <a:t>και </a:t>
            </a:r>
            <a:r>
              <a:rPr lang="el-GR" dirty="0"/>
              <a:t>την κάλυψη των ενεργειακών αναγκών </a:t>
            </a:r>
            <a:r>
              <a:rPr lang="el-GR" dirty="0" smtClean="0"/>
              <a:t>του.</a:t>
            </a:r>
            <a:endParaRPr lang="en-US" dirty="0"/>
          </a:p>
        </p:txBody>
      </p:sp>
    </p:spTree>
    <p:extLst>
      <p:ext uri="{BB962C8B-B14F-4D97-AF65-F5344CB8AC3E}">
        <p14:creationId xmlns:p14="http://schemas.microsoft.com/office/powerpoint/2010/main" val="5255867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04799" y="274638"/>
            <a:ext cx="8647611" cy="1143000"/>
          </a:xfrm>
        </p:spPr>
        <p:txBody>
          <a:bodyPr>
            <a:noAutofit/>
          </a:bodyPr>
          <a:lstStyle/>
          <a:p>
            <a:pPr marL="342900" lvl="0" indent="-342900">
              <a:lnSpc>
                <a:spcPct val="115000"/>
              </a:lnSpc>
              <a:spcBef>
                <a:spcPct val="20000"/>
              </a:spcBef>
            </a:pPr>
            <a:r>
              <a:rPr lang="el-GR" b="1" dirty="0" smtClean="0">
                <a:solidFill>
                  <a:prstClr val="black"/>
                </a:solidFill>
                <a:latin typeface="Cambria" panose="02040503050406030204" pitchFamily="18" charset="0"/>
                <a:ea typeface="Times New Roman" panose="02020603050405020304" pitchFamily="18" charset="0"/>
                <a:cs typeface="Arial" panose="020B0604020202020204" pitchFamily="34" charset="0"/>
              </a:rPr>
              <a:t/>
            </a:r>
            <a:br>
              <a:rPr lang="el-GR" b="1" dirty="0" smtClean="0">
                <a:solidFill>
                  <a:prstClr val="black"/>
                </a:solidFill>
                <a:latin typeface="Cambria" panose="02040503050406030204" pitchFamily="18" charset="0"/>
                <a:ea typeface="Times New Roman" panose="02020603050405020304" pitchFamily="18" charset="0"/>
                <a:cs typeface="Arial" panose="020B0604020202020204" pitchFamily="34" charset="0"/>
              </a:rPr>
            </a:br>
            <a:r>
              <a:rPr lang="el-GR" b="1" dirty="0">
                <a:solidFill>
                  <a:prstClr val="black"/>
                </a:solidFill>
                <a:latin typeface="Cambria" panose="02040503050406030204" pitchFamily="18" charset="0"/>
                <a:ea typeface="Times New Roman" panose="02020603050405020304" pitchFamily="18" charset="0"/>
                <a:cs typeface="Arial" panose="020B0604020202020204" pitchFamily="34" charset="0"/>
              </a:rPr>
              <a:t/>
            </a:r>
            <a:br>
              <a:rPr lang="el-GR" b="1" dirty="0">
                <a:solidFill>
                  <a:prstClr val="black"/>
                </a:solidFill>
                <a:latin typeface="Cambria" panose="02040503050406030204" pitchFamily="18" charset="0"/>
                <a:ea typeface="Times New Roman" panose="02020603050405020304" pitchFamily="18" charset="0"/>
                <a:cs typeface="Arial" panose="020B0604020202020204" pitchFamily="34" charset="0"/>
              </a:rPr>
            </a:br>
            <a:r>
              <a:rPr lang="el-GR" b="1" dirty="0" smtClean="0">
                <a:solidFill>
                  <a:srgbClr val="0070C0"/>
                </a:solidFill>
                <a:latin typeface="Calibri" panose="020F0502020204030204" pitchFamily="34" charset="0"/>
                <a:ea typeface="Times New Roman" panose="02020603050405020304" pitchFamily="18" charset="0"/>
                <a:cs typeface="Arial" panose="020B0604020202020204" pitchFamily="34" charset="0"/>
              </a:rPr>
              <a:t>Ενέργεια: μια καθημερινή ανάγκη</a:t>
            </a:r>
            <a:r>
              <a:rPr lang="el-GR"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l-GR"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l-GR" b="1" dirty="0">
                <a:solidFill>
                  <a:prstClr val="black"/>
                </a:solidFill>
                <a:latin typeface="Cambria" panose="02040503050406030204" pitchFamily="18" charset="0"/>
                <a:ea typeface="Times New Roman" panose="02020603050405020304" pitchFamily="18" charset="0"/>
                <a:cs typeface="Arial" panose="020B0604020202020204" pitchFamily="34" charset="0"/>
              </a:rPr>
              <a:t> </a:t>
            </a:r>
            <a:r>
              <a:rPr lang="el-GR"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l-GR" b="1" dirty="0">
                <a:solidFill>
                  <a:prstClr val="black"/>
                </a:solidFill>
                <a:latin typeface="Calibri" panose="020F0502020204030204" pitchFamily="34" charset="0"/>
                <a:ea typeface="Calibri" panose="020F0502020204030204" pitchFamily="34" charset="0"/>
                <a:cs typeface="Times New Roman" panose="02020603050405020304" pitchFamily="18" charset="0"/>
              </a:rPr>
            </a:br>
            <a:endParaRPr lang="el-GR" b="1" dirty="0"/>
          </a:p>
        </p:txBody>
      </p:sp>
      <p:sp>
        <p:nvSpPr>
          <p:cNvPr id="3" name="Θέση περιεχομένου 2"/>
          <p:cNvSpPr>
            <a:spLocks noGrp="1"/>
          </p:cNvSpPr>
          <p:nvPr>
            <p:ph idx="1"/>
          </p:nvPr>
        </p:nvSpPr>
        <p:spPr/>
        <p:txBody>
          <a:bodyPr>
            <a:normAutofit/>
          </a:bodyPr>
          <a:lstStyle/>
          <a:p>
            <a:pPr marL="0" indent="0">
              <a:lnSpc>
                <a:spcPct val="115000"/>
              </a:lnSpc>
              <a:spcAft>
                <a:spcPts val="0"/>
              </a:spcAft>
              <a:buNone/>
            </a:pPr>
            <a:r>
              <a:rPr lang="el-GR" sz="3600" dirty="0" smtClean="0">
                <a:latin typeface="Calibri" panose="020F0502020204030204" pitchFamily="34" charset="0"/>
                <a:ea typeface="Times New Roman" panose="02020603050405020304" pitchFamily="18" charset="0"/>
                <a:cs typeface="Arial" panose="020B0604020202020204" pitchFamily="34" charset="0"/>
              </a:rPr>
              <a:t>Η ενέργεια που απαιτείται για κάθε είδους και έντασης άσκηση, καθώς και για όλες τις λειτουργίες του σώματός μας (ακόμα και όταν κοιμόμαστε), προέρχεται από την τροφή που προσλαμβάνουμε. </a:t>
            </a:r>
            <a:endParaRPr lang="el-GR" sz="3600" dirty="0" smtClean="0">
              <a:latin typeface="Calibri" panose="020F0502020204030204" pitchFamily="34" charset="0"/>
              <a:ea typeface="Calibri" panose="020F0502020204030204" pitchFamily="34" charset="0"/>
              <a:cs typeface="Times New Roman" panose="02020603050405020304" pitchFamily="18" charset="0"/>
            </a:endParaRPr>
          </a:p>
          <a:p>
            <a:endParaRPr lang="el-GR" sz="2800" dirty="0"/>
          </a:p>
        </p:txBody>
      </p:sp>
    </p:spTree>
    <p:extLst>
      <p:ext uri="{BB962C8B-B14F-4D97-AF65-F5344CB8AC3E}">
        <p14:creationId xmlns:p14="http://schemas.microsoft.com/office/powerpoint/2010/main" val="3739706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Πως μετράμε την ενέργεια</a:t>
            </a:r>
            <a:r>
              <a:rPr lang="en-US" b="1" dirty="0" smtClean="0"/>
              <a:t>;</a:t>
            </a:r>
            <a:endParaRPr lang="el-GR" b="1" dirty="0"/>
          </a:p>
        </p:txBody>
      </p:sp>
      <p:sp>
        <p:nvSpPr>
          <p:cNvPr id="3" name="Θέση περιεχομένου 2"/>
          <p:cNvSpPr>
            <a:spLocks noGrp="1"/>
          </p:cNvSpPr>
          <p:nvPr>
            <p:ph idx="1"/>
          </p:nvPr>
        </p:nvSpPr>
        <p:spPr/>
        <p:txBody>
          <a:bodyPr/>
          <a:lstStyle/>
          <a:p>
            <a:pPr lvl="0" algn="just">
              <a:lnSpc>
                <a:spcPct val="115000"/>
              </a:lnSpc>
            </a:pPr>
            <a:r>
              <a:rPr lang="el-GR" dirty="0">
                <a:solidFill>
                  <a:prstClr val="black"/>
                </a:solidFill>
                <a:latin typeface="Calibri" panose="020F0502020204030204" pitchFamily="34" charset="0"/>
                <a:ea typeface="Times New Roman" panose="02020603050405020304" pitchFamily="18" charset="0"/>
                <a:cs typeface="Arial" panose="020B0604020202020204" pitchFamily="34" charset="0"/>
              </a:rPr>
              <a:t>Η ενέργεια που δίνουν τα τρόφιμα μετριέται σε διατροφικές θερμίδες (</a:t>
            </a:r>
            <a:r>
              <a:rPr lang="en-US" dirty="0">
                <a:solidFill>
                  <a:prstClr val="black"/>
                </a:solidFill>
                <a:latin typeface="Calibri" panose="020F0502020204030204" pitchFamily="34" charset="0"/>
                <a:ea typeface="Times New Roman" panose="02020603050405020304" pitchFamily="18" charset="0"/>
                <a:cs typeface="Arial" panose="020B0604020202020204" pitchFamily="34" charset="0"/>
              </a:rPr>
              <a:t>kcal</a:t>
            </a:r>
            <a:r>
              <a:rPr lang="el-GR" dirty="0">
                <a:solidFill>
                  <a:prstClr val="black"/>
                </a:solidFill>
                <a:latin typeface="Calibri" panose="020F0502020204030204" pitchFamily="34" charset="0"/>
                <a:ea typeface="Times New Roman" panose="02020603050405020304" pitchFamily="18" charset="0"/>
                <a:cs typeface="Arial" panose="020B0604020202020204" pitchFamily="34" charset="0"/>
              </a:rPr>
              <a:t> ή </a:t>
            </a:r>
            <a:r>
              <a:rPr lang="en-US" dirty="0">
                <a:solidFill>
                  <a:prstClr val="black"/>
                </a:solidFill>
                <a:latin typeface="Calibri" panose="020F0502020204030204" pitchFamily="34" charset="0"/>
                <a:ea typeface="Times New Roman" panose="02020603050405020304" pitchFamily="18" charset="0"/>
                <a:cs typeface="Arial" panose="020B0604020202020204" pitchFamily="34" charset="0"/>
              </a:rPr>
              <a:t>Cal</a:t>
            </a:r>
            <a:r>
              <a:rPr lang="el-GR" dirty="0" smtClean="0">
                <a:solidFill>
                  <a:prstClr val="black"/>
                </a:solidFill>
                <a:latin typeface="Calibri" panose="020F0502020204030204" pitchFamily="34" charset="0"/>
                <a:ea typeface="Times New Roman" panose="02020603050405020304" pitchFamily="18" charset="0"/>
                <a:cs typeface="Arial" panose="020B0604020202020204" pitchFamily="34" charset="0"/>
              </a:rPr>
              <a:t>).</a:t>
            </a:r>
            <a:endParaRPr lang="en-US" dirty="0" smtClean="0">
              <a:solidFill>
                <a:prstClr val="black"/>
              </a:solidFill>
              <a:latin typeface="Calibri" panose="020F0502020204030204" pitchFamily="34" charset="0"/>
              <a:ea typeface="Times New Roman" panose="02020603050405020304" pitchFamily="18" charset="0"/>
              <a:cs typeface="Arial" panose="020B0604020202020204" pitchFamily="34" charset="0"/>
            </a:endParaRPr>
          </a:p>
          <a:p>
            <a:pPr lvl="0" algn="just">
              <a:lnSpc>
                <a:spcPct val="115000"/>
              </a:lnSpc>
            </a:pPr>
            <a:r>
              <a:rPr lang="el-GR" b="1" dirty="0" smtClean="0">
                <a:solidFill>
                  <a:prstClr val="black"/>
                </a:solidFill>
                <a:latin typeface="Calibri" panose="020F0502020204030204" pitchFamily="34" charset="0"/>
                <a:ea typeface="Times New Roman" panose="02020603050405020304" pitchFamily="18" charset="0"/>
                <a:cs typeface="Arial" panose="020B0604020202020204" pitchFamily="34" charset="0"/>
              </a:rPr>
              <a:t>1 </a:t>
            </a:r>
            <a:r>
              <a:rPr lang="el-GR" b="1" dirty="0">
                <a:solidFill>
                  <a:prstClr val="black"/>
                </a:solidFill>
                <a:latin typeface="Calibri" panose="020F0502020204030204" pitchFamily="34" charset="0"/>
                <a:ea typeface="Times New Roman" panose="02020603050405020304" pitchFamily="18" charset="0"/>
                <a:cs typeface="Arial" panose="020B0604020202020204" pitchFamily="34" charset="0"/>
              </a:rPr>
              <a:t>διατροφική θερμίδα =</a:t>
            </a:r>
            <a:r>
              <a:rPr lang="el-GR" dirty="0">
                <a:solidFill>
                  <a:prstClr val="black"/>
                </a:solidFill>
                <a:latin typeface="Calibri" panose="020F0502020204030204" pitchFamily="34" charset="0"/>
                <a:ea typeface="Times New Roman" panose="02020603050405020304" pitchFamily="18" charset="0"/>
                <a:cs typeface="Arial" panose="020B0604020202020204" pitchFamily="34" charset="0"/>
              </a:rPr>
              <a:t> 1000 </a:t>
            </a:r>
            <a:r>
              <a:rPr lang="en-US" dirty="0" err="1">
                <a:solidFill>
                  <a:prstClr val="black"/>
                </a:solidFill>
                <a:latin typeface="Calibri" panose="020F0502020204030204" pitchFamily="34" charset="0"/>
                <a:ea typeface="Times New Roman" panose="02020603050405020304" pitchFamily="18" charset="0"/>
                <a:cs typeface="Arial" panose="020B0604020202020204" pitchFamily="34" charset="0"/>
              </a:rPr>
              <a:t>cal</a:t>
            </a:r>
            <a:r>
              <a:rPr lang="el-GR" dirty="0">
                <a:solidFill>
                  <a:prstClr val="black"/>
                </a:solidFill>
                <a:latin typeface="Calibri" panose="020F0502020204030204" pitchFamily="34" charset="0"/>
                <a:ea typeface="Times New Roman" panose="02020603050405020304" pitchFamily="18" charset="0"/>
                <a:cs typeface="Arial" panose="020B0604020202020204" pitchFamily="34" charset="0"/>
              </a:rPr>
              <a:t> ή 4.184 </a:t>
            </a:r>
            <a:r>
              <a:rPr lang="en-US" dirty="0">
                <a:solidFill>
                  <a:prstClr val="black"/>
                </a:solidFill>
                <a:latin typeface="Calibri" panose="020F0502020204030204" pitchFamily="34" charset="0"/>
                <a:ea typeface="Times New Roman" panose="02020603050405020304" pitchFamily="18" charset="0"/>
                <a:cs typeface="Arial" panose="020B0604020202020204" pitchFamily="34" charset="0"/>
              </a:rPr>
              <a:t>k Joules</a:t>
            </a:r>
            <a:r>
              <a:rPr lang="el-GR" dirty="0">
                <a:solidFill>
                  <a:prstClr val="black"/>
                </a:solidFill>
                <a:latin typeface="Calibri" panose="020F0502020204030204" pitchFamily="34" charset="0"/>
                <a:ea typeface="Times New Roman" panose="02020603050405020304" pitchFamily="18" charset="0"/>
                <a:cs typeface="Arial" panose="020B0604020202020204" pitchFamily="34" charset="0"/>
              </a:rPr>
              <a:t>. </a:t>
            </a:r>
            <a:endParaRPr lang="en-US" dirty="0" smtClean="0">
              <a:solidFill>
                <a:prstClr val="black"/>
              </a:solidFill>
              <a:latin typeface="Calibri" panose="020F0502020204030204" pitchFamily="34" charset="0"/>
              <a:ea typeface="Times New Roman" panose="02020603050405020304" pitchFamily="18" charset="0"/>
              <a:cs typeface="Arial" panose="020B0604020202020204" pitchFamily="34" charset="0"/>
            </a:endParaRPr>
          </a:p>
          <a:p>
            <a:pPr lvl="0" algn="just">
              <a:lnSpc>
                <a:spcPct val="115000"/>
              </a:lnSpc>
            </a:pPr>
            <a:r>
              <a:rPr lang="el-GR" dirty="0" smtClean="0">
                <a:solidFill>
                  <a:prstClr val="black"/>
                </a:solidFill>
                <a:latin typeface="Calibri" panose="020F0502020204030204" pitchFamily="34" charset="0"/>
                <a:ea typeface="Times New Roman" panose="02020603050405020304" pitchFamily="18" charset="0"/>
                <a:cs typeface="Arial" panose="020B0604020202020204" pitchFamily="34" charset="0"/>
              </a:rPr>
              <a:t>Μία </a:t>
            </a:r>
            <a:r>
              <a:rPr lang="el-GR" b="1" dirty="0">
                <a:solidFill>
                  <a:prstClr val="black"/>
                </a:solidFill>
                <a:latin typeface="Calibri" panose="020F0502020204030204" pitchFamily="34" charset="0"/>
                <a:ea typeface="Times New Roman" panose="02020603050405020304" pitchFamily="18" charset="0"/>
                <a:cs typeface="Arial" panose="020B0604020202020204" pitchFamily="34" charset="0"/>
              </a:rPr>
              <a:t>θερμίδα (</a:t>
            </a:r>
            <a:r>
              <a:rPr lang="en-US" b="1" dirty="0" err="1">
                <a:solidFill>
                  <a:prstClr val="black"/>
                </a:solidFill>
                <a:latin typeface="Calibri" panose="020F0502020204030204" pitchFamily="34" charset="0"/>
                <a:ea typeface="Times New Roman" panose="02020603050405020304" pitchFamily="18" charset="0"/>
                <a:cs typeface="Arial" panose="020B0604020202020204" pitchFamily="34" charset="0"/>
              </a:rPr>
              <a:t>cal</a:t>
            </a:r>
            <a:r>
              <a:rPr lang="el-GR" b="1" dirty="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l-GR" dirty="0">
                <a:solidFill>
                  <a:prstClr val="black"/>
                </a:solidFill>
                <a:latin typeface="Calibri" panose="020F0502020204030204" pitchFamily="34" charset="0"/>
                <a:ea typeface="Times New Roman" panose="02020603050405020304" pitchFamily="18" charset="0"/>
                <a:cs typeface="Arial" panose="020B0604020202020204" pitchFamily="34" charset="0"/>
              </a:rPr>
              <a:t> η ενέργεια που απαιτείται για να αυξηθεί η θερμοκρασία ενός </a:t>
            </a:r>
            <a:r>
              <a:rPr lang="en-US" dirty="0">
                <a:solidFill>
                  <a:prstClr val="black"/>
                </a:solidFill>
                <a:latin typeface="Calibri" panose="020F0502020204030204" pitchFamily="34" charset="0"/>
                <a:ea typeface="Times New Roman" panose="02020603050405020304" pitchFamily="18" charset="0"/>
                <a:cs typeface="Arial" panose="020B0604020202020204" pitchFamily="34" charset="0"/>
              </a:rPr>
              <a:t>gr</a:t>
            </a:r>
            <a:r>
              <a:rPr lang="el-GR" dirty="0">
                <a:solidFill>
                  <a:prstClr val="black"/>
                </a:solidFill>
                <a:latin typeface="Calibri" panose="020F0502020204030204" pitchFamily="34" charset="0"/>
                <a:ea typeface="Times New Roman" panose="02020603050405020304" pitchFamily="18" charset="0"/>
                <a:cs typeface="Arial" panose="020B0604020202020204" pitchFamily="34" charset="0"/>
              </a:rPr>
              <a:t> νερού από τους 14,5˚ στους 15,5˚.</a:t>
            </a:r>
            <a:endParaRPr lang="el-GR"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endParaRPr lang="el-GR" sz="3600" dirty="0"/>
          </a:p>
        </p:txBody>
      </p:sp>
    </p:spTree>
    <p:extLst>
      <p:ext uri="{BB962C8B-B14F-4D97-AF65-F5344CB8AC3E}">
        <p14:creationId xmlns:p14="http://schemas.microsoft.com/office/powerpoint/2010/main" val="1416581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78674" y="274638"/>
            <a:ext cx="8408126" cy="840059"/>
          </a:xfrm>
        </p:spPr>
        <p:txBody>
          <a:bodyPr>
            <a:noAutofit/>
          </a:bodyPr>
          <a:lstStyle/>
          <a:p>
            <a:pPr marL="342900" lvl="0" indent="-342900">
              <a:lnSpc>
                <a:spcPct val="115000"/>
              </a:lnSpc>
              <a:spcBef>
                <a:spcPct val="20000"/>
              </a:spcBef>
            </a:pPr>
            <a:r>
              <a:rPr lang="el-GR" sz="4000" b="1" dirty="0" smtClean="0">
                <a:solidFill>
                  <a:srgbClr val="0070C0"/>
                </a:solidFill>
                <a:latin typeface="+mn-lt"/>
                <a:ea typeface="Times New Roman" panose="02020603050405020304" pitchFamily="18" charset="0"/>
                <a:cs typeface="Arial" panose="020B0604020202020204" pitchFamily="34" charset="0"/>
              </a:rPr>
              <a:t>Θερμιδογόνα θρεπτικά συστατικά 1/2</a:t>
            </a:r>
            <a:endParaRPr lang="el-GR" sz="4000" dirty="0">
              <a:solidFill>
                <a:srgbClr val="0070C0"/>
              </a:solidFill>
              <a:latin typeface="+mn-lt"/>
            </a:endParaRPr>
          </a:p>
        </p:txBody>
      </p:sp>
      <p:sp>
        <p:nvSpPr>
          <p:cNvPr id="3" name="Θέση περιεχομένου 2"/>
          <p:cNvSpPr>
            <a:spLocks noGrp="1"/>
          </p:cNvSpPr>
          <p:nvPr>
            <p:ph idx="1"/>
          </p:nvPr>
        </p:nvSpPr>
        <p:spPr/>
        <p:txBody>
          <a:bodyPr>
            <a:normAutofit fontScale="92500" lnSpcReduction="10000"/>
          </a:bodyPr>
          <a:lstStyle/>
          <a:p>
            <a:pPr marL="0" indent="0">
              <a:lnSpc>
                <a:spcPct val="115000"/>
              </a:lnSpc>
              <a:spcAft>
                <a:spcPts val="0"/>
              </a:spcAft>
              <a:buNone/>
            </a:pPr>
            <a:r>
              <a:rPr lang="el-GR" dirty="0" smtClean="0">
                <a:ea typeface="Times New Roman" panose="02020603050405020304" pitchFamily="18" charset="0"/>
                <a:cs typeface="Arial" panose="020B0604020202020204" pitchFamily="34" charset="0"/>
              </a:rPr>
              <a:t>Οι </a:t>
            </a:r>
            <a:r>
              <a:rPr lang="el-GR" dirty="0">
                <a:ea typeface="Times New Roman" panose="02020603050405020304" pitchFamily="18" charset="0"/>
                <a:cs typeface="Arial" panose="020B0604020202020204" pitchFamily="34" charset="0"/>
              </a:rPr>
              <a:t>υδατάνθρακες, τα λίπη και οι πρωτεΐνες είναι θερμιδογόνα θρεπτικά συστατικά διότι η καύση τους παράγει θερμίδες (ενέργεια) με τις οποίες καλύπτονται οι ανάγκες του οργανισμού. </a:t>
            </a:r>
            <a:endParaRPr lang="el-GR" dirty="0" smtClean="0">
              <a:ea typeface="Times New Roman" panose="02020603050405020304" pitchFamily="18" charset="0"/>
              <a:cs typeface="Arial" panose="020B0604020202020204" pitchFamily="34" charset="0"/>
            </a:endParaRPr>
          </a:p>
          <a:p>
            <a:pPr marL="0" indent="0">
              <a:lnSpc>
                <a:spcPct val="115000"/>
              </a:lnSpc>
              <a:spcAft>
                <a:spcPts val="0"/>
              </a:spcAft>
              <a:buNone/>
            </a:pPr>
            <a:r>
              <a:rPr lang="el-GR" dirty="0" smtClean="0">
                <a:ea typeface="Times New Roman" panose="02020603050405020304" pitchFamily="18" charset="0"/>
                <a:cs typeface="Arial" panose="020B0604020202020204" pitchFamily="34" charset="0"/>
              </a:rPr>
              <a:t>Ο </a:t>
            </a:r>
            <a:r>
              <a:rPr lang="el-GR" dirty="0">
                <a:ea typeface="Times New Roman" panose="02020603050405020304" pitchFamily="18" charset="0"/>
                <a:cs typeface="Arial" panose="020B0604020202020204" pitchFamily="34" charset="0"/>
              </a:rPr>
              <a:t>οργανισμός του ανθρώπου χρησιμοποιεί κυρίως υδατάνθρακες ως βασική πηγή ενέργειας,  καθώς και λίπη, ενώ οι πρωτεΐνες χρησιμοποιούνται κατά προτίμηση για την κατασκευή δομικών και λειτουργικών ουσιών του σώματος.</a:t>
            </a:r>
            <a:endParaRPr lang="el-GR" sz="2800" dirty="0">
              <a:ea typeface="Calibri" panose="020F0502020204030204" pitchFamily="34" charset="0"/>
              <a:cs typeface="Times New Roman" panose="02020603050405020304" pitchFamily="18" charset="0"/>
            </a:endParaRPr>
          </a:p>
          <a:p>
            <a:pPr marL="0" indent="0">
              <a:buNone/>
            </a:pPr>
            <a:endParaRPr lang="el-GR" dirty="0"/>
          </a:p>
        </p:txBody>
      </p:sp>
    </p:spTree>
    <p:extLst>
      <p:ext uri="{BB962C8B-B14F-4D97-AF65-F5344CB8AC3E}">
        <p14:creationId xmlns:p14="http://schemas.microsoft.com/office/powerpoint/2010/main" val="40813228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1886" y="274638"/>
            <a:ext cx="8508274" cy="1143000"/>
          </a:xfrm>
        </p:spPr>
        <p:txBody>
          <a:bodyPr>
            <a:normAutofit fontScale="90000"/>
          </a:bodyPr>
          <a:lstStyle/>
          <a:p>
            <a:r>
              <a:rPr lang="el-GR" b="1" dirty="0">
                <a:ea typeface="Times New Roman" panose="02020603050405020304" pitchFamily="18" charset="0"/>
                <a:cs typeface="Arial" panose="020B0604020202020204" pitchFamily="34" charset="0"/>
              </a:rPr>
              <a:t>Θερμιδογόνα θρεπτικά συστατικά </a:t>
            </a:r>
            <a:r>
              <a:rPr lang="el-GR" b="1" dirty="0" smtClean="0">
                <a:ea typeface="Times New Roman" panose="02020603050405020304" pitchFamily="18" charset="0"/>
                <a:cs typeface="Arial" panose="020B0604020202020204" pitchFamily="34" charset="0"/>
              </a:rPr>
              <a:t>2/2</a:t>
            </a:r>
            <a:endParaRPr lang="el-GR" dirty="0"/>
          </a:p>
        </p:txBody>
      </p:sp>
      <p:sp>
        <p:nvSpPr>
          <p:cNvPr id="3" name="Θέση περιεχομένου 2"/>
          <p:cNvSpPr>
            <a:spLocks noGrp="1"/>
          </p:cNvSpPr>
          <p:nvPr>
            <p:ph idx="1"/>
          </p:nvPr>
        </p:nvSpPr>
        <p:spPr/>
        <p:txBody>
          <a:bodyPr>
            <a:normAutofit/>
          </a:bodyPr>
          <a:lstStyle/>
          <a:p>
            <a:pPr lvl="1">
              <a:lnSpc>
                <a:spcPct val="115000"/>
              </a:lnSpc>
              <a:buFont typeface="Symbol" panose="05050102010706020507" pitchFamily="18" charset="2"/>
              <a:buChar char=""/>
              <a:tabLst>
                <a:tab pos="114300" algn="l"/>
                <a:tab pos="914400" algn="l"/>
              </a:tabLst>
            </a:pPr>
            <a:r>
              <a:rPr lang="el-GR" sz="2400" dirty="0">
                <a:ea typeface="Times New Roman" panose="02020603050405020304" pitchFamily="18" charset="0"/>
                <a:cs typeface="Arial" panose="020B0604020202020204" pitchFamily="34" charset="0"/>
              </a:rPr>
              <a:t>Πρωτεΐνες ή λευκώματα (1 </a:t>
            </a:r>
            <a:r>
              <a:rPr lang="en-US" sz="2400" dirty="0">
                <a:ea typeface="Times New Roman" panose="02020603050405020304" pitchFamily="18" charset="0"/>
                <a:cs typeface="Arial" panose="020B0604020202020204" pitchFamily="34" charset="0"/>
              </a:rPr>
              <a:t>gr</a:t>
            </a:r>
            <a:r>
              <a:rPr lang="el-GR" sz="2400" dirty="0">
                <a:ea typeface="Times New Roman" panose="02020603050405020304" pitchFamily="18" charset="0"/>
                <a:cs typeface="Arial" panose="020B0604020202020204" pitchFamily="34" charset="0"/>
              </a:rPr>
              <a:t>  προσφέρει 4 </a:t>
            </a:r>
            <a:r>
              <a:rPr lang="en-US" sz="2400" dirty="0">
                <a:ea typeface="Times New Roman" panose="02020603050405020304" pitchFamily="18" charset="0"/>
                <a:cs typeface="Arial" panose="020B0604020202020204" pitchFamily="34" charset="0"/>
              </a:rPr>
              <a:t>kcal</a:t>
            </a:r>
            <a:r>
              <a:rPr lang="el-GR" sz="2400" dirty="0">
                <a:ea typeface="Times New Roman" panose="02020603050405020304" pitchFamily="18" charset="0"/>
                <a:cs typeface="Arial" panose="020B0604020202020204" pitchFamily="34" charset="0"/>
              </a:rPr>
              <a:t> κατά την καύση του μέσα στον οργανισμό μας).</a:t>
            </a:r>
            <a:endParaRPr lang="el-GR" sz="2400" dirty="0">
              <a:ea typeface="Calibri" panose="020F0502020204030204" pitchFamily="34" charset="0"/>
              <a:cs typeface="Times New Roman" panose="02020603050405020304" pitchFamily="18" charset="0"/>
            </a:endParaRPr>
          </a:p>
          <a:p>
            <a:pPr lvl="1">
              <a:lnSpc>
                <a:spcPct val="115000"/>
              </a:lnSpc>
              <a:buFont typeface="Symbol" panose="05050102010706020507" pitchFamily="18" charset="2"/>
              <a:buChar char=""/>
              <a:tabLst>
                <a:tab pos="114300" algn="l"/>
                <a:tab pos="914400" algn="l"/>
              </a:tabLst>
            </a:pPr>
            <a:r>
              <a:rPr lang="el-GR" sz="2400" dirty="0">
                <a:ea typeface="Times New Roman" panose="02020603050405020304" pitchFamily="18" charset="0"/>
                <a:cs typeface="Arial" panose="020B0604020202020204" pitchFamily="34" charset="0"/>
              </a:rPr>
              <a:t> Υδατάνθρακες (επίσης 4</a:t>
            </a:r>
            <a:r>
              <a:rPr lang="en-US" sz="2400" dirty="0">
                <a:ea typeface="Times New Roman" panose="02020603050405020304" pitchFamily="18" charset="0"/>
                <a:cs typeface="Arial" panose="020B0604020202020204" pitchFamily="34" charset="0"/>
              </a:rPr>
              <a:t> kcal</a:t>
            </a:r>
            <a:r>
              <a:rPr lang="el-GR" sz="2400" dirty="0">
                <a:ea typeface="Times New Roman" panose="02020603050405020304" pitchFamily="18" charset="0"/>
                <a:cs typeface="Arial" panose="020B0604020202020204" pitchFamily="34" charset="0"/>
              </a:rPr>
              <a:t> / </a:t>
            </a:r>
            <a:r>
              <a:rPr lang="en-US" sz="2400" dirty="0">
                <a:ea typeface="Times New Roman" panose="02020603050405020304" pitchFamily="18" charset="0"/>
                <a:cs typeface="Arial" panose="020B0604020202020204" pitchFamily="34" charset="0"/>
              </a:rPr>
              <a:t>gr</a:t>
            </a:r>
            <a:r>
              <a:rPr lang="el-GR" sz="2400" dirty="0">
                <a:ea typeface="Times New Roman" panose="02020603050405020304" pitchFamily="18" charset="0"/>
                <a:cs typeface="Arial" panose="020B0604020202020204" pitchFamily="34" charset="0"/>
              </a:rPr>
              <a:t>)</a:t>
            </a:r>
            <a:endParaRPr lang="el-GR" sz="2400" dirty="0">
              <a:ea typeface="Calibri" panose="020F0502020204030204" pitchFamily="34" charset="0"/>
              <a:cs typeface="Times New Roman" panose="02020603050405020304" pitchFamily="18" charset="0"/>
            </a:endParaRPr>
          </a:p>
          <a:p>
            <a:pPr lvl="1">
              <a:lnSpc>
                <a:spcPct val="115000"/>
              </a:lnSpc>
              <a:buFont typeface="Symbol" panose="05050102010706020507" pitchFamily="18" charset="2"/>
              <a:buChar char=""/>
              <a:tabLst>
                <a:tab pos="114300" algn="l"/>
                <a:tab pos="914400" algn="l"/>
              </a:tabLst>
            </a:pPr>
            <a:r>
              <a:rPr lang="el-GR" sz="2400" dirty="0">
                <a:ea typeface="Times New Roman" panose="02020603050405020304" pitchFamily="18" charset="0"/>
                <a:cs typeface="Arial" panose="020B0604020202020204" pitchFamily="34" charset="0"/>
              </a:rPr>
              <a:t> Λιπίδια (9 </a:t>
            </a:r>
            <a:r>
              <a:rPr lang="en-US" sz="2400" dirty="0">
                <a:ea typeface="Times New Roman" panose="02020603050405020304" pitchFamily="18" charset="0"/>
                <a:cs typeface="Arial" panose="020B0604020202020204" pitchFamily="34" charset="0"/>
              </a:rPr>
              <a:t>kcal</a:t>
            </a:r>
            <a:r>
              <a:rPr lang="el-GR" sz="2400" dirty="0">
                <a:ea typeface="Times New Roman" panose="02020603050405020304" pitchFamily="18" charset="0"/>
                <a:cs typeface="Arial" panose="020B0604020202020204" pitchFamily="34" charset="0"/>
              </a:rPr>
              <a:t> / </a:t>
            </a:r>
            <a:r>
              <a:rPr lang="en-US" sz="2400" dirty="0">
                <a:ea typeface="Times New Roman" panose="02020603050405020304" pitchFamily="18" charset="0"/>
                <a:cs typeface="Arial" panose="020B0604020202020204" pitchFamily="34" charset="0"/>
              </a:rPr>
              <a:t>gr</a:t>
            </a:r>
            <a:r>
              <a:rPr lang="el-GR" sz="2400" dirty="0">
                <a:ea typeface="Times New Roman" panose="02020603050405020304" pitchFamily="18" charset="0"/>
                <a:cs typeface="Arial" panose="020B0604020202020204" pitchFamily="34" charset="0"/>
              </a:rPr>
              <a:t>)</a:t>
            </a:r>
            <a:endParaRPr lang="el-GR" sz="2400" dirty="0">
              <a:ea typeface="Calibri" panose="020F0502020204030204" pitchFamily="34" charset="0"/>
              <a:cs typeface="Times New Roman" panose="02020603050405020304" pitchFamily="18" charset="0"/>
            </a:endParaRPr>
          </a:p>
          <a:p>
            <a:pPr marL="806450" indent="-715963">
              <a:lnSpc>
                <a:spcPct val="115000"/>
              </a:lnSpc>
              <a:spcAft>
                <a:spcPts val="0"/>
              </a:spcAft>
              <a:buNone/>
              <a:tabLst>
                <a:tab pos="114300" algn="l"/>
              </a:tabLst>
            </a:pPr>
            <a:endParaRPr lang="el-GR" sz="2400" dirty="0" smtClean="0">
              <a:ea typeface="Times New Roman" panose="02020603050405020304" pitchFamily="18" charset="0"/>
              <a:cs typeface="Arial" panose="020B0604020202020204" pitchFamily="34" charset="0"/>
            </a:endParaRPr>
          </a:p>
          <a:p>
            <a:pPr marL="806450" indent="-715963">
              <a:lnSpc>
                <a:spcPct val="115000"/>
              </a:lnSpc>
              <a:spcAft>
                <a:spcPts val="0"/>
              </a:spcAft>
              <a:buNone/>
              <a:tabLst>
                <a:tab pos="114300" algn="l"/>
              </a:tabLst>
            </a:pPr>
            <a:r>
              <a:rPr lang="el-GR" sz="2400" dirty="0" smtClean="0">
                <a:ea typeface="Times New Roman" panose="02020603050405020304" pitchFamily="18" charset="0"/>
                <a:cs typeface="Arial" panose="020B0604020202020204" pitchFamily="34" charset="0"/>
              </a:rPr>
              <a:t>Στα </a:t>
            </a:r>
            <a:r>
              <a:rPr lang="el-GR" sz="2400" dirty="0" err="1" smtClean="0">
                <a:ea typeface="Times New Roman" panose="02020603050405020304" pitchFamily="18" charset="0"/>
                <a:cs typeface="Arial" panose="020B0604020202020204" pitchFamily="34" charset="0"/>
              </a:rPr>
              <a:t>μακροδιατροφικά</a:t>
            </a:r>
            <a:r>
              <a:rPr lang="el-GR" sz="2400" dirty="0" smtClean="0">
                <a:ea typeface="Times New Roman" panose="02020603050405020304" pitchFamily="18" charset="0"/>
                <a:cs typeface="Arial" panose="020B0604020202020204" pitchFamily="34" charset="0"/>
              </a:rPr>
              <a:t> </a:t>
            </a:r>
            <a:r>
              <a:rPr lang="el-GR" sz="2400" dirty="0">
                <a:ea typeface="Times New Roman" panose="02020603050405020304" pitchFamily="18" charset="0"/>
                <a:cs typeface="Arial" panose="020B0604020202020204" pitchFamily="34" charset="0"/>
              </a:rPr>
              <a:t>συστατικά μπορούν να συμπεριληφθούν:</a:t>
            </a:r>
            <a:endParaRPr lang="el-GR" sz="2400" dirty="0">
              <a:ea typeface="Calibri" panose="020F0502020204030204" pitchFamily="34" charset="0"/>
              <a:cs typeface="Times New Roman" panose="02020603050405020304" pitchFamily="18" charset="0"/>
            </a:endParaRPr>
          </a:p>
          <a:p>
            <a:pPr lvl="1">
              <a:lnSpc>
                <a:spcPct val="115000"/>
              </a:lnSpc>
              <a:buFont typeface="Symbol" panose="05050102010706020507" pitchFamily="18" charset="2"/>
              <a:buChar char=""/>
              <a:tabLst>
                <a:tab pos="114300" algn="l"/>
                <a:tab pos="914400" algn="l"/>
              </a:tabLst>
            </a:pPr>
            <a:r>
              <a:rPr lang="el-GR" sz="2400" dirty="0">
                <a:ea typeface="Times New Roman" panose="02020603050405020304" pitchFamily="18" charset="0"/>
                <a:cs typeface="Arial" panose="020B0604020202020204" pitchFamily="34" charset="0"/>
              </a:rPr>
              <a:t>Η Αιθυλική αλκοόλη –αλκοολούχα ποτά,  διότι η καύση της αποδίδει μεγάλο ποσό θερμίδων, 7 </a:t>
            </a:r>
            <a:r>
              <a:rPr lang="en-US" sz="2400" dirty="0">
                <a:ea typeface="Times New Roman" panose="02020603050405020304" pitchFamily="18" charset="0"/>
                <a:cs typeface="Arial" panose="020B0604020202020204" pitchFamily="34" charset="0"/>
              </a:rPr>
              <a:t>kcal</a:t>
            </a:r>
            <a:r>
              <a:rPr lang="el-GR" sz="2400" dirty="0">
                <a:ea typeface="Times New Roman" panose="02020603050405020304" pitchFamily="18" charset="0"/>
                <a:cs typeface="Arial" panose="020B0604020202020204" pitchFamily="34" charset="0"/>
              </a:rPr>
              <a:t> / </a:t>
            </a:r>
            <a:r>
              <a:rPr lang="en-US" sz="2400" dirty="0">
                <a:ea typeface="Times New Roman" panose="02020603050405020304" pitchFamily="18" charset="0"/>
                <a:cs typeface="Arial" panose="020B0604020202020204" pitchFamily="34" charset="0"/>
              </a:rPr>
              <a:t>gr</a:t>
            </a:r>
            <a:r>
              <a:rPr lang="el-GR" sz="2400" dirty="0">
                <a:ea typeface="Times New Roman" panose="02020603050405020304" pitchFamily="18" charset="0"/>
                <a:cs typeface="Arial" panose="020B0604020202020204" pitchFamily="34" charset="0"/>
              </a:rPr>
              <a:t>).</a:t>
            </a:r>
            <a:endParaRPr lang="el-GR" sz="2400" dirty="0"/>
          </a:p>
        </p:txBody>
      </p:sp>
    </p:spTree>
    <p:extLst>
      <p:ext uri="{BB962C8B-B14F-4D97-AF65-F5344CB8AC3E}">
        <p14:creationId xmlns:p14="http://schemas.microsoft.com/office/powerpoint/2010/main" val="2668910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Ενέργεια-Ημερήσιες </a:t>
            </a:r>
            <a:r>
              <a:rPr lang="el-GR" b="1" dirty="0" smtClean="0"/>
              <a:t>Ανάγκες 1/2</a:t>
            </a:r>
            <a:endParaRPr lang="en-US" b="1" dirty="0"/>
          </a:p>
        </p:txBody>
      </p:sp>
      <p:sp>
        <p:nvSpPr>
          <p:cNvPr id="3" name="Content Placeholder 2"/>
          <p:cNvSpPr>
            <a:spLocks noGrp="1"/>
          </p:cNvSpPr>
          <p:nvPr>
            <p:ph idx="1"/>
          </p:nvPr>
        </p:nvSpPr>
        <p:spPr/>
        <p:txBody>
          <a:bodyPr>
            <a:normAutofit/>
          </a:bodyPr>
          <a:lstStyle/>
          <a:p>
            <a:r>
              <a:rPr lang="el-GR" dirty="0"/>
              <a:t>Μ</a:t>
            </a:r>
            <a:r>
              <a:rPr lang="el-GR" dirty="0" smtClean="0"/>
              <a:t>έρος </a:t>
            </a:r>
            <a:r>
              <a:rPr lang="el-GR" dirty="0"/>
              <a:t>της ενέργειας που παράγει ο οργανισμός χρησιμοποιείται καθημερινά από τα κύτταρα και τα όργανα του σώματος (καρδιά, συκώτι, νεφρά, εγκέφαλος) για να επιτελέσουν τις βασικές τους </a:t>
            </a:r>
            <a:r>
              <a:rPr lang="el-GR" dirty="0" smtClean="0"/>
              <a:t>λειτουργίες= </a:t>
            </a:r>
            <a:r>
              <a:rPr lang="el-GR" dirty="0"/>
              <a:t>βασικός μεταβολικός ρυθμός. </a:t>
            </a:r>
            <a:endParaRPr lang="el-GR" dirty="0" smtClean="0"/>
          </a:p>
          <a:p>
            <a:r>
              <a:rPr lang="el-GR" dirty="0" smtClean="0"/>
              <a:t>Ο </a:t>
            </a:r>
            <a:r>
              <a:rPr lang="el-GR" dirty="0"/>
              <a:t>πιο σημαντικός παράγοντας που επηρεάζει το βασικό μεταβολισμό είναι η μυϊκή μάζα.</a:t>
            </a:r>
            <a:endParaRPr lang="en-US" dirty="0"/>
          </a:p>
        </p:txBody>
      </p:sp>
    </p:spTree>
    <p:extLst>
      <p:ext uri="{BB962C8B-B14F-4D97-AF65-F5344CB8AC3E}">
        <p14:creationId xmlns:p14="http://schemas.microsoft.com/office/powerpoint/2010/main" val="25500509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t>Ενέργεια-Ημερήσιες Ανάγκες </a:t>
            </a:r>
            <a:r>
              <a:rPr lang="el-GR" b="1" dirty="0" smtClean="0"/>
              <a:t>2/2</a:t>
            </a:r>
            <a:endParaRPr lang="el-GR" dirty="0"/>
          </a:p>
        </p:txBody>
      </p:sp>
      <p:sp>
        <p:nvSpPr>
          <p:cNvPr id="3" name="Θέση περιεχομένου 2"/>
          <p:cNvSpPr>
            <a:spLocks noGrp="1"/>
          </p:cNvSpPr>
          <p:nvPr>
            <p:ph idx="1"/>
          </p:nvPr>
        </p:nvSpPr>
        <p:spPr>
          <a:xfrm>
            <a:off x="457200" y="1905000"/>
            <a:ext cx="8229600" cy="4525963"/>
          </a:xfrm>
        </p:spPr>
        <p:txBody>
          <a:bodyPr/>
          <a:lstStyle/>
          <a:p>
            <a:pPr lvl="0"/>
            <a:r>
              <a:rPr lang="el-GR" sz="3000" dirty="0">
                <a:solidFill>
                  <a:prstClr val="black"/>
                </a:solidFill>
              </a:rPr>
              <a:t>Ο ρυθμός με το οποίο το σώμα μας καίει θερμίδες ονομάζεται μεταβολικός ρυθμός και είναι διαφορετικός από άνθρωπο σε άνθρωπο. </a:t>
            </a:r>
          </a:p>
          <a:p>
            <a:endParaRPr lang="el-GR" dirty="0"/>
          </a:p>
        </p:txBody>
      </p:sp>
    </p:spTree>
    <p:extLst>
      <p:ext uri="{BB962C8B-B14F-4D97-AF65-F5344CB8AC3E}">
        <p14:creationId xmlns:p14="http://schemas.microsoft.com/office/powerpoint/2010/main" val="518422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marL="342900" lvl="0" indent="-342900">
              <a:lnSpc>
                <a:spcPct val="115000"/>
              </a:lnSpc>
              <a:spcBef>
                <a:spcPct val="20000"/>
              </a:spcBef>
            </a:pPr>
            <a:r>
              <a:rPr lang="en-US" b="1" dirty="0" smtClean="0">
                <a:solidFill>
                  <a:srgbClr val="0070C0"/>
                </a:solidFill>
                <a:latin typeface="+mn-lt"/>
                <a:ea typeface="Times New Roman" panose="02020603050405020304" pitchFamily="18" charset="0"/>
                <a:cs typeface="Arial" panose="020B0604020202020204" pitchFamily="34" charset="0"/>
              </a:rPr>
              <a:t>H </a:t>
            </a:r>
            <a:r>
              <a:rPr lang="el-GR" b="1" dirty="0" smtClean="0">
                <a:solidFill>
                  <a:srgbClr val="0070C0"/>
                </a:solidFill>
                <a:latin typeface="+mn-lt"/>
                <a:ea typeface="Times New Roman" panose="02020603050405020304" pitchFamily="18" charset="0"/>
                <a:cs typeface="Arial" panose="020B0604020202020204" pitchFamily="34" charset="0"/>
              </a:rPr>
              <a:t>ημερήσιες ανάγκες σε ενέργεια</a:t>
            </a:r>
            <a:endParaRPr lang="el-GR" dirty="0">
              <a:solidFill>
                <a:srgbClr val="0070C0"/>
              </a:solidFill>
              <a:latin typeface="+mn-lt"/>
              <a:ea typeface="Calibri" panose="020F0502020204030204" pitchFamily="34" charset="0"/>
              <a:cs typeface="Times New Roman" panose="02020603050405020304" pitchFamily="18" charset="0"/>
            </a:endParaRPr>
          </a:p>
        </p:txBody>
      </p:sp>
      <p:sp>
        <p:nvSpPr>
          <p:cNvPr id="3" name="Θέση περιεχομένου 2"/>
          <p:cNvSpPr>
            <a:spLocks noGrp="1"/>
          </p:cNvSpPr>
          <p:nvPr>
            <p:ph idx="1"/>
          </p:nvPr>
        </p:nvSpPr>
        <p:spPr>
          <a:xfrm>
            <a:off x="620162" y="1751994"/>
            <a:ext cx="8229600" cy="3652924"/>
          </a:xfrm>
        </p:spPr>
        <p:txBody>
          <a:bodyPr>
            <a:noAutofit/>
          </a:bodyPr>
          <a:lstStyle/>
          <a:p>
            <a:pPr marL="0" indent="0">
              <a:lnSpc>
                <a:spcPct val="115000"/>
              </a:lnSpc>
              <a:spcAft>
                <a:spcPts val="0"/>
              </a:spcAft>
              <a:buNone/>
            </a:pPr>
            <a:r>
              <a:rPr lang="el-GR" sz="3600" dirty="0" smtClean="0">
                <a:ea typeface="Times New Roman" panose="02020603050405020304" pitchFamily="18" charset="0"/>
                <a:cs typeface="Arial" panose="020B0604020202020204" pitchFamily="34" charset="0"/>
              </a:rPr>
              <a:t>Η ποσότητα </a:t>
            </a:r>
            <a:r>
              <a:rPr lang="el-GR" sz="3600" dirty="0">
                <a:ea typeface="Times New Roman" panose="02020603050405020304" pitchFamily="18" charset="0"/>
                <a:cs typeface="Arial" panose="020B0604020202020204" pitchFamily="34" charset="0"/>
              </a:rPr>
              <a:t>ενέργειας την οποία κάθε φυσιολογικό άτομο χρειάζεται σε καθημερινή βάση ποικίλλει ανάλογα με την ηλικία του, το φύλο και τη φυσική δραστηριότητά του.</a:t>
            </a:r>
            <a:endParaRPr lang="el-GR" sz="3600" dirty="0">
              <a:ea typeface="Calibri" panose="020F0502020204030204" pitchFamily="34" charset="0"/>
              <a:cs typeface="Times New Roman" panose="02020603050405020304" pitchFamily="18" charset="0"/>
            </a:endParaRPr>
          </a:p>
          <a:p>
            <a:pPr marL="0" indent="0">
              <a:lnSpc>
                <a:spcPct val="115000"/>
              </a:lnSpc>
              <a:spcAft>
                <a:spcPts val="0"/>
              </a:spcAft>
              <a:buNone/>
            </a:pPr>
            <a:r>
              <a:rPr lang="el-GR" sz="3600" dirty="0">
                <a:ea typeface="Times New Roman" panose="02020603050405020304" pitchFamily="18" charset="0"/>
                <a:cs typeface="Arial" panose="020B0604020202020204" pitchFamily="34" charset="0"/>
              </a:rPr>
              <a:t> </a:t>
            </a:r>
            <a:endParaRPr lang="el-GR" sz="3600" dirty="0">
              <a:ea typeface="Calibri" panose="020F0502020204030204" pitchFamily="34" charset="0"/>
              <a:cs typeface="Times New Roman" panose="02020603050405020304" pitchFamily="18" charset="0"/>
            </a:endParaRPr>
          </a:p>
          <a:p>
            <a:endParaRPr lang="el-GR" sz="3600" dirty="0"/>
          </a:p>
        </p:txBody>
      </p:sp>
    </p:spTree>
    <p:extLst>
      <p:ext uri="{BB962C8B-B14F-4D97-AF65-F5344CB8AC3E}">
        <p14:creationId xmlns:p14="http://schemas.microsoft.com/office/powerpoint/2010/main" val="3018213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descr="Ημερήσιες ανάγκες σε νερό, λευκώματα, θερμίδες ανά kg βάρους σώματος"/>
          <p:cNvSpPr>
            <a:spLocks noGrp="1"/>
          </p:cNvSpPr>
          <p:nvPr>
            <p:ph type="title"/>
          </p:nvPr>
        </p:nvSpPr>
        <p:spPr/>
        <p:txBody>
          <a:bodyPr>
            <a:noAutofit/>
          </a:bodyPr>
          <a:lstStyle/>
          <a:p>
            <a:pPr lvl="0" defTabSz="914400" eaLnBrk="0" fontAlgn="base" hangingPunct="0">
              <a:spcAft>
                <a:spcPct val="0"/>
              </a:spcAft>
            </a:pPr>
            <a:r>
              <a:rPr lang="el-GR" altLang="el-GR" sz="3600" b="1" dirty="0">
                <a:solidFill>
                  <a:srgbClr val="0070C0"/>
                </a:solidFill>
                <a:latin typeface="Calibri" panose="020F0502020204030204" pitchFamily="34" charset="0"/>
                <a:ea typeface="Times New Roman" panose="02020603050405020304" pitchFamily="18" charset="0"/>
                <a:cs typeface="Arial" panose="020B0604020202020204" pitchFamily="34" charset="0"/>
              </a:rPr>
              <a:t>Ημερήσιες ανάγκες σε νερό, λευκώματα, θερμίδες ανά </a:t>
            </a:r>
            <a:r>
              <a:rPr lang="en-US" altLang="el-GR" sz="3600" b="1" dirty="0">
                <a:solidFill>
                  <a:srgbClr val="0070C0"/>
                </a:solidFill>
                <a:latin typeface="Calibri" panose="020F0502020204030204" pitchFamily="34" charset="0"/>
                <a:ea typeface="Times New Roman" panose="02020603050405020304" pitchFamily="18" charset="0"/>
                <a:cs typeface="Arial" panose="020B0604020202020204" pitchFamily="34" charset="0"/>
              </a:rPr>
              <a:t>kg</a:t>
            </a:r>
            <a:r>
              <a:rPr lang="el-GR" altLang="el-GR" sz="3600" b="1" dirty="0">
                <a:solidFill>
                  <a:srgbClr val="0070C0"/>
                </a:solidFill>
                <a:latin typeface="Calibri" panose="020F0502020204030204" pitchFamily="34" charset="0"/>
                <a:ea typeface="Times New Roman" panose="02020603050405020304" pitchFamily="18" charset="0"/>
                <a:cs typeface="Arial" panose="020B0604020202020204" pitchFamily="34" charset="0"/>
              </a:rPr>
              <a:t> βάρους </a:t>
            </a:r>
            <a:r>
              <a:rPr lang="el-GR" altLang="el-GR" sz="3600" b="1" dirty="0" smtClean="0">
                <a:solidFill>
                  <a:srgbClr val="0070C0"/>
                </a:solidFill>
                <a:latin typeface="Calibri" panose="020F0502020204030204" pitchFamily="34" charset="0"/>
                <a:ea typeface="Times New Roman" panose="02020603050405020304" pitchFamily="18" charset="0"/>
                <a:cs typeface="Arial" panose="020B0604020202020204" pitchFamily="34" charset="0"/>
              </a:rPr>
              <a:t>σώματος</a:t>
            </a:r>
            <a:endParaRPr lang="el-GR" sz="3600" b="1" dirty="0">
              <a:solidFill>
                <a:srgbClr val="0070C0"/>
              </a:solidFill>
              <a:latin typeface="Calibri" panose="020F0502020204030204" pitchFamily="34" charset="0"/>
            </a:endParaRPr>
          </a:p>
        </p:txBody>
      </p:sp>
      <p:graphicFrame>
        <p:nvGraphicFramePr>
          <p:cNvPr id="4" name="Θέση περιεχομένου 3" descr="Ημερήσιες ανάγκες σε νερό, λευκώματα, θερμίδες ανά kg βάρους σώματος"/>
          <p:cNvGraphicFramePr>
            <a:graphicFrameLocks noGrp="1"/>
          </p:cNvGraphicFramePr>
          <p:nvPr>
            <p:ph idx="1"/>
            <p:extLst>
              <p:ext uri="{D42A27DB-BD31-4B8C-83A1-F6EECF244321}">
                <p14:modId xmlns:p14="http://schemas.microsoft.com/office/powerpoint/2010/main" val="3050187304"/>
              </p:ext>
            </p:extLst>
          </p:nvPr>
        </p:nvGraphicFramePr>
        <p:xfrm>
          <a:off x="850897" y="1676396"/>
          <a:ext cx="7493002" cy="4127503"/>
        </p:xfrm>
        <a:graphic>
          <a:graphicData uri="http://schemas.openxmlformats.org/drawingml/2006/table">
            <a:tbl>
              <a:tblPr firstRow="1" firstCol="1" lastRow="1" lastCol="1" bandRow="1" bandCol="1"/>
              <a:tblGrid>
                <a:gridCol w="1872811"/>
                <a:gridCol w="1872811"/>
                <a:gridCol w="1873690"/>
                <a:gridCol w="1873690"/>
              </a:tblGrid>
              <a:tr h="724393">
                <a:tc>
                  <a:txBody>
                    <a:bodyPr/>
                    <a:lstStyle/>
                    <a:p>
                      <a:pPr algn="just">
                        <a:lnSpc>
                          <a:spcPct val="115000"/>
                        </a:lnSpc>
                        <a:spcAft>
                          <a:spcPts val="0"/>
                        </a:spcAft>
                      </a:pPr>
                      <a:r>
                        <a:rPr lang="el-GR" sz="2000" dirty="0">
                          <a:effectLst/>
                          <a:latin typeface="+mn-lt"/>
                          <a:ea typeface="Times New Roman" panose="02020603050405020304" pitchFamily="18" charset="0"/>
                          <a:cs typeface="Arial" panose="020B0604020202020204" pitchFamily="34" charset="0"/>
                        </a:rPr>
                        <a:t>Ηλικία</a:t>
                      </a:r>
                      <a:endParaRPr lang="el-GR" sz="20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l-GR" sz="2000" dirty="0">
                          <a:effectLst/>
                          <a:latin typeface="+mn-lt"/>
                          <a:ea typeface="Times New Roman" panose="02020603050405020304" pitchFamily="18" charset="0"/>
                          <a:cs typeface="Arial" panose="020B0604020202020204" pitchFamily="34" charset="0"/>
                        </a:rPr>
                        <a:t>Νερό</a:t>
                      </a:r>
                      <a:endParaRPr lang="el-GR" sz="20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l-GR" sz="2000">
                          <a:effectLst/>
                          <a:latin typeface="+mn-lt"/>
                          <a:ea typeface="Times New Roman" panose="02020603050405020304" pitchFamily="18" charset="0"/>
                          <a:cs typeface="Arial" panose="020B0604020202020204" pitchFamily="34" charset="0"/>
                        </a:rPr>
                        <a:t>Λευκώματα</a:t>
                      </a:r>
                      <a:endParaRPr lang="el-GR" sz="20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l-GR" sz="2000">
                          <a:effectLst/>
                          <a:latin typeface="+mn-lt"/>
                          <a:ea typeface="Times New Roman" panose="02020603050405020304" pitchFamily="18" charset="0"/>
                          <a:cs typeface="Arial" panose="020B0604020202020204" pitchFamily="34" charset="0"/>
                        </a:rPr>
                        <a:t>Θερμίδες</a:t>
                      </a:r>
                      <a:endParaRPr lang="el-GR" sz="20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7185">
                <a:tc>
                  <a:txBody>
                    <a:bodyPr/>
                    <a:lstStyle/>
                    <a:p>
                      <a:pPr algn="just">
                        <a:lnSpc>
                          <a:spcPct val="115000"/>
                        </a:lnSpc>
                        <a:spcAft>
                          <a:spcPts val="0"/>
                        </a:spcAft>
                      </a:pPr>
                      <a:r>
                        <a:rPr lang="el-GR" sz="2000" dirty="0">
                          <a:effectLst/>
                          <a:latin typeface="+mn-lt"/>
                          <a:ea typeface="Times New Roman" panose="02020603050405020304" pitchFamily="18" charset="0"/>
                          <a:cs typeface="Arial" panose="020B0604020202020204" pitchFamily="34" charset="0"/>
                        </a:rPr>
                        <a:t>1 – 6 μηνών</a:t>
                      </a:r>
                      <a:endParaRPr lang="el-GR" sz="20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ct val="115000"/>
                        </a:lnSpc>
                        <a:spcAft>
                          <a:spcPts val="0"/>
                        </a:spcAft>
                      </a:pPr>
                      <a:r>
                        <a:rPr lang="el-GR" sz="2000">
                          <a:effectLst/>
                          <a:latin typeface="+mn-lt"/>
                          <a:ea typeface="Times New Roman" panose="02020603050405020304" pitchFamily="18" charset="0"/>
                          <a:cs typeface="Arial" panose="020B0604020202020204" pitchFamily="34" charset="0"/>
                        </a:rPr>
                        <a:t>100 – 140</a:t>
                      </a:r>
                      <a:r>
                        <a:rPr lang="en-US" sz="2000">
                          <a:effectLst/>
                          <a:latin typeface="+mn-lt"/>
                          <a:ea typeface="Times New Roman" panose="02020603050405020304" pitchFamily="18" charset="0"/>
                          <a:cs typeface="Arial" panose="020B0604020202020204" pitchFamily="34" charset="0"/>
                        </a:rPr>
                        <a:t> ml</a:t>
                      </a:r>
                      <a:endParaRPr lang="el-GR" sz="20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ct val="115000"/>
                        </a:lnSpc>
                        <a:spcAft>
                          <a:spcPts val="0"/>
                        </a:spcAft>
                      </a:pPr>
                      <a:r>
                        <a:rPr lang="el-GR" sz="2000">
                          <a:effectLst/>
                          <a:latin typeface="+mn-lt"/>
                          <a:ea typeface="Times New Roman" panose="02020603050405020304" pitchFamily="18" charset="0"/>
                          <a:cs typeface="Arial" panose="020B0604020202020204" pitchFamily="34" charset="0"/>
                        </a:rPr>
                        <a:t>2,5 </a:t>
                      </a:r>
                      <a:r>
                        <a:rPr lang="en-US" sz="2000">
                          <a:effectLst/>
                          <a:latin typeface="+mn-lt"/>
                          <a:ea typeface="Times New Roman" panose="02020603050405020304" pitchFamily="18" charset="0"/>
                          <a:cs typeface="Arial" panose="020B0604020202020204" pitchFamily="34" charset="0"/>
                        </a:rPr>
                        <a:t>g</a:t>
                      </a:r>
                      <a:endParaRPr lang="el-GR" sz="20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ct val="115000"/>
                        </a:lnSpc>
                        <a:spcAft>
                          <a:spcPts val="0"/>
                        </a:spcAft>
                      </a:pPr>
                      <a:r>
                        <a:rPr lang="en-US" sz="2000">
                          <a:effectLst/>
                          <a:latin typeface="+mn-lt"/>
                          <a:ea typeface="Times New Roman" panose="02020603050405020304" pitchFamily="18" charset="0"/>
                          <a:cs typeface="Arial" panose="020B0604020202020204" pitchFamily="34" charset="0"/>
                        </a:rPr>
                        <a:t>117 kcal</a:t>
                      </a:r>
                      <a:endParaRPr lang="el-GR" sz="20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567185">
                <a:tc>
                  <a:txBody>
                    <a:bodyPr/>
                    <a:lstStyle/>
                    <a:p>
                      <a:pPr algn="just">
                        <a:lnSpc>
                          <a:spcPct val="115000"/>
                        </a:lnSpc>
                        <a:spcAft>
                          <a:spcPts val="0"/>
                        </a:spcAft>
                      </a:pPr>
                      <a:r>
                        <a:rPr lang="el-GR" sz="2000" dirty="0">
                          <a:effectLst/>
                          <a:latin typeface="+mn-lt"/>
                          <a:ea typeface="Times New Roman" panose="02020603050405020304" pitchFamily="18" charset="0"/>
                          <a:cs typeface="Arial" panose="020B0604020202020204" pitchFamily="34" charset="0"/>
                        </a:rPr>
                        <a:t>6 – 12 μηνών</a:t>
                      </a:r>
                      <a:endParaRPr lang="el-GR" sz="20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15000"/>
                        </a:lnSpc>
                        <a:spcAft>
                          <a:spcPts val="0"/>
                        </a:spcAft>
                      </a:pPr>
                      <a:r>
                        <a:rPr lang="el-GR" sz="2000">
                          <a:effectLst/>
                          <a:latin typeface="+mn-lt"/>
                          <a:ea typeface="Times New Roman" panose="02020603050405020304" pitchFamily="18" charset="0"/>
                          <a:cs typeface="Arial" panose="020B0604020202020204" pitchFamily="34" charset="0"/>
                        </a:rPr>
                        <a:t>90 – 120</a:t>
                      </a:r>
                      <a:r>
                        <a:rPr lang="en-US" sz="2000">
                          <a:effectLst/>
                          <a:latin typeface="+mn-lt"/>
                          <a:ea typeface="Times New Roman" panose="02020603050405020304" pitchFamily="18" charset="0"/>
                          <a:cs typeface="Arial" panose="020B0604020202020204" pitchFamily="34" charset="0"/>
                        </a:rPr>
                        <a:t> ml</a:t>
                      </a:r>
                      <a:endParaRPr lang="el-GR" sz="20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15000"/>
                        </a:lnSpc>
                        <a:spcAft>
                          <a:spcPts val="0"/>
                        </a:spcAft>
                      </a:pPr>
                      <a:r>
                        <a:rPr lang="el-GR" sz="2000" dirty="0">
                          <a:effectLst/>
                          <a:latin typeface="+mn-lt"/>
                          <a:ea typeface="Times New Roman" panose="02020603050405020304" pitchFamily="18" charset="0"/>
                          <a:cs typeface="Arial" panose="020B0604020202020204" pitchFamily="34" charset="0"/>
                        </a:rPr>
                        <a:t>2</a:t>
                      </a:r>
                      <a:r>
                        <a:rPr lang="en-US" sz="2000" dirty="0">
                          <a:effectLst/>
                          <a:latin typeface="+mn-lt"/>
                          <a:ea typeface="Times New Roman" panose="02020603050405020304" pitchFamily="18" charset="0"/>
                          <a:cs typeface="Arial" panose="020B0604020202020204" pitchFamily="34" charset="0"/>
                        </a:rPr>
                        <a:t> g</a:t>
                      </a:r>
                      <a:endParaRPr lang="el-GR" sz="20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15000"/>
                        </a:lnSpc>
                        <a:spcAft>
                          <a:spcPts val="0"/>
                        </a:spcAft>
                      </a:pPr>
                      <a:r>
                        <a:rPr lang="en-US" sz="2000">
                          <a:effectLst/>
                          <a:latin typeface="+mn-lt"/>
                          <a:ea typeface="Times New Roman" panose="02020603050405020304" pitchFamily="18" charset="0"/>
                          <a:cs typeface="Arial" panose="020B0604020202020204" pitchFamily="34" charset="0"/>
                        </a:rPr>
                        <a:t>108 kcal</a:t>
                      </a:r>
                      <a:endParaRPr lang="el-GR" sz="20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567185">
                <a:tc>
                  <a:txBody>
                    <a:bodyPr/>
                    <a:lstStyle/>
                    <a:p>
                      <a:pPr algn="just">
                        <a:lnSpc>
                          <a:spcPct val="115000"/>
                        </a:lnSpc>
                        <a:spcAft>
                          <a:spcPts val="0"/>
                        </a:spcAft>
                      </a:pPr>
                      <a:r>
                        <a:rPr lang="el-GR" sz="2000" dirty="0">
                          <a:effectLst/>
                          <a:latin typeface="+mn-lt"/>
                          <a:ea typeface="Times New Roman" panose="02020603050405020304" pitchFamily="18" charset="0"/>
                          <a:cs typeface="Arial" panose="020B0604020202020204" pitchFamily="34" charset="0"/>
                        </a:rPr>
                        <a:t>1 – 2 χρόνια</a:t>
                      </a:r>
                      <a:endParaRPr lang="el-GR" sz="20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15000"/>
                        </a:lnSpc>
                        <a:spcAft>
                          <a:spcPts val="0"/>
                        </a:spcAft>
                      </a:pPr>
                      <a:r>
                        <a:rPr lang="el-GR" sz="2000" dirty="0">
                          <a:effectLst/>
                          <a:latin typeface="+mn-lt"/>
                          <a:ea typeface="Times New Roman" panose="02020603050405020304" pitchFamily="18" charset="0"/>
                          <a:cs typeface="Arial" panose="020B0604020202020204" pitchFamily="34" charset="0"/>
                        </a:rPr>
                        <a:t>75 – 100</a:t>
                      </a:r>
                      <a:r>
                        <a:rPr lang="en-US" sz="2000" dirty="0">
                          <a:effectLst/>
                          <a:latin typeface="+mn-lt"/>
                          <a:ea typeface="Times New Roman" panose="02020603050405020304" pitchFamily="18" charset="0"/>
                          <a:cs typeface="Arial" panose="020B0604020202020204" pitchFamily="34" charset="0"/>
                        </a:rPr>
                        <a:t> ml</a:t>
                      </a:r>
                      <a:endParaRPr lang="el-GR" sz="20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15000"/>
                        </a:lnSpc>
                        <a:spcAft>
                          <a:spcPts val="0"/>
                        </a:spcAft>
                      </a:pPr>
                      <a:r>
                        <a:rPr lang="el-GR" sz="2000">
                          <a:effectLst/>
                          <a:latin typeface="+mn-lt"/>
                          <a:ea typeface="Times New Roman" panose="02020603050405020304" pitchFamily="18" charset="0"/>
                          <a:cs typeface="Arial" panose="020B0604020202020204" pitchFamily="34" charset="0"/>
                        </a:rPr>
                        <a:t>1,8</a:t>
                      </a:r>
                      <a:r>
                        <a:rPr lang="en-US" sz="2000">
                          <a:effectLst/>
                          <a:latin typeface="+mn-lt"/>
                          <a:ea typeface="Times New Roman" panose="02020603050405020304" pitchFamily="18" charset="0"/>
                          <a:cs typeface="Arial" panose="020B0604020202020204" pitchFamily="34" charset="0"/>
                        </a:rPr>
                        <a:t> g</a:t>
                      </a:r>
                      <a:endParaRPr lang="el-GR" sz="20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15000"/>
                        </a:lnSpc>
                        <a:spcAft>
                          <a:spcPts val="0"/>
                        </a:spcAft>
                      </a:pPr>
                      <a:r>
                        <a:rPr lang="en-US" sz="2000">
                          <a:effectLst/>
                          <a:latin typeface="+mn-lt"/>
                          <a:ea typeface="Times New Roman" panose="02020603050405020304" pitchFamily="18" charset="0"/>
                          <a:cs typeface="Arial" panose="020B0604020202020204" pitchFamily="34" charset="0"/>
                        </a:rPr>
                        <a:t>100 kcal</a:t>
                      </a:r>
                      <a:endParaRPr lang="el-GR" sz="20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567185">
                <a:tc>
                  <a:txBody>
                    <a:bodyPr/>
                    <a:lstStyle/>
                    <a:p>
                      <a:pPr algn="just">
                        <a:lnSpc>
                          <a:spcPct val="115000"/>
                        </a:lnSpc>
                        <a:spcAft>
                          <a:spcPts val="0"/>
                        </a:spcAft>
                      </a:pPr>
                      <a:r>
                        <a:rPr lang="el-GR" sz="2000">
                          <a:effectLst/>
                          <a:latin typeface="+mn-lt"/>
                          <a:ea typeface="Times New Roman" panose="02020603050405020304" pitchFamily="18" charset="0"/>
                          <a:cs typeface="Arial" panose="020B0604020202020204" pitchFamily="34" charset="0"/>
                        </a:rPr>
                        <a:t>3 – 5 χρόνια</a:t>
                      </a:r>
                      <a:endParaRPr lang="el-GR" sz="20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15000"/>
                        </a:lnSpc>
                        <a:spcAft>
                          <a:spcPts val="0"/>
                        </a:spcAft>
                      </a:pPr>
                      <a:r>
                        <a:rPr lang="el-GR" sz="2000" dirty="0">
                          <a:effectLst/>
                          <a:latin typeface="+mn-lt"/>
                          <a:ea typeface="Times New Roman" panose="02020603050405020304" pitchFamily="18" charset="0"/>
                          <a:cs typeface="Arial" panose="020B0604020202020204" pitchFamily="34" charset="0"/>
                        </a:rPr>
                        <a:t>60 – 90</a:t>
                      </a:r>
                      <a:r>
                        <a:rPr lang="en-US" sz="2000" dirty="0">
                          <a:effectLst/>
                          <a:latin typeface="+mn-lt"/>
                          <a:ea typeface="Times New Roman" panose="02020603050405020304" pitchFamily="18" charset="0"/>
                          <a:cs typeface="Arial" panose="020B0604020202020204" pitchFamily="34" charset="0"/>
                        </a:rPr>
                        <a:t> ml</a:t>
                      </a:r>
                      <a:endParaRPr lang="el-GR" sz="20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15000"/>
                        </a:lnSpc>
                        <a:spcAft>
                          <a:spcPts val="0"/>
                        </a:spcAft>
                      </a:pPr>
                      <a:r>
                        <a:rPr lang="el-GR" sz="2000">
                          <a:effectLst/>
                          <a:latin typeface="+mn-lt"/>
                          <a:ea typeface="Times New Roman" panose="02020603050405020304" pitchFamily="18" charset="0"/>
                          <a:cs typeface="Arial" panose="020B0604020202020204" pitchFamily="34" charset="0"/>
                        </a:rPr>
                        <a:t>1,5</a:t>
                      </a:r>
                      <a:r>
                        <a:rPr lang="en-US" sz="2000">
                          <a:effectLst/>
                          <a:latin typeface="+mn-lt"/>
                          <a:ea typeface="Times New Roman" panose="02020603050405020304" pitchFamily="18" charset="0"/>
                          <a:cs typeface="Arial" panose="020B0604020202020204" pitchFamily="34" charset="0"/>
                        </a:rPr>
                        <a:t> g</a:t>
                      </a:r>
                      <a:endParaRPr lang="el-GR" sz="20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15000"/>
                        </a:lnSpc>
                        <a:spcAft>
                          <a:spcPts val="0"/>
                        </a:spcAft>
                      </a:pPr>
                      <a:r>
                        <a:rPr lang="en-US" sz="2000">
                          <a:effectLst/>
                          <a:latin typeface="+mn-lt"/>
                          <a:ea typeface="Times New Roman" panose="02020603050405020304" pitchFamily="18" charset="0"/>
                          <a:cs typeface="Arial" panose="020B0604020202020204" pitchFamily="34" charset="0"/>
                        </a:rPr>
                        <a:t>90 kcal</a:t>
                      </a:r>
                      <a:endParaRPr lang="el-GR" sz="20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567185">
                <a:tc>
                  <a:txBody>
                    <a:bodyPr/>
                    <a:lstStyle/>
                    <a:p>
                      <a:pPr algn="just">
                        <a:lnSpc>
                          <a:spcPct val="115000"/>
                        </a:lnSpc>
                        <a:spcAft>
                          <a:spcPts val="0"/>
                        </a:spcAft>
                      </a:pPr>
                      <a:r>
                        <a:rPr lang="el-GR" sz="2000">
                          <a:effectLst/>
                          <a:latin typeface="+mn-lt"/>
                          <a:ea typeface="Times New Roman" panose="02020603050405020304" pitchFamily="18" charset="0"/>
                          <a:cs typeface="Arial" panose="020B0604020202020204" pitchFamily="34" charset="0"/>
                        </a:rPr>
                        <a:t>6 – 10 χρόνια</a:t>
                      </a:r>
                      <a:endParaRPr lang="el-GR" sz="20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15000"/>
                        </a:lnSpc>
                        <a:spcAft>
                          <a:spcPts val="0"/>
                        </a:spcAft>
                      </a:pPr>
                      <a:r>
                        <a:rPr lang="el-GR" sz="2000" dirty="0">
                          <a:effectLst/>
                          <a:latin typeface="+mn-lt"/>
                          <a:ea typeface="Times New Roman" panose="02020603050405020304" pitchFamily="18" charset="0"/>
                          <a:cs typeface="Arial" panose="020B0604020202020204" pitchFamily="34" charset="0"/>
                        </a:rPr>
                        <a:t>60 – 90</a:t>
                      </a:r>
                      <a:r>
                        <a:rPr lang="en-US" sz="2000" dirty="0">
                          <a:effectLst/>
                          <a:latin typeface="+mn-lt"/>
                          <a:ea typeface="Times New Roman" panose="02020603050405020304" pitchFamily="18" charset="0"/>
                          <a:cs typeface="Arial" panose="020B0604020202020204" pitchFamily="34" charset="0"/>
                        </a:rPr>
                        <a:t> ml</a:t>
                      </a:r>
                      <a:endParaRPr lang="el-GR" sz="20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15000"/>
                        </a:lnSpc>
                        <a:spcAft>
                          <a:spcPts val="0"/>
                        </a:spcAft>
                      </a:pPr>
                      <a:r>
                        <a:rPr lang="el-GR" sz="2000">
                          <a:effectLst/>
                          <a:latin typeface="+mn-lt"/>
                          <a:ea typeface="Times New Roman" panose="02020603050405020304" pitchFamily="18" charset="0"/>
                          <a:cs typeface="Arial" panose="020B0604020202020204" pitchFamily="34" charset="0"/>
                        </a:rPr>
                        <a:t>1,2</a:t>
                      </a:r>
                      <a:r>
                        <a:rPr lang="en-US" sz="2000">
                          <a:effectLst/>
                          <a:latin typeface="+mn-lt"/>
                          <a:ea typeface="Times New Roman" panose="02020603050405020304" pitchFamily="18" charset="0"/>
                          <a:cs typeface="Arial" panose="020B0604020202020204" pitchFamily="34" charset="0"/>
                        </a:rPr>
                        <a:t> g</a:t>
                      </a:r>
                      <a:endParaRPr lang="el-GR" sz="20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15000"/>
                        </a:lnSpc>
                        <a:spcAft>
                          <a:spcPts val="0"/>
                        </a:spcAft>
                      </a:pPr>
                      <a:r>
                        <a:rPr lang="en-US" sz="2000">
                          <a:effectLst/>
                          <a:latin typeface="+mn-lt"/>
                          <a:ea typeface="Times New Roman" panose="02020603050405020304" pitchFamily="18" charset="0"/>
                          <a:cs typeface="Arial" panose="020B0604020202020204" pitchFamily="34" charset="0"/>
                        </a:rPr>
                        <a:t>80 kcal</a:t>
                      </a:r>
                      <a:endParaRPr lang="el-GR" sz="20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567185">
                <a:tc>
                  <a:txBody>
                    <a:bodyPr/>
                    <a:lstStyle/>
                    <a:p>
                      <a:pPr algn="just">
                        <a:lnSpc>
                          <a:spcPct val="115000"/>
                        </a:lnSpc>
                        <a:spcAft>
                          <a:spcPts val="0"/>
                        </a:spcAft>
                      </a:pPr>
                      <a:r>
                        <a:rPr lang="el-GR" sz="2000" dirty="0">
                          <a:effectLst/>
                          <a:latin typeface="+mn-lt"/>
                          <a:ea typeface="Times New Roman" panose="02020603050405020304" pitchFamily="18" charset="0"/>
                          <a:cs typeface="Arial" panose="020B0604020202020204" pitchFamily="34" charset="0"/>
                        </a:rPr>
                        <a:t>10 – 15 χρόνια</a:t>
                      </a:r>
                      <a:endParaRPr lang="el-GR" sz="20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l-GR" sz="2000" dirty="0">
                          <a:effectLst/>
                          <a:latin typeface="+mn-lt"/>
                          <a:ea typeface="Times New Roman" panose="02020603050405020304" pitchFamily="18" charset="0"/>
                          <a:cs typeface="Arial" panose="020B0604020202020204" pitchFamily="34" charset="0"/>
                        </a:rPr>
                        <a:t>50 – 80</a:t>
                      </a:r>
                      <a:r>
                        <a:rPr lang="en-US" sz="2000" dirty="0">
                          <a:effectLst/>
                          <a:latin typeface="+mn-lt"/>
                          <a:ea typeface="Times New Roman" panose="02020603050405020304" pitchFamily="18" charset="0"/>
                          <a:cs typeface="Arial" panose="020B0604020202020204" pitchFamily="34" charset="0"/>
                        </a:rPr>
                        <a:t> ml</a:t>
                      </a:r>
                      <a:endParaRPr lang="el-GR" sz="20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l-GR" sz="2000" dirty="0">
                          <a:effectLst/>
                          <a:latin typeface="+mn-lt"/>
                          <a:ea typeface="Times New Roman" panose="02020603050405020304" pitchFamily="18" charset="0"/>
                          <a:cs typeface="Arial" panose="020B0604020202020204" pitchFamily="34" charset="0"/>
                        </a:rPr>
                        <a:t>1</a:t>
                      </a:r>
                      <a:r>
                        <a:rPr lang="en-US" sz="2000" dirty="0">
                          <a:effectLst/>
                          <a:latin typeface="+mn-lt"/>
                          <a:ea typeface="Times New Roman" panose="02020603050405020304" pitchFamily="18" charset="0"/>
                          <a:cs typeface="Arial" panose="020B0604020202020204" pitchFamily="34" charset="0"/>
                        </a:rPr>
                        <a:t> g</a:t>
                      </a:r>
                      <a:endParaRPr lang="el-GR" sz="20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a:effectLst/>
                          <a:latin typeface="+mn-lt"/>
                          <a:ea typeface="Times New Roman" panose="02020603050405020304" pitchFamily="18" charset="0"/>
                          <a:cs typeface="Arial" panose="020B0604020202020204" pitchFamily="34" charset="0"/>
                        </a:rPr>
                        <a:t>70 kcal</a:t>
                      </a:r>
                      <a:endParaRPr lang="el-GR" sz="20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51262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l-GR" b="1" dirty="0">
                <a:solidFill>
                  <a:srgbClr val="0070C0"/>
                </a:solidFill>
                <a:latin typeface="+mn-lt"/>
                <a:ea typeface="MS PGothic" charset="0"/>
              </a:rPr>
              <a:t>Σκοποί  ενότητας</a:t>
            </a:r>
          </a:p>
        </p:txBody>
      </p:sp>
      <p:sp>
        <p:nvSpPr>
          <p:cNvPr id="3" name="Content Placeholder 2"/>
          <p:cNvSpPr>
            <a:spLocks noGrp="1"/>
          </p:cNvSpPr>
          <p:nvPr>
            <p:ph idx="1"/>
          </p:nvPr>
        </p:nvSpPr>
        <p:spPr>
          <a:xfrm>
            <a:off x="706169" y="1506656"/>
            <a:ext cx="7890095" cy="4756150"/>
          </a:xfrm>
        </p:spPr>
        <p:txBody>
          <a:bodyPr>
            <a:normAutofit fontScale="92500" lnSpcReduction="20000"/>
          </a:bodyPr>
          <a:lstStyle/>
          <a:p>
            <a:pPr>
              <a:defRPr/>
            </a:pPr>
            <a:r>
              <a:rPr lang="en-US" dirty="0" err="1"/>
              <a:t>Η</a:t>
            </a:r>
            <a:r>
              <a:rPr lang="en-US" dirty="0"/>
              <a:t> </a:t>
            </a:r>
            <a:r>
              <a:rPr lang="en-US" dirty="0" err="1"/>
              <a:t>γνωριμί</a:t>
            </a:r>
            <a:r>
              <a:rPr lang="en-US" dirty="0"/>
              <a:t>α </a:t>
            </a:r>
            <a:r>
              <a:rPr lang="en-US" dirty="0" err="1"/>
              <a:t>των</a:t>
            </a:r>
            <a:r>
              <a:rPr lang="en-US" dirty="0"/>
              <a:t> </a:t>
            </a:r>
            <a:r>
              <a:rPr lang="en-US" dirty="0" err="1"/>
              <a:t>φοιτητών</a:t>
            </a:r>
            <a:r>
              <a:rPr lang="en-US" dirty="0"/>
              <a:t> </a:t>
            </a:r>
            <a:r>
              <a:rPr lang="en-US" dirty="0" err="1"/>
              <a:t>με</a:t>
            </a:r>
            <a:r>
              <a:rPr lang="en-US" dirty="0"/>
              <a:t> </a:t>
            </a:r>
            <a:r>
              <a:rPr lang="en-US" dirty="0" err="1"/>
              <a:t>τ</a:t>
            </a:r>
            <a:r>
              <a:rPr lang="en-US" dirty="0"/>
              <a:t>α </a:t>
            </a:r>
            <a:r>
              <a:rPr lang="en-US" dirty="0" err="1"/>
              <a:t>μάκρο</a:t>
            </a:r>
            <a:r>
              <a:rPr lang="en-US" dirty="0"/>
              <a:t> </a:t>
            </a:r>
            <a:r>
              <a:rPr lang="en-US" dirty="0" err="1"/>
              <a:t>κ</a:t>
            </a:r>
            <a:r>
              <a:rPr lang="en-US" dirty="0"/>
              <a:t>α</a:t>
            </a:r>
            <a:r>
              <a:rPr lang="en-US" dirty="0" err="1"/>
              <a:t>ι</a:t>
            </a:r>
            <a:r>
              <a:rPr lang="en-US" dirty="0"/>
              <a:t> </a:t>
            </a:r>
            <a:r>
              <a:rPr lang="en-US" dirty="0" err="1"/>
              <a:t>μικροθρε</a:t>
            </a:r>
            <a:r>
              <a:rPr lang="en-US" dirty="0"/>
              <a:t>π</a:t>
            </a:r>
            <a:r>
              <a:rPr lang="en-US" dirty="0" err="1"/>
              <a:t>τικά</a:t>
            </a:r>
            <a:r>
              <a:rPr lang="en-US" dirty="0"/>
              <a:t> </a:t>
            </a:r>
            <a:r>
              <a:rPr lang="en-US" dirty="0" err="1"/>
              <a:t>συστ</a:t>
            </a:r>
            <a:r>
              <a:rPr lang="en-US" dirty="0"/>
              <a:t>α</a:t>
            </a:r>
            <a:r>
              <a:rPr lang="en-US" dirty="0" err="1"/>
              <a:t>τικά</a:t>
            </a:r>
            <a:r>
              <a:rPr lang="en-US" dirty="0"/>
              <a:t> π</a:t>
            </a:r>
            <a:r>
              <a:rPr lang="en-US" dirty="0" err="1"/>
              <a:t>ου</a:t>
            </a:r>
            <a:r>
              <a:rPr lang="en-US" dirty="0"/>
              <a:t> απ</a:t>
            </a:r>
            <a:r>
              <a:rPr lang="en-US" dirty="0" err="1"/>
              <a:t>οτελούν</a:t>
            </a:r>
            <a:r>
              <a:rPr lang="en-US" dirty="0"/>
              <a:t> </a:t>
            </a:r>
            <a:r>
              <a:rPr lang="en-US" dirty="0" err="1"/>
              <a:t>τη</a:t>
            </a:r>
            <a:r>
              <a:rPr lang="en-US" dirty="0"/>
              <a:t> </a:t>
            </a:r>
            <a:r>
              <a:rPr lang="en-US" dirty="0" err="1"/>
              <a:t>δι</a:t>
            </a:r>
            <a:r>
              <a:rPr lang="en-US" dirty="0"/>
              <a:t>α</a:t>
            </a:r>
            <a:r>
              <a:rPr lang="en-US" dirty="0" err="1"/>
              <a:t>τροφής</a:t>
            </a:r>
            <a:r>
              <a:rPr lang="en-US" dirty="0"/>
              <a:t> μα</a:t>
            </a:r>
            <a:r>
              <a:rPr lang="en-US" dirty="0" err="1"/>
              <a:t>ς</a:t>
            </a:r>
            <a:r>
              <a:rPr lang="en-US" dirty="0"/>
              <a:t>.</a:t>
            </a:r>
          </a:p>
          <a:p>
            <a:pPr>
              <a:defRPr/>
            </a:pPr>
            <a:r>
              <a:rPr lang="en-US" dirty="0" err="1"/>
              <a:t>Κ</a:t>
            </a:r>
            <a:r>
              <a:rPr lang="en-US" dirty="0"/>
              <a:t>α</a:t>
            </a:r>
            <a:r>
              <a:rPr lang="en-US" dirty="0" err="1"/>
              <a:t>τ</a:t>
            </a:r>
            <a:r>
              <a:rPr lang="en-US" dirty="0"/>
              <a:t>α</a:t>
            </a:r>
            <a:r>
              <a:rPr lang="en-US" dirty="0" err="1"/>
              <a:t>νόηση</a:t>
            </a:r>
            <a:r>
              <a:rPr lang="en-US" dirty="0"/>
              <a:t> </a:t>
            </a:r>
            <a:r>
              <a:rPr lang="en-US" dirty="0" err="1"/>
              <a:t>της</a:t>
            </a:r>
            <a:r>
              <a:rPr lang="en-US" dirty="0"/>
              <a:t> </a:t>
            </a:r>
            <a:r>
              <a:rPr lang="en-US" dirty="0" err="1"/>
              <a:t>σημ</a:t>
            </a:r>
            <a:r>
              <a:rPr lang="en-US" dirty="0"/>
              <a:t>α</a:t>
            </a:r>
            <a:r>
              <a:rPr lang="en-US" dirty="0" err="1"/>
              <a:t>σί</a:t>
            </a:r>
            <a:r>
              <a:rPr lang="en-US" dirty="0"/>
              <a:t>α</a:t>
            </a:r>
            <a:r>
              <a:rPr lang="en-US" dirty="0" err="1"/>
              <a:t>ς</a:t>
            </a:r>
            <a:r>
              <a:rPr lang="en-US" dirty="0"/>
              <a:t> </a:t>
            </a:r>
            <a:r>
              <a:rPr lang="en-US" dirty="0" err="1"/>
              <a:t>της</a:t>
            </a:r>
            <a:r>
              <a:rPr lang="en-US" dirty="0"/>
              <a:t> </a:t>
            </a:r>
            <a:r>
              <a:rPr lang="en-US" dirty="0" err="1"/>
              <a:t>δι</a:t>
            </a:r>
            <a:r>
              <a:rPr lang="en-US" dirty="0"/>
              <a:t>α</a:t>
            </a:r>
            <a:r>
              <a:rPr lang="en-US" dirty="0" err="1"/>
              <a:t>τροφής</a:t>
            </a:r>
            <a:r>
              <a:rPr lang="en-US" dirty="0"/>
              <a:t> </a:t>
            </a:r>
            <a:r>
              <a:rPr lang="en-US" dirty="0" err="1"/>
              <a:t>στην</a:t>
            </a:r>
            <a:r>
              <a:rPr lang="en-US" dirty="0"/>
              <a:t> </a:t>
            </a:r>
            <a:r>
              <a:rPr lang="en-US" dirty="0" err="1"/>
              <a:t>σωστή</a:t>
            </a:r>
            <a:r>
              <a:rPr lang="en-US" dirty="0"/>
              <a:t> α</a:t>
            </a:r>
            <a:r>
              <a:rPr lang="en-US" dirty="0" err="1"/>
              <a:t>νά</a:t>
            </a:r>
            <a:r>
              <a:rPr lang="en-US" dirty="0"/>
              <a:t>π</a:t>
            </a:r>
            <a:r>
              <a:rPr lang="en-US" dirty="0" err="1"/>
              <a:t>τυξη</a:t>
            </a:r>
            <a:r>
              <a:rPr lang="en-US" dirty="0"/>
              <a:t> </a:t>
            </a:r>
            <a:r>
              <a:rPr lang="en-US" dirty="0" err="1"/>
              <a:t>του</a:t>
            </a:r>
            <a:r>
              <a:rPr lang="en-US" dirty="0"/>
              <a:t> </a:t>
            </a:r>
            <a:r>
              <a:rPr lang="en-US" dirty="0" err="1"/>
              <a:t>οργ</a:t>
            </a:r>
            <a:r>
              <a:rPr lang="en-US" dirty="0"/>
              <a:t>α</a:t>
            </a:r>
            <a:r>
              <a:rPr lang="en-US" dirty="0" err="1"/>
              <a:t>νισμού</a:t>
            </a:r>
            <a:r>
              <a:rPr lang="en-US" dirty="0"/>
              <a:t>, </a:t>
            </a:r>
            <a:r>
              <a:rPr lang="en-US" dirty="0" err="1"/>
              <a:t>τη</a:t>
            </a:r>
            <a:r>
              <a:rPr lang="en-US" dirty="0"/>
              <a:t> </a:t>
            </a:r>
            <a:r>
              <a:rPr lang="en-US" dirty="0" err="1"/>
              <a:t>δι</a:t>
            </a:r>
            <a:r>
              <a:rPr lang="en-US" dirty="0"/>
              <a:t>α</a:t>
            </a:r>
            <a:r>
              <a:rPr lang="en-US" dirty="0" err="1"/>
              <a:t>τήρηση</a:t>
            </a:r>
            <a:r>
              <a:rPr lang="en-US" dirty="0"/>
              <a:t> </a:t>
            </a:r>
            <a:r>
              <a:rPr lang="en-US" dirty="0" err="1"/>
              <a:t>της</a:t>
            </a:r>
            <a:r>
              <a:rPr lang="en-US" dirty="0"/>
              <a:t> </a:t>
            </a:r>
            <a:r>
              <a:rPr lang="en-US" dirty="0" err="1"/>
              <a:t>κ</a:t>
            </a:r>
            <a:r>
              <a:rPr lang="en-US" dirty="0"/>
              <a:t>α</a:t>
            </a:r>
            <a:r>
              <a:rPr lang="en-US" dirty="0" err="1"/>
              <a:t>λής</a:t>
            </a:r>
            <a:r>
              <a:rPr lang="en-US" dirty="0"/>
              <a:t> </a:t>
            </a:r>
            <a:r>
              <a:rPr lang="en-US" dirty="0" err="1"/>
              <a:t>υγεί</a:t>
            </a:r>
            <a:r>
              <a:rPr lang="en-US" dirty="0"/>
              <a:t>α </a:t>
            </a:r>
            <a:r>
              <a:rPr lang="en-US" dirty="0" err="1"/>
              <a:t>κ</a:t>
            </a:r>
            <a:r>
              <a:rPr lang="en-US" dirty="0"/>
              <a:t>α</a:t>
            </a:r>
            <a:r>
              <a:rPr lang="en-US" dirty="0" err="1"/>
              <a:t>ι</a:t>
            </a:r>
            <a:r>
              <a:rPr lang="en-US" dirty="0"/>
              <a:t> </a:t>
            </a:r>
            <a:r>
              <a:rPr lang="en-US" dirty="0" err="1"/>
              <a:t>την</a:t>
            </a:r>
            <a:r>
              <a:rPr lang="en-US" dirty="0"/>
              <a:t> π</a:t>
            </a:r>
            <a:r>
              <a:rPr lang="en-US" dirty="0" err="1"/>
              <a:t>ρόληψη</a:t>
            </a:r>
            <a:r>
              <a:rPr lang="en-US" dirty="0"/>
              <a:t> </a:t>
            </a:r>
            <a:r>
              <a:rPr lang="en-US" dirty="0" err="1"/>
              <a:t>νοσημάτων</a:t>
            </a:r>
            <a:r>
              <a:rPr lang="en-US" dirty="0"/>
              <a:t>.</a:t>
            </a:r>
          </a:p>
          <a:p>
            <a:pPr>
              <a:defRPr/>
            </a:pPr>
            <a:r>
              <a:rPr lang="en-US" dirty="0"/>
              <a:t> </a:t>
            </a:r>
            <a:r>
              <a:rPr lang="el-GR" dirty="0" smtClean="0"/>
              <a:t>Κατανόηση της σοβαρότητας των προβλημάτων υγείας που μπορεί να προκύψουν απο την έλλειψη φυσικής δραστηριότητας και την υιοθέτηση ενός άστατου τρόπου διατροφής και ζωής εν γένει. </a:t>
            </a:r>
            <a:endParaRPr lang="en-US" dirty="0"/>
          </a:p>
          <a:p>
            <a:pPr marL="0" indent="0">
              <a:buFont typeface="Arial" charset="0"/>
              <a:buNone/>
              <a:defRPr/>
            </a:pPr>
            <a:endParaRPr lang="el-GR" dirty="0" smtClean="0"/>
          </a:p>
          <a:p>
            <a:pPr>
              <a:defRPr/>
            </a:pPr>
            <a:endParaRPr lang="el-GR" dirty="0"/>
          </a:p>
        </p:txBody>
      </p:sp>
    </p:spTree>
    <p:extLst>
      <p:ext uri="{BB962C8B-B14F-4D97-AF65-F5344CB8AC3E}">
        <p14:creationId xmlns:p14="http://schemas.microsoft.com/office/powerpoint/2010/main" val="271286869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descr="Οι ημερήσιες ανάγκες σε ενέργεια φαίνονται στον πίνακα που ακολουθεί.  Έχουν υπολογισθεί για μέτρια  φυσική δραστηριότητα"/>
          <p:cNvSpPr>
            <a:spLocks noGrp="1"/>
          </p:cNvSpPr>
          <p:nvPr>
            <p:ph type="title"/>
          </p:nvPr>
        </p:nvSpPr>
        <p:spPr>
          <a:xfrm>
            <a:off x="529628" y="310852"/>
            <a:ext cx="8229600" cy="992848"/>
          </a:xfrm>
        </p:spPr>
        <p:txBody>
          <a:bodyPr>
            <a:noAutofit/>
          </a:bodyPr>
          <a:lstStyle/>
          <a:p>
            <a:r>
              <a:rPr lang="el-GR" sz="2000" b="1" dirty="0" smtClean="0">
                <a:latin typeface="Calibri" panose="020F0502020204030204" pitchFamily="34" charset="0"/>
              </a:rPr>
              <a:t>Οι </a:t>
            </a:r>
            <a:r>
              <a:rPr lang="el-GR" sz="2000" b="1" dirty="0">
                <a:latin typeface="Calibri" panose="020F0502020204030204" pitchFamily="34" charset="0"/>
              </a:rPr>
              <a:t>ημερήσιες ανάγκες σε ενέργεια φαίνονται στον πίνακα που ακολουθεί. </a:t>
            </a:r>
            <a:r>
              <a:rPr lang="el-GR" sz="2000" b="1" dirty="0" smtClean="0">
                <a:latin typeface="Calibri" panose="020F0502020204030204" pitchFamily="34" charset="0"/>
              </a:rPr>
              <a:t> </a:t>
            </a:r>
            <a:r>
              <a:rPr lang="el-GR" sz="2000" b="1" dirty="0">
                <a:latin typeface="Calibri" panose="020F0502020204030204" pitchFamily="34" charset="0"/>
              </a:rPr>
              <a:t>Έχουν υπολογισθεί για μέτρια  φυσική </a:t>
            </a:r>
            <a:r>
              <a:rPr lang="el-GR" sz="2000" b="1" dirty="0" smtClean="0">
                <a:latin typeface="Calibri" panose="020F0502020204030204" pitchFamily="34" charset="0"/>
              </a:rPr>
              <a:t>δραστηριότητα</a:t>
            </a:r>
            <a:endParaRPr lang="el-GR" sz="2000" b="1" dirty="0">
              <a:latin typeface="Calibri" panose="020F0502020204030204" pitchFamily="34" charset="0"/>
            </a:endParaRPr>
          </a:p>
        </p:txBody>
      </p:sp>
      <p:graphicFrame>
        <p:nvGraphicFramePr>
          <p:cNvPr id="4" name="Θέση περιεχομένου 3" descr="Οι ημερήσιες ανάγκες σε ενέργεια φαίνονται στον πίνακα που ακολουθεί.  Έχουν υπολογισθεί για μέτρια  φυσική δραστηριότητα"/>
          <p:cNvGraphicFramePr>
            <a:graphicFrameLocks noGrp="1"/>
          </p:cNvGraphicFramePr>
          <p:nvPr>
            <p:ph idx="1"/>
            <p:extLst>
              <p:ext uri="{D42A27DB-BD31-4B8C-83A1-F6EECF244321}">
                <p14:modId xmlns:p14="http://schemas.microsoft.com/office/powerpoint/2010/main" val="1189631257"/>
              </p:ext>
            </p:extLst>
          </p:nvPr>
        </p:nvGraphicFramePr>
        <p:xfrm>
          <a:off x="1031277" y="1420292"/>
          <a:ext cx="7226301" cy="4152901"/>
        </p:xfrm>
        <a:graphic>
          <a:graphicData uri="http://schemas.openxmlformats.org/drawingml/2006/table">
            <a:tbl>
              <a:tblPr firstRow="1" firstCol="1" lastRow="1" lastCol="1" bandRow="1" bandCol="1"/>
              <a:tblGrid>
                <a:gridCol w="2021953"/>
                <a:gridCol w="2795175"/>
                <a:gridCol w="2409173"/>
              </a:tblGrid>
              <a:tr h="364761">
                <a:tc>
                  <a:txBody>
                    <a:bodyPr/>
                    <a:lstStyle/>
                    <a:p>
                      <a:pPr algn="just">
                        <a:lnSpc>
                          <a:spcPct val="115000"/>
                        </a:lnSpc>
                        <a:spcAft>
                          <a:spcPts val="0"/>
                        </a:spcAft>
                      </a:pPr>
                      <a:endParaRPr lang="el-GR" sz="1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EF"/>
                    </a:solidFill>
                  </a:tcPr>
                </a:tc>
                <a:tc>
                  <a:txBody>
                    <a:bodyPr/>
                    <a:lstStyle/>
                    <a:p>
                      <a:pPr algn="ctr"/>
                      <a:r>
                        <a:rPr lang="el-GR" sz="1800" b="1" dirty="0" smtClean="0">
                          <a:effectLst/>
                          <a:latin typeface="+mn-lt"/>
                          <a:ea typeface="Times New Roman" panose="02020603050405020304" pitchFamily="18" charset="0"/>
                          <a:cs typeface="Arial" panose="020B0604020202020204" pitchFamily="34" charset="0"/>
                        </a:rPr>
                        <a:t>ΗΛΙΚΙΑ</a:t>
                      </a:r>
                      <a:endParaRPr lang="el-GR" dirty="0">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EF"/>
                    </a:solidFill>
                  </a:tcPr>
                </a:tc>
                <a:tc>
                  <a:txBody>
                    <a:bodyPr/>
                    <a:lstStyle/>
                    <a:p>
                      <a:pPr algn="just">
                        <a:lnSpc>
                          <a:spcPct val="115000"/>
                        </a:lnSpc>
                        <a:spcAft>
                          <a:spcPts val="0"/>
                        </a:spcAft>
                      </a:pPr>
                      <a:r>
                        <a:rPr lang="el-GR" sz="1800" b="1" dirty="0">
                          <a:effectLst/>
                          <a:latin typeface="+mn-lt"/>
                          <a:ea typeface="Times New Roman" panose="02020603050405020304" pitchFamily="18" charset="0"/>
                          <a:cs typeface="Arial" panose="020B0604020202020204" pitchFamily="34" charset="0"/>
                        </a:rPr>
                        <a:t>ΕΝΕΡΓΕΙΑ (θερμίδες)</a:t>
                      </a:r>
                      <a:endParaRPr lang="el-GR"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EF"/>
                    </a:solidFill>
                  </a:tcPr>
                </a:tc>
              </a:tr>
              <a:tr h="364761">
                <a:tc>
                  <a:txBody>
                    <a:bodyPr/>
                    <a:lstStyle/>
                    <a:p>
                      <a:pPr algn="just">
                        <a:lnSpc>
                          <a:spcPct val="115000"/>
                        </a:lnSpc>
                        <a:spcAft>
                          <a:spcPts val="0"/>
                        </a:spcAft>
                      </a:pPr>
                      <a:r>
                        <a:rPr lang="el-GR" sz="1200" b="1" dirty="0">
                          <a:effectLst/>
                          <a:latin typeface="+mn-lt"/>
                          <a:ea typeface="Times New Roman" panose="02020603050405020304" pitchFamily="18" charset="0"/>
                          <a:cs typeface="Arial" panose="020B0604020202020204" pitchFamily="34" charset="0"/>
                        </a:rPr>
                        <a:t>Βρέφη</a:t>
                      </a:r>
                      <a:endParaRPr lang="el-GR" sz="1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EF"/>
                    </a:solidFill>
                  </a:tcPr>
                </a:tc>
                <a:tc>
                  <a:txBody>
                    <a:bodyPr/>
                    <a:lstStyle/>
                    <a:p>
                      <a:pPr algn="just">
                        <a:lnSpc>
                          <a:spcPct val="115000"/>
                        </a:lnSpc>
                        <a:spcAft>
                          <a:spcPts val="0"/>
                        </a:spcAft>
                      </a:pPr>
                      <a:r>
                        <a:rPr lang="el-GR" sz="1200" dirty="0">
                          <a:effectLst/>
                          <a:latin typeface="+mn-lt"/>
                          <a:ea typeface="Times New Roman" panose="02020603050405020304" pitchFamily="18" charset="0"/>
                          <a:cs typeface="Arial" panose="020B0604020202020204" pitchFamily="34" charset="0"/>
                        </a:rPr>
                        <a:t>0-12 μηνών</a:t>
                      </a:r>
                      <a:endParaRPr lang="el-GR" sz="1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EF"/>
                    </a:solidFill>
                  </a:tcPr>
                </a:tc>
                <a:tc>
                  <a:txBody>
                    <a:bodyPr/>
                    <a:lstStyle/>
                    <a:p>
                      <a:pPr algn="just">
                        <a:lnSpc>
                          <a:spcPct val="115000"/>
                        </a:lnSpc>
                        <a:spcAft>
                          <a:spcPts val="0"/>
                        </a:spcAft>
                      </a:pPr>
                      <a:r>
                        <a:rPr lang="el-GR" sz="1200" dirty="0">
                          <a:effectLst/>
                          <a:latin typeface="+mn-lt"/>
                          <a:ea typeface="Times New Roman" panose="02020603050405020304" pitchFamily="18" charset="0"/>
                          <a:cs typeface="Arial" panose="020B0604020202020204" pitchFamily="34" charset="0"/>
                        </a:rPr>
                        <a:t>650-850 </a:t>
                      </a:r>
                      <a:r>
                        <a:rPr lang="en-US" sz="1200" dirty="0">
                          <a:effectLst/>
                          <a:latin typeface="+mn-lt"/>
                          <a:ea typeface="Times New Roman" panose="02020603050405020304" pitchFamily="18" charset="0"/>
                          <a:cs typeface="Arial" panose="020B0604020202020204" pitchFamily="34" charset="0"/>
                        </a:rPr>
                        <a:t>Kcal</a:t>
                      </a:r>
                      <a:endParaRPr lang="el-GR" sz="1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EF"/>
                    </a:solidFill>
                  </a:tcPr>
                </a:tc>
              </a:tr>
              <a:tr h="729522">
                <a:tc>
                  <a:txBody>
                    <a:bodyPr/>
                    <a:lstStyle/>
                    <a:p>
                      <a:pPr algn="just">
                        <a:lnSpc>
                          <a:spcPct val="115000"/>
                        </a:lnSpc>
                        <a:spcAft>
                          <a:spcPts val="0"/>
                        </a:spcAft>
                      </a:pPr>
                      <a:r>
                        <a:rPr lang="el-GR" sz="1200" b="1" dirty="0">
                          <a:effectLst/>
                          <a:latin typeface="+mn-lt"/>
                          <a:ea typeface="Times New Roman" panose="02020603050405020304" pitchFamily="18" charset="0"/>
                          <a:cs typeface="Arial" panose="020B0604020202020204" pitchFamily="34" charset="0"/>
                        </a:rPr>
                        <a:t>Παιδιά</a:t>
                      </a:r>
                      <a:endParaRPr lang="el-GR" sz="1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EF"/>
                    </a:solidFill>
                  </a:tcPr>
                </a:tc>
                <a:tc>
                  <a:txBody>
                    <a:bodyPr/>
                    <a:lstStyle/>
                    <a:p>
                      <a:pPr algn="just">
                        <a:lnSpc>
                          <a:spcPct val="115000"/>
                        </a:lnSpc>
                        <a:spcAft>
                          <a:spcPts val="0"/>
                        </a:spcAft>
                      </a:pPr>
                      <a:r>
                        <a:rPr lang="el-GR" sz="1200" dirty="0">
                          <a:effectLst/>
                          <a:latin typeface="+mn-lt"/>
                          <a:ea typeface="Times New Roman" panose="02020603050405020304" pitchFamily="18" charset="0"/>
                          <a:cs typeface="Arial" panose="020B0604020202020204" pitchFamily="34" charset="0"/>
                        </a:rPr>
                        <a:t>1-6 ετών</a:t>
                      </a:r>
                      <a:endParaRPr lang="el-GR" sz="1100" dirty="0">
                        <a:effectLst/>
                        <a:latin typeface="+mn-lt"/>
                        <a:ea typeface="Calibri" panose="020F0502020204030204" pitchFamily="34" charset="0"/>
                        <a:cs typeface="Times New Roman" panose="02020603050405020304" pitchFamily="18" charset="0"/>
                      </a:endParaRPr>
                    </a:p>
                    <a:p>
                      <a:pPr algn="just">
                        <a:lnSpc>
                          <a:spcPct val="115000"/>
                        </a:lnSpc>
                        <a:spcAft>
                          <a:spcPts val="0"/>
                        </a:spcAft>
                      </a:pPr>
                      <a:r>
                        <a:rPr lang="el-GR" sz="1200" dirty="0">
                          <a:effectLst/>
                          <a:latin typeface="+mn-lt"/>
                          <a:ea typeface="Times New Roman" panose="02020603050405020304" pitchFamily="18" charset="0"/>
                          <a:cs typeface="Arial" panose="020B0604020202020204" pitchFamily="34" charset="0"/>
                        </a:rPr>
                        <a:t>7-10 ετών</a:t>
                      </a:r>
                      <a:endParaRPr lang="el-GR" sz="1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EF"/>
                    </a:solidFill>
                  </a:tcPr>
                </a:tc>
                <a:tc>
                  <a:txBody>
                    <a:bodyPr/>
                    <a:lstStyle/>
                    <a:p>
                      <a:pPr algn="just">
                        <a:lnSpc>
                          <a:spcPct val="115000"/>
                        </a:lnSpc>
                        <a:spcAft>
                          <a:spcPts val="0"/>
                        </a:spcAft>
                      </a:pPr>
                      <a:r>
                        <a:rPr lang="en-US" sz="1200" dirty="0">
                          <a:effectLst/>
                          <a:latin typeface="+mn-lt"/>
                          <a:ea typeface="Times New Roman" panose="02020603050405020304" pitchFamily="18" charset="0"/>
                          <a:cs typeface="Arial" panose="020B0604020202020204" pitchFamily="34" charset="0"/>
                        </a:rPr>
                        <a:t>1300-1800 Kcal</a:t>
                      </a:r>
                      <a:endParaRPr lang="el-GR" sz="1100" dirty="0">
                        <a:effectLst/>
                        <a:latin typeface="+mn-lt"/>
                        <a:ea typeface="Calibri" panose="020F0502020204030204" pitchFamily="34" charset="0"/>
                        <a:cs typeface="Times New Roman" panose="02020603050405020304" pitchFamily="18" charset="0"/>
                      </a:endParaRPr>
                    </a:p>
                    <a:p>
                      <a:pPr algn="just">
                        <a:lnSpc>
                          <a:spcPct val="115000"/>
                        </a:lnSpc>
                        <a:spcAft>
                          <a:spcPts val="0"/>
                        </a:spcAft>
                      </a:pPr>
                      <a:r>
                        <a:rPr lang="en-US" sz="1200" dirty="0">
                          <a:effectLst/>
                          <a:latin typeface="+mn-lt"/>
                          <a:ea typeface="Times New Roman" panose="02020603050405020304" pitchFamily="18" charset="0"/>
                          <a:cs typeface="Arial" panose="020B0604020202020204" pitchFamily="34" charset="0"/>
                        </a:rPr>
                        <a:t>2000 Kcal</a:t>
                      </a:r>
                      <a:endParaRPr lang="el-GR" sz="1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EF"/>
                    </a:solidFill>
                  </a:tcPr>
                </a:tc>
              </a:tr>
              <a:tr h="364761">
                <a:tc>
                  <a:txBody>
                    <a:bodyPr/>
                    <a:lstStyle/>
                    <a:p>
                      <a:pPr algn="just">
                        <a:lnSpc>
                          <a:spcPct val="115000"/>
                        </a:lnSpc>
                        <a:spcAft>
                          <a:spcPts val="0"/>
                        </a:spcAft>
                      </a:pPr>
                      <a:r>
                        <a:rPr lang="el-GR" sz="1200" b="1" dirty="0">
                          <a:effectLst/>
                          <a:latin typeface="+mn-lt"/>
                          <a:ea typeface="Times New Roman" panose="02020603050405020304" pitchFamily="18" charset="0"/>
                          <a:cs typeface="Arial" panose="020B0604020202020204" pitchFamily="34" charset="0"/>
                        </a:rPr>
                        <a:t>Αγόρια</a:t>
                      </a:r>
                      <a:endParaRPr lang="el-GR" sz="1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EF"/>
                    </a:solidFill>
                  </a:tcPr>
                </a:tc>
                <a:tc>
                  <a:txBody>
                    <a:bodyPr/>
                    <a:lstStyle/>
                    <a:p>
                      <a:pPr algn="just">
                        <a:lnSpc>
                          <a:spcPct val="115000"/>
                        </a:lnSpc>
                        <a:spcAft>
                          <a:spcPts val="0"/>
                        </a:spcAft>
                      </a:pPr>
                      <a:r>
                        <a:rPr lang="el-GR" sz="1200" dirty="0">
                          <a:effectLst/>
                          <a:latin typeface="+mn-lt"/>
                          <a:ea typeface="Times New Roman" panose="02020603050405020304" pitchFamily="18" charset="0"/>
                          <a:cs typeface="Arial" panose="020B0604020202020204" pitchFamily="34" charset="0"/>
                        </a:rPr>
                        <a:t>11-18 ετών</a:t>
                      </a:r>
                      <a:endParaRPr lang="el-GR" sz="1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EF"/>
                    </a:solidFill>
                  </a:tcPr>
                </a:tc>
                <a:tc>
                  <a:txBody>
                    <a:bodyPr/>
                    <a:lstStyle/>
                    <a:p>
                      <a:pPr algn="just">
                        <a:lnSpc>
                          <a:spcPct val="115000"/>
                        </a:lnSpc>
                        <a:spcAft>
                          <a:spcPts val="0"/>
                        </a:spcAft>
                      </a:pPr>
                      <a:r>
                        <a:rPr lang="en-US" sz="1200" dirty="0">
                          <a:effectLst/>
                          <a:latin typeface="+mn-lt"/>
                          <a:ea typeface="Times New Roman" panose="02020603050405020304" pitchFamily="18" charset="0"/>
                          <a:cs typeface="Arial" panose="020B0604020202020204" pitchFamily="34" charset="0"/>
                        </a:rPr>
                        <a:t>2500-3000 Kcal</a:t>
                      </a:r>
                      <a:endParaRPr lang="el-GR" sz="1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EF"/>
                    </a:solidFill>
                  </a:tcPr>
                </a:tc>
              </a:tr>
              <a:tr h="729522">
                <a:tc>
                  <a:txBody>
                    <a:bodyPr/>
                    <a:lstStyle/>
                    <a:p>
                      <a:pPr algn="just">
                        <a:lnSpc>
                          <a:spcPct val="115000"/>
                        </a:lnSpc>
                        <a:spcAft>
                          <a:spcPts val="0"/>
                        </a:spcAft>
                      </a:pPr>
                      <a:r>
                        <a:rPr lang="el-GR" sz="1200" b="1" dirty="0">
                          <a:effectLst/>
                          <a:latin typeface="+mn-lt"/>
                          <a:ea typeface="Times New Roman" panose="02020603050405020304" pitchFamily="18" charset="0"/>
                          <a:cs typeface="Arial" panose="020B0604020202020204" pitchFamily="34" charset="0"/>
                        </a:rPr>
                        <a:t>Άνδρες</a:t>
                      </a:r>
                      <a:endParaRPr lang="el-GR" sz="1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EF"/>
                    </a:solidFill>
                  </a:tcPr>
                </a:tc>
                <a:tc>
                  <a:txBody>
                    <a:bodyPr/>
                    <a:lstStyle/>
                    <a:p>
                      <a:pPr algn="just">
                        <a:lnSpc>
                          <a:spcPct val="115000"/>
                        </a:lnSpc>
                        <a:spcAft>
                          <a:spcPts val="0"/>
                        </a:spcAft>
                      </a:pPr>
                      <a:r>
                        <a:rPr lang="el-GR" sz="1200" dirty="0">
                          <a:effectLst/>
                          <a:latin typeface="+mn-lt"/>
                          <a:ea typeface="Times New Roman" panose="02020603050405020304" pitchFamily="18" charset="0"/>
                          <a:cs typeface="Arial" panose="020B0604020202020204" pitchFamily="34" charset="0"/>
                        </a:rPr>
                        <a:t>19-50 ετών</a:t>
                      </a:r>
                      <a:endParaRPr lang="el-GR" sz="1100" dirty="0">
                        <a:effectLst/>
                        <a:latin typeface="+mn-lt"/>
                        <a:ea typeface="Calibri" panose="020F0502020204030204" pitchFamily="34" charset="0"/>
                        <a:cs typeface="Times New Roman" panose="02020603050405020304" pitchFamily="18" charset="0"/>
                      </a:endParaRPr>
                    </a:p>
                    <a:p>
                      <a:pPr algn="just">
                        <a:lnSpc>
                          <a:spcPct val="115000"/>
                        </a:lnSpc>
                        <a:spcAft>
                          <a:spcPts val="0"/>
                        </a:spcAft>
                      </a:pPr>
                      <a:r>
                        <a:rPr lang="el-GR" sz="1200" dirty="0">
                          <a:effectLst/>
                          <a:latin typeface="+mn-lt"/>
                          <a:ea typeface="Times New Roman" panose="02020603050405020304" pitchFamily="18" charset="0"/>
                          <a:cs typeface="Arial" panose="020B0604020202020204" pitchFamily="34" charset="0"/>
                        </a:rPr>
                        <a:t>Άνω των 51 ετών</a:t>
                      </a:r>
                      <a:endParaRPr lang="el-GR" sz="1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EF"/>
                    </a:solidFill>
                  </a:tcPr>
                </a:tc>
                <a:tc>
                  <a:txBody>
                    <a:bodyPr/>
                    <a:lstStyle/>
                    <a:p>
                      <a:pPr algn="just">
                        <a:lnSpc>
                          <a:spcPct val="115000"/>
                        </a:lnSpc>
                        <a:spcAft>
                          <a:spcPts val="0"/>
                        </a:spcAft>
                      </a:pPr>
                      <a:r>
                        <a:rPr lang="en-US" sz="1200" dirty="0">
                          <a:effectLst/>
                          <a:latin typeface="+mn-lt"/>
                          <a:ea typeface="Times New Roman" panose="02020603050405020304" pitchFamily="18" charset="0"/>
                          <a:cs typeface="Arial" panose="020B0604020202020204" pitchFamily="34" charset="0"/>
                        </a:rPr>
                        <a:t>2900 Kcal</a:t>
                      </a:r>
                      <a:endParaRPr lang="el-GR" sz="1100" dirty="0">
                        <a:effectLst/>
                        <a:latin typeface="+mn-lt"/>
                        <a:ea typeface="Calibri" panose="020F0502020204030204" pitchFamily="34" charset="0"/>
                        <a:cs typeface="Times New Roman" panose="02020603050405020304" pitchFamily="18" charset="0"/>
                      </a:endParaRPr>
                    </a:p>
                    <a:p>
                      <a:pPr algn="just">
                        <a:lnSpc>
                          <a:spcPct val="115000"/>
                        </a:lnSpc>
                        <a:spcAft>
                          <a:spcPts val="0"/>
                        </a:spcAft>
                      </a:pPr>
                      <a:r>
                        <a:rPr lang="en-US" sz="1200" dirty="0">
                          <a:effectLst/>
                          <a:latin typeface="+mn-lt"/>
                          <a:ea typeface="Times New Roman" panose="02020603050405020304" pitchFamily="18" charset="0"/>
                          <a:cs typeface="Arial" panose="020B0604020202020204" pitchFamily="34" charset="0"/>
                        </a:rPr>
                        <a:t>2300 Kcal</a:t>
                      </a:r>
                      <a:endParaRPr lang="el-GR" sz="1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EF"/>
                    </a:solidFill>
                  </a:tcPr>
                </a:tc>
              </a:tr>
              <a:tr h="729522">
                <a:tc>
                  <a:txBody>
                    <a:bodyPr/>
                    <a:lstStyle/>
                    <a:p>
                      <a:pPr algn="just">
                        <a:lnSpc>
                          <a:spcPct val="115000"/>
                        </a:lnSpc>
                        <a:spcAft>
                          <a:spcPts val="0"/>
                        </a:spcAft>
                      </a:pPr>
                      <a:r>
                        <a:rPr lang="el-GR" sz="1200" b="1" dirty="0">
                          <a:effectLst/>
                          <a:latin typeface="+mn-lt"/>
                          <a:ea typeface="Times New Roman" panose="02020603050405020304" pitchFamily="18" charset="0"/>
                          <a:cs typeface="Arial" panose="020B0604020202020204" pitchFamily="34" charset="0"/>
                        </a:rPr>
                        <a:t>Γυναίκες</a:t>
                      </a:r>
                      <a:endParaRPr lang="el-GR" sz="1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EF"/>
                    </a:solidFill>
                  </a:tcPr>
                </a:tc>
                <a:tc>
                  <a:txBody>
                    <a:bodyPr/>
                    <a:lstStyle/>
                    <a:p>
                      <a:pPr algn="just">
                        <a:lnSpc>
                          <a:spcPct val="115000"/>
                        </a:lnSpc>
                        <a:spcAft>
                          <a:spcPts val="0"/>
                        </a:spcAft>
                      </a:pPr>
                      <a:r>
                        <a:rPr lang="el-GR" sz="1200" dirty="0">
                          <a:effectLst/>
                          <a:latin typeface="+mn-lt"/>
                          <a:ea typeface="Times New Roman" panose="02020603050405020304" pitchFamily="18" charset="0"/>
                          <a:cs typeface="Arial" panose="020B0604020202020204" pitchFamily="34" charset="0"/>
                        </a:rPr>
                        <a:t>11-50 ετών</a:t>
                      </a:r>
                      <a:endParaRPr lang="el-GR" sz="1100" dirty="0">
                        <a:effectLst/>
                        <a:latin typeface="+mn-lt"/>
                        <a:ea typeface="Calibri" panose="020F0502020204030204" pitchFamily="34" charset="0"/>
                        <a:cs typeface="Times New Roman" panose="02020603050405020304" pitchFamily="18" charset="0"/>
                      </a:endParaRPr>
                    </a:p>
                    <a:p>
                      <a:pPr algn="just">
                        <a:lnSpc>
                          <a:spcPct val="115000"/>
                        </a:lnSpc>
                        <a:spcAft>
                          <a:spcPts val="0"/>
                        </a:spcAft>
                      </a:pPr>
                      <a:r>
                        <a:rPr lang="el-GR" sz="1200" dirty="0">
                          <a:effectLst/>
                          <a:latin typeface="+mn-lt"/>
                          <a:ea typeface="Times New Roman" panose="02020603050405020304" pitchFamily="18" charset="0"/>
                          <a:cs typeface="Arial" panose="020B0604020202020204" pitchFamily="34" charset="0"/>
                        </a:rPr>
                        <a:t>Άνω των 51 ετών</a:t>
                      </a:r>
                      <a:endParaRPr lang="el-GR" sz="1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EF"/>
                    </a:solidFill>
                  </a:tcPr>
                </a:tc>
                <a:tc>
                  <a:txBody>
                    <a:bodyPr/>
                    <a:lstStyle/>
                    <a:p>
                      <a:pPr algn="just">
                        <a:lnSpc>
                          <a:spcPct val="115000"/>
                        </a:lnSpc>
                        <a:spcAft>
                          <a:spcPts val="0"/>
                        </a:spcAft>
                      </a:pPr>
                      <a:r>
                        <a:rPr lang="en-US" sz="1200" dirty="0">
                          <a:effectLst/>
                          <a:latin typeface="+mn-lt"/>
                          <a:ea typeface="Times New Roman" panose="02020603050405020304" pitchFamily="18" charset="0"/>
                          <a:cs typeface="Arial" panose="020B0604020202020204" pitchFamily="34" charset="0"/>
                        </a:rPr>
                        <a:t>2200 Kcal</a:t>
                      </a:r>
                      <a:endParaRPr lang="el-GR" sz="1100" dirty="0">
                        <a:effectLst/>
                        <a:latin typeface="+mn-lt"/>
                        <a:ea typeface="Calibri" panose="020F0502020204030204" pitchFamily="34" charset="0"/>
                        <a:cs typeface="Times New Roman" panose="02020603050405020304" pitchFamily="18" charset="0"/>
                      </a:endParaRPr>
                    </a:p>
                    <a:p>
                      <a:pPr algn="just">
                        <a:lnSpc>
                          <a:spcPct val="115000"/>
                        </a:lnSpc>
                        <a:spcAft>
                          <a:spcPts val="0"/>
                        </a:spcAft>
                      </a:pPr>
                      <a:r>
                        <a:rPr lang="en-US" sz="1200" dirty="0">
                          <a:effectLst/>
                          <a:latin typeface="+mn-lt"/>
                          <a:ea typeface="Times New Roman" panose="02020603050405020304" pitchFamily="18" charset="0"/>
                          <a:cs typeface="Arial" panose="020B0604020202020204" pitchFamily="34" charset="0"/>
                        </a:rPr>
                        <a:t>1900 Kcal</a:t>
                      </a:r>
                      <a:endParaRPr lang="el-GR" sz="1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EF"/>
                    </a:solidFill>
                  </a:tcPr>
                </a:tc>
              </a:tr>
              <a:tr h="870052">
                <a:tc gridSpan="3">
                  <a:txBody>
                    <a:bodyPr/>
                    <a:lstStyle/>
                    <a:p>
                      <a:pPr algn="just">
                        <a:lnSpc>
                          <a:spcPct val="115000"/>
                        </a:lnSpc>
                        <a:spcAft>
                          <a:spcPts val="0"/>
                        </a:spcAft>
                      </a:pPr>
                      <a:r>
                        <a:rPr lang="el-GR" sz="1200" dirty="0" smtClean="0">
                          <a:effectLst/>
                          <a:latin typeface="+mn-lt"/>
                          <a:ea typeface="Times New Roman" panose="02020603050405020304" pitchFamily="18" charset="0"/>
                          <a:cs typeface="Arial" panose="020B0604020202020204" pitchFamily="34" charset="0"/>
                        </a:rPr>
                        <a:t>Στα δύο τελευταία τρίμηνα της εγκυμοσύνης χρειάζονται επιπλέον 300 </a:t>
                      </a:r>
                      <a:r>
                        <a:rPr lang="en-US" sz="1200" dirty="0" smtClean="0">
                          <a:effectLst/>
                          <a:latin typeface="+mn-lt"/>
                          <a:ea typeface="Times New Roman" panose="02020603050405020304" pitchFamily="18" charset="0"/>
                          <a:cs typeface="Arial" panose="020B0604020202020204" pitchFamily="34" charset="0"/>
                        </a:rPr>
                        <a:t>Kcal</a:t>
                      </a:r>
                      <a:r>
                        <a:rPr lang="el-GR" sz="1200" dirty="0" smtClean="0">
                          <a:effectLst/>
                          <a:latin typeface="+mn-lt"/>
                          <a:ea typeface="Times New Roman" panose="02020603050405020304" pitchFamily="18" charset="0"/>
                          <a:cs typeface="Arial" panose="020B0604020202020204" pitchFamily="34" charset="0"/>
                        </a:rPr>
                        <a:t> και κατά την περίοδο του θηλασμού επιπλέον 500 </a:t>
                      </a:r>
                      <a:r>
                        <a:rPr lang="en-US" sz="1200" dirty="0" smtClean="0">
                          <a:effectLst/>
                          <a:latin typeface="+mn-lt"/>
                          <a:ea typeface="Times New Roman" panose="02020603050405020304" pitchFamily="18" charset="0"/>
                          <a:cs typeface="Arial" panose="020B0604020202020204" pitchFamily="34" charset="0"/>
                        </a:rPr>
                        <a:t>Kcal</a:t>
                      </a:r>
                      <a:r>
                        <a:rPr lang="el-GR" sz="1200" dirty="0" smtClean="0">
                          <a:effectLst/>
                          <a:latin typeface="+mn-lt"/>
                          <a:ea typeface="Times New Roman" panose="02020603050405020304" pitchFamily="18" charset="0"/>
                          <a:cs typeface="Arial" panose="020B0604020202020204" pitchFamily="34" charset="0"/>
                        </a:rPr>
                        <a:t> ημερησίως.</a:t>
                      </a:r>
                      <a:endParaRPr lang="el-GR" sz="1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EF"/>
                    </a:solidFill>
                  </a:tcPr>
                </a:tc>
                <a:tc hMerge="1">
                  <a:txBody>
                    <a:bodyPr/>
                    <a:lstStyle/>
                    <a:p>
                      <a:endParaRPr lang="el-GR"/>
                    </a:p>
                  </a:txBody>
                  <a:tcPr/>
                </a:tc>
                <a:tc hMerge="1">
                  <a:txBody>
                    <a:bodyPr/>
                    <a:lstStyle/>
                    <a:p>
                      <a:endParaRPr lang="el-GR"/>
                    </a:p>
                  </a:txBody>
                  <a:tcPr/>
                </a:tc>
              </a:tr>
            </a:tbl>
          </a:graphicData>
        </a:graphic>
      </p:graphicFrame>
      <p:sp>
        <p:nvSpPr>
          <p:cNvPr id="5" name="Rectangle 1"/>
          <p:cNvSpPr>
            <a:spLocks noChangeArrowheads="1"/>
          </p:cNvSpPr>
          <p:nvPr/>
        </p:nvSpPr>
        <p:spPr bwMode="auto">
          <a:xfrm>
            <a:off x="3278521" y="6023067"/>
            <a:ext cx="3074126"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Cambria" panose="02040503050406030204" pitchFamily="18" charset="0"/>
                <a:ea typeface="Times New Roman" panose="02020603050405020304" pitchFamily="18" charset="0"/>
                <a:cs typeface="Arial" panose="020B0604020202020204" pitchFamily="34" charset="0"/>
              </a:rPr>
              <a:t>Πηγή</a:t>
            </a:r>
            <a:r>
              <a:rPr kumimoji="0" lang="en-US" altLang="el-GR" sz="1200" b="0" i="0" u="none" strike="noStrike" cap="none" normalizeH="0" baseline="0" dirty="0" smtClean="0">
                <a:ln>
                  <a:noFill/>
                </a:ln>
                <a:solidFill>
                  <a:schemeClr val="tx1"/>
                </a:solidFill>
                <a:effectLst/>
                <a:latin typeface="Cambria" panose="02040503050406030204" pitchFamily="18" charset="0"/>
                <a:ea typeface="Times New Roman" panose="02020603050405020304" pitchFamily="18" charset="0"/>
                <a:cs typeface="Arial" panose="020B0604020202020204" pitchFamily="34" charset="0"/>
              </a:rPr>
              <a:t>: National Research Council, 1989</a:t>
            </a:r>
            <a:endParaRPr kumimoji="0" lang="en-US" altLang="el-GR"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93599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61426"/>
            <a:ext cx="8155577" cy="953271"/>
          </a:xfrm>
        </p:spPr>
        <p:txBody>
          <a:bodyPr>
            <a:noAutofit/>
          </a:bodyPr>
          <a:lstStyle/>
          <a:p>
            <a:pPr>
              <a:lnSpc>
                <a:spcPct val="115000"/>
              </a:lnSpc>
            </a:pPr>
            <a:r>
              <a:rPr lang="el-GR" b="1" dirty="0" smtClean="0">
                <a:latin typeface="Calibri" panose="020F0502020204030204" pitchFamily="34" charset="0"/>
                <a:ea typeface="Times New Roman" panose="02020603050405020304" pitchFamily="18" charset="0"/>
                <a:cs typeface="Arial" panose="020B0604020202020204" pitchFamily="34" charset="0"/>
              </a:rPr>
              <a:t/>
            </a:r>
            <a:br>
              <a:rPr lang="el-GR" b="1" dirty="0" smtClean="0">
                <a:latin typeface="Calibri" panose="020F0502020204030204" pitchFamily="34" charset="0"/>
                <a:ea typeface="Times New Roman" panose="02020603050405020304" pitchFamily="18" charset="0"/>
                <a:cs typeface="Arial" panose="020B0604020202020204" pitchFamily="34" charset="0"/>
              </a:rPr>
            </a:br>
            <a:r>
              <a:rPr lang="el-GR" b="1" dirty="0" smtClean="0">
                <a:latin typeface="Calibri" panose="020F0502020204030204" pitchFamily="34" charset="0"/>
                <a:ea typeface="Times New Roman" panose="02020603050405020304" pitchFamily="18" charset="0"/>
                <a:cs typeface="Arial" panose="020B0604020202020204" pitchFamily="34" charset="0"/>
              </a:rPr>
              <a:t>Ενεργειακό ισοζύγιο</a:t>
            </a:r>
            <a:r>
              <a:rPr lang="el-GR" b="1" dirty="0">
                <a:latin typeface="Calibri" panose="020F0502020204030204" pitchFamily="34" charset="0"/>
                <a:ea typeface="Calibri" panose="020F0502020204030204" pitchFamily="34" charset="0"/>
                <a:cs typeface="Times New Roman" panose="02020603050405020304" pitchFamily="18" charset="0"/>
              </a:rPr>
              <a:t/>
            </a:r>
            <a:br>
              <a:rPr lang="el-GR" b="1" dirty="0">
                <a:latin typeface="Calibri" panose="020F0502020204030204" pitchFamily="34" charset="0"/>
                <a:ea typeface="Calibri" panose="020F0502020204030204" pitchFamily="34" charset="0"/>
                <a:cs typeface="Times New Roman" panose="02020603050405020304" pitchFamily="18" charset="0"/>
              </a:rPr>
            </a:br>
            <a:endParaRPr lang="el-GR" b="1" dirty="0"/>
          </a:p>
        </p:txBody>
      </p:sp>
      <p:pic>
        <p:nvPicPr>
          <p:cNvPr id="4" name="Θέση περιεχομένου 3" descr="Εικόνα 2. &#10;Ενεργειακό ισοζύγιο η προσλαμβανόμενη ενέργεια είναι ίση με τη δαπανούμενη σταθερό σωματικό βάρος&#10;"/>
          <p:cNvPicPr>
            <a:picLocks noGrp="1"/>
          </p:cNvPicPr>
          <p:nvPr>
            <p:ph idx="1"/>
          </p:nvPr>
        </p:nvPicPr>
        <p:blipFill>
          <a:blip r:embed="rId2" cstate="print">
            <a:lum contrast="24000"/>
          </a:blip>
          <a:srcRect/>
          <a:stretch>
            <a:fillRect/>
          </a:stretch>
        </p:blipFill>
        <p:spPr bwMode="auto">
          <a:xfrm rot="-21600000">
            <a:off x="1703614" y="1420522"/>
            <a:ext cx="5435600" cy="3550622"/>
          </a:xfrm>
          <a:prstGeom prst="rect">
            <a:avLst/>
          </a:prstGeom>
          <a:noFill/>
          <a:ln w="9525">
            <a:noFill/>
            <a:miter lim="800000"/>
            <a:headEnd/>
            <a:tailEnd/>
          </a:ln>
          <a:effectLst/>
        </p:spPr>
      </p:pic>
      <p:sp>
        <p:nvSpPr>
          <p:cNvPr id="5" name="Ορθογώνιο 4"/>
          <p:cNvSpPr/>
          <p:nvPr/>
        </p:nvSpPr>
        <p:spPr>
          <a:xfrm>
            <a:off x="775063" y="5258102"/>
            <a:ext cx="7950926" cy="1200329"/>
          </a:xfrm>
          <a:prstGeom prst="rect">
            <a:avLst/>
          </a:prstGeom>
        </p:spPr>
        <p:txBody>
          <a:bodyPr wrap="square">
            <a:spAutoFit/>
          </a:bodyPr>
          <a:lstStyle/>
          <a:p>
            <a:r>
              <a:rPr lang="el-GR" b="1" dirty="0" smtClean="0">
                <a:latin typeface="Calibri" panose="020F0502020204030204" pitchFamily="34" charset="0"/>
                <a:ea typeface="Times New Roman" panose="02020603050405020304" pitchFamily="18" charset="0"/>
                <a:cs typeface="Arial" panose="020B0604020202020204" pitchFamily="34" charset="0"/>
              </a:rPr>
              <a:t>Εικόνα 2. </a:t>
            </a:r>
          </a:p>
          <a:p>
            <a:r>
              <a:rPr lang="el-GR" dirty="0" smtClean="0">
                <a:latin typeface="Calibri" panose="020F0502020204030204" pitchFamily="34" charset="0"/>
                <a:ea typeface="Times New Roman" panose="02020603050405020304" pitchFamily="18" charset="0"/>
                <a:cs typeface="Arial" panose="020B0604020202020204" pitchFamily="34" charset="0"/>
              </a:rPr>
              <a:t>Ενεργειακό ισοζύγιο </a:t>
            </a:r>
            <a:r>
              <a:rPr lang="el-GR" dirty="0">
                <a:latin typeface="Calibri" panose="020F0502020204030204" pitchFamily="34" charset="0"/>
                <a:ea typeface="Times New Roman" panose="02020603050405020304" pitchFamily="18" charset="0"/>
                <a:cs typeface="Arial" panose="020B0604020202020204" pitchFamily="34" charset="0"/>
              </a:rPr>
              <a:t>η προσλαμβανόμενη ενέργεια είναι ίση με </a:t>
            </a:r>
            <a:r>
              <a:rPr lang="el-GR" dirty="0" smtClean="0">
                <a:latin typeface="Calibri" panose="020F0502020204030204" pitchFamily="34" charset="0"/>
                <a:ea typeface="Times New Roman" panose="02020603050405020304" pitchFamily="18" charset="0"/>
                <a:cs typeface="Arial" panose="020B0604020202020204" pitchFamily="34" charset="0"/>
              </a:rPr>
              <a:t>τη </a:t>
            </a:r>
            <a:r>
              <a:rPr lang="el-GR" dirty="0" err="1" smtClean="0">
                <a:latin typeface="Calibri" panose="020F0502020204030204" pitchFamily="34" charset="0"/>
                <a:ea typeface="Times New Roman" panose="02020603050405020304" pitchFamily="18" charset="0"/>
                <a:cs typeface="Arial" panose="020B0604020202020204" pitchFamily="34" charset="0"/>
              </a:rPr>
              <a:t>δαπανούμενη</a:t>
            </a:r>
            <a:r>
              <a:rPr lang="el-GR" dirty="0" smtClean="0">
                <a:latin typeface="Calibri" panose="020F0502020204030204" pitchFamily="34" charset="0"/>
                <a:ea typeface="Times New Roman" panose="02020603050405020304" pitchFamily="18" charset="0"/>
                <a:cs typeface="Arial" panose="020B0604020202020204" pitchFamily="34" charset="0"/>
              </a:rPr>
              <a:t> </a:t>
            </a:r>
            <a:r>
              <a:rPr lang="el-GR" dirty="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r>
              <a:rPr lang="el-GR" dirty="0">
                <a:latin typeface="Calibri" panose="020F0502020204030204" pitchFamily="34" charset="0"/>
                <a:ea typeface="Times New Roman" panose="02020603050405020304" pitchFamily="18" charset="0"/>
                <a:cs typeface="Arial" panose="020B0604020202020204" pitchFamily="34" charset="0"/>
              </a:rPr>
              <a:t>σταθερό σωματικό βάρος</a:t>
            </a:r>
            <a:endParaRPr lang="el-GR" dirty="0"/>
          </a:p>
          <a:p>
            <a:endParaRPr lang="el-GR" dirty="0"/>
          </a:p>
        </p:txBody>
      </p:sp>
    </p:spTree>
    <p:extLst>
      <p:ext uri="{BB962C8B-B14F-4D97-AF65-F5344CB8AC3E}">
        <p14:creationId xmlns:p14="http://schemas.microsoft.com/office/powerpoint/2010/main" val="2159828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325562"/>
          </a:xfrm>
        </p:spPr>
        <p:txBody>
          <a:bodyPr>
            <a:normAutofit fontScale="90000"/>
          </a:bodyPr>
          <a:lstStyle/>
          <a:p>
            <a:pPr>
              <a:lnSpc>
                <a:spcPct val="115000"/>
              </a:lnSpc>
              <a:spcAft>
                <a:spcPts val="0"/>
              </a:spcAft>
            </a:pPr>
            <a:r>
              <a:rPr lang="el-GR" b="1" dirty="0">
                <a:latin typeface="+mn-lt"/>
                <a:ea typeface="Times New Roman" panose="02020603050405020304" pitchFamily="18" charset="0"/>
                <a:cs typeface="Arial" panose="020B0604020202020204" pitchFamily="34" charset="0"/>
              </a:rPr>
              <a:t>Τρεις παράγοντες συμβάλλουν στην κατανάλωση </a:t>
            </a:r>
            <a:r>
              <a:rPr lang="el-GR" b="1" dirty="0" smtClean="0">
                <a:latin typeface="+mn-lt"/>
                <a:ea typeface="Times New Roman" panose="02020603050405020304" pitchFamily="18" charset="0"/>
                <a:cs typeface="Arial" panose="020B0604020202020204" pitchFamily="34" charset="0"/>
              </a:rPr>
              <a:t>ενέργειας</a:t>
            </a:r>
            <a:endParaRPr lang="el-GR" dirty="0">
              <a:latin typeface="+mn-lt"/>
            </a:endParaRPr>
          </a:p>
        </p:txBody>
      </p:sp>
      <p:sp>
        <p:nvSpPr>
          <p:cNvPr id="3" name="Θέση περιεχομένου 2"/>
          <p:cNvSpPr>
            <a:spLocks noGrp="1"/>
          </p:cNvSpPr>
          <p:nvPr>
            <p:ph idx="1"/>
          </p:nvPr>
        </p:nvSpPr>
        <p:spPr>
          <a:xfrm>
            <a:off x="457200" y="1905001"/>
            <a:ext cx="8229600" cy="4332838"/>
          </a:xfrm>
        </p:spPr>
        <p:txBody>
          <a:bodyPr>
            <a:normAutofit/>
          </a:bodyPr>
          <a:lstStyle/>
          <a:p>
            <a:pPr marL="514350" lvl="0" indent="-514350">
              <a:lnSpc>
                <a:spcPct val="115000"/>
              </a:lnSpc>
              <a:buFont typeface="+mj-lt"/>
              <a:buAutoNum type="arabicPeriod"/>
              <a:tabLst>
                <a:tab pos="114300" algn="l"/>
              </a:tabLst>
            </a:pPr>
            <a:r>
              <a:rPr lang="el-GR" dirty="0">
                <a:ea typeface="Times New Roman" panose="02020603050405020304" pitchFamily="18" charset="0"/>
                <a:cs typeface="Arial" panose="020B0604020202020204" pitchFamily="34" charset="0"/>
              </a:rPr>
              <a:t>Ρυθμός βασικού μεταβολισμού (60% της συνολικής  ενέργειας).</a:t>
            </a:r>
            <a:endParaRPr lang="el-GR" dirty="0">
              <a:ea typeface="Calibri" panose="020F0502020204030204" pitchFamily="34" charset="0"/>
              <a:cs typeface="Times New Roman" panose="02020603050405020304" pitchFamily="18" charset="0"/>
            </a:endParaRPr>
          </a:p>
          <a:p>
            <a:pPr marL="514350" lvl="0" indent="-514350">
              <a:lnSpc>
                <a:spcPct val="115000"/>
              </a:lnSpc>
              <a:buFont typeface="+mj-lt"/>
              <a:buAutoNum type="arabicPeriod"/>
              <a:tabLst>
                <a:tab pos="114300" algn="l"/>
              </a:tabLst>
            </a:pPr>
            <a:r>
              <a:rPr lang="el-GR" dirty="0">
                <a:ea typeface="Times New Roman" panose="02020603050405020304" pitchFamily="18" charset="0"/>
                <a:cs typeface="Arial" panose="020B0604020202020204" pitchFamily="34" charset="0"/>
              </a:rPr>
              <a:t>Ενέργεια που καταναλώνεται για την επεξεργασία των τροφίμων (10%).   (</a:t>
            </a:r>
            <a:r>
              <a:rPr lang="el-GR" dirty="0" err="1">
                <a:ea typeface="Times New Roman" panose="02020603050405020304" pitchFamily="18" charset="0"/>
                <a:cs typeface="Arial" panose="020B0604020202020204" pitchFamily="34" charset="0"/>
              </a:rPr>
              <a:t>μεταγευματική</a:t>
            </a:r>
            <a:r>
              <a:rPr lang="el-GR" dirty="0">
                <a:ea typeface="Times New Roman" panose="02020603050405020304" pitchFamily="18" charset="0"/>
                <a:cs typeface="Arial" panose="020B0604020202020204" pitchFamily="34" charset="0"/>
              </a:rPr>
              <a:t> θερμογένεση) </a:t>
            </a:r>
            <a:endParaRPr lang="el-GR" dirty="0">
              <a:ea typeface="Calibri" panose="020F0502020204030204" pitchFamily="34" charset="0"/>
              <a:cs typeface="Times New Roman" panose="02020603050405020304" pitchFamily="18" charset="0"/>
            </a:endParaRPr>
          </a:p>
          <a:p>
            <a:pPr marL="514350" indent="-514350">
              <a:buFont typeface="+mj-lt"/>
              <a:buAutoNum type="arabicPeriod"/>
            </a:pPr>
            <a:r>
              <a:rPr lang="el-GR" dirty="0">
                <a:ea typeface="Times New Roman" panose="02020603050405020304" pitchFamily="18" charset="0"/>
                <a:cs typeface="Arial" panose="020B0604020202020204" pitchFamily="34" charset="0"/>
              </a:rPr>
              <a:t>Ενέργεια που καταναλώνεται για φυσική δραστηριότητα (20%).</a:t>
            </a:r>
            <a:endParaRPr lang="el-GR" dirty="0"/>
          </a:p>
        </p:txBody>
      </p:sp>
    </p:spTree>
    <p:extLst>
      <p:ext uri="{BB962C8B-B14F-4D97-AF65-F5344CB8AC3E}">
        <p14:creationId xmlns:p14="http://schemas.microsoft.com/office/powerpoint/2010/main" val="2248926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35301"/>
            <a:ext cx="8229600" cy="1014230"/>
          </a:xfrm>
        </p:spPr>
        <p:txBody>
          <a:bodyPr/>
          <a:lstStyle/>
          <a:p>
            <a:r>
              <a:rPr lang="el-GR" b="1" dirty="0" smtClean="0"/>
              <a:t>Βασικός </a:t>
            </a:r>
            <a:r>
              <a:rPr lang="el-GR" b="1" dirty="0"/>
              <a:t>μεταβολισμός (</a:t>
            </a:r>
            <a:r>
              <a:rPr lang="en-US" b="1" dirty="0"/>
              <a:t>BM) </a:t>
            </a:r>
            <a:endParaRPr lang="el-GR" b="1" dirty="0"/>
          </a:p>
        </p:txBody>
      </p:sp>
      <p:sp>
        <p:nvSpPr>
          <p:cNvPr id="3" name="Θέση περιεχομένου 2"/>
          <p:cNvSpPr>
            <a:spLocks noGrp="1"/>
          </p:cNvSpPr>
          <p:nvPr>
            <p:ph idx="1"/>
          </p:nvPr>
        </p:nvSpPr>
        <p:spPr>
          <a:xfrm>
            <a:off x="710698" y="1331028"/>
            <a:ext cx="8229600" cy="4843825"/>
          </a:xfrm>
        </p:spPr>
        <p:txBody>
          <a:bodyPr>
            <a:noAutofit/>
          </a:bodyPr>
          <a:lstStyle/>
          <a:p>
            <a:pPr marL="0" indent="0">
              <a:lnSpc>
                <a:spcPct val="115000"/>
              </a:lnSpc>
              <a:spcAft>
                <a:spcPts val="0"/>
              </a:spcAft>
              <a:buNone/>
            </a:pPr>
            <a:r>
              <a:rPr lang="el-GR" sz="2000" dirty="0">
                <a:ea typeface="Times New Roman" panose="02020603050405020304" pitchFamily="18" charset="0"/>
                <a:cs typeface="Times New Roman" panose="02020603050405020304" pitchFamily="18" charset="0"/>
              </a:rPr>
              <a:t>Ο βασικός μεταβολισμός (BM) αντιστοιχεί στο ποσό της ενέργειας που δαπανάται όταν το άτομο βρίσκεται σε ανάπαυση, σε περιβάλλον με ουδέτερη θερμοκρασία και με άδειο πεπτικό σύστημα (12 ώρες μετά από γεύμα). </a:t>
            </a:r>
            <a:endParaRPr lang="el-GR" sz="2000" dirty="0" smtClean="0">
              <a:ea typeface="Times New Roman" panose="02020603050405020304" pitchFamily="18" charset="0"/>
              <a:cs typeface="Times New Roman" panose="02020603050405020304" pitchFamily="18" charset="0"/>
            </a:endParaRPr>
          </a:p>
          <a:p>
            <a:pPr marL="0" indent="0">
              <a:lnSpc>
                <a:spcPct val="115000"/>
              </a:lnSpc>
              <a:spcAft>
                <a:spcPts val="0"/>
              </a:spcAft>
              <a:buNone/>
            </a:pPr>
            <a:r>
              <a:rPr lang="el-GR" sz="2000" dirty="0" smtClean="0">
                <a:ea typeface="Times New Roman" panose="02020603050405020304" pitchFamily="18" charset="0"/>
                <a:cs typeface="Times New Roman" panose="02020603050405020304" pitchFamily="18" charset="0"/>
              </a:rPr>
              <a:t>Αυτό </a:t>
            </a:r>
            <a:r>
              <a:rPr lang="el-GR" sz="2000" dirty="0">
                <a:ea typeface="Times New Roman" panose="02020603050405020304" pitchFamily="18" charset="0"/>
                <a:cs typeface="Times New Roman" panose="02020603050405020304" pitchFamily="18" charset="0"/>
              </a:rPr>
              <a:t>το ποσό  ενέργειας δαπανάται για τη λειτουργία βασικών οργάνων (καρδιά, πνεύμονες, νευρικό σύστημα, ήπαρ, νεφρά, αδένες, μύες και δέρμα). </a:t>
            </a:r>
            <a:endParaRPr lang="el-GR" sz="2000" dirty="0" smtClean="0">
              <a:ea typeface="Times New Roman" panose="02020603050405020304" pitchFamily="18" charset="0"/>
              <a:cs typeface="Times New Roman" panose="02020603050405020304" pitchFamily="18" charset="0"/>
            </a:endParaRPr>
          </a:p>
          <a:p>
            <a:pPr marL="0" indent="0">
              <a:lnSpc>
                <a:spcPct val="115000"/>
              </a:lnSpc>
              <a:spcAft>
                <a:spcPts val="0"/>
              </a:spcAft>
              <a:buNone/>
            </a:pPr>
            <a:r>
              <a:rPr lang="el-GR" sz="2000" dirty="0" smtClean="0">
                <a:ea typeface="Times New Roman" panose="02020603050405020304" pitchFamily="18" charset="0"/>
                <a:cs typeface="Times New Roman" panose="02020603050405020304" pitchFamily="18" charset="0"/>
              </a:rPr>
              <a:t>Ο </a:t>
            </a:r>
            <a:r>
              <a:rPr lang="el-GR" sz="2000" dirty="0">
                <a:ea typeface="Times New Roman" panose="02020603050405020304" pitchFamily="18" charset="0"/>
                <a:cs typeface="Times New Roman" panose="02020603050405020304" pitchFamily="18" charset="0"/>
              </a:rPr>
              <a:t>βασικός  μεταβολισμός  κάθε ατόμου είναι μοναδικός, ανάλογα με το φύλο, την ηλικία, την κατασκευή και τη φυσιολογία του. </a:t>
            </a:r>
            <a:endParaRPr lang="el-GR" sz="2000" dirty="0" smtClean="0">
              <a:ea typeface="Times New Roman" panose="02020603050405020304" pitchFamily="18" charset="0"/>
              <a:cs typeface="Times New Roman" panose="02020603050405020304" pitchFamily="18" charset="0"/>
            </a:endParaRPr>
          </a:p>
          <a:p>
            <a:pPr marL="0" indent="0">
              <a:lnSpc>
                <a:spcPct val="115000"/>
              </a:lnSpc>
              <a:spcAft>
                <a:spcPts val="0"/>
              </a:spcAft>
              <a:buNone/>
            </a:pPr>
            <a:r>
              <a:rPr lang="el-GR" sz="2000" dirty="0" smtClean="0">
                <a:ea typeface="Times New Roman" panose="02020603050405020304" pitchFamily="18" charset="0"/>
                <a:cs typeface="Times New Roman" panose="02020603050405020304" pitchFamily="18" charset="0"/>
              </a:rPr>
              <a:t>Ο </a:t>
            </a:r>
            <a:r>
              <a:rPr lang="el-GR" sz="2000" dirty="0">
                <a:ea typeface="Times New Roman" panose="02020603050405020304" pitchFamily="18" charset="0"/>
                <a:cs typeface="Times New Roman" panose="02020603050405020304" pitchFamily="18" charset="0"/>
              </a:rPr>
              <a:t>ΒΜ είναι υψηλότερος στη βρεφική ηλικία και την εφηβεία, που αποτελούν περιόδους μεγάλης σωματικής αύξησης. Οι λοιμώξεις και ο πυρετός επίσης αυξάνουν τον  ΒΜ.</a:t>
            </a:r>
            <a:endParaRPr lang="el-GR" sz="2000" dirty="0">
              <a:ea typeface="Calibri" panose="020F0502020204030204" pitchFamily="34" charset="0"/>
              <a:cs typeface="Times New Roman" panose="02020603050405020304" pitchFamily="18" charset="0"/>
            </a:endParaRPr>
          </a:p>
          <a:p>
            <a:pPr marL="0" indent="0">
              <a:buNone/>
            </a:pPr>
            <a:endParaRPr lang="el-GR" sz="2000" dirty="0"/>
          </a:p>
        </p:txBody>
      </p:sp>
    </p:spTree>
    <p:extLst>
      <p:ext uri="{BB962C8B-B14F-4D97-AF65-F5344CB8AC3E}">
        <p14:creationId xmlns:p14="http://schemas.microsoft.com/office/powerpoint/2010/main" val="1327222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b="1" dirty="0">
                <a:solidFill>
                  <a:srgbClr val="0070C0"/>
                </a:solidFill>
              </a:rPr>
              <a:t>Τι επηρεάζει το βασικό </a:t>
            </a:r>
            <a:r>
              <a:rPr lang="el-GR" b="1" dirty="0" smtClean="0">
                <a:solidFill>
                  <a:srgbClr val="0070C0"/>
                </a:solidFill>
              </a:rPr>
              <a:t>μεταβολισμό</a:t>
            </a:r>
            <a:endParaRPr lang="en-US" dirty="0">
              <a:solidFill>
                <a:srgbClr val="0070C0"/>
              </a:solidFill>
            </a:endParaRPr>
          </a:p>
        </p:txBody>
      </p:sp>
      <p:sp>
        <p:nvSpPr>
          <p:cNvPr id="3" name="Content Placeholder 2"/>
          <p:cNvSpPr>
            <a:spLocks noGrp="1"/>
          </p:cNvSpPr>
          <p:nvPr>
            <p:ph idx="1"/>
          </p:nvPr>
        </p:nvSpPr>
        <p:spPr>
          <a:xfrm>
            <a:off x="457200" y="1600200"/>
            <a:ext cx="4069533" cy="4525963"/>
          </a:xfrm>
        </p:spPr>
        <p:txBody>
          <a:bodyPr>
            <a:normAutofit fontScale="92500" lnSpcReduction="10000"/>
          </a:bodyPr>
          <a:lstStyle/>
          <a:p>
            <a:r>
              <a:rPr lang="el-GR" dirty="0" smtClean="0"/>
              <a:t>Η </a:t>
            </a:r>
            <a:r>
              <a:rPr lang="el-GR" dirty="0"/>
              <a:t>σύσταση του σώματος </a:t>
            </a:r>
            <a:r>
              <a:rPr lang="el-GR" dirty="0" smtClean="0"/>
              <a:t>/ Επιφάνεια σώματος</a:t>
            </a:r>
          </a:p>
          <a:p>
            <a:r>
              <a:rPr lang="el-GR" dirty="0" smtClean="0"/>
              <a:t>Η ηλικία</a:t>
            </a:r>
            <a:endParaRPr lang="el-GR" dirty="0"/>
          </a:p>
          <a:p>
            <a:r>
              <a:rPr lang="el-GR" dirty="0" smtClean="0"/>
              <a:t>Το φύλο </a:t>
            </a:r>
            <a:endParaRPr lang="el-GR" dirty="0"/>
          </a:p>
          <a:p>
            <a:r>
              <a:rPr lang="el-GR" dirty="0"/>
              <a:t>Το στρες </a:t>
            </a:r>
          </a:p>
          <a:p>
            <a:r>
              <a:rPr lang="el-GR" dirty="0" smtClean="0"/>
              <a:t>Ενδοκρινείς αδένες</a:t>
            </a:r>
          </a:p>
          <a:p>
            <a:r>
              <a:rPr lang="el-GR" dirty="0" smtClean="0"/>
              <a:t>Η κύηση </a:t>
            </a:r>
            <a:endParaRPr lang="el-GR" dirty="0"/>
          </a:p>
          <a:p>
            <a:r>
              <a:rPr lang="el-GR" dirty="0"/>
              <a:t>Η ανάπτυξη</a:t>
            </a:r>
            <a:endParaRPr lang="en-US" dirty="0"/>
          </a:p>
        </p:txBody>
      </p:sp>
      <p:sp>
        <p:nvSpPr>
          <p:cNvPr id="4" name="Content Placeholder 3"/>
          <p:cNvSpPr>
            <a:spLocks noGrp="1"/>
          </p:cNvSpPr>
          <p:nvPr>
            <p:ph sz="half" idx="4294967295"/>
          </p:nvPr>
        </p:nvSpPr>
        <p:spPr>
          <a:xfrm>
            <a:off x="5367951" y="1600200"/>
            <a:ext cx="3422964" cy="4525963"/>
          </a:xfrm>
        </p:spPr>
        <p:txBody>
          <a:bodyPr>
            <a:normAutofit/>
          </a:bodyPr>
          <a:lstStyle/>
          <a:p>
            <a:r>
              <a:rPr lang="el-GR" dirty="0" smtClean="0"/>
              <a:t>Η διατροφική κατάσταση</a:t>
            </a:r>
          </a:p>
          <a:p>
            <a:r>
              <a:rPr lang="el-GR" dirty="0" smtClean="0"/>
              <a:t>Ο ύπνος</a:t>
            </a:r>
          </a:p>
          <a:p>
            <a:r>
              <a:rPr lang="el-GR" dirty="0" smtClean="0"/>
              <a:t>Το κλίμα</a:t>
            </a:r>
          </a:p>
          <a:p>
            <a:r>
              <a:rPr lang="el-GR" dirty="0" smtClean="0"/>
              <a:t>Ο πυρετός</a:t>
            </a:r>
          </a:p>
          <a:p>
            <a:r>
              <a:rPr lang="el-GR" dirty="0" smtClean="0"/>
              <a:t>Η παχυσαρκία</a:t>
            </a:r>
          </a:p>
          <a:p>
            <a:r>
              <a:rPr lang="el-GR" dirty="0" smtClean="0"/>
              <a:t>Φάρμακα</a:t>
            </a:r>
          </a:p>
          <a:p>
            <a:endParaRPr lang="en-US" dirty="0"/>
          </a:p>
        </p:txBody>
      </p:sp>
    </p:spTree>
    <p:extLst>
      <p:ext uri="{BB962C8B-B14F-4D97-AF65-F5344CB8AC3E}">
        <p14:creationId xmlns:p14="http://schemas.microsoft.com/office/powerpoint/2010/main" val="16325051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l-GR" sz="5400" b="1" dirty="0" smtClean="0"/>
              <a:t>ΠΕΨΗ</a:t>
            </a:r>
            <a:endParaRPr lang="en-US" sz="5400" b="1" dirty="0"/>
          </a:p>
        </p:txBody>
      </p:sp>
    </p:spTree>
    <p:extLst>
      <p:ext uri="{BB962C8B-B14F-4D97-AF65-F5344CB8AC3E}">
        <p14:creationId xmlns:p14="http://schemas.microsoft.com/office/powerpoint/2010/main" val="6321490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09175"/>
            <a:ext cx="8229600" cy="866185"/>
          </a:xfrm>
        </p:spPr>
        <p:txBody>
          <a:bodyPr>
            <a:normAutofit/>
          </a:bodyPr>
          <a:lstStyle/>
          <a:p>
            <a:r>
              <a:rPr lang="el-GR" b="1" dirty="0" smtClean="0"/>
              <a:t>Το Πεπτικό σύστημα  1/2</a:t>
            </a:r>
            <a:endParaRPr lang="el-GR" sz="2000" b="1" dirty="0"/>
          </a:p>
        </p:txBody>
      </p:sp>
      <p:pic>
        <p:nvPicPr>
          <p:cNvPr id="1026" name="Picture 2" descr="Εικόνα 3. &#10;Το πεπτικό σύστημα&#1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79137" y="1295400"/>
            <a:ext cx="3099235" cy="452596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Ορθογώνιο 3"/>
          <p:cNvSpPr/>
          <p:nvPr/>
        </p:nvSpPr>
        <p:spPr>
          <a:xfrm>
            <a:off x="3405160" y="6052532"/>
            <a:ext cx="3018583" cy="369332"/>
          </a:xfrm>
          <a:prstGeom prst="rect">
            <a:avLst/>
          </a:prstGeom>
        </p:spPr>
        <p:txBody>
          <a:bodyPr wrap="none">
            <a:spAutoFit/>
          </a:bodyPr>
          <a:lstStyle/>
          <a:p>
            <a:r>
              <a:rPr lang="el-GR" b="1" dirty="0" smtClean="0">
                <a:solidFill>
                  <a:srgbClr val="000000"/>
                </a:solidFill>
              </a:rPr>
              <a:t>Εικόνα 3. </a:t>
            </a:r>
            <a:r>
              <a:rPr lang="el-GR" dirty="0" smtClean="0">
                <a:solidFill>
                  <a:srgbClr val="000000"/>
                </a:solidFill>
              </a:rPr>
              <a:t>Το πεπτικό σύστημα</a:t>
            </a:r>
            <a:endParaRPr lang="el-GR" dirty="0">
              <a:solidFill>
                <a:srgbClr val="000000"/>
              </a:solidFill>
            </a:endParaRPr>
          </a:p>
        </p:txBody>
      </p:sp>
    </p:spTree>
    <p:extLst>
      <p:ext uri="{BB962C8B-B14F-4D97-AF65-F5344CB8AC3E}">
        <p14:creationId xmlns:p14="http://schemas.microsoft.com/office/powerpoint/2010/main" val="2778134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Εικόνα 4. &#10;Το πεπτικό σύστημα&#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001" y="975360"/>
            <a:ext cx="3613598" cy="4939846"/>
          </a:xfrm>
          <a:prstGeom prst="rect">
            <a:avLst/>
          </a:prstGeom>
        </p:spPr>
      </p:pic>
      <p:sp>
        <p:nvSpPr>
          <p:cNvPr id="9" name="Ορθογώνιο 8"/>
          <p:cNvSpPr/>
          <p:nvPr/>
        </p:nvSpPr>
        <p:spPr>
          <a:xfrm>
            <a:off x="3304172" y="6052532"/>
            <a:ext cx="4853046" cy="369332"/>
          </a:xfrm>
          <a:prstGeom prst="rect">
            <a:avLst/>
          </a:prstGeom>
        </p:spPr>
        <p:txBody>
          <a:bodyPr wrap="square">
            <a:spAutoFit/>
          </a:bodyPr>
          <a:lstStyle/>
          <a:p>
            <a:r>
              <a:rPr lang="el-GR" b="1" dirty="0" smtClean="0">
                <a:solidFill>
                  <a:srgbClr val="000000"/>
                </a:solidFill>
              </a:rPr>
              <a:t>Εικόνα 4. </a:t>
            </a:r>
            <a:r>
              <a:rPr lang="el-GR" dirty="0" smtClean="0">
                <a:solidFill>
                  <a:srgbClr val="000000"/>
                </a:solidFill>
              </a:rPr>
              <a:t>Το πεπτικό σύστημα</a:t>
            </a:r>
            <a:endParaRPr lang="el-GR" dirty="0">
              <a:solidFill>
                <a:srgbClr val="000000"/>
              </a:solidFill>
            </a:endParaRPr>
          </a:p>
        </p:txBody>
      </p:sp>
      <p:sp>
        <p:nvSpPr>
          <p:cNvPr id="10" name="Τίτλος 1" descr="Το Πεπτικό σύυτημα"/>
          <p:cNvSpPr txBox="1">
            <a:spLocks/>
          </p:cNvSpPr>
          <p:nvPr/>
        </p:nvSpPr>
        <p:spPr>
          <a:xfrm>
            <a:off x="457199" y="181269"/>
            <a:ext cx="8229600" cy="86618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l-GR" sz="2000" b="1" dirty="0"/>
          </a:p>
        </p:txBody>
      </p:sp>
      <p:sp>
        <p:nvSpPr>
          <p:cNvPr id="11" name="Τίτλος 1" descr="Το Πεπτικό σύστημα  "/>
          <p:cNvSpPr>
            <a:spLocks noGrp="1"/>
          </p:cNvSpPr>
          <p:nvPr>
            <p:ph type="title"/>
          </p:nvPr>
        </p:nvSpPr>
        <p:spPr>
          <a:xfrm>
            <a:off x="457200" y="109175"/>
            <a:ext cx="8229600" cy="866185"/>
          </a:xfrm>
        </p:spPr>
        <p:txBody>
          <a:bodyPr>
            <a:normAutofit/>
          </a:bodyPr>
          <a:lstStyle/>
          <a:p>
            <a:r>
              <a:rPr lang="el-GR" b="1" dirty="0" smtClean="0"/>
              <a:t>Το Πεπτικό σύστημα  2/2</a:t>
            </a:r>
            <a:endParaRPr lang="el-GR" sz="2000" b="1" dirty="0"/>
          </a:p>
        </p:txBody>
      </p:sp>
    </p:spTree>
    <p:extLst>
      <p:ext uri="{BB962C8B-B14F-4D97-AF65-F5344CB8AC3E}">
        <p14:creationId xmlns:p14="http://schemas.microsoft.com/office/powerpoint/2010/main" val="8928911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b="1" dirty="0" smtClean="0"/>
              <a:t>Πέψη στη Στοματική κοιλότητα 1/3</a:t>
            </a:r>
            <a:endParaRPr lang="en-US" b="1" dirty="0"/>
          </a:p>
        </p:txBody>
      </p:sp>
      <p:sp>
        <p:nvSpPr>
          <p:cNvPr id="3" name="Content Placeholder 2"/>
          <p:cNvSpPr>
            <a:spLocks noGrp="1"/>
          </p:cNvSpPr>
          <p:nvPr>
            <p:ph idx="1"/>
          </p:nvPr>
        </p:nvSpPr>
        <p:spPr/>
        <p:txBody>
          <a:bodyPr>
            <a:normAutofit fontScale="92500" lnSpcReduction="10000"/>
          </a:bodyPr>
          <a:lstStyle/>
          <a:p>
            <a:r>
              <a:rPr lang="el-GR" dirty="0"/>
              <a:t>Σίελος: υγρό άχρωμο, άοσμο, με </a:t>
            </a:r>
            <a:r>
              <a:rPr lang="el-GR" dirty="0" smtClean="0"/>
              <a:t>ελαφρά </a:t>
            </a:r>
            <a:r>
              <a:rPr lang="el-GR" dirty="0"/>
              <a:t>όξινη ή ουδέτερη αντίδραση.</a:t>
            </a:r>
          </a:p>
          <a:p>
            <a:r>
              <a:rPr lang="el-GR" dirty="0"/>
              <a:t>ΡΗ= 6,5 – 7</a:t>
            </a:r>
          </a:p>
          <a:p>
            <a:r>
              <a:rPr lang="el-GR" dirty="0"/>
              <a:t>1,5 </a:t>
            </a:r>
            <a:r>
              <a:rPr lang="en-US" dirty="0" err="1"/>
              <a:t>lt</a:t>
            </a:r>
            <a:r>
              <a:rPr lang="el-GR" dirty="0"/>
              <a:t>/ 24ωρο</a:t>
            </a:r>
          </a:p>
          <a:p>
            <a:r>
              <a:rPr lang="el-GR" dirty="0"/>
              <a:t>Ανόργανα και οργανικά </a:t>
            </a:r>
            <a:r>
              <a:rPr lang="el-GR" dirty="0" smtClean="0"/>
              <a:t>συστατικά: νερό, </a:t>
            </a:r>
            <a:r>
              <a:rPr lang="el-GR" dirty="0"/>
              <a:t>Κ, </a:t>
            </a:r>
            <a:r>
              <a:rPr lang="en-US" dirty="0"/>
              <a:t>Na, </a:t>
            </a:r>
            <a:r>
              <a:rPr lang="en-US" dirty="0" err="1"/>
              <a:t>Cl</a:t>
            </a:r>
            <a:r>
              <a:rPr lang="en-US" dirty="0"/>
              <a:t>, F, </a:t>
            </a:r>
            <a:r>
              <a:rPr lang="el-GR" dirty="0"/>
              <a:t>διττανθρακικά, βλέννα, ένζυμα, λευκώματα, </a:t>
            </a:r>
            <a:r>
              <a:rPr lang="el-GR" dirty="0" err="1" smtClean="0"/>
              <a:t>ανοσοσφαιρίνες</a:t>
            </a:r>
            <a:r>
              <a:rPr lang="el-GR" dirty="0" smtClean="0"/>
              <a:t>.</a:t>
            </a:r>
            <a:endParaRPr lang="el-GR" dirty="0"/>
          </a:p>
          <a:p>
            <a:r>
              <a:rPr lang="el-GR" dirty="0"/>
              <a:t>Πτυαλίνη: διάσπαση αμύλου σε μαλτόζη</a:t>
            </a:r>
          </a:p>
          <a:p>
            <a:r>
              <a:rPr lang="el-GR" dirty="0"/>
              <a:t>Ίχνη </a:t>
            </a:r>
            <a:r>
              <a:rPr lang="el-GR" dirty="0" err="1" smtClean="0"/>
              <a:t>μαλτάσης</a:t>
            </a:r>
            <a:r>
              <a:rPr lang="el-GR" dirty="0" smtClean="0"/>
              <a:t> </a:t>
            </a:r>
            <a:r>
              <a:rPr lang="el-GR" dirty="0"/>
              <a:t>και λυσοζύμης</a:t>
            </a:r>
          </a:p>
          <a:p>
            <a:endParaRPr lang="en-US" dirty="0"/>
          </a:p>
        </p:txBody>
      </p:sp>
    </p:spTree>
    <p:extLst>
      <p:ext uri="{BB962C8B-B14F-4D97-AF65-F5344CB8AC3E}">
        <p14:creationId xmlns:p14="http://schemas.microsoft.com/office/powerpoint/2010/main" val="10601109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Εικόνα 5.&#10;Πέψη&#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37" y="1267019"/>
            <a:ext cx="8094663" cy="4851006"/>
          </a:xfrm>
          <a:prstGeom prst="rect">
            <a:avLst/>
          </a:prstGeom>
        </p:spPr>
      </p:pic>
      <p:sp>
        <p:nvSpPr>
          <p:cNvPr id="5" name="Ορθογώνιο 4"/>
          <p:cNvSpPr/>
          <p:nvPr/>
        </p:nvSpPr>
        <p:spPr>
          <a:xfrm>
            <a:off x="3968691" y="6052532"/>
            <a:ext cx="2033757" cy="369332"/>
          </a:xfrm>
          <a:prstGeom prst="rect">
            <a:avLst/>
          </a:prstGeom>
        </p:spPr>
        <p:txBody>
          <a:bodyPr wrap="square">
            <a:spAutoFit/>
          </a:bodyPr>
          <a:lstStyle/>
          <a:p>
            <a:r>
              <a:rPr lang="el-GR" b="1" dirty="0" smtClean="0">
                <a:solidFill>
                  <a:srgbClr val="000000"/>
                </a:solidFill>
              </a:rPr>
              <a:t>Εικόνα 5. Πέψη</a:t>
            </a:r>
            <a:endParaRPr lang="el-GR" dirty="0">
              <a:solidFill>
                <a:srgbClr val="000000"/>
              </a:solidFill>
            </a:endParaRPr>
          </a:p>
        </p:txBody>
      </p:sp>
      <p:sp>
        <p:nvSpPr>
          <p:cNvPr id="6" name="Τίτλος 5"/>
          <p:cNvSpPr>
            <a:spLocks noGrp="1"/>
          </p:cNvSpPr>
          <p:nvPr>
            <p:ph type="title"/>
          </p:nvPr>
        </p:nvSpPr>
        <p:spPr>
          <a:xfrm>
            <a:off x="457200" y="124019"/>
            <a:ext cx="8229600" cy="1143000"/>
          </a:xfrm>
        </p:spPr>
        <p:txBody>
          <a:bodyPr>
            <a:normAutofit fontScale="90000"/>
          </a:bodyPr>
          <a:lstStyle/>
          <a:p>
            <a:r>
              <a:rPr lang="el-GR" b="1" dirty="0">
                <a:solidFill>
                  <a:srgbClr val="0070C0"/>
                </a:solidFill>
              </a:rPr>
              <a:t>Πέψη στη Στοματική κοιλότητα </a:t>
            </a:r>
            <a:r>
              <a:rPr lang="el-GR" b="1" dirty="0" smtClean="0">
                <a:solidFill>
                  <a:srgbClr val="0070C0"/>
                </a:solidFill>
              </a:rPr>
              <a:t>2/3</a:t>
            </a:r>
            <a:endParaRPr lang="el-GR" dirty="0">
              <a:solidFill>
                <a:srgbClr val="0070C0"/>
              </a:solidFill>
            </a:endParaRPr>
          </a:p>
        </p:txBody>
      </p:sp>
    </p:spTree>
    <p:extLst>
      <p:ext uri="{BB962C8B-B14F-4D97-AF65-F5344CB8AC3E}">
        <p14:creationId xmlns:p14="http://schemas.microsoft.com/office/powerpoint/2010/main" val="15836078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457200" y="274638"/>
            <a:ext cx="8229600" cy="777875"/>
          </a:xfrm>
        </p:spPr>
        <p:txBody>
          <a:bodyPr/>
          <a:lstStyle/>
          <a:p>
            <a:r>
              <a:rPr lang="el-GR" b="1" dirty="0">
                <a:solidFill>
                  <a:srgbClr val="0070C0"/>
                </a:solidFill>
                <a:latin typeface="+mn-lt"/>
                <a:ea typeface="MS PGothic" charset="0"/>
              </a:rPr>
              <a:t>Περιεχόμενα ενότητας</a:t>
            </a:r>
          </a:p>
        </p:txBody>
      </p:sp>
      <p:sp>
        <p:nvSpPr>
          <p:cNvPr id="3" name="Content Placeholder 2"/>
          <p:cNvSpPr>
            <a:spLocks noGrp="1"/>
          </p:cNvSpPr>
          <p:nvPr>
            <p:ph idx="1"/>
          </p:nvPr>
        </p:nvSpPr>
        <p:spPr>
          <a:xfrm>
            <a:off x="534988" y="1308901"/>
            <a:ext cx="8229600" cy="4974203"/>
          </a:xfrm>
        </p:spPr>
        <p:txBody>
          <a:bodyPr>
            <a:normAutofit fontScale="70000" lnSpcReduction="20000"/>
          </a:bodyPr>
          <a:lstStyle/>
          <a:p>
            <a:pPr marL="0" indent="0">
              <a:buFont typeface="Arial" charset="0"/>
              <a:buNone/>
              <a:defRPr/>
            </a:pPr>
            <a:r>
              <a:rPr lang="el-GR" b="1" dirty="0"/>
              <a:t>Διατροφή: </a:t>
            </a:r>
            <a:r>
              <a:rPr lang="el-GR" dirty="0" err="1"/>
              <a:t>Μακροθρεπτικά</a:t>
            </a:r>
            <a:r>
              <a:rPr lang="el-GR" dirty="0"/>
              <a:t> συστατικά (Πρωτεΐνες, Λίπη, Υδατάνθρακες, Φυτικές Ίνες) </a:t>
            </a:r>
            <a:r>
              <a:rPr lang="el-GR" dirty="0" err="1"/>
              <a:t>Μικροθρεπτικά</a:t>
            </a:r>
            <a:r>
              <a:rPr lang="el-GR" dirty="0"/>
              <a:t> συστατικά (Βιταμίνες, μέταλλα, ιχνοστοιχεία αντιοξειδωτικά), Ενέργεια, Ημερήσιες  </a:t>
            </a:r>
            <a:r>
              <a:rPr lang="el-GR" dirty="0" err="1"/>
              <a:t>ενεργιακές</a:t>
            </a:r>
            <a:r>
              <a:rPr lang="el-GR" dirty="0"/>
              <a:t> ανάγκες .</a:t>
            </a:r>
          </a:p>
          <a:p>
            <a:pPr marL="0" indent="0">
              <a:buFont typeface="Arial" charset="0"/>
              <a:buNone/>
              <a:defRPr/>
            </a:pPr>
            <a:r>
              <a:rPr lang="el-GR" b="1" dirty="0"/>
              <a:t>Σακχαρώδης Διαβήτης: </a:t>
            </a:r>
            <a:r>
              <a:rPr lang="el-GR" dirty="0"/>
              <a:t>σχετική ή απόλυτη έλλειψη ινσουλίνης στον οργανισμό, διαταραχή του μεταβολισμού των υδατανθράκων, των πρωτεϊνών και των λιπών.  </a:t>
            </a:r>
            <a:r>
              <a:rPr lang="el-GR" b="1" dirty="0"/>
              <a:t>Αρτηριοσκλήρυνση</a:t>
            </a:r>
            <a:r>
              <a:rPr lang="el-GR" dirty="0"/>
              <a:t>: μηχανισμοί αλλοίωσης των τοιχωμάτων των αρτηριών και συνέπειές τους. </a:t>
            </a:r>
            <a:endParaRPr lang="el-GR" dirty="0" smtClean="0"/>
          </a:p>
          <a:p>
            <a:pPr marL="0" indent="0">
              <a:buFont typeface="Arial" charset="0"/>
              <a:buNone/>
              <a:defRPr/>
            </a:pPr>
            <a:r>
              <a:rPr lang="el-GR" b="1" dirty="0" smtClean="0"/>
              <a:t>Μεταβολικό </a:t>
            </a:r>
            <a:r>
              <a:rPr lang="el-GR" b="1" dirty="0"/>
              <a:t>Σύνδρομο </a:t>
            </a:r>
            <a:r>
              <a:rPr lang="el-GR" dirty="0"/>
              <a:t>(σύνδρομο Χ ή δυσμεταβολικό σύνδρομο).</a:t>
            </a:r>
          </a:p>
          <a:p>
            <a:pPr marL="0" indent="0">
              <a:buFont typeface="Arial" charset="0"/>
              <a:buNone/>
              <a:defRPr/>
            </a:pPr>
            <a:r>
              <a:rPr lang="el-GR" b="1" dirty="0" smtClean="0"/>
              <a:t>Διατροφή </a:t>
            </a:r>
            <a:r>
              <a:rPr lang="el-GR" b="1" dirty="0"/>
              <a:t>βρέφους</a:t>
            </a:r>
            <a:r>
              <a:rPr lang="el-GR" dirty="0"/>
              <a:t>-νηπίου-παιδιού, </a:t>
            </a:r>
            <a:r>
              <a:rPr lang="el-GR" dirty="0" smtClean="0"/>
              <a:t>θεμέλιο </a:t>
            </a:r>
            <a:r>
              <a:rPr lang="el-GR" dirty="0"/>
              <a:t>της υγείας του. </a:t>
            </a:r>
          </a:p>
          <a:p>
            <a:pPr marL="0" indent="0">
              <a:buFont typeface="Arial" charset="0"/>
              <a:buNone/>
              <a:defRPr/>
            </a:pPr>
            <a:r>
              <a:rPr lang="el-GR" b="1" dirty="0"/>
              <a:t>Παχυσαρκία,</a:t>
            </a:r>
            <a:r>
              <a:rPr lang="el-GR" dirty="0"/>
              <a:t> ένα από τα συχνότερα και σοβαρότερα προβλήματα υγείας στη χώρα μας.</a:t>
            </a:r>
          </a:p>
          <a:p>
            <a:pPr marL="0" indent="0">
              <a:buFont typeface="Arial" charset="0"/>
              <a:buNone/>
              <a:defRPr/>
            </a:pPr>
            <a:r>
              <a:rPr lang="el-GR" b="1" dirty="0"/>
              <a:t>Μεσογειακή Διατροφή: </a:t>
            </a:r>
            <a:r>
              <a:rPr lang="el-GR" dirty="0"/>
              <a:t>παρουσιάζεται το πολυσυζητημένο διατροφικό μοντέλο που προτείνεται από πολλούς ειδικούς για τη διατήρηση της υγείας και την επίτευξη </a:t>
            </a:r>
            <a:r>
              <a:rPr lang="el-GR" dirty="0">
                <a:solidFill>
                  <a:srgbClr val="000000"/>
                </a:solidFill>
              </a:rPr>
              <a:t>της πολυπόθητης μακροζωίας</a:t>
            </a:r>
            <a:r>
              <a:rPr lang="el-GR" dirty="0">
                <a:solidFill>
                  <a:srgbClr val="FF0000"/>
                </a:solidFill>
              </a:rPr>
              <a:t>.</a:t>
            </a:r>
          </a:p>
        </p:txBody>
      </p:sp>
    </p:spTree>
    <p:extLst>
      <p:ext uri="{BB962C8B-B14F-4D97-AF65-F5344CB8AC3E}">
        <p14:creationId xmlns:p14="http://schemas.microsoft.com/office/powerpoint/2010/main" val="22581573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718"/>
            <a:ext cx="8229600" cy="1143000"/>
          </a:xfrm>
        </p:spPr>
        <p:txBody>
          <a:bodyPr/>
          <a:lstStyle/>
          <a:p>
            <a:r>
              <a:rPr lang="el-GR" b="1" dirty="0" smtClean="0"/>
              <a:t>Χρησιμότητα Σιέλου</a:t>
            </a:r>
            <a:endParaRPr lang="en-US" b="1" dirty="0"/>
          </a:p>
        </p:txBody>
      </p:sp>
      <p:sp>
        <p:nvSpPr>
          <p:cNvPr id="4" name="Content Placeholder 3"/>
          <p:cNvSpPr>
            <a:spLocks noGrp="1"/>
          </p:cNvSpPr>
          <p:nvPr>
            <p:ph idx="1"/>
          </p:nvPr>
        </p:nvSpPr>
        <p:spPr>
          <a:xfrm>
            <a:off x="457200" y="1410077"/>
            <a:ext cx="8229600" cy="4525963"/>
          </a:xfrm>
        </p:spPr>
        <p:txBody>
          <a:bodyPr>
            <a:normAutofit/>
          </a:bodyPr>
          <a:lstStyle/>
          <a:p>
            <a:r>
              <a:rPr lang="el-GR" dirty="0"/>
              <a:t>Εφύγρανση τροφών για καλύτερη μάσηση και κατάποση</a:t>
            </a:r>
          </a:p>
          <a:p>
            <a:r>
              <a:rPr lang="el-GR" dirty="0"/>
              <a:t>Διευκόλυνση αίσθησης της </a:t>
            </a:r>
            <a:r>
              <a:rPr lang="el-GR" dirty="0" smtClean="0"/>
              <a:t>γεύσης</a:t>
            </a:r>
            <a:endParaRPr lang="el-GR" dirty="0"/>
          </a:p>
          <a:p>
            <a:r>
              <a:rPr lang="el-GR" dirty="0"/>
              <a:t>Έναρξη διάσπασης αμύλου</a:t>
            </a:r>
          </a:p>
          <a:p>
            <a:r>
              <a:rPr lang="el-GR" dirty="0"/>
              <a:t>Εφύγρανση βλεννογόνου στόματος για διευκόλυνση της ομιλίας</a:t>
            </a:r>
          </a:p>
          <a:p>
            <a:r>
              <a:rPr lang="el-GR" dirty="0"/>
              <a:t>Γένεση αισθήματος δίψας</a:t>
            </a:r>
          </a:p>
          <a:p>
            <a:r>
              <a:rPr lang="el-GR" dirty="0"/>
              <a:t>Προστασία δομών στόματος</a:t>
            </a:r>
          </a:p>
          <a:p>
            <a:endParaRPr lang="en-US" dirty="0"/>
          </a:p>
        </p:txBody>
      </p:sp>
    </p:spTree>
    <p:extLst>
      <p:ext uri="{BB962C8B-B14F-4D97-AF65-F5344CB8AC3E}">
        <p14:creationId xmlns:p14="http://schemas.microsoft.com/office/powerpoint/2010/main" val="31619774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b="1" dirty="0" smtClean="0"/>
              <a:t>Πέψη στη Στοματική Κοιλότητα 3/3</a:t>
            </a:r>
            <a:endParaRPr lang="en-US" b="1" dirty="0"/>
          </a:p>
        </p:txBody>
      </p:sp>
      <p:sp>
        <p:nvSpPr>
          <p:cNvPr id="3" name="Content Placeholder 2"/>
          <p:cNvSpPr>
            <a:spLocks noGrp="1"/>
          </p:cNvSpPr>
          <p:nvPr>
            <p:ph idx="1"/>
          </p:nvPr>
        </p:nvSpPr>
        <p:spPr/>
        <p:txBody>
          <a:bodyPr>
            <a:normAutofit/>
          </a:bodyPr>
          <a:lstStyle/>
          <a:p>
            <a:pPr>
              <a:lnSpc>
                <a:spcPct val="90000"/>
              </a:lnSpc>
            </a:pPr>
            <a:r>
              <a:rPr lang="el-GR" b="1" dirty="0"/>
              <a:t>Μηχανική πέψη: </a:t>
            </a:r>
            <a:r>
              <a:rPr lang="el-GR" dirty="0"/>
              <a:t>συνδρομή οδόντων, γλώσσας, χειλέων και γνάθου </a:t>
            </a:r>
            <a:r>
              <a:rPr lang="el-GR" dirty="0">
                <a:latin typeface="Calibri" pitchFamily="34" charset="0"/>
              </a:rPr>
              <a:t>→</a:t>
            </a:r>
            <a:r>
              <a:rPr lang="el-GR" dirty="0"/>
              <a:t>    διαδικασία μάσησης</a:t>
            </a:r>
          </a:p>
          <a:p>
            <a:pPr>
              <a:lnSpc>
                <a:spcPct val="90000"/>
              </a:lnSpc>
            </a:pPr>
            <a:r>
              <a:rPr lang="el-GR" dirty="0"/>
              <a:t>Τεμαχισμός τροφής από τους τομείς και τους κυνόδοντες</a:t>
            </a:r>
          </a:p>
          <a:p>
            <a:pPr>
              <a:lnSpc>
                <a:spcPct val="90000"/>
              </a:lnSpc>
            </a:pPr>
            <a:r>
              <a:rPr lang="el-GR" dirty="0"/>
              <a:t>Άλεσμα από προγόμφιους και γομφίους</a:t>
            </a:r>
          </a:p>
          <a:p>
            <a:pPr>
              <a:lnSpc>
                <a:spcPct val="90000"/>
              </a:lnSpc>
            </a:pPr>
            <a:r>
              <a:rPr lang="el-GR" dirty="0"/>
              <a:t>Ανάμιξη με σίελο για μετατροπή σε βλωμό</a:t>
            </a:r>
          </a:p>
          <a:p>
            <a:pPr>
              <a:lnSpc>
                <a:spcPct val="90000"/>
              </a:lnSpc>
            </a:pPr>
            <a:r>
              <a:rPr lang="el-GR" b="1" dirty="0"/>
              <a:t>Χημική πέψη:</a:t>
            </a:r>
            <a:r>
              <a:rPr lang="el-GR" dirty="0"/>
              <a:t> δράση σιέλου και </a:t>
            </a:r>
            <a:r>
              <a:rPr lang="el-GR" b="1" dirty="0"/>
              <a:t>μερική διάσπαση του αμύλου των τροφών</a:t>
            </a:r>
          </a:p>
          <a:p>
            <a:pPr>
              <a:lnSpc>
                <a:spcPct val="90000"/>
              </a:lnSpc>
            </a:pPr>
            <a:endParaRPr lang="el-GR" dirty="0"/>
          </a:p>
          <a:p>
            <a:endParaRPr lang="en-US" dirty="0"/>
          </a:p>
        </p:txBody>
      </p:sp>
    </p:spTree>
    <p:extLst>
      <p:ext uri="{BB962C8B-B14F-4D97-AF65-F5344CB8AC3E}">
        <p14:creationId xmlns:p14="http://schemas.microsoft.com/office/powerpoint/2010/main" val="18971843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t>Πέψη στο Στομάχι 1/5</a:t>
            </a:r>
            <a:endParaRPr lang="en-US" b="1" dirty="0"/>
          </a:p>
        </p:txBody>
      </p:sp>
      <p:sp>
        <p:nvSpPr>
          <p:cNvPr id="3" name="Content Placeholder 2"/>
          <p:cNvSpPr>
            <a:spLocks noGrp="1"/>
          </p:cNvSpPr>
          <p:nvPr>
            <p:ph idx="1"/>
          </p:nvPr>
        </p:nvSpPr>
        <p:spPr>
          <a:xfrm>
            <a:off x="1561723" y="1482504"/>
            <a:ext cx="6930427" cy="4525963"/>
          </a:xfrm>
        </p:spPr>
        <p:txBody>
          <a:bodyPr>
            <a:normAutofit fontScale="77500" lnSpcReduction="20000"/>
          </a:bodyPr>
          <a:lstStyle/>
          <a:p>
            <a:pPr>
              <a:defRPr/>
            </a:pPr>
            <a:r>
              <a:rPr lang="el-GR" dirty="0" smtClean="0"/>
              <a:t>Γαστρικό υγρό</a:t>
            </a:r>
          </a:p>
          <a:p>
            <a:pPr>
              <a:defRPr/>
            </a:pPr>
            <a:r>
              <a:rPr lang="el-GR" dirty="0" smtClean="0"/>
              <a:t>Άχρωμο </a:t>
            </a:r>
            <a:r>
              <a:rPr lang="el-GR" dirty="0"/>
              <a:t>διαυγές, ιδιάζουσα οσμή, ισχυρά όξινη αντίδραση (ΡΗ=1-2)</a:t>
            </a:r>
          </a:p>
          <a:p>
            <a:pPr>
              <a:defRPr/>
            </a:pPr>
            <a:r>
              <a:rPr lang="el-GR" dirty="0"/>
              <a:t>2-2,5 </a:t>
            </a:r>
            <a:r>
              <a:rPr lang="en-US" dirty="0" err="1"/>
              <a:t>lt</a:t>
            </a:r>
            <a:r>
              <a:rPr lang="el-GR" dirty="0"/>
              <a:t>/ ημέρα</a:t>
            </a:r>
          </a:p>
          <a:p>
            <a:pPr>
              <a:defRPr/>
            </a:pPr>
            <a:r>
              <a:rPr lang="el-GR" dirty="0"/>
              <a:t>Ανόργανα και οργανικά συστατικά:</a:t>
            </a:r>
          </a:p>
          <a:p>
            <a:pPr>
              <a:defRPr/>
            </a:pPr>
            <a:r>
              <a:rPr lang="el-GR" dirty="0"/>
              <a:t>Νερό, ανιόντα (</a:t>
            </a:r>
            <a:r>
              <a:rPr lang="en-US" dirty="0" err="1"/>
              <a:t>Cl</a:t>
            </a:r>
            <a:r>
              <a:rPr lang="en-US" dirty="0"/>
              <a:t>-)</a:t>
            </a:r>
            <a:r>
              <a:rPr lang="el-GR" dirty="0"/>
              <a:t>, κατιόντα</a:t>
            </a:r>
            <a:r>
              <a:rPr lang="en-US" dirty="0"/>
              <a:t> (H+, Na+, K+)</a:t>
            </a:r>
          </a:p>
          <a:p>
            <a:pPr>
              <a:defRPr/>
            </a:pPr>
            <a:r>
              <a:rPr lang="el-GR" dirty="0"/>
              <a:t>Υδροχλωρικό οξύ</a:t>
            </a:r>
          </a:p>
          <a:p>
            <a:pPr>
              <a:defRPr/>
            </a:pPr>
            <a:r>
              <a:rPr lang="el-GR" dirty="0"/>
              <a:t>Βλέννα </a:t>
            </a:r>
          </a:p>
          <a:p>
            <a:pPr>
              <a:defRPr/>
            </a:pPr>
            <a:r>
              <a:rPr lang="el-GR" dirty="0"/>
              <a:t>Πεψίνη</a:t>
            </a:r>
          </a:p>
          <a:p>
            <a:pPr>
              <a:defRPr/>
            </a:pPr>
            <a:r>
              <a:rPr lang="el-GR" dirty="0" smtClean="0"/>
              <a:t>Γαστρική </a:t>
            </a:r>
            <a:r>
              <a:rPr lang="el-GR" dirty="0"/>
              <a:t>λιπάση</a:t>
            </a:r>
          </a:p>
          <a:p>
            <a:pPr>
              <a:defRPr/>
            </a:pPr>
            <a:r>
              <a:rPr lang="el-GR" dirty="0"/>
              <a:t>Ε</a:t>
            </a:r>
            <a:r>
              <a:rPr lang="el-GR" dirty="0" smtClean="0"/>
              <a:t>νδογενής </a:t>
            </a:r>
            <a:r>
              <a:rPr lang="el-GR" dirty="0"/>
              <a:t>παράγοντας,</a:t>
            </a:r>
          </a:p>
          <a:p>
            <a:pPr>
              <a:defRPr/>
            </a:pPr>
            <a:r>
              <a:rPr lang="el-GR" dirty="0" err="1"/>
              <a:t>Γ</a:t>
            </a:r>
            <a:r>
              <a:rPr lang="el-GR" dirty="0" err="1" smtClean="0"/>
              <a:t>αστροφερίνη</a:t>
            </a:r>
            <a:endParaRPr lang="el-GR" dirty="0"/>
          </a:p>
          <a:p>
            <a:endParaRPr lang="en-US" dirty="0"/>
          </a:p>
        </p:txBody>
      </p:sp>
    </p:spTree>
    <p:extLst>
      <p:ext uri="{BB962C8B-B14F-4D97-AF65-F5344CB8AC3E}">
        <p14:creationId xmlns:p14="http://schemas.microsoft.com/office/powerpoint/2010/main" val="4043016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Εικόνα 6. Στομάχι&#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556" y="1295882"/>
            <a:ext cx="5431971" cy="4498872"/>
          </a:xfrm>
          <a:prstGeom prst="rect">
            <a:avLst/>
          </a:prstGeom>
          <a:effectLst/>
        </p:spPr>
      </p:pic>
      <p:sp>
        <p:nvSpPr>
          <p:cNvPr id="3" name="Ορθογώνιο 2"/>
          <p:cNvSpPr/>
          <p:nvPr/>
        </p:nvSpPr>
        <p:spPr>
          <a:xfrm>
            <a:off x="3289467" y="6054317"/>
            <a:ext cx="3076498" cy="369332"/>
          </a:xfrm>
          <a:prstGeom prst="rect">
            <a:avLst/>
          </a:prstGeom>
        </p:spPr>
        <p:txBody>
          <a:bodyPr wrap="square">
            <a:spAutoFit/>
          </a:bodyPr>
          <a:lstStyle/>
          <a:p>
            <a:r>
              <a:rPr lang="el-GR" b="1" dirty="0" smtClean="0">
                <a:solidFill>
                  <a:srgbClr val="000000"/>
                </a:solidFill>
              </a:rPr>
              <a:t>Εικόνα 6. </a:t>
            </a:r>
            <a:r>
              <a:rPr lang="el-GR" dirty="0" smtClean="0">
                <a:solidFill>
                  <a:srgbClr val="000000"/>
                </a:solidFill>
              </a:rPr>
              <a:t>Στομάχι</a:t>
            </a:r>
            <a:endParaRPr lang="el-GR" dirty="0">
              <a:solidFill>
                <a:srgbClr val="000000"/>
              </a:solidFill>
            </a:endParaRPr>
          </a:p>
        </p:txBody>
      </p:sp>
      <p:sp>
        <p:nvSpPr>
          <p:cNvPr id="2" name="Τίτλος 1"/>
          <p:cNvSpPr>
            <a:spLocks noGrp="1"/>
          </p:cNvSpPr>
          <p:nvPr>
            <p:ph type="title"/>
          </p:nvPr>
        </p:nvSpPr>
        <p:spPr>
          <a:xfrm>
            <a:off x="500742" y="83979"/>
            <a:ext cx="8229600" cy="952341"/>
          </a:xfrm>
        </p:spPr>
        <p:txBody>
          <a:bodyPr>
            <a:normAutofit/>
          </a:bodyPr>
          <a:lstStyle/>
          <a:p>
            <a:r>
              <a:rPr lang="el-GR" b="1" dirty="0"/>
              <a:t>Πέψη στο Στομάχι </a:t>
            </a:r>
            <a:r>
              <a:rPr lang="el-GR" b="1" dirty="0" smtClean="0"/>
              <a:t>2/5</a:t>
            </a:r>
            <a:endParaRPr lang="el-GR" dirty="0"/>
          </a:p>
        </p:txBody>
      </p:sp>
    </p:spTree>
    <p:extLst>
      <p:ext uri="{BB962C8B-B14F-4D97-AF65-F5344CB8AC3E}">
        <p14:creationId xmlns:p14="http://schemas.microsoft.com/office/powerpoint/2010/main" val="4331075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Εικόνα 7. Στομάχι&#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188" y="1577536"/>
            <a:ext cx="5509623" cy="4132217"/>
          </a:xfrm>
          <a:prstGeom prst="rect">
            <a:avLst/>
          </a:prstGeom>
        </p:spPr>
      </p:pic>
      <p:sp>
        <p:nvSpPr>
          <p:cNvPr id="3" name="Ορθογώνιο 2"/>
          <p:cNvSpPr/>
          <p:nvPr/>
        </p:nvSpPr>
        <p:spPr>
          <a:xfrm>
            <a:off x="3289467" y="5869651"/>
            <a:ext cx="3076498" cy="369332"/>
          </a:xfrm>
          <a:prstGeom prst="rect">
            <a:avLst/>
          </a:prstGeom>
        </p:spPr>
        <p:txBody>
          <a:bodyPr wrap="square">
            <a:spAutoFit/>
          </a:bodyPr>
          <a:lstStyle/>
          <a:p>
            <a:r>
              <a:rPr lang="el-GR" b="1" dirty="0" smtClean="0">
                <a:solidFill>
                  <a:srgbClr val="000000"/>
                </a:solidFill>
              </a:rPr>
              <a:t>Εικόνα 7. </a:t>
            </a:r>
            <a:r>
              <a:rPr lang="el-GR" dirty="0" smtClean="0">
                <a:solidFill>
                  <a:srgbClr val="000000"/>
                </a:solidFill>
              </a:rPr>
              <a:t>Στομάχι</a:t>
            </a:r>
            <a:endParaRPr lang="el-GR" dirty="0">
              <a:solidFill>
                <a:srgbClr val="000000"/>
              </a:solidFill>
            </a:endParaRPr>
          </a:p>
        </p:txBody>
      </p:sp>
      <p:sp>
        <p:nvSpPr>
          <p:cNvPr id="6" name="Τίτλος 5"/>
          <p:cNvSpPr>
            <a:spLocks noGrp="1"/>
          </p:cNvSpPr>
          <p:nvPr>
            <p:ph type="title"/>
          </p:nvPr>
        </p:nvSpPr>
        <p:spPr/>
        <p:txBody>
          <a:bodyPr>
            <a:normAutofit/>
          </a:bodyPr>
          <a:lstStyle/>
          <a:p>
            <a:r>
              <a:rPr lang="el-GR" b="1" dirty="0">
                <a:solidFill>
                  <a:srgbClr val="0070C0"/>
                </a:solidFill>
              </a:rPr>
              <a:t>Πέψη στο Στομάχι </a:t>
            </a:r>
            <a:r>
              <a:rPr lang="el-GR" b="1" dirty="0" smtClean="0">
                <a:solidFill>
                  <a:srgbClr val="0070C0"/>
                </a:solidFill>
              </a:rPr>
              <a:t>3/5</a:t>
            </a:r>
            <a:endParaRPr lang="el-GR" dirty="0">
              <a:solidFill>
                <a:srgbClr val="0070C0"/>
              </a:solidFill>
            </a:endParaRPr>
          </a:p>
        </p:txBody>
      </p:sp>
    </p:spTree>
    <p:extLst>
      <p:ext uri="{BB962C8B-B14F-4D97-AF65-F5344CB8AC3E}">
        <p14:creationId xmlns:p14="http://schemas.microsoft.com/office/powerpoint/2010/main" val="22981293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Εικόνα 8. Στομάχι&#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519" y="1261994"/>
            <a:ext cx="6479781" cy="4365566"/>
          </a:xfrm>
          <a:prstGeom prst="rect">
            <a:avLst/>
          </a:prstGeom>
        </p:spPr>
      </p:pic>
      <p:sp>
        <p:nvSpPr>
          <p:cNvPr id="4" name="Ορθογώνιο 3"/>
          <p:cNvSpPr/>
          <p:nvPr/>
        </p:nvSpPr>
        <p:spPr>
          <a:xfrm>
            <a:off x="3289467" y="5869651"/>
            <a:ext cx="3076498" cy="369332"/>
          </a:xfrm>
          <a:prstGeom prst="rect">
            <a:avLst/>
          </a:prstGeom>
        </p:spPr>
        <p:txBody>
          <a:bodyPr wrap="square">
            <a:spAutoFit/>
          </a:bodyPr>
          <a:lstStyle/>
          <a:p>
            <a:r>
              <a:rPr lang="el-GR" b="1" dirty="0" smtClean="0">
                <a:solidFill>
                  <a:srgbClr val="000000"/>
                </a:solidFill>
              </a:rPr>
              <a:t>Εικόνα 8. </a:t>
            </a:r>
            <a:r>
              <a:rPr lang="el-GR" dirty="0" smtClean="0">
                <a:solidFill>
                  <a:srgbClr val="000000"/>
                </a:solidFill>
              </a:rPr>
              <a:t>Στομάχι</a:t>
            </a:r>
            <a:endParaRPr lang="el-GR" dirty="0">
              <a:solidFill>
                <a:srgbClr val="000000"/>
              </a:solidFill>
            </a:endParaRPr>
          </a:p>
        </p:txBody>
      </p:sp>
      <p:sp>
        <p:nvSpPr>
          <p:cNvPr id="6" name="Τίτλος 5"/>
          <p:cNvSpPr>
            <a:spLocks noGrp="1"/>
          </p:cNvSpPr>
          <p:nvPr>
            <p:ph type="title"/>
          </p:nvPr>
        </p:nvSpPr>
        <p:spPr/>
        <p:txBody>
          <a:bodyPr>
            <a:normAutofit/>
          </a:bodyPr>
          <a:lstStyle/>
          <a:p>
            <a:r>
              <a:rPr lang="el-GR" b="1" dirty="0"/>
              <a:t>Πέψη στο Στομάχι </a:t>
            </a:r>
            <a:r>
              <a:rPr lang="el-GR" b="1" dirty="0" smtClean="0"/>
              <a:t>4/5</a:t>
            </a:r>
            <a:endParaRPr lang="el-GR" dirty="0"/>
          </a:p>
        </p:txBody>
      </p:sp>
    </p:spTree>
    <p:extLst>
      <p:ext uri="{BB962C8B-B14F-4D97-AF65-F5344CB8AC3E}">
        <p14:creationId xmlns:p14="http://schemas.microsoft.com/office/powerpoint/2010/main" val="24029847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t>Πέψη στο Στομάχι 5/5</a:t>
            </a:r>
            <a:endParaRPr lang="en-US" b="1" dirty="0"/>
          </a:p>
        </p:txBody>
      </p:sp>
      <p:sp>
        <p:nvSpPr>
          <p:cNvPr id="3" name="Content Placeholder 2"/>
          <p:cNvSpPr>
            <a:spLocks noGrp="1"/>
          </p:cNvSpPr>
          <p:nvPr>
            <p:ph idx="1"/>
          </p:nvPr>
        </p:nvSpPr>
        <p:spPr/>
        <p:txBody>
          <a:bodyPr>
            <a:normAutofit/>
          </a:bodyPr>
          <a:lstStyle/>
          <a:p>
            <a:r>
              <a:rPr lang="el-GR" b="1" dirty="0"/>
              <a:t>Μηχανική πέψη</a:t>
            </a:r>
            <a:r>
              <a:rPr lang="el-GR" dirty="0"/>
              <a:t>: περισταλτικές κινήσεις, γαστρικό υγρό </a:t>
            </a:r>
            <a:r>
              <a:rPr lang="el-GR" dirty="0">
                <a:latin typeface="Calibri" pitchFamily="34" charset="0"/>
              </a:rPr>
              <a:t>→ </a:t>
            </a:r>
            <a:r>
              <a:rPr lang="el-GR" dirty="0" smtClean="0">
                <a:latin typeface="Calibri" pitchFamily="34" charset="0"/>
              </a:rPr>
              <a:t>χυλός</a:t>
            </a:r>
            <a:endParaRPr lang="el-GR" dirty="0">
              <a:latin typeface="Calibri" pitchFamily="34" charset="0"/>
            </a:endParaRPr>
          </a:p>
          <a:p>
            <a:r>
              <a:rPr lang="el-GR" dirty="0">
                <a:latin typeface="Calibri" pitchFamily="34" charset="0"/>
              </a:rPr>
              <a:t>Παραμονή 1-5 ώρες</a:t>
            </a:r>
          </a:p>
          <a:p>
            <a:r>
              <a:rPr lang="el-GR" b="1" dirty="0">
                <a:latin typeface="Calibri" pitchFamily="34" charset="0"/>
              </a:rPr>
              <a:t>Χημική πέψη</a:t>
            </a:r>
            <a:r>
              <a:rPr lang="el-GR" dirty="0">
                <a:latin typeface="Calibri" pitchFamily="34" charset="0"/>
              </a:rPr>
              <a:t>: </a:t>
            </a:r>
            <a:r>
              <a:rPr lang="el-GR" b="1" dirty="0">
                <a:latin typeface="Calibri" pitchFamily="34" charset="0"/>
              </a:rPr>
              <a:t>ατελής πέψη πρωτεϊνών</a:t>
            </a:r>
            <a:r>
              <a:rPr lang="el-GR" dirty="0">
                <a:latin typeface="Calibri" pitchFamily="34" charset="0"/>
              </a:rPr>
              <a:t> (πολυπεπτίδια), </a:t>
            </a:r>
            <a:r>
              <a:rPr lang="el-GR" b="1" dirty="0">
                <a:latin typeface="Calibri" pitchFamily="34" charset="0"/>
              </a:rPr>
              <a:t>μικρή </a:t>
            </a:r>
            <a:r>
              <a:rPr lang="el-GR" b="1" dirty="0" smtClean="0">
                <a:latin typeface="Calibri" pitchFamily="34" charset="0"/>
              </a:rPr>
              <a:t>πέ</a:t>
            </a:r>
            <a:r>
              <a:rPr lang="el-GR" b="1" dirty="0">
                <a:latin typeface="Arial" charset="0"/>
              </a:rPr>
              <a:t>ψ</a:t>
            </a:r>
            <a:r>
              <a:rPr lang="el-GR" b="1" dirty="0" smtClean="0">
                <a:latin typeface="Calibri" pitchFamily="34" charset="0"/>
              </a:rPr>
              <a:t>η </a:t>
            </a:r>
            <a:r>
              <a:rPr lang="el-GR" b="1" dirty="0">
                <a:latin typeface="Calibri" pitchFamily="34" charset="0"/>
              </a:rPr>
              <a:t>σακχαρόζης και λίπους. </a:t>
            </a:r>
          </a:p>
          <a:p>
            <a:r>
              <a:rPr lang="el-GR" b="1" dirty="0">
                <a:latin typeface="Calibri" pitchFamily="34" charset="0"/>
              </a:rPr>
              <a:t>Συνέχιση διάσπασης </a:t>
            </a:r>
            <a:r>
              <a:rPr lang="el-GR" b="1" dirty="0" smtClean="0">
                <a:latin typeface="Calibri" pitchFamily="34" charset="0"/>
              </a:rPr>
              <a:t>αμύλου</a:t>
            </a:r>
            <a:endParaRPr lang="en-US" dirty="0"/>
          </a:p>
        </p:txBody>
      </p:sp>
    </p:spTree>
    <p:extLst>
      <p:ext uri="{BB962C8B-B14F-4D97-AF65-F5344CB8AC3E}">
        <p14:creationId xmlns:p14="http://schemas.microsoft.com/office/powerpoint/2010/main" val="2401715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Εικόνα 9. Λεπτό και παχύ έντερο&#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6770" y="1289232"/>
            <a:ext cx="5613401" cy="4533900"/>
          </a:xfrm>
          <a:prstGeom prst="rect">
            <a:avLst/>
          </a:prstGeom>
        </p:spPr>
      </p:pic>
      <p:sp>
        <p:nvSpPr>
          <p:cNvPr id="2" name="Τίτλος 1"/>
          <p:cNvSpPr>
            <a:spLocks noGrp="1"/>
          </p:cNvSpPr>
          <p:nvPr>
            <p:ph type="title"/>
          </p:nvPr>
        </p:nvSpPr>
        <p:spPr>
          <a:xfrm>
            <a:off x="457200" y="146232"/>
            <a:ext cx="8229600" cy="1143000"/>
          </a:xfrm>
        </p:spPr>
        <p:txBody>
          <a:bodyPr/>
          <a:lstStyle/>
          <a:p>
            <a:r>
              <a:rPr lang="el-GR" b="1" dirty="0" smtClean="0"/>
              <a:t>Λεπτό και Παχύ έντερο 1/2</a:t>
            </a:r>
            <a:endParaRPr lang="el-GR" b="1" dirty="0"/>
          </a:p>
        </p:txBody>
      </p:sp>
      <p:sp>
        <p:nvSpPr>
          <p:cNvPr id="6" name="Ορθογώνιο 5"/>
          <p:cNvSpPr/>
          <p:nvPr/>
        </p:nvSpPr>
        <p:spPr>
          <a:xfrm>
            <a:off x="2765333" y="5948827"/>
            <a:ext cx="3936274" cy="369332"/>
          </a:xfrm>
          <a:prstGeom prst="rect">
            <a:avLst/>
          </a:prstGeom>
        </p:spPr>
        <p:txBody>
          <a:bodyPr wrap="square">
            <a:spAutoFit/>
          </a:bodyPr>
          <a:lstStyle/>
          <a:p>
            <a:r>
              <a:rPr lang="el-GR" b="1" dirty="0" smtClean="0">
                <a:solidFill>
                  <a:srgbClr val="000000"/>
                </a:solidFill>
              </a:rPr>
              <a:t>Εικόνα 9. </a:t>
            </a:r>
            <a:r>
              <a:rPr lang="el-GR" dirty="0" smtClean="0">
                <a:solidFill>
                  <a:srgbClr val="000000"/>
                </a:solidFill>
              </a:rPr>
              <a:t>Λεπτό και παχύ έντερο</a:t>
            </a:r>
            <a:endParaRPr lang="el-GR" dirty="0">
              <a:solidFill>
                <a:srgbClr val="000000"/>
              </a:solidFill>
            </a:endParaRPr>
          </a:p>
        </p:txBody>
      </p:sp>
    </p:spTree>
    <p:extLst>
      <p:ext uri="{BB962C8B-B14F-4D97-AF65-F5344CB8AC3E}">
        <p14:creationId xmlns:p14="http://schemas.microsoft.com/office/powerpoint/2010/main" val="33404652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Εικόνα 10. Λεπτό και παχύ έντερο&#10;"/>
          <p:cNvPicPr>
            <a:picLocks noChangeAspect="1"/>
          </p:cNvPicPr>
          <p:nvPr/>
        </p:nvPicPr>
        <p:blipFill rotWithShape="1">
          <a:blip r:embed="rId2">
            <a:extLst>
              <a:ext uri="{28A0092B-C50C-407E-A947-70E740481C1C}">
                <a14:useLocalDpi xmlns:a14="http://schemas.microsoft.com/office/drawing/2010/main" val="0"/>
              </a:ext>
            </a:extLst>
          </a:blip>
          <a:srcRect l="-1486" t="-2518" r="-1486" b="-2518"/>
          <a:stretch/>
        </p:blipFill>
        <p:spPr>
          <a:xfrm rot="5400000">
            <a:off x="2199773" y="1317741"/>
            <a:ext cx="4631243" cy="4519749"/>
          </a:xfrm>
          <a:prstGeom prst="rect">
            <a:avLst/>
          </a:prstGeom>
          <a:scene3d>
            <a:camera prst="orthographicFront"/>
            <a:lightRig rig="threePt" dir="t"/>
          </a:scene3d>
          <a:sp3d>
            <a:bevelT w="38100"/>
            <a:bevelB w="38100"/>
          </a:sp3d>
        </p:spPr>
      </p:pic>
      <p:sp>
        <p:nvSpPr>
          <p:cNvPr id="4" name="Ορθογώνιο 3"/>
          <p:cNvSpPr/>
          <p:nvPr/>
        </p:nvSpPr>
        <p:spPr>
          <a:xfrm>
            <a:off x="2765333" y="5948827"/>
            <a:ext cx="3936274" cy="369332"/>
          </a:xfrm>
          <a:prstGeom prst="rect">
            <a:avLst/>
          </a:prstGeom>
        </p:spPr>
        <p:txBody>
          <a:bodyPr wrap="square">
            <a:spAutoFit/>
          </a:bodyPr>
          <a:lstStyle/>
          <a:p>
            <a:r>
              <a:rPr lang="el-GR" b="1" dirty="0" smtClean="0">
                <a:solidFill>
                  <a:srgbClr val="000000"/>
                </a:solidFill>
              </a:rPr>
              <a:t>Εικόνα 10. </a:t>
            </a:r>
            <a:r>
              <a:rPr lang="el-GR" dirty="0" smtClean="0">
                <a:solidFill>
                  <a:srgbClr val="000000"/>
                </a:solidFill>
              </a:rPr>
              <a:t>Λεπτό και παχύ έντερο</a:t>
            </a:r>
            <a:endParaRPr lang="el-GR" dirty="0">
              <a:solidFill>
                <a:srgbClr val="000000"/>
              </a:solidFill>
            </a:endParaRPr>
          </a:p>
        </p:txBody>
      </p:sp>
      <p:sp>
        <p:nvSpPr>
          <p:cNvPr id="6" name="Τίτλος 5"/>
          <p:cNvSpPr>
            <a:spLocks noGrp="1"/>
          </p:cNvSpPr>
          <p:nvPr>
            <p:ph type="title"/>
          </p:nvPr>
        </p:nvSpPr>
        <p:spPr/>
        <p:txBody>
          <a:bodyPr>
            <a:normAutofit/>
          </a:bodyPr>
          <a:lstStyle/>
          <a:p>
            <a:r>
              <a:rPr lang="el-GR" b="1" dirty="0"/>
              <a:t>Λεπτό και Παχύ έντερο </a:t>
            </a:r>
            <a:r>
              <a:rPr lang="el-GR" b="1" dirty="0" smtClean="0"/>
              <a:t>2/2</a:t>
            </a:r>
            <a:endParaRPr lang="el-GR" dirty="0"/>
          </a:p>
        </p:txBody>
      </p:sp>
    </p:spTree>
    <p:extLst>
      <p:ext uri="{BB962C8B-B14F-4D97-AF65-F5344CB8AC3E}">
        <p14:creationId xmlns:p14="http://schemas.microsoft.com/office/powerpoint/2010/main" val="25707486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b="1" dirty="0" smtClean="0"/>
              <a:t>Πέψη στο 12δάκτυλο  1/6</a:t>
            </a:r>
            <a:endParaRPr lang="en-US" b="1" dirty="0"/>
          </a:p>
        </p:txBody>
      </p:sp>
      <p:sp>
        <p:nvSpPr>
          <p:cNvPr id="5" name="Content Placeholder 4"/>
          <p:cNvSpPr>
            <a:spLocks noGrp="1"/>
          </p:cNvSpPr>
          <p:nvPr>
            <p:ph idx="1"/>
          </p:nvPr>
        </p:nvSpPr>
        <p:spPr/>
        <p:txBody>
          <a:bodyPr>
            <a:normAutofit/>
          </a:bodyPr>
          <a:lstStyle/>
          <a:p>
            <a:pPr marL="0" indent="0">
              <a:buNone/>
              <a:defRPr/>
            </a:pPr>
            <a:r>
              <a:rPr lang="el-GR" dirty="0" smtClean="0"/>
              <a:t>Κύρια </a:t>
            </a:r>
            <a:r>
              <a:rPr lang="el-GR" dirty="0"/>
              <a:t>φάση χημικής διάσπασης των σύνθετων </a:t>
            </a:r>
            <a:r>
              <a:rPr lang="el-GR" dirty="0" smtClean="0"/>
              <a:t>ενώσεων (πρωτεϊνών, υδατανθράκων, λιπών).</a:t>
            </a:r>
            <a:endParaRPr lang="el-GR" dirty="0"/>
          </a:p>
          <a:p>
            <a:pPr marL="0" indent="0">
              <a:buNone/>
              <a:defRPr/>
            </a:pPr>
            <a:r>
              <a:rPr lang="el-GR" b="1" dirty="0" smtClean="0"/>
              <a:t>Α) Χολή</a:t>
            </a:r>
            <a:r>
              <a:rPr lang="el-GR" b="1" dirty="0"/>
              <a:t>: </a:t>
            </a:r>
            <a:endParaRPr lang="el-GR" b="1" dirty="0" smtClean="0"/>
          </a:p>
          <a:p>
            <a:pPr>
              <a:defRPr/>
            </a:pPr>
            <a:r>
              <a:rPr lang="el-GR" dirty="0"/>
              <a:t>Κ</a:t>
            </a:r>
            <a:r>
              <a:rPr lang="el-GR" dirty="0" smtClean="0"/>
              <a:t>ιτρινοπράσινο </a:t>
            </a:r>
            <a:r>
              <a:rPr lang="el-GR" dirty="0"/>
              <a:t>υγρό, ελαφρά αλκαλικό</a:t>
            </a:r>
          </a:p>
          <a:p>
            <a:pPr>
              <a:defRPr/>
            </a:pPr>
            <a:r>
              <a:rPr lang="el-GR" dirty="0"/>
              <a:t>Παράγεται από ηπατοκύτταρα ολο το 24ωρο</a:t>
            </a:r>
          </a:p>
          <a:p>
            <a:pPr>
              <a:defRPr/>
            </a:pPr>
            <a:r>
              <a:rPr lang="el-GR" dirty="0"/>
              <a:t>Ημερήσια παραγωγή περίπου 0,5-1</a:t>
            </a:r>
            <a:r>
              <a:rPr lang="en-US" dirty="0"/>
              <a:t> </a:t>
            </a:r>
            <a:r>
              <a:rPr lang="en-US" dirty="0" err="1"/>
              <a:t>lt</a:t>
            </a:r>
            <a:endParaRPr lang="el-GR" dirty="0"/>
          </a:p>
          <a:p>
            <a:pPr>
              <a:defRPr/>
            </a:pPr>
            <a:r>
              <a:rPr lang="el-GR" dirty="0"/>
              <a:t>Χολικά άλατα: γαλακτοματοποίηση λίπους</a:t>
            </a:r>
          </a:p>
          <a:p>
            <a:endParaRPr lang="en-US" dirty="0"/>
          </a:p>
        </p:txBody>
      </p:sp>
    </p:spTree>
    <p:extLst>
      <p:ext uri="{BB962C8B-B14F-4D97-AF65-F5344CB8AC3E}">
        <p14:creationId xmlns:p14="http://schemas.microsoft.com/office/powerpoint/2010/main" val="36471384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338829"/>
            <a:ext cx="8229600" cy="1143000"/>
          </a:xfrm>
        </p:spPr>
        <p:txBody>
          <a:bodyPr/>
          <a:lstStyle/>
          <a:p>
            <a:r>
              <a:rPr lang="el-GR" sz="5400" b="1" dirty="0" smtClean="0">
                <a:solidFill>
                  <a:srgbClr val="0070C0"/>
                </a:solidFill>
              </a:rPr>
              <a:t>ΔΙΑΤΡΟΦΗ</a:t>
            </a:r>
            <a:endParaRPr lang="el-GR" sz="5400" b="1" dirty="0">
              <a:solidFill>
                <a:srgbClr val="0070C0"/>
              </a:solidFill>
            </a:endParaRPr>
          </a:p>
        </p:txBody>
      </p:sp>
    </p:spTree>
    <p:extLst>
      <p:ext uri="{BB962C8B-B14F-4D97-AF65-F5344CB8AC3E}">
        <p14:creationId xmlns:p14="http://schemas.microsoft.com/office/powerpoint/2010/main" val="1534632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Εικόνα 11. Συκώτι&#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057" y="1449158"/>
            <a:ext cx="4963885" cy="3722914"/>
          </a:xfrm>
          <a:prstGeom prst="rect">
            <a:avLst/>
          </a:prstGeom>
        </p:spPr>
      </p:pic>
      <p:sp>
        <p:nvSpPr>
          <p:cNvPr id="5" name="Ορθογώνιο 4"/>
          <p:cNvSpPr/>
          <p:nvPr/>
        </p:nvSpPr>
        <p:spPr>
          <a:xfrm>
            <a:off x="3706894" y="5764161"/>
            <a:ext cx="2023950" cy="369332"/>
          </a:xfrm>
          <a:prstGeom prst="rect">
            <a:avLst/>
          </a:prstGeom>
        </p:spPr>
        <p:txBody>
          <a:bodyPr wrap="square">
            <a:spAutoFit/>
          </a:bodyPr>
          <a:lstStyle/>
          <a:p>
            <a:r>
              <a:rPr lang="el-GR" b="1" dirty="0" smtClean="0">
                <a:solidFill>
                  <a:srgbClr val="000000"/>
                </a:solidFill>
              </a:rPr>
              <a:t>Εικόνα 11. </a:t>
            </a:r>
            <a:r>
              <a:rPr lang="el-GR" dirty="0" smtClean="0">
                <a:solidFill>
                  <a:srgbClr val="000000"/>
                </a:solidFill>
              </a:rPr>
              <a:t>Συκώτι</a:t>
            </a:r>
            <a:endParaRPr lang="el-GR" dirty="0">
              <a:solidFill>
                <a:srgbClr val="000000"/>
              </a:solidFill>
            </a:endParaRPr>
          </a:p>
        </p:txBody>
      </p:sp>
      <p:sp>
        <p:nvSpPr>
          <p:cNvPr id="2" name="Τίτλος 1"/>
          <p:cNvSpPr>
            <a:spLocks noGrp="1"/>
          </p:cNvSpPr>
          <p:nvPr>
            <p:ph type="title"/>
          </p:nvPr>
        </p:nvSpPr>
        <p:spPr/>
        <p:txBody>
          <a:bodyPr>
            <a:normAutofit/>
          </a:bodyPr>
          <a:lstStyle/>
          <a:p>
            <a:r>
              <a:rPr lang="el-GR" b="1" dirty="0"/>
              <a:t>Πέψη στο 12δάκτυλο  </a:t>
            </a:r>
            <a:r>
              <a:rPr lang="el-GR" b="1" dirty="0" smtClean="0"/>
              <a:t>2/6</a:t>
            </a:r>
            <a:endParaRPr lang="el-GR" dirty="0"/>
          </a:p>
        </p:txBody>
      </p:sp>
    </p:spTree>
    <p:extLst>
      <p:ext uri="{BB962C8B-B14F-4D97-AF65-F5344CB8AC3E}">
        <p14:creationId xmlns:p14="http://schemas.microsoft.com/office/powerpoint/2010/main" val="11273513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Εικόνα 12. Συκώτι&#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537" y="1499119"/>
            <a:ext cx="4985658" cy="3739244"/>
          </a:xfrm>
          <a:prstGeom prst="rect">
            <a:avLst/>
          </a:prstGeom>
        </p:spPr>
      </p:pic>
      <p:sp>
        <p:nvSpPr>
          <p:cNvPr id="4" name="Ορθογώνιο 3"/>
          <p:cNvSpPr/>
          <p:nvPr/>
        </p:nvSpPr>
        <p:spPr>
          <a:xfrm>
            <a:off x="3587185" y="5764161"/>
            <a:ext cx="1969629" cy="369332"/>
          </a:xfrm>
          <a:prstGeom prst="rect">
            <a:avLst/>
          </a:prstGeom>
        </p:spPr>
        <p:txBody>
          <a:bodyPr wrap="square">
            <a:spAutoFit/>
          </a:bodyPr>
          <a:lstStyle/>
          <a:p>
            <a:r>
              <a:rPr lang="el-GR" b="1" dirty="0" smtClean="0">
                <a:solidFill>
                  <a:srgbClr val="000000"/>
                </a:solidFill>
              </a:rPr>
              <a:t>Εικόνα 12. </a:t>
            </a:r>
            <a:r>
              <a:rPr lang="el-GR" dirty="0" smtClean="0">
                <a:solidFill>
                  <a:srgbClr val="000000"/>
                </a:solidFill>
              </a:rPr>
              <a:t>Συκώτι</a:t>
            </a:r>
            <a:endParaRPr lang="el-GR" dirty="0">
              <a:solidFill>
                <a:srgbClr val="000000"/>
              </a:solidFill>
            </a:endParaRPr>
          </a:p>
        </p:txBody>
      </p:sp>
      <p:sp>
        <p:nvSpPr>
          <p:cNvPr id="5" name="Τίτλος 4"/>
          <p:cNvSpPr>
            <a:spLocks noGrp="1"/>
          </p:cNvSpPr>
          <p:nvPr>
            <p:ph type="title"/>
          </p:nvPr>
        </p:nvSpPr>
        <p:spPr/>
        <p:txBody>
          <a:bodyPr>
            <a:normAutofit/>
          </a:bodyPr>
          <a:lstStyle/>
          <a:p>
            <a:r>
              <a:rPr lang="el-GR" b="1" dirty="0"/>
              <a:t>Πέψη στο 12δάκτυλο  </a:t>
            </a:r>
            <a:r>
              <a:rPr lang="el-GR" b="1" dirty="0" smtClean="0"/>
              <a:t>3/6</a:t>
            </a:r>
            <a:endParaRPr lang="el-GR" dirty="0"/>
          </a:p>
        </p:txBody>
      </p:sp>
    </p:spTree>
    <p:extLst>
      <p:ext uri="{BB962C8B-B14F-4D97-AF65-F5344CB8AC3E}">
        <p14:creationId xmlns:p14="http://schemas.microsoft.com/office/powerpoint/2010/main" val="19648774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t>Πέψη στο 12δάκτυλο 4/6</a:t>
            </a:r>
            <a:endParaRPr lang="en-US" b="1" dirty="0"/>
          </a:p>
        </p:txBody>
      </p:sp>
      <p:sp>
        <p:nvSpPr>
          <p:cNvPr id="3" name="Content Placeholder 2"/>
          <p:cNvSpPr>
            <a:spLocks noGrp="1"/>
          </p:cNvSpPr>
          <p:nvPr>
            <p:ph idx="1"/>
          </p:nvPr>
        </p:nvSpPr>
        <p:spPr/>
        <p:txBody>
          <a:bodyPr>
            <a:normAutofit/>
          </a:bodyPr>
          <a:lstStyle/>
          <a:p>
            <a:pPr marL="0" indent="0">
              <a:buNone/>
              <a:defRPr/>
            </a:pPr>
            <a:r>
              <a:rPr lang="el-GR" b="1" dirty="0" smtClean="0"/>
              <a:t>Β) Παγκρεατικό </a:t>
            </a:r>
            <a:r>
              <a:rPr lang="el-GR" b="1" dirty="0"/>
              <a:t>υγρό</a:t>
            </a:r>
            <a:r>
              <a:rPr lang="el-GR" dirty="0"/>
              <a:t>: άχρωμο, άοσμο, αλκαλικής αντίδρασης</a:t>
            </a:r>
          </a:p>
          <a:p>
            <a:pPr>
              <a:defRPr/>
            </a:pPr>
            <a:r>
              <a:rPr lang="el-GR" dirty="0"/>
              <a:t>1,5</a:t>
            </a:r>
            <a:r>
              <a:rPr lang="en-US" dirty="0" err="1"/>
              <a:t>lt</a:t>
            </a:r>
            <a:r>
              <a:rPr lang="el-GR" dirty="0"/>
              <a:t> την ημέρα</a:t>
            </a:r>
          </a:p>
          <a:p>
            <a:pPr>
              <a:defRPr/>
            </a:pPr>
            <a:r>
              <a:rPr lang="el-GR" dirty="0" err="1" smtClean="0"/>
              <a:t>Αμυλάση</a:t>
            </a:r>
            <a:r>
              <a:rPr lang="el-GR" dirty="0"/>
              <a:t>: διασπά το άμυλο σε μαλτόζη</a:t>
            </a:r>
          </a:p>
          <a:p>
            <a:pPr>
              <a:defRPr/>
            </a:pPr>
            <a:r>
              <a:rPr lang="el-GR" dirty="0"/>
              <a:t>Μαλτάση: διασπά τη μαλτόζη σε 2 μόρια γλυκόζης</a:t>
            </a:r>
          </a:p>
          <a:p>
            <a:endParaRPr lang="en-US" dirty="0"/>
          </a:p>
        </p:txBody>
      </p:sp>
    </p:spTree>
    <p:extLst>
      <p:ext uri="{BB962C8B-B14F-4D97-AF65-F5344CB8AC3E}">
        <p14:creationId xmlns:p14="http://schemas.microsoft.com/office/powerpoint/2010/main" val="26910966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Εικόνα 13. Πέψη&#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297" y="1417638"/>
            <a:ext cx="5857980" cy="4261273"/>
          </a:xfrm>
          <a:prstGeom prst="rect">
            <a:avLst/>
          </a:prstGeom>
        </p:spPr>
      </p:pic>
      <p:sp>
        <p:nvSpPr>
          <p:cNvPr id="7" name="Ορθογώνιο 6"/>
          <p:cNvSpPr/>
          <p:nvPr/>
        </p:nvSpPr>
        <p:spPr>
          <a:xfrm>
            <a:off x="2685149" y="6027204"/>
            <a:ext cx="4360909" cy="369332"/>
          </a:xfrm>
          <a:prstGeom prst="rect">
            <a:avLst/>
          </a:prstGeom>
        </p:spPr>
        <p:txBody>
          <a:bodyPr wrap="square">
            <a:spAutoFit/>
          </a:bodyPr>
          <a:lstStyle/>
          <a:p>
            <a:r>
              <a:rPr lang="el-GR" b="1" dirty="0" smtClean="0">
                <a:solidFill>
                  <a:srgbClr val="000000"/>
                </a:solidFill>
              </a:rPr>
              <a:t>Εικόνα 13.</a:t>
            </a:r>
            <a:r>
              <a:rPr lang="en-US" b="1" dirty="0" smtClean="0">
                <a:solidFill>
                  <a:srgbClr val="000000"/>
                </a:solidFill>
              </a:rPr>
              <a:t> </a:t>
            </a:r>
            <a:r>
              <a:rPr lang="el-GR" b="1" dirty="0" smtClean="0">
                <a:solidFill>
                  <a:srgbClr val="000000"/>
                </a:solidFill>
              </a:rPr>
              <a:t>Πάγκρεας &amp; Χοληδόχος Πόρος</a:t>
            </a:r>
            <a:endParaRPr lang="el-GR" dirty="0">
              <a:solidFill>
                <a:srgbClr val="000000"/>
              </a:solidFill>
            </a:endParaRPr>
          </a:p>
        </p:txBody>
      </p:sp>
      <p:sp>
        <p:nvSpPr>
          <p:cNvPr id="2" name="Τίτλος 1"/>
          <p:cNvSpPr>
            <a:spLocks noGrp="1"/>
          </p:cNvSpPr>
          <p:nvPr>
            <p:ph type="title"/>
          </p:nvPr>
        </p:nvSpPr>
        <p:spPr/>
        <p:txBody>
          <a:bodyPr>
            <a:normAutofit/>
          </a:bodyPr>
          <a:lstStyle/>
          <a:p>
            <a:r>
              <a:rPr lang="el-GR" b="1" dirty="0"/>
              <a:t>Πέψη στο 12δάκτυλο  </a:t>
            </a:r>
            <a:r>
              <a:rPr lang="el-GR" b="1" dirty="0" smtClean="0"/>
              <a:t>5/6</a:t>
            </a:r>
            <a:endParaRPr lang="el-GR" dirty="0"/>
          </a:p>
        </p:txBody>
      </p:sp>
    </p:spTree>
    <p:extLst>
      <p:ext uri="{BB962C8B-B14F-4D97-AF65-F5344CB8AC3E}">
        <p14:creationId xmlns:p14="http://schemas.microsoft.com/office/powerpoint/2010/main" val="637824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426"/>
            <a:ext cx="8229600" cy="1143000"/>
          </a:xfrm>
        </p:spPr>
        <p:txBody>
          <a:bodyPr/>
          <a:lstStyle/>
          <a:p>
            <a:r>
              <a:rPr lang="el-GR" b="1" dirty="0" smtClean="0"/>
              <a:t>Πέψη στο 12δάκτυλο 6/6</a:t>
            </a:r>
            <a:endParaRPr lang="en-US" b="1" dirty="0"/>
          </a:p>
        </p:txBody>
      </p:sp>
      <p:sp>
        <p:nvSpPr>
          <p:cNvPr id="3" name="Content Placeholder 2"/>
          <p:cNvSpPr>
            <a:spLocks noGrp="1"/>
          </p:cNvSpPr>
          <p:nvPr>
            <p:ph idx="1"/>
          </p:nvPr>
        </p:nvSpPr>
        <p:spPr>
          <a:xfrm>
            <a:off x="457200" y="1320270"/>
            <a:ext cx="8229600" cy="4525963"/>
          </a:xfrm>
        </p:spPr>
        <p:txBody>
          <a:bodyPr>
            <a:normAutofit/>
          </a:bodyPr>
          <a:lstStyle/>
          <a:p>
            <a:pPr>
              <a:defRPr/>
            </a:pPr>
            <a:r>
              <a:rPr lang="el-GR" b="1" dirty="0"/>
              <a:t>Πρωτεάσες:</a:t>
            </a:r>
          </a:p>
          <a:p>
            <a:pPr>
              <a:defRPr/>
            </a:pPr>
            <a:r>
              <a:rPr lang="el-GR" dirty="0"/>
              <a:t>Θρυψινογόνο → θρυψίνη: διασπά τις πρωτεϊνες και τα πολυπετίδια σε ολιγο-, τρι- ή </a:t>
            </a:r>
            <a:r>
              <a:rPr lang="el-GR" dirty="0" smtClean="0"/>
              <a:t>διπτεπτίδια</a:t>
            </a:r>
          </a:p>
          <a:p>
            <a:pPr>
              <a:defRPr/>
            </a:pPr>
            <a:r>
              <a:rPr lang="el-GR" dirty="0" err="1" smtClean="0"/>
              <a:t>Χυμοθρυψινογόνο</a:t>
            </a:r>
            <a:r>
              <a:rPr lang="el-GR" dirty="0" smtClean="0"/>
              <a:t> με </a:t>
            </a:r>
            <a:r>
              <a:rPr lang="el-GR" dirty="0"/>
              <a:t>παρόμοια </a:t>
            </a:r>
            <a:r>
              <a:rPr lang="el-GR" dirty="0" smtClean="0"/>
              <a:t>δράση</a:t>
            </a:r>
            <a:endParaRPr lang="el-GR" dirty="0"/>
          </a:p>
          <a:p>
            <a:pPr>
              <a:defRPr/>
            </a:pPr>
            <a:r>
              <a:rPr lang="el-GR" b="1" dirty="0" err="1" smtClean="0"/>
              <a:t>Λιπάσες</a:t>
            </a:r>
            <a:r>
              <a:rPr lang="el-GR" b="1" dirty="0"/>
              <a:t>:</a:t>
            </a:r>
          </a:p>
          <a:p>
            <a:pPr>
              <a:defRPr/>
            </a:pPr>
            <a:r>
              <a:rPr lang="el-GR" dirty="0"/>
              <a:t>Παγκρεατική  </a:t>
            </a:r>
            <a:r>
              <a:rPr lang="el-GR" dirty="0" err="1"/>
              <a:t>λιπάση</a:t>
            </a:r>
            <a:r>
              <a:rPr lang="el-GR" dirty="0"/>
              <a:t>→ μ</a:t>
            </a:r>
            <a:r>
              <a:rPr lang="el-GR" dirty="0" smtClean="0"/>
              <a:t>ετατροπή </a:t>
            </a:r>
            <a:r>
              <a:rPr lang="el-GR" dirty="0"/>
              <a:t>λιπών σε γλυκερίνη και </a:t>
            </a:r>
            <a:r>
              <a:rPr lang="el-GR" dirty="0" smtClean="0"/>
              <a:t>λ.ο.</a:t>
            </a:r>
            <a:endParaRPr lang="el-GR" dirty="0"/>
          </a:p>
          <a:p>
            <a:pPr marL="274320" indent="-274320" fontAlgn="auto">
              <a:spcAft>
                <a:spcPts val="0"/>
              </a:spcAft>
              <a:buFont typeface="Wingdings 2"/>
              <a:buChar char=""/>
              <a:defRPr/>
            </a:pPr>
            <a:endParaRPr lang="el-GR" dirty="0"/>
          </a:p>
          <a:p>
            <a:endParaRPr lang="en-US" dirty="0"/>
          </a:p>
        </p:txBody>
      </p:sp>
    </p:spTree>
    <p:extLst>
      <p:ext uri="{BB962C8B-B14F-4D97-AF65-F5344CB8AC3E}">
        <p14:creationId xmlns:p14="http://schemas.microsoft.com/office/powerpoint/2010/main" val="13971960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t>Πέψη στο Λεπτό Έντερο</a:t>
            </a:r>
            <a:endParaRPr lang="en-US" b="1" dirty="0"/>
          </a:p>
        </p:txBody>
      </p:sp>
      <p:sp>
        <p:nvSpPr>
          <p:cNvPr id="3" name="Content Placeholder 2"/>
          <p:cNvSpPr>
            <a:spLocks noGrp="1"/>
          </p:cNvSpPr>
          <p:nvPr>
            <p:ph idx="1"/>
          </p:nvPr>
        </p:nvSpPr>
        <p:spPr>
          <a:xfrm>
            <a:off x="914400" y="1834096"/>
            <a:ext cx="7595857" cy="2357659"/>
          </a:xfrm>
        </p:spPr>
        <p:txBody>
          <a:bodyPr/>
          <a:lstStyle/>
          <a:p>
            <a:r>
              <a:rPr lang="el-GR" b="1" dirty="0"/>
              <a:t>Μηχανική πέψη: </a:t>
            </a:r>
            <a:r>
              <a:rPr lang="el-GR" dirty="0"/>
              <a:t>κινήσεις του </a:t>
            </a:r>
            <a:r>
              <a:rPr lang="el-GR" dirty="0" smtClean="0"/>
              <a:t>εντέρου</a:t>
            </a:r>
          </a:p>
          <a:p>
            <a:r>
              <a:rPr lang="el-GR" b="1" dirty="0" smtClean="0"/>
              <a:t>Χημική </a:t>
            </a:r>
            <a:r>
              <a:rPr lang="el-GR" b="1" dirty="0"/>
              <a:t>πέψη: </a:t>
            </a:r>
            <a:r>
              <a:rPr lang="el-GR" dirty="0"/>
              <a:t>πλήρης διάσπαση των διαφόρων θρεπτικών </a:t>
            </a:r>
            <a:r>
              <a:rPr lang="el-GR" dirty="0" smtClean="0"/>
              <a:t>συστατικών με τη βοήθεια ειδικών ενζύμων</a:t>
            </a:r>
            <a:endParaRPr lang="el-GR" dirty="0"/>
          </a:p>
          <a:p>
            <a:endParaRPr lang="en-US" dirty="0"/>
          </a:p>
        </p:txBody>
      </p:sp>
    </p:spTree>
    <p:extLst>
      <p:ext uri="{BB962C8B-B14F-4D97-AF65-F5344CB8AC3E}">
        <p14:creationId xmlns:p14="http://schemas.microsoft.com/office/powerpoint/2010/main" val="23050751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t>Πέψη στο Παχύ Έντερο</a:t>
            </a:r>
            <a:endParaRPr lang="en-US" b="1" dirty="0"/>
          </a:p>
        </p:txBody>
      </p:sp>
      <p:sp>
        <p:nvSpPr>
          <p:cNvPr id="3" name="Content Placeholder 2"/>
          <p:cNvSpPr>
            <a:spLocks noGrp="1"/>
          </p:cNvSpPr>
          <p:nvPr>
            <p:ph idx="1"/>
          </p:nvPr>
        </p:nvSpPr>
        <p:spPr>
          <a:xfrm>
            <a:off x="692590" y="2079518"/>
            <a:ext cx="8229600" cy="2789857"/>
          </a:xfrm>
        </p:spPr>
        <p:txBody>
          <a:bodyPr/>
          <a:lstStyle/>
          <a:p>
            <a:r>
              <a:rPr lang="el-GR" dirty="0" smtClean="0"/>
              <a:t>Μεγάλη απορρόφηση νερού από τροφές (1500</a:t>
            </a:r>
            <a:r>
              <a:rPr lang="en-US" dirty="0" smtClean="0"/>
              <a:t>ml</a:t>
            </a:r>
            <a:r>
              <a:rPr lang="el-GR" dirty="0" smtClean="0"/>
              <a:t>/ ημέρα), εντερικές εκκρίσεις (7500</a:t>
            </a:r>
            <a:r>
              <a:rPr lang="en-US" dirty="0" smtClean="0"/>
              <a:t>ml</a:t>
            </a:r>
            <a:r>
              <a:rPr lang="el-GR" dirty="0" smtClean="0"/>
              <a:t>/ ημέρα)</a:t>
            </a:r>
          </a:p>
          <a:p>
            <a:r>
              <a:rPr lang="el-GR" dirty="0" smtClean="0"/>
              <a:t>Αποβάλλονται </a:t>
            </a:r>
            <a:r>
              <a:rPr lang="el-GR" dirty="0" smtClean="0"/>
              <a:t>μόνο 150</a:t>
            </a:r>
            <a:r>
              <a:rPr lang="en-US" dirty="0" smtClean="0"/>
              <a:t>ml</a:t>
            </a:r>
            <a:r>
              <a:rPr lang="el-GR" dirty="0" smtClean="0"/>
              <a:t>/ ημέρα</a:t>
            </a:r>
          </a:p>
          <a:p>
            <a:endParaRPr lang="en-US" dirty="0"/>
          </a:p>
        </p:txBody>
      </p:sp>
    </p:spTree>
    <p:extLst>
      <p:ext uri="{BB962C8B-B14F-4D97-AF65-F5344CB8AC3E}">
        <p14:creationId xmlns:p14="http://schemas.microsoft.com/office/powerpoint/2010/main" val="39968797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b="1" dirty="0" smtClean="0">
                <a:solidFill>
                  <a:srgbClr val="0070C0"/>
                </a:solidFill>
              </a:rPr>
              <a:t>Τέλος Ενότητας</a:t>
            </a:r>
            <a:endParaRPr lang="el-GR" b="1" dirty="0">
              <a:solidFill>
                <a:srgbClr val="0070C0"/>
              </a:solidFill>
            </a:endParaRPr>
          </a:p>
        </p:txBody>
      </p:sp>
    </p:spTree>
    <p:extLst>
      <p:ext uri="{BB962C8B-B14F-4D97-AF65-F5344CB8AC3E}">
        <p14:creationId xmlns:p14="http://schemas.microsoft.com/office/powerpoint/2010/main" val="40175246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solidFill>
                  <a:srgbClr val="0070C0"/>
                </a:solidFill>
              </a:rPr>
              <a:t>Χρηματοδότηση</a:t>
            </a:r>
            <a:endParaRPr lang="el-GR" b="1" dirty="0">
              <a:solidFill>
                <a:srgbClr val="0070C0"/>
              </a:solidFill>
            </a:endParaRPr>
          </a:p>
        </p:txBody>
      </p:sp>
      <p:sp>
        <p:nvSpPr>
          <p:cNvPr id="3" name="Content Placeholder 2"/>
          <p:cNvSpPr>
            <a:spLocks noGrp="1"/>
          </p:cNvSpPr>
          <p:nvPr>
            <p:ph idx="1"/>
          </p:nvPr>
        </p:nvSpPr>
        <p:spPr>
          <a:xfrm>
            <a:off x="457200" y="1340769"/>
            <a:ext cx="8229600" cy="3168352"/>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Logo espa"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1811542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510952" y="44623"/>
            <a:ext cx="8229600" cy="792088"/>
          </a:xfrm>
        </p:spPr>
        <p:txBody>
          <a:bodyPr>
            <a:normAutofit/>
          </a:bodyPr>
          <a:lstStyle/>
          <a:p>
            <a:r>
              <a:rPr lang="el-GR" b="1" dirty="0">
                <a:solidFill>
                  <a:srgbClr val="0070C0"/>
                </a:solidFill>
              </a:rPr>
              <a:t>Σημείωμα </a:t>
            </a:r>
            <a:r>
              <a:rPr lang="el-GR" b="1" dirty="0" smtClean="0">
                <a:solidFill>
                  <a:srgbClr val="0070C0"/>
                </a:solidFill>
              </a:rPr>
              <a:t>Αδειοδότησης</a:t>
            </a:r>
            <a:endParaRPr lang="el-GR" b="1" dirty="0">
              <a:solidFill>
                <a:srgbClr val="0070C0"/>
              </a:solidFill>
            </a:endParaRPr>
          </a:p>
        </p:txBody>
      </p:sp>
      <p:sp>
        <p:nvSpPr>
          <p:cNvPr id="3" name="Content Placeholder"/>
          <p:cNvSpPr>
            <a:spLocks noGrp="1"/>
          </p:cNvSpPr>
          <p:nvPr>
            <p:ph idx="1"/>
          </p:nvPr>
        </p:nvSpPr>
        <p:spPr>
          <a:xfrm>
            <a:off x="120093" y="800708"/>
            <a:ext cx="8928992" cy="1656184"/>
          </a:xfrm>
        </p:spPr>
        <p:txBody>
          <a:bodyPr>
            <a:noAutofit/>
          </a:bodyPr>
          <a:lstStyle/>
          <a:p>
            <a:pPr marL="0" indent="0">
              <a:buNone/>
            </a:pPr>
            <a:r>
              <a:rPr lang="el-GR" sz="2000" dirty="0" smtClean="0"/>
              <a:t>Το </a:t>
            </a:r>
            <a:r>
              <a:rPr lang="el-GR" sz="2000" dirty="0"/>
              <a:t>παρόν υλικό διατίθεται με τους όρους </a:t>
            </a:r>
            <a:r>
              <a:rPr lang="el-GR" sz="2000" b="1" dirty="0"/>
              <a:t>της</a:t>
            </a:r>
            <a:r>
              <a:rPr lang="el-GR" sz="2000" dirty="0"/>
              <a:t>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copyright"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420888"/>
            <a:ext cx="1648660" cy="57606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p:cNvSpPr txBox="1"/>
          <p:nvPr/>
        </p:nvSpPr>
        <p:spPr>
          <a:xfrm>
            <a:off x="107504" y="2924944"/>
            <a:ext cx="9036496" cy="3456384"/>
          </a:xfrm>
          <a:prstGeom prst="rect">
            <a:avLst/>
          </a:prstGeom>
        </p:spPr>
        <p:txBody>
          <a:bodyPr vert="horz" wrap="square" lIns="91440" tIns="45720" rIns="91440" bIns="45720" rtlCol="0" anchor="ctr">
            <a:normAutofit/>
          </a:bodyPr>
          <a:lstStyle/>
          <a:p>
            <a:r>
              <a:rPr lang="el-GR" dirty="0"/>
              <a:t>[1] http://creativecommons.org/licenses/by-nc-sa/4.0/ </a:t>
            </a:r>
            <a:endParaRPr lang="en-US" dirty="0" smtClean="0"/>
          </a:p>
          <a:p>
            <a:endParaRPr lang="el-GR"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αδειοδόχο</a:t>
            </a:r>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αδειοδόχο ξεχωριστή άδεια να χρησιμοποιεί το έργο για εμπορική χρήση, εφόσον αυτό του ζητηθεί</a:t>
            </a:r>
            <a:r>
              <a:rPr lang="el-GR" dirty="0" smtClean="0"/>
              <a:t>.</a:t>
            </a:r>
            <a:endParaRPr lang="el-GR" dirty="0"/>
          </a:p>
        </p:txBody>
      </p:sp>
    </p:spTree>
    <p:extLst>
      <p:ext uri="{BB962C8B-B14F-4D97-AF65-F5344CB8AC3E}">
        <p14:creationId xmlns:p14="http://schemas.microsoft.com/office/powerpoint/2010/main" val="33776808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7808"/>
          </a:xfrm>
        </p:spPr>
        <p:txBody>
          <a:bodyPr/>
          <a:lstStyle/>
          <a:p>
            <a:r>
              <a:rPr lang="el-GR" b="1" dirty="0" smtClean="0"/>
              <a:t>Διατροφή</a:t>
            </a:r>
            <a:endParaRPr lang="en-US" b="1" dirty="0"/>
          </a:p>
        </p:txBody>
      </p:sp>
      <p:sp>
        <p:nvSpPr>
          <p:cNvPr id="3" name="Content Placeholder 2"/>
          <p:cNvSpPr>
            <a:spLocks noGrp="1"/>
          </p:cNvSpPr>
          <p:nvPr>
            <p:ph idx="1"/>
          </p:nvPr>
        </p:nvSpPr>
        <p:spPr>
          <a:xfrm>
            <a:off x="518160" y="1264553"/>
            <a:ext cx="8229600" cy="4676503"/>
          </a:xfrm>
        </p:spPr>
        <p:txBody>
          <a:bodyPr>
            <a:normAutofit lnSpcReduction="10000"/>
          </a:bodyPr>
          <a:lstStyle/>
          <a:p>
            <a:pPr marL="0" indent="0" algn="just">
              <a:lnSpc>
                <a:spcPct val="115000"/>
              </a:lnSpc>
              <a:spcAft>
                <a:spcPts val="0"/>
              </a:spcAft>
              <a:buNone/>
            </a:pPr>
            <a:r>
              <a:rPr lang="el-GR" sz="2600" dirty="0" smtClean="0"/>
              <a:t>Εξασφαλίζεται με την πρόσληψη της τροφής</a:t>
            </a:r>
            <a:r>
              <a:rPr lang="el-GR" sz="2600" dirty="0" smtClean="0">
                <a:latin typeface="Cambria" panose="02040503050406030204" pitchFamily="18" charset="0"/>
                <a:ea typeface="Times New Roman" panose="02020603050405020304" pitchFamily="18" charset="0"/>
                <a:cs typeface="Arial" panose="020B0604020202020204" pitchFamily="34" charset="0"/>
              </a:rPr>
              <a:t>, </a:t>
            </a:r>
            <a:r>
              <a:rPr lang="el-GR" sz="2600" dirty="0">
                <a:latin typeface="Calibri" panose="020F0502020204030204" pitchFamily="34" charset="0"/>
                <a:ea typeface="Times New Roman" panose="02020603050405020304" pitchFamily="18" charset="0"/>
                <a:cs typeface="Arial" panose="020B0604020202020204" pitchFamily="34" charset="0"/>
              </a:rPr>
              <a:t>την οποία συνθέτουν τα διάφορα τρόφιμα</a:t>
            </a:r>
            <a:r>
              <a:rPr lang="el-GR" sz="2600" dirty="0" smtClean="0">
                <a:latin typeface="Calibri" panose="020F0502020204030204" pitchFamily="34" charset="0"/>
                <a:ea typeface="Times New Roman" panose="02020603050405020304" pitchFamily="18" charset="0"/>
                <a:cs typeface="Arial" panose="020B0604020202020204" pitchFamily="34" charset="0"/>
              </a:rPr>
              <a:t>. </a:t>
            </a:r>
            <a:r>
              <a:rPr lang="el-GR" sz="2600" b="1" dirty="0" smtClean="0"/>
              <a:t>Κατηγορίες  τροφίμων</a:t>
            </a:r>
            <a:r>
              <a:rPr lang="en-US" sz="2600" b="1" dirty="0" smtClean="0"/>
              <a:t>:</a:t>
            </a:r>
            <a:endParaRPr lang="el-GR" sz="2600" b="1" dirty="0" smtClean="0"/>
          </a:p>
          <a:p>
            <a:pPr lvl="2"/>
            <a:r>
              <a:rPr lang="el-GR" sz="2600" dirty="0" smtClean="0"/>
              <a:t>Δημητριακά</a:t>
            </a:r>
          </a:p>
          <a:p>
            <a:pPr lvl="2"/>
            <a:r>
              <a:rPr lang="el-GR" sz="2600" dirty="0" smtClean="0"/>
              <a:t>Φρούτα</a:t>
            </a:r>
          </a:p>
          <a:p>
            <a:pPr lvl="2"/>
            <a:r>
              <a:rPr lang="el-GR" sz="2600" dirty="0" smtClean="0"/>
              <a:t>Λαχανικά</a:t>
            </a:r>
          </a:p>
          <a:p>
            <a:pPr lvl="2"/>
            <a:r>
              <a:rPr lang="el-GR" sz="2600" dirty="0" smtClean="0"/>
              <a:t>Κρέας</a:t>
            </a:r>
          </a:p>
          <a:p>
            <a:pPr lvl="2"/>
            <a:r>
              <a:rPr lang="el-GR" sz="2600" dirty="0" smtClean="0"/>
              <a:t>Ψάρια</a:t>
            </a:r>
          </a:p>
          <a:p>
            <a:pPr lvl="2"/>
            <a:r>
              <a:rPr lang="el-GR" sz="2600" dirty="0" smtClean="0"/>
              <a:t>Γαλακτοκομικά</a:t>
            </a:r>
          </a:p>
          <a:p>
            <a:pPr lvl="2"/>
            <a:r>
              <a:rPr lang="el-GR" sz="2600" dirty="0" smtClean="0"/>
              <a:t>Ξηροί καρποί</a:t>
            </a:r>
          </a:p>
          <a:p>
            <a:pPr lvl="2"/>
            <a:r>
              <a:rPr lang="el-GR" sz="2600" dirty="0" smtClean="0"/>
              <a:t>Όσπρια</a:t>
            </a:r>
          </a:p>
          <a:p>
            <a:pPr marL="0" indent="0">
              <a:buNone/>
            </a:pPr>
            <a:endParaRPr lang="en-US" dirty="0"/>
          </a:p>
        </p:txBody>
      </p:sp>
    </p:spTree>
    <p:extLst>
      <p:ext uri="{BB962C8B-B14F-4D97-AF65-F5344CB8AC3E}">
        <p14:creationId xmlns:p14="http://schemas.microsoft.com/office/powerpoint/2010/main" val="37967552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8764"/>
            <a:ext cx="9144000" cy="744844"/>
          </a:xfrm>
        </p:spPr>
        <p:txBody>
          <a:bodyPr>
            <a:noAutofit/>
          </a:bodyPr>
          <a:lstStyle/>
          <a:p>
            <a:r>
              <a:rPr lang="el-GR" b="1" dirty="0">
                <a:solidFill>
                  <a:srgbClr val="0070C0"/>
                </a:solidFill>
              </a:rPr>
              <a:t>Σημείωμα Χρήσης Έργων </a:t>
            </a:r>
            <a:r>
              <a:rPr lang="el-GR" b="1" dirty="0" smtClean="0">
                <a:solidFill>
                  <a:srgbClr val="0070C0"/>
                </a:solidFill>
              </a:rPr>
              <a:t>Τρίτων</a:t>
            </a:r>
            <a:endParaRPr lang="el-GR" b="1" dirty="0">
              <a:solidFill>
                <a:srgbClr val="0070C0"/>
              </a:solidFill>
            </a:endParaRPr>
          </a:p>
        </p:txBody>
      </p:sp>
      <p:sp>
        <p:nvSpPr>
          <p:cNvPr id="3" name="Content Placeholder 2"/>
          <p:cNvSpPr>
            <a:spLocks noGrp="1"/>
          </p:cNvSpPr>
          <p:nvPr>
            <p:ph idx="1"/>
          </p:nvPr>
        </p:nvSpPr>
        <p:spPr>
          <a:xfrm>
            <a:off x="792480" y="1196753"/>
            <a:ext cx="7933509" cy="4608511"/>
          </a:xfrm>
        </p:spPr>
        <p:txBody>
          <a:bodyPr>
            <a:noAutofit/>
          </a:bodyPr>
          <a:lstStyle/>
          <a:p>
            <a:pPr marL="0" indent="0">
              <a:buNone/>
            </a:pPr>
            <a:r>
              <a:rPr lang="el-GR" sz="2000" dirty="0" smtClean="0"/>
              <a:t>Το </a:t>
            </a:r>
            <a:r>
              <a:rPr lang="el-GR" sz="2000" dirty="0"/>
              <a:t>Έργο αυτό κάνει χρήση των ακόλουθων </a:t>
            </a:r>
            <a:r>
              <a:rPr lang="el-GR" sz="2000" dirty="0"/>
              <a:t>έργων </a:t>
            </a:r>
            <a:r>
              <a:rPr lang="el-GR" sz="2000" dirty="0" smtClean="0"/>
              <a:t>:</a:t>
            </a:r>
            <a:endParaRPr lang="el-GR" sz="2000" dirty="0"/>
          </a:p>
          <a:p>
            <a:pPr marL="0" indent="0">
              <a:buNone/>
            </a:pPr>
            <a:r>
              <a:rPr lang="el-GR" sz="2000" b="1" dirty="0" smtClean="0"/>
              <a:t>Εικόνες/Σχήματα/Διαγράμματα</a:t>
            </a:r>
            <a:r>
              <a:rPr lang="en-US" sz="2000" b="1" dirty="0" smtClean="0"/>
              <a:t>/</a:t>
            </a:r>
            <a:r>
              <a:rPr lang="el-GR" sz="2000" b="1" dirty="0" smtClean="0"/>
              <a:t>Φωτογραφίες</a:t>
            </a:r>
          </a:p>
          <a:p>
            <a:pPr marL="0" indent="0">
              <a:buNone/>
            </a:pPr>
            <a:endParaRPr lang="el-GR" sz="2000" b="1" dirty="0" smtClean="0"/>
          </a:p>
          <a:p>
            <a:pPr marL="0" indent="0">
              <a:buNone/>
            </a:pPr>
            <a:r>
              <a:rPr lang="el-GR" sz="2000" b="1" dirty="0" smtClean="0"/>
              <a:t>Εικόνα 1.  </a:t>
            </a:r>
            <a:r>
              <a:rPr lang="en-US" sz="2000" dirty="0" smtClean="0"/>
              <a:t>en.wikipedia.org</a:t>
            </a:r>
            <a:endParaRPr lang="el-GR" sz="2000" dirty="0" smtClean="0"/>
          </a:p>
          <a:p>
            <a:pPr marL="0" indent="0">
              <a:spcBef>
                <a:spcPts val="0"/>
              </a:spcBef>
              <a:buNone/>
            </a:pPr>
            <a:r>
              <a:rPr lang="el-GR" sz="2000" b="1" dirty="0"/>
              <a:t>Εικόνα </a:t>
            </a:r>
            <a:r>
              <a:rPr lang="el-GR" sz="2000" b="1" dirty="0" smtClean="0"/>
              <a:t>3.  </a:t>
            </a:r>
            <a:r>
              <a:rPr lang="en-US" sz="2000" dirty="0" smtClean="0"/>
              <a:t>www</a:t>
            </a:r>
            <a:r>
              <a:rPr lang="en-US" sz="2000" dirty="0"/>
              <a:t>. </a:t>
            </a:r>
            <a:r>
              <a:rPr lang="en-US" sz="2000" dirty="0" smtClean="0"/>
              <a:t>wikimedia.org</a:t>
            </a:r>
            <a:endParaRPr lang="el-GR" sz="2000" dirty="0" smtClean="0"/>
          </a:p>
          <a:p>
            <a:pPr marL="0" indent="0">
              <a:spcBef>
                <a:spcPts val="0"/>
              </a:spcBef>
              <a:buNone/>
            </a:pPr>
            <a:r>
              <a:rPr lang="el-GR" sz="2000" b="1" dirty="0"/>
              <a:t>Εικόνα </a:t>
            </a:r>
            <a:r>
              <a:rPr lang="el-GR" sz="2000" b="1" dirty="0" smtClean="0"/>
              <a:t>4.  </a:t>
            </a:r>
            <a:r>
              <a:rPr lang="en-US" sz="2000" dirty="0" smtClean="0"/>
              <a:t>pixabay.com</a:t>
            </a:r>
            <a:endParaRPr lang="el-GR" sz="2000" dirty="0" smtClean="0"/>
          </a:p>
          <a:p>
            <a:pPr marL="0" indent="0">
              <a:spcBef>
                <a:spcPts val="0"/>
              </a:spcBef>
              <a:buNone/>
            </a:pPr>
            <a:r>
              <a:rPr lang="el-GR" sz="2000" b="1" dirty="0"/>
              <a:t>Εικόνα </a:t>
            </a:r>
            <a:r>
              <a:rPr lang="el-GR" sz="2000" b="1" dirty="0" smtClean="0"/>
              <a:t>5.  </a:t>
            </a:r>
            <a:r>
              <a:rPr lang="en-US" sz="2000" dirty="0" smtClean="0"/>
              <a:t>myhealth.alberta.ca</a:t>
            </a:r>
            <a:endParaRPr lang="el-GR" sz="2000" dirty="0" smtClean="0"/>
          </a:p>
          <a:p>
            <a:pPr marL="0" indent="0">
              <a:spcBef>
                <a:spcPts val="0"/>
              </a:spcBef>
              <a:buNone/>
            </a:pPr>
            <a:r>
              <a:rPr lang="el-GR" sz="2000" b="1" dirty="0"/>
              <a:t>Εικόνα </a:t>
            </a:r>
            <a:r>
              <a:rPr lang="el-GR" sz="2000" b="1" dirty="0" smtClean="0"/>
              <a:t>8.  </a:t>
            </a:r>
            <a:r>
              <a:rPr lang="en-US" sz="2000" dirty="0" smtClean="0"/>
              <a:t>pixshark.com</a:t>
            </a:r>
            <a:endParaRPr lang="en-US" sz="2000" dirty="0"/>
          </a:p>
          <a:p>
            <a:pPr marL="0" indent="0">
              <a:spcBef>
                <a:spcPts val="0"/>
              </a:spcBef>
              <a:buNone/>
            </a:pPr>
            <a:r>
              <a:rPr lang="el-GR" sz="2000" b="1" dirty="0" smtClean="0"/>
              <a:t>Εικόνα 9.  </a:t>
            </a:r>
            <a:r>
              <a:rPr lang="en-US" sz="2000" dirty="0" smtClean="0"/>
              <a:t>commons.wikipedia.org</a:t>
            </a:r>
            <a:endParaRPr lang="en-US" sz="2000" dirty="0"/>
          </a:p>
          <a:p>
            <a:pPr marL="0" indent="0">
              <a:spcBef>
                <a:spcPts val="0"/>
              </a:spcBef>
              <a:buNone/>
            </a:pPr>
            <a:r>
              <a:rPr lang="el-GR" sz="2000" b="1" dirty="0" smtClean="0"/>
              <a:t>Εικόνα 13.</a:t>
            </a:r>
            <a:r>
              <a:rPr lang="en-US" sz="2000" dirty="0" smtClean="0"/>
              <a:t>commons.wikipedia.org</a:t>
            </a:r>
            <a:endParaRPr lang="en-US" sz="2000" dirty="0"/>
          </a:p>
          <a:p>
            <a:pPr marL="0" indent="0">
              <a:spcBef>
                <a:spcPts val="0"/>
              </a:spcBef>
              <a:buNone/>
            </a:pPr>
            <a:endParaRPr lang="el-GR" sz="2000" dirty="0">
              <a:solidFill>
                <a:srgbClr val="FF0000"/>
              </a:solidFill>
            </a:endParaRPr>
          </a:p>
          <a:p>
            <a:pPr marL="0" indent="0" algn="ctr">
              <a:spcBef>
                <a:spcPts val="0"/>
              </a:spcBef>
              <a:buNone/>
            </a:pPr>
            <a:r>
              <a:rPr lang="el-GR" sz="2000" dirty="0"/>
              <a:t>Τα εν λόγω έργα έχουν ανακτηθεί από το διαδίκτυο </a:t>
            </a:r>
            <a:endParaRPr lang="el-GR" sz="2000" dirty="0" smtClean="0"/>
          </a:p>
          <a:p>
            <a:pPr marL="0" indent="0" algn="ctr">
              <a:spcBef>
                <a:spcPts val="0"/>
              </a:spcBef>
              <a:buNone/>
            </a:pPr>
            <a:r>
              <a:rPr lang="el-GR" sz="2000" dirty="0" smtClean="0"/>
              <a:t>για </a:t>
            </a:r>
            <a:r>
              <a:rPr lang="el-GR" sz="2000" dirty="0"/>
              <a:t>εκπαιδευτικούς σκοπούς</a:t>
            </a:r>
          </a:p>
          <a:p>
            <a:pPr marL="0" indent="0">
              <a:spcBef>
                <a:spcPts val="0"/>
              </a:spcBef>
              <a:buNone/>
            </a:pPr>
            <a:endParaRPr lang="el-GR" sz="2000" dirty="0" smtClean="0"/>
          </a:p>
          <a:p>
            <a:pPr marL="0" indent="0">
              <a:spcBef>
                <a:spcPts val="0"/>
              </a:spcBef>
              <a:buNone/>
            </a:pPr>
            <a:endParaRPr lang="el-GR" sz="2000" dirty="0">
              <a:solidFill>
                <a:srgbClr val="FF0000"/>
              </a:solidFill>
            </a:endParaRPr>
          </a:p>
          <a:p>
            <a:pPr marL="0" indent="0">
              <a:spcBef>
                <a:spcPts val="0"/>
              </a:spcBef>
              <a:buNone/>
            </a:pPr>
            <a:endParaRPr lang="el-GR" sz="2000" dirty="0" smtClean="0">
              <a:solidFill>
                <a:srgbClr val="FF0000"/>
              </a:solidFill>
            </a:endParaRPr>
          </a:p>
          <a:p>
            <a:pPr marL="0" indent="0">
              <a:spcBef>
                <a:spcPts val="0"/>
              </a:spcBef>
              <a:buNone/>
            </a:pPr>
            <a:endParaRPr lang="el-GR" sz="2000" dirty="0" smtClean="0"/>
          </a:p>
          <a:p>
            <a:pPr marL="457200" indent="-457200">
              <a:spcBef>
                <a:spcPts val="0"/>
              </a:spcBef>
              <a:buFont typeface="+mj-lt"/>
              <a:buAutoNum type="arabicPeriod"/>
            </a:pPr>
            <a:endParaRPr lang="el-GR" sz="2000" dirty="0"/>
          </a:p>
          <a:p>
            <a:pPr marL="457200" indent="-457200">
              <a:spcBef>
                <a:spcPts val="0"/>
              </a:spcBef>
              <a:buFont typeface="+mj-lt"/>
              <a:buAutoNum type="arabicPeriod"/>
            </a:pPr>
            <a:endParaRPr lang="el-GR" sz="2000" dirty="0" smtClean="0"/>
          </a:p>
          <a:p>
            <a:pPr marL="457200" indent="-457200">
              <a:spcBef>
                <a:spcPts val="0"/>
              </a:spcBef>
              <a:buFont typeface="+mj-lt"/>
              <a:buAutoNum type="arabicPeriod"/>
            </a:pPr>
            <a:endParaRPr lang="en-US" sz="2000" dirty="0" smtClean="0"/>
          </a:p>
          <a:p>
            <a:pPr marL="457200" indent="-457200">
              <a:spcBef>
                <a:spcPts val="0"/>
              </a:spcBef>
              <a:buFont typeface="+mj-lt"/>
              <a:buAutoNum type="arabicPeriod"/>
            </a:pPr>
            <a:endParaRPr lang="el-GR" sz="2000" dirty="0" smtClean="0"/>
          </a:p>
          <a:p>
            <a:pPr marL="457200" indent="-457200">
              <a:spcBef>
                <a:spcPts val="0"/>
              </a:spcBef>
              <a:buFont typeface="+mj-lt"/>
              <a:buAutoNum type="arabicPeriod"/>
            </a:pPr>
            <a:endParaRPr lang="el-GR" sz="2000" dirty="0"/>
          </a:p>
          <a:p>
            <a:pPr marL="457200" indent="-457200">
              <a:spcBef>
                <a:spcPts val="0"/>
              </a:spcBef>
              <a:buFont typeface="+mj-lt"/>
              <a:buAutoNum type="arabicPeriod"/>
            </a:pPr>
            <a:endParaRPr lang="el-GR" sz="2000" dirty="0" smtClean="0"/>
          </a:p>
          <a:p>
            <a:pPr marL="457200" indent="-457200">
              <a:spcBef>
                <a:spcPts val="0"/>
              </a:spcBef>
              <a:buFont typeface="+mj-lt"/>
              <a:buAutoNum type="arabicPeriod"/>
            </a:pPr>
            <a:endParaRPr lang="el-GR" sz="2000" dirty="0" smtClean="0"/>
          </a:p>
          <a:p>
            <a:pPr marL="0" indent="0">
              <a:spcBef>
                <a:spcPts val="0"/>
              </a:spcBef>
              <a:buNone/>
            </a:pPr>
            <a:endParaRPr lang="el-GR" sz="2000" dirty="0"/>
          </a:p>
          <a:p>
            <a:pPr marL="0" indent="0">
              <a:spcBef>
                <a:spcPts val="0"/>
              </a:spcBef>
              <a:buNone/>
            </a:pPr>
            <a:endParaRPr lang="el-GR" sz="2000" dirty="0" smtClean="0">
              <a:solidFill>
                <a:srgbClr val="FF0000"/>
              </a:solidFill>
            </a:endParaRPr>
          </a:p>
          <a:p>
            <a:pPr marL="0" indent="0">
              <a:spcBef>
                <a:spcPts val="0"/>
              </a:spcBef>
              <a:buNone/>
            </a:pPr>
            <a:endParaRPr lang="el-GR" sz="2000" dirty="0" smtClean="0">
              <a:solidFill>
                <a:srgbClr val="FF0000"/>
              </a:solidFill>
            </a:endParaRPr>
          </a:p>
          <a:p>
            <a:pPr marL="0" indent="0">
              <a:spcBef>
                <a:spcPts val="0"/>
              </a:spcBef>
              <a:buNone/>
            </a:pPr>
            <a:endParaRPr lang="el-GR" sz="2000" dirty="0">
              <a:solidFill>
                <a:srgbClr val="FF0000"/>
              </a:solidFill>
            </a:endParaRPr>
          </a:p>
          <a:p>
            <a:pPr marL="0" indent="0">
              <a:spcBef>
                <a:spcPts val="0"/>
              </a:spcBef>
              <a:buNone/>
            </a:pPr>
            <a:endParaRPr lang="en-US" sz="2000" dirty="0" smtClean="0"/>
          </a:p>
          <a:p>
            <a:pPr marL="0" indent="0">
              <a:spcBef>
                <a:spcPts val="0"/>
              </a:spcBef>
              <a:buNone/>
            </a:pPr>
            <a:endParaRPr lang="el-GR" sz="2000" dirty="0" smtClean="0"/>
          </a:p>
          <a:p>
            <a:pPr marL="0" indent="0">
              <a:spcBef>
                <a:spcPts val="0"/>
              </a:spcBef>
              <a:buNone/>
            </a:pPr>
            <a:endParaRPr lang="el-GR" sz="2000" dirty="0"/>
          </a:p>
        </p:txBody>
      </p:sp>
    </p:spTree>
    <p:extLst>
      <p:ext uri="{BB962C8B-B14F-4D97-AF65-F5344CB8AC3E}">
        <p14:creationId xmlns:p14="http://schemas.microsoft.com/office/powerpoint/2010/main" val="26224127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692013"/>
          </a:xfrm>
        </p:spPr>
        <p:txBody>
          <a:bodyPr>
            <a:noAutofit/>
          </a:bodyPr>
          <a:lstStyle/>
          <a:p>
            <a:r>
              <a:rPr lang="el-GR" b="1" dirty="0" smtClean="0"/>
              <a:t>Τρόφιμα</a:t>
            </a:r>
            <a:endParaRPr lang="el-GR" b="1" dirty="0"/>
          </a:p>
        </p:txBody>
      </p:sp>
      <p:pic>
        <p:nvPicPr>
          <p:cNvPr id="4" name="Picture 1" descr="Εικόνα 1. Τρόφιμα&#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303" y="1166947"/>
            <a:ext cx="6244318" cy="4611189"/>
          </a:xfrm>
          <a:prstGeom prst="rect">
            <a:avLst/>
          </a:prstGeom>
        </p:spPr>
      </p:pic>
      <p:sp>
        <p:nvSpPr>
          <p:cNvPr id="3" name="Ορθογώνιο 2" descr="Εικόνα 1.&#10;Τρόφιμα&#10;"/>
          <p:cNvSpPr/>
          <p:nvPr/>
        </p:nvSpPr>
        <p:spPr>
          <a:xfrm>
            <a:off x="3504954" y="5978432"/>
            <a:ext cx="1942455" cy="369332"/>
          </a:xfrm>
          <a:prstGeom prst="rect">
            <a:avLst/>
          </a:prstGeom>
        </p:spPr>
        <p:txBody>
          <a:bodyPr wrap="none">
            <a:spAutoFit/>
          </a:bodyPr>
          <a:lstStyle/>
          <a:p>
            <a:r>
              <a:rPr lang="el-GR" b="1" dirty="0" smtClean="0"/>
              <a:t>Εικόνα 1.</a:t>
            </a:r>
            <a:r>
              <a:rPr lang="el-GR" dirty="0" smtClean="0"/>
              <a:t> Τρόφιμα</a:t>
            </a:r>
            <a:endParaRPr lang="el-GR" dirty="0"/>
          </a:p>
        </p:txBody>
      </p:sp>
    </p:spTree>
    <p:extLst>
      <p:ext uri="{BB962C8B-B14F-4D97-AF65-F5344CB8AC3E}">
        <p14:creationId xmlns:p14="http://schemas.microsoft.com/office/powerpoint/2010/main" val="1909834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0070C0"/>
                </a:solidFill>
              </a:rPr>
              <a:t>Σημασία της </a:t>
            </a:r>
            <a:r>
              <a:rPr lang="el-GR" b="1" dirty="0" smtClean="0">
                <a:solidFill>
                  <a:srgbClr val="0070C0"/>
                </a:solidFill>
              </a:rPr>
              <a:t>Διατροφής</a:t>
            </a:r>
            <a:r>
              <a:rPr lang="en-US" b="1" dirty="0" smtClean="0">
                <a:solidFill>
                  <a:srgbClr val="0070C0"/>
                </a:solidFill>
              </a:rPr>
              <a:t> </a:t>
            </a:r>
            <a:r>
              <a:rPr lang="el-GR" b="1" dirty="0" smtClean="0">
                <a:solidFill>
                  <a:srgbClr val="0070C0"/>
                </a:solidFill>
              </a:rPr>
              <a:t>1</a:t>
            </a:r>
            <a:r>
              <a:rPr lang="en-US" b="1" dirty="0" smtClean="0">
                <a:solidFill>
                  <a:srgbClr val="0070C0"/>
                </a:solidFill>
              </a:rPr>
              <a:t>/3</a:t>
            </a:r>
            <a:endParaRPr lang="el-GR" b="1" dirty="0">
              <a:solidFill>
                <a:srgbClr val="0070C0"/>
              </a:solidFill>
            </a:endParaRPr>
          </a:p>
        </p:txBody>
      </p:sp>
      <p:sp>
        <p:nvSpPr>
          <p:cNvPr id="3" name="Θέση περιεχομένου 2"/>
          <p:cNvSpPr>
            <a:spLocks noGrp="1"/>
          </p:cNvSpPr>
          <p:nvPr>
            <p:ph idx="1"/>
          </p:nvPr>
        </p:nvSpPr>
        <p:spPr/>
        <p:txBody>
          <a:bodyPr>
            <a:normAutofit lnSpcReduction="10000"/>
          </a:bodyPr>
          <a:lstStyle/>
          <a:p>
            <a:pPr algn="just">
              <a:lnSpc>
                <a:spcPct val="115000"/>
              </a:lnSpc>
              <a:spcAft>
                <a:spcPts val="0"/>
              </a:spcAft>
            </a:pPr>
            <a:r>
              <a:rPr lang="el-GR" dirty="0">
                <a:latin typeface="Calibri" panose="020F0502020204030204" pitchFamily="34" charset="0"/>
                <a:ea typeface="Times New Roman" panose="02020603050405020304" pitchFamily="18" charset="0"/>
                <a:cs typeface="Arial" panose="020B0604020202020204" pitchFamily="34" charset="0"/>
              </a:rPr>
              <a:t>ΕΝΕΡΓΕΙΑ: ΜΙΑ ΚΑΘΗΜΕΡΙΝΗ ΑΝΑΓΚΗ</a:t>
            </a:r>
            <a:endParaRPr lang="el-GR" sz="2800" dirty="0">
              <a:latin typeface="Calibri" panose="020F0502020204030204" pitchFamily="34" charset="0"/>
              <a:ea typeface="Calibri" panose="020F0502020204030204" pitchFamily="34" charset="0"/>
              <a:cs typeface="Times New Roman" panose="02020603050405020304" pitchFamily="18" charset="0"/>
            </a:endParaRPr>
          </a:p>
          <a:p>
            <a:r>
              <a:rPr lang="el-GR" dirty="0">
                <a:latin typeface="Calibri" panose="020F0502020204030204" pitchFamily="34" charset="0"/>
                <a:ea typeface="Times New Roman" panose="02020603050405020304" pitchFamily="18" charset="0"/>
                <a:cs typeface="Arial" panose="020B0604020202020204" pitchFamily="34" charset="0"/>
              </a:rPr>
              <a:t>Η ενέργεια που ο άνθρωπος εξασφαλίζει καθημερινά από την τροφή του είναι απαραίτητη για την ανάπτυξή του κατά την παιδική </a:t>
            </a:r>
            <a:r>
              <a:rPr lang="el-GR" dirty="0" smtClean="0">
                <a:latin typeface="Calibri" panose="020F0502020204030204" pitchFamily="34" charset="0"/>
                <a:ea typeface="Times New Roman" panose="02020603050405020304" pitchFamily="18" charset="0"/>
                <a:cs typeface="Arial" panose="020B0604020202020204" pitchFamily="34" charset="0"/>
              </a:rPr>
              <a:t> </a:t>
            </a:r>
            <a:r>
              <a:rPr lang="el-GR" dirty="0">
                <a:latin typeface="Calibri" panose="020F0502020204030204" pitchFamily="34" charset="0"/>
                <a:ea typeface="Times New Roman" panose="02020603050405020304" pitchFamily="18" charset="0"/>
                <a:cs typeface="Arial" panose="020B0604020202020204" pitchFamily="34" charset="0"/>
              </a:rPr>
              <a:t>ηλικία, για τις λειτουργίες των οργάνων του σώματος (πχ. καρδιά), για την αντικατάσταση και παραγωγή κυττάρων και απαραίτητων ουσιών, καθώς και για τη φυσική δραστηριότητα</a:t>
            </a:r>
            <a:r>
              <a:rPr lang="el-GR" dirty="0">
                <a:latin typeface="Cambria" panose="02040503050406030204" pitchFamily="18" charset="0"/>
                <a:ea typeface="Times New Roman" panose="02020603050405020304" pitchFamily="18" charset="0"/>
                <a:cs typeface="Arial" panose="020B0604020202020204" pitchFamily="34" charset="0"/>
              </a:rPr>
              <a:t>. </a:t>
            </a:r>
            <a:endParaRPr lang="el-GR" dirty="0"/>
          </a:p>
        </p:txBody>
      </p:sp>
    </p:spTree>
    <p:extLst>
      <p:ext uri="{BB962C8B-B14F-4D97-AF65-F5344CB8AC3E}">
        <p14:creationId xmlns:p14="http://schemas.microsoft.com/office/powerpoint/2010/main" val="7448453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t>Σημασία της Διατροφής</a:t>
            </a:r>
            <a:r>
              <a:rPr lang="en-US" b="1" dirty="0" smtClean="0"/>
              <a:t> </a:t>
            </a:r>
            <a:r>
              <a:rPr lang="el-GR" b="1" dirty="0" smtClean="0"/>
              <a:t>2</a:t>
            </a:r>
            <a:r>
              <a:rPr lang="en-US" b="1" dirty="0" smtClean="0"/>
              <a:t>/3</a:t>
            </a:r>
            <a:endParaRPr lang="en-US" b="1" dirty="0"/>
          </a:p>
        </p:txBody>
      </p:sp>
      <p:sp>
        <p:nvSpPr>
          <p:cNvPr id="3" name="Content Placeholder 2"/>
          <p:cNvSpPr>
            <a:spLocks noGrp="1"/>
          </p:cNvSpPr>
          <p:nvPr>
            <p:ph idx="1"/>
          </p:nvPr>
        </p:nvSpPr>
        <p:spPr/>
        <p:txBody>
          <a:bodyPr>
            <a:normAutofit fontScale="92500" lnSpcReduction="10000"/>
          </a:bodyPr>
          <a:lstStyle/>
          <a:p>
            <a:r>
              <a:rPr lang="el-GR" dirty="0"/>
              <a:t>Τα θρεπτικά συστατικά μπορούν να επηρεάσουν </a:t>
            </a:r>
            <a:r>
              <a:rPr lang="el-GR" dirty="0" smtClean="0"/>
              <a:t>τη δομή  του </a:t>
            </a:r>
            <a:r>
              <a:rPr lang="el-GR" dirty="0"/>
              <a:t>εγκεφάλου, τη διαβίβαση νευρικών ώσεων, την παροχή ενέργειας και τον μεταβολισμό του </a:t>
            </a:r>
            <a:r>
              <a:rPr lang="el-GR" dirty="0" smtClean="0"/>
              <a:t>εγκεφάλου, δηλ.   </a:t>
            </a:r>
            <a:r>
              <a:rPr lang="el-GR" dirty="0"/>
              <a:t>ε</a:t>
            </a:r>
            <a:r>
              <a:rPr lang="el-GR" dirty="0" smtClean="0"/>
              <a:t>πηρεάζουν την </a:t>
            </a:r>
            <a:r>
              <a:rPr lang="el-GR" dirty="0"/>
              <a:t>εγκεφαλική λειτουργία. </a:t>
            </a:r>
          </a:p>
          <a:p>
            <a:r>
              <a:rPr lang="el-GR" dirty="0" smtClean="0"/>
              <a:t>Η γλυκόζη αποτελεί </a:t>
            </a:r>
            <a:r>
              <a:rPr lang="el-GR" dirty="0"/>
              <a:t>το αποκλειστικό καύσιμο του εγκεφάλου</a:t>
            </a:r>
            <a:r>
              <a:rPr lang="el-GR" dirty="0" smtClean="0"/>
              <a:t>.</a:t>
            </a:r>
          </a:p>
          <a:p>
            <a:r>
              <a:rPr lang="el-GR" dirty="0" smtClean="0"/>
              <a:t>Στέρηση </a:t>
            </a:r>
            <a:r>
              <a:rPr lang="el-GR" dirty="0"/>
              <a:t>της </a:t>
            </a:r>
            <a:r>
              <a:rPr lang="el-GR" dirty="0" smtClean="0"/>
              <a:t>γλυκόζης </a:t>
            </a:r>
            <a:r>
              <a:rPr lang="en-US" b="1" dirty="0" smtClean="0"/>
              <a:t>-&gt;</a:t>
            </a:r>
            <a:r>
              <a:rPr lang="en-US" dirty="0" smtClean="0"/>
              <a:t> </a:t>
            </a:r>
            <a:r>
              <a:rPr lang="el-GR" dirty="0" smtClean="0"/>
              <a:t>διαταραχή της ομαλής λειτουργίας </a:t>
            </a:r>
            <a:r>
              <a:rPr lang="el-GR" dirty="0"/>
              <a:t>του </a:t>
            </a:r>
            <a:r>
              <a:rPr lang="el-GR" dirty="0" smtClean="0"/>
              <a:t>εγκεφάλου</a:t>
            </a:r>
            <a:r>
              <a:rPr lang="en-US" dirty="0" smtClean="0"/>
              <a:t> </a:t>
            </a:r>
            <a:r>
              <a:rPr lang="el-GR" dirty="0" smtClean="0"/>
              <a:t>και</a:t>
            </a:r>
            <a:r>
              <a:rPr lang="en-US" dirty="0" smtClean="0"/>
              <a:t> </a:t>
            </a:r>
            <a:r>
              <a:rPr lang="el-GR" dirty="0" smtClean="0"/>
              <a:t>επίπτωση </a:t>
            </a:r>
            <a:r>
              <a:rPr lang="el-GR" dirty="0"/>
              <a:t>στη μνήμη. </a:t>
            </a:r>
            <a:endParaRPr lang="en-US" dirty="0"/>
          </a:p>
        </p:txBody>
      </p:sp>
    </p:spTree>
    <p:extLst>
      <p:ext uri="{BB962C8B-B14F-4D97-AF65-F5344CB8AC3E}">
        <p14:creationId xmlns:p14="http://schemas.microsoft.com/office/powerpoint/2010/main" val="42277045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t>Σημασία της Διατροφής</a:t>
            </a:r>
            <a:r>
              <a:rPr lang="en-US" b="1" dirty="0" smtClean="0"/>
              <a:t> </a:t>
            </a:r>
            <a:r>
              <a:rPr lang="el-GR" b="1" dirty="0" smtClean="0"/>
              <a:t>3</a:t>
            </a:r>
            <a:r>
              <a:rPr lang="en-US" b="1" dirty="0" smtClean="0"/>
              <a:t>/3</a:t>
            </a:r>
            <a:endParaRPr lang="en-US" b="1" dirty="0"/>
          </a:p>
        </p:txBody>
      </p:sp>
      <p:sp>
        <p:nvSpPr>
          <p:cNvPr id="3" name="Content Placeholder 2"/>
          <p:cNvSpPr>
            <a:spLocks noGrp="1"/>
          </p:cNvSpPr>
          <p:nvPr>
            <p:ph idx="1"/>
          </p:nvPr>
        </p:nvSpPr>
        <p:spPr>
          <a:xfrm>
            <a:off x="457200" y="1600200"/>
            <a:ext cx="8229600" cy="3990703"/>
          </a:xfrm>
        </p:spPr>
        <p:txBody>
          <a:bodyPr>
            <a:normAutofit/>
          </a:bodyPr>
          <a:lstStyle/>
          <a:p>
            <a:r>
              <a:rPr lang="el-GR" dirty="0" smtClean="0"/>
              <a:t>Διατήρηση του σωματικού βάρους και αποφυγή της παχυσαρκίας</a:t>
            </a:r>
          </a:p>
          <a:p>
            <a:r>
              <a:rPr lang="el-GR" dirty="0" smtClean="0"/>
              <a:t>Ελάττωση του κινδύνου εμφάνισης νοσημάτων φθοράς</a:t>
            </a:r>
          </a:p>
          <a:p>
            <a:r>
              <a:rPr lang="el-GR" dirty="0" smtClean="0"/>
              <a:t>Οικονομικές και οικολογικές επιπτώσεις</a:t>
            </a:r>
            <a:endParaRPr lang="en-US" dirty="0"/>
          </a:p>
        </p:txBody>
      </p:sp>
    </p:spTree>
    <p:extLst>
      <p:ext uri="{BB962C8B-B14F-4D97-AF65-F5344CB8AC3E}">
        <p14:creationId xmlns:p14="http://schemas.microsoft.com/office/powerpoint/2010/main" val="9517617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Προσαρμοσμένη σχεδίαση">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Προσαρμοσμένη σχεδίαση">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clas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lass" id="{A2BEF58C-2AA5-4091-B815-C1B0686454D5}" vid="{491EB830-406A-4F52-820B-94AF25C6C333}"/>
    </a:ext>
  </a:ext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745</TotalTime>
  <Words>1935</Words>
  <Application>Microsoft Office PowerPoint</Application>
  <PresentationFormat>Προβολή στην οθόνη (4:3)</PresentationFormat>
  <Paragraphs>294</Paragraphs>
  <Slides>50</Slides>
  <Notes>8</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4</vt:i4>
      </vt:variant>
      <vt:variant>
        <vt:lpstr>Τίτλοι διαφανειών</vt:lpstr>
      </vt:variant>
      <vt:variant>
        <vt:i4>50</vt:i4>
      </vt:variant>
    </vt:vector>
  </HeadingPairs>
  <TitlesOfParts>
    <vt:vector size="63" baseType="lpstr">
      <vt:lpstr>MS PGothic</vt:lpstr>
      <vt:lpstr>Arial</vt:lpstr>
      <vt:lpstr>Calibri</vt:lpstr>
      <vt:lpstr>Calibri Light</vt:lpstr>
      <vt:lpstr>Cambria</vt:lpstr>
      <vt:lpstr>Symbol</vt:lpstr>
      <vt:lpstr>Times New Roman</vt:lpstr>
      <vt:lpstr>Wingdings</vt:lpstr>
      <vt:lpstr>Wingdings 2</vt:lpstr>
      <vt:lpstr>Office Theme</vt:lpstr>
      <vt:lpstr>1_Προσαρμοσμένη σχεδίαση</vt:lpstr>
      <vt:lpstr>Προσαρμοσμένη σχεδίαση</vt:lpstr>
      <vt:lpstr>eclass</vt:lpstr>
      <vt:lpstr>Αγωγή υγείας</vt:lpstr>
      <vt:lpstr>Σκοποί  ενότητας</vt:lpstr>
      <vt:lpstr>Περιεχόμενα ενότητας</vt:lpstr>
      <vt:lpstr>ΔΙΑΤΡΟΦΗ</vt:lpstr>
      <vt:lpstr>Διατροφή</vt:lpstr>
      <vt:lpstr>Τρόφιμα</vt:lpstr>
      <vt:lpstr>Σημασία της Διατροφής 1/3</vt:lpstr>
      <vt:lpstr>Σημασία της Διατροφής 2/3</vt:lpstr>
      <vt:lpstr>Σημασία της Διατροφής 3/3</vt:lpstr>
      <vt:lpstr>Μακρο- και μικροθρεπτικά συστατικά</vt:lpstr>
      <vt:lpstr>Ενέργεια-Μεταβολισμός</vt:lpstr>
      <vt:lpstr>  Ενέργεια: μια καθημερινή ανάγκη   </vt:lpstr>
      <vt:lpstr>Πως μετράμε την ενέργεια;</vt:lpstr>
      <vt:lpstr>Θερμιδογόνα θρεπτικά συστατικά 1/2</vt:lpstr>
      <vt:lpstr>Θερμιδογόνα θρεπτικά συστατικά 2/2</vt:lpstr>
      <vt:lpstr>Ενέργεια-Ημερήσιες Ανάγκες 1/2</vt:lpstr>
      <vt:lpstr>Ενέργεια-Ημερήσιες Ανάγκες 2/2</vt:lpstr>
      <vt:lpstr>H ημερήσιες ανάγκες σε ενέργεια</vt:lpstr>
      <vt:lpstr>Ημερήσιες ανάγκες σε νερό, λευκώματα, θερμίδες ανά kg βάρους σώματος</vt:lpstr>
      <vt:lpstr>Οι ημερήσιες ανάγκες σε ενέργεια φαίνονται στον πίνακα που ακολουθεί.  Έχουν υπολογισθεί για μέτρια  φυσική δραστηριότητα</vt:lpstr>
      <vt:lpstr> Ενεργειακό ισοζύγιο </vt:lpstr>
      <vt:lpstr>Τρεις παράγοντες συμβάλλουν στην κατανάλωση ενέργειας</vt:lpstr>
      <vt:lpstr>Βασικός μεταβολισμός (BM) </vt:lpstr>
      <vt:lpstr>Τι επηρεάζει το βασικό μεταβολισμό</vt:lpstr>
      <vt:lpstr>ΠΕΨΗ</vt:lpstr>
      <vt:lpstr>Το Πεπτικό σύστημα  1/2</vt:lpstr>
      <vt:lpstr>Το Πεπτικό σύστημα  2/2</vt:lpstr>
      <vt:lpstr>Πέψη στη Στοματική κοιλότητα 1/3</vt:lpstr>
      <vt:lpstr>Πέψη στη Στοματική κοιλότητα 2/3</vt:lpstr>
      <vt:lpstr>Χρησιμότητα Σιέλου</vt:lpstr>
      <vt:lpstr>Πέψη στη Στοματική Κοιλότητα 3/3</vt:lpstr>
      <vt:lpstr>Πέψη στο Στομάχι 1/5</vt:lpstr>
      <vt:lpstr>Πέψη στο Στομάχι 2/5</vt:lpstr>
      <vt:lpstr>Πέψη στο Στομάχι 3/5</vt:lpstr>
      <vt:lpstr>Πέψη στο Στομάχι 4/5</vt:lpstr>
      <vt:lpstr>Πέψη στο Στομάχι 5/5</vt:lpstr>
      <vt:lpstr>Λεπτό και Παχύ έντερο 1/2</vt:lpstr>
      <vt:lpstr>Λεπτό και Παχύ έντερο 2/2</vt:lpstr>
      <vt:lpstr>Πέψη στο 12δάκτυλο  1/6</vt:lpstr>
      <vt:lpstr>Πέψη στο 12δάκτυλο  2/6</vt:lpstr>
      <vt:lpstr>Πέψη στο 12δάκτυλο  3/6</vt:lpstr>
      <vt:lpstr>Πέψη στο 12δάκτυλο 4/6</vt:lpstr>
      <vt:lpstr>Πέψη στο 12δάκτυλο  5/6</vt:lpstr>
      <vt:lpstr>Πέψη στο 12δάκτυλο 6/6</vt:lpstr>
      <vt:lpstr>Πέψη στο Λεπτό Έντερο</vt:lpstr>
      <vt:lpstr>Πέψη στο Παχύ Έντερο</vt:lpstr>
      <vt:lpstr>Τέλος Ενότητας</vt:lpstr>
      <vt:lpstr>Χρηματοδότηση</vt:lpstr>
      <vt:lpstr>Σημείωμα Αδειοδότησης</vt:lpstr>
      <vt:lpstr>Σημείωμα Χρήσης Έργων Τρίτων</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ΔΙΑΤΡΟΦΗ</dc:title>
  <dc:creator>Antonia</dc:creator>
  <cp:lastModifiedBy>Kiriazis Vaitsis</cp:lastModifiedBy>
  <cp:revision>88</cp:revision>
  <dcterms:created xsi:type="dcterms:W3CDTF">2015-03-14T17:05:51Z</dcterms:created>
  <dcterms:modified xsi:type="dcterms:W3CDTF">2015-06-08T10:04:20Z</dcterms:modified>
</cp:coreProperties>
</file>