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316" r:id="rId4"/>
    <p:sldId id="315" r:id="rId5"/>
    <p:sldId id="261" r:id="rId6"/>
    <p:sldId id="262" r:id="rId7"/>
    <p:sldId id="272" r:id="rId8"/>
    <p:sldId id="279" r:id="rId9"/>
    <p:sldId id="290" r:id="rId10"/>
    <p:sldId id="273" r:id="rId11"/>
    <p:sldId id="280" r:id="rId12"/>
  </p:sldIdLst>
  <p:sldSz cx="9144000" cy="6858000" type="screen4x3"/>
  <p:notesSz cx="6858000" cy="9144000"/>
  <p:custDataLst>
    <p:tags r:id="rId1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www.edulll.gr/" TargetMode="External"/><Relationship Id="rId5" Type="http://schemas.openxmlformats.org/officeDocument/2006/relationships/image" Target="../media/image5.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2</a:t>
            </a:r>
            <a:r>
              <a:rPr lang="el-GR" sz="2800" b="1" dirty="0" smtClean="0"/>
              <a:t>: Ο Ποιοτικός Έλεγχος σε διάφορα Υλικά</a:t>
            </a:r>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Σχεδιασμού &amp; </a:t>
            </a:r>
            <a:r>
              <a:rPr lang="el-GR" sz="2800" dirty="0" smtClean="0"/>
              <a:t>Τεχνολογίας </a:t>
            </a:r>
            <a:r>
              <a:rPr lang="el-GR" sz="2800" dirty="0"/>
              <a:t>Ξύλου και Επίπλου</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smtClean="0"/>
              <a:t>T.E.I</a:t>
            </a:r>
            <a:r>
              <a:rPr lang="fi-FI" sz="2800" dirty="0"/>
              <a:t>.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21643"/>
            <a:ext cx="8229600" cy="1523381"/>
          </a:xfrm>
        </p:spPr>
        <p:txBody>
          <a:bodyPr>
            <a:noAutofit/>
          </a:bodyPr>
          <a:lstStyle/>
          <a:p>
            <a:r>
              <a:rPr lang="el-GR" sz="2800" dirty="0"/>
              <a:t>Η κατανόηση της έννοιας και του σκοπού των ελέγχων στα διάφορα υλικά που χρησιμοποιούνται στην </a:t>
            </a:r>
            <a:r>
              <a:rPr lang="el-GR" sz="2800" dirty="0" smtClean="0"/>
              <a:t>επιπλοποιία.</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988840"/>
            <a:ext cx="8208912" cy="2880320"/>
          </a:xfrm>
        </p:spPr>
        <p:txBody>
          <a:bodyPr>
            <a:noAutofit/>
          </a:bodyPr>
          <a:lstStyle/>
          <a:p>
            <a:pPr lvl="0"/>
            <a:r>
              <a:rPr lang="el-GR" sz="2800" dirty="0">
                <a:hlinkClick r:id="rId4" action="ppaction://hlinksldjump"/>
              </a:rPr>
              <a:t>Δομή του ξύλου και η διαφορετικότητα που </a:t>
            </a:r>
            <a:r>
              <a:rPr lang="el-GR" sz="2800" dirty="0" smtClean="0">
                <a:hlinkClick r:id="rId4" action="ppaction://hlinksldjump"/>
              </a:rPr>
              <a:t>προκύπτει,</a:t>
            </a:r>
            <a:endParaRPr lang="el-GR" sz="2800" dirty="0"/>
          </a:p>
          <a:p>
            <a:pPr lvl="0"/>
            <a:r>
              <a:rPr lang="el-GR" sz="2800" dirty="0">
                <a:hlinkClick r:id="rId4" action="ppaction://hlinksldjump"/>
              </a:rPr>
              <a:t>Ιδιότητες του συμπαγούς </a:t>
            </a:r>
            <a:r>
              <a:rPr lang="el-GR" sz="2800" dirty="0" smtClean="0">
                <a:hlinkClick r:id="rId4" action="ppaction://hlinksldjump"/>
              </a:rPr>
              <a:t>ξύλου,</a:t>
            </a:r>
            <a:endParaRPr lang="el-GR" sz="2800" dirty="0"/>
          </a:p>
          <a:p>
            <a:pPr lvl="0"/>
            <a:r>
              <a:rPr lang="el-GR" sz="2800" dirty="0">
                <a:hlinkClick r:id="rId5" action="ppaction://hlinksldjump"/>
              </a:rPr>
              <a:t>Φυσικές </a:t>
            </a:r>
            <a:r>
              <a:rPr lang="el-GR" sz="2800" dirty="0" smtClean="0">
                <a:hlinkClick r:id="rId5" action="ppaction://hlinksldjump"/>
              </a:rPr>
              <a:t>ιδιότητες,</a:t>
            </a:r>
            <a:endParaRPr lang="el-GR" sz="2800" dirty="0"/>
          </a:p>
          <a:p>
            <a:r>
              <a:rPr lang="el-GR" sz="2800" dirty="0">
                <a:hlinkClick r:id="rId6" action="ppaction://hlinksldjump"/>
              </a:rPr>
              <a:t>Μηχανικές </a:t>
            </a:r>
            <a:r>
              <a:rPr lang="el-GR" sz="2800" dirty="0" smtClean="0">
                <a:hlinkClick r:id="rId6" action="ppaction://hlinksldjump"/>
              </a:rPr>
              <a:t>ιδιότητες.</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a:cs typeface="Times New Roman" pitchFamily="18" charset="0"/>
              </a:rPr>
              <a:t>Ιδιότητες – χαρακτηριστικά πρώτων </a:t>
            </a:r>
            <a:r>
              <a:rPr lang="el-GR" altLang="el-GR" dirty="0" smtClean="0">
                <a:cs typeface="Times New Roman" pitchFamily="18" charset="0"/>
              </a:rPr>
              <a:t>υλών</a:t>
            </a:r>
            <a:endParaRPr lang="el-GR" dirty="0">
              <a:latin typeface="+mn-lt"/>
              <a:cs typeface="Times New Roman" pitchFamily="18" charset="0"/>
            </a:endParaRPr>
          </a:p>
        </p:txBody>
      </p:sp>
      <p:sp>
        <p:nvSpPr>
          <p:cNvPr id="2" name="Ορθογώνιο 1"/>
          <p:cNvSpPr/>
          <p:nvPr/>
        </p:nvSpPr>
        <p:spPr>
          <a:xfrm>
            <a:off x="467544" y="1268760"/>
            <a:ext cx="8219256" cy="5262979"/>
          </a:xfrm>
          <a:prstGeom prst="rect">
            <a:avLst/>
          </a:prstGeom>
        </p:spPr>
        <p:txBody>
          <a:bodyPr wrap="square">
            <a:spAutoFit/>
          </a:bodyPr>
          <a:lstStyle/>
          <a:p>
            <a:pPr marL="342900" indent="-342900" algn="just">
              <a:buFont typeface="Wingdings" panose="05000000000000000000" pitchFamily="2" charset="2"/>
              <a:buChar char="§"/>
            </a:pPr>
            <a:r>
              <a:rPr lang="el-GR" altLang="el-GR" sz="2400" dirty="0" smtClean="0">
                <a:cs typeface="Times New Roman" pitchFamily="18" charset="0"/>
              </a:rPr>
              <a:t>Δομή </a:t>
            </a:r>
            <a:r>
              <a:rPr lang="el-GR" altLang="el-GR" sz="2400" dirty="0">
                <a:cs typeface="Times New Roman" pitchFamily="18" charset="0"/>
              </a:rPr>
              <a:t>(μικροσκοπική, </a:t>
            </a:r>
            <a:r>
              <a:rPr lang="el-GR" altLang="el-GR" sz="2400" dirty="0" err="1">
                <a:cs typeface="Times New Roman" pitchFamily="18" charset="0"/>
              </a:rPr>
              <a:t>υπομικροσκοπική</a:t>
            </a:r>
            <a:r>
              <a:rPr lang="el-GR" altLang="el-GR" sz="2400" dirty="0" smtClean="0">
                <a:cs typeface="Times New Roman" pitchFamily="18" charset="0"/>
              </a:rPr>
              <a:t>),</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Μηχανικές ιδιότητες,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Υγροσκοπικές ιδιότητες,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Χημικές ιδιότητες,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Θερμικές ιδιότητες,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Ακουστικές ιδιότητες,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err="1" smtClean="0">
                <a:cs typeface="Times New Roman" pitchFamily="18" charset="0"/>
              </a:rPr>
              <a:t>Ευφλεκτικότητα</a:t>
            </a:r>
            <a:r>
              <a:rPr lang="el-GR" altLang="el-GR" sz="2400" dirty="0" smtClean="0">
                <a:cs typeface="Times New Roman" pitchFamily="18" charset="0"/>
              </a:rPr>
              <a:t>,</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Ικανότητα συγκόλλησης,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Ικανότητα βαφής,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Κατεργασία </a:t>
            </a:r>
            <a:r>
              <a:rPr lang="el-GR" altLang="el-GR" sz="2400" dirty="0">
                <a:cs typeface="Times New Roman" pitchFamily="18" charset="0"/>
              </a:rPr>
              <a:t>(με κοπτικά μηχανήματα</a:t>
            </a:r>
            <a:r>
              <a:rPr lang="el-GR" altLang="el-GR" sz="2400" dirty="0" smtClean="0">
                <a:cs typeface="Times New Roman" pitchFamily="18" charset="0"/>
              </a:rPr>
              <a:t>),</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Διάρκεια ζωής,</a:t>
            </a:r>
            <a:endParaRPr lang="el-GR" altLang="el-GR" sz="2400" dirty="0">
              <a:cs typeface="Times New Roman" pitchFamily="18" charset="0"/>
            </a:endParaRPr>
          </a:p>
          <a:p>
            <a:pPr marL="342900" indent="-342900" algn="just">
              <a:buFont typeface="Wingdings" panose="05000000000000000000" pitchFamily="2" charset="2"/>
              <a:buChar char="§"/>
            </a:pPr>
            <a:r>
              <a:rPr lang="el-GR" altLang="el-GR" sz="2400" dirty="0" smtClean="0">
                <a:cs typeface="Times New Roman" pitchFamily="18" charset="0"/>
              </a:rPr>
              <a:t>Τοξικότητα </a:t>
            </a:r>
            <a:r>
              <a:rPr lang="el-GR" altLang="el-GR" sz="2400" dirty="0">
                <a:cs typeface="Times New Roman" pitchFamily="18" charset="0"/>
              </a:rPr>
              <a:t>στον άνθρωπο (κι άλλους έμβιους οργανισμούς)</a:t>
            </a:r>
          </a:p>
          <a:p>
            <a:pPr marL="342900" indent="-342900" algn="just">
              <a:buFont typeface="Wingdings" panose="05000000000000000000" pitchFamily="2" charset="2"/>
              <a:buChar char="§"/>
            </a:pPr>
            <a:r>
              <a:rPr lang="el-GR" altLang="el-GR" sz="2400" dirty="0" smtClean="0">
                <a:cs typeface="Times New Roman" pitchFamily="18" charset="0"/>
              </a:rPr>
              <a:t>Φιλικότητα </a:t>
            </a:r>
            <a:r>
              <a:rPr lang="el-GR" altLang="el-GR" sz="2400" dirty="0">
                <a:cs typeface="Times New Roman" pitchFamily="18" charset="0"/>
              </a:rPr>
              <a:t>στο περιβάλλον (τοξικότητα, </a:t>
            </a:r>
            <a:r>
              <a:rPr lang="el-GR" altLang="el-GR" sz="2400" dirty="0" err="1">
                <a:cs typeface="Times New Roman" pitchFamily="18" charset="0"/>
              </a:rPr>
              <a:t>βιοδιάσπαση</a:t>
            </a:r>
            <a:r>
              <a:rPr lang="el-GR" altLang="el-GR" sz="2400" dirty="0">
                <a:cs typeface="Times New Roman" pitchFamily="18" charset="0"/>
              </a:rPr>
              <a:t>, ανακύκλωση</a:t>
            </a:r>
            <a:r>
              <a:rPr lang="el-GR" altLang="el-GR" sz="2400" dirty="0" smtClean="0">
                <a:cs typeface="Times New Roman" pitchFamily="18" charset="0"/>
              </a:rPr>
              <a:t>).</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Autofit/>
          </a:bodyPr>
          <a:lstStyle/>
          <a:p>
            <a:r>
              <a:rPr lang="el-GR" altLang="el-GR" dirty="0">
                <a:cs typeface="Times New Roman" pitchFamily="18" charset="0"/>
              </a:rPr>
              <a:t>Κριτήρια επιλογής ενός είδους ξύλου (δασικού είδους</a:t>
            </a:r>
            <a:r>
              <a:rPr lang="el-GR" altLang="el-GR" dirty="0" smtClean="0">
                <a:cs typeface="Times New Roman" pitchFamily="18" charset="0"/>
              </a:rPr>
              <a:t>) (1 από 3)</a:t>
            </a:r>
            <a:r>
              <a:rPr lang="el-GR" altLang="el-GR" dirty="0" smtClean="0"/>
              <a:t> </a:t>
            </a:r>
            <a:endParaRPr lang="el-GR" dirty="0">
              <a:latin typeface="+mn-lt"/>
              <a:cs typeface="Times New Roman" pitchFamily="18" charset="0"/>
            </a:endParaRPr>
          </a:p>
        </p:txBody>
      </p:sp>
      <p:sp>
        <p:nvSpPr>
          <p:cNvPr id="6" name="Rectangle 3"/>
          <p:cNvSpPr>
            <a:spLocks noGrp="1" noChangeArrowheads="1"/>
          </p:cNvSpPr>
          <p:nvPr>
            <p:ph type="body" sz="half" idx="2"/>
          </p:nvPr>
        </p:nvSpPr>
        <p:spPr>
          <a:xfrm>
            <a:off x="228600" y="1412776"/>
            <a:ext cx="8447856" cy="4896544"/>
          </a:xfrm>
        </p:spPr>
        <p:txBody>
          <a:bodyPr>
            <a:noAutofit/>
          </a:bodyPr>
          <a:lstStyle/>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Αισθητική,     </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Οικονομικότητα,</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Ανθεκτικότητα,    </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Μηχανική αντοχή,</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Κατεργασία,         </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Εφαρμογές,</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Χρώμα,</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Σχεδίαση,</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Υφή,</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Καταλληλότητα επιφάνειας για επεξεργασία,</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Διαθεσιμότητα,</a:t>
            </a:r>
          </a:p>
          <a:p>
            <a:pPr marL="342900" indent="-342900" algn="just" eaLnBrk="1" hangingPunct="1">
              <a:lnSpc>
                <a:spcPct val="90000"/>
              </a:lnSpc>
              <a:buFont typeface="Wingdings" panose="05000000000000000000" pitchFamily="2" charset="2"/>
              <a:buChar char="§"/>
            </a:pPr>
            <a:r>
              <a:rPr lang="el-GR" altLang="el-GR" sz="2400" dirty="0" smtClean="0">
                <a:cs typeface="Times New Roman" pitchFamily="18" charset="0"/>
              </a:rPr>
              <a:t>Κόστος,</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440160"/>
          </a:xfrm>
        </p:spPr>
        <p:txBody>
          <a:bodyPr>
            <a:noAutofit/>
          </a:bodyPr>
          <a:lstStyle/>
          <a:p>
            <a:pPr eaLnBrk="0" hangingPunct="0">
              <a:tabLst>
                <a:tab pos="457200" algn="l"/>
                <a:tab pos="1584325" algn="l"/>
              </a:tabLst>
            </a:pPr>
            <a:r>
              <a:rPr lang="el-GR" altLang="el-GR" dirty="0">
                <a:cs typeface="Times New Roman" pitchFamily="18" charset="0"/>
              </a:rPr>
              <a:t>Κριτήρια επιλογής ενός είδους ξύλου (δασικού είδους) </a:t>
            </a:r>
            <a:r>
              <a:rPr lang="el-GR" altLang="el-GR" dirty="0" smtClean="0">
                <a:cs typeface="Times New Roman" pitchFamily="18" charset="0"/>
              </a:rPr>
              <a:t>(2 </a:t>
            </a:r>
            <a:r>
              <a:rPr lang="el-GR" altLang="el-GR" dirty="0">
                <a:cs typeface="Times New Roman" pitchFamily="18" charset="0"/>
              </a:rPr>
              <a:t>από 3)</a:t>
            </a:r>
            <a:r>
              <a:rPr lang="el-GR" altLang="el-GR" dirty="0"/>
              <a:t> </a:t>
            </a:r>
            <a:endParaRPr lang="el-GR" dirty="0">
              <a:latin typeface="+mn-lt"/>
              <a:cs typeface="Times New Roman" pitchFamily="18" charset="0"/>
            </a:endParaRPr>
          </a:p>
        </p:txBody>
      </p:sp>
      <p:sp>
        <p:nvSpPr>
          <p:cNvPr id="8" name="Text Box 4"/>
          <p:cNvSpPr txBox="1">
            <a:spLocks noChangeArrowheads="1"/>
          </p:cNvSpPr>
          <p:nvPr/>
        </p:nvSpPr>
        <p:spPr bwMode="auto">
          <a:xfrm>
            <a:off x="467544" y="1796155"/>
            <a:ext cx="8208912"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a:latin typeface="+mn-lt"/>
                <a:cs typeface="Times New Roman" pitchFamily="18" charset="0"/>
              </a:rPr>
              <a:t>Προσφερόμενες διαστάσεις,</a:t>
            </a: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Φυσική διάρκεια,</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Ευκολία εμποτισμού </a:t>
            </a:r>
            <a:r>
              <a:rPr lang="el-GR" altLang="el-GR" dirty="0">
                <a:latin typeface="+mn-lt"/>
                <a:cs typeface="Times New Roman" pitchFamily="18" charset="0"/>
              </a:rPr>
              <a:t>με </a:t>
            </a:r>
            <a:r>
              <a:rPr lang="el-GR" altLang="el-GR" dirty="0" smtClean="0">
                <a:latin typeface="+mn-lt"/>
                <a:cs typeface="Times New Roman" pitchFamily="18" charset="0"/>
              </a:rPr>
              <a:t>προστατευτικές ουσίες,</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Πυκνότητα,</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Σκληρότητα,</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Πλάτος αυξητικών δακτυλίων,</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Απόκλιση ινών,</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Αντοχή,</a:t>
            </a:r>
            <a:endParaRPr lang="el-GR" altLang="el-GR" dirty="0">
              <a:latin typeface="+mn-lt"/>
              <a:cs typeface="Times New Roman" pitchFamily="18" charset="0"/>
            </a:endParaRP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Ευκαμψία,</a:t>
            </a:r>
          </a:p>
          <a:p>
            <a:pPr marL="342900" indent="-342900" algn="just" eaLnBrk="1" hangingPunct="1">
              <a:lnSpc>
                <a:spcPct val="90000"/>
              </a:lnSpc>
              <a:spcBef>
                <a:spcPct val="20000"/>
              </a:spcBef>
              <a:buClr>
                <a:schemeClr val="tx1"/>
              </a:buClr>
              <a:buSzPct val="75000"/>
              <a:buFont typeface="Wingdings" panose="05000000000000000000" pitchFamily="2" charset="2"/>
              <a:buChar char="§"/>
            </a:pPr>
            <a:r>
              <a:rPr lang="el-GR" altLang="el-GR" dirty="0" smtClean="0">
                <a:latin typeface="+mn-lt"/>
                <a:cs typeface="Times New Roman" pitchFamily="18" charset="0"/>
              </a:rPr>
              <a:t>Ικανότητα συγκόλλησης,</a:t>
            </a:r>
            <a:endParaRPr lang="el-GR" altLang="el-GR" dirty="0">
              <a:latin typeface="+mn-lt"/>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8</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44624"/>
            <a:ext cx="8174484" cy="1368152"/>
          </a:xfrm>
        </p:spPr>
        <p:txBody>
          <a:bodyPr>
            <a:noAutofit/>
          </a:bodyPr>
          <a:lstStyle/>
          <a:p>
            <a:r>
              <a:rPr lang="el-GR" altLang="el-GR" dirty="0">
                <a:cs typeface="Times New Roman" pitchFamily="18" charset="0"/>
              </a:rPr>
              <a:t>Κριτήρια επιλογής ενός είδους ξύλου (δασικού είδους) </a:t>
            </a:r>
            <a:r>
              <a:rPr lang="el-GR" altLang="el-GR" dirty="0" smtClean="0">
                <a:cs typeface="Times New Roman" pitchFamily="18" charset="0"/>
              </a:rPr>
              <a:t>(3 </a:t>
            </a:r>
            <a:r>
              <a:rPr lang="el-GR" altLang="el-GR" dirty="0">
                <a:cs typeface="Times New Roman" pitchFamily="18" charset="0"/>
              </a:rPr>
              <a:t>από 3)</a:t>
            </a:r>
            <a:r>
              <a:rPr lang="el-GR" altLang="el-GR" dirty="0"/>
              <a:t> </a:t>
            </a:r>
            <a:endParaRPr lang="el-GR" dirty="0">
              <a:latin typeface="+mn-lt"/>
              <a:cs typeface="Times New Roman" pitchFamily="18" charset="0"/>
            </a:endParaRPr>
          </a:p>
        </p:txBody>
      </p:sp>
      <p:sp>
        <p:nvSpPr>
          <p:cNvPr id="2" name="Ορθογώνιο 1"/>
          <p:cNvSpPr/>
          <p:nvPr/>
        </p:nvSpPr>
        <p:spPr>
          <a:xfrm>
            <a:off x="467544" y="2348880"/>
            <a:ext cx="8208912" cy="2049792"/>
          </a:xfrm>
          <a:prstGeom prst="rect">
            <a:avLst/>
          </a:prstGeom>
        </p:spPr>
        <p:txBody>
          <a:bodyPr wrap="square">
            <a:spAutoFit/>
          </a:bodyPr>
          <a:lstStyle/>
          <a:p>
            <a:pPr marL="342900" indent="-342900" algn="just">
              <a:lnSpc>
                <a:spcPct val="90000"/>
              </a:lnSpc>
              <a:spcBef>
                <a:spcPct val="20000"/>
              </a:spcBef>
              <a:buClr>
                <a:schemeClr val="tx1"/>
              </a:buClr>
              <a:buSzPct val="75000"/>
              <a:buFont typeface="Wingdings" panose="05000000000000000000" pitchFamily="2" charset="2"/>
              <a:buChar char="§"/>
            </a:pPr>
            <a:r>
              <a:rPr lang="el-GR" altLang="el-GR" sz="2400" dirty="0">
                <a:cs typeface="Times New Roman" pitchFamily="18" charset="0"/>
              </a:rPr>
              <a:t>Συμπεριφορά κατά την ξήρανση,</a:t>
            </a:r>
          </a:p>
          <a:p>
            <a:pPr marL="342900" indent="-342900" algn="just">
              <a:lnSpc>
                <a:spcPct val="90000"/>
              </a:lnSpc>
              <a:spcBef>
                <a:spcPct val="20000"/>
              </a:spcBef>
              <a:buClr>
                <a:schemeClr val="tx1"/>
              </a:buClr>
              <a:buSzPct val="75000"/>
              <a:buFont typeface="Wingdings" panose="05000000000000000000" pitchFamily="2" charset="2"/>
              <a:buChar char="§"/>
            </a:pPr>
            <a:r>
              <a:rPr lang="el-GR" altLang="el-GR" sz="2400" dirty="0">
                <a:cs typeface="Times New Roman" pitchFamily="18" charset="0"/>
              </a:rPr>
              <a:t>Κατεργασία με κοπτικά μέσα,</a:t>
            </a:r>
          </a:p>
          <a:p>
            <a:pPr marL="342900" indent="-342900" algn="just">
              <a:lnSpc>
                <a:spcPct val="90000"/>
              </a:lnSpc>
              <a:spcBef>
                <a:spcPct val="20000"/>
              </a:spcBef>
              <a:buClr>
                <a:schemeClr val="tx1"/>
              </a:buClr>
              <a:buSzPct val="75000"/>
              <a:buFont typeface="Wingdings" panose="05000000000000000000" pitchFamily="2" charset="2"/>
              <a:buChar char="§"/>
            </a:pPr>
            <a:r>
              <a:rPr lang="el-GR" altLang="el-GR" sz="2400" dirty="0" err="1" smtClean="0">
                <a:cs typeface="Times New Roman" pitchFamily="18" charset="0"/>
              </a:rPr>
              <a:t>Υγροσκοπικότητα</a:t>
            </a:r>
            <a:r>
              <a:rPr lang="el-GR" altLang="el-GR" sz="2400" dirty="0">
                <a:cs typeface="Times New Roman" pitchFamily="18" charset="0"/>
              </a:rPr>
              <a:t>,</a:t>
            </a:r>
          </a:p>
          <a:p>
            <a:pPr marL="342900" indent="-342900" algn="just">
              <a:lnSpc>
                <a:spcPct val="90000"/>
              </a:lnSpc>
              <a:spcBef>
                <a:spcPct val="20000"/>
              </a:spcBef>
              <a:buClr>
                <a:schemeClr val="tx1"/>
              </a:buClr>
              <a:buSzPct val="75000"/>
              <a:buFont typeface="Wingdings" panose="05000000000000000000" pitchFamily="2" charset="2"/>
              <a:buChar char="§"/>
            </a:pPr>
            <a:r>
              <a:rPr lang="el-GR" altLang="el-GR" sz="2400" dirty="0" smtClean="0">
                <a:cs typeface="Times New Roman" pitchFamily="18" charset="0"/>
              </a:rPr>
              <a:t>Ρίκνωση</a:t>
            </a:r>
            <a:r>
              <a:rPr lang="el-GR" altLang="el-GR" sz="2400" dirty="0">
                <a:cs typeface="Times New Roman" pitchFamily="18" charset="0"/>
              </a:rPr>
              <a:t>,</a:t>
            </a:r>
          </a:p>
          <a:p>
            <a:pPr marL="342900" indent="-342900" algn="just">
              <a:lnSpc>
                <a:spcPct val="90000"/>
              </a:lnSpc>
              <a:spcBef>
                <a:spcPct val="20000"/>
              </a:spcBef>
              <a:buClr>
                <a:schemeClr val="tx1"/>
              </a:buClr>
              <a:buSzPct val="75000"/>
              <a:buFont typeface="Wingdings" panose="05000000000000000000" pitchFamily="2" charset="2"/>
              <a:buChar char="§"/>
            </a:pPr>
            <a:r>
              <a:rPr lang="el-GR" altLang="el-GR" sz="2400" dirty="0" smtClean="0">
                <a:cs typeface="Times New Roman" pitchFamily="18" charset="0"/>
              </a:rPr>
              <a:t>Διόγκωση.</a:t>
            </a:r>
            <a:endParaRPr lang="el-GR" altLang="el-GR" sz="2400" dirty="0">
              <a:cs typeface="Times New Roman" pitchFamily="18" charset="0"/>
            </a:endParaRP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9</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3:35:0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12,2,15,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332CE72-C469-42AF-B8A8-393B658D1B8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6566</TotalTime>
  <Words>430</Words>
  <Application>Microsoft Office PowerPoint</Application>
  <PresentationFormat>Προβολή στην οθόνη (4:3)</PresentationFormat>
  <Paragraphs>91</Paragraphs>
  <Slides>10</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Ιδιότητες – χαρακτηριστικά πρώτων υλών</vt:lpstr>
      <vt:lpstr>Κριτήρια επιλογής ενός είδους ξύλου (δασικού είδους) (1 από 3) </vt:lpstr>
      <vt:lpstr>Κριτήρια επιλογής ενός είδους ξύλου (δασικού είδους) (2 από 3) </vt:lpstr>
      <vt:lpstr>Κριτήρια επιλογής ενός είδους ξύλου (δασικού είδους) (3 από 3)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Ο Ποιοτικός Έλεγχος σε διάφορα Υλικά.</dc:title>
  <dc:creator>Γεώργιος Νταλός</dc:creator>
  <cp:keywords>Ποιοτικός Έλεγχος Πρώτων Υλών, Ο Ποιοτικός Έλεγχος σε διάφορα Υλικά,</cp:keywords>
  <cp:lastModifiedBy>Windows User</cp:lastModifiedBy>
  <cp:revision>560</cp:revision>
  <dcterms:created xsi:type="dcterms:W3CDTF">2012-09-06T09:03:05Z</dcterms:created>
  <dcterms:modified xsi:type="dcterms:W3CDTF">2005-10-03T00:35:17Z</dcterms:modified>
</cp:coreProperties>
</file>