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 id="2147483684" r:id="rId4"/>
    <p:sldMasterId id="2147483696" r:id="rId5"/>
    <p:sldMasterId id="2147483708" r:id="rId6"/>
    <p:sldMasterId id="2147483720" r:id="rId7"/>
    <p:sldMasterId id="2147483732" r:id="rId8"/>
  </p:sldMasterIdLst>
  <p:notesMasterIdLst>
    <p:notesMasterId r:id="rId37"/>
  </p:notesMasterIdLst>
  <p:sldIdLst>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84"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Lst>
  <p:sldSz cx="9144000" cy="6858000" type="screen4x3"/>
  <p:notesSz cx="6858000" cy="9144000"/>
  <p:custDataLst>
    <p:tags r:id="rId3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7.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tableStyles" Target="tableStyles.xml"/><Relationship Id="rId7" Type="http://schemas.openxmlformats.org/officeDocument/2006/relationships/slideMaster" Target="slideMasters/slideMaster6.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4.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3.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FF6166-15BC-4C3D-970A-1CB4DF66D4EC}" type="datetimeFigureOut">
              <a:rPr lang="el-GR" smtClean="0"/>
              <a:t>16/9/2013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936F3F-0FCE-489B-BFE2-C2EDFE98646C}" type="slidenum">
              <a:rPr lang="el-GR" smtClean="0"/>
              <a:t>‹#›</a:t>
            </a:fld>
            <a:endParaRPr lang="el-GR"/>
          </a:p>
        </p:txBody>
      </p:sp>
    </p:spTree>
    <p:extLst>
      <p:ext uri="{BB962C8B-B14F-4D97-AF65-F5344CB8AC3E}">
        <p14:creationId xmlns:p14="http://schemas.microsoft.com/office/powerpoint/2010/main" val="2884577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1F53AEC8-5CC9-4AEF-90C8-D75A5549C792}"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31575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8E6FB71-4E17-4642-B342-F5262AFF4601}"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321716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F68916E-5C72-4E04-8A7B-23865BD542C3}"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404314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34EC89F0-6C10-4378-A310-908B0987196A}"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377373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88A3E26-302A-49E9-AD2C-740F66C5F0BE}"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7569978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F324E9A1-01C4-4757-B56C-835678A1336C}"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363140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49E970F-A022-467A-856C-ED9F20BAB56C}"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8214096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0DA1E34-4619-4973-A573-3C2C5A483864}" type="datetime1">
              <a:rPr lang="el-GR" smtClean="0">
                <a:solidFill>
                  <a:prstClr val="black">
                    <a:tint val="75000"/>
                  </a:prstClr>
                </a:solidFill>
              </a:r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0191761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2D5C5368-E56A-4546-B962-5B1AC4333D75}" type="datetime1">
              <a:rPr lang="el-GR" smtClean="0">
                <a:solidFill>
                  <a:prstClr val="black">
                    <a:tint val="75000"/>
                  </a:prstClr>
                </a:solidFill>
              </a:r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419056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9929594-47D9-4C92-9D2A-B855089E211B}" type="datetime1">
              <a:rPr lang="el-GR" smtClean="0">
                <a:solidFill>
                  <a:prstClr val="black">
                    <a:tint val="75000"/>
                  </a:prstClr>
                </a:solidFill>
              </a:r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7779597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A428941-043E-4A34-8A9D-FE50434CB7A6}"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06229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486E16C-3D0C-4875-A079-99808600E313}"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966759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1872BA1D-2146-4BF1-8685-44600FE7BB48}"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8415269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FD2AE3E-AED6-4879-8B30-C13846C92389}"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792412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E6C29C6-EE3F-4EC6-B8B7-7C215E82F6AB}"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9601188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93DE355-0719-4FD4-A109-23E6F8AAEEDE}"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9074596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C52DCC7-200C-460E-90A9-1F20200DA8D5}"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920515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EEBD3AE-C9EA-41AE-9E20-80FD6B06C5A7}"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533236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96BD70F5-890F-485A-AAA9-ED609F1C7098}"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376677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192661D5-5AD5-4519-8AEB-833B9A808BF7}" type="datetime1">
              <a:rPr lang="el-GR" smtClean="0">
                <a:solidFill>
                  <a:prstClr val="black">
                    <a:tint val="75000"/>
                  </a:prstClr>
                </a:solidFill>
              </a:r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4239197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289DB00B-4471-4C61-803D-B253D4FAD3E8}" type="datetime1">
              <a:rPr lang="el-GR" smtClean="0">
                <a:solidFill>
                  <a:prstClr val="black">
                    <a:tint val="75000"/>
                  </a:prstClr>
                </a:solidFill>
              </a:r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8762254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1142D15C-8930-4699-9927-553285908275}" type="datetime1">
              <a:rPr lang="el-GR" smtClean="0">
                <a:solidFill>
                  <a:prstClr val="black">
                    <a:tint val="75000"/>
                  </a:prstClr>
                </a:solidFill>
              </a:r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43516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F497393-81F3-4A43-AB14-6B216D928423}"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082126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30C4425-4340-47DB-B269-19D2EF35548C}"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8071636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D3615EC-AB89-4E1A-BB9D-BF00C354153D}"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960365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72CBB1E-4F1D-4821-8BA5-DF600207D372}"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5502984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7768DF4-65EB-4B97-A62D-8A57106F552B}"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970407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388F0D6B-B074-407E-BA31-B2187700E90B}"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4463460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6A6D19F-03BC-4A72-8A59-BBE892F2FA72}"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41097831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EC63862-83BB-4185-A1D0-630DBFC0BDBB}"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5281868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6AED4B5-B0CA-4786-B680-B1AAAD5C9A47}"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6987518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9CC6BEA-2208-45B9-B1F3-B0BE18B57C8A}" type="datetime1">
              <a:rPr lang="el-GR" smtClean="0">
                <a:solidFill>
                  <a:prstClr val="black">
                    <a:tint val="75000"/>
                  </a:prstClr>
                </a:solidFill>
              </a:r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51611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F984F6C0-40CB-4121-BA4D-8D2E2F4CA101}" type="datetime1">
              <a:rPr lang="el-GR" smtClean="0">
                <a:solidFill>
                  <a:prstClr val="black">
                    <a:tint val="75000"/>
                  </a:prstClr>
                </a:solidFill>
              </a:r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446596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02E1CBDA-5F1C-415F-B81E-A2860179F4EA}"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27083046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C609131-49EC-47C1-98D8-19A9E7B06D7F}" type="datetime1">
              <a:rPr lang="el-GR" smtClean="0">
                <a:solidFill>
                  <a:prstClr val="black">
                    <a:tint val="75000"/>
                  </a:prstClr>
                </a:solidFill>
              </a:r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5044421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E3460C7-D7E8-4B93-B14A-5BC6691F0690}"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38625121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602D3F8-C4EA-44F4-BF1B-EADB525C8873}"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73680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10993D3-14D0-4EC9-AD12-F20F00F50C94}"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777652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8B52AB9-68C9-45D9-8C4E-EBADE9A086AE}"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5434680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3D7D65C-5B4F-415E-B917-79F64CE97384}"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1746597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E3869CE-A450-46E2-87BE-0E006F3AB07B}"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5918122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9C83A36F-04D3-474E-B606-2BD253B036B3}"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0422750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575A2F0-07D2-4159-9207-C7407D01C2C8}"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78298115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C200188-7B16-4820-B9CA-0DF26AE0AF28}" type="datetime1">
              <a:rPr lang="el-GR" smtClean="0">
                <a:solidFill>
                  <a:prstClr val="black">
                    <a:tint val="75000"/>
                  </a:prstClr>
                </a:solidFill>
              </a:r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92274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00D0513E-D90A-4BE7-8822-313B1A91EAB0}" type="datetime1">
              <a:rPr lang="el-GR" smtClean="0">
                <a:solidFill>
                  <a:prstClr val="black">
                    <a:tint val="75000"/>
                  </a:prstClr>
                </a:solidFill>
              </a:r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109078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B0B48AD5-945C-405C-A7AC-3676B172CEC7}" type="datetime1">
              <a:rPr lang="el-GR" smtClean="0">
                <a:solidFill>
                  <a:prstClr val="black">
                    <a:tint val="75000"/>
                  </a:prstClr>
                </a:solidFill>
              </a:r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1280696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C890568-F2CE-4A68-A9B1-DEC184D4562B}" type="datetime1">
              <a:rPr lang="el-GR" smtClean="0">
                <a:solidFill>
                  <a:prstClr val="black">
                    <a:tint val="75000"/>
                  </a:prstClr>
                </a:solidFill>
              </a:r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97886834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53A801F-91AD-4B00-A66E-E5F56155425A}"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0073413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464CAF6-F443-47AB-BD22-737AD7CA84A0}"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7016157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D36FC3F-2E2D-4176-8711-F03C9244122D}"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359579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BFD907D-5E98-4F99-9219-8833F77E7D14}"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42725245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6B657BD-4B72-4224-A255-4A48156D3795}"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39198569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11876A1-A74C-4F37-B0B4-E4919AA3E39C}"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36114488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13CB897-AD50-4D57-8B8F-CDA404C57D5E}"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38411016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D81FB0F9-F397-4FA0-BA22-CABEE0AF28AF}"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847177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C9ABB06-A109-4EA8-AF74-F5A16FE0D3D6}" type="datetime1">
              <a:rPr lang="el-GR" smtClean="0">
                <a:solidFill>
                  <a:prstClr val="black">
                    <a:tint val="75000"/>
                  </a:prstClr>
                </a:solidFill>
              </a:r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75760636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42CD3F9-835B-4827-B228-77387A220B9D}" type="datetime1">
              <a:rPr lang="el-GR" smtClean="0">
                <a:solidFill>
                  <a:prstClr val="black">
                    <a:tint val="75000"/>
                  </a:prstClr>
                </a:solidFill>
              </a:r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33375105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FFF4669F-1DAD-4CA8-8494-F3D993499648}" type="datetime1">
              <a:rPr lang="el-GR" smtClean="0">
                <a:solidFill>
                  <a:prstClr val="black">
                    <a:tint val="75000"/>
                  </a:prstClr>
                </a:solidFill>
              </a:r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47293561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C6B8117-38FD-4C99-AF55-5963C4A971A9}" type="datetime1">
              <a:rPr lang="el-GR" smtClean="0">
                <a:solidFill>
                  <a:prstClr val="black">
                    <a:tint val="75000"/>
                  </a:prstClr>
                </a:solidFill>
              </a:r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5770639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E5576CA-C4D2-4303-B270-E269047C3F68}"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52508015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455B67A-88DE-42EE-BE7C-608B08C89D0F}"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28330007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716FA0C-24D0-4C78-8BEA-70FD67D46325}"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7610402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FB985BD-14A9-4F67-BBB5-3B1D3C013452}"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93380052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D33DFDBB-BB5D-4AF5-B74C-643F42F6629F}"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5039002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AF29A94-771F-4C46-95FA-BB034E9E8866}"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506410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4F27BA2-39EC-44EA-8EB3-B2F97EF8F409}"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827221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2BB642A-CAB6-4DCD-ADD9-13D7A9AA6EE5}" type="datetime1">
              <a:rPr lang="el-GR" smtClean="0">
                <a:solidFill>
                  <a:prstClr val="black">
                    <a:tint val="75000"/>
                  </a:prstClr>
                </a:solidFill>
              </a:r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18580185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36391D14-0899-4C50-830F-1F1342729430}"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8027144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14B7EF8-8902-4E86-9B53-D702B230ECFB}" type="datetime1">
              <a:rPr lang="el-GR" smtClean="0">
                <a:solidFill>
                  <a:prstClr val="black">
                    <a:tint val="75000"/>
                  </a:prstClr>
                </a:solidFill>
              </a:r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73794631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8D3F2F6-8C77-48ED-B6AA-55B9D46E4FF9}" type="datetime1">
              <a:rPr lang="el-GR" smtClean="0">
                <a:solidFill>
                  <a:prstClr val="black">
                    <a:tint val="75000"/>
                  </a:prstClr>
                </a:solidFill>
              </a:r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74915290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E4336EC-76B7-465A-AE3E-7B9568C6E247}" type="datetime1">
              <a:rPr lang="el-GR" smtClean="0">
                <a:solidFill>
                  <a:prstClr val="black">
                    <a:tint val="75000"/>
                  </a:prstClr>
                </a:solidFill>
              </a:r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46767094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461C7B3-5860-40C1-8E4D-AFAAB2F020CB}"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303755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EBCCE75-7AE1-47AA-9499-6626AFA509FD}"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4833001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1059AD1-6914-42CE-80FA-F48597E456CC}"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15055408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0DAF4C9-2111-4AC8-B875-8A5B371DD57B}"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05526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11580E1-1206-4C40-9ECA-B0E8C2B5ED29}"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491308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0EC96DE-BE01-4BDC-8E7F-ED03A9AC739B}"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21446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61AAAA-A99D-4EA8-8193-16614EFEBB8C}"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351449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F9EDFF-9F8E-4E54-81B5-213F82D6B050}"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2564577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3710E2-D59E-4C69-84A5-84804F78FD8B}"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62860916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5DFA65-A3A7-4316-B0A2-9E134C9BD2AD}"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0594934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32BF4B-F3D7-4438-AB56-9E174B4F310D}"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7401881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39CA37-AAF1-46F7-AA9C-37CC5E4B6B8A}"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8607594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098C7A-7B98-42A0-9CB2-9AE270B9D58A}"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Δισδιάστατοι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71323152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tags" Target="../tags/tag11.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57.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57.xml"/><Relationship Id="rId1" Type="http://schemas.openxmlformats.org/officeDocument/2006/relationships/tags" Target="../tags/tag1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57.xml"/><Relationship Id="rId2" Type="http://schemas.openxmlformats.org/officeDocument/2006/relationships/tags" Target="../tags/tag15.xml"/><Relationship Id="rId1" Type="http://schemas.openxmlformats.org/officeDocument/2006/relationships/tags" Target="../tags/tag14.xml"/><Relationship Id="rId6" Type="http://schemas.microsoft.com/office/2007/relationships/hdphoto" Target="../media/hdphoto1.wdp"/><Relationship Id="rId5" Type="http://schemas.openxmlformats.org/officeDocument/2006/relationships/image" Target="../media/image9.jpeg"/><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9.xml.rels><?xml version="1.0" encoding="UTF-8" standalone="yes"?>
<Relationships xmlns="http://schemas.openxmlformats.org/package/2006/relationships"><Relationship Id="rId3" Type="http://schemas.openxmlformats.org/officeDocument/2006/relationships/tags" Target="../tags/tag18.xml"/><Relationship Id="rId7" Type="http://schemas.microsoft.com/office/2007/relationships/hdphoto" Target="../media/hdphoto1.wdp"/><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image" Target="../media/image9.jpeg"/><Relationship Id="rId5" Type="http://schemas.openxmlformats.org/officeDocument/2006/relationships/slide" Target="slide5.xml"/><Relationship Id="rId4" Type="http://schemas.openxmlformats.org/officeDocument/2006/relationships/slideLayout" Target="../slideLayouts/slideLayout59.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3.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57.xml"/><Relationship Id="rId1" Type="http://schemas.openxmlformats.org/officeDocument/2006/relationships/tags" Target="../tags/tag19.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9.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9.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9.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57.xml"/><Relationship Id="rId2" Type="http://schemas.openxmlformats.org/officeDocument/2006/relationships/tags" Target="../tags/tag21.xml"/><Relationship Id="rId1" Type="http://schemas.openxmlformats.org/officeDocument/2006/relationships/tags" Target="../tags/tag20.xml"/><Relationship Id="rId6" Type="http://schemas.microsoft.com/office/2007/relationships/hdphoto" Target="../media/hdphoto1.wdp"/><Relationship Id="rId5" Type="http://schemas.openxmlformats.org/officeDocument/2006/relationships/image" Target="../media/image9.jpeg"/><Relationship Id="rId4" Type="http://schemas.openxmlformats.org/officeDocument/2006/relationships/slide" Target="slide5.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61.xml"/><Relationship Id="rId2" Type="http://schemas.openxmlformats.org/officeDocument/2006/relationships/tags" Target="../tags/tag23.xml"/><Relationship Id="rId1" Type="http://schemas.openxmlformats.org/officeDocument/2006/relationships/tags" Target="../tags/tag22.xml"/><Relationship Id="rId6" Type="http://schemas.microsoft.com/office/2007/relationships/hdphoto" Target="../media/hdphoto1.wdp"/><Relationship Id="rId5" Type="http://schemas.openxmlformats.org/officeDocument/2006/relationships/image" Target="../media/image9.jpeg"/><Relationship Id="rId4" Type="http://schemas.openxmlformats.org/officeDocument/2006/relationships/slide" Target="slide5.xml"/></Relationships>
</file>

<file path=ppt/slides/_rels/slide28.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67.xml"/><Relationship Id="rId1" Type="http://schemas.openxmlformats.org/officeDocument/2006/relationships/tags" Target="../tags/tag24.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4.xml"/><Relationship Id="rId1" Type="http://schemas.openxmlformats.org/officeDocument/2006/relationships/tags" Target="../tags/tag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7" Type="http://schemas.openxmlformats.org/officeDocument/2006/relationships/slide" Target="slide27.xml"/><Relationship Id="rId2" Type="http://schemas.openxmlformats.org/officeDocument/2006/relationships/slideLayout" Target="../slideLayouts/slideLayout50.xml"/><Relationship Id="rId1" Type="http://schemas.openxmlformats.org/officeDocument/2006/relationships/tags" Target="../tags/tag5.xml"/><Relationship Id="rId6" Type="http://schemas.openxmlformats.org/officeDocument/2006/relationships/slide" Target="slide20.xml"/><Relationship Id="rId5" Type="http://schemas.openxmlformats.org/officeDocument/2006/relationships/slide" Target="slide18.xml"/><Relationship Id="rId4" Type="http://schemas.openxmlformats.org/officeDocument/2006/relationships/slide" Target="slide10.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48.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46.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8.xml"/><Relationship Id="rId7" Type="http://schemas.microsoft.com/office/2007/relationships/hdphoto" Target="../media/hdphoto1.wdp"/><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9.jpeg"/><Relationship Id="rId5" Type="http://schemas.openxmlformats.org/officeDocument/2006/relationships/slide" Target="slide5.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8" name="Εικόνα 1" descr="Λογότυπο του Τεϊ Θεσσαλίας." title="Λογότυπο του Ιδρύματος.">
              <a:hlinkClick r:id="rId3" tooltip="Μετάβαση στη 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15963" y="1670943"/>
            <a:ext cx="7772400" cy="1470025"/>
          </a:xfrm>
        </p:spPr>
        <p:txBody>
          <a:bodyPr/>
          <a:lstStyle/>
          <a:p>
            <a:r>
              <a:rPr lang="el-GR" b="1" dirty="0" smtClean="0"/>
              <a:t>Προγραμματισμός ΗΥ   </a:t>
            </a:r>
            <a:endParaRPr lang="el-GR" b="1" dirty="0"/>
          </a:p>
        </p:txBody>
      </p:sp>
      <p:sp>
        <p:nvSpPr>
          <p:cNvPr id="6" name="Θέση περιεχομένου 1"/>
          <p:cNvSpPr txBox="1">
            <a:spLocks/>
          </p:cNvSpPr>
          <p:nvPr/>
        </p:nvSpPr>
        <p:spPr>
          <a:xfrm>
            <a:off x="1401763" y="3140968"/>
            <a:ext cx="6400800" cy="2232248"/>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Font typeface="Arial" pitchFamily="34" charset="0"/>
              <a:buNone/>
              <a:defRPr/>
            </a:pPr>
            <a:r>
              <a:rPr lang="el-GR" sz="2800" b="1" dirty="0" smtClean="0">
                <a:solidFill>
                  <a:prstClr val="black"/>
                </a:solidFill>
              </a:rPr>
              <a:t>Ενότητα </a:t>
            </a:r>
            <a:r>
              <a:rPr lang="en-US" sz="2800" b="1" dirty="0" smtClean="0">
                <a:solidFill>
                  <a:prstClr val="black"/>
                </a:solidFill>
              </a:rPr>
              <a:t>6:</a:t>
            </a:r>
            <a:r>
              <a:rPr lang="el-GR" sz="2800" b="1" dirty="0" smtClean="0">
                <a:solidFill>
                  <a:prstClr val="black"/>
                </a:solidFill>
              </a:rPr>
              <a:t>  </a:t>
            </a:r>
            <a:r>
              <a:rPr lang="el-GR" sz="2800" dirty="0" smtClean="0">
                <a:solidFill>
                  <a:prstClr val="black"/>
                </a:solidFill>
              </a:rPr>
              <a:t>Δισδιάστατοι πίνακες. </a:t>
            </a:r>
          </a:p>
          <a:p>
            <a:pPr marL="0" indent="0" algn="ctr">
              <a:spcBef>
                <a:spcPts val="0"/>
              </a:spcBef>
              <a:buFont typeface="Arial" pitchFamily="34" charset="0"/>
              <a:buNone/>
              <a:defRPr/>
            </a:pPr>
            <a:r>
              <a:rPr lang="el-GR" sz="2800" dirty="0" smtClean="0">
                <a:solidFill>
                  <a:prstClr val="black"/>
                </a:solidFill>
              </a:rPr>
              <a:t> </a:t>
            </a:r>
            <a:r>
              <a:rPr lang="el-GR" sz="4400" b="1" dirty="0" smtClean="0">
                <a:solidFill>
                  <a:prstClr val="black"/>
                </a:solidFill>
              </a:rPr>
              <a:t>   </a:t>
            </a:r>
            <a:r>
              <a:rPr lang="el-GR" sz="2800" dirty="0" smtClean="0">
                <a:solidFill>
                  <a:prstClr val="black"/>
                </a:solidFill>
              </a:rPr>
              <a:t>Διδ</a:t>
            </a:r>
            <a:r>
              <a:rPr lang="el-GR" sz="2800" dirty="0">
                <a:solidFill>
                  <a:prstClr val="black"/>
                </a:solidFill>
              </a:rPr>
              <a:t>ά</a:t>
            </a:r>
            <a:r>
              <a:rPr lang="el-GR" sz="2800" dirty="0" smtClean="0">
                <a:solidFill>
                  <a:prstClr val="black"/>
                </a:solidFill>
              </a:rPr>
              <a:t>σκων: Ηλίας Κ Σάββας, </a:t>
            </a:r>
          </a:p>
          <a:p>
            <a:pPr marL="0" indent="0" algn="ctr">
              <a:spcBef>
                <a:spcPts val="0"/>
              </a:spcBef>
              <a:buFont typeface="Arial" pitchFamily="34" charset="0"/>
              <a:buNone/>
              <a:defRPr/>
            </a:pPr>
            <a:r>
              <a:rPr lang="el-GR" sz="2800" dirty="0" smtClean="0">
                <a:solidFill>
                  <a:prstClr val="black"/>
                </a:solidFill>
              </a:rPr>
              <a:t>Αναπληρωτής Καθηγητής.</a:t>
            </a:r>
          </a:p>
          <a:p>
            <a:pPr marL="0" indent="0" algn="ctr">
              <a:spcBef>
                <a:spcPts val="0"/>
              </a:spcBef>
              <a:buFont typeface="Arial" pitchFamily="34" charset="0"/>
              <a:buNone/>
              <a:defRPr/>
            </a:pPr>
            <a:r>
              <a:rPr lang="el-GR" sz="2800" dirty="0" smtClean="0">
                <a:solidFill>
                  <a:prstClr val="black"/>
                </a:solidFill>
              </a:rPr>
              <a:t>Τμήμα Μηχανικών Πληροφορικής, Τεχνολογικής Εκπαίδευσης. </a:t>
            </a:r>
            <a:endParaRPr lang="en-US" sz="4400" b="1" dirty="0" smtClean="0">
              <a:solidFill>
                <a:prstClr val="black"/>
              </a:solidFill>
            </a:endParaRPr>
          </a:p>
        </p:txBody>
      </p:sp>
      <p:pic>
        <p:nvPicPr>
          <p:cNvPr id="10" name="Εικόνα 1"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834585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Πίνακες και ο βρόγχος του</a:t>
            </a:r>
            <a:r>
              <a:rPr lang="en-US" b="1" dirty="0" smtClean="0"/>
              <a:t> for</a:t>
            </a:r>
            <a:endParaRPr lang="el-GR" b="1" dirty="0"/>
          </a:p>
        </p:txBody>
      </p:sp>
      <p:sp>
        <p:nvSpPr>
          <p:cNvPr id="5" name="Θέση περιεχομένου 1" descr="Τμήμα προγράμματος: Για να εισάγουμε στοιχεία στον πίνακα, αρχικά, πρέπει να τον δηλώσουμε, π.χ, ο πίνακας a με νι γραμμές και μι στήλες, θα δηλωθεί ως: int a, αγκύλη N, κλείσιμο αγκύλης, αγκύλη M, κλείσιμο αγκύλης. Αναλυτικά: For, i = 0, ερωτηματικό, i μικρότερο του N, ερωτηματικό, i + +. Enter, for,  j = 0, ερωτηματικό, j μικρότερο του M, ερωτηματικό, j + +, άγκιστρο. Enter, print f, \ n, εισαγωγή του % d, % d στοιχείου,  κόμμα i + 1, κόμμα j + 1. &#10;Enter, scan f, % d, κόμμα &amp; a, αγκύλη i, κλείσιμο αγκύλης, αγκύλη j, κλείσιμο αγκύλης. Enter, κλείσιμο αγκίστρου.&#10;"/>
          <p:cNvSpPr>
            <a:spLocks noGrp="1"/>
          </p:cNvSpPr>
          <p:nvPr>
            <p:ph sz="half" idx="1"/>
            <p:custDataLst>
              <p:tags r:id="rId1"/>
            </p:custDataLst>
          </p:nvPr>
        </p:nvSpPr>
        <p:spPr/>
        <p:txBody>
          <a:bodyPr/>
          <a:lstStyle/>
          <a:p>
            <a:pPr marL="0" lvl="0" indent="0" algn="ctr" defTabSz="449263" fontAlgn="base" hangingPunct="0">
              <a:lnSpc>
                <a:spcPct val="93000"/>
              </a:lnSpc>
              <a:spcBef>
                <a:spcPct val="0"/>
              </a:spcBef>
              <a:spcAft>
                <a:spcPct val="0"/>
              </a:spcAft>
              <a:buClr>
                <a:srgbClr val="000000"/>
              </a:buClr>
              <a:buSzPct val="100000"/>
              <a:buNone/>
            </a:pPr>
            <a:r>
              <a:rPr lang="en-US" b="1" dirty="0" smtClean="0">
                <a:solidFill>
                  <a:srgbClr val="C00000"/>
                </a:solidFill>
                <a:ea typeface="Arial Unicode MS" panose="020B0604020202020204" pitchFamily="34" charset="-128"/>
                <a:cs typeface="Arial Unicode MS" panose="020B0604020202020204" pitchFamily="34" charset="-128"/>
              </a:rPr>
              <a:t>a[N][M]</a:t>
            </a:r>
            <a:endParaRPr lang="en-US" sz="2000" b="1" dirty="0" smtClean="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5000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a:t>
            </a:r>
            <a:r>
              <a:rPr lang="el-GR" sz="2400" b="1" dirty="0">
                <a:solidFill>
                  <a:srgbClr val="000000"/>
                </a:solidFill>
                <a:ea typeface="Arial Unicode MS" panose="020B0604020202020204" pitchFamily="34" charset="-128"/>
                <a:cs typeface="Arial Unicode MS" panose="020B0604020202020204" pitchFamily="34" charset="-128"/>
              </a:rPr>
              <a:t>Εισαγωγή Πίνακα</a:t>
            </a:r>
            <a:r>
              <a:rPr lang="en-US" sz="2400" b="1"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for (</a:t>
            </a:r>
            <a:r>
              <a:rPr lang="en-US" sz="2400" dirty="0" err="1">
                <a:solidFill>
                  <a:srgbClr val="000000"/>
                </a:solidFill>
                <a:ea typeface="Arial Unicode MS" panose="020B0604020202020204" pitchFamily="34" charset="-128"/>
                <a:cs typeface="Arial Unicode MS" panose="020B0604020202020204" pitchFamily="34" charset="-128"/>
              </a:rPr>
              <a:t>i</a:t>
            </a:r>
            <a:r>
              <a:rPr lang="en-US" sz="2400" dirty="0">
                <a:solidFill>
                  <a:srgbClr val="000000"/>
                </a:solidFill>
                <a:ea typeface="Arial Unicode MS" panose="020B0604020202020204" pitchFamily="34" charset="-128"/>
                <a:cs typeface="Arial Unicode MS" panose="020B0604020202020204" pitchFamily="34" charset="-128"/>
              </a:rPr>
              <a:t>=0; </a:t>
            </a:r>
            <a:r>
              <a:rPr lang="en-US" sz="2400" dirty="0" err="1">
                <a:solidFill>
                  <a:srgbClr val="000000"/>
                </a:solidFill>
                <a:ea typeface="Arial Unicode MS" panose="020B0604020202020204" pitchFamily="34" charset="-128"/>
                <a:cs typeface="Arial Unicode MS" panose="020B0604020202020204" pitchFamily="34" charset="-128"/>
              </a:rPr>
              <a:t>i</a:t>
            </a:r>
            <a:r>
              <a:rPr lang="en-US" sz="2400" dirty="0">
                <a:solidFill>
                  <a:srgbClr val="000000"/>
                </a:solidFill>
                <a:ea typeface="Arial Unicode MS" panose="020B0604020202020204" pitchFamily="34" charset="-128"/>
                <a:cs typeface="Arial Unicode MS" panose="020B0604020202020204" pitchFamily="34" charset="-128"/>
              </a:rPr>
              <a:t>&lt;</a:t>
            </a:r>
            <a:r>
              <a:rPr lang="en-US" sz="2400" b="1" dirty="0">
                <a:solidFill>
                  <a:srgbClr val="C00000"/>
                </a:solidFill>
                <a:ea typeface="Arial Unicode MS" panose="020B0604020202020204" pitchFamily="34" charset="-128"/>
                <a:cs typeface="Arial Unicode MS" panose="020B0604020202020204" pitchFamily="34" charset="-128"/>
              </a:rPr>
              <a:t>N</a:t>
            </a:r>
            <a:r>
              <a:rPr lang="en-US" sz="2400" dirty="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 </a:t>
            </a:r>
            <a:endParaRPr lang="en-US" sz="24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for (j=0; j&lt;</a:t>
            </a:r>
            <a:r>
              <a:rPr lang="en-US" sz="2400" b="1" dirty="0">
                <a:solidFill>
                  <a:srgbClr val="C00000"/>
                </a:solidFill>
                <a:ea typeface="Arial Unicode MS" panose="020B0604020202020204" pitchFamily="34" charset="-128"/>
                <a:cs typeface="Arial Unicode MS" panose="020B0604020202020204" pitchFamily="34" charset="-128"/>
              </a:rPr>
              <a:t>M</a:t>
            </a:r>
            <a:r>
              <a:rPr lang="en-US" sz="2400" dirty="0">
                <a:solidFill>
                  <a:srgbClr val="000000"/>
                </a:solidFill>
                <a:ea typeface="Arial Unicode MS" panose="020B0604020202020204" pitchFamily="34" charset="-128"/>
                <a:cs typeface="Arial Unicode MS" panose="020B0604020202020204" pitchFamily="34" charset="-128"/>
              </a:rPr>
              <a:t>; j++) {</a:t>
            </a: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a:t>
            </a:r>
            <a:r>
              <a:rPr lang="en-US" sz="2400" dirty="0" err="1">
                <a:solidFill>
                  <a:srgbClr val="000000"/>
                </a:solidFill>
                <a:ea typeface="Arial Unicode MS" panose="020B0604020202020204" pitchFamily="34" charset="-128"/>
                <a:cs typeface="Arial Unicode MS" panose="020B0604020202020204" pitchFamily="34" charset="-128"/>
              </a:rPr>
              <a:t>printf</a:t>
            </a:r>
            <a:r>
              <a:rPr lang="en-US" sz="2400" dirty="0">
                <a:solidFill>
                  <a:srgbClr val="000000"/>
                </a:solidFill>
                <a:ea typeface="Arial Unicode MS" panose="020B0604020202020204" pitchFamily="34" charset="-128"/>
                <a:cs typeface="Arial Unicode MS" panose="020B0604020202020204" pitchFamily="34" charset="-128"/>
              </a:rPr>
              <a:t>(“\</a:t>
            </a:r>
            <a:r>
              <a:rPr lang="en-US" sz="2400" dirty="0" smtClean="0">
                <a:solidFill>
                  <a:srgbClr val="000000"/>
                </a:solidFill>
                <a:ea typeface="Arial Unicode MS" panose="020B0604020202020204" pitchFamily="34" charset="-128"/>
                <a:cs typeface="Arial Unicode MS" panose="020B0604020202020204" pitchFamily="34" charset="-128"/>
              </a:rPr>
              <a:t>n </a:t>
            </a:r>
            <a:r>
              <a:rPr lang="el-GR" sz="2400" dirty="0" smtClean="0">
                <a:solidFill>
                  <a:srgbClr val="000000"/>
                </a:solidFill>
                <a:ea typeface="Arial Unicode MS" panose="020B0604020202020204" pitchFamily="34" charset="-128"/>
                <a:cs typeface="Arial Unicode MS" panose="020B0604020202020204" pitchFamily="34" charset="-128"/>
              </a:rPr>
              <a:t>Εισαγωγή </a:t>
            </a:r>
            <a:r>
              <a:rPr lang="el-GR" sz="2400" dirty="0">
                <a:solidFill>
                  <a:srgbClr val="000000"/>
                </a:solidFill>
                <a:ea typeface="Arial Unicode MS" panose="020B0604020202020204" pitchFamily="34" charset="-128"/>
                <a:cs typeface="Arial Unicode MS" panose="020B0604020202020204" pitchFamily="34" charset="-128"/>
              </a:rPr>
              <a:t>του</a:t>
            </a:r>
            <a:r>
              <a:rPr lang="en-US" sz="2400" dirty="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a:solidFill>
                  <a:srgbClr val="000000"/>
                </a:solidFill>
                <a:ea typeface="Arial Unicode MS" panose="020B0604020202020204" pitchFamily="34" charset="-128"/>
                <a:cs typeface="Arial Unicode MS" panose="020B0604020202020204" pitchFamily="34" charset="-128"/>
              </a:rPr>
              <a:t>d</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a:solidFill>
                  <a:srgbClr val="000000"/>
                </a:solidFill>
                <a:ea typeface="Arial Unicode MS" panose="020B0604020202020204" pitchFamily="34" charset="-128"/>
                <a:cs typeface="Arial Unicode MS" panose="020B0604020202020204" pitchFamily="34" charset="-128"/>
              </a:rPr>
              <a:t>d </a:t>
            </a:r>
            <a:r>
              <a:rPr lang="el-GR" sz="2400" dirty="0">
                <a:solidFill>
                  <a:srgbClr val="000000"/>
                </a:solidFill>
                <a:ea typeface="Arial Unicode MS" panose="020B0604020202020204" pitchFamily="34" charset="-128"/>
                <a:cs typeface="Arial Unicode MS" panose="020B0604020202020204" pitchFamily="34" charset="-128"/>
              </a:rPr>
              <a:t>στοιχείου</a:t>
            </a:r>
            <a:r>
              <a:rPr lang="en-US" sz="2400" dirty="0">
                <a:solidFill>
                  <a:srgbClr val="000000"/>
                </a:solidFill>
                <a:ea typeface="Arial Unicode MS" panose="020B0604020202020204" pitchFamily="34" charset="-128"/>
                <a:cs typeface="Arial Unicode MS" panose="020B0604020202020204" pitchFamily="34" charset="-128"/>
              </a:rPr>
              <a:t>: “, i+1, </a:t>
            </a:r>
            <a:r>
              <a:rPr lang="en-US" sz="2400" dirty="0" smtClean="0">
                <a:solidFill>
                  <a:srgbClr val="000000"/>
                </a:solidFill>
                <a:ea typeface="Arial Unicode MS" panose="020B0604020202020204" pitchFamily="34" charset="-128"/>
                <a:cs typeface="Arial Unicode MS" panose="020B0604020202020204" pitchFamily="34" charset="-128"/>
              </a:rPr>
              <a:t>	j+1</a:t>
            </a:r>
            <a:r>
              <a:rPr lang="en-US" sz="24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a:t>
            </a:r>
            <a:r>
              <a:rPr lang="en-US" sz="2400" dirty="0" err="1">
                <a:solidFill>
                  <a:srgbClr val="000000"/>
                </a:solidFill>
                <a:ea typeface="Arial Unicode MS" panose="020B0604020202020204" pitchFamily="34" charset="-128"/>
                <a:cs typeface="Arial Unicode MS" panose="020B0604020202020204" pitchFamily="34" charset="-128"/>
              </a:rPr>
              <a:t>scanf</a:t>
            </a:r>
            <a:r>
              <a:rPr lang="en-US" sz="2400" dirty="0">
                <a:solidFill>
                  <a:srgbClr val="000000"/>
                </a:solidFill>
                <a:ea typeface="Arial Unicode MS" panose="020B0604020202020204" pitchFamily="34" charset="-128"/>
                <a:cs typeface="Arial Unicode MS" panose="020B0604020202020204" pitchFamily="34" charset="-128"/>
              </a:rPr>
              <a:t>(“%</a:t>
            </a:r>
            <a:r>
              <a:rPr lang="en-US" sz="2400" b="1" dirty="0">
                <a:solidFill>
                  <a:srgbClr val="C00000"/>
                </a:solidFill>
                <a:ea typeface="Arial Unicode MS" panose="020B0604020202020204" pitchFamily="34" charset="-128"/>
                <a:cs typeface="Arial Unicode MS" panose="020B0604020202020204" pitchFamily="34" charset="-128"/>
              </a:rPr>
              <a:t>d</a:t>
            </a:r>
            <a:r>
              <a:rPr lang="en-US" sz="2400" dirty="0">
                <a:solidFill>
                  <a:srgbClr val="000000"/>
                </a:solidFill>
                <a:ea typeface="Arial Unicode MS" panose="020B0604020202020204" pitchFamily="34" charset="-128"/>
                <a:cs typeface="Arial Unicode MS" panose="020B0604020202020204" pitchFamily="34" charset="-128"/>
              </a:rPr>
              <a:t>”, &amp;</a:t>
            </a:r>
            <a:r>
              <a:rPr lang="en-US" sz="2400" b="1" dirty="0">
                <a:solidFill>
                  <a:srgbClr val="C00000"/>
                </a:solidFill>
                <a:ea typeface="Arial Unicode MS" panose="020B0604020202020204" pitchFamily="34" charset="-128"/>
                <a:cs typeface="Arial Unicode MS" panose="020B0604020202020204" pitchFamily="34" charset="-128"/>
              </a:rPr>
              <a:t>a</a:t>
            </a:r>
            <a:r>
              <a:rPr lang="en-US" sz="2400" dirty="0">
                <a:solidFill>
                  <a:srgbClr val="000000"/>
                </a:solidFill>
                <a:ea typeface="Arial Unicode MS" panose="020B0604020202020204" pitchFamily="34" charset="-128"/>
                <a:cs typeface="Arial Unicode MS" panose="020B0604020202020204" pitchFamily="34" charset="-128"/>
              </a:rPr>
              <a:t>[</a:t>
            </a:r>
            <a:r>
              <a:rPr lang="en-US" sz="2400" dirty="0" err="1">
                <a:solidFill>
                  <a:srgbClr val="000000"/>
                </a:solidFill>
                <a:ea typeface="Arial Unicode MS" panose="020B0604020202020204" pitchFamily="34" charset="-128"/>
                <a:cs typeface="Arial Unicode MS" panose="020B0604020202020204" pitchFamily="34" charset="-128"/>
              </a:rPr>
              <a:t>i</a:t>
            </a:r>
            <a:r>
              <a:rPr lang="en-US" sz="2400" dirty="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6" name="Θέση περιεχομένου 2" descr="Τμήμα προγράμματος:Για να εκτυπώσουμε τα στοιχεία του πίνακα, ακολουθούμε την διαδικασία:  for, i = 0, ερωτηματικό, i μικρότερο του N, ερωτηματικό, i + +, άγκιστρο. Enter,  print f, \ n. Enter, for, j = 0, ερωτηματικό, j μικρότερο του M, ερωτηματικό, j + +. Enter, print f, % d, κόμμα a, αγκύλη i, κλείσιμο αγκύλης, αγκύλη j, κλείσιμο αγκύλης. Enter, κλείσιμο αγκίστρου.&#10;"/>
          <p:cNvSpPr>
            <a:spLocks noGrp="1"/>
          </p:cNvSpPr>
          <p:nvPr>
            <p:ph sz="half" idx="2"/>
            <p:custDataLst>
              <p:tags r:id="rId2"/>
            </p:custDataLst>
          </p:nvPr>
        </p:nvSpPr>
        <p:spPr/>
        <p:txBody>
          <a:bodyPr/>
          <a:lstStyle/>
          <a:p>
            <a:pPr marL="0" lvl="0" indent="0" defTabSz="449263" fontAlgn="base" hangingPunct="0">
              <a:lnSpc>
                <a:spcPct val="93000"/>
              </a:lnSpc>
              <a:spcBef>
                <a:spcPct val="50000"/>
              </a:spcBef>
              <a:spcAft>
                <a:spcPct val="0"/>
              </a:spcAft>
              <a:buClr>
                <a:srgbClr val="000000"/>
              </a:buClr>
              <a:buSzPct val="100000"/>
              <a:buNone/>
            </a:pPr>
            <a:r>
              <a:rPr lang="en-US" sz="2400" b="1" dirty="0">
                <a:solidFill>
                  <a:srgbClr val="000000"/>
                </a:solidFill>
                <a:ea typeface="Arial Unicode MS" panose="020B0604020202020204" pitchFamily="34" charset="-128"/>
                <a:cs typeface="Arial Unicode MS" panose="020B0604020202020204" pitchFamily="34" charset="-128"/>
              </a:rPr>
              <a:t>/* </a:t>
            </a:r>
            <a:r>
              <a:rPr lang="el-GR" sz="2400" b="1" dirty="0">
                <a:solidFill>
                  <a:srgbClr val="000000"/>
                </a:solidFill>
                <a:ea typeface="Arial Unicode MS" panose="020B0604020202020204" pitchFamily="34" charset="-128"/>
                <a:cs typeface="Arial Unicode MS" panose="020B0604020202020204" pitchFamily="34" charset="-128"/>
              </a:rPr>
              <a:t>Εκτύπωση Πίνακα</a:t>
            </a:r>
            <a:r>
              <a:rPr lang="en-US" sz="2400" b="1"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for (</a:t>
            </a:r>
            <a:r>
              <a:rPr lang="en-US" sz="2400" dirty="0" err="1">
                <a:solidFill>
                  <a:srgbClr val="000000"/>
                </a:solidFill>
                <a:ea typeface="Arial Unicode MS" panose="020B0604020202020204" pitchFamily="34" charset="-128"/>
                <a:cs typeface="Arial Unicode MS" panose="020B0604020202020204" pitchFamily="34" charset="-128"/>
              </a:rPr>
              <a:t>i</a:t>
            </a:r>
            <a:r>
              <a:rPr lang="en-US" sz="2400" dirty="0">
                <a:solidFill>
                  <a:srgbClr val="000000"/>
                </a:solidFill>
                <a:ea typeface="Arial Unicode MS" panose="020B0604020202020204" pitchFamily="34" charset="-128"/>
                <a:cs typeface="Arial Unicode MS" panose="020B0604020202020204" pitchFamily="34" charset="-128"/>
              </a:rPr>
              <a:t>=0; </a:t>
            </a:r>
            <a:r>
              <a:rPr lang="en-US" sz="2400" dirty="0" err="1">
                <a:solidFill>
                  <a:srgbClr val="000000"/>
                </a:solidFill>
                <a:ea typeface="Arial Unicode MS" panose="020B0604020202020204" pitchFamily="34" charset="-128"/>
                <a:cs typeface="Arial Unicode MS" panose="020B0604020202020204" pitchFamily="34" charset="-128"/>
              </a:rPr>
              <a:t>i</a:t>
            </a:r>
            <a:r>
              <a:rPr lang="en-US" sz="2400" dirty="0">
                <a:solidFill>
                  <a:srgbClr val="000000"/>
                </a:solidFill>
                <a:ea typeface="Arial Unicode MS" panose="020B0604020202020204" pitchFamily="34" charset="-128"/>
                <a:cs typeface="Arial Unicode MS" panose="020B0604020202020204" pitchFamily="34" charset="-128"/>
              </a:rPr>
              <a:t>&lt;</a:t>
            </a:r>
            <a:r>
              <a:rPr lang="en-US" sz="2400" b="1" dirty="0">
                <a:solidFill>
                  <a:srgbClr val="C00000"/>
                </a:solidFill>
                <a:ea typeface="Arial Unicode MS" panose="020B0604020202020204" pitchFamily="34" charset="-128"/>
                <a:cs typeface="Arial Unicode MS" panose="020B0604020202020204" pitchFamily="34" charset="-128"/>
              </a:rPr>
              <a:t>N</a:t>
            </a:r>
            <a:r>
              <a:rPr lang="en-US" sz="2400" dirty="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a:t>
            </a:r>
            <a:r>
              <a:rPr lang="en-US" sz="2400" dirty="0" err="1">
                <a:solidFill>
                  <a:srgbClr val="000000"/>
                </a:solidFill>
                <a:ea typeface="Arial Unicode MS" panose="020B0604020202020204" pitchFamily="34" charset="-128"/>
                <a:cs typeface="Arial Unicode MS" panose="020B0604020202020204" pitchFamily="34" charset="-128"/>
              </a:rPr>
              <a:t>printf</a:t>
            </a:r>
            <a:r>
              <a:rPr lang="en-US" sz="2400" dirty="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for (j=0; j&lt;</a:t>
            </a:r>
            <a:r>
              <a:rPr lang="en-US" sz="2400" b="1" dirty="0">
                <a:solidFill>
                  <a:srgbClr val="C00000"/>
                </a:solidFill>
                <a:ea typeface="Arial Unicode MS" panose="020B0604020202020204" pitchFamily="34" charset="-128"/>
                <a:cs typeface="Arial Unicode MS" panose="020B0604020202020204" pitchFamily="34" charset="-128"/>
              </a:rPr>
              <a:t>M</a:t>
            </a:r>
            <a:r>
              <a:rPr lang="en-US" sz="2400" dirty="0">
                <a:solidFill>
                  <a:srgbClr val="000000"/>
                </a:solidFill>
                <a:ea typeface="Arial Unicode MS" panose="020B0604020202020204" pitchFamily="34" charset="-128"/>
                <a:cs typeface="Arial Unicode MS" panose="020B0604020202020204" pitchFamily="34" charset="-128"/>
              </a:rPr>
              <a:t>; j++)</a:t>
            </a: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a:t>
            </a:r>
            <a:r>
              <a:rPr lang="en-US" sz="2400" dirty="0" err="1">
                <a:solidFill>
                  <a:srgbClr val="000000"/>
                </a:solidFill>
                <a:ea typeface="Arial Unicode MS" panose="020B0604020202020204" pitchFamily="34" charset="-128"/>
                <a:cs typeface="Arial Unicode MS" panose="020B0604020202020204" pitchFamily="34" charset="-128"/>
              </a:rPr>
              <a:t>printf</a:t>
            </a:r>
            <a:r>
              <a:rPr lang="en-US" sz="2400" dirty="0">
                <a:solidFill>
                  <a:srgbClr val="000000"/>
                </a:solidFill>
                <a:ea typeface="Arial Unicode MS" panose="020B0604020202020204" pitchFamily="34" charset="-128"/>
                <a:cs typeface="Arial Unicode MS" panose="020B0604020202020204" pitchFamily="34" charset="-128"/>
              </a:rPr>
              <a:t>(“ %</a:t>
            </a:r>
            <a:r>
              <a:rPr lang="en-US" sz="2400" b="1" dirty="0">
                <a:solidFill>
                  <a:srgbClr val="C00000"/>
                </a:solidFill>
                <a:ea typeface="Arial Unicode MS" panose="020B0604020202020204" pitchFamily="34" charset="-128"/>
                <a:cs typeface="Arial Unicode MS" panose="020B0604020202020204" pitchFamily="34" charset="-128"/>
              </a:rPr>
              <a:t>d</a:t>
            </a:r>
            <a:r>
              <a:rPr lang="en-US" sz="2400" dirty="0">
                <a:solidFill>
                  <a:srgbClr val="000000"/>
                </a:solidFill>
                <a:ea typeface="Arial Unicode MS" panose="020B0604020202020204" pitchFamily="34" charset="-128"/>
                <a:cs typeface="Arial Unicode MS" panose="020B0604020202020204" pitchFamily="34" charset="-128"/>
              </a:rPr>
              <a:t>: “, </a:t>
            </a:r>
            <a:r>
              <a:rPr lang="en-US" sz="2400" b="1" dirty="0">
                <a:solidFill>
                  <a:srgbClr val="C00000"/>
                </a:solidFill>
                <a:ea typeface="Arial Unicode MS" panose="020B0604020202020204" pitchFamily="34" charset="-128"/>
                <a:cs typeface="Arial Unicode MS" panose="020B0604020202020204" pitchFamily="34" charset="-128"/>
              </a:rPr>
              <a:t>a</a:t>
            </a:r>
            <a:r>
              <a:rPr lang="en-US" sz="2400" dirty="0">
                <a:solidFill>
                  <a:srgbClr val="000000"/>
                </a:solidFill>
                <a:ea typeface="Arial Unicode MS" panose="020B0604020202020204" pitchFamily="34" charset="-128"/>
                <a:cs typeface="Arial Unicode MS" panose="020B0604020202020204" pitchFamily="34" charset="-128"/>
              </a:rPr>
              <a:t>[</a:t>
            </a:r>
            <a:r>
              <a:rPr lang="en-US" sz="2400" dirty="0" err="1">
                <a:solidFill>
                  <a:srgbClr val="000000"/>
                </a:solidFill>
                <a:ea typeface="Arial Unicode MS" panose="020B0604020202020204" pitchFamily="34" charset="-128"/>
                <a:cs typeface="Arial Unicode MS" panose="020B0604020202020204" pitchFamily="34" charset="-128"/>
              </a:rPr>
              <a:t>i</a:t>
            </a:r>
            <a:r>
              <a:rPr lang="en-US" sz="2400" dirty="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5000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3" name="Θέση υποσέλιδου 1" descr="."/>
          <p:cNvSpPr>
            <a:spLocks noGrp="1"/>
          </p:cNvSpPr>
          <p:nvPr>
            <p:ph type="ftr" sz="quarter" idx="11"/>
          </p:nvPr>
        </p:nvSpPr>
        <p:spPr/>
        <p:txBody>
          <a:bodyPr/>
          <a:lstStyle/>
          <a:p>
            <a:r>
              <a:rPr lang="el-GR" sz="1400" smtClean="0">
                <a:solidFill>
                  <a:prstClr val="black"/>
                </a:solidFill>
              </a:rPr>
              <a:t>Δισδιάστατοι Πίνακες</a:t>
            </a:r>
            <a:endParaRPr lang="el-GR" sz="1400" dirty="0">
              <a:solidFill>
                <a:prstClr val="black"/>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prstClr val="black"/>
                </a:solidFill>
              </a:rPr>
              <a:pPr/>
              <a:t>10</a:t>
            </a:fld>
            <a:endParaRPr lang="el-GR" sz="1400" dirty="0">
              <a:solidFill>
                <a:prstClr val="black"/>
              </a:solidFill>
            </a:endParaRPr>
          </a:p>
        </p:txBody>
      </p:sp>
    </p:spTree>
    <p:extLst>
      <p:ext uri="{BB962C8B-B14F-4D97-AF65-F5344CB8AC3E}">
        <p14:creationId xmlns:p14="http://schemas.microsoft.com/office/powerpoint/2010/main" val="1640650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Εύρεση αρνητικών τιμών</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Να γραφεί ένα </a:t>
            </a:r>
            <a:r>
              <a:rPr lang="el-GR" kern="0" dirty="0" smtClean="0">
                <a:solidFill>
                  <a:srgbClr val="000000"/>
                </a:solidFill>
              </a:rPr>
              <a:t>πρόγραμμα, </a:t>
            </a:r>
            <a:r>
              <a:rPr lang="el-GR" kern="0" dirty="0">
                <a:solidFill>
                  <a:srgbClr val="000000"/>
                </a:solidFill>
              </a:rPr>
              <a:t>το οποίο αφού εισάγει έναν </a:t>
            </a:r>
            <a:r>
              <a:rPr lang="en-US" kern="0" dirty="0">
                <a:solidFill>
                  <a:srgbClr val="000000"/>
                </a:solidFill>
              </a:rPr>
              <a:t>4 x</a:t>
            </a:r>
            <a:r>
              <a:rPr lang="en-US" kern="0" dirty="0" smtClean="0">
                <a:solidFill>
                  <a:srgbClr val="000000"/>
                </a:solidFill>
              </a:rPr>
              <a:t> </a:t>
            </a:r>
            <a:r>
              <a:rPr lang="en-US" kern="0" dirty="0">
                <a:solidFill>
                  <a:srgbClr val="000000"/>
                </a:solidFill>
              </a:rPr>
              <a:t>4 </a:t>
            </a:r>
            <a:r>
              <a:rPr lang="el-GR" kern="0" dirty="0">
                <a:solidFill>
                  <a:srgbClr val="000000"/>
                </a:solidFill>
              </a:rPr>
              <a:t>πίνακα</a:t>
            </a:r>
            <a:r>
              <a:rPr lang="en-US" kern="0" dirty="0">
                <a:solidFill>
                  <a:srgbClr val="000000"/>
                </a:solidFill>
              </a:rPr>
              <a:t>, </a:t>
            </a:r>
            <a:r>
              <a:rPr lang="el-GR" kern="0" dirty="0">
                <a:solidFill>
                  <a:srgbClr val="000000"/>
                </a:solidFill>
              </a:rPr>
              <a:t>στην συνέχεια να ψάχνει τον </a:t>
            </a:r>
            <a:r>
              <a:rPr lang="el-GR" kern="0" dirty="0" smtClean="0">
                <a:solidFill>
                  <a:srgbClr val="000000"/>
                </a:solidFill>
              </a:rPr>
              <a:t>πίνακα, </a:t>
            </a:r>
            <a:r>
              <a:rPr lang="el-GR" kern="0" dirty="0">
                <a:solidFill>
                  <a:srgbClr val="000000"/>
                </a:solidFill>
              </a:rPr>
              <a:t>για να βρει εάν περιέχει αρνητικές τιμές, και εάν περιέχει, να τις </a:t>
            </a:r>
            <a:r>
              <a:rPr lang="el-GR" kern="0" dirty="0" smtClean="0">
                <a:solidFill>
                  <a:srgbClr val="000000"/>
                </a:solidFill>
              </a:rPr>
              <a:t>εκτυπώνει, </a:t>
            </a:r>
            <a:r>
              <a:rPr lang="el-GR" kern="0" dirty="0">
                <a:solidFill>
                  <a:srgbClr val="000000"/>
                </a:solidFill>
              </a:rPr>
              <a:t>μαζί με τους δείκτες των </a:t>
            </a:r>
            <a:r>
              <a:rPr lang="el-GR" kern="0" dirty="0" smtClean="0">
                <a:solidFill>
                  <a:srgbClr val="000000"/>
                </a:solidFill>
              </a:rPr>
              <a:t>αντίστοιχων θέσεων.</a:t>
            </a:r>
            <a:endParaRPr lang="en-US"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11</a:t>
            </a:fld>
            <a:endParaRPr lang="el-GR" sz="1400" dirty="0">
              <a:solidFill>
                <a:schemeClr val="tx1"/>
              </a:solidFill>
            </a:endParaRPr>
          </a:p>
        </p:txBody>
      </p:sp>
    </p:spTree>
    <p:extLst>
      <p:ext uri="{BB962C8B-B14F-4D97-AF65-F5344CB8AC3E}">
        <p14:creationId xmlns:p14="http://schemas.microsoft.com/office/powerpoint/2010/main" val="2707905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Πρόγραμμα: Εύρεση αρνητικών τιμών</a:t>
            </a:r>
            <a:endParaRPr lang="el-GR" b="1" dirty="0"/>
          </a:p>
        </p:txBody>
      </p:sp>
      <p:sp>
        <p:nvSpPr>
          <p:cNvPr id="3" name="Θέση περιεχομένου 1" descr="Πρόγραμμα: # include, s t d i o τελεία h. Enter, # define, N 4,  / asterisc, πλήθος γραμμών, asterisc /. Enter,  # define, M 4,  / asterisc,  πλήθος στηλών,  asterisc /. Enter, int main, άγκιστρο. Enter, int A, αγκύλη N, κλείσιμο αγκύλης, αγκύλη M, κλείσιμο αγκύλης, κόμμα i, κόμμα j. Enter, for, i = 0, ερωτηματικό, i μικρότερο του N, ερωτηματικό, i + +. Enter, for, j = 0, ερωτηματικό, j μικρότερο του M, ερωτηματικό, j + +, άγκιστρο. Enter, print f, \ n, εισαγωγή του %d, %d στοιχείου, κόμμα i + 1, κόμμα j + 1. Enter, scan f, % d, κόμμα &amp; A, αγκύλη i, κλείσιμο αγκύλης, αγκύλη j, κλείσιμο αγκύλης. Enter, κλείσιμο αγκίστρου.  Enter,  for, i = 0, ερωτηματικό, i μικρότερο του N, ερωτηματικό,  i + +. Enter, for, j = 0, ερωτηματικό, j μικρότερο του M, ερωτηματικό, j + +. Enter, if, A, αγκύλη i, κλείσιμο αγκύλης, αγκύλη j, κλείσιμο αγκύλης, μικρότερο του  0. Enter, print f, \ n, % d, % d, %d, κόμμα i + 1, κόμμα j + 1, κόμμα A, αγκύλη i, κλείσιμο αγκύλης, αγκύλη j, κλείσιμο αγκύλης. Enter, print f, \ n, \ n. Enter, return 0. Enter, κλείσιμο αγκίστρου.&#10;"/>
          <p:cNvSpPr>
            <a:spLocks noGrp="1"/>
          </p:cNvSpPr>
          <p:nvPr>
            <p:ph idx="1"/>
            <p:custDataLst>
              <p:tags r:id="rId1"/>
            </p:custDataLst>
          </p:nvPr>
        </p:nvSpPr>
        <p:spPr/>
        <p:txBody>
          <a:bodyPr>
            <a:noAutofit/>
          </a:bodyPr>
          <a:lstStyle/>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4 /* </a:t>
            </a:r>
            <a:r>
              <a:rPr lang="el-GR" sz="2000" dirty="0" smtClean="0">
                <a:solidFill>
                  <a:srgbClr val="000000"/>
                </a:solidFill>
                <a:ea typeface="Arial Unicode MS" panose="020B0604020202020204" pitchFamily="34" charset="-128"/>
                <a:cs typeface="Arial Unicode MS" panose="020B0604020202020204" pitchFamily="34" charset="-128"/>
              </a:rPr>
              <a:t>πλήθος γραμμών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M 4 /* </a:t>
            </a:r>
            <a:r>
              <a:rPr lang="el-GR" sz="2000" dirty="0" smtClean="0">
                <a:solidFill>
                  <a:srgbClr val="000000"/>
                </a:solidFill>
                <a:ea typeface="Arial Unicode MS" panose="020B0604020202020204" pitchFamily="34" charset="-128"/>
                <a:cs typeface="Arial Unicode MS" panose="020B0604020202020204" pitchFamily="34" charset="-128"/>
              </a:rPr>
              <a:t>πλήθος στηλών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A[N][M],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j;</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(j=0; j&lt;M; j++)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του %d, %d στοιχείου : </a:t>
            </a:r>
            <a:r>
              <a:rPr lang="en-US" sz="2000" dirty="0" smtClean="0">
                <a:solidFill>
                  <a:srgbClr val="000000"/>
                </a:solidFill>
                <a:ea typeface="Arial Unicode MS" panose="020B0604020202020204" pitchFamily="34" charset="-128"/>
                <a:cs typeface="Arial Unicode MS" panose="020B0604020202020204" pitchFamily="34" charset="-128"/>
              </a:rPr>
              <a:t>", i+1, j+1);</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(j=0; j&lt;M; j++)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][j] &lt; 0)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%d,</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%d : %d", i+1, j+1, 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dirty="0">
              <a:solidFill>
                <a:srgbClr val="0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12</a:t>
            </a:fld>
            <a:endParaRPr lang="el-GR" dirty="0">
              <a:solidFill>
                <a:schemeClr val="tx1"/>
              </a:solidFill>
            </a:endParaRPr>
          </a:p>
        </p:txBody>
      </p:sp>
    </p:spTree>
    <p:extLst>
      <p:ext uri="{BB962C8B-B14F-4D97-AF65-F5344CB8AC3E}">
        <p14:creationId xmlns:p14="http://schemas.microsoft.com/office/powerpoint/2010/main" val="17261715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Στατιστικά </a:t>
            </a:r>
            <a:r>
              <a:rPr lang="el-GR" b="1" dirty="0" smtClean="0"/>
              <a:t>δεδομένα </a:t>
            </a:r>
            <a:r>
              <a:rPr lang="el-GR" b="1" dirty="0"/>
              <a:t>π</a:t>
            </a:r>
            <a:r>
              <a:rPr lang="el-GR" b="1" dirty="0" smtClean="0"/>
              <a:t>λοήγησης </a:t>
            </a:r>
            <a:r>
              <a:rPr lang="el-GR" b="1" dirty="0"/>
              <a:t>μιας </a:t>
            </a:r>
            <a:r>
              <a:rPr lang="el-GR" b="1" dirty="0" smtClean="0"/>
              <a:t>ιστοσελίδας (1 από 2)</a:t>
            </a:r>
            <a:endParaRPr lang="el-GR" b="1"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800" dirty="0" smtClean="0">
                <a:solidFill>
                  <a:srgbClr val="000000"/>
                </a:solidFill>
                <a:ea typeface="Arial Unicode MS" panose="020B0604020202020204" pitchFamily="34" charset="-128"/>
                <a:cs typeface="Arial Unicode MS" panose="020B0604020202020204" pitchFamily="34" charset="-128"/>
              </a:rPr>
              <a:t>Να </a:t>
            </a:r>
            <a:r>
              <a:rPr lang="el-GR" sz="2800" dirty="0">
                <a:solidFill>
                  <a:srgbClr val="000000"/>
                </a:solidFill>
                <a:ea typeface="Arial Unicode MS" panose="020B0604020202020204" pitchFamily="34" charset="-128"/>
                <a:cs typeface="Arial Unicode MS" panose="020B0604020202020204" pitchFamily="34" charset="-128"/>
              </a:rPr>
              <a:t>υπολογισθεί η μέση τιμή του πλήθους προσπέλασης μιας </a:t>
            </a:r>
            <a:r>
              <a:rPr lang="el-GR" sz="2800" dirty="0" smtClean="0">
                <a:solidFill>
                  <a:srgbClr val="000000"/>
                </a:solidFill>
                <a:ea typeface="Arial Unicode MS" panose="020B0604020202020204" pitchFamily="34" charset="-128"/>
                <a:cs typeface="Arial Unicode MS" panose="020B0604020202020204" pitchFamily="34" charset="-128"/>
              </a:rPr>
              <a:t>ιστοσελίδας, </a:t>
            </a:r>
            <a:r>
              <a:rPr lang="el-GR" sz="2800" dirty="0">
                <a:solidFill>
                  <a:srgbClr val="000000"/>
                </a:solidFill>
                <a:ea typeface="Arial Unicode MS" panose="020B0604020202020204" pitchFamily="34" charset="-128"/>
                <a:cs typeface="Arial Unicode MS" panose="020B0604020202020204" pitchFamily="34" charset="-128"/>
              </a:rPr>
              <a:t>σε ένα διάστημα 5 εβδομάδων</a:t>
            </a:r>
            <a:r>
              <a:rPr lang="en-IE" sz="2800" dirty="0">
                <a:solidFill>
                  <a:srgbClr val="000000"/>
                </a:solidFill>
                <a:ea typeface="Arial Unicode MS" panose="020B0604020202020204" pitchFamily="34" charset="-128"/>
                <a:cs typeface="Arial Unicode MS" panose="020B0604020202020204" pitchFamily="34" charset="-128"/>
              </a:rPr>
              <a:t>. </a:t>
            </a:r>
            <a:r>
              <a:rPr lang="el-GR" sz="2800" dirty="0">
                <a:solidFill>
                  <a:srgbClr val="000000"/>
                </a:solidFill>
                <a:ea typeface="Arial Unicode MS" panose="020B0604020202020204" pitchFamily="34" charset="-128"/>
                <a:cs typeface="Arial Unicode MS" panose="020B0604020202020204" pitchFamily="34" charset="-128"/>
              </a:rPr>
              <a:t>Επίσης, να υπολογισθεί και η μέση τιμή προσπέλασης της </a:t>
            </a:r>
            <a:r>
              <a:rPr lang="el-GR" sz="2800" dirty="0" smtClean="0">
                <a:solidFill>
                  <a:srgbClr val="000000"/>
                </a:solidFill>
                <a:ea typeface="Arial Unicode MS" panose="020B0604020202020204" pitchFamily="34" charset="-128"/>
                <a:cs typeface="Arial Unicode MS" panose="020B0604020202020204" pitchFamily="34" charset="-128"/>
              </a:rPr>
              <a:t>σελίδας</a:t>
            </a:r>
            <a:r>
              <a:rPr lang="en-US" sz="2800" dirty="0" smtClean="0">
                <a:solidFill>
                  <a:srgbClr val="000000"/>
                </a:solidFill>
                <a:ea typeface="Arial Unicode MS" panose="020B0604020202020204" pitchFamily="34" charset="-128"/>
                <a:cs typeface="Arial Unicode MS" panose="020B0604020202020204" pitchFamily="34" charset="-128"/>
              </a:rPr>
              <a:t>,</a:t>
            </a:r>
            <a:r>
              <a:rPr lang="el-GR" sz="2800" dirty="0" smtClean="0">
                <a:solidFill>
                  <a:srgbClr val="000000"/>
                </a:solidFill>
                <a:ea typeface="Arial Unicode MS" panose="020B0604020202020204" pitchFamily="34" charset="-128"/>
                <a:cs typeface="Arial Unicode MS" panose="020B0604020202020204" pitchFamily="34" charset="-128"/>
              </a:rPr>
              <a:t> </a:t>
            </a:r>
            <a:r>
              <a:rPr lang="el-GR" sz="2800" dirty="0">
                <a:solidFill>
                  <a:srgbClr val="000000"/>
                </a:solidFill>
                <a:ea typeface="Arial Unicode MS" panose="020B0604020202020204" pitchFamily="34" charset="-128"/>
                <a:cs typeface="Arial Unicode MS" panose="020B0604020202020204" pitchFamily="34" charset="-128"/>
              </a:rPr>
              <a:t>και σε εβδομαδιαία βάση.</a:t>
            </a:r>
            <a:endParaRPr lang="en-IE" sz="2800" dirty="0">
              <a:solidFill>
                <a:srgbClr val="000000"/>
              </a:solidFill>
              <a:ea typeface="Arial Unicode MS" panose="020B0604020202020204" pitchFamily="34" charset="-128"/>
              <a:cs typeface="Arial Unicode MS" panose="020B0604020202020204" pitchFamily="34" charset="-128"/>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800" b="1" dirty="0" smtClean="0">
                <a:solidFill>
                  <a:srgbClr val="000000"/>
                </a:solidFill>
                <a:ea typeface="Arial Unicode MS" panose="020B0604020202020204" pitchFamily="34" charset="-128"/>
                <a:cs typeface="Arial Unicode MS" panose="020B0604020202020204" pitchFamily="34" charset="-128"/>
              </a:rPr>
              <a:t>Ανάλυση</a:t>
            </a:r>
            <a:r>
              <a:rPr lang="en-IE" sz="2800" b="1" dirty="0">
                <a:solidFill>
                  <a:srgbClr val="000000"/>
                </a:solidFill>
                <a:ea typeface="Arial Unicode MS" panose="020B0604020202020204" pitchFamily="34" charset="-128"/>
                <a:cs typeface="Arial Unicode MS" panose="020B0604020202020204" pitchFamily="34" charset="-128"/>
              </a:rPr>
              <a:t>:</a:t>
            </a:r>
            <a:r>
              <a:rPr lang="en-IE" sz="2800" dirty="0">
                <a:solidFill>
                  <a:srgbClr val="000000"/>
                </a:solidFill>
                <a:ea typeface="Arial Unicode MS" panose="020B0604020202020204" pitchFamily="34" charset="-128"/>
                <a:cs typeface="Arial Unicode MS" panose="020B0604020202020204" pitchFamily="34" charset="-128"/>
              </a:rPr>
              <a:t> </a:t>
            </a:r>
            <a:r>
              <a:rPr lang="el-GR" sz="2800" dirty="0" smtClean="0">
                <a:solidFill>
                  <a:srgbClr val="000000"/>
                </a:solidFill>
                <a:ea typeface="Arial Unicode MS" panose="020B0604020202020204" pitchFamily="34" charset="-128"/>
                <a:cs typeface="Arial Unicode MS" panose="020B0604020202020204" pitchFamily="34" charset="-128"/>
              </a:rPr>
              <a:t>Το </a:t>
            </a:r>
            <a:r>
              <a:rPr lang="el-GR" sz="2800" dirty="0">
                <a:solidFill>
                  <a:srgbClr val="000000"/>
                </a:solidFill>
                <a:ea typeface="Arial Unicode MS" panose="020B0604020202020204" pitchFamily="34" charset="-128"/>
                <a:cs typeface="Arial Unicode MS" panose="020B0604020202020204" pitchFamily="34" charset="-128"/>
              </a:rPr>
              <a:t>πλήθος των προσπελάσεων της </a:t>
            </a:r>
            <a:r>
              <a:rPr lang="el-GR" sz="2800" dirty="0" smtClean="0">
                <a:solidFill>
                  <a:srgbClr val="000000"/>
                </a:solidFill>
                <a:ea typeface="Arial Unicode MS" panose="020B0604020202020204" pitchFamily="34" charset="-128"/>
                <a:cs typeface="Arial Unicode MS" panose="020B0604020202020204" pitchFamily="34" charset="-128"/>
              </a:rPr>
              <a:t>ιστοσελίδας, για ένα </a:t>
            </a:r>
            <a:r>
              <a:rPr lang="el-GR" sz="2800" dirty="0">
                <a:solidFill>
                  <a:srgbClr val="000000"/>
                </a:solidFill>
                <a:ea typeface="Arial Unicode MS" panose="020B0604020202020204" pitchFamily="34" charset="-128"/>
                <a:cs typeface="Arial Unicode MS" panose="020B0604020202020204" pitchFamily="34" charset="-128"/>
              </a:rPr>
              <a:t>διάστημα 5 εβδομάδων, μπορεί να </a:t>
            </a:r>
            <a:r>
              <a:rPr lang="el-GR" sz="2800" dirty="0" smtClean="0">
                <a:solidFill>
                  <a:srgbClr val="000000"/>
                </a:solidFill>
                <a:ea typeface="Arial Unicode MS" panose="020B0604020202020204" pitchFamily="34" charset="-128"/>
                <a:cs typeface="Arial Unicode MS" panose="020B0604020202020204" pitchFamily="34" charset="-128"/>
              </a:rPr>
              <a:t>αποθηκευτεί </a:t>
            </a:r>
            <a:r>
              <a:rPr lang="el-GR" sz="2800" dirty="0">
                <a:solidFill>
                  <a:srgbClr val="000000"/>
                </a:solidFill>
                <a:ea typeface="Arial Unicode MS" panose="020B0604020202020204" pitchFamily="34" charset="-128"/>
                <a:cs typeface="Arial Unicode MS" panose="020B0604020202020204" pitchFamily="34" charset="-128"/>
              </a:rPr>
              <a:t>σε ένα πίνακα 5 </a:t>
            </a:r>
            <a:r>
              <a:rPr lang="en-US" sz="2800" dirty="0" smtClean="0">
                <a:solidFill>
                  <a:srgbClr val="000000"/>
                </a:solidFill>
                <a:ea typeface="Arial Unicode MS" panose="020B0604020202020204" pitchFamily="34" charset="-128"/>
                <a:cs typeface="Arial Unicode MS" panose="020B0604020202020204" pitchFamily="34" charset="-128"/>
              </a:rPr>
              <a:t>x</a:t>
            </a:r>
            <a:r>
              <a:rPr lang="el-GR" sz="2800" dirty="0" smtClean="0">
                <a:solidFill>
                  <a:srgbClr val="000000"/>
                </a:solidFill>
                <a:ea typeface="Arial Unicode MS" panose="020B0604020202020204" pitchFamily="34" charset="-128"/>
                <a:cs typeface="Arial Unicode MS" panose="020B0604020202020204" pitchFamily="34" charset="-128"/>
              </a:rPr>
              <a:t> 7.</a:t>
            </a:r>
            <a:endParaRPr lang="el-GR" sz="2800" dirty="0">
              <a:solidFill>
                <a:srgbClr val="000000"/>
              </a:solidFill>
              <a:ea typeface="Arial Unicode MS" panose="020B0604020202020204" pitchFamily="34" charset="-128"/>
              <a:cs typeface="Arial Unicode MS" panose="020B0604020202020204" pitchFamily="34" charset="-128"/>
            </a:endParaRPr>
          </a:p>
          <a:p>
            <a:pPr marL="917575" lvl="1" indent="-517525" defTabSz="1008063" eaLnBrk="0" fontAlgn="base" hangingPunct="0">
              <a:spcAft>
                <a:spcPct val="0"/>
              </a:spcAft>
              <a:buClr>
                <a:schemeClr val="accent3">
                  <a:lumMod val="50000"/>
                </a:schemeClr>
              </a:buClr>
              <a:buSzPct val="100000"/>
              <a:buFont typeface="Wingdings" panose="05000000000000000000" pitchFamily="2" charset="2"/>
              <a:buChar char="§"/>
            </a:pPr>
            <a:r>
              <a:rPr lang="el-GR" sz="2400" b="1" dirty="0" smtClean="0">
                <a:solidFill>
                  <a:srgbClr val="000000"/>
                </a:solidFill>
                <a:ea typeface="Arial Unicode MS" panose="020B0604020202020204" pitchFamily="34" charset="-128"/>
                <a:cs typeface="Arial Unicode MS" panose="020B0604020202020204" pitchFamily="34" charset="-128"/>
              </a:rPr>
              <a:t>Επτά</a:t>
            </a:r>
            <a:r>
              <a:rPr lang="el-GR" sz="2400" dirty="0" smtClean="0">
                <a:solidFill>
                  <a:srgbClr val="000000"/>
                </a:solidFill>
                <a:ea typeface="Arial Unicode MS" panose="020B0604020202020204" pitchFamily="34" charset="-128"/>
                <a:cs typeface="Arial Unicode MS" panose="020B0604020202020204" pitchFamily="34" charset="-128"/>
              </a:rPr>
              <a:t> </a:t>
            </a:r>
            <a:r>
              <a:rPr lang="el-GR" sz="2400" dirty="0">
                <a:solidFill>
                  <a:srgbClr val="000000"/>
                </a:solidFill>
                <a:ea typeface="Arial Unicode MS" panose="020B0604020202020204" pitchFamily="34" charset="-128"/>
                <a:cs typeface="Arial Unicode MS" panose="020B0604020202020204" pitchFamily="34" charset="-128"/>
              </a:rPr>
              <a:t>στήλες για τις 7 ημέρες της κάθε βδομάδας.</a:t>
            </a:r>
            <a:r>
              <a:rPr lang="en-IE" sz="2400" dirty="0">
                <a:solidFill>
                  <a:srgbClr val="000000"/>
                </a:solidFill>
                <a:ea typeface="Arial Unicode MS" panose="020B0604020202020204" pitchFamily="34" charset="-128"/>
                <a:cs typeface="Arial Unicode MS" panose="020B0604020202020204" pitchFamily="34" charset="-128"/>
              </a:rPr>
              <a:t> </a:t>
            </a:r>
            <a:endParaRPr lang="el-GR" sz="2400" dirty="0" smtClean="0">
              <a:solidFill>
                <a:srgbClr val="000000"/>
              </a:solidFill>
              <a:ea typeface="Arial Unicode MS" panose="020B0604020202020204" pitchFamily="34" charset="-128"/>
              <a:cs typeface="Arial Unicode MS" panose="020B0604020202020204" pitchFamily="34" charset="-128"/>
            </a:endParaRPr>
          </a:p>
          <a:p>
            <a:pPr marL="917575" lvl="1" indent="-517525" defTabSz="1008063" eaLnBrk="0" fontAlgn="base" hangingPunct="0">
              <a:spcAft>
                <a:spcPct val="0"/>
              </a:spcAft>
              <a:buClr>
                <a:schemeClr val="accent3">
                  <a:lumMod val="50000"/>
                </a:schemeClr>
              </a:buClr>
              <a:buSzPct val="100000"/>
              <a:buFont typeface="Wingdings" panose="05000000000000000000" pitchFamily="2" charset="2"/>
              <a:buChar char="§"/>
            </a:pPr>
            <a:r>
              <a:rPr lang="el-GR" sz="2400" b="1" dirty="0" smtClean="0">
                <a:solidFill>
                  <a:srgbClr val="000000"/>
                </a:solidFill>
                <a:ea typeface="Arial Unicode MS" panose="020B0604020202020204" pitchFamily="34" charset="-128"/>
                <a:cs typeface="Arial Unicode MS" panose="020B0604020202020204" pitchFamily="34" charset="-128"/>
              </a:rPr>
              <a:t>Πέντε</a:t>
            </a:r>
            <a:r>
              <a:rPr lang="el-GR" sz="2400" dirty="0" smtClean="0">
                <a:solidFill>
                  <a:srgbClr val="000000"/>
                </a:solidFill>
                <a:ea typeface="Arial Unicode MS" panose="020B0604020202020204" pitchFamily="34" charset="-128"/>
                <a:cs typeface="Arial Unicode MS" panose="020B0604020202020204" pitchFamily="34" charset="-128"/>
              </a:rPr>
              <a:t> </a:t>
            </a:r>
            <a:r>
              <a:rPr lang="el-GR" sz="2400" dirty="0">
                <a:solidFill>
                  <a:srgbClr val="000000"/>
                </a:solidFill>
                <a:ea typeface="Arial Unicode MS" panose="020B0604020202020204" pitchFamily="34" charset="-128"/>
                <a:cs typeface="Arial Unicode MS" panose="020B0604020202020204" pitchFamily="34" charset="-128"/>
              </a:rPr>
              <a:t>γραμμές για τις 5 βδομάδες</a:t>
            </a:r>
            <a:r>
              <a:rPr lang="en-IE" sz="2400" dirty="0">
                <a:solidFill>
                  <a:srgbClr val="000000"/>
                </a:solidFill>
                <a:ea typeface="Arial Unicode MS" panose="020B0604020202020204" pitchFamily="34" charset="-128"/>
                <a:cs typeface="Arial Unicode MS" panose="020B0604020202020204" pitchFamily="34" charset="-128"/>
              </a:rPr>
              <a:t>.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13</a:t>
            </a:fld>
            <a:endParaRPr lang="el-GR" sz="1400" dirty="0">
              <a:solidFill>
                <a:schemeClr val="tx1"/>
              </a:solidFill>
            </a:endParaRPr>
          </a:p>
        </p:txBody>
      </p:sp>
    </p:spTree>
    <p:extLst>
      <p:ext uri="{BB962C8B-B14F-4D97-AF65-F5344CB8AC3E}">
        <p14:creationId xmlns:p14="http://schemas.microsoft.com/office/powerpoint/2010/main" val="10156496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solidFill>
              </a:rPr>
              <a:t>Στατιστικά δεδομένα πλοήγησης μιας ιστοσελίδας </a:t>
            </a:r>
            <a:r>
              <a:rPr lang="el-GR" b="1" dirty="0" smtClean="0">
                <a:solidFill>
                  <a:prstClr val="black"/>
                </a:solidFill>
              </a:rPr>
              <a:t>(2 </a:t>
            </a:r>
            <a:r>
              <a:rPr lang="el-GR" b="1" dirty="0">
                <a:solidFill>
                  <a:prstClr val="black"/>
                </a:solidFill>
              </a:rPr>
              <a:t>από 2)</a:t>
            </a:r>
            <a:endParaRPr lang="el-GR" dirty="0"/>
          </a:p>
        </p:txBody>
      </p:sp>
      <p:sp>
        <p:nvSpPr>
          <p:cNvPr id="3" name="Θέση περιεχομένου 1"/>
          <p:cNvSpPr>
            <a:spLocks noGrp="1"/>
          </p:cNvSpPr>
          <p:nvPr>
            <p:ph idx="1"/>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l-GR" sz="2800" dirty="0" smtClean="0">
                <a:solidFill>
                  <a:srgbClr val="000000"/>
                </a:solidFill>
                <a:ea typeface="Arial Unicode MS" panose="020B0604020202020204" pitchFamily="34" charset="-128"/>
                <a:cs typeface="Arial Unicode MS" panose="020B0604020202020204" pitchFamily="34" charset="-128"/>
              </a:rPr>
              <a:t>(</a:t>
            </a:r>
            <a:r>
              <a:rPr lang="en-US" sz="2800" dirty="0" smtClean="0">
                <a:solidFill>
                  <a:srgbClr val="000000"/>
                </a:solidFill>
                <a:ea typeface="Arial Unicode MS" panose="020B0604020202020204" pitchFamily="34" charset="-128"/>
                <a:cs typeface="Arial Unicode MS" panose="020B0604020202020204" pitchFamily="34" charset="-128"/>
              </a:rPr>
              <a:t>a) </a:t>
            </a:r>
            <a:r>
              <a:rPr lang="el-GR" sz="2800" dirty="0" smtClean="0">
                <a:solidFill>
                  <a:srgbClr val="000000"/>
                </a:solidFill>
                <a:ea typeface="Arial Unicode MS" panose="020B0604020202020204" pitchFamily="34" charset="-128"/>
                <a:cs typeface="Arial Unicode MS" panose="020B0604020202020204" pitchFamily="34" charset="-128"/>
              </a:rPr>
              <a:t>Όλες </a:t>
            </a:r>
            <a:r>
              <a:rPr lang="el-GR" sz="2800" dirty="0">
                <a:solidFill>
                  <a:srgbClr val="000000"/>
                </a:solidFill>
                <a:ea typeface="Arial Unicode MS" panose="020B0604020202020204" pitchFamily="34" charset="-128"/>
                <a:cs typeface="Arial Unicode MS" panose="020B0604020202020204" pitchFamily="34" charset="-128"/>
              </a:rPr>
              <a:t>οι περιεχόμενες </a:t>
            </a:r>
            <a:r>
              <a:rPr lang="el-GR" sz="2800" dirty="0" smtClean="0">
                <a:solidFill>
                  <a:srgbClr val="000000"/>
                </a:solidFill>
                <a:ea typeface="Arial Unicode MS" panose="020B0604020202020204" pitchFamily="34" charset="-128"/>
                <a:cs typeface="Arial Unicode MS" panose="020B0604020202020204" pitchFamily="34" charset="-128"/>
              </a:rPr>
              <a:t>τιμές, </a:t>
            </a:r>
            <a:r>
              <a:rPr lang="el-GR" sz="2800" dirty="0">
                <a:solidFill>
                  <a:srgbClr val="000000"/>
                </a:solidFill>
                <a:ea typeface="Arial Unicode MS" panose="020B0604020202020204" pitchFamily="34" charset="-128"/>
                <a:cs typeface="Arial Unicode MS" panose="020B0604020202020204" pitchFamily="34" charset="-128"/>
              </a:rPr>
              <a:t>πρέπει να αθροιστούν για τον υπολογισμό της μέσης τιμής τους</a:t>
            </a:r>
            <a:r>
              <a:rPr lang="el-GR" sz="2800" dirty="0" smtClean="0">
                <a:solidFill>
                  <a:srgbClr val="000000"/>
                </a:solidFill>
                <a:ea typeface="Arial Unicode MS" panose="020B0604020202020204" pitchFamily="34" charset="-128"/>
                <a:cs typeface="Arial Unicode MS" panose="020B0604020202020204" pitchFamily="34" charset="-128"/>
              </a:rPr>
              <a:t>.</a:t>
            </a:r>
            <a:endParaRPr lang="en-IE"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800" dirty="0" smtClean="0">
                <a:solidFill>
                  <a:srgbClr val="000000"/>
                </a:solidFill>
                <a:ea typeface="Arial Unicode MS" panose="020B0604020202020204" pitchFamily="34" charset="-128"/>
                <a:cs typeface="Arial Unicode MS" panose="020B0604020202020204" pitchFamily="34" charset="-128"/>
              </a:rPr>
              <a:t>(b) </a:t>
            </a:r>
            <a:r>
              <a:rPr lang="el-GR" sz="2800" dirty="0" smtClean="0">
                <a:solidFill>
                  <a:srgbClr val="000000"/>
                </a:solidFill>
                <a:ea typeface="Arial Unicode MS" panose="020B0604020202020204" pitchFamily="34" charset="-128"/>
                <a:cs typeface="Arial Unicode MS" panose="020B0604020202020204" pitchFamily="34" charset="-128"/>
              </a:rPr>
              <a:t>Για </a:t>
            </a:r>
            <a:r>
              <a:rPr lang="el-GR" sz="2800" dirty="0">
                <a:solidFill>
                  <a:srgbClr val="000000"/>
                </a:solidFill>
                <a:ea typeface="Arial Unicode MS" panose="020B0604020202020204" pitchFamily="34" charset="-128"/>
                <a:cs typeface="Arial Unicode MS" panose="020B0604020202020204" pitchFamily="34" charset="-128"/>
              </a:rPr>
              <a:t>τον υπολογισμό των εβδομαδιαίων αθροισμάτων, πρέπει να αθροιστεί κάθε στήλη ξεχωριστά.</a:t>
            </a:r>
            <a:r>
              <a:rPr lang="en-IE" sz="2800" dirty="0">
                <a:solidFill>
                  <a:srgbClr val="000000"/>
                </a:solidFill>
                <a:ea typeface="Arial Unicode MS" panose="020B0604020202020204" pitchFamily="34" charset="-128"/>
                <a:cs typeface="Arial Unicode MS" panose="020B0604020202020204" pitchFamily="34" charset="-128"/>
              </a:rPr>
              <a:t> </a:t>
            </a: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800" dirty="0" smtClean="0">
                <a:solidFill>
                  <a:srgbClr val="000000"/>
                </a:solidFill>
                <a:ea typeface="Arial Unicode MS" panose="020B0604020202020204" pitchFamily="34" charset="-128"/>
                <a:cs typeface="Arial Unicode MS" panose="020B0604020202020204" pitchFamily="34" charset="-128"/>
              </a:rPr>
              <a:t>(c) </a:t>
            </a:r>
            <a:r>
              <a:rPr lang="el-GR" sz="2800" dirty="0" smtClean="0">
                <a:solidFill>
                  <a:srgbClr val="000000"/>
                </a:solidFill>
                <a:ea typeface="Arial Unicode MS" panose="020B0604020202020204" pitchFamily="34" charset="-128"/>
                <a:cs typeface="Arial Unicode MS" panose="020B0604020202020204" pitchFamily="34" charset="-128"/>
              </a:rPr>
              <a:t>Από </a:t>
            </a:r>
            <a:r>
              <a:rPr lang="el-GR" sz="2800" dirty="0">
                <a:solidFill>
                  <a:srgbClr val="000000"/>
                </a:solidFill>
                <a:ea typeface="Arial Unicode MS" panose="020B0604020202020204" pitchFamily="34" charset="-128"/>
                <a:cs typeface="Arial Unicode MS" panose="020B0604020202020204" pitchFamily="34" charset="-128"/>
              </a:rPr>
              <a:t>τα ξεχωριστά αυτά εβδομαδιαία </a:t>
            </a:r>
            <a:r>
              <a:rPr lang="el-GR" sz="2800" dirty="0" smtClean="0">
                <a:solidFill>
                  <a:srgbClr val="000000"/>
                </a:solidFill>
                <a:ea typeface="Arial Unicode MS" panose="020B0604020202020204" pitchFamily="34" charset="-128"/>
                <a:cs typeface="Arial Unicode MS" panose="020B0604020202020204" pitchFamily="34" charset="-128"/>
              </a:rPr>
              <a:t>αθροίσματα, </a:t>
            </a:r>
            <a:r>
              <a:rPr lang="el-GR" sz="2800" dirty="0">
                <a:solidFill>
                  <a:srgbClr val="000000"/>
                </a:solidFill>
                <a:ea typeface="Arial Unicode MS" panose="020B0604020202020204" pitchFamily="34" charset="-128"/>
                <a:cs typeface="Arial Unicode MS" panose="020B0604020202020204" pitchFamily="34" charset="-128"/>
              </a:rPr>
              <a:t>θα προκύψουν οι πέντε μέσες τιμές ανά </a:t>
            </a:r>
            <a:r>
              <a:rPr lang="el-GR" sz="2800" dirty="0" smtClean="0">
                <a:solidFill>
                  <a:srgbClr val="000000"/>
                </a:solidFill>
                <a:ea typeface="Arial Unicode MS" panose="020B0604020202020204" pitchFamily="34" charset="-128"/>
                <a:cs typeface="Arial Unicode MS" panose="020B0604020202020204" pitchFamily="34" charset="-128"/>
              </a:rPr>
              <a:t>εβδομάδα.</a:t>
            </a:r>
            <a:endParaRPr lang="en-IE"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800" dirty="0" smtClean="0">
                <a:solidFill>
                  <a:srgbClr val="000000"/>
                </a:solidFill>
                <a:ea typeface="Arial Unicode MS" panose="020B0604020202020204" pitchFamily="34" charset="-128"/>
                <a:cs typeface="Arial Unicode MS" panose="020B0604020202020204" pitchFamily="34" charset="-128"/>
              </a:rPr>
              <a:t>(d) </a:t>
            </a:r>
            <a:r>
              <a:rPr lang="el-GR" sz="2800" dirty="0" smtClean="0">
                <a:solidFill>
                  <a:srgbClr val="000000"/>
                </a:solidFill>
                <a:ea typeface="Arial Unicode MS" panose="020B0604020202020204" pitchFamily="34" charset="-128"/>
                <a:cs typeface="Arial Unicode MS" panose="020B0604020202020204" pitchFamily="34" charset="-128"/>
              </a:rPr>
              <a:t>Αυτές </a:t>
            </a:r>
            <a:r>
              <a:rPr lang="el-GR" sz="2800" dirty="0">
                <a:solidFill>
                  <a:srgbClr val="000000"/>
                </a:solidFill>
                <a:ea typeface="Arial Unicode MS" panose="020B0604020202020204" pitchFamily="34" charset="-128"/>
                <a:cs typeface="Arial Unicode MS" panose="020B0604020202020204" pitchFamily="34" charset="-128"/>
              </a:rPr>
              <a:t>οι πέντε μέσες </a:t>
            </a:r>
            <a:r>
              <a:rPr lang="el-GR" sz="2800" dirty="0" smtClean="0">
                <a:solidFill>
                  <a:srgbClr val="000000"/>
                </a:solidFill>
                <a:ea typeface="Arial Unicode MS" panose="020B0604020202020204" pitchFamily="34" charset="-128"/>
                <a:cs typeface="Arial Unicode MS" panose="020B0604020202020204" pitchFamily="34" charset="-128"/>
              </a:rPr>
              <a:t>τιμές, </a:t>
            </a:r>
            <a:r>
              <a:rPr lang="el-GR" sz="2800" dirty="0">
                <a:solidFill>
                  <a:srgbClr val="000000"/>
                </a:solidFill>
                <a:ea typeface="Arial Unicode MS" panose="020B0604020202020204" pitchFamily="34" charset="-128"/>
                <a:cs typeface="Arial Unicode MS" panose="020B0604020202020204" pitchFamily="34" charset="-128"/>
              </a:rPr>
              <a:t>μπορούν να αποθηκευτούν σε ένα μονοδιάστατο </a:t>
            </a:r>
            <a:r>
              <a:rPr lang="el-GR" sz="2800" dirty="0" smtClean="0">
                <a:solidFill>
                  <a:srgbClr val="000000"/>
                </a:solidFill>
                <a:ea typeface="Arial Unicode MS" panose="020B0604020202020204" pitchFamily="34" charset="-128"/>
                <a:cs typeface="Arial Unicode MS" panose="020B0604020202020204" pitchFamily="34" charset="-128"/>
              </a:rPr>
              <a:t>πίνακα, </a:t>
            </a:r>
            <a:r>
              <a:rPr lang="el-GR" sz="2800" dirty="0">
                <a:solidFill>
                  <a:srgbClr val="000000"/>
                </a:solidFill>
                <a:ea typeface="Arial Unicode MS" panose="020B0604020202020204" pitchFamily="34" charset="-128"/>
                <a:cs typeface="Arial Unicode MS" panose="020B0604020202020204" pitchFamily="34" charset="-128"/>
              </a:rPr>
              <a:t>πέντε </a:t>
            </a:r>
            <a:r>
              <a:rPr lang="el-GR" sz="2800" dirty="0" smtClean="0">
                <a:solidFill>
                  <a:srgbClr val="000000"/>
                </a:solidFill>
                <a:ea typeface="Arial Unicode MS" panose="020B0604020202020204" pitchFamily="34" charset="-128"/>
                <a:cs typeface="Arial Unicode MS" panose="020B0604020202020204" pitchFamily="34" charset="-128"/>
              </a:rPr>
              <a:t>στοιχείων.</a:t>
            </a: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800" dirty="0" smtClean="0">
                <a:solidFill>
                  <a:srgbClr val="000000"/>
                </a:solidFill>
                <a:ea typeface="Arial Unicode MS" panose="020B0604020202020204" pitchFamily="34" charset="-128"/>
                <a:cs typeface="Arial Unicode MS" panose="020B0604020202020204" pitchFamily="34" charset="-128"/>
              </a:rPr>
              <a:t>(e) </a:t>
            </a:r>
            <a:r>
              <a:rPr lang="el-GR" sz="2800" dirty="0" smtClean="0">
                <a:solidFill>
                  <a:srgbClr val="000000"/>
                </a:solidFill>
                <a:ea typeface="Arial Unicode MS" panose="020B0604020202020204" pitchFamily="34" charset="-128"/>
                <a:cs typeface="Arial Unicode MS" panose="020B0604020202020204" pitchFamily="34" charset="-128"/>
              </a:rPr>
              <a:t>Οι εκτυπώσεις, </a:t>
            </a:r>
            <a:r>
              <a:rPr lang="el-GR" sz="2800" dirty="0">
                <a:solidFill>
                  <a:srgbClr val="000000"/>
                </a:solidFill>
                <a:ea typeface="Arial Unicode MS" panose="020B0604020202020204" pitchFamily="34" charset="-128"/>
                <a:cs typeface="Arial Unicode MS" panose="020B0604020202020204" pitchFamily="34" charset="-128"/>
              </a:rPr>
              <a:t>πρέπει να είναι όπως στην διαφάνεια που ακολουθεί</a:t>
            </a:r>
            <a:r>
              <a:rPr lang="en-IE" sz="2800" dirty="0">
                <a:solidFill>
                  <a:srgbClr val="000000"/>
                </a:solidFill>
                <a:ea typeface="Arial Unicode MS" panose="020B0604020202020204" pitchFamily="34" charset="-128"/>
                <a:cs typeface="Arial Unicode MS" panose="020B0604020202020204" pitchFamily="34" charset="-128"/>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14</a:t>
            </a:fld>
            <a:endParaRPr lang="el-GR" sz="1400" dirty="0">
              <a:solidFill>
                <a:schemeClr val="tx1"/>
              </a:solidFill>
            </a:endParaRPr>
          </a:p>
        </p:txBody>
      </p:sp>
    </p:spTree>
    <p:extLst>
      <p:ext uri="{BB962C8B-B14F-4D97-AF65-F5344CB8AC3E}">
        <p14:creationId xmlns:p14="http://schemas.microsoft.com/office/powerpoint/2010/main" val="3416399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Εκτυπώσεις</a:t>
            </a:r>
          </a:p>
        </p:txBody>
      </p:sp>
      <p:sp>
        <p:nvSpPr>
          <p:cNvPr id="3" name="Θέση περιεχομένου 1" descr="Ενδεικτικός Πίνακας: Τα αποτελέσματα θα εκτυπωθούν σε έναν πίνακα, ο οποίος θα έχει μία στήλη με τις εβδομάδες, από 1 έως 5. Και μία ακόμη στήλη με την μέση τιμή προσπελάσεων, μία για κάθε εβδομάδα. Στο τέλος θα εκτυπώνεται η συνολική μέση τιμή. "/>
          <p:cNvSpPr>
            <a:spLocks noGrp="1"/>
          </p:cNvSpPr>
          <p:nvPr>
            <p:ph idx="1"/>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l-GR" dirty="0" smtClean="0">
                <a:solidFill>
                  <a:srgbClr val="000000"/>
                </a:solidFill>
                <a:ea typeface="Arial Unicode MS" panose="020B0604020202020204" pitchFamily="34" charset="-128"/>
                <a:cs typeface="Arial Unicode MS" panose="020B0604020202020204" pitchFamily="34" charset="-128"/>
              </a:rPr>
              <a:t>Εβδομάδα</a:t>
            </a:r>
            <a:r>
              <a:rPr lang="en-US" dirty="0" smtClean="0">
                <a:solidFill>
                  <a:srgbClr val="000000"/>
                </a:solidFill>
                <a:ea typeface="Arial Unicode MS" panose="020B0604020202020204" pitchFamily="34" charset="-128"/>
                <a:cs typeface="Arial Unicode MS" panose="020B0604020202020204" pitchFamily="34" charset="-128"/>
              </a:rPr>
              <a:t>.</a:t>
            </a:r>
            <a:r>
              <a:rPr lang="en-IE" dirty="0">
                <a:solidFill>
                  <a:srgbClr val="000000"/>
                </a:solidFill>
                <a:ea typeface="Arial Unicode MS" panose="020B0604020202020204" pitchFamily="34" charset="-128"/>
                <a:cs typeface="Arial Unicode MS" panose="020B0604020202020204" pitchFamily="34" charset="-128"/>
              </a:rPr>
              <a:t>	</a:t>
            </a:r>
            <a:r>
              <a:rPr lang="el-GR" dirty="0" smtClean="0">
                <a:solidFill>
                  <a:srgbClr val="000000"/>
                </a:solidFill>
                <a:ea typeface="Arial Unicode MS" panose="020B0604020202020204" pitchFamily="34" charset="-128"/>
                <a:cs typeface="Arial Unicode MS" panose="020B0604020202020204" pitchFamily="34" charset="-128"/>
              </a:rPr>
              <a:t>Μέση </a:t>
            </a:r>
            <a:r>
              <a:rPr lang="el-GR" dirty="0">
                <a:solidFill>
                  <a:srgbClr val="000000"/>
                </a:solidFill>
                <a:ea typeface="Arial Unicode MS" panose="020B0604020202020204" pitchFamily="34" charset="-128"/>
                <a:cs typeface="Arial Unicode MS" panose="020B0604020202020204" pitchFamily="34" charset="-128"/>
              </a:rPr>
              <a:t>τιμή </a:t>
            </a:r>
            <a:r>
              <a:rPr lang="el-GR" dirty="0" smtClean="0">
                <a:solidFill>
                  <a:srgbClr val="000000"/>
                </a:solidFill>
                <a:ea typeface="Arial Unicode MS" panose="020B0604020202020204" pitchFamily="34" charset="-128"/>
                <a:cs typeface="Arial Unicode MS" panose="020B0604020202020204" pitchFamily="34" charset="-128"/>
              </a:rPr>
              <a:t>προσπελάσεων</a:t>
            </a:r>
            <a:r>
              <a:rPr lang="en-US" dirty="0" smtClean="0">
                <a:solidFill>
                  <a:srgbClr val="000000"/>
                </a:solidFill>
                <a:ea typeface="Arial Unicode MS" panose="020B0604020202020204" pitchFamily="34" charset="-128"/>
                <a:cs typeface="Arial Unicode MS" panose="020B0604020202020204" pitchFamily="34" charset="-128"/>
              </a:rPr>
              <a:t>.</a:t>
            </a:r>
            <a:endParaRPr lang="en-IE"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dirty="0">
                <a:solidFill>
                  <a:srgbClr val="000000"/>
                </a:solidFill>
                <a:ea typeface="Arial Unicode MS" panose="020B0604020202020204" pitchFamily="34" charset="-128"/>
                <a:cs typeface="Arial Unicode MS" panose="020B0604020202020204" pitchFamily="34" charset="-128"/>
              </a:rPr>
              <a:t>-------------------------------</a:t>
            </a:r>
            <a:r>
              <a:rPr lang="el-GR" dirty="0">
                <a:solidFill>
                  <a:srgbClr val="000000"/>
                </a:solidFill>
                <a:ea typeface="Arial Unicode MS" panose="020B0604020202020204" pitchFamily="34" charset="-128"/>
                <a:cs typeface="Arial Unicode MS" panose="020B0604020202020204" pitchFamily="34" charset="-128"/>
              </a:rPr>
              <a:t>----------------------</a:t>
            </a:r>
            <a:endParaRPr lang="en-IE"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dirty="0">
                <a:solidFill>
                  <a:srgbClr val="000000"/>
                </a:solidFill>
                <a:ea typeface="Arial Unicode MS" panose="020B0604020202020204" pitchFamily="34" charset="-128"/>
                <a:cs typeface="Arial Unicode MS" panose="020B0604020202020204" pitchFamily="34" charset="-128"/>
              </a:rPr>
              <a:t>	</a:t>
            </a:r>
            <a:r>
              <a:rPr lang="en-IE" dirty="0">
                <a:solidFill>
                  <a:srgbClr val="000000"/>
                </a:solidFill>
                <a:ea typeface="Arial Unicode MS" panose="020B0604020202020204" pitchFamily="34" charset="-128"/>
                <a:cs typeface="Arial Unicode MS" panose="020B0604020202020204" pitchFamily="34" charset="-128"/>
              </a:rPr>
              <a:t>1					????.??</a:t>
            </a:r>
          </a:p>
          <a:p>
            <a:pPr marL="0" lvl="0" indent="0" defTabSz="449263" fontAlgn="base" hangingPunct="0">
              <a:lnSpc>
                <a:spcPct val="93000"/>
              </a:lnSpc>
              <a:spcBef>
                <a:spcPct val="0"/>
              </a:spcBef>
              <a:spcAft>
                <a:spcPct val="0"/>
              </a:spcAft>
              <a:buClr>
                <a:srgbClr val="000000"/>
              </a:buClr>
              <a:buSzPct val="100000"/>
              <a:buNone/>
            </a:pPr>
            <a:r>
              <a:rPr lang="el-GR" dirty="0">
                <a:solidFill>
                  <a:srgbClr val="000000"/>
                </a:solidFill>
                <a:ea typeface="Arial Unicode MS" panose="020B0604020202020204" pitchFamily="34" charset="-128"/>
                <a:cs typeface="Arial Unicode MS" panose="020B0604020202020204" pitchFamily="34" charset="-128"/>
              </a:rPr>
              <a:t>	</a:t>
            </a:r>
            <a:r>
              <a:rPr lang="en-IE" dirty="0">
                <a:solidFill>
                  <a:srgbClr val="000000"/>
                </a:solidFill>
                <a:ea typeface="Arial Unicode MS" panose="020B0604020202020204" pitchFamily="34" charset="-128"/>
                <a:cs typeface="Arial Unicode MS" panose="020B0604020202020204" pitchFamily="34" charset="-128"/>
              </a:rPr>
              <a:t>2					????.??</a:t>
            </a:r>
          </a:p>
          <a:p>
            <a:pPr marL="0" lvl="0" indent="0" defTabSz="449263" fontAlgn="base" hangingPunct="0">
              <a:lnSpc>
                <a:spcPct val="93000"/>
              </a:lnSpc>
              <a:spcBef>
                <a:spcPct val="0"/>
              </a:spcBef>
              <a:spcAft>
                <a:spcPct val="0"/>
              </a:spcAft>
              <a:buClr>
                <a:srgbClr val="000000"/>
              </a:buClr>
              <a:buSzPct val="100000"/>
              <a:buNone/>
            </a:pPr>
            <a:r>
              <a:rPr lang="el-GR" dirty="0">
                <a:solidFill>
                  <a:srgbClr val="000000"/>
                </a:solidFill>
                <a:ea typeface="Arial Unicode MS" panose="020B0604020202020204" pitchFamily="34" charset="-128"/>
                <a:cs typeface="Arial Unicode MS" panose="020B0604020202020204" pitchFamily="34" charset="-128"/>
              </a:rPr>
              <a:t>	</a:t>
            </a:r>
            <a:r>
              <a:rPr lang="en-IE" dirty="0">
                <a:solidFill>
                  <a:srgbClr val="000000"/>
                </a:solidFill>
                <a:ea typeface="Arial Unicode MS" panose="020B0604020202020204" pitchFamily="34" charset="-128"/>
                <a:cs typeface="Arial Unicode MS" panose="020B0604020202020204" pitchFamily="34" charset="-128"/>
              </a:rPr>
              <a:t>3					????.??</a:t>
            </a:r>
          </a:p>
          <a:p>
            <a:pPr marL="0" lvl="0" indent="0" defTabSz="449263" fontAlgn="base" hangingPunct="0">
              <a:lnSpc>
                <a:spcPct val="93000"/>
              </a:lnSpc>
              <a:spcBef>
                <a:spcPct val="0"/>
              </a:spcBef>
              <a:spcAft>
                <a:spcPct val="0"/>
              </a:spcAft>
              <a:buClr>
                <a:srgbClr val="000000"/>
              </a:buClr>
              <a:buSzPct val="100000"/>
              <a:buNone/>
            </a:pPr>
            <a:r>
              <a:rPr lang="el-GR" dirty="0">
                <a:solidFill>
                  <a:srgbClr val="000000"/>
                </a:solidFill>
                <a:ea typeface="Arial Unicode MS" panose="020B0604020202020204" pitchFamily="34" charset="-128"/>
                <a:cs typeface="Arial Unicode MS" panose="020B0604020202020204" pitchFamily="34" charset="-128"/>
              </a:rPr>
              <a:t>	</a:t>
            </a:r>
            <a:r>
              <a:rPr lang="en-IE" dirty="0">
                <a:solidFill>
                  <a:srgbClr val="000000"/>
                </a:solidFill>
                <a:ea typeface="Arial Unicode MS" panose="020B0604020202020204" pitchFamily="34" charset="-128"/>
                <a:cs typeface="Arial Unicode MS" panose="020B0604020202020204" pitchFamily="34" charset="-128"/>
              </a:rPr>
              <a:t>4					????.??</a:t>
            </a:r>
          </a:p>
          <a:p>
            <a:pPr marL="0" lvl="0" indent="0" defTabSz="449263" fontAlgn="base" hangingPunct="0">
              <a:lnSpc>
                <a:spcPct val="93000"/>
              </a:lnSpc>
              <a:spcBef>
                <a:spcPct val="0"/>
              </a:spcBef>
              <a:spcAft>
                <a:spcPct val="0"/>
              </a:spcAft>
              <a:buClr>
                <a:srgbClr val="000000"/>
              </a:buClr>
              <a:buSzPct val="100000"/>
              <a:buNone/>
            </a:pPr>
            <a:r>
              <a:rPr lang="el-GR" dirty="0">
                <a:solidFill>
                  <a:srgbClr val="000000"/>
                </a:solidFill>
                <a:ea typeface="Arial Unicode MS" panose="020B0604020202020204" pitchFamily="34" charset="-128"/>
                <a:cs typeface="Arial Unicode MS" panose="020B0604020202020204" pitchFamily="34" charset="-128"/>
              </a:rPr>
              <a:t>	</a:t>
            </a:r>
            <a:r>
              <a:rPr lang="en-IE" dirty="0">
                <a:solidFill>
                  <a:srgbClr val="000000"/>
                </a:solidFill>
                <a:ea typeface="Arial Unicode MS" panose="020B0604020202020204" pitchFamily="34" charset="-128"/>
                <a:cs typeface="Arial Unicode MS" panose="020B0604020202020204" pitchFamily="34" charset="-128"/>
              </a:rPr>
              <a:t>5					????.??</a:t>
            </a:r>
          </a:p>
          <a:p>
            <a:pPr marL="0" lvl="0" indent="0" defTabSz="449263" fontAlgn="base" hangingPunct="0">
              <a:lnSpc>
                <a:spcPct val="93000"/>
              </a:lnSpc>
              <a:spcBef>
                <a:spcPct val="0"/>
              </a:spcBef>
              <a:spcAft>
                <a:spcPct val="0"/>
              </a:spcAft>
              <a:buClr>
                <a:srgbClr val="000000"/>
              </a:buClr>
              <a:buSzPct val="100000"/>
              <a:buNone/>
            </a:pPr>
            <a:endParaRPr lang="en-IE"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dirty="0">
                <a:solidFill>
                  <a:srgbClr val="000000"/>
                </a:solidFill>
                <a:ea typeface="Arial Unicode MS" panose="020B0604020202020204" pitchFamily="34" charset="-128"/>
                <a:cs typeface="Arial Unicode MS" panose="020B0604020202020204" pitchFamily="34" charset="-128"/>
              </a:rPr>
              <a:t>Η συνολική μέση τιμή είναι</a:t>
            </a:r>
            <a:r>
              <a:rPr lang="en-IE" dirty="0">
                <a:solidFill>
                  <a:srgbClr val="000000"/>
                </a:solidFill>
                <a:ea typeface="Arial Unicode MS" panose="020B0604020202020204" pitchFamily="34" charset="-128"/>
                <a:cs typeface="Arial Unicode MS" panose="020B0604020202020204" pitchFamily="34" charset="-128"/>
              </a:rPr>
              <a:t> </a:t>
            </a:r>
            <a:r>
              <a:rPr lang="en-IE" dirty="0" smtClean="0">
                <a:solidFill>
                  <a:srgbClr val="000000"/>
                </a:solidFill>
                <a:ea typeface="Arial Unicode MS" panose="020B0604020202020204" pitchFamily="34" charset="-128"/>
                <a:cs typeface="Arial Unicode MS" panose="020B0604020202020204" pitchFamily="34" charset="-128"/>
              </a:rPr>
              <a:t>????.??</a:t>
            </a:r>
            <a:endParaRPr lang="en-IE" dirty="0">
              <a:solidFill>
                <a:srgbClr val="0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15</a:t>
            </a:fld>
            <a:endParaRPr lang="el-GR" sz="1400" dirty="0">
              <a:solidFill>
                <a:schemeClr val="tx1"/>
              </a:solidFill>
            </a:endParaRPr>
          </a:p>
        </p:txBody>
      </p:sp>
    </p:spTree>
    <p:extLst>
      <p:ext uri="{BB962C8B-B14F-4D97-AF65-F5344CB8AC3E}">
        <p14:creationId xmlns:p14="http://schemas.microsoft.com/office/powerpoint/2010/main" val="14075838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Πρόγραμμα: Στατιστικά πλοήγησης (1 από 2)</a:t>
            </a:r>
            <a:endParaRPr lang="el-GR" b="1" dirty="0"/>
          </a:p>
        </p:txBody>
      </p:sp>
      <p:sp>
        <p:nvSpPr>
          <p:cNvPr id="3" name="Θέση περιεχομένου 1" descr="Πρόγραμμα: # include, s t d i o τελεία h. Enter, # define, N 5, / asterisc, εβδομάδες, asterisc /. Enter, # define, M 7, / asterisc, ημέρες ανά εβδομάδα, asterisc /. Enter, int main, άγκιστρο. Enter, int hits, αγκύλη N, κλείσιμο αγκύλης, αγκύλη M, κλείσιμο αγκύλης, κόμμα i, κόμμα j, κόμμα total = 0. Enter, float average Total, κόμμα average Week, αγκύλη N, κλείσιμο αγκύλης. Enter, for, i = 0, ερωτηματικό,  i μικρότερο του N, ερωτηματικό,  i + +. Enter, for, j = 0, ερωτηματικό,  j μικρότερο του M, ερωτηματικό,  j + +, άγκιστρο. Enter, print f, \ n, πλήθος προσπελάσεων της εβδομάδας % d, και ημέρας % d, κομμα i + 1, κόμμα j + 1. Enter, scan f, % d, κόμμα &amp; hits, αγκύλη i, κλείσιμο αγκύλης, αγκύλη j, κλείσιμο αγκύλης. Enter,  κλείσιμο αγκίστρου.&#10;"/>
          <p:cNvSpPr>
            <a:spLocks noGrp="1"/>
          </p:cNvSpPr>
          <p:nvPr>
            <p:ph idx="1"/>
            <p:custDataLst>
              <p:tags r:id="rId1"/>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5 /* </a:t>
            </a:r>
            <a:r>
              <a:rPr lang="el-GR" sz="2000" dirty="0" smtClean="0">
                <a:solidFill>
                  <a:srgbClr val="000000"/>
                </a:solidFill>
                <a:ea typeface="Arial Unicode MS" panose="020B0604020202020204" pitchFamily="34" charset="-128"/>
                <a:cs typeface="Arial Unicode MS" panose="020B0604020202020204" pitchFamily="34" charset="-128"/>
              </a:rPr>
              <a:t>εβδομάδες</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M 7 /* </a:t>
            </a:r>
            <a:r>
              <a:rPr lang="el-GR" sz="2000" dirty="0" smtClean="0">
                <a:solidFill>
                  <a:srgbClr val="000000"/>
                </a:solidFill>
                <a:ea typeface="Arial Unicode MS" panose="020B0604020202020204" pitchFamily="34" charset="-128"/>
                <a:cs typeface="Arial Unicode MS" panose="020B0604020202020204" pitchFamily="34" charset="-128"/>
              </a:rPr>
              <a:t>ημέρες ανά εβδομάδα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hits[N][M],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j, total =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a:t>
            </a:r>
            <a:r>
              <a:rPr lang="en-US" sz="2000" dirty="0" err="1" smtClean="0">
                <a:solidFill>
                  <a:srgbClr val="000000"/>
                </a:solidFill>
                <a:ea typeface="Arial Unicode MS" panose="020B0604020202020204" pitchFamily="34" charset="-128"/>
                <a:cs typeface="Arial Unicode MS" panose="020B0604020202020204" pitchFamily="34" charset="-128"/>
              </a:rPr>
              <a:t>averageTotal</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averageWeek</a:t>
            </a:r>
            <a:r>
              <a:rPr lang="en-US" sz="2000"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(j=0; j&lt;M; j++)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Πλήθος προσπελάσεων της εβδομάδας </a:t>
            </a:r>
            <a:r>
              <a:rPr lang="en-US" sz="2000" dirty="0" smtClean="0">
                <a:solidFill>
                  <a:srgbClr val="000000"/>
                </a:solidFill>
                <a:ea typeface="Arial Unicode MS" panose="020B0604020202020204" pitchFamily="34" charset="-128"/>
                <a:cs typeface="Arial Unicode MS" panose="020B0604020202020204" pitchFamily="34" charset="-128"/>
              </a:rPr>
              <a:t>%d </a:t>
            </a:r>
            <a:r>
              <a:rPr lang="el-GR" sz="2000" dirty="0" smtClean="0">
                <a:solidFill>
                  <a:srgbClr val="000000"/>
                </a:solidFill>
                <a:ea typeface="Arial Unicode MS" panose="020B0604020202020204" pitchFamily="34" charset="-128"/>
                <a:cs typeface="Arial Unicode MS" panose="020B0604020202020204" pitchFamily="34" charset="-128"/>
              </a:rPr>
              <a:t>και ημέρας </a:t>
            </a:r>
            <a:r>
              <a:rPr lang="en-US" sz="2000" dirty="0" smtClean="0">
                <a:solidFill>
                  <a:srgbClr val="000000"/>
                </a:solidFill>
                <a:ea typeface="Arial Unicode MS" panose="020B0604020202020204" pitchFamily="34" charset="-128"/>
                <a:cs typeface="Arial Unicode MS" panose="020B0604020202020204" pitchFamily="34" charset="-128"/>
              </a:rPr>
              <a:t>%d : 	    ", i+1, j+1);</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&amp;hits[</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endParaRPr lang="en-US" sz="2000" dirty="0">
              <a:solidFill>
                <a:srgbClr val="0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15664255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solidFill>
              </a:rPr>
              <a:t>Πρόγραμμα: Στατιστικά πλοήγησης </a:t>
            </a:r>
            <a:r>
              <a:rPr lang="el-GR" b="1" dirty="0" smtClean="0">
                <a:solidFill>
                  <a:prstClr val="black"/>
                </a:solidFill>
              </a:rPr>
              <a:t>(2 </a:t>
            </a:r>
            <a:r>
              <a:rPr lang="el-GR" b="1" dirty="0">
                <a:solidFill>
                  <a:prstClr val="black"/>
                </a:solidFill>
              </a:rPr>
              <a:t>από 2)</a:t>
            </a:r>
            <a:endParaRPr lang="el-GR" dirty="0"/>
          </a:p>
        </p:txBody>
      </p:sp>
      <p:sp>
        <p:nvSpPr>
          <p:cNvPr id="3" name="Θέση περιεχομένου 1" descr=" Συνέχεια προγράμματος: / asterisc, μέση τιμή προσπελάσεων της ιστοσελίδας μας για μία περίοδο 5 εβδομάδων, asterisc /. Enter, for, i = 0, ερωτηματικό,  i μικρότερο του N, ερωτηματικό,  i + +. Enter, for, j = 0, ερωτηματικό, j μικρότερο του M, ερωτηματικό, j + +. Enter, total, + =, hits, αγκύλη i, κλείσιμο αγκύλης, αγκύλη j, κλείσιμο αγκύλης. Enter, average Total =, παρένθεση float, κλείσιμο παρένθεσης, total /, N * M. Enter, / asterisc, μέση τιμή προσπελάσεων της ιστοσελίδας μας σε εβδομαδιαία βάση, asterisc /. Enter, for, i = 0, ερωτηματικό, i μικρότερο του N, ερωτηματικό, i + +, άγκιστρο. Enter, total = 0. Enter, for, j = 0, ερωτηματικό, j μικρότερο του M, ερωτηματικό, j + + . Enter, total + = hits, αγκύλη i, κλείσιμο αγκύλης, αγκύλη j,  κλείσιμο αγκύλης. Enter, average Week, αγκύλη i, κλείσιμο αγκύλης =, παρένθεση float, κλείσιμο παρένθεσης, total / M. Enter, κλείσιμο αγκίστρου. Enter, / asterisc,  headings, asterisc /. Enter, print f, \ n, \ n, Εβδομάδα, \ t, \ t, μέση τιμή προσπελάσεων. Enter, print f, \ n, πληκτρολογούμε περίπου 30 παύλες, \ n, \ n. Enter, for, i = 0, ερωτηματικό,  i μικρότερο του N, ερωτηματικό,  i + +. Enter, print f, \ n, % d, \ t, \ t, % .2 f, κόμμα i + 1, κόμμα average Week, αγκύλη i, κλείσιμο αγκύλης. Enter, print f, \ n, η συνολική μέση τιμή είναι, % .2 f, \ n, κόμμα average Total. Enter, return 0. Enter, κλείσιμο αγκίστρου.&#10;"/>
          <p:cNvSpPr>
            <a:spLocks noGrp="1"/>
          </p:cNvSpPr>
          <p:nvPr>
            <p:ph idx="1"/>
            <p:custDataLst>
              <p:tags r:id="rId2"/>
            </p:custDataLst>
          </p:nvPr>
        </p:nvSpPr>
        <p:spPr>
          <a:xfrm>
            <a:off x="467250" y="1493871"/>
            <a:ext cx="8229600" cy="4853136"/>
          </a:xfrm>
        </p:spPr>
        <p:txBody>
          <a:bodyPr>
            <a:noAutofit/>
          </a:bodyPr>
          <a:lstStyle/>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for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=0;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&lt;N;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for (j=0; j&lt;M; j++)</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total += hits[</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averageTotal</a:t>
            </a:r>
            <a:r>
              <a:rPr lang="en-US" sz="2000" b="1" dirty="0" smtClean="0">
                <a:solidFill>
                  <a:srgbClr val="C00000"/>
                </a:solidFill>
                <a:ea typeface="Arial Unicode MS" panose="020B0604020202020204" pitchFamily="34" charset="-128"/>
                <a:cs typeface="Arial Unicode MS" panose="020B0604020202020204" pitchFamily="34" charset="-128"/>
              </a:rPr>
              <a:t> = (float) total / (N*M);</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for (</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=0; </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&lt;N; </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 {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total = 0;</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for (j=0; j&lt;M; j++)</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total += hits[</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r>
              <a:rPr lang="en-US" sz="2000" b="1" dirty="0" err="1" smtClean="0">
                <a:solidFill>
                  <a:srgbClr val="000099"/>
                </a:solidFill>
                <a:ea typeface="Arial Unicode MS" panose="020B0604020202020204" pitchFamily="34" charset="-128"/>
                <a:cs typeface="Arial Unicode MS" panose="020B0604020202020204" pitchFamily="34" charset="-128"/>
              </a:rPr>
              <a:t>averageWeek</a:t>
            </a:r>
            <a:r>
              <a:rPr lang="en-US" sz="2000" b="1" dirty="0" smtClean="0">
                <a:solidFill>
                  <a:srgbClr val="000099"/>
                </a:solidFill>
                <a:ea typeface="Arial Unicode MS" panose="020B0604020202020204" pitchFamily="34" charset="-128"/>
                <a:cs typeface="Arial Unicode MS" panose="020B0604020202020204" pitchFamily="34" charset="-128"/>
              </a:rPr>
              <a:t>[</a:t>
            </a:r>
            <a:r>
              <a:rPr lang="en-US" sz="2000" b="1" dirty="0" err="1" smtClean="0">
                <a:solidFill>
                  <a:srgbClr val="000099"/>
                </a:solidFill>
                <a:ea typeface="Arial Unicode MS" panose="020B0604020202020204" pitchFamily="34" charset="-128"/>
                <a:cs typeface="Arial Unicode MS" panose="020B0604020202020204" pitchFamily="34" charset="-128"/>
              </a:rPr>
              <a:t>i</a:t>
            </a:r>
            <a:r>
              <a:rPr lang="en-US" sz="2000" b="1" dirty="0" smtClean="0">
                <a:solidFill>
                  <a:srgbClr val="000099"/>
                </a:solidFill>
                <a:ea typeface="Arial Unicode MS" panose="020B0604020202020204" pitchFamily="34" charset="-128"/>
                <a:cs typeface="Arial Unicode MS" panose="020B0604020202020204" pitchFamily="34" charset="-128"/>
              </a:rPr>
              <a:t>] = (float) total / M;</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 Headings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Εβδομάδα </a:t>
            </a:r>
            <a:r>
              <a:rPr lang="en-US" sz="2000" dirty="0" smtClean="0">
                <a:solidFill>
                  <a:srgbClr val="000000"/>
                </a:solidFill>
                <a:ea typeface="Arial Unicode MS" panose="020B0604020202020204" pitchFamily="34" charset="-128"/>
                <a:cs typeface="Arial Unicode MS" panose="020B0604020202020204" pitchFamily="34" charset="-128"/>
              </a:rPr>
              <a:t>\t\t </a:t>
            </a:r>
            <a:r>
              <a:rPr lang="el-GR" sz="2000" dirty="0" smtClean="0">
                <a:solidFill>
                  <a:srgbClr val="000000"/>
                </a:solidFill>
                <a:ea typeface="Arial Unicode MS" panose="020B0604020202020204" pitchFamily="34" charset="-128"/>
                <a:cs typeface="Arial Unicode MS" panose="020B0604020202020204" pitchFamily="34" charset="-128"/>
              </a:rPr>
              <a:t>Μέση Τιμή Προσπελάσεων</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%d \t\t %.2f", i+1, </a:t>
            </a:r>
            <a:r>
              <a:rPr lang="en-US" sz="2000" dirty="0" err="1" smtClean="0">
                <a:solidFill>
                  <a:srgbClr val="000000"/>
                </a:solidFill>
                <a:ea typeface="Arial Unicode MS" panose="020B0604020202020204" pitchFamily="34" charset="-128"/>
                <a:cs typeface="Arial Unicode MS" panose="020B0604020202020204" pitchFamily="34" charset="-128"/>
              </a:rPr>
              <a:t>averageWeek</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Η συνολική μέση τιμή είναι </a:t>
            </a:r>
            <a:r>
              <a:rPr lang="en-US" sz="2000" dirty="0" smtClean="0">
                <a:solidFill>
                  <a:srgbClr val="000000"/>
                </a:solidFill>
                <a:ea typeface="Arial Unicode MS" panose="020B0604020202020204" pitchFamily="34" charset="-128"/>
                <a:cs typeface="Arial Unicode MS" panose="020B0604020202020204" pitchFamily="34" charset="-128"/>
              </a:rPr>
              <a:t>%.2f \n\n", averageTotal);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 }</a:t>
            </a:r>
            <a:endParaRPr lang="en-US" sz="2400" dirty="0">
              <a:solidFill>
                <a:srgbClr val="000000"/>
              </a:solidFill>
              <a:ea typeface="Arial Unicode MS" panose="020B0604020202020204" pitchFamily="34" charset="-128"/>
              <a:cs typeface="Arial Unicode MS" panose="020B0604020202020204" pitchFamily="34" charset="-128"/>
            </a:endParaRPr>
          </a:p>
        </p:txBody>
      </p:sp>
      <p:sp>
        <p:nvSpPr>
          <p:cNvPr id="6" name="Θέση περιεχομένου 2" descr="."/>
          <p:cNvSpPr txBox="1">
            <a:spLocks noChangeArrowheads="1"/>
          </p:cNvSpPr>
          <p:nvPr/>
        </p:nvSpPr>
        <p:spPr bwMode="auto">
          <a:xfrm>
            <a:off x="4860032" y="1700808"/>
            <a:ext cx="3571875" cy="95103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C00000"/>
                </a:solidFill>
                <a:ea typeface="Arial Unicode MS" panose="020B0604020202020204" pitchFamily="34" charset="-128"/>
                <a:cs typeface="Arial Unicode MS" panose="020B0604020202020204" pitchFamily="34" charset="-128"/>
              </a:rPr>
              <a:t>Μέση τιμή προσπελάσεων της ιστοσελίδας μας για μία περίοδο 5 εβδομάδων</a:t>
            </a:r>
            <a:r>
              <a:rPr lang="en-IE" sz="2000" b="1" dirty="0">
                <a:solidFill>
                  <a:srgbClr val="C00000"/>
                </a:solidFill>
                <a:ea typeface="Arial Unicode MS" panose="020B0604020202020204" pitchFamily="34" charset="-128"/>
                <a:cs typeface="Arial Unicode MS" panose="020B0604020202020204" pitchFamily="34" charset="-128"/>
              </a:rPr>
              <a:t>.</a:t>
            </a:r>
          </a:p>
        </p:txBody>
      </p:sp>
      <p:sp>
        <p:nvSpPr>
          <p:cNvPr id="7" name="Θέση περιεχομένου 3" descr="."/>
          <p:cNvSpPr txBox="1">
            <a:spLocks noChangeArrowheads="1"/>
          </p:cNvSpPr>
          <p:nvPr/>
        </p:nvSpPr>
        <p:spPr bwMode="auto">
          <a:xfrm>
            <a:off x="4860032" y="3005230"/>
            <a:ext cx="3571875" cy="951030"/>
          </a:xfrm>
          <a:prstGeom prst="rect">
            <a:avLst/>
          </a:prstGeom>
          <a:noFill/>
          <a:ln w="9525">
            <a:solidFill>
              <a:srgbClr val="0000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000099"/>
                </a:solidFill>
                <a:ea typeface="Arial Unicode MS" panose="020B0604020202020204" pitchFamily="34" charset="-128"/>
                <a:cs typeface="Arial Unicode MS" panose="020B0604020202020204" pitchFamily="34" charset="-128"/>
              </a:rPr>
              <a:t>Μέση τιμή προσπελάσεων της ιστοσελίδας μας σε εβδομαδιαία βάση</a:t>
            </a:r>
            <a:r>
              <a:rPr lang="en-IE" sz="2000" b="1" dirty="0">
                <a:solidFill>
                  <a:srgbClr val="000099"/>
                </a:solidFill>
                <a:ea typeface="Arial Unicode MS" panose="020B0604020202020204" pitchFamily="34" charset="-128"/>
                <a:cs typeface="Arial Unicode MS" panose="020B0604020202020204" pitchFamily="34" charset="-128"/>
              </a:rPr>
              <a:t>.</a:t>
            </a: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17</a:t>
            </a:fld>
            <a:endParaRPr lang="el-GR" sz="1400" dirty="0">
              <a:solidFill>
                <a:schemeClr val="tx1"/>
              </a:solidFill>
            </a:endParaRPr>
          </a:p>
        </p:txBody>
      </p:sp>
      <p:pic>
        <p:nvPicPr>
          <p:cNvPr id="8"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584466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Να γράψετε ένα </a:t>
            </a:r>
            <a:r>
              <a:rPr lang="el-GR" kern="0" dirty="0" smtClean="0">
                <a:solidFill>
                  <a:srgbClr val="000000"/>
                </a:solidFill>
              </a:rPr>
              <a:t>πρόγραμμα, </a:t>
            </a:r>
            <a:r>
              <a:rPr lang="el-GR" kern="0" dirty="0">
                <a:solidFill>
                  <a:srgbClr val="000000"/>
                </a:solidFill>
              </a:rPr>
              <a:t>το οποίο να ‘γεμίζει’ έναν Ν</a:t>
            </a:r>
            <a:r>
              <a:rPr lang="en-IE" kern="0" dirty="0" smtClean="0">
                <a:solidFill>
                  <a:srgbClr val="000000"/>
                </a:solidFill>
              </a:rPr>
              <a:t> </a:t>
            </a:r>
            <a:r>
              <a:rPr lang="en-US" kern="0" dirty="0" smtClean="0">
                <a:solidFill>
                  <a:srgbClr val="000000"/>
                </a:solidFill>
              </a:rPr>
              <a:t>x </a:t>
            </a:r>
            <a:r>
              <a:rPr lang="el-GR" kern="0" dirty="0" smtClean="0">
                <a:solidFill>
                  <a:srgbClr val="000000"/>
                </a:solidFill>
              </a:rPr>
              <a:t>Ν</a:t>
            </a:r>
            <a:r>
              <a:rPr lang="en-US" kern="0" dirty="0" smtClean="0">
                <a:solidFill>
                  <a:srgbClr val="000000"/>
                </a:solidFill>
              </a:rPr>
              <a:t>,</a:t>
            </a:r>
            <a:r>
              <a:rPr lang="en-IE" kern="0" dirty="0" smtClean="0">
                <a:solidFill>
                  <a:srgbClr val="000000"/>
                </a:solidFill>
              </a:rPr>
              <a:t> (</a:t>
            </a:r>
            <a:r>
              <a:rPr lang="el-GR" kern="0" dirty="0" smtClean="0">
                <a:solidFill>
                  <a:srgbClr val="000000"/>
                </a:solidFill>
              </a:rPr>
              <a:t>όπου Ν</a:t>
            </a:r>
            <a:r>
              <a:rPr lang="en-IE" kern="0" dirty="0" smtClean="0">
                <a:solidFill>
                  <a:srgbClr val="000000"/>
                </a:solidFill>
              </a:rPr>
              <a:t> = 5) </a:t>
            </a:r>
            <a:r>
              <a:rPr lang="el-GR" kern="0" dirty="0">
                <a:solidFill>
                  <a:srgbClr val="000000"/>
                </a:solidFill>
              </a:rPr>
              <a:t>πίνακα </a:t>
            </a:r>
            <a:r>
              <a:rPr lang="el-GR" kern="0" dirty="0" smtClean="0">
                <a:solidFill>
                  <a:srgbClr val="000000"/>
                </a:solidFill>
              </a:rPr>
              <a:t>ακεραίων</a:t>
            </a:r>
            <a:r>
              <a:rPr lang="en-US" kern="0" dirty="0">
                <a:solidFill>
                  <a:srgbClr val="000000"/>
                </a:solidFill>
              </a:rPr>
              <a:t>,</a:t>
            </a:r>
            <a:r>
              <a:rPr lang="el-GR" kern="0" dirty="0" smtClean="0">
                <a:solidFill>
                  <a:srgbClr val="000000"/>
                </a:solidFill>
              </a:rPr>
              <a:t> </a:t>
            </a:r>
            <a:r>
              <a:rPr lang="el-GR" kern="0" dirty="0">
                <a:solidFill>
                  <a:srgbClr val="000000"/>
                </a:solidFill>
              </a:rPr>
              <a:t>με </a:t>
            </a:r>
            <a:r>
              <a:rPr lang="el-GR" kern="0" dirty="0" smtClean="0">
                <a:solidFill>
                  <a:srgbClr val="000000"/>
                </a:solidFill>
              </a:rPr>
              <a:t>1</a:t>
            </a:r>
            <a:r>
              <a:rPr lang="en-US" kern="0" dirty="0" smtClean="0">
                <a:solidFill>
                  <a:srgbClr val="000000"/>
                </a:solidFill>
              </a:rPr>
              <a:t>,</a:t>
            </a:r>
            <a:r>
              <a:rPr lang="el-GR" kern="0" dirty="0" smtClean="0">
                <a:solidFill>
                  <a:srgbClr val="000000"/>
                </a:solidFill>
              </a:rPr>
              <a:t> </a:t>
            </a:r>
            <a:r>
              <a:rPr lang="el-GR" kern="0" dirty="0">
                <a:solidFill>
                  <a:srgbClr val="000000"/>
                </a:solidFill>
              </a:rPr>
              <a:t>εκτός των στοιχείων που βρίσκονται στις </a:t>
            </a:r>
            <a:r>
              <a:rPr lang="el-GR" kern="0" dirty="0" err="1" smtClean="0">
                <a:solidFill>
                  <a:srgbClr val="000000"/>
                </a:solidFill>
              </a:rPr>
              <a:t>διαγωνίους</a:t>
            </a:r>
            <a:r>
              <a:rPr lang="el-GR" kern="0" dirty="0" smtClean="0">
                <a:solidFill>
                  <a:srgbClr val="000000"/>
                </a:solidFill>
              </a:rPr>
              <a:t> του</a:t>
            </a:r>
            <a:r>
              <a:rPr lang="en-US" kern="0" dirty="0" smtClean="0">
                <a:solidFill>
                  <a:srgbClr val="000000"/>
                </a:solidFill>
              </a:rPr>
              <a:t>,</a:t>
            </a:r>
            <a:r>
              <a:rPr lang="el-GR" kern="0" dirty="0" smtClean="0">
                <a:solidFill>
                  <a:srgbClr val="000000"/>
                </a:solidFill>
              </a:rPr>
              <a:t> </a:t>
            </a:r>
            <a:r>
              <a:rPr lang="el-GR" kern="0" dirty="0">
                <a:solidFill>
                  <a:srgbClr val="000000"/>
                </a:solidFill>
              </a:rPr>
              <a:t>που πρέπει να είναι </a:t>
            </a:r>
            <a:r>
              <a:rPr lang="en-IE" kern="0" dirty="0">
                <a:solidFill>
                  <a:srgbClr val="000000"/>
                </a:solidFill>
              </a:rPr>
              <a:t>0.</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18</a:t>
            </a:fld>
            <a:endParaRPr lang="el-GR" sz="1400" dirty="0">
              <a:solidFill>
                <a:schemeClr val="tx1"/>
              </a:solidFill>
            </a:endParaRPr>
          </a:p>
        </p:txBody>
      </p:sp>
    </p:spTree>
    <p:extLst>
      <p:ext uri="{BB962C8B-B14F-4D97-AF65-F5344CB8AC3E}">
        <p14:creationId xmlns:p14="http://schemas.microsoft.com/office/powerpoint/2010/main" val="27182917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Στοιχεία </a:t>
            </a:r>
            <a:r>
              <a:rPr lang="el-GR" b="1" dirty="0" smtClean="0"/>
              <a:t>διαγωνίων</a:t>
            </a:r>
            <a:endParaRPr lang="el-GR" b="1" dirty="0"/>
          </a:p>
        </p:txBody>
      </p:sp>
      <p:sp>
        <p:nvSpPr>
          <p:cNvPr id="3" name="Θέση περιεχομένου 1" descr="Πρόγραμμα: # include, s t d i o τελεία h. Enter, # define, N 5. Enter, int main, άγκιστρο. Enter, int a, αγκύλη N, κλείσιμο αγκύλης, αγκύλη N, κλείσιμο αγκύλης, κόμμα i, κόμμα j. Enter, for, i = 0, ερωτηματικό, i μικρότερο του N, ερωτηματικό, i + +. Enter, for,  j = 0, ερωτηματικό,  j μικρότερο του N, ερωτηματικό, j + +. Enter, if, i = = j. Enter, a, αγκύλη i, κλείσιμο αγκύλης, αγκύλη j, κλείσιμο αγκύλης, = 1. Enter, else. Enter, if, N -i -1, = = j. Enter, a, αγκύλη i, κλείσιμο αγκύλης, αγκύλη j, κλείσιμο αγκύλης, = 1. Enter, else. Enter, a, αγκύλη i, κλείσιμο αγκύλης, αγκύλη j, κλείσιμο αγκύλης, = 0.&#10;"/>
          <p:cNvSpPr>
            <a:spLocks noGrp="1"/>
          </p:cNvSpPr>
          <p:nvPr>
            <p:ph sz="half" idx="1"/>
            <p:custDataLst>
              <p:tags r:id="rId2"/>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5</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a[N][N],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j;</a:t>
            </a:r>
          </a:p>
          <a:p>
            <a:pPr marL="0" lvl="0" indent="0" defTabSz="449263" fontAlgn="base" hangingPunct="0">
              <a:lnSpc>
                <a:spcPct val="93000"/>
              </a:lnSpc>
              <a:spcBef>
                <a:spcPct val="0"/>
              </a:spcBef>
              <a:spcAft>
                <a:spcPct val="0"/>
              </a:spcAft>
              <a:buClr>
                <a:srgbClr val="000000"/>
              </a:buClr>
              <a:buSzPct val="100000"/>
              <a:buNone/>
            </a:pPr>
            <a:r>
              <a:rPr lang="en-US" sz="18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FF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for (</a:t>
            </a:r>
            <a:r>
              <a:rPr lang="en-US" sz="2400" b="1" dirty="0" err="1" smtClean="0">
                <a:solidFill>
                  <a:srgbClr val="C00000"/>
                </a:solidFill>
                <a:ea typeface="Arial Unicode MS" panose="020B0604020202020204" pitchFamily="34" charset="-128"/>
                <a:cs typeface="Arial Unicode MS" panose="020B0604020202020204" pitchFamily="34" charset="-128"/>
              </a:rPr>
              <a:t>i</a:t>
            </a:r>
            <a:r>
              <a:rPr lang="en-US" sz="2400" b="1" dirty="0" smtClean="0">
                <a:solidFill>
                  <a:srgbClr val="C00000"/>
                </a:solidFill>
                <a:ea typeface="Arial Unicode MS" panose="020B0604020202020204" pitchFamily="34" charset="-128"/>
                <a:cs typeface="Arial Unicode MS" panose="020B0604020202020204" pitchFamily="34" charset="-128"/>
              </a:rPr>
              <a:t>=0; </a:t>
            </a:r>
            <a:r>
              <a:rPr lang="en-US" sz="2400" b="1" dirty="0" err="1" smtClean="0">
                <a:solidFill>
                  <a:srgbClr val="C00000"/>
                </a:solidFill>
                <a:ea typeface="Arial Unicode MS" panose="020B0604020202020204" pitchFamily="34" charset="-128"/>
                <a:cs typeface="Arial Unicode MS" panose="020B0604020202020204" pitchFamily="34" charset="-128"/>
              </a:rPr>
              <a:t>i</a:t>
            </a:r>
            <a:r>
              <a:rPr lang="en-US" sz="2400" b="1" dirty="0" smtClean="0">
                <a:solidFill>
                  <a:srgbClr val="C00000"/>
                </a:solidFill>
                <a:ea typeface="Arial Unicode MS" panose="020B0604020202020204" pitchFamily="34" charset="-128"/>
                <a:cs typeface="Arial Unicode MS" panose="020B0604020202020204" pitchFamily="34" charset="-128"/>
              </a:rPr>
              <a:t>&lt;N; </a:t>
            </a:r>
            <a:r>
              <a:rPr lang="en-US" sz="2400" b="1" dirty="0" err="1" smtClean="0">
                <a:solidFill>
                  <a:srgbClr val="C00000"/>
                </a:solidFill>
                <a:ea typeface="Arial Unicode MS" panose="020B0604020202020204" pitchFamily="34" charset="-128"/>
                <a:cs typeface="Arial Unicode MS" panose="020B0604020202020204" pitchFamily="34" charset="-128"/>
              </a:rPr>
              <a:t>i</a:t>
            </a:r>
            <a:r>
              <a:rPr lang="en-US" sz="24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for (j=0; j&lt;N; j++)</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if (</a:t>
            </a:r>
            <a:r>
              <a:rPr lang="en-US" sz="2400" b="1" dirty="0" err="1" smtClean="0">
                <a:solidFill>
                  <a:srgbClr val="000099"/>
                </a:solidFill>
                <a:ea typeface="Arial Unicode MS" panose="020B0604020202020204" pitchFamily="34" charset="-128"/>
                <a:cs typeface="Arial Unicode MS" panose="020B0604020202020204" pitchFamily="34" charset="-128"/>
              </a:rPr>
              <a:t>i</a:t>
            </a:r>
            <a:r>
              <a:rPr lang="en-US" sz="2400" b="1" dirty="0" smtClean="0">
                <a:solidFill>
                  <a:srgbClr val="000099"/>
                </a:solidFill>
                <a:ea typeface="Arial Unicode MS" panose="020B0604020202020204" pitchFamily="34" charset="-128"/>
                <a:cs typeface="Arial Unicode MS" panose="020B0604020202020204" pitchFamily="34" charset="-128"/>
              </a:rPr>
              <a:t> == j</a:t>
            </a:r>
            <a:r>
              <a:rPr lang="en-US" sz="24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FF0000"/>
                </a:solidFill>
                <a:ea typeface="Arial Unicode MS" panose="020B0604020202020204" pitchFamily="34" charset="-128"/>
                <a:cs typeface="Arial Unicode MS" panose="020B0604020202020204" pitchFamily="34" charset="-128"/>
              </a:rPr>
              <a:t>                </a:t>
            </a:r>
            <a:r>
              <a:rPr lang="en-US" sz="2400" b="1" dirty="0" smtClean="0">
                <a:solidFill>
                  <a:srgbClr val="000099"/>
                </a:solidFill>
                <a:ea typeface="Arial Unicode MS" panose="020B0604020202020204" pitchFamily="34" charset="-128"/>
                <a:cs typeface="Arial Unicode MS" panose="020B0604020202020204" pitchFamily="34" charset="-128"/>
              </a:rPr>
              <a:t>a[</a:t>
            </a:r>
            <a:r>
              <a:rPr lang="en-US" sz="2400" b="1" dirty="0" err="1" smtClean="0">
                <a:solidFill>
                  <a:srgbClr val="000099"/>
                </a:solidFill>
                <a:ea typeface="Arial Unicode MS" panose="020B0604020202020204" pitchFamily="34" charset="-128"/>
                <a:cs typeface="Arial Unicode MS" panose="020B0604020202020204" pitchFamily="34" charset="-128"/>
              </a:rPr>
              <a:t>i</a:t>
            </a:r>
            <a:r>
              <a:rPr lang="en-US" sz="2400" b="1" dirty="0" smtClean="0">
                <a:solidFill>
                  <a:srgbClr val="000099"/>
                </a:solidFill>
                <a:ea typeface="Arial Unicode MS" panose="020B0604020202020204" pitchFamily="34" charset="-128"/>
                <a:cs typeface="Arial Unicode MS" panose="020B0604020202020204" pitchFamily="34" charset="-128"/>
              </a:rPr>
              <a:t>][j] = 1</a:t>
            </a:r>
            <a:r>
              <a:rPr lang="en-US" sz="24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else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if </a:t>
            </a:r>
            <a:r>
              <a:rPr lang="en-US" sz="2400" b="1" dirty="0" smtClean="0">
                <a:solidFill>
                  <a:srgbClr val="000099"/>
                </a:solidFill>
                <a:ea typeface="Arial Unicode MS" panose="020B0604020202020204" pitchFamily="34" charset="-128"/>
                <a:cs typeface="Arial Unicode MS" panose="020B0604020202020204" pitchFamily="34" charset="-128"/>
              </a:rPr>
              <a:t>(N-i-1 == j</a:t>
            </a:r>
            <a:r>
              <a:rPr lang="en-US" sz="24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FF0000"/>
                </a:solidFill>
                <a:ea typeface="Arial Unicode MS" panose="020B0604020202020204" pitchFamily="34" charset="-128"/>
                <a:cs typeface="Arial Unicode MS" panose="020B0604020202020204" pitchFamily="34" charset="-128"/>
              </a:rPr>
              <a:t>                    </a:t>
            </a:r>
            <a:r>
              <a:rPr lang="en-US" sz="2400" b="1" dirty="0" smtClean="0">
                <a:solidFill>
                  <a:srgbClr val="000099"/>
                </a:solidFill>
                <a:ea typeface="Arial Unicode MS" panose="020B0604020202020204" pitchFamily="34" charset="-128"/>
                <a:cs typeface="Arial Unicode MS" panose="020B0604020202020204" pitchFamily="34" charset="-128"/>
              </a:rPr>
              <a:t>a[</a:t>
            </a:r>
            <a:r>
              <a:rPr lang="en-US" sz="2400" b="1" dirty="0" err="1" smtClean="0">
                <a:solidFill>
                  <a:srgbClr val="000099"/>
                </a:solidFill>
                <a:ea typeface="Arial Unicode MS" panose="020B0604020202020204" pitchFamily="34" charset="-128"/>
                <a:cs typeface="Arial Unicode MS" panose="020B0604020202020204" pitchFamily="34" charset="-128"/>
              </a:rPr>
              <a:t>i</a:t>
            </a:r>
            <a:r>
              <a:rPr lang="en-US" sz="2400" b="1" dirty="0" smtClean="0">
                <a:solidFill>
                  <a:srgbClr val="000099"/>
                </a:solidFill>
                <a:ea typeface="Arial Unicode MS" panose="020B0604020202020204" pitchFamily="34" charset="-128"/>
                <a:cs typeface="Arial Unicode MS" panose="020B0604020202020204" pitchFamily="34" charset="-128"/>
              </a:rPr>
              <a:t>][j] = 1</a:t>
            </a:r>
            <a:r>
              <a:rPr lang="en-US" sz="24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FF0000"/>
                </a:solidFill>
                <a:ea typeface="Arial Unicode MS" panose="020B0604020202020204" pitchFamily="34" charset="-128"/>
                <a:cs typeface="Arial Unicode MS" panose="020B0604020202020204" pitchFamily="34" charset="-128"/>
              </a:rPr>
              <a:t>                    </a:t>
            </a:r>
            <a:r>
              <a:rPr lang="en-US" sz="2400" b="1" dirty="0" smtClean="0">
                <a:solidFill>
                  <a:srgbClr val="7030A0"/>
                </a:solidFill>
                <a:ea typeface="Arial Unicode MS" panose="020B0604020202020204" pitchFamily="34" charset="-128"/>
                <a:cs typeface="Arial Unicode MS" panose="020B0604020202020204" pitchFamily="34" charset="-128"/>
              </a:rPr>
              <a:t>a[</a:t>
            </a:r>
            <a:r>
              <a:rPr lang="en-US" sz="2400" b="1" dirty="0" err="1" smtClean="0">
                <a:solidFill>
                  <a:srgbClr val="7030A0"/>
                </a:solidFill>
                <a:ea typeface="Arial Unicode MS" panose="020B0604020202020204" pitchFamily="34" charset="-128"/>
                <a:cs typeface="Arial Unicode MS" panose="020B0604020202020204" pitchFamily="34" charset="-128"/>
              </a:rPr>
              <a:t>i</a:t>
            </a:r>
            <a:r>
              <a:rPr lang="en-US" sz="2400" b="1" dirty="0" smtClean="0">
                <a:solidFill>
                  <a:srgbClr val="7030A0"/>
                </a:solidFill>
                <a:ea typeface="Arial Unicode MS" panose="020B0604020202020204" pitchFamily="34" charset="-128"/>
                <a:cs typeface="Arial Unicode MS" panose="020B0604020202020204" pitchFamily="34" charset="-128"/>
              </a:rPr>
              <a:t>][j] = 0</a:t>
            </a:r>
            <a:r>
              <a:rPr lang="en-US" sz="2400" b="1" dirty="0" smtClean="0">
                <a:solidFill>
                  <a:srgbClr val="C00000"/>
                </a:solidFill>
                <a:ea typeface="Arial Unicode MS" panose="020B0604020202020204" pitchFamily="34" charset="-128"/>
                <a:cs typeface="Arial Unicode MS" panose="020B0604020202020204" pitchFamily="34" charset="-128"/>
              </a:rPr>
              <a:t>;</a:t>
            </a:r>
          </a:p>
          <a:p>
            <a:endParaRPr lang="en-US" dirty="0"/>
          </a:p>
        </p:txBody>
      </p:sp>
      <p:sp>
        <p:nvSpPr>
          <p:cNvPr id="4" name="Θέση περιεχομένου 2" descr="Συνέχεια προγράμματος: print f, \ n, \ n. Enter, for, i = 0, ερωτηματικό,  i μικρότερο του N, ερωτηματικό,  i + +, άγκιστρο. Enter, print f, \ n. Enter, for,  j = 0, ερωτηματικό, j μικρότερο του N,  ερωτηματικό, j + +. Enter, print f, % 5 d, \ t, κόμμα a, αγκύλη i, κλείσιμο αγκύλης, αγκύλη j, κλείσιμο αγκύλης. Enter, κλείσιμο αγκίστρου. Enter, print f, \ n, \ n. Enter,  return 0. Enter, κλείσιμο αγκίστρου.&#10;"/>
          <p:cNvSpPr>
            <a:spLocks noGrp="1"/>
          </p:cNvSpPr>
          <p:nvPr>
            <p:ph sz="half" idx="2"/>
            <p:custDataLst>
              <p:tags r:id="rId3"/>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(j=0; j&lt;N; 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("%5d \t", 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dirty="0">
              <a:solidFill>
                <a:srgbClr val="000000"/>
              </a:solidFill>
              <a:ea typeface="Arial Unicode MS" panose="020B0604020202020204" pitchFamily="34" charset="-128"/>
              <a:cs typeface="Arial Unicode MS" panose="020B0604020202020204" pitchFamily="34" charset="-128"/>
            </a:endParaRPr>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19</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6703431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a:t>
            </a:r>
            <a:r>
              <a:rPr lang="el-GR" b="1" dirty="0"/>
              <a:t>χ</a:t>
            </a:r>
            <a:r>
              <a:rPr lang="el-GR" b="1" dirty="0" smtClean="0"/>
              <a:t>ρήσης </a:t>
            </a:r>
            <a:endParaRPr lang="el-GR" dirty="0" smtClean="0"/>
          </a:p>
        </p:txBody>
      </p:sp>
      <p:sp>
        <p:nvSpPr>
          <p:cNvPr id="3075" name="Θέση περιεχομένου 1"/>
          <p:cNvSpPr>
            <a:spLocks noGrp="1"/>
          </p:cNvSpPr>
          <p:nvPr>
            <p:ph idx="1"/>
          </p:nvPr>
        </p:nvSpPr>
        <p:spPr/>
        <p:txBody>
          <a:bodyPr/>
          <a:lstStyle/>
          <a:p>
            <a:pPr eaLnBrk="1" hangingPunct="1"/>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7232"/>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0703711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Μαγικό τ</a:t>
            </a:r>
            <a:r>
              <a:rPr lang="el-GR" b="1" dirty="0" smtClean="0"/>
              <a:t>ετράγωνο</a:t>
            </a:r>
            <a:endParaRPr lang="el-GR" b="1" dirty="0"/>
          </a:p>
        </p:txBody>
      </p:sp>
      <p:sp>
        <p:nvSpPr>
          <p:cNvPr id="3" name="Θέση περιεχομένου 1"/>
          <p:cNvSpPr>
            <a:spLocks noGrp="1"/>
          </p:cNvSpPr>
          <p:nvPr>
            <p:ph sz="half" idx="1"/>
          </p:nvPr>
        </p:nvSpPr>
        <p:spPr>
          <a:xfrm>
            <a:off x="457200" y="1600200"/>
            <a:ext cx="3754760" cy="4525963"/>
          </a:xfrm>
        </p:spPr>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Σε ένα </a:t>
            </a:r>
            <a:r>
              <a:rPr lang="el-GR" sz="3000" i="1" kern="0" dirty="0">
                <a:solidFill>
                  <a:srgbClr val="000000"/>
                </a:solidFill>
              </a:rPr>
              <a:t>μαγικό </a:t>
            </a:r>
            <a:r>
              <a:rPr lang="el-GR" sz="3000" i="1" kern="0" dirty="0" smtClean="0">
                <a:solidFill>
                  <a:srgbClr val="000000"/>
                </a:solidFill>
              </a:rPr>
              <a:t>τετράγωνο,</a:t>
            </a:r>
            <a:r>
              <a:rPr lang="el-GR" sz="3000" kern="0" dirty="0" smtClean="0">
                <a:solidFill>
                  <a:srgbClr val="000000"/>
                </a:solidFill>
              </a:rPr>
              <a:t> </a:t>
            </a:r>
            <a:r>
              <a:rPr lang="el-GR" sz="3000" kern="0" dirty="0">
                <a:solidFill>
                  <a:srgbClr val="000000"/>
                </a:solidFill>
              </a:rPr>
              <a:t>το άθροισμα των γραμμών, </a:t>
            </a:r>
            <a:r>
              <a:rPr lang="el-GR" sz="3000" kern="0" dirty="0" smtClean="0">
                <a:solidFill>
                  <a:srgbClr val="000000"/>
                </a:solidFill>
              </a:rPr>
              <a:t>στηλών, </a:t>
            </a:r>
            <a:r>
              <a:rPr lang="el-GR" sz="3000" kern="0" dirty="0">
                <a:solidFill>
                  <a:srgbClr val="000000"/>
                </a:solidFill>
              </a:rPr>
              <a:t>και </a:t>
            </a:r>
            <a:r>
              <a:rPr lang="el-GR" sz="3000" kern="0" dirty="0" smtClean="0">
                <a:solidFill>
                  <a:srgbClr val="000000"/>
                </a:solidFill>
              </a:rPr>
              <a:t>διαγωνίων,  </a:t>
            </a:r>
            <a:r>
              <a:rPr lang="el-GR" sz="3000" kern="0" dirty="0">
                <a:solidFill>
                  <a:srgbClr val="000000"/>
                </a:solidFill>
              </a:rPr>
              <a:t>είναι το ίδιο.</a:t>
            </a:r>
            <a:r>
              <a:rPr lang="en-IE" sz="3000" kern="0" dirty="0">
                <a:solidFill>
                  <a:srgbClr val="000000"/>
                </a:solidFill>
              </a:rPr>
              <a:t> </a:t>
            </a:r>
            <a:r>
              <a:rPr lang="el-GR" sz="3000" kern="0" dirty="0" smtClean="0">
                <a:solidFill>
                  <a:srgbClr val="000000"/>
                </a:solidFill>
              </a:rPr>
              <a:t>Γράψτε </a:t>
            </a:r>
            <a:r>
              <a:rPr lang="el-GR" sz="3000" kern="0" dirty="0">
                <a:solidFill>
                  <a:srgbClr val="000000"/>
                </a:solidFill>
              </a:rPr>
              <a:t>ένα </a:t>
            </a:r>
            <a:r>
              <a:rPr lang="el-GR" sz="3000" kern="0" dirty="0" smtClean="0">
                <a:solidFill>
                  <a:srgbClr val="000000"/>
                </a:solidFill>
              </a:rPr>
              <a:t>πρόγραμμα </a:t>
            </a:r>
            <a:r>
              <a:rPr lang="el-GR" sz="3000" kern="0" dirty="0">
                <a:solidFill>
                  <a:srgbClr val="000000"/>
                </a:solidFill>
              </a:rPr>
              <a:t>που να </a:t>
            </a:r>
            <a:r>
              <a:rPr lang="el-GR" sz="3000" kern="0" dirty="0" smtClean="0">
                <a:solidFill>
                  <a:srgbClr val="000000"/>
                </a:solidFill>
              </a:rPr>
              <a:t>ελέγχει, </a:t>
            </a:r>
            <a:r>
              <a:rPr lang="el-GR" sz="3000" kern="0" dirty="0">
                <a:solidFill>
                  <a:srgbClr val="000000"/>
                </a:solidFill>
              </a:rPr>
              <a:t>εάν ένα δεδομένο τετράγωνο είναι μαγικό.</a:t>
            </a:r>
            <a:endParaRPr lang="en-IE" sz="3000" kern="0" dirty="0">
              <a:solidFill>
                <a:srgbClr val="000000"/>
              </a:solidFill>
            </a:endParaRPr>
          </a:p>
          <a:p>
            <a:endParaRPr lang="el-GR" dirty="0"/>
          </a:p>
        </p:txBody>
      </p:sp>
      <p:pic>
        <p:nvPicPr>
          <p:cNvPr id="7" name="Εικόνα 1" descr="Εικόνα με δύο πίνακες, των οποίων οι γραμμές , οι στήλες, και οι διαγώνιοί τους, έχουν το ίδιο άθροισμα. Ο πρώτος πίνακας, 5 επί 5, έχει άθροισμα 65, και ο δεύτερος πίνακας, 3 επί 3, έχει άθροισμα 1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55976" y="1916832"/>
            <a:ext cx="4464496" cy="4104456"/>
          </a:xfrm>
        </p:spPr>
      </p:pic>
      <p:sp>
        <p:nvSpPr>
          <p:cNvPr id="5"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20</a:t>
            </a:fld>
            <a:endParaRPr lang="el-GR" sz="1400" dirty="0">
              <a:solidFill>
                <a:schemeClr val="tx1"/>
              </a:solidFill>
            </a:endParaRPr>
          </a:p>
        </p:txBody>
      </p:sp>
    </p:spTree>
    <p:extLst>
      <p:ext uri="{BB962C8B-B14F-4D97-AF65-F5344CB8AC3E}">
        <p14:creationId xmlns:p14="http://schemas.microsoft.com/office/powerpoint/2010/main" val="5363829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Μαγικό </a:t>
            </a:r>
            <a:r>
              <a:rPr lang="el-GR" b="1" dirty="0" smtClean="0"/>
              <a:t>τετράγωνο</a:t>
            </a:r>
            <a:r>
              <a:rPr lang="en-IE" b="1" dirty="0"/>
              <a:t>: </a:t>
            </a:r>
            <a:r>
              <a:rPr lang="el-GR" b="1" dirty="0"/>
              <a:t>Ανάλυση</a:t>
            </a:r>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Έστω ο τετραγωνικός πίνακας</a:t>
            </a:r>
            <a:r>
              <a:rPr lang="en-IE" kern="0" dirty="0">
                <a:solidFill>
                  <a:srgbClr val="000000"/>
                </a:solidFill>
              </a:rPr>
              <a:t> </a:t>
            </a:r>
            <a:r>
              <a:rPr lang="en-IE" kern="0" dirty="0" smtClean="0">
                <a:solidFill>
                  <a:srgbClr val="000000"/>
                </a:solidFill>
              </a:rPr>
              <a:t>a</a:t>
            </a:r>
            <a:r>
              <a:rPr lang="el-GR" kern="0" dirty="0" smtClean="0">
                <a:solidFill>
                  <a:srgbClr val="000000"/>
                </a:solidFill>
              </a:rPr>
              <a:t> </a:t>
            </a:r>
            <a:r>
              <a:rPr lang="el-GR" kern="0" baseline="-25000" dirty="0" smtClean="0">
                <a:solidFill>
                  <a:srgbClr val="000000"/>
                </a:solidFill>
              </a:rPr>
              <a:t>(</a:t>
            </a:r>
            <a:r>
              <a:rPr lang="en-US" kern="0" baseline="-25000" dirty="0" smtClean="0">
                <a:solidFill>
                  <a:srgbClr val="000000"/>
                </a:solidFill>
              </a:rPr>
              <a:t>N</a:t>
            </a:r>
            <a:r>
              <a:rPr lang="el-GR" kern="0" baseline="-25000" dirty="0" smtClean="0">
                <a:solidFill>
                  <a:srgbClr val="000000"/>
                </a:solidFill>
              </a:rPr>
              <a:t> </a:t>
            </a:r>
            <a:r>
              <a:rPr lang="en-IE" kern="0" baseline="-25000" dirty="0" smtClean="0">
                <a:solidFill>
                  <a:srgbClr val="000000"/>
                </a:solidFill>
              </a:rPr>
              <a:t>x</a:t>
            </a:r>
            <a:r>
              <a:rPr lang="el-GR" kern="0" baseline="-25000" dirty="0" smtClean="0">
                <a:solidFill>
                  <a:srgbClr val="000000"/>
                </a:solidFill>
              </a:rPr>
              <a:t> </a:t>
            </a:r>
            <a:r>
              <a:rPr lang="en-US" kern="0" baseline="-25000" dirty="0" smtClean="0">
                <a:solidFill>
                  <a:srgbClr val="000000"/>
                </a:solidFill>
              </a:rPr>
              <a:t>N)</a:t>
            </a:r>
            <a:r>
              <a:rPr lang="en-IE" kern="0" dirty="0" smtClean="0">
                <a:solidFill>
                  <a:srgbClr val="000000"/>
                </a:solidFill>
              </a:rPr>
              <a:t> </a:t>
            </a:r>
            <a:r>
              <a:rPr lang="en-IE"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kern="0" dirty="0">
                <a:solidFill>
                  <a:srgbClr val="000000"/>
                </a:solidFill>
              </a:rPr>
              <a:t>N </a:t>
            </a:r>
            <a:r>
              <a:rPr lang="el-GR" kern="0" dirty="0" smtClean="0">
                <a:solidFill>
                  <a:srgbClr val="000000"/>
                </a:solidFill>
              </a:rPr>
              <a:t>γραμμές,</a:t>
            </a:r>
            <a:r>
              <a:rPr lang="en-IE" kern="0" dirty="0" smtClean="0">
                <a:solidFill>
                  <a:srgbClr val="000000"/>
                </a:solidFill>
              </a:rPr>
              <a:t> </a:t>
            </a:r>
            <a:r>
              <a:rPr lang="en-IE" kern="0" dirty="0">
                <a:solidFill>
                  <a:srgbClr val="000000"/>
                </a:solidFill>
                <a:sym typeface="Wingdings" panose="05000000000000000000" pitchFamily="2" charset="2"/>
              </a:rPr>
              <a:t> N </a:t>
            </a:r>
            <a:r>
              <a:rPr lang="el-GR" kern="0" dirty="0" smtClean="0">
                <a:solidFill>
                  <a:srgbClr val="000000"/>
                </a:solidFill>
                <a:sym typeface="Wingdings" panose="05000000000000000000" pitchFamily="2" charset="2"/>
              </a:rPr>
              <a:t>αθροίσματα</a:t>
            </a:r>
            <a:r>
              <a:rPr lang="en-IE" kern="0" dirty="0" smtClean="0">
                <a:solidFill>
                  <a:srgbClr val="000000"/>
                </a:solidFill>
                <a:sym typeface="Wingdings" panose="05000000000000000000" pitchFamily="2" charset="2"/>
              </a:rPr>
              <a:t>.</a:t>
            </a:r>
            <a:endParaRPr lang="en-IE" kern="0" dirty="0">
              <a:solidFill>
                <a:srgbClr val="000000"/>
              </a:solidFill>
              <a:sym typeface="Wingdings" panose="05000000000000000000" pitchFamily="2" charset="2"/>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kern="0" dirty="0">
                <a:solidFill>
                  <a:srgbClr val="000000"/>
                </a:solidFill>
                <a:sym typeface="Wingdings" panose="05000000000000000000" pitchFamily="2" charset="2"/>
              </a:rPr>
              <a:t>N </a:t>
            </a:r>
            <a:r>
              <a:rPr lang="el-GR" kern="0" dirty="0" smtClean="0">
                <a:solidFill>
                  <a:srgbClr val="000000"/>
                </a:solidFill>
                <a:sym typeface="Wingdings" panose="05000000000000000000" pitchFamily="2" charset="2"/>
              </a:rPr>
              <a:t>στήλες,</a:t>
            </a:r>
            <a:r>
              <a:rPr lang="en-IE" kern="0" dirty="0" smtClean="0">
                <a:solidFill>
                  <a:srgbClr val="000000"/>
                </a:solidFill>
                <a:sym typeface="Wingdings" panose="05000000000000000000" pitchFamily="2" charset="2"/>
              </a:rPr>
              <a:t> </a:t>
            </a:r>
            <a:r>
              <a:rPr lang="en-IE" kern="0" dirty="0">
                <a:solidFill>
                  <a:srgbClr val="000000"/>
                </a:solidFill>
                <a:sym typeface="Wingdings" panose="05000000000000000000" pitchFamily="2" charset="2"/>
              </a:rPr>
              <a:t> N </a:t>
            </a:r>
            <a:r>
              <a:rPr lang="el-GR" kern="0" dirty="0" smtClean="0">
                <a:solidFill>
                  <a:srgbClr val="000000"/>
                </a:solidFill>
                <a:sym typeface="Wingdings" panose="05000000000000000000" pitchFamily="2" charset="2"/>
              </a:rPr>
              <a:t>αθροίσματα</a:t>
            </a:r>
            <a:r>
              <a:rPr lang="en-IE" kern="0" dirty="0" smtClean="0">
                <a:solidFill>
                  <a:srgbClr val="000000"/>
                </a:solidFill>
                <a:sym typeface="Wingdings" panose="05000000000000000000" pitchFamily="2" charset="2"/>
              </a:rPr>
              <a:t>.</a:t>
            </a:r>
            <a:endParaRPr lang="en-IE" kern="0" dirty="0">
              <a:solidFill>
                <a:srgbClr val="000000"/>
              </a:solidFill>
              <a:sym typeface="Wingdings" panose="05000000000000000000" pitchFamily="2" charset="2"/>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kern="0" dirty="0">
                <a:solidFill>
                  <a:srgbClr val="000000"/>
                </a:solidFill>
                <a:sym typeface="Wingdings" panose="05000000000000000000" pitchFamily="2" charset="2"/>
              </a:rPr>
              <a:t>2 </a:t>
            </a:r>
            <a:r>
              <a:rPr lang="el-GR" kern="0" dirty="0" smtClean="0">
                <a:solidFill>
                  <a:srgbClr val="000000"/>
                </a:solidFill>
                <a:sym typeface="Wingdings" panose="05000000000000000000" pitchFamily="2" charset="2"/>
              </a:rPr>
              <a:t>διαγώνιοι,</a:t>
            </a:r>
            <a:r>
              <a:rPr lang="en-IE" kern="0" dirty="0" smtClean="0">
                <a:solidFill>
                  <a:srgbClr val="000000"/>
                </a:solidFill>
                <a:sym typeface="Wingdings" panose="05000000000000000000" pitchFamily="2" charset="2"/>
              </a:rPr>
              <a:t> </a:t>
            </a:r>
            <a:r>
              <a:rPr lang="en-IE" kern="0" dirty="0">
                <a:solidFill>
                  <a:srgbClr val="000000"/>
                </a:solidFill>
                <a:sym typeface="Wingdings" panose="05000000000000000000" pitchFamily="2" charset="2"/>
              </a:rPr>
              <a:t> 2 </a:t>
            </a:r>
            <a:r>
              <a:rPr lang="el-GR" kern="0" dirty="0" smtClean="0">
                <a:solidFill>
                  <a:srgbClr val="000000"/>
                </a:solidFill>
                <a:sym typeface="Wingdings" panose="05000000000000000000" pitchFamily="2" charset="2"/>
              </a:rPr>
              <a:t>αθροίσματα</a:t>
            </a:r>
            <a:r>
              <a:rPr lang="en-IE" kern="0" dirty="0" smtClean="0">
                <a:solidFill>
                  <a:srgbClr val="000000"/>
                </a:solidFill>
                <a:sym typeface="Wingdings" panose="05000000000000000000" pitchFamily="2" charset="2"/>
              </a:rPr>
              <a:t>.</a:t>
            </a:r>
            <a:endParaRPr lang="en-IE" kern="0" dirty="0">
              <a:solidFill>
                <a:srgbClr val="000000"/>
              </a:solidFill>
              <a:sym typeface="Wingdings" panose="05000000000000000000" pitchFamily="2" charset="2"/>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kern="0" dirty="0">
                <a:solidFill>
                  <a:srgbClr val="000000"/>
                </a:solidFill>
                <a:sym typeface="Wingdings" panose="05000000000000000000" pitchFamily="2" charset="2"/>
              </a:rPr>
              <a:t>Χρειαζόμαστε έναν </a:t>
            </a:r>
            <a:r>
              <a:rPr lang="en-IE" kern="0" dirty="0">
                <a:solidFill>
                  <a:srgbClr val="000000"/>
                </a:solidFill>
                <a:sym typeface="Wingdings" panose="05000000000000000000" pitchFamily="2" charset="2"/>
              </a:rPr>
              <a:t> </a:t>
            </a:r>
            <a:r>
              <a:rPr lang="el-GR" kern="0" dirty="0">
                <a:solidFill>
                  <a:srgbClr val="000000"/>
                </a:solidFill>
                <a:sym typeface="Wingdings" panose="05000000000000000000" pitchFamily="2" charset="2"/>
              </a:rPr>
              <a:t>μονοδιάστατο πίνακα </a:t>
            </a:r>
            <a:r>
              <a:rPr lang="en-IE" kern="0" dirty="0" smtClean="0">
                <a:solidFill>
                  <a:srgbClr val="000000"/>
                </a:solidFill>
                <a:sym typeface="Wingdings" panose="05000000000000000000" pitchFamily="2" charset="2"/>
              </a:rPr>
              <a:t>2N+2</a:t>
            </a:r>
            <a:r>
              <a:rPr lang="el-GR" kern="0" dirty="0" smtClean="0">
                <a:solidFill>
                  <a:srgbClr val="000000"/>
                </a:solidFill>
                <a:sym typeface="Wingdings" panose="05000000000000000000" pitchFamily="2" charset="2"/>
              </a:rPr>
              <a:t> </a:t>
            </a:r>
            <a:r>
              <a:rPr lang="el-GR" kern="0" dirty="0">
                <a:solidFill>
                  <a:srgbClr val="000000"/>
                </a:solidFill>
                <a:sym typeface="Wingdings" panose="05000000000000000000" pitchFamily="2" charset="2"/>
              </a:rPr>
              <a:t>στοιχείων </a:t>
            </a:r>
            <a:r>
              <a:rPr lang="en-IE" kern="0" dirty="0" smtClean="0">
                <a:solidFill>
                  <a:srgbClr val="000000"/>
                </a:solidFill>
                <a:sym typeface="Wingdings" panose="05000000000000000000" pitchFamily="2" charset="2"/>
              </a:rPr>
              <a:t>(</a:t>
            </a:r>
            <a:r>
              <a:rPr lang="en-US" kern="0" dirty="0" smtClean="0">
                <a:solidFill>
                  <a:srgbClr val="000000"/>
                </a:solidFill>
                <a:sym typeface="Wingdings" panose="05000000000000000000" pitchFamily="2" charset="2"/>
              </a:rPr>
              <a:t>Results </a:t>
            </a:r>
            <a:r>
              <a:rPr lang="en-IE" kern="0" baseline="-25000" dirty="0" smtClean="0">
                <a:solidFill>
                  <a:srgbClr val="000000"/>
                </a:solidFill>
                <a:sym typeface="Wingdings" panose="05000000000000000000" pitchFamily="2" charset="2"/>
              </a:rPr>
              <a:t>(2N + 2)</a:t>
            </a:r>
            <a:r>
              <a:rPr lang="en-IE" kern="0" dirty="0" smtClean="0">
                <a:solidFill>
                  <a:srgbClr val="000000"/>
                </a:solidFill>
                <a:sym typeface="Wingdings" panose="05000000000000000000" pitchFamily="2" charset="2"/>
              </a:rPr>
              <a:t> </a:t>
            </a:r>
            <a:r>
              <a:rPr lang="el-GR" kern="0" dirty="0" smtClean="0">
                <a:solidFill>
                  <a:srgbClr val="000000"/>
                </a:solidFill>
                <a:sym typeface="Wingdings" panose="05000000000000000000" pitchFamily="2" charset="2"/>
              </a:rPr>
              <a:t>), </a:t>
            </a:r>
            <a:r>
              <a:rPr lang="el-GR" kern="0" dirty="0">
                <a:solidFill>
                  <a:srgbClr val="000000"/>
                </a:solidFill>
                <a:sym typeface="Wingdings" panose="05000000000000000000" pitchFamily="2" charset="2"/>
              </a:rPr>
              <a:t>για να αποθηκεύσουμε τα αθροίσματα</a:t>
            </a:r>
            <a:r>
              <a:rPr lang="en-IE" kern="0" dirty="0">
                <a:solidFill>
                  <a:srgbClr val="000000"/>
                </a:solidFill>
                <a:sym typeface="Wingdings" panose="05000000000000000000" pitchFamily="2" charset="2"/>
              </a:rPr>
              <a:t>, </a:t>
            </a:r>
            <a:r>
              <a:rPr lang="el-GR" kern="0" dirty="0">
                <a:solidFill>
                  <a:srgbClr val="000000"/>
                </a:solidFill>
                <a:sym typeface="Wingdings" panose="05000000000000000000" pitchFamily="2" charset="2"/>
              </a:rPr>
              <a:t>και </a:t>
            </a:r>
            <a:r>
              <a:rPr lang="el-GR" kern="0" dirty="0" smtClean="0">
                <a:solidFill>
                  <a:srgbClr val="000000"/>
                </a:solidFill>
                <a:sym typeface="Wingdings" panose="05000000000000000000" pitchFamily="2" charset="2"/>
              </a:rPr>
              <a:t>τότε</a:t>
            </a:r>
            <a:r>
              <a:rPr lang="en-US" kern="0" dirty="0" smtClean="0">
                <a:solidFill>
                  <a:srgbClr val="000000"/>
                </a:solidFill>
                <a:sym typeface="Wingdings" panose="05000000000000000000" pitchFamily="2" charset="2"/>
              </a:rPr>
              <a:t>,</a:t>
            </a:r>
            <a:endParaRPr lang="en-IE" kern="0" dirty="0">
              <a:solidFill>
                <a:srgbClr val="000000"/>
              </a:solidFill>
              <a:sym typeface="Wingdings" panose="05000000000000000000" pitchFamily="2" charset="2"/>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kern="0" dirty="0">
                <a:solidFill>
                  <a:srgbClr val="000000"/>
                </a:solidFill>
                <a:sym typeface="Wingdings" panose="05000000000000000000" pitchFamily="2" charset="2"/>
              </a:rPr>
              <a:t>θ</a:t>
            </a:r>
            <a:r>
              <a:rPr lang="el-GR" kern="0" dirty="0" smtClean="0">
                <a:solidFill>
                  <a:srgbClr val="000000"/>
                </a:solidFill>
                <a:sym typeface="Wingdings" panose="05000000000000000000" pitchFamily="2" charset="2"/>
              </a:rPr>
              <a:t>α </a:t>
            </a:r>
            <a:r>
              <a:rPr lang="el-GR" kern="0" dirty="0">
                <a:solidFill>
                  <a:srgbClr val="000000"/>
                </a:solidFill>
                <a:sym typeface="Wingdings" panose="05000000000000000000" pitchFamily="2" charset="2"/>
              </a:rPr>
              <a:t>τα συγκρίνουμε να δούμε εάν είναι ίσα</a:t>
            </a:r>
            <a:r>
              <a:rPr lang="en-IE" kern="0" dirty="0">
                <a:solidFill>
                  <a:srgbClr val="000000"/>
                </a:solidFill>
                <a:sym typeface="Wingdings" panose="05000000000000000000" pitchFamily="2" charset="2"/>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21</a:t>
            </a:fld>
            <a:endParaRPr lang="el-GR" sz="1400" dirty="0">
              <a:solidFill>
                <a:schemeClr val="tx1"/>
              </a:solidFill>
            </a:endParaRPr>
          </a:p>
        </p:txBody>
      </p:sp>
    </p:spTree>
    <p:extLst>
      <p:ext uri="{BB962C8B-B14F-4D97-AF65-F5344CB8AC3E}">
        <p14:creationId xmlns:p14="http://schemas.microsoft.com/office/powerpoint/2010/main" val="8133555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Μαγικό τ</a:t>
            </a:r>
            <a:r>
              <a:rPr lang="el-GR" b="1" dirty="0" smtClean="0"/>
              <a:t>ετράγωνο: Πρόγραμμα</a:t>
            </a:r>
            <a:endParaRPr lang="el-GR" b="1" dirty="0"/>
          </a:p>
        </p:txBody>
      </p:sp>
      <p:sp>
        <p:nvSpPr>
          <p:cNvPr id="3" name="Θέση περιεχομένου 1" descr="Πρόγραμμα: # include, s t d i o τελεία h. Enter, # define, N 5. Enter, int main, άγκιστρο. Enter, int a, αγκύλη N, κλείσιμο αγκύλης, αγκύλη N, κλείσιμο αγκύλης, κόμμα i, κόμμα j, κόμμα total = 0. Enter, int Results, αγκύλη 2 * N + 2, κλείσιμο αγκύλης, κόμμα flag = 0. Enter, for, i = 0, ερωτηματικό, i μικρότερο του N, ερωτηματικό, i + +. Enter, for, j = 0, ερωτηματικό, j μικρότερο του N, ερωτηματικό, j + +, άγκιστρο. Enter, print f, \ n, Εισαγωγή του % d, % d στοιχείου του πίνακα, κόμμα i + 1, κόμμα j + 1. Enter, scan f, % d, κόμμα &amp; a, αγκύλη i, κλείσιμο αγκύλης, αγκύλη j, κλείσιμο αγκύλης. Enter, κλείσιμο αγκίστρου.&#10;"/>
          <p:cNvSpPr>
            <a:spLocks noGrp="1"/>
          </p:cNvSpPr>
          <p:nvPr>
            <p:ph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5 </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a[N][N],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j, total =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Results[2*N+2], flag =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(j=0; j&lt;N; j++)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του %d, %d στοιχείου του πίνακα </a:t>
            </a:r>
            <a:r>
              <a:rPr lang="en-US" sz="2000" dirty="0" smtClean="0">
                <a:solidFill>
                  <a:srgbClr val="000000"/>
                </a:solidFill>
                <a:ea typeface="Arial Unicode MS" panose="020B0604020202020204" pitchFamily="34" charset="-128"/>
                <a:cs typeface="Arial Unicode MS" panose="020B0604020202020204" pitchFamily="34" charset="-128"/>
              </a:rPr>
              <a:t>: ", i+1, j+1);</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&amp;a[</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22</a:t>
            </a:fld>
            <a:endParaRPr lang="el-GR" dirty="0">
              <a:solidFill>
                <a:schemeClr val="tx1"/>
              </a:solidFill>
            </a:endParaRPr>
          </a:p>
        </p:txBody>
      </p:sp>
    </p:spTree>
    <p:extLst>
      <p:ext uri="{BB962C8B-B14F-4D97-AF65-F5344CB8AC3E}">
        <p14:creationId xmlns:p14="http://schemas.microsoft.com/office/powerpoint/2010/main" val="27795676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Μαγικά </a:t>
            </a:r>
            <a:r>
              <a:rPr lang="el-GR" b="1" dirty="0" smtClean="0"/>
              <a:t>τετράγωνα</a:t>
            </a:r>
            <a:r>
              <a:rPr lang="en-IE" b="1" dirty="0" smtClean="0"/>
              <a:t> </a:t>
            </a:r>
            <a:r>
              <a:rPr lang="en-IE" b="1" dirty="0"/>
              <a:t>(</a:t>
            </a:r>
            <a:r>
              <a:rPr lang="el-GR" b="1" dirty="0"/>
              <a:t>άθροισμα στηλών</a:t>
            </a:r>
            <a:r>
              <a:rPr lang="el-GR" b="1" dirty="0" smtClean="0"/>
              <a:t>)</a:t>
            </a:r>
            <a:endParaRPr lang="el-GR" b="1" dirty="0"/>
          </a:p>
        </p:txBody>
      </p:sp>
      <p:sp>
        <p:nvSpPr>
          <p:cNvPr id="3" name="Θέση περιεχομένου 1" descr="Τμήμα προγράμματος: Για να σαρώσουμε τις στήλες ενός πίνακα, αρκεί να παρατηρήσουμε ότι, αλλάζει μόνο ο πρώτος δείκτης που αφορά στις γραμμές, δηλαδή  ο δείκτης i, ενώ ο δείκτης στηλών j παραμένει ο ίδιος. Π.χ. στην πρώτη στήλη, οι δείκτες είναι, 0 και 0. 1 και 0. 2 και 0, και ούτω καθεξής, έως, Ν -1 και 0. Στη δεύτερη στήλη, οι δείκτες είναι, 0 και 1. 1 και 1, 2 και 1, και ούτω καθεξής, έως, Ν -1 και 1. Στην τελευταία στήλη, οι δείκτες είναι, 0 και Ν -1. 1 και Ν -1. 2 και Ν -1, και ούτω καθεξής, έως, Ν -1 και Ν -1. &#10;Ας το δούμε πως γράφεται σε πρόγραμμα. For, i = 0, ερωτηματικό,  i μικρότερο του N, ερωτηματικό, i + +, άγκιστρο. Enter, total = 0. Enter, for, j = 0, ερωτηματικό, j μικρότερο του N, ερωτηματικό, j + +. Enter, total + =  a, αγκύλη j, κλείσιμο αγκύλης, αγκύλη i, κλείσιμο αγκύλης. Enter, Results, αγκύλη i, κλείσιμο αγκύλης, = total. Enter, κλείσιμο αγκίστρου.&#10;"/>
          <p:cNvSpPr>
            <a:spLocks noGrp="1"/>
          </p:cNvSpPr>
          <p:nvPr>
            <p:ph sz="half" idx="1"/>
          </p:nvPr>
        </p:nvSpPr>
        <p:spPr>
          <a:xfrm>
            <a:off x="457200" y="1600200"/>
            <a:ext cx="8435280" cy="4525963"/>
          </a:xfrm>
        </p:spPr>
        <p:txBody>
          <a:bodyPr/>
          <a:lstStyle/>
          <a:p>
            <a:pPr marL="0" lvl="0" indent="0" defTabSz="449263" fontAlgn="base" hangingPunct="0">
              <a:lnSpc>
                <a:spcPct val="93000"/>
              </a:lnSpc>
              <a:spcBef>
                <a:spcPct val="0"/>
              </a:spcBef>
              <a:spcAft>
                <a:spcPct val="0"/>
              </a:spcAft>
              <a:buClr>
                <a:srgbClr val="000000"/>
              </a:buClr>
              <a:buSzPct val="100000"/>
              <a:buNone/>
            </a:pPr>
            <a:r>
              <a:rPr lang="el-GR" sz="2000" b="1" dirty="0">
                <a:solidFill>
                  <a:srgbClr val="000099"/>
                </a:solidFill>
                <a:ea typeface="Arial Unicode MS" panose="020B0604020202020204" pitchFamily="34" charset="-128"/>
                <a:cs typeface="Arial Unicode MS" panose="020B0604020202020204" pitchFamily="34" charset="-128"/>
              </a:rPr>
              <a:t>Στήλες</a:t>
            </a:r>
            <a:r>
              <a:rPr lang="en-IE" sz="2000"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00"/>
                </a:solidFill>
                <a:ea typeface="Arial Unicode MS" panose="020B0604020202020204" pitchFamily="34" charset="-128"/>
                <a:cs typeface="Arial Unicode MS" panose="020B0604020202020204" pitchFamily="34" charset="-128"/>
              </a:rPr>
              <a:t>a[0][0]+a[1][0]+a[2][0]+...+a[N-1][0];</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00"/>
                </a:solidFill>
                <a:ea typeface="Arial Unicode MS" panose="020B0604020202020204" pitchFamily="34" charset="-128"/>
                <a:cs typeface="Arial Unicode MS" panose="020B0604020202020204" pitchFamily="34" charset="-128"/>
              </a:rPr>
              <a:t>a[0][1]+a[1][1]+a[2][1]+...+a[N-1][1];</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00"/>
                </a:solidFill>
                <a:ea typeface="Arial Unicode MS" panose="020B0604020202020204" pitchFamily="34" charset="-128"/>
                <a:cs typeface="Arial Unicode MS" panose="020B0604020202020204" pitchFamily="34" charset="-128"/>
              </a:rPr>
              <a:t>a[0][N-1]+a[1][N-1]+a[2][N-1</a:t>
            </a:r>
            <a:r>
              <a:rPr lang="en-IE" sz="2000" dirty="0" smtClean="0">
                <a:solidFill>
                  <a:srgbClr val="000000"/>
                </a:solidFill>
                <a:ea typeface="Arial Unicode MS" panose="020B0604020202020204" pitchFamily="34" charset="-128"/>
                <a:cs typeface="Arial Unicode MS" panose="020B0604020202020204" pitchFamily="34" charset="-128"/>
              </a:rPr>
              <a:t>]</a:t>
            </a:r>
            <a:r>
              <a:rPr lang="el-GR" sz="2000" dirty="0">
                <a:solidFill>
                  <a:srgbClr val="000000"/>
                </a:solidFill>
                <a:ea typeface="Arial Unicode MS" panose="020B0604020202020204" pitchFamily="34" charset="-128"/>
                <a:cs typeface="Arial Unicode MS" panose="020B0604020202020204" pitchFamily="34" charset="-128"/>
              </a:rPr>
              <a:t> </a:t>
            </a:r>
            <a:r>
              <a:rPr lang="en-IE" sz="2000" dirty="0" smtClean="0">
                <a:solidFill>
                  <a:srgbClr val="000000"/>
                </a:solidFill>
                <a:ea typeface="Arial Unicode MS" panose="020B0604020202020204" pitchFamily="34" charset="-128"/>
                <a:cs typeface="Arial Unicode MS" panose="020B0604020202020204" pitchFamily="34" charset="-128"/>
              </a:rPr>
              <a:t>+...+</a:t>
            </a:r>
            <a:r>
              <a:rPr lang="en-IE" sz="2000" dirty="0">
                <a:solidFill>
                  <a:srgbClr val="000000"/>
                </a:solidFill>
                <a:ea typeface="Arial Unicode MS" panose="020B0604020202020204" pitchFamily="34" charset="-128"/>
                <a:cs typeface="Arial Unicode MS" panose="020B0604020202020204" pitchFamily="34" charset="-128"/>
              </a:rPr>
              <a:t>a[N-1][N-1</a:t>
            </a:r>
            <a:r>
              <a:rPr lang="en-IE" sz="2000" dirty="0" smtClean="0">
                <a:solidFill>
                  <a:srgbClr val="000000"/>
                </a:solidFill>
                <a:ea typeface="Arial Unicode MS" panose="020B0604020202020204" pitchFamily="34" charset="-128"/>
                <a:cs typeface="Arial Unicode MS" panose="020B0604020202020204" pitchFamily="34" charset="-128"/>
              </a:rPr>
              <a:t>];</a:t>
            </a:r>
            <a:endParaRPr lang="el-GR"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000099"/>
                </a:solidFill>
                <a:ea typeface="Arial Unicode MS" panose="020B0604020202020204" pitchFamily="34" charset="-128"/>
                <a:cs typeface="Arial Unicode MS" panose="020B0604020202020204" pitchFamily="34" charset="-128"/>
              </a:rPr>
              <a:t> </a:t>
            </a:r>
            <a:endParaRPr lang="el-GR" sz="2000" b="1" dirty="0" smtClean="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000" b="1" dirty="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000" b="1" dirty="0" smtClean="0">
                <a:solidFill>
                  <a:srgbClr val="000099"/>
                </a:solidFill>
                <a:ea typeface="Arial Unicode MS" panose="020B0604020202020204" pitchFamily="34" charset="-128"/>
                <a:cs typeface="Arial Unicode MS" panose="020B0604020202020204" pitchFamily="34" charset="-128"/>
              </a:rPr>
              <a:t>/* </a:t>
            </a:r>
            <a:r>
              <a:rPr lang="el-GR" sz="2000" b="1" dirty="0">
                <a:solidFill>
                  <a:srgbClr val="000099"/>
                </a:solidFill>
                <a:ea typeface="Arial Unicode MS" panose="020B0604020202020204" pitchFamily="34" charset="-128"/>
                <a:cs typeface="Arial Unicode MS" panose="020B0604020202020204" pitchFamily="34" charset="-128"/>
              </a:rPr>
              <a:t>στήλες</a:t>
            </a:r>
            <a:r>
              <a:rPr lang="en-IE" sz="2000" b="1" dirty="0">
                <a:solidFill>
                  <a:srgbClr val="000099"/>
                </a:solidFill>
                <a:ea typeface="Arial Unicode MS" panose="020B0604020202020204" pitchFamily="34" charset="-128"/>
                <a:cs typeface="Arial Unicode MS" panose="020B0604020202020204" pitchFamily="34" charset="-128"/>
              </a:rPr>
              <a:t> */    </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000099"/>
                </a:solidFill>
                <a:ea typeface="Arial Unicode MS" panose="020B0604020202020204" pitchFamily="34" charset="-128"/>
                <a:cs typeface="Arial Unicode MS" panose="020B0604020202020204" pitchFamily="34" charset="-128"/>
              </a:rPr>
              <a:t>    for (</a:t>
            </a:r>
            <a:r>
              <a:rPr lang="en-IE" sz="2000" b="1" dirty="0" err="1">
                <a:solidFill>
                  <a:srgbClr val="000099"/>
                </a:solidFill>
                <a:ea typeface="Arial Unicode MS" panose="020B0604020202020204" pitchFamily="34" charset="-128"/>
                <a:cs typeface="Arial Unicode MS" panose="020B0604020202020204" pitchFamily="34" charset="-128"/>
              </a:rPr>
              <a:t>i</a:t>
            </a:r>
            <a:r>
              <a:rPr lang="en-IE" sz="2000" b="1" dirty="0">
                <a:solidFill>
                  <a:srgbClr val="000099"/>
                </a:solidFill>
                <a:ea typeface="Arial Unicode MS" panose="020B0604020202020204" pitchFamily="34" charset="-128"/>
                <a:cs typeface="Arial Unicode MS" panose="020B0604020202020204" pitchFamily="34" charset="-128"/>
              </a:rPr>
              <a:t>=0; </a:t>
            </a:r>
            <a:r>
              <a:rPr lang="en-IE" sz="2000" b="1" dirty="0" err="1">
                <a:solidFill>
                  <a:srgbClr val="000099"/>
                </a:solidFill>
                <a:ea typeface="Arial Unicode MS" panose="020B0604020202020204" pitchFamily="34" charset="-128"/>
                <a:cs typeface="Arial Unicode MS" panose="020B0604020202020204" pitchFamily="34" charset="-128"/>
              </a:rPr>
              <a:t>i</a:t>
            </a:r>
            <a:r>
              <a:rPr lang="en-IE" sz="2000" b="1" dirty="0">
                <a:solidFill>
                  <a:srgbClr val="000099"/>
                </a:solidFill>
                <a:ea typeface="Arial Unicode MS" panose="020B0604020202020204" pitchFamily="34" charset="-128"/>
                <a:cs typeface="Arial Unicode MS" panose="020B0604020202020204" pitchFamily="34" charset="-128"/>
              </a:rPr>
              <a:t>&lt;N; </a:t>
            </a:r>
            <a:r>
              <a:rPr lang="en-IE" sz="2000" b="1" dirty="0" err="1">
                <a:solidFill>
                  <a:srgbClr val="000099"/>
                </a:solidFill>
                <a:ea typeface="Arial Unicode MS" panose="020B0604020202020204" pitchFamily="34" charset="-128"/>
                <a:cs typeface="Arial Unicode MS" panose="020B0604020202020204" pitchFamily="34" charset="-128"/>
              </a:rPr>
              <a:t>i</a:t>
            </a:r>
            <a:r>
              <a:rPr lang="en-IE" sz="2000" b="1" dirty="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000099"/>
                </a:solidFill>
                <a:ea typeface="Arial Unicode MS" panose="020B0604020202020204" pitchFamily="34" charset="-128"/>
                <a:cs typeface="Arial Unicode MS" panose="020B0604020202020204" pitchFamily="34" charset="-128"/>
              </a:rPr>
              <a:t>        total = 0;</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000099"/>
                </a:solidFill>
                <a:ea typeface="Arial Unicode MS" panose="020B0604020202020204" pitchFamily="34" charset="-128"/>
                <a:cs typeface="Arial Unicode MS" panose="020B0604020202020204" pitchFamily="34" charset="-128"/>
              </a:rPr>
              <a:t>        for (j=0; j&lt;N; j++)</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000099"/>
                </a:solidFill>
                <a:ea typeface="Arial Unicode MS" panose="020B0604020202020204" pitchFamily="34" charset="-128"/>
                <a:cs typeface="Arial Unicode MS" panose="020B0604020202020204" pitchFamily="34" charset="-128"/>
              </a:rPr>
              <a:t>            total += a[</a:t>
            </a:r>
            <a:r>
              <a:rPr lang="en-US" sz="2000" b="1" dirty="0">
                <a:solidFill>
                  <a:srgbClr val="000099"/>
                </a:solidFill>
                <a:ea typeface="Arial Unicode MS" panose="020B0604020202020204" pitchFamily="34" charset="-128"/>
                <a:cs typeface="Arial Unicode MS" panose="020B0604020202020204" pitchFamily="34" charset="-128"/>
              </a:rPr>
              <a:t>j</a:t>
            </a:r>
            <a:r>
              <a:rPr lang="en-IE" sz="2000" b="1" dirty="0">
                <a:solidFill>
                  <a:srgbClr val="000099"/>
                </a:solidFill>
                <a:ea typeface="Arial Unicode MS" panose="020B0604020202020204" pitchFamily="34" charset="-128"/>
                <a:cs typeface="Arial Unicode MS" panose="020B0604020202020204" pitchFamily="34" charset="-128"/>
              </a:rPr>
              <a:t>][</a:t>
            </a:r>
            <a:r>
              <a:rPr lang="en-IE" sz="2000" b="1" dirty="0" err="1">
                <a:solidFill>
                  <a:srgbClr val="000099"/>
                </a:solidFill>
                <a:ea typeface="Arial Unicode MS" panose="020B0604020202020204" pitchFamily="34" charset="-128"/>
                <a:cs typeface="Arial Unicode MS" panose="020B0604020202020204" pitchFamily="34" charset="-128"/>
              </a:rPr>
              <a:t>i</a:t>
            </a:r>
            <a:r>
              <a:rPr lang="en-IE" sz="2000" b="1" dirty="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000099"/>
                </a:solidFill>
                <a:ea typeface="Arial Unicode MS" panose="020B0604020202020204" pitchFamily="34" charset="-128"/>
                <a:cs typeface="Arial Unicode MS" panose="020B0604020202020204" pitchFamily="34" charset="-128"/>
              </a:rPr>
              <a:t>        Results[</a:t>
            </a:r>
            <a:r>
              <a:rPr lang="en-IE" sz="2000" b="1" dirty="0" err="1">
                <a:solidFill>
                  <a:srgbClr val="000099"/>
                </a:solidFill>
                <a:ea typeface="Arial Unicode MS" panose="020B0604020202020204" pitchFamily="34" charset="-128"/>
                <a:cs typeface="Arial Unicode MS" panose="020B0604020202020204" pitchFamily="34" charset="-128"/>
              </a:rPr>
              <a:t>i</a:t>
            </a:r>
            <a:r>
              <a:rPr lang="en-IE" sz="2000" b="1" dirty="0">
                <a:solidFill>
                  <a:srgbClr val="000099"/>
                </a:solidFill>
                <a:ea typeface="Arial Unicode MS" panose="020B0604020202020204" pitchFamily="34" charset="-128"/>
                <a:cs typeface="Arial Unicode MS" panose="020B0604020202020204" pitchFamily="34" charset="-128"/>
              </a:rPr>
              <a:t>] = total;</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endParaRPr lang="en-IE" sz="1800"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endParaRPr lang="el-GR" dirty="0"/>
          </a:p>
        </p:txBody>
      </p:sp>
      <p:pic>
        <p:nvPicPr>
          <p:cNvPr id="8" name="Εικόνα 1" descr="Εικόνα που δείχνει την σειρά, με την οποία το πρόγραμμα σαρώνει τον πίνακα, προκειμένου να διαβάσει τις στήλες. Ουσιαστικά, το πρόγραμμα διαβάζει τον πίνακα, κάθετα. Δηλαδή πρώτα διαβάζει, από πάνω προς τα κάτω την πρώτη στήλη, μετά διαβάζει, από πάνω προς τα κάτω την δεύτερη στήλη, και ούτω καθεξής."/>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283968" y="3501008"/>
            <a:ext cx="4038600" cy="2294659"/>
          </a:xfrm>
        </p:spPr>
      </p:pic>
      <p:sp>
        <p:nvSpPr>
          <p:cNvPr id="5"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23</a:t>
            </a:fld>
            <a:endParaRPr lang="el-GR" sz="1400" dirty="0">
              <a:solidFill>
                <a:schemeClr val="tx1"/>
              </a:solidFill>
            </a:endParaRPr>
          </a:p>
        </p:txBody>
      </p:sp>
    </p:spTree>
    <p:extLst>
      <p:ext uri="{BB962C8B-B14F-4D97-AF65-F5344CB8AC3E}">
        <p14:creationId xmlns:p14="http://schemas.microsoft.com/office/powerpoint/2010/main" val="14786726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Μαγικά </a:t>
            </a:r>
            <a:r>
              <a:rPr lang="el-GR" b="1" dirty="0" smtClean="0"/>
              <a:t>τετράγωνα</a:t>
            </a:r>
            <a:r>
              <a:rPr lang="en-IE" b="1" dirty="0" smtClean="0"/>
              <a:t> </a:t>
            </a:r>
            <a:r>
              <a:rPr lang="en-IE" b="1" dirty="0"/>
              <a:t>(</a:t>
            </a:r>
            <a:r>
              <a:rPr lang="el-GR" b="1" dirty="0"/>
              <a:t>άθροισμα </a:t>
            </a:r>
            <a:r>
              <a:rPr lang="el-GR" b="1" dirty="0" smtClean="0"/>
              <a:t>γραμμών)</a:t>
            </a:r>
            <a:endParaRPr lang="el-GR" dirty="0"/>
          </a:p>
        </p:txBody>
      </p:sp>
      <p:sp>
        <p:nvSpPr>
          <p:cNvPr id="3" name="Θέση περιεχομένου 1" descr="Τμήμα προγράμματος: Για να σαρώσουμε τις γραμμές ενός πίνακα, αρκεί να παρατηρήσουμε ότι, αλλάζει μόνο ο δεύτερος δείκτης που αφορά στις στήλες, δηλαδή  ο δείκτης j, ενώ ο δείκτης γραμμών i παραμένει ο ίδιος. Π.χ. στην πρώτη γραμμή, οι δείκτες είναι, 0 και 0.  0 και 1. 0 και 2, και ούτω καθεξής, έως, 0 και Ν -1. Στην δεύτερη γραμμή, οι δείκτες είναι, 1 και 0. 1 και 1. 1 και 2, και ούτω καθεξής, έως, 1 και Ν -1. Στην τελευταία γραμμή, οι δείκτες είναι, Ν -1 και 0. Ν -1 και 1. Ν -1 και 2, και ούτω καθεξής, έως, Ν -1 και Ν -1. &#10;Ας το δούμε πως γράφεται σε πρόγραμμα. For, i = 0, ερωτηματικό,  i μικρότερο του N, ερωτηματικό, i + +, άγκιστρο. Enter, total = 0. Enter, for, j = 0, ερωτηματικό, j μικρότερο του N, ερωτηματικό, j + +. Enter, total + =  a, αγκύλη i, κλείσιμο αγκύλης, αγκύλη j, κλείσιμο αγκύλης. Enter, Results, αγκύλη N + i, κλείσιμο αγκύλης, = total. Enter, κλείσιμο αγκίστρου.&#10;"/>
          <p:cNvSpPr>
            <a:spLocks noGrp="1"/>
          </p:cNvSpPr>
          <p:nvPr>
            <p:ph sz="half" idx="1"/>
          </p:nvPr>
        </p:nvSpPr>
        <p:spPr>
          <a:xfrm>
            <a:off x="457200" y="1600200"/>
            <a:ext cx="8219256" cy="4525963"/>
          </a:xfrm>
        </p:spPr>
        <p:txBody>
          <a:bodyPr/>
          <a:lstStyle/>
          <a:p>
            <a:pPr marL="0" lvl="0" indent="0" defTabSz="449263" fontAlgn="base" hangingPunct="0">
              <a:lnSpc>
                <a:spcPct val="93000"/>
              </a:lnSpc>
              <a:spcBef>
                <a:spcPct val="0"/>
              </a:spcBef>
              <a:spcAft>
                <a:spcPct val="0"/>
              </a:spcAft>
              <a:buClr>
                <a:srgbClr val="000000"/>
              </a:buClr>
              <a:buSzPct val="100000"/>
              <a:buNone/>
            </a:pPr>
            <a:r>
              <a:rPr lang="el-GR" sz="2000" b="1" dirty="0">
                <a:solidFill>
                  <a:srgbClr val="C00000"/>
                </a:solidFill>
                <a:ea typeface="Arial Unicode MS" panose="020B0604020202020204" pitchFamily="34" charset="-128"/>
                <a:cs typeface="Arial Unicode MS" panose="020B0604020202020204" pitchFamily="34" charset="-128"/>
              </a:rPr>
              <a:t>Γραμμές</a:t>
            </a:r>
            <a:r>
              <a:rPr lang="en-IE" sz="2000"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00"/>
                </a:solidFill>
                <a:ea typeface="Arial Unicode MS" panose="020B0604020202020204" pitchFamily="34" charset="-128"/>
                <a:cs typeface="Arial Unicode MS" panose="020B0604020202020204" pitchFamily="34" charset="-128"/>
              </a:rPr>
              <a:t>a[0][0]+a[0][1]+a[0][2]+...+a[0][N-1];</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a:t>
            </a:r>
            <a:r>
              <a:rPr lang="en-IE" sz="2000" dirty="0" smtClean="0">
                <a:solidFill>
                  <a:srgbClr val="000000"/>
                </a:solidFill>
                <a:ea typeface="Arial Unicode MS" panose="020B0604020202020204" pitchFamily="34" charset="-128"/>
                <a:cs typeface="Arial Unicode MS" panose="020B0604020202020204" pitchFamily="34" charset="-128"/>
              </a:rPr>
              <a:t>[1</a:t>
            </a:r>
            <a:r>
              <a:rPr lang="en-IE" sz="2000" dirty="0">
                <a:solidFill>
                  <a:srgbClr val="000000"/>
                </a:solidFill>
                <a:ea typeface="Arial Unicode MS" panose="020B0604020202020204" pitchFamily="34" charset="-128"/>
                <a:cs typeface="Arial Unicode MS" panose="020B0604020202020204" pitchFamily="34" charset="-128"/>
              </a:rPr>
              <a:t>][0]+a[1][1]+a[1][2]+...+</a:t>
            </a:r>
            <a:r>
              <a:rPr lang="en-IE" sz="2000" dirty="0" smtClean="0">
                <a:solidFill>
                  <a:srgbClr val="000000"/>
                </a:solidFill>
                <a:ea typeface="Arial Unicode MS" panose="020B0604020202020204" pitchFamily="34" charset="-128"/>
                <a:cs typeface="Arial Unicode MS" panose="020B0604020202020204" pitchFamily="34" charset="-128"/>
              </a:rPr>
              <a:t>a[</a:t>
            </a:r>
            <a:r>
              <a:rPr lang="el-GR" sz="2000" dirty="0" smtClean="0">
                <a:solidFill>
                  <a:srgbClr val="000000"/>
                </a:solidFill>
                <a:ea typeface="Arial Unicode MS" panose="020B0604020202020204" pitchFamily="34" charset="-128"/>
                <a:cs typeface="Arial Unicode MS" panose="020B0604020202020204" pitchFamily="34" charset="-128"/>
              </a:rPr>
              <a:t>1</a:t>
            </a:r>
            <a:r>
              <a:rPr lang="en-IE" sz="2000" dirty="0" smtClean="0">
                <a:solidFill>
                  <a:srgbClr val="000000"/>
                </a:solidFill>
                <a:ea typeface="Arial Unicode MS" panose="020B0604020202020204" pitchFamily="34" charset="-128"/>
                <a:cs typeface="Arial Unicode MS" panose="020B0604020202020204" pitchFamily="34" charset="-128"/>
              </a:rPr>
              <a:t>][</a:t>
            </a:r>
            <a:r>
              <a:rPr lang="en-IE" sz="2000" dirty="0">
                <a:solidFill>
                  <a:srgbClr val="000000"/>
                </a:solidFill>
                <a:ea typeface="Arial Unicode MS" panose="020B0604020202020204" pitchFamily="34" charset="-128"/>
                <a:cs typeface="Arial Unicode MS" panose="020B0604020202020204" pitchFamily="34" charset="-128"/>
              </a:rPr>
              <a:t>N-1];</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00"/>
                </a:solidFill>
                <a:ea typeface="Arial Unicode MS" panose="020B0604020202020204" pitchFamily="34" charset="-128"/>
                <a:cs typeface="Arial Unicode MS" panose="020B0604020202020204" pitchFamily="34" charset="-128"/>
              </a:rPr>
              <a:t>a[N-1][0]+a[N-1][1]+</a:t>
            </a:r>
            <a:r>
              <a:rPr lang="en-IE" sz="2000" dirty="0" smtClean="0">
                <a:solidFill>
                  <a:srgbClr val="000000"/>
                </a:solidFill>
                <a:ea typeface="Arial Unicode MS" panose="020B0604020202020204" pitchFamily="34" charset="-128"/>
                <a:cs typeface="Arial Unicode MS" panose="020B0604020202020204" pitchFamily="34" charset="-128"/>
              </a:rPr>
              <a:t>a[N-1][</a:t>
            </a:r>
            <a:r>
              <a:rPr lang="en-IE" sz="2000" dirty="0">
                <a:solidFill>
                  <a:srgbClr val="000000"/>
                </a:solidFill>
                <a:ea typeface="Arial Unicode MS" panose="020B0604020202020204" pitchFamily="34" charset="-128"/>
                <a:cs typeface="Arial Unicode MS" panose="020B0604020202020204" pitchFamily="34" charset="-128"/>
              </a:rPr>
              <a:t>2]+...+a[N-1][N-1</a:t>
            </a:r>
            <a:r>
              <a:rPr lang="en-IE" sz="2000" dirty="0" smtClean="0">
                <a:solidFill>
                  <a:srgbClr val="000000"/>
                </a:solidFill>
                <a:ea typeface="Arial Unicode MS" panose="020B0604020202020204" pitchFamily="34" charset="-128"/>
                <a:cs typeface="Arial Unicode MS" panose="020B0604020202020204" pitchFamily="34" charset="-128"/>
              </a:rPr>
              <a:t>];</a:t>
            </a:r>
            <a:endParaRPr lang="el-GR"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000" dirty="0" smtClean="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000" dirty="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C00000"/>
                </a:solidFill>
                <a:ea typeface="Arial Unicode MS" panose="020B0604020202020204" pitchFamily="34" charset="-128"/>
                <a:cs typeface="Arial Unicode MS" panose="020B0604020202020204" pitchFamily="34" charset="-128"/>
              </a:rPr>
              <a:t> /* </a:t>
            </a:r>
            <a:r>
              <a:rPr lang="el-GR" sz="2000" b="1" dirty="0">
                <a:solidFill>
                  <a:srgbClr val="C00000"/>
                </a:solidFill>
                <a:ea typeface="Arial Unicode MS" panose="020B0604020202020204" pitchFamily="34" charset="-128"/>
                <a:cs typeface="Arial Unicode MS" panose="020B0604020202020204" pitchFamily="34" charset="-128"/>
              </a:rPr>
              <a:t>γραμμές</a:t>
            </a:r>
            <a:r>
              <a:rPr lang="en-IE" sz="2000" b="1" dirty="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C00000"/>
                </a:solidFill>
                <a:ea typeface="Arial Unicode MS" panose="020B0604020202020204" pitchFamily="34" charset="-128"/>
                <a:cs typeface="Arial Unicode MS" panose="020B0604020202020204" pitchFamily="34" charset="-128"/>
              </a:rPr>
              <a:t>    for (</a:t>
            </a:r>
            <a:r>
              <a:rPr lang="en-IE" sz="2000" b="1" dirty="0" err="1">
                <a:solidFill>
                  <a:srgbClr val="C00000"/>
                </a:solidFill>
                <a:ea typeface="Arial Unicode MS" panose="020B0604020202020204" pitchFamily="34" charset="-128"/>
                <a:cs typeface="Arial Unicode MS" panose="020B0604020202020204" pitchFamily="34" charset="-128"/>
              </a:rPr>
              <a:t>i</a:t>
            </a:r>
            <a:r>
              <a:rPr lang="en-IE" sz="2000" b="1" dirty="0">
                <a:solidFill>
                  <a:srgbClr val="C00000"/>
                </a:solidFill>
                <a:ea typeface="Arial Unicode MS" panose="020B0604020202020204" pitchFamily="34" charset="-128"/>
                <a:cs typeface="Arial Unicode MS" panose="020B0604020202020204" pitchFamily="34" charset="-128"/>
              </a:rPr>
              <a:t>=0; </a:t>
            </a:r>
            <a:r>
              <a:rPr lang="en-IE" sz="2000" b="1" dirty="0" err="1">
                <a:solidFill>
                  <a:srgbClr val="C00000"/>
                </a:solidFill>
                <a:ea typeface="Arial Unicode MS" panose="020B0604020202020204" pitchFamily="34" charset="-128"/>
                <a:cs typeface="Arial Unicode MS" panose="020B0604020202020204" pitchFamily="34" charset="-128"/>
              </a:rPr>
              <a:t>i</a:t>
            </a:r>
            <a:r>
              <a:rPr lang="en-IE" sz="2000" b="1" dirty="0">
                <a:solidFill>
                  <a:srgbClr val="C00000"/>
                </a:solidFill>
                <a:ea typeface="Arial Unicode MS" panose="020B0604020202020204" pitchFamily="34" charset="-128"/>
                <a:cs typeface="Arial Unicode MS" panose="020B0604020202020204" pitchFamily="34" charset="-128"/>
              </a:rPr>
              <a:t>&lt;N; </a:t>
            </a:r>
            <a:r>
              <a:rPr lang="en-IE" sz="2000" b="1" dirty="0" err="1">
                <a:solidFill>
                  <a:srgbClr val="C00000"/>
                </a:solidFill>
                <a:ea typeface="Arial Unicode MS" panose="020B0604020202020204" pitchFamily="34" charset="-128"/>
                <a:cs typeface="Arial Unicode MS" panose="020B0604020202020204" pitchFamily="34" charset="-128"/>
              </a:rPr>
              <a:t>i</a:t>
            </a:r>
            <a:r>
              <a:rPr lang="en-IE" sz="2000" b="1" dirty="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C00000"/>
                </a:solidFill>
                <a:ea typeface="Arial Unicode MS" panose="020B0604020202020204" pitchFamily="34" charset="-128"/>
                <a:cs typeface="Arial Unicode MS" panose="020B0604020202020204" pitchFamily="34" charset="-128"/>
              </a:rPr>
              <a:t>        total = 0;</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C00000"/>
                </a:solidFill>
                <a:ea typeface="Arial Unicode MS" panose="020B0604020202020204" pitchFamily="34" charset="-128"/>
                <a:cs typeface="Arial Unicode MS" panose="020B0604020202020204" pitchFamily="34" charset="-128"/>
              </a:rPr>
              <a:t>        for (j=0; j&lt;N; j++)</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C00000"/>
                </a:solidFill>
                <a:ea typeface="Arial Unicode MS" panose="020B0604020202020204" pitchFamily="34" charset="-128"/>
                <a:cs typeface="Arial Unicode MS" panose="020B0604020202020204" pitchFamily="34" charset="-128"/>
              </a:rPr>
              <a:t>            total += a[</a:t>
            </a:r>
            <a:r>
              <a:rPr lang="en-IE" sz="2000" b="1" dirty="0" err="1">
                <a:solidFill>
                  <a:srgbClr val="C00000"/>
                </a:solidFill>
                <a:ea typeface="Arial Unicode MS" panose="020B0604020202020204" pitchFamily="34" charset="-128"/>
                <a:cs typeface="Arial Unicode MS" panose="020B0604020202020204" pitchFamily="34" charset="-128"/>
              </a:rPr>
              <a:t>i</a:t>
            </a:r>
            <a:r>
              <a:rPr lang="en-IE" sz="2000" b="1" dirty="0">
                <a:solidFill>
                  <a:srgbClr val="C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C00000"/>
                </a:solidFill>
                <a:ea typeface="Arial Unicode MS" panose="020B0604020202020204" pitchFamily="34" charset="-128"/>
                <a:cs typeface="Arial Unicode MS" panose="020B0604020202020204" pitchFamily="34" charset="-128"/>
              </a:rPr>
              <a:t>        Results[</a:t>
            </a:r>
            <a:r>
              <a:rPr lang="en-IE" sz="2000" b="1" dirty="0" err="1">
                <a:solidFill>
                  <a:srgbClr val="C00000"/>
                </a:solidFill>
                <a:ea typeface="Arial Unicode MS" panose="020B0604020202020204" pitchFamily="34" charset="-128"/>
                <a:cs typeface="Arial Unicode MS" panose="020B0604020202020204" pitchFamily="34" charset="-128"/>
              </a:rPr>
              <a:t>N+i</a:t>
            </a:r>
            <a:r>
              <a:rPr lang="en-IE" sz="2000" b="1" dirty="0">
                <a:solidFill>
                  <a:srgbClr val="C00000"/>
                </a:solidFill>
                <a:ea typeface="Arial Unicode MS" panose="020B0604020202020204" pitchFamily="34" charset="-128"/>
                <a:cs typeface="Arial Unicode MS" panose="020B0604020202020204" pitchFamily="34" charset="-128"/>
              </a:rPr>
              <a:t>] = total;</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C00000"/>
                </a:solidFill>
                <a:ea typeface="Arial Unicode MS" panose="020B0604020202020204" pitchFamily="34" charset="-128"/>
                <a:cs typeface="Arial Unicode MS" panose="020B0604020202020204" pitchFamily="34" charset="-128"/>
              </a:rPr>
              <a:t>    }</a:t>
            </a:r>
            <a:endParaRPr lang="en-IE" sz="2000" dirty="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IE" sz="2000" dirty="0">
              <a:solidFill>
                <a:srgbClr val="000000"/>
              </a:solidFill>
              <a:ea typeface="Arial Unicode MS" panose="020B0604020202020204" pitchFamily="34" charset="-128"/>
              <a:cs typeface="Arial Unicode MS" panose="020B0604020202020204" pitchFamily="34" charset="-128"/>
            </a:endParaRPr>
          </a:p>
          <a:p>
            <a:endParaRPr lang="el-GR" dirty="0"/>
          </a:p>
        </p:txBody>
      </p:sp>
      <p:pic>
        <p:nvPicPr>
          <p:cNvPr id="7" name="Εικόνα 1" descr="Εικόνα που δείχνει την σειρά, με την οποία το πρόγραμμα σαρώνει τον πίνακα, προκειμένου να διαβάσει τις γραμμές. Ουσιαστικά, το πρόγραμμα διαβάζει τον πίνακα, οριζόντια. Δηλαδή πρώτα διαβάζει, από αριστερά προς τα δεξιά την πρώτη γραμμή, μετά διαβάζει, από αριστερά προς τα δεξιά την δεύτερη γραμμή, και ούτω καθεξής."/>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283968" y="3501008"/>
            <a:ext cx="4038600" cy="2171105"/>
          </a:xfrm>
        </p:spPr>
      </p:pic>
      <p:sp>
        <p:nvSpPr>
          <p:cNvPr id="5"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24</a:t>
            </a:fld>
            <a:endParaRPr lang="el-GR" sz="1400" dirty="0">
              <a:solidFill>
                <a:schemeClr val="tx1"/>
              </a:solidFill>
            </a:endParaRPr>
          </a:p>
        </p:txBody>
      </p:sp>
    </p:spTree>
    <p:extLst>
      <p:ext uri="{BB962C8B-B14F-4D97-AF65-F5344CB8AC3E}">
        <p14:creationId xmlns:p14="http://schemas.microsoft.com/office/powerpoint/2010/main" val="27748720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Μαγικά </a:t>
            </a:r>
            <a:r>
              <a:rPr lang="el-GR" b="1" dirty="0" smtClean="0"/>
              <a:t>τετράγωνα</a:t>
            </a:r>
            <a:r>
              <a:rPr lang="en-IE" b="1" dirty="0" smtClean="0"/>
              <a:t> </a:t>
            </a:r>
            <a:r>
              <a:rPr lang="en-IE" b="1" dirty="0"/>
              <a:t>(</a:t>
            </a:r>
            <a:r>
              <a:rPr lang="el-GR" b="1" dirty="0"/>
              <a:t>άθροισμα διαγωνίων)</a:t>
            </a:r>
          </a:p>
        </p:txBody>
      </p:sp>
      <p:sp>
        <p:nvSpPr>
          <p:cNvPr id="3" name="Θέση περιεχομένου 1" descr="Τμήμα προγράμματος: Για να σαρώσουμε τις δύο διαγωνίους ενός πίνακα, αρκεί να παρατηρήσουμε ότι,  τα στοιχεία που βρίσκονται στην κύρια διαγώνιο, έχουν ίσους δείκτες.  Δηλαδή ο δείκτης i είναι ίσος με τον δείκτη j. Αναλυτικά, τα στοιχεία έχουν δείκτες, τον 0 και 0. Τον 1 και 1. Τον 2 και 2, και ούτω καθεξής,   έως και τον, Ν -1 και Ν -1. Στην δευτερεύουσα διαγώνιο, τα στοιχεία που βρίσκονται επάνω στην διαγώνιο, των οποίων το άθροισμα είναι πάντα N -1. Αναλυτικά, τα στοιχεία έχουν δείκτες, Ν -1 και 0. Ν -2 και 1. Ν -3 και 2, και ούτω καθεξής, εως και, 0 και Ν -1. &#10;Ας το δούμε πως γράφεται σε πρόγραμμα. Total = 0. Enter, for, i = 0, ερωτηματικό,  i μικρότερο του N, ερωτηματικό, i + +.  Enter, total + = a, αγκύλη i, κλείσιμο αγκύλης, αγκύλη i, κλείσιμο αγκύλης. Enter, Results, αγκύλη 2 * N, κλείσιμο αγκύλης, = total. Enter, total = 0. Enter, for, i = 0, ερωτηματικό, i μικρότερο του N, ερωτηματικό, i + +. Enter, total + =  a, αγκύλη N -i -1, κλείσιμο αγκύλης, αγκύλη i, κλείσιμο αγκύλης. Enter, Results, αγκύλη 2 * N + 1, κλείσιμο αγκύλης, = total. &#10;"/>
          <p:cNvSpPr>
            <a:spLocks noGrp="1"/>
          </p:cNvSpPr>
          <p:nvPr>
            <p:ph sz="half" idx="1"/>
          </p:nvPr>
        </p:nvSpPr>
        <p:spPr>
          <a:xfrm>
            <a:off x="457200" y="1600200"/>
            <a:ext cx="8219256" cy="4525963"/>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l-GR" sz="2000" b="1" dirty="0">
                <a:solidFill>
                  <a:srgbClr val="7030A0"/>
                </a:solidFill>
                <a:ea typeface="Arial Unicode MS" panose="020B0604020202020204" pitchFamily="34" charset="-128"/>
                <a:cs typeface="Arial Unicode MS" panose="020B0604020202020204" pitchFamily="34" charset="-128"/>
              </a:rPr>
              <a:t>Διαγώνιοι</a:t>
            </a:r>
            <a:r>
              <a:rPr lang="en-IE" sz="2000" dirty="0">
                <a:solidFill>
                  <a:srgbClr val="7030A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00"/>
                </a:solidFill>
                <a:ea typeface="Arial Unicode MS" panose="020B0604020202020204" pitchFamily="34" charset="-128"/>
                <a:cs typeface="Arial Unicode MS" panose="020B0604020202020204" pitchFamily="34" charset="-128"/>
              </a:rPr>
              <a:t>1: a[0][0]+a[1][1]+a[2][2]+...+a[N-1][N-1</a:t>
            </a:r>
            <a:r>
              <a:rPr lang="en-IE" sz="2000" dirty="0" smtClean="0">
                <a:solidFill>
                  <a:srgbClr val="000000"/>
                </a:solidFill>
                <a:ea typeface="Arial Unicode MS" panose="020B0604020202020204" pitchFamily="34" charset="-128"/>
                <a:cs typeface="Arial Unicode MS" panose="020B0604020202020204" pitchFamily="34" charset="-128"/>
              </a:rPr>
              <a:t>];</a:t>
            </a:r>
            <a:endParaRPr lang="en-IE" sz="20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00"/>
                </a:solidFill>
                <a:ea typeface="Arial Unicode MS" panose="020B0604020202020204" pitchFamily="34" charset="-128"/>
                <a:cs typeface="Arial Unicode MS" panose="020B0604020202020204" pitchFamily="34" charset="-128"/>
              </a:rPr>
              <a:t>2: a[N-1][0]+a[N-2][1]+a[N-3][2</a:t>
            </a:r>
            <a:r>
              <a:rPr lang="en-IE" sz="2000" dirty="0" smtClean="0">
                <a:solidFill>
                  <a:srgbClr val="000000"/>
                </a:solidFill>
                <a:ea typeface="Arial Unicode MS" panose="020B0604020202020204" pitchFamily="34" charset="-128"/>
                <a:cs typeface="Arial Unicode MS" panose="020B0604020202020204" pitchFamily="34" charset="-128"/>
              </a:rPr>
              <a:t>]+...+</a:t>
            </a:r>
            <a:r>
              <a:rPr lang="en-IE" sz="2000" dirty="0">
                <a:solidFill>
                  <a:srgbClr val="000000"/>
                </a:solidFill>
                <a:ea typeface="Arial Unicode MS" panose="020B0604020202020204" pitchFamily="34" charset="-128"/>
                <a:cs typeface="Arial Unicode MS" panose="020B0604020202020204" pitchFamily="34" charset="-128"/>
              </a:rPr>
              <a:t>a[0][N-1</a:t>
            </a:r>
            <a:r>
              <a:rPr lang="en-IE" sz="2000" dirty="0" smtClean="0">
                <a:solidFill>
                  <a:srgbClr val="000000"/>
                </a:solidFill>
                <a:ea typeface="Arial Unicode MS" panose="020B0604020202020204" pitchFamily="34" charset="-128"/>
                <a:cs typeface="Arial Unicode MS" panose="020B0604020202020204" pitchFamily="34" charset="-128"/>
              </a:rPr>
              <a:t>];</a:t>
            </a:r>
            <a:endParaRPr lang="el-GR"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000" b="1" dirty="0">
              <a:solidFill>
                <a:srgbClr val="7030A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000" b="1" dirty="0" smtClean="0">
              <a:solidFill>
                <a:srgbClr val="7030A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000" b="1" dirty="0" smtClean="0">
              <a:solidFill>
                <a:srgbClr val="7030A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000" b="1" dirty="0" smtClean="0">
                <a:solidFill>
                  <a:srgbClr val="7030A0"/>
                </a:solidFill>
                <a:ea typeface="Arial Unicode MS" panose="020B0604020202020204" pitchFamily="34" charset="-128"/>
                <a:cs typeface="Arial Unicode MS" panose="020B0604020202020204" pitchFamily="34" charset="-128"/>
              </a:rPr>
              <a:t>/* </a:t>
            </a:r>
            <a:r>
              <a:rPr lang="el-GR" sz="2000" b="1" dirty="0">
                <a:solidFill>
                  <a:srgbClr val="7030A0"/>
                </a:solidFill>
                <a:ea typeface="Arial Unicode MS" panose="020B0604020202020204" pitchFamily="34" charset="-128"/>
                <a:cs typeface="Arial Unicode MS" panose="020B0604020202020204" pitchFamily="34" charset="-128"/>
              </a:rPr>
              <a:t>διαγώνιοι</a:t>
            </a:r>
            <a:r>
              <a:rPr lang="en-IE" sz="2000" b="1" dirty="0">
                <a:solidFill>
                  <a:srgbClr val="7030A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7030A0"/>
                </a:solidFill>
                <a:ea typeface="Arial Unicode MS" panose="020B0604020202020204" pitchFamily="34" charset="-128"/>
                <a:cs typeface="Arial Unicode MS" panose="020B0604020202020204" pitchFamily="34" charset="-128"/>
              </a:rPr>
              <a:t>    total = 0;</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7030A0"/>
                </a:solidFill>
                <a:ea typeface="Arial Unicode MS" panose="020B0604020202020204" pitchFamily="34" charset="-128"/>
                <a:cs typeface="Arial Unicode MS" panose="020B0604020202020204" pitchFamily="34" charset="-128"/>
              </a:rPr>
              <a:t>    for (</a:t>
            </a:r>
            <a:r>
              <a:rPr lang="en-IE" sz="2000" b="1" dirty="0" err="1">
                <a:solidFill>
                  <a:srgbClr val="7030A0"/>
                </a:solidFill>
                <a:ea typeface="Arial Unicode MS" panose="020B0604020202020204" pitchFamily="34" charset="-128"/>
                <a:cs typeface="Arial Unicode MS" panose="020B0604020202020204" pitchFamily="34" charset="-128"/>
              </a:rPr>
              <a:t>i</a:t>
            </a:r>
            <a:r>
              <a:rPr lang="en-IE" sz="2000" b="1" dirty="0">
                <a:solidFill>
                  <a:srgbClr val="7030A0"/>
                </a:solidFill>
                <a:ea typeface="Arial Unicode MS" panose="020B0604020202020204" pitchFamily="34" charset="-128"/>
                <a:cs typeface="Arial Unicode MS" panose="020B0604020202020204" pitchFamily="34" charset="-128"/>
              </a:rPr>
              <a:t>=0; </a:t>
            </a:r>
            <a:r>
              <a:rPr lang="en-IE" sz="2000" b="1" dirty="0" err="1">
                <a:solidFill>
                  <a:srgbClr val="7030A0"/>
                </a:solidFill>
                <a:ea typeface="Arial Unicode MS" panose="020B0604020202020204" pitchFamily="34" charset="-128"/>
                <a:cs typeface="Arial Unicode MS" panose="020B0604020202020204" pitchFamily="34" charset="-128"/>
              </a:rPr>
              <a:t>i</a:t>
            </a:r>
            <a:r>
              <a:rPr lang="en-IE" sz="2000" b="1" dirty="0">
                <a:solidFill>
                  <a:srgbClr val="7030A0"/>
                </a:solidFill>
                <a:ea typeface="Arial Unicode MS" panose="020B0604020202020204" pitchFamily="34" charset="-128"/>
                <a:cs typeface="Arial Unicode MS" panose="020B0604020202020204" pitchFamily="34" charset="-128"/>
              </a:rPr>
              <a:t>&lt;N; </a:t>
            </a:r>
            <a:r>
              <a:rPr lang="en-IE" sz="2000" b="1" dirty="0" err="1">
                <a:solidFill>
                  <a:srgbClr val="7030A0"/>
                </a:solidFill>
                <a:ea typeface="Arial Unicode MS" panose="020B0604020202020204" pitchFamily="34" charset="-128"/>
                <a:cs typeface="Arial Unicode MS" panose="020B0604020202020204" pitchFamily="34" charset="-128"/>
              </a:rPr>
              <a:t>i</a:t>
            </a:r>
            <a:r>
              <a:rPr lang="en-IE" sz="2000" b="1" dirty="0">
                <a:solidFill>
                  <a:srgbClr val="7030A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7030A0"/>
                </a:solidFill>
                <a:ea typeface="Arial Unicode MS" panose="020B0604020202020204" pitchFamily="34" charset="-128"/>
                <a:cs typeface="Arial Unicode MS" panose="020B0604020202020204" pitchFamily="34" charset="-128"/>
              </a:rPr>
              <a:t>        total += a[</a:t>
            </a:r>
            <a:r>
              <a:rPr lang="en-IE" sz="2000" b="1" dirty="0" err="1">
                <a:solidFill>
                  <a:srgbClr val="7030A0"/>
                </a:solidFill>
                <a:ea typeface="Arial Unicode MS" panose="020B0604020202020204" pitchFamily="34" charset="-128"/>
                <a:cs typeface="Arial Unicode MS" panose="020B0604020202020204" pitchFamily="34" charset="-128"/>
              </a:rPr>
              <a:t>i</a:t>
            </a:r>
            <a:r>
              <a:rPr lang="en-IE" sz="2000" b="1" dirty="0">
                <a:solidFill>
                  <a:srgbClr val="7030A0"/>
                </a:solidFill>
                <a:ea typeface="Arial Unicode MS" panose="020B0604020202020204" pitchFamily="34" charset="-128"/>
                <a:cs typeface="Arial Unicode MS" panose="020B0604020202020204" pitchFamily="34" charset="-128"/>
              </a:rPr>
              <a:t>][</a:t>
            </a:r>
            <a:r>
              <a:rPr lang="en-IE" sz="2000" b="1" dirty="0" err="1">
                <a:solidFill>
                  <a:srgbClr val="7030A0"/>
                </a:solidFill>
                <a:ea typeface="Arial Unicode MS" panose="020B0604020202020204" pitchFamily="34" charset="-128"/>
                <a:cs typeface="Arial Unicode MS" panose="020B0604020202020204" pitchFamily="34" charset="-128"/>
              </a:rPr>
              <a:t>i</a:t>
            </a:r>
            <a:r>
              <a:rPr lang="en-IE" sz="2000" b="1" dirty="0">
                <a:solidFill>
                  <a:srgbClr val="7030A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7030A0"/>
                </a:solidFill>
                <a:ea typeface="Arial Unicode MS" panose="020B0604020202020204" pitchFamily="34" charset="-128"/>
                <a:cs typeface="Arial Unicode MS" panose="020B0604020202020204" pitchFamily="34" charset="-128"/>
              </a:rPr>
              <a:t>    Results[2*N] = total;</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7030A0"/>
                </a:solidFill>
                <a:ea typeface="Arial Unicode MS" panose="020B0604020202020204" pitchFamily="34" charset="-128"/>
                <a:cs typeface="Arial Unicode MS" panose="020B0604020202020204" pitchFamily="34" charset="-128"/>
              </a:rPr>
              <a:t>    total = 0;</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7030A0"/>
                </a:solidFill>
                <a:ea typeface="Arial Unicode MS" panose="020B0604020202020204" pitchFamily="34" charset="-128"/>
                <a:cs typeface="Arial Unicode MS" panose="020B0604020202020204" pitchFamily="34" charset="-128"/>
              </a:rPr>
              <a:t>    for (</a:t>
            </a:r>
            <a:r>
              <a:rPr lang="en-IE" sz="2000" b="1" dirty="0" err="1">
                <a:solidFill>
                  <a:srgbClr val="7030A0"/>
                </a:solidFill>
                <a:ea typeface="Arial Unicode MS" panose="020B0604020202020204" pitchFamily="34" charset="-128"/>
                <a:cs typeface="Arial Unicode MS" panose="020B0604020202020204" pitchFamily="34" charset="-128"/>
              </a:rPr>
              <a:t>i</a:t>
            </a:r>
            <a:r>
              <a:rPr lang="en-IE" sz="2000" b="1" dirty="0">
                <a:solidFill>
                  <a:srgbClr val="7030A0"/>
                </a:solidFill>
                <a:ea typeface="Arial Unicode MS" panose="020B0604020202020204" pitchFamily="34" charset="-128"/>
                <a:cs typeface="Arial Unicode MS" panose="020B0604020202020204" pitchFamily="34" charset="-128"/>
              </a:rPr>
              <a:t>=0; </a:t>
            </a:r>
            <a:r>
              <a:rPr lang="en-IE" sz="2000" b="1" dirty="0" err="1">
                <a:solidFill>
                  <a:srgbClr val="7030A0"/>
                </a:solidFill>
                <a:ea typeface="Arial Unicode MS" panose="020B0604020202020204" pitchFamily="34" charset="-128"/>
                <a:cs typeface="Arial Unicode MS" panose="020B0604020202020204" pitchFamily="34" charset="-128"/>
              </a:rPr>
              <a:t>i</a:t>
            </a:r>
            <a:r>
              <a:rPr lang="en-IE" sz="2000" b="1" dirty="0">
                <a:solidFill>
                  <a:srgbClr val="7030A0"/>
                </a:solidFill>
                <a:ea typeface="Arial Unicode MS" panose="020B0604020202020204" pitchFamily="34" charset="-128"/>
                <a:cs typeface="Arial Unicode MS" panose="020B0604020202020204" pitchFamily="34" charset="-128"/>
              </a:rPr>
              <a:t>&lt;N; </a:t>
            </a:r>
            <a:r>
              <a:rPr lang="en-IE" sz="2000" b="1" dirty="0" err="1">
                <a:solidFill>
                  <a:srgbClr val="7030A0"/>
                </a:solidFill>
                <a:ea typeface="Arial Unicode MS" panose="020B0604020202020204" pitchFamily="34" charset="-128"/>
                <a:cs typeface="Arial Unicode MS" panose="020B0604020202020204" pitchFamily="34" charset="-128"/>
              </a:rPr>
              <a:t>i</a:t>
            </a:r>
            <a:r>
              <a:rPr lang="en-IE" sz="2000" b="1" dirty="0">
                <a:solidFill>
                  <a:srgbClr val="7030A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7030A0"/>
                </a:solidFill>
                <a:ea typeface="Arial Unicode MS" panose="020B0604020202020204" pitchFamily="34" charset="-128"/>
                <a:cs typeface="Arial Unicode MS" panose="020B0604020202020204" pitchFamily="34" charset="-128"/>
              </a:rPr>
              <a:t>        total += a[N-i-1][</a:t>
            </a:r>
            <a:r>
              <a:rPr lang="en-IE" sz="2000" b="1" dirty="0" err="1">
                <a:solidFill>
                  <a:srgbClr val="7030A0"/>
                </a:solidFill>
                <a:ea typeface="Arial Unicode MS" panose="020B0604020202020204" pitchFamily="34" charset="-128"/>
                <a:cs typeface="Arial Unicode MS" panose="020B0604020202020204" pitchFamily="34" charset="-128"/>
              </a:rPr>
              <a:t>i</a:t>
            </a:r>
            <a:r>
              <a:rPr lang="en-IE" sz="2000" b="1" dirty="0">
                <a:solidFill>
                  <a:srgbClr val="7030A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000" b="1" dirty="0">
                <a:solidFill>
                  <a:srgbClr val="7030A0"/>
                </a:solidFill>
                <a:ea typeface="Arial Unicode MS" panose="020B0604020202020204" pitchFamily="34" charset="-128"/>
                <a:cs typeface="Arial Unicode MS" panose="020B0604020202020204" pitchFamily="34" charset="-128"/>
              </a:rPr>
              <a:t>    Results[2*N+1] = total</a:t>
            </a:r>
            <a:r>
              <a:rPr lang="en-IE" sz="2000" b="1" dirty="0" smtClean="0">
                <a:solidFill>
                  <a:srgbClr val="7030A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IE" sz="2000" b="1" dirty="0">
              <a:solidFill>
                <a:srgbClr val="7030A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IE" sz="2000" dirty="0">
              <a:solidFill>
                <a:srgbClr val="000000"/>
              </a:solidFill>
              <a:ea typeface="Arial Unicode MS" panose="020B0604020202020204" pitchFamily="34" charset="-128"/>
              <a:cs typeface="Arial Unicode MS" panose="020B0604020202020204" pitchFamily="34" charset="-128"/>
            </a:endParaRPr>
          </a:p>
        </p:txBody>
      </p:sp>
      <p:pic>
        <p:nvPicPr>
          <p:cNvPr id="7" name="Εικόνα 1" descr="Εικόνα που δείχνει την σειρά, με την οποία το πρόγραμμα σαρώνει τον πίνακα, προκειμένου να διαβάσει τα στοιχεία που βρίσκονται στις δύο διαγωνίους του πίνακα. Στην κύρια διαγώνιο, πρώτα διαβάζει το στοιχείο, της πρώτης γραμμής της πρώτης στήλης, μετά διαβάζει, το στοιχείο της δεύτερης γραμμής της δεύτερης στήλης, και ούτω καθεξής. Στην δευτερεύουσα διαγώνιο, πρώτα διαβάζει το στοιχείο, της πρώτης γραμμής της τελευταίας στήλης, μετά διαβάζει, το στοιχείο της δεύτερης γραμμής της πρότελευταίας στήλης, και ούτω καθεξής."/>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283968" y="3501008"/>
            <a:ext cx="4038600" cy="2171105"/>
          </a:xfrm>
        </p:spPr>
      </p:pic>
      <p:sp>
        <p:nvSpPr>
          <p:cNvPr id="5"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25</a:t>
            </a:fld>
            <a:endParaRPr lang="el-GR" sz="1400" dirty="0">
              <a:solidFill>
                <a:schemeClr val="tx1"/>
              </a:solidFill>
            </a:endParaRPr>
          </a:p>
        </p:txBody>
      </p:sp>
    </p:spTree>
    <p:extLst>
      <p:ext uri="{BB962C8B-B14F-4D97-AF65-F5344CB8AC3E}">
        <p14:creationId xmlns:p14="http://schemas.microsoft.com/office/powerpoint/2010/main" val="12410840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Μαγικά </a:t>
            </a:r>
            <a:r>
              <a:rPr lang="el-GR" b="1" dirty="0" smtClean="0"/>
              <a:t>τετράγωνα</a:t>
            </a:r>
            <a:r>
              <a:rPr lang="en-IE" b="1" dirty="0" smtClean="0"/>
              <a:t> </a:t>
            </a:r>
            <a:r>
              <a:rPr lang="en-IE" b="1" dirty="0"/>
              <a:t>(</a:t>
            </a:r>
            <a:r>
              <a:rPr lang="el-GR" b="1" dirty="0"/>
              <a:t>σύγκριση αθροισμάτων</a:t>
            </a:r>
            <a:r>
              <a:rPr lang="en-IE" b="1" dirty="0"/>
              <a:t>)</a:t>
            </a:r>
            <a:endParaRPr lang="el-GR" b="1" dirty="0"/>
          </a:p>
        </p:txBody>
      </p:sp>
      <p:sp>
        <p:nvSpPr>
          <p:cNvPr id="3" name="Θέση περιεχομένου 1" descr="Τμήμα προγράμματος:  print f, \ n, \ n. Enter, for, i = 0, ερωτηματικό,  i μικρότερο του 2 * N, + 2, -1, ερωτηματικό, i + +, άγκιστρο. Enter, if, Results, αγκύλη i, κλείσιμο αγκύλης, ! =  Results, αγκύλη i + 1, κλείσιμο αγκύλης. Enter, flag = 1. Enter, print f, % 5 d, κόμμα Results, αγκύλη i, κλείσιμο αγκύλης. Enter, κλείσιμο αγκίστρου. Enter, print f, % 5 d, κόμμα Results, αγκύλη i, κλείσιμο αγκύλης. Enter, if, flag = = 0. Enter, print f, \ n, μαγικό τετράγωνο, \ n. Enter,  else. Enter,  print f, \ n, δεν είναι μαγικό τετράγωνο, \ n. Enter, return 0. Enter, κλείσιμο αγκίστρου."/>
          <p:cNvSpPr>
            <a:spLocks noGrp="1"/>
          </p:cNvSpPr>
          <p:nvPr>
            <p:ph idx="1"/>
            <p:custDataLst>
              <p:tags r:id="rId2"/>
            </p:custDataLst>
          </p:nvPr>
        </p:nvSpPr>
        <p:spPr/>
        <p:txBody>
          <a:bodyPr>
            <a:no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for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=0;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&lt;2*N+2-1;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if (Results[</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 != Results[i+1])</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flag = 1;</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printf</a:t>
            </a:r>
            <a:r>
              <a:rPr lang="en-US" sz="2000" b="1" dirty="0" smtClean="0">
                <a:solidFill>
                  <a:srgbClr val="C00000"/>
                </a:solidFill>
                <a:ea typeface="Arial Unicode MS" panose="020B0604020202020204" pitchFamily="34" charset="-128"/>
                <a:cs typeface="Arial Unicode MS" panose="020B0604020202020204" pitchFamily="34" charset="-128"/>
              </a:rPr>
              <a:t>("%5d", Results[</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7030A0"/>
                </a:solidFill>
                <a:ea typeface="Arial Unicode MS" panose="020B0604020202020204" pitchFamily="34" charset="-128"/>
                <a:cs typeface="Arial Unicode MS" panose="020B0604020202020204" pitchFamily="34" charset="-128"/>
              </a:rPr>
              <a:t>    </a:t>
            </a:r>
            <a:r>
              <a:rPr lang="en-US" sz="2000" b="1" dirty="0" err="1" smtClean="0">
                <a:solidFill>
                  <a:srgbClr val="7030A0"/>
                </a:solidFill>
                <a:ea typeface="Arial Unicode MS" panose="020B0604020202020204" pitchFamily="34" charset="-128"/>
                <a:cs typeface="Arial Unicode MS" panose="020B0604020202020204" pitchFamily="34" charset="-128"/>
              </a:rPr>
              <a:t>printf</a:t>
            </a:r>
            <a:r>
              <a:rPr lang="en-US" sz="2000" b="1" dirty="0" smtClean="0">
                <a:solidFill>
                  <a:srgbClr val="7030A0"/>
                </a:solidFill>
                <a:ea typeface="Arial Unicode MS" panose="020B0604020202020204" pitchFamily="34" charset="-128"/>
                <a:cs typeface="Arial Unicode MS" panose="020B0604020202020204" pitchFamily="34" charset="-128"/>
              </a:rPr>
              <a:t>("%5d", Results[</a:t>
            </a:r>
            <a:r>
              <a:rPr lang="en-US" sz="2000" b="1" dirty="0" err="1" smtClean="0">
                <a:solidFill>
                  <a:srgbClr val="7030A0"/>
                </a:solidFill>
                <a:ea typeface="Arial Unicode MS" panose="020B0604020202020204" pitchFamily="34" charset="-128"/>
                <a:cs typeface="Arial Unicode MS" panose="020B0604020202020204" pitchFamily="34" charset="-128"/>
              </a:rPr>
              <a:t>i</a:t>
            </a:r>
            <a:r>
              <a:rPr lang="en-US" sz="2000" b="1" dirty="0" smtClean="0">
                <a:solidFill>
                  <a:srgbClr val="7030A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if (flag == 0)</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r>
              <a:rPr lang="en-US" sz="2000" b="1" dirty="0" err="1" smtClean="0">
                <a:solidFill>
                  <a:srgbClr val="000099"/>
                </a:solidFill>
                <a:ea typeface="Arial Unicode MS" panose="020B0604020202020204" pitchFamily="34" charset="-128"/>
                <a:cs typeface="Arial Unicode MS" panose="020B0604020202020204" pitchFamily="34" charset="-128"/>
              </a:rPr>
              <a:t>printf</a:t>
            </a:r>
            <a:r>
              <a:rPr lang="en-US" sz="2000" b="1" dirty="0" smtClean="0">
                <a:solidFill>
                  <a:srgbClr val="000099"/>
                </a:solidFill>
                <a:ea typeface="Arial Unicode MS" panose="020B0604020202020204" pitchFamily="34" charset="-128"/>
                <a:cs typeface="Arial Unicode MS" panose="020B0604020202020204" pitchFamily="34" charset="-128"/>
              </a:rPr>
              <a:t>("\n\n </a:t>
            </a:r>
            <a:r>
              <a:rPr lang="el-GR" sz="2000" b="1" dirty="0" smtClean="0">
                <a:solidFill>
                  <a:srgbClr val="000099"/>
                </a:solidFill>
                <a:ea typeface="Arial Unicode MS" panose="020B0604020202020204" pitchFamily="34" charset="-128"/>
                <a:cs typeface="Arial Unicode MS" panose="020B0604020202020204" pitchFamily="34" charset="-128"/>
              </a:rPr>
              <a:t>ΜΑΓΙΚΟ ΤΕΤΡΑΓΩΝΟ!!! </a:t>
            </a:r>
            <a:r>
              <a:rPr lang="en-US" sz="2000" b="1" dirty="0" smtClean="0">
                <a:solidFill>
                  <a:srgbClr val="000099"/>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        </a:t>
            </a:r>
            <a:r>
              <a:rPr lang="en-US" sz="2000" b="1" dirty="0" err="1" smtClean="0">
                <a:solidFill>
                  <a:srgbClr val="000099"/>
                </a:solidFill>
                <a:ea typeface="Arial Unicode MS" panose="020B0604020202020204" pitchFamily="34" charset="-128"/>
                <a:cs typeface="Arial Unicode MS" panose="020B0604020202020204" pitchFamily="34" charset="-128"/>
              </a:rPr>
              <a:t>printf</a:t>
            </a:r>
            <a:r>
              <a:rPr lang="en-US" sz="2000" b="1" dirty="0" smtClean="0">
                <a:solidFill>
                  <a:srgbClr val="000099"/>
                </a:solidFill>
                <a:ea typeface="Arial Unicode MS" panose="020B0604020202020204" pitchFamily="34" charset="-128"/>
                <a:cs typeface="Arial Unicode MS" panose="020B0604020202020204" pitchFamily="34" charset="-128"/>
              </a:rPr>
              <a:t>("\n\n </a:t>
            </a:r>
            <a:r>
              <a:rPr lang="el-GR" sz="2000" b="1" dirty="0" smtClean="0">
                <a:solidFill>
                  <a:srgbClr val="000099"/>
                </a:solidFill>
                <a:ea typeface="Arial Unicode MS" panose="020B0604020202020204" pitchFamily="34" charset="-128"/>
                <a:cs typeface="Arial Unicode MS" panose="020B0604020202020204" pitchFamily="34" charset="-128"/>
              </a:rPr>
              <a:t>ΔΕΝ είναι μαγικό τετράγωνο. </a:t>
            </a:r>
            <a:r>
              <a:rPr lang="en-US" sz="2000" b="1" dirty="0" smtClean="0">
                <a:solidFill>
                  <a:srgbClr val="000099"/>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26</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9664753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496944" cy="1143000"/>
          </a:xfrm>
        </p:spPr>
        <p:txBody>
          <a:bodyPr>
            <a:normAutofit fontScale="90000"/>
          </a:bodyPr>
          <a:lstStyle/>
          <a:p>
            <a:r>
              <a:rPr lang="el-GR" b="1" dirty="0"/>
              <a:t>Γρήγορος </a:t>
            </a:r>
            <a:r>
              <a:rPr lang="el-GR" b="1" dirty="0" smtClean="0"/>
              <a:t>πίνακας </a:t>
            </a:r>
            <a:r>
              <a:rPr lang="el-GR" b="1" dirty="0"/>
              <a:t>α</a:t>
            </a:r>
            <a:r>
              <a:rPr lang="el-GR" b="1" dirty="0" smtClean="0"/>
              <a:t>ναφοράς </a:t>
            </a:r>
            <a:r>
              <a:rPr lang="el-GR" b="1" dirty="0"/>
              <a:t>σ</a:t>
            </a:r>
            <a:r>
              <a:rPr lang="el-GR" b="1" dirty="0" smtClean="0"/>
              <a:t>ύνταξης</a:t>
            </a:r>
            <a:endParaRPr lang="el-GR" b="1" dirty="0"/>
          </a:p>
        </p:txBody>
      </p:sp>
      <p:graphicFrame>
        <p:nvGraphicFramePr>
          <p:cNvPr id="5" name="Πίνακας 1" descr="Πίνακας: Πρώτη γραμμή. Ενέργεια, δήλωση πινάκων. Σύνταξη, Τύπος δεδομένων, όνομα πίνακα, αγκύλη d1, κλείσιμο αγκύλης, αγκύλη d2, κλείσιμο αγκύλης. Όπου d1, είναι το πλήθος γραμμών, και όπου d2, είναι το πλήθος στηλών. Παραδείγματα: Πρώτο παράδειγμα. Int Ages, αγκύλη 100, κλείσιμο αγκύλης. Δεύτερο παράδειγμα. Float x, αγκύλη N, κλείσιμο αγκύλης. Τρίτο παράδειγμα. Float  temperatures, αγκύλη 52, κλείσιμο αγκύλης, αγκύλη 7, κλείσιμο αγκύλης. Τέταρτο παράδειγμα. Char Name, αγκύλη 40, κλείσιμο αγκύλης. &#10;Δεύτερη γραμμή. Ενέργεια, δείκτες πινάκων. Σύνταξη, Όνομα πίνακα, αγκύλη i, κλείσιμο αγκύλης, αγκύλη j, κλείσιμο αγκύλης.&#10;Υπενθύμιση: οι δείκτες των πινάκων πρέπει να είναι ακέραιες μεταβλητές. Παραδείγματα: Πρώτο παράδειγμα. Ages, αγκύλη 6, κλείσιμο αγκύλης, = 21. Δεύτερο παράδειγμα. X, αγκύλη 2, κλείσιμο αγκύλης, = x, αγκύλη 1, κλείσιμο αγκύλης, *  2. Τρίτο παράδειγμα. Temperatures, αγκύλη 2, κλείσιμο αγκύλης, αγκύλη 5, κλείσιμο αγκύλης, =  -3. Τέταρτο παράδειγμα. Name, αγκύλη 0, κλείσιμο αγκύλης, = μονά εισαγωγικά I μονά εισαγωγικά.&#10;&#10;&#10;&#10;&#10;"/>
          <p:cNvGraphicFramePr>
            <a:graphicFrameLocks/>
          </p:cNvGraphicFramePr>
          <p:nvPr>
            <p:custDataLst>
              <p:tags r:id="rId2"/>
            </p:custDataLst>
            <p:extLst>
              <p:ext uri="{D42A27DB-BD31-4B8C-83A1-F6EECF244321}">
                <p14:modId xmlns:p14="http://schemas.microsoft.com/office/powerpoint/2010/main" val="279106305"/>
              </p:ext>
            </p:extLst>
          </p:nvPr>
        </p:nvGraphicFramePr>
        <p:xfrm>
          <a:off x="323528" y="1556792"/>
          <a:ext cx="8496175" cy="4297704"/>
        </p:xfrm>
        <a:graphic>
          <a:graphicData uri="http://schemas.openxmlformats.org/drawingml/2006/table">
            <a:tbl>
              <a:tblPr firstRow="1"/>
              <a:tblGrid>
                <a:gridCol w="1905879"/>
                <a:gridCol w="3758238"/>
                <a:gridCol w="2832058"/>
              </a:tblGrid>
              <a:tr h="41477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noProof="0" dirty="0" smtClean="0">
                          <a:ln>
                            <a:noFill/>
                          </a:ln>
                          <a:solidFill>
                            <a:schemeClr val="tx1"/>
                          </a:solidFill>
                          <a:effectLst/>
                          <a:latin typeface="+mn-lt"/>
                        </a:rPr>
                        <a:t>Ενέργεια</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noProof="0" smtClean="0">
                          <a:ln>
                            <a:noFill/>
                          </a:ln>
                          <a:solidFill>
                            <a:schemeClr val="tx1"/>
                          </a:solidFill>
                          <a:effectLst/>
                          <a:latin typeface="+mn-lt"/>
                        </a:rPr>
                        <a:t>Σύνταξη</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noProof="0" dirty="0" smtClean="0">
                          <a:ln>
                            <a:noFill/>
                          </a:ln>
                          <a:solidFill>
                            <a:schemeClr val="tx1"/>
                          </a:solidFill>
                          <a:effectLst/>
                          <a:latin typeface="+mn-lt"/>
                        </a:rPr>
                        <a:t>Παραδείγματα</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1718366">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noProof="0" dirty="0" smtClean="0">
                          <a:ln>
                            <a:noFill/>
                          </a:ln>
                          <a:solidFill>
                            <a:srgbClr val="000000"/>
                          </a:solidFill>
                          <a:effectLst/>
                          <a:latin typeface="+mn-lt"/>
                        </a:rPr>
                        <a:t>Δήλωση πινάκων</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noProof="0" dirty="0" err="1" smtClean="0">
                          <a:ln>
                            <a:noFill/>
                          </a:ln>
                          <a:solidFill>
                            <a:srgbClr val="000000"/>
                          </a:solidFill>
                          <a:effectLst/>
                          <a:latin typeface="+mn-lt"/>
                        </a:rPr>
                        <a:t>Τύπος_δεδομένων</a:t>
                      </a:r>
                      <a:r>
                        <a:rPr kumimoji="0" lang="el-GR" sz="2400" b="0" i="0" u="none" strike="noStrike" cap="none" normalizeH="0" baseline="0" noProof="0" dirty="0" smtClean="0">
                          <a:ln>
                            <a:noFill/>
                          </a:ln>
                          <a:solidFill>
                            <a:srgbClr val="000000"/>
                          </a:solidFill>
                          <a:effectLst/>
                          <a:latin typeface="+mn-lt"/>
                        </a:rPr>
                        <a:t> </a:t>
                      </a:r>
                      <a:r>
                        <a:rPr kumimoji="0" lang="el-GR" sz="2400" b="0" i="0" u="none" strike="noStrike" cap="none" normalizeH="0" baseline="0" noProof="0" dirty="0" err="1" smtClean="0">
                          <a:ln>
                            <a:noFill/>
                          </a:ln>
                          <a:solidFill>
                            <a:srgbClr val="000000"/>
                          </a:solidFill>
                          <a:effectLst/>
                          <a:latin typeface="+mn-lt"/>
                        </a:rPr>
                        <a:t>όνομα_πίνακα</a:t>
                      </a:r>
                      <a:r>
                        <a:rPr kumimoji="0" lang="el-GR" sz="2400" b="0" i="0" u="none" strike="noStrike" cap="none" normalizeH="0" baseline="0" noProof="0" dirty="0" smtClean="0">
                          <a:ln>
                            <a:noFill/>
                          </a:ln>
                          <a:solidFill>
                            <a:srgbClr val="000000"/>
                          </a:solidFill>
                          <a:effectLst/>
                          <a:latin typeface="+mn-lt"/>
                        </a:rPr>
                        <a:t>[</a:t>
                      </a:r>
                      <a:r>
                        <a:rPr kumimoji="0" lang="en-US" sz="2400" b="0" i="0" u="none" strike="noStrike" cap="none" normalizeH="0" baseline="0" noProof="0" dirty="0" smtClean="0">
                          <a:ln>
                            <a:noFill/>
                          </a:ln>
                          <a:solidFill>
                            <a:srgbClr val="000000"/>
                          </a:solidFill>
                          <a:effectLst/>
                          <a:latin typeface="+mn-lt"/>
                        </a:rPr>
                        <a:t>d1][d2]</a:t>
                      </a:r>
                      <a:r>
                        <a:rPr kumimoji="0" lang="el-GR" sz="24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noProof="0" dirty="0" smtClean="0">
                          <a:ln>
                            <a:noFill/>
                          </a:ln>
                          <a:solidFill>
                            <a:srgbClr val="000000"/>
                          </a:solidFill>
                          <a:effectLst/>
                          <a:latin typeface="+mn-lt"/>
                        </a:rPr>
                        <a:t> </a:t>
                      </a:r>
                      <a:r>
                        <a:rPr kumimoji="0" lang="en-US" sz="2400" b="0" i="0" u="none" strike="noStrike" cap="none" normalizeH="0" baseline="0" noProof="0" dirty="0" smtClean="0">
                          <a:ln>
                            <a:noFill/>
                          </a:ln>
                          <a:solidFill>
                            <a:srgbClr val="000000"/>
                          </a:solidFill>
                          <a:effectLst/>
                          <a:latin typeface="+mn-lt"/>
                        </a:rPr>
                        <a:t>d1</a:t>
                      </a:r>
                      <a:r>
                        <a:rPr kumimoji="0" lang="el-GR" sz="2400" b="0" i="0" u="none" strike="noStrike" cap="none" normalizeH="0" baseline="0" noProof="0" dirty="0" smtClean="0">
                          <a:ln>
                            <a:noFill/>
                          </a:ln>
                          <a:solidFill>
                            <a:srgbClr val="000000"/>
                          </a:solidFill>
                          <a:effectLst/>
                          <a:latin typeface="+mn-lt"/>
                        </a:rPr>
                        <a:t> </a:t>
                      </a:r>
                      <a:r>
                        <a:rPr kumimoji="0" lang="el-GR" sz="2400" b="0" i="0" u="none" strike="noStrike" cap="none" normalizeH="0" baseline="0" noProof="0" dirty="0" smtClean="0">
                          <a:ln>
                            <a:noFill/>
                          </a:ln>
                          <a:solidFill>
                            <a:srgbClr val="000000"/>
                          </a:solidFill>
                          <a:effectLst/>
                          <a:latin typeface="+mn-lt"/>
                          <a:sym typeface="Wingdings" pitchFamily="2" charset="2"/>
                        </a:rPr>
                        <a:t> πλήθος γραμμών,</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noProof="0" dirty="0" smtClean="0">
                          <a:ln>
                            <a:noFill/>
                          </a:ln>
                          <a:solidFill>
                            <a:srgbClr val="000000"/>
                          </a:solidFill>
                          <a:effectLst/>
                          <a:latin typeface="+mn-lt"/>
                          <a:sym typeface="Wingdings" pitchFamily="2" charset="2"/>
                        </a:rPr>
                        <a:t> </a:t>
                      </a:r>
                      <a:r>
                        <a:rPr kumimoji="0" lang="en-US" sz="2400" b="0" i="0" u="none" strike="noStrike" cap="none" normalizeH="0" baseline="0" noProof="0" dirty="0" smtClean="0">
                          <a:ln>
                            <a:noFill/>
                          </a:ln>
                          <a:solidFill>
                            <a:srgbClr val="000000"/>
                          </a:solidFill>
                          <a:effectLst/>
                          <a:latin typeface="+mn-lt"/>
                          <a:sym typeface="Wingdings" pitchFamily="2" charset="2"/>
                        </a:rPr>
                        <a:t>d2</a:t>
                      </a:r>
                      <a:r>
                        <a:rPr kumimoji="0" lang="el-GR" sz="2400" b="0" i="0" u="none" strike="noStrike" cap="none" normalizeH="0" baseline="0" noProof="0" dirty="0" smtClean="0">
                          <a:ln>
                            <a:noFill/>
                          </a:ln>
                          <a:solidFill>
                            <a:srgbClr val="000000"/>
                          </a:solidFill>
                          <a:effectLst/>
                          <a:latin typeface="+mn-lt"/>
                          <a:sym typeface="Wingdings" pitchFamily="2" charset="2"/>
                        </a:rPr>
                        <a:t>  πλήθος στηλών,</a:t>
                      </a:r>
                    </a:p>
                    <a:p>
                      <a:pPr marL="0" marR="0" lvl="0" indent="0" algn="l" defTabSz="914400" rtl="0" eaLnBrk="1" fontAlgn="base" latinLnBrk="0" hangingPunct="1">
                        <a:lnSpc>
                          <a:spcPct val="100000"/>
                        </a:lnSpc>
                        <a:spcBef>
                          <a:spcPct val="0"/>
                        </a:spcBef>
                        <a:spcAft>
                          <a:spcPct val="0"/>
                        </a:spcAft>
                        <a:buClrTx/>
                        <a:buSzTx/>
                        <a:buFontTx/>
                        <a:buNone/>
                        <a:tabLst/>
                      </a:pPr>
                      <a:r>
                        <a:rPr kumimoji="0" lang="en-IE" sz="2400" b="0" i="0" u="none" strike="noStrike" cap="none" normalizeH="0" baseline="0" dirty="0" smtClean="0">
                          <a:ln>
                            <a:noFill/>
                          </a:ln>
                          <a:solidFill>
                            <a:srgbClr val="000000"/>
                          </a:solidFill>
                          <a:effectLst/>
                          <a:latin typeface="+mn-lt"/>
                          <a:sym typeface="Wingdings" pitchFamily="2" charset="2"/>
                        </a:rPr>
                        <a:t> ...............</a:t>
                      </a:r>
                      <a:endParaRPr kumimoji="0" lang="en-IE" sz="2400" b="0" i="0" u="none" strike="noStrike" cap="none" normalizeH="0" baseline="0" dirty="0" smtClean="0">
                        <a:ln>
                          <a:noFill/>
                        </a:ln>
                        <a:solidFill>
                          <a:srgbClr val="000000"/>
                        </a:solidFill>
                        <a:effectLst/>
                        <a:latin typeface="+mn-lt"/>
                      </a:endParaRP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mn-lt"/>
                        </a:rPr>
                        <a:t> </a:t>
                      </a:r>
                      <a:r>
                        <a:rPr kumimoji="0" lang="en-US" sz="2400" b="0" i="0" u="none" strike="noStrike" cap="none" normalizeH="0" baseline="0" noProof="0" dirty="0" err="1" smtClean="0">
                          <a:ln>
                            <a:noFill/>
                          </a:ln>
                          <a:solidFill>
                            <a:srgbClr val="000000"/>
                          </a:solidFill>
                          <a:effectLst/>
                          <a:latin typeface="+mn-lt"/>
                        </a:rPr>
                        <a:t>int</a:t>
                      </a:r>
                      <a:r>
                        <a:rPr kumimoji="0" lang="en-US" sz="2400" b="0" i="0" u="none" strike="noStrike" cap="none" normalizeH="0" baseline="0" noProof="0" dirty="0" smtClean="0">
                          <a:ln>
                            <a:noFill/>
                          </a:ln>
                          <a:solidFill>
                            <a:srgbClr val="000000"/>
                          </a:solidFill>
                          <a:effectLst/>
                          <a:latin typeface="+mn-lt"/>
                        </a:rPr>
                        <a:t> Ages[100];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mn-lt"/>
                        </a:rPr>
                        <a:t> float x[N];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mn-lt"/>
                        </a:rPr>
                        <a:t> float temperatures[52][7];</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mn-lt"/>
                        </a:rPr>
                        <a:t> char Name[40];</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1392470">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noProof="0" dirty="0" smtClean="0">
                          <a:ln>
                            <a:noFill/>
                          </a:ln>
                          <a:solidFill>
                            <a:srgbClr val="000000"/>
                          </a:solidFill>
                          <a:effectLst/>
                          <a:latin typeface="+mn-lt"/>
                        </a:rPr>
                        <a:t>Δείκτες πινάκων </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noProof="0" dirty="0" err="1" smtClean="0">
                          <a:ln>
                            <a:noFill/>
                          </a:ln>
                          <a:solidFill>
                            <a:srgbClr val="000000"/>
                          </a:solidFill>
                          <a:effectLst/>
                          <a:latin typeface="+mn-lt"/>
                        </a:rPr>
                        <a:t>Όνομα_πίνακα[i][j</a:t>
                      </a:r>
                      <a:r>
                        <a:rPr kumimoji="0" lang="el-GR" sz="24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noProof="0" dirty="0" smtClean="0">
                          <a:ln>
                            <a:noFill/>
                          </a:ln>
                          <a:solidFill>
                            <a:srgbClr val="000000"/>
                          </a:solidFill>
                          <a:effectLst/>
                          <a:latin typeface="+mn-lt"/>
                        </a:rPr>
                        <a:t>Υπενθύμιση</a:t>
                      </a:r>
                      <a:r>
                        <a:rPr kumimoji="0" lang="el-GR" sz="2400" b="0" i="0" u="none" strike="noStrike" cap="none" normalizeH="0" baseline="0" noProof="0" dirty="0" smtClean="0">
                          <a:ln>
                            <a:noFill/>
                          </a:ln>
                          <a:solidFill>
                            <a:srgbClr val="000000"/>
                          </a:solidFill>
                          <a:effectLst/>
                          <a:latin typeface="+mn-lt"/>
                        </a:rPr>
                        <a:t>: οι δείκτες των πινάκων ΠΡΈΠΕΙ να είναι ακέραιες μεταβλητές!</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mn-lt"/>
                        </a:rPr>
                        <a:t>Ages[6] = 21;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mn-lt"/>
                        </a:rPr>
                        <a:t>x[2] = x[1]*2;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mn-lt"/>
                        </a:rPr>
                        <a:t>temperatures[2][5]  = -3;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mn-lt"/>
                        </a:rPr>
                        <a:t>Name[0] = ‘I’</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bl>
          </a:graphicData>
        </a:graphic>
      </p:graphicFrame>
      <p:sp>
        <p:nvSpPr>
          <p:cNvPr id="3"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27</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848376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έκτης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054316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117885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buNone/>
            </a:pPr>
            <a:r>
              <a:rPr lang="el-GR" dirty="0" smtClean="0"/>
              <a:t>Ο αναγνώστης να μπορεί να: </a:t>
            </a:r>
          </a:p>
          <a:p>
            <a:pPr marL="0" indent="0" eaLnBrk="1" hangingPunct="1">
              <a:buNone/>
            </a:pPr>
            <a:r>
              <a:rPr lang="el-GR" dirty="0" smtClean="0"/>
              <a:t>1) διαχειρίζεται πίνακες δύο διαστάσεων.</a:t>
            </a:r>
          </a:p>
          <a:p>
            <a:pPr marL="0" indent="0" eaLnBrk="1" hangingPunct="1">
              <a:buNone/>
            </a:pPr>
            <a:r>
              <a:rPr lang="el-GR" dirty="0" smtClean="0"/>
              <a:t>2) διαχειρίζεται ειδικές κατηγορίες πινάκων,  </a:t>
            </a:r>
          </a:p>
          <a:p>
            <a:pPr marL="0" indent="0" eaLnBrk="1" hangingPunct="1">
              <a:buNone/>
            </a:pPr>
            <a:r>
              <a:rPr lang="el-GR" dirty="0"/>
              <a:t> </a:t>
            </a:r>
            <a:r>
              <a:rPr lang="el-GR" dirty="0" smtClean="0"/>
              <a:t>   όπως συμμετρικούς, τριγωνικούς πίνακες.</a:t>
            </a:r>
          </a:p>
          <a:p>
            <a:pPr marL="0" indent="0" eaLnBrk="1" hangingPunct="1">
              <a:buNone/>
            </a:pPr>
            <a:r>
              <a:rPr lang="el-GR" dirty="0" smtClean="0"/>
              <a:t>3) δημιουργεί σύνθετα προγράμματα όπου θα  </a:t>
            </a:r>
          </a:p>
          <a:p>
            <a:pPr marL="0" indent="0" eaLnBrk="1" hangingPunct="1">
              <a:buNone/>
            </a:pPr>
            <a:r>
              <a:rPr lang="el-GR" dirty="0"/>
              <a:t> </a:t>
            </a:r>
            <a:r>
              <a:rPr lang="el-GR" dirty="0" smtClean="0"/>
              <a:t>   χρησιμοποιεί πίνακες.</a:t>
            </a:r>
          </a:p>
        </p:txBody>
      </p:sp>
      <p:sp>
        <p:nvSpPr>
          <p:cNvPr id="2" name="Θέση υποσέλιδου 1" descr="."/>
          <p:cNvSpPr>
            <a:spLocks noGrp="1"/>
          </p:cNvSpPr>
          <p:nvPr>
            <p:ph type="ftr" sz="quarter" idx="11"/>
          </p:nvPr>
        </p:nvSpPr>
        <p:spPr/>
        <p:txBody>
          <a:bodyPr/>
          <a:lstStyle/>
          <a:p>
            <a:pPr>
              <a:defRPr/>
            </a:pPr>
            <a:r>
              <a:rPr lang="el-GR" sz="1400" smtClean="0">
                <a:solidFill>
                  <a:prstClr val="black"/>
                </a:solidFill>
              </a:rPr>
              <a:t>Δισδιάστατοι Πίνακες</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2574556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13" name="Θέση περιεχομένου 1">
            <a:hlinkClick r:id="rId3" action="ppaction://hlinksldjump" tooltip="Μετάβαση στη Διαφάνεια 6"/>
          </p:cNvPr>
          <p:cNvSpPr txBox="1"/>
          <p:nvPr/>
        </p:nvSpPr>
        <p:spPr>
          <a:xfrm>
            <a:off x="809255" y="1654141"/>
            <a:ext cx="7435155" cy="523220"/>
          </a:xfrm>
          <a:prstGeom prst="rect">
            <a:avLst/>
          </a:prstGeom>
          <a:noFill/>
        </p:spPr>
        <p:txBody>
          <a:bodyPr wrap="square" rtlCol="0">
            <a:spAutoFit/>
          </a:bodyPr>
          <a:lstStyle/>
          <a:p>
            <a:pPr lvl="0"/>
            <a:r>
              <a:rPr lang="el-GR" sz="2800" i="1" dirty="0">
                <a:solidFill>
                  <a:srgbClr val="0070C0"/>
                </a:solidFill>
              </a:rPr>
              <a:t>1) </a:t>
            </a:r>
            <a:r>
              <a:rPr lang="el-GR" sz="2800" i="1" kern="0" dirty="0">
                <a:solidFill>
                  <a:srgbClr val="0070C0"/>
                </a:solidFill>
              </a:rPr>
              <a:t>Πίνακες δύο διαστάσεων</a:t>
            </a:r>
            <a:endParaRPr lang="el-GR" sz="1400" i="1" dirty="0">
              <a:solidFill>
                <a:srgbClr val="0070C0"/>
              </a:solidFill>
            </a:endParaRPr>
          </a:p>
        </p:txBody>
      </p:sp>
      <p:sp>
        <p:nvSpPr>
          <p:cNvPr id="9" name="Θέση περιεχομένου 2">
            <a:hlinkClick r:id="rId4" action="ppaction://hlinksldjump" tooltip="Μετάβαση στη Διαφάνεια 10"/>
          </p:cNvPr>
          <p:cNvSpPr txBox="1"/>
          <p:nvPr/>
        </p:nvSpPr>
        <p:spPr>
          <a:xfrm>
            <a:off x="809264" y="2438971"/>
            <a:ext cx="7435155" cy="523220"/>
          </a:xfrm>
          <a:prstGeom prst="rect">
            <a:avLst/>
          </a:prstGeom>
          <a:noFill/>
        </p:spPr>
        <p:txBody>
          <a:bodyPr wrap="square" rtlCol="0">
            <a:spAutoFit/>
          </a:bodyPr>
          <a:lstStyle/>
          <a:p>
            <a:r>
              <a:rPr lang="el-GR" sz="2800" i="1" dirty="0" smtClean="0">
                <a:solidFill>
                  <a:srgbClr val="0070C0"/>
                </a:solidFill>
              </a:rPr>
              <a:t>2) Πίνακες και ο βρόγχος του </a:t>
            </a:r>
            <a:r>
              <a:rPr lang="en-US" sz="2800" i="1" dirty="0" smtClean="0">
                <a:solidFill>
                  <a:srgbClr val="0070C0"/>
                </a:solidFill>
              </a:rPr>
              <a:t>for</a:t>
            </a:r>
            <a:endParaRPr lang="en-US" sz="2800" i="1" dirty="0">
              <a:solidFill>
                <a:srgbClr val="0070C0"/>
              </a:solidFill>
            </a:endParaRPr>
          </a:p>
        </p:txBody>
      </p:sp>
      <p:sp>
        <p:nvSpPr>
          <p:cNvPr id="10" name="Θέση περιεχομένου 3">
            <a:hlinkClick r:id="rId5" action="ppaction://hlinksldjump" tooltip="Μετάβαση στη Διαφάνεια 18"/>
          </p:cNvPr>
          <p:cNvSpPr txBox="1"/>
          <p:nvPr/>
        </p:nvSpPr>
        <p:spPr>
          <a:xfrm>
            <a:off x="809264" y="3232376"/>
            <a:ext cx="7435153" cy="523220"/>
          </a:xfrm>
          <a:prstGeom prst="rect">
            <a:avLst/>
          </a:prstGeom>
          <a:noFill/>
        </p:spPr>
        <p:txBody>
          <a:bodyPr wrap="square" rtlCol="0">
            <a:spAutoFit/>
          </a:bodyPr>
          <a:lstStyle/>
          <a:p>
            <a:r>
              <a:rPr lang="el-GR" sz="2800" i="1" dirty="0" smtClean="0">
                <a:solidFill>
                  <a:srgbClr val="0070C0"/>
                </a:solidFill>
              </a:rPr>
              <a:t>3) Άσκηση με διαγώνιο</a:t>
            </a:r>
            <a:endParaRPr lang="el-GR" sz="3200" i="1" dirty="0">
              <a:solidFill>
                <a:srgbClr val="0070C0"/>
              </a:solidFill>
            </a:endParaRPr>
          </a:p>
        </p:txBody>
      </p:sp>
      <p:sp>
        <p:nvSpPr>
          <p:cNvPr id="11" name="Θέση περιεχομένου 4">
            <a:hlinkClick r:id="rId6" action="ppaction://hlinksldjump" tooltip="Μετάβαση στη Διαφάνεια 20"/>
          </p:cNvPr>
          <p:cNvSpPr txBox="1"/>
          <p:nvPr/>
        </p:nvSpPr>
        <p:spPr>
          <a:xfrm>
            <a:off x="809264" y="4077072"/>
            <a:ext cx="7615164" cy="523220"/>
          </a:xfrm>
          <a:prstGeom prst="rect">
            <a:avLst/>
          </a:prstGeom>
          <a:noFill/>
        </p:spPr>
        <p:txBody>
          <a:bodyPr wrap="square" rtlCol="0">
            <a:spAutoFit/>
          </a:bodyPr>
          <a:lstStyle/>
          <a:p>
            <a:r>
              <a:rPr lang="el-GR" sz="2800" i="1" dirty="0" smtClean="0">
                <a:solidFill>
                  <a:srgbClr val="0070C0"/>
                </a:solidFill>
              </a:rPr>
              <a:t>4) Μαγικό τετράγωνο</a:t>
            </a:r>
            <a:endParaRPr lang="el-GR" sz="2800" i="1" dirty="0">
              <a:solidFill>
                <a:srgbClr val="0070C0"/>
              </a:solidFill>
            </a:endParaRPr>
          </a:p>
        </p:txBody>
      </p:sp>
      <p:sp>
        <p:nvSpPr>
          <p:cNvPr id="15" name="Θέση περιεχομένου 5">
            <a:hlinkClick r:id="rId7" action="ppaction://hlinksldjump" tooltip="Μετάβαση στη Διαφάνεια 27"/>
          </p:cNvPr>
          <p:cNvSpPr txBox="1"/>
          <p:nvPr/>
        </p:nvSpPr>
        <p:spPr>
          <a:xfrm>
            <a:off x="809255" y="4869160"/>
            <a:ext cx="7795193" cy="523220"/>
          </a:xfrm>
          <a:prstGeom prst="rect">
            <a:avLst/>
          </a:prstGeom>
          <a:noFill/>
        </p:spPr>
        <p:txBody>
          <a:bodyPr wrap="square" rtlCol="0">
            <a:spAutoFit/>
          </a:bodyPr>
          <a:lstStyle/>
          <a:p>
            <a:pPr lvl="0"/>
            <a:r>
              <a:rPr lang="el-GR" sz="2800" i="1" dirty="0">
                <a:solidFill>
                  <a:srgbClr val="0070C0"/>
                </a:solidFill>
              </a:rPr>
              <a:t>5) Πίνακας αναφορά σύνταξης</a:t>
            </a:r>
            <a:endParaRPr lang="en-US" sz="2800" i="1" dirty="0">
              <a:solidFill>
                <a:srgbClr val="0070C0"/>
              </a:solidFill>
            </a:endParaRPr>
          </a:p>
        </p:txBody>
      </p:sp>
      <p:sp>
        <p:nvSpPr>
          <p:cNvPr id="3" name="Θέση υποσέλιδου 1" descr="."/>
          <p:cNvSpPr>
            <a:spLocks noGrp="1"/>
          </p:cNvSpPr>
          <p:nvPr>
            <p:ph type="ftr" sz="quarter" idx="11"/>
          </p:nvPr>
        </p:nvSpPr>
        <p:spPr/>
        <p:txBody>
          <a:bodyPr/>
          <a:lstStyle/>
          <a:p>
            <a:pPr>
              <a:defRPr/>
            </a:pPr>
            <a:r>
              <a:rPr lang="el-GR" sz="1400" smtClean="0">
                <a:solidFill>
                  <a:prstClr val="black"/>
                </a:solidFill>
              </a:rPr>
              <a:t>Δισδιάστατοι Πίνακες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4252907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Πολυδιάστατοι </a:t>
            </a:r>
            <a:r>
              <a:rPr lang="el-GR" b="1" dirty="0" smtClean="0"/>
              <a:t>πίνακες</a:t>
            </a:r>
            <a:endParaRPr lang="el-GR" b="1" dirty="0"/>
          </a:p>
        </p:txBody>
      </p:sp>
      <p:sp>
        <p:nvSpPr>
          <p:cNvPr id="3" name="Θέση περιεχομένου 1"/>
          <p:cNvSpPr>
            <a:spLocks noGrp="1"/>
          </p:cNvSpPr>
          <p:nvPr>
            <p:ph sz="half"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Ένας πίνακας μπορεί να είναι 2 </a:t>
            </a:r>
            <a:r>
              <a:rPr lang="el-GR" kern="0" dirty="0" smtClean="0">
                <a:solidFill>
                  <a:srgbClr val="000000"/>
                </a:solidFill>
              </a:rPr>
              <a:t>διαστάσεων, </a:t>
            </a:r>
            <a:r>
              <a:rPr lang="el-GR" kern="0" dirty="0">
                <a:solidFill>
                  <a:srgbClr val="000000"/>
                </a:solidFill>
              </a:rPr>
              <a:t>αλλά και παραπάνω</a:t>
            </a:r>
            <a:r>
              <a:rPr lang="en-IE"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Ένας πίνακας δύο </a:t>
            </a:r>
            <a:r>
              <a:rPr lang="el-GR" kern="0" dirty="0" smtClean="0">
                <a:solidFill>
                  <a:srgbClr val="000000"/>
                </a:solidFill>
              </a:rPr>
              <a:t>διαστάσεων, </a:t>
            </a:r>
            <a:r>
              <a:rPr lang="el-GR" kern="0" dirty="0">
                <a:solidFill>
                  <a:srgbClr val="000000"/>
                </a:solidFill>
              </a:rPr>
              <a:t>είναι η επανάληψη ενός πίνακα μίας διάστασης</a:t>
            </a:r>
            <a:r>
              <a:rPr lang="en-IE" kern="0" dirty="0">
                <a:solidFill>
                  <a:srgbClr val="000000"/>
                </a:solidFill>
              </a:rPr>
              <a:t>, </a:t>
            </a:r>
            <a:r>
              <a:rPr lang="el-GR" kern="0" dirty="0" smtClean="0">
                <a:solidFill>
                  <a:srgbClr val="000000"/>
                </a:solidFill>
              </a:rPr>
              <a:t>και ούτω καθεξής.</a:t>
            </a:r>
            <a:endParaRPr lang="en-IE" kern="0" dirty="0">
              <a:solidFill>
                <a:srgbClr val="000000"/>
              </a:solidFill>
            </a:endParaRPr>
          </a:p>
          <a:p>
            <a:endParaRPr lang="el-GR" dirty="0"/>
          </a:p>
        </p:txBody>
      </p:sp>
      <p:sp>
        <p:nvSpPr>
          <p:cNvPr id="11" name="Θέση περιεχομένου 2" descr="Επεξήγηση κειμένου: Πίνακας A, 4 επι 3. Σημαίνει πίνακας με τέσσερις γραμμές και τρείς στήλες."/>
          <p:cNvSpPr txBox="1">
            <a:spLocks noChangeArrowheads="1"/>
          </p:cNvSpPr>
          <p:nvPr/>
        </p:nvSpPr>
        <p:spPr bwMode="auto">
          <a:xfrm>
            <a:off x="4788024" y="1700808"/>
            <a:ext cx="396044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l-GR" sz="2800" b="1" dirty="0" smtClean="0">
                <a:solidFill>
                  <a:srgbClr val="000099"/>
                </a:solidFill>
              </a:rPr>
              <a:t>Α</a:t>
            </a:r>
            <a:r>
              <a:rPr lang="en-IE" sz="2800" b="1" baseline="-25000" dirty="0" smtClean="0">
                <a:solidFill>
                  <a:srgbClr val="000099"/>
                </a:solidFill>
              </a:rPr>
              <a:t>4x3</a:t>
            </a:r>
            <a:r>
              <a:rPr lang="el-GR" sz="2800" b="1" baseline="-25000" dirty="0" smtClean="0">
                <a:solidFill>
                  <a:srgbClr val="000099"/>
                </a:solidFill>
              </a:rPr>
              <a:t> </a:t>
            </a:r>
            <a:r>
              <a:rPr lang="en-IE" sz="2800" b="1" dirty="0" smtClean="0">
                <a:solidFill>
                  <a:srgbClr val="000099"/>
                </a:solidFill>
              </a:rPr>
              <a:t>:</a:t>
            </a:r>
            <a:r>
              <a:rPr lang="el-GR" sz="2800" b="1" dirty="0" smtClean="0">
                <a:solidFill>
                  <a:srgbClr val="000099"/>
                </a:solidFill>
              </a:rPr>
              <a:t> </a:t>
            </a:r>
            <a:r>
              <a:rPr lang="en-IE" sz="2800" b="1" dirty="0" smtClean="0">
                <a:solidFill>
                  <a:srgbClr val="000099"/>
                </a:solidFill>
              </a:rPr>
              <a:t>4 </a:t>
            </a:r>
            <a:r>
              <a:rPr lang="el-GR" sz="2800" b="1" dirty="0" smtClean="0">
                <a:solidFill>
                  <a:srgbClr val="000099"/>
                </a:solidFill>
              </a:rPr>
              <a:t>γραμμές, </a:t>
            </a:r>
            <a:r>
              <a:rPr lang="en-IE" sz="2800" b="1" dirty="0" smtClean="0">
                <a:solidFill>
                  <a:srgbClr val="000099"/>
                </a:solidFill>
              </a:rPr>
              <a:t>3</a:t>
            </a:r>
            <a:r>
              <a:rPr lang="el-GR" sz="2800" b="1" dirty="0" smtClean="0">
                <a:solidFill>
                  <a:srgbClr val="000099"/>
                </a:solidFill>
              </a:rPr>
              <a:t> στήλες</a:t>
            </a:r>
            <a:endParaRPr lang="en-IE" sz="2800" b="1" dirty="0">
              <a:solidFill>
                <a:srgbClr val="000099"/>
              </a:solidFill>
            </a:endParaRPr>
          </a:p>
        </p:txBody>
      </p:sp>
      <p:pic>
        <p:nvPicPr>
          <p:cNvPr id="1026" name="Εικόνα 1" descr="Εικόνα που απεικονίζει έναν πίνακα ακεραίων με τέσσερις γραμμές και τρείς στήλες."/>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044652" y="2636912"/>
            <a:ext cx="3723810" cy="24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449550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latin typeface="+mn-lt"/>
              </a:rPr>
              <a:t>Πίνακες δύο διαστάσεων</a:t>
            </a:r>
            <a:r>
              <a:rPr lang="en-US" b="1" dirty="0" smtClean="0">
                <a:latin typeface="+mn-lt"/>
              </a:rPr>
              <a:t> (2-d)</a:t>
            </a:r>
            <a:endParaRPr lang="el-GR" b="1" dirty="0">
              <a:latin typeface="+mn-lt"/>
            </a:endParaRPr>
          </a:p>
        </p:txBody>
      </p:sp>
      <p:pic>
        <p:nvPicPr>
          <p:cNvPr id="6" name="Εικόνα 1" descr="Εικόνα, με πίνακα ακεραίων A, τριών γραμμών και 10 στηλών. Ένας άλλος πίνακας, δείχνει τους δείκτες του πίνακα A. Πιο αναλυτικά, στην πρώτη γραμμή, οι δείκτες για το πρώτο στοιχείο είναι, 0 και 0. Οι δείκτες για το δεύτερο στοιχείο είναι, 0 και 1. Οι δείκτες για το τρίτο στοιχείο είναι, 0 και 2, και ούτω καθεξής, έως,  0 και 9. Στην δεύτερη γραμμή, οι δείκτες για το πρώτο στοιχείο είναι, 1 και 0. Για το δεύτερο στοιχείο είναι, 1 και 1. Για το τρίτο, 1 και 2, και ούτω καθεξής, έως, 1 και 9. Στην τρίτη γραμμή, οι δείκτες για το πρώτο στοιχείο είναι, 2 και 0. Για το δεύτερο, 2 και 1, και ούτω καθεξής, έως, 2 και 9. Στην εικόνα φαίνεται επίσης, η χρήση των δεικτών, στα στοιχεία του πίνακα A. Πιο αναλυτικά, για να αναφερθούμε  στο στοιχείο της πρώτης γραμμής, της πρώτης στήλης του πίνακα, που έχει την τιμή 17, γράφουμε: A, αγκύλη 0, κλείσιμο αγκύλης, αγκύλη 0, κλείσιμο αγκύλης.  Για να αναφερθούμε στο  στοιχείο της δεύτερης γραμμής, της πρώτης στήλης του πίνακα, που έχει την  τιμή 27, γράφουμε: A, αγκύλη 1, κλείσιμο αγκύλης, αγκύλη 0, κλείσιμο αγκύλης. Για να αναφερθούμε στο  στοιχείο της τρίτης γραμμής,  της δέκατης στήλης του πίνακα, που έχει την τιμή 36, γράφουμε: A, αγκύλη 2, κλείσιμο αγκύλης, αγκύλη 9, κλείσιμο αγκύλης."/>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1844824"/>
            <a:ext cx="8021673" cy="3383001"/>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137333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Χρησιμοποιώντας</a:t>
            </a:r>
            <a:r>
              <a:rPr lang="en-US" b="1" dirty="0" smtClean="0"/>
              <a:t> </a:t>
            </a:r>
            <a:r>
              <a:rPr lang="el-GR" b="1" dirty="0"/>
              <a:t>π</a:t>
            </a:r>
            <a:r>
              <a:rPr lang="el-GR" b="1" dirty="0" smtClean="0"/>
              <a:t>ίνακες δύο διαστάσεων</a:t>
            </a:r>
            <a:r>
              <a:rPr lang="en-US" b="1" dirty="0" smtClean="0"/>
              <a:t> (2-d)</a:t>
            </a:r>
            <a:endParaRPr lang="el-GR" b="1" dirty="0"/>
          </a:p>
        </p:txBody>
      </p:sp>
      <p:sp>
        <p:nvSpPr>
          <p:cNvPr id="3" name="Θέση περιεχομένου 1" descr="Τμήμα προγράμματος: Δήλωση ενός πίνακα δύο διαστάσεων: &#10;Τύπος δεδομένων, όνομα  μεταβλητής, αγκύλη, πλήθος  γραμμών, κλείσιμο αγκύλης, αγκύλη, πλήθος στηλών, κλείσιμο αγκύλης, ερωτηματικό. Παραδείγματα: Πρώτο παράδειγμα, int A, αγκύλη 10, κλείσιμο αγκύλης, αγκύλη 2, κλείσιμο  αγκύλης, ερωτηματικό.&#10;Δεύτερο παράδειγμα, float x, αγκύλη 100, κλείσιμο αγκύλης, αγκύλη 5, κλείσιμο αγκύλης, ερωτηματικό. &#10;Τρίτο παράδειγμα, char επίθετα, αγκύλη 20, κλείσιμο αγκύλης, αγκύλη 20, κλείσιμο αγκύλης, κόμμα ονόματα, αγκύλη 20, κλείσιμο αγκύλης,  αγκύλη 10, κλείσιμο αγκύλης, ερωτηματικό.&#10;Αρχικοποίση πινάκων δύο διαστάσεων:&#10;Τύπος  δεδομένων, όνομα  μεταβλητής, αγκύλη, Πλήθος  Γραμμών, κλείσιμο αγκύλης, αγκύλη, πλήθος στηλών, κλείσιμο αγκύλης, =, άγκιστρο, τιμές χωρισμένες με κόμματα, κλείσιμο αγκίστρου, ερωτηματικό. Παράδειγμα: int A, αγκύλη 3, κλείσιμο αγκύλης, αγκύλη 2, κλείσιμο αγκύλης, = άγκιστρο, 12, κόμμα 52,  κόμμα 34, κόμμα 19, κόμμα 22, κόμμα 31, κλείσιμο αγκίστρου, ερωτηματικό."/>
          <p:cNvSpPr>
            <a:spLocks noGrp="1"/>
          </p:cNvSpPr>
          <p:nvPr>
            <p:ph idx="1"/>
          </p:nvPr>
        </p:nvSpPr>
        <p:spPr/>
        <p:txBody>
          <a:bodyPr>
            <a:normAutofit lnSpcReduction="10000"/>
          </a:bodyPr>
          <a:lstStyle/>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b="1" kern="0" dirty="0">
                <a:solidFill>
                  <a:srgbClr val="000000"/>
                </a:solidFill>
              </a:rPr>
              <a:t>Δήλωση </a:t>
            </a:r>
            <a:r>
              <a:rPr lang="el-GR" b="1" kern="0" dirty="0" smtClean="0">
                <a:solidFill>
                  <a:srgbClr val="000000"/>
                </a:solidFill>
              </a:rPr>
              <a:t>ενός</a:t>
            </a:r>
            <a:r>
              <a:rPr lang="en-US" b="1" kern="0" dirty="0" smtClean="0">
                <a:solidFill>
                  <a:srgbClr val="000000"/>
                </a:solidFill>
              </a:rPr>
              <a:t> </a:t>
            </a:r>
            <a:r>
              <a:rPr lang="el-GR" b="1" kern="0" dirty="0" smtClean="0">
                <a:solidFill>
                  <a:srgbClr val="000000"/>
                </a:solidFill>
              </a:rPr>
              <a:t>πίνακα δύο διαστάσεων</a:t>
            </a:r>
            <a:r>
              <a:rPr lang="en-US" b="1" kern="0" dirty="0" smtClean="0">
                <a:solidFill>
                  <a:srgbClr val="000000"/>
                </a:solidFill>
              </a:rPr>
              <a:t>: </a:t>
            </a:r>
            <a:endParaRPr lang="en-US" b="1" kern="0" dirty="0">
              <a:solidFill>
                <a:srgbClr val="000000"/>
              </a:solidFill>
            </a:endParaRP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sz="2800" kern="0" dirty="0" err="1">
                <a:solidFill>
                  <a:srgbClr val="000000"/>
                </a:solidFill>
              </a:rPr>
              <a:t>Τύπος_δεδομένων</a:t>
            </a:r>
            <a:r>
              <a:rPr lang="en-US" sz="2800" kern="0" dirty="0">
                <a:solidFill>
                  <a:srgbClr val="000000"/>
                </a:solidFill>
              </a:rPr>
              <a:t> </a:t>
            </a:r>
            <a:r>
              <a:rPr lang="el-GR" sz="2800" kern="0" dirty="0" err="1">
                <a:solidFill>
                  <a:srgbClr val="000000"/>
                </a:solidFill>
              </a:rPr>
              <a:t>όνομα_μεταβλητής</a:t>
            </a:r>
            <a:r>
              <a:rPr lang="en-US" sz="2800" kern="0" dirty="0">
                <a:solidFill>
                  <a:srgbClr val="000000"/>
                </a:solidFill>
              </a:rPr>
              <a:t>[</a:t>
            </a:r>
            <a:r>
              <a:rPr lang="el-GR" sz="2800" kern="0" dirty="0">
                <a:solidFill>
                  <a:srgbClr val="000000"/>
                </a:solidFill>
              </a:rPr>
              <a:t>πλήθος γραμμών</a:t>
            </a:r>
            <a:r>
              <a:rPr lang="en-US" sz="2800" kern="0" dirty="0">
                <a:solidFill>
                  <a:srgbClr val="000000"/>
                </a:solidFill>
              </a:rPr>
              <a:t>][</a:t>
            </a:r>
            <a:r>
              <a:rPr lang="el-GR" sz="2800" kern="0" dirty="0">
                <a:solidFill>
                  <a:srgbClr val="000000"/>
                </a:solidFill>
              </a:rPr>
              <a:t>πλήθος στηλών</a:t>
            </a:r>
            <a:r>
              <a:rPr lang="en-US" sz="2800" kern="0" dirty="0">
                <a:solidFill>
                  <a:srgbClr val="000000"/>
                </a:solidFill>
              </a:rPr>
              <a:t>];</a:t>
            </a:r>
          </a:p>
          <a:p>
            <a:pPr marL="1001713" lvl="1" indent="-482600" defTabSz="1008063" eaLnBrk="0" fontAlgn="base" hangingPunct="0">
              <a:lnSpc>
                <a:spcPct val="90000"/>
              </a:lnSpc>
              <a:spcAft>
                <a:spcPct val="0"/>
              </a:spcAft>
              <a:buClr>
                <a:schemeClr val="accent3">
                  <a:lumMod val="50000"/>
                </a:schemeClr>
              </a:buClr>
              <a:buSzPct val="75000"/>
              <a:buFont typeface="Wingdings" panose="05000000000000000000" pitchFamily="2" charset="2"/>
              <a:buChar char="n"/>
            </a:pPr>
            <a:r>
              <a:rPr lang="en-US" sz="2400" kern="0" dirty="0" err="1">
                <a:solidFill>
                  <a:srgbClr val="000000"/>
                </a:solidFill>
              </a:rPr>
              <a:t>int</a:t>
            </a:r>
            <a:r>
              <a:rPr lang="en-US" sz="2400" kern="0" dirty="0">
                <a:solidFill>
                  <a:srgbClr val="000000"/>
                </a:solidFill>
              </a:rPr>
              <a:t> A[10][2]; </a:t>
            </a:r>
          </a:p>
          <a:p>
            <a:pPr marL="1001713" lvl="1" indent="-482600" defTabSz="1008063" eaLnBrk="0" fontAlgn="base" hangingPunct="0">
              <a:lnSpc>
                <a:spcPct val="90000"/>
              </a:lnSpc>
              <a:spcAft>
                <a:spcPct val="0"/>
              </a:spcAft>
              <a:buClr>
                <a:schemeClr val="accent3">
                  <a:lumMod val="50000"/>
                </a:schemeClr>
              </a:buClr>
              <a:buSzPct val="75000"/>
              <a:buFont typeface="Wingdings" panose="05000000000000000000" pitchFamily="2" charset="2"/>
              <a:buChar char="n"/>
            </a:pPr>
            <a:r>
              <a:rPr lang="en-US" sz="2400" kern="0" dirty="0">
                <a:solidFill>
                  <a:srgbClr val="000000"/>
                </a:solidFill>
              </a:rPr>
              <a:t>float x[100][5]; </a:t>
            </a:r>
          </a:p>
          <a:p>
            <a:pPr marL="1001713" lvl="1" indent="-482600" defTabSz="1008063" eaLnBrk="0" fontAlgn="base" hangingPunct="0">
              <a:lnSpc>
                <a:spcPct val="90000"/>
              </a:lnSpc>
              <a:spcAft>
                <a:spcPct val="0"/>
              </a:spcAft>
              <a:buClr>
                <a:schemeClr val="accent3">
                  <a:lumMod val="50000"/>
                </a:schemeClr>
              </a:buClr>
              <a:buSzPct val="75000"/>
              <a:buFont typeface="Wingdings" panose="05000000000000000000" pitchFamily="2" charset="2"/>
              <a:buChar char="n"/>
            </a:pPr>
            <a:r>
              <a:rPr lang="en-US" sz="2400" kern="0" dirty="0">
                <a:solidFill>
                  <a:srgbClr val="000000"/>
                </a:solidFill>
              </a:rPr>
              <a:t>char </a:t>
            </a:r>
            <a:r>
              <a:rPr lang="en-US" sz="2400" kern="0" dirty="0" err="1">
                <a:solidFill>
                  <a:srgbClr val="000000"/>
                </a:solidFill>
              </a:rPr>
              <a:t>Epitheta</a:t>
            </a:r>
            <a:r>
              <a:rPr lang="en-US" sz="2400" kern="0" dirty="0">
                <a:solidFill>
                  <a:srgbClr val="000000"/>
                </a:solidFill>
              </a:rPr>
              <a:t>[20][20], </a:t>
            </a:r>
            <a:r>
              <a:rPr lang="en-US" sz="2400" kern="0" dirty="0" err="1">
                <a:solidFill>
                  <a:srgbClr val="000000"/>
                </a:solidFill>
              </a:rPr>
              <a:t>Onomata</a:t>
            </a:r>
            <a:r>
              <a:rPr lang="en-US" sz="2400" kern="0" dirty="0">
                <a:solidFill>
                  <a:srgbClr val="000000"/>
                </a:solidFill>
              </a:rPr>
              <a:t>[20][10];</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b="1" kern="0" dirty="0">
                <a:solidFill>
                  <a:srgbClr val="000000"/>
                </a:solidFill>
              </a:rPr>
              <a:t>Αρχικοποίηση </a:t>
            </a:r>
            <a:r>
              <a:rPr lang="el-GR" b="1" kern="0" dirty="0" smtClean="0">
                <a:solidFill>
                  <a:srgbClr val="000000"/>
                </a:solidFill>
              </a:rPr>
              <a:t>πινάκων</a:t>
            </a:r>
            <a:r>
              <a:rPr lang="en-US" b="1" kern="0" dirty="0" smtClean="0">
                <a:solidFill>
                  <a:srgbClr val="000000"/>
                </a:solidFill>
              </a:rPr>
              <a:t> </a:t>
            </a:r>
            <a:r>
              <a:rPr lang="el-GR" b="1" kern="0" dirty="0" smtClean="0">
                <a:solidFill>
                  <a:srgbClr val="000000"/>
                </a:solidFill>
              </a:rPr>
              <a:t>δύο διαστάσεων</a:t>
            </a:r>
            <a:r>
              <a:rPr lang="en-US" kern="0" dirty="0" smtClean="0">
                <a:solidFill>
                  <a:srgbClr val="000000"/>
                </a:solidFill>
              </a:rPr>
              <a:t>:</a:t>
            </a:r>
            <a:endParaRPr lang="en-US" kern="0" dirty="0">
              <a:solidFill>
                <a:srgbClr val="000000"/>
              </a:solidFill>
            </a:endParaRP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l-GR" sz="2400" kern="0" dirty="0" err="1">
                <a:solidFill>
                  <a:srgbClr val="000000"/>
                </a:solidFill>
              </a:rPr>
              <a:t>Τύπος_δεδομένων</a:t>
            </a:r>
            <a:r>
              <a:rPr lang="en-US" sz="2400" kern="0" dirty="0">
                <a:solidFill>
                  <a:srgbClr val="000000"/>
                </a:solidFill>
              </a:rPr>
              <a:t> </a:t>
            </a:r>
            <a:r>
              <a:rPr lang="el-GR" sz="2400" kern="0" dirty="0" err="1">
                <a:solidFill>
                  <a:srgbClr val="000000"/>
                </a:solidFill>
              </a:rPr>
              <a:t>όνομα_μεταβλητής</a:t>
            </a:r>
            <a:r>
              <a:rPr lang="en-US" sz="2400" kern="0" dirty="0">
                <a:solidFill>
                  <a:srgbClr val="000000"/>
                </a:solidFill>
              </a:rPr>
              <a:t>[</a:t>
            </a:r>
            <a:r>
              <a:rPr lang="el-GR" sz="2400" kern="0" dirty="0">
                <a:solidFill>
                  <a:srgbClr val="000000"/>
                </a:solidFill>
              </a:rPr>
              <a:t>πλήθος γραμμών</a:t>
            </a:r>
            <a:r>
              <a:rPr lang="en-US" sz="2400" kern="0" dirty="0">
                <a:solidFill>
                  <a:srgbClr val="000000"/>
                </a:solidFill>
              </a:rPr>
              <a:t>][</a:t>
            </a:r>
            <a:r>
              <a:rPr lang="el-GR" sz="2400" kern="0" dirty="0">
                <a:solidFill>
                  <a:srgbClr val="000000"/>
                </a:solidFill>
              </a:rPr>
              <a:t>πλήθος στηλών</a:t>
            </a:r>
            <a:r>
              <a:rPr lang="en-US" sz="2400" kern="0" dirty="0" smtClean="0">
                <a:solidFill>
                  <a:srgbClr val="000000"/>
                </a:solidFill>
              </a:rPr>
              <a:t>]</a:t>
            </a:r>
            <a:r>
              <a:rPr lang="el-GR" sz="2400" kern="0" dirty="0" smtClean="0">
                <a:solidFill>
                  <a:srgbClr val="000000"/>
                </a:solidFill>
              </a:rPr>
              <a:t> </a:t>
            </a:r>
            <a:r>
              <a:rPr lang="en-US" sz="2800" kern="0" dirty="0" smtClean="0">
                <a:solidFill>
                  <a:srgbClr val="000000"/>
                </a:solidFill>
              </a:rPr>
              <a:t>=</a:t>
            </a:r>
            <a:r>
              <a:rPr lang="el-GR" sz="2800" kern="0" dirty="0" smtClean="0">
                <a:solidFill>
                  <a:srgbClr val="000000"/>
                </a:solidFill>
              </a:rPr>
              <a:t> </a:t>
            </a:r>
            <a:r>
              <a:rPr lang="en-US" sz="2800" kern="0" dirty="0" smtClean="0">
                <a:solidFill>
                  <a:srgbClr val="000000"/>
                </a:solidFill>
              </a:rPr>
              <a:t>{</a:t>
            </a:r>
            <a:r>
              <a:rPr lang="el-GR" sz="2400" kern="0" dirty="0">
                <a:solidFill>
                  <a:srgbClr val="000000"/>
                </a:solidFill>
              </a:rPr>
              <a:t>τιμές χωρισμένες με κόμματα</a:t>
            </a:r>
            <a:r>
              <a:rPr lang="en-US" sz="2800" kern="0" dirty="0">
                <a:solidFill>
                  <a:srgbClr val="000000"/>
                </a:solidFill>
              </a:rPr>
              <a:t>};</a:t>
            </a:r>
          </a:p>
          <a:p>
            <a:pPr marL="1001713" lvl="1" indent="-482600" defTabSz="1008063" eaLnBrk="0" fontAlgn="base" hangingPunct="0">
              <a:lnSpc>
                <a:spcPct val="90000"/>
              </a:lnSpc>
              <a:spcAft>
                <a:spcPct val="0"/>
              </a:spcAft>
              <a:buClr>
                <a:schemeClr val="accent3">
                  <a:lumMod val="50000"/>
                </a:schemeClr>
              </a:buClr>
              <a:buSzPct val="75000"/>
              <a:buFont typeface="Wingdings" panose="05000000000000000000" pitchFamily="2" charset="2"/>
              <a:buChar char="n"/>
            </a:pPr>
            <a:r>
              <a:rPr lang="en-US" sz="2400" kern="0" dirty="0">
                <a:solidFill>
                  <a:srgbClr val="000000"/>
                </a:solidFill>
              </a:rPr>
              <a:t> </a:t>
            </a:r>
            <a:r>
              <a:rPr lang="en-US" sz="2400" kern="0" dirty="0" err="1">
                <a:solidFill>
                  <a:srgbClr val="000000"/>
                </a:solidFill>
              </a:rPr>
              <a:t>int</a:t>
            </a:r>
            <a:r>
              <a:rPr lang="en-US" sz="2400" kern="0" dirty="0">
                <a:solidFill>
                  <a:srgbClr val="000000"/>
                </a:solidFill>
              </a:rPr>
              <a:t> A[3][2</a:t>
            </a:r>
            <a:r>
              <a:rPr lang="en-US" sz="2400" kern="0" dirty="0" smtClean="0">
                <a:solidFill>
                  <a:srgbClr val="000000"/>
                </a:solidFill>
              </a:rPr>
              <a:t>]</a:t>
            </a:r>
            <a:r>
              <a:rPr lang="el-GR" sz="2400" kern="0" dirty="0" smtClean="0">
                <a:solidFill>
                  <a:srgbClr val="000000"/>
                </a:solidFill>
              </a:rPr>
              <a:t> </a:t>
            </a:r>
            <a:r>
              <a:rPr lang="en-US" sz="2400" kern="0" dirty="0" smtClean="0">
                <a:solidFill>
                  <a:srgbClr val="000000"/>
                </a:solidFill>
              </a:rPr>
              <a:t>=</a:t>
            </a:r>
            <a:r>
              <a:rPr lang="el-GR" sz="2400" kern="0" dirty="0" smtClean="0">
                <a:solidFill>
                  <a:srgbClr val="000000"/>
                </a:solidFill>
              </a:rPr>
              <a:t> </a:t>
            </a:r>
            <a:r>
              <a:rPr lang="en-US" sz="2400" kern="0" dirty="0" smtClean="0">
                <a:solidFill>
                  <a:srgbClr val="000000"/>
                </a:solidFill>
              </a:rPr>
              <a:t>{</a:t>
            </a:r>
            <a:r>
              <a:rPr lang="en-US" sz="2400" kern="0" dirty="0">
                <a:solidFill>
                  <a:srgbClr val="000000"/>
                </a:solidFill>
              </a:rPr>
              <a:t>12,52,34,19,22,31}; </a:t>
            </a:r>
            <a:r>
              <a:rPr lang="en-US" sz="2400" kern="0" dirty="0">
                <a:solidFill>
                  <a:srgbClr val="000000"/>
                </a:solidFill>
                <a:sym typeface="Wingdings" panose="05000000000000000000" pitchFamily="2" charset="2"/>
              </a:rPr>
              <a:t> </a:t>
            </a:r>
            <a:endParaRPr lang="en-US" sz="2400" kern="0" dirty="0">
              <a:solidFill>
                <a:srgbClr val="000000"/>
              </a:solidFill>
            </a:endParaRPr>
          </a:p>
          <a:p>
            <a:pPr marL="519113" lvl="1" indent="0" defTabSz="1008063" eaLnBrk="0" fontAlgn="base" hangingPunct="0">
              <a:lnSpc>
                <a:spcPct val="90000"/>
              </a:lnSpc>
              <a:spcAft>
                <a:spcPct val="0"/>
              </a:spcAft>
              <a:buClr>
                <a:srgbClr val="999966"/>
              </a:buClr>
              <a:buSzPct val="75000"/>
              <a:buNone/>
            </a:pPr>
            <a:endParaRPr lang="en-US" sz="2400" kern="0" dirty="0">
              <a:solidFill>
                <a:srgbClr val="000000"/>
              </a:solidFill>
              <a:latin typeface="Times New Roman"/>
            </a:endParaRPr>
          </a:p>
          <a:p>
            <a:endParaRPr lang="el-GR" dirty="0"/>
          </a:p>
        </p:txBody>
      </p:sp>
      <p:pic>
        <p:nvPicPr>
          <p:cNvPr id="1026" name="Εικόνα 1" descr="Εικόνα με τον πίνακα A, 3 επί 2. Στην πρώτη γραμμή, υπάρχουν οι ακέραιοι 12 και 52. Στην δεύτερη γραμμή υπάρχουν οι ακέραιοι, 34 και 19. Και στην τρίτη γραμμή οι ακέραιοι, 22 και 31.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8" y="5100826"/>
            <a:ext cx="2304256" cy="1280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5948411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Αρχικοποίηση 2-</a:t>
            </a:r>
            <a:r>
              <a:rPr lang="en-US" b="1" dirty="0"/>
              <a:t>d</a:t>
            </a:r>
            <a:r>
              <a:rPr lang="el-GR" b="1" dirty="0"/>
              <a:t> πινάκων</a:t>
            </a:r>
          </a:p>
        </p:txBody>
      </p:sp>
      <p:sp>
        <p:nvSpPr>
          <p:cNvPr id="3" name="Θέση περιεχομένου 1" descr="Τμήμα προγράμματος:  int A, αγκύλη 3, κλείσιμο αγκύλης, αγκύλη 2, κλείσιμο αγκύλης, =  άγκιστρο, 12, κόμμα 52, κόμμα 34, κόμμα 19, κόμμα 22, κόμμα 31, κλείσιμο αγκίστρου, ερωτηματικό. Αλλά καλύτερα:&#10;int A, αγκύλη 3, κλείσιμο αγκύλης, αγκύλη 2, κλείσιμο αγκύλης, = άγκιστρο, άγκιστρο, 12, κόμμα 52, κλείσιμο αγκίστρου, κόμμα, άγκιστρο, 34, κόμμα 19, κλείσιμο αγκίστρου, κόμμα, άγκιστρο, 22, κόμμα 31, κλείσιμο αγκίστρου, κλείσιμο αγκίστρου, ερωτηματικό.&#10;&#10;"/>
          <p:cNvSpPr>
            <a:spLocks noGrp="1"/>
          </p:cNvSpPr>
          <p:nvPr>
            <p:ph sz="half" idx="1"/>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dirty="0" err="1" smtClean="0">
                <a:solidFill>
                  <a:srgbClr val="000000"/>
                </a:solidFill>
                <a:ea typeface="Arial Unicode MS" panose="020B0604020202020204" pitchFamily="34" charset="-128"/>
                <a:cs typeface="Arial Unicode MS" panose="020B0604020202020204" pitchFamily="34" charset="-128"/>
              </a:rPr>
              <a:t>int</a:t>
            </a:r>
            <a:r>
              <a:rPr lang="en-US" dirty="0" smtClean="0">
                <a:solidFill>
                  <a:srgbClr val="000000"/>
                </a:solidFill>
                <a:ea typeface="Arial Unicode MS" panose="020B0604020202020204" pitchFamily="34" charset="-128"/>
                <a:cs typeface="Arial Unicode MS" panose="020B0604020202020204" pitchFamily="34" charset="-128"/>
              </a:rPr>
              <a:t> A[3][2] = {12,52,34,19,22,31}; </a:t>
            </a:r>
          </a:p>
          <a:p>
            <a:pPr marL="0" lvl="0" indent="0" defTabSz="449263" fontAlgn="base" hangingPunct="0">
              <a:lnSpc>
                <a:spcPct val="93000"/>
              </a:lnSpc>
              <a:spcBef>
                <a:spcPct val="0"/>
              </a:spcBef>
              <a:spcAft>
                <a:spcPct val="0"/>
              </a:spcAft>
              <a:buClr>
                <a:srgbClr val="000000"/>
              </a:buClr>
              <a:buSzPct val="100000"/>
              <a:buNone/>
            </a:pPr>
            <a:endParaRPr lang="en-US"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b="1" dirty="0" smtClean="0">
                <a:solidFill>
                  <a:srgbClr val="C00000"/>
                </a:solidFill>
                <a:ea typeface="Arial Unicode MS" panose="020B0604020202020204" pitchFamily="34" charset="-128"/>
                <a:cs typeface="Arial Unicode MS" panose="020B0604020202020204" pitchFamily="34" charset="-128"/>
              </a:rPr>
              <a:t>αλλά καλύτερα:</a:t>
            </a:r>
          </a:p>
          <a:p>
            <a:pPr marL="0" lvl="0" indent="0" defTabSz="449263" fontAlgn="base" hangingPunct="0">
              <a:lnSpc>
                <a:spcPct val="93000"/>
              </a:lnSpc>
              <a:spcBef>
                <a:spcPct val="0"/>
              </a:spcBef>
              <a:spcAft>
                <a:spcPct val="0"/>
              </a:spcAft>
              <a:buClr>
                <a:srgbClr val="000000"/>
              </a:buClr>
              <a:buSzPct val="100000"/>
              <a:buNone/>
            </a:pPr>
            <a:endParaRPr lang="en-US"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b="1" dirty="0" err="1" smtClean="0">
                <a:solidFill>
                  <a:srgbClr val="000099"/>
                </a:solidFill>
                <a:ea typeface="Arial Unicode MS" panose="020B0604020202020204" pitchFamily="34" charset="-128"/>
                <a:cs typeface="Arial Unicode MS" panose="020B0604020202020204" pitchFamily="34" charset="-128"/>
              </a:rPr>
              <a:t>int</a:t>
            </a:r>
            <a:r>
              <a:rPr lang="en-US" b="1" dirty="0" smtClean="0">
                <a:solidFill>
                  <a:srgbClr val="000099"/>
                </a:solidFill>
                <a:ea typeface="Arial Unicode MS" panose="020B0604020202020204" pitchFamily="34" charset="-128"/>
                <a:cs typeface="Arial Unicode MS" panose="020B0604020202020204" pitchFamily="34" charset="-128"/>
              </a:rPr>
              <a:t> A[3][2] = {{12,52},</a:t>
            </a:r>
          </a:p>
          <a:p>
            <a:pPr marL="0" lvl="0" indent="0" defTabSz="449263" fontAlgn="base" hangingPunct="0">
              <a:lnSpc>
                <a:spcPct val="93000"/>
              </a:lnSpc>
              <a:spcBef>
                <a:spcPct val="0"/>
              </a:spcBef>
              <a:spcAft>
                <a:spcPct val="0"/>
              </a:spcAft>
              <a:buClr>
                <a:srgbClr val="000000"/>
              </a:buClr>
              <a:buSzPct val="100000"/>
              <a:buNone/>
            </a:pPr>
            <a:r>
              <a:rPr lang="en-US" b="1" dirty="0" smtClean="0">
                <a:solidFill>
                  <a:srgbClr val="000099"/>
                </a:solidFill>
                <a:ea typeface="Arial Unicode MS" panose="020B0604020202020204" pitchFamily="34" charset="-128"/>
                <a:cs typeface="Arial Unicode MS" panose="020B0604020202020204" pitchFamily="34" charset="-128"/>
              </a:rPr>
              <a:t>				 {34,19},</a:t>
            </a:r>
          </a:p>
          <a:p>
            <a:pPr marL="0" lvl="0" indent="0" defTabSz="449263" fontAlgn="base" hangingPunct="0">
              <a:lnSpc>
                <a:spcPct val="93000"/>
              </a:lnSpc>
              <a:spcBef>
                <a:spcPct val="0"/>
              </a:spcBef>
              <a:spcAft>
                <a:spcPct val="0"/>
              </a:spcAft>
              <a:buClr>
                <a:srgbClr val="000000"/>
              </a:buClr>
              <a:buSzPct val="100000"/>
              <a:buNone/>
            </a:pPr>
            <a:r>
              <a:rPr lang="en-US" b="1" dirty="0" smtClean="0">
                <a:solidFill>
                  <a:srgbClr val="000099"/>
                </a:solidFill>
                <a:ea typeface="Arial Unicode MS" panose="020B0604020202020204" pitchFamily="34" charset="-128"/>
                <a:cs typeface="Arial Unicode MS" panose="020B0604020202020204" pitchFamily="34" charset="-128"/>
              </a:rPr>
              <a:t>				 {22,31}};</a:t>
            </a:r>
          </a:p>
          <a:p>
            <a:endParaRPr lang="en-US" dirty="0"/>
          </a:p>
        </p:txBody>
      </p:sp>
      <p:pic>
        <p:nvPicPr>
          <p:cNvPr id="2050" name="Εικόνα 1" descr="Εικόνα με τον πίνακα A, 3 επί 2. Στην πρώτη γραμμή, υπάρχουν οι ακέραιοι 12 και 52. Στην δεύτερη γραμμή υπάρχουν οι ακέραιοι, 34 και 19. Και στην τρίτη γραμμή οι ακέραιοι, 22 και 31. "/>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4881785" y="2820324"/>
            <a:ext cx="3571429" cy="2085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υποσέλιδου 1" descr="."/>
          <p:cNvSpPr>
            <a:spLocks noGrp="1"/>
          </p:cNvSpPr>
          <p:nvPr>
            <p:ph type="ftr" sz="quarter" idx="11"/>
          </p:nvPr>
        </p:nvSpPr>
        <p:spPr/>
        <p:txBody>
          <a:bodyPr/>
          <a:lstStyle/>
          <a:p>
            <a:r>
              <a:rPr lang="el-GR" sz="1400" smtClean="0">
                <a:solidFill>
                  <a:schemeClr val="tx1"/>
                </a:solidFill>
              </a:rPr>
              <a:t>Δισδιάστατοι Πίνακες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9</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08190267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1/9/2013 1:48:06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3,6,7,4,5,8,"/>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6,10,1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2,5,3,4,6,"/>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24.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13,9,10,11,15,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11,1026,5,6,"/>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1026,4,5,"/>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2050,5,6,7,"/>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B4525F39-38F5-47BF-AD0D-3BCB72F877B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651</TotalTime>
  <Words>2021</Words>
  <Application>Microsoft Office PowerPoint</Application>
  <PresentationFormat>Προβολή στην οθόνη (4:3)</PresentationFormat>
  <Paragraphs>320</Paragraphs>
  <Slides>28</Slides>
  <Notes>0</Notes>
  <HiddenSlides>0</HiddenSlides>
  <MMClips>0</MMClips>
  <ScaleCrop>false</ScaleCrop>
  <HeadingPairs>
    <vt:vector size="4" baseType="variant">
      <vt:variant>
        <vt:lpstr>Θέμα</vt:lpstr>
      </vt:variant>
      <vt:variant>
        <vt:i4>7</vt:i4>
      </vt:variant>
      <vt:variant>
        <vt:lpstr>Τίτλοι διαφανειών</vt:lpstr>
      </vt:variant>
      <vt:variant>
        <vt:i4>28</vt:i4>
      </vt:variant>
    </vt:vector>
  </HeadingPairs>
  <TitlesOfParts>
    <vt:vector size="35" baseType="lpstr">
      <vt:lpstr>1_Θέμα του Office</vt:lpstr>
      <vt:lpstr>Θέμα του Office</vt:lpstr>
      <vt:lpstr>2_Θέμα του Office</vt:lpstr>
      <vt:lpstr>3_Θέμα του Office</vt:lpstr>
      <vt:lpstr>4_Θέμα του Office</vt:lpstr>
      <vt:lpstr>5_Θέμα του Office</vt:lpstr>
      <vt:lpstr>6_Θέμα του Office</vt:lpstr>
      <vt:lpstr>Προγραμματισμός ΗΥ   </vt:lpstr>
      <vt:lpstr>Άδειες χρήσης </vt:lpstr>
      <vt:lpstr>Χρηματοδότηση </vt:lpstr>
      <vt:lpstr>Σκοποί ενότητας </vt:lpstr>
      <vt:lpstr>Περιεχόμενα ενότητας</vt:lpstr>
      <vt:lpstr>Πολυδιάστατοι πίνακες</vt:lpstr>
      <vt:lpstr>Πίνακες δύο διαστάσεων (2-d)</vt:lpstr>
      <vt:lpstr>Χρησιμοποιώντας πίνακες δύο διαστάσεων (2-d)</vt:lpstr>
      <vt:lpstr>Αρχικοποίηση 2-d πινάκων</vt:lpstr>
      <vt:lpstr>Πίνακες και ο βρόγχος του for</vt:lpstr>
      <vt:lpstr>Άσκηση: Εύρεση αρνητικών τιμών</vt:lpstr>
      <vt:lpstr>Πρόγραμμα: Εύρεση αρνητικών τιμών</vt:lpstr>
      <vt:lpstr>Στατιστικά δεδομένα πλοήγησης μιας ιστοσελίδας (1 από 2)</vt:lpstr>
      <vt:lpstr>Στατιστικά δεδομένα πλοήγησης μιας ιστοσελίδας (2 από 2)</vt:lpstr>
      <vt:lpstr>Εκτυπώσεις</vt:lpstr>
      <vt:lpstr>Πρόγραμμα: Στατιστικά πλοήγησης (1 από 2)</vt:lpstr>
      <vt:lpstr>Πρόγραμμα: Στατιστικά πλοήγησης (2 από 2)</vt:lpstr>
      <vt:lpstr>Άσκηση</vt:lpstr>
      <vt:lpstr>Στοιχεία διαγωνίων</vt:lpstr>
      <vt:lpstr>Μαγικό τετράγωνο</vt:lpstr>
      <vt:lpstr>Μαγικό τετράγωνο: Ανάλυση</vt:lpstr>
      <vt:lpstr>Μαγικό τετράγωνο: Πρόγραμμα</vt:lpstr>
      <vt:lpstr>Μαγικά τετράγωνα (άθροισμα στηλών)</vt:lpstr>
      <vt:lpstr>Μαγικά τετράγωνα (άθροισμα γραμμών)</vt:lpstr>
      <vt:lpstr>Μαγικά τετράγωνα (άθροισμα διαγωνίων)</vt:lpstr>
      <vt:lpstr>Μαγικά τετράγωνα (σύγκριση αθροισμάτων)</vt:lpstr>
      <vt:lpstr>Γρήγορος πίνακας αναφοράς σύνταξης</vt:lpstr>
      <vt:lpstr>Τέλος έκτης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dc:title>
  <dc:subject>Δισδιάστατοι πίνακες</dc:subject>
  <dc:creator>Σάββας  Ηλίας</dc:creator>
  <cp:keywords>Πίνακες δύο διαστάσεων, δισδιάστατοι πίνακες</cp:keywords>
  <dc:description>Διαχείριση πινάκων περισσοτέρων διαστάσεων και επίλυση αντιστοίχων προβλημάτων όπως δημιουργία μαγικού τετράγωνου κλπ.</dc:description>
  <cp:lastModifiedBy>Georgia</cp:lastModifiedBy>
  <cp:revision>107</cp:revision>
  <dcterms:created xsi:type="dcterms:W3CDTF">2013-09-01T18:10:53Z</dcterms:created>
  <dcterms:modified xsi:type="dcterms:W3CDTF">2013-09-16T14:32:12Z</dcterms:modified>
  <cp:category>Εκπαιδευτικό Υλικό</cp:category>
  <cp:contentStatus>Τελικό</cp:contentStatus>
</cp:coreProperties>
</file>