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1"/>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280" r:id="rId40"/>
  </p:sldIdLst>
  <p:sldSz cx="9144000" cy="6858000" type="screen4x3"/>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5" autoAdjust="0"/>
    <p:restoredTop sz="99339" autoAdjust="0"/>
  </p:normalViewPr>
  <p:slideViewPr>
    <p:cSldViewPr>
      <p:cViewPr>
        <p:scale>
          <a:sx n="50" d="100"/>
          <a:sy n="50" d="100"/>
        </p:scale>
        <p:origin x="-1080"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notesSlide" Target="../notesSlides/notesSlide1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5.xml"/><Relationship Id="rId5" Type="http://schemas.openxmlformats.org/officeDocument/2006/relationships/tags" Target="../tags/tag19.xml"/><Relationship Id="rId4"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7.xml"/><Relationship Id="rId5" Type="http://schemas.openxmlformats.org/officeDocument/2006/relationships/slide" Target="slide15.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86767"/>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Δομές Δεδομένων και Αρχεία</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8:</a:t>
            </a:r>
            <a:r>
              <a:rPr lang="en-US" sz="2800" dirty="0" smtClean="0"/>
              <a:t> </a:t>
            </a:r>
            <a:r>
              <a:rPr lang="el-GR" sz="2800" dirty="0" smtClean="0"/>
              <a:t>Η δομή Ουρά</a:t>
            </a:r>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Ηλίας </a:t>
            </a:r>
            <a:r>
              <a:rPr lang="el-GR" sz="2800" dirty="0"/>
              <a:t>Κ. Σάββας</a:t>
            </a:r>
            <a:r>
              <a:rPr lang="fi-FI" sz="2800" dirty="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Αναπληρωτής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Πίνακας </a:t>
            </a:r>
            <a:r>
              <a:rPr lang="el-GR" dirty="0" smtClean="0"/>
              <a:t>Ουρά (1 από 2)</a:t>
            </a:r>
            <a:endParaRPr lang="el-GR" dirty="0"/>
          </a:p>
        </p:txBody>
      </p:sp>
      <p:sp>
        <p:nvSpPr>
          <p:cNvPr id="8" name="Θέση περιεχομένου 2"/>
          <p:cNvSpPr>
            <a:spLocks noGrp="1"/>
          </p:cNvSpPr>
          <p:nvPr>
            <p:ph idx="1"/>
          </p:nvPr>
        </p:nvSpPr>
        <p:spPr>
          <a:xfrm>
            <a:off x="467545" y="1340768"/>
            <a:ext cx="8219256" cy="4741863"/>
          </a:xfrm>
        </p:spPr>
        <p:txBody>
          <a:bodyPr>
            <a:normAutofit/>
          </a:bodyPr>
          <a:lstStyle/>
          <a:p>
            <a:pPr>
              <a:buFont typeface="Wingdings" panose="05000000000000000000" pitchFamily="2" charset="2"/>
              <a:buChar char="q"/>
            </a:pPr>
            <a:r>
              <a:rPr lang="el-GR" dirty="0"/>
              <a:t>Πίνακας δομών (κάθε στοιχείο του πίνακα αναπαριστά ένα στοιχείο της ουράς),</a:t>
            </a:r>
          </a:p>
          <a:p>
            <a:pPr>
              <a:buFont typeface="Wingdings" panose="05000000000000000000" pitchFamily="2" charset="2"/>
              <a:buChar char="q"/>
            </a:pPr>
            <a:r>
              <a:rPr lang="el-GR" dirty="0"/>
              <a:t>Κάθε στοιχείο εισάγεται σαν τελευταίο του πίνακα, ενώ,</a:t>
            </a:r>
          </a:p>
          <a:p>
            <a:pPr>
              <a:buFont typeface="Wingdings" panose="05000000000000000000" pitchFamily="2" charset="2"/>
              <a:buChar char="q"/>
            </a:pPr>
            <a:r>
              <a:rPr lang="el-GR" dirty="0"/>
              <a:t>Κάθε στοιχείο που διαγράφεται (εξάγεται), διαγράφεται από την ‘αρχή’ πάλι του πίνακα. </a:t>
            </a:r>
          </a:p>
          <a:p>
            <a:pPr>
              <a:buFont typeface="Wingdings" panose="05000000000000000000" pitchFamily="2" charset="2"/>
              <a:buChar char="q"/>
            </a:pPr>
            <a:r>
              <a:rPr lang="el-GR" dirty="0"/>
              <a:t>Επομένως:</a:t>
            </a:r>
          </a:p>
          <a:p>
            <a:pPr lvl="1">
              <a:buFont typeface="Wingdings" panose="05000000000000000000" pitchFamily="2" charset="2"/>
              <a:buChar char="§"/>
            </a:pPr>
            <a:r>
              <a:rPr lang="el-GR" sz="2800" dirty="0"/>
              <a:t>Πρέπει να είναι γνωστός οι δείκτες αρχής, τέλους αλλά και το πλήθος των στοιχείων.</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4462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Πίνακας Ουρά </a:t>
            </a:r>
            <a:r>
              <a:rPr lang="el-GR" dirty="0" smtClean="0"/>
              <a:t>(2 </a:t>
            </a:r>
            <a:r>
              <a:rPr lang="el-GR" dirty="0"/>
              <a:t>από 2)</a:t>
            </a:r>
          </a:p>
        </p:txBody>
      </p:sp>
      <p:sp>
        <p:nvSpPr>
          <p:cNvPr id="90" name="TextBox 89"/>
          <p:cNvSpPr txBox="1"/>
          <p:nvPr>
            <p:custDataLst>
              <p:tags r:id="rId2"/>
            </p:custDataLst>
          </p:nvPr>
        </p:nvSpPr>
        <p:spPr>
          <a:xfrm>
            <a:off x="467544" y="1474906"/>
            <a:ext cx="8219256" cy="3970318"/>
          </a:xfrm>
          <a:prstGeom prst="rect">
            <a:avLst/>
          </a:prstGeom>
          <a:noFill/>
        </p:spPr>
        <p:txBody>
          <a:bodyPr wrap="square" rtlCol="0">
            <a:spAutoFit/>
          </a:bodyPr>
          <a:lstStyle/>
          <a:p>
            <a:pPr marL="457200" indent="-457200">
              <a:buFont typeface="Wingdings" panose="05000000000000000000" pitchFamily="2" charset="2"/>
              <a:buChar char="q"/>
            </a:pPr>
            <a:r>
              <a:rPr lang="el-GR" sz="2800" dirty="0"/>
              <a:t>Και τι γίνεται εάν το τέλος πλησιάζει να φτάσει το τέλος του πίνακα ενώ η αρχή έχει επίσης </a:t>
            </a:r>
            <a:r>
              <a:rPr lang="el-GR" sz="2800" dirty="0" smtClean="0"/>
              <a:t>προχωρήσει;</a:t>
            </a:r>
            <a:endParaRPr lang="el-GR" sz="2800" dirty="0"/>
          </a:p>
          <a:p>
            <a:pPr marL="914400" lvl="1" indent="-457200">
              <a:buFont typeface="Wingdings" panose="05000000000000000000" pitchFamily="2" charset="2"/>
              <a:buChar char="§"/>
            </a:pPr>
            <a:r>
              <a:rPr lang="el-GR" sz="2800" dirty="0"/>
              <a:t>Συνέχιση του δείκτη τέλους από το πρώτο στοιχείο του πίνακα (κυκλική ουρά).</a:t>
            </a:r>
          </a:p>
          <a:p>
            <a:pPr marL="457200" indent="-457200">
              <a:buFont typeface="Wingdings" panose="05000000000000000000" pitchFamily="2" charset="2"/>
              <a:buChar char="q"/>
            </a:pPr>
            <a:r>
              <a:rPr lang="el-GR" sz="2800" dirty="0"/>
              <a:t>Επομένως πρέπει να γίνεται συνέχεια έλεγχος ‘</a:t>
            </a:r>
            <a:r>
              <a:rPr lang="el-GR" sz="2800" dirty="0" smtClean="0"/>
              <a:t>πλήρους’ ουράς</a:t>
            </a:r>
            <a:r>
              <a:rPr lang="el-GR" sz="2800" dirty="0"/>
              <a:t>.</a:t>
            </a:r>
          </a:p>
          <a:p>
            <a:pPr marL="457200" indent="-457200">
              <a:buFont typeface="Wingdings" panose="05000000000000000000" pitchFamily="2" charset="2"/>
              <a:buChar char="q"/>
            </a:pPr>
            <a:r>
              <a:rPr lang="el-GR" sz="2800" dirty="0"/>
              <a:t>Μειονέκτημα </a:t>
            </a:r>
            <a:r>
              <a:rPr lang="el-GR" sz="2800" dirty="0" smtClean="0"/>
              <a:t>(;): </a:t>
            </a:r>
            <a:r>
              <a:rPr lang="el-GR" sz="2800" dirty="0"/>
              <a:t>Το μέγεθος του πίνακα.</a:t>
            </a:r>
          </a:p>
          <a:p>
            <a:pPr marL="457200" indent="-457200">
              <a:buFont typeface="Wingdings" panose="05000000000000000000" pitchFamily="2" charset="2"/>
              <a:buChar char="q"/>
            </a:pPr>
            <a:endParaRPr 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99392"/>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Κυκλική Ουρά</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graphicFrame>
        <p:nvGraphicFramePr>
          <p:cNvPr id="6" name="Group 4" descr="."/>
          <p:cNvGraphicFramePr>
            <a:graphicFrameLocks noGrp="1"/>
          </p:cNvGraphicFramePr>
          <p:nvPr>
            <p:ph sz="half" idx="4294967295"/>
            <p:custDataLst>
              <p:tags r:id="rId2"/>
            </p:custDataLst>
            <p:extLst>
              <p:ext uri="{D42A27DB-BD31-4B8C-83A1-F6EECF244321}">
                <p14:modId xmlns:p14="http://schemas.microsoft.com/office/powerpoint/2010/main" val="1900633433"/>
              </p:ext>
            </p:extLst>
          </p:nvPr>
        </p:nvGraphicFramePr>
        <p:xfrm>
          <a:off x="755576" y="2255168"/>
          <a:ext cx="3233940" cy="517430"/>
        </p:xfrm>
        <a:graphic>
          <a:graphicData uri="http://schemas.openxmlformats.org/drawingml/2006/table">
            <a:tbl>
              <a:tblPr firstRow="1"/>
              <a:tblGrid>
                <a:gridCol w="323394"/>
                <a:gridCol w="323394"/>
                <a:gridCol w="323394"/>
                <a:gridCol w="323394"/>
                <a:gridCol w="323394"/>
                <a:gridCol w="323394"/>
                <a:gridCol w="323394"/>
                <a:gridCol w="323394"/>
                <a:gridCol w="323394"/>
                <a:gridCol w="323394"/>
              </a:tblGrid>
              <a:tr h="517430">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l-GR" sz="1600" b="0" i="0" u="none" strike="noStrike" cap="none" normalizeH="0" baseline="0" noProof="0" dirty="0" smtClean="0">
                          <a:ln>
                            <a:noFill/>
                          </a:ln>
                          <a:solidFill>
                            <a:schemeClr val="tx1"/>
                          </a:solidFill>
                          <a:effectLst/>
                          <a:latin typeface="Arial" charset="0"/>
                        </a:rPr>
                        <a:t>A</a:t>
                      </a: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GB" sz="1600" b="0" i="0" u="none" strike="noStrike" cap="none" normalizeH="0" baseline="0" dirty="0" smtClean="0">
                          <a:ln>
                            <a:noFill/>
                          </a:ln>
                          <a:solidFill>
                            <a:schemeClr val="tx1"/>
                          </a:solidFill>
                          <a:effectLst/>
                          <a:latin typeface="Arial" charset="0"/>
                        </a:rPr>
                        <a:t>B</a:t>
                      </a:r>
                      <a:endParaRPr kumimoji="0" lang="en-US"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GB" sz="1600" b="0" i="0" u="none" strike="noStrike" cap="none" normalizeH="0" baseline="0" smtClean="0">
                          <a:ln>
                            <a:noFill/>
                          </a:ln>
                          <a:solidFill>
                            <a:schemeClr val="tx1"/>
                          </a:solidFill>
                          <a:effectLst/>
                          <a:latin typeface="Arial" charset="0"/>
                        </a:rPr>
                        <a:t>C</a:t>
                      </a:r>
                      <a:endParaRPr kumimoji="0" lang="en-US"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28" descr="Σχεδιάγραμμα κυκλικής ουράς."/>
          <p:cNvSpPr>
            <a:spLocks noChangeArrowheads="1"/>
          </p:cNvSpPr>
          <p:nvPr/>
        </p:nvSpPr>
        <p:spPr bwMode="auto">
          <a:xfrm>
            <a:off x="1319176" y="1340768"/>
            <a:ext cx="582108" cy="388072"/>
          </a:xfrm>
          <a:prstGeom prst="rect">
            <a:avLst/>
          </a:prstGeom>
          <a:solidFill>
            <a:srgbClr val="FF0000"/>
          </a:solidFill>
          <a:ln w="9525">
            <a:solidFill>
              <a:schemeClr val="tx1"/>
            </a:solidFill>
            <a:miter lim="800000"/>
            <a:headEnd/>
            <a:tailEnd/>
          </a:ln>
          <a:effectLst/>
        </p:spPr>
        <p:txBody>
          <a:bodyPr wrap="none" anchor="ctr"/>
          <a:lstStyle/>
          <a:p>
            <a:pPr algn="ctr" eaLnBrk="0" hangingPunct="0">
              <a:lnSpc>
                <a:spcPct val="100000"/>
              </a:lnSpc>
              <a:spcBef>
                <a:spcPct val="0"/>
              </a:spcBef>
              <a:buSzTx/>
            </a:pPr>
            <a:r>
              <a:rPr lang="el-GR" dirty="0" smtClean="0"/>
              <a:t>Αρχή</a:t>
            </a:r>
            <a:endParaRPr lang="en-US" sz="1800" dirty="0"/>
          </a:p>
        </p:txBody>
      </p:sp>
      <p:sp>
        <p:nvSpPr>
          <p:cNvPr id="8" name="Line 29" descr="."/>
          <p:cNvSpPr>
            <a:spLocks noChangeShapeType="1"/>
          </p:cNvSpPr>
          <p:nvPr/>
        </p:nvSpPr>
        <p:spPr bwMode="auto">
          <a:xfrm>
            <a:off x="1596484" y="1797968"/>
            <a:ext cx="0" cy="1407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 name="Rectangle 31" descr="."/>
          <p:cNvSpPr>
            <a:spLocks noChangeArrowheads="1"/>
          </p:cNvSpPr>
          <p:nvPr/>
        </p:nvSpPr>
        <p:spPr bwMode="auto">
          <a:xfrm>
            <a:off x="2039256" y="3321968"/>
            <a:ext cx="582108" cy="388072"/>
          </a:xfrm>
          <a:prstGeom prst="rect">
            <a:avLst/>
          </a:prstGeom>
          <a:solidFill>
            <a:srgbClr val="FFFF00"/>
          </a:solidFill>
          <a:ln w="9525">
            <a:solidFill>
              <a:schemeClr val="tx1"/>
            </a:solidFill>
            <a:miter lim="800000"/>
            <a:headEnd/>
            <a:tailEnd/>
          </a:ln>
          <a:effectLst/>
        </p:spPr>
        <p:txBody>
          <a:bodyPr wrap="none" anchor="ctr"/>
          <a:lstStyle/>
          <a:p>
            <a:pPr algn="ctr" eaLnBrk="0" hangingPunct="0">
              <a:lnSpc>
                <a:spcPct val="100000"/>
              </a:lnSpc>
              <a:spcBef>
                <a:spcPct val="0"/>
              </a:spcBef>
              <a:buSzTx/>
            </a:pPr>
            <a:r>
              <a:rPr lang="el-GR" dirty="0" smtClean="0"/>
              <a:t>Τέλος</a:t>
            </a:r>
            <a:endParaRPr lang="en-US" sz="1800" dirty="0"/>
          </a:p>
        </p:txBody>
      </p:sp>
      <p:sp>
        <p:nvSpPr>
          <p:cNvPr id="10" name="Line 32" descr="."/>
          <p:cNvSpPr>
            <a:spLocks noChangeShapeType="1"/>
          </p:cNvSpPr>
          <p:nvPr/>
        </p:nvSpPr>
        <p:spPr bwMode="auto">
          <a:xfrm flipV="1">
            <a:off x="2240364" y="2864768"/>
            <a:ext cx="0" cy="1407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1" name="Group 33" descr="."/>
          <p:cNvGraphicFramePr>
            <a:graphicFrameLocks noGrp="1"/>
          </p:cNvGraphicFramePr>
          <p:nvPr>
            <p:custDataLst>
              <p:tags r:id="rId3"/>
            </p:custDataLst>
            <p:extLst>
              <p:ext uri="{D42A27DB-BD31-4B8C-83A1-F6EECF244321}">
                <p14:modId xmlns:p14="http://schemas.microsoft.com/office/powerpoint/2010/main" val="3669490672"/>
              </p:ext>
            </p:extLst>
          </p:nvPr>
        </p:nvGraphicFramePr>
        <p:xfrm>
          <a:off x="5236704" y="2318048"/>
          <a:ext cx="3233940" cy="517430"/>
        </p:xfrm>
        <a:graphic>
          <a:graphicData uri="http://schemas.openxmlformats.org/drawingml/2006/table">
            <a:tbl>
              <a:tblPr firstRow="1"/>
              <a:tblGrid>
                <a:gridCol w="323394"/>
                <a:gridCol w="323394"/>
                <a:gridCol w="323394"/>
                <a:gridCol w="323394"/>
                <a:gridCol w="323394"/>
                <a:gridCol w="323394"/>
                <a:gridCol w="323394"/>
                <a:gridCol w="323394"/>
                <a:gridCol w="323394"/>
                <a:gridCol w="323394"/>
              </a:tblGrid>
              <a:tr h="517430">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GB" sz="1600" b="0" i="0" u="none" strike="noStrike" cap="none" normalizeH="0" baseline="0" dirty="0" smtClean="0">
                          <a:ln>
                            <a:noFill/>
                          </a:ln>
                          <a:solidFill>
                            <a:schemeClr val="tx1"/>
                          </a:solidFill>
                          <a:effectLst/>
                          <a:latin typeface="Arial" charset="0"/>
                        </a:rPr>
                        <a:t>B</a:t>
                      </a:r>
                      <a:endParaRPr kumimoji="0" lang="en-US"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GB" sz="1600" b="0" i="0" u="none" strike="noStrike" cap="none" normalizeH="0" baseline="0" smtClean="0">
                          <a:ln>
                            <a:noFill/>
                          </a:ln>
                          <a:solidFill>
                            <a:schemeClr val="tx1"/>
                          </a:solidFill>
                          <a:effectLst/>
                          <a:latin typeface="Arial" charset="0"/>
                        </a:rPr>
                        <a:t>C</a:t>
                      </a:r>
                      <a:endParaRPr kumimoji="0" lang="en-US"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Rectangle 57" descr="."/>
          <p:cNvSpPr>
            <a:spLocks noChangeArrowheads="1"/>
          </p:cNvSpPr>
          <p:nvPr/>
        </p:nvSpPr>
        <p:spPr bwMode="auto">
          <a:xfrm>
            <a:off x="5716836" y="1417163"/>
            <a:ext cx="582108" cy="388072"/>
          </a:xfrm>
          <a:prstGeom prst="rect">
            <a:avLst/>
          </a:prstGeom>
          <a:solidFill>
            <a:srgbClr val="FF0000"/>
          </a:solidFill>
          <a:ln w="9525">
            <a:solidFill>
              <a:schemeClr val="tx1"/>
            </a:solidFill>
            <a:miter lim="800000"/>
            <a:headEnd/>
            <a:tailEnd/>
          </a:ln>
          <a:effectLst/>
        </p:spPr>
        <p:txBody>
          <a:bodyPr wrap="none" anchor="ctr"/>
          <a:lstStyle/>
          <a:p>
            <a:pPr algn="ctr" eaLnBrk="0" hangingPunct="0">
              <a:lnSpc>
                <a:spcPct val="100000"/>
              </a:lnSpc>
              <a:spcBef>
                <a:spcPct val="0"/>
              </a:spcBef>
              <a:buSzTx/>
            </a:pPr>
            <a:r>
              <a:rPr lang="el-GR" dirty="0" smtClean="0"/>
              <a:t>Αρχή</a:t>
            </a:r>
            <a:endParaRPr lang="en-US" sz="1800" dirty="0"/>
          </a:p>
        </p:txBody>
      </p:sp>
      <p:sp>
        <p:nvSpPr>
          <p:cNvPr id="14" name="Line 58" descr="."/>
          <p:cNvSpPr>
            <a:spLocks noChangeShapeType="1"/>
          </p:cNvSpPr>
          <p:nvPr/>
        </p:nvSpPr>
        <p:spPr bwMode="auto">
          <a:xfrm>
            <a:off x="5994144" y="1874363"/>
            <a:ext cx="0" cy="1407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Rectangle 59" descr="."/>
          <p:cNvSpPr>
            <a:spLocks noChangeArrowheads="1"/>
          </p:cNvSpPr>
          <p:nvPr/>
        </p:nvSpPr>
        <p:spPr bwMode="auto">
          <a:xfrm>
            <a:off x="6212136" y="3384848"/>
            <a:ext cx="582108" cy="388072"/>
          </a:xfrm>
          <a:prstGeom prst="rect">
            <a:avLst/>
          </a:prstGeom>
          <a:solidFill>
            <a:srgbClr val="FFFF00"/>
          </a:solidFill>
          <a:ln w="9525">
            <a:solidFill>
              <a:schemeClr val="tx1"/>
            </a:solidFill>
            <a:miter lim="800000"/>
            <a:headEnd/>
            <a:tailEnd/>
          </a:ln>
          <a:effectLst/>
        </p:spPr>
        <p:txBody>
          <a:bodyPr wrap="none" anchor="ctr"/>
          <a:lstStyle/>
          <a:p>
            <a:pPr algn="ctr" eaLnBrk="0" hangingPunct="0">
              <a:lnSpc>
                <a:spcPct val="100000"/>
              </a:lnSpc>
              <a:spcBef>
                <a:spcPct val="0"/>
              </a:spcBef>
              <a:buSzTx/>
            </a:pPr>
            <a:r>
              <a:rPr lang="el-GR" dirty="0" smtClean="0"/>
              <a:t>Τέλος</a:t>
            </a:r>
            <a:endParaRPr lang="en-US" sz="1800" dirty="0"/>
          </a:p>
        </p:txBody>
      </p:sp>
      <p:sp>
        <p:nvSpPr>
          <p:cNvPr id="17" name="Line 60" descr="."/>
          <p:cNvSpPr>
            <a:spLocks noChangeShapeType="1"/>
          </p:cNvSpPr>
          <p:nvPr/>
        </p:nvSpPr>
        <p:spPr bwMode="auto">
          <a:xfrm flipV="1">
            <a:off x="6413244" y="2927648"/>
            <a:ext cx="0" cy="1407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8" name="Group 61" descr="."/>
          <p:cNvGraphicFramePr>
            <a:graphicFrameLocks noGrp="1"/>
          </p:cNvGraphicFramePr>
          <p:nvPr>
            <p:custDataLst>
              <p:tags r:id="rId4"/>
            </p:custDataLst>
            <p:extLst>
              <p:ext uri="{D42A27DB-BD31-4B8C-83A1-F6EECF244321}">
                <p14:modId xmlns:p14="http://schemas.microsoft.com/office/powerpoint/2010/main" val="2568844468"/>
              </p:ext>
            </p:extLst>
          </p:nvPr>
        </p:nvGraphicFramePr>
        <p:xfrm>
          <a:off x="539552" y="4756448"/>
          <a:ext cx="3233940" cy="517430"/>
        </p:xfrm>
        <a:graphic>
          <a:graphicData uri="http://schemas.openxmlformats.org/drawingml/2006/table">
            <a:tbl>
              <a:tblPr firstRow="1"/>
              <a:tblGrid>
                <a:gridCol w="323394"/>
                <a:gridCol w="323394"/>
                <a:gridCol w="323394"/>
                <a:gridCol w="323394"/>
                <a:gridCol w="323394"/>
                <a:gridCol w="323394"/>
                <a:gridCol w="323394"/>
                <a:gridCol w="323394"/>
                <a:gridCol w="323394"/>
                <a:gridCol w="323394"/>
              </a:tblGrid>
              <a:tr h="517430">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noProof="0" dirty="0" smtClean="0">
                          <a:ln>
                            <a:noFill/>
                          </a:ln>
                          <a:solidFill>
                            <a:schemeClr val="tx1"/>
                          </a:solidFill>
                          <a:effectLst/>
                          <a:latin typeface="Arial" charset="0"/>
                        </a:rPr>
                        <a:t>B</a:t>
                      </a:r>
                      <a:endParaRPr kumimoji="0" lang="en-US" sz="1600" b="0" i="0" u="none" strike="noStrike" cap="none" normalizeH="0" baseline="0" noProof="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GB" sz="1600" b="0" i="0" u="none" strike="noStrike" cap="none" normalizeH="0" baseline="0" dirty="0" smtClean="0">
                          <a:ln>
                            <a:noFill/>
                          </a:ln>
                          <a:solidFill>
                            <a:schemeClr val="tx1"/>
                          </a:solidFill>
                          <a:effectLst/>
                          <a:latin typeface="Arial" charset="0"/>
                        </a:rPr>
                        <a:t>C</a:t>
                      </a:r>
                      <a:endParaRPr kumimoji="0" lang="en-US"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dirty="0" smtClean="0">
                          <a:ln>
                            <a:noFill/>
                          </a:ln>
                          <a:solidFill>
                            <a:schemeClr val="tx1"/>
                          </a:solidFill>
                          <a:effectLst/>
                          <a:latin typeface="Arial" charset="0"/>
                        </a:rPr>
                        <a:t>D</a:t>
                      </a: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smtClean="0">
                          <a:ln>
                            <a:noFill/>
                          </a:ln>
                          <a:solidFill>
                            <a:schemeClr val="tx1"/>
                          </a:solidFill>
                          <a:effectLst/>
                          <a:latin typeface="Arial" charset="0"/>
                        </a:rPr>
                        <a:t>E</a:t>
                      </a: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Rectangle 85" descr="."/>
          <p:cNvSpPr>
            <a:spLocks noChangeArrowheads="1"/>
          </p:cNvSpPr>
          <p:nvPr/>
        </p:nvSpPr>
        <p:spPr bwMode="auto">
          <a:xfrm>
            <a:off x="1319176" y="3842048"/>
            <a:ext cx="582108" cy="388072"/>
          </a:xfrm>
          <a:prstGeom prst="rect">
            <a:avLst/>
          </a:prstGeom>
          <a:solidFill>
            <a:srgbClr val="FF0000"/>
          </a:solidFill>
          <a:ln w="9525">
            <a:solidFill>
              <a:schemeClr val="tx1"/>
            </a:solidFill>
            <a:miter lim="800000"/>
            <a:headEnd/>
            <a:tailEnd/>
          </a:ln>
          <a:effectLst/>
        </p:spPr>
        <p:txBody>
          <a:bodyPr wrap="none" anchor="ctr"/>
          <a:lstStyle/>
          <a:p>
            <a:pPr algn="ctr" eaLnBrk="0" hangingPunct="0">
              <a:lnSpc>
                <a:spcPct val="100000"/>
              </a:lnSpc>
              <a:spcBef>
                <a:spcPct val="0"/>
              </a:spcBef>
              <a:buSzTx/>
            </a:pPr>
            <a:r>
              <a:rPr lang="el-GR" dirty="0" smtClean="0"/>
              <a:t>Αρχή</a:t>
            </a:r>
            <a:endParaRPr lang="en-US" sz="1800" dirty="0"/>
          </a:p>
        </p:txBody>
      </p:sp>
      <p:sp>
        <p:nvSpPr>
          <p:cNvPr id="20" name="Line 86" descr="."/>
          <p:cNvSpPr>
            <a:spLocks noChangeShapeType="1"/>
          </p:cNvSpPr>
          <p:nvPr/>
        </p:nvSpPr>
        <p:spPr bwMode="auto">
          <a:xfrm>
            <a:off x="1596484" y="4299248"/>
            <a:ext cx="0" cy="1407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 name="Rectangle 87" descr="."/>
          <p:cNvSpPr>
            <a:spLocks noChangeArrowheads="1"/>
          </p:cNvSpPr>
          <p:nvPr/>
        </p:nvSpPr>
        <p:spPr bwMode="auto">
          <a:xfrm>
            <a:off x="1982528" y="5733256"/>
            <a:ext cx="582108" cy="388072"/>
          </a:xfrm>
          <a:prstGeom prst="rect">
            <a:avLst/>
          </a:prstGeom>
          <a:solidFill>
            <a:srgbClr val="FFFF00"/>
          </a:solidFill>
          <a:ln w="9525">
            <a:solidFill>
              <a:schemeClr val="tx1"/>
            </a:solidFill>
            <a:miter lim="800000"/>
            <a:headEnd/>
            <a:tailEnd/>
          </a:ln>
          <a:effectLst/>
        </p:spPr>
        <p:txBody>
          <a:bodyPr wrap="none" anchor="ctr"/>
          <a:lstStyle/>
          <a:p>
            <a:pPr algn="ctr" eaLnBrk="0" hangingPunct="0">
              <a:lnSpc>
                <a:spcPct val="100000"/>
              </a:lnSpc>
              <a:spcBef>
                <a:spcPct val="0"/>
              </a:spcBef>
              <a:buSzTx/>
            </a:pPr>
            <a:r>
              <a:rPr lang="el-GR" dirty="0" smtClean="0"/>
              <a:t>Τέλος</a:t>
            </a:r>
            <a:endParaRPr lang="en-US" sz="1800" dirty="0"/>
          </a:p>
        </p:txBody>
      </p:sp>
      <p:sp>
        <p:nvSpPr>
          <p:cNvPr id="22" name="Line 88" descr="."/>
          <p:cNvSpPr>
            <a:spLocks noChangeShapeType="1"/>
          </p:cNvSpPr>
          <p:nvPr/>
        </p:nvSpPr>
        <p:spPr bwMode="auto">
          <a:xfrm flipV="1">
            <a:off x="2183636" y="5366048"/>
            <a:ext cx="0" cy="1407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23" name="Group 61" descr="."/>
          <p:cNvGraphicFramePr>
            <a:graphicFrameLocks noGrp="1"/>
          </p:cNvGraphicFramePr>
          <p:nvPr>
            <p:custDataLst>
              <p:tags r:id="rId5"/>
            </p:custDataLst>
            <p:extLst>
              <p:ext uri="{D42A27DB-BD31-4B8C-83A1-F6EECF244321}">
                <p14:modId xmlns:p14="http://schemas.microsoft.com/office/powerpoint/2010/main" val="3679440536"/>
              </p:ext>
            </p:extLst>
          </p:nvPr>
        </p:nvGraphicFramePr>
        <p:xfrm>
          <a:off x="5298864" y="4968534"/>
          <a:ext cx="3233940" cy="517430"/>
        </p:xfrm>
        <a:graphic>
          <a:graphicData uri="http://schemas.openxmlformats.org/drawingml/2006/table">
            <a:tbl>
              <a:tblPr firstRow="1"/>
              <a:tblGrid>
                <a:gridCol w="323394"/>
                <a:gridCol w="323394"/>
                <a:gridCol w="323394"/>
                <a:gridCol w="323394"/>
                <a:gridCol w="323394"/>
                <a:gridCol w="323394"/>
                <a:gridCol w="323394"/>
                <a:gridCol w="323394"/>
                <a:gridCol w="323394"/>
                <a:gridCol w="323394"/>
              </a:tblGrid>
              <a:tr h="517430">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dirty="0" smtClean="0">
                          <a:ln>
                            <a:noFill/>
                          </a:ln>
                          <a:solidFill>
                            <a:schemeClr val="tx1"/>
                          </a:solidFill>
                          <a:effectLst/>
                          <a:latin typeface="Arial" charset="0"/>
                        </a:rPr>
                        <a:t>I</a:t>
                      </a: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dirty="0" smtClean="0">
                          <a:ln>
                            <a:noFill/>
                          </a:ln>
                          <a:solidFill>
                            <a:schemeClr val="tx1"/>
                          </a:solidFill>
                          <a:effectLst/>
                          <a:latin typeface="Arial" charset="0"/>
                        </a:rPr>
                        <a:t>J</a:t>
                      </a: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l-GR" sz="1600" b="0" i="0" u="none" strike="noStrike" cap="none" normalizeH="0" baseline="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endParaRPr kumimoji="0" lang="en-US"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noProof="0" dirty="0" smtClean="0">
                          <a:ln>
                            <a:noFill/>
                          </a:ln>
                          <a:solidFill>
                            <a:schemeClr val="tx1"/>
                          </a:solidFill>
                          <a:effectLst/>
                          <a:latin typeface="Arial" charset="0"/>
                        </a:rPr>
                        <a:t>C</a:t>
                      </a:r>
                      <a:endParaRPr kumimoji="0" lang="en-US" sz="1600" b="0" i="0" u="none" strike="noStrike" cap="none" normalizeH="0" baseline="0" noProof="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smtClean="0">
                          <a:ln>
                            <a:noFill/>
                          </a:ln>
                          <a:solidFill>
                            <a:schemeClr val="tx1"/>
                          </a:solidFill>
                          <a:effectLst/>
                          <a:latin typeface="Arial" charset="0"/>
                        </a:rPr>
                        <a:t>D</a:t>
                      </a: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smtClean="0">
                          <a:ln>
                            <a:noFill/>
                          </a:ln>
                          <a:solidFill>
                            <a:schemeClr val="tx1"/>
                          </a:solidFill>
                          <a:effectLst/>
                          <a:latin typeface="Arial" charset="0"/>
                        </a:rPr>
                        <a:t>E</a:t>
                      </a: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dirty="0" smtClean="0">
                          <a:ln>
                            <a:noFill/>
                          </a:ln>
                          <a:solidFill>
                            <a:schemeClr val="tx1"/>
                          </a:solidFill>
                          <a:effectLst/>
                          <a:latin typeface="Arial" charset="0"/>
                        </a:rPr>
                        <a:t>F</a:t>
                      </a: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dirty="0" smtClean="0">
                          <a:ln>
                            <a:noFill/>
                          </a:ln>
                          <a:solidFill>
                            <a:schemeClr val="tx1"/>
                          </a:solidFill>
                          <a:effectLst/>
                          <a:latin typeface="Arial" charset="0"/>
                        </a:rPr>
                        <a:t>G</a:t>
                      </a: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50000"/>
                        </a:spcBef>
                        <a:spcAft>
                          <a:spcPct val="0"/>
                        </a:spcAft>
                        <a:buClrTx/>
                        <a:buSzPct val="130000"/>
                        <a:buFontTx/>
                        <a:buNone/>
                        <a:tabLst/>
                      </a:pPr>
                      <a:r>
                        <a:rPr kumimoji="0" lang="en-US" sz="1600" b="0" i="0" u="none" strike="noStrike" cap="none" normalizeH="0" baseline="0" dirty="0" smtClean="0">
                          <a:ln>
                            <a:noFill/>
                          </a:ln>
                          <a:solidFill>
                            <a:schemeClr val="tx1"/>
                          </a:solidFill>
                          <a:effectLst/>
                          <a:latin typeface="Arial" charset="0"/>
                        </a:rPr>
                        <a:t>H</a:t>
                      </a:r>
                      <a:endParaRPr kumimoji="0" lang="el-GR" sz="1600" b="0" i="0" u="none" strike="noStrike" cap="none" normalizeH="0" baseline="0" dirty="0" smtClean="0">
                        <a:ln>
                          <a:noFill/>
                        </a:ln>
                        <a:solidFill>
                          <a:schemeClr val="tx1"/>
                        </a:solidFill>
                        <a:effectLst/>
                        <a:latin typeface="Arial" charset="0"/>
                      </a:endParaRPr>
                    </a:p>
                  </a:txBody>
                  <a:tcPr marL="77614" marR="77614" marT="38807" marB="388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 name="Rectangle 85" descr="."/>
          <p:cNvSpPr>
            <a:spLocks noChangeArrowheads="1"/>
          </p:cNvSpPr>
          <p:nvPr/>
        </p:nvSpPr>
        <p:spPr bwMode="auto">
          <a:xfrm>
            <a:off x="6155523" y="4029734"/>
            <a:ext cx="582108" cy="388072"/>
          </a:xfrm>
          <a:prstGeom prst="rect">
            <a:avLst/>
          </a:prstGeom>
          <a:solidFill>
            <a:srgbClr val="FF0000"/>
          </a:solidFill>
          <a:ln w="9525">
            <a:solidFill>
              <a:schemeClr val="tx1"/>
            </a:solidFill>
            <a:miter lim="800000"/>
            <a:headEnd/>
            <a:tailEnd/>
          </a:ln>
          <a:effectLst/>
        </p:spPr>
        <p:txBody>
          <a:bodyPr wrap="none" anchor="ctr"/>
          <a:lstStyle/>
          <a:p>
            <a:pPr algn="ctr" eaLnBrk="0" hangingPunct="0">
              <a:lnSpc>
                <a:spcPct val="100000"/>
              </a:lnSpc>
              <a:spcBef>
                <a:spcPct val="0"/>
              </a:spcBef>
              <a:buSzTx/>
            </a:pPr>
            <a:r>
              <a:rPr lang="el-GR" dirty="0" smtClean="0"/>
              <a:t>Αρχή</a:t>
            </a:r>
            <a:endParaRPr lang="en-US" sz="1800" dirty="0"/>
          </a:p>
        </p:txBody>
      </p:sp>
      <p:sp>
        <p:nvSpPr>
          <p:cNvPr id="25" name="Line 86" descr="."/>
          <p:cNvSpPr>
            <a:spLocks noChangeShapeType="1"/>
          </p:cNvSpPr>
          <p:nvPr/>
        </p:nvSpPr>
        <p:spPr bwMode="auto">
          <a:xfrm>
            <a:off x="6432831" y="4486934"/>
            <a:ext cx="0" cy="1407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Rectangle 87" descr="."/>
          <p:cNvSpPr>
            <a:spLocks noChangeArrowheads="1"/>
          </p:cNvSpPr>
          <p:nvPr/>
        </p:nvSpPr>
        <p:spPr bwMode="auto">
          <a:xfrm>
            <a:off x="5076056" y="5877272"/>
            <a:ext cx="582108" cy="388072"/>
          </a:xfrm>
          <a:prstGeom prst="rect">
            <a:avLst/>
          </a:prstGeom>
          <a:solidFill>
            <a:srgbClr val="FFFF00"/>
          </a:solidFill>
          <a:ln w="9525">
            <a:solidFill>
              <a:schemeClr val="tx1"/>
            </a:solidFill>
            <a:miter lim="800000"/>
            <a:headEnd/>
            <a:tailEnd/>
          </a:ln>
          <a:effectLst/>
        </p:spPr>
        <p:txBody>
          <a:bodyPr wrap="none" anchor="ctr"/>
          <a:lstStyle/>
          <a:p>
            <a:pPr algn="ctr" eaLnBrk="0" hangingPunct="0">
              <a:lnSpc>
                <a:spcPct val="100000"/>
              </a:lnSpc>
              <a:spcBef>
                <a:spcPct val="0"/>
              </a:spcBef>
              <a:buSzTx/>
            </a:pPr>
            <a:r>
              <a:rPr lang="el-GR" dirty="0" smtClean="0"/>
              <a:t>Τέλος</a:t>
            </a:r>
            <a:endParaRPr lang="en-US" sz="1800" dirty="0"/>
          </a:p>
        </p:txBody>
      </p:sp>
      <p:sp>
        <p:nvSpPr>
          <p:cNvPr id="27" name="Line 88" descr="."/>
          <p:cNvSpPr>
            <a:spLocks noChangeShapeType="1"/>
          </p:cNvSpPr>
          <p:nvPr/>
        </p:nvSpPr>
        <p:spPr bwMode="auto">
          <a:xfrm flipV="1">
            <a:off x="5277164" y="5553734"/>
            <a:ext cx="0" cy="1407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cxnSp>
        <p:nvCxnSpPr>
          <p:cNvPr id="28" name="Ευθύγραμμο βέλος σύνδεσης 27" descr="."/>
          <p:cNvCxnSpPr/>
          <p:nvPr/>
        </p:nvCxnSpPr>
        <p:spPr bwMode="auto">
          <a:xfrm flipV="1">
            <a:off x="4286248" y="2689556"/>
            <a:ext cx="916808" cy="1"/>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9" name="TextBox 28" descr="."/>
          <p:cNvSpPr txBox="1"/>
          <p:nvPr/>
        </p:nvSpPr>
        <p:spPr>
          <a:xfrm>
            <a:off x="3995936" y="2339588"/>
            <a:ext cx="1135112" cy="369332"/>
          </a:xfrm>
          <a:prstGeom prst="rect">
            <a:avLst/>
          </a:prstGeom>
          <a:noFill/>
        </p:spPr>
        <p:txBody>
          <a:bodyPr wrap="square" rtlCol="0">
            <a:spAutoFit/>
          </a:bodyPr>
          <a:lstStyle/>
          <a:p>
            <a:r>
              <a:rPr lang="el-GR" dirty="0" smtClean="0"/>
              <a:t>Εξαγωγή</a:t>
            </a:r>
            <a:endParaRPr lang="el-GR"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135731"/>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Ουρά σαν Πίνακας</a:t>
            </a:r>
          </a:p>
        </p:txBody>
      </p:sp>
      <p:sp>
        <p:nvSpPr>
          <p:cNvPr id="7" name="TextBox 6" descr="type def struct, άγκιστρο,   &#10;      float o [N],   &#10;      int arxi, telos, plithos, άγκιστρο,  Queue.&#10;"/>
          <p:cNvSpPr txBox="1"/>
          <p:nvPr>
            <p:custDataLst>
              <p:tags r:id="rId2"/>
            </p:custDataLst>
          </p:nvPr>
        </p:nvSpPr>
        <p:spPr>
          <a:xfrm>
            <a:off x="503808" y="1268760"/>
            <a:ext cx="8182992" cy="1384995"/>
          </a:xfrm>
          <a:prstGeom prst="rect">
            <a:avLst/>
          </a:prstGeom>
          <a:noFill/>
        </p:spPr>
        <p:txBody>
          <a:bodyPr wrap="square" rtlCol="0">
            <a:spAutoFit/>
          </a:bodyPr>
          <a:lstStyle/>
          <a:p>
            <a:r>
              <a:rPr lang="en-US" sz="2800" dirty="0" err="1"/>
              <a:t>typedef</a:t>
            </a:r>
            <a:r>
              <a:rPr lang="en-US" sz="2800" dirty="0"/>
              <a:t> </a:t>
            </a:r>
            <a:r>
              <a:rPr lang="en-US" sz="2800" dirty="0" err="1"/>
              <a:t>struct</a:t>
            </a:r>
            <a:r>
              <a:rPr lang="en-US" sz="2800" dirty="0"/>
              <a:t> {   </a:t>
            </a:r>
            <a:endParaRPr lang="en-US" sz="2800" dirty="0" smtClean="0"/>
          </a:p>
          <a:p>
            <a:r>
              <a:rPr lang="en-US" sz="2800" dirty="0"/>
              <a:t> </a:t>
            </a:r>
            <a:r>
              <a:rPr lang="en-US" sz="2800" dirty="0" smtClean="0"/>
              <a:t>     float </a:t>
            </a:r>
            <a:r>
              <a:rPr lang="en-US" sz="2800" dirty="0"/>
              <a:t>o</a:t>
            </a:r>
            <a:r>
              <a:rPr lang="en-US" sz="2800" dirty="0" smtClean="0"/>
              <a:t>[N</a:t>
            </a:r>
            <a:r>
              <a:rPr lang="en-US" sz="2800" dirty="0"/>
              <a:t>];   </a:t>
            </a:r>
            <a:endParaRPr lang="en-US" sz="2800" dirty="0" smtClean="0"/>
          </a:p>
          <a:p>
            <a:r>
              <a:rPr lang="en-US" sz="2800" dirty="0"/>
              <a:t> </a:t>
            </a:r>
            <a:r>
              <a:rPr lang="en-US" sz="2800" dirty="0" smtClean="0"/>
              <a:t>     </a:t>
            </a:r>
            <a:r>
              <a:rPr lang="en-US" sz="2800" dirty="0" err="1" smtClean="0"/>
              <a:t>int</a:t>
            </a:r>
            <a:r>
              <a:rPr lang="en-US" sz="2800" dirty="0" smtClean="0"/>
              <a:t> </a:t>
            </a:r>
            <a:r>
              <a:rPr lang="en-US" sz="2800" dirty="0" err="1" smtClean="0"/>
              <a:t>arxi</a:t>
            </a:r>
            <a:r>
              <a:rPr lang="en-US" sz="2800" dirty="0" smtClean="0"/>
              <a:t>, </a:t>
            </a:r>
            <a:r>
              <a:rPr lang="en-US" sz="2800" dirty="0" err="1" smtClean="0"/>
              <a:t>telos</a:t>
            </a:r>
            <a:r>
              <a:rPr lang="en-US" sz="2800" dirty="0" smtClean="0"/>
              <a:t>, </a:t>
            </a:r>
            <a:r>
              <a:rPr lang="en-US" sz="2800" dirty="0" err="1" smtClean="0"/>
              <a:t>plithos</a:t>
            </a:r>
            <a:r>
              <a:rPr lang="en-US" sz="2800" dirty="0" smtClean="0"/>
              <a:t>;} Queue;</a:t>
            </a:r>
            <a:endParaRPr lang="el-GR" sz="2800" dirty="0"/>
          </a:p>
        </p:txBody>
      </p:sp>
      <p:sp>
        <p:nvSpPr>
          <p:cNvPr id="6" name="Θέση περιεχομένου 2" descr=" o[N] à H ουρά (θα μπορούσε να είναι πίνακας δομής αντί για float)&#10;&#10; αρχή  à Δείκτης Αρχής της Ουράς στον πίνακα,&#10; τέλος à Δείκτης Τέλους της Ουράς στον πίνακα,&#10; πλήθος à Πλήθος στοιχείων της Ουράς &#10;"/>
          <p:cNvSpPr>
            <a:spLocks noGrp="1"/>
          </p:cNvSpPr>
          <p:nvPr>
            <p:ph idx="1"/>
            <p:custDataLst>
              <p:tags r:id="rId3"/>
            </p:custDataLst>
          </p:nvPr>
        </p:nvSpPr>
        <p:spPr>
          <a:xfrm>
            <a:off x="467545" y="3068959"/>
            <a:ext cx="8219256" cy="3024337"/>
          </a:xfrm>
        </p:spPr>
        <p:txBody>
          <a:bodyPr>
            <a:noAutofit/>
          </a:bodyPr>
          <a:lstStyle/>
          <a:p>
            <a:r>
              <a:rPr lang="en-US" sz="2800" dirty="0"/>
              <a:t> </a:t>
            </a:r>
            <a:r>
              <a:rPr lang="en-US" sz="2800" dirty="0">
                <a:solidFill>
                  <a:schemeClr val="accent4">
                    <a:lumMod val="75000"/>
                  </a:schemeClr>
                </a:solidFill>
              </a:rPr>
              <a:t>o[N] </a:t>
            </a:r>
            <a:r>
              <a:rPr lang="en-US" sz="2800" dirty="0">
                <a:solidFill>
                  <a:schemeClr val="accent4">
                    <a:lumMod val="75000"/>
                  </a:schemeClr>
                </a:solidFill>
                <a:sym typeface="Wingdings" pitchFamily="2" charset="2"/>
              </a:rPr>
              <a:t> H </a:t>
            </a:r>
            <a:r>
              <a:rPr lang="el-GR" sz="2800" dirty="0">
                <a:solidFill>
                  <a:schemeClr val="accent4">
                    <a:lumMod val="75000"/>
                  </a:schemeClr>
                </a:solidFill>
                <a:sym typeface="Wingdings" pitchFamily="2" charset="2"/>
              </a:rPr>
              <a:t>ουρά (θα μπορούσε να είναι πίνακας δομής αντί για </a:t>
            </a:r>
            <a:r>
              <a:rPr lang="en-US" sz="2800" dirty="0">
                <a:solidFill>
                  <a:schemeClr val="accent4">
                    <a:lumMod val="75000"/>
                  </a:schemeClr>
                </a:solidFill>
                <a:sym typeface="Wingdings" pitchFamily="2" charset="2"/>
              </a:rPr>
              <a:t>float)</a:t>
            </a:r>
          </a:p>
          <a:p>
            <a:endParaRPr lang="el-GR" sz="2800" dirty="0">
              <a:solidFill>
                <a:srgbClr val="C00000"/>
              </a:solidFill>
              <a:sym typeface="Wingdings" pitchFamily="2" charset="2"/>
            </a:endParaRPr>
          </a:p>
          <a:p>
            <a:r>
              <a:rPr lang="en-US" sz="2800" dirty="0">
                <a:solidFill>
                  <a:srgbClr val="000099"/>
                </a:solidFill>
                <a:sym typeface="Wingdings" pitchFamily="2" charset="2"/>
              </a:rPr>
              <a:t> </a:t>
            </a:r>
            <a:r>
              <a:rPr lang="el-GR" sz="2800" dirty="0">
                <a:solidFill>
                  <a:srgbClr val="000099"/>
                </a:solidFill>
                <a:sym typeface="Wingdings" pitchFamily="2" charset="2"/>
              </a:rPr>
              <a:t>αρχή</a:t>
            </a:r>
            <a:r>
              <a:rPr lang="en-US" sz="2800" dirty="0">
                <a:solidFill>
                  <a:srgbClr val="000099"/>
                </a:solidFill>
                <a:sym typeface="Wingdings" pitchFamily="2" charset="2"/>
              </a:rPr>
              <a:t>   </a:t>
            </a:r>
            <a:r>
              <a:rPr lang="el-GR" sz="2800" dirty="0">
                <a:solidFill>
                  <a:srgbClr val="000099"/>
                </a:solidFill>
                <a:sym typeface="Wingdings" pitchFamily="2" charset="2"/>
              </a:rPr>
              <a:t>Δείκτης Αρχής της Ουράς στον πίνακα,</a:t>
            </a:r>
          </a:p>
          <a:p>
            <a:r>
              <a:rPr lang="el-GR" sz="2800" dirty="0">
                <a:solidFill>
                  <a:srgbClr val="000099"/>
                </a:solidFill>
                <a:sym typeface="Wingdings" pitchFamily="2" charset="2"/>
              </a:rPr>
              <a:t> τέλος  Δείκτης Τέλους της Ουράς στον πίνακα,</a:t>
            </a:r>
          </a:p>
          <a:p>
            <a:r>
              <a:rPr lang="el-GR" sz="2800" dirty="0">
                <a:solidFill>
                  <a:srgbClr val="000099"/>
                </a:solidFill>
                <a:sym typeface="Wingdings" pitchFamily="2" charset="2"/>
              </a:rPr>
              <a:t> πλήθος  Πλήθος στοιχείων της Ουράς </a:t>
            </a:r>
            <a:endParaRPr lang="el-GR" sz="2800" dirty="0">
              <a:solidFill>
                <a:srgbClr val="000099"/>
              </a:solidFill>
            </a:endParaRP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Απαιτούμενες Λειτουργίες</a:t>
            </a:r>
          </a:p>
        </p:txBody>
      </p:sp>
      <p:sp>
        <p:nvSpPr>
          <p:cNvPr id="7" name="Θέση περιεχομένου 2"/>
          <p:cNvSpPr txBox="1">
            <a:spLocks/>
          </p:cNvSpPr>
          <p:nvPr>
            <p:custDataLst>
              <p:tags r:id="rId2"/>
            </p:custDataLst>
          </p:nvPr>
        </p:nvSpPr>
        <p:spPr>
          <a:xfrm>
            <a:off x="467545" y="1711473"/>
            <a:ext cx="8219256" cy="35177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sz="2800" dirty="0" smtClean="0"/>
              <a:t>Δημιουργία Ουράς,</a:t>
            </a:r>
          </a:p>
          <a:p>
            <a:pPr>
              <a:buFont typeface="Wingdings" panose="05000000000000000000" pitchFamily="2" charset="2"/>
              <a:buChar char="q"/>
            </a:pPr>
            <a:endParaRPr lang="el-GR" sz="2800" dirty="0" smtClean="0"/>
          </a:p>
          <a:p>
            <a:pPr>
              <a:buFont typeface="Wingdings" panose="05000000000000000000" pitchFamily="2" charset="2"/>
              <a:buChar char="q"/>
            </a:pPr>
            <a:r>
              <a:rPr lang="el-GR" sz="2800" dirty="0" smtClean="0"/>
              <a:t>Έλεγχος Κενής/Πλήρους Ουράς,</a:t>
            </a:r>
          </a:p>
          <a:p>
            <a:pPr>
              <a:buFont typeface="Wingdings" panose="05000000000000000000" pitchFamily="2" charset="2"/>
              <a:buChar char="q"/>
            </a:pPr>
            <a:endParaRPr lang="el-GR" sz="2800" dirty="0" smtClean="0"/>
          </a:p>
          <a:p>
            <a:pPr>
              <a:buFont typeface="Wingdings" panose="05000000000000000000" pitchFamily="2" charset="2"/>
              <a:buChar char="q"/>
            </a:pPr>
            <a:r>
              <a:rPr lang="el-GR" sz="2800" dirty="0" smtClean="0"/>
              <a:t>Εισαγωγή Στοιχείου στην Ουρά,</a:t>
            </a:r>
          </a:p>
          <a:p>
            <a:pPr>
              <a:buFont typeface="Wingdings" panose="05000000000000000000" pitchFamily="2" charset="2"/>
              <a:buChar char="q"/>
            </a:pPr>
            <a:endParaRPr lang="el-GR" sz="2800" dirty="0" smtClean="0"/>
          </a:p>
          <a:p>
            <a:pPr>
              <a:buFont typeface="Wingdings" panose="05000000000000000000" pitchFamily="2" charset="2"/>
              <a:buChar char="q"/>
            </a:pPr>
            <a:r>
              <a:rPr lang="el-GR" sz="2800" dirty="0" smtClean="0"/>
              <a:t>Εξαγωγή/Διαγραφή από την Ουρά.</a:t>
            </a:r>
            <a:endParaRPr lang="el-GR" sz="28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p:cNvSpPr>
            <a:spLocks noGrp="1" noChangeArrowheads="1"/>
          </p:cNvSpPr>
          <p:nvPr>
            <p:ph type="title"/>
          </p:nvPr>
        </p:nvSpPr>
        <p:spPr>
          <a:xfrm>
            <a:off x="35496" y="80293"/>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Υλοποίηση Ουράς: Δηλώσεις</a:t>
            </a:r>
          </a:p>
        </p:txBody>
      </p:sp>
      <p:sp>
        <p:nvSpPr>
          <p:cNvPr id="2" name="Ορθογώνιο 1" descr="define N 10,&#10;&#10;type def struct, άγκιστρο,    &#10; float o [N],    &#10; int arxi, telos, plithos, άγκιστρο, Oura.&#10;&#10;void dimiourgia, Oura *,&#10;int keni, Oura,&#10;int pliris, Oura,&#10;void eisagogi, Oura *, float,&#10;float diagrafi, Oura *."/>
          <p:cNvSpPr/>
          <p:nvPr>
            <p:custDataLst>
              <p:tags r:id="rId2"/>
            </p:custDataLst>
          </p:nvPr>
        </p:nvSpPr>
        <p:spPr>
          <a:xfrm>
            <a:off x="467544" y="1268760"/>
            <a:ext cx="8219256" cy="4832092"/>
          </a:xfrm>
          <a:prstGeom prst="rect">
            <a:avLst/>
          </a:prstGeom>
        </p:spPr>
        <p:txBody>
          <a:bodyPr wrap="square">
            <a:spAutoFit/>
          </a:bodyPr>
          <a:lstStyle/>
          <a:p>
            <a:r>
              <a:rPr lang="en-US" sz="2800" b="1" dirty="0"/>
              <a:t>#define N 10</a:t>
            </a:r>
            <a:endParaRPr lang="el-GR" sz="2800" b="1" dirty="0"/>
          </a:p>
          <a:p>
            <a:endParaRPr lang="el-GR" sz="2800" dirty="0"/>
          </a:p>
          <a:p>
            <a:r>
              <a:rPr lang="en-US" sz="2800" b="1" dirty="0" err="1"/>
              <a:t>typedef</a:t>
            </a:r>
            <a:r>
              <a:rPr lang="en-US" sz="2800" b="1" dirty="0"/>
              <a:t> </a:t>
            </a:r>
            <a:r>
              <a:rPr lang="en-US" sz="2800" b="1" dirty="0" err="1"/>
              <a:t>struct</a:t>
            </a:r>
            <a:r>
              <a:rPr lang="en-US" sz="2800" b="1" dirty="0"/>
              <a:t> {    </a:t>
            </a:r>
            <a:endParaRPr lang="el-GR" sz="2800" b="1" dirty="0"/>
          </a:p>
          <a:p>
            <a:r>
              <a:rPr lang="el-GR" sz="2800" b="1" dirty="0"/>
              <a:t>	</a:t>
            </a:r>
            <a:r>
              <a:rPr lang="en-US" sz="2800" b="1" dirty="0"/>
              <a:t>float o[N];    </a:t>
            </a:r>
            <a:endParaRPr lang="el-GR" sz="2800" b="1" dirty="0"/>
          </a:p>
          <a:p>
            <a:r>
              <a:rPr lang="el-GR" sz="2800" b="1" dirty="0"/>
              <a:t>	</a:t>
            </a:r>
            <a:r>
              <a:rPr lang="en-US" sz="2800" b="1" dirty="0" err="1"/>
              <a:t>int</a:t>
            </a:r>
            <a:r>
              <a:rPr lang="en-US" sz="2800" b="1" dirty="0"/>
              <a:t> </a:t>
            </a:r>
            <a:r>
              <a:rPr lang="en-US" sz="2800" b="1" dirty="0" err="1"/>
              <a:t>arxi</a:t>
            </a:r>
            <a:r>
              <a:rPr lang="el-GR" sz="2800" b="1" dirty="0"/>
              <a:t>,</a:t>
            </a:r>
            <a:r>
              <a:rPr lang="en-US" sz="2800" b="1" dirty="0"/>
              <a:t> </a:t>
            </a:r>
            <a:r>
              <a:rPr lang="en-US" sz="2800" b="1" dirty="0" err="1"/>
              <a:t>telos</a:t>
            </a:r>
            <a:r>
              <a:rPr lang="el-GR" sz="2800" b="1" dirty="0"/>
              <a:t>,</a:t>
            </a:r>
            <a:r>
              <a:rPr lang="en-US" sz="2800" b="1" dirty="0"/>
              <a:t> </a:t>
            </a:r>
            <a:r>
              <a:rPr lang="en-US" sz="2800" b="1" dirty="0" err="1"/>
              <a:t>plithos</a:t>
            </a:r>
            <a:r>
              <a:rPr lang="en-US" sz="2800" b="1" dirty="0"/>
              <a:t>;}</a:t>
            </a:r>
            <a:r>
              <a:rPr lang="el-GR" sz="2800" b="1" dirty="0"/>
              <a:t> </a:t>
            </a:r>
            <a:r>
              <a:rPr lang="en-US" sz="2800" b="1" dirty="0" err="1"/>
              <a:t>Oura</a:t>
            </a:r>
            <a:r>
              <a:rPr lang="en-US" sz="2800" b="1" dirty="0"/>
              <a:t>;</a:t>
            </a:r>
            <a:endParaRPr lang="el-GR" sz="2800" b="1" dirty="0"/>
          </a:p>
          <a:p>
            <a:endParaRPr lang="el-GR" sz="2800" dirty="0"/>
          </a:p>
          <a:p>
            <a:r>
              <a:rPr lang="en-US" sz="2800" b="1" dirty="0">
                <a:solidFill>
                  <a:srgbClr val="7030A0"/>
                </a:solidFill>
              </a:rPr>
              <a:t>void </a:t>
            </a:r>
            <a:r>
              <a:rPr lang="en-US" sz="2800" b="1" dirty="0" err="1">
                <a:solidFill>
                  <a:srgbClr val="7030A0"/>
                </a:solidFill>
              </a:rPr>
              <a:t>dimiourgia</a:t>
            </a:r>
            <a:r>
              <a:rPr lang="en-US" sz="2800" b="1" dirty="0">
                <a:solidFill>
                  <a:srgbClr val="7030A0"/>
                </a:solidFill>
              </a:rPr>
              <a:t>(</a:t>
            </a:r>
            <a:r>
              <a:rPr lang="en-US" sz="2800" b="1" dirty="0" err="1">
                <a:solidFill>
                  <a:srgbClr val="7030A0"/>
                </a:solidFill>
              </a:rPr>
              <a:t>Oura</a:t>
            </a:r>
            <a:r>
              <a:rPr lang="en-US" sz="2800" b="1" dirty="0"/>
              <a:t> *);</a:t>
            </a:r>
            <a:endParaRPr lang="el-GR" sz="2800" b="1" dirty="0"/>
          </a:p>
          <a:p>
            <a:r>
              <a:rPr lang="en-US" sz="2800" b="1" dirty="0" err="1">
                <a:solidFill>
                  <a:srgbClr val="000099"/>
                </a:solidFill>
              </a:rPr>
              <a:t>int</a:t>
            </a:r>
            <a:r>
              <a:rPr lang="en-US" sz="2800" b="1" dirty="0">
                <a:solidFill>
                  <a:srgbClr val="000099"/>
                </a:solidFill>
              </a:rPr>
              <a:t> </a:t>
            </a:r>
            <a:r>
              <a:rPr lang="en-US" sz="2800" b="1" dirty="0" err="1">
                <a:solidFill>
                  <a:srgbClr val="000099"/>
                </a:solidFill>
              </a:rPr>
              <a:t>keni</a:t>
            </a:r>
            <a:r>
              <a:rPr lang="en-US" sz="2800" b="1" dirty="0">
                <a:solidFill>
                  <a:srgbClr val="000099"/>
                </a:solidFill>
              </a:rPr>
              <a:t>(</a:t>
            </a:r>
            <a:r>
              <a:rPr lang="en-US" sz="2800" b="1" dirty="0" err="1">
                <a:solidFill>
                  <a:srgbClr val="000099"/>
                </a:solidFill>
              </a:rPr>
              <a:t>Oura</a:t>
            </a:r>
            <a:r>
              <a:rPr lang="en-US" sz="2800" b="1" dirty="0">
                <a:solidFill>
                  <a:srgbClr val="000099"/>
                </a:solidFill>
              </a:rPr>
              <a:t>);</a:t>
            </a:r>
            <a:endParaRPr lang="el-GR" sz="2800" b="1" dirty="0">
              <a:solidFill>
                <a:srgbClr val="000099"/>
              </a:solidFill>
            </a:endParaRPr>
          </a:p>
          <a:p>
            <a:r>
              <a:rPr lang="en-US" sz="2800" b="1" dirty="0" err="1">
                <a:solidFill>
                  <a:srgbClr val="7030A0"/>
                </a:solidFill>
              </a:rPr>
              <a:t>int</a:t>
            </a:r>
            <a:r>
              <a:rPr lang="en-US" sz="2800" b="1" dirty="0">
                <a:solidFill>
                  <a:srgbClr val="7030A0"/>
                </a:solidFill>
              </a:rPr>
              <a:t> </a:t>
            </a:r>
            <a:r>
              <a:rPr lang="en-US" sz="2800" b="1" dirty="0" err="1">
                <a:solidFill>
                  <a:srgbClr val="7030A0"/>
                </a:solidFill>
              </a:rPr>
              <a:t>pliris</a:t>
            </a:r>
            <a:r>
              <a:rPr lang="en-US" sz="2800" b="1" dirty="0">
                <a:solidFill>
                  <a:srgbClr val="7030A0"/>
                </a:solidFill>
              </a:rPr>
              <a:t>(</a:t>
            </a:r>
            <a:r>
              <a:rPr lang="en-US" sz="2800" b="1" dirty="0" err="1">
                <a:solidFill>
                  <a:srgbClr val="7030A0"/>
                </a:solidFill>
              </a:rPr>
              <a:t>Oura</a:t>
            </a:r>
            <a:r>
              <a:rPr lang="en-US" sz="2800" b="1" dirty="0">
                <a:solidFill>
                  <a:srgbClr val="7030A0"/>
                </a:solidFill>
              </a:rPr>
              <a:t>);</a:t>
            </a:r>
            <a:endParaRPr lang="el-GR" sz="2800" b="1" dirty="0">
              <a:solidFill>
                <a:srgbClr val="7030A0"/>
              </a:solidFill>
            </a:endParaRPr>
          </a:p>
          <a:p>
            <a:r>
              <a:rPr lang="en-US" sz="2800" b="1" dirty="0">
                <a:solidFill>
                  <a:srgbClr val="000099"/>
                </a:solidFill>
              </a:rPr>
              <a:t>void </a:t>
            </a:r>
            <a:r>
              <a:rPr lang="en-US" sz="2800" b="1" dirty="0" err="1">
                <a:solidFill>
                  <a:srgbClr val="000099"/>
                </a:solidFill>
              </a:rPr>
              <a:t>eisagogi</a:t>
            </a:r>
            <a:r>
              <a:rPr lang="en-US" sz="2800" b="1" dirty="0">
                <a:solidFill>
                  <a:srgbClr val="000099"/>
                </a:solidFill>
              </a:rPr>
              <a:t>(</a:t>
            </a:r>
            <a:r>
              <a:rPr lang="en-US" sz="2800" b="1" dirty="0" err="1">
                <a:solidFill>
                  <a:srgbClr val="000099"/>
                </a:solidFill>
              </a:rPr>
              <a:t>Oura</a:t>
            </a:r>
            <a:r>
              <a:rPr lang="en-US" sz="2800" b="1" dirty="0">
                <a:solidFill>
                  <a:srgbClr val="000099"/>
                </a:solidFill>
              </a:rPr>
              <a:t> *, float);</a:t>
            </a:r>
            <a:endParaRPr lang="el-GR" sz="2800" b="1" dirty="0">
              <a:solidFill>
                <a:srgbClr val="000099"/>
              </a:solidFill>
            </a:endParaRPr>
          </a:p>
          <a:p>
            <a:r>
              <a:rPr lang="en-US" sz="2800" b="1" dirty="0">
                <a:solidFill>
                  <a:srgbClr val="7030A0"/>
                </a:solidFill>
              </a:rPr>
              <a:t>float </a:t>
            </a:r>
            <a:r>
              <a:rPr lang="en-US" sz="2800" b="1" dirty="0" err="1">
                <a:solidFill>
                  <a:srgbClr val="7030A0"/>
                </a:solidFill>
              </a:rPr>
              <a:t>diagrafi</a:t>
            </a:r>
            <a:r>
              <a:rPr lang="en-US" sz="2800" b="1" dirty="0">
                <a:solidFill>
                  <a:srgbClr val="7030A0"/>
                </a:solidFill>
              </a:rPr>
              <a:t>(</a:t>
            </a:r>
            <a:r>
              <a:rPr lang="en-US" sz="2800" b="1" dirty="0" err="1">
                <a:solidFill>
                  <a:srgbClr val="7030A0"/>
                </a:solidFill>
              </a:rPr>
              <a:t>Oura</a:t>
            </a:r>
            <a:r>
              <a:rPr lang="en-US" sz="2800" b="1" dirty="0">
                <a:solidFill>
                  <a:srgbClr val="7030A0"/>
                </a:solidFill>
              </a:rPr>
              <a:t> *);</a:t>
            </a:r>
            <a:endParaRPr lang="el-GR" sz="2800" b="1" dirty="0">
              <a:solidFill>
                <a:srgbClr val="7030A0"/>
              </a:solidFill>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descr="Ν στο τετράγωνο εναντίον Ν log(N)"/>
          <p:cNvSpPr>
            <a:spLocks noGrp="1" noChangeArrowheads="1"/>
          </p:cNvSpPr>
          <p:nvPr>
            <p:ph type="title"/>
          </p:nvPr>
        </p:nvSpPr>
        <p:spPr>
          <a:xfrm>
            <a:off x="467545" y="8285"/>
            <a:ext cx="8352928" cy="1260475"/>
          </a:xfrm>
        </p:spPr>
        <p:txBody>
          <a:bodyPr>
            <a:normAutofit fontScale="90000"/>
          </a:bodyPr>
          <a:lstStyle/>
          <a:p>
            <a:r>
              <a:rPr lang="el-GR" dirty="0"/>
              <a:t>Υλοποίηση Ουράς: </a:t>
            </a:r>
            <a:r>
              <a:rPr lang="en-US" dirty="0" smtClean="0"/>
              <a:t>main() </a:t>
            </a:r>
            <a:r>
              <a:rPr lang="el-GR" dirty="0" smtClean="0"/>
              <a:t>(1 από 2)</a:t>
            </a:r>
            <a:endParaRPr lang="el-GR" dirty="0"/>
          </a:p>
        </p:txBody>
      </p:sp>
      <p:sp>
        <p:nvSpPr>
          <p:cNvPr id="2" name="Ορθογώνιο 1" descr="int main(), άγκιστρο,    &#10; Oura O,    &#10; float x,   &#10; int epil,        &#10; dimiourgia &amp; O,        &#10; do, άγκιστρο,        &#10;  do, άγκιστρο,            &#10;                 print f, \ n \ n 1. Εισαγωγή, 2. Εξαγωγή, 3. Τέλος άνω κάτω τελεία,            &#10;   scan f, % d, &amp; epil,        &#10; } while, epil μικρότερο του 1 || epil μεγαλύτερο του 3.&#10;"/>
          <p:cNvSpPr/>
          <p:nvPr>
            <p:custDataLst>
              <p:tags r:id="rId2"/>
            </p:custDataLst>
          </p:nvPr>
        </p:nvSpPr>
        <p:spPr>
          <a:xfrm>
            <a:off x="467544" y="1196752"/>
            <a:ext cx="8208912" cy="4832092"/>
          </a:xfrm>
          <a:prstGeom prst="rect">
            <a:avLst/>
          </a:prstGeom>
        </p:spPr>
        <p:txBody>
          <a:bodyPr wrap="square">
            <a:spAutoFit/>
          </a:bodyPr>
          <a:lstStyle/>
          <a:p>
            <a:r>
              <a:rPr lang="en-US" sz="2800" dirty="0" err="1"/>
              <a:t>int</a:t>
            </a:r>
            <a:r>
              <a:rPr lang="en-US" sz="2800" dirty="0"/>
              <a:t> main()</a:t>
            </a:r>
            <a:r>
              <a:rPr lang="el-GR" sz="2800" dirty="0"/>
              <a:t> </a:t>
            </a:r>
            <a:r>
              <a:rPr lang="en-US" sz="2800" dirty="0"/>
              <a:t>{    </a:t>
            </a:r>
            <a:endParaRPr lang="el-GR" sz="2800" dirty="0"/>
          </a:p>
          <a:p>
            <a:r>
              <a:rPr lang="el-GR" sz="2800" dirty="0"/>
              <a:t>	</a:t>
            </a:r>
            <a:r>
              <a:rPr lang="en-US" sz="2800" b="1" dirty="0" err="1">
                <a:solidFill>
                  <a:schemeClr val="accent4">
                    <a:lumMod val="75000"/>
                  </a:schemeClr>
                </a:solidFill>
              </a:rPr>
              <a:t>Oura</a:t>
            </a:r>
            <a:r>
              <a:rPr lang="en-US" sz="2800" b="1" dirty="0">
                <a:solidFill>
                  <a:schemeClr val="accent4">
                    <a:lumMod val="75000"/>
                  </a:schemeClr>
                </a:solidFill>
              </a:rPr>
              <a:t> O;</a:t>
            </a:r>
            <a:r>
              <a:rPr lang="en-US" sz="2800" b="1" dirty="0">
                <a:solidFill>
                  <a:srgbClr val="C00000"/>
                </a:solidFill>
              </a:rPr>
              <a:t>    </a:t>
            </a:r>
            <a:endParaRPr lang="el-GR" sz="2800" b="1" dirty="0">
              <a:solidFill>
                <a:srgbClr val="C00000"/>
              </a:solidFill>
            </a:endParaRPr>
          </a:p>
          <a:p>
            <a:r>
              <a:rPr lang="el-GR" sz="2800" dirty="0"/>
              <a:t>	</a:t>
            </a:r>
            <a:r>
              <a:rPr lang="en-US" sz="2800" dirty="0"/>
              <a:t>float x;    </a:t>
            </a:r>
            <a:endParaRPr lang="el-GR" sz="2800" dirty="0"/>
          </a:p>
          <a:p>
            <a:r>
              <a:rPr lang="el-GR" sz="2800" dirty="0"/>
              <a:t>	</a:t>
            </a:r>
            <a:r>
              <a:rPr lang="en-US" sz="2800" dirty="0" err="1"/>
              <a:t>int</a:t>
            </a:r>
            <a:r>
              <a:rPr lang="en-US" sz="2800" dirty="0"/>
              <a:t> </a:t>
            </a:r>
            <a:r>
              <a:rPr lang="en-US" sz="2800" dirty="0" err="1"/>
              <a:t>epil</a:t>
            </a:r>
            <a:r>
              <a:rPr lang="en-US" sz="2800" dirty="0"/>
              <a:t>;        </a:t>
            </a:r>
            <a:endParaRPr lang="el-GR" sz="2800" dirty="0"/>
          </a:p>
          <a:p>
            <a:r>
              <a:rPr lang="el-GR" sz="2800" dirty="0"/>
              <a:t>	</a:t>
            </a:r>
            <a:r>
              <a:rPr lang="en-US" sz="2800" b="1" dirty="0" err="1">
                <a:solidFill>
                  <a:schemeClr val="accent4">
                    <a:lumMod val="75000"/>
                  </a:schemeClr>
                </a:solidFill>
              </a:rPr>
              <a:t>dimiourgia</a:t>
            </a:r>
            <a:r>
              <a:rPr lang="en-US" sz="2800" b="1" dirty="0">
                <a:solidFill>
                  <a:schemeClr val="accent4">
                    <a:lumMod val="75000"/>
                  </a:schemeClr>
                </a:solidFill>
              </a:rPr>
              <a:t>(&amp;O);</a:t>
            </a:r>
            <a:r>
              <a:rPr lang="en-US" sz="2800" dirty="0">
                <a:solidFill>
                  <a:schemeClr val="accent4">
                    <a:lumMod val="75000"/>
                  </a:schemeClr>
                </a:solidFill>
              </a:rPr>
              <a:t>  </a:t>
            </a:r>
            <a:r>
              <a:rPr lang="en-US" sz="2800" dirty="0"/>
              <a:t>      </a:t>
            </a:r>
            <a:endParaRPr lang="el-GR" sz="2800" dirty="0"/>
          </a:p>
          <a:p>
            <a:r>
              <a:rPr lang="el-GR" sz="2800" dirty="0"/>
              <a:t>	</a:t>
            </a:r>
            <a:r>
              <a:rPr lang="en-US" sz="2800" dirty="0"/>
              <a:t>do {        </a:t>
            </a:r>
            <a:endParaRPr lang="el-GR" sz="2800" dirty="0"/>
          </a:p>
          <a:p>
            <a:r>
              <a:rPr lang="el-GR" sz="2800" dirty="0"/>
              <a:t>		</a:t>
            </a:r>
            <a:r>
              <a:rPr lang="en-US" sz="2800" dirty="0"/>
              <a:t>do {            </a:t>
            </a:r>
            <a:endParaRPr lang="el-GR" sz="2800" dirty="0"/>
          </a:p>
          <a:p>
            <a:r>
              <a:rPr lang="el-GR" sz="2800" dirty="0"/>
              <a:t>			</a:t>
            </a:r>
            <a:r>
              <a:rPr lang="en-US" sz="2800" dirty="0" err="1"/>
              <a:t>printf</a:t>
            </a:r>
            <a:r>
              <a:rPr lang="en-US" sz="2800" dirty="0"/>
              <a:t>("\n\n 1. </a:t>
            </a:r>
            <a:r>
              <a:rPr lang="el-GR" sz="2800" dirty="0"/>
              <a:t>Εισαγωγή, 2. Εξαγωγή, 3. Τέλος : ");            </a:t>
            </a:r>
          </a:p>
          <a:p>
            <a:r>
              <a:rPr lang="el-GR" sz="2800" dirty="0"/>
              <a:t>			</a:t>
            </a:r>
            <a:r>
              <a:rPr lang="en-US" sz="2800" dirty="0" err="1"/>
              <a:t>scanf</a:t>
            </a:r>
            <a:r>
              <a:rPr lang="en-US" sz="2800" dirty="0"/>
              <a:t>("%d",&amp;</a:t>
            </a:r>
            <a:r>
              <a:rPr lang="en-US" sz="2800" dirty="0" err="1"/>
              <a:t>epil</a:t>
            </a:r>
            <a:r>
              <a:rPr lang="en-US" sz="2800" dirty="0"/>
              <a:t>);        </a:t>
            </a:r>
            <a:endParaRPr lang="el-GR" sz="2800" dirty="0"/>
          </a:p>
          <a:p>
            <a:r>
              <a:rPr lang="el-GR" sz="2800" dirty="0"/>
              <a:t>	</a:t>
            </a:r>
            <a:r>
              <a:rPr lang="en-US" sz="2800" dirty="0"/>
              <a:t>} while (</a:t>
            </a:r>
            <a:r>
              <a:rPr lang="en-US" sz="2800" dirty="0" err="1"/>
              <a:t>epil</a:t>
            </a:r>
            <a:r>
              <a:rPr lang="en-US" sz="2800" dirty="0"/>
              <a:t>&lt;1 || </a:t>
            </a:r>
            <a:r>
              <a:rPr lang="en-US" sz="2800" dirty="0" err="1"/>
              <a:t>epil</a:t>
            </a:r>
            <a:r>
              <a:rPr lang="en-US" sz="2800" dirty="0"/>
              <a:t> &gt; 3);</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941" y="-99392"/>
            <a:ext cx="9072563" cy="1260475"/>
          </a:xfrm>
        </p:spPr>
        <p:txBody>
          <a:bodyPr>
            <a:noAutofit/>
          </a:bodyPr>
          <a:lstStyle/>
          <a:p>
            <a:r>
              <a:rPr lang="el-GR" sz="4000" dirty="0" smtClean="0"/>
              <a:t>Υλοποίηση Ουράς: </a:t>
            </a:r>
            <a:r>
              <a:rPr lang="en-US" sz="4000" dirty="0" smtClean="0"/>
              <a:t>main()</a:t>
            </a:r>
            <a:r>
              <a:rPr lang="el-GR" sz="4000" dirty="0" smtClean="0"/>
              <a:t> (2 από 2)</a:t>
            </a:r>
            <a:endParaRPr lang="el-GR" sz="4000" dirty="0"/>
          </a:p>
        </p:txBody>
      </p:sp>
      <p:sp>
        <p:nvSpPr>
          <p:cNvPr id="10" name="TextBox 4" descr="switch epil, άγκιστρο,            &#10; case 1: if pliris O == 1,                         &#10;  print f, \ n \ n Η ουρά είναι πλήρης!!,                    &#10;        else, άγκιστρο,                        &#10;  print f, \ n \ n Εισαγωγή αριθμού άνω κάτω τελεία,                        &#10;  scan f, % f, &amp; x,                        &#10;  eisagogi, &amp; O, x,                    &#10;        άγκιστρο,                    &#10;        break,            &#10; case 2:  if keni O == μείον 1,                        &#10;  print f, \ n \ n Η ουρά είναι κενή!!,                    &#10;         else, άγκιστρο,                        &#10;  x = diagrafi &amp; O,                        &#10;  print f, \ n Διαγάφηκε ίσο ίο ή μεγαλύτερο του % 10 τελεία 2 f, x,                    &#10;        άγκιστρο,       &#10; άγκιστρο.&#10;"/>
          <p:cNvSpPr txBox="1">
            <a:spLocks noChangeArrowheads="1"/>
          </p:cNvSpPr>
          <p:nvPr>
            <p:custDataLst>
              <p:tags r:id="rId3"/>
            </p:custDataLst>
          </p:nvPr>
        </p:nvSpPr>
        <p:spPr bwMode="auto">
          <a:xfrm>
            <a:off x="467544" y="1052736"/>
            <a:ext cx="828092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a:t>switch (</a:t>
            </a:r>
            <a:r>
              <a:rPr lang="en-US" sz="2200" dirty="0" err="1"/>
              <a:t>epil</a:t>
            </a:r>
            <a:r>
              <a:rPr lang="en-US" sz="2200" dirty="0"/>
              <a:t>) {            </a:t>
            </a:r>
            <a:endParaRPr lang="el-GR" sz="2200" dirty="0"/>
          </a:p>
          <a:p>
            <a:r>
              <a:rPr lang="el-GR" sz="2200" dirty="0"/>
              <a:t>	</a:t>
            </a:r>
            <a:r>
              <a:rPr lang="en-US" sz="2200" dirty="0"/>
              <a:t>case 1</a:t>
            </a:r>
            <a:r>
              <a:rPr lang="en-US" sz="2200" b="1" dirty="0">
                <a:solidFill>
                  <a:schemeClr val="accent4">
                    <a:lumMod val="75000"/>
                  </a:schemeClr>
                </a:solidFill>
              </a:rPr>
              <a:t>: if (</a:t>
            </a:r>
            <a:r>
              <a:rPr lang="en-US" sz="2200" b="1" dirty="0" err="1">
                <a:solidFill>
                  <a:schemeClr val="accent4">
                    <a:lumMod val="75000"/>
                  </a:schemeClr>
                </a:solidFill>
              </a:rPr>
              <a:t>pliris</a:t>
            </a:r>
            <a:r>
              <a:rPr lang="en-US" sz="2200" b="1" dirty="0">
                <a:solidFill>
                  <a:schemeClr val="accent4">
                    <a:lumMod val="75000"/>
                  </a:schemeClr>
                </a:solidFill>
              </a:rPr>
              <a:t>(O) == 1)                         </a:t>
            </a:r>
            <a:endParaRPr lang="el-GR" sz="2200" b="1" dirty="0">
              <a:solidFill>
                <a:schemeClr val="accent4">
                  <a:lumMod val="75000"/>
                </a:schemeClr>
              </a:solidFill>
            </a:endParaRPr>
          </a:p>
          <a:p>
            <a:r>
              <a:rPr lang="el-GR" sz="2200" dirty="0"/>
              <a:t>		</a:t>
            </a:r>
            <a:r>
              <a:rPr lang="en-US" sz="2200" dirty="0" err="1" smtClean="0"/>
              <a:t>printf</a:t>
            </a:r>
            <a:r>
              <a:rPr lang="en-US" sz="2200" dirty="0"/>
              <a:t>("\n\n </a:t>
            </a:r>
            <a:r>
              <a:rPr lang="el-GR" sz="2200" dirty="0"/>
              <a:t>Η ουρά είναι πλήρης!! ");                    </a:t>
            </a:r>
          </a:p>
          <a:p>
            <a:r>
              <a:rPr lang="el-GR" sz="2200" dirty="0"/>
              <a:t>	</a:t>
            </a:r>
            <a:r>
              <a:rPr lang="el-GR" sz="2200" dirty="0" smtClean="0"/>
              <a:t>       </a:t>
            </a:r>
            <a:r>
              <a:rPr lang="en-US" sz="2200" dirty="0" smtClean="0"/>
              <a:t>else </a:t>
            </a:r>
            <a:r>
              <a:rPr lang="en-US" sz="2200" dirty="0"/>
              <a:t>{                        </a:t>
            </a:r>
            <a:endParaRPr lang="el-GR" sz="2200" dirty="0"/>
          </a:p>
          <a:p>
            <a:r>
              <a:rPr lang="el-GR" sz="2200" dirty="0"/>
              <a:t>		</a:t>
            </a:r>
            <a:r>
              <a:rPr lang="en-US" sz="2200" dirty="0" err="1" smtClean="0"/>
              <a:t>printf</a:t>
            </a:r>
            <a:r>
              <a:rPr lang="en-US" sz="2200" dirty="0"/>
              <a:t>("\n\n</a:t>
            </a:r>
            <a:r>
              <a:rPr lang="el-GR" sz="2200" dirty="0"/>
              <a:t>Εισαγωγή αριθμού: ");                        </a:t>
            </a:r>
          </a:p>
          <a:p>
            <a:r>
              <a:rPr lang="el-GR" sz="2200" dirty="0"/>
              <a:t>		</a:t>
            </a:r>
            <a:r>
              <a:rPr lang="en-US" sz="2200" dirty="0" err="1" smtClean="0"/>
              <a:t>scanf</a:t>
            </a:r>
            <a:r>
              <a:rPr lang="en-US" sz="2200" dirty="0"/>
              <a:t>("%f", &amp;x);                        </a:t>
            </a:r>
            <a:endParaRPr lang="el-GR" sz="2200" dirty="0"/>
          </a:p>
          <a:p>
            <a:r>
              <a:rPr lang="el-GR" sz="2200" dirty="0"/>
              <a:t>		</a:t>
            </a:r>
            <a:r>
              <a:rPr lang="en-US" sz="2200" b="1" dirty="0" err="1" smtClean="0">
                <a:solidFill>
                  <a:schemeClr val="accent4">
                    <a:lumMod val="75000"/>
                  </a:schemeClr>
                </a:solidFill>
              </a:rPr>
              <a:t>eisagogi</a:t>
            </a:r>
            <a:r>
              <a:rPr lang="en-US" sz="2200" b="1" dirty="0">
                <a:solidFill>
                  <a:schemeClr val="accent4">
                    <a:lumMod val="75000"/>
                  </a:schemeClr>
                </a:solidFill>
              </a:rPr>
              <a:t>(&amp;O, x);</a:t>
            </a:r>
            <a:r>
              <a:rPr lang="en-US" sz="2200" dirty="0">
                <a:solidFill>
                  <a:schemeClr val="accent4">
                    <a:lumMod val="75000"/>
                  </a:schemeClr>
                </a:solidFill>
              </a:rPr>
              <a:t>                    </a:t>
            </a:r>
            <a:endParaRPr lang="el-GR" sz="2200" dirty="0">
              <a:solidFill>
                <a:schemeClr val="accent4">
                  <a:lumMod val="75000"/>
                </a:schemeClr>
              </a:solidFill>
            </a:endParaRPr>
          </a:p>
          <a:p>
            <a:r>
              <a:rPr lang="el-GR" sz="2200" dirty="0"/>
              <a:t>	</a:t>
            </a:r>
            <a:r>
              <a:rPr lang="el-GR" sz="2200" dirty="0" smtClean="0"/>
              <a:t>       </a:t>
            </a:r>
            <a:r>
              <a:rPr lang="en-US" sz="2200" dirty="0" smtClean="0"/>
              <a:t>}                    </a:t>
            </a:r>
            <a:endParaRPr lang="el-GR" sz="2200" dirty="0"/>
          </a:p>
          <a:p>
            <a:r>
              <a:rPr lang="el-GR" sz="2200" dirty="0"/>
              <a:t>	</a:t>
            </a:r>
            <a:r>
              <a:rPr lang="el-GR" sz="2200" dirty="0" smtClean="0"/>
              <a:t>       </a:t>
            </a:r>
            <a:r>
              <a:rPr lang="en-US" sz="2200" dirty="0" smtClean="0"/>
              <a:t>break</a:t>
            </a:r>
            <a:r>
              <a:rPr lang="en-US" sz="2200" dirty="0"/>
              <a:t>;            </a:t>
            </a:r>
            <a:endParaRPr lang="el-GR" sz="2200" dirty="0"/>
          </a:p>
          <a:p>
            <a:r>
              <a:rPr lang="el-GR" sz="2200" dirty="0"/>
              <a:t>	</a:t>
            </a:r>
            <a:r>
              <a:rPr lang="en-US" sz="2200" dirty="0"/>
              <a:t>case 2: </a:t>
            </a:r>
            <a:r>
              <a:rPr lang="el-GR" sz="2200" dirty="0"/>
              <a:t> </a:t>
            </a:r>
            <a:r>
              <a:rPr lang="en-US" sz="2200" b="1" dirty="0">
                <a:solidFill>
                  <a:schemeClr val="accent4">
                    <a:lumMod val="75000"/>
                  </a:schemeClr>
                </a:solidFill>
              </a:rPr>
              <a:t>if (</a:t>
            </a:r>
            <a:r>
              <a:rPr lang="en-US" sz="2200" b="1" dirty="0" err="1">
                <a:solidFill>
                  <a:schemeClr val="accent4">
                    <a:lumMod val="75000"/>
                  </a:schemeClr>
                </a:solidFill>
              </a:rPr>
              <a:t>keni</a:t>
            </a:r>
            <a:r>
              <a:rPr lang="en-US" sz="2200" b="1" dirty="0">
                <a:solidFill>
                  <a:schemeClr val="accent4">
                    <a:lumMod val="75000"/>
                  </a:schemeClr>
                </a:solidFill>
              </a:rPr>
              <a:t>(O) == -1)                        </a:t>
            </a:r>
            <a:endParaRPr lang="el-GR" sz="2200" b="1" dirty="0">
              <a:solidFill>
                <a:schemeClr val="accent4">
                  <a:lumMod val="75000"/>
                </a:schemeClr>
              </a:solidFill>
            </a:endParaRPr>
          </a:p>
          <a:p>
            <a:r>
              <a:rPr lang="el-GR" sz="2200" dirty="0"/>
              <a:t>		</a:t>
            </a:r>
            <a:r>
              <a:rPr lang="en-US" sz="2200" dirty="0" err="1" smtClean="0"/>
              <a:t>printf</a:t>
            </a:r>
            <a:r>
              <a:rPr lang="en-US" sz="2200" dirty="0"/>
              <a:t>("\n\n </a:t>
            </a:r>
            <a:r>
              <a:rPr lang="el-GR" sz="2200" dirty="0"/>
              <a:t>Η ουρά είναι κενή!! ");                    </a:t>
            </a:r>
          </a:p>
          <a:p>
            <a:r>
              <a:rPr lang="el-GR" sz="2200" dirty="0"/>
              <a:t>	</a:t>
            </a:r>
            <a:r>
              <a:rPr lang="el-GR" sz="2200" dirty="0" smtClean="0"/>
              <a:t>        </a:t>
            </a:r>
            <a:r>
              <a:rPr lang="en-US" sz="2200" dirty="0" smtClean="0"/>
              <a:t>else </a:t>
            </a:r>
            <a:r>
              <a:rPr lang="en-US" sz="2200" dirty="0"/>
              <a:t>{                        </a:t>
            </a:r>
            <a:endParaRPr lang="el-GR" sz="2200" dirty="0"/>
          </a:p>
          <a:p>
            <a:r>
              <a:rPr lang="el-GR" sz="2200" dirty="0"/>
              <a:t>		</a:t>
            </a:r>
            <a:r>
              <a:rPr lang="en-US" sz="2200" b="1" dirty="0" smtClean="0">
                <a:solidFill>
                  <a:schemeClr val="accent4">
                    <a:lumMod val="75000"/>
                  </a:schemeClr>
                </a:solidFill>
              </a:rPr>
              <a:t>x </a:t>
            </a:r>
            <a:r>
              <a:rPr lang="en-US" sz="2200" b="1" dirty="0">
                <a:solidFill>
                  <a:schemeClr val="accent4">
                    <a:lumMod val="75000"/>
                  </a:schemeClr>
                </a:solidFill>
              </a:rPr>
              <a:t>= </a:t>
            </a:r>
            <a:r>
              <a:rPr lang="en-US" sz="2200" b="1" dirty="0" err="1">
                <a:solidFill>
                  <a:schemeClr val="accent4">
                    <a:lumMod val="75000"/>
                  </a:schemeClr>
                </a:solidFill>
              </a:rPr>
              <a:t>diagrafi</a:t>
            </a:r>
            <a:r>
              <a:rPr lang="en-US" sz="2200" b="1" dirty="0">
                <a:solidFill>
                  <a:schemeClr val="accent4">
                    <a:lumMod val="75000"/>
                  </a:schemeClr>
                </a:solidFill>
              </a:rPr>
              <a:t>(&amp;O); </a:t>
            </a:r>
            <a:r>
              <a:rPr lang="en-US" sz="2200" dirty="0">
                <a:solidFill>
                  <a:schemeClr val="accent4">
                    <a:lumMod val="75000"/>
                  </a:schemeClr>
                </a:solidFill>
              </a:rPr>
              <a:t>                       </a:t>
            </a:r>
            <a:endParaRPr lang="el-GR" sz="2200" dirty="0">
              <a:solidFill>
                <a:schemeClr val="accent4">
                  <a:lumMod val="75000"/>
                </a:schemeClr>
              </a:solidFill>
            </a:endParaRPr>
          </a:p>
          <a:p>
            <a:r>
              <a:rPr lang="el-GR" sz="2200" dirty="0"/>
              <a:t>		</a:t>
            </a:r>
            <a:r>
              <a:rPr lang="en-US" sz="2200" dirty="0" err="1" smtClean="0"/>
              <a:t>printf</a:t>
            </a:r>
            <a:r>
              <a:rPr lang="en-US" sz="2200" dirty="0"/>
              <a:t>("\n </a:t>
            </a:r>
            <a:r>
              <a:rPr lang="el-GR" sz="2200" dirty="0" err="1"/>
              <a:t>Διαγάφηκε</a:t>
            </a:r>
            <a:r>
              <a:rPr lang="el-GR" sz="2200" dirty="0"/>
              <a:t> ==&gt; %10.2</a:t>
            </a:r>
            <a:r>
              <a:rPr lang="en-US" sz="2200" dirty="0"/>
              <a:t>f", x);                    </a:t>
            </a:r>
            <a:endParaRPr lang="el-GR" sz="2200" dirty="0"/>
          </a:p>
          <a:p>
            <a:r>
              <a:rPr lang="el-GR" sz="2200" dirty="0"/>
              <a:t>	</a:t>
            </a:r>
            <a:r>
              <a:rPr lang="el-GR" sz="2200" dirty="0" smtClean="0"/>
              <a:t>       </a:t>
            </a:r>
            <a:r>
              <a:rPr lang="en-US" sz="2200" dirty="0" smtClean="0"/>
              <a:t>}        </a:t>
            </a:r>
            <a:endParaRPr lang="el-GR" sz="2200" dirty="0"/>
          </a:p>
          <a:p>
            <a:r>
              <a:rPr lang="el-GR" sz="2200" dirty="0"/>
              <a:t>	</a:t>
            </a:r>
            <a:r>
              <a:rPr lang="en-US" sz="2200" dirty="0"/>
              <a:t>}</a:t>
            </a:r>
            <a:endParaRPr lang="el-GR" sz="22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22709"/>
            <a:ext cx="9144000" cy="1362075"/>
          </a:xfrm>
        </p:spPr>
        <p:txBody>
          <a:bodyPr>
            <a:normAutofit/>
          </a:bodyPr>
          <a:lstStyle/>
          <a:p>
            <a:pPr algn="ctr"/>
            <a:r>
              <a:rPr lang="el-GR" sz="4400" dirty="0"/>
              <a:t>Δημιουργία Ουράς</a:t>
            </a:r>
          </a:p>
        </p:txBody>
      </p:sp>
      <p:sp>
        <p:nvSpPr>
          <p:cNvPr id="2" name="Ορθογώνιο 1" descr="void dimiourgia, Oura *, οura,&#10;άγκιστρο,    &#10; oura -&gt; arxi = μείον 1,    &#10; oura -&gt; telos = μείον 1,    &#10; oura -&gt; plithos = 0,&#10;άγκιστρο.&#10;"/>
          <p:cNvSpPr/>
          <p:nvPr>
            <p:custDataLst>
              <p:tags r:id="rId2"/>
            </p:custDataLst>
          </p:nvPr>
        </p:nvSpPr>
        <p:spPr>
          <a:xfrm>
            <a:off x="467544" y="1624732"/>
            <a:ext cx="8219256" cy="2308324"/>
          </a:xfrm>
          <a:prstGeom prst="rect">
            <a:avLst/>
          </a:prstGeom>
        </p:spPr>
        <p:txBody>
          <a:bodyPr wrap="square">
            <a:spAutoFit/>
          </a:bodyPr>
          <a:lstStyle/>
          <a:p>
            <a:r>
              <a:rPr lang="pt-BR" sz="2400" dirty="0"/>
              <a:t>void dimiourgia(Oura *oura)</a:t>
            </a:r>
            <a:endParaRPr lang="el-GR" sz="2400" dirty="0"/>
          </a:p>
          <a:p>
            <a:r>
              <a:rPr lang="pt-BR" sz="2400" dirty="0"/>
              <a:t>{    </a:t>
            </a:r>
            <a:endParaRPr lang="el-GR" sz="2400" dirty="0"/>
          </a:p>
          <a:p>
            <a:r>
              <a:rPr lang="el-GR" sz="2400" dirty="0"/>
              <a:t>	</a:t>
            </a:r>
            <a:r>
              <a:rPr lang="pt-BR" sz="2400" dirty="0"/>
              <a:t>oura-&gt;arxi =-1 ;    </a:t>
            </a:r>
            <a:endParaRPr lang="el-GR" sz="2400" dirty="0"/>
          </a:p>
          <a:p>
            <a:r>
              <a:rPr lang="el-GR" sz="2400" dirty="0"/>
              <a:t>	</a:t>
            </a:r>
            <a:r>
              <a:rPr lang="pt-BR" sz="2400" dirty="0"/>
              <a:t>oura-&gt;telos = -1;    </a:t>
            </a:r>
            <a:endParaRPr lang="el-GR" sz="2400" dirty="0"/>
          </a:p>
          <a:p>
            <a:r>
              <a:rPr lang="el-GR" sz="2400" dirty="0"/>
              <a:t>	</a:t>
            </a:r>
            <a:r>
              <a:rPr lang="pt-BR" sz="2400" dirty="0"/>
              <a:t>oura-&gt; plithos = 0;</a:t>
            </a:r>
            <a:endParaRPr lang="el-GR" sz="2400" dirty="0"/>
          </a:p>
          <a:p>
            <a:r>
              <a:rPr lang="pt-BR" sz="2400" dirty="0"/>
              <a:t>}</a:t>
            </a:r>
            <a:endParaRPr 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Έλεγχος Κενής/Πλήρους Ουράς</a:t>
            </a:r>
          </a:p>
        </p:txBody>
      </p:sp>
      <p:sp>
        <p:nvSpPr>
          <p:cNvPr id="6" name="TextBox 5" descr="int keni, Oura oura, άγκιστρο,    &#10; if oura τελεία plithos == 0,&#10;         return μείον 1,    &#10; else,         &#10;  return 0, &#10;άγκιστρο.&#10;"/>
          <p:cNvSpPr txBox="1"/>
          <p:nvPr>
            <p:custDataLst>
              <p:tags r:id="rId2"/>
            </p:custDataLst>
          </p:nvPr>
        </p:nvSpPr>
        <p:spPr>
          <a:xfrm>
            <a:off x="611560" y="1916832"/>
            <a:ext cx="3456384" cy="3108543"/>
          </a:xfrm>
          <a:prstGeom prst="rect">
            <a:avLst/>
          </a:prstGeom>
          <a:noFill/>
        </p:spPr>
        <p:txBody>
          <a:bodyPr wrap="square" rtlCol="0">
            <a:spAutoFit/>
          </a:bodyPr>
          <a:lstStyle/>
          <a:p>
            <a:r>
              <a:rPr lang="en-US" sz="2800" dirty="0" err="1"/>
              <a:t>int</a:t>
            </a:r>
            <a:r>
              <a:rPr lang="en-US" sz="2800" dirty="0"/>
              <a:t> </a:t>
            </a:r>
            <a:r>
              <a:rPr lang="en-US" sz="2800" dirty="0" err="1"/>
              <a:t>keni</a:t>
            </a:r>
            <a:r>
              <a:rPr lang="en-US" sz="2800" dirty="0"/>
              <a:t>(</a:t>
            </a:r>
            <a:r>
              <a:rPr lang="en-US" sz="2800" dirty="0" err="1"/>
              <a:t>Oura</a:t>
            </a:r>
            <a:r>
              <a:rPr lang="en-US" sz="2800" dirty="0"/>
              <a:t> </a:t>
            </a:r>
            <a:r>
              <a:rPr lang="en-US" sz="2800" dirty="0" err="1"/>
              <a:t>oura</a:t>
            </a:r>
            <a:r>
              <a:rPr lang="en-US" sz="2800" dirty="0"/>
              <a:t>) {    </a:t>
            </a:r>
            <a:endParaRPr lang="el-GR" sz="2800" dirty="0" smtClean="0"/>
          </a:p>
          <a:p>
            <a:r>
              <a:rPr lang="el-GR" sz="2800" dirty="0"/>
              <a:t>	</a:t>
            </a:r>
            <a:r>
              <a:rPr lang="en-US" sz="2800" dirty="0" smtClean="0"/>
              <a:t>if </a:t>
            </a:r>
            <a:r>
              <a:rPr lang="en-US" sz="2800" dirty="0"/>
              <a:t>(</a:t>
            </a:r>
            <a:r>
              <a:rPr lang="en-US" sz="2800" dirty="0" err="1"/>
              <a:t>oura.plithos</a:t>
            </a:r>
            <a:r>
              <a:rPr lang="en-US" sz="2800" dirty="0"/>
              <a:t> == 0</a:t>
            </a:r>
            <a:r>
              <a:rPr lang="en-US" sz="2800" dirty="0" smtClean="0"/>
              <a:t>)</a:t>
            </a:r>
            <a:endParaRPr lang="el-GR" sz="2800" dirty="0" smtClean="0"/>
          </a:p>
          <a:p>
            <a:r>
              <a:rPr lang="el-GR" sz="2800" dirty="0"/>
              <a:t>	</a:t>
            </a:r>
            <a:r>
              <a:rPr lang="en-US" sz="2800" dirty="0" smtClean="0"/>
              <a:t>        </a:t>
            </a:r>
            <a:r>
              <a:rPr lang="en-US" sz="2800" dirty="0"/>
              <a:t>return -1;    </a:t>
            </a:r>
            <a:endParaRPr lang="el-GR" sz="2800" dirty="0" smtClean="0"/>
          </a:p>
          <a:p>
            <a:r>
              <a:rPr lang="el-GR" sz="2800" dirty="0"/>
              <a:t>	</a:t>
            </a:r>
            <a:r>
              <a:rPr lang="en-US" sz="2800" dirty="0" smtClean="0"/>
              <a:t>else         </a:t>
            </a:r>
            <a:endParaRPr lang="el-GR" sz="2800" dirty="0" smtClean="0"/>
          </a:p>
          <a:p>
            <a:r>
              <a:rPr lang="el-GR" sz="2800" dirty="0"/>
              <a:t>	</a:t>
            </a:r>
            <a:r>
              <a:rPr lang="el-GR" sz="2800" dirty="0" smtClean="0"/>
              <a:t>	</a:t>
            </a:r>
            <a:r>
              <a:rPr lang="en-US" sz="2800" dirty="0" smtClean="0"/>
              <a:t>return </a:t>
            </a:r>
            <a:r>
              <a:rPr lang="en-US" sz="2800" dirty="0"/>
              <a:t>0; </a:t>
            </a:r>
            <a:endParaRPr lang="el-GR" sz="2800" dirty="0" smtClean="0"/>
          </a:p>
          <a:p>
            <a:r>
              <a:rPr lang="en-US" sz="2800" dirty="0" smtClean="0"/>
              <a:t>}</a:t>
            </a:r>
            <a:endParaRPr lang="el-GR" sz="2800" dirty="0"/>
          </a:p>
        </p:txBody>
      </p:sp>
      <p:sp>
        <p:nvSpPr>
          <p:cNvPr id="7" name="TextBox 6" descr="int pliris, Oura oura, άγκιστρο,    &#10; if oura τελεία plithos == N,        &#10;  return 1,    &#10; else,        &#10;  return 0,&#10;άγκιστρο.&#10;"/>
          <p:cNvSpPr txBox="1"/>
          <p:nvPr>
            <p:custDataLst>
              <p:tags r:id="rId3"/>
            </p:custDataLst>
          </p:nvPr>
        </p:nvSpPr>
        <p:spPr>
          <a:xfrm>
            <a:off x="4716016" y="2708920"/>
            <a:ext cx="3770601" cy="3108543"/>
          </a:xfrm>
          <a:prstGeom prst="rect">
            <a:avLst/>
          </a:prstGeom>
          <a:noFill/>
        </p:spPr>
        <p:txBody>
          <a:bodyPr wrap="square" rtlCol="0">
            <a:spAutoFit/>
          </a:bodyPr>
          <a:lstStyle/>
          <a:p>
            <a:r>
              <a:rPr lang="en-US" sz="2800" dirty="0" err="1"/>
              <a:t>int</a:t>
            </a:r>
            <a:r>
              <a:rPr lang="en-US" sz="2800" dirty="0"/>
              <a:t> </a:t>
            </a:r>
            <a:r>
              <a:rPr lang="en-US" sz="2800" dirty="0" err="1"/>
              <a:t>pliris</a:t>
            </a:r>
            <a:r>
              <a:rPr lang="en-US" sz="2800" dirty="0"/>
              <a:t>(</a:t>
            </a:r>
            <a:r>
              <a:rPr lang="en-US" sz="2800" dirty="0" err="1"/>
              <a:t>Oura</a:t>
            </a:r>
            <a:r>
              <a:rPr lang="en-US" sz="2800" dirty="0"/>
              <a:t> </a:t>
            </a:r>
            <a:r>
              <a:rPr lang="en-US" sz="2800" dirty="0" err="1"/>
              <a:t>oura</a:t>
            </a:r>
            <a:r>
              <a:rPr lang="en-US" sz="2800" dirty="0" smtClean="0"/>
              <a:t>)</a:t>
            </a:r>
            <a:r>
              <a:rPr lang="el-GR" sz="2800" dirty="0" smtClean="0"/>
              <a:t> </a:t>
            </a:r>
            <a:r>
              <a:rPr lang="en-US" sz="2800" dirty="0" smtClean="0"/>
              <a:t>{    </a:t>
            </a:r>
            <a:endParaRPr lang="el-GR" sz="2800" dirty="0" smtClean="0"/>
          </a:p>
          <a:p>
            <a:r>
              <a:rPr lang="el-GR" sz="2800" dirty="0"/>
              <a:t>	</a:t>
            </a:r>
            <a:r>
              <a:rPr lang="en-US" sz="2800" dirty="0" smtClean="0"/>
              <a:t>if </a:t>
            </a:r>
            <a:r>
              <a:rPr lang="en-US" sz="2800" dirty="0"/>
              <a:t>(</a:t>
            </a:r>
            <a:r>
              <a:rPr lang="en-US" sz="2800" dirty="0" err="1"/>
              <a:t>oura.plithos</a:t>
            </a:r>
            <a:r>
              <a:rPr lang="en-US" sz="2800" dirty="0"/>
              <a:t> == N)        </a:t>
            </a:r>
            <a:endParaRPr lang="el-GR" sz="2800" dirty="0" smtClean="0"/>
          </a:p>
          <a:p>
            <a:r>
              <a:rPr lang="el-GR" sz="2800" dirty="0"/>
              <a:t>	</a:t>
            </a:r>
            <a:r>
              <a:rPr lang="el-GR" sz="2800" dirty="0" smtClean="0"/>
              <a:t>	</a:t>
            </a:r>
            <a:r>
              <a:rPr lang="en-US" sz="2800" dirty="0" smtClean="0"/>
              <a:t>return </a:t>
            </a:r>
            <a:r>
              <a:rPr lang="en-US" sz="2800" dirty="0"/>
              <a:t>1;    </a:t>
            </a:r>
            <a:endParaRPr lang="el-GR" sz="2800" dirty="0" smtClean="0"/>
          </a:p>
          <a:p>
            <a:r>
              <a:rPr lang="el-GR" sz="2800" dirty="0"/>
              <a:t>	</a:t>
            </a:r>
            <a:r>
              <a:rPr lang="en-US" sz="2800" dirty="0" smtClean="0"/>
              <a:t>else        </a:t>
            </a:r>
            <a:endParaRPr lang="el-GR" sz="2800" dirty="0" smtClean="0"/>
          </a:p>
          <a:p>
            <a:r>
              <a:rPr lang="el-GR" sz="2800" dirty="0"/>
              <a:t>	</a:t>
            </a:r>
            <a:r>
              <a:rPr lang="el-GR" sz="2800" dirty="0" smtClean="0"/>
              <a:t>	</a:t>
            </a:r>
            <a:r>
              <a:rPr lang="en-US" sz="2800" dirty="0" smtClean="0"/>
              <a:t>return </a:t>
            </a:r>
            <a:r>
              <a:rPr lang="en-US" sz="2800" dirty="0"/>
              <a:t>0</a:t>
            </a:r>
            <a:r>
              <a:rPr lang="en-US" sz="2800" dirty="0" smtClean="0"/>
              <a:t>;</a:t>
            </a:r>
            <a:endParaRPr lang="el-GR" sz="2800" dirty="0" smtClean="0"/>
          </a:p>
          <a:p>
            <a:r>
              <a:rPr lang="en-US" sz="2800" dirty="0" smtClean="0"/>
              <a:t>}</a:t>
            </a:r>
            <a:endParaRPr lang="el-GR" sz="28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47521"/>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Εισαγωγή Στοιχείου στην Ουρά</a:t>
            </a:r>
          </a:p>
        </p:txBody>
      </p:sp>
      <p:sp>
        <p:nvSpPr>
          <p:cNvPr id="6" name="TextBox 5" descr="void eisagogi, Oura *, oura, float a,&#10;άγκιστρο,    &#10; oura -&gt; telos σύν σύν,    &#10; if oura -&gt; telos == N,        &#10;  oura -&gt; telos = 0,    &#10; oura -&gt; o [oura -&gt; telos] = a,    &#10; oura -&gt; plithos σύν σύν,&#10;άγκιστρο.&#10;"/>
          <p:cNvSpPr txBox="1">
            <a:spLocks noChangeArrowheads="1"/>
          </p:cNvSpPr>
          <p:nvPr>
            <p:custDataLst>
              <p:tags r:id="rId2"/>
            </p:custDataLst>
          </p:nvPr>
        </p:nvSpPr>
        <p:spPr bwMode="auto">
          <a:xfrm>
            <a:off x="467544" y="1966188"/>
            <a:ext cx="82809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sz="2400" dirty="0"/>
              <a:t>void eisagogi(Oura *oura, float a)</a:t>
            </a:r>
            <a:endParaRPr lang="el-GR" sz="2400" dirty="0"/>
          </a:p>
          <a:p>
            <a:r>
              <a:rPr lang="pt-BR" sz="2400" dirty="0"/>
              <a:t>{    </a:t>
            </a:r>
            <a:endParaRPr lang="el-GR" sz="2400" dirty="0"/>
          </a:p>
          <a:p>
            <a:r>
              <a:rPr lang="el-GR" sz="2400" dirty="0"/>
              <a:t>	</a:t>
            </a:r>
            <a:r>
              <a:rPr lang="pt-BR" sz="2400" dirty="0"/>
              <a:t>oura-&gt;telos ++;    </a:t>
            </a:r>
            <a:endParaRPr lang="el-GR" sz="2400" dirty="0"/>
          </a:p>
          <a:p>
            <a:r>
              <a:rPr lang="el-GR" sz="2400" dirty="0"/>
              <a:t>	</a:t>
            </a:r>
            <a:r>
              <a:rPr lang="pt-BR" sz="2400" b="1" dirty="0">
                <a:solidFill>
                  <a:schemeClr val="accent4">
                    <a:lumMod val="75000"/>
                  </a:schemeClr>
                </a:solidFill>
              </a:rPr>
              <a:t>if (oura-&gt;telos == N)        </a:t>
            </a:r>
            <a:endParaRPr lang="el-GR" sz="2400" b="1" dirty="0">
              <a:solidFill>
                <a:schemeClr val="accent4">
                  <a:lumMod val="75000"/>
                </a:schemeClr>
              </a:solidFill>
            </a:endParaRPr>
          </a:p>
          <a:p>
            <a:r>
              <a:rPr lang="el-GR" sz="2400" b="1" dirty="0">
                <a:solidFill>
                  <a:schemeClr val="accent4">
                    <a:lumMod val="75000"/>
                  </a:schemeClr>
                </a:solidFill>
              </a:rPr>
              <a:t>		</a:t>
            </a:r>
            <a:r>
              <a:rPr lang="pt-BR" sz="2400" b="1" dirty="0">
                <a:solidFill>
                  <a:schemeClr val="accent4">
                    <a:lumMod val="75000"/>
                  </a:schemeClr>
                </a:solidFill>
              </a:rPr>
              <a:t>oura-&gt;telos = 0;</a:t>
            </a:r>
            <a:r>
              <a:rPr lang="pt-BR" sz="2400" dirty="0">
                <a:solidFill>
                  <a:schemeClr val="accent4">
                    <a:lumMod val="75000"/>
                  </a:schemeClr>
                </a:solidFill>
              </a:rPr>
              <a:t>    </a:t>
            </a:r>
            <a:endParaRPr lang="el-GR" sz="2400" dirty="0">
              <a:solidFill>
                <a:schemeClr val="accent4">
                  <a:lumMod val="75000"/>
                </a:schemeClr>
              </a:solidFill>
            </a:endParaRPr>
          </a:p>
          <a:p>
            <a:r>
              <a:rPr lang="el-GR" sz="2400" dirty="0"/>
              <a:t>	</a:t>
            </a:r>
            <a:r>
              <a:rPr lang="pt-BR" sz="2400" dirty="0"/>
              <a:t>oura-&gt;o[oura-&gt;telos] = a;    </a:t>
            </a:r>
            <a:endParaRPr lang="el-GR" sz="2400" dirty="0"/>
          </a:p>
          <a:p>
            <a:r>
              <a:rPr lang="el-GR" sz="2400" dirty="0"/>
              <a:t>	</a:t>
            </a:r>
            <a:r>
              <a:rPr lang="pt-BR" sz="2400" dirty="0"/>
              <a:t>oura-&gt;plithos ++;</a:t>
            </a:r>
            <a:endParaRPr lang="el-GR" sz="2400" dirty="0"/>
          </a:p>
          <a:p>
            <a:r>
              <a:rPr lang="pt-BR" sz="2400" dirty="0"/>
              <a:t>}</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Εξαγωγή/Διαγραφή από την Ουρά</a:t>
            </a:r>
          </a:p>
        </p:txBody>
      </p:sp>
      <p:sp>
        <p:nvSpPr>
          <p:cNvPr id="6" name="Θέση περιεχομένου 4" descr="float diagrafi, Oura *, oura, άγκιστρο,    &#10; float a,        &#10; a = oura -&gt; o [oura -&gt; arxi],    &#10; oura -&gt; arxi σύν σύν,    &#10; if oura -&gt; arxi == N,        &#10;   oura -&gt; arxi = 0,    &#10; oura -&gt; plithos μείον μείον,    &#10; return a,&#10;άγκιστρο.&#10;"/>
          <p:cNvSpPr>
            <a:spLocks noGrp="1"/>
          </p:cNvSpPr>
          <p:nvPr>
            <p:ph idx="1"/>
            <p:custDataLst>
              <p:tags r:id="rId2"/>
            </p:custDataLst>
          </p:nvPr>
        </p:nvSpPr>
        <p:spPr>
          <a:xfrm>
            <a:off x="467545" y="1124744"/>
            <a:ext cx="8208912" cy="4824536"/>
          </a:xfrm>
        </p:spPr>
        <p:txBody>
          <a:bodyPr>
            <a:noAutofit/>
          </a:bodyPr>
          <a:lstStyle/>
          <a:p>
            <a:pPr marL="0" indent="0">
              <a:buNone/>
            </a:pPr>
            <a:r>
              <a:rPr lang="en-US" sz="2400" dirty="0"/>
              <a:t>float </a:t>
            </a:r>
            <a:r>
              <a:rPr lang="en-US" sz="2400" dirty="0" err="1"/>
              <a:t>diagrafi</a:t>
            </a:r>
            <a:r>
              <a:rPr lang="en-US" sz="2400" dirty="0"/>
              <a:t>(</a:t>
            </a:r>
            <a:r>
              <a:rPr lang="en-US" sz="2400" dirty="0" err="1"/>
              <a:t>Oura</a:t>
            </a:r>
            <a:r>
              <a:rPr lang="en-US" sz="2400" dirty="0"/>
              <a:t> *</a:t>
            </a:r>
            <a:r>
              <a:rPr lang="en-US" sz="2400" dirty="0" err="1"/>
              <a:t>oura</a:t>
            </a:r>
            <a:r>
              <a:rPr lang="en-US" sz="2400" dirty="0"/>
              <a:t>)</a:t>
            </a:r>
            <a:r>
              <a:rPr lang="el-GR" sz="2400" dirty="0"/>
              <a:t> </a:t>
            </a:r>
            <a:r>
              <a:rPr lang="en-US" sz="2400" dirty="0"/>
              <a:t>{    </a:t>
            </a:r>
            <a:endParaRPr lang="el-GR" sz="2400" dirty="0"/>
          </a:p>
          <a:p>
            <a:pPr marL="0" indent="0">
              <a:buNone/>
            </a:pPr>
            <a:r>
              <a:rPr lang="el-GR" sz="2400" dirty="0"/>
              <a:t>	</a:t>
            </a:r>
            <a:r>
              <a:rPr lang="en-US" sz="2400" dirty="0"/>
              <a:t>float a;        </a:t>
            </a:r>
            <a:endParaRPr lang="el-GR" sz="2400" dirty="0"/>
          </a:p>
          <a:p>
            <a:pPr marL="0" indent="0">
              <a:buNone/>
            </a:pPr>
            <a:r>
              <a:rPr lang="el-GR" sz="2400" dirty="0"/>
              <a:t>	</a:t>
            </a:r>
            <a:r>
              <a:rPr lang="en-US" sz="2400" dirty="0"/>
              <a:t>a = </a:t>
            </a:r>
            <a:r>
              <a:rPr lang="en-US" sz="2400" dirty="0" err="1"/>
              <a:t>oura</a:t>
            </a:r>
            <a:r>
              <a:rPr lang="en-US" sz="2400" dirty="0"/>
              <a:t>-&gt;o[</a:t>
            </a:r>
            <a:r>
              <a:rPr lang="en-US" sz="2400" dirty="0" err="1"/>
              <a:t>oura</a:t>
            </a:r>
            <a:r>
              <a:rPr lang="en-US" sz="2400" dirty="0"/>
              <a:t>-&gt;</a:t>
            </a:r>
            <a:r>
              <a:rPr lang="en-US" sz="2400" dirty="0" err="1"/>
              <a:t>arxi</a:t>
            </a:r>
            <a:r>
              <a:rPr lang="en-US" sz="2400" dirty="0"/>
              <a:t>];    </a:t>
            </a:r>
            <a:endParaRPr lang="el-GR" sz="2400" dirty="0"/>
          </a:p>
          <a:p>
            <a:pPr marL="0" indent="0">
              <a:buNone/>
            </a:pPr>
            <a:r>
              <a:rPr lang="el-GR" sz="2400" dirty="0"/>
              <a:t>	</a:t>
            </a:r>
            <a:r>
              <a:rPr lang="en-US" sz="2400" dirty="0" err="1"/>
              <a:t>oura</a:t>
            </a:r>
            <a:r>
              <a:rPr lang="en-US" sz="2400" dirty="0"/>
              <a:t>-&gt;</a:t>
            </a:r>
            <a:r>
              <a:rPr lang="en-US" sz="2400" dirty="0" err="1"/>
              <a:t>arxi</a:t>
            </a:r>
            <a:r>
              <a:rPr lang="en-US" sz="2400" dirty="0"/>
              <a:t> ++;    </a:t>
            </a:r>
            <a:endParaRPr lang="el-GR" sz="2400" dirty="0"/>
          </a:p>
          <a:p>
            <a:pPr marL="0" indent="0">
              <a:buNone/>
            </a:pPr>
            <a:r>
              <a:rPr lang="el-GR" sz="2400" dirty="0">
                <a:solidFill>
                  <a:srgbClr val="7030A0"/>
                </a:solidFill>
              </a:rPr>
              <a:t>	</a:t>
            </a:r>
            <a:r>
              <a:rPr lang="en-US" sz="2400" b="1" dirty="0">
                <a:solidFill>
                  <a:srgbClr val="7030A0"/>
                </a:solidFill>
              </a:rPr>
              <a:t>if (</a:t>
            </a:r>
            <a:r>
              <a:rPr lang="en-US" sz="2400" b="1" dirty="0" err="1">
                <a:solidFill>
                  <a:srgbClr val="7030A0"/>
                </a:solidFill>
              </a:rPr>
              <a:t>oura</a:t>
            </a:r>
            <a:r>
              <a:rPr lang="en-US" sz="2400" b="1" dirty="0">
                <a:solidFill>
                  <a:srgbClr val="7030A0"/>
                </a:solidFill>
              </a:rPr>
              <a:t>-&gt;</a:t>
            </a:r>
            <a:r>
              <a:rPr lang="en-US" sz="2400" b="1" dirty="0" err="1">
                <a:solidFill>
                  <a:srgbClr val="7030A0"/>
                </a:solidFill>
              </a:rPr>
              <a:t>arxi</a:t>
            </a:r>
            <a:r>
              <a:rPr lang="en-US" sz="2400" b="1" dirty="0">
                <a:solidFill>
                  <a:srgbClr val="7030A0"/>
                </a:solidFill>
              </a:rPr>
              <a:t> == N)        </a:t>
            </a:r>
            <a:endParaRPr lang="el-GR" sz="2400" b="1" dirty="0">
              <a:solidFill>
                <a:srgbClr val="7030A0"/>
              </a:solidFill>
            </a:endParaRPr>
          </a:p>
          <a:p>
            <a:pPr marL="0" indent="0">
              <a:buNone/>
            </a:pPr>
            <a:r>
              <a:rPr lang="el-GR" sz="2400" b="1" dirty="0">
                <a:solidFill>
                  <a:srgbClr val="7030A0"/>
                </a:solidFill>
              </a:rPr>
              <a:t>			</a:t>
            </a:r>
            <a:r>
              <a:rPr lang="en-US" sz="2400" b="1" dirty="0" err="1">
                <a:solidFill>
                  <a:srgbClr val="7030A0"/>
                </a:solidFill>
              </a:rPr>
              <a:t>oura</a:t>
            </a:r>
            <a:r>
              <a:rPr lang="en-US" sz="2400" b="1" dirty="0">
                <a:solidFill>
                  <a:srgbClr val="7030A0"/>
                </a:solidFill>
              </a:rPr>
              <a:t>-&gt;</a:t>
            </a:r>
            <a:r>
              <a:rPr lang="en-US" sz="2400" b="1" dirty="0" err="1">
                <a:solidFill>
                  <a:srgbClr val="7030A0"/>
                </a:solidFill>
              </a:rPr>
              <a:t>arxi</a:t>
            </a:r>
            <a:r>
              <a:rPr lang="en-US" sz="2400" b="1" dirty="0">
                <a:solidFill>
                  <a:srgbClr val="7030A0"/>
                </a:solidFill>
              </a:rPr>
              <a:t> = 0;</a:t>
            </a:r>
            <a:r>
              <a:rPr lang="en-US" sz="2400" dirty="0">
                <a:solidFill>
                  <a:srgbClr val="7030A0"/>
                </a:solidFill>
              </a:rPr>
              <a:t>    </a:t>
            </a:r>
            <a:endParaRPr lang="el-GR" sz="2400" dirty="0">
              <a:solidFill>
                <a:srgbClr val="7030A0"/>
              </a:solidFill>
            </a:endParaRPr>
          </a:p>
          <a:p>
            <a:pPr marL="0" indent="0">
              <a:buNone/>
            </a:pPr>
            <a:r>
              <a:rPr lang="el-GR" sz="2400" dirty="0"/>
              <a:t>	</a:t>
            </a:r>
            <a:r>
              <a:rPr lang="en-US" sz="2400" dirty="0" err="1"/>
              <a:t>oura</a:t>
            </a:r>
            <a:r>
              <a:rPr lang="en-US" sz="2400" dirty="0"/>
              <a:t>-&gt;</a:t>
            </a:r>
            <a:r>
              <a:rPr lang="en-US" sz="2400" dirty="0" err="1"/>
              <a:t>plithos</a:t>
            </a:r>
            <a:r>
              <a:rPr lang="en-US" sz="2400" dirty="0"/>
              <a:t> --;    </a:t>
            </a:r>
            <a:endParaRPr lang="el-GR" sz="2400" dirty="0"/>
          </a:p>
          <a:p>
            <a:pPr marL="0" indent="0">
              <a:buNone/>
            </a:pPr>
            <a:r>
              <a:rPr lang="el-GR" sz="2400" dirty="0"/>
              <a:t>	</a:t>
            </a:r>
            <a:r>
              <a:rPr lang="en-US" sz="2400" dirty="0"/>
              <a:t>return a;</a:t>
            </a:r>
            <a:endParaRPr lang="el-GR" sz="2400" dirty="0"/>
          </a:p>
          <a:p>
            <a:pPr marL="0" indent="0">
              <a:buNone/>
            </a:pPr>
            <a:r>
              <a:rPr lang="en-US" sz="2400" dirty="0"/>
              <a:t>}</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50096"/>
            <a:ext cx="9072563" cy="1260475"/>
          </a:xfrm>
        </p:spPr>
        <p:txBody>
          <a:bodyPr>
            <a:normAutofit/>
          </a:bodyPr>
          <a:lstStyle/>
          <a:p>
            <a:r>
              <a:rPr lang="el-GR" dirty="0"/>
              <a:t>Υλοποίηση Ουράς με Αρχείο</a:t>
            </a:r>
          </a:p>
        </p:txBody>
      </p:sp>
      <p:sp>
        <p:nvSpPr>
          <p:cNvPr id="9" name="TextBox 5"/>
          <p:cNvSpPr txBox="1">
            <a:spLocks noChangeArrowheads="1"/>
          </p:cNvSpPr>
          <p:nvPr>
            <p:custDataLst>
              <p:tags r:id="rId2"/>
            </p:custDataLst>
          </p:nvPr>
        </p:nvSpPr>
        <p:spPr bwMode="auto">
          <a:xfrm>
            <a:off x="467545" y="1404059"/>
            <a:ext cx="820891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q"/>
            </a:pPr>
            <a:r>
              <a:rPr lang="el-GR" sz="2800" dirty="0" smtClean="0"/>
              <a:t>Διαφέρει με τον πίνακα κυρίως στο ότι δεν έχει σαφές μέγεθος.</a:t>
            </a:r>
          </a:p>
          <a:p>
            <a:pPr marL="457200" indent="-457200">
              <a:buFont typeface="Wingdings" panose="05000000000000000000" pitchFamily="2" charset="2"/>
              <a:buChar char="q"/>
            </a:pPr>
            <a:r>
              <a:rPr lang="el-GR" sz="2800" dirty="0" smtClean="0"/>
              <a:t>ΠΡΕΠΕΙ να είναι πάλι γνωστή η αρχή/τέλος της ουράς!</a:t>
            </a:r>
          </a:p>
          <a:p>
            <a:pPr marL="457200" indent="-457200">
              <a:buFont typeface="Wingdings" panose="05000000000000000000" pitchFamily="2" charset="2"/>
              <a:buChar char="q"/>
            </a:pPr>
            <a:endParaRPr lang="el-GR" sz="2800" dirty="0" smtClean="0"/>
          </a:p>
          <a:p>
            <a:pPr marL="457200" indent="-457200">
              <a:buFont typeface="Wingdings" panose="05000000000000000000" pitchFamily="2" charset="2"/>
              <a:buChar char="q"/>
            </a:pPr>
            <a:r>
              <a:rPr lang="el-GR" sz="2800" b="1" dirty="0" smtClean="0"/>
              <a:t>Δευτερεύον</a:t>
            </a:r>
            <a:r>
              <a:rPr lang="el-GR" sz="2800" dirty="0" smtClean="0"/>
              <a:t> αρχείο με περιεχόμενο ΔΥΟ αριθμών οι οποίοι θα δείχνουν την αρχή και το τέλος της ουράς..</a:t>
            </a:r>
          </a:p>
          <a:p>
            <a:pPr marL="914400" lvl="1" indent="-457200">
              <a:buFont typeface="Wingdings" panose="05000000000000000000" pitchFamily="2" charset="2"/>
              <a:buChar char="§"/>
            </a:pPr>
            <a:r>
              <a:rPr lang="el-GR" sz="2800" dirty="0" smtClean="0"/>
              <a:t>Σε κάθε εισαγωγή/εξαγωγή πρέπει να ενημερώνεται το τέλος /αρχή,</a:t>
            </a:r>
          </a:p>
          <a:p>
            <a:pPr marL="914400" lvl="1" indent="-457200">
              <a:buFont typeface="Wingdings" panose="05000000000000000000" pitchFamily="2" charset="2"/>
              <a:buChar char="§"/>
            </a:pPr>
            <a:r>
              <a:rPr lang="el-GR" sz="2800" dirty="0" smtClean="0"/>
              <a:t>Κατά την δημιουργία, αρχή, και τέλος </a:t>
            </a:r>
            <a:r>
              <a:rPr lang="el-GR" sz="2800" dirty="0" smtClean="0">
                <a:sym typeface="Wingdings" pitchFamily="2" charset="2"/>
              </a:rPr>
              <a:t> -1.</a:t>
            </a:r>
            <a:endParaRPr 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8285"/>
            <a:ext cx="9072563" cy="1260475"/>
          </a:xfrm>
        </p:spPr>
        <p:txBody>
          <a:bodyPr>
            <a:noAutofit/>
          </a:bodyPr>
          <a:lstStyle/>
          <a:p>
            <a:r>
              <a:rPr lang="el-GR" dirty="0"/>
              <a:t>Άσκηση</a:t>
            </a:r>
          </a:p>
        </p:txBody>
      </p:sp>
      <p:sp>
        <p:nvSpPr>
          <p:cNvPr id="10" name="Θέση περιεχομένου 2"/>
          <p:cNvSpPr>
            <a:spLocks noGrp="1"/>
          </p:cNvSpPr>
          <p:nvPr>
            <p:ph idx="1"/>
          </p:nvPr>
        </p:nvSpPr>
        <p:spPr>
          <a:xfrm>
            <a:off x="467544" y="1999505"/>
            <a:ext cx="8208912" cy="1573511"/>
          </a:xfrm>
        </p:spPr>
        <p:txBody>
          <a:bodyPr>
            <a:normAutofit/>
          </a:bodyPr>
          <a:lstStyle/>
          <a:p>
            <a:pPr>
              <a:buFont typeface="Wingdings" panose="05000000000000000000" pitchFamily="2" charset="2"/>
              <a:buChar char="q"/>
            </a:pPr>
            <a:r>
              <a:rPr lang="el-GR" sz="2800" dirty="0"/>
              <a:t>Να γραφεί πρόγραμμα το οποίο με χρήση αρχείου να διαχειρίζεται μία ουρά Ευκλειδείων συντεταγμένων.</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42761"/>
            <a:ext cx="8352928" cy="1260475"/>
          </a:xfrm>
        </p:spPr>
        <p:txBody>
          <a:bodyPr>
            <a:noAutofit/>
          </a:bodyPr>
          <a:lstStyle/>
          <a:p>
            <a:r>
              <a:rPr lang="el-GR" dirty="0"/>
              <a:t>Ουρά: υλοποίηση με </a:t>
            </a:r>
            <a:r>
              <a:rPr lang="el-GR" dirty="0" smtClean="0"/>
              <a:t>αρχείο (1 από 13)</a:t>
            </a:r>
            <a:endParaRPr lang="el-GR" dirty="0"/>
          </a:p>
        </p:txBody>
      </p:sp>
      <p:sp>
        <p:nvSpPr>
          <p:cNvPr id="10" name="TextBox 9" descr="include stdio τελεία h,&#10;&#10;type def struct, άγκιστρο,&#10;    float x,&#10;    float y,&#10;άγκιστρο, Oura,&#10;FILE * q, * t q, * temp, / * q -&gt; Αρχεία ουράς και t q, temp -&gt;  βοηθητικά * /,&#10;void dimiourgia, void,&#10;int keni, void,&#10;void eisagogi, Oura,&#10;Oura eksagogi, void,&#10;void anasygkrotisi, void.&#10;"/>
          <p:cNvSpPr txBox="1"/>
          <p:nvPr>
            <p:custDataLst>
              <p:tags r:id="rId2"/>
            </p:custDataLst>
          </p:nvPr>
        </p:nvSpPr>
        <p:spPr>
          <a:xfrm>
            <a:off x="467544" y="1412776"/>
            <a:ext cx="8208912" cy="4893647"/>
          </a:xfrm>
          <a:prstGeom prst="rect">
            <a:avLst/>
          </a:prstGeom>
          <a:noFill/>
        </p:spPr>
        <p:txBody>
          <a:bodyPr wrap="square" rtlCol="0">
            <a:spAutoFit/>
          </a:bodyPr>
          <a:lstStyle/>
          <a:p>
            <a:r>
              <a:rPr lang="en-US" sz="2400" dirty="0"/>
              <a:t>#include &lt;</a:t>
            </a:r>
            <a:r>
              <a:rPr lang="en-US" sz="2400" dirty="0" err="1"/>
              <a:t>stdio.h</a:t>
            </a:r>
            <a:r>
              <a:rPr lang="en-US" sz="2400" dirty="0"/>
              <a:t>&gt;</a:t>
            </a:r>
          </a:p>
          <a:p>
            <a:endParaRPr lang="en-US" sz="2400" dirty="0"/>
          </a:p>
          <a:p>
            <a:r>
              <a:rPr lang="en-US" sz="2400" dirty="0" err="1"/>
              <a:t>typedef</a:t>
            </a:r>
            <a:r>
              <a:rPr lang="en-US" sz="2400" dirty="0"/>
              <a:t> </a:t>
            </a:r>
            <a:r>
              <a:rPr lang="en-US" sz="2400" dirty="0" err="1"/>
              <a:t>struct</a:t>
            </a:r>
            <a:r>
              <a:rPr lang="en-US" sz="2400" dirty="0"/>
              <a:t> {</a:t>
            </a:r>
          </a:p>
          <a:p>
            <a:r>
              <a:rPr lang="en-US" sz="2400" dirty="0"/>
              <a:t>    float x;</a:t>
            </a:r>
          </a:p>
          <a:p>
            <a:r>
              <a:rPr lang="en-US" sz="2400" dirty="0"/>
              <a:t>    float y;</a:t>
            </a:r>
          </a:p>
          <a:p>
            <a:r>
              <a:rPr lang="en-US" sz="2400" dirty="0"/>
              <a:t>} </a:t>
            </a:r>
            <a:r>
              <a:rPr lang="en-US" sz="2400" dirty="0" err="1"/>
              <a:t>Oura</a:t>
            </a:r>
            <a:r>
              <a:rPr lang="en-US" sz="2400" dirty="0"/>
              <a:t>;</a:t>
            </a:r>
          </a:p>
          <a:p>
            <a:r>
              <a:rPr lang="en-US" sz="2400" b="1" dirty="0"/>
              <a:t>FILE *q, *</a:t>
            </a:r>
            <a:r>
              <a:rPr lang="en-US" sz="2400" b="1" dirty="0" err="1"/>
              <a:t>tq</a:t>
            </a:r>
            <a:r>
              <a:rPr lang="en-US" sz="2400" b="1" dirty="0"/>
              <a:t>, *temp;</a:t>
            </a:r>
            <a:r>
              <a:rPr lang="el-GR" sz="2400" b="1" dirty="0"/>
              <a:t> /* </a:t>
            </a:r>
            <a:r>
              <a:rPr lang="en-US" sz="2400" b="1" dirty="0"/>
              <a:t>q-&gt;</a:t>
            </a:r>
            <a:r>
              <a:rPr lang="el-GR" sz="2400" b="1" dirty="0"/>
              <a:t>Αρχεία ουράς και </a:t>
            </a:r>
            <a:r>
              <a:rPr lang="en-US" sz="2400" b="1" dirty="0" err="1"/>
              <a:t>tq</a:t>
            </a:r>
            <a:r>
              <a:rPr lang="en-US" sz="2400" b="1" dirty="0"/>
              <a:t>, temp -&gt; </a:t>
            </a:r>
            <a:r>
              <a:rPr lang="el-GR" sz="2400" b="1" dirty="0"/>
              <a:t>βοηθητικά */</a:t>
            </a:r>
            <a:endParaRPr lang="en-US" sz="2400" b="1" dirty="0"/>
          </a:p>
          <a:p>
            <a:r>
              <a:rPr lang="en-US" sz="2400" b="1" dirty="0">
                <a:solidFill>
                  <a:schemeClr val="accent4">
                    <a:lumMod val="75000"/>
                  </a:schemeClr>
                </a:solidFill>
              </a:rPr>
              <a:t>void </a:t>
            </a:r>
            <a:r>
              <a:rPr lang="en-US" sz="2400" b="1" dirty="0" err="1">
                <a:solidFill>
                  <a:schemeClr val="accent4">
                    <a:lumMod val="75000"/>
                  </a:schemeClr>
                </a:solidFill>
              </a:rPr>
              <a:t>dimiourgia</a:t>
            </a:r>
            <a:r>
              <a:rPr lang="en-US" sz="2400" b="1" dirty="0">
                <a:solidFill>
                  <a:schemeClr val="accent4">
                    <a:lumMod val="75000"/>
                  </a:schemeClr>
                </a:solidFill>
              </a:rPr>
              <a:t>(void);</a:t>
            </a:r>
          </a:p>
          <a:p>
            <a:r>
              <a:rPr lang="en-US" sz="2400" b="1" dirty="0" err="1">
                <a:solidFill>
                  <a:schemeClr val="accent4">
                    <a:lumMod val="75000"/>
                  </a:schemeClr>
                </a:solidFill>
              </a:rPr>
              <a:t>int</a:t>
            </a:r>
            <a:r>
              <a:rPr lang="en-US" sz="2400" b="1" dirty="0">
                <a:solidFill>
                  <a:schemeClr val="accent4">
                    <a:lumMod val="75000"/>
                  </a:schemeClr>
                </a:solidFill>
              </a:rPr>
              <a:t> </a:t>
            </a:r>
            <a:r>
              <a:rPr lang="en-US" sz="2400" b="1" dirty="0" err="1">
                <a:solidFill>
                  <a:schemeClr val="accent4">
                    <a:lumMod val="75000"/>
                  </a:schemeClr>
                </a:solidFill>
              </a:rPr>
              <a:t>keni</a:t>
            </a:r>
            <a:r>
              <a:rPr lang="en-US" sz="2400" b="1" dirty="0">
                <a:solidFill>
                  <a:schemeClr val="accent4">
                    <a:lumMod val="75000"/>
                  </a:schemeClr>
                </a:solidFill>
              </a:rPr>
              <a:t>(void);</a:t>
            </a:r>
          </a:p>
          <a:p>
            <a:r>
              <a:rPr lang="en-US" sz="2400" b="1" dirty="0">
                <a:solidFill>
                  <a:schemeClr val="accent4">
                    <a:lumMod val="75000"/>
                  </a:schemeClr>
                </a:solidFill>
              </a:rPr>
              <a:t>void </a:t>
            </a:r>
            <a:r>
              <a:rPr lang="en-US" sz="2400" b="1" dirty="0" err="1">
                <a:solidFill>
                  <a:schemeClr val="accent4">
                    <a:lumMod val="75000"/>
                  </a:schemeClr>
                </a:solidFill>
              </a:rPr>
              <a:t>eisagogi</a:t>
            </a:r>
            <a:r>
              <a:rPr lang="en-US" sz="2400" b="1" dirty="0">
                <a:solidFill>
                  <a:schemeClr val="accent4">
                    <a:lumMod val="75000"/>
                  </a:schemeClr>
                </a:solidFill>
              </a:rPr>
              <a:t>(</a:t>
            </a:r>
            <a:r>
              <a:rPr lang="en-US" sz="2400" b="1" dirty="0" err="1">
                <a:solidFill>
                  <a:schemeClr val="accent4">
                    <a:lumMod val="75000"/>
                  </a:schemeClr>
                </a:solidFill>
              </a:rPr>
              <a:t>Oura</a:t>
            </a:r>
            <a:r>
              <a:rPr lang="en-US" sz="2400" b="1" dirty="0">
                <a:solidFill>
                  <a:schemeClr val="accent4">
                    <a:lumMod val="75000"/>
                  </a:schemeClr>
                </a:solidFill>
              </a:rPr>
              <a:t>);</a:t>
            </a:r>
          </a:p>
          <a:p>
            <a:r>
              <a:rPr lang="en-US" sz="2400" b="1" dirty="0" err="1">
                <a:solidFill>
                  <a:schemeClr val="accent4">
                    <a:lumMod val="75000"/>
                  </a:schemeClr>
                </a:solidFill>
              </a:rPr>
              <a:t>Oura</a:t>
            </a:r>
            <a:r>
              <a:rPr lang="en-US" sz="2400" b="1" dirty="0">
                <a:solidFill>
                  <a:schemeClr val="accent4">
                    <a:lumMod val="75000"/>
                  </a:schemeClr>
                </a:solidFill>
              </a:rPr>
              <a:t> </a:t>
            </a:r>
            <a:r>
              <a:rPr lang="en-US" sz="2400" b="1" dirty="0" err="1">
                <a:solidFill>
                  <a:schemeClr val="accent4">
                    <a:lumMod val="75000"/>
                  </a:schemeClr>
                </a:solidFill>
              </a:rPr>
              <a:t>eksagogi</a:t>
            </a:r>
            <a:r>
              <a:rPr lang="en-US" sz="2400" b="1" dirty="0">
                <a:solidFill>
                  <a:schemeClr val="accent4">
                    <a:lumMod val="75000"/>
                  </a:schemeClr>
                </a:solidFill>
              </a:rPr>
              <a:t>(void);</a:t>
            </a:r>
          </a:p>
          <a:p>
            <a:r>
              <a:rPr lang="en-US" sz="2400" b="1" dirty="0">
                <a:solidFill>
                  <a:schemeClr val="accent4">
                    <a:lumMod val="75000"/>
                  </a:schemeClr>
                </a:solidFill>
              </a:rPr>
              <a:t>void </a:t>
            </a:r>
            <a:r>
              <a:rPr lang="en-US" sz="2400" b="1" dirty="0" err="1">
                <a:solidFill>
                  <a:schemeClr val="accent4">
                    <a:lumMod val="75000"/>
                  </a:schemeClr>
                </a:solidFill>
              </a:rPr>
              <a:t>anasygkrotisi</a:t>
            </a:r>
            <a:r>
              <a:rPr lang="en-US" sz="2400" b="1" dirty="0">
                <a:solidFill>
                  <a:schemeClr val="accent4">
                    <a:lumMod val="75000"/>
                  </a:schemeClr>
                </a:solidFill>
              </a:rPr>
              <a:t>(void);</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96944" cy="1260475"/>
          </a:xfrm>
        </p:spPr>
        <p:txBody>
          <a:bodyPr>
            <a:noAutofit/>
          </a:bodyPr>
          <a:lstStyle/>
          <a:p>
            <a:r>
              <a:rPr lang="el-GR" dirty="0"/>
              <a:t>Ουρά: υλοποίηση </a:t>
            </a:r>
            <a:r>
              <a:rPr lang="el-GR" dirty="0" smtClean="0"/>
              <a:t>με </a:t>
            </a:r>
            <a:r>
              <a:rPr lang="el-GR" dirty="0"/>
              <a:t>αρχείο </a:t>
            </a:r>
            <a:r>
              <a:rPr lang="el-GR" dirty="0" smtClean="0"/>
              <a:t>(2 </a:t>
            </a:r>
            <a:r>
              <a:rPr lang="el-GR" dirty="0"/>
              <a:t>από </a:t>
            </a:r>
            <a:r>
              <a:rPr lang="el-GR" dirty="0" smtClean="0"/>
              <a:t>13)</a:t>
            </a:r>
            <a:endParaRPr lang="el-GR" dirty="0"/>
          </a:p>
        </p:txBody>
      </p:sp>
      <p:sp>
        <p:nvSpPr>
          <p:cNvPr id="10" name="TextBox 9" descr="int main(),&#10;άγκιστρο,&#10;    Oura O, &#10;    float x1, x2,&#10;    int epil,&#10;    &#10;    dimiourgia(),&#10; do, άγκιστρο,&#10;        do, άγκιστρο,&#10;            print f,  \ n 1. Εισαγωγή, 2. Εξαγωγή, 3. Ανασυγκρότηση, 4.Τέλος άνω κάτω τελεία,&#10;            scan f, % d,  &amp; epil,&#10;        άγκιστρο, while epil μικρότερο του 1 || epil μεγαλύτερο του 4.&#10;"/>
          <p:cNvSpPr txBox="1"/>
          <p:nvPr>
            <p:custDataLst>
              <p:tags r:id="rId2"/>
            </p:custDataLst>
          </p:nvPr>
        </p:nvSpPr>
        <p:spPr>
          <a:xfrm>
            <a:off x="467544" y="1271657"/>
            <a:ext cx="8280920" cy="4893647"/>
          </a:xfrm>
          <a:prstGeom prst="rect">
            <a:avLst/>
          </a:prstGeom>
          <a:noFill/>
        </p:spPr>
        <p:txBody>
          <a:bodyPr wrap="square" rtlCol="0">
            <a:spAutoFit/>
          </a:bodyPr>
          <a:lstStyle/>
          <a:p>
            <a:r>
              <a:rPr lang="en-US" sz="2400" dirty="0" err="1"/>
              <a:t>int</a:t>
            </a:r>
            <a:r>
              <a:rPr lang="en-US" sz="2400" dirty="0"/>
              <a:t> main()</a:t>
            </a:r>
          </a:p>
          <a:p>
            <a:r>
              <a:rPr lang="en-US" sz="2400" dirty="0"/>
              <a:t>{</a:t>
            </a:r>
          </a:p>
          <a:p>
            <a:r>
              <a:rPr lang="en-US" sz="2400" dirty="0"/>
              <a:t>    </a:t>
            </a:r>
            <a:r>
              <a:rPr lang="en-US" sz="2400" dirty="0" err="1"/>
              <a:t>Oura</a:t>
            </a:r>
            <a:r>
              <a:rPr lang="en-US" sz="2400" dirty="0"/>
              <a:t> O; </a:t>
            </a:r>
          </a:p>
          <a:p>
            <a:r>
              <a:rPr lang="en-US" sz="2400" dirty="0"/>
              <a:t>    float x1,x2;</a:t>
            </a:r>
          </a:p>
          <a:p>
            <a:r>
              <a:rPr lang="en-US" sz="2400" dirty="0"/>
              <a:t>    </a:t>
            </a:r>
            <a:r>
              <a:rPr lang="en-US" sz="2400" dirty="0" err="1"/>
              <a:t>int</a:t>
            </a:r>
            <a:r>
              <a:rPr lang="en-US" sz="2400" dirty="0"/>
              <a:t> </a:t>
            </a:r>
            <a:r>
              <a:rPr lang="en-US" sz="2400" dirty="0" err="1"/>
              <a:t>epil</a:t>
            </a:r>
            <a:r>
              <a:rPr lang="en-US" sz="2400" dirty="0"/>
              <a:t>;</a:t>
            </a:r>
          </a:p>
          <a:p>
            <a:r>
              <a:rPr lang="en-US" sz="2400" dirty="0"/>
              <a:t>    </a:t>
            </a:r>
          </a:p>
          <a:p>
            <a:r>
              <a:rPr lang="en-US" sz="2400" dirty="0"/>
              <a:t>    </a:t>
            </a:r>
            <a:r>
              <a:rPr lang="en-US" sz="2400" dirty="0" err="1"/>
              <a:t>dimiourgia</a:t>
            </a:r>
            <a:r>
              <a:rPr lang="en-US" sz="2400" dirty="0"/>
              <a:t>();</a:t>
            </a:r>
            <a:endParaRPr lang="el-GR" sz="2400" dirty="0"/>
          </a:p>
          <a:p>
            <a:r>
              <a:rPr lang="el-GR" sz="2400" dirty="0"/>
              <a:t>	</a:t>
            </a:r>
            <a:r>
              <a:rPr lang="en-US" sz="2400" dirty="0"/>
              <a:t>do {</a:t>
            </a:r>
          </a:p>
          <a:p>
            <a:r>
              <a:rPr lang="en-US" sz="2400" dirty="0"/>
              <a:t>        do {</a:t>
            </a:r>
          </a:p>
          <a:p>
            <a:r>
              <a:rPr lang="en-US" sz="2400" dirty="0"/>
              <a:t>            </a:t>
            </a:r>
            <a:r>
              <a:rPr lang="en-US" sz="2400" dirty="0" err="1"/>
              <a:t>printf</a:t>
            </a:r>
            <a:r>
              <a:rPr lang="en-US" sz="2400" dirty="0"/>
              <a:t>("\n 1. </a:t>
            </a:r>
            <a:r>
              <a:rPr lang="el-GR" sz="2400" dirty="0"/>
              <a:t>Εισαγωγή, 2. Εξαγωγή, 3. Ανασυγκρότηση, 4.Τέλος : ");</a:t>
            </a:r>
          </a:p>
          <a:p>
            <a:r>
              <a:rPr lang="el-GR" sz="2400" dirty="0"/>
              <a:t>            </a:t>
            </a:r>
            <a:r>
              <a:rPr lang="en-US" sz="2400" dirty="0" err="1"/>
              <a:t>scanf</a:t>
            </a:r>
            <a:r>
              <a:rPr lang="en-US" sz="2400" dirty="0"/>
              <a:t>("%d", &amp;</a:t>
            </a:r>
            <a:r>
              <a:rPr lang="en-US" sz="2400" dirty="0" err="1"/>
              <a:t>epil</a:t>
            </a:r>
            <a:r>
              <a:rPr lang="en-US" sz="2400" dirty="0"/>
              <a:t>);</a:t>
            </a:r>
          </a:p>
          <a:p>
            <a:r>
              <a:rPr lang="en-US" sz="2400" dirty="0"/>
              <a:t>        } while (</a:t>
            </a:r>
            <a:r>
              <a:rPr lang="en-US" sz="2400" dirty="0" err="1"/>
              <a:t>epil</a:t>
            </a:r>
            <a:r>
              <a:rPr lang="en-US" sz="2400" dirty="0"/>
              <a:t>&lt;1 || </a:t>
            </a:r>
            <a:r>
              <a:rPr lang="en-US" sz="2400" dirty="0" err="1"/>
              <a:t>epil</a:t>
            </a:r>
            <a:r>
              <a:rPr lang="en-US" sz="2400" dirty="0"/>
              <a:t>&gt;4);</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8285"/>
            <a:ext cx="8352928" cy="1260475"/>
          </a:xfrm>
        </p:spPr>
        <p:txBody>
          <a:bodyPr>
            <a:noAutofit/>
          </a:bodyPr>
          <a:lstStyle/>
          <a:p>
            <a:r>
              <a:rPr lang="el-GR" dirty="0"/>
              <a:t>Ουρά: υλοποίηση με αρχείο </a:t>
            </a:r>
            <a:r>
              <a:rPr lang="el-GR" dirty="0" smtClean="0"/>
              <a:t>(3 </a:t>
            </a:r>
            <a:r>
              <a:rPr lang="el-GR" dirty="0"/>
              <a:t>από </a:t>
            </a:r>
            <a:r>
              <a:rPr lang="el-GR" dirty="0" smtClean="0"/>
              <a:t>13)</a:t>
            </a:r>
            <a:endParaRPr lang="el-GR" dirty="0"/>
          </a:p>
        </p:txBody>
      </p:sp>
      <p:sp>
        <p:nvSpPr>
          <p:cNvPr id="8" name="TextBox 7" descr=" switch epil, άγκιστρο,&#10;            case 1: print f, \ n Εισαγωγή συντεταγμένων x1, x2 άνω κάτω τελεία,&#10;                    scan f, % f % f, &amp; x1, &amp; x2,&#10;                    O τελεία x = x1,&#10;                    O τελεία y = x2,&#10;                    eisagogi O,&#10;                    break,&#10;            case 2: if  keni() == μείον 1,&#10;                        print f, \ n \ n H ουρά είναι κενή!,&#10;                    else, άγκιστρο,&#10;                        O = eksagogi(),&#10;                        print f, \ n \ n 'ισο 'ισο 'η μεγαλύτερο του % 10 τελεία 2 f  % 10 τελεία 2 f, O τελεία x, O τελεία y,&#10;                    άγκιστρο,&#10;                    break,&#10;            case 3: anasygkrotisi(),&#10;            άγκιστρο,&#10;        άγκιστρο, while epil != 4.&#10;"/>
          <p:cNvSpPr txBox="1"/>
          <p:nvPr>
            <p:custDataLst>
              <p:tags r:id="rId2"/>
            </p:custDataLst>
          </p:nvPr>
        </p:nvSpPr>
        <p:spPr>
          <a:xfrm>
            <a:off x="467544" y="1268760"/>
            <a:ext cx="8208912" cy="5324535"/>
          </a:xfrm>
          <a:prstGeom prst="rect">
            <a:avLst/>
          </a:prstGeom>
          <a:noFill/>
        </p:spPr>
        <p:txBody>
          <a:bodyPr wrap="square" rtlCol="0">
            <a:spAutoFit/>
          </a:bodyPr>
          <a:lstStyle/>
          <a:p>
            <a:r>
              <a:rPr lang="en-US" sz="2000" dirty="0"/>
              <a:t> switch (</a:t>
            </a:r>
            <a:r>
              <a:rPr lang="en-US" sz="2000" dirty="0" err="1"/>
              <a:t>epil</a:t>
            </a:r>
            <a:r>
              <a:rPr lang="en-US" sz="2000" dirty="0"/>
              <a:t>) {</a:t>
            </a:r>
          </a:p>
          <a:p>
            <a:r>
              <a:rPr lang="en-US" sz="2000" dirty="0"/>
              <a:t>            case 1: </a:t>
            </a:r>
            <a:r>
              <a:rPr lang="en-US" sz="2000" dirty="0" err="1"/>
              <a:t>printf</a:t>
            </a:r>
            <a:r>
              <a:rPr lang="en-US" sz="2000" dirty="0"/>
              <a:t>("\n </a:t>
            </a:r>
            <a:r>
              <a:rPr lang="el-GR" sz="2000" dirty="0"/>
              <a:t>Εισαγωγή συντεταγμένων (</a:t>
            </a:r>
            <a:r>
              <a:rPr lang="en-US" sz="2000" dirty="0"/>
              <a:t>x1, x2): ");</a:t>
            </a:r>
          </a:p>
          <a:p>
            <a:r>
              <a:rPr lang="en-US" sz="2000" dirty="0"/>
              <a:t>                    </a:t>
            </a:r>
            <a:r>
              <a:rPr lang="en-US" sz="2000" dirty="0" err="1"/>
              <a:t>scanf</a:t>
            </a:r>
            <a:r>
              <a:rPr lang="en-US" sz="2000" dirty="0"/>
              <a:t>("%</a:t>
            </a:r>
            <a:r>
              <a:rPr lang="en-US" sz="2000" dirty="0" err="1"/>
              <a:t>f%f</a:t>
            </a:r>
            <a:r>
              <a:rPr lang="en-US" sz="2000" dirty="0"/>
              <a:t>", &amp;x1, &amp;x2);</a:t>
            </a:r>
          </a:p>
          <a:p>
            <a:r>
              <a:rPr lang="en-US" sz="2000" dirty="0"/>
              <a:t>                    </a:t>
            </a:r>
            <a:r>
              <a:rPr lang="en-US" sz="2000" dirty="0" err="1"/>
              <a:t>O.x</a:t>
            </a:r>
            <a:r>
              <a:rPr lang="en-US" sz="2000" dirty="0"/>
              <a:t> = x1;</a:t>
            </a:r>
          </a:p>
          <a:p>
            <a:r>
              <a:rPr lang="en-US" sz="2000" dirty="0"/>
              <a:t>                    </a:t>
            </a:r>
            <a:r>
              <a:rPr lang="en-US" sz="2000" dirty="0" err="1"/>
              <a:t>O.y</a:t>
            </a:r>
            <a:r>
              <a:rPr lang="en-US" sz="2000" dirty="0"/>
              <a:t> = x2;</a:t>
            </a:r>
          </a:p>
          <a:p>
            <a:r>
              <a:rPr lang="en-US" sz="2000" dirty="0"/>
              <a:t>                   </a:t>
            </a:r>
            <a:r>
              <a:rPr lang="en-US" sz="2000" b="1" dirty="0">
                <a:solidFill>
                  <a:srgbClr val="C00000"/>
                </a:solidFill>
              </a:rPr>
              <a:t> </a:t>
            </a:r>
            <a:r>
              <a:rPr lang="en-US" sz="2000" b="1" dirty="0" err="1">
                <a:solidFill>
                  <a:schemeClr val="accent4">
                    <a:lumMod val="75000"/>
                  </a:schemeClr>
                </a:solidFill>
              </a:rPr>
              <a:t>eisagogi</a:t>
            </a:r>
            <a:r>
              <a:rPr lang="en-US" sz="2000" b="1" dirty="0">
                <a:solidFill>
                  <a:schemeClr val="accent4">
                    <a:lumMod val="75000"/>
                  </a:schemeClr>
                </a:solidFill>
              </a:rPr>
              <a:t>(O);</a:t>
            </a:r>
          </a:p>
          <a:p>
            <a:r>
              <a:rPr lang="en-US" sz="2000" dirty="0"/>
              <a:t>                    break;</a:t>
            </a:r>
          </a:p>
          <a:p>
            <a:r>
              <a:rPr lang="en-US" sz="2000" dirty="0"/>
              <a:t>            case 2: if </a:t>
            </a:r>
            <a:r>
              <a:rPr lang="en-US" sz="2000" dirty="0">
                <a:solidFill>
                  <a:schemeClr val="accent4">
                    <a:lumMod val="75000"/>
                  </a:schemeClr>
                </a:solidFill>
              </a:rPr>
              <a:t>( </a:t>
            </a:r>
            <a:r>
              <a:rPr lang="en-US" sz="2000" b="1" dirty="0" err="1">
                <a:solidFill>
                  <a:schemeClr val="accent4">
                    <a:lumMod val="75000"/>
                  </a:schemeClr>
                </a:solidFill>
              </a:rPr>
              <a:t>keni</a:t>
            </a:r>
            <a:r>
              <a:rPr lang="en-US" sz="2000" b="1" dirty="0">
                <a:solidFill>
                  <a:schemeClr val="accent4">
                    <a:lumMod val="75000"/>
                  </a:schemeClr>
                </a:solidFill>
              </a:rPr>
              <a:t>()</a:t>
            </a:r>
            <a:r>
              <a:rPr lang="en-US" sz="2000" dirty="0">
                <a:solidFill>
                  <a:schemeClr val="accent4">
                    <a:lumMod val="75000"/>
                  </a:schemeClr>
                </a:solidFill>
              </a:rPr>
              <a:t> </a:t>
            </a:r>
            <a:r>
              <a:rPr lang="en-US" sz="2000" dirty="0"/>
              <a:t>== -1 )</a:t>
            </a:r>
          </a:p>
          <a:p>
            <a:r>
              <a:rPr lang="en-US" sz="2000" dirty="0"/>
              <a:t>                        </a:t>
            </a:r>
            <a:r>
              <a:rPr lang="en-US" sz="2000" dirty="0" err="1"/>
              <a:t>printf</a:t>
            </a:r>
            <a:r>
              <a:rPr lang="en-US" sz="2000" dirty="0"/>
              <a:t>("\n\</a:t>
            </a:r>
            <a:r>
              <a:rPr lang="en-US" sz="2000" dirty="0" err="1"/>
              <a:t>nH</a:t>
            </a:r>
            <a:r>
              <a:rPr lang="en-US" sz="2000" dirty="0"/>
              <a:t> </a:t>
            </a:r>
            <a:r>
              <a:rPr lang="el-GR" sz="2000" dirty="0"/>
              <a:t>ουρά είναι κενή! ");</a:t>
            </a:r>
          </a:p>
          <a:p>
            <a:r>
              <a:rPr lang="el-GR" sz="2000" dirty="0"/>
              <a:t>                    </a:t>
            </a:r>
            <a:r>
              <a:rPr lang="en-US" sz="2000" dirty="0"/>
              <a:t>else {</a:t>
            </a:r>
          </a:p>
          <a:p>
            <a:r>
              <a:rPr lang="en-US" sz="2000" dirty="0"/>
              <a:t>                        </a:t>
            </a:r>
            <a:r>
              <a:rPr lang="en-US" sz="2000" b="1" dirty="0">
                <a:solidFill>
                  <a:schemeClr val="accent4">
                    <a:lumMod val="75000"/>
                  </a:schemeClr>
                </a:solidFill>
              </a:rPr>
              <a:t>O = </a:t>
            </a:r>
            <a:r>
              <a:rPr lang="en-US" sz="2000" b="1" dirty="0" err="1">
                <a:solidFill>
                  <a:schemeClr val="accent4">
                    <a:lumMod val="75000"/>
                  </a:schemeClr>
                </a:solidFill>
              </a:rPr>
              <a:t>eksagogi</a:t>
            </a:r>
            <a:r>
              <a:rPr lang="en-US" sz="2000" b="1" dirty="0">
                <a:solidFill>
                  <a:schemeClr val="accent4">
                    <a:lumMod val="75000"/>
                  </a:schemeClr>
                </a:solidFill>
              </a:rPr>
              <a:t>();</a:t>
            </a:r>
          </a:p>
          <a:p>
            <a:r>
              <a:rPr lang="en-US" sz="2000" dirty="0"/>
              <a:t>                        </a:t>
            </a:r>
            <a:r>
              <a:rPr lang="en-US" sz="2000" dirty="0" err="1"/>
              <a:t>printf</a:t>
            </a:r>
            <a:r>
              <a:rPr lang="en-US" sz="2000" dirty="0"/>
              <a:t>("\n\n==&gt;  %10.2f %10.2f", </a:t>
            </a:r>
            <a:r>
              <a:rPr lang="en-US" sz="2000" dirty="0" err="1"/>
              <a:t>O.x</a:t>
            </a:r>
            <a:r>
              <a:rPr lang="en-US" sz="2000" dirty="0"/>
              <a:t>, </a:t>
            </a:r>
            <a:r>
              <a:rPr lang="en-US" sz="2000" dirty="0" err="1"/>
              <a:t>O.y</a:t>
            </a:r>
            <a:r>
              <a:rPr lang="en-US" sz="2000" dirty="0"/>
              <a:t>);</a:t>
            </a:r>
          </a:p>
          <a:p>
            <a:r>
              <a:rPr lang="en-US" sz="2000" dirty="0"/>
              <a:t>                    }</a:t>
            </a:r>
          </a:p>
          <a:p>
            <a:r>
              <a:rPr lang="en-US" sz="2000" dirty="0"/>
              <a:t>                    break;</a:t>
            </a:r>
          </a:p>
          <a:p>
            <a:r>
              <a:rPr lang="en-US" sz="2000" dirty="0"/>
              <a:t>            </a:t>
            </a:r>
            <a:r>
              <a:rPr lang="en-US" sz="2000" b="1" dirty="0">
                <a:solidFill>
                  <a:schemeClr val="accent4">
                    <a:lumMod val="75000"/>
                  </a:schemeClr>
                </a:solidFill>
              </a:rPr>
              <a:t>case 3: </a:t>
            </a:r>
            <a:r>
              <a:rPr lang="en-US" sz="2000" b="1" dirty="0" err="1">
                <a:solidFill>
                  <a:schemeClr val="accent4">
                    <a:lumMod val="75000"/>
                  </a:schemeClr>
                </a:solidFill>
              </a:rPr>
              <a:t>anasygkrotisi</a:t>
            </a:r>
            <a:r>
              <a:rPr lang="en-US" sz="2000" b="1" dirty="0">
                <a:solidFill>
                  <a:schemeClr val="accent4">
                    <a:lumMod val="75000"/>
                  </a:schemeClr>
                </a:solidFill>
              </a:rPr>
              <a:t>();</a:t>
            </a:r>
          </a:p>
          <a:p>
            <a:r>
              <a:rPr lang="en-US" sz="2000" dirty="0"/>
              <a:t>            }</a:t>
            </a:r>
          </a:p>
          <a:p>
            <a:r>
              <a:rPr lang="en-US" sz="2000" dirty="0"/>
              <a:t>        } while (</a:t>
            </a:r>
            <a:r>
              <a:rPr lang="en-US" sz="2000" dirty="0" err="1"/>
              <a:t>epil</a:t>
            </a:r>
            <a:r>
              <a:rPr lang="en-US" sz="2000" dirty="0"/>
              <a:t> != 4);</a:t>
            </a:r>
            <a:endParaRPr lang="el-GR" sz="20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8285"/>
            <a:ext cx="8352928" cy="1260475"/>
          </a:xfrm>
        </p:spPr>
        <p:txBody>
          <a:bodyPr>
            <a:noAutofit/>
          </a:bodyPr>
          <a:lstStyle/>
          <a:p>
            <a:r>
              <a:rPr lang="el-GR" dirty="0"/>
              <a:t>Ουρά: υλοποίηση με αρχείο </a:t>
            </a:r>
            <a:r>
              <a:rPr lang="el-GR" dirty="0" smtClean="0"/>
              <a:t>(4 </a:t>
            </a:r>
            <a:r>
              <a:rPr lang="el-GR" dirty="0"/>
              <a:t>από </a:t>
            </a:r>
            <a:r>
              <a:rPr lang="el-GR" dirty="0" smtClean="0"/>
              <a:t>13)</a:t>
            </a:r>
            <a:endParaRPr lang="el-GR" dirty="0"/>
          </a:p>
        </p:txBody>
      </p:sp>
      <p:sp>
        <p:nvSpPr>
          <p:cNvPr id="8" name="TextBox 7" descr="void dimiourgia, void, &#10;άγκιστρο,&#10;    tq = f open, ArxiTelos τελεία txt, r,&#10;    &#10;    if  ! tq,  άγκιστρο,&#10;        tq = f open, ArxiTelos τελεία txt, w,&#10;        f print f, tq,  % 10 d % 10 d, μείον 1, μείον 1,&#10;        q = f open, Oura τελεία dat, wb,&#10;        f close, q,&#10;    άγκιστρο,&#10;    f close, tq,&#10;άγκιστρο.&#10;"/>
          <p:cNvSpPr txBox="1"/>
          <p:nvPr>
            <p:custDataLst>
              <p:tags r:id="rId2"/>
            </p:custDataLst>
          </p:nvPr>
        </p:nvSpPr>
        <p:spPr>
          <a:xfrm>
            <a:off x="467544" y="1496973"/>
            <a:ext cx="8208912" cy="4524315"/>
          </a:xfrm>
          <a:prstGeom prst="rect">
            <a:avLst/>
          </a:prstGeom>
          <a:noFill/>
        </p:spPr>
        <p:txBody>
          <a:bodyPr wrap="square" rtlCol="0">
            <a:spAutoFit/>
          </a:bodyPr>
          <a:lstStyle/>
          <a:p>
            <a:r>
              <a:rPr lang="en-US" sz="2400" b="1" dirty="0"/>
              <a:t>void </a:t>
            </a:r>
            <a:r>
              <a:rPr lang="en-US" sz="2400" b="1" dirty="0" err="1"/>
              <a:t>dimiourgia</a:t>
            </a:r>
            <a:r>
              <a:rPr lang="en-US" sz="2400" b="1" dirty="0"/>
              <a:t>(void) </a:t>
            </a:r>
          </a:p>
          <a:p>
            <a:r>
              <a:rPr lang="en-US" sz="2400" b="1" dirty="0"/>
              <a:t>{</a:t>
            </a:r>
          </a:p>
          <a:p>
            <a:r>
              <a:rPr lang="en-US" sz="2400" b="1" dirty="0"/>
              <a:t>    </a:t>
            </a:r>
            <a:r>
              <a:rPr lang="en-US" sz="2400" b="1" dirty="0" err="1"/>
              <a:t>tq</a:t>
            </a:r>
            <a:r>
              <a:rPr lang="en-US" sz="2400" b="1" dirty="0"/>
              <a:t> = </a:t>
            </a:r>
            <a:r>
              <a:rPr lang="en-US" sz="2400" b="1" dirty="0" err="1"/>
              <a:t>fopen</a:t>
            </a:r>
            <a:r>
              <a:rPr lang="en-US" sz="2400" b="1" dirty="0"/>
              <a:t>("ArxiTelos.txt", "r");</a:t>
            </a:r>
          </a:p>
          <a:p>
            <a:r>
              <a:rPr lang="en-US" sz="2400" b="1" dirty="0"/>
              <a:t>    </a:t>
            </a:r>
          </a:p>
          <a:p>
            <a:r>
              <a:rPr lang="en-US" sz="2400" b="1" dirty="0">
                <a:solidFill>
                  <a:schemeClr val="accent4">
                    <a:lumMod val="75000"/>
                  </a:schemeClr>
                </a:solidFill>
              </a:rPr>
              <a:t>    if ( ! </a:t>
            </a:r>
            <a:r>
              <a:rPr lang="en-US" sz="2400" b="1" dirty="0" err="1">
                <a:solidFill>
                  <a:schemeClr val="accent4">
                    <a:lumMod val="75000"/>
                  </a:schemeClr>
                </a:solidFill>
              </a:rPr>
              <a:t>tq</a:t>
            </a:r>
            <a:r>
              <a:rPr lang="en-US" sz="2400" b="1" dirty="0">
                <a:solidFill>
                  <a:schemeClr val="accent4">
                    <a:lumMod val="75000"/>
                  </a:schemeClr>
                </a:solidFill>
              </a:rPr>
              <a:t> ) {</a:t>
            </a:r>
          </a:p>
          <a:p>
            <a:r>
              <a:rPr lang="en-US" sz="2400" b="1" dirty="0">
                <a:solidFill>
                  <a:schemeClr val="accent4">
                    <a:lumMod val="75000"/>
                  </a:schemeClr>
                </a:solidFill>
              </a:rPr>
              <a:t>        </a:t>
            </a:r>
            <a:r>
              <a:rPr lang="en-US" sz="2400" b="1" dirty="0" err="1">
                <a:solidFill>
                  <a:schemeClr val="accent4">
                    <a:lumMod val="75000"/>
                  </a:schemeClr>
                </a:solidFill>
              </a:rPr>
              <a:t>tq</a:t>
            </a:r>
            <a:r>
              <a:rPr lang="en-US" sz="2400" b="1" dirty="0">
                <a:solidFill>
                  <a:schemeClr val="accent4">
                    <a:lumMod val="75000"/>
                  </a:schemeClr>
                </a:solidFill>
              </a:rPr>
              <a:t> = </a:t>
            </a:r>
            <a:r>
              <a:rPr lang="en-US" sz="2400" b="1" dirty="0" err="1">
                <a:solidFill>
                  <a:schemeClr val="accent4">
                    <a:lumMod val="75000"/>
                  </a:schemeClr>
                </a:solidFill>
              </a:rPr>
              <a:t>fopen</a:t>
            </a:r>
            <a:r>
              <a:rPr lang="en-US" sz="2400" b="1" dirty="0">
                <a:solidFill>
                  <a:schemeClr val="accent4">
                    <a:lumMod val="75000"/>
                  </a:schemeClr>
                </a:solidFill>
              </a:rPr>
              <a:t>("ArxiTelos.txt", "w");</a:t>
            </a:r>
          </a:p>
          <a:p>
            <a:r>
              <a:rPr lang="en-US" sz="2400" b="1" dirty="0">
                <a:solidFill>
                  <a:schemeClr val="accent4">
                    <a:lumMod val="75000"/>
                  </a:schemeClr>
                </a:solidFill>
              </a:rPr>
              <a:t>        </a:t>
            </a:r>
            <a:r>
              <a:rPr lang="en-US" sz="2400" b="1" dirty="0" err="1">
                <a:solidFill>
                  <a:schemeClr val="accent4">
                    <a:lumMod val="75000"/>
                  </a:schemeClr>
                </a:solidFill>
              </a:rPr>
              <a:t>fprintf</a:t>
            </a:r>
            <a:r>
              <a:rPr lang="en-US" sz="2400" b="1" dirty="0">
                <a:solidFill>
                  <a:schemeClr val="accent4">
                    <a:lumMod val="75000"/>
                  </a:schemeClr>
                </a:solidFill>
              </a:rPr>
              <a:t>(</a:t>
            </a:r>
            <a:r>
              <a:rPr lang="en-US" sz="2400" b="1" dirty="0" err="1">
                <a:solidFill>
                  <a:schemeClr val="accent4">
                    <a:lumMod val="75000"/>
                  </a:schemeClr>
                </a:solidFill>
              </a:rPr>
              <a:t>tq</a:t>
            </a:r>
            <a:r>
              <a:rPr lang="en-US" sz="2400" b="1" dirty="0">
                <a:solidFill>
                  <a:schemeClr val="accent4">
                    <a:lumMod val="75000"/>
                  </a:schemeClr>
                </a:solidFill>
              </a:rPr>
              <a:t>, "%10d %10d", -1, -1);</a:t>
            </a:r>
          </a:p>
          <a:p>
            <a:r>
              <a:rPr lang="en-US" sz="2400" b="1" dirty="0">
                <a:solidFill>
                  <a:schemeClr val="accent4">
                    <a:lumMod val="75000"/>
                  </a:schemeClr>
                </a:solidFill>
              </a:rPr>
              <a:t>        q = </a:t>
            </a:r>
            <a:r>
              <a:rPr lang="en-US" sz="2400" b="1" dirty="0" err="1">
                <a:solidFill>
                  <a:schemeClr val="accent4">
                    <a:lumMod val="75000"/>
                  </a:schemeClr>
                </a:solidFill>
              </a:rPr>
              <a:t>fopen</a:t>
            </a:r>
            <a:r>
              <a:rPr lang="en-US" sz="2400" b="1" dirty="0">
                <a:solidFill>
                  <a:schemeClr val="accent4">
                    <a:lumMod val="75000"/>
                  </a:schemeClr>
                </a:solidFill>
              </a:rPr>
              <a:t>("Oura.dat", "</a:t>
            </a:r>
            <a:r>
              <a:rPr lang="en-US" sz="2400" b="1" dirty="0" err="1">
                <a:solidFill>
                  <a:schemeClr val="accent4">
                    <a:lumMod val="75000"/>
                  </a:schemeClr>
                </a:solidFill>
              </a:rPr>
              <a:t>wb</a:t>
            </a:r>
            <a:r>
              <a:rPr lang="en-US" sz="2400" b="1" dirty="0">
                <a:solidFill>
                  <a:schemeClr val="accent4">
                    <a:lumMod val="75000"/>
                  </a:schemeClr>
                </a:solidFill>
              </a:rPr>
              <a:t>");</a:t>
            </a:r>
          </a:p>
          <a:p>
            <a:r>
              <a:rPr lang="en-US" sz="2400" b="1" dirty="0">
                <a:solidFill>
                  <a:schemeClr val="accent4">
                    <a:lumMod val="75000"/>
                  </a:schemeClr>
                </a:solidFill>
              </a:rPr>
              <a:t>        </a:t>
            </a:r>
            <a:r>
              <a:rPr lang="en-US" sz="2400" b="1" dirty="0" err="1">
                <a:solidFill>
                  <a:schemeClr val="accent4">
                    <a:lumMod val="75000"/>
                  </a:schemeClr>
                </a:solidFill>
              </a:rPr>
              <a:t>fclose</a:t>
            </a:r>
            <a:r>
              <a:rPr lang="en-US" sz="2400" b="1" dirty="0">
                <a:solidFill>
                  <a:schemeClr val="accent4">
                    <a:lumMod val="75000"/>
                  </a:schemeClr>
                </a:solidFill>
              </a:rPr>
              <a:t>(q);</a:t>
            </a:r>
          </a:p>
          <a:p>
            <a:r>
              <a:rPr lang="en-US" sz="2400" b="1" dirty="0">
                <a:solidFill>
                  <a:schemeClr val="accent4">
                    <a:lumMod val="75000"/>
                  </a:schemeClr>
                </a:solidFill>
              </a:rPr>
              <a:t>    } </a:t>
            </a:r>
          </a:p>
          <a:p>
            <a:r>
              <a:rPr lang="en-US" sz="2400" b="1" dirty="0"/>
              <a:t>    </a:t>
            </a:r>
            <a:r>
              <a:rPr lang="en-US" sz="2400" b="1" dirty="0" err="1"/>
              <a:t>fclose</a:t>
            </a:r>
            <a:r>
              <a:rPr lang="en-US" sz="2400" b="1" dirty="0"/>
              <a:t>(</a:t>
            </a:r>
            <a:r>
              <a:rPr lang="en-US" sz="2400" b="1" dirty="0" err="1"/>
              <a:t>tq</a:t>
            </a:r>
            <a:r>
              <a:rPr lang="en-US" sz="2400" b="1" dirty="0"/>
              <a:t>);</a:t>
            </a:r>
          </a:p>
          <a:p>
            <a:r>
              <a:rPr lang="en-US" sz="2400" b="1"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424936" cy="1260475"/>
          </a:xfrm>
        </p:spPr>
        <p:txBody>
          <a:bodyPr>
            <a:noAutofit/>
          </a:bodyPr>
          <a:lstStyle/>
          <a:p>
            <a:r>
              <a:rPr lang="el-GR" dirty="0"/>
              <a:t>Ουρά: υλοποίηση με αρχείο </a:t>
            </a:r>
            <a:r>
              <a:rPr lang="el-GR" dirty="0" smtClean="0"/>
              <a:t>(5 </a:t>
            </a:r>
            <a:r>
              <a:rPr lang="el-GR" dirty="0"/>
              <a:t>από </a:t>
            </a:r>
            <a:r>
              <a:rPr lang="el-GR" dirty="0" smtClean="0"/>
              <a:t>13)</a:t>
            </a:r>
            <a:endParaRPr lang="el-GR" dirty="0"/>
          </a:p>
        </p:txBody>
      </p:sp>
      <p:sp>
        <p:nvSpPr>
          <p:cNvPr id="10" name="Θέση περιεχομένου 2" descr="int keni, void,&#10;άγκιστρο,&#10;    int arxi, telos,&#10;        tq = f open, ArxiTelos τελεία txt, r,&#10;    f scan f, tq,  % d % d, &amp; arxi, &amp; telos,&#10;    f close, tq,&#10;        if telos == μείον 1 || arx μεγαλύτερη του telos,&#10;        return μείον1&#10;    else,&#10;        return 0,&#10;άγκιστρο.&#10;"/>
          <p:cNvSpPr>
            <a:spLocks noGrp="1"/>
          </p:cNvSpPr>
          <p:nvPr>
            <p:ph idx="1"/>
            <p:custDataLst>
              <p:tags r:id="rId2"/>
            </p:custDataLst>
          </p:nvPr>
        </p:nvSpPr>
        <p:spPr>
          <a:xfrm>
            <a:off x="467545" y="1268760"/>
            <a:ext cx="8208912" cy="5112568"/>
          </a:xfrm>
        </p:spPr>
        <p:txBody>
          <a:bodyPr>
            <a:noAutofit/>
          </a:bodyPr>
          <a:lstStyle/>
          <a:p>
            <a:pPr marL="0" indent="0">
              <a:buNone/>
            </a:pPr>
            <a:r>
              <a:rPr lang="en-US" sz="2200" b="1" dirty="0" err="1"/>
              <a:t>int</a:t>
            </a:r>
            <a:r>
              <a:rPr lang="en-US" sz="2200" b="1" dirty="0"/>
              <a:t> </a:t>
            </a:r>
            <a:r>
              <a:rPr lang="en-US" sz="2200" b="1" dirty="0" err="1"/>
              <a:t>keni</a:t>
            </a:r>
            <a:r>
              <a:rPr lang="en-US" sz="2200" b="1" dirty="0"/>
              <a:t>(void)</a:t>
            </a:r>
          </a:p>
          <a:p>
            <a:pPr marL="0" indent="0">
              <a:buNone/>
            </a:pPr>
            <a:r>
              <a:rPr lang="en-US" sz="2200" b="1" dirty="0"/>
              <a:t>{</a:t>
            </a:r>
          </a:p>
          <a:p>
            <a:pPr marL="0" indent="0">
              <a:buNone/>
            </a:pPr>
            <a:r>
              <a:rPr lang="en-US" sz="2200" b="1" dirty="0"/>
              <a:t>    </a:t>
            </a:r>
            <a:r>
              <a:rPr lang="en-US" sz="2200" b="1" dirty="0" err="1"/>
              <a:t>int</a:t>
            </a:r>
            <a:r>
              <a:rPr lang="en-US" sz="2200" b="1" dirty="0"/>
              <a:t> </a:t>
            </a:r>
            <a:r>
              <a:rPr lang="en-US" sz="2200" b="1" dirty="0" err="1"/>
              <a:t>arxi</a:t>
            </a:r>
            <a:r>
              <a:rPr lang="en-US" sz="2200" b="1" dirty="0"/>
              <a:t>, </a:t>
            </a:r>
            <a:r>
              <a:rPr lang="en-US" sz="2200" b="1" dirty="0" err="1"/>
              <a:t>telos</a:t>
            </a:r>
            <a:r>
              <a:rPr lang="en-US" sz="2200" b="1" dirty="0"/>
              <a:t>;</a:t>
            </a:r>
          </a:p>
          <a:p>
            <a:pPr marL="0" indent="0">
              <a:buNone/>
            </a:pPr>
            <a:r>
              <a:rPr lang="en-US" sz="2200" b="1" dirty="0">
                <a:solidFill>
                  <a:schemeClr val="accent4">
                    <a:lumMod val="75000"/>
                  </a:schemeClr>
                </a:solidFill>
              </a:rPr>
              <a:t>    </a:t>
            </a:r>
            <a:r>
              <a:rPr lang="en-US" sz="2200" b="1" dirty="0" smtClean="0">
                <a:solidFill>
                  <a:schemeClr val="accent4">
                    <a:lumMod val="75000"/>
                  </a:schemeClr>
                </a:solidFill>
              </a:rPr>
              <a:t>    </a:t>
            </a:r>
            <a:r>
              <a:rPr lang="en-US" sz="2200" b="1" dirty="0" err="1">
                <a:solidFill>
                  <a:schemeClr val="accent4">
                    <a:lumMod val="75000"/>
                  </a:schemeClr>
                </a:solidFill>
              </a:rPr>
              <a:t>tq</a:t>
            </a:r>
            <a:r>
              <a:rPr lang="en-US" sz="2200" b="1" dirty="0">
                <a:solidFill>
                  <a:schemeClr val="accent4">
                    <a:lumMod val="75000"/>
                  </a:schemeClr>
                </a:solidFill>
              </a:rPr>
              <a:t> = </a:t>
            </a:r>
            <a:r>
              <a:rPr lang="en-US" sz="2200" b="1" dirty="0" err="1">
                <a:solidFill>
                  <a:schemeClr val="accent4">
                    <a:lumMod val="75000"/>
                  </a:schemeClr>
                </a:solidFill>
              </a:rPr>
              <a:t>fopen</a:t>
            </a:r>
            <a:r>
              <a:rPr lang="en-US" sz="2200" b="1" dirty="0">
                <a:solidFill>
                  <a:schemeClr val="accent4">
                    <a:lumMod val="75000"/>
                  </a:schemeClr>
                </a:solidFill>
              </a:rPr>
              <a:t>("ArxiTelos.txt", "r");</a:t>
            </a:r>
          </a:p>
          <a:p>
            <a:pPr marL="0" indent="0">
              <a:buNone/>
            </a:pPr>
            <a:r>
              <a:rPr lang="en-US" sz="2200" b="1" dirty="0">
                <a:solidFill>
                  <a:schemeClr val="accent4">
                    <a:lumMod val="75000"/>
                  </a:schemeClr>
                </a:solidFill>
              </a:rPr>
              <a:t>    </a:t>
            </a:r>
            <a:r>
              <a:rPr lang="en-US" sz="2200" b="1" dirty="0" err="1">
                <a:solidFill>
                  <a:schemeClr val="accent4">
                    <a:lumMod val="75000"/>
                  </a:schemeClr>
                </a:solidFill>
              </a:rPr>
              <a:t>fscanf</a:t>
            </a:r>
            <a:r>
              <a:rPr lang="en-US" sz="2200" b="1" dirty="0">
                <a:solidFill>
                  <a:schemeClr val="accent4">
                    <a:lumMod val="75000"/>
                  </a:schemeClr>
                </a:solidFill>
              </a:rPr>
              <a:t>(</a:t>
            </a:r>
            <a:r>
              <a:rPr lang="en-US" sz="2200" b="1" dirty="0" err="1">
                <a:solidFill>
                  <a:schemeClr val="accent4">
                    <a:lumMod val="75000"/>
                  </a:schemeClr>
                </a:solidFill>
              </a:rPr>
              <a:t>tq</a:t>
            </a:r>
            <a:r>
              <a:rPr lang="en-US" sz="2200" b="1" dirty="0">
                <a:solidFill>
                  <a:schemeClr val="accent4">
                    <a:lumMod val="75000"/>
                  </a:schemeClr>
                </a:solidFill>
              </a:rPr>
              <a:t>, "%</a:t>
            </a:r>
            <a:r>
              <a:rPr lang="en-US" sz="2200" b="1" dirty="0" err="1">
                <a:solidFill>
                  <a:schemeClr val="accent4">
                    <a:lumMod val="75000"/>
                  </a:schemeClr>
                </a:solidFill>
              </a:rPr>
              <a:t>d%d</a:t>
            </a:r>
            <a:r>
              <a:rPr lang="en-US" sz="2200" b="1" dirty="0">
                <a:solidFill>
                  <a:schemeClr val="accent4">
                    <a:lumMod val="75000"/>
                  </a:schemeClr>
                </a:solidFill>
              </a:rPr>
              <a:t>", &amp;</a:t>
            </a:r>
            <a:r>
              <a:rPr lang="en-US" sz="2200" b="1" dirty="0" err="1">
                <a:solidFill>
                  <a:schemeClr val="accent4">
                    <a:lumMod val="75000"/>
                  </a:schemeClr>
                </a:solidFill>
              </a:rPr>
              <a:t>arxi</a:t>
            </a:r>
            <a:r>
              <a:rPr lang="en-US" sz="2200" b="1" dirty="0">
                <a:solidFill>
                  <a:schemeClr val="accent4">
                    <a:lumMod val="75000"/>
                  </a:schemeClr>
                </a:solidFill>
              </a:rPr>
              <a:t>, &amp;</a:t>
            </a:r>
            <a:r>
              <a:rPr lang="en-US" sz="2200" b="1" dirty="0" err="1">
                <a:solidFill>
                  <a:schemeClr val="accent4">
                    <a:lumMod val="75000"/>
                  </a:schemeClr>
                </a:solidFill>
              </a:rPr>
              <a:t>telos</a:t>
            </a:r>
            <a:r>
              <a:rPr lang="en-US" sz="2200" b="1" dirty="0">
                <a:solidFill>
                  <a:schemeClr val="accent4">
                    <a:lumMod val="75000"/>
                  </a:schemeClr>
                </a:solidFill>
              </a:rPr>
              <a:t>);</a:t>
            </a:r>
          </a:p>
          <a:p>
            <a:pPr marL="0" indent="0">
              <a:buNone/>
            </a:pPr>
            <a:r>
              <a:rPr lang="en-US" sz="2200" b="1" dirty="0">
                <a:solidFill>
                  <a:schemeClr val="accent4">
                    <a:lumMod val="75000"/>
                  </a:schemeClr>
                </a:solidFill>
              </a:rPr>
              <a:t>    </a:t>
            </a:r>
            <a:r>
              <a:rPr lang="en-US" sz="2200" b="1" dirty="0" err="1">
                <a:solidFill>
                  <a:schemeClr val="accent4">
                    <a:lumMod val="75000"/>
                  </a:schemeClr>
                </a:solidFill>
              </a:rPr>
              <a:t>fclose</a:t>
            </a:r>
            <a:r>
              <a:rPr lang="en-US" sz="2200" b="1" dirty="0">
                <a:solidFill>
                  <a:schemeClr val="accent4">
                    <a:lumMod val="75000"/>
                  </a:schemeClr>
                </a:solidFill>
              </a:rPr>
              <a:t>(</a:t>
            </a:r>
            <a:r>
              <a:rPr lang="en-US" sz="2200" b="1" dirty="0" err="1">
                <a:solidFill>
                  <a:schemeClr val="accent4">
                    <a:lumMod val="75000"/>
                  </a:schemeClr>
                </a:solidFill>
              </a:rPr>
              <a:t>tq</a:t>
            </a:r>
            <a:r>
              <a:rPr lang="en-US" sz="2200" b="1" dirty="0">
                <a:solidFill>
                  <a:schemeClr val="accent4">
                    <a:lumMod val="75000"/>
                  </a:schemeClr>
                </a:solidFill>
              </a:rPr>
              <a:t>);</a:t>
            </a:r>
          </a:p>
          <a:p>
            <a:pPr marL="0" indent="0">
              <a:buNone/>
            </a:pPr>
            <a:r>
              <a:rPr lang="en-US" sz="2200" b="1" dirty="0"/>
              <a:t>    </a:t>
            </a:r>
            <a:r>
              <a:rPr lang="en-US" sz="2200" b="1" dirty="0" smtClean="0"/>
              <a:t>    </a:t>
            </a:r>
            <a:r>
              <a:rPr lang="en-US" sz="2200" b="1" dirty="0"/>
              <a:t>if (</a:t>
            </a:r>
            <a:r>
              <a:rPr lang="en-US" sz="2200" b="1" dirty="0" err="1"/>
              <a:t>telos</a:t>
            </a:r>
            <a:r>
              <a:rPr lang="en-US" sz="2200" b="1" dirty="0"/>
              <a:t>==-1 || </a:t>
            </a:r>
            <a:r>
              <a:rPr lang="en-US" sz="2200" b="1" dirty="0" err="1"/>
              <a:t>arxi</a:t>
            </a:r>
            <a:r>
              <a:rPr lang="en-US" sz="2200" b="1" dirty="0"/>
              <a:t>&gt;</a:t>
            </a:r>
            <a:r>
              <a:rPr lang="en-US" sz="2200" b="1" dirty="0" err="1"/>
              <a:t>telos</a:t>
            </a:r>
            <a:r>
              <a:rPr lang="en-US" sz="2200" b="1" dirty="0"/>
              <a:t>)</a:t>
            </a:r>
          </a:p>
          <a:p>
            <a:pPr marL="0" indent="0">
              <a:buNone/>
            </a:pPr>
            <a:r>
              <a:rPr lang="en-US" sz="2200" b="1" dirty="0"/>
              <a:t>        return -1;</a:t>
            </a:r>
          </a:p>
          <a:p>
            <a:pPr marL="0" indent="0">
              <a:buNone/>
            </a:pPr>
            <a:r>
              <a:rPr lang="en-US" sz="2200" b="1" dirty="0"/>
              <a:t>    else</a:t>
            </a:r>
          </a:p>
          <a:p>
            <a:pPr marL="0" indent="0">
              <a:buNone/>
            </a:pPr>
            <a:r>
              <a:rPr lang="en-US" sz="2200" b="1" dirty="0"/>
              <a:t>        return 0;</a:t>
            </a:r>
          </a:p>
          <a:p>
            <a:pPr marL="0" indent="0">
              <a:buNone/>
            </a:pPr>
            <a:r>
              <a:rPr lang="en-US" sz="2200" b="1" dirty="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Ουρά: υλοποίηση με αρχείο </a:t>
            </a:r>
            <a:r>
              <a:rPr lang="el-GR" dirty="0" smtClean="0"/>
              <a:t>(6 </a:t>
            </a:r>
            <a:r>
              <a:rPr lang="el-GR" dirty="0"/>
              <a:t>από </a:t>
            </a:r>
            <a:r>
              <a:rPr lang="el-GR" dirty="0" smtClean="0"/>
              <a:t>13)</a:t>
            </a:r>
            <a:endParaRPr lang="el-GR" dirty="0"/>
          </a:p>
        </p:txBody>
      </p:sp>
      <p:sp>
        <p:nvSpPr>
          <p:cNvPr id="2" name="Θέση περιεχομένου 1" descr="void eisagogi, Oura a, άγκιστρο,&#10;    int arxi, telos,&#10;    tq = f open, ArxiTelos τελεία txt, r,&#10;    f scan f, tq, % d % d, &amp; arxi, &amp; telos,&#10;    f close, tq,&#10;    telos σύν σύν,&#10;    tq = f open, ArxiTelos τελεία txt, w,&#10;    if  arxi == μείον 1,&#10;        arxi = 0,&#10;    f print f, tq, % 10 d % 10 d, arxi, telos,   &#10;&#10;"/>
          <p:cNvSpPr>
            <a:spLocks noGrp="1"/>
          </p:cNvSpPr>
          <p:nvPr>
            <p:ph idx="1"/>
            <p:custDataLst>
              <p:tags r:id="rId2"/>
            </p:custDataLst>
          </p:nvPr>
        </p:nvSpPr>
        <p:spPr>
          <a:xfrm>
            <a:off x="467544" y="1340768"/>
            <a:ext cx="8208912" cy="5032746"/>
          </a:xfrm>
        </p:spPr>
        <p:txBody>
          <a:bodyPr>
            <a:noAutofit/>
          </a:bodyPr>
          <a:lstStyle/>
          <a:p>
            <a:pPr marL="0" indent="0">
              <a:buNone/>
            </a:pPr>
            <a:r>
              <a:rPr lang="en-US" sz="2200" b="1" dirty="0"/>
              <a:t>void </a:t>
            </a:r>
            <a:r>
              <a:rPr lang="en-US" sz="2200" b="1" dirty="0" err="1"/>
              <a:t>eisagogi</a:t>
            </a:r>
            <a:r>
              <a:rPr lang="en-US" sz="2200" b="1" dirty="0"/>
              <a:t>(</a:t>
            </a:r>
            <a:r>
              <a:rPr lang="en-US" sz="2200" b="1" dirty="0" err="1"/>
              <a:t>Oura</a:t>
            </a:r>
            <a:r>
              <a:rPr lang="en-US" sz="2200" b="1" dirty="0"/>
              <a:t> a)</a:t>
            </a:r>
            <a:r>
              <a:rPr lang="el-GR" sz="2200" b="1" dirty="0"/>
              <a:t> {</a:t>
            </a:r>
            <a:endParaRPr lang="en-US" sz="2200" b="1" dirty="0"/>
          </a:p>
          <a:p>
            <a:pPr marL="0" indent="0">
              <a:buNone/>
            </a:pPr>
            <a:r>
              <a:rPr lang="en-US" sz="2200" b="1" dirty="0"/>
              <a:t>    </a:t>
            </a:r>
            <a:r>
              <a:rPr lang="en-US" sz="2200" b="1" dirty="0" err="1"/>
              <a:t>int</a:t>
            </a:r>
            <a:r>
              <a:rPr lang="en-US" sz="2200" b="1" dirty="0"/>
              <a:t> </a:t>
            </a:r>
            <a:r>
              <a:rPr lang="en-US" sz="2200" b="1" dirty="0" err="1"/>
              <a:t>arxi</a:t>
            </a:r>
            <a:r>
              <a:rPr lang="en-US" sz="2200" b="1" dirty="0"/>
              <a:t>, </a:t>
            </a:r>
            <a:r>
              <a:rPr lang="en-US" sz="2200" b="1" dirty="0" err="1"/>
              <a:t>telos</a:t>
            </a:r>
            <a:r>
              <a:rPr lang="en-US" sz="2200" b="1" dirty="0"/>
              <a:t>;</a:t>
            </a:r>
          </a:p>
          <a:p>
            <a:pPr marL="0" indent="0">
              <a:buNone/>
            </a:pPr>
            <a:r>
              <a:rPr lang="en-US" sz="2200" b="1" dirty="0">
                <a:solidFill>
                  <a:schemeClr val="accent4">
                    <a:lumMod val="75000"/>
                  </a:schemeClr>
                </a:solidFill>
              </a:rPr>
              <a:t>    </a:t>
            </a:r>
            <a:r>
              <a:rPr lang="en-US" sz="2200" b="1" dirty="0" err="1">
                <a:solidFill>
                  <a:schemeClr val="accent4">
                    <a:lumMod val="75000"/>
                  </a:schemeClr>
                </a:solidFill>
              </a:rPr>
              <a:t>tq</a:t>
            </a:r>
            <a:r>
              <a:rPr lang="en-US" sz="2200" b="1" dirty="0">
                <a:solidFill>
                  <a:schemeClr val="accent4">
                    <a:lumMod val="75000"/>
                  </a:schemeClr>
                </a:solidFill>
              </a:rPr>
              <a:t> = </a:t>
            </a:r>
            <a:r>
              <a:rPr lang="en-US" sz="2200" b="1" dirty="0" err="1">
                <a:solidFill>
                  <a:schemeClr val="accent4">
                    <a:lumMod val="75000"/>
                  </a:schemeClr>
                </a:solidFill>
              </a:rPr>
              <a:t>fopen</a:t>
            </a:r>
            <a:r>
              <a:rPr lang="en-US" sz="2200" b="1" dirty="0">
                <a:solidFill>
                  <a:schemeClr val="accent4">
                    <a:lumMod val="75000"/>
                  </a:schemeClr>
                </a:solidFill>
              </a:rPr>
              <a:t>("ArxiTelos.txt", "r");</a:t>
            </a:r>
          </a:p>
          <a:p>
            <a:pPr marL="0" indent="0">
              <a:buNone/>
            </a:pPr>
            <a:r>
              <a:rPr lang="en-US" sz="2200" b="1" dirty="0">
                <a:solidFill>
                  <a:schemeClr val="accent4">
                    <a:lumMod val="75000"/>
                  </a:schemeClr>
                </a:solidFill>
              </a:rPr>
              <a:t>    </a:t>
            </a:r>
            <a:r>
              <a:rPr lang="en-US" sz="2200" b="1" dirty="0" err="1">
                <a:solidFill>
                  <a:schemeClr val="accent4">
                    <a:lumMod val="75000"/>
                  </a:schemeClr>
                </a:solidFill>
              </a:rPr>
              <a:t>fscanf</a:t>
            </a:r>
            <a:r>
              <a:rPr lang="en-US" sz="2200" b="1" dirty="0">
                <a:solidFill>
                  <a:schemeClr val="accent4">
                    <a:lumMod val="75000"/>
                  </a:schemeClr>
                </a:solidFill>
              </a:rPr>
              <a:t>(</a:t>
            </a:r>
            <a:r>
              <a:rPr lang="en-US" sz="2200" b="1" dirty="0" err="1">
                <a:solidFill>
                  <a:schemeClr val="accent4">
                    <a:lumMod val="75000"/>
                  </a:schemeClr>
                </a:solidFill>
              </a:rPr>
              <a:t>tq</a:t>
            </a:r>
            <a:r>
              <a:rPr lang="en-US" sz="2200" b="1" dirty="0">
                <a:solidFill>
                  <a:schemeClr val="accent4">
                    <a:lumMod val="75000"/>
                  </a:schemeClr>
                </a:solidFill>
              </a:rPr>
              <a:t>, "%</a:t>
            </a:r>
            <a:r>
              <a:rPr lang="en-US" sz="2200" b="1" dirty="0" err="1">
                <a:solidFill>
                  <a:schemeClr val="accent4">
                    <a:lumMod val="75000"/>
                  </a:schemeClr>
                </a:solidFill>
              </a:rPr>
              <a:t>d%d</a:t>
            </a:r>
            <a:r>
              <a:rPr lang="en-US" sz="2200" b="1" dirty="0">
                <a:solidFill>
                  <a:schemeClr val="accent4">
                    <a:lumMod val="75000"/>
                  </a:schemeClr>
                </a:solidFill>
              </a:rPr>
              <a:t>", &amp;</a:t>
            </a:r>
            <a:r>
              <a:rPr lang="en-US" sz="2200" b="1" dirty="0" err="1">
                <a:solidFill>
                  <a:schemeClr val="accent4">
                    <a:lumMod val="75000"/>
                  </a:schemeClr>
                </a:solidFill>
              </a:rPr>
              <a:t>arxi</a:t>
            </a:r>
            <a:r>
              <a:rPr lang="en-US" sz="2200" b="1" dirty="0">
                <a:solidFill>
                  <a:schemeClr val="accent4">
                    <a:lumMod val="75000"/>
                  </a:schemeClr>
                </a:solidFill>
              </a:rPr>
              <a:t>, &amp;</a:t>
            </a:r>
            <a:r>
              <a:rPr lang="en-US" sz="2200" b="1" dirty="0" err="1">
                <a:solidFill>
                  <a:schemeClr val="accent4">
                    <a:lumMod val="75000"/>
                  </a:schemeClr>
                </a:solidFill>
              </a:rPr>
              <a:t>telos</a:t>
            </a:r>
            <a:r>
              <a:rPr lang="en-US" sz="2200" b="1" dirty="0">
                <a:solidFill>
                  <a:schemeClr val="accent4">
                    <a:lumMod val="75000"/>
                  </a:schemeClr>
                </a:solidFill>
              </a:rPr>
              <a:t>);</a:t>
            </a:r>
          </a:p>
          <a:p>
            <a:pPr marL="0" indent="0">
              <a:buNone/>
            </a:pPr>
            <a:r>
              <a:rPr lang="en-US" sz="2200" b="1" dirty="0">
                <a:solidFill>
                  <a:schemeClr val="accent4">
                    <a:lumMod val="75000"/>
                  </a:schemeClr>
                </a:solidFill>
              </a:rPr>
              <a:t>    </a:t>
            </a:r>
            <a:r>
              <a:rPr lang="en-US" sz="2200" b="1" dirty="0" err="1">
                <a:solidFill>
                  <a:schemeClr val="accent4">
                    <a:lumMod val="75000"/>
                  </a:schemeClr>
                </a:solidFill>
              </a:rPr>
              <a:t>fclose</a:t>
            </a:r>
            <a:r>
              <a:rPr lang="en-US" sz="2200" b="1" dirty="0">
                <a:solidFill>
                  <a:schemeClr val="accent4">
                    <a:lumMod val="75000"/>
                  </a:schemeClr>
                </a:solidFill>
              </a:rPr>
              <a:t>(</a:t>
            </a:r>
            <a:r>
              <a:rPr lang="en-US" sz="2200" b="1" dirty="0" err="1">
                <a:solidFill>
                  <a:schemeClr val="accent4">
                    <a:lumMod val="75000"/>
                  </a:schemeClr>
                </a:solidFill>
              </a:rPr>
              <a:t>tq</a:t>
            </a:r>
            <a:r>
              <a:rPr lang="en-US" sz="2200" b="1" dirty="0">
                <a:solidFill>
                  <a:schemeClr val="accent4">
                    <a:lumMod val="75000"/>
                  </a:schemeClr>
                </a:solidFill>
              </a:rPr>
              <a:t>);</a:t>
            </a:r>
          </a:p>
          <a:p>
            <a:pPr marL="0" indent="0">
              <a:buNone/>
            </a:pPr>
            <a:r>
              <a:rPr lang="en-US" sz="2200" b="1" dirty="0"/>
              <a:t>    </a:t>
            </a:r>
            <a:r>
              <a:rPr lang="en-US" sz="2200" b="1" dirty="0" err="1">
                <a:solidFill>
                  <a:srgbClr val="000099"/>
                </a:solidFill>
              </a:rPr>
              <a:t>telos</a:t>
            </a:r>
            <a:r>
              <a:rPr lang="en-US" sz="2200" b="1" dirty="0">
                <a:solidFill>
                  <a:srgbClr val="000099"/>
                </a:solidFill>
              </a:rPr>
              <a:t>++;</a:t>
            </a:r>
          </a:p>
          <a:p>
            <a:pPr marL="0" indent="0">
              <a:buNone/>
            </a:pPr>
            <a:r>
              <a:rPr lang="en-US" sz="2200" b="1" dirty="0">
                <a:solidFill>
                  <a:srgbClr val="000099"/>
                </a:solidFill>
              </a:rPr>
              <a:t>    </a:t>
            </a:r>
            <a:r>
              <a:rPr lang="en-US" sz="2200" b="1" dirty="0" err="1">
                <a:solidFill>
                  <a:srgbClr val="000099"/>
                </a:solidFill>
              </a:rPr>
              <a:t>tq</a:t>
            </a:r>
            <a:r>
              <a:rPr lang="en-US" sz="2200" b="1" dirty="0">
                <a:solidFill>
                  <a:srgbClr val="000099"/>
                </a:solidFill>
              </a:rPr>
              <a:t> = </a:t>
            </a:r>
            <a:r>
              <a:rPr lang="en-US" sz="2200" b="1" dirty="0" err="1">
                <a:solidFill>
                  <a:srgbClr val="000099"/>
                </a:solidFill>
              </a:rPr>
              <a:t>fopen</a:t>
            </a:r>
            <a:r>
              <a:rPr lang="en-US" sz="2200" b="1" dirty="0">
                <a:solidFill>
                  <a:srgbClr val="000099"/>
                </a:solidFill>
              </a:rPr>
              <a:t>("ArxiTelos.txt", "w");</a:t>
            </a:r>
          </a:p>
          <a:p>
            <a:pPr marL="0" indent="0">
              <a:buNone/>
            </a:pPr>
            <a:r>
              <a:rPr lang="en-US" sz="2200" b="1" dirty="0">
                <a:solidFill>
                  <a:srgbClr val="000099"/>
                </a:solidFill>
              </a:rPr>
              <a:t>    if ( </a:t>
            </a:r>
            <a:r>
              <a:rPr lang="en-US" sz="2200" b="1" dirty="0" err="1">
                <a:solidFill>
                  <a:srgbClr val="000099"/>
                </a:solidFill>
              </a:rPr>
              <a:t>arxi</a:t>
            </a:r>
            <a:r>
              <a:rPr lang="en-US" sz="2200" b="1" dirty="0">
                <a:solidFill>
                  <a:srgbClr val="000099"/>
                </a:solidFill>
              </a:rPr>
              <a:t> == -1)</a:t>
            </a:r>
          </a:p>
          <a:p>
            <a:pPr marL="0" indent="0">
              <a:buNone/>
            </a:pPr>
            <a:r>
              <a:rPr lang="en-US" sz="2200" b="1" dirty="0">
                <a:solidFill>
                  <a:srgbClr val="000099"/>
                </a:solidFill>
              </a:rPr>
              <a:t>        </a:t>
            </a:r>
            <a:r>
              <a:rPr lang="en-US" sz="2200" b="1" dirty="0" err="1">
                <a:solidFill>
                  <a:srgbClr val="000099"/>
                </a:solidFill>
              </a:rPr>
              <a:t>arxi</a:t>
            </a:r>
            <a:r>
              <a:rPr lang="en-US" sz="2200" b="1" dirty="0">
                <a:solidFill>
                  <a:srgbClr val="000099"/>
                </a:solidFill>
              </a:rPr>
              <a:t> = 0;</a:t>
            </a:r>
          </a:p>
          <a:p>
            <a:pPr marL="0" indent="0">
              <a:buNone/>
            </a:pPr>
            <a:r>
              <a:rPr lang="en-US" sz="2200" b="1" dirty="0">
                <a:solidFill>
                  <a:srgbClr val="000099"/>
                </a:solidFill>
              </a:rPr>
              <a:t>    </a:t>
            </a:r>
            <a:r>
              <a:rPr lang="en-US" sz="2200" b="1" dirty="0" err="1">
                <a:solidFill>
                  <a:srgbClr val="000099"/>
                </a:solidFill>
              </a:rPr>
              <a:t>fprintf</a:t>
            </a:r>
            <a:r>
              <a:rPr lang="en-US" sz="2200" b="1" dirty="0">
                <a:solidFill>
                  <a:srgbClr val="000099"/>
                </a:solidFill>
              </a:rPr>
              <a:t>(</a:t>
            </a:r>
            <a:r>
              <a:rPr lang="en-US" sz="2200" b="1" dirty="0" err="1">
                <a:solidFill>
                  <a:srgbClr val="000099"/>
                </a:solidFill>
              </a:rPr>
              <a:t>tq</a:t>
            </a:r>
            <a:r>
              <a:rPr lang="en-US" sz="2200" b="1" dirty="0">
                <a:solidFill>
                  <a:srgbClr val="000099"/>
                </a:solidFill>
              </a:rPr>
              <a:t>, "%10d %10d", </a:t>
            </a:r>
            <a:r>
              <a:rPr lang="en-US" sz="2200" b="1" dirty="0" err="1">
                <a:solidFill>
                  <a:srgbClr val="000099"/>
                </a:solidFill>
              </a:rPr>
              <a:t>arxi</a:t>
            </a:r>
            <a:r>
              <a:rPr lang="en-US" sz="2200" b="1" dirty="0">
                <a:solidFill>
                  <a:srgbClr val="000099"/>
                </a:solidFill>
              </a:rPr>
              <a:t>, </a:t>
            </a:r>
            <a:r>
              <a:rPr lang="en-US" sz="2200" b="1" dirty="0" err="1">
                <a:solidFill>
                  <a:srgbClr val="000099"/>
                </a:solidFill>
              </a:rPr>
              <a:t>telos</a:t>
            </a:r>
            <a:r>
              <a:rPr lang="en-US" sz="2200" b="1" dirty="0">
                <a:solidFill>
                  <a:srgbClr val="000099"/>
                </a:solidFill>
              </a:rPr>
              <a:t>);   </a:t>
            </a:r>
          </a:p>
          <a:p>
            <a:pPr marL="0" indent="0">
              <a:buNone/>
            </a:pPr>
            <a:endParaRPr lang="el-GR" sz="22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96944" cy="1260475"/>
          </a:xfrm>
        </p:spPr>
        <p:txBody>
          <a:bodyPr>
            <a:noAutofit/>
          </a:bodyPr>
          <a:lstStyle/>
          <a:p>
            <a:r>
              <a:rPr lang="el-GR" dirty="0"/>
              <a:t>Ουρά: υλοποίηση με αρχείο </a:t>
            </a:r>
            <a:r>
              <a:rPr lang="el-GR" dirty="0" smtClean="0"/>
              <a:t>(7 </a:t>
            </a:r>
            <a:r>
              <a:rPr lang="el-GR" dirty="0"/>
              <a:t>από </a:t>
            </a:r>
            <a:r>
              <a:rPr lang="el-GR" dirty="0" smtClean="0"/>
              <a:t>13)</a:t>
            </a:r>
            <a:endParaRPr lang="el-GR" dirty="0"/>
          </a:p>
        </p:txBody>
      </p:sp>
      <p:sp>
        <p:nvSpPr>
          <p:cNvPr id="8" name="TextBox 7" descr=" q = f open, Oura τελεία dat, rb σύν,&#10;    f seek, q, telos * size of Oura, SEEK κάτω παύλα SET,&#10;    f write, &amp; a, size of Oura, 1, q,&#10;    f close, q,&#10;    f close, tq,&#10;άγκιστρο.&#10;"/>
          <p:cNvSpPr txBox="1"/>
          <p:nvPr>
            <p:custDataLst>
              <p:tags r:id="rId2"/>
            </p:custDataLst>
          </p:nvPr>
        </p:nvSpPr>
        <p:spPr>
          <a:xfrm>
            <a:off x="467544" y="1480716"/>
            <a:ext cx="8208912" cy="2308324"/>
          </a:xfrm>
          <a:prstGeom prst="rect">
            <a:avLst/>
          </a:prstGeom>
          <a:noFill/>
        </p:spPr>
        <p:txBody>
          <a:bodyPr wrap="square" rtlCol="0">
            <a:spAutoFit/>
          </a:bodyPr>
          <a:lstStyle/>
          <a:p>
            <a:r>
              <a:rPr lang="en-US" sz="2400" b="1" dirty="0">
                <a:solidFill>
                  <a:schemeClr val="accent4">
                    <a:lumMod val="75000"/>
                  </a:schemeClr>
                </a:solidFill>
              </a:rPr>
              <a:t> q = </a:t>
            </a:r>
            <a:r>
              <a:rPr lang="en-US" sz="2400" b="1" dirty="0" err="1">
                <a:solidFill>
                  <a:schemeClr val="accent4">
                    <a:lumMod val="75000"/>
                  </a:schemeClr>
                </a:solidFill>
              </a:rPr>
              <a:t>fopen</a:t>
            </a:r>
            <a:r>
              <a:rPr lang="en-US" sz="2400" b="1" dirty="0">
                <a:solidFill>
                  <a:schemeClr val="accent4">
                    <a:lumMod val="75000"/>
                  </a:schemeClr>
                </a:solidFill>
              </a:rPr>
              <a:t>("Oura.dat", "</a:t>
            </a:r>
            <a:r>
              <a:rPr lang="en-US" sz="2400" b="1" dirty="0" err="1">
                <a:solidFill>
                  <a:schemeClr val="accent4">
                    <a:lumMod val="75000"/>
                  </a:schemeClr>
                </a:solidFill>
              </a:rPr>
              <a:t>rb</a:t>
            </a:r>
            <a:r>
              <a:rPr lang="en-US" sz="2400" b="1" dirty="0">
                <a:solidFill>
                  <a:schemeClr val="accent4">
                    <a:lumMod val="75000"/>
                  </a:schemeClr>
                </a:solidFill>
              </a:rPr>
              <a:t>+");</a:t>
            </a:r>
          </a:p>
          <a:p>
            <a:r>
              <a:rPr lang="en-US" sz="2400" b="1" dirty="0">
                <a:solidFill>
                  <a:schemeClr val="accent4">
                    <a:lumMod val="75000"/>
                  </a:schemeClr>
                </a:solidFill>
              </a:rPr>
              <a:t>    </a:t>
            </a:r>
            <a:r>
              <a:rPr lang="en-US" sz="2400" b="1" dirty="0" err="1">
                <a:solidFill>
                  <a:schemeClr val="accent4">
                    <a:lumMod val="75000"/>
                  </a:schemeClr>
                </a:solidFill>
              </a:rPr>
              <a:t>fseek</a:t>
            </a:r>
            <a:r>
              <a:rPr lang="en-US" sz="2400" b="1" dirty="0">
                <a:solidFill>
                  <a:schemeClr val="accent4">
                    <a:lumMod val="75000"/>
                  </a:schemeClr>
                </a:solidFill>
              </a:rPr>
              <a:t>(q, </a:t>
            </a:r>
            <a:r>
              <a:rPr lang="en-US" sz="2400" b="1" dirty="0" err="1">
                <a:solidFill>
                  <a:schemeClr val="accent4">
                    <a:lumMod val="75000"/>
                  </a:schemeClr>
                </a:solidFill>
              </a:rPr>
              <a:t>telos</a:t>
            </a:r>
            <a:r>
              <a:rPr lang="en-US" sz="2400" b="1" dirty="0">
                <a:solidFill>
                  <a:schemeClr val="accent4">
                    <a:lumMod val="75000"/>
                  </a:schemeClr>
                </a:solidFill>
              </a:rPr>
              <a:t>*</a:t>
            </a:r>
            <a:r>
              <a:rPr lang="en-US" sz="2400" b="1" dirty="0" err="1">
                <a:solidFill>
                  <a:schemeClr val="accent4">
                    <a:lumMod val="75000"/>
                  </a:schemeClr>
                </a:solidFill>
              </a:rPr>
              <a:t>sizeof</a:t>
            </a:r>
            <a:r>
              <a:rPr lang="en-US" sz="2400" b="1" dirty="0">
                <a:solidFill>
                  <a:schemeClr val="accent4">
                    <a:lumMod val="75000"/>
                  </a:schemeClr>
                </a:solidFill>
              </a:rPr>
              <a:t>(</a:t>
            </a:r>
            <a:r>
              <a:rPr lang="en-US" sz="2400" b="1" dirty="0" err="1">
                <a:solidFill>
                  <a:schemeClr val="accent4">
                    <a:lumMod val="75000"/>
                  </a:schemeClr>
                </a:solidFill>
              </a:rPr>
              <a:t>Oura</a:t>
            </a:r>
            <a:r>
              <a:rPr lang="en-US" sz="2400" b="1" dirty="0">
                <a:solidFill>
                  <a:schemeClr val="accent4">
                    <a:lumMod val="75000"/>
                  </a:schemeClr>
                </a:solidFill>
              </a:rPr>
              <a:t>), SEEK_SET);</a:t>
            </a:r>
          </a:p>
          <a:p>
            <a:r>
              <a:rPr lang="en-US" sz="2400" b="1" dirty="0">
                <a:solidFill>
                  <a:schemeClr val="accent4">
                    <a:lumMod val="75000"/>
                  </a:schemeClr>
                </a:solidFill>
              </a:rPr>
              <a:t>    </a:t>
            </a:r>
            <a:r>
              <a:rPr lang="en-US" sz="2400" b="1" dirty="0" err="1">
                <a:solidFill>
                  <a:schemeClr val="accent4">
                    <a:lumMod val="75000"/>
                  </a:schemeClr>
                </a:solidFill>
              </a:rPr>
              <a:t>fwrite</a:t>
            </a:r>
            <a:r>
              <a:rPr lang="en-US" sz="2400" b="1" dirty="0">
                <a:solidFill>
                  <a:schemeClr val="accent4">
                    <a:lumMod val="75000"/>
                  </a:schemeClr>
                </a:solidFill>
              </a:rPr>
              <a:t>(&amp;a, </a:t>
            </a:r>
            <a:r>
              <a:rPr lang="en-US" sz="2400" b="1" dirty="0" err="1">
                <a:solidFill>
                  <a:schemeClr val="accent4">
                    <a:lumMod val="75000"/>
                  </a:schemeClr>
                </a:solidFill>
              </a:rPr>
              <a:t>sizeof</a:t>
            </a:r>
            <a:r>
              <a:rPr lang="en-US" sz="2400" b="1" dirty="0">
                <a:solidFill>
                  <a:schemeClr val="accent4">
                    <a:lumMod val="75000"/>
                  </a:schemeClr>
                </a:solidFill>
              </a:rPr>
              <a:t>(</a:t>
            </a:r>
            <a:r>
              <a:rPr lang="en-US" sz="2400" b="1" dirty="0" err="1">
                <a:solidFill>
                  <a:schemeClr val="accent4">
                    <a:lumMod val="75000"/>
                  </a:schemeClr>
                </a:solidFill>
              </a:rPr>
              <a:t>Oura</a:t>
            </a:r>
            <a:r>
              <a:rPr lang="en-US" sz="2400" b="1" dirty="0">
                <a:solidFill>
                  <a:schemeClr val="accent4">
                    <a:lumMod val="75000"/>
                  </a:schemeClr>
                </a:solidFill>
              </a:rPr>
              <a:t>), 1, q);</a:t>
            </a:r>
          </a:p>
          <a:p>
            <a:r>
              <a:rPr lang="en-US" sz="2400" b="1" dirty="0">
                <a:solidFill>
                  <a:schemeClr val="accent4">
                    <a:lumMod val="75000"/>
                  </a:schemeClr>
                </a:solidFill>
              </a:rPr>
              <a:t>    </a:t>
            </a:r>
            <a:r>
              <a:rPr lang="en-US" sz="2400" b="1" dirty="0" err="1">
                <a:solidFill>
                  <a:schemeClr val="accent4">
                    <a:lumMod val="75000"/>
                  </a:schemeClr>
                </a:solidFill>
              </a:rPr>
              <a:t>fclose</a:t>
            </a:r>
            <a:r>
              <a:rPr lang="en-US" sz="2400" b="1" dirty="0">
                <a:solidFill>
                  <a:schemeClr val="accent4">
                    <a:lumMod val="75000"/>
                  </a:schemeClr>
                </a:solidFill>
              </a:rPr>
              <a:t>(q);</a:t>
            </a:r>
          </a:p>
          <a:p>
            <a:r>
              <a:rPr lang="en-US" sz="2400" b="1" dirty="0">
                <a:solidFill>
                  <a:schemeClr val="accent4">
                    <a:lumMod val="75000"/>
                  </a:schemeClr>
                </a:solidFill>
              </a:rPr>
              <a:t>    </a:t>
            </a:r>
            <a:r>
              <a:rPr lang="en-US" sz="2400" b="1" dirty="0" err="1">
                <a:solidFill>
                  <a:schemeClr val="accent4">
                    <a:lumMod val="75000"/>
                  </a:schemeClr>
                </a:solidFill>
              </a:rPr>
              <a:t>fclose</a:t>
            </a:r>
            <a:r>
              <a:rPr lang="en-US" sz="2400" b="1" dirty="0">
                <a:solidFill>
                  <a:schemeClr val="accent4">
                    <a:lumMod val="75000"/>
                  </a:schemeClr>
                </a:solidFill>
              </a:rPr>
              <a:t>(</a:t>
            </a:r>
            <a:r>
              <a:rPr lang="en-US" sz="2400" b="1" dirty="0" err="1">
                <a:solidFill>
                  <a:schemeClr val="accent4">
                    <a:lumMod val="75000"/>
                  </a:schemeClr>
                </a:solidFill>
              </a:rPr>
              <a:t>tq</a:t>
            </a:r>
            <a:r>
              <a:rPr lang="en-US" sz="2400" b="1" dirty="0">
                <a:solidFill>
                  <a:schemeClr val="accent4">
                    <a:lumMod val="75000"/>
                  </a:schemeClr>
                </a:solidFill>
              </a:rPr>
              <a:t>);</a:t>
            </a:r>
          </a:p>
          <a:p>
            <a:r>
              <a:rPr lang="en-US" sz="2400" b="1"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424936" cy="1260475"/>
          </a:xfrm>
        </p:spPr>
        <p:txBody>
          <a:bodyPr>
            <a:noAutofit/>
          </a:bodyPr>
          <a:lstStyle/>
          <a:p>
            <a:r>
              <a:rPr lang="el-GR" dirty="0"/>
              <a:t>Ουρά: υλοποίηση με αρχείο </a:t>
            </a:r>
            <a:r>
              <a:rPr lang="el-GR" dirty="0" smtClean="0"/>
              <a:t>(8 </a:t>
            </a:r>
            <a:r>
              <a:rPr lang="el-GR" dirty="0"/>
              <a:t>από </a:t>
            </a:r>
            <a:r>
              <a:rPr lang="el-GR" dirty="0" smtClean="0"/>
              <a:t>13)</a:t>
            </a:r>
            <a:endParaRPr lang="el-GR" dirty="0"/>
          </a:p>
        </p:txBody>
      </p:sp>
      <p:sp>
        <p:nvSpPr>
          <p:cNvPr id="10" name="Θέση περιεχομένου 2" descr="Oura eksagogi, void, άγκιστρο,&#10;    int arxi, telos,&#10;    Oura a,&#10;    tq = f open, ArxiTelos τελεία txt, r,&#10;    f scan f, tq, % d % d, &amp; arxi, &amp; telos,&#10;    q = f open, Oura τελεία dat, rb,&#10;    f seek, q, arxi * size of Oura, SEEK κάτω παύλα SET,&#10;    f read, &amp; a, size of Oura, 1, q,&#10;    arxi σύν σύν,&#10;    f close, tq,  &#10;"/>
          <p:cNvSpPr>
            <a:spLocks noGrp="1"/>
          </p:cNvSpPr>
          <p:nvPr>
            <p:ph idx="1"/>
            <p:custDataLst>
              <p:tags r:id="rId2"/>
            </p:custDataLst>
          </p:nvPr>
        </p:nvSpPr>
        <p:spPr>
          <a:xfrm>
            <a:off x="467544" y="1484784"/>
            <a:ext cx="8208912" cy="4741863"/>
          </a:xfrm>
        </p:spPr>
        <p:txBody>
          <a:bodyPr>
            <a:noAutofit/>
          </a:bodyPr>
          <a:lstStyle/>
          <a:p>
            <a:pPr marL="0" indent="0">
              <a:buNone/>
            </a:pPr>
            <a:r>
              <a:rPr lang="en-US" sz="2200" b="1" dirty="0" err="1"/>
              <a:t>Oura</a:t>
            </a:r>
            <a:r>
              <a:rPr lang="en-US" sz="2200" b="1" dirty="0"/>
              <a:t> </a:t>
            </a:r>
            <a:r>
              <a:rPr lang="en-US" sz="2200" b="1" dirty="0" err="1"/>
              <a:t>eksagogi</a:t>
            </a:r>
            <a:r>
              <a:rPr lang="en-US" sz="2200" b="1" dirty="0"/>
              <a:t>(void)</a:t>
            </a:r>
            <a:r>
              <a:rPr lang="el-GR" sz="2200" b="1" dirty="0"/>
              <a:t> {</a:t>
            </a:r>
            <a:endParaRPr lang="en-US" sz="2200" b="1" dirty="0"/>
          </a:p>
          <a:p>
            <a:pPr marL="0" indent="0">
              <a:buNone/>
            </a:pPr>
            <a:r>
              <a:rPr lang="en-US" sz="2200" b="1" dirty="0"/>
              <a:t>    </a:t>
            </a:r>
            <a:r>
              <a:rPr lang="en-US" sz="2200" b="1" dirty="0" err="1"/>
              <a:t>int</a:t>
            </a:r>
            <a:r>
              <a:rPr lang="en-US" sz="2200" b="1" dirty="0"/>
              <a:t> </a:t>
            </a:r>
            <a:r>
              <a:rPr lang="en-US" sz="2200" b="1" dirty="0" err="1"/>
              <a:t>arxi</a:t>
            </a:r>
            <a:r>
              <a:rPr lang="en-US" sz="2200" b="1" dirty="0"/>
              <a:t>, </a:t>
            </a:r>
            <a:r>
              <a:rPr lang="en-US" sz="2200" b="1" dirty="0" err="1"/>
              <a:t>telos</a:t>
            </a:r>
            <a:r>
              <a:rPr lang="en-US" sz="2200" b="1" dirty="0"/>
              <a:t>;</a:t>
            </a:r>
          </a:p>
          <a:p>
            <a:pPr marL="0" indent="0">
              <a:buNone/>
            </a:pPr>
            <a:r>
              <a:rPr lang="en-US" sz="2200" b="1" dirty="0"/>
              <a:t>    </a:t>
            </a:r>
            <a:r>
              <a:rPr lang="en-US" sz="2200" b="1" dirty="0" err="1"/>
              <a:t>Oura</a:t>
            </a:r>
            <a:r>
              <a:rPr lang="en-US" sz="2200" b="1" dirty="0"/>
              <a:t> a;</a:t>
            </a:r>
          </a:p>
          <a:p>
            <a:pPr marL="0" indent="0">
              <a:buNone/>
            </a:pPr>
            <a:r>
              <a:rPr lang="en-US" sz="2200" b="1" dirty="0">
                <a:solidFill>
                  <a:srgbClr val="C00000"/>
                </a:solidFill>
              </a:rPr>
              <a:t>    </a:t>
            </a:r>
            <a:r>
              <a:rPr lang="en-US" sz="2200" b="1" dirty="0" err="1">
                <a:solidFill>
                  <a:schemeClr val="accent4">
                    <a:lumMod val="75000"/>
                  </a:schemeClr>
                </a:solidFill>
              </a:rPr>
              <a:t>tq</a:t>
            </a:r>
            <a:r>
              <a:rPr lang="en-US" sz="2200" b="1" dirty="0">
                <a:solidFill>
                  <a:schemeClr val="accent4">
                    <a:lumMod val="75000"/>
                  </a:schemeClr>
                </a:solidFill>
              </a:rPr>
              <a:t> = </a:t>
            </a:r>
            <a:r>
              <a:rPr lang="en-US" sz="2200" b="1" dirty="0" err="1">
                <a:solidFill>
                  <a:schemeClr val="accent4">
                    <a:lumMod val="75000"/>
                  </a:schemeClr>
                </a:solidFill>
              </a:rPr>
              <a:t>fopen</a:t>
            </a:r>
            <a:r>
              <a:rPr lang="en-US" sz="2200" b="1" dirty="0">
                <a:solidFill>
                  <a:schemeClr val="accent4">
                    <a:lumMod val="75000"/>
                  </a:schemeClr>
                </a:solidFill>
              </a:rPr>
              <a:t>("ArxiTelos.txt", "r");</a:t>
            </a:r>
          </a:p>
          <a:p>
            <a:pPr marL="0" indent="0">
              <a:buNone/>
            </a:pPr>
            <a:r>
              <a:rPr lang="en-US" sz="2200" b="1" dirty="0">
                <a:solidFill>
                  <a:schemeClr val="accent4">
                    <a:lumMod val="75000"/>
                  </a:schemeClr>
                </a:solidFill>
              </a:rPr>
              <a:t>    </a:t>
            </a:r>
            <a:r>
              <a:rPr lang="en-US" sz="2200" b="1" dirty="0" err="1">
                <a:solidFill>
                  <a:schemeClr val="accent4">
                    <a:lumMod val="75000"/>
                  </a:schemeClr>
                </a:solidFill>
              </a:rPr>
              <a:t>fscanf</a:t>
            </a:r>
            <a:r>
              <a:rPr lang="en-US" sz="2200" b="1" dirty="0">
                <a:solidFill>
                  <a:schemeClr val="accent4">
                    <a:lumMod val="75000"/>
                  </a:schemeClr>
                </a:solidFill>
              </a:rPr>
              <a:t>(</a:t>
            </a:r>
            <a:r>
              <a:rPr lang="en-US" sz="2200" b="1" dirty="0" err="1">
                <a:solidFill>
                  <a:schemeClr val="accent4">
                    <a:lumMod val="75000"/>
                  </a:schemeClr>
                </a:solidFill>
              </a:rPr>
              <a:t>tq</a:t>
            </a:r>
            <a:r>
              <a:rPr lang="en-US" sz="2200" b="1" dirty="0">
                <a:solidFill>
                  <a:schemeClr val="accent4">
                    <a:lumMod val="75000"/>
                  </a:schemeClr>
                </a:solidFill>
              </a:rPr>
              <a:t>, "%</a:t>
            </a:r>
            <a:r>
              <a:rPr lang="en-US" sz="2200" b="1" dirty="0" err="1">
                <a:solidFill>
                  <a:schemeClr val="accent4">
                    <a:lumMod val="75000"/>
                  </a:schemeClr>
                </a:solidFill>
              </a:rPr>
              <a:t>d%d</a:t>
            </a:r>
            <a:r>
              <a:rPr lang="en-US" sz="2200" b="1" dirty="0">
                <a:solidFill>
                  <a:schemeClr val="accent4">
                    <a:lumMod val="75000"/>
                  </a:schemeClr>
                </a:solidFill>
              </a:rPr>
              <a:t>", &amp;</a:t>
            </a:r>
            <a:r>
              <a:rPr lang="en-US" sz="2200" b="1" dirty="0" err="1">
                <a:solidFill>
                  <a:schemeClr val="accent4">
                    <a:lumMod val="75000"/>
                  </a:schemeClr>
                </a:solidFill>
              </a:rPr>
              <a:t>arxi</a:t>
            </a:r>
            <a:r>
              <a:rPr lang="en-US" sz="2200" b="1" dirty="0">
                <a:solidFill>
                  <a:schemeClr val="accent4">
                    <a:lumMod val="75000"/>
                  </a:schemeClr>
                </a:solidFill>
              </a:rPr>
              <a:t>, &amp;</a:t>
            </a:r>
            <a:r>
              <a:rPr lang="en-US" sz="2200" b="1" dirty="0" err="1">
                <a:solidFill>
                  <a:schemeClr val="accent4">
                    <a:lumMod val="75000"/>
                  </a:schemeClr>
                </a:solidFill>
              </a:rPr>
              <a:t>telos</a:t>
            </a:r>
            <a:r>
              <a:rPr lang="en-US" sz="2200" b="1" dirty="0">
                <a:solidFill>
                  <a:schemeClr val="accent4">
                    <a:lumMod val="75000"/>
                  </a:schemeClr>
                </a:solidFill>
              </a:rPr>
              <a:t>);</a:t>
            </a:r>
          </a:p>
          <a:p>
            <a:pPr marL="0" indent="0">
              <a:buNone/>
            </a:pPr>
            <a:r>
              <a:rPr lang="en-US" sz="2200" b="1" dirty="0"/>
              <a:t>    </a:t>
            </a:r>
            <a:r>
              <a:rPr lang="en-US" sz="2200" b="1" dirty="0">
                <a:solidFill>
                  <a:srgbClr val="000099"/>
                </a:solidFill>
              </a:rPr>
              <a:t>q = </a:t>
            </a:r>
            <a:r>
              <a:rPr lang="en-US" sz="2200" b="1" dirty="0" err="1">
                <a:solidFill>
                  <a:srgbClr val="000099"/>
                </a:solidFill>
              </a:rPr>
              <a:t>fopen</a:t>
            </a:r>
            <a:r>
              <a:rPr lang="en-US" sz="2200" b="1" dirty="0">
                <a:solidFill>
                  <a:srgbClr val="000099"/>
                </a:solidFill>
              </a:rPr>
              <a:t>("Oura.dat", "</a:t>
            </a:r>
            <a:r>
              <a:rPr lang="en-US" sz="2200" b="1" dirty="0" err="1">
                <a:solidFill>
                  <a:srgbClr val="000099"/>
                </a:solidFill>
              </a:rPr>
              <a:t>rb</a:t>
            </a:r>
            <a:r>
              <a:rPr lang="en-US" sz="2200" b="1" dirty="0">
                <a:solidFill>
                  <a:srgbClr val="000099"/>
                </a:solidFill>
              </a:rPr>
              <a:t>");</a:t>
            </a:r>
          </a:p>
          <a:p>
            <a:pPr marL="0" indent="0">
              <a:buNone/>
            </a:pPr>
            <a:r>
              <a:rPr lang="en-US" sz="2200" b="1" dirty="0">
                <a:solidFill>
                  <a:srgbClr val="000099"/>
                </a:solidFill>
              </a:rPr>
              <a:t>    </a:t>
            </a:r>
            <a:r>
              <a:rPr lang="en-US" sz="2200" b="1" dirty="0" err="1">
                <a:solidFill>
                  <a:srgbClr val="000099"/>
                </a:solidFill>
              </a:rPr>
              <a:t>fseek</a:t>
            </a:r>
            <a:r>
              <a:rPr lang="en-US" sz="2200" b="1" dirty="0">
                <a:solidFill>
                  <a:srgbClr val="000099"/>
                </a:solidFill>
              </a:rPr>
              <a:t>(q, </a:t>
            </a:r>
            <a:r>
              <a:rPr lang="en-US" sz="2200" b="1" dirty="0" err="1">
                <a:solidFill>
                  <a:srgbClr val="000099"/>
                </a:solidFill>
              </a:rPr>
              <a:t>arxi</a:t>
            </a:r>
            <a:r>
              <a:rPr lang="en-US" sz="2200" b="1" dirty="0">
                <a:solidFill>
                  <a:srgbClr val="000099"/>
                </a:solidFill>
              </a:rPr>
              <a:t>*</a:t>
            </a:r>
            <a:r>
              <a:rPr lang="en-US" sz="2200" b="1" dirty="0" err="1">
                <a:solidFill>
                  <a:srgbClr val="000099"/>
                </a:solidFill>
              </a:rPr>
              <a:t>sizeof</a:t>
            </a:r>
            <a:r>
              <a:rPr lang="en-US" sz="2200" b="1" dirty="0">
                <a:solidFill>
                  <a:srgbClr val="000099"/>
                </a:solidFill>
              </a:rPr>
              <a:t>(</a:t>
            </a:r>
            <a:r>
              <a:rPr lang="en-US" sz="2200" b="1" dirty="0" err="1">
                <a:solidFill>
                  <a:srgbClr val="000099"/>
                </a:solidFill>
              </a:rPr>
              <a:t>Oura</a:t>
            </a:r>
            <a:r>
              <a:rPr lang="en-US" sz="2200" b="1" dirty="0">
                <a:solidFill>
                  <a:srgbClr val="000099"/>
                </a:solidFill>
              </a:rPr>
              <a:t>), SEEK_SET);</a:t>
            </a:r>
          </a:p>
          <a:p>
            <a:pPr marL="0" indent="0">
              <a:buNone/>
            </a:pPr>
            <a:r>
              <a:rPr lang="en-US" sz="2200" b="1" dirty="0">
                <a:solidFill>
                  <a:srgbClr val="000099"/>
                </a:solidFill>
              </a:rPr>
              <a:t>    </a:t>
            </a:r>
            <a:r>
              <a:rPr lang="en-US" sz="2200" b="1" dirty="0" err="1">
                <a:solidFill>
                  <a:srgbClr val="000099"/>
                </a:solidFill>
              </a:rPr>
              <a:t>fread</a:t>
            </a:r>
            <a:r>
              <a:rPr lang="en-US" sz="2200" b="1" dirty="0">
                <a:solidFill>
                  <a:srgbClr val="000099"/>
                </a:solidFill>
              </a:rPr>
              <a:t>(&amp;a, </a:t>
            </a:r>
            <a:r>
              <a:rPr lang="en-US" sz="2200" b="1" dirty="0" err="1">
                <a:solidFill>
                  <a:srgbClr val="000099"/>
                </a:solidFill>
              </a:rPr>
              <a:t>sizeof</a:t>
            </a:r>
            <a:r>
              <a:rPr lang="en-US" sz="2200" b="1" dirty="0">
                <a:solidFill>
                  <a:srgbClr val="000099"/>
                </a:solidFill>
              </a:rPr>
              <a:t>(</a:t>
            </a:r>
            <a:r>
              <a:rPr lang="en-US" sz="2200" b="1" dirty="0" err="1">
                <a:solidFill>
                  <a:srgbClr val="000099"/>
                </a:solidFill>
              </a:rPr>
              <a:t>Oura</a:t>
            </a:r>
            <a:r>
              <a:rPr lang="en-US" sz="2200" b="1" dirty="0">
                <a:solidFill>
                  <a:srgbClr val="000099"/>
                </a:solidFill>
              </a:rPr>
              <a:t>), 1, q);</a:t>
            </a:r>
          </a:p>
          <a:p>
            <a:pPr marL="0" indent="0">
              <a:buNone/>
            </a:pPr>
            <a:r>
              <a:rPr lang="en-US" sz="2200" b="1" dirty="0"/>
              <a:t>    </a:t>
            </a:r>
            <a:r>
              <a:rPr lang="en-US" sz="2200" b="1" dirty="0" err="1">
                <a:solidFill>
                  <a:schemeClr val="accent4">
                    <a:lumMod val="75000"/>
                  </a:schemeClr>
                </a:solidFill>
              </a:rPr>
              <a:t>arxi</a:t>
            </a:r>
            <a:r>
              <a:rPr lang="en-US" sz="2200" b="1" dirty="0">
                <a:solidFill>
                  <a:schemeClr val="accent4">
                    <a:lumMod val="75000"/>
                  </a:schemeClr>
                </a:solidFill>
              </a:rPr>
              <a:t>++;</a:t>
            </a:r>
          </a:p>
          <a:p>
            <a:pPr marL="0" indent="0">
              <a:buNone/>
            </a:pPr>
            <a:r>
              <a:rPr lang="en-US" sz="2200" b="1" dirty="0">
                <a:solidFill>
                  <a:schemeClr val="accent4">
                    <a:lumMod val="75000"/>
                  </a:schemeClr>
                </a:solidFill>
              </a:rPr>
              <a:t>    </a:t>
            </a:r>
            <a:r>
              <a:rPr lang="en-US" sz="2200" b="1" dirty="0" err="1">
                <a:solidFill>
                  <a:schemeClr val="accent4">
                    <a:lumMod val="75000"/>
                  </a:schemeClr>
                </a:solidFill>
              </a:rPr>
              <a:t>fclose</a:t>
            </a:r>
            <a:r>
              <a:rPr lang="en-US" sz="2200" b="1" dirty="0">
                <a:solidFill>
                  <a:schemeClr val="accent4">
                    <a:lumMod val="75000"/>
                  </a:schemeClr>
                </a:solidFill>
              </a:rPr>
              <a:t>(</a:t>
            </a:r>
            <a:r>
              <a:rPr lang="en-US" sz="2200" b="1" dirty="0" err="1">
                <a:solidFill>
                  <a:schemeClr val="accent4">
                    <a:lumMod val="75000"/>
                  </a:schemeClr>
                </a:solidFill>
              </a:rPr>
              <a:t>tq</a:t>
            </a:r>
            <a:r>
              <a:rPr lang="en-US" sz="2200" b="1" dirty="0">
                <a:solidFill>
                  <a:schemeClr val="accent4">
                    <a:lumMod val="75000"/>
                  </a:schemeClr>
                </a:solidFill>
              </a:rPr>
              <a:t>);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Ουρά: υλοποίηση με αρχείο </a:t>
            </a:r>
            <a:r>
              <a:rPr lang="el-GR" dirty="0" smtClean="0"/>
              <a:t>(9 </a:t>
            </a:r>
            <a:r>
              <a:rPr lang="el-GR" dirty="0"/>
              <a:t>από </a:t>
            </a:r>
            <a:r>
              <a:rPr lang="el-GR" dirty="0" smtClean="0"/>
              <a:t>13)</a:t>
            </a:r>
            <a:endParaRPr lang="el-GR" dirty="0"/>
          </a:p>
        </p:txBody>
      </p:sp>
      <p:sp>
        <p:nvSpPr>
          <p:cNvPr id="6" name="Θέση περιεχομένου 2" descr=" tq = f open, ArxiTelos τελεία txt, w,&#10;    f print f, tq, % 10 d % 10 d, arxi, telos,&#10;    f close, q,&#10;    f close, tq,   &#10;    return a,&#10;άγκιστρο.&#10;"/>
          <p:cNvSpPr>
            <a:spLocks noGrp="1"/>
          </p:cNvSpPr>
          <p:nvPr>
            <p:ph idx="1"/>
            <p:custDataLst>
              <p:tags r:id="rId2"/>
            </p:custDataLst>
          </p:nvPr>
        </p:nvSpPr>
        <p:spPr>
          <a:xfrm>
            <a:off x="467545" y="1855489"/>
            <a:ext cx="8208912" cy="3157687"/>
          </a:xfrm>
        </p:spPr>
        <p:txBody>
          <a:bodyPr>
            <a:normAutofit/>
          </a:bodyPr>
          <a:lstStyle/>
          <a:p>
            <a:pPr marL="0" indent="0">
              <a:buNone/>
            </a:pPr>
            <a:r>
              <a:rPr lang="en-US" sz="2400" b="1" dirty="0">
                <a:solidFill>
                  <a:schemeClr val="accent4">
                    <a:lumMod val="75000"/>
                  </a:schemeClr>
                </a:solidFill>
              </a:rPr>
              <a:t> </a:t>
            </a:r>
            <a:r>
              <a:rPr lang="en-US" sz="2400" b="1" dirty="0" err="1">
                <a:solidFill>
                  <a:schemeClr val="accent4">
                    <a:lumMod val="75000"/>
                  </a:schemeClr>
                </a:solidFill>
              </a:rPr>
              <a:t>tq</a:t>
            </a:r>
            <a:r>
              <a:rPr lang="en-US" sz="2400" b="1" dirty="0">
                <a:solidFill>
                  <a:schemeClr val="accent4">
                    <a:lumMod val="75000"/>
                  </a:schemeClr>
                </a:solidFill>
              </a:rPr>
              <a:t> = </a:t>
            </a:r>
            <a:r>
              <a:rPr lang="en-US" sz="2400" b="1" dirty="0" err="1">
                <a:solidFill>
                  <a:schemeClr val="accent4">
                    <a:lumMod val="75000"/>
                  </a:schemeClr>
                </a:solidFill>
              </a:rPr>
              <a:t>fopen</a:t>
            </a:r>
            <a:r>
              <a:rPr lang="en-US" sz="2400" b="1" dirty="0">
                <a:solidFill>
                  <a:schemeClr val="accent4">
                    <a:lumMod val="75000"/>
                  </a:schemeClr>
                </a:solidFill>
              </a:rPr>
              <a:t>("ArxiTelos.txt", "w");</a:t>
            </a:r>
          </a:p>
          <a:p>
            <a:pPr marL="0" indent="0">
              <a:buNone/>
            </a:pPr>
            <a:r>
              <a:rPr lang="en-US" sz="2400" b="1" dirty="0">
                <a:solidFill>
                  <a:schemeClr val="accent4">
                    <a:lumMod val="75000"/>
                  </a:schemeClr>
                </a:solidFill>
              </a:rPr>
              <a:t>    </a:t>
            </a:r>
            <a:r>
              <a:rPr lang="en-US" sz="2400" b="1" dirty="0" err="1">
                <a:solidFill>
                  <a:schemeClr val="accent4">
                    <a:lumMod val="75000"/>
                  </a:schemeClr>
                </a:solidFill>
              </a:rPr>
              <a:t>fprintf</a:t>
            </a:r>
            <a:r>
              <a:rPr lang="en-US" sz="2400" b="1" dirty="0">
                <a:solidFill>
                  <a:schemeClr val="accent4">
                    <a:lumMod val="75000"/>
                  </a:schemeClr>
                </a:solidFill>
              </a:rPr>
              <a:t>(</a:t>
            </a:r>
            <a:r>
              <a:rPr lang="en-US" sz="2400" b="1" dirty="0" err="1">
                <a:solidFill>
                  <a:schemeClr val="accent4">
                    <a:lumMod val="75000"/>
                  </a:schemeClr>
                </a:solidFill>
              </a:rPr>
              <a:t>tq</a:t>
            </a:r>
            <a:r>
              <a:rPr lang="en-US" sz="2400" b="1" dirty="0">
                <a:solidFill>
                  <a:schemeClr val="accent4">
                    <a:lumMod val="75000"/>
                  </a:schemeClr>
                </a:solidFill>
              </a:rPr>
              <a:t>, "%10d %10d", </a:t>
            </a:r>
            <a:r>
              <a:rPr lang="en-US" sz="2400" b="1" dirty="0" err="1">
                <a:solidFill>
                  <a:schemeClr val="accent4">
                    <a:lumMod val="75000"/>
                  </a:schemeClr>
                </a:solidFill>
              </a:rPr>
              <a:t>arxi</a:t>
            </a:r>
            <a:r>
              <a:rPr lang="en-US" sz="2400" b="1" dirty="0">
                <a:solidFill>
                  <a:schemeClr val="accent4">
                    <a:lumMod val="75000"/>
                  </a:schemeClr>
                </a:solidFill>
              </a:rPr>
              <a:t>, </a:t>
            </a:r>
            <a:r>
              <a:rPr lang="en-US" sz="2400" b="1" dirty="0" err="1">
                <a:solidFill>
                  <a:schemeClr val="accent4">
                    <a:lumMod val="75000"/>
                  </a:schemeClr>
                </a:solidFill>
              </a:rPr>
              <a:t>telos</a:t>
            </a:r>
            <a:r>
              <a:rPr lang="en-US" sz="2400" b="1" dirty="0">
                <a:solidFill>
                  <a:schemeClr val="accent4">
                    <a:lumMod val="75000"/>
                  </a:schemeClr>
                </a:solidFill>
              </a:rPr>
              <a:t>);</a:t>
            </a:r>
          </a:p>
          <a:p>
            <a:pPr marL="0" indent="0">
              <a:buNone/>
            </a:pPr>
            <a:r>
              <a:rPr lang="en-US" sz="2400" b="1" dirty="0"/>
              <a:t>    </a:t>
            </a:r>
            <a:r>
              <a:rPr lang="en-US" sz="2400" b="1" dirty="0" err="1"/>
              <a:t>fclose</a:t>
            </a:r>
            <a:r>
              <a:rPr lang="en-US" sz="2400" b="1" dirty="0"/>
              <a:t>(q);</a:t>
            </a:r>
          </a:p>
          <a:p>
            <a:pPr marL="0" indent="0">
              <a:buNone/>
            </a:pPr>
            <a:r>
              <a:rPr lang="en-US" sz="2400" b="1" dirty="0"/>
              <a:t>    </a:t>
            </a:r>
            <a:r>
              <a:rPr lang="en-US" sz="2400" b="1" dirty="0" err="1"/>
              <a:t>fclose</a:t>
            </a:r>
            <a:r>
              <a:rPr lang="en-US" sz="2400" b="1" dirty="0"/>
              <a:t>(</a:t>
            </a:r>
            <a:r>
              <a:rPr lang="en-US" sz="2400" b="1" dirty="0" err="1"/>
              <a:t>tq</a:t>
            </a:r>
            <a:r>
              <a:rPr lang="en-US" sz="2400" b="1" dirty="0"/>
              <a:t>);   </a:t>
            </a:r>
          </a:p>
          <a:p>
            <a:pPr marL="0" indent="0">
              <a:buNone/>
            </a:pPr>
            <a:r>
              <a:rPr lang="en-US" sz="2400" b="1" dirty="0"/>
              <a:t>    return a;</a:t>
            </a:r>
          </a:p>
          <a:p>
            <a:pPr marL="0" indent="0">
              <a:buNone/>
            </a:pPr>
            <a:r>
              <a:rPr lang="en-US" sz="2400" b="1" dirty="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352928" cy="1260475"/>
          </a:xfrm>
        </p:spPr>
        <p:txBody>
          <a:bodyPr>
            <a:noAutofit/>
          </a:bodyPr>
          <a:lstStyle/>
          <a:p>
            <a:r>
              <a:rPr lang="el-GR" dirty="0"/>
              <a:t>Ουρά: υλοποίηση με αρχείο </a:t>
            </a:r>
            <a:r>
              <a:rPr lang="el-GR" dirty="0" smtClean="0"/>
              <a:t>(10 </a:t>
            </a:r>
            <a:r>
              <a:rPr lang="el-GR" dirty="0"/>
              <a:t>από </a:t>
            </a:r>
            <a:r>
              <a:rPr lang="el-GR" dirty="0" smtClean="0"/>
              <a:t>13)</a:t>
            </a:r>
            <a:endParaRPr lang="el-GR" dirty="0"/>
          </a:p>
        </p:txBody>
      </p:sp>
      <p:sp>
        <p:nvSpPr>
          <p:cNvPr id="2" name="Ορθογώνιο 1" descr="void anasygkrotisi, void,&#10;άγκιστρο,&#10;    Oura a,&#10;    int arxi, telos,&#10;    &#10;    tq = f open, ArxiTelos τελεία txt, r,&#10;    if ! tq, &#10;        return,&#10;    f scan f, tq, % d % d, &amp; arxi, &amp; telos,&#10;    f close, tq,&#10;    telos = μείον 1.&#10;"/>
          <p:cNvSpPr/>
          <p:nvPr>
            <p:custDataLst>
              <p:tags r:id="rId2"/>
            </p:custDataLst>
          </p:nvPr>
        </p:nvSpPr>
        <p:spPr>
          <a:xfrm>
            <a:off x="467544" y="1484784"/>
            <a:ext cx="8208912" cy="4154984"/>
          </a:xfrm>
          <a:prstGeom prst="rect">
            <a:avLst/>
          </a:prstGeom>
        </p:spPr>
        <p:txBody>
          <a:bodyPr wrap="square">
            <a:spAutoFit/>
          </a:bodyPr>
          <a:lstStyle/>
          <a:p>
            <a:r>
              <a:rPr lang="en-US" sz="2400" b="1" dirty="0"/>
              <a:t>void </a:t>
            </a:r>
            <a:r>
              <a:rPr lang="en-US" sz="2400" b="1" dirty="0" err="1"/>
              <a:t>anasygkrotisi</a:t>
            </a:r>
            <a:r>
              <a:rPr lang="en-US" sz="2400" b="1" dirty="0"/>
              <a:t>(void)</a:t>
            </a:r>
          </a:p>
          <a:p>
            <a:r>
              <a:rPr lang="en-US" sz="2400" b="1" dirty="0"/>
              <a:t>{</a:t>
            </a:r>
          </a:p>
          <a:p>
            <a:r>
              <a:rPr lang="en-US" sz="2400" b="1" dirty="0"/>
              <a:t>    </a:t>
            </a:r>
            <a:r>
              <a:rPr lang="en-US" sz="2400" b="1" dirty="0" err="1"/>
              <a:t>Oura</a:t>
            </a:r>
            <a:r>
              <a:rPr lang="en-US" sz="2400" b="1" dirty="0"/>
              <a:t> a;</a:t>
            </a:r>
          </a:p>
          <a:p>
            <a:r>
              <a:rPr lang="en-US" sz="2400" b="1" dirty="0"/>
              <a:t>    </a:t>
            </a:r>
            <a:r>
              <a:rPr lang="en-US" sz="2400" b="1" dirty="0" err="1"/>
              <a:t>int</a:t>
            </a:r>
            <a:r>
              <a:rPr lang="en-US" sz="2400" b="1" dirty="0"/>
              <a:t> </a:t>
            </a:r>
            <a:r>
              <a:rPr lang="en-US" sz="2400" b="1" dirty="0" err="1"/>
              <a:t>arxi</a:t>
            </a:r>
            <a:r>
              <a:rPr lang="en-US" sz="2400" b="1" dirty="0"/>
              <a:t>, </a:t>
            </a:r>
            <a:r>
              <a:rPr lang="en-US" sz="2400" b="1" dirty="0" err="1"/>
              <a:t>telos</a:t>
            </a:r>
            <a:r>
              <a:rPr lang="en-US" sz="2400" b="1" dirty="0"/>
              <a:t>;</a:t>
            </a:r>
          </a:p>
          <a:p>
            <a:r>
              <a:rPr lang="en-US" sz="2400" b="1" dirty="0"/>
              <a:t>    </a:t>
            </a:r>
          </a:p>
          <a:p>
            <a:r>
              <a:rPr lang="en-US" sz="2400" b="1" dirty="0"/>
              <a:t>    </a:t>
            </a:r>
            <a:r>
              <a:rPr lang="en-US" sz="2400" b="1" dirty="0" err="1"/>
              <a:t>tq</a:t>
            </a:r>
            <a:r>
              <a:rPr lang="en-US" sz="2400" b="1" dirty="0"/>
              <a:t> = </a:t>
            </a:r>
            <a:r>
              <a:rPr lang="en-US" sz="2400" b="1" dirty="0" err="1"/>
              <a:t>fopen</a:t>
            </a:r>
            <a:r>
              <a:rPr lang="en-US" sz="2400" b="1" dirty="0"/>
              <a:t>("ArxiTelos.txt", "r");</a:t>
            </a:r>
          </a:p>
          <a:p>
            <a:r>
              <a:rPr lang="en-US" sz="2400" b="1" dirty="0"/>
              <a:t>    if (! </a:t>
            </a:r>
            <a:r>
              <a:rPr lang="en-US" sz="2400" b="1" dirty="0" err="1"/>
              <a:t>tq</a:t>
            </a:r>
            <a:r>
              <a:rPr lang="en-US" sz="2400" b="1" dirty="0"/>
              <a:t>)</a:t>
            </a:r>
          </a:p>
          <a:p>
            <a:r>
              <a:rPr lang="en-US" sz="2400" b="1" dirty="0"/>
              <a:t>        return;</a:t>
            </a:r>
          </a:p>
          <a:p>
            <a:r>
              <a:rPr lang="en-US" sz="2400" b="1" dirty="0"/>
              <a:t>    </a:t>
            </a:r>
            <a:r>
              <a:rPr lang="en-US" sz="2400" b="1" dirty="0" err="1"/>
              <a:t>fscanf</a:t>
            </a:r>
            <a:r>
              <a:rPr lang="en-US" sz="2400" b="1" dirty="0"/>
              <a:t>(</a:t>
            </a:r>
            <a:r>
              <a:rPr lang="en-US" sz="2400" b="1" dirty="0" err="1"/>
              <a:t>tq</a:t>
            </a:r>
            <a:r>
              <a:rPr lang="en-US" sz="2400" b="1" dirty="0"/>
              <a:t>, "%</a:t>
            </a:r>
            <a:r>
              <a:rPr lang="en-US" sz="2400" b="1" dirty="0" err="1"/>
              <a:t>d%d</a:t>
            </a:r>
            <a:r>
              <a:rPr lang="en-US" sz="2400" b="1" dirty="0"/>
              <a:t>", &amp;</a:t>
            </a:r>
            <a:r>
              <a:rPr lang="en-US" sz="2400" b="1" dirty="0" err="1"/>
              <a:t>arxi</a:t>
            </a:r>
            <a:r>
              <a:rPr lang="en-US" sz="2400" b="1" dirty="0"/>
              <a:t>, &amp;</a:t>
            </a:r>
            <a:r>
              <a:rPr lang="en-US" sz="2400" b="1" dirty="0" err="1"/>
              <a:t>telos</a:t>
            </a:r>
            <a:r>
              <a:rPr lang="en-US" sz="2400" b="1" dirty="0"/>
              <a:t>);</a:t>
            </a:r>
          </a:p>
          <a:p>
            <a:r>
              <a:rPr lang="en-US" sz="2400" b="1" dirty="0"/>
              <a:t>    </a:t>
            </a:r>
            <a:r>
              <a:rPr lang="en-US" sz="2400" b="1" dirty="0" err="1"/>
              <a:t>fclose</a:t>
            </a:r>
            <a:r>
              <a:rPr lang="en-US" sz="2400" b="1" dirty="0"/>
              <a:t>(</a:t>
            </a:r>
            <a:r>
              <a:rPr lang="en-US" sz="2400" b="1" dirty="0" err="1"/>
              <a:t>tq</a:t>
            </a:r>
            <a:r>
              <a:rPr lang="en-US" sz="2400" b="1" dirty="0"/>
              <a:t>);</a:t>
            </a:r>
          </a:p>
          <a:p>
            <a:r>
              <a:rPr lang="en-US" sz="2400" b="1" dirty="0"/>
              <a:t>    </a:t>
            </a:r>
            <a:r>
              <a:rPr lang="en-US" sz="2400" b="1" dirty="0" err="1"/>
              <a:t>telos</a:t>
            </a:r>
            <a:r>
              <a:rPr lang="en-US" sz="2400" b="1" dirty="0"/>
              <a:t> = -1;</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44624"/>
            <a:ext cx="8353500" cy="1260475"/>
          </a:xfrm>
        </p:spPr>
        <p:txBody>
          <a:bodyPr>
            <a:noAutofit/>
          </a:bodyPr>
          <a:lstStyle/>
          <a:p>
            <a:r>
              <a:rPr lang="el-GR" dirty="0"/>
              <a:t>Ουρά: υλοποίηση με αρχείο </a:t>
            </a:r>
            <a:r>
              <a:rPr lang="el-GR" dirty="0" smtClean="0"/>
              <a:t>(11 </a:t>
            </a:r>
            <a:r>
              <a:rPr lang="el-GR" dirty="0"/>
              <a:t>από </a:t>
            </a:r>
            <a:r>
              <a:rPr lang="el-GR" dirty="0" smtClean="0"/>
              <a:t>13)</a:t>
            </a:r>
            <a:endParaRPr lang="el-GR" dirty="0"/>
          </a:p>
        </p:txBody>
      </p:sp>
      <p:sp>
        <p:nvSpPr>
          <p:cNvPr id="8" name="Θέση περιεχομένου 2" descr=" if arxi != μείον 1 || arxi μικρότερη ή ίση του telos, άγκιστρο,&#10;        q = f open, Oura τελεία dat, rb,&#10;        temp = f open, temp τελεία dat, wb,&#10;        f seek, q, arxi * size of Oura, SEEK κάτω παύλα SET,&#10;        while ! f eo f, q, άγκιστρο,&#10;            f read, &amp; a, size of Oura, 1, q,&#10;            if  ! f eo f, q, άγκιστρο,&#10;                f write, &amp; a, size of Oura, 1, temp,&#10;                telos σύν σύν,&#10;            άγκιστρο,&#10;        άγκιστρο,&#10;    άγκιστρο.&#10;&#10;"/>
          <p:cNvSpPr>
            <a:spLocks noGrp="1"/>
          </p:cNvSpPr>
          <p:nvPr>
            <p:ph idx="1"/>
            <p:custDataLst>
              <p:tags r:id="rId2"/>
            </p:custDataLst>
          </p:nvPr>
        </p:nvSpPr>
        <p:spPr>
          <a:xfrm>
            <a:off x="467544" y="1161158"/>
            <a:ext cx="8280920" cy="5580210"/>
          </a:xfrm>
        </p:spPr>
        <p:txBody>
          <a:bodyPr>
            <a:noAutofit/>
          </a:bodyPr>
          <a:lstStyle/>
          <a:p>
            <a:pPr marL="0" indent="0">
              <a:buNone/>
            </a:pPr>
            <a:r>
              <a:rPr lang="en-US" sz="2000" dirty="0"/>
              <a:t> </a:t>
            </a:r>
            <a:r>
              <a:rPr lang="en-US" sz="2000" b="1" dirty="0"/>
              <a:t>if (</a:t>
            </a:r>
            <a:r>
              <a:rPr lang="en-US" sz="2000" b="1" dirty="0" err="1"/>
              <a:t>arxi</a:t>
            </a:r>
            <a:r>
              <a:rPr lang="en-US" sz="2000" b="1" dirty="0"/>
              <a:t> != -1 || </a:t>
            </a:r>
            <a:r>
              <a:rPr lang="en-US" sz="2000" b="1" dirty="0" err="1"/>
              <a:t>arxi</a:t>
            </a:r>
            <a:r>
              <a:rPr lang="en-US" sz="2000" b="1" dirty="0"/>
              <a:t> &lt;=</a:t>
            </a:r>
            <a:r>
              <a:rPr lang="en-US" sz="2000" b="1" dirty="0" err="1"/>
              <a:t>telos</a:t>
            </a:r>
            <a:r>
              <a:rPr lang="en-US" sz="2000" b="1" dirty="0"/>
              <a:t>) {</a:t>
            </a:r>
          </a:p>
          <a:p>
            <a:pPr marL="0" indent="0">
              <a:buNone/>
            </a:pPr>
            <a:r>
              <a:rPr lang="en-US" sz="2000" b="1" dirty="0">
                <a:solidFill>
                  <a:schemeClr val="accent4">
                    <a:lumMod val="75000"/>
                  </a:schemeClr>
                </a:solidFill>
              </a:rPr>
              <a:t>        q = </a:t>
            </a:r>
            <a:r>
              <a:rPr lang="en-US" sz="2000" b="1" dirty="0" err="1">
                <a:solidFill>
                  <a:schemeClr val="accent4">
                    <a:lumMod val="75000"/>
                  </a:schemeClr>
                </a:solidFill>
              </a:rPr>
              <a:t>fopen</a:t>
            </a:r>
            <a:r>
              <a:rPr lang="en-US" sz="2000" b="1" dirty="0">
                <a:solidFill>
                  <a:schemeClr val="accent4">
                    <a:lumMod val="75000"/>
                  </a:schemeClr>
                </a:solidFill>
              </a:rPr>
              <a:t>("Oura.dat", "</a:t>
            </a:r>
            <a:r>
              <a:rPr lang="en-US" sz="2000" b="1" dirty="0" err="1">
                <a:solidFill>
                  <a:schemeClr val="accent4">
                    <a:lumMod val="75000"/>
                  </a:schemeClr>
                </a:solidFill>
              </a:rPr>
              <a:t>rb</a:t>
            </a:r>
            <a:r>
              <a:rPr lang="en-US" sz="2000" b="1" dirty="0">
                <a:solidFill>
                  <a:schemeClr val="accent4">
                    <a:lumMod val="75000"/>
                  </a:schemeClr>
                </a:solidFill>
              </a:rPr>
              <a:t>");</a:t>
            </a:r>
          </a:p>
          <a:p>
            <a:pPr marL="0" indent="0">
              <a:buNone/>
            </a:pPr>
            <a:r>
              <a:rPr lang="en-US" sz="2000" b="1" dirty="0">
                <a:solidFill>
                  <a:schemeClr val="accent4">
                    <a:lumMod val="75000"/>
                  </a:schemeClr>
                </a:solidFill>
              </a:rPr>
              <a:t>        temp = </a:t>
            </a:r>
            <a:r>
              <a:rPr lang="en-US" sz="2000" b="1" dirty="0" err="1">
                <a:solidFill>
                  <a:schemeClr val="accent4">
                    <a:lumMod val="75000"/>
                  </a:schemeClr>
                </a:solidFill>
              </a:rPr>
              <a:t>fopen</a:t>
            </a:r>
            <a:r>
              <a:rPr lang="en-US" sz="2000" b="1" dirty="0">
                <a:solidFill>
                  <a:schemeClr val="accent4">
                    <a:lumMod val="75000"/>
                  </a:schemeClr>
                </a:solidFill>
              </a:rPr>
              <a:t>("temp.dat", "</a:t>
            </a:r>
            <a:r>
              <a:rPr lang="en-US" sz="2000" b="1" dirty="0" err="1">
                <a:solidFill>
                  <a:schemeClr val="accent4">
                    <a:lumMod val="75000"/>
                  </a:schemeClr>
                </a:solidFill>
              </a:rPr>
              <a:t>wb</a:t>
            </a:r>
            <a:r>
              <a:rPr lang="en-US" sz="2000" b="1" dirty="0">
                <a:solidFill>
                  <a:schemeClr val="accent4">
                    <a:lumMod val="75000"/>
                  </a:schemeClr>
                </a:solidFill>
              </a:rPr>
              <a:t>");</a:t>
            </a:r>
          </a:p>
          <a:p>
            <a:pPr marL="0" indent="0">
              <a:buNone/>
            </a:pPr>
            <a:r>
              <a:rPr lang="en-US" sz="2000" b="1" dirty="0"/>
              <a:t>       </a:t>
            </a:r>
            <a:r>
              <a:rPr lang="en-US" sz="2000" b="1" dirty="0">
                <a:solidFill>
                  <a:srgbClr val="000099"/>
                </a:solidFill>
              </a:rPr>
              <a:t> </a:t>
            </a:r>
            <a:r>
              <a:rPr lang="en-US" sz="2000" b="1" dirty="0" err="1">
                <a:solidFill>
                  <a:srgbClr val="000099"/>
                </a:solidFill>
              </a:rPr>
              <a:t>fseek</a:t>
            </a:r>
            <a:r>
              <a:rPr lang="en-US" sz="2000" b="1" dirty="0">
                <a:solidFill>
                  <a:srgbClr val="000099"/>
                </a:solidFill>
              </a:rPr>
              <a:t>(q, </a:t>
            </a:r>
            <a:r>
              <a:rPr lang="en-US" sz="2000" b="1" dirty="0" err="1">
                <a:solidFill>
                  <a:srgbClr val="000099"/>
                </a:solidFill>
              </a:rPr>
              <a:t>arxi</a:t>
            </a:r>
            <a:r>
              <a:rPr lang="en-US" sz="2000" b="1" dirty="0">
                <a:solidFill>
                  <a:srgbClr val="000099"/>
                </a:solidFill>
              </a:rPr>
              <a:t>*</a:t>
            </a:r>
            <a:r>
              <a:rPr lang="en-US" sz="2000" b="1" dirty="0" err="1">
                <a:solidFill>
                  <a:srgbClr val="000099"/>
                </a:solidFill>
              </a:rPr>
              <a:t>sizeof</a:t>
            </a:r>
            <a:r>
              <a:rPr lang="en-US" sz="2000" b="1" dirty="0">
                <a:solidFill>
                  <a:srgbClr val="000099"/>
                </a:solidFill>
              </a:rPr>
              <a:t>(</a:t>
            </a:r>
            <a:r>
              <a:rPr lang="en-US" sz="2000" b="1" dirty="0" err="1">
                <a:solidFill>
                  <a:srgbClr val="000099"/>
                </a:solidFill>
              </a:rPr>
              <a:t>Oura</a:t>
            </a:r>
            <a:r>
              <a:rPr lang="en-US" sz="2000" b="1" dirty="0">
                <a:solidFill>
                  <a:srgbClr val="000099"/>
                </a:solidFill>
              </a:rPr>
              <a:t>), SEEK_SET);</a:t>
            </a:r>
          </a:p>
          <a:p>
            <a:pPr marL="0" indent="0">
              <a:buNone/>
            </a:pPr>
            <a:r>
              <a:rPr lang="en-US" sz="2000" b="1" dirty="0">
                <a:solidFill>
                  <a:srgbClr val="000099"/>
                </a:solidFill>
              </a:rPr>
              <a:t>        while (! </a:t>
            </a:r>
            <a:r>
              <a:rPr lang="en-US" sz="2000" b="1" dirty="0" err="1">
                <a:solidFill>
                  <a:srgbClr val="000099"/>
                </a:solidFill>
              </a:rPr>
              <a:t>feof</a:t>
            </a:r>
            <a:r>
              <a:rPr lang="en-US" sz="2000" b="1" dirty="0">
                <a:solidFill>
                  <a:srgbClr val="000099"/>
                </a:solidFill>
              </a:rPr>
              <a:t>(q)) {</a:t>
            </a:r>
          </a:p>
          <a:p>
            <a:pPr marL="0" indent="0">
              <a:buNone/>
            </a:pPr>
            <a:r>
              <a:rPr lang="en-US" sz="2000" b="1" dirty="0">
                <a:solidFill>
                  <a:srgbClr val="000099"/>
                </a:solidFill>
              </a:rPr>
              <a:t>            </a:t>
            </a:r>
            <a:r>
              <a:rPr lang="en-US" sz="2000" b="1" dirty="0" err="1">
                <a:solidFill>
                  <a:srgbClr val="000099"/>
                </a:solidFill>
              </a:rPr>
              <a:t>fread</a:t>
            </a:r>
            <a:r>
              <a:rPr lang="en-US" sz="2000" b="1" dirty="0">
                <a:solidFill>
                  <a:srgbClr val="000099"/>
                </a:solidFill>
              </a:rPr>
              <a:t>(&amp;a, </a:t>
            </a:r>
            <a:r>
              <a:rPr lang="en-US" sz="2000" b="1" dirty="0" err="1">
                <a:solidFill>
                  <a:srgbClr val="000099"/>
                </a:solidFill>
              </a:rPr>
              <a:t>sizeof</a:t>
            </a:r>
            <a:r>
              <a:rPr lang="en-US" sz="2000" b="1" dirty="0">
                <a:solidFill>
                  <a:srgbClr val="000099"/>
                </a:solidFill>
              </a:rPr>
              <a:t>(</a:t>
            </a:r>
            <a:r>
              <a:rPr lang="en-US" sz="2000" b="1" dirty="0" err="1">
                <a:solidFill>
                  <a:srgbClr val="000099"/>
                </a:solidFill>
              </a:rPr>
              <a:t>Oura</a:t>
            </a:r>
            <a:r>
              <a:rPr lang="en-US" sz="2000" b="1" dirty="0">
                <a:solidFill>
                  <a:srgbClr val="000099"/>
                </a:solidFill>
              </a:rPr>
              <a:t>), 1, q);</a:t>
            </a:r>
          </a:p>
          <a:p>
            <a:pPr marL="0" indent="0">
              <a:buNone/>
            </a:pPr>
            <a:r>
              <a:rPr lang="en-US" sz="2000" b="1" dirty="0">
                <a:solidFill>
                  <a:srgbClr val="000099"/>
                </a:solidFill>
              </a:rPr>
              <a:t>            if ( ! </a:t>
            </a:r>
            <a:r>
              <a:rPr lang="en-US" sz="2000" b="1" dirty="0" err="1">
                <a:solidFill>
                  <a:srgbClr val="000099"/>
                </a:solidFill>
              </a:rPr>
              <a:t>feof</a:t>
            </a:r>
            <a:r>
              <a:rPr lang="en-US" sz="2000" b="1" dirty="0">
                <a:solidFill>
                  <a:srgbClr val="000099"/>
                </a:solidFill>
              </a:rPr>
              <a:t>(q) ) {</a:t>
            </a:r>
          </a:p>
          <a:p>
            <a:pPr marL="0" indent="0">
              <a:buNone/>
            </a:pPr>
            <a:r>
              <a:rPr lang="en-US" sz="2000" b="1" dirty="0">
                <a:solidFill>
                  <a:srgbClr val="000099"/>
                </a:solidFill>
              </a:rPr>
              <a:t>                </a:t>
            </a:r>
            <a:r>
              <a:rPr lang="en-US" sz="2000" b="1" dirty="0" err="1">
                <a:solidFill>
                  <a:srgbClr val="000099"/>
                </a:solidFill>
              </a:rPr>
              <a:t>fwrite</a:t>
            </a:r>
            <a:r>
              <a:rPr lang="en-US" sz="2000" b="1" dirty="0">
                <a:solidFill>
                  <a:srgbClr val="000099"/>
                </a:solidFill>
              </a:rPr>
              <a:t>(&amp;a, </a:t>
            </a:r>
            <a:r>
              <a:rPr lang="en-US" sz="2000" b="1" dirty="0" err="1">
                <a:solidFill>
                  <a:srgbClr val="000099"/>
                </a:solidFill>
              </a:rPr>
              <a:t>sizeof</a:t>
            </a:r>
            <a:r>
              <a:rPr lang="en-US" sz="2000" b="1" dirty="0">
                <a:solidFill>
                  <a:srgbClr val="000099"/>
                </a:solidFill>
              </a:rPr>
              <a:t>(</a:t>
            </a:r>
            <a:r>
              <a:rPr lang="en-US" sz="2000" b="1" dirty="0" err="1">
                <a:solidFill>
                  <a:srgbClr val="000099"/>
                </a:solidFill>
              </a:rPr>
              <a:t>Oura</a:t>
            </a:r>
            <a:r>
              <a:rPr lang="en-US" sz="2000" b="1" dirty="0">
                <a:solidFill>
                  <a:srgbClr val="000099"/>
                </a:solidFill>
              </a:rPr>
              <a:t>), 1, temp);</a:t>
            </a:r>
          </a:p>
          <a:p>
            <a:pPr marL="0" indent="0">
              <a:buNone/>
            </a:pPr>
            <a:r>
              <a:rPr lang="en-US" sz="2000" b="1" dirty="0">
                <a:solidFill>
                  <a:srgbClr val="000099"/>
                </a:solidFill>
              </a:rPr>
              <a:t>                </a:t>
            </a:r>
            <a:r>
              <a:rPr lang="en-US" sz="2000" b="1" dirty="0" err="1">
                <a:solidFill>
                  <a:srgbClr val="000099"/>
                </a:solidFill>
              </a:rPr>
              <a:t>telos</a:t>
            </a:r>
            <a:r>
              <a:rPr lang="en-US" sz="2000" b="1" dirty="0">
                <a:solidFill>
                  <a:srgbClr val="000099"/>
                </a:solidFill>
              </a:rPr>
              <a:t> ++;</a:t>
            </a:r>
          </a:p>
          <a:p>
            <a:pPr marL="0" indent="0">
              <a:buNone/>
            </a:pPr>
            <a:r>
              <a:rPr lang="en-US" sz="2000" b="1" dirty="0"/>
              <a:t>            }</a:t>
            </a:r>
          </a:p>
          <a:p>
            <a:pPr marL="0" indent="0">
              <a:buNone/>
            </a:pPr>
            <a:r>
              <a:rPr lang="en-US" sz="2000" b="1" dirty="0"/>
              <a:t>        }</a:t>
            </a:r>
          </a:p>
          <a:p>
            <a:pPr marL="0" indent="0">
              <a:buNone/>
            </a:pPr>
            <a:r>
              <a:rPr lang="en-US" sz="2000" b="1" dirty="0"/>
              <a:t>    }</a:t>
            </a:r>
            <a:endParaRPr lang="el-GR" sz="2000" b="1" dirty="0"/>
          </a:p>
          <a:p>
            <a:pPr marL="0" indent="0">
              <a:buNone/>
            </a:pPr>
            <a:endParaRPr lang="el-GR" sz="20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352928" cy="1260475"/>
          </a:xfrm>
        </p:spPr>
        <p:txBody>
          <a:bodyPr>
            <a:noAutofit/>
          </a:bodyPr>
          <a:lstStyle/>
          <a:p>
            <a:r>
              <a:rPr lang="el-GR" dirty="0"/>
              <a:t>Ουρά: υλοποίηση με αρχείο (</a:t>
            </a:r>
            <a:r>
              <a:rPr lang="el-GR" dirty="0" smtClean="0"/>
              <a:t>12 </a:t>
            </a:r>
            <a:r>
              <a:rPr lang="el-GR" dirty="0"/>
              <a:t>από 13)</a:t>
            </a:r>
          </a:p>
        </p:txBody>
      </p:sp>
      <p:sp>
        <p:nvSpPr>
          <p:cNvPr id="37" name="TextBox 36" descr="    f close, temp,&#10;    f close, q,&#10;    tq = f open, ArxiTelos τελεία txt, w,&#10;    arxi = 0,&#10;    f print f, tq, % 10 d % 10 d, arxi, telos,&#10;    f close, tq,&#10;    &#10;    system del Oura τελεία dat,&#10;    system ren temp τελεία dat Oura τελεία dat,&#10;άγκιστρο.&#10;"/>
          <p:cNvSpPr txBox="1"/>
          <p:nvPr/>
        </p:nvSpPr>
        <p:spPr>
          <a:xfrm>
            <a:off x="503808" y="1484784"/>
            <a:ext cx="8172648" cy="4401205"/>
          </a:xfrm>
          <a:prstGeom prst="rect">
            <a:avLst/>
          </a:prstGeom>
          <a:noFill/>
        </p:spPr>
        <p:txBody>
          <a:bodyPr wrap="square" rtlCol="0">
            <a:spAutoFit/>
          </a:bodyPr>
          <a:lstStyle/>
          <a:p>
            <a:r>
              <a:rPr lang="el-GR" sz="2800" dirty="0"/>
              <a:t> </a:t>
            </a:r>
            <a:r>
              <a:rPr lang="el-GR" sz="2800" dirty="0" smtClean="0"/>
              <a:t>   </a:t>
            </a:r>
            <a:r>
              <a:rPr lang="en-US" sz="2800" b="1" dirty="0" err="1" smtClean="0"/>
              <a:t>fclose</a:t>
            </a:r>
            <a:r>
              <a:rPr lang="en-US" sz="2800" b="1" dirty="0" smtClean="0"/>
              <a:t>(temp</a:t>
            </a:r>
            <a:r>
              <a:rPr lang="en-US" sz="2800" b="1" dirty="0"/>
              <a:t>);</a:t>
            </a:r>
          </a:p>
          <a:p>
            <a:r>
              <a:rPr lang="en-US" sz="2800" b="1" dirty="0"/>
              <a:t>    </a:t>
            </a:r>
            <a:r>
              <a:rPr lang="en-US" sz="2800" b="1" dirty="0" err="1"/>
              <a:t>fclose</a:t>
            </a:r>
            <a:r>
              <a:rPr lang="en-US" sz="2800" b="1" dirty="0"/>
              <a:t>(q);</a:t>
            </a:r>
          </a:p>
          <a:p>
            <a:r>
              <a:rPr lang="en-US" sz="2800" b="1" dirty="0"/>
              <a:t>    </a:t>
            </a:r>
            <a:r>
              <a:rPr lang="en-US" sz="2800" b="1" dirty="0" err="1">
                <a:solidFill>
                  <a:srgbClr val="000099"/>
                </a:solidFill>
              </a:rPr>
              <a:t>tq</a:t>
            </a:r>
            <a:r>
              <a:rPr lang="en-US" sz="2800" b="1" dirty="0">
                <a:solidFill>
                  <a:srgbClr val="000099"/>
                </a:solidFill>
              </a:rPr>
              <a:t> = </a:t>
            </a:r>
            <a:r>
              <a:rPr lang="en-US" sz="2800" b="1" dirty="0" err="1">
                <a:solidFill>
                  <a:srgbClr val="000099"/>
                </a:solidFill>
              </a:rPr>
              <a:t>fopen</a:t>
            </a:r>
            <a:r>
              <a:rPr lang="en-US" sz="2800" b="1" dirty="0">
                <a:solidFill>
                  <a:srgbClr val="000099"/>
                </a:solidFill>
              </a:rPr>
              <a:t>("ArxiTelos.txt", "w");</a:t>
            </a:r>
          </a:p>
          <a:p>
            <a:r>
              <a:rPr lang="en-US" sz="2800" b="1" dirty="0">
                <a:solidFill>
                  <a:srgbClr val="000099"/>
                </a:solidFill>
              </a:rPr>
              <a:t>    </a:t>
            </a:r>
            <a:r>
              <a:rPr lang="en-US" sz="2800" b="1" dirty="0" err="1">
                <a:solidFill>
                  <a:srgbClr val="000099"/>
                </a:solidFill>
              </a:rPr>
              <a:t>arxi</a:t>
            </a:r>
            <a:r>
              <a:rPr lang="en-US" sz="2800" b="1" dirty="0">
                <a:solidFill>
                  <a:srgbClr val="000099"/>
                </a:solidFill>
              </a:rPr>
              <a:t> = 0;</a:t>
            </a:r>
          </a:p>
          <a:p>
            <a:r>
              <a:rPr lang="en-US" sz="2800" b="1" dirty="0">
                <a:solidFill>
                  <a:srgbClr val="000099"/>
                </a:solidFill>
              </a:rPr>
              <a:t>    </a:t>
            </a:r>
            <a:r>
              <a:rPr lang="en-US" sz="2800" b="1" dirty="0" err="1">
                <a:solidFill>
                  <a:srgbClr val="000099"/>
                </a:solidFill>
              </a:rPr>
              <a:t>fprintf</a:t>
            </a:r>
            <a:r>
              <a:rPr lang="en-US" sz="2800" b="1" dirty="0">
                <a:solidFill>
                  <a:srgbClr val="000099"/>
                </a:solidFill>
              </a:rPr>
              <a:t>(</a:t>
            </a:r>
            <a:r>
              <a:rPr lang="en-US" sz="2800" b="1" dirty="0" err="1">
                <a:solidFill>
                  <a:srgbClr val="000099"/>
                </a:solidFill>
              </a:rPr>
              <a:t>tq</a:t>
            </a:r>
            <a:r>
              <a:rPr lang="en-US" sz="2800" b="1" dirty="0">
                <a:solidFill>
                  <a:srgbClr val="000099"/>
                </a:solidFill>
              </a:rPr>
              <a:t>, "%10d %10d", </a:t>
            </a:r>
            <a:r>
              <a:rPr lang="en-US" sz="2800" b="1" dirty="0" err="1">
                <a:solidFill>
                  <a:srgbClr val="000099"/>
                </a:solidFill>
              </a:rPr>
              <a:t>arxi</a:t>
            </a:r>
            <a:r>
              <a:rPr lang="en-US" sz="2800" b="1" dirty="0">
                <a:solidFill>
                  <a:srgbClr val="000099"/>
                </a:solidFill>
              </a:rPr>
              <a:t>, </a:t>
            </a:r>
            <a:r>
              <a:rPr lang="en-US" sz="2800" b="1" dirty="0" err="1">
                <a:solidFill>
                  <a:srgbClr val="000099"/>
                </a:solidFill>
              </a:rPr>
              <a:t>telos</a:t>
            </a:r>
            <a:r>
              <a:rPr lang="en-US" sz="2800" b="1" dirty="0">
                <a:solidFill>
                  <a:srgbClr val="000099"/>
                </a:solidFill>
              </a:rPr>
              <a:t>);</a:t>
            </a:r>
          </a:p>
          <a:p>
            <a:r>
              <a:rPr lang="en-US" sz="2800" b="1" dirty="0">
                <a:solidFill>
                  <a:srgbClr val="000099"/>
                </a:solidFill>
              </a:rPr>
              <a:t>    </a:t>
            </a:r>
            <a:r>
              <a:rPr lang="en-US" sz="2800" b="1" dirty="0" err="1">
                <a:solidFill>
                  <a:srgbClr val="000099"/>
                </a:solidFill>
              </a:rPr>
              <a:t>fclose</a:t>
            </a:r>
            <a:r>
              <a:rPr lang="en-US" sz="2800" b="1" dirty="0">
                <a:solidFill>
                  <a:srgbClr val="000099"/>
                </a:solidFill>
              </a:rPr>
              <a:t>(</a:t>
            </a:r>
            <a:r>
              <a:rPr lang="en-US" sz="2800" b="1" dirty="0" err="1">
                <a:solidFill>
                  <a:srgbClr val="000099"/>
                </a:solidFill>
              </a:rPr>
              <a:t>tq</a:t>
            </a:r>
            <a:r>
              <a:rPr lang="en-US" sz="2800" b="1" dirty="0">
                <a:solidFill>
                  <a:srgbClr val="000099"/>
                </a:solidFill>
              </a:rPr>
              <a:t>);</a:t>
            </a:r>
          </a:p>
          <a:p>
            <a:r>
              <a:rPr lang="en-US" sz="2800" b="1" dirty="0">
                <a:solidFill>
                  <a:srgbClr val="000099"/>
                </a:solidFill>
              </a:rPr>
              <a:t>  </a:t>
            </a:r>
            <a:r>
              <a:rPr lang="en-US" sz="2800" b="1" dirty="0"/>
              <a:t>  </a:t>
            </a:r>
          </a:p>
          <a:p>
            <a:r>
              <a:rPr lang="en-US" sz="2800" b="1" dirty="0"/>
              <a:t>   </a:t>
            </a:r>
            <a:r>
              <a:rPr lang="en-US" sz="2800" b="1" dirty="0">
                <a:solidFill>
                  <a:srgbClr val="C00000"/>
                </a:solidFill>
              </a:rPr>
              <a:t> </a:t>
            </a:r>
            <a:r>
              <a:rPr lang="en-US" sz="2800" b="1" dirty="0">
                <a:solidFill>
                  <a:schemeClr val="accent4">
                    <a:lumMod val="75000"/>
                  </a:schemeClr>
                </a:solidFill>
              </a:rPr>
              <a:t>system("del Oura.dat");</a:t>
            </a:r>
          </a:p>
          <a:p>
            <a:r>
              <a:rPr lang="en-US" sz="2800" b="1" dirty="0">
                <a:solidFill>
                  <a:schemeClr val="accent4">
                    <a:lumMod val="75000"/>
                  </a:schemeClr>
                </a:solidFill>
              </a:rPr>
              <a:t>    system("</a:t>
            </a:r>
            <a:r>
              <a:rPr lang="en-US" sz="2800" b="1" dirty="0" err="1">
                <a:solidFill>
                  <a:schemeClr val="accent4">
                    <a:lumMod val="75000"/>
                  </a:schemeClr>
                </a:solidFill>
              </a:rPr>
              <a:t>ren</a:t>
            </a:r>
            <a:r>
              <a:rPr lang="en-US" sz="2800" b="1" dirty="0">
                <a:solidFill>
                  <a:schemeClr val="accent4">
                    <a:lumMod val="75000"/>
                  </a:schemeClr>
                </a:solidFill>
              </a:rPr>
              <a:t> temp.dat Oura.dat");</a:t>
            </a:r>
          </a:p>
          <a:p>
            <a:r>
              <a:rPr lang="en-US" sz="2800" dirty="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Ουρά: υλοποίηση με αρχείο (</a:t>
            </a:r>
            <a:r>
              <a:rPr lang="el-GR" dirty="0" smtClean="0"/>
              <a:t>13 </a:t>
            </a:r>
            <a:r>
              <a:rPr lang="el-GR" dirty="0"/>
              <a:t>από 13)</a:t>
            </a:r>
          </a:p>
        </p:txBody>
      </p:sp>
      <p:sp>
        <p:nvSpPr>
          <p:cNvPr id="10" name="Θέση περιεχομένου 2"/>
          <p:cNvSpPr>
            <a:spLocks noGrp="1"/>
          </p:cNvSpPr>
          <p:nvPr>
            <p:ph idx="1"/>
          </p:nvPr>
        </p:nvSpPr>
        <p:spPr>
          <a:xfrm>
            <a:off x="467545" y="1700808"/>
            <a:ext cx="8280920" cy="3384376"/>
          </a:xfrm>
        </p:spPr>
        <p:txBody>
          <a:bodyPr>
            <a:noAutofit/>
          </a:bodyPr>
          <a:lstStyle/>
          <a:p>
            <a:pPr>
              <a:buFont typeface="Wingdings" panose="05000000000000000000" pitchFamily="2" charset="2"/>
              <a:buChar char="q"/>
            </a:pPr>
            <a:r>
              <a:rPr lang="el-GR" sz="2800" dirty="0"/>
              <a:t>Πλεονεκτήματα σε σχέση με την υλοποίηση με πίνακα</a:t>
            </a:r>
            <a:r>
              <a:rPr lang="el-GR" sz="2800" dirty="0" smtClean="0"/>
              <a:t>?</a:t>
            </a:r>
            <a:endParaRPr lang="el-GR" sz="2800" dirty="0"/>
          </a:p>
          <a:p>
            <a:pPr>
              <a:buFont typeface="Wingdings" panose="05000000000000000000" pitchFamily="2" charset="2"/>
              <a:buChar char="q"/>
            </a:pPr>
            <a:r>
              <a:rPr lang="el-GR" sz="2800" dirty="0"/>
              <a:t>Δεν έχει προκαθορισμένο τέλος!</a:t>
            </a:r>
          </a:p>
          <a:p>
            <a:pPr>
              <a:buFont typeface="Wingdings" panose="05000000000000000000" pitchFamily="2" charset="2"/>
              <a:buChar char="q"/>
            </a:pPr>
            <a:r>
              <a:rPr lang="el-GR" sz="2800" dirty="0"/>
              <a:t>Εάν τερματισθεί το πρόγραμμα δεν χάνεται καμία πληροφορία</a:t>
            </a:r>
            <a:r>
              <a:rPr lang="el-GR" sz="2800" dirty="0" smtClean="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370662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23528" y="8285"/>
            <a:ext cx="8424936" cy="1260475"/>
          </a:xfrm>
        </p:spPr>
        <p:txBody>
          <a:bodyPr>
            <a:noAutofit/>
          </a:bodyPr>
          <a:lstStyle/>
          <a:p>
            <a:r>
              <a:rPr lang="el-GR" dirty="0"/>
              <a:t>Ουρά: Εφαρμογές</a:t>
            </a:r>
          </a:p>
        </p:txBody>
      </p:sp>
      <p:sp>
        <p:nvSpPr>
          <p:cNvPr id="10" name="Θέση περιεχομένου 2"/>
          <p:cNvSpPr>
            <a:spLocks noGrp="1"/>
          </p:cNvSpPr>
          <p:nvPr>
            <p:ph idx="1"/>
          </p:nvPr>
        </p:nvSpPr>
        <p:spPr>
          <a:xfrm>
            <a:off x="467545" y="1700808"/>
            <a:ext cx="8280920" cy="3384376"/>
          </a:xfrm>
        </p:spPr>
        <p:txBody>
          <a:bodyPr>
            <a:noAutofit/>
          </a:bodyPr>
          <a:lstStyle/>
          <a:p>
            <a:pPr>
              <a:buFont typeface="Wingdings" panose="05000000000000000000" pitchFamily="2" charset="2"/>
              <a:buChar char="q"/>
            </a:pPr>
            <a:r>
              <a:rPr lang="el-GR" sz="2800" dirty="0"/>
              <a:t>Πληροφορική,</a:t>
            </a:r>
          </a:p>
          <a:p>
            <a:pPr>
              <a:buFont typeface="Wingdings" panose="05000000000000000000" pitchFamily="2" charset="2"/>
              <a:buChar char="q"/>
            </a:pPr>
            <a:r>
              <a:rPr lang="el-GR" sz="2800" dirty="0"/>
              <a:t>Μεταφορές,</a:t>
            </a:r>
          </a:p>
          <a:p>
            <a:pPr>
              <a:buFont typeface="Wingdings" panose="05000000000000000000" pitchFamily="2" charset="2"/>
              <a:buChar char="q"/>
            </a:pPr>
            <a:r>
              <a:rPr lang="el-GR" sz="2800" dirty="0"/>
              <a:t>Επιχειρησιακή Έρευνα,</a:t>
            </a:r>
          </a:p>
          <a:p>
            <a:pPr>
              <a:buFont typeface="Wingdings" panose="05000000000000000000" pitchFamily="2" charset="2"/>
              <a:buChar char="q"/>
            </a:pPr>
            <a:r>
              <a:rPr lang="el-GR" sz="2800" dirty="0"/>
              <a:t>…</a:t>
            </a:r>
          </a:p>
          <a:p>
            <a:pPr>
              <a:buFont typeface="Wingdings" panose="05000000000000000000" pitchFamily="2" charset="2"/>
              <a:buChar char="q"/>
            </a:pP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1872554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1814959"/>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518864" y="2049635"/>
            <a:ext cx="8229600" cy="3035549"/>
          </a:xfrm>
        </p:spPr>
        <p:txBody>
          <a:bodyPr>
            <a:normAutofit/>
          </a:bodyPr>
          <a:lstStyle/>
          <a:p>
            <a:pPr marL="0" indent="0">
              <a:buNone/>
            </a:pPr>
            <a:r>
              <a:rPr lang="el-GR" sz="2800" dirty="0"/>
              <a:t>Ο Αναγνώστης να μπορεί να: </a:t>
            </a:r>
          </a:p>
          <a:p>
            <a:pPr marL="114300" indent="-457200">
              <a:buFont typeface="Wingdings" panose="05000000000000000000" pitchFamily="2" charset="2"/>
              <a:buChar char="q"/>
            </a:pPr>
            <a:r>
              <a:rPr lang="el-GR" sz="2800" dirty="0"/>
              <a:t>Διαχειρίζεται πλήρως την δομή της </a:t>
            </a:r>
            <a:r>
              <a:rPr lang="el-GR" sz="2800" dirty="0" smtClean="0"/>
              <a:t>ουράς, </a:t>
            </a:r>
            <a:r>
              <a:rPr lang="el-GR" sz="2800" dirty="0"/>
              <a:t>δηλαδή δημιουργία, εισαγωγή και εξαγωγή στοιχείων.</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628800"/>
            <a:ext cx="8208912" cy="4525963"/>
          </a:xfrm>
        </p:spPr>
        <p:txBody>
          <a:bodyPr>
            <a:noAutofit/>
          </a:bodyPr>
          <a:lstStyle/>
          <a:p>
            <a:pPr marL="457200" lvl="1" indent="0">
              <a:buNone/>
            </a:pPr>
            <a:endParaRPr lang="el-GR" dirty="0" smtClean="0"/>
          </a:p>
          <a:p>
            <a:pPr>
              <a:buFont typeface="Wingdings" panose="05000000000000000000" pitchFamily="2" charset="2"/>
              <a:buChar char="q"/>
            </a:pPr>
            <a:r>
              <a:rPr lang="el-GR" dirty="0">
                <a:hlinkClick r:id="rId4" action="ppaction://hlinksldjump"/>
              </a:rPr>
              <a:t>Ουρά (</a:t>
            </a:r>
            <a:r>
              <a:rPr lang="en-US" dirty="0">
                <a:hlinkClick r:id="rId4" action="ppaction://hlinksldjump"/>
              </a:rPr>
              <a:t>Queue):</a:t>
            </a:r>
            <a:endParaRPr lang="el-GR" dirty="0"/>
          </a:p>
          <a:p>
            <a:pPr lvl="1">
              <a:buFont typeface="Wingdings" panose="05000000000000000000" pitchFamily="2" charset="2"/>
              <a:buChar char="§"/>
            </a:pPr>
            <a:r>
              <a:rPr lang="el-GR" dirty="0">
                <a:hlinkClick r:id="rId4" action="ppaction://hlinksldjump"/>
              </a:rPr>
              <a:t>Ανάλυση,</a:t>
            </a:r>
            <a:endParaRPr lang="el-GR" dirty="0"/>
          </a:p>
          <a:p>
            <a:pPr lvl="1">
              <a:buFont typeface="Wingdings" panose="05000000000000000000" pitchFamily="2" charset="2"/>
              <a:buChar char="§"/>
            </a:pPr>
            <a:r>
              <a:rPr lang="el-GR" dirty="0">
                <a:hlinkClick r:id="rId5" action="ppaction://hlinksldjump"/>
              </a:rPr>
              <a:t>Υλοποίηση,</a:t>
            </a:r>
            <a:endParaRPr lang="el-GR" dirty="0"/>
          </a:p>
          <a:p>
            <a:pPr lvl="1">
              <a:buFont typeface="Wingdings" panose="05000000000000000000" pitchFamily="2" charset="2"/>
              <a:buChar char="§"/>
            </a:pPr>
            <a:r>
              <a:rPr lang="el-GR" dirty="0">
                <a:hlinkClick r:id="rId6" action="ppaction://hlinksldjump"/>
              </a:rPr>
              <a:t>Εφαρμογές.</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Ουρά (</a:t>
            </a:r>
            <a:r>
              <a:rPr lang="en-US" dirty="0" smtClean="0"/>
              <a:t>Queue</a:t>
            </a:r>
            <a:r>
              <a:rPr lang="el-GR" dirty="0" smtClean="0"/>
              <a:t>)</a:t>
            </a:r>
            <a:endParaRPr lang="el-GR" dirty="0"/>
          </a:p>
        </p:txBody>
      </p:sp>
      <p:sp>
        <p:nvSpPr>
          <p:cNvPr id="7" name="Θέση περιεχομένου 2"/>
          <p:cNvSpPr txBox="1">
            <a:spLocks/>
          </p:cNvSpPr>
          <p:nvPr/>
        </p:nvSpPr>
        <p:spPr>
          <a:xfrm>
            <a:off x="467545" y="1268760"/>
            <a:ext cx="4032448" cy="47418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sz="3000" dirty="0" smtClean="0"/>
              <a:t>Γραμμική δομή δεδομένων η οποία λειτουργεί με τον μηχανισμό </a:t>
            </a:r>
            <a:r>
              <a:rPr lang="en-US" sz="3000" dirty="0" smtClean="0"/>
              <a:t>First In First Out (</a:t>
            </a:r>
            <a:r>
              <a:rPr lang="en-US" sz="3000" b="1" dirty="0" smtClean="0"/>
              <a:t>FIFO</a:t>
            </a:r>
            <a:r>
              <a:rPr lang="en-US" sz="3000" dirty="0" smtClean="0"/>
              <a:t>)</a:t>
            </a:r>
            <a:r>
              <a:rPr lang="el-GR" sz="3000" dirty="0" smtClean="0"/>
              <a:t> – ότι εισέρχεται πρώτο εξάγεται πρώτο (διαγραφή – εξυπηρέτηση).</a:t>
            </a:r>
          </a:p>
          <a:p>
            <a:pPr>
              <a:buFont typeface="Wingdings" panose="05000000000000000000" pitchFamily="2" charset="2"/>
              <a:buChar char="q"/>
            </a:pPr>
            <a:r>
              <a:rPr lang="el-GR" sz="3000" dirty="0" smtClean="0"/>
              <a:t>Δύο λειτουργίες:</a:t>
            </a:r>
          </a:p>
          <a:p>
            <a:pPr lvl="1">
              <a:buFont typeface="Wingdings" panose="05000000000000000000" pitchFamily="2" charset="2"/>
              <a:buChar char="§"/>
            </a:pPr>
            <a:r>
              <a:rPr lang="el-GR" sz="2600" dirty="0" smtClean="0"/>
              <a:t>Εισαγωγή στοιχείου,</a:t>
            </a:r>
          </a:p>
          <a:p>
            <a:pPr lvl="1">
              <a:buFont typeface="Wingdings" panose="05000000000000000000" pitchFamily="2" charset="2"/>
              <a:buChar char="§"/>
            </a:pPr>
            <a:r>
              <a:rPr lang="el-GR" sz="2600" dirty="0" smtClean="0"/>
              <a:t>Εξαγωγή (διαγραφή) στοιχείου.</a:t>
            </a:r>
            <a:endParaRPr lang="el-GR" sz="2600" dirty="0"/>
          </a:p>
        </p:txBody>
      </p:sp>
      <p:pic>
        <p:nvPicPr>
          <p:cNvPr id="11" name="Picture 2" descr="Αναπαράσταση Ουράς.&#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26904"/>
            <a:ext cx="38290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descr="."/>
          <p:cNvSpPr txBox="1"/>
          <p:nvPr/>
        </p:nvSpPr>
        <p:spPr>
          <a:xfrm>
            <a:off x="5148064" y="4951240"/>
            <a:ext cx="3518559" cy="646331"/>
          </a:xfrm>
          <a:prstGeom prst="rect">
            <a:avLst/>
          </a:prstGeom>
          <a:noFill/>
        </p:spPr>
        <p:txBody>
          <a:bodyPr wrap="square" rtlCol="0">
            <a:spAutoFit/>
          </a:bodyPr>
          <a:lstStyle/>
          <a:p>
            <a:pPr algn="ctr"/>
            <a:r>
              <a:rPr lang="el-GR" dirty="0" smtClean="0"/>
              <a:t>Αναπαράσταση Ουράς</a:t>
            </a:r>
            <a:endParaRPr lang="en-US" dirty="0" smtClean="0"/>
          </a:p>
          <a:p>
            <a:pPr algn="ctr"/>
            <a:r>
              <a:rPr lang="el-GR" dirty="0" smtClean="0"/>
              <a:t>Πηγή: </a:t>
            </a:r>
            <a:r>
              <a:rPr lang="en-US" dirty="0" smtClean="0"/>
              <a:t>Wikipedia</a:t>
            </a:r>
            <a:endParaRPr lang="el-GR"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016"/>
            <a:ext cx="7772400" cy="1628800"/>
          </a:xfrm>
        </p:spPr>
        <p:txBody>
          <a:bodyPr>
            <a:noAutofit/>
          </a:bodyPr>
          <a:lstStyle/>
          <a:p>
            <a:r>
              <a:rPr lang="el-GR" dirty="0"/>
              <a:t>Λ</a:t>
            </a:r>
            <a:r>
              <a:rPr lang="el-GR" dirty="0" smtClean="0"/>
              <a:t>ίγη ιστορία</a:t>
            </a:r>
            <a:endParaRPr lang="el-GR" dirty="0"/>
          </a:p>
        </p:txBody>
      </p:sp>
      <p:sp>
        <p:nvSpPr>
          <p:cNvPr id="81" name="Θέση περιεχομένου 2"/>
          <p:cNvSpPr txBox="1">
            <a:spLocks/>
          </p:cNvSpPr>
          <p:nvPr/>
        </p:nvSpPr>
        <p:spPr>
          <a:xfrm>
            <a:off x="467545" y="1495449"/>
            <a:ext cx="8219256" cy="4741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itchFamily="2" charset="2"/>
              <a:buChar char="q"/>
            </a:pPr>
            <a:r>
              <a:rPr lang="el-GR" sz="2800" dirty="0" smtClean="0"/>
              <a:t>1946: Η δομή εμφανίστηκε για πρώτη φορά από τον </a:t>
            </a:r>
            <a:r>
              <a:rPr lang="en-US" sz="2800" dirty="0" smtClean="0"/>
              <a:t>Alan M. Turing </a:t>
            </a:r>
            <a:r>
              <a:rPr lang="el-GR" sz="2800" dirty="0" smtClean="0"/>
              <a:t>για να αναπαραστήσει την κλήση συναρτήσεων,</a:t>
            </a:r>
          </a:p>
          <a:p>
            <a:pPr marL="457200" indent="-457200" algn="l">
              <a:buFont typeface="Wingdings" pitchFamily="2" charset="2"/>
              <a:buChar char="q"/>
            </a:pPr>
            <a:r>
              <a:rPr lang="el-GR" sz="2800" dirty="0" smtClean="0"/>
              <a:t>1957: Οι Γερμανοί </a:t>
            </a:r>
            <a:r>
              <a:rPr lang="en-US" sz="2800" dirty="0" smtClean="0"/>
              <a:t>Klaus </a:t>
            </a:r>
            <a:r>
              <a:rPr lang="en-US" sz="2800" dirty="0" err="1" smtClean="0"/>
              <a:t>Samelson</a:t>
            </a:r>
            <a:r>
              <a:rPr lang="en-US" sz="2800" dirty="0" smtClean="0"/>
              <a:t> </a:t>
            </a:r>
            <a:r>
              <a:rPr lang="el-GR" sz="2800" dirty="0" smtClean="0"/>
              <a:t>και </a:t>
            </a:r>
            <a:r>
              <a:rPr lang="en-US" sz="2800" dirty="0" smtClean="0"/>
              <a:t>Friedrich L. Bauer </a:t>
            </a:r>
            <a:r>
              <a:rPr lang="el-GR" sz="2800" dirty="0" smtClean="0"/>
              <a:t>πατενταρίσανε την ιδέα ενώ τον ίδιο χρόνο αναπτύχθηκε και από τον Αυστραλιανό </a:t>
            </a:r>
            <a:r>
              <a:rPr lang="en-US" sz="2800" dirty="0" smtClean="0"/>
              <a:t>Charles Leonard Hamblin</a:t>
            </a:r>
            <a:r>
              <a:rPr lang="el-GR" sz="2800" dirty="0" smtClean="0"/>
              <a:t>.</a:t>
            </a: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46831"/>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Λειτουργίες: Εισόδου</a:t>
            </a:r>
            <a:r>
              <a:rPr lang="en-US" dirty="0"/>
              <a:t> / </a:t>
            </a:r>
            <a:r>
              <a:rPr lang="el-GR" dirty="0"/>
              <a:t>Εξόδου</a:t>
            </a:r>
            <a:endParaRPr lang="en-US"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
        <p:nvSpPr>
          <p:cNvPr id="38" name="TextBox 37"/>
          <p:cNvSpPr txBox="1"/>
          <p:nvPr/>
        </p:nvSpPr>
        <p:spPr>
          <a:xfrm>
            <a:off x="746943" y="1571152"/>
            <a:ext cx="1691489" cy="349968"/>
          </a:xfrm>
          <a:prstGeom prst="rect">
            <a:avLst/>
          </a:prstGeom>
          <a:noFill/>
        </p:spPr>
        <p:txBody>
          <a:bodyPr wrap="none" rtlCol="0">
            <a:spAutoFit/>
          </a:bodyPr>
          <a:lstStyle/>
          <a:p>
            <a:r>
              <a:rPr lang="el-GR" dirty="0" smtClean="0"/>
              <a:t>Εισαγωγή &lt;Α&gt;</a:t>
            </a:r>
            <a:endParaRPr lang="el-GR" dirty="0"/>
          </a:p>
        </p:txBody>
      </p:sp>
      <p:sp>
        <p:nvSpPr>
          <p:cNvPr id="39" name="TextBox 38"/>
          <p:cNvSpPr txBox="1"/>
          <p:nvPr/>
        </p:nvSpPr>
        <p:spPr>
          <a:xfrm>
            <a:off x="3411239" y="1571152"/>
            <a:ext cx="338554" cy="349968"/>
          </a:xfrm>
          <a:prstGeom prst="rect">
            <a:avLst/>
          </a:prstGeom>
          <a:noFill/>
          <a:ln>
            <a:solidFill>
              <a:srgbClr val="C00000"/>
            </a:solidFill>
          </a:ln>
        </p:spPr>
        <p:txBody>
          <a:bodyPr wrap="none" rtlCol="0">
            <a:spAutoFit/>
          </a:bodyPr>
          <a:lstStyle/>
          <a:p>
            <a:r>
              <a:rPr lang="el-GR" dirty="0" smtClean="0"/>
              <a:t>Α</a:t>
            </a:r>
            <a:endParaRPr lang="el-GR" dirty="0"/>
          </a:p>
        </p:txBody>
      </p:sp>
      <p:cxnSp>
        <p:nvCxnSpPr>
          <p:cNvPr id="40" name="Ευθύγραμμο βέλος σύνδεσης 39" descr="[DECORATIVE]"/>
          <p:cNvCxnSpPr>
            <a:stCxn id="38" idx="3"/>
            <a:endCxn id="39" idx="1"/>
          </p:cNvCxnSpPr>
          <p:nvPr/>
        </p:nvCxnSpPr>
        <p:spPr bwMode="auto">
          <a:xfrm>
            <a:off x="2438432" y="1746136"/>
            <a:ext cx="972807" cy="0"/>
          </a:xfrm>
          <a:prstGeom prst="straightConnector1">
            <a:avLst/>
          </a:prstGeom>
          <a:solidFill>
            <a:srgbClr val="00B8FF"/>
          </a:solidFill>
          <a:ln w="19050" cap="flat" cmpd="sng" algn="ctr">
            <a:solidFill>
              <a:srgbClr val="C00000"/>
            </a:solidFill>
            <a:prstDash val="solid"/>
            <a:round/>
            <a:headEnd type="none" w="med" len="med"/>
            <a:tailEnd type="arrow"/>
          </a:ln>
          <a:effectLst/>
        </p:spPr>
      </p:cxnSp>
      <p:sp>
        <p:nvSpPr>
          <p:cNvPr id="41" name="TextBox 40"/>
          <p:cNvSpPr txBox="1"/>
          <p:nvPr/>
        </p:nvSpPr>
        <p:spPr>
          <a:xfrm>
            <a:off x="742519" y="2184934"/>
            <a:ext cx="1691489" cy="349968"/>
          </a:xfrm>
          <a:prstGeom prst="rect">
            <a:avLst/>
          </a:prstGeom>
          <a:noFill/>
        </p:spPr>
        <p:txBody>
          <a:bodyPr wrap="none" rtlCol="0">
            <a:spAutoFit/>
          </a:bodyPr>
          <a:lstStyle/>
          <a:p>
            <a:r>
              <a:rPr lang="el-GR" dirty="0" smtClean="0"/>
              <a:t>Εισαγωγή &lt;Β&gt;</a:t>
            </a:r>
            <a:endParaRPr lang="el-GR" dirty="0"/>
          </a:p>
        </p:txBody>
      </p:sp>
      <p:sp>
        <p:nvSpPr>
          <p:cNvPr id="42" name="TextBox 41"/>
          <p:cNvSpPr txBox="1"/>
          <p:nvPr/>
        </p:nvSpPr>
        <p:spPr>
          <a:xfrm>
            <a:off x="3406815" y="2184934"/>
            <a:ext cx="338554" cy="349968"/>
          </a:xfrm>
          <a:prstGeom prst="rect">
            <a:avLst/>
          </a:prstGeom>
          <a:noFill/>
          <a:ln>
            <a:solidFill>
              <a:srgbClr val="C00000"/>
            </a:solidFill>
          </a:ln>
        </p:spPr>
        <p:txBody>
          <a:bodyPr wrap="none" rtlCol="0">
            <a:spAutoFit/>
          </a:bodyPr>
          <a:lstStyle/>
          <a:p>
            <a:r>
              <a:rPr lang="el-GR" dirty="0"/>
              <a:t>Β</a:t>
            </a:r>
          </a:p>
        </p:txBody>
      </p:sp>
      <p:cxnSp>
        <p:nvCxnSpPr>
          <p:cNvPr id="43" name="Ευθύγραμμο βέλος σύνδεσης 42" descr="[DECORATIVE]"/>
          <p:cNvCxnSpPr/>
          <p:nvPr/>
        </p:nvCxnSpPr>
        <p:spPr bwMode="auto">
          <a:xfrm>
            <a:off x="2434008" y="2717505"/>
            <a:ext cx="972807"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44" name="TextBox 43"/>
          <p:cNvSpPr txBox="1"/>
          <p:nvPr/>
        </p:nvSpPr>
        <p:spPr>
          <a:xfrm>
            <a:off x="3413276" y="2542521"/>
            <a:ext cx="338554" cy="349968"/>
          </a:xfrm>
          <a:prstGeom prst="rect">
            <a:avLst/>
          </a:prstGeom>
          <a:noFill/>
          <a:ln>
            <a:solidFill>
              <a:schemeClr val="tx1"/>
            </a:solidFill>
          </a:ln>
        </p:spPr>
        <p:txBody>
          <a:bodyPr wrap="none" rtlCol="0">
            <a:spAutoFit/>
          </a:bodyPr>
          <a:lstStyle/>
          <a:p>
            <a:r>
              <a:rPr lang="el-GR" dirty="0" smtClean="0"/>
              <a:t>Α</a:t>
            </a:r>
            <a:endParaRPr lang="el-GR" dirty="0"/>
          </a:p>
        </p:txBody>
      </p:sp>
      <p:sp>
        <p:nvSpPr>
          <p:cNvPr id="45" name="TextBox 44"/>
          <p:cNvSpPr txBox="1"/>
          <p:nvPr/>
        </p:nvSpPr>
        <p:spPr>
          <a:xfrm>
            <a:off x="748980" y="3268376"/>
            <a:ext cx="1664238" cy="349968"/>
          </a:xfrm>
          <a:prstGeom prst="rect">
            <a:avLst/>
          </a:prstGeom>
          <a:noFill/>
        </p:spPr>
        <p:txBody>
          <a:bodyPr wrap="none" rtlCol="0">
            <a:spAutoFit/>
          </a:bodyPr>
          <a:lstStyle/>
          <a:p>
            <a:r>
              <a:rPr lang="el-GR" dirty="0" smtClean="0"/>
              <a:t>Εισαγωγή &lt;Γ&gt;</a:t>
            </a:r>
            <a:endParaRPr lang="el-GR" dirty="0"/>
          </a:p>
        </p:txBody>
      </p:sp>
      <p:sp>
        <p:nvSpPr>
          <p:cNvPr id="46" name="TextBox 45"/>
          <p:cNvSpPr txBox="1"/>
          <p:nvPr/>
        </p:nvSpPr>
        <p:spPr>
          <a:xfrm>
            <a:off x="3413275" y="3268376"/>
            <a:ext cx="345015" cy="349968"/>
          </a:xfrm>
          <a:prstGeom prst="rect">
            <a:avLst/>
          </a:prstGeom>
          <a:noFill/>
          <a:ln>
            <a:solidFill>
              <a:srgbClr val="C00000"/>
            </a:solidFill>
          </a:ln>
        </p:spPr>
        <p:txBody>
          <a:bodyPr wrap="square" rtlCol="0">
            <a:spAutoFit/>
          </a:bodyPr>
          <a:lstStyle/>
          <a:p>
            <a:r>
              <a:rPr lang="el-GR" dirty="0"/>
              <a:t>Γ</a:t>
            </a:r>
          </a:p>
        </p:txBody>
      </p:sp>
      <p:cxnSp>
        <p:nvCxnSpPr>
          <p:cNvPr id="47" name="Ευθύγραμμο βέλος σύνδεσης 46" descr="[DECORATIVE]"/>
          <p:cNvCxnSpPr/>
          <p:nvPr/>
        </p:nvCxnSpPr>
        <p:spPr bwMode="auto">
          <a:xfrm>
            <a:off x="2424806" y="4128331"/>
            <a:ext cx="1000057"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48" name="TextBox 47"/>
          <p:cNvSpPr txBox="1"/>
          <p:nvPr/>
        </p:nvSpPr>
        <p:spPr>
          <a:xfrm>
            <a:off x="3419737" y="3625963"/>
            <a:ext cx="338554" cy="349968"/>
          </a:xfrm>
          <a:prstGeom prst="rect">
            <a:avLst/>
          </a:prstGeom>
          <a:noFill/>
          <a:ln>
            <a:solidFill>
              <a:schemeClr val="tx1"/>
            </a:solidFill>
          </a:ln>
        </p:spPr>
        <p:txBody>
          <a:bodyPr wrap="none" rtlCol="0">
            <a:spAutoFit/>
          </a:bodyPr>
          <a:lstStyle/>
          <a:p>
            <a:r>
              <a:rPr lang="el-GR" dirty="0"/>
              <a:t>Β</a:t>
            </a:r>
          </a:p>
        </p:txBody>
      </p:sp>
      <p:sp>
        <p:nvSpPr>
          <p:cNvPr id="49" name="TextBox 48"/>
          <p:cNvSpPr txBox="1"/>
          <p:nvPr/>
        </p:nvSpPr>
        <p:spPr>
          <a:xfrm>
            <a:off x="3419737" y="3975931"/>
            <a:ext cx="338554" cy="349968"/>
          </a:xfrm>
          <a:prstGeom prst="rect">
            <a:avLst/>
          </a:prstGeom>
          <a:noFill/>
          <a:ln>
            <a:solidFill>
              <a:schemeClr val="tx1"/>
            </a:solidFill>
          </a:ln>
        </p:spPr>
        <p:txBody>
          <a:bodyPr wrap="none" rtlCol="0">
            <a:spAutoFit/>
          </a:bodyPr>
          <a:lstStyle/>
          <a:p>
            <a:r>
              <a:rPr lang="el-GR" dirty="0" smtClean="0"/>
              <a:t>Α</a:t>
            </a:r>
            <a:endParaRPr lang="el-GR" dirty="0"/>
          </a:p>
        </p:txBody>
      </p:sp>
      <p:sp>
        <p:nvSpPr>
          <p:cNvPr id="50" name="TextBox 49"/>
          <p:cNvSpPr txBox="1"/>
          <p:nvPr/>
        </p:nvSpPr>
        <p:spPr>
          <a:xfrm>
            <a:off x="5211439" y="1746136"/>
            <a:ext cx="1106585" cy="349968"/>
          </a:xfrm>
          <a:prstGeom prst="rect">
            <a:avLst/>
          </a:prstGeom>
          <a:noFill/>
        </p:spPr>
        <p:txBody>
          <a:bodyPr wrap="none" rtlCol="0">
            <a:spAutoFit/>
          </a:bodyPr>
          <a:lstStyle/>
          <a:p>
            <a:r>
              <a:rPr lang="el-GR" dirty="0" smtClean="0"/>
              <a:t>Εξαγωγή</a:t>
            </a:r>
            <a:endParaRPr lang="el-GR" dirty="0"/>
          </a:p>
        </p:txBody>
      </p:sp>
      <p:sp>
        <p:nvSpPr>
          <p:cNvPr id="51" name="TextBox 50"/>
          <p:cNvSpPr txBox="1"/>
          <p:nvPr/>
        </p:nvSpPr>
        <p:spPr>
          <a:xfrm>
            <a:off x="7875735" y="1746136"/>
            <a:ext cx="338554" cy="349968"/>
          </a:xfrm>
          <a:prstGeom prst="rect">
            <a:avLst/>
          </a:prstGeom>
          <a:noFill/>
          <a:ln>
            <a:solidFill>
              <a:srgbClr val="C00000"/>
            </a:solidFill>
          </a:ln>
        </p:spPr>
        <p:txBody>
          <a:bodyPr wrap="none" rtlCol="0">
            <a:spAutoFit/>
          </a:bodyPr>
          <a:lstStyle/>
          <a:p>
            <a:r>
              <a:rPr lang="el-GR" dirty="0"/>
              <a:t>Β</a:t>
            </a:r>
          </a:p>
        </p:txBody>
      </p:sp>
      <p:cxnSp>
        <p:nvCxnSpPr>
          <p:cNvPr id="52" name="Ευθύγραμμο βέλος σύνδεσης 51" descr="[DECORATIVE]"/>
          <p:cNvCxnSpPr>
            <a:stCxn id="50" idx="3"/>
            <a:endCxn id="51" idx="1"/>
          </p:cNvCxnSpPr>
          <p:nvPr/>
        </p:nvCxnSpPr>
        <p:spPr bwMode="auto">
          <a:xfrm>
            <a:off x="6318024" y="1921120"/>
            <a:ext cx="1557711"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53" name="TextBox 52"/>
          <p:cNvSpPr txBox="1"/>
          <p:nvPr/>
        </p:nvSpPr>
        <p:spPr>
          <a:xfrm>
            <a:off x="7889862" y="2277945"/>
            <a:ext cx="338554" cy="349968"/>
          </a:xfrm>
          <a:prstGeom prst="rect">
            <a:avLst/>
          </a:prstGeom>
          <a:noFill/>
          <a:ln>
            <a:solidFill>
              <a:schemeClr val="tx1"/>
            </a:solidFill>
          </a:ln>
        </p:spPr>
        <p:txBody>
          <a:bodyPr wrap="none" rtlCol="0">
            <a:spAutoFit/>
          </a:bodyPr>
          <a:lstStyle/>
          <a:p>
            <a:r>
              <a:rPr lang="el-GR" dirty="0" smtClean="0"/>
              <a:t>Α</a:t>
            </a:r>
            <a:endParaRPr lang="el-GR" dirty="0"/>
          </a:p>
        </p:txBody>
      </p:sp>
      <p:sp>
        <p:nvSpPr>
          <p:cNvPr id="54" name="TextBox 53"/>
          <p:cNvSpPr txBox="1"/>
          <p:nvPr/>
        </p:nvSpPr>
        <p:spPr>
          <a:xfrm>
            <a:off x="7869274" y="1396168"/>
            <a:ext cx="345015" cy="349968"/>
          </a:xfrm>
          <a:prstGeom prst="rect">
            <a:avLst/>
          </a:prstGeom>
          <a:noFill/>
          <a:ln>
            <a:solidFill>
              <a:srgbClr val="C00000"/>
            </a:solidFill>
          </a:ln>
        </p:spPr>
        <p:txBody>
          <a:bodyPr wrap="square" rtlCol="0">
            <a:spAutoFit/>
          </a:bodyPr>
          <a:lstStyle/>
          <a:p>
            <a:r>
              <a:rPr lang="el-GR" dirty="0"/>
              <a:t>Γ</a:t>
            </a:r>
          </a:p>
        </p:txBody>
      </p:sp>
      <p:sp>
        <p:nvSpPr>
          <p:cNvPr id="55" name="TextBox 54"/>
          <p:cNvSpPr txBox="1"/>
          <p:nvPr/>
        </p:nvSpPr>
        <p:spPr>
          <a:xfrm>
            <a:off x="5235097" y="3245792"/>
            <a:ext cx="1691489" cy="349968"/>
          </a:xfrm>
          <a:prstGeom prst="rect">
            <a:avLst/>
          </a:prstGeom>
          <a:noFill/>
        </p:spPr>
        <p:txBody>
          <a:bodyPr wrap="none" rtlCol="0">
            <a:spAutoFit/>
          </a:bodyPr>
          <a:lstStyle/>
          <a:p>
            <a:r>
              <a:rPr lang="el-GR" dirty="0" smtClean="0"/>
              <a:t>Εισαγωγή &lt;Δ&gt;</a:t>
            </a:r>
            <a:endParaRPr lang="el-GR" dirty="0"/>
          </a:p>
        </p:txBody>
      </p:sp>
      <p:sp>
        <p:nvSpPr>
          <p:cNvPr id="56" name="TextBox 55"/>
          <p:cNvSpPr txBox="1"/>
          <p:nvPr/>
        </p:nvSpPr>
        <p:spPr>
          <a:xfrm>
            <a:off x="7899392" y="3245792"/>
            <a:ext cx="345015" cy="349968"/>
          </a:xfrm>
          <a:prstGeom prst="rect">
            <a:avLst/>
          </a:prstGeom>
          <a:noFill/>
          <a:ln>
            <a:solidFill>
              <a:srgbClr val="C00000"/>
            </a:solidFill>
          </a:ln>
        </p:spPr>
        <p:txBody>
          <a:bodyPr wrap="square" rtlCol="0">
            <a:spAutoFit/>
          </a:bodyPr>
          <a:lstStyle/>
          <a:p>
            <a:r>
              <a:rPr lang="el-GR" dirty="0" smtClean="0"/>
              <a:t>Δ</a:t>
            </a:r>
            <a:endParaRPr lang="el-GR" dirty="0"/>
          </a:p>
        </p:txBody>
      </p:sp>
      <p:cxnSp>
        <p:nvCxnSpPr>
          <p:cNvPr id="57" name="Ευθύγραμμο βέλος σύνδεσης 56" descr="[DECORATIVE]"/>
          <p:cNvCxnSpPr/>
          <p:nvPr/>
        </p:nvCxnSpPr>
        <p:spPr bwMode="auto">
          <a:xfrm>
            <a:off x="6902929" y="4128331"/>
            <a:ext cx="972806"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58" name="TextBox 57"/>
          <p:cNvSpPr txBox="1"/>
          <p:nvPr/>
        </p:nvSpPr>
        <p:spPr>
          <a:xfrm>
            <a:off x="7905854" y="3603379"/>
            <a:ext cx="311304" cy="349968"/>
          </a:xfrm>
          <a:prstGeom prst="rect">
            <a:avLst/>
          </a:prstGeom>
          <a:noFill/>
          <a:ln>
            <a:solidFill>
              <a:schemeClr val="tx1"/>
            </a:solidFill>
          </a:ln>
        </p:spPr>
        <p:txBody>
          <a:bodyPr wrap="none" rtlCol="0">
            <a:spAutoFit/>
          </a:bodyPr>
          <a:lstStyle/>
          <a:p>
            <a:r>
              <a:rPr lang="el-GR" dirty="0"/>
              <a:t>Γ</a:t>
            </a:r>
          </a:p>
        </p:txBody>
      </p:sp>
      <p:sp>
        <p:nvSpPr>
          <p:cNvPr id="59" name="TextBox 58"/>
          <p:cNvSpPr txBox="1"/>
          <p:nvPr/>
        </p:nvSpPr>
        <p:spPr>
          <a:xfrm>
            <a:off x="7905854" y="3953347"/>
            <a:ext cx="338554" cy="349968"/>
          </a:xfrm>
          <a:prstGeom prst="rect">
            <a:avLst/>
          </a:prstGeom>
          <a:noFill/>
          <a:ln>
            <a:solidFill>
              <a:schemeClr val="tx1"/>
            </a:solidFill>
          </a:ln>
        </p:spPr>
        <p:txBody>
          <a:bodyPr wrap="none" rtlCol="0">
            <a:spAutoFit/>
          </a:bodyPr>
          <a:lstStyle/>
          <a:p>
            <a:r>
              <a:rPr lang="el-GR" dirty="0"/>
              <a:t>Β</a:t>
            </a:r>
          </a:p>
        </p:txBody>
      </p:sp>
      <p:sp>
        <p:nvSpPr>
          <p:cNvPr id="60" name="TextBox 59"/>
          <p:cNvSpPr txBox="1"/>
          <p:nvPr/>
        </p:nvSpPr>
        <p:spPr>
          <a:xfrm>
            <a:off x="5218892" y="5138749"/>
            <a:ext cx="1106585" cy="349968"/>
          </a:xfrm>
          <a:prstGeom prst="rect">
            <a:avLst/>
          </a:prstGeom>
          <a:noFill/>
        </p:spPr>
        <p:txBody>
          <a:bodyPr wrap="none" rtlCol="0">
            <a:spAutoFit/>
          </a:bodyPr>
          <a:lstStyle/>
          <a:p>
            <a:r>
              <a:rPr lang="el-GR" dirty="0" smtClean="0"/>
              <a:t>Εξαγωγή</a:t>
            </a:r>
            <a:endParaRPr lang="el-GR" dirty="0"/>
          </a:p>
        </p:txBody>
      </p:sp>
      <p:sp>
        <p:nvSpPr>
          <p:cNvPr id="61" name="TextBox 60"/>
          <p:cNvSpPr txBox="1"/>
          <p:nvPr/>
        </p:nvSpPr>
        <p:spPr>
          <a:xfrm>
            <a:off x="7883188" y="5138749"/>
            <a:ext cx="311304" cy="349968"/>
          </a:xfrm>
          <a:prstGeom prst="rect">
            <a:avLst/>
          </a:prstGeom>
          <a:noFill/>
          <a:ln>
            <a:solidFill>
              <a:srgbClr val="C00000"/>
            </a:solidFill>
          </a:ln>
        </p:spPr>
        <p:txBody>
          <a:bodyPr wrap="none" rtlCol="0">
            <a:spAutoFit/>
          </a:bodyPr>
          <a:lstStyle/>
          <a:p>
            <a:r>
              <a:rPr lang="el-GR" dirty="0"/>
              <a:t>Γ</a:t>
            </a:r>
          </a:p>
        </p:txBody>
      </p:sp>
      <p:cxnSp>
        <p:nvCxnSpPr>
          <p:cNvPr id="62" name="Ευθύγραμμο βέλος σύνδεσης 61" descr="[DECORATIVE]"/>
          <p:cNvCxnSpPr>
            <a:stCxn id="60" idx="3"/>
            <a:endCxn id="61" idx="1"/>
          </p:cNvCxnSpPr>
          <p:nvPr/>
        </p:nvCxnSpPr>
        <p:spPr bwMode="auto">
          <a:xfrm>
            <a:off x="6325477" y="5313733"/>
            <a:ext cx="1557711"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63" name="TextBox 62"/>
          <p:cNvSpPr txBox="1"/>
          <p:nvPr/>
        </p:nvSpPr>
        <p:spPr>
          <a:xfrm>
            <a:off x="7889649" y="5671320"/>
            <a:ext cx="338554" cy="349968"/>
          </a:xfrm>
          <a:prstGeom prst="rect">
            <a:avLst/>
          </a:prstGeom>
          <a:noFill/>
          <a:ln>
            <a:solidFill>
              <a:schemeClr val="tx1"/>
            </a:solidFill>
          </a:ln>
        </p:spPr>
        <p:txBody>
          <a:bodyPr wrap="none" rtlCol="0">
            <a:spAutoFit/>
          </a:bodyPr>
          <a:lstStyle/>
          <a:p>
            <a:r>
              <a:rPr lang="el-GR" dirty="0" smtClean="0"/>
              <a:t>Β</a:t>
            </a:r>
            <a:endParaRPr lang="el-GR" dirty="0"/>
          </a:p>
        </p:txBody>
      </p:sp>
      <p:sp>
        <p:nvSpPr>
          <p:cNvPr id="64" name="TextBox 63"/>
          <p:cNvSpPr txBox="1"/>
          <p:nvPr/>
        </p:nvSpPr>
        <p:spPr>
          <a:xfrm>
            <a:off x="7858825" y="4788781"/>
            <a:ext cx="345015" cy="349968"/>
          </a:xfrm>
          <a:prstGeom prst="rect">
            <a:avLst/>
          </a:prstGeom>
          <a:noFill/>
          <a:ln>
            <a:solidFill>
              <a:srgbClr val="C00000"/>
            </a:solidFill>
          </a:ln>
        </p:spPr>
        <p:txBody>
          <a:bodyPr wrap="square" rtlCol="0">
            <a:spAutoFit/>
          </a:bodyPr>
          <a:lstStyle/>
          <a:p>
            <a:r>
              <a:rPr lang="el-GR" dirty="0" smtClean="0"/>
              <a:t>Δ</a:t>
            </a:r>
            <a:endParaRPr lang="el-GR" dirty="0"/>
          </a:p>
        </p:txBody>
      </p:sp>
      <p:cxnSp>
        <p:nvCxnSpPr>
          <p:cNvPr id="65" name="Ευθύγραμμο βέλος σύνδεσης 64" descr="[DECORATIVE]"/>
          <p:cNvCxnSpPr/>
          <p:nvPr/>
        </p:nvCxnSpPr>
        <p:spPr bwMode="auto">
          <a:xfrm>
            <a:off x="2452056" y="1883519"/>
            <a:ext cx="972807"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66" name="Ευθύγραμμο βέλος σύνδεσης 65" descr="[DECORATIVE]"/>
          <p:cNvCxnSpPr/>
          <p:nvPr/>
        </p:nvCxnSpPr>
        <p:spPr bwMode="auto">
          <a:xfrm>
            <a:off x="2438432" y="2334016"/>
            <a:ext cx="972807" cy="0"/>
          </a:xfrm>
          <a:prstGeom prst="straightConnector1">
            <a:avLst/>
          </a:prstGeom>
          <a:solidFill>
            <a:srgbClr val="00B8FF"/>
          </a:solidFill>
          <a:ln w="19050" cap="flat" cmpd="sng" algn="ctr">
            <a:solidFill>
              <a:srgbClr val="C00000"/>
            </a:solidFill>
            <a:prstDash val="solid"/>
            <a:round/>
            <a:headEnd type="none" w="med" len="med"/>
            <a:tailEnd type="arrow"/>
          </a:ln>
          <a:effectLst/>
        </p:spPr>
      </p:cxnSp>
      <p:cxnSp>
        <p:nvCxnSpPr>
          <p:cNvPr id="67" name="Ευθύγραμμο βέλος σύνδεσης 66" descr="[DECORATIVE]"/>
          <p:cNvCxnSpPr/>
          <p:nvPr/>
        </p:nvCxnSpPr>
        <p:spPr bwMode="auto">
          <a:xfrm>
            <a:off x="2446930" y="3420776"/>
            <a:ext cx="972807" cy="0"/>
          </a:xfrm>
          <a:prstGeom prst="straightConnector1">
            <a:avLst/>
          </a:prstGeom>
          <a:solidFill>
            <a:srgbClr val="00B8FF"/>
          </a:solidFill>
          <a:ln w="19050" cap="flat" cmpd="sng" algn="ctr">
            <a:solidFill>
              <a:srgbClr val="C00000"/>
            </a:solidFill>
            <a:prstDash val="solid"/>
            <a:round/>
            <a:headEnd type="none" w="med" len="med"/>
            <a:tailEnd type="arrow"/>
          </a:ln>
          <a:effectLst/>
        </p:spPr>
      </p:cxnSp>
      <p:cxnSp>
        <p:nvCxnSpPr>
          <p:cNvPr id="68" name="Ευθύγραμμο βέλος σύνδεσης 67" descr="[DECORATIVE]"/>
          <p:cNvCxnSpPr/>
          <p:nvPr/>
        </p:nvCxnSpPr>
        <p:spPr bwMode="auto">
          <a:xfrm>
            <a:off x="6886018" y="1571152"/>
            <a:ext cx="972807" cy="0"/>
          </a:xfrm>
          <a:prstGeom prst="straightConnector1">
            <a:avLst/>
          </a:prstGeom>
          <a:solidFill>
            <a:srgbClr val="00B8FF"/>
          </a:solidFill>
          <a:ln w="19050" cap="flat" cmpd="sng" algn="ctr">
            <a:solidFill>
              <a:srgbClr val="C00000"/>
            </a:solidFill>
            <a:prstDash val="solid"/>
            <a:round/>
            <a:headEnd type="none" w="med" len="med"/>
            <a:tailEnd type="arrow"/>
          </a:ln>
          <a:effectLst/>
        </p:spPr>
      </p:cxnSp>
      <p:cxnSp>
        <p:nvCxnSpPr>
          <p:cNvPr id="69" name="Ευθύγραμμο βέλος σύνδεσης 68" descr="[DECORATIVE]"/>
          <p:cNvCxnSpPr/>
          <p:nvPr/>
        </p:nvCxnSpPr>
        <p:spPr bwMode="auto">
          <a:xfrm>
            <a:off x="6910381" y="3416645"/>
            <a:ext cx="972807" cy="0"/>
          </a:xfrm>
          <a:prstGeom prst="straightConnector1">
            <a:avLst/>
          </a:prstGeom>
          <a:solidFill>
            <a:srgbClr val="00B8FF"/>
          </a:solidFill>
          <a:ln w="19050" cap="flat" cmpd="sng" algn="ctr">
            <a:solidFill>
              <a:srgbClr val="C00000"/>
            </a:solidFill>
            <a:prstDash val="solid"/>
            <a:round/>
            <a:headEnd type="none" w="med" len="med"/>
            <a:tailEnd type="arrow"/>
          </a:ln>
          <a:effectLst/>
        </p:spPr>
      </p:cxnSp>
      <p:cxnSp>
        <p:nvCxnSpPr>
          <p:cNvPr id="70" name="Ευθύγραμμο βέλος σύνδεσης 69" descr="[DECORATIVE]"/>
          <p:cNvCxnSpPr/>
          <p:nvPr/>
        </p:nvCxnSpPr>
        <p:spPr bwMode="auto">
          <a:xfrm>
            <a:off x="6886017" y="4937863"/>
            <a:ext cx="972807" cy="0"/>
          </a:xfrm>
          <a:prstGeom prst="straightConnector1">
            <a:avLst/>
          </a:prstGeom>
          <a:solidFill>
            <a:srgbClr val="00B8FF"/>
          </a:solidFill>
          <a:ln w="19050" cap="flat" cmpd="sng" algn="ctr">
            <a:solidFill>
              <a:srgbClr val="C00000"/>
            </a:solidFill>
            <a:prstDash val="solid"/>
            <a:round/>
            <a:headEnd type="none" w="med" len="med"/>
            <a:tailEnd type="arrow"/>
          </a:ln>
          <a:effectLst/>
        </p:spPr>
      </p:cxnSp>
      <p:cxnSp>
        <p:nvCxnSpPr>
          <p:cNvPr id="71" name="Ευθύγραμμο βέλος σύνδεσης 70" descr="[DECORATIVE]"/>
          <p:cNvCxnSpPr/>
          <p:nvPr/>
        </p:nvCxnSpPr>
        <p:spPr bwMode="auto">
          <a:xfrm>
            <a:off x="1070280" y="5367868"/>
            <a:ext cx="972807" cy="0"/>
          </a:xfrm>
          <a:prstGeom prst="straightConnector1">
            <a:avLst/>
          </a:prstGeom>
          <a:solidFill>
            <a:srgbClr val="00B8FF"/>
          </a:solidFill>
          <a:ln w="19050" cap="flat" cmpd="sng" algn="ctr">
            <a:solidFill>
              <a:srgbClr val="C00000"/>
            </a:solidFill>
            <a:prstDash val="solid"/>
            <a:round/>
            <a:headEnd type="none" w="med" len="med"/>
            <a:tailEnd type="arrow"/>
          </a:ln>
          <a:effectLst/>
        </p:spPr>
      </p:cxnSp>
      <p:cxnSp>
        <p:nvCxnSpPr>
          <p:cNvPr id="72" name="Ευθύγραμμο βέλος σύνδεσης 71" descr="[DECORATIVE]"/>
          <p:cNvCxnSpPr/>
          <p:nvPr/>
        </p:nvCxnSpPr>
        <p:spPr bwMode="auto">
          <a:xfrm>
            <a:off x="1070279" y="5794499"/>
            <a:ext cx="972807"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73" name="TextBox 72"/>
          <p:cNvSpPr txBox="1"/>
          <p:nvPr/>
        </p:nvSpPr>
        <p:spPr>
          <a:xfrm>
            <a:off x="2043087" y="5160227"/>
            <a:ext cx="724878" cy="349968"/>
          </a:xfrm>
          <a:prstGeom prst="rect">
            <a:avLst/>
          </a:prstGeom>
          <a:noFill/>
        </p:spPr>
        <p:txBody>
          <a:bodyPr wrap="none" rtlCol="0">
            <a:spAutoFit/>
          </a:bodyPr>
          <a:lstStyle/>
          <a:p>
            <a:r>
              <a:rPr lang="el-GR" dirty="0" smtClean="0"/>
              <a:t>Πίσω</a:t>
            </a:r>
            <a:endParaRPr lang="el-GR" dirty="0"/>
          </a:p>
        </p:txBody>
      </p:sp>
      <p:sp>
        <p:nvSpPr>
          <p:cNvPr id="74" name="TextBox 73"/>
          <p:cNvSpPr txBox="1"/>
          <p:nvPr/>
        </p:nvSpPr>
        <p:spPr>
          <a:xfrm>
            <a:off x="2043086" y="5619515"/>
            <a:ext cx="1000595" cy="349968"/>
          </a:xfrm>
          <a:prstGeom prst="rect">
            <a:avLst/>
          </a:prstGeom>
          <a:noFill/>
        </p:spPr>
        <p:txBody>
          <a:bodyPr wrap="none" rtlCol="0">
            <a:spAutoFit/>
          </a:bodyPr>
          <a:lstStyle/>
          <a:p>
            <a:r>
              <a:rPr lang="el-GR" dirty="0" smtClean="0"/>
              <a:t>Εμπρός</a:t>
            </a:r>
            <a:endParaRPr lang="el-GR"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Αναπαράσταση Ουράς</a:t>
            </a:r>
          </a:p>
        </p:txBody>
      </p:sp>
      <p:sp>
        <p:nvSpPr>
          <p:cNvPr id="8" name="Θέση περιεχομένου 2"/>
          <p:cNvSpPr>
            <a:spLocks noGrp="1"/>
          </p:cNvSpPr>
          <p:nvPr>
            <p:ph idx="1"/>
          </p:nvPr>
        </p:nvSpPr>
        <p:spPr>
          <a:xfrm>
            <a:off x="467545" y="2060848"/>
            <a:ext cx="8219256" cy="1800200"/>
          </a:xfrm>
        </p:spPr>
        <p:txBody>
          <a:bodyPr>
            <a:normAutofit/>
          </a:bodyPr>
          <a:lstStyle/>
          <a:p>
            <a:pPr>
              <a:buFont typeface="Wingdings" pitchFamily="2" charset="2"/>
              <a:buChar char="q"/>
            </a:pPr>
            <a:r>
              <a:rPr lang="el-GR" sz="2800" dirty="0" smtClean="0"/>
              <a:t>Πίνακας,</a:t>
            </a:r>
          </a:p>
          <a:p>
            <a:pPr>
              <a:buFont typeface="Wingdings" pitchFamily="2" charset="2"/>
              <a:buChar char="q"/>
            </a:pPr>
            <a:endParaRPr lang="el-GR" sz="2800" dirty="0" smtClean="0"/>
          </a:p>
          <a:p>
            <a:pPr>
              <a:buFont typeface="Wingdings" pitchFamily="2" charset="2"/>
              <a:buChar char="q"/>
            </a:pPr>
            <a:r>
              <a:rPr lang="el-GR" sz="2800" dirty="0" smtClean="0"/>
              <a:t>Αρχείο.</a:t>
            </a:r>
            <a:endParaRPr lang="el-GR" sz="2800" dirty="0"/>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Η δομή Ουρά</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013 9:50:4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6,12,38,39,40,41,42,43,44,45,46,47,48,49,50,51,52,53,54,55,56,57,58,59,60,61,62,63,64,65,66,67,68,69,70,71,72,73,7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8,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9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5,15,6,7,8,9,10,11,12,14,16,17,18,19,20,21,22,23,24,25,26,27,28,29,"/>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8.xml><?xml version="1.0" encoding="utf-8"?>
<p:tagLst xmlns:a="http://schemas.openxmlformats.org/drawingml/2006/main" xmlns:r="http://schemas.openxmlformats.org/officeDocument/2006/relationships" xmlns:p="http://schemas.openxmlformats.org/presentationml/2006/main">
  <p:tag name="ZHAW.ACCESSIBILITYADDIN.TABLEHEADER" val="R0;"/>
  <p:tag name="ZHAW.ACCESSIBILITYADDIN.CONFIRMEDLANGUAGE" val="msoLanguageIDEnglishU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TABLEHEADER" val="R0;"/>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7,6,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BrazilianPortuguese"/>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6,7,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BrazilianPortuguese"/>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5,37,7,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5,10,7,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11,10,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81,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A872255-C92F-43FD-BF5A-FC3814E81C1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5156</TotalTime>
  <Words>1733</Words>
  <Application>Microsoft Office PowerPoint</Application>
  <PresentationFormat>Προβολή στην οθόνη (4:3)</PresentationFormat>
  <Paragraphs>455</Paragraphs>
  <Slides>38</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Δομές Δεδομένων και Αρχεία</vt:lpstr>
      <vt:lpstr>Άδειες Χρήσης</vt:lpstr>
      <vt:lpstr>Χρηματοδότηση</vt:lpstr>
      <vt:lpstr>Σκοποί  ενότητας</vt:lpstr>
      <vt:lpstr>Περιεχόμενα ενότητας</vt:lpstr>
      <vt:lpstr>Ουρά (Queue)</vt:lpstr>
      <vt:lpstr>Λίγη ιστορία</vt:lpstr>
      <vt:lpstr>Λειτουργίες: Εισόδου / Εξόδου</vt:lpstr>
      <vt:lpstr>Αναπαράσταση Ουράς</vt:lpstr>
      <vt:lpstr>Πίνακας Ουρά (1 από 2)</vt:lpstr>
      <vt:lpstr>Πίνακας Ουρά (2 από 2)</vt:lpstr>
      <vt:lpstr>Κυκλική Ουρά</vt:lpstr>
      <vt:lpstr>Ουρά σαν Πίνακας</vt:lpstr>
      <vt:lpstr>Απαιτούμενες Λειτουργίες</vt:lpstr>
      <vt:lpstr>Υλοποίηση Ουράς: Δηλώσεις</vt:lpstr>
      <vt:lpstr>Υλοποίηση Ουράς: main() (1 από 2)</vt:lpstr>
      <vt:lpstr>Υλοποίηση Ουράς: main() (2 από 2)</vt:lpstr>
      <vt:lpstr>Δημιουργία Ουράς</vt:lpstr>
      <vt:lpstr>Έλεγχος Κενής/Πλήρους Ουράς</vt:lpstr>
      <vt:lpstr>Εισαγωγή Στοιχείου στην Ουρά</vt:lpstr>
      <vt:lpstr>Εξαγωγή/Διαγραφή από την Ουρά</vt:lpstr>
      <vt:lpstr>Υλοποίηση Ουράς με Αρχείο</vt:lpstr>
      <vt:lpstr>Άσκηση</vt:lpstr>
      <vt:lpstr>Ουρά: υλοποίηση με αρχείο (1 από 13)</vt:lpstr>
      <vt:lpstr>Ουρά: υλοποίηση με αρχείο (2 από 13)</vt:lpstr>
      <vt:lpstr>Ουρά: υλοποίηση με αρχείο (3 από 13)</vt:lpstr>
      <vt:lpstr>Ουρά: υλοποίηση με αρχείο (4 από 13)</vt:lpstr>
      <vt:lpstr>Ουρά: υλοποίηση με αρχείο (5 από 13)</vt:lpstr>
      <vt:lpstr>Ουρά: υλοποίηση με αρχείο (6 από 13)</vt:lpstr>
      <vt:lpstr>Ουρά: υλοποίηση με αρχείο (7 από 13)</vt:lpstr>
      <vt:lpstr>Ουρά: υλοποίηση με αρχείο (8 από 13)</vt:lpstr>
      <vt:lpstr>Ουρά: υλοποίηση με αρχείο (9 από 13)</vt:lpstr>
      <vt:lpstr>Ουρά: υλοποίηση με αρχείο (10 από 13)</vt:lpstr>
      <vt:lpstr>Ουρά: υλοποίηση με αρχείο (11 από 13)</vt:lpstr>
      <vt:lpstr>Ουρά: υλοποίηση με αρχείο (12 από 13)</vt:lpstr>
      <vt:lpstr>Ουρά: υλοποίηση με αρχείο (13 από 13)</vt:lpstr>
      <vt:lpstr>Ουρά: Εφαρμογές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Δομές Δεδομένων και Αρχεία:  Η δομή Ουρά</dc:title>
  <dc:creator>Ηλίας Κ. Σάββας</dc:creator>
  <cp:keywords>Δομές Δεδομένων και Αρχεία,  Η δομή Ουρά, Ουρά (Queue): Ανάλυση, Υλοποίηση, Εφαρμογές.</cp:keywords>
  <cp:lastModifiedBy>Windows User</cp:lastModifiedBy>
  <cp:revision>445</cp:revision>
  <dcterms:created xsi:type="dcterms:W3CDTF">2012-09-06T09:03:05Z</dcterms:created>
  <dcterms:modified xsi:type="dcterms:W3CDTF">2013-10-01T06:51:06Z</dcterms:modified>
</cp:coreProperties>
</file>